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,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verTx">
  <p:cSld name="Title, Content over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fourObj">
  <p:cSld name="Title, 4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6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itle, 2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entere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AndObj">
  <p:cSld name="Title, 2 Content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AndTwoObj">
  <p:cSld name="Title Content and 2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OverTx">
  <p:cSld name="Title, 2 Content over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08" name="Shape 108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218960" y="2345040"/>
            <a:ext cx="5893200" cy="154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JavaScript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i="1" lang="en-US" sz="2400">
                <a:solidFill>
                  <a:srgbClr val="FFFFFF"/>
                </a:solidFill>
              </a:rPr>
              <a:t>Lecture 4. Object, Array, Context.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396850" y="933475"/>
            <a:ext cx="84918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Object Destructuring</a:t>
            </a:r>
          </a:p>
        </p:txBody>
      </p:sp>
      <p:pic>
        <p:nvPicPr>
          <p:cNvPr descr="Selection_20171017_1738ea2.png" id="178" name="Shape 178"/>
          <p:cNvPicPr preferRelativeResize="0"/>
          <p:nvPr/>
        </p:nvPicPr>
        <p:blipFill rotWithShape="1">
          <a:blip r:embed="rId4">
            <a:alphaModFix/>
          </a:blip>
          <a:srcRect b="0" l="0" r="0" t="1224"/>
          <a:stretch/>
        </p:blipFill>
        <p:spPr>
          <a:xfrm>
            <a:off x="396850" y="2041075"/>
            <a:ext cx="5762625" cy="35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396850" y="933475"/>
            <a:ext cx="84918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Object Destructuring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396850" y="2041075"/>
            <a:ext cx="83502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Variable renaming</a:t>
            </a:r>
          </a:p>
        </p:txBody>
      </p:sp>
      <p:pic>
        <p:nvPicPr>
          <p:cNvPr descr="Selection_20171025_5f39f99.png"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717167"/>
            <a:ext cx="8350300" cy="2338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/>
          <p:nvPr/>
        </p:nvSpPr>
        <p:spPr>
          <a:xfrm>
            <a:off x="396850" y="933475"/>
            <a:ext cx="84918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Object Destructuring</a:t>
            </a:r>
          </a:p>
        </p:txBody>
      </p:sp>
      <p:pic>
        <p:nvPicPr>
          <p:cNvPr descr="Selection_20171017_7542ba1.png" id="193" name="Shape 193"/>
          <p:cNvPicPr preferRelativeResize="0"/>
          <p:nvPr/>
        </p:nvPicPr>
        <p:blipFill rotWithShape="1">
          <a:blip r:embed="rId4">
            <a:alphaModFix/>
          </a:blip>
          <a:srcRect b="0" l="0" r="0" t="1370"/>
          <a:stretch/>
        </p:blipFill>
        <p:spPr>
          <a:xfrm>
            <a:off x="396850" y="2090250"/>
            <a:ext cx="5762625" cy="35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396850" y="933475"/>
            <a:ext cx="84918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Reference and Value types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-1800" y="3126675"/>
            <a:ext cx="91440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Let’s see example with object and function.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396850" y="933475"/>
            <a:ext cx="84918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Object Static Methods</a:t>
            </a:r>
          </a:p>
        </p:txBody>
      </p:sp>
      <p:pic>
        <p:nvPicPr>
          <p:cNvPr descr="Selection_20171026_9fc2b16.png"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470773"/>
            <a:ext cx="8350300" cy="100205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396850" y="1879075"/>
            <a:ext cx="84918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Let’s see some useful methods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Array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96850" y="2107675"/>
            <a:ext cx="84918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Let’s see some useful methods</a:t>
            </a:r>
          </a:p>
        </p:txBody>
      </p:sp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656942"/>
            <a:ext cx="8350299" cy="1391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Array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96850" y="2107675"/>
            <a:ext cx="84918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Spread operator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Selection_20171025_6d2c3c4.png" id="224" name="Shape 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716120"/>
            <a:ext cx="8350300" cy="279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Array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396850" y="2107675"/>
            <a:ext cx="84918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Spread operator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descr="Selection_20170922_2b1f8e8.png"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683782"/>
            <a:ext cx="8350300" cy="2702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396850" y="933475"/>
            <a:ext cx="84918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Array Destructuring</a:t>
            </a:r>
          </a:p>
        </p:txBody>
      </p:sp>
      <p:pic>
        <p:nvPicPr>
          <p:cNvPr descr="Selection_20171017_98e5907.png" id="239" name="Shape 239"/>
          <p:cNvPicPr preferRelativeResize="0"/>
          <p:nvPr/>
        </p:nvPicPr>
        <p:blipFill rotWithShape="1">
          <a:blip r:embed="rId4">
            <a:alphaModFix/>
          </a:blip>
          <a:srcRect b="0" l="0" r="0" t="3213"/>
          <a:stretch/>
        </p:blipFill>
        <p:spPr>
          <a:xfrm>
            <a:off x="396850" y="4021225"/>
            <a:ext cx="5762625" cy="1382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20171025_5046c13.png" id="240" name="Shape 2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50" y="2220282"/>
            <a:ext cx="8350300" cy="1503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396850" y="933475"/>
            <a:ext cx="84918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Array Destructuring</a:t>
            </a:r>
          </a:p>
        </p:txBody>
      </p:sp>
      <p:pic>
        <p:nvPicPr>
          <p:cNvPr descr="Selection_20171017_7ff0379.png" id="247" name="Shape 247"/>
          <p:cNvPicPr preferRelativeResize="0"/>
          <p:nvPr/>
        </p:nvPicPr>
        <p:blipFill rotWithShape="1">
          <a:blip r:embed="rId4">
            <a:alphaModFix/>
          </a:blip>
          <a:srcRect b="0" l="0" r="0" t="3521"/>
          <a:stretch/>
        </p:blipFill>
        <p:spPr>
          <a:xfrm>
            <a:off x="396850" y="4200400"/>
            <a:ext cx="5762625" cy="1562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20171025_bbf25ec.png" id="248" name="Shape 2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850" y="2129458"/>
            <a:ext cx="8350300" cy="1837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Lesson Plan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96850" y="1886875"/>
            <a:ext cx="8387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Object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Methods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This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Object destructing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Array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Array destructing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-US" sz="1800"/>
              <a:t>Context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Garbage Collector</a:t>
            </a:r>
          </a:p>
        </p:txBody>
      </p:sp>
      <p:pic>
        <p:nvPicPr>
          <p:cNvPr descr="robot-cleaner.jpg"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7450" y="2122400"/>
            <a:ext cx="4129100" cy="376574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8188800" y="5226825"/>
            <a:ext cx="557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rgbClr val="1C4587"/>
                </a:solidFill>
              </a:rPr>
              <a:t>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/>
          <p:nvPr/>
        </p:nvSpPr>
        <p:spPr>
          <a:xfrm>
            <a:off x="396853" y="10096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Context</a:t>
            </a:r>
          </a:p>
        </p:txBody>
      </p:sp>
      <p:pic>
        <p:nvPicPr>
          <p:cNvPr descr="Selection_20171025_c024a84.png"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50" y="2771458"/>
            <a:ext cx="8350300" cy="28390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20170920_772de87.png" id="264" name="Shape 264"/>
          <p:cNvPicPr preferRelativeResize="0"/>
          <p:nvPr/>
        </p:nvPicPr>
        <p:blipFill rotWithShape="1">
          <a:blip r:embed="rId5">
            <a:alphaModFix/>
          </a:blip>
          <a:srcRect b="0" l="0" r="56425" t="0"/>
          <a:stretch/>
        </p:blipFill>
        <p:spPr>
          <a:xfrm>
            <a:off x="4963575" y="3321175"/>
            <a:ext cx="3638676" cy="1739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65" name="Shape 265"/>
          <p:cNvSpPr txBox="1"/>
          <p:nvPr/>
        </p:nvSpPr>
        <p:spPr>
          <a:xfrm>
            <a:off x="396850" y="2191750"/>
            <a:ext cx="83502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What happened? </a:t>
            </a:r>
            <a:r>
              <a:rPr lang="en-US" sz="1800"/>
              <a:t>How can we fix this?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/>
          <p:nvPr/>
        </p:nvSpPr>
        <p:spPr>
          <a:xfrm>
            <a:off x="396853" y="10096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.call</a:t>
            </a:r>
          </a:p>
        </p:txBody>
      </p:sp>
      <p:pic>
        <p:nvPicPr>
          <p:cNvPr descr="Selection_20171025_7098afd.png"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375852"/>
            <a:ext cx="8350300" cy="3173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396853" y="10096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.call</a:t>
            </a:r>
          </a:p>
        </p:txBody>
      </p:sp>
      <p:pic>
        <p:nvPicPr>
          <p:cNvPr descr="Selection_20171025_4f5e845.png"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375" y="2298650"/>
            <a:ext cx="8447250" cy="36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/>
          <p:nvPr/>
        </p:nvSpPr>
        <p:spPr>
          <a:xfrm>
            <a:off x="396850" y="793200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.apply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96850" y="1802825"/>
            <a:ext cx="8197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.call takes </a:t>
            </a:r>
            <a:r>
              <a:rPr lang="en-US" sz="1800"/>
              <a:t>infinite</a:t>
            </a:r>
            <a:r>
              <a:rPr lang="en-US" sz="1800"/>
              <a:t> set of parameters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800"/>
              <a:t>.apply takes array with parameters as second parameter</a:t>
            </a:r>
          </a:p>
        </p:txBody>
      </p:sp>
      <p:pic>
        <p:nvPicPr>
          <p:cNvPr descr="Selection_20171025_9b78f83.png"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700495"/>
            <a:ext cx="8350300" cy="3590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.bind</a:t>
            </a:r>
          </a:p>
        </p:txBody>
      </p:sp>
      <p:pic>
        <p:nvPicPr>
          <p:cNvPr descr="Selection_20171025_39a6c2c.png"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064611"/>
            <a:ext cx="8350301" cy="3795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Math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396850" y="1879075"/>
            <a:ext cx="71277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Some useful methods</a:t>
            </a:r>
          </a:p>
        </p:txBody>
      </p:sp>
      <p:pic>
        <p:nvPicPr>
          <p:cNvPr descr="Selection_20171025_0ad1db3.png"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513628"/>
            <a:ext cx="8350300" cy="3507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Methods Borrowing</a:t>
            </a:r>
          </a:p>
        </p:txBody>
      </p:sp>
      <p:pic>
        <p:nvPicPr>
          <p:cNvPr descr="Selection_20171025_6a102a0.png"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183767"/>
            <a:ext cx="8350300" cy="2338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Task 1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368850" y="2869675"/>
            <a:ext cx="84021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Please write a function that retrieve an array of digits and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returns the bigger one.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Object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96850" y="1886875"/>
            <a:ext cx="83877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Associative array - is an abstract data type composed of a collection of 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(key, value) pairs, such that each possible key appears at most once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in the collection.</a:t>
            </a:r>
          </a:p>
        </p:txBody>
      </p:sp>
      <p:pic>
        <p:nvPicPr>
          <p:cNvPr descr="Selection_20171025_43790fc.png"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992741"/>
            <a:ext cx="8350300" cy="3006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Shape 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/>
          <p:nvPr/>
        </p:nvSpPr>
        <p:spPr>
          <a:xfrm>
            <a:off x="396850" y="1009675"/>
            <a:ext cx="84918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Task 2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68850" y="3022075"/>
            <a:ext cx="84021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Please write a function that retrieve number of string arguments and return joined string from that arguments.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685800" y="2130480"/>
            <a:ext cx="77718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33" name="Shape 333"/>
          <p:cNvSpPr/>
          <p:nvPr/>
        </p:nvSpPr>
        <p:spPr>
          <a:xfrm>
            <a:off x="1371600" y="3886200"/>
            <a:ext cx="64002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00" y="0"/>
            <a:ext cx="9192600" cy="6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/>
        </p:nvSpPr>
        <p:spPr>
          <a:xfrm>
            <a:off x="2747175" y="3324500"/>
            <a:ext cx="573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51" y="2954650"/>
            <a:ext cx="91440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rgbClr val="FFFFFF"/>
                </a:solidFill>
              </a:rPr>
              <a:t>Thanks for attention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" y="-16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396850" y="933475"/>
            <a:ext cx="8491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Object Methods</a:t>
            </a:r>
          </a:p>
        </p:txBody>
      </p:sp>
      <p:pic>
        <p:nvPicPr>
          <p:cNvPr descr="Selection_20171025_deaf2bb.png" id="132" name="Shape 132"/>
          <p:cNvPicPr preferRelativeResize="0"/>
          <p:nvPr/>
        </p:nvPicPr>
        <p:blipFill rotWithShape="1">
          <a:blip r:embed="rId4">
            <a:alphaModFix/>
          </a:blip>
          <a:srcRect b="13404" l="0" r="0" t="0"/>
          <a:stretch/>
        </p:blipFill>
        <p:spPr>
          <a:xfrm>
            <a:off x="396850" y="2039275"/>
            <a:ext cx="8350300" cy="3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T</a:t>
            </a:r>
            <a:r>
              <a:rPr lang="en-US" sz="4800"/>
              <a:t>his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94800" y="1768025"/>
            <a:ext cx="83502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  <a:buChar char="●"/>
            </a:pPr>
            <a:r>
              <a:rPr lang="en-US" sz="1800"/>
              <a:t>All functions have a local variable ‘this’ (context)</a:t>
            </a:r>
          </a:p>
        </p:txBody>
      </p:sp>
      <p:pic>
        <p:nvPicPr>
          <p:cNvPr descr="Selection_20171025_ffc7467.png"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00" y="2372850"/>
            <a:ext cx="8248200" cy="2721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20170920_d0822d2.png"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3350" y="4619975"/>
            <a:ext cx="4635300" cy="776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42" name="Shape 142"/>
          <p:cNvSpPr txBox="1"/>
          <p:nvPr/>
        </p:nvSpPr>
        <p:spPr>
          <a:xfrm>
            <a:off x="8188800" y="2407425"/>
            <a:ext cx="557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>
                <a:solidFill>
                  <a:srgbClr val="1C4587"/>
                </a:solidFill>
              </a:rPr>
              <a:t>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_20171025_4c9f506.png"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388382"/>
            <a:ext cx="8350300" cy="375763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396850" y="933475"/>
            <a:ext cx="84918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Methods in ES6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96850" y="1812475"/>
            <a:ext cx="73812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ES6 brought us </a:t>
            </a:r>
            <a:r>
              <a:rPr lang="en-US" sz="1800"/>
              <a:t>concise notation of methods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/>
          <p:nvPr/>
        </p:nvSpPr>
        <p:spPr>
          <a:xfrm>
            <a:off x="396853" y="933475"/>
            <a:ext cx="84918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Methods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0" y="2995675"/>
            <a:ext cx="9144000" cy="15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Let’s see 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3000"/>
              <a:t>arrow function method 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396850" y="933475"/>
            <a:ext cx="84918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Property Accessors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-1800" y="3126675"/>
            <a:ext cx="91440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Let’s see dictionary example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with brackets and dot notations.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0" y="-3960"/>
            <a:ext cx="9143400" cy="68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396850" y="933475"/>
            <a:ext cx="84918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rIns="900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/>
              <a:t>Object Destructuring</a:t>
            </a:r>
          </a:p>
        </p:txBody>
      </p:sp>
      <p:pic>
        <p:nvPicPr>
          <p:cNvPr descr="Selection_20171025_02cbf2e.png"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850" y="2127410"/>
            <a:ext cx="8350300" cy="275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