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6" r:id="rId22"/>
    <p:sldId id="307" r:id="rId23"/>
  </p:sldIdLst>
  <p:sldSz cx="18288000" cy="10287000"/>
  <p:notesSz cx="7772400" cy="100584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2537" autoAdjust="0"/>
    <p:restoredTop sz="94434" autoAdjust="0"/>
  </p:normalViewPr>
  <p:slideViewPr>
    <p:cSldViewPr showGuides="1">
      <p:cViewPr varScale="1">
        <p:scale>
          <a:sx n="48" d="100"/>
          <a:sy n="48" d="100"/>
        </p:scale>
        <p:origin x="678" y="36"/>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12 -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12 -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285" userDrawn="1">
          <p15:clr>
            <a:srgbClr val="F26B43"/>
          </p15:clr>
        </p15:guide>
        <p15:guide id="2" pos="272" userDrawn="1">
          <p15:clr>
            <a:srgbClr val="F26B43"/>
          </p15:clr>
        </p15:guide>
        <p15:guide id="3" orient="horz" pos="2922" userDrawn="1">
          <p15:clr>
            <a:srgbClr val="F26B43"/>
          </p15:clr>
        </p15:guide>
        <p15:guide id="4" orient="horz" pos="3104" userDrawn="1">
          <p15:clr>
            <a:srgbClr val="F26B43"/>
          </p15:clr>
        </p15:guide>
        <p15:guide id="5" orient="horz" pos="3467" userDrawn="1">
          <p15:clr>
            <a:srgbClr val="F26B43"/>
          </p15:clr>
        </p15:guide>
        <p15:guide id="6" orient="horz" pos="3648" userDrawn="1">
          <p15:clr>
            <a:srgbClr val="F26B43"/>
          </p15:clr>
        </p15:guide>
        <p15:guide id="7" pos="408" userDrawn="1">
          <p15:clr>
            <a:srgbClr val="F26B43"/>
          </p15:clr>
        </p15:guide>
        <p15:guide id="8" pos="589" userDrawn="1">
          <p15:clr>
            <a:srgbClr val="F26B43"/>
          </p15:clr>
        </p15:guide>
        <p15:guide id="9" pos="725" userDrawn="1">
          <p15:clr>
            <a:srgbClr val="F26B43"/>
          </p15:clr>
        </p15:guide>
        <p15:guide id="10" pos="77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42251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query the </a:t>
            </a:r>
            <a:r>
              <a:rPr lang="en-US" altLang="en-US" dirty="0">
                <a:latin typeface="Courier New" pitchFamily="49" charset="0"/>
              </a:rPr>
              <a:t>USER_OBJECTS</a:t>
            </a:r>
            <a:r>
              <a:rPr lang="en-US" altLang="en-US" dirty="0"/>
              <a:t> view to see the names and types of all the objects in your schema. There are several columns in this view:</a:t>
            </a:r>
          </a:p>
          <a:p>
            <a:pPr lvl="2"/>
            <a:r>
              <a:rPr lang="en-US" altLang="en-US" b="1" dirty="0">
                <a:latin typeface="Courier New" pitchFamily="49" charset="0"/>
              </a:rPr>
              <a:t>OBJECT_NAME</a:t>
            </a:r>
            <a:r>
              <a:rPr lang="en-US" altLang="en-US" b="1" dirty="0"/>
              <a:t>:</a:t>
            </a:r>
            <a:r>
              <a:rPr lang="en-US" altLang="en-US" dirty="0"/>
              <a:t> Name of the object</a:t>
            </a:r>
          </a:p>
          <a:p>
            <a:pPr lvl="2"/>
            <a:r>
              <a:rPr lang="en-US" altLang="en-US" b="1" dirty="0">
                <a:latin typeface="Courier New" pitchFamily="49" charset="0"/>
              </a:rPr>
              <a:t>OBJECT_ID</a:t>
            </a:r>
            <a:r>
              <a:rPr lang="en-US" altLang="en-US" b="1" dirty="0"/>
              <a:t>:</a:t>
            </a:r>
            <a:r>
              <a:rPr lang="en-US" altLang="en-US" dirty="0"/>
              <a:t> Dictionary object number of the object</a:t>
            </a:r>
          </a:p>
          <a:p>
            <a:pPr lvl="2"/>
            <a:r>
              <a:rPr lang="en-US" altLang="en-US" b="1" dirty="0">
                <a:latin typeface="Courier New" pitchFamily="49" charset="0"/>
              </a:rPr>
              <a:t>OBJECT_TYPE</a:t>
            </a:r>
            <a:r>
              <a:rPr lang="en-US" altLang="en-US" b="1" dirty="0"/>
              <a:t>:</a:t>
            </a:r>
            <a:r>
              <a:rPr lang="en-US" altLang="en-US" dirty="0"/>
              <a:t> Type of object (such as </a:t>
            </a:r>
            <a:r>
              <a:rPr lang="en-US" altLang="en-US" dirty="0">
                <a:latin typeface="Courier New" pitchFamily="49" charset="0"/>
              </a:rPr>
              <a:t>TABLE</a:t>
            </a:r>
            <a:r>
              <a:rPr lang="en-US" altLang="en-US" dirty="0"/>
              <a:t>, </a:t>
            </a:r>
            <a:r>
              <a:rPr lang="en-US" altLang="en-US" dirty="0">
                <a:latin typeface="Courier New" pitchFamily="49" charset="0"/>
              </a:rPr>
              <a:t>VIEW</a:t>
            </a:r>
            <a:r>
              <a:rPr lang="en-US" altLang="en-US" dirty="0"/>
              <a:t>, </a:t>
            </a:r>
            <a:r>
              <a:rPr lang="en-US" altLang="en-US" dirty="0">
                <a:latin typeface="Courier New" pitchFamily="49" charset="0"/>
              </a:rPr>
              <a:t>INDEX</a:t>
            </a:r>
            <a:r>
              <a:rPr lang="en-US" altLang="en-US" dirty="0"/>
              <a:t>, </a:t>
            </a:r>
            <a:r>
              <a:rPr lang="en-US" altLang="en-US" dirty="0">
                <a:latin typeface="Courier New" pitchFamily="49" charset="0"/>
              </a:rPr>
              <a:t>SEQUENCE</a:t>
            </a:r>
            <a:r>
              <a:rPr lang="en-US" altLang="en-US" dirty="0"/>
              <a:t>)</a:t>
            </a:r>
            <a:endParaRPr lang="en-US" altLang="en-US" dirty="0">
              <a:latin typeface="Courier New" pitchFamily="49" charset="0"/>
            </a:endParaRPr>
          </a:p>
          <a:p>
            <a:pPr lvl="2"/>
            <a:r>
              <a:rPr lang="en-US" altLang="en-US" b="1" dirty="0">
                <a:latin typeface="Courier New" pitchFamily="49" charset="0"/>
              </a:rPr>
              <a:t>CREATED</a:t>
            </a:r>
            <a:r>
              <a:rPr lang="en-US" altLang="en-US" b="1" dirty="0"/>
              <a:t>:</a:t>
            </a:r>
            <a:r>
              <a:rPr lang="en-US" altLang="en-US" dirty="0"/>
              <a:t> Time stamp for the creation of the object</a:t>
            </a:r>
          </a:p>
          <a:p>
            <a:pPr lvl="2"/>
            <a:r>
              <a:rPr lang="en-US" altLang="en-US" b="1" dirty="0">
                <a:latin typeface="Courier New" pitchFamily="49" charset="0"/>
              </a:rPr>
              <a:t>LAST_DDL_TIME</a:t>
            </a:r>
            <a:r>
              <a:rPr lang="en-US" altLang="en-US" b="1" dirty="0"/>
              <a:t>:</a:t>
            </a:r>
            <a:r>
              <a:rPr lang="en-US" altLang="en-US" dirty="0"/>
              <a:t> Time stamp for the last modification of the object resulting from a data definition language (DDL) command </a:t>
            </a:r>
          </a:p>
          <a:p>
            <a:pPr lvl="2"/>
            <a:r>
              <a:rPr lang="en-US" altLang="en-US" b="1" dirty="0">
                <a:latin typeface="Courier New" pitchFamily="49" charset="0"/>
              </a:rPr>
              <a:t>STATUS</a:t>
            </a:r>
            <a:r>
              <a:rPr lang="en-US" altLang="en-US" b="1" dirty="0"/>
              <a:t>:</a:t>
            </a:r>
            <a:r>
              <a:rPr lang="en-US" altLang="en-US" dirty="0"/>
              <a:t> Status of the object (</a:t>
            </a:r>
            <a:r>
              <a:rPr lang="en-US" altLang="en-US" dirty="0">
                <a:latin typeface="Courier New" pitchFamily="49" charset="0"/>
              </a:rPr>
              <a:t>VALID</a:t>
            </a:r>
            <a:r>
              <a:rPr lang="en-US" altLang="en-US" dirty="0"/>
              <a:t>, </a:t>
            </a:r>
            <a:r>
              <a:rPr lang="en-US" altLang="en-US" dirty="0">
                <a:latin typeface="Courier New" pitchFamily="49" charset="0"/>
              </a:rPr>
              <a:t>INVALID</a:t>
            </a:r>
            <a:r>
              <a:rPr lang="en-US" altLang="en-US" dirty="0"/>
              <a:t>, or </a:t>
            </a:r>
            <a:r>
              <a:rPr lang="en-US" altLang="en-US" dirty="0">
                <a:latin typeface="Courier New" pitchFamily="49" charset="0"/>
              </a:rPr>
              <a:t>N/A</a:t>
            </a:r>
            <a:r>
              <a:rPr lang="en-US" altLang="en-US" dirty="0"/>
              <a:t>)</a:t>
            </a:r>
          </a:p>
          <a:p>
            <a:pPr lvl="2"/>
            <a:r>
              <a:rPr lang="en-US" altLang="en-US" b="1" dirty="0">
                <a:latin typeface="Courier New" pitchFamily="49" charset="0"/>
              </a:rPr>
              <a:t>GENERATED</a:t>
            </a:r>
            <a:r>
              <a:rPr lang="en-US" altLang="en-US" b="1" dirty="0"/>
              <a:t>:</a:t>
            </a:r>
            <a:r>
              <a:rPr lang="en-US" altLang="en-US" dirty="0"/>
              <a:t> Was the name of this object system generated? (</a:t>
            </a:r>
            <a:r>
              <a:rPr lang="en-US" altLang="en-US" dirty="0">
                <a:latin typeface="Courier New" pitchFamily="49" charset="0"/>
              </a:rPr>
              <a:t>Y|N</a:t>
            </a:r>
            <a:r>
              <a:rPr lang="en-US" altLang="en-US" dirty="0"/>
              <a:t>) </a:t>
            </a:r>
          </a:p>
          <a:p>
            <a:pPr lvl="1"/>
            <a:r>
              <a:rPr lang="en-US" altLang="en-US" b="1" dirty="0"/>
              <a:t>Note:</a:t>
            </a:r>
            <a:r>
              <a:rPr lang="en-US" altLang="en-US" dirty="0"/>
              <a:t> This is not a complete listing of the columns. For a complete listing, see “</a:t>
            </a:r>
            <a:r>
              <a:rPr lang="en-US" altLang="en-US" dirty="0">
                <a:latin typeface="Courier New" pitchFamily="49" charset="0"/>
              </a:rPr>
              <a:t>USER_OBJECTS</a:t>
            </a:r>
            <a:r>
              <a:rPr lang="en-US" altLang="en-US" dirty="0"/>
              <a:t>” in </a:t>
            </a:r>
            <a:r>
              <a:rPr lang="en-US" altLang="en-US" i="1" dirty="0"/>
              <a:t>Oracle® Database Reference 19c </a:t>
            </a:r>
            <a:r>
              <a:rPr lang="en-US" altLang="en-US" b="1" dirty="0"/>
              <a:t>.</a:t>
            </a:r>
            <a:endParaRPr lang="en-US" altLang="en-US" dirty="0"/>
          </a:p>
          <a:p>
            <a:pPr lvl="1"/>
            <a:r>
              <a:rPr lang="en-US" altLang="en-US" dirty="0"/>
              <a:t>You can also query the </a:t>
            </a:r>
            <a:r>
              <a:rPr lang="en-US" altLang="en-US" dirty="0">
                <a:latin typeface="Courier New" pitchFamily="49" charset="0"/>
              </a:rPr>
              <a:t>ALL_OBJECTS</a:t>
            </a:r>
            <a:r>
              <a:rPr lang="en-US" altLang="en-US" dirty="0"/>
              <a:t> view to see a listing of all objects to which you have access.</a:t>
            </a:r>
          </a:p>
          <a:p>
            <a:endParaRPr lang="en-US" dirty="0"/>
          </a:p>
        </p:txBody>
      </p:sp>
    </p:spTree>
    <p:extLst>
      <p:ext uri="{BB962C8B-B14F-4D97-AF65-F5344CB8AC3E}">
        <p14:creationId xmlns:p14="http://schemas.microsoft.com/office/powerpoint/2010/main" val="852883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in the slide shows the name, type, date of creation, and status of all objects that are owned by this user. </a:t>
            </a:r>
          </a:p>
          <a:p>
            <a:pPr lvl="1"/>
            <a:r>
              <a:rPr lang="en-US" altLang="en-US" dirty="0"/>
              <a:t>The </a:t>
            </a:r>
            <a:r>
              <a:rPr lang="en-US" altLang="en-US" dirty="0">
                <a:latin typeface="Courier New" pitchFamily="49" charset="0"/>
              </a:rPr>
              <a:t>OBJECT_TYPE</a:t>
            </a:r>
            <a:r>
              <a:rPr lang="en-US" altLang="en-US" dirty="0"/>
              <a:t> column holds the values of either </a:t>
            </a:r>
            <a:r>
              <a:rPr lang="en-US" altLang="en-US" dirty="0">
                <a:latin typeface="Courier New" pitchFamily="49" charset="0"/>
              </a:rPr>
              <a:t>TABLE</a:t>
            </a:r>
            <a:r>
              <a:rPr lang="en-US" altLang="en-US" dirty="0"/>
              <a:t>, </a:t>
            </a:r>
            <a:r>
              <a:rPr lang="en-US" altLang="en-US" dirty="0">
                <a:latin typeface="Courier New" pitchFamily="49" charset="0"/>
              </a:rPr>
              <a:t>VIEW</a:t>
            </a:r>
            <a:r>
              <a:rPr lang="en-US" altLang="en-US" dirty="0"/>
              <a:t>, </a:t>
            </a:r>
            <a:r>
              <a:rPr lang="en-US" altLang="en-US" dirty="0">
                <a:latin typeface="Courier New" pitchFamily="49" charset="0"/>
              </a:rPr>
              <a:t>SEQUENCE</a:t>
            </a:r>
            <a:r>
              <a:rPr lang="en-US" altLang="en-US" dirty="0"/>
              <a:t>, </a:t>
            </a:r>
            <a:r>
              <a:rPr lang="en-US" altLang="en-US" dirty="0">
                <a:latin typeface="Courier New" pitchFamily="49" charset="0"/>
              </a:rPr>
              <a:t>INDEX</a:t>
            </a:r>
            <a:r>
              <a:rPr lang="en-US" altLang="en-US" dirty="0"/>
              <a:t>, </a:t>
            </a:r>
            <a:r>
              <a:rPr lang="en-US" altLang="en-US" dirty="0">
                <a:latin typeface="Courier New" pitchFamily="49" charset="0"/>
              </a:rPr>
              <a:t>PROCEDURE</a:t>
            </a:r>
            <a:r>
              <a:rPr lang="en-US" altLang="en-US" dirty="0"/>
              <a:t>, </a:t>
            </a:r>
            <a:r>
              <a:rPr lang="en-US" altLang="en-US" dirty="0">
                <a:latin typeface="Courier New" pitchFamily="49" charset="0"/>
              </a:rPr>
              <a:t>FUNCTION</a:t>
            </a:r>
            <a:r>
              <a:rPr lang="en-US" altLang="en-US" dirty="0"/>
              <a:t>, </a:t>
            </a:r>
            <a:r>
              <a:rPr lang="en-US" altLang="en-US" dirty="0">
                <a:latin typeface="Courier New" pitchFamily="49" charset="0"/>
              </a:rPr>
              <a:t>PACKAGE</a:t>
            </a:r>
            <a:r>
              <a:rPr lang="en-US" altLang="en-US" dirty="0"/>
              <a:t>, or </a:t>
            </a:r>
            <a:r>
              <a:rPr lang="en-US" altLang="en-US" dirty="0">
                <a:latin typeface="Courier New" pitchFamily="49" charset="0"/>
              </a:rPr>
              <a:t>TRIGGER</a:t>
            </a:r>
            <a:r>
              <a:rPr lang="en-US" altLang="en-US" dirty="0"/>
              <a:t>.</a:t>
            </a:r>
          </a:p>
          <a:p>
            <a:pPr lvl="1"/>
            <a:r>
              <a:rPr lang="en-US" altLang="en-US" dirty="0"/>
              <a:t>The </a:t>
            </a:r>
            <a:r>
              <a:rPr lang="en-US" altLang="en-US" dirty="0">
                <a:latin typeface="Courier New" pitchFamily="49" charset="0"/>
              </a:rPr>
              <a:t>STATUS</a:t>
            </a:r>
            <a:r>
              <a:rPr lang="en-US" altLang="en-US" dirty="0"/>
              <a:t> column holds a value of </a:t>
            </a:r>
            <a:r>
              <a:rPr lang="en-US" altLang="en-US" dirty="0">
                <a:latin typeface="Courier New" pitchFamily="49" charset="0"/>
              </a:rPr>
              <a:t>VALID</a:t>
            </a:r>
            <a:r>
              <a:rPr lang="en-US" altLang="en-US" dirty="0"/>
              <a:t>, </a:t>
            </a:r>
            <a:r>
              <a:rPr lang="en-US" altLang="en-US" dirty="0">
                <a:latin typeface="Courier New" pitchFamily="49" charset="0"/>
              </a:rPr>
              <a:t>INVALID</a:t>
            </a:r>
            <a:r>
              <a:rPr lang="en-US" altLang="en-US" dirty="0"/>
              <a:t>, or </a:t>
            </a:r>
            <a:r>
              <a:rPr lang="en-US" altLang="en-US" dirty="0">
                <a:latin typeface="Courier New" pitchFamily="49" charset="0"/>
              </a:rPr>
              <a:t>N/A</a:t>
            </a:r>
            <a:r>
              <a:rPr lang="en-US" altLang="en-US" dirty="0"/>
              <a:t>. Although tables are always valid, the views, procedures, functions, packages, and triggers may be invalid.</a:t>
            </a:r>
          </a:p>
          <a:p>
            <a:pPr lvl="1"/>
            <a:r>
              <a:rPr lang="en-US" altLang="en-US" b="1" dirty="0"/>
              <a:t>The </a:t>
            </a:r>
            <a:r>
              <a:rPr lang="en-US" altLang="en-US" b="1" dirty="0">
                <a:latin typeface="Courier New" pitchFamily="49" charset="0"/>
              </a:rPr>
              <a:t>CAT</a:t>
            </a:r>
            <a:r>
              <a:rPr lang="en-US" altLang="en-US" b="1" dirty="0"/>
              <a:t> View</a:t>
            </a:r>
          </a:p>
          <a:p>
            <a:pPr lvl="1"/>
            <a:r>
              <a:rPr lang="en-US" altLang="en-US" dirty="0"/>
              <a:t>For a simplified query and output, you can query the </a:t>
            </a:r>
            <a:r>
              <a:rPr lang="en-US" altLang="en-US" dirty="0">
                <a:latin typeface="Courier New" pitchFamily="49" charset="0"/>
              </a:rPr>
              <a:t>CAT</a:t>
            </a:r>
            <a:r>
              <a:rPr lang="en-US" altLang="en-US" dirty="0"/>
              <a:t> view. This view contains only two columns: </a:t>
            </a:r>
          </a:p>
          <a:p>
            <a:pPr lvl="2">
              <a:buFont typeface="Arial" pitchFamily="34" charset="0"/>
              <a:buChar char="•"/>
            </a:pPr>
            <a:r>
              <a:rPr lang="en-US" altLang="en-US" dirty="0">
                <a:latin typeface="Courier New" pitchFamily="49" charset="0"/>
              </a:rPr>
              <a:t>TABLE_NAME</a:t>
            </a:r>
            <a:endParaRPr lang="en-US" altLang="en-US" dirty="0"/>
          </a:p>
          <a:p>
            <a:pPr lvl="2">
              <a:buFont typeface="Arial" pitchFamily="34" charset="0"/>
              <a:buChar char="•"/>
            </a:pPr>
            <a:r>
              <a:rPr lang="en-US" altLang="en-US" dirty="0">
                <a:latin typeface="Courier New" pitchFamily="49" charset="0"/>
              </a:rPr>
              <a:t>TABLE_TYPE</a:t>
            </a:r>
            <a:r>
              <a:rPr lang="en-US" altLang="en-US" dirty="0"/>
              <a:t> </a:t>
            </a:r>
          </a:p>
          <a:p>
            <a:pPr lvl="1"/>
            <a:r>
              <a:rPr lang="en-US" altLang="en-US" dirty="0"/>
              <a:t>It provides the names of all your </a:t>
            </a:r>
            <a:r>
              <a:rPr lang="en-US" altLang="en-US" dirty="0">
                <a:latin typeface="Courier New" pitchFamily="49" charset="0"/>
              </a:rPr>
              <a:t>INDEX</a:t>
            </a:r>
            <a:r>
              <a:rPr lang="en-US" altLang="en-US" dirty="0"/>
              <a:t>, </a:t>
            </a:r>
            <a:r>
              <a:rPr lang="en-US" altLang="en-US" dirty="0">
                <a:latin typeface="Courier New" pitchFamily="49" charset="0"/>
              </a:rPr>
              <a:t>TABLE</a:t>
            </a:r>
            <a:r>
              <a:rPr lang="en-US" altLang="en-US" dirty="0"/>
              <a:t>, </a:t>
            </a:r>
            <a:r>
              <a:rPr lang="en-US" altLang="en-US" dirty="0">
                <a:latin typeface="Courier New" pitchFamily="49" charset="0"/>
              </a:rPr>
              <a:t>CLUSTER</a:t>
            </a:r>
            <a:r>
              <a:rPr lang="en-US" altLang="en-US" dirty="0"/>
              <a:t>, </a:t>
            </a:r>
            <a:r>
              <a:rPr lang="en-US" altLang="en-US" dirty="0">
                <a:latin typeface="Courier New" pitchFamily="49" charset="0"/>
              </a:rPr>
              <a:t>VIEW</a:t>
            </a:r>
            <a:r>
              <a:rPr lang="en-US" altLang="en-US" dirty="0"/>
              <a:t>, </a:t>
            </a:r>
            <a:r>
              <a:rPr lang="en-US" altLang="en-US" dirty="0">
                <a:latin typeface="Courier New" pitchFamily="49" charset="0"/>
              </a:rPr>
              <a:t>SYNONYM</a:t>
            </a:r>
            <a:r>
              <a:rPr lang="en-US" altLang="en-US" dirty="0"/>
              <a:t>, </a:t>
            </a:r>
            <a:r>
              <a:rPr lang="en-US" altLang="en-US" dirty="0">
                <a:latin typeface="Courier New" pitchFamily="49" charset="0"/>
              </a:rPr>
              <a:t>SEQUENCE</a:t>
            </a:r>
            <a:r>
              <a:rPr lang="en-US" altLang="en-US" dirty="0"/>
              <a:t>, or </a:t>
            </a:r>
            <a:r>
              <a:rPr lang="en-US" altLang="en-US" dirty="0">
                <a:latin typeface="Courier New" pitchFamily="49" charset="0"/>
              </a:rPr>
              <a:t>UNDEFINED</a:t>
            </a:r>
            <a:r>
              <a:rPr lang="en-US" altLang="en-US" dirty="0"/>
              <a:t> objects.</a:t>
            </a:r>
          </a:p>
          <a:p>
            <a:pPr lvl="1"/>
            <a:r>
              <a:rPr lang="en-US" altLang="en-US" b="1" dirty="0"/>
              <a:t>Note:</a:t>
            </a:r>
            <a:r>
              <a:rPr lang="en-US" altLang="en-US" dirty="0"/>
              <a:t> </a:t>
            </a:r>
            <a:r>
              <a:rPr lang="en-US" altLang="en-US" dirty="0">
                <a:latin typeface="Courier New" pitchFamily="49" charset="0"/>
              </a:rPr>
              <a:t>CAT</a:t>
            </a:r>
            <a:r>
              <a:rPr lang="en-US" altLang="en-US" dirty="0"/>
              <a:t> is a synonym for </a:t>
            </a:r>
            <a:r>
              <a:rPr lang="en-US" altLang="en-US" dirty="0">
                <a:latin typeface="Courier New" pitchFamily="49" charset="0"/>
              </a:rPr>
              <a:t>USER_CATALOG</a:t>
            </a:r>
            <a:r>
              <a:rPr lang="en-US" altLang="en-US" dirty="0"/>
              <a:t>—a view that lists tables, views, synonyms and sequences owned by the user.</a:t>
            </a:r>
          </a:p>
          <a:p>
            <a:endParaRPr lang="en-US" dirty="0"/>
          </a:p>
        </p:txBody>
      </p:sp>
    </p:spTree>
    <p:extLst>
      <p:ext uri="{BB962C8B-B14F-4D97-AF65-F5344CB8AC3E}">
        <p14:creationId xmlns:p14="http://schemas.microsoft.com/office/powerpoint/2010/main" val="142014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about querying the dictionary views for table information, column information, and constraint information.</a:t>
            </a:r>
          </a:p>
          <a:p>
            <a:pPr lvl="1"/>
            <a:endParaRPr lang="en-US" dirty="0"/>
          </a:p>
        </p:txBody>
      </p:sp>
    </p:spTree>
    <p:extLst>
      <p:ext uri="{BB962C8B-B14F-4D97-AF65-F5344CB8AC3E}">
        <p14:creationId xmlns:p14="http://schemas.microsoft.com/office/powerpoint/2010/main" val="349671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use the </a:t>
            </a:r>
            <a:r>
              <a:rPr lang="en-US" altLang="en-US" dirty="0">
                <a:latin typeface="Courier New" pitchFamily="49" charset="0"/>
              </a:rPr>
              <a:t>USER_TABLES</a:t>
            </a:r>
            <a:r>
              <a:rPr lang="en-US" altLang="en-US" dirty="0"/>
              <a:t> view to obtain the names of all your tables. The </a:t>
            </a:r>
            <a:r>
              <a:rPr lang="en-US" altLang="en-US" dirty="0">
                <a:latin typeface="Courier New" pitchFamily="49" charset="0"/>
              </a:rPr>
              <a:t>USER_TABLES</a:t>
            </a:r>
            <a:r>
              <a:rPr lang="en-US" altLang="en-US" dirty="0"/>
              <a:t> view contains information about your tables. In addition to providing the table name, it contains detailed information about the storage. </a:t>
            </a:r>
          </a:p>
          <a:p>
            <a:pPr lvl="1"/>
            <a:r>
              <a:rPr lang="en-US" altLang="en-US" dirty="0"/>
              <a:t>The </a:t>
            </a:r>
            <a:r>
              <a:rPr lang="en-US" altLang="en-US" dirty="0">
                <a:latin typeface="Courier New" pitchFamily="49" charset="0"/>
              </a:rPr>
              <a:t>TABS</a:t>
            </a:r>
            <a:r>
              <a:rPr lang="en-US" altLang="en-US" dirty="0"/>
              <a:t> view is a synonym of the </a:t>
            </a:r>
            <a:r>
              <a:rPr lang="en-US" altLang="en-US" dirty="0">
                <a:latin typeface="Courier New" pitchFamily="49" charset="0"/>
              </a:rPr>
              <a:t>USER_TABLES</a:t>
            </a:r>
            <a:r>
              <a:rPr lang="en-US" altLang="en-US" dirty="0"/>
              <a:t> view. You can query it to see a listing of tables that you own:</a:t>
            </a:r>
          </a:p>
          <a:p>
            <a:pPr marL="857250" lvl="4"/>
            <a:r>
              <a:rPr lang="en-US" altLang="en-US" dirty="0"/>
              <a:t>SELECT </a:t>
            </a:r>
            <a:r>
              <a:rPr lang="en-US" altLang="en-US" dirty="0" err="1"/>
              <a:t>table_name</a:t>
            </a:r>
            <a:r>
              <a:rPr lang="en-US" altLang="en-US" dirty="0"/>
              <a:t> </a:t>
            </a:r>
          </a:p>
          <a:p>
            <a:pPr marL="857250" lvl="4"/>
            <a:r>
              <a:rPr lang="en-US" altLang="en-US" dirty="0"/>
              <a:t>FROM  tabs;</a:t>
            </a:r>
          </a:p>
          <a:p>
            <a:pPr lvl="1"/>
            <a:r>
              <a:rPr lang="en-US" altLang="en-US" b="1" dirty="0"/>
              <a:t>Note:</a:t>
            </a:r>
            <a:r>
              <a:rPr lang="en-US" altLang="en-US" dirty="0"/>
              <a:t> For a complete listing of the columns in the </a:t>
            </a:r>
            <a:r>
              <a:rPr lang="en-US" altLang="en-US" dirty="0">
                <a:latin typeface="Courier New" pitchFamily="49" charset="0"/>
              </a:rPr>
              <a:t>USER_TABLES</a:t>
            </a:r>
            <a:r>
              <a:rPr lang="en-US" altLang="en-US" dirty="0"/>
              <a:t> view, see “</a:t>
            </a:r>
            <a:r>
              <a:rPr lang="en-US" altLang="en-US" dirty="0">
                <a:latin typeface="Courier New" pitchFamily="49" charset="0"/>
              </a:rPr>
              <a:t>USER_TABLES</a:t>
            </a:r>
            <a:r>
              <a:rPr lang="en-US" altLang="en-US" dirty="0"/>
              <a:t>” in </a:t>
            </a:r>
            <a:r>
              <a:rPr lang="en-US" altLang="en-US" i="1" dirty="0"/>
              <a:t>Oracle® Database Reference 19c.</a:t>
            </a:r>
          </a:p>
          <a:p>
            <a:pPr lvl="1"/>
            <a:r>
              <a:rPr lang="en-US" altLang="en-US" dirty="0"/>
              <a:t>You can also query the </a:t>
            </a:r>
            <a:r>
              <a:rPr lang="en-US" altLang="en-US" dirty="0">
                <a:latin typeface="Courier New" pitchFamily="49" charset="0"/>
              </a:rPr>
              <a:t>ALL_TABLES</a:t>
            </a:r>
            <a:r>
              <a:rPr lang="en-US" altLang="en-US" dirty="0"/>
              <a:t> view to see a listing of all tables to which you have access.</a:t>
            </a:r>
          </a:p>
          <a:p>
            <a:endParaRPr lang="en-US" dirty="0"/>
          </a:p>
        </p:txBody>
      </p:sp>
    </p:spTree>
    <p:extLst>
      <p:ext uri="{BB962C8B-B14F-4D97-AF65-F5344CB8AC3E}">
        <p14:creationId xmlns:p14="http://schemas.microsoft.com/office/powerpoint/2010/main" val="341435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query the </a:t>
            </a:r>
            <a:r>
              <a:rPr lang="en-US" altLang="en-US" dirty="0">
                <a:latin typeface="Courier New" pitchFamily="49" charset="0"/>
              </a:rPr>
              <a:t>USER_TAB_COLUMNS</a:t>
            </a:r>
            <a:r>
              <a:rPr lang="en-US" altLang="en-US" dirty="0"/>
              <a:t> view to find detailed information about the columns in your tables. Although the </a:t>
            </a:r>
            <a:r>
              <a:rPr lang="en-US" altLang="en-US" dirty="0">
                <a:latin typeface="Courier New" pitchFamily="49" charset="0"/>
              </a:rPr>
              <a:t>USER_TABLES</a:t>
            </a:r>
            <a:r>
              <a:rPr lang="en-US" altLang="en-US" dirty="0"/>
              <a:t> view provides information about your table names and storage, you will find detailed column information in the </a:t>
            </a:r>
            <a:r>
              <a:rPr lang="en-US" altLang="en-US" dirty="0">
                <a:latin typeface="Courier New" pitchFamily="49" charset="0"/>
              </a:rPr>
              <a:t>USER_TAB_COLUMNS</a:t>
            </a:r>
            <a:r>
              <a:rPr lang="en-US" altLang="en-US" dirty="0"/>
              <a:t> view. </a:t>
            </a:r>
          </a:p>
          <a:p>
            <a:pPr lvl="1"/>
            <a:r>
              <a:rPr lang="en-US" altLang="en-US" dirty="0"/>
              <a:t>This view contains information such as:</a:t>
            </a:r>
          </a:p>
          <a:p>
            <a:pPr lvl="2"/>
            <a:r>
              <a:rPr lang="en-US" altLang="en-US" dirty="0"/>
              <a:t>Column names</a:t>
            </a:r>
          </a:p>
          <a:p>
            <a:pPr lvl="2"/>
            <a:r>
              <a:rPr lang="en-US" altLang="en-US" dirty="0"/>
              <a:t>Column data types</a:t>
            </a:r>
          </a:p>
          <a:p>
            <a:pPr lvl="2"/>
            <a:r>
              <a:rPr lang="en-US" altLang="en-US" dirty="0"/>
              <a:t>Length of data types</a:t>
            </a:r>
          </a:p>
          <a:p>
            <a:pPr lvl="2"/>
            <a:r>
              <a:rPr lang="en-US" altLang="en-US" dirty="0"/>
              <a:t>Precision and scale for </a:t>
            </a:r>
            <a:r>
              <a:rPr lang="en-US" altLang="en-US" dirty="0">
                <a:latin typeface="Courier New" pitchFamily="49" charset="0"/>
              </a:rPr>
              <a:t>NUMBER</a:t>
            </a:r>
            <a:r>
              <a:rPr lang="en-US" altLang="en-US" dirty="0"/>
              <a:t> columns</a:t>
            </a:r>
          </a:p>
          <a:p>
            <a:pPr lvl="2"/>
            <a:r>
              <a:rPr lang="en-US" altLang="en-US" dirty="0"/>
              <a:t>Whether nulls are allowed (Is there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on the column?)</a:t>
            </a:r>
          </a:p>
          <a:p>
            <a:pPr lvl="2"/>
            <a:r>
              <a:rPr lang="en-US" altLang="en-US" dirty="0"/>
              <a:t>Default value</a:t>
            </a:r>
          </a:p>
          <a:p>
            <a:pPr lvl="1"/>
            <a:r>
              <a:rPr lang="en-US" altLang="en-US" b="1" dirty="0"/>
              <a:t>Note:</a:t>
            </a:r>
            <a:r>
              <a:rPr lang="en-US" altLang="en-US" dirty="0"/>
              <a:t> For a complete listing and description of the columns in the </a:t>
            </a:r>
            <a:r>
              <a:rPr lang="en-US" altLang="en-US" dirty="0">
                <a:latin typeface="Courier New" pitchFamily="49" charset="0"/>
              </a:rPr>
              <a:t>USER_TAB_COLUMNS</a:t>
            </a:r>
            <a:r>
              <a:rPr lang="en-US" altLang="en-US" dirty="0"/>
              <a:t> view, see “</a:t>
            </a:r>
            <a:r>
              <a:rPr lang="en-US" altLang="en-US" dirty="0">
                <a:latin typeface="Courier New" pitchFamily="49" charset="0"/>
              </a:rPr>
              <a:t>USER_TAB_COLUMNS</a:t>
            </a:r>
            <a:r>
              <a:rPr lang="en-US" altLang="en-US" dirty="0"/>
              <a:t>” in the </a:t>
            </a:r>
            <a:r>
              <a:rPr lang="en-US" altLang="en-US" i="1" dirty="0"/>
              <a:t>Oracle® Database Reference 19c.</a:t>
            </a:r>
          </a:p>
          <a:p>
            <a:endParaRPr lang="en-US" dirty="0"/>
          </a:p>
        </p:txBody>
      </p:sp>
    </p:spTree>
    <p:extLst>
      <p:ext uri="{BB962C8B-B14F-4D97-AF65-F5344CB8AC3E}">
        <p14:creationId xmlns:p14="http://schemas.microsoft.com/office/powerpoint/2010/main" val="1770803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By querying the </a:t>
            </a:r>
            <a:r>
              <a:rPr lang="en-US" altLang="en-US" dirty="0">
                <a:latin typeface="Courier New" pitchFamily="49" charset="0"/>
              </a:rPr>
              <a:t>USER_TAB_COLUMNS</a:t>
            </a:r>
            <a:r>
              <a:rPr lang="en-US" altLang="en-US" dirty="0"/>
              <a:t> table, you can find details about your columns, such as the names, data types, data type lengths, null constraints, and default value for a column. </a:t>
            </a:r>
          </a:p>
          <a:p>
            <a:pPr lvl="1"/>
            <a:r>
              <a:rPr lang="en-US" altLang="en-US" dirty="0"/>
              <a:t>The example shown displays the columns, data types, data lengths, and null constraints for the </a:t>
            </a:r>
            <a:r>
              <a:rPr lang="en-US" altLang="en-US" dirty="0">
                <a:latin typeface="Courier New" pitchFamily="49" charset="0"/>
              </a:rPr>
              <a:t>EMPLOYEES</a:t>
            </a:r>
            <a:r>
              <a:rPr lang="en-US" altLang="en-US" dirty="0"/>
              <a:t> table. Note that this information is similar to the output from the </a:t>
            </a:r>
            <a:r>
              <a:rPr lang="en-US" altLang="en-US" dirty="0">
                <a:latin typeface="Courier New" pitchFamily="49" charset="0"/>
              </a:rPr>
              <a:t>DESCRIBE</a:t>
            </a:r>
            <a:r>
              <a:rPr lang="en-US" altLang="en-US" dirty="0"/>
              <a:t> command.</a:t>
            </a:r>
          </a:p>
          <a:p>
            <a:pPr lvl="1"/>
            <a:r>
              <a:rPr lang="en-US" altLang="en-US" dirty="0"/>
              <a:t>To view information about columns set as unused, you use the </a:t>
            </a:r>
            <a:r>
              <a:rPr lang="en-US" altLang="en-US" dirty="0">
                <a:latin typeface="Courier New" pitchFamily="49" charset="0"/>
              </a:rPr>
              <a:t>USER_UNUSED_COL_TABS</a:t>
            </a:r>
            <a:r>
              <a:rPr lang="en-US" altLang="en-US" dirty="0"/>
              <a:t> dictionary view.</a:t>
            </a:r>
          </a:p>
          <a:p>
            <a:pPr lvl="1"/>
            <a:r>
              <a:rPr lang="en-US" altLang="en-US" b="1" dirty="0"/>
              <a:t>Note:</a:t>
            </a:r>
            <a:r>
              <a:rPr lang="en-US" altLang="en-US" dirty="0"/>
              <a:t> Names of the objects in data dictionary are in uppercase.</a:t>
            </a:r>
          </a:p>
          <a:p>
            <a:pPr lvl="1"/>
            <a:endParaRPr lang="en-US" altLang="en-US" dirty="0"/>
          </a:p>
          <a:p>
            <a:endParaRPr lang="en-US" dirty="0"/>
          </a:p>
        </p:txBody>
      </p:sp>
    </p:spTree>
    <p:extLst>
      <p:ext uri="{BB962C8B-B14F-4D97-AF65-F5344CB8AC3E}">
        <p14:creationId xmlns:p14="http://schemas.microsoft.com/office/powerpoint/2010/main" val="68470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find out the names of your constraints, the type of constraint, the table name to which the constraint applies, the condition for check constraints, foreign key constraint information, deletion rule for foreign key constraints, the status, and many other types of information about your constraints.</a:t>
            </a:r>
          </a:p>
          <a:p>
            <a:pPr lvl="1"/>
            <a:r>
              <a:rPr lang="en-US" altLang="en-US" b="1" dirty="0"/>
              <a:t>Note:</a:t>
            </a:r>
            <a:r>
              <a:rPr lang="en-US" altLang="en-US" dirty="0"/>
              <a:t> For a complete listing and description of the columns in the </a:t>
            </a:r>
            <a:r>
              <a:rPr lang="en-US" altLang="en-US" dirty="0">
                <a:latin typeface="Courier New" pitchFamily="49" charset="0"/>
              </a:rPr>
              <a:t>USER_CONSTRAINTS</a:t>
            </a:r>
            <a:r>
              <a:rPr lang="en-US" altLang="en-US" dirty="0"/>
              <a:t> view, see “</a:t>
            </a:r>
            <a:r>
              <a:rPr lang="en-US" altLang="en-US" dirty="0">
                <a:latin typeface="Courier New" pitchFamily="49" charset="0"/>
              </a:rPr>
              <a:t>USER_CONSTRAINTS</a:t>
            </a:r>
            <a:r>
              <a:rPr lang="en-US" altLang="en-US" dirty="0"/>
              <a:t>” in </a:t>
            </a:r>
            <a:r>
              <a:rPr lang="en-US" altLang="en-US" i="1" dirty="0"/>
              <a:t>Oracle® Database Reference 19c.</a:t>
            </a:r>
            <a:endParaRPr lang="en-US" altLang="en-US" dirty="0"/>
          </a:p>
          <a:p>
            <a:endParaRPr lang="en-US" dirty="0"/>
          </a:p>
        </p:txBody>
      </p:sp>
    </p:spTree>
    <p:extLst>
      <p:ext uri="{BB962C8B-B14F-4D97-AF65-F5344CB8AC3E}">
        <p14:creationId xmlns:p14="http://schemas.microsoft.com/office/powerpoint/2010/main" val="188888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defRPr/>
            </a:pPr>
            <a:r>
              <a:rPr lang="en-US" dirty="0"/>
              <a:t>In the example in the slide, the </a:t>
            </a:r>
            <a:r>
              <a:rPr lang="en-US" dirty="0">
                <a:latin typeface="Courier New" pitchFamily="49" charset="0"/>
              </a:rPr>
              <a:t>USER_CONSTRAINTS</a:t>
            </a:r>
            <a:r>
              <a:rPr lang="en-US" dirty="0"/>
              <a:t> view is queried to find the names, types, check conditions, name of the unique constraint that the foreign key references, deletion rule for a foreign key, and status for constraints on the </a:t>
            </a:r>
            <a:r>
              <a:rPr lang="en-US" dirty="0">
                <a:latin typeface="Courier New" pitchFamily="49" charset="0"/>
              </a:rPr>
              <a:t>EMPLOYEES</a:t>
            </a:r>
            <a:r>
              <a:rPr lang="en-US" dirty="0"/>
              <a:t> table.</a:t>
            </a:r>
          </a:p>
          <a:p>
            <a:pPr lvl="1">
              <a:defRPr/>
            </a:pPr>
            <a:r>
              <a:rPr lang="en-US" dirty="0"/>
              <a:t>The </a:t>
            </a:r>
            <a:r>
              <a:rPr lang="en-US" dirty="0">
                <a:latin typeface="Courier New" pitchFamily="49" charset="0"/>
              </a:rPr>
              <a:t>CONSTRAINT_TYPE</a:t>
            </a:r>
            <a:r>
              <a:rPr lang="en-US" dirty="0"/>
              <a:t> can be:</a:t>
            </a:r>
          </a:p>
          <a:p>
            <a:pPr lvl="2">
              <a:defRPr/>
            </a:pPr>
            <a:r>
              <a:rPr lang="en-US" dirty="0">
                <a:latin typeface="Courier New" pitchFamily="49" charset="0"/>
              </a:rPr>
              <a:t>C</a:t>
            </a:r>
            <a:r>
              <a:rPr lang="en-US" dirty="0"/>
              <a:t> (check constraint on a table, or </a:t>
            </a:r>
            <a:r>
              <a:rPr lang="en-US" dirty="0">
                <a:latin typeface="Courier New" pitchFamily="49" charset="0"/>
              </a:rPr>
              <a:t>NOT NULL</a:t>
            </a:r>
            <a:r>
              <a:rPr lang="en-US" dirty="0"/>
              <a:t>)</a:t>
            </a:r>
          </a:p>
          <a:p>
            <a:pPr lvl="2">
              <a:defRPr/>
            </a:pPr>
            <a:r>
              <a:rPr lang="en-US" dirty="0">
                <a:latin typeface="Courier New" pitchFamily="49" charset="0"/>
              </a:rPr>
              <a:t>P</a:t>
            </a:r>
            <a:r>
              <a:rPr lang="en-US" dirty="0"/>
              <a:t> (primary key)</a:t>
            </a:r>
          </a:p>
          <a:p>
            <a:pPr lvl="2">
              <a:defRPr/>
            </a:pPr>
            <a:r>
              <a:rPr lang="en-US" dirty="0">
                <a:latin typeface="Courier New" pitchFamily="49" charset="0"/>
              </a:rPr>
              <a:t>U</a:t>
            </a:r>
            <a:r>
              <a:rPr lang="en-US" dirty="0"/>
              <a:t> (unique key)</a:t>
            </a:r>
          </a:p>
          <a:p>
            <a:pPr lvl="2">
              <a:defRPr/>
            </a:pPr>
            <a:r>
              <a:rPr lang="en-US" dirty="0">
                <a:latin typeface="Courier New" pitchFamily="49" charset="0"/>
              </a:rPr>
              <a:t>R</a:t>
            </a:r>
            <a:r>
              <a:rPr lang="en-US" dirty="0"/>
              <a:t> (referential integrity)</a:t>
            </a:r>
          </a:p>
          <a:p>
            <a:pPr lvl="2">
              <a:defRPr/>
            </a:pPr>
            <a:r>
              <a:rPr lang="en-US" dirty="0">
                <a:latin typeface="Courier New" pitchFamily="49" charset="0"/>
              </a:rPr>
              <a:t>V</a:t>
            </a:r>
            <a:r>
              <a:rPr lang="en-US" dirty="0"/>
              <a:t> (with check option, on a view)</a:t>
            </a:r>
          </a:p>
          <a:p>
            <a:pPr lvl="2">
              <a:defRPr/>
            </a:pPr>
            <a:r>
              <a:rPr lang="en-US" dirty="0">
                <a:latin typeface="Courier New" pitchFamily="49" charset="0"/>
              </a:rPr>
              <a:t>O</a:t>
            </a:r>
            <a:r>
              <a:rPr lang="en-US" dirty="0"/>
              <a:t> (with read-only, on a view)</a:t>
            </a:r>
          </a:p>
          <a:p>
            <a:pPr lvl="1">
              <a:defRPr/>
            </a:pPr>
            <a:r>
              <a:rPr lang="en-US" dirty="0"/>
              <a:t>The </a:t>
            </a:r>
            <a:r>
              <a:rPr lang="en-US" dirty="0">
                <a:latin typeface="Courier New" pitchFamily="49" charset="0"/>
              </a:rPr>
              <a:t>DELETE_RULE</a:t>
            </a:r>
            <a:r>
              <a:rPr lang="en-US" dirty="0"/>
              <a:t> can be:</a:t>
            </a:r>
          </a:p>
          <a:p>
            <a:pPr lvl="2">
              <a:defRPr/>
            </a:pPr>
            <a:r>
              <a:rPr lang="en-US" b="1" dirty="0">
                <a:latin typeface="Courier New" pitchFamily="49" charset="0"/>
              </a:rPr>
              <a:t>CASCADE</a:t>
            </a:r>
            <a:r>
              <a:rPr lang="en-US" b="1" dirty="0"/>
              <a:t>:</a:t>
            </a:r>
            <a:r>
              <a:rPr lang="en-US" dirty="0"/>
              <a:t> If the parent record is deleted, the child records are deleted too.</a:t>
            </a:r>
          </a:p>
          <a:p>
            <a:pPr lvl="2">
              <a:defRPr/>
            </a:pPr>
            <a:r>
              <a:rPr lang="en-US" b="1" dirty="0">
                <a:latin typeface="Courier New" pitchFamily="49" charset="0"/>
              </a:rPr>
              <a:t>SET</a:t>
            </a:r>
            <a:r>
              <a:rPr lang="en-US" dirty="0"/>
              <a:t> </a:t>
            </a:r>
            <a:r>
              <a:rPr lang="en-US" b="1" dirty="0">
                <a:latin typeface="Courier New" pitchFamily="49" charset="0"/>
              </a:rPr>
              <a:t>NULL</a:t>
            </a:r>
            <a:r>
              <a:rPr lang="en-US" b="1" dirty="0"/>
              <a:t>:</a:t>
            </a:r>
            <a:r>
              <a:rPr lang="en-US" dirty="0"/>
              <a:t> If the parent record is deleted, change the respective child record to null.</a:t>
            </a:r>
          </a:p>
          <a:p>
            <a:pPr lvl="2">
              <a:defRPr/>
            </a:pPr>
            <a:r>
              <a:rPr lang="en-US" b="1" dirty="0">
                <a:latin typeface="Courier New" pitchFamily="49" charset="0"/>
              </a:rPr>
              <a:t>NO ACTION</a:t>
            </a:r>
            <a:r>
              <a:rPr lang="en-US" b="1" dirty="0"/>
              <a:t>:</a:t>
            </a:r>
            <a:r>
              <a:rPr lang="en-US" dirty="0"/>
              <a:t> A parent record can be deleted only if no child records exist. </a:t>
            </a:r>
          </a:p>
          <a:p>
            <a:pPr lvl="1">
              <a:defRPr/>
            </a:pPr>
            <a:r>
              <a:rPr lang="en-US" dirty="0"/>
              <a:t>The </a:t>
            </a:r>
            <a:r>
              <a:rPr lang="en-US" dirty="0">
                <a:latin typeface="Courier New" pitchFamily="49" charset="0"/>
              </a:rPr>
              <a:t>STATUS</a:t>
            </a:r>
            <a:r>
              <a:rPr lang="en-US" dirty="0"/>
              <a:t> can be:</a:t>
            </a:r>
          </a:p>
          <a:p>
            <a:pPr lvl="2">
              <a:defRPr/>
            </a:pPr>
            <a:r>
              <a:rPr lang="en-US" b="1" dirty="0">
                <a:latin typeface="Courier New" pitchFamily="49" charset="0"/>
              </a:rPr>
              <a:t>ENABLED</a:t>
            </a:r>
            <a:r>
              <a:rPr lang="en-US" b="1" dirty="0"/>
              <a:t>:</a:t>
            </a:r>
            <a:r>
              <a:rPr lang="en-US" dirty="0"/>
              <a:t> Constraint is active.</a:t>
            </a:r>
          </a:p>
          <a:p>
            <a:pPr lvl="2">
              <a:defRPr/>
            </a:pPr>
            <a:r>
              <a:rPr lang="en-US" b="1" dirty="0">
                <a:latin typeface="Courier New" pitchFamily="49" charset="0"/>
              </a:rPr>
              <a:t>DISABLED</a:t>
            </a:r>
            <a:r>
              <a:rPr lang="en-US" b="1" dirty="0"/>
              <a:t>:</a:t>
            </a:r>
            <a:r>
              <a:rPr lang="en-US" dirty="0"/>
              <a:t> Constraint is made inactive.</a:t>
            </a:r>
          </a:p>
          <a:p>
            <a:endParaRPr lang="en-US" dirty="0"/>
          </a:p>
        </p:txBody>
      </p:sp>
    </p:spTree>
    <p:extLst>
      <p:ext uri="{BB962C8B-B14F-4D97-AF65-F5344CB8AC3E}">
        <p14:creationId xmlns:p14="http://schemas.microsoft.com/office/powerpoint/2010/main" val="2974026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To find the names of the columns to which a constraint applies, query the</a:t>
            </a:r>
            <a:r>
              <a:rPr lang="en-US" altLang="en-US" dirty="0">
                <a:latin typeface="Courier New" pitchFamily="49" charset="0"/>
              </a:rPr>
              <a:t> USER_CONS_COLUMNS</a:t>
            </a:r>
            <a:r>
              <a:rPr lang="en-US" altLang="en-US" dirty="0"/>
              <a:t> dictionary view. This view tells you the name of the owner of a constraint, the name of the constraint, the table that the constraint is on, the names of the columns with the constraint, and the original position of column or attribute in the definition of the object. </a:t>
            </a:r>
          </a:p>
          <a:p>
            <a:pPr lvl="1"/>
            <a:r>
              <a:rPr lang="en-US" altLang="en-US" b="1" dirty="0"/>
              <a:t>Note:</a:t>
            </a:r>
            <a:r>
              <a:rPr lang="en-US" altLang="en-US" dirty="0"/>
              <a:t> A constraint may apply to more than one column.</a:t>
            </a:r>
          </a:p>
          <a:p>
            <a:pPr lvl="1"/>
            <a:r>
              <a:rPr lang="en-US" altLang="en-US" dirty="0"/>
              <a:t>You can also write a join between </a:t>
            </a:r>
            <a:r>
              <a:rPr lang="en-US" altLang="en-US" dirty="0">
                <a:latin typeface="Courier New" pitchFamily="49" charset="0"/>
              </a:rPr>
              <a:t>USER_CONSTRAINTS</a:t>
            </a:r>
            <a:r>
              <a:rPr lang="en-US" altLang="en-US" dirty="0"/>
              <a:t> and </a:t>
            </a:r>
            <a:r>
              <a:rPr lang="en-US" altLang="en-US" dirty="0">
                <a:latin typeface="Courier New" pitchFamily="49" charset="0"/>
              </a:rPr>
              <a:t>USER_CONS_COLUMNS</a:t>
            </a:r>
            <a:r>
              <a:rPr lang="en-US" altLang="en-US" dirty="0"/>
              <a:t> to create customized output from both tables.</a:t>
            </a:r>
          </a:p>
          <a:p>
            <a:endParaRPr lang="en-US" altLang="en-US" dirty="0"/>
          </a:p>
          <a:p>
            <a:endParaRPr lang="en-US" dirty="0"/>
          </a:p>
        </p:txBody>
      </p:sp>
    </p:spTree>
    <p:extLst>
      <p:ext uri="{BB962C8B-B14F-4D97-AF65-F5344CB8AC3E}">
        <p14:creationId xmlns:p14="http://schemas.microsoft.com/office/powerpoint/2010/main" val="3137749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section, you learn how to add a comment to a table and how to view the comment by using dictionary views.</a:t>
            </a:r>
          </a:p>
          <a:p>
            <a:pPr lvl="1"/>
            <a:endParaRPr lang="en-US" dirty="0"/>
          </a:p>
        </p:txBody>
      </p:sp>
    </p:spTree>
    <p:extLst>
      <p:ext uri="{BB962C8B-B14F-4D97-AF65-F5344CB8AC3E}">
        <p14:creationId xmlns:p14="http://schemas.microsoft.com/office/powerpoint/2010/main" val="252400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Oracle Database 19c: SQL Workshop   12 - </a:t>
            </a:r>
            <a:fld id="{7C951E65-0BAA-4B24-AD87-683F8269D8DB}" type="slidenum">
              <a:rPr lang="en-US" smtClean="0"/>
              <a:pPr/>
              <a:t>2</a:t>
            </a:fld>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pPr lvl="1"/>
            <a:r>
              <a:rPr lang="en-US" altLang="en-US" dirty="0"/>
              <a:t>In Unit 4, you get an introduction to data dictionary views. You learn how to create views on tables. You also learn about synonyms, sequences, and indexes, and how to create them. </a:t>
            </a:r>
            <a:endParaRPr lang="en-US" dirty="0"/>
          </a:p>
        </p:txBody>
      </p:sp>
    </p:spTree>
    <p:extLst>
      <p:ext uri="{BB962C8B-B14F-4D97-AF65-F5344CB8AC3E}">
        <p14:creationId xmlns:p14="http://schemas.microsoft.com/office/powerpoint/2010/main" val="1019356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20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spcBef>
                <a:spcPts val="100"/>
              </a:spcBef>
            </a:pPr>
            <a:r>
              <a:rPr lang="en-US" altLang="en-US" dirty="0"/>
              <a:t>You can add a comment of up to 4,000 bytes about a column, table, view, or snapshot by using the </a:t>
            </a:r>
            <a:r>
              <a:rPr lang="en-US" altLang="en-US" dirty="0">
                <a:solidFill>
                  <a:schemeClr val="tx1"/>
                </a:solidFill>
                <a:latin typeface="Courier New" pitchFamily="49" charset="0"/>
              </a:rPr>
              <a:t>COMMENT</a:t>
            </a:r>
            <a:r>
              <a:rPr lang="en-US" altLang="en-US" dirty="0">
                <a:solidFill>
                  <a:schemeClr val="tx1"/>
                </a:solidFill>
              </a:rPr>
              <a:t> statement</a:t>
            </a:r>
            <a:r>
              <a:rPr lang="en-US" altLang="en-US" dirty="0"/>
              <a:t>. The comment is stored in the data dictionary and can be viewed in one of the following data dictionary views in the </a:t>
            </a:r>
            <a:r>
              <a:rPr lang="en-US" altLang="en-US" dirty="0">
                <a:latin typeface="Courier New" pitchFamily="49" charset="0"/>
              </a:rPr>
              <a:t>COMMENTS</a:t>
            </a:r>
            <a:r>
              <a:rPr lang="en-US" altLang="en-US" dirty="0"/>
              <a:t> column:</a:t>
            </a:r>
          </a:p>
          <a:p>
            <a:pPr lvl="2">
              <a:spcBef>
                <a:spcPts val="100"/>
              </a:spcBef>
            </a:pPr>
            <a:r>
              <a:rPr lang="en-US" altLang="en-US" dirty="0">
                <a:solidFill>
                  <a:schemeClr val="tx1"/>
                </a:solidFill>
                <a:latin typeface="Courier New" pitchFamily="49" charset="0"/>
              </a:rPr>
              <a:t>ALL_COL_COMMENTS</a:t>
            </a:r>
          </a:p>
          <a:p>
            <a:pPr lvl="2">
              <a:spcBef>
                <a:spcPts val="100"/>
              </a:spcBef>
            </a:pPr>
            <a:r>
              <a:rPr lang="en-US" altLang="en-US" dirty="0">
                <a:solidFill>
                  <a:schemeClr val="tx1"/>
                </a:solidFill>
                <a:latin typeface="Courier New" pitchFamily="49" charset="0"/>
              </a:rPr>
              <a:t>USER_COL_COMMENTS</a:t>
            </a:r>
          </a:p>
          <a:p>
            <a:pPr lvl="2">
              <a:spcBef>
                <a:spcPts val="100"/>
              </a:spcBef>
            </a:pPr>
            <a:r>
              <a:rPr lang="en-US" altLang="en-US" dirty="0">
                <a:solidFill>
                  <a:schemeClr val="tx1"/>
                </a:solidFill>
                <a:latin typeface="Courier New" pitchFamily="49" charset="0"/>
              </a:rPr>
              <a:t>ALL_TAB_COMMENTS</a:t>
            </a:r>
          </a:p>
          <a:p>
            <a:pPr lvl="2">
              <a:spcBef>
                <a:spcPts val="100"/>
              </a:spcBef>
            </a:pPr>
            <a:r>
              <a:rPr lang="en-US" altLang="en-US" dirty="0">
                <a:solidFill>
                  <a:schemeClr val="tx1"/>
                </a:solidFill>
                <a:latin typeface="Courier New" pitchFamily="49" charset="0"/>
              </a:rPr>
              <a:t>USER_TAB_COMMENTS</a:t>
            </a:r>
            <a:endParaRPr lang="en-US" altLang="en-US" dirty="0">
              <a:solidFill>
                <a:schemeClr val="tx1"/>
              </a:solidFill>
            </a:endParaRPr>
          </a:p>
          <a:p>
            <a:pPr lvl="1">
              <a:spcBef>
                <a:spcPts val="100"/>
              </a:spcBef>
            </a:pPr>
            <a:r>
              <a:rPr lang="en-US" altLang="en-US" b="1" dirty="0"/>
              <a:t>Syntax</a:t>
            </a:r>
          </a:p>
          <a:p>
            <a:pPr lvl="1">
              <a:spcBef>
                <a:spcPts val="100"/>
              </a:spcBef>
            </a:pPr>
            <a:endParaRPr lang="en-US" altLang="en-US" sz="500" b="1" dirty="0"/>
          </a:p>
          <a:p>
            <a:pPr lvl="1">
              <a:spcBef>
                <a:spcPts val="100"/>
              </a:spcBef>
            </a:pPr>
            <a:r>
              <a:rPr lang="en-US" altLang="en-US" dirty="0">
                <a:latin typeface="Courier New" pitchFamily="49" charset="0"/>
              </a:rPr>
              <a:t>COMMENT ON {TABLE </a:t>
            </a:r>
            <a:r>
              <a:rPr lang="en-US" altLang="en-US" i="1" dirty="0" err="1">
                <a:latin typeface="Courier New" pitchFamily="49" charset="0"/>
              </a:rPr>
              <a:t>table</a:t>
            </a:r>
            <a:r>
              <a:rPr lang="en-US" altLang="en-US" dirty="0">
                <a:latin typeface="Courier New" pitchFamily="49" charset="0"/>
              </a:rPr>
              <a:t> | COLUMN </a:t>
            </a:r>
            <a:r>
              <a:rPr lang="en-US" altLang="en-US" i="1" dirty="0" err="1">
                <a:latin typeface="Courier New" pitchFamily="49" charset="0"/>
              </a:rPr>
              <a:t>table.column</a:t>
            </a:r>
            <a:r>
              <a:rPr lang="en-US" altLang="en-US" i="1" dirty="0">
                <a:latin typeface="Courier New" pitchFamily="49" charset="0"/>
              </a:rPr>
              <a:t>}</a:t>
            </a:r>
            <a:endParaRPr lang="en-US" altLang="en-US" dirty="0">
              <a:latin typeface="Courier New" pitchFamily="49" charset="0"/>
            </a:endParaRPr>
          </a:p>
          <a:p>
            <a:pPr lvl="1">
              <a:spcBef>
                <a:spcPts val="100"/>
              </a:spcBef>
            </a:pPr>
            <a:r>
              <a:rPr lang="en-US" altLang="en-US" dirty="0">
                <a:latin typeface="Courier New" pitchFamily="49" charset="0"/>
              </a:rPr>
              <a:t>    IS 'text';</a:t>
            </a:r>
            <a:endParaRPr lang="en-US" altLang="en-US" dirty="0"/>
          </a:p>
          <a:p>
            <a:pPr>
              <a:lnSpc>
                <a:spcPct val="50000"/>
              </a:lnSpc>
              <a:spcBef>
                <a:spcPts val="100"/>
              </a:spcBef>
            </a:pPr>
            <a:endParaRPr lang="en-US" altLang="en-US" dirty="0"/>
          </a:p>
          <a:p>
            <a:pPr lvl="1">
              <a:spcBef>
                <a:spcPts val="100"/>
              </a:spcBef>
            </a:pPr>
            <a:r>
              <a:rPr lang="en-US" altLang="en-US" dirty="0"/>
              <a:t>In the syntax:</a:t>
            </a:r>
            <a:endParaRPr lang="en-US" altLang="en-US" b="1" dirty="0"/>
          </a:p>
          <a:p>
            <a:pPr marL="400050" lvl="2" indent="-171450">
              <a:spcBef>
                <a:spcPts val="100"/>
              </a:spcBef>
              <a:buNone/>
            </a:pPr>
            <a:r>
              <a:rPr lang="en-US" altLang="en-US" i="1" dirty="0">
                <a:latin typeface="Courier New" pitchFamily="49" charset="0"/>
              </a:rPr>
              <a:t>table</a:t>
            </a:r>
            <a:r>
              <a:rPr lang="en-US" altLang="en-US" b="1" dirty="0"/>
              <a:t>	</a:t>
            </a:r>
            <a:r>
              <a:rPr lang="en-US" altLang="en-US" dirty="0"/>
              <a:t>Is the name of the table</a:t>
            </a:r>
          </a:p>
          <a:p>
            <a:pPr marL="400050" lvl="2" indent="-171450">
              <a:spcBef>
                <a:spcPts val="100"/>
              </a:spcBef>
              <a:buNone/>
            </a:pPr>
            <a:r>
              <a:rPr lang="en-US" altLang="en-US" i="1" dirty="0">
                <a:latin typeface="Courier New" pitchFamily="49" charset="0"/>
              </a:rPr>
              <a:t>column</a:t>
            </a:r>
            <a:r>
              <a:rPr lang="en-US" altLang="en-US" i="1" dirty="0"/>
              <a:t>	</a:t>
            </a:r>
            <a:r>
              <a:rPr lang="en-US" altLang="en-US" dirty="0"/>
              <a:t>Is the name of the column in a table</a:t>
            </a:r>
          </a:p>
          <a:p>
            <a:pPr marL="400050" lvl="2" indent="-171450">
              <a:spcBef>
                <a:spcPts val="100"/>
              </a:spcBef>
              <a:buNone/>
            </a:pPr>
            <a:r>
              <a:rPr lang="en-US" altLang="en-US" i="1" dirty="0">
                <a:latin typeface="Courier New" pitchFamily="49" charset="0"/>
              </a:rPr>
              <a:t>text</a:t>
            </a:r>
            <a:r>
              <a:rPr lang="en-US" altLang="en-US" dirty="0"/>
              <a:t>		Is the text of the comment</a:t>
            </a:r>
          </a:p>
          <a:p>
            <a:pPr lvl="1">
              <a:spcBef>
                <a:spcPts val="100"/>
              </a:spcBef>
            </a:pPr>
            <a:endParaRPr lang="en-US" altLang="en-US" dirty="0"/>
          </a:p>
          <a:p>
            <a:pPr lvl="1">
              <a:spcBef>
                <a:spcPts val="100"/>
              </a:spcBef>
            </a:pPr>
            <a:r>
              <a:rPr lang="en-US" altLang="en-US" dirty="0"/>
              <a:t>You can drop a comment from the database by setting it to empty string (</a:t>
            </a:r>
            <a:r>
              <a:rPr lang="en-US" altLang="en-US" dirty="0">
                <a:latin typeface="Courier New" pitchFamily="49" charset="0"/>
              </a:rPr>
              <a:t>''</a:t>
            </a:r>
            <a:r>
              <a:rPr lang="en-US" altLang="en-US" dirty="0"/>
              <a:t>):</a:t>
            </a:r>
          </a:p>
          <a:p>
            <a:pPr lvl="1">
              <a:spcBef>
                <a:spcPts val="100"/>
              </a:spcBef>
            </a:pPr>
            <a:r>
              <a:rPr lang="en-US" altLang="en-US" dirty="0">
                <a:latin typeface="Courier New" pitchFamily="49" charset="0"/>
              </a:rPr>
              <a:t>  COMMENT ON TABLE  employees IS '';</a:t>
            </a:r>
            <a:endParaRPr lang="en-US" altLang="en-US" dirty="0"/>
          </a:p>
          <a:p>
            <a:endParaRPr lang="en-US" dirty="0"/>
          </a:p>
        </p:txBody>
      </p:sp>
    </p:spTree>
    <p:extLst>
      <p:ext uri="{BB962C8B-B14F-4D97-AF65-F5344CB8AC3E}">
        <p14:creationId xmlns:p14="http://schemas.microsoft.com/office/powerpoint/2010/main" val="407023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learned about some of the dictionary views that are available to you. You can use these dictionary views to find information about your tables, constraints, views, sequences, and synonyms.</a:t>
            </a:r>
          </a:p>
          <a:p>
            <a:pPr lvl="1"/>
            <a:endParaRPr lang="en-US" dirty="0"/>
          </a:p>
        </p:txBody>
      </p:sp>
    </p:spTree>
    <p:extLst>
      <p:ext uri="{BB962C8B-B14F-4D97-AF65-F5344CB8AC3E}">
        <p14:creationId xmlns:p14="http://schemas.microsoft.com/office/powerpoint/2010/main" val="812541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1"/>
          <p:cNvSpPr>
            <a:spLocks noGrp="1" noChangeArrowheads="1"/>
          </p:cNvSpPr>
          <p:nvPr>
            <p:ph type="body" idx="1"/>
          </p:nvPr>
        </p:nvSpPr>
        <p:spPr/>
        <p:txBody>
          <a:bodyPr/>
          <a:lstStyle/>
          <a:p>
            <a:pPr lvl="1"/>
            <a:r>
              <a:rPr lang="en-US" altLang="en-US" dirty="0" smtClean="0"/>
              <a:t>In this practice, you query the dictionary views to find information about objects in your schema.</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22</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383068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are introduced to data dictionary views. You learn that dictionary views can be used to retrieve metadata and create reports about your schema objects. </a:t>
            </a:r>
          </a:p>
          <a:p>
            <a:pPr lvl="1"/>
            <a:endParaRPr lang="en-US" dirty="0"/>
          </a:p>
        </p:txBody>
      </p:sp>
    </p:spTree>
    <p:extLst>
      <p:ext uri="{BB962C8B-B14F-4D97-AF65-F5344CB8AC3E}">
        <p14:creationId xmlns:p14="http://schemas.microsoft.com/office/powerpoint/2010/main" val="145873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gives a brief introduction to data dictionary.</a:t>
            </a:r>
          </a:p>
          <a:p>
            <a:pPr lvl="1"/>
            <a:endParaRPr lang="en-US" dirty="0"/>
          </a:p>
        </p:txBody>
      </p:sp>
    </p:spTree>
    <p:extLst>
      <p:ext uri="{BB962C8B-B14F-4D97-AF65-F5344CB8AC3E}">
        <p14:creationId xmlns:p14="http://schemas.microsoft.com/office/powerpoint/2010/main" val="409044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12 - </a:t>
            </a:r>
            <a:fld id="{7C951E65-0BAA-4B24-AD87-683F8269D8DB}" type="slidenum">
              <a:rPr lang="en-US" smtClean="0"/>
              <a:pPr/>
              <a:t>5</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Brian and his team of developers are currently developing and maintaining his company’s database. So, at some point in time, Brian (Team Leader) wants to alter the </a:t>
            </a:r>
            <a:r>
              <a:rPr lang="en-US" dirty="0">
                <a:latin typeface="Courier New"/>
              </a:rPr>
              <a:t>EMPLOYEES </a:t>
            </a:r>
            <a:r>
              <a:rPr lang="en-US" dirty="0"/>
              <a:t>table by dropping/adding a column. Before altering the table, he wants to check with the owner of the table and discuss the effects of the change. He also wants to add a new department into the </a:t>
            </a:r>
            <a:r>
              <a:rPr lang="en-US" dirty="0">
                <a:latin typeface="Courier New"/>
              </a:rPr>
              <a:t>DEPARTMENTS </a:t>
            </a:r>
            <a:r>
              <a:rPr lang="en-US" dirty="0"/>
              <a:t>table. Before inserting new values into the table, he needs to know the various constraints on the table so that they are not violated. </a:t>
            </a:r>
          </a:p>
          <a:p>
            <a:pPr lvl="1"/>
            <a:r>
              <a:rPr lang="en-US" dirty="0"/>
              <a:t>How do you think Brian will keep track of this information?</a:t>
            </a:r>
          </a:p>
          <a:p>
            <a:pPr lvl="1"/>
            <a:r>
              <a:rPr lang="en-US" dirty="0"/>
              <a:t>The good news is that Brian need not maintain any other document or table to store such information. All he needs to do is learn to query the data dictionary. The data dictionary is a list of in-built tables and views, which come along with the database. You learn more about data dictionary in the following slides.</a:t>
            </a:r>
          </a:p>
          <a:p>
            <a:endParaRPr lang="en-US" dirty="0"/>
          </a:p>
        </p:txBody>
      </p:sp>
    </p:spTree>
    <p:extLst>
      <p:ext uri="{BB962C8B-B14F-4D97-AF65-F5344CB8AC3E}">
        <p14:creationId xmlns:p14="http://schemas.microsoft.com/office/powerpoint/2010/main" val="165457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spcBef>
                <a:spcPts val="100"/>
              </a:spcBef>
            </a:pPr>
            <a:r>
              <a:rPr lang="en-US" altLang="en-US" dirty="0"/>
              <a:t>User tables are tables created by you and contain business data, such as </a:t>
            </a:r>
            <a:r>
              <a:rPr lang="en-US" altLang="en-US" dirty="0">
                <a:latin typeface="Courier New" pitchFamily="49" charset="0"/>
              </a:rPr>
              <a:t>EMPLOYEES</a:t>
            </a:r>
            <a:r>
              <a:rPr lang="en-US" altLang="en-US" dirty="0"/>
              <a:t>. Along with user tables, there is another collection of tables and views in the Oracle database known as the </a:t>
            </a:r>
            <a:r>
              <a:rPr lang="en-US" altLang="en-US" i="1" dirty="0"/>
              <a:t>data dictionary</a:t>
            </a:r>
            <a:r>
              <a:rPr lang="en-US" altLang="en-US" dirty="0"/>
              <a:t>. This collection is created and maintained by the Oracle Server and contains information about the database. </a:t>
            </a:r>
          </a:p>
          <a:p>
            <a:pPr lvl="1">
              <a:spcBef>
                <a:spcPts val="100"/>
              </a:spcBef>
            </a:pPr>
            <a:r>
              <a:rPr lang="en-US" altLang="en-US" dirty="0"/>
              <a:t>The data dictionary is structured in tables and views, just like other database data. The data dictionary is central to every Oracle database, and is an important tool for all users, from end users to application designers and database administrators. </a:t>
            </a:r>
          </a:p>
          <a:p>
            <a:pPr lvl="1">
              <a:spcBef>
                <a:spcPts val="100"/>
              </a:spcBef>
            </a:pPr>
            <a:r>
              <a:rPr lang="en-US" altLang="en-US" dirty="0"/>
              <a:t>You use SQL statements to access the data dictionary. Remember that the data dictionary is </a:t>
            </a:r>
            <a:br>
              <a:rPr lang="en-US" altLang="en-US" dirty="0"/>
            </a:br>
            <a:r>
              <a:rPr lang="en-US" altLang="en-US" dirty="0"/>
              <a:t>read-only and, therefore, you can issue queries only against its tables and views.</a:t>
            </a:r>
          </a:p>
          <a:p>
            <a:pPr lvl="1">
              <a:spcBef>
                <a:spcPts val="100"/>
              </a:spcBef>
            </a:pPr>
            <a:r>
              <a:rPr lang="en-US" altLang="en-US" dirty="0"/>
              <a:t>You can query the dictionary views that are based on the dictionary tables to find information such as:</a:t>
            </a:r>
          </a:p>
          <a:p>
            <a:pPr lvl="2">
              <a:spcBef>
                <a:spcPts val="100"/>
              </a:spcBef>
            </a:pPr>
            <a:r>
              <a:rPr lang="en-US" altLang="en-US" dirty="0"/>
              <a:t>Definitions of all schema objects in the database (tables, views, indexes, synonyms, sequences, procedures, functions, packages, triggers, and so on)</a:t>
            </a:r>
          </a:p>
          <a:p>
            <a:pPr lvl="2">
              <a:spcBef>
                <a:spcPts val="100"/>
              </a:spcBef>
            </a:pPr>
            <a:r>
              <a:rPr lang="en-US" altLang="en-US" dirty="0"/>
              <a:t>Default values for columns</a:t>
            </a:r>
          </a:p>
          <a:p>
            <a:pPr lvl="2">
              <a:spcBef>
                <a:spcPts val="100"/>
              </a:spcBef>
            </a:pPr>
            <a:r>
              <a:rPr lang="en-US" altLang="en-US" dirty="0"/>
              <a:t>Integrity constraint information</a:t>
            </a:r>
          </a:p>
          <a:p>
            <a:pPr lvl="2">
              <a:spcBef>
                <a:spcPts val="100"/>
              </a:spcBef>
            </a:pPr>
            <a:r>
              <a:rPr lang="en-US" altLang="en-US" dirty="0"/>
              <a:t>Names of Oracle users</a:t>
            </a:r>
          </a:p>
          <a:p>
            <a:pPr lvl="2">
              <a:spcBef>
                <a:spcPts val="100"/>
              </a:spcBef>
            </a:pPr>
            <a:r>
              <a:rPr lang="en-US" altLang="en-US" dirty="0"/>
              <a:t>Privileges and roles that each user has been granted</a:t>
            </a:r>
          </a:p>
          <a:p>
            <a:pPr lvl="2">
              <a:spcBef>
                <a:spcPts val="100"/>
              </a:spcBef>
            </a:pPr>
            <a:r>
              <a:rPr lang="en-US" altLang="en-US" dirty="0"/>
              <a:t>Other general database information</a:t>
            </a:r>
          </a:p>
          <a:p>
            <a:endParaRPr lang="en-US" dirty="0"/>
          </a:p>
        </p:txBody>
      </p:sp>
    </p:spTree>
    <p:extLst>
      <p:ext uri="{BB962C8B-B14F-4D97-AF65-F5344CB8AC3E}">
        <p14:creationId xmlns:p14="http://schemas.microsoft.com/office/powerpoint/2010/main" val="362480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Underlying base tables store information about the associated database. Only the Oracle Server should write to and read from these tables. You rarely access them directly.</a:t>
            </a:r>
            <a:r>
              <a:rPr lang="en-US" altLang="en-US" b="1" dirty="0">
                <a:solidFill>
                  <a:srgbClr val="330099"/>
                </a:solidFill>
              </a:rPr>
              <a:t> </a:t>
            </a:r>
          </a:p>
          <a:p>
            <a:pPr lvl="1"/>
            <a:r>
              <a:rPr lang="en-US" altLang="en-US" dirty="0"/>
              <a:t>There are several views that summarize and display the information stored in the base tables of the data dictionary. These views decode the base table data into useful information (such as user or table names) using joins and </a:t>
            </a:r>
            <a:r>
              <a:rPr lang="en-US" altLang="en-US" dirty="0">
                <a:latin typeface="Courier New" pitchFamily="49" charset="0"/>
              </a:rPr>
              <a:t>WHERE</a:t>
            </a:r>
            <a:r>
              <a:rPr lang="en-US" altLang="en-US" dirty="0"/>
              <a:t> clauses to simplify the information. You are mostly given access to the views rather than the base tables.</a:t>
            </a:r>
          </a:p>
          <a:p>
            <a:pPr lvl="1"/>
            <a:r>
              <a:rPr lang="en-US" altLang="en-US" dirty="0"/>
              <a:t>The Oracle user </a:t>
            </a:r>
            <a:r>
              <a:rPr lang="en-US" altLang="en-US" dirty="0">
                <a:latin typeface="Courier New" pitchFamily="49" charset="0"/>
              </a:rPr>
              <a:t>SYS</a:t>
            </a:r>
            <a:r>
              <a:rPr lang="en-US" altLang="en-US" dirty="0"/>
              <a:t> owns all base tables and user-accessible views of the data dictionary. No Oracle user should </a:t>
            </a:r>
            <a:r>
              <a:rPr lang="en-US" altLang="en-US" i="1" dirty="0"/>
              <a:t>ever</a:t>
            </a:r>
            <a:r>
              <a:rPr lang="en-US" altLang="en-US" dirty="0"/>
              <a:t> alter (</a:t>
            </a:r>
            <a:r>
              <a:rPr lang="en-US" altLang="en-US" dirty="0">
                <a:latin typeface="Courier New" pitchFamily="49" charset="0"/>
              </a:rPr>
              <a:t>UPDATE</a:t>
            </a:r>
            <a:r>
              <a:rPr lang="en-US" altLang="en-US" dirty="0"/>
              <a:t>, </a:t>
            </a:r>
            <a:r>
              <a:rPr lang="en-US" altLang="en-US" dirty="0">
                <a:latin typeface="Courier New" pitchFamily="49" charset="0"/>
              </a:rPr>
              <a:t>DELETE</a:t>
            </a:r>
            <a:r>
              <a:rPr lang="en-US" altLang="en-US" dirty="0"/>
              <a:t>, or </a:t>
            </a:r>
            <a:r>
              <a:rPr lang="en-US" altLang="en-US" dirty="0">
                <a:latin typeface="Courier New" pitchFamily="49" charset="0"/>
              </a:rPr>
              <a:t>INSERT</a:t>
            </a:r>
            <a:r>
              <a:rPr lang="en-US" altLang="en-US" dirty="0"/>
              <a:t>) any rows or schema objects contained in the </a:t>
            </a:r>
            <a:r>
              <a:rPr lang="en-US" altLang="en-US" dirty="0">
                <a:latin typeface="Courier New" pitchFamily="49" charset="0"/>
              </a:rPr>
              <a:t>SYS</a:t>
            </a:r>
            <a:r>
              <a:rPr lang="en-US" altLang="en-US" dirty="0"/>
              <a:t> schema; doing so can compromise data integrity.</a:t>
            </a:r>
          </a:p>
          <a:p>
            <a:pPr lvl="1"/>
            <a:r>
              <a:rPr lang="en-US" altLang="en-US" dirty="0"/>
              <a:t>You will learn more about views and how to create them in the lesson titled “Creating Views.”</a:t>
            </a:r>
          </a:p>
          <a:p>
            <a:endParaRPr lang="en-US" dirty="0"/>
          </a:p>
        </p:txBody>
      </p:sp>
    </p:spTree>
    <p:extLst>
      <p:ext uri="{BB962C8B-B14F-4D97-AF65-F5344CB8AC3E}">
        <p14:creationId xmlns:p14="http://schemas.microsoft.com/office/powerpoint/2010/main" val="330246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data dictionary consists of sets of views. In many cases, a set consists of three views containing similar information and distinguished from each other by their prefixes. For example, there is a view named </a:t>
            </a:r>
            <a:r>
              <a:rPr lang="en-US" altLang="en-US" dirty="0">
                <a:latin typeface="Courier New" pitchFamily="49" charset="0"/>
              </a:rPr>
              <a:t>USER_OBJECTS</a:t>
            </a:r>
            <a:r>
              <a:rPr lang="en-US" altLang="en-US" dirty="0"/>
              <a:t>, another named </a:t>
            </a:r>
            <a:r>
              <a:rPr lang="en-US" altLang="en-US" dirty="0">
                <a:latin typeface="Courier New" pitchFamily="49" charset="0"/>
              </a:rPr>
              <a:t>ALL_OBJECTS</a:t>
            </a:r>
            <a:r>
              <a:rPr lang="en-US" altLang="en-US" dirty="0"/>
              <a:t>, and a third named </a:t>
            </a:r>
            <a:r>
              <a:rPr lang="en-US" altLang="en-US" dirty="0">
                <a:latin typeface="Courier New" pitchFamily="49" charset="0"/>
              </a:rPr>
              <a:t>DBA_OBJECTS</a:t>
            </a:r>
            <a:r>
              <a:rPr lang="en-US" altLang="en-US" dirty="0"/>
              <a:t>. </a:t>
            </a:r>
          </a:p>
          <a:p>
            <a:pPr lvl="1"/>
            <a:r>
              <a:rPr lang="en-US" altLang="en-US" dirty="0"/>
              <a:t>These three views contain similar information about objects in the database, except that the scope is different. </a:t>
            </a:r>
          </a:p>
          <a:p>
            <a:pPr lvl="1"/>
            <a:r>
              <a:rPr lang="en-US" altLang="en-US" dirty="0">
                <a:latin typeface="Courier New" pitchFamily="49" charset="0"/>
              </a:rPr>
              <a:t>USER_OBJECTS</a:t>
            </a:r>
            <a:r>
              <a:rPr lang="en-US" altLang="en-US" dirty="0"/>
              <a:t> contains information about objects that you own or you created. </a:t>
            </a:r>
            <a:r>
              <a:rPr lang="en-US" altLang="en-US" dirty="0">
                <a:latin typeface="Courier New" pitchFamily="49" charset="0"/>
              </a:rPr>
              <a:t>ALL_OBJECTS</a:t>
            </a:r>
            <a:r>
              <a:rPr lang="en-US" altLang="en-US" dirty="0"/>
              <a:t> contains information about all objects to which you have access. </a:t>
            </a:r>
            <a:r>
              <a:rPr lang="en-US" altLang="en-US" dirty="0">
                <a:latin typeface="Courier New" pitchFamily="49" charset="0"/>
              </a:rPr>
              <a:t>DBA_OBJECTS</a:t>
            </a:r>
            <a:r>
              <a:rPr lang="en-US" altLang="en-US" dirty="0"/>
              <a:t> contains information about all objects that are owned by all users. </a:t>
            </a:r>
          </a:p>
          <a:p>
            <a:pPr lvl="1"/>
            <a:r>
              <a:rPr lang="en-US" altLang="en-US" dirty="0"/>
              <a:t>For views that are prefixed with </a:t>
            </a:r>
            <a:r>
              <a:rPr lang="en-US" altLang="en-US" dirty="0">
                <a:latin typeface="Courier New" pitchFamily="49" charset="0"/>
              </a:rPr>
              <a:t>ALL</a:t>
            </a:r>
            <a:r>
              <a:rPr lang="en-US" altLang="en-US" dirty="0"/>
              <a:t> or </a:t>
            </a:r>
            <a:r>
              <a:rPr lang="en-US" altLang="en-US" dirty="0">
                <a:latin typeface="Courier New" pitchFamily="49" charset="0"/>
              </a:rPr>
              <a:t>DBA</a:t>
            </a:r>
            <a:r>
              <a:rPr lang="en-US" altLang="en-US" dirty="0"/>
              <a:t>, you will find an additional column in the view named </a:t>
            </a:r>
            <a:r>
              <a:rPr lang="en-US" altLang="en-US" dirty="0">
                <a:latin typeface="Courier New" pitchFamily="49" charset="0"/>
              </a:rPr>
              <a:t>OWNER</a:t>
            </a:r>
            <a:r>
              <a:rPr lang="en-US" altLang="en-US" dirty="0"/>
              <a:t> to identify who owns the object. </a:t>
            </a:r>
          </a:p>
          <a:p>
            <a:pPr lvl="1"/>
            <a:r>
              <a:rPr lang="en-US" altLang="en-US" dirty="0"/>
              <a:t>There is also a set of views that is prefixed with </a:t>
            </a:r>
            <a:r>
              <a:rPr lang="en-US" altLang="en-US" dirty="0">
                <a:latin typeface="Courier New" pitchFamily="49" charset="0"/>
              </a:rPr>
              <a:t>v$</a:t>
            </a:r>
            <a:r>
              <a:rPr lang="en-US" altLang="en-US" dirty="0"/>
              <a:t>. These views are dynamic in nature and hold information about performance. Dynamic performance tables are not true tables, and they should not be accessed by most users. However, database administrators can query and create views on the tables and grant access to those views to other users. This course does not go into details about these views.</a:t>
            </a:r>
          </a:p>
          <a:p>
            <a:pPr lvl="1"/>
            <a:endParaRPr lang="en-US" altLang="en-US" dirty="0"/>
          </a:p>
          <a:p>
            <a:endParaRPr lang="en-US" dirty="0"/>
          </a:p>
        </p:txBody>
      </p:sp>
    </p:spTree>
    <p:extLst>
      <p:ext uri="{BB962C8B-B14F-4D97-AF65-F5344CB8AC3E}">
        <p14:creationId xmlns:p14="http://schemas.microsoft.com/office/powerpoint/2010/main" val="28916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12 -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To familiarize yourself with the dictionary views, you can use the dictionary view named </a:t>
            </a:r>
            <a:r>
              <a:rPr lang="en-US" altLang="en-US" dirty="0">
                <a:latin typeface="Courier New" pitchFamily="49" charset="0"/>
              </a:rPr>
              <a:t>DICTIONARY</a:t>
            </a:r>
            <a:r>
              <a:rPr lang="en-US" altLang="en-US" dirty="0"/>
              <a:t>. It contains the name and short description of each dictionary view to which you have access. </a:t>
            </a:r>
          </a:p>
          <a:p>
            <a:pPr lvl="1"/>
            <a:r>
              <a:rPr lang="en-US" altLang="en-US" dirty="0"/>
              <a:t>You can write queries to search for information about a particular view name, or you can search the </a:t>
            </a:r>
            <a:r>
              <a:rPr lang="en-US" altLang="en-US" dirty="0">
                <a:latin typeface="Courier New" pitchFamily="49" charset="0"/>
              </a:rPr>
              <a:t>COMMENTS</a:t>
            </a:r>
            <a:r>
              <a:rPr lang="en-US" altLang="en-US" dirty="0"/>
              <a:t> column for a word or phrase. In the example shown in the slide, the </a:t>
            </a:r>
            <a:r>
              <a:rPr lang="en-US" altLang="en-US" dirty="0">
                <a:latin typeface="Courier New" pitchFamily="49" charset="0"/>
              </a:rPr>
              <a:t>DICTIONARY</a:t>
            </a:r>
            <a:r>
              <a:rPr lang="en-US" altLang="en-US" dirty="0"/>
              <a:t> view is described. It has two columns. The </a:t>
            </a:r>
            <a:r>
              <a:rPr lang="en-US" altLang="en-US" dirty="0">
                <a:latin typeface="Courier New" pitchFamily="49" charset="0"/>
              </a:rPr>
              <a:t>SELECT</a:t>
            </a:r>
            <a:r>
              <a:rPr lang="en-US" altLang="en-US" dirty="0"/>
              <a:t> statement in the slide retrieves information about the dictionary view named </a:t>
            </a:r>
            <a:r>
              <a:rPr lang="en-US" altLang="en-US" dirty="0">
                <a:latin typeface="Courier New" pitchFamily="49" charset="0"/>
              </a:rPr>
              <a:t>USER_OBJECTS</a:t>
            </a:r>
            <a:r>
              <a:rPr lang="en-US" altLang="en-US" dirty="0"/>
              <a:t>. The </a:t>
            </a:r>
            <a:r>
              <a:rPr lang="en-US" altLang="en-US" dirty="0">
                <a:latin typeface="Courier New" pitchFamily="49" charset="0"/>
              </a:rPr>
              <a:t>USER_OBJECTS</a:t>
            </a:r>
            <a:r>
              <a:rPr lang="en-US" altLang="en-US" dirty="0"/>
              <a:t> view contains information about all the objects that you own.</a:t>
            </a:r>
          </a:p>
          <a:p>
            <a:pPr lvl="1"/>
            <a:r>
              <a:rPr lang="en-US" altLang="en-US" dirty="0"/>
              <a:t>You can write queries to search the </a:t>
            </a:r>
            <a:r>
              <a:rPr lang="en-US" altLang="en-US" dirty="0">
                <a:latin typeface="Courier New" pitchFamily="49" charset="0"/>
              </a:rPr>
              <a:t>COMMENTS</a:t>
            </a:r>
            <a:r>
              <a:rPr lang="en-US" altLang="en-US" dirty="0"/>
              <a:t> column for a word or phrase. For example, the following query returns the names of all views that you are permitted to access in which the </a:t>
            </a:r>
            <a:r>
              <a:rPr lang="en-US" altLang="en-US" dirty="0">
                <a:latin typeface="Courier New" pitchFamily="49" charset="0"/>
              </a:rPr>
              <a:t>COMMENTS</a:t>
            </a:r>
            <a:r>
              <a:rPr lang="en-US" altLang="en-US" dirty="0"/>
              <a:t> column contains the word </a:t>
            </a:r>
            <a:r>
              <a:rPr lang="en-US" altLang="en-US" i="1" dirty="0"/>
              <a:t>columns</a:t>
            </a:r>
            <a:r>
              <a:rPr lang="en-US" altLang="en-US" dirty="0"/>
              <a:t>:</a:t>
            </a:r>
          </a:p>
          <a:p>
            <a:pPr marL="857250" lvl="4"/>
            <a:r>
              <a:rPr lang="en-US" altLang="en-US" dirty="0"/>
              <a:t>SELECT </a:t>
            </a:r>
            <a:r>
              <a:rPr lang="en-US" altLang="en-US" dirty="0" err="1"/>
              <a:t>table_name</a:t>
            </a:r>
            <a:endParaRPr lang="en-US" altLang="en-US" dirty="0"/>
          </a:p>
          <a:p>
            <a:pPr marL="857250" lvl="4"/>
            <a:r>
              <a:rPr lang="en-US" altLang="en-US" dirty="0"/>
              <a:t>FROM dictionary</a:t>
            </a:r>
          </a:p>
          <a:p>
            <a:pPr marL="857250" lvl="4"/>
            <a:r>
              <a:rPr lang="en-US" altLang="en-US" dirty="0"/>
              <a:t>WHERE LOWER(comments) LIKE </a:t>
            </a:r>
            <a:r>
              <a:rPr lang="en-US" altLang="en-US" b="1" dirty="0">
                <a:solidFill>
                  <a:schemeClr val="bg2"/>
                </a:solidFill>
              </a:rPr>
              <a:t>'</a:t>
            </a:r>
            <a:r>
              <a:rPr lang="en-US" altLang="en-US" dirty="0"/>
              <a:t>%columns%</a:t>
            </a:r>
            <a:r>
              <a:rPr lang="en-US" altLang="en-US" b="1" dirty="0">
                <a:solidFill>
                  <a:schemeClr val="bg2"/>
                </a:solidFill>
              </a:rPr>
              <a:t>'</a:t>
            </a:r>
            <a:r>
              <a:rPr lang="en-US" altLang="en-US" dirty="0"/>
              <a:t>;</a:t>
            </a:r>
          </a:p>
          <a:p>
            <a:pPr lvl="1"/>
            <a:r>
              <a:rPr lang="en-US" altLang="en-US" b="1" dirty="0"/>
              <a:t>Note:</a:t>
            </a:r>
            <a:r>
              <a:rPr lang="en-US" altLang="en-US" dirty="0"/>
              <a:t> The table names in the data dictionary are in uppercase.</a:t>
            </a:r>
          </a:p>
          <a:p>
            <a:endParaRPr lang="en-US" dirty="0"/>
          </a:p>
        </p:txBody>
      </p:sp>
    </p:spTree>
    <p:extLst>
      <p:ext uri="{BB962C8B-B14F-4D97-AF65-F5344CB8AC3E}">
        <p14:creationId xmlns:p14="http://schemas.microsoft.com/office/powerpoint/2010/main" val="2546541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12</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Introduction to Data Dictionary Views</a:t>
            </a:r>
          </a:p>
        </p:txBody>
      </p:sp>
      <p:sp>
        <p:nvSpPr>
          <p:cNvPr id="3" name="Subtitle 2">
            <a:extLst>
              <a:ext uri="{FF2B5EF4-FFF2-40B4-BE49-F238E27FC236}">
                <a16:creationId xmlns="" xmlns:a16="http://schemas.microsoft.com/office/drawing/2014/main" id="{CF579353-5299-45E2-BD0C-B8FC24AEC95C}"/>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391646450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USER_OBJECTS</a:t>
            </a:r>
            <a:r>
              <a:rPr lang="en-US" altLang="en-US" dirty="0">
                <a:latin typeface="+mj-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ALL_OBJECTS</a:t>
            </a:r>
            <a:r>
              <a:rPr lang="en-US" altLang="en-US" dirty="0">
                <a:latin typeface="+mj-lt"/>
                <a:cs typeface="Courier New" panose="02070309020205020404" pitchFamily="49" charset="0"/>
              </a:rPr>
              <a:t> </a:t>
            </a:r>
            <a:r>
              <a:rPr lang="en-US" altLang="en-US" dirty="0">
                <a:latin typeface="+mj-lt"/>
                <a:cs typeface="Oracle Sans" panose="020B0503020204020204" pitchFamily="34" charset="0"/>
              </a:rPr>
              <a:t>Views</a:t>
            </a:r>
          </a:p>
        </p:txBody>
      </p:sp>
      <p:sp>
        <p:nvSpPr>
          <p:cNvPr id="20483" name="Rectangle 5"/>
          <p:cNvSpPr>
            <a:spLocks noGrp="1" noChangeArrowheads="1"/>
          </p:cNvSpPr>
          <p:nvPr>
            <p:ph idx="1"/>
          </p:nvPr>
        </p:nvSpPr>
        <p:spPr>
          <a:xfrm>
            <a:off x="933451" y="2272710"/>
            <a:ext cx="13395125" cy="535902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USER_OBJECTS:</a:t>
            </a:r>
          </a:p>
          <a:p>
            <a:pPr lvl="1"/>
            <a:r>
              <a:rPr lang="en-US" altLang="en-US" dirty="0">
                <a:latin typeface="Courier New" panose="02070309020205020404" pitchFamily="49" charset="0"/>
                <a:cs typeface="Courier New" panose="02070309020205020404" pitchFamily="49" charset="0"/>
              </a:rPr>
              <a:t>Query USER_OBJECTS </a:t>
            </a:r>
            <a:r>
              <a:rPr lang="en-US" altLang="en-US" dirty="0">
                <a:latin typeface="Oracle Sans" panose="020B0503020204020204" pitchFamily="34" charset="0"/>
                <a:cs typeface="Oracle Sans" panose="020B0503020204020204" pitchFamily="34" charset="0"/>
              </a:rPr>
              <a:t>to see all the objects that you own.</a:t>
            </a:r>
          </a:p>
          <a:p>
            <a:pPr lvl="1"/>
            <a:r>
              <a:rPr lang="en-US" altLang="en-US" dirty="0">
                <a:latin typeface="Courier New" panose="02070309020205020404" pitchFamily="49" charset="0"/>
                <a:cs typeface="Courier New" panose="02070309020205020404" pitchFamily="49" charset="0"/>
              </a:rPr>
              <a:t>Using USER_OBJECTS</a:t>
            </a:r>
            <a:r>
              <a:rPr lang="en-US" altLang="en-US" dirty="0">
                <a:latin typeface="Oracle Sans" panose="020B0503020204020204" pitchFamily="34" charset="0"/>
                <a:cs typeface="Oracle Sans" panose="020B0503020204020204" pitchFamily="34" charset="0"/>
              </a:rPr>
              <a:t>, you can obtain a listing of all object names and types in your schema, plus the following information:</a:t>
            </a:r>
          </a:p>
          <a:p>
            <a:pPr lvl="2"/>
            <a:r>
              <a:rPr lang="en-US" altLang="en-US" dirty="0">
                <a:latin typeface="Oracle Sans" panose="020B0503020204020204" pitchFamily="34" charset="0"/>
                <a:cs typeface="Oracle Sans" panose="020B0503020204020204" pitchFamily="34" charset="0"/>
              </a:rPr>
              <a:t>Date created</a:t>
            </a:r>
          </a:p>
          <a:p>
            <a:pPr lvl="2"/>
            <a:r>
              <a:rPr lang="en-US" altLang="en-US" dirty="0">
                <a:latin typeface="Oracle Sans" panose="020B0503020204020204" pitchFamily="34" charset="0"/>
                <a:cs typeface="Oracle Sans" panose="020B0503020204020204" pitchFamily="34" charset="0"/>
              </a:rPr>
              <a:t>Date of last modification</a:t>
            </a:r>
          </a:p>
          <a:p>
            <a:pPr lvl="2"/>
            <a:r>
              <a:rPr lang="en-US" altLang="en-US" dirty="0">
                <a:latin typeface="Oracle Sans" panose="020B0503020204020204" pitchFamily="34" charset="0"/>
                <a:cs typeface="Oracle Sans" panose="020B0503020204020204" pitchFamily="34" charset="0"/>
              </a:rPr>
              <a:t>Status (valid or invalid)</a:t>
            </a:r>
          </a:p>
          <a:p>
            <a:r>
              <a:rPr lang="en-US" altLang="en-US" dirty="0">
                <a:latin typeface="Courier New" panose="02070309020205020404" pitchFamily="49" charset="0"/>
                <a:cs typeface="Courier New" panose="02070309020205020404" pitchFamily="49" charset="0"/>
              </a:rPr>
              <a:t>ALL_OBJECTS</a:t>
            </a:r>
            <a:r>
              <a:rPr lang="en-US" altLang="en-US" dirty="0">
                <a:latin typeface="Oracle Sans" panose="020B0503020204020204" pitchFamily="34" charset="0"/>
                <a:cs typeface="Oracle Sans" panose="020B0503020204020204" pitchFamily="34" charset="0"/>
              </a:rPr>
              <a:t>:</a:t>
            </a:r>
          </a:p>
          <a:p>
            <a:pPr lvl="1"/>
            <a:r>
              <a:rPr lang="en-US" altLang="en-US" dirty="0">
                <a:latin typeface="Oracle Sans" panose="020B0503020204020204" pitchFamily="34" charset="0"/>
                <a:cs typeface="Oracle Sans" panose="020B0503020204020204" pitchFamily="34" charset="0"/>
              </a:rPr>
              <a:t>Query </a:t>
            </a:r>
            <a:r>
              <a:rPr lang="en-US" altLang="en-US" dirty="0">
                <a:latin typeface="Courier New" panose="02070309020205020404" pitchFamily="49" charset="0"/>
                <a:cs typeface="Courier New" panose="02070309020205020404" pitchFamily="49" charset="0"/>
              </a:rPr>
              <a:t>ALL_OBJECTS </a:t>
            </a:r>
            <a:r>
              <a:rPr lang="en-US" altLang="en-US" dirty="0">
                <a:latin typeface="Oracle Sans" panose="020B0503020204020204" pitchFamily="34" charset="0"/>
                <a:cs typeface="Oracle Sans" panose="020B0503020204020204" pitchFamily="34" charset="0"/>
              </a:rPr>
              <a:t>to see all the objects to which you have access.</a:t>
            </a:r>
          </a:p>
        </p:txBody>
      </p:sp>
      <p:grpSp>
        <p:nvGrpSpPr>
          <p:cNvPr id="3" name="Group 2"/>
          <p:cNvGrpSpPr/>
          <p:nvPr/>
        </p:nvGrpSpPr>
        <p:grpSpPr>
          <a:xfrm>
            <a:off x="13970171" y="4010003"/>
            <a:ext cx="4318845" cy="2933697"/>
            <a:chOff x="9539783" y="2590800"/>
            <a:chExt cx="2879230" cy="1955798"/>
          </a:xfrm>
        </p:grpSpPr>
        <p:sp>
          <p:nvSpPr>
            <p:cNvPr id="14" name="Rounded Rectangle 13"/>
            <p:cNvSpPr/>
            <p:nvPr/>
          </p:nvSpPr>
          <p:spPr bwMode="auto">
            <a:xfrm>
              <a:off x="9539783" y="2590800"/>
              <a:ext cx="2879230" cy="1955798"/>
            </a:xfrm>
            <a:prstGeom prst="roundRect">
              <a:avLst>
                <a:gd name="adj" fmla="val 9591"/>
              </a:avLst>
            </a:prstGeom>
            <a:gradFill flip="none" rotWithShape="1">
              <a:gsLst>
                <a:gs pos="0">
                  <a:srgbClr val="FFE5CF"/>
                </a:gs>
                <a:gs pos="100000">
                  <a:schemeClr val="bg1"/>
                </a:gs>
              </a:gsLst>
              <a:lin ang="0" scaled="1"/>
              <a:tileRect/>
            </a:gradFill>
            <a:ln w="53975" cap="rnd" cmpd="sng" algn="ctr">
              <a:no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5" name="Rounded Rectangle 14"/>
            <p:cNvSpPr/>
            <p:nvPr/>
          </p:nvSpPr>
          <p:spPr bwMode="auto">
            <a:xfrm>
              <a:off x="11211662" y="3874805"/>
              <a:ext cx="1117805" cy="345877"/>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6" name="TextBox 15"/>
            <p:cNvSpPr txBox="1"/>
            <p:nvPr/>
          </p:nvSpPr>
          <p:spPr>
            <a:xfrm>
              <a:off x="11552187" y="3893855"/>
              <a:ext cx="777280"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Owner</a:t>
              </a:r>
            </a:p>
          </p:txBody>
        </p:sp>
        <p:grpSp>
          <p:nvGrpSpPr>
            <p:cNvPr id="17" name="Group 16"/>
            <p:cNvGrpSpPr/>
            <p:nvPr/>
          </p:nvGrpSpPr>
          <p:grpSpPr>
            <a:xfrm>
              <a:off x="10171403" y="2825023"/>
              <a:ext cx="1479596" cy="1491757"/>
              <a:chOff x="8683291" y="1161470"/>
              <a:chExt cx="1775785" cy="1790381"/>
            </a:xfrm>
          </p:grpSpPr>
          <p:sp>
            <p:nvSpPr>
              <p:cNvPr id="18" name="Oval 17"/>
              <p:cNvSpPr/>
              <p:nvPr/>
            </p:nvSpPr>
            <p:spPr bwMode="auto">
              <a:xfrm rot="2352567" flipH="1">
                <a:off x="8683291" y="1161470"/>
                <a:ext cx="1775785" cy="1775786"/>
              </a:xfrm>
              <a:prstGeom prst="ellipse">
                <a:avLst/>
              </a:prstGeom>
              <a:gradFill flip="none" rotWithShape="1">
                <a:gsLst>
                  <a:gs pos="83000">
                    <a:schemeClr val="bg1"/>
                  </a:gs>
                  <a:gs pos="100000">
                    <a:srgbClr val="98C3E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19" name="Oval 18"/>
              <p:cNvSpPr/>
              <p:nvPr/>
            </p:nvSpPr>
            <p:spPr bwMode="auto">
              <a:xfrm rot="2352567" flipH="1">
                <a:off x="8705033" y="1298421"/>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pic>
          <p:nvPicPr>
            <p:cNvPr id="20" name="Picture 19" descr="cnt2495834.png"/>
            <p:cNvPicPr>
              <a:picLocks noChangeAspect="1"/>
            </p:cNvPicPr>
            <p:nvPr/>
          </p:nvPicPr>
          <p:blipFill>
            <a:blip r:embed="rId4" cstate="print"/>
            <a:stretch>
              <a:fillRect/>
            </a:stretch>
          </p:blipFill>
          <p:spPr>
            <a:xfrm>
              <a:off x="9675812" y="3204895"/>
              <a:ext cx="1804924" cy="1295400"/>
            </a:xfrm>
            <a:prstGeom prst="rect">
              <a:avLst/>
            </a:prstGeom>
          </p:spPr>
        </p:pic>
      </p:grpSp>
      <p:grpSp>
        <p:nvGrpSpPr>
          <p:cNvPr id="11" name="Group 10">
            <a:extLst>
              <a:ext uri="{FF2B5EF4-FFF2-40B4-BE49-F238E27FC236}">
                <a16:creationId xmlns="" xmlns:a16="http://schemas.microsoft.com/office/drawing/2014/main" id="{06E023CB-0937-4A4A-B561-EDEFD0FB084C}"/>
              </a:ext>
            </a:extLst>
          </p:cNvPr>
          <p:cNvGrpSpPr/>
          <p:nvPr/>
        </p:nvGrpSpPr>
        <p:grpSpPr>
          <a:xfrm>
            <a:off x="3314701" y="7776485"/>
            <a:ext cx="11658599" cy="2407575"/>
            <a:chOff x="3314701" y="7133970"/>
            <a:chExt cx="11658599" cy="2407575"/>
          </a:xfrm>
        </p:grpSpPr>
        <p:sp>
          <p:nvSpPr>
            <p:cNvPr id="30" name="Rounded Rectangle 29"/>
            <p:cNvSpPr/>
            <p:nvPr/>
          </p:nvSpPr>
          <p:spPr bwMode="auto">
            <a:xfrm>
              <a:off x="11966094" y="7866407"/>
              <a:ext cx="3007206" cy="942695"/>
            </a:xfrm>
            <a:prstGeom prst="roundRect">
              <a:avLst/>
            </a:prstGeom>
            <a:solidFill>
              <a:srgbClr val="C9DAEE"/>
            </a:solidFill>
            <a:ln w="38100"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dirty="0">
                  <a:latin typeface="Oracle Sans" panose="020B0503020204020204" pitchFamily="34" charset="0"/>
                  <a:cs typeface="Oracle Sans" panose="020B0503020204020204" pitchFamily="34" charset="0"/>
                </a:rPr>
                <a:t>Objects owned by other users</a:t>
              </a:r>
            </a:p>
          </p:txBody>
        </p:sp>
        <p:sp>
          <p:nvSpPr>
            <p:cNvPr id="26" name="Rounded Rectangle 25"/>
            <p:cNvSpPr/>
            <p:nvPr/>
          </p:nvSpPr>
          <p:spPr bwMode="auto">
            <a:xfrm rot="7318316">
              <a:off x="8847140" y="7133970"/>
              <a:ext cx="2407575" cy="2407575"/>
            </a:xfrm>
            <a:prstGeom prst="roundRect">
              <a:avLst>
                <a:gd name="adj" fmla="val 50000"/>
              </a:avLst>
            </a:prstGeom>
            <a:gradFill flip="none" rotWithShape="1">
              <a:gsLst>
                <a:gs pos="0">
                  <a:schemeClr val="bg1"/>
                </a:gs>
                <a:gs pos="100000">
                  <a:schemeClr val="bg1">
                    <a:lumMod val="95000"/>
                  </a:schemeClr>
                </a:gs>
              </a:gsLst>
              <a:lin ang="5400000" scaled="1"/>
              <a:tileRect/>
            </a:gradFill>
            <a:ln w="28575" cap="flat" cmpd="sng" algn="ctr">
              <a:noFill/>
              <a:prstDash val="solid"/>
              <a:round/>
              <a:headEnd type="none" w="sm" len="sm"/>
              <a:tailEnd type="none" w="sm" len="sm"/>
            </a:ln>
            <a:effectLst>
              <a:outerShdw blurRad="50800" dist="38100" dir="13500000" sx="99000" sy="99000" algn="b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3314701" y="8054750"/>
              <a:ext cx="1127051" cy="566018"/>
            </a:xfrm>
            <a:prstGeom prst="roundRect">
              <a:avLst/>
            </a:prstGeom>
            <a:solidFill>
              <a:srgbClr val="C9DAEE"/>
            </a:solidFill>
            <a:ln w="38100"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dirty="0">
                  <a:latin typeface="Oracle Sans" panose="020B0503020204020204" pitchFamily="34" charset="0"/>
                  <a:cs typeface="Oracle Sans" panose="020B0503020204020204" pitchFamily="34" charset="0"/>
                </a:rPr>
                <a:t>You</a:t>
              </a:r>
            </a:p>
          </p:txBody>
        </p:sp>
        <p:sp>
          <p:nvSpPr>
            <p:cNvPr id="23" name="Rounded Rectangle 22"/>
            <p:cNvSpPr/>
            <p:nvPr/>
          </p:nvSpPr>
          <p:spPr bwMode="auto">
            <a:xfrm rot="7318316">
              <a:off x="4291407" y="7133970"/>
              <a:ext cx="2407575" cy="2407575"/>
            </a:xfrm>
            <a:prstGeom prst="roundRect">
              <a:avLst>
                <a:gd name="adj" fmla="val 50000"/>
              </a:avLst>
            </a:prstGeom>
            <a:gradFill flip="none" rotWithShape="1">
              <a:gsLst>
                <a:gs pos="0">
                  <a:schemeClr val="bg1"/>
                </a:gs>
                <a:gs pos="100000">
                  <a:schemeClr val="bg1">
                    <a:lumMod val="95000"/>
                  </a:schemeClr>
                </a:gs>
              </a:gsLst>
              <a:lin ang="5400000" scaled="1"/>
              <a:tileRect/>
            </a:gradFill>
            <a:ln w="28575" cap="flat" cmpd="sng" algn="ctr">
              <a:noFill/>
              <a:prstDash val="solid"/>
              <a:round/>
              <a:headEnd type="none" w="sm" len="sm"/>
              <a:tailEnd type="none" w="sm" len="sm"/>
            </a:ln>
            <a:effectLst>
              <a:outerShdw blurRad="50800" dist="38100" dir="13500000" sx="99000" sy="99000" algn="b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6" name="Picture 5" descr="cnt2554145.png"/>
            <p:cNvPicPr>
              <a:picLocks noChangeAspect="1"/>
            </p:cNvPicPr>
            <p:nvPr/>
          </p:nvPicPr>
          <p:blipFill>
            <a:blip r:embed="rId5" cstate="print"/>
            <a:stretch>
              <a:fillRect/>
            </a:stretch>
          </p:blipFill>
          <p:spPr>
            <a:xfrm>
              <a:off x="4627296" y="7420966"/>
              <a:ext cx="1735794" cy="1833584"/>
            </a:xfrm>
            <a:prstGeom prst="rect">
              <a:avLst/>
            </a:prstGeom>
          </p:spPr>
        </p:pic>
        <p:pic>
          <p:nvPicPr>
            <p:cNvPr id="7" name="Picture 6" descr="cnt2428006.png"/>
            <p:cNvPicPr>
              <a:picLocks noChangeAspect="1"/>
            </p:cNvPicPr>
            <p:nvPr/>
          </p:nvPicPr>
          <p:blipFill>
            <a:blip r:embed="rId6" cstate="print"/>
            <a:stretch>
              <a:fillRect/>
            </a:stretch>
          </p:blipFill>
          <p:spPr>
            <a:xfrm rot="1664877" flipH="1">
              <a:off x="7114702" y="7946800"/>
              <a:ext cx="1221743" cy="781916"/>
            </a:xfrm>
            <a:prstGeom prst="rect">
              <a:avLst/>
            </a:prstGeom>
          </p:spPr>
        </p:pic>
        <p:pic>
          <p:nvPicPr>
            <p:cNvPr id="8" name="Picture 7" descr="cnt2554101.png"/>
            <p:cNvPicPr>
              <a:picLocks noChangeAspect="1"/>
            </p:cNvPicPr>
            <p:nvPr/>
          </p:nvPicPr>
          <p:blipFill>
            <a:blip r:embed="rId7" cstate="print"/>
            <a:stretch>
              <a:fillRect/>
            </a:stretch>
          </p:blipFill>
          <p:spPr>
            <a:xfrm>
              <a:off x="9376760" y="7437135"/>
              <a:ext cx="1348332" cy="1805802"/>
            </a:xfrm>
            <a:prstGeom prst="rect">
              <a:avLst/>
            </a:prstGeom>
          </p:spPr>
        </p:pic>
        <p:sp>
          <p:nvSpPr>
            <p:cNvPr id="9" name="TextBox 8"/>
            <p:cNvSpPr txBox="1"/>
            <p:nvPr/>
          </p:nvSpPr>
          <p:spPr>
            <a:xfrm>
              <a:off x="6669857" y="8880978"/>
              <a:ext cx="211143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mn-lt"/>
                  <a:cs typeface="Oracle Sans" panose="020B0503020204020204" pitchFamily="34" charset="0"/>
                </a:rPr>
                <a:t>Can access</a:t>
              </a:r>
            </a:p>
          </p:txBody>
        </p:sp>
        <p:cxnSp>
          <p:nvCxnSpPr>
            <p:cNvPr id="24" name="Straight Arrow Connector 23"/>
            <p:cNvCxnSpPr/>
            <p:nvPr/>
          </p:nvCxnSpPr>
          <p:spPr bwMode="auto">
            <a:xfrm>
              <a:off x="11187186" y="8337756"/>
              <a:ext cx="778908" cy="0"/>
            </a:xfrm>
            <a:prstGeom prst="straightConnector1">
              <a:avLst/>
            </a:prstGeom>
            <a:noFill/>
            <a:ln w="28575" cap="flat" cmpd="sng" algn="ctr">
              <a:solidFill>
                <a:schemeClr val="accent4"/>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189845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USER_OBJECTS </a:t>
            </a:r>
            <a:r>
              <a:rPr lang="en-US" altLang="en-US" dirty="0">
                <a:latin typeface="+mj-lt"/>
                <a:cs typeface="Oracle Sans" panose="020B0503020204020204" pitchFamily="34" charset="0"/>
              </a:rPr>
              <a:t>View</a:t>
            </a:r>
          </a:p>
        </p:txBody>
      </p:sp>
      <p:sp>
        <p:nvSpPr>
          <p:cNvPr id="22532" name="TextBox 10"/>
          <p:cNvSpPr txBox="1">
            <a:spLocks noChangeArrowheads="1"/>
          </p:cNvSpPr>
          <p:nvPr/>
        </p:nvSpPr>
        <p:spPr bwMode="auto">
          <a:xfrm>
            <a:off x="1371601" y="7886700"/>
            <a:ext cx="1523603" cy="738664"/>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200" dirty="0">
                <a:latin typeface="Oracle Sans" panose="020B0503020204020204" pitchFamily="34" charset="0"/>
                <a:cs typeface="Oracle Sans" panose="020B0503020204020204" pitchFamily="34" charset="0"/>
              </a:rPr>
              <a:t>…</a:t>
            </a:r>
          </a:p>
        </p:txBody>
      </p:sp>
      <p:sp>
        <p:nvSpPr>
          <p:cNvPr id="6" name="Content Placeholder 2"/>
          <p:cNvSpPr txBox="1">
            <a:spLocks/>
          </p:cNvSpPr>
          <p:nvPr/>
        </p:nvSpPr>
        <p:spPr bwMode="gray">
          <a:xfrm>
            <a:off x="1295128" y="2601926"/>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object_name, object_type, created, status</a:t>
            </a:r>
          </a:p>
          <a:p>
            <a:pPr>
              <a:tabLst>
                <a:tab pos="1800225" algn="l"/>
              </a:tabLst>
              <a:defRPr/>
            </a:pPr>
            <a:r>
              <a:rPr lang="en-US" altLang="en-US" sz="2400" b="1" dirty="0">
                <a:latin typeface="Courier New" pitchFamily="49" charset="0"/>
                <a:cs typeface="Oracle Sans" panose="020B0503020204020204" pitchFamily="34" charset="0"/>
              </a:rPr>
              <a:t>FROM   user_objects</a:t>
            </a:r>
          </a:p>
          <a:p>
            <a:pPr>
              <a:tabLst>
                <a:tab pos="1800225" algn="l"/>
              </a:tabLst>
              <a:defRPr/>
            </a:pPr>
            <a:r>
              <a:rPr lang="en-US" altLang="en-US" sz="2400" b="1" dirty="0">
                <a:latin typeface="Courier New" pitchFamily="49" charset="0"/>
                <a:cs typeface="Oracle Sans" panose="020B0503020204020204" pitchFamily="34" charset="0"/>
              </a:rPr>
              <a:t>ORDER BY object_type;</a:t>
            </a:r>
          </a:p>
        </p:txBody>
      </p:sp>
      <p:grpSp>
        <p:nvGrpSpPr>
          <p:cNvPr id="4" name="Group 3">
            <a:extLst>
              <a:ext uri="{FF2B5EF4-FFF2-40B4-BE49-F238E27FC236}">
                <a16:creationId xmlns="" xmlns:a16="http://schemas.microsoft.com/office/drawing/2014/main" id="{B24D8537-CA46-4DD1-8D42-E790E62A5D2F}"/>
              </a:ext>
            </a:extLst>
          </p:cNvPr>
          <p:cNvGrpSpPr/>
          <p:nvPr/>
        </p:nvGrpSpPr>
        <p:grpSpPr>
          <a:xfrm>
            <a:off x="1295128" y="4343400"/>
            <a:ext cx="13162756" cy="3613533"/>
            <a:chOff x="1371600" y="4343400"/>
            <a:chExt cx="13162756" cy="3613533"/>
          </a:xfrm>
        </p:grpSpPr>
        <p:pic>
          <p:nvPicPr>
            <p:cNvPr id="1026" name="Picture 2"/>
            <p:cNvPicPr>
              <a:picLocks noChangeAspect="1" noChangeArrowheads="1"/>
            </p:cNvPicPr>
            <p:nvPr/>
          </p:nvPicPr>
          <p:blipFill>
            <a:blip r:embed="rId4" cstate="print"/>
            <a:srcRect/>
            <a:stretch>
              <a:fillRect/>
            </a:stretch>
          </p:blipFill>
          <p:spPr bwMode="auto">
            <a:xfrm>
              <a:off x="1371600" y="4343400"/>
              <a:ext cx="7315200" cy="3613533"/>
            </a:xfrm>
            <a:prstGeom prst="rect">
              <a:avLst/>
            </a:prstGeom>
            <a:noFill/>
            <a:ln w="9525">
              <a:noFill/>
              <a:miter lim="800000"/>
              <a:headEnd/>
              <a:tailEnd/>
            </a:ln>
          </p:spPr>
        </p:pic>
        <p:sp>
          <p:nvSpPr>
            <p:cNvPr id="7" name="TextBox 6"/>
            <p:cNvSpPr txBox="1"/>
            <p:nvPr/>
          </p:nvSpPr>
          <p:spPr>
            <a:xfrm>
              <a:off x="11448256" y="5919334"/>
              <a:ext cx="30861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Owned by the user</a:t>
              </a:r>
            </a:p>
          </p:txBody>
        </p:sp>
        <p:cxnSp>
          <p:nvCxnSpPr>
            <p:cNvPr id="9" name="Straight Arrow Connector 8"/>
            <p:cNvCxnSpPr>
              <a:cxnSpLocks/>
            </p:cNvCxnSpPr>
            <p:nvPr/>
          </p:nvCxnSpPr>
          <p:spPr bwMode="auto">
            <a:xfrm flipV="1">
              <a:off x="8686800" y="6150166"/>
              <a:ext cx="2761456" cy="1"/>
            </a:xfrm>
            <a:prstGeom prst="straightConnector1">
              <a:avLst/>
            </a:prstGeom>
            <a:noFill/>
            <a:ln w="28575" cap="flat" cmpd="sng" algn="ctr">
              <a:solidFill>
                <a:schemeClr val="accent4"/>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8946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4579" name="Rectangle 3"/>
          <p:cNvSpPr>
            <a:spLocks noGrp="1" noChangeArrowheads="1"/>
          </p:cNvSpPr>
          <p:nvPr>
            <p:ph idx="1"/>
          </p:nvPr>
        </p:nvSpPr>
        <p:spPr>
          <a:xfrm>
            <a:off x="933451" y="2272710"/>
            <a:ext cx="12242997" cy="374153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Introduction to data dictionary</a:t>
            </a:r>
          </a:p>
          <a:p>
            <a:pPr lvl="1"/>
            <a:r>
              <a:rPr lang="en-US" altLang="en-US" dirty="0">
                <a:latin typeface="Oracle Sans" panose="020B0503020204020204" pitchFamily="34" charset="0"/>
                <a:cs typeface="Oracle Sans" panose="020B0503020204020204" pitchFamily="34" charset="0"/>
              </a:rPr>
              <a:t>Querying the dictionary views for the following:</a:t>
            </a:r>
          </a:p>
          <a:p>
            <a:pPr lvl="2"/>
            <a:r>
              <a:rPr lang="en-US" altLang="en-US" dirty="0">
                <a:latin typeface="Oracle Sans" panose="020B0503020204020204" pitchFamily="34" charset="0"/>
                <a:cs typeface="Oracle Sans" panose="020B0503020204020204" pitchFamily="34" charset="0"/>
              </a:rPr>
              <a:t>Table information</a:t>
            </a:r>
          </a:p>
          <a:p>
            <a:pPr lvl="2"/>
            <a:r>
              <a:rPr lang="en-US" altLang="en-US" dirty="0">
                <a:latin typeface="Oracle Sans" panose="020B0503020204020204" pitchFamily="34" charset="0"/>
                <a:cs typeface="Oracle Sans" panose="020B0503020204020204" pitchFamily="34" charset="0"/>
              </a:rPr>
              <a:t>Column information</a:t>
            </a:r>
          </a:p>
          <a:p>
            <a:pPr lvl="2"/>
            <a:r>
              <a:rPr lang="en-US" altLang="en-US" dirty="0">
                <a:latin typeface="Oracle Sans" panose="020B0503020204020204" pitchFamily="34" charset="0"/>
                <a:cs typeface="Oracle Sans" panose="020B0503020204020204" pitchFamily="34" charset="0"/>
              </a:rPr>
              <a:t>Constraint information</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Adding a comment to a table and querying the dictionary views for comment information</a:t>
            </a:r>
          </a:p>
        </p:txBody>
      </p:sp>
      <p:grpSp>
        <p:nvGrpSpPr>
          <p:cNvPr id="7" name="Group 6"/>
          <p:cNvGrpSpPr/>
          <p:nvPr/>
        </p:nvGrpSpPr>
        <p:grpSpPr>
          <a:xfrm>
            <a:off x="12470223"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52533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Table Information</a:t>
            </a:r>
          </a:p>
        </p:txBody>
      </p:sp>
      <p:sp>
        <p:nvSpPr>
          <p:cNvPr id="26627" name="Rectangle 10"/>
          <p:cNvSpPr>
            <a:spLocks noGrp="1" noChangeArrowheads="1"/>
          </p:cNvSpPr>
          <p:nvPr>
            <p:ph idx="1"/>
          </p:nvPr>
        </p:nvSpPr>
        <p:spPr>
          <a:xfrm>
            <a:off x="933451" y="2272710"/>
            <a:ext cx="16421100" cy="5972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USER_TABLES:</a:t>
            </a:r>
          </a:p>
        </p:txBody>
      </p:sp>
      <p:sp>
        <p:nvSpPr>
          <p:cNvPr id="26628" name="Text Box 6"/>
          <p:cNvSpPr txBox="1">
            <a:spLocks noChangeArrowheads="1"/>
          </p:cNvSpPr>
          <p:nvPr/>
        </p:nvSpPr>
        <p:spPr bwMode="auto">
          <a:xfrm>
            <a:off x="1851845" y="8665368"/>
            <a:ext cx="733235"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eaLnBrk="1" hangingPunct="1">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26629" name="Text Box 12"/>
          <p:cNvSpPr txBox="1">
            <a:spLocks noChangeArrowheads="1"/>
          </p:cNvSpPr>
          <p:nvPr/>
        </p:nvSpPr>
        <p:spPr bwMode="auto">
          <a:xfrm>
            <a:off x="1295128" y="5436874"/>
            <a:ext cx="733235"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eaLnBrk="1" hangingPunct="1">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26630" name="Picture 10"/>
          <p:cNvPicPr>
            <a:picLocks noChangeAspect="1" noChangeArrowheads="1"/>
          </p:cNvPicPr>
          <p:nvPr/>
        </p:nvPicPr>
        <p:blipFill>
          <a:blip r:embed="rId4" cstate="print"/>
          <a:stretch>
            <a:fillRect/>
          </a:stretch>
        </p:blipFill>
        <p:spPr bwMode="auto">
          <a:xfrm>
            <a:off x="1295128" y="3950975"/>
            <a:ext cx="5342858" cy="1600001"/>
          </a:xfrm>
          <a:prstGeom prst="rect">
            <a:avLst/>
          </a:prstGeom>
          <a:noFill/>
          <a:ln w="28575">
            <a:noFill/>
            <a:miter lim="800000"/>
            <a:headEnd type="none" w="sm" len="sm"/>
            <a:tailEnd type="none" w="sm" len="sm"/>
          </a:ln>
        </p:spPr>
      </p:pic>
      <p:pic>
        <p:nvPicPr>
          <p:cNvPr id="26631" name="Picture 11"/>
          <p:cNvPicPr>
            <a:picLocks noChangeAspect="1" noChangeArrowheads="1"/>
          </p:cNvPicPr>
          <p:nvPr/>
        </p:nvPicPr>
        <p:blipFill>
          <a:blip r:embed="rId5" cstate="print"/>
          <a:stretch>
            <a:fillRect/>
          </a:stretch>
        </p:blipFill>
        <p:spPr bwMode="auto">
          <a:xfrm>
            <a:off x="1318171" y="7375748"/>
            <a:ext cx="2114286" cy="2071428"/>
          </a:xfrm>
          <a:prstGeom prst="rect">
            <a:avLst/>
          </a:prstGeom>
          <a:noFill/>
          <a:ln w="28575">
            <a:noFill/>
            <a:miter lim="800000"/>
            <a:headEnd type="none" w="sm" len="sm"/>
            <a:tailEnd type="none" w="sm" len="sm"/>
          </a:ln>
        </p:spPr>
      </p:pic>
      <p:sp>
        <p:nvSpPr>
          <p:cNvPr id="10" name="Content Placeholder 2"/>
          <p:cNvSpPr txBox="1">
            <a:spLocks/>
          </p:cNvSpPr>
          <p:nvPr/>
        </p:nvSpPr>
        <p:spPr bwMode="gray">
          <a:xfrm>
            <a:off x="1295128" y="3104790"/>
            <a:ext cx="15519849"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DESCRIBE user_tables</a:t>
            </a:r>
          </a:p>
        </p:txBody>
      </p:sp>
      <p:sp>
        <p:nvSpPr>
          <p:cNvPr id="11" name="Content Placeholder 2"/>
          <p:cNvSpPr txBox="1">
            <a:spLocks/>
          </p:cNvSpPr>
          <p:nvPr/>
        </p:nvSpPr>
        <p:spPr bwMode="gray">
          <a:xfrm>
            <a:off x="1318172" y="6151612"/>
            <a:ext cx="15519849"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table_name</a:t>
            </a:r>
          </a:p>
          <a:p>
            <a:pPr>
              <a:tabLst>
                <a:tab pos="1800225" algn="l"/>
              </a:tabLst>
              <a:defRPr/>
            </a:pPr>
            <a:r>
              <a:rPr lang="en-US" altLang="en-US" sz="2400" b="1" dirty="0">
                <a:latin typeface="Courier New" pitchFamily="49" charset="0"/>
                <a:cs typeface="Oracle Sans" panose="020B0503020204020204" pitchFamily="34" charset="0"/>
              </a:rPr>
              <a:t>FROM   user_tables;</a:t>
            </a:r>
          </a:p>
        </p:txBody>
      </p:sp>
    </p:spTree>
    <p:custDataLst>
      <p:tags r:id="rId1"/>
    </p:custDataLst>
    <p:extLst>
      <p:ext uri="{BB962C8B-B14F-4D97-AF65-F5344CB8AC3E}">
        <p14:creationId xmlns:p14="http://schemas.microsoft.com/office/powerpoint/2010/main" val="1225252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rot="16200000" flipV="1">
            <a:off x="14631415" y="4607893"/>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8674"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Column Information</a:t>
            </a:r>
          </a:p>
        </p:txBody>
      </p:sp>
      <p:sp>
        <p:nvSpPr>
          <p:cNvPr id="28675" name="Rectangle 8"/>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USER_TAB_COLUMNS</a:t>
            </a:r>
            <a:r>
              <a:rPr lang="en-US" altLang="en-US" dirty="0">
                <a:latin typeface="Oracle Sans" panose="020B0503020204020204" pitchFamily="34" charset="0"/>
                <a:cs typeface="Oracle Sans" panose="020B0503020204020204" pitchFamily="34" charset="0"/>
              </a:rPr>
              <a:t>:</a:t>
            </a:r>
          </a:p>
        </p:txBody>
      </p:sp>
      <p:sp>
        <p:nvSpPr>
          <p:cNvPr id="28676" name="Text Box 6"/>
          <p:cNvSpPr txBox="1">
            <a:spLocks noChangeArrowheads="1"/>
          </p:cNvSpPr>
          <p:nvPr/>
        </p:nvSpPr>
        <p:spPr bwMode="auto">
          <a:xfrm>
            <a:off x="1295128" y="6494784"/>
            <a:ext cx="733235"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eaLnBrk="1" hangingPunct="1">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28677" name="Picture 7"/>
          <p:cNvPicPr>
            <a:picLocks noChangeAspect="1" noChangeArrowheads="1"/>
          </p:cNvPicPr>
          <p:nvPr/>
        </p:nvPicPr>
        <p:blipFill>
          <a:blip r:embed="rId4" cstate="print"/>
          <a:stretch>
            <a:fillRect/>
          </a:stretch>
        </p:blipFill>
        <p:spPr bwMode="auto">
          <a:xfrm>
            <a:off x="1295128" y="3980186"/>
            <a:ext cx="5186422" cy="2745753"/>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1295128" y="3018946"/>
            <a:ext cx="15519849"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DESCRIBE user_tab_columns</a:t>
            </a:r>
          </a:p>
        </p:txBody>
      </p:sp>
      <p:sp>
        <p:nvSpPr>
          <p:cNvPr id="9" name="TextBox 8"/>
          <p:cNvSpPr txBox="1"/>
          <p:nvPr/>
        </p:nvSpPr>
        <p:spPr>
          <a:xfrm>
            <a:off x="10869898" y="7886701"/>
            <a:ext cx="2743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Get information about a column.</a:t>
            </a:r>
          </a:p>
        </p:txBody>
      </p:sp>
      <p:grpSp>
        <p:nvGrpSpPr>
          <p:cNvPr id="4" name="Group 3"/>
          <p:cNvGrpSpPr/>
          <p:nvPr/>
        </p:nvGrpSpPr>
        <p:grpSpPr>
          <a:xfrm>
            <a:off x="14040713" y="5926955"/>
            <a:ext cx="2929242" cy="2929242"/>
            <a:chOff x="8038923" y="4143173"/>
            <a:chExt cx="1952828" cy="1952828"/>
          </a:xfrm>
        </p:grpSpPr>
        <p:sp>
          <p:nvSpPr>
            <p:cNvPr id="10" name="Oval 9"/>
            <p:cNvSpPr/>
            <p:nvPr/>
          </p:nvSpPr>
          <p:spPr bwMode="auto">
            <a:xfrm>
              <a:off x="8038923" y="4143173"/>
              <a:ext cx="1952828" cy="1952828"/>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46218" y="4329141"/>
              <a:ext cx="1138238" cy="1657093"/>
            </a:xfrm>
            <a:prstGeom prst="rect">
              <a:avLst/>
            </a:prstGeom>
          </p:spPr>
        </p:pic>
      </p:grpSp>
      <p:cxnSp>
        <p:nvCxnSpPr>
          <p:cNvPr id="6" name="Elbow Connector 5"/>
          <p:cNvCxnSpPr/>
          <p:nvPr/>
        </p:nvCxnSpPr>
        <p:spPr bwMode="auto">
          <a:xfrm rot="10800000" flipV="1">
            <a:off x="12241498" y="7391575"/>
            <a:ext cx="3017520" cy="495125"/>
          </a:xfrm>
          <a:prstGeom prst="bentConnector2">
            <a:avLst/>
          </a:prstGeom>
          <a:noFill/>
          <a:ln w="28575" cap="flat" cmpd="sng" algn="ctr">
            <a:solidFill>
              <a:schemeClr val="accent4"/>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55639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Column Information</a:t>
            </a:r>
          </a:p>
        </p:txBody>
      </p:sp>
      <p:pic>
        <p:nvPicPr>
          <p:cNvPr id="30723" name="Picture 5"/>
          <p:cNvPicPr>
            <a:picLocks noChangeAspect="1" noChangeArrowheads="1"/>
          </p:cNvPicPr>
          <p:nvPr/>
        </p:nvPicPr>
        <p:blipFill>
          <a:blip r:embed="rId4" cstate="print"/>
          <a:stretch>
            <a:fillRect/>
          </a:stretch>
        </p:blipFill>
        <p:spPr bwMode="auto">
          <a:xfrm>
            <a:off x="1295128" y="4914901"/>
            <a:ext cx="9200000" cy="3514286"/>
          </a:xfrm>
          <a:prstGeom prst="rect">
            <a:avLst/>
          </a:prstGeom>
          <a:noFill/>
          <a:ln w="28575">
            <a:noFill/>
            <a:miter lim="800000"/>
            <a:headEnd type="none" w="sm" len="sm"/>
            <a:tailEnd type="none" w="sm" len="sm"/>
          </a:ln>
        </p:spPr>
      </p:pic>
      <p:sp>
        <p:nvSpPr>
          <p:cNvPr id="5" name="Content Placeholder 2"/>
          <p:cNvSpPr txBox="1">
            <a:spLocks/>
          </p:cNvSpPr>
          <p:nvPr/>
        </p:nvSpPr>
        <p:spPr bwMode="gray">
          <a:xfrm>
            <a:off x="1295128" y="2497179"/>
            <a:ext cx="15519849"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column_name, data_type, data_length,</a:t>
            </a:r>
          </a:p>
          <a:p>
            <a:pPr>
              <a:tabLst>
                <a:tab pos="1800225" algn="l"/>
              </a:tabLst>
              <a:defRPr/>
            </a:pPr>
            <a:r>
              <a:rPr lang="en-US" altLang="en-US" sz="2400" b="1" dirty="0">
                <a:latin typeface="Courier New" pitchFamily="49" charset="0"/>
                <a:cs typeface="Oracle Sans" panose="020B0503020204020204" pitchFamily="34" charset="0"/>
              </a:rPr>
              <a:t>       data_precision, data_scale, nullable</a:t>
            </a:r>
          </a:p>
          <a:p>
            <a:pPr>
              <a:tabLst>
                <a:tab pos="1800225" algn="l"/>
              </a:tabLst>
              <a:defRPr/>
            </a:pPr>
            <a:r>
              <a:rPr lang="en-US" altLang="en-US" sz="2400" b="1" dirty="0">
                <a:latin typeface="Courier New" pitchFamily="49" charset="0"/>
                <a:cs typeface="Oracle Sans" panose="020B0503020204020204" pitchFamily="34" charset="0"/>
              </a:rPr>
              <a:t>FROM   user_tab_columns</a:t>
            </a:r>
          </a:p>
          <a:p>
            <a:pPr>
              <a:tabLst>
                <a:tab pos="1800225" algn="l"/>
              </a:tabLst>
              <a:defRPr/>
            </a:pPr>
            <a:r>
              <a:rPr lang="en-US" altLang="en-US" sz="2400" b="1" dirty="0">
                <a:latin typeface="Courier New" pitchFamily="49" charset="0"/>
                <a:cs typeface="Oracle Sans" panose="020B0503020204020204" pitchFamily="34" charset="0"/>
              </a:rPr>
              <a:t>WHERE  table_name = 'EMPLOYEES'; </a:t>
            </a:r>
          </a:p>
        </p:txBody>
      </p:sp>
    </p:spTree>
    <p:custDataLst>
      <p:tags r:id="rId1"/>
    </p:custDataLst>
    <p:extLst>
      <p:ext uri="{BB962C8B-B14F-4D97-AF65-F5344CB8AC3E}">
        <p14:creationId xmlns:p14="http://schemas.microsoft.com/office/powerpoint/2010/main" val="1071722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Constraint Information</a:t>
            </a:r>
          </a:p>
        </p:txBody>
      </p:sp>
      <p:sp>
        <p:nvSpPr>
          <p:cNvPr id="32771" name="Rectangle 8"/>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USER_CONSTRAINTS </a:t>
            </a:r>
            <a:r>
              <a:rPr lang="en-US" altLang="en-US" dirty="0">
                <a:latin typeface="Oracle Sans" panose="020B0503020204020204" pitchFamily="34" charset="0"/>
                <a:cs typeface="Oracle Sans" panose="020B0503020204020204" pitchFamily="34" charset="0"/>
              </a:rPr>
              <a:t>describes the constraint definitions on your tables.</a:t>
            </a:r>
          </a:p>
          <a:p>
            <a:pPr lvl="1"/>
            <a:r>
              <a:rPr lang="en-US" altLang="en-US" dirty="0">
                <a:latin typeface="Courier New" panose="02070309020205020404" pitchFamily="49" charset="0"/>
                <a:cs typeface="Courier New" panose="02070309020205020404" pitchFamily="49" charset="0"/>
              </a:rPr>
              <a:t>USER_CONS_COLUMNS </a:t>
            </a:r>
            <a:r>
              <a:rPr lang="en-US" altLang="en-US" dirty="0">
                <a:latin typeface="Oracle Sans" panose="020B0503020204020204" pitchFamily="34" charset="0"/>
                <a:cs typeface="Oracle Sans" panose="020B0503020204020204" pitchFamily="34" charset="0"/>
              </a:rPr>
              <a:t>describes columns that are owned by you and that are specified in constraints.</a:t>
            </a:r>
          </a:p>
        </p:txBody>
      </p:sp>
      <p:sp>
        <p:nvSpPr>
          <p:cNvPr id="32772" name="Text Box 6"/>
          <p:cNvSpPr txBox="1">
            <a:spLocks noChangeArrowheads="1"/>
          </p:cNvSpPr>
          <p:nvPr/>
        </p:nvSpPr>
        <p:spPr bwMode="auto">
          <a:xfrm>
            <a:off x="1295128" y="8115301"/>
            <a:ext cx="733235"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eaLnBrk="1" hangingPunct="1">
              <a:buClr>
                <a:srgbClr val="000000"/>
              </a:buClr>
            </a:pPr>
            <a:r>
              <a:rPr lang="en-US" altLang="en-US" sz="3600" b="1" dirty="0">
                <a:latin typeface="Oracle Sans" panose="020B0503020204020204" pitchFamily="34" charset="0"/>
                <a:cs typeface="Oracle Sans" panose="020B0503020204020204" pitchFamily="34" charset="0"/>
              </a:rPr>
              <a:t>…</a:t>
            </a:r>
          </a:p>
        </p:txBody>
      </p:sp>
      <p:sp>
        <p:nvSpPr>
          <p:cNvPr id="7" name="Content Placeholder 2"/>
          <p:cNvSpPr txBox="1">
            <a:spLocks/>
          </p:cNvSpPr>
          <p:nvPr/>
        </p:nvSpPr>
        <p:spPr bwMode="gray">
          <a:xfrm>
            <a:off x="1295128" y="4343402"/>
            <a:ext cx="15519849"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DESCRIBE user_constraints</a:t>
            </a:r>
          </a:p>
        </p:txBody>
      </p:sp>
      <p:sp>
        <p:nvSpPr>
          <p:cNvPr id="9" name="Oval 25"/>
          <p:cNvSpPr/>
          <p:nvPr/>
        </p:nvSpPr>
        <p:spPr bwMode="auto">
          <a:xfrm rot="10800000">
            <a:off x="13914973" y="6549593"/>
            <a:ext cx="2910791" cy="1870619"/>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71966" y="6286501"/>
            <a:ext cx="2396804" cy="2396804"/>
          </a:xfrm>
          <a:prstGeom prst="rect">
            <a:avLst/>
          </a:prstGeom>
        </p:spPr>
      </p:pic>
      <p:pic>
        <p:nvPicPr>
          <p:cNvPr id="1026" name="Picture 2"/>
          <p:cNvPicPr>
            <a:picLocks noChangeAspect="1" noChangeArrowheads="1"/>
          </p:cNvPicPr>
          <p:nvPr/>
        </p:nvPicPr>
        <p:blipFill>
          <a:blip r:embed="rId5" cstate="print"/>
          <a:srcRect/>
          <a:stretch>
            <a:fillRect/>
          </a:stretch>
        </p:blipFill>
        <p:spPr bwMode="auto">
          <a:xfrm>
            <a:off x="1295128" y="5372100"/>
            <a:ext cx="4903574" cy="2857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5394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USER_CONSTRAINTS</a:t>
            </a:r>
            <a:r>
              <a:rPr lang="en-US" altLang="en-US" dirty="0">
                <a:latin typeface="+mj-lt"/>
                <a:cs typeface="Oracle Sans" panose="020B0503020204020204" pitchFamily="34" charset="0"/>
              </a:rPr>
              <a:t>: Example</a:t>
            </a:r>
          </a:p>
        </p:txBody>
      </p:sp>
      <p:grpSp>
        <p:nvGrpSpPr>
          <p:cNvPr id="2" name="Group 1"/>
          <p:cNvGrpSpPr>
            <a:grpSpLocks/>
          </p:cNvGrpSpPr>
          <p:nvPr/>
        </p:nvGrpSpPr>
        <p:grpSpPr bwMode="auto">
          <a:xfrm>
            <a:off x="1295128" y="2500672"/>
            <a:ext cx="15521708" cy="6243228"/>
            <a:chOff x="838200" y="1524000"/>
            <a:chExt cx="7761946" cy="4162152"/>
          </a:xfrm>
        </p:grpSpPr>
        <p:pic>
          <p:nvPicPr>
            <p:cNvPr id="34820" name="Picture 5"/>
            <p:cNvPicPr>
              <a:picLocks noChangeAspect="1" noChangeArrowheads="1"/>
            </p:cNvPicPr>
            <p:nvPr/>
          </p:nvPicPr>
          <p:blipFill>
            <a:blip r:embed="rId4" cstate="print"/>
            <a:stretch>
              <a:fillRect/>
            </a:stretch>
          </p:blipFill>
          <p:spPr bwMode="auto">
            <a:xfrm>
              <a:off x="838200" y="3505200"/>
              <a:ext cx="5629364" cy="2180952"/>
            </a:xfrm>
            <a:prstGeom prst="rect">
              <a:avLst/>
            </a:prstGeom>
            <a:noFill/>
            <a:ln w="28575">
              <a:noFill/>
              <a:miter lim="800000"/>
              <a:headEnd type="none" w="sm" len="sm"/>
              <a:tailEnd type="none" w="sm" len="sm"/>
            </a:ln>
          </p:spPr>
        </p:pic>
        <p:sp>
          <p:nvSpPr>
            <p:cNvPr id="5" name="Content Placeholder 2"/>
            <p:cNvSpPr txBox="1">
              <a:spLocks/>
            </p:cNvSpPr>
            <p:nvPr/>
          </p:nvSpPr>
          <p:spPr bwMode="gray">
            <a:xfrm>
              <a:off x="838200" y="1524000"/>
              <a:ext cx="7761946" cy="143964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constraint_name, constraint_type,</a:t>
              </a:r>
            </a:p>
            <a:p>
              <a:pPr>
                <a:tabLst>
                  <a:tab pos="1800225" algn="l"/>
                </a:tabLst>
                <a:defRPr/>
              </a:pPr>
              <a:r>
                <a:rPr lang="en-US" altLang="en-US" sz="2400" b="1" dirty="0">
                  <a:latin typeface="Courier New" pitchFamily="49" charset="0"/>
                  <a:cs typeface="Oracle Sans" panose="020B0503020204020204" pitchFamily="34" charset="0"/>
                </a:rPr>
                <a:t>       search_condition, r_constraint_name, </a:t>
              </a:r>
            </a:p>
            <a:p>
              <a:pPr>
                <a:tabLst>
                  <a:tab pos="1800225" algn="l"/>
                </a:tabLst>
                <a:defRPr/>
              </a:pPr>
              <a:r>
                <a:rPr lang="en-US" altLang="en-US" sz="2400" b="1" dirty="0">
                  <a:latin typeface="Courier New" pitchFamily="49" charset="0"/>
                  <a:cs typeface="Oracle Sans" panose="020B0503020204020204" pitchFamily="34" charset="0"/>
                </a:rPr>
                <a:t>       delete_rule, status</a:t>
              </a:r>
            </a:p>
            <a:p>
              <a:pPr>
                <a:tabLst>
                  <a:tab pos="1800225" algn="l"/>
                </a:tabLst>
                <a:defRPr/>
              </a:pPr>
              <a:r>
                <a:rPr lang="en-US" altLang="en-US" sz="2400" b="1" dirty="0">
                  <a:latin typeface="Courier New" pitchFamily="49" charset="0"/>
                  <a:cs typeface="Oracle Sans" panose="020B0503020204020204" pitchFamily="34" charset="0"/>
                </a:rPr>
                <a:t>FROM   user_constraints</a:t>
              </a:r>
            </a:p>
            <a:p>
              <a:pPr>
                <a:tabLst>
                  <a:tab pos="1800225" algn="l"/>
                </a:tabLst>
                <a:defRPr/>
              </a:pPr>
              <a:r>
                <a:rPr lang="en-US" altLang="en-US" sz="2400" b="1" dirty="0">
                  <a:latin typeface="Courier New" pitchFamily="49" charset="0"/>
                  <a:cs typeface="Oracle Sans" panose="020B0503020204020204" pitchFamily="34" charset="0"/>
                </a:rPr>
                <a:t>WHERE  table_name = 'EMPLOYEES'; </a:t>
              </a:r>
            </a:p>
          </p:txBody>
        </p:sp>
      </p:grpSp>
    </p:spTree>
    <p:custDataLst>
      <p:tags r:id="rId1"/>
    </p:custDataLst>
    <p:extLst>
      <p:ext uri="{BB962C8B-B14F-4D97-AF65-F5344CB8AC3E}">
        <p14:creationId xmlns:p14="http://schemas.microsoft.com/office/powerpoint/2010/main" val="273997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Querying </a:t>
            </a:r>
            <a:r>
              <a:rPr lang="en-US" altLang="en-US" dirty="0">
                <a:latin typeface="Courier New" panose="02070309020205020404" pitchFamily="49" charset="0"/>
                <a:cs typeface="Courier New" panose="02070309020205020404" pitchFamily="49" charset="0"/>
              </a:rPr>
              <a:t>USER_CONS_COLUMNS</a:t>
            </a:r>
          </a:p>
        </p:txBody>
      </p:sp>
      <p:grpSp>
        <p:nvGrpSpPr>
          <p:cNvPr id="4" name="Group 3">
            <a:extLst>
              <a:ext uri="{FF2B5EF4-FFF2-40B4-BE49-F238E27FC236}">
                <a16:creationId xmlns="" xmlns:a16="http://schemas.microsoft.com/office/drawing/2014/main" id="{FBCFDD0E-F7DC-4D78-81C3-99D97099CB69}"/>
              </a:ext>
            </a:extLst>
          </p:cNvPr>
          <p:cNvGrpSpPr/>
          <p:nvPr/>
        </p:nvGrpSpPr>
        <p:grpSpPr>
          <a:xfrm>
            <a:off x="1295128" y="2119164"/>
            <a:ext cx="15521708" cy="7753717"/>
            <a:chOff x="1295128" y="2214319"/>
            <a:chExt cx="15521708" cy="7753717"/>
          </a:xfrm>
        </p:grpSpPr>
        <p:sp>
          <p:nvSpPr>
            <p:cNvPr id="36868" name="Text Box 7"/>
            <p:cNvSpPr txBox="1">
              <a:spLocks noChangeArrowheads="1"/>
            </p:cNvSpPr>
            <p:nvPr/>
          </p:nvSpPr>
          <p:spPr bwMode="auto">
            <a:xfrm>
              <a:off x="1295128" y="9375105"/>
              <a:ext cx="733321" cy="592931"/>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eaLnBrk="1" hangingPunct="1">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36869" name="Picture 8"/>
            <p:cNvPicPr>
              <a:picLocks noChangeAspect="1" noChangeArrowheads="1"/>
            </p:cNvPicPr>
            <p:nvPr/>
          </p:nvPicPr>
          <p:blipFill>
            <a:blip r:embed="rId4" cstate="print"/>
            <a:stretch>
              <a:fillRect/>
            </a:stretch>
          </p:blipFill>
          <p:spPr bwMode="auto">
            <a:xfrm>
              <a:off x="1295128" y="2995549"/>
              <a:ext cx="5000000" cy="2085714"/>
            </a:xfrm>
            <a:prstGeom prst="rect">
              <a:avLst/>
            </a:prstGeom>
            <a:noFill/>
            <a:ln w="28575">
              <a:noFill/>
              <a:miter lim="800000"/>
              <a:headEnd type="none" w="sm" len="sm"/>
              <a:tailEnd type="none" w="sm" len="sm"/>
            </a:ln>
          </p:spPr>
        </p:pic>
        <p:pic>
          <p:nvPicPr>
            <p:cNvPr id="36870" name="Picture 9"/>
            <p:cNvPicPr>
              <a:picLocks noChangeAspect="1" noChangeArrowheads="1"/>
            </p:cNvPicPr>
            <p:nvPr/>
          </p:nvPicPr>
          <p:blipFill>
            <a:blip r:embed="rId5" cstate="print"/>
            <a:stretch>
              <a:fillRect/>
            </a:stretch>
          </p:blipFill>
          <p:spPr bwMode="auto">
            <a:xfrm>
              <a:off x="1295128" y="6871692"/>
              <a:ext cx="3531751" cy="2721383"/>
            </a:xfrm>
            <a:prstGeom prst="rect">
              <a:avLst/>
            </a:prstGeom>
            <a:noFill/>
            <a:ln w="28575">
              <a:noFill/>
              <a:miter lim="800000"/>
              <a:headEnd type="none" w="sm" len="sm"/>
              <a:tailEnd type="none" w="sm" len="sm"/>
            </a:ln>
          </p:spPr>
        </p:pic>
        <p:sp>
          <p:nvSpPr>
            <p:cNvPr id="8" name="Content Placeholder 2"/>
            <p:cNvSpPr txBox="1">
              <a:spLocks/>
            </p:cNvSpPr>
            <p:nvPr/>
          </p:nvSpPr>
          <p:spPr bwMode="gray">
            <a:xfrm>
              <a:off x="1295128" y="2214319"/>
              <a:ext cx="15521708"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DESCRIBE user_cons_columns</a:t>
              </a:r>
            </a:p>
          </p:txBody>
        </p:sp>
        <p:sp>
          <p:nvSpPr>
            <p:cNvPr id="9" name="Content Placeholder 2"/>
            <p:cNvSpPr txBox="1">
              <a:spLocks/>
            </p:cNvSpPr>
            <p:nvPr/>
          </p:nvSpPr>
          <p:spPr bwMode="gray">
            <a:xfrm>
              <a:off x="1295128" y="5294647"/>
              <a:ext cx="15521708" cy="13636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constraint_name, column_name</a:t>
              </a:r>
            </a:p>
            <a:p>
              <a:pPr>
                <a:tabLst>
                  <a:tab pos="1800225" algn="l"/>
                </a:tabLst>
                <a:defRPr/>
              </a:pPr>
              <a:r>
                <a:rPr lang="en-US" altLang="en-US" sz="2400" b="1" dirty="0">
                  <a:latin typeface="Courier New" pitchFamily="49" charset="0"/>
                  <a:cs typeface="Oracle Sans" panose="020B0503020204020204" pitchFamily="34" charset="0"/>
                </a:rPr>
                <a:t>FROM   user_cons_columns</a:t>
              </a:r>
            </a:p>
            <a:p>
              <a:pPr>
                <a:tabLst>
                  <a:tab pos="1800225" algn="l"/>
                </a:tabLst>
                <a:defRPr/>
              </a:pPr>
              <a:r>
                <a:rPr lang="en-US" altLang="en-US" sz="2400" b="1" dirty="0">
                  <a:latin typeface="Courier New" pitchFamily="49" charset="0"/>
                  <a:cs typeface="Oracle Sans" panose="020B0503020204020204" pitchFamily="34" charset="0"/>
                </a:rPr>
                <a:t>WHERE  table_name = 'EMPLOYEES'; </a:t>
              </a:r>
            </a:p>
          </p:txBody>
        </p:sp>
      </p:grpSp>
    </p:spTree>
    <p:custDataLst>
      <p:tags r:id="rId1"/>
    </p:custDataLst>
    <p:extLst>
      <p:ext uri="{BB962C8B-B14F-4D97-AF65-F5344CB8AC3E}">
        <p14:creationId xmlns:p14="http://schemas.microsoft.com/office/powerpoint/2010/main" val="33479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mtClean="0"/>
              <a:t>Lesson Agenda</a:t>
            </a:r>
            <a:endParaRPr lang="en-US" altLang="en-US" dirty="0"/>
          </a:p>
        </p:txBody>
      </p:sp>
      <p:sp>
        <p:nvSpPr>
          <p:cNvPr id="3" name="Content Placeholder 2"/>
          <p:cNvSpPr>
            <a:spLocks noGrp="1"/>
          </p:cNvSpPr>
          <p:nvPr>
            <p:ph idx="1"/>
          </p:nvPr>
        </p:nvSpPr>
        <p:spPr>
          <a:xfrm>
            <a:off x="933451" y="2272710"/>
            <a:ext cx="16421100" cy="5591078"/>
          </a:xfrm>
        </p:spPr>
        <p:txBody>
          <a:bodyPr/>
          <a:lstStyle/>
          <a:p>
            <a:pPr lvl="1">
              <a:buClr>
                <a:schemeClr val="tx1">
                  <a:lumMod val="50000"/>
                  <a:lumOff val="50000"/>
                </a:schemeClr>
              </a:buClr>
            </a:pPr>
            <a:r>
              <a:rPr lang="en-US" altLang="en-US" dirty="0" smtClean="0">
                <a:solidFill>
                  <a:schemeClr val="tx1">
                    <a:lumMod val="50000"/>
                    <a:lumOff val="50000"/>
                  </a:schemeClr>
                </a:solidFill>
              </a:rPr>
              <a:t>Introduction to data dictionary</a:t>
            </a:r>
          </a:p>
          <a:p>
            <a:pPr lvl="1">
              <a:buClr>
                <a:schemeClr val="tx1">
                  <a:lumMod val="50000"/>
                  <a:lumOff val="50000"/>
                </a:schemeClr>
              </a:buClr>
            </a:pPr>
            <a:r>
              <a:rPr lang="en-US" altLang="en-US" dirty="0" smtClean="0">
                <a:solidFill>
                  <a:schemeClr val="tx1">
                    <a:lumMod val="50000"/>
                    <a:lumOff val="50000"/>
                  </a:schemeClr>
                </a:solidFill>
              </a:rPr>
              <a:t>Querying the dictionary views for the following:</a:t>
            </a:r>
          </a:p>
          <a:p>
            <a:pPr lvl="2">
              <a:buClr>
                <a:schemeClr val="tx1">
                  <a:lumMod val="50000"/>
                  <a:lumOff val="50000"/>
                </a:schemeClr>
              </a:buClr>
            </a:pPr>
            <a:r>
              <a:rPr lang="en-US" altLang="en-US" dirty="0" smtClean="0">
                <a:solidFill>
                  <a:schemeClr val="tx1">
                    <a:lumMod val="50000"/>
                    <a:lumOff val="50000"/>
                  </a:schemeClr>
                </a:solidFill>
              </a:rPr>
              <a:t>Table information</a:t>
            </a:r>
          </a:p>
          <a:p>
            <a:pPr lvl="2">
              <a:buClr>
                <a:schemeClr val="tx1">
                  <a:lumMod val="50000"/>
                  <a:lumOff val="50000"/>
                </a:schemeClr>
              </a:buClr>
            </a:pPr>
            <a:r>
              <a:rPr lang="en-US" altLang="en-US" dirty="0" smtClean="0">
                <a:solidFill>
                  <a:schemeClr val="tx1">
                    <a:lumMod val="50000"/>
                    <a:lumOff val="50000"/>
                  </a:schemeClr>
                </a:solidFill>
              </a:rPr>
              <a:t>Column information</a:t>
            </a:r>
          </a:p>
          <a:p>
            <a:pPr lvl="2">
              <a:buClr>
                <a:schemeClr val="tx1">
                  <a:lumMod val="50000"/>
                  <a:lumOff val="50000"/>
                </a:schemeClr>
              </a:buClr>
            </a:pPr>
            <a:r>
              <a:rPr lang="en-US" altLang="en-US" dirty="0" smtClean="0">
                <a:solidFill>
                  <a:schemeClr val="tx1">
                    <a:lumMod val="50000"/>
                    <a:lumOff val="50000"/>
                  </a:schemeClr>
                </a:solidFill>
              </a:rPr>
              <a:t>Constraint information</a:t>
            </a:r>
          </a:p>
          <a:p>
            <a:pPr lvl="1"/>
            <a:r>
              <a:rPr lang="en-US" altLang="en-US" dirty="0" smtClean="0"/>
              <a:t>Adding a comment to a table and querying the dictionary views for comment information</a:t>
            </a:r>
          </a:p>
          <a:p>
            <a:endParaRPr lang="en-US" dirty="0"/>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70008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5102044" y="2603113"/>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sp>
        <p:nvSpPr>
          <p:cNvPr id="36" name="Rounded Rectangle 35"/>
          <p:cNvSpPr/>
          <p:nvPr/>
        </p:nvSpPr>
        <p:spPr bwMode="auto">
          <a:xfrm>
            <a:off x="6753492" y="614083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6753492" y="460351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6751593" y="3066195"/>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endParaRPr>
          </a:p>
        </p:txBody>
      </p:sp>
      <p:sp>
        <p:nvSpPr>
          <p:cNvPr id="40" name="TextBox 39"/>
          <p:cNvSpPr txBox="1"/>
          <p:nvPr/>
        </p:nvSpPr>
        <p:spPr>
          <a:xfrm>
            <a:off x="7667892" y="3504982"/>
            <a:ext cx="6737417" cy="637312"/>
          </a:xfrm>
          <a:prstGeom prst="rect">
            <a:avLst/>
          </a:prstGeom>
          <a:no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ctr" defTabSz="342900">
              <a:spcBef>
                <a:spcPct val="20000"/>
              </a:spcBef>
              <a:buClr>
                <a:srgbClr val="FF0000"/>
              </a:buClr>
              <a:buFont typeface="Arial" pitchFamily="34" charset="0"/>
              <a:buNone/>
              <a:defRPr>
                <a:latin typeface="Oracle Sans" panose="020B0503020204020204" pitchFamily="34" charset="0"/>
                <a:cs typeface="Oracle Sans" panose="020B0503020204020204" pitchFamily="34"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l"/>
            <a:r>
              <a:rPr lang="en-US" sz="2000" b="1" dirty="0">
                <a:solidFill>
                  <a:schemeClr val="bg1"/>
                </a:solidFill>
                <a:latin typeface="+mn-lt"/>
              </a:rPr>
              <a:t>Lesson 12: Introduction to Data Dictionary Views</a:t>
            </a:r>
          </a:p>
        </p:txBody>
      </p:sp>
      <p:sp>
        <p:nvSpPr>
          <p:cNvPr id="41" name="TextBox 40"/>
          <p:cNvSpPr txBox="1"/>
          <p:nvPr/>
        </p:nvSpPr>
        <p:spPr>
          <a:xfrm>
            <a:off x="7762283" y="5026914"/>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Lesson 13: Creating Sequences, Synonyms, and Indexes</a:t>
            </a:r>
          </a:p>
        </p:txBody>
      </p:sp>
      <p:sp>
        <p:nvSpPr>
          <p:cNvPr id="42" name="TextBox 41"/>
          <p:cNvSpPr txBox="1"/>
          <p:nvPr/>
        </p:nvSpPr>
        <p:spPr>
          <a:xfrm>
            <a:off x="7718693" y="6564233"/>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pPr>
            <a:r>
              <a:rPr lang="en-US" sz="2000" b="0" dirty="0">
                <a:solidFill>
                  <a:schemeClr val="tx1">
                    <a:lumMod val="75000"/>
                  </a:schemeClr>
                </a:solidFill>
                <a:latin typeface="Oracle Sans" panose="020B0503020204020204" pitchFamily="34" charset="0"/>
                <a:cs typeface="Oracle Sans" panose="020B0503020204020204" pitchFamily="34" charset="0"/>
              </a:rPr>
              <a:t>Lesson 14: Creating Views</a:t>
            </a:r>
          </a:p>
        </p:txBody>
      </p:sp>
      <p:sp>
        <p:nvSpPr>
          <p:cNvPr id="44" name="Isosceles Triangle 43"/>
          <p:cNvSpPr>
            <a:spLocks noChangeAspect="1"/>
          </p:cNvSpPr>
          <p:nvPr/>
        </p:nvSpPr>
        <p:spPr bwMode="auto">
          <a:xfrm rot="5400000">
            <a:off x="7014892" y="508007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Isosceles Triangle 44"/>
          <p:cNvSpPr>
            <a:spLocks noChangeAspect="1"/>
          </p:cNvSpPr>
          <p:nvPr/>
        </p:nvSpPr>
        <p:spPr bwMode="auto">
          <a:xfrm rot="5400000">
            <a:off x="7014892" y="661739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7" name="Isosceles Triangle 46"/>
          <p:cNvSpPr>
            <a:spLocks noChangeAspect="1"/>
          </p:cNvSpPr>
          <p:nvPr/>
        </p:nvSpPr>
        <p:spPr bwMode="auto">
          <a:xfrm rot="5400000">
            <a:off x="7014892" y="3542751"/>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endParaRPr>
          </a:p>
        </p:txBody>
      </p:sp>
      <p:sp>
        <p:nvSpPr>
          <p:cNvPr id="49" name="Rounded Rectangle 48"/>
          <p:cNvSpPr/>
          <p:nvPr/>
        </p:nvSpPr>
        <p:spPr bwMode="auto">
          <a:xfrm>
            <a:off x="4759641" y="2839244"/>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dirty="0" err="1">
                <a:latin typeface="Oracle Sans" panose="020B0503020204020204" pitchFamily="34" charset="0"/>
                <a:cs typeface="Oracle Sans" panose="020B0503020204020204" pitchFamily="34" charset="0"/>
              </a:rPr>
              <a:t>ç</a:t>
            </a: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4759641" y="442362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Rounded Rectangle 51"/>
          <p:cNvSpPr/>
          <p:nvPr/>
        </p:nvSpPr>
        <p:spPr bwMode="auto">
          <a:xfrm>
            <a:off x="4759641" y="599053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4759641" y="755745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6" name="Rectangle 55"/>
          <p:cNvSpPr/>
          <p:nvPr/>
        </p:nvSpPr>
        <p:spPr bwMode="auto">
          <a:xfrm>
            <a:off x="776256" y="2407196"/>
            <a:ext cx="5133660" cy="6973849"/>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4" name="Freeform 63"/>
          <p:cNvSpPr/>
          <p:nvPr/>
        </p:nvSpPr>
        <p:spPr bwMode="auto">
          <a:xfrm>
            <a:off x="776256" y="289025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6" name="Freeform 65"/>
          <p:cNvSpPr/>
          <p:nvPr/>
        </p:nvSpPr>
        <p:spPr bwMode="auto">
          <a:xfrm>
            <a:off x="776256" y="447142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81" name="Freeform 80"/>
          <p:cNvSpPr/>
          <p:nvPr/>
        </p:nvSpPr>
        <p:spPr bwMode="auto">
          <a:xfrm>
            <a:off x="776256" y="603507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Freeform 82"/>
          <p:cNvSpPr/>
          <p:nvPr/>
        </p:nvSpPr>
        <p:spPr bwMode="auto">
          <a:xfrm>
            <a:off x="776256" y="761746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TextBox 85"/>
          <p:cNvSpPr txBox="1"/>
          <p:nvPr/>
        </p:nvSpPr>
        <p:spPr>
          <a:xfrm>
            <a:off x="1312480" y="3222111"/>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Oracle Sans" panose="020B0503020204020204" pitchFamily="34" charset="0"/>
                <a:cs typeface="Oracle Sans" panose="020B0503020204020204" pitchFamily="34" charset="0"/>
              </a:rPr>
              <a:t>Unit 4: Views, Sequences, Synonyms, and Indexes</a:t>
            </a:r>
          </a:p>
        </p:txBody>
      </p:sp>
      <p:sp>
        <p:nvSpPr>
          <p:cNvPr id="87" name="TextBox 86"/>
          <p:cNvSpPr txBox="1"/>
          <p:nvPr/>
        </p:nvSpPr>
        <p:spPr>
          <a:xfrm>
            <a:off x="1312480" y="4808257"/>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0" dirty="0">
                <a:solidFill>
                  <a:schemeClr val="tx1">
                    <a:lumMod val="75000"/>
                  </a:schemeClr>
                </a:solidFill>
                <a:latin typeface="Oracle Sans" panose="020B0503020204020204" pitchFamily="34" charset="0"/>
                <a:cs typeface="Oracle Sans" panose="020B0503020204020204" pitchFamily="34" charset="0"/>
              </a:rPr>
              <a:t>Unit 5: Managing Database Objects and Subqueries</a:t>
            </a:r>
          </a:p>
        </p:txBody>
      </p:sp>
      <p:sp>
        <p:nvSpPr>
          <p:cNvPr id="88" name="TextBox 87"/>
          <p:cNvSpPr txBox="1"/>
          <p:nvPr/>
        </p:nvSpPr>
        <p:spPr>
          <a:xfrm>
            <a:off x="1312481" y="6520825"/>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Unit 6: User Access</a:t>
            </a:r>
          </a:p>
        </p:txBody>
      </p:sp>
      <p:sp>
        <p:nvSpPr>
          <p:cNvPr id="89" name="TextBox 88"/>
          <p:cNvSpPr txBox="1"/>
          <p:nvPr/>
        </p:nvSpPr>
        <p:spPr>
          <a:xfrm>
            <a:off x="1312481" y="8094303"/>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Unit 7: Advanced Queries</a:t>
            </a:r>
          </a:p>
        </p:txBody>
      </p:sp>
      <p:sp>
        <p:nvSpPr>
          <p:cNvPr id="34" name="Freeform 33">
            <a:extLst>
              <a:ext uri="{FF2B5EF4-FFF2-40B4-BE49-F238E27FC236}">
                <a16:creationId xmlns="" xmlns:a16="http://schemas.microsoft.com/office/drawing/2014/main" id="{2A931CCA-DC20-6C43-895E-9BCB4DF6A9EF}"/>
              </a:ext>
            </a:extLst>
          </p:cNvPr>
          <p:cNvSpPr/>
          <p:nvPr/>
        </p:nvSpPr>
        <p:spPr bwMode="auto">
          <a:xfrm>
            <a:off x="17552432" y="3261612"/>
            <a:ext cx="213615" cy="772850"/>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Isosceles Triangle 31">
            <a:extLst>
              <a:ext uri="{FF2B5EF4-FFF2-40B4-BE49-F238E27FC236}">
                <a16:creationId xmlns="" xmlns:a16="http://schemas.microsoft.com/office/drawing/2014/main" id="{36CA00E3-99A8-CC4C-8B6C-49A52445E2B7}"/>
              </a:ext>
            </a:extLst>
          </p:cNvPr>
          <p:cNvSpPr/>
          <p:nvPr/>
        </p:nvSpPr>
        <p:spPr bwMode="auto">
          <a:xfrm rot="16200000">
            <a:off x="15085203" y="3325776"/>
            <a:ext cx="887534" cy="634551"/>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3" name="Freeform 42">
            <a:extLst>
              <a:ext uri="{FF2B5EF4-FFF2-40B4-BE49-F238E27FC236}">
                <a16:creationId xmlns="" xmlns:a16="http://schemas.microsoft.com/office/drawing/2014/main" id="{1428A250-DF25-6545-A464-23AA07A3C2DD}"/>
              </a:ext>
            </a:extLst>
          </p:cNvPr>
          <p:cNvSpPr/>
          <p:nvPr/>
        </p:nvSpPr>
        <p:spPr bwMode="auto">
          <a:xfrm>
            <a:off x="15678372" y="3314772"/>
            <a:ext cx="2106588" cy="656559"/>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endParaRPr>
          </a:p>
        </p:txBody>
      </p:sp>
      <p:sp>
        <p:nvSpPr>
          <p:cNvPr id="37" name="TextBox 36">
            <a:extLst>
              <a:ext uri="{FF2B5EF4-FFF2-40B4-BE49-F238E27FC236}">
                <a16:creationId xmlns="" xmlns:a16="http://schemas.microsoft.com/office/drawing/2014/main" id="{B5531230-1128-EC4C-AA8D-1D60A2722CA4}"/>
              </a:ext>
            </a:extLst>
          </p:cNvPr>
          <p:cNvSpPr txBox="1"/>
          <p:nvPr/>
        </p:nvSpPr>
        <p:spPr>
          <a:xfrm>
            <a:off x="15680694" y="3412220"/>
            <a:ext cx="1983719" cy="415499"/>
          </a:xfrm>
          <a:prstGeom prst="rect">
            <a:avLst/>
          </a:prstGeom>
          <a:noFill/>
        </p:spPr>
        <p:txBody>
          <a:bodyPr wrap="square" rtlCol="0">
            <a:spAutoFit/>
          </a:bodyPr>
          <a:lstStyle>
            <a:defPPr>
              <a:defRPr lang="en-US"/>
            </a:defPPr>
            <a:lvl1pPr algn="ctr">
              <a:defRPr sz="2100" b="1">
                <a:solidFill>
                  <a:schemeClr val="bg1"/>
                </a:solidFill>
                <a:latin typeface="+mn-lt"/>
                <a:cs typeface="Oracle Sans" panose="020B0503020204020204" pitchFamily="34"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t>You are here!</a:t>
            </a:r>
          </a:p>
        </p:txBody>
      </p:sp>
    </p:spTree>
    <p:custDataLst>
      <p:tags r:id="rId1"/>
    </p:custDataLst>
    <p:extLst>
      <p:ext uri="{BB962C8B-B14F-4D97-AF65-F5344CB8AC3E}">
        <p14:creationId xmlns:p14="http://schemas.microsoft.com/office/powerpoint/2010/main" val="23752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Adding Comments to a Table</a:t>
            </a:r>
          </a:p>
        </p:txBody>
      </p:sp>
      <p:sp>
        <p:nvSpPr>
          <p:cNvPr id="40963" name="Rectangle 6"/>
          <p:cNvSpPr>
            <a:spLocks noGrp="1" noChangeArrowheads="1"/>
          </p:cNvSpPr>
          <p:nvPr>
            <p:ph idx="1"/>
          </p:nvPr>
        </p:nvSpPr>
        <p:spPr>
          <a:xfrm>
            <a:off x="933451" y="2272710"/>
            <a:ext cx="16421100" cy="583499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add comments to a table or column by using the </a:t>
            </a:r>
            <a:r>
              <a:rPr lang="en-US" altLang="en-US" dirty="0">
                <a:latin typeface="Courier New" panose="02070309020205020404" pitchFamily="49" charset="0"/>
                <a:cs typeface="Courier New" panose="02070309020205020404" pitchFamily="49" charset="0"/>
              </a:rPr>
              <a:t>COMMENT</a:t>
            </a:r>
            <a:r>
              <a:rPr lang="en-US" altLang="en-US" dirty="0">
                <a:latin typeface="Oracle Sans" panose="020B0503020204020204" pitchFamily="34" charset="0"/>
                <a:cs typeface="Oracle Sans" panose="020B0503020204020204" pitchFamily="34" charset="0"/>
              </a:rPr>
              <a:t> statement:</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Comments can be viewed through the data dictionary views:</a:t>
            </a:r>
          </a:p>
          <a:p>
            <a:pPr lvl="2"/>
            <a:r>
              <a:rPr lang="en-US" altLang="en-US" dirty="0">
                <a:latin typeface="Courier New" panose="02070309020205020404" pitchFamily="49" charset="0"/>
                <a:cs typeface="Courier New" panose="02070309020205020404" pitchFamily="49" charset="0"/>
              </a:rPr>
              <a:t>ALL_COL_COMMENTS</a:t>
            </a:r>
          </a:p>
          <a:p>
            <a:pPr lvl="2"/>
            <a:r>
              <a:rPr lang="en-US" altLang="en-US" dirty="0">
                <a:latin typeface="Courier New" panose="02070309020205020404" pitchFamily="49" charset="0"/>
                <a:cs typeface="Courier New" panose="02070309020205020404" pitchFamily="49" charset="0"/>
              </a:rPr>
              <a:t>USER_COL_COMMENTS</a:t>
            </a:r>
          </a:p>
          <a:p>
            <a:pPr lvl="2"/>
            <a:r>
              <a:rPr lang="en-US" altLang="en-US" dirty="0">
                <a:latin typeface="Courier New" panose="02070309020205020404" pitchFamily="49" charset="0"/>
                <a:cs typeface="Courier New" panose="02070309020205020404" pitchFamily="49" charset="0"/>
              </a:rPr>
              <a:t>ALL_TAB_COMMENTS</a:t>
            </a:r>
          </a:p>
          <a:p>
            <a:pPr lvl="2"/>
            <a:r>
              <a:rPr lang="en-US" altLang="en-US" dirty="0">
                <a:latin typeface="Courier New" panose="02070309020205020404" pitchFamily="49" charset="0"/>
                <a:cs typeface="Courier New" panose="02070309020205020404" pitchFamily="49" charset="0"/>
              </a:rPr>
              <a:t>USER_TAB_COMMENTS</a:t>
            </a:r>
          </a:p>
        </p:txBody>
      </p:sp>
      <p:sp>
        <p:nvSpPr>
          <p:cNvPr id="6" name="Content Placeholder 2"/>
          <p:cNvSpPr txBox="1">
            <a:spLocks/>
          </p:cNvSpPr>
          <p:nvPr/>
        </p:nvSpPr>
        <p:spPr bwMode="gray">
          <a:xfrm>
            <a:off x="1295128" y="3025619"/>
            <a:ext cx="15519849"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COMMENT ON TABLE employees</a:t>
            </a:r>
          </a:p>
          <a:p>
            <a:pPr>
              <a:tabLst>
                <a:tab pos="1800225" algn="l"/>
              </a:tabLst>
              <a:defRPr/>
            </a:pPr>
            <a:r>
              <a:rPr lang="en-US" altLang="en-US" sz="2400" b="1" dirty="0">
                <a:latin typeface="Courier New" pitchFamily="49" charset="0"/>
                <a:cs typeface="Oracle Sans" panose="020B0503020204020204" pitchFamily="34" charset="0"/>
              </a:rPr>
              <a:t>IS 'Employee Information';</a:t>
            </a:r>
          </a:p>
        </p:txBody>
      </p:sp>
      <p:sp>
        <p:nvSpPr>
          <p:cNvPr id="7" name="Content Placeholder 2"/>
          <p:cNvSpPr txBox="1">
            <a:spLocks/>
          </p:cNvSpPr>
          <p:nvPr/>
        </p:nvSpPr>
        <p:spPr bwMode="gray">
          <a:xfrm>
            <a:off x="1295128" y="4279404"/>
            <a:ext cx="15519849"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COMMENT ON COLUMN employees.first_name</a:t>
            </a:r>
          </a:p>
          <a:p>
            <a:pPr>
              <a:tabLst>
                <a:tab pos="1800225" algn="l"/>
              </a:tabLst>
              <a:defRPr/>
            </a:pPr>
            <a:r>
              <a:rPr lang="en-US" altLang="en-US" sz="2400" b="1" dirty="0">
                <a:latin typeface="Courier New" pitchFamily="49" charset="0"/>
                <a:cs typeface="Oracle Sans" panose="020B0503020204020204" pitchFamily="34" charset="0"/>
              </a:rPr>
              <a:t>IS 'First name of the employee';</a:t>
            </a:r>
          </a:p>
        </p:txBody>
      </p:sp>
    </p:spTree>
    <p:custDataLst>
      <p:tags r:id="rId1"/>
    </p:custDataLst>
    <p:extLst>
      <p:ext uri="{BB962C8B-B14F-4D97-AF65-F5344CB8AC3E}">
        <p14:creationId xmlns:p14="http://schemas.microsoft.com/office/powerpoint/2010/main" val="200600964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45059"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 find information about your objects by using the following dictionary views:</a:t>
            </a:r>
          </a:p>
          <a:p>
            <a:pPr lvl="1"/>
            <a:r>
              <a:rPr lang="en-US" altLang="en-US" dirty="0">
                <a:latin typeface="Courier New" panose="02070309020205020404" pitchFamily="49" charset="0"/>
                <a:cs typeface="Courier New" panose="02070309020205020404" pitchFamily="49" charset="0"/>
              </a:rPr>
              <a:t>DICTIONARY</a:t>
            </a:r>
          </a:p>
          <a:p>
            <a:pPr lvl="1"/>
            <a:r>
              <a:rPr lang="en-US" altLang="en-US" dirty="0">
                <a:latin typeface="Courier New" panose="02070309020205020404" pitchFamily="49" charset="0"/>
                <a:cs typeface="Courier New" panose="02070309020205020404" pitchFamily="49" charset="0"/>
              </a:rPr>
              <a:t>USER_OBJECTS</a:t>
            </a:r>
          </a:p>
          <a:p>
            <a:pPr lvl="1"/>
            <a:r>
              <a:rPr lang="en-US" altLang="en-US" dirty="0">
                <a:latin typeface="Courier New" panose="02070309020205020404" pitchFamily="49" charset="0"/>
                <a:cs typeface="Courier New" panose="02070309020205020404" pitchFamily="49" charset="0"/>
              </a:rPr>
              <a:t>USER_TABLES</a:t>
            </a:r>
          </a:p>
          <a:p>
            <a:pPr lvl="1"/>
            <a:r>
              <a:rPr lang="en-US" altLang="en-US" dirty="0">
                <a:latin typeface="Courier New" panose="02070309020205020404" pitchFamily="49" charset="0"/>
                <a:cs typeface="Courier New" panose="02070309020205020404" pitchFamily="49" charset="0"/>
              </a:rPr>
              <a:t>USER_TAB_COLUMNS</a:t>
            </a:r>
          </a:p>
          <a:p>
            <a:pPr lvl="1"/>
            <a:r>
              <a:rPr lang="en-US" altLang="en-US" dirty="0">
                <a:latin typeface="Courier New" panose="02070309020205020404" pitchFamily="49" charset="0"/>
                <a:cs typeface="Courier New" panose="02070309020205020404" pitchFamily="49" charset="0"/>
              </a:rPr>
              <a:t>USER_CONSTRAINTS</a:t>
            </a:r>
          </a:p>
          <a:p>
            <a:pPr lvl="1"/>
            <a:r>
              <a:rPr lang="en-US" altLang="en-US" dirty="0">
                <a:latin typeface="Courier New" panose="02070309020205020404" pitchFamily="49" charset="0"/>
                <a:cs typeface="Courier New" panose="02070309020205020404" pitchFamily="49" charset="0"/>
              </a:rPr>
              <a:t>USER_CONS_COLUMNS</a:t>
            </a:r>
          </a:p>
        </p:txBody>
      </p:sp>
    </p:spTree>
    <p:custDataLst>
      <p:tags r:id="rId1"/>
    </p:custDataLst>
    <p:extLst>
      <p:ext uri="{BB962C8B-B14F-4D97-AF65-F5344CB8AC3E}">
        <p14:creationId xmlns:p14="http://schemas.microsoft.com/office/powerpoint/2010/main" val="187214302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12: Overview</a:t>
            </a:r>
          </a:p>
        </p:txBody>
      </p:sp>
      <p:sp>
        <p:nvSpPr>
          <p:cNvPr id="47107" name="Rectangle 5"/>
          <p:cNvSpPr>
            <a:spLocks noGrp="1" noChangeArrowheads="1"/>
          </p:cNvSpPr>
          <p:nvPr>
            <p:ph idx="1"/>
          </p:nvPr>
        </p:nvSpPr>
        <p:spPr>
          <a:xfrm>
            <a:off x="933451" y="2272710"/>
            <a:ext cx="16421100" cy="2734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Querying the dictionary views for table and column information</a:t>
            </a:r>
          </a:p>
          <a:p>
            <a:pPr lvl="1"/>
            <a:r>
              <a:rPr lang="en-US" altLang="en-US" dirty="0">
                <a:latin typeface="Oracle Sans" panose="020B0503020204020204" pitchFamily="34" charset="0"/>
                <a:cs typeface="Oracle Sans" panose="020B0503020204020204" pitchFamily="34" charset="0"/>
              </a:rPr>
              <a:t>Querying the dictionary views for constraint information</a:t>
            </a:r>
          </a:p>
          <a:p>
            <a:pPr lvl="1"/>
            <a:r>
              <a:rPr lang="en-US" altLang="en-US" dirty="0">
                <a:latin typeface="Oracle Sans" panose="020B0503020204020204" pitchFamily="34" charset="0"/>
                <a:cs typeface="Oracle Sans" panose="020B0503020204020204" pitchFamily="34" charset="0"/>
              </a:rPr>
              <a:t>Adding a comment to a table and querying the dictionary views for comment information</a:t>
            </a:r>
          </a:p>
        </p:txBody>
      </p:sp>
      <p:sp>
        <p:nvSpPr>
          <p:cNvPr id="12" name="Rectangle 11"/>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3" name="Group 12"/>
          <p:cNvGrpSpPr/>
          <p:nvPr/>
        </p:nvGrpSpPr>
        <p:grpSpPr>
          <a:xfrm>
            <a:off x="14450994" y="6400800"/>
            <a:ext cx="2579706" cy="2577087"/>
            <a:chOff x="9066212" y="3962400"/>
            <a:chExt cx="1941512" cy="1939542"/>
          </a:xfrm>
        </p:grpSpPr>
        <p:sp>
          <p:nvSpPr>
            <p:cNvPr id="14" name="Oval 13"/>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5" name="Oval 14"/>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7684587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7"/>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a:t>
            </a:r>
          </a:p>
          <a:p>
            <a:pPr lvl="1"/>
            <a:r>
              <a:rPr lang="en-US" altLang="en-US" dirty="0">
                <a:latin typeface="Oracle Sans" panose="020B0503020204020204" pitchFamily="34" charset="0"/>
                <a:cs typeface="Oracle Sans" panose="020B0503020204020204" pitchFamily="34" charset="0"/>
              </a:rPr>
              <a:t>Use data dictionary views to research data on your objects</a:t>
            </a:r>
          </a:p>
          <a:p>
            <a:pPr lvl="1"/>
            <a:r>
              <a:rPr lang="en-US" altLang="en-US" dirty="0">
                <a:latin typeface="Oracle Sans" panose="020B0503020204020204" pitchFamily="34" charset="0"/>
                <a:cs typeface="Oracle Sans" panose="020B0503020204020204" pitchFamily="34" charset="0"/>
              </a:rPr>
              <a:t>Query various data dictionary views</a:t>
            </a:r>
          </a:p>
        </p:txBody>
      </p:sp>
    </p:spTree>
    <p:custDataLst>
      <p:tags r:id="rId1"/>
    </p:custDataLst>
    <p:extLst>
      <p:ext uri="{BB962C8B-B14F-4D97-AF65-F5344CB8AC3E}">
        <p14:creationId xmlns:p14="http://schemas.microsoft.com/office/powerpoint/2010/main" val="382540434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3075"/>
          <p:cNvSpPr>
            <a:spLocks noGrp="1" noChangeArrowheads="1"/>
          </p:cNvSpPr>
          <p:nvPr>
            <p:ph idx="1"/>
          </p:nvPr>
        </p:nvSpPr>
        <p:spPr>
          <a:xfrm>
            <a:off x="933451" y="2272710"/>
            <a:ext cx="12819061" cy="369953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Introduction to data dictionary</a:t>
            </a:r>
          </a:p>
          <a:p>
            <a:pPr lvl="1"/>
            <a:r>
              <a:rPr lang="en-US" altLang="en-US" dirty="0">
                <a:latin typeface="Oracle Sans" panose="020B0503020204020204" pitchFamily="34" charset="0"/>
                <a:cs typeface="Oracle Sans" panose="020B0503020204020204" pitchFamily="34" charset="0"/>
              </a:rPr>
              <a:t>Querying the dictionary views for the following:</a:t>
            </a:r>
          </a:p>
          <a:p>
            <a:pPr lvl="2"/>
            <a:r>
              <a:rPr lang="en-US" altLang="en-US" dirty="0">
                <a:latin typeface="Oracle Sans" panose="020B0503020204020204" pitchFamily="34" charset="0"/>
                <a:cs typeface="Oracle Sans" panose="020B0503020204020204" pitchFamily="34" charset="0"/>
              </a:rPr>
              <a:t>Table information</a:t>
            </a:r>
          </a:p>
          <a:p>
            <a:pPr lvl="2"/>
            <a:r>
              <a:rPr lang="en-US" altLang="en-US" dirty="0">
                <a:latin typeface="Oracle Sans" panose="020B0503020204020204" pitchFamily="34" charset="0"/>
                <a:cs typeface="Oracle Sans" panose="020B0503020204020204" pitchFamily="34" charset="0"/>
              </a:rPr>
              <a:t>Column information</a:t>
            </a:r>
          </a:p>
          <a:p>
            <a:pPr lvl="2"/>
            <a:r>
              <a:rPr lang="en-US" altLang="en-US" dirty="0">
                <a:latin typeface="Oracle Sans" panose="020B0503020204020204" pitchFamily="34" charset="0"/>
                <a:cs typeface="Oracle Sans" panose="020B0503020204020204" pitchFamily="34" charset="0"/>
              </a:rPr>
              <a:t>Constraint information</a:t>
            </a:r>
          </a:p>
          <a:p>
            <a:pPr lvl="1"/>
            <a:r>
              <a:rPr lang="en-US" altLang="en-US" dirty="0">
                <a:latin typeface="Oracle Sans" panose="020B0503020204020204" pitchFamily="34" charset="0"/>
                <a:cs typeface="Oracle Sans" panose="020B0503020204020204" pitchFamily="34" charset="0"/>
              </a:rPr>
              <a:t>Adding a comment to a table and querying the dictionary views for comment information</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9419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bwMode="auto">
          <a:xfrm>
            <a:off x="6491432" y="7133406"/>
            <a:ext cx="7269480" cy="0"/>
          </a:xfrm>
          <a:prstGeom prst="straightConnector1">
            <a:avLst/>
          </a:prstGeom>
          <a:noFill/>
          <a:ln w="28575" cap="flat" cmpd="sng" algn="ctr">
            <a:solidFill>
              <a:schemeClr val="accent1"/>
            </a:solidFill>
            <a:prstDash val="solid"/>
            <a:round/>
            <a:headEnd type="none" w="sm" len="sm"/>
            <a:tailEnd type="triangle" w="lg" len="lg"/>
          </a:ln>
          <a:effectLst/>
        </p:spPr>
      </p:cxnSp>
      <p:sp>
        <p:nvSpPr>
          <p:cNvPr id="11" name="Rounded Rectangle 10"/>
          <p:cNvSpPr/>
          <p:nvPr/>
        </p:nvSpPr>
        <p:spPr bwMode="auto">
          <a:xfrm rot="16200000">
            <a:off x="14513564" y="4709799"/>
            <a:ext cx="2845380" cy="3789099"/>
          </a:xfrm>
          <a:prstGeom prst="roundRect">
            <a:avLst>
              <a:gd name="adj" fmla="val 9753"/>
            </a:avLst>
          </a:prstGeom>
          <a:gradFill flip="none" rotWithShape="1">
            <a:gsLst>
              <a:gs pos="0">
                <a:srgbClr val="DFF2FE"/>
              </a:gs>
              <a:gs pos="100000">
                <a:schemeClr val="bg1"/>
              </a:gs>
            </a:gsLst>
            <a:lin ang="5400000" scaled="1"/>
            <a:tileRect/>
          </a:gradFill>
          <a:ln w="38100" cap="rnd" cmpd="sng" algn="ctr">
            <a:gradFill flip="none" rotWithShape="1">
              <a:gsLst>
                <a:gs pos="0">
                  <a:schemeClr val="bg1"/>
                </a:gs>
                <a:gs pos="100000">
                  <a:srgbClr val="5FD453"/>
                </a:gs>
              </a:gsLst>
              <a:lin ang="16200000" scaled="1"/>
              <a:tileRect/>
            </a:gradFill>
            <a:prstDash val="sysDot"/>
            <a:round/>
            <a:headEnd type="none" w="sm" len="sm"/>
            <a:tailEnd type="none" w="sm" len="sm"/>
          </a:ln>
          <a:effectLst/>
        </p:spPr>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2" name="Cube 11"/>
          <p:cNvSpPr/>
          <p:nvPr/>
        </p:nvSpPr>
        <p:spPr bwMode="auto">
          <a:xfrm>
            <a:off x="6378544" y="7954507"/>
            <a:ext cx="2344121" cy="561590"/>
          </a:xfrm>
          <a:prstGeom prst="cube">
            <a:avLst>
              <a:gd name="adj" fmla="val 1154"/>
            </a:avLst>
          </a:prstGeom>
          <a:solidFill>
            <a:schemeClr val="bg1">
              <a:lumMod val="95000"/>
            </a:schemeClr>
          </a:soli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lvl="0" indent="0" algn="r" defTabSz="342900" eaLnBrk="1" fontAlgn="auto" latinLnBrk="0" hangingPunct="1">
              <a:lnSpc>
                <a:spcPct val="100000"/>
              </a:lnSpc>
              <a:spcBef>
                <a:spcPct val="20000"/>
              </a:spcBef>
              <a:spcAft>
                <a:spcPts val="0"/>
              </a:spcAft>
              <a:buClr>
                <a:srgbClr val="FF0000"/>
              </a:buClr>
              <a:buSzTx/>
              <a:buFontTx/>
              <a:buNone/>
              <a:tabLst/>
              <a:defRPr/>
            </a:pPr>
            <a:r>
              <a:rPr kumimoji="0" lang="en-US" sz="2100" b="1" i="0" u="none" strike="noStrike" kern="0" cap="none" spc="0" normalizeH="0" baseline="0" noProof="0" dirty="0">
                <a:ln>
                  <a:noFill/>
                </a:ln>
                <a:effectLst/>
                <a:uLnTx/>
                <a:uFillTx/>
                <a:latin typeface="Oracle Sans" panose="020B0503020204020204" pitchFamily="34" charset="0"/>
                <a:cs typeface="Oracle Sans" panose="020B0503020204020204" pitchFamily="34" charset="0"/>
              </a:rPr>
              <a:t>Team Leader</a:t>
            </a:r>
            <a:endParaRPr lang="en-US" sz="1575" b="1" dirty="0">
              <a:latin typeface="Oracle Sans" panose="020B0503020204020204" pitchFamily="34" charset="0"/>
              <a:cs typeface="Oracle Sans" panose="020B0503020204020204" pitchFamily="34" charset="0"/>
            </a:endParaRPr>
          </a:p>
        </p:txBody>
      </p:sp>
      <p:sp>
        <p:nvSpPr>
          <p:cNvPr id="13" name="Rounded Rectangle 12"/>
          <p:cNvSpPr/>
          <p:nvPr/>
        </p:nvSpPr>
        <p:spPr bwMode="auto">
          <a:xfrm>
            <a:off x="1494251" y="6116410"/>
            <a:ext cx="4341018" cy="2278358"/>
          </a:xfrm>
          <a:prstGeom prst="roundRect">
            <a:avLst/>
          </a:prstGeom>
          <a:solidFill>
            <a:srgbClr val="E9F7FF"/>
          </a:solidFill>
          <a:ln w="57150"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14" name="Group 13"/>
          <p:cNvGrpSpPr/>
          <p:nvPr/>
        </p:nvGrpSpPr>
        <p:grpSpPr>
          <a:xfrm rot="3272636">
            <a:off x="4313232" y="5827000"/>
            <a:ext cx="2857178" cy="2857178"/>
            <a:chOff x="3352800" y="2057400"/>
            <a:chExt cx="1728437" cy="1728437"/>
          </a:xfrm>
        </p:grpSpPr>
        <p:sp>
          <p:nvSpPr>
            <p:cNvPr id="15" name="Oval 14"/>
            <p:cNvSpPr/>
            <p:nvPr/>
          </p:nvSpPr>
          <p:spPr bwMode="auto">
            <a:xfrm rot="3611001" flipH="1">
              <a:off x="3352800" y="2057400"/>
              <a:ext cx="1728437" cy="1728437"/>
            </a:xfrm>
            <a:prstGeom prst="ellipse">
              <a:avLst/>
            </a:prstGeom>
            <a:gradFill flip="none" rotWithShape="1">
              <a:gsLst>
                <a:gs pos="83000">
                  <a:schemeClr val="bg1"/>
                </a:gs>
                <a:gs pos="100000">
                  <a:schemeClr val="bg1">
                    <a:lumMod val="85000"/>
                  </a:schemeClr>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16" name="Oval 15"/>
            <p:cNvSpPr/>
            <p:nvPr/>
          </p:nvSpPr>
          <p:spPr bwMode="auto">
            <a:xfrm rot="3611001" flipH="1">
              <a:off x="3437186" y="2164379"/>
              <a:ext cx="1609344" cy="1609344"/>
            </a:xfrm>
            <a:prstGeom prst="ellipse">
              <a:avLst/>
            </a:prstGeom>
            <a:solidFill>
              <a:schemeClr val="bg1"/>
            </a:solidFill>
            <a:ln w="19050" cap="flat" cmpd="sng" algn="ctr">
              <a:solidFill>
                <a:schemeClr val="bg1"/>
              </a:solidFill>
              <a:prstDash val="solid"/>
              <a:round/>
              <a:headEnd type="none" w="sm" len="sm"/>
              <a:tailEnd type="none" w="sm" len="sm"/>
            </a:ln>
            <a:effectLst>
              <a:innerShdw blurRad="190500" dist="190500" dir="18000000">
                <a:srgbClr val="CCECFF"/>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pic>
        <p:nvPicPr>
          <p:cNvPr id="17" name="Picture 2" descr="D:\Projects\SQL_Workshop_12cR2\OU Graphics\Batch 2 SQL course icons\Batch 2 SQL course icons\People.png"/>
          <p:cNvPicPr>
            <a:picLocks noChangeAspect="1" noChangeArrowheads="1"/>
          </p:cNvPicPr>
          <p:nvPr/>
        </p:nvPicPr>
        <p:blipFill>
          <a:blip r:embed="rId4" cstate="print"/>
          <a:srcRect/>
          <a:stretch>
            <a:fillRect/>
          </a:stretch>
        </p:blipFill>
        <p:spPr bwMode="auto">
          <a:xfrm>
            <a:off x="1589501" y="6212600"/>
            <a:ext cx="2533650" cy="2085975"/>
          </a:xfrm>
          <a:prstGeom prst="rect">
            <a:avLst/>
          </a:prstGeom>
          <a:noFill/>
        </p:spPr>
      </p:pic>
      <p:pic>
        <p:nvPicPr>
          <p:cNvPr id="18" name="Picture 5" descr="D:\D DRIVE\MY WORK\JAVA MODERNIZATION 2014\FRONT-END course\1.png"/>
          <p:cNvPicPr>
            <a:picLocks noChangeAspect="1" noChangeArrowheads="1"/>
          </p:cNvPicPr>
          <p:nvPr/>
        </p:nvPicPr>
        <p:blipFill>
          <a:blip r:embed="rId5" cstate="print"/>
          <a:srcRect l="13375" r="15287" b="15789"/>
          <a:stretch>
            <a:fillRect/>
          </a:stretch>
        </p:blipFill>
        <p:spPr bwMode="auto">
          <a:xfrm flipH="1">
            <a:off x="4577969" y="6275873"/>
            <a:ext cx="1714500" cy="1959429"/>
          </a:xfrm>
          <a:prstGeom prst="rect">
            <a:avLst/>
          </a:prstGeom>
          <a:noFill/>
        </p:spPr>
      </p:pic>
      <p:sp>
        <p:nvSpPr>
          <p:cNvPr id="19" name="Rounded Rectangle 18"/>
          <p:cNvSpPr/>
          <p:nvPr/>
        </p:nvSpPr>
        <p:spPr bwMode="auto">
          <a:xfrm>
            <a:off x="6750510" y="7336769"/>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Oracle Sans" panose="020B0503020204020204" pitchFamily="34" charset="0"/>
                <a:cs typeface="Oracle Sans" panose="020B0503020204020204" pitchFamily="34" charset="0"/>
              </a:rPr>
              <a:t>Brian</a:t>
            </a:r>
          </a:p>
        </p:txBody>
      </p:sp>
      <p:sp>
        <p:nvSpPr>
          <p:cNvPr id="20" name="Rounded Rectangle 19"/>
          <p:cNvSpPr/>
          <p:nvPr/>
        </p:nvSpPr>
        <p:spPr bwMode="auto">
          <a:xfrm>
            <a:off x="1494252" y="8455885"/>
            <a:ext cx="3300812" cy="582110"/>
          </a:xfrm>
          <a:prstGeom prst="roundRect">
            <a:avLst/>
          </a:prstGeom>
          <a:solidFill>
            <a:schemeClr val="bg1">
              <a:lumMod val="95000"/>
            </a:schemeClr>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Oracle Sans" panose="020B0503020204020204" pitchFamily="34" charset="0"/>
                <a:cs typeface="Oracle Sans" panose="020B0503020204020204" pitchFamily="34" charset="0"/>
              </a:rPr>
              <a:t>Developers/Admin</a:t>
            </a:r>
          </a:p>
        </p:txBody>
      </p:sp>
      <p:pic>
        <p:nvPicPr>
          <p:cNvPr id="21" name="Picture 3" descr="D:\Projects\SQL_Workshop_12cR2\OU Graphics\Batch 2 SQL course icons\Batch 2 SQL course icons\Table_View.png"/>
          <p:cNvPicPr>
            <a:picLocks noChangeAspect="1" noChangeArrowheads="1"/>
          </p:cNvPicPr>
          <p:nvPr/>
        </p:nvPicPr>
        <p:blipFill>
          <a:blip r:embed="rId6" cstate="print"/>
          <a:srcRect/>
          <a:stretch>
            <a:fillRect/>
          </a:stretch>
        </p:blipFill>
        <p:spPr bwMode="auto">
          <a:xfrm>
            <a:off x="14811018" y="6010907"/>
            <a:ext cx="2181854" cy="2489363"/>
          </a:xfrm>
          <a:prstGeom prst="rect">
            <a:avLst/>
          </a:prstGeom>
          <a:noFill/>
        </p:spPr>
      </p:pic>
      <p:sp>
        <p:nvSpPr>
          <p:cNvPr id="22" name="TextBox 21"/>
          <p:cNvSpPr txBox="1"/>
          <p:nvPr/>
        </p:nvSpPr>
        <p:spPr>
          <a:xfrm>
            <a:off x="8432363" y="6231323"/>
            <a:ext cx="40005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That is easy! </a:t>
            </a:r>
          </a:p>
          <a:p>
            <a:r>
              <a:rPr lang="en-US" sz="2400" dirty="0">
                <a:latin typeface="+mn-lt"/>
                <a:cs typeface="Oracle Sans" panose="020B0503020204020204" pitchFamily="34" charset="0"/>
              </a:rPr>
              <a:t>Query the Data Dictionary.</a:t>
            </a:r>
          </a:p>
        </p:txBody>
      </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39209" y="5469275"/>
            <a:ext cx="1121798" cy="1121798"/>
          </a:xfrm>
          <a:prstGeom prst="rect">
            <a:avLst/>
          </a:prstGeom>
        </p:spPr>
      </p:pic>
      <p:grpSp>
        <p:nvGrpSpPr>
          <p:cNvPr id="24" name="Group 23"/>
          <p:cNvGrpSpPr/>
          <p:nvPr/>
        </p:nvGrpSpPr>
        <p:grpSpPr>
          <a:xfrm>
            <a:off x="2128972" y="2551488"/>
            <a:ext cx="5074025" cy="4250817"/>
            <a:chOff x="6154940" y="2367212"/>
            <a:chExt cx="3382683" cy="2833878"/>
          </a:xfrm>
        </p:grpSpPr>
        <p:sp>
          <p:nvSpPr>
            <p:cNvPr id="25" name="Rounded Rectangle 24"/>
            <p:cNvSpPr/>
            <p:nvPr/>
          </p:nvSpPr>
          <p:spPr bwMode="auto">
            <a:xfrm>
              <a:off x="6216720" y="2367212"/>
              <a:ext cx="3240507" cy="1750295"/>
            </a:xfrm>
            <a:prstGeom prst="roundRect">
              <a:avLst>
                <a:gd name="adj" fmla="val 19328"/>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6" name="Group 25"/>
            <p:cNvGrpSpPr/>
            <p:nvPr/>
          </p:nvGrpSpPr>
          <p:grpSpPr>
            <a:xfrm>
              <a:off x="8793598" y="3974381"/>
              <a:ext cx="408744" cy="1226709"/>
              <a:chOff x="8758702" y="1649037"/>
              <a:chExt cx="408744" cy="1226709"/>
            </a:xfrm>
          </p:grpSpPr>
          <p:sp>
            <p:nvSpPr>
              <p:cNvPr id="28" name="Oval 27"/>
              <p:cNvSpPr/>
              <p:nvPr/>
            </p:nvSpPr>
            <p:spPr bwMode="auto">
              <a:xfrm>
                <a:off x="8822394" y="1649037"/>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Oval 28"/>
              <p:cNvSpPr/>
              <p:nvPr/>
            </p:nvSpPr>
            <p:spPr bwMode="auto">
              <a:xfrm>
                <a:off x="8912657" y="2079966"/>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Oval 29"/>
              <p:cNvSpPr/>
              <p:nvPr/>
            </p:nvSpPr>
            <p:spPr bwMode="auto">
              <a:xfrm>
                <a:off x="8892039" y="2432680"/>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Oval 30"/>
              <p:cNvSpPr/>
              <p:nvPr/>
            </p:nvSpPr>
            <p:spPr bwMode="auto">
              <a:xfrm>
                <a:off x="8758702" y="2721791"/>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27" name="TextBox 26"/>
            <p:cNvSpPr txBox="1"/>
            <p:nvPr/>
          </p:nvSpPr>
          <p:spPr>
            <a:xfrm>
              <a:off x="6154940" y="2458224"/>
              <a:ext cx="3382683" cy="164352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pPr>
              <a:r>
                <a:rPr lang="en-US" sz="2100" dirty="0">
                  <a:latin typeface="Oracle Sans" panose="020B0503020204020204" pitchFamily="34" charset="0"/>
                  <a:cs typeface="Oracle Sans" panose="020B0503020204020204" pitchFamily="34" charset="0"/>
                </a:rPr>
                <a:t>Hi, I am Brian. My team and I develop and maintain our company’s database.</a:t>
              </a:r>
            </a:p>
            <a:p>
              <a:pPr algn="ctr" defTabSz="342900" eaLnBrk="1" hangingPunct="1">
                <a:spcBef>
                  <a:spcPct val="20000"/>
                </a:spcBef>
                <a:buClr>
                  <a:srgbClr val="FF0000"/>
                </a:buClr>
              </a:pPr>
              <a:r>
                <a:rPr lang="en-US" sz="2100" dirty="0">
                  <a:latin typeface="Oracle Sans" panose="020B0503020204020204" pitchFamily="34" charset="0"/>
                  <a:cs typeface="Oracle Sans" panose="020B0503020204020204" pitchFamily="34" charset="0"/>
                </a:rPr>
                <a:t>Now, before updating the </a:t>
              </a:r>
              <a:r>
                <a:rPr lang="en-US" sz="2100" dirty="0">
                  <a:latin typeface="Courier New"/>
                  <a:cs typeface="Oracle Sans" panose="020B0503020204020204" pitchFamily="34" charset="0"/>
                </a:rPr>
                <a:t>EMPLOYEES </a:t>
              </a:r>
              <a:r>
                <a:rPr lang="en-US" sz="2100" dirty="0">
                  <a:latin typeface="Oracle Sans" panose="020B0503020204020204" pitchFamily="34" charset="0"/>
                  <a:cs typeface="Oracle Sans" panose="020B0503020204020204" pitchFamily="34" charset="0"/>
                </a:rPr>
                <a:t>table I want to know who created the table? Or, before adding new values I need to know the constraints on </a:t>
              </a:r>
              <a:r>
                <a:rPr lang="en-US" sz="2100" dirty="0">
                  <a:latin typeface="Courier New"/>
                  <a:cs typeface="Oracle Sans" panose="020B0503020204020204" pitchFamily="34" charset="0"/>
                </a:rPr>
                <a:t>DEPARTMENTS </a:t>
              </a:r>
              <a:r>
                <a:rPr lang="en-US" sz="2100" dirty="0">
                  <a:latin typeface="Oracle Sans" panose="020B0503020204020204" pitchFamily="34" charset="0"/>
                  <a:cs typeface="Oracle Sans" panose="020B0503020204020204" pitchFamily="34" charset="0"/>
                </a:rPr>
                <a:t>table!</a:t>
              </a:r>
            </a:p>
          </p:txBody>
        </p:sp>
      </p:grpSp>
      <p:sp>
        <p:nvSpPr>
          <p:cNvPr id="36" name="Title 35"/>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Why Data Dictionary?</a:t>
            </a:r>
          </a:p>
        </p:txBody>
      </p:sp>
    </p:spTree>
    <p:custDataLst>
      <p:tags r:id="rId1"/>
    </p:custDataLst>
    <p:extLst>
      <p:ext uri="{BB962C8B-B14F-4D97-AF65-F5344CB8AC3E}">
        <p14:creationId xmlns:p14="http://schemas.microsoft.com/office/powerpoint/2010/main" val="262809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Dictionary</a:t>
            </a:r>
          </a:p>
        </p:txBody>
      </p:sp>
      <p:grpSp>
        <p:nvGrpSpPr>
          <p:cNvPr id="3" name="Group 2">
            <a:extLst>
              <a:ext uri="{FF2B5EF4-FFF2-40B4-BE49-F238E27FC236}">
                <a16:creationId xmlns="" xmlns:a16="http://schemas.microsoft.com/office/drawing/2014/main" id="{8C41E770-1CB4-428D-BF02-DA748CC21890}"/>
              </a:ext>
            </a:extLst>
          </p:cNvPr>
          <p:cNvGrpSpPr/>
          <p:nvPr/>
        </p:nvGrpSpPr>
        <p:grpSpPr>
          <a:xfrm>
            <a:off x="2731455" y="2454141"/>
            <a:ext cx="12825090" cy="6289760"/>
            <a:chOff x="3166533" y="2454141"/>
            <a:chExt cx="12825090" cy="6289760"/>
          </a:xfrm>
        </p:grpSpPr>
        <p:grpSp>
          <p:nvGrpSpPr>
            <p:cNvPr id="15" name="Group 3"/>
            <p:cNvGrpSpPr>
              <a:grpSpLocks/>
            </p:cNvGrpSpPr>
            <p:nvPr/>
          </p:nvGrpSpPr>
          <p:grpSpPr bwMode="auto">
            <a:xfrm>
              <a:off x="6755168" y="2454141"/>
              <a:ext cx="4777665" cy="6289760"/>
              <a:chOff x="3199540" y="902394"/>
              <a:chExt cx="2482850" cy="3269556"/>
            </a:xfrm>
          </p:grpSpPr>
          <p:pic>
            <p:nvPicPr>
              <p:cNvPr id="16"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9540" y="1343834"/>
                <a:ext cx="2482850" cy="282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5"/>
              <p:cNvSpPr>
                <a:spLocks noChangeArrowheads="1"/>
              </p:cNvSpPr>
              <p:nvPr/>
            </p:nvSpPr>
            <p:spPr bwMode="gray">
              <a:xfrm>
                <a:off x="3495542" y="902394"/>
                <a:ext cx="1890846" cy="31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0"/>
                  </a:spcBef>
                  <a:buClrTx/>
                  <a:buFontTx/>
                  <a:buNone/>
                </a:pPr>
                <a:r>
                  <a:rPr lang="en-US" altLang="en-US" sz="3000" b="1" dirty="0">
                    <a:solidFill>
                      <a:schemeClr val="accent1"/>
                    </a:solidFill>
                    <a:latin typeface="Oracle Sans" panose="020B0503020204020204" pitchFamily="34" charset="0"/>
                    <a:cs typeface="Oracle Sans" panose="020B0503020204020204" pitchFamily="34" charset="0"/>
                  </a:rPr>
                  <a:t>Oracle Server</a:t>
                </a:r>
              </a:p>
            </p:txBody>
          </p:sp>
          <p:sp>
            <p:nvSpPr>
              <p:cNvPr id="19" name="Rectangle 7"/>
              <p:cNvSpPr>
                <a:spLocks noChangeArrowheads="1"/>
              </p:cNvSpPr>
              <p:nvPr/>
            </p:nvSpPr>
            <p:spPr bwMode="blackWhite">
              <a:xfrm>
                <a:off x="3441700" y="3058268"/>
                <a:ext cx="749300" cy="309485"/>
              </a:xfrm>
              <a:prstGeom prst="rect">
                <a:avLst/>
              </a:prstGeom>
              <a:solidFill>
                <a:srgbClr val="339933"/>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20" name="Rectangle 8"/>
              <p:cNvSpPr>
                <a:spLocks noChangeArrowheads="1"/>
              </p:cNvSpPr>
              <p:nvPr/>
            </p:nvSpPr>
            <p:spPr bwMode="blackWhite">
              <a:xfrm>
                <a:off x="3441700" y="2671411"/>
                <a:ext cx="749300" cy="309485"/>
              </a:xfrm>
              <a:prstGeom prst="rect">
                <a:avLst/>
              </a:prstGeom>
              <a:solidFill>
                <a:srgbClr val="339933"/>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21" name="Rectangle 9"/>
              <p:cNvSpPr>
                <a:spLocks noChangeArrowheads="1"/>
              </p:cNvSpPr>
              <p:nvPr/>
            </p:nvSpPr>
            <p:spPr bwMode="blackWhite">
              <a:xfrm>
                <a:off x="3441700" y="3445124"/>
                <a:ext cx="749300" cy="309485"/>
              </a:xfrm>
              <a:prstGeom prst="rect">
                <a:avLst/>
              </a:prstGeom>
              <a:solidFill>
                <a:srgbClr val="339933"/>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23" name="Rectangle 11"/>
              <p:cNvSpPr>
                <a:spLocks noChangeArrowheads="1"/>
              </p:cNvSpPr>
              <p:nvPr/>
            </p:nvSpPr>
            <p:spPr bwMode="blackGray">
              <a:xfrm>
                <a:off x="4637815" y="3058806"/>
                <a:ext cx="749300" cy="309647"/>
              </a:xfrm>
              <a:prstGeom prst="rect">
                <a:avLst/>
              </a:prstGeom>
              <a:solidFill>
                <a:schemeClr val="accent3">
                  <a:lumMod val="75000"/>
                </a:schemeClr>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sp>
            <p:nvSpPr>
              <p:cNvPr id="27" name="Rectangle 12"/>
              <p:cNvSpPr>
                <a:spLocks noChangeArrowheads="1"/>
              </p:cNvSpPr>
              <p:nvPr/>
            </p:nvSpPr>
            <p:spPr bwMode="blackGray">
              <a:xfrm>
                <a:off x="4637815" y="2672937"/>
                <a:ext cx="749300" cy="309648"/>
              </a:xfrm>
              <a:prstGeom prst="rect">
                <a:avLst/>
              </a:prstGeom>
              <a:solidFill>
                <a:schemeClr val="accent3">
                  <a:lumMod val="75000"/>
                </a:schemeClr>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sp>
            <p:nvSpPr>
              <p:cNvPr id="28" name="Rectangle 13"/>
              <p:cNvSpPr>
                <a:spLocks noChangeArrowheads="1"/>
              </p:cNvSpPr>
              <p:nvPr/>
            </p:nvSpPr>
            <p:spPr bwMode="blackGray">
              <a:xfrm>
                <a:off x="4637815" y="3446263"/>
                <a:ext cx="749300" cy="309647"/>
              </a:xfrm>
              <a:prstGeom prst="rect">
                <a:avLst/>
              </a:prstGeom>
              <a:solidFill>
                <a:schemeClr val="accent3">
                  <a:lumMod val="75000"/>
                </a:schemeClr>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grpSp>
        <p:grpSp>
          <p:nvGrpSpPr>
            <p:cNvPr id="5" name="Group 4"/>
            <p:cNvGrpSpPr/>
            <p:nvPr/>
          </p:nvGrpSpPr>
          <p:grpSpPr>
            <a:xfrm>
              <a:off x="3166533" y="5045149"/>
              <a:ext cx="12825090" cy="2632454"/>
              <a:chOff x="1887753" y="2422524"/>
              <a:chExt cx="8550060" cy="1754968"/>
            </a:xfrm>
          </p:grpSpPr>
          <p:sp>
            <p:nvSpPr>
              <p:cNvPr id="12292" name="Rectangle 14"/>
              <p:cNvSpPr>
                <a:spLocks noChangeArrowheads="1"/>
              </p:cNvSpPr>
              <p:nvPr/>
            </p:nvSpPr>
            <p:spPr bwMode="auto">
              <a:xfrm>
                <a:off x="1887753" y="2422524"/>
                <a:ext cx="2149259" cy="175496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b="1" dirty="0">
                    <a:latin typeface="Oracle Sans" panose="020B0503020204020204" pitchFamily="34" charset="0"/>
                    <a:cs typeface="Oracle Sans" panose="020B0503020204020204" pitchFamily="34" charset="0"/>
                  </a:rPr>
                  <a:t>Tables containing business data:</a:t>
                </a:r>
              </a:p>
              <a:p>
                <a:r>
                  <a:rPr lang="en-US" altLang="en-US" sz="2400" b="1" dirty="0">
                    <a:solidFill>
                      <a:srgbClr val="339933"/>
                    </a:solidFill>
                    <a:latin typeface="Courier New" pitchFamily="49" charset="0"/>
                    <a:cs typeface="Oracle Sans" panose="020B0503020204020204" pitchFamily="34" charset="0"/>
                  </a:rPr>
                  <a:t>EMPLOYEES</a:t>
                </a:r>
              </a:p>
              <a:p>
                <a:r>
                  <a:rPr lang="en-US" altLang="en-US" sz="2400" b="1" dirty="0">
                    <a:solidFill>
                      <a:srgbClr val="339933"/>
                    </a:solidFill>
                    <a:latin typeface="Courier New" pitchFamily="49" charset="0"/>
                    <a:cs typeface="Oracle Sans" panose="020B0503020204020204" pitchFamily="34" charset="0"/>
                  </a:rPr>
                  <a:t>DEPARTMENTS</a:t>
                </a:r>
              </a:p>
              <a:p>
                <a:r>
                  <a:rPr lang="en-US" altLang="en-US" sz="2400" b="1" dirty="0">
                    <a:solidFill>
                      <a:srgbClr val="339933"/>
                    </a:solidFill>
                    <a:latin typeface="Courier New" pitchFamily="49" charset="0"/>
                    <a:cs typeface="Oracle Sans" panose="020B0503020204020204" pitchFamily="34" charset="0"/>
                  </a:rPr>
                  <a:t>LOCATIONS</a:t>
                </a:r>
              </a:p>
              <a:p>
                <a:r>
                  <a:rPr lang="en-US" altLang="en-US" sz="2400" b="1" dirty="0">
                    <a:solidFill>
                      <a:srgbClr val="339933"/>
                    </a:solidFill>
                    <a:latin typeface="Courier New" pitchFamily="49" charset="0"/>
                    <a:cs typeface="Oracle Sans" panose="020B0503020204020204" pitchFamily="34" charset="0"/>
                  </a:rPr>
                  <a:t>JOB_HISTORY</a:t>
                </a:r>
              </a:p>
              <a:p>
                <a:r>
                  <a:rPr lang="en-US" altLang="en-US" b="1" dirty="0">
                    <a:solidFill>
                      <a:srgbClr val="339933"/>
                    </a:solidFill>
                    <a:latin typeface="Courier New" pitchFamily="49" charset="0"/>
                    <a:cs typeface="Oracle Sans" panose="020B0503020204020204" pitchFamily="34" charset="0"/>
                  </a:rPr>
                  <a:t>...</a:t>
                </a:r>
              </a:p>
            </p:txBody>
          </p:sp>
          <p:sp>
            <p:nvSpPr>
              <p:cNvPr id="12293" name="Rectangle 15"/>
              <p:cNvSpPr>
                <a:spLocks noChangeArrowheads="1"/>
              </p:cNvSpPr>
              <p:nvPr/>
            </p:nvSpPr>
            <p:spPr bwMode="auto">
              <a:xfrm>
                <a:off x="7810583" y="2422524"/>
                <a:ext cx="2627230" cy="157030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b="1" dirty="0">
                    <a:latin typeface="Oracle Sans" panose="020B0503020204020204" pitchFamily="34" charset="0"/>
                    <a:cs typeface="Oracle Sans" panose="020B0503020204020204" pitchFamily="34" charset="0"/>
                  </a:rPr>
                  <a:t>Data dictionary views:</a:t>
                </a:r>
              </a:p>
              <a:p>
                <a:r>
                  <a:rPr lang="en-US" altLang="en-US" sz="2400" b="1" dirty="0">
                    <a:solidFill>
                      <a:srgbClr val="996633"/>
                    </a:solidFill>
                    <a:latin typeface="Courier New" pitchFamily="49" charset="0"/>
                    <a:cs typeface="Oracle Sans" panose="020B0503020204020204" pitchFamily="34" charset="0"/>
                  </a:rPr>
                  <a:t>DICTIONARY</a:t>
                </a:r>
              </a:p>
              <a:p>
                <a:r>
                  <a:rPr lang="en-US" altLang="en-US" sz="2400" b="1" dirty="0">
                    <a:solidFill>
                      <a:srgbClr val="996633"/>
                    </a:solidFill>
                    <a:latin typeface="Courier New" pitchFamily="49" charset="0"/>
                    <a:cs typeface="Oracle Sans" panose="020B0503020204020204" pitchFamily="34" charset="0"/>
                  </a:rPr>
                  <a:t>USER_OBJECTS</a:t>
                </a:r>
              </a:p>
              <a:p>
                <a:r>
                  <a:rPr lang="en-US" altLang="en-US" sz="2400" b="1" dirty="0">
                    <a:solidFill>
                      <a:srgbClr val="996633"/>
                    </a:solidFill>
                    <a:latin typeface="Courier New" pitchFamily="49" charset="0"/>
                    <a:cs typeface="Oracle Sans" panose="020B0503020204020204" pitchFamily="34" charset="0"/>
                  </a:rPr>
                  <a:t>USER_TABLES</a:t>
                </a:r>
              </a:p>
              <a:p>
                <a:r>
                  <a:rPr lang="en-US" altLang="en-US" sz="2400" b="1" dirty="0">
                    <a:solidFill>
                      <a:srgbClr val="996633"/>
                    </a:solidFill>
                    <a:latin typeface="Courier New" pitchFamily="49" charset="0"/>
                    <a:cs typeface="Oracle Sans" panose="020B0503020204020204" pitchFamily="34" charset="0"/>
                  </a:rPr>
                  <a:t>USER_TAB_COLUMNS</a:t>
                </a:r>
              </a:p>
              <a:p>
                <a:r>
                  <a:rPr lang="en-US" altLang="en-US" sz="2400" b="1" dirty="0">
                    <a:solidFill>
                      <a:srgbClr val="996633"/>
                    </a:solidFill>
                    <a:latin typeface="Courier New" pitchFamily="49" charset="0"/>
                    <a:cs typeface="Oracle Sans" panose="020B0503020204020204" pitchFamily="34" charset="0"/>
                  </a:rPr>
                  <a:t>...</a:t>
                </a:r>
                <a:endParaRPr lang="en-US" altLang="en-US" b="1" dirty="0">
                  <a:solidFill>
                    <a:srgbClr val="996633"/>
                  </a:solidFill>
                  <a:latin typeface="Courier New" pitchFamily="49"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134334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Dictionary Structure</a:t>
            </a:r>
          </a:p>
        </p:txBody>
      </p:sp>
      <p:grpSp>
        <p:nvGrpSpPr>
          <p:cNvPr id="3" name="Group 2">
            <a:extLst>
              <a:ext uri="{FF2B5EF4-FFF2-40B4-BE49-F238E27FC236}">
                <a16:creationId xmlns="" xmlns:a16="http://schemas.microsoft.com/office/drawing/2014/main" id="{2F54E389-E4B3-48E8-82A2-D53509014D75}"/>
              </a:ext>
            </a:extLst>
          </p:cNvPr>
          <p:cNvGrpSpPr/>
          <p:nvPr/>
        </p:nvGrpSpPr>
        <p:grpSpPr>
          <a:xfrm>
            <a:off x="4391809" y="3116635"/>
            <a:ext cx="9504382" cy="4979193"/>
            <a:chOff x="4176122" y="3116635"/>
            <a:chExt cx="9504382" cy="4979193"/>
          </a:xfrm>
        </p:grpSpPr>
        <p:pic>
          <p:nvPicPr>
            <p:cNvPr id="22" name="Picture 1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122" y="3852440"/>
              <a:ext cx="3723557"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p:nvSpPr>
          <p:spPr bwMode="gray">
            <a:xfrm>
              <a:off x="4620039" y="3116635"/>
              <a:ext cx="2835722" cy="60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0"/>
                </a:spcBef>
                <a:buClrTx/>
                <a:buFontTx/>
                <a:buNone/>
              </a:pPr>
              <a:r>
                <a:rPr lang="en-US" altLang="en-US" sz="3000" b="1" dirty="0">
                  <a:solidFill>
                    <a:schemeClr val="accent1"/>
                  </a:solidFill>
                  <a:latin typeface="Oracle Sans" panose="020B0503020204020204" pitchFamily="34" charset="0"/>
                  <a:cs typeface="Oracle Sans" panose="020B0503020204020204" pitchFamily="34" charset="0"/>
                </a:rPr>
                <a:t>Oracle Server</a:t>
              </a:r>
            </a:p>
          </p:txBody>
        </p:sp>
        <p:sp>
          <p:nvSpPr>
            <p:cNvPr id="25" name="Rectangle 7"/>
            <p:cNvSpPr>
              <a:spLocks noChangeArrowheads="1"/>
            </p:cNvSpPr>
            <p:nvPr/>
          </p:nvSpPr>
          <p:spPr bwMode="blackWhite">
            <a:xfrm>
              <a:off x="4539291" y="6424826"/>
              <a:ext cx="1123733" cy="464361"/>
            </a:xfrm>
            <a:prstGeom prst="rect">
              <a:avLst/>
            </a:prstGeom>
            <a:solidFill>
              <a:srgbClr val="339933"/>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26" name="Rectangle 8"/>
            <p:cNvSpPr>
              <a:spLocks noChangeArrowheads="1"/>
            </p:cNvSpPr>
            <p:nvPr/>
          </p:nvSpPr>
          <p:spPr bwMode="blackWhite">
            <a:xfrm>
              <a:off x="4539291" y="5844375"/>
              <a:ext cx="1123733" cy="464361"/>
            </a:xfrm>
            <a:prstGeom prst="rect">
              <a:avLst/>
            </a:prstGeom>
            <a:solidFill>
              <a:srgbClr val="339933"/>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30" name="Rectangle 9"/>
            <p:cNvSpPr>
              <a:spLocks noChangeArrowheads="1"/>
            </p:cNvSpPr>
            <p:nvPr/>
          </p:nvSpPr>
          <p:spPr bwMode="blackWhite">
            <a:xfrm>
              <a:off x="4539291" y="7005276"/>
              <a:ext cx="1123733" cy="464361"/>
            </a:xfrm>
            <a:prstGeom prst="rect">
              <a:avLst/>
            </a:prstGeom>
            <a:solidFill>
              <a:srgbClr val="339933"/>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32" name="Rectangle 11"/>
            <p:cNvSpPr>
              <a:spLocks noChangeArrowheads="1"/>
            </p:cNvSpPr>
            <p:nvPr/>
          </p:nvSpPr>
          <p:spPr bwMode="blackGray">
            <a:xfrm>
              <a:off x="6333534" y="6426571"/>
              <a:ext cx="1123950" cy="464345"/>
            </a:xfrm>
            <a:prstGeom prst="rect">
              <a:avLst/>
            </a:prstGeom>
            <a:solidFill>
              <a:schemeClr val="accent3">
                <a:lumMod val="75000"/>
              </a:schemeClr>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sp>
          <p:nvSpPr>
            <p:cNvPr id="33" name="Rectangle 12"/>
            <p:cNvSpPr>
              <a:spLocks noChangeArrowheads="1"/>
            </p:cNvSpPr>
            <p:nvPr/>
          </p:nvSpPr>
          <p:spPr bwMode="blackGray">
            <a:xfrm>
              <a:off x="6333534" y="5845546"/>
              <a:ext cx="1123950" cy="464345"/>
            </a:xfrm>
            <a:prstGeom prst="rect">
              <a:avLst/>
            </a:prstGeom>
            <a:solidFill>
              <a:schemeClr val="accent3">
                <a:lumMod val="75000"/>
              </a:schemeClr>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sp>
          <p:nvSpPr>
            <p:cNvPr id="34" name="Rectangle 13"/>
            <p:cNvSpPr>
              <a:spLocks noChangeArrowheads="1"/>
            </p:cNvSpPr>
            <p:nvPr/>
          </p:nvSpPr>
          <p:spPr bwMode="blackGray">
            <a:xfrm>
              <a:off x="6333534" y="7007596"/>
              <a:ext cx="1123950" cy="464345"/>
            </a:xfrm>
            <a:prstGeom prst="rect">
              <a:avLst/>
            </a:prstGeom>
            <a:solidFill>
              <a:schemeClr val="accent3">
                <a:lumMod val="75000"/>
              </a:schemeClr>
            </a:solidFill>
            <a:ln w="28575">
              <a:solidFill>
                <a:srgbClr val="EBF1F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sp>
          <p:nvSpPr>
            <p:cNvPr id="7171" name="Text Box 14"/>
            <p:cNvSpPr txBox="1">
              <a:spLocks noChangeArrowheads="1"/>
            </p:cNvSpPr>
            <p:nvPr/>
          </p:nvSpPr>
          <p:spPr bwMode="auto">
            <a:xfrm>
              <a:off x="9296610" y="6031403"/>
              <a:ext cx="4383894" cy="1200329"/>
            </a:xfrm>
            <a:prstGeom prst="rect">
              <a:avLst/>
            </a:prstGeom>
            <a:noFill/>
            <a:ln w="952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buFont typeface="Arial" charset="0"/>
                <a:buNone/>
                <a:defRPr/>
              </a:pPr>
              <a:r>
                <a:rPr lang="en-US" sz="2400" b="1" dirty="0">
                  <a:latin typeface="Oracle Sans" panose="020B0503020204020204" pitchFamily="34" charset="0"/>
                  <a:cs typeface="Oracle Sans" panose="020B0503020204020204" pitchFamily="34" charset="0"/>
                </a:rPr>
                <a:t>Consists of:</a:t>
              </a:r>
            </a:p>
            <a:p>
              <a:pPr marL="171450" indent="257175" defTabSz="342900" eaLnBrk="1" hangingPunct="1">
                <a:buFont typeface="Arial" panose="020B0604020202020204" pitchFamily="34" charset="0"/>
                <a:buChar char="•"/>
                <a:defRPr/>
              </a:pPr>
              <a:r>
                <a:rPr lang="en-US" sz="2400" b="1" dirty="0">
                  <a:latin typeface="Oracle Sans" panose="020B0503020204020204" pitchFamily="34" charset="0"/>
                  <a:cs typeface="Oracle Sans" panose="020B0503020204020204" pitchFamily="34" charset="0"/>
                </a:rPr>
                <a:t>Base tables</a:t>
              </a:r>
            </a:p>
            <a:p>
              <a:pPr marL="171450" indent="257175" defTabSz="342900" eaLnBrk="1" hangingPunct="1">
                <a:buFont typeface="Arial" panose="020B0604020202020204" pitchFamily="34" charset="0"/>
                <a:buChar char="•"/>
                <a:defRPr/>
              </a:pPr>
              <a:r>
                <a:rPr lang="en-US" sz="2400" b="1" dirty="0">
                  <a:latin typeface="Oracle Sans" panose="020B0503020204020204" pitchFamily="34" charset="0"/>
                  <a:cs typeface="Oracle Sans" panose="020B0503020204020204" pitchFamily="34" charset="0"/>
                </a:rPr>
                <a:t>User-accessible views</a:t>
              </a:r>
            </a:p>
          </p:txBody>
        </p:sp>
        <p:cxnSp>
          <p:nvCxnSpPr>
            <p:cNvPr id="9" name="Elbow Connector 8"/>
            <p:cNvCxnSpPr>
              <a:stCxn id="34" idx="3"/>
            </p:cNvCxnSpPr>
            <p:nvPr/>
          </p:nvCxnSpPr>
          <p:spPr bwMode="auto">
            <a:xfrm flipV="1">
              <a:off x="7457484" y="6657006"/>
              <a:ext cx="1767120" cy="582762"/>
            </a:xfrm>
            <a:prstGeom prst="bentConnector3">
              <a:avLst/>
            </a:prstGeom>
            <a:noFill/>
            <a:ln w="28575" cap="flat" cmpd="sng" algn="ctr">
              <a:solidFill>
                <a:schemeClr val="tx1"/>
              </a:solidFill>
              <a:prstDash val="solid"/>
              <a:round/>
              <a:headEnd type="none" w="sm" len="sm"/>
              <a:tailEnd type="triangle" w="lg" len="lg"/>
            </a:ln>
            <a:effectLst/>
          </p:spPr>
        </p:cxnSp>
        <p:cxnSp>
          <p:nvCxnSpPr>
            <p:cNvPr id="11" name="Elbow Connector 10"/>
            <p:cNvCxnSpPr>
              <a:stCxn id="33" idx="3"/>
            </p:cNvCxnSpPr>
            <p:nvPr/>
          </p:nvCxnSpPr>
          <p:spPr bwMode="auto">
            <a:xfrm>
              <a:off x="7457484" y="6077718"/>
              <a:ext cx="1767119" cy="579288"/>
            </a:xfrm>
            <a:prstGeom prst="bentConnector3">
              <a:avLst/>
            </a:prstGeom>
            <a:noFill/>
            <a:ln w="28575" cap="flat" cmpd="sng" algn="ctr">
              <a:solidFill>
                <a:schemeClr val="tx1"/>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17487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Dictionary Structure</a:t>
            </a:r>
          </a:p>
        </p:txBody>
      </p:sp>
      <p:sp>
        <p:nvSpPr>
          <p:cNvPr id="16387" name="Rectangle 29"/>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View naming convention is as follows:</a:t>
            </a:r>
          </a:p>
        </p:txBody>
      </p:sp>
      <p:graphicFrame>
        <p:nvGraphicFramePr>
          <p:cNvPr id="314398" name="Group 30"/>
          <p:cNvGraphicFramePr>
            <a:graphicFrameLocks noGrp="1"/>
          </p:cNvGraphicFramePr>
          <p:nvPr>
            <p:extLst>
              <p:ext uri="{D42A27DB-BD31-4B8C-83A1-F6EECF244321}">
                <p14:modId xmlns:p14="http://schemas.microsoft.com/office/powerpoint/2010/main" val="2076288525"/>
              </p:ext>
            </p:extLst>
          </p:nvPr>
        </p:nvGraphicFramePr>
        <p:xfrm>
          <a:off x="2159224" y="3342446"/>
          <a:ext cx="12830009" cy="3355662"/>
        </p:xfrm>
        <a:graphic>
          <a:graphicData uri="http://schemas.openxmlformats.org/drawingml/2006/table">
            <a:tbl>
              <a:tblPr firstRow="1" firstCol="1" bandRow="1">
                <a:tableStyleId>{5FD0F851-EC5A-4D38-B0AD-8093EC10F338}</a:tableStyleId>
              </a:tblPr>
              <a:tblGrid>
                <a:gridCol w="3521031">
                  <a:extLst>
                    <a:ext uri="{9D8B030D-6E8A-4147-A177-3AD203B41FA5}">
                      <a16:colId xmlns="" xmlns:a16="http://schemas.microsoft.com/office/drawing/2014/main" val="20000"/>
                    </a:ext>
                  </a:extLst>
                </a:gridCol>
                <a:gridCol w="9308978">
                  <a:extLst>
                    <a:ext uri="{9D8B030D-6E8A-4147-A177-3AD203B41FA5}">
                      <a16:colId xmlns="" xmlns:a16="http://schemas.microsoft.com/office/drawing/2014/main" val="20001"/>
                    </a:ext>
                  </a:extLst>
                </a:gridCol>
              </a:tblGrid>
              <a:tr h="5485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rPr>
                        <a:t>View Prefix</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82879" marR="182879" marT="68538" marB="6853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rPr>
                        <a:t>Purpose</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82879" marR="182879" marT="68538" marB="68538" horzOverflow="overflow"/>
                </a:tc>
                <a:extLst>
                  <a:ext uri="{0D108BD9-81ED-4DB2-BD59-A6C34878D82A}">
                    <a16:rowId xmlns="" xmlns:a16="http://schemas.microsoft.com/office/drawing/2014/main" val="10000"/>
                  </a:ext>
                </a:extLst>
              </a:tr>
              <a:tr h="831935">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USER</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82879" marR="182879" marT="68538" marB="68538" horzOverflow="overflow">
                    <a:solidFill>
                      <a:schemeClr val="accent5">
                        <a:lumMod val="20000"/>
                        <a:lumOff val="80000"/>
                      </a:schemeClr>
                    </a:solidFill>
                  </a:tcPr>
                </a:tc>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400" u="none" strike="noStrike" cap="none" normalizeH="0" baseline="0" dirty="0">
                          <a:ln>
                            <a:noFill/>
                          </a:ln>
                          <a:effectLst/>
                        </a:rPr>
                        <a:t>User’s view (what is in your schema; what you own) </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82879" marR="182879" marT="68538" marB="68538" horzOverflow="overflow">
                    <a:solidFill>
                      <a:schemeClr val="accent5">
                        <a:lumMod val="20000"/>
                        <a:lumOff val="80000"/>
                      </a:schemeClr>
                    </a:solidFill>
                  </a:tcPr>
                </a:tc>
                <a:extLst>
                  <a:ext uri="{0D108BD9-81ED-4DB2-BD59-A6C34878D82A}">
                    <a16:rowId xmlns="" xmlns:a16="http://schemas.microsoft.com/office/drawing/2014/main" val="10001"/>
                  </a:ext>
                </a:extLst>
              </a:tr>
              <a:tr h="573539">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ALL</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82879" marR="182879" marT="68538" marB="68538" horzOverflow="overflow"/>
                </a:tc>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400" u="none" strike="noStrike" cap="none" normalizeH="0" baseline="0" dirty="0">
                          <a:ln>
                            <a:noFill/>
                          </a:ln>
                          <a:effectLst/>
                        </a:rPr>
                        <a:t>Expanded user’s view (what you can access) </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82879" marR="182879" marT="68538" marB="68538" horzOverflow="overflow"/>
                </a:tc>
                <a:extLst>
                  <a:ext uri="{0D108BD9-81ED-4DB2-BD59-A6C34878D82A}">
                    <a16:rowId xmlns="" xmlns:a16="http://schemas.microsoft.com/office/drawing/2014/main" val="10002"/>
                  </a:ext>
                </a:extLst>
              </a:tr>
              <a:tr h="868506">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DBA</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82879" marR="182879" marT="68538" marB="68538" horzOverflow="overflow">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Database administrator’s view (what is in everyone’s schemas) </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82879" marR="182879" marT="68538" marB="68538" horzOverflow="overflow">
                    <a:solidFill>
                      <a:schemeClr val="accent5">
                        <a:lumMod val="20000"/>
                        <a:lumOff val="80000"/>
                      </a:schemeClr>
                    </a:solidFill>
                  </a:tcPr>
                </a:tc>
                <a:extLst>
                  <a:ext uri="{0D108BD9-81ED-4DB2-BD59-A6C34878D82A}">
                    <a16:rowId xmlns="" xmlns:a16="http://schemas.microsoft.com/office/drawing/2014/main" val="10003"/>
                  </a:ext>
                </a:extLst>
              </a:tr>
              <a:tr h="533126">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V$</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82879" marR="182879" marT="68538" marB="6853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Performance-related data</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82879" marR="182879" marT="68538" marB="68538" horzOverflow="overflow"/>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13664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How to Use Dictionary Views</a:t>
            </a:r>
          </a:p>
        </p:txBody>
      </p:sp>
      <p:sp>
        <p:nvSpPr>
          <p:cNvPr id="18435" name="Rectangle 9"/>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Start with </a:t>
            </a:r>
            <a:r>
              <a:rPr lang="en-US" altLang="en-US" dirty="0">
                <a:latin typeface="Courier New" panose="02070309020205020404" pitchFamily="49" charset="0"/>
                <a:cs typeface="Courier New" panose="02070309020205020404" pitchFamily="49" charset="0"/>
              </a:rPr>
              <a:t>DICTIONARY</a:t>
            </a:r>
            <a:r>
              <a:rPr lang="en-US" altLang="en-US" dirty="0">
                <a:latin typeface="Oracle Sans" panose="020B0503020204020204" pitchFamily="34" charset="0"/>
                <a:cs typeface="Oracle Sans" panose="020B0503020204020204" pitchFamily="34" charset="0"/>
              </a:rPr>
              <a:t>. It contains the names and descriptions of the dictionary tables and views.</a:t>
            </a:r>
          </a:p>
        </p:txBody>
      </p:sp>
      <p:sp>
        <p:nvSpPr>
          <p:cNvPr id="18436" name="Picture 12"/>
          <p:cNvSpPr>
            <a:spLocks noChangeAspect="1" noChangeArrowheads="1"/>
          </p:cNvSpPr>
          <p:nvPr/>
        </p:nvSpPr>
        <p:spPr bwMode="auto">
          <a:xfrm>
            <a:off x="1830707" y="7772402"/>
            <a:ext cx="4970756" cy="614363"/>
          </a:xfrm>
          <a:prstGeom prst="rect">
            <a:avLst/>
          </a:prstGeom>
          <a:noFill/>
          <a:ln w="28575">
            <a:noFill/>
            <a:miter lim="800000"/>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pic>
        <p:nvPicPr>
          <p:cNvPr id="18437" name="Picture 9"/>
          <p:cNvPicPr>
            <a:picLocks noChangeAspect="1" noChangeArrowheads="1"/>
          </p:cNvPicPr>
          <p:nvPr/>
        </p:nvPicPr>
        <p:blipFill>
          <a:blip r:embed="rId4" cstate="print"/>
          <a:stretch>
            <a:fillRect/>
          </a:stretch>
        </p:blipFill>
        <p:spPr bwMode="auto">
          <a:xfrm>
            <a:off x="1299329" y="4477774"/>
            <a:ext cx="4108303" cy="1574849"/>
          </a:xfrm>
          <a:prstGeom prst="rect">
            <a:avLst/>
          </a:prstGeom>
          <a:noFill/>
          <a:ln w="28575">
            <a:noFill/>
            <a:miter lim="800000"/>
            <a:headEnd type="none" w="sm" len="sm"/>
            <a:tailEnd type="none" w="sm" len="sm"/>
          </a:ln>
        </p:spPr>
      </p:pic>
      <p:pic>
        <p:nvPicPr>
          <p:cNvPr id="18438" name="Picture 10"/>
          <p:cNvPicPr>
            <a:picLocks noChangeAspect="1" noChangeArrowheads="1"/>
          </p:cNvPicPr>
          <p:nvPr/>
        </p:nvPicPr>
        <p:blipFill>
          <a:blip r:embed="rId5" cstate="print"/>
          <a:stretch>
            <a:fillRect/>
          </a:stretch>
        </p:blipFill>
        <p:spPr bwMode="auto">
          <a:xfrm>
            <a:off x="1299329" y="8102724"/>
            <a:ext cx="6778990" cy="929208"/>
          </a:xfrm>
          <a:prstGeom prst="rect">
            <a:avLst/>
          </a:prstGeom>
          <a:noFill/>
          <a:ln w="28575">
            <a:noFill/>
            <a:miter lim="800000"/>
            <a:headEnd type="none" w="sm" len="sm"/>
            <a:tailEnd type="none" w="sm" len="sm"/>
          </a:ln>
        </p:spPr>
      </p:pic>
      <p:sp>
        <p:nvSpPr>
          <p:cNvPr id="9" name="Content Placeholder 2"/>
          <p:cNvSpPr txBox="1">
            <a:spLocks/>
          </p:cNvSpPr>
          <p:nvPr/>
        </p:nvSpPr>
        <p:spPr bwMode="gray">
          <a:xfrm>
            <a:off x="1299329" y="3538403"/>
            <a:ext cx="16125591" cy="62445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DESCRIBE DICTIONARY</a:t>
            </a:r>
          </a:p>
        </p:txBody>
      </p:sp>
      <p:sp>
        <p:nvSpPr>
          <p:cNvPr id="10" name="Content Placeholder 2"/>
          <p:cNvSpPr txBox="1">
            <a:spLocks/>
          </p:cNvSpPr>
          <p:nvPr/>
        </p:nvSpPr>
        <p:spPr bwMode="gray">
          <a:xfrm>
            <a:off x="1299329" y="6367540"/>
            <a:ext cx="16125591" cy="14202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SELECT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FROM   dictionary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WHERE  table_name = 'USER_OBJECTS';</a:t>
            </a:r>
          </a:p>
        </p:txBody>
      </p:sp>
    </p:spTree>
    <p:custDataLst>
      <p:tags r:id="rId1"/>
    </p:custDataLst>
    <p:extLst>
      <p:ext uri="{BB962C8B-B14F-4D97-AF65-F5344CB8AC3E}">
        <p14:creationId xmlns:p14="http://schemas.microsoft.com/office/powerpoint/2010/main" val="1330488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355</TotalTime>
  <Words>2998</Words>
  <Application>Microsoft Office PowerPoint</Application>
  <PresentationFormat>Custom</PresentationFormat>
  <Paragraphs>295</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Georgia</vt:lpstr>
      <vt:lpstr>Oracle Sans</vt:lpstr>
      <vt:lpstr>Times New Roman</vt:lpstr>
      <vt:lpstr>OU Redwood PowerPoint Template</vt:lpstr>
      <vt:lpstr>Introduction to Data Dictionary Views</vt:lpstr>
      <vt:lpstr>Course Roadmap</vt:lpstr>
      <vt:lpstr>Objectives</vt:lpstr>
      <vt:lpstr>Lesson Agenda</vt:lpstr>
      <vt:lpstr>Why Data Dictionary?</vt:lpstr>
      <vt:lpstr>Data Dictionary</vt:lpstr>
      <vt:lpstr>Data Dictionary Structure</vt:lpstr>
      <vt:lpstr>Data Dictionary Structure</vt:lpstr>
      <vt:lpstr>How to Use Dictionary Views</vt:lpstr>
      <vt:lpstr>USER_OBJECTS and ALL_OBJECTS Views</vt:lpstr>
      <vt:lpstr>USER_OBJECTS View</vt:lpstr>
      <vt:lpstr>Lesson Agenda</vt:lpstr>
      <vt:lpstr>Table Information</vt:lpstr>
      <vt:lpstr>Column Information</vt:lpstr>
      <vt:lpstr>Column Information</vt:lpstr>
      <vt:lpstr>Constraint Information</vt:lpstr>
      <vt:lpstr>USER_CONSTRAINTS: Example</vt:lpstr>
      <vt:lpstr>Querying USER_CONS_COLUMNS</vt:lpstr>
      <vt:lpstr>Lesson Agenda</vt:lpstr>
      <vt:lpstr>Adding Comments to a Table</vt:lpstr>
      <vt:lpstr>Summary</vt:lpstr>
      <vt:lpstr>Practice 12: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46</cp:revision>
  <cp:lastPrinted>2002-03-28T23:57:22Z</cp:lastPrinted>
  <dcterms:created xsi:type="dcterms:W3CDTF">2020-05-19T09:15:19Z</dcterms:created>
  <dcterms:modified xsi:type="dcterms:W3CDTF">2020-06-21T07:16:39Z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