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0"/>
  </p:notesMasterIdLst>
  <p:handoutMasterIdLst>
    <p:handoutMasterId r:id="rId31"/>
  </p:handout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2" r:id="rId28"/>
    <p:sldId id="313" r:id="rId29"/>
  </p:sldIdLst>
  <p:sldSz cx="18288000" cy="10287000"/>
  <p:notesSz cx="7772400" cy="10058400"/>
  <p:custDataLst>
    <p:tags r:id="rId32"/>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240">
          <p15:clr>
            <a:srgbClr val="A4A3A4"/>
          </p15:clr>
        </p15:guide>
        <p15:guide id="6" pos="816" userDrawn="1">
          <p15:clr>
            <a:srgbClr val="A4A3A4"/>
          </p15:clr>
        </p15:guide>
        <p15:guide id="7" pos="589"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8" autoAdjust="0"/>
    <p:restoredTop sz="60503" autoAdjust="0"/>
  </p:normalViewPr>
  <p:slideViewPr>
    <p:cSldViewPr showGuides="1">
      <p:cViewPr varScale="1">
        <p:scale>
          <a:sx n="48" d="100"/>
          <a:sy n="48" d="100"/>
        </p:scale>
        <p:origin x="378" y="36"/>
      </p:cViewPr>
      <p:guideLst>
        <p:guide orient="horz" pos="3240"/>
        <p:guide pos="816"/>
        <p:guide pos="589"/>
      </p:guideLst>
    </p:cSldViewPr>
  </p:slideViewPr>
  <p:outlineViewPr>
    <p:cViewPr>
      <p:scale>
        <a:sx n="33" d="100"/>
        <a:sy n="33" d="100"/>
      </p:scale>
      <p:origin x="0" y="-2316"/>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49" d="100"/>
          <a:sy n="49" d="100"/>
        </p:scale>
        <p:origin x="2766" y="60"/>
      </p:cViewPr>
      <p:guideLst>
        <p:guide orient="horz" pos="2923"/>
        <p:guide orient="horz" pos="283"/>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r>
              <a:rPr lang="en-US" smtClean="0">
                <a:latin typeface="Oracle Sans" panose="020B0503020204020204" pitchFamily="34" charset="0"/>
              </a:rPr>
              <a:t>Oracle Database 19c: SQL Workshop   14 - ‹#›</a:t>
            </a: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dirty="0" smtClean="0"/>
              <a:t>Oracle Database 19c: SQL Workshop   14 - </a:t>
            </a:r>
            <a:fld id="{7C951E65-0BAA-4B24-AD87-683F8269D8DB}" type="slidenum">
              <a:rPr lang="en-US" smtClean="0"/>
              <a:pPr>
                <a:defRPr/>
              </a:pPr>
              <a:t>‹#›</a:t>
            </a:fld>
            <a:endParaRPr lang="en-US" dirty="0"/>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2411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Notes Placeholder 2"/>
          <p:cNvSpPr>
            <a:spLocks noGrp="1"/>
          </p:cNvSpPr>
          <p:nvPr>
            <p:ph type="body" idx="1"/>
          </p:nvPr>
        </p:nvSpPr>
        <p:spPr/>
        <p:txBody>
          <a:bodyPr/>
          <a:lstStyle/>
          <a:p>
            <a:pPr lvl="1"/>
            <a:r>
              <a:rPr lang="en-US" altLang="en-US" smtClean="0"/>
              <a:t>In this section, you learn how to create, modify, and retrieve data from a view.</a:t>
            </a:r>
            <a:endParaRPr lang="en-US" altLang="en-US" dirty="0"/>
          </a:p>
        </p:txBody>
      </p:sp>
      <p:sp>
        <p:nvSpPr>
          <p:cNvPr id="3" name="Footer Placeholder 2"/>
          <p:cNvSpPr>
            <a:spLocks noGrp="1"/>
          </p:cNvSpPr>
          <p:nvPr>
            <p:ph type="ftr" sz="quarter" idx="10"/>
          </p:nvPr>
        </p:nvSpPr>
        <p:spPr/>
        <p:txBody>
          <a:bodyPr/>
          <a:lstStyle/>
          <a:p>
            <a:r>
              <a:rPr lang="en-US" smtClean="0"/>
              <a:t>Oracle Database 19c: SQL Workshop   14 - </a:t>
            </a:r>
            <a:fld id="{7C951E65-0BAA-4B24-AD87-683F8269D8DB}" type="slidenum">
              <a:rPr lang="en-US" smtClean="0"/>
              <a:pPr/>
              <a:t>10</a:t>
            </a:fld>
            <a:endParaRPr lang="en-US"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3027065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14 - </a:t>
            </a:r>
            <a:fld id="{7C951E65-0BAA-4B24-AD87-683F8269D8DB}" type="slidenum">
              <a:rPr lang="en-US" smtClean="0"/>
              <a:pPr/>
              <a:t>11</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eaLnBrk="1" hangingPunct="1">
              <a:defRPr/>
            </a:pPr>
            <a:r>
              <a:rPr lang="en-US" dirty="0"/>
              <a:t>You can create a view by </a:t>
            </a:r>
            <a:r>
              <a:rPr lang="en-US" dirty="0">
                <a:solidFill>
                  <a:schemeClr val="tx1"/>
                </a:solidFill>
              </a:rPr>
              <a:t>embedding a subquery in the </a:t>
            </a:r>
            <a:r>
              <a:rPr lang="en-US" dirty="0">
                <a:solidFill>
                  <a:schemeClr val="tx1"/>
                </a:solidFill>
                <a:latin typeface="Courier New" pitchFamily="49" charset="0"/>
              </a:rPr>
              <a:t>CREATE</a:t>
            </a:r>
            <a:r>
              <a:rPr lang="en-US" dirty="0">
                <a:solidFill>
                  <a:schemeClr val="tx1"/>
                </a:solidFill>
              </a:rPr>
              <a:t> </a:t>
            </a:r>
            <a:r>
              <a:rPr lang="en-US" dirty="0">
                <a:solidFill>
                  <a:schemeClr val="tx1"/>
                </a:solidFill>
                <a:latin typeface="Courier New" pitchFamily="49" charset="0"/>
              </a:rPr>
              <a:t>VIEW</a:t>
            </a:r>
            <a:r>
              <a:rPr lang="en-US" dirty="0"/>
              <a:t> statement.</a:t>
            </a:r>
          </a:p>
          <a:p>
            <a:pPr lvl="1" eaLnBrk="1" hangingPunct="1">
              <a:lnSpc>
                <a:spcPct val="97000"/>
              </a:lnSpc>
              <a:spcBef>
                <a:spcPts val="100"/>
              </a:spcBef>
              <a:defRPr/>
            </a:pPr>
            <a:r>
              <a:rPr lang="en-US" dirty="0"/>
              <a:t>In the syntax:</a:t>
            </a:r>
          </a:p>
          <a:p>
            <a:pPr lvl="1" eaLnBrk="1" hangingPunct="1">
              <a:lnSpc>
                <a:spcPct val="97000"/>
              </a:lnSpc>
              <a:spcBef>
                <a:spcPct val="0"/>
              </a:spcBef>
              <a:tabLst>
                <a:tab pos="1600200" algn="l"/>
              </a:tabLst>
              <a:defRPr/>
            </a:pPr>
            <a:r>
              <a:rPr lang="en-US" dirty="0">
                <a:latin typeface="Courier New" pitchFamily="49" charset="0"/>
              </a:rPr>
              <a:t>OR</a:t>
            </a:r>
            <a:r>
              <a:rPr lang="en-US" dirty="0"/>
              <a:t> </a:t>
            </a:r>
            <a:r>
              <a:rPr lang="en-US" dirty="0">
                <a:latin typeface="Courier New" pitchFamily="49" charset="0"/>
              </a:rPr>
              <a:t>REPLACE	</a:t>
            </a:r>
            <a:r>
              <a:rPr lang="en-US" dirty="0"/>
              <a:t>Re-creates the view if it already exists. You can use this clause to           	change the definition of an existing view without dropping,</a:t>
            </a:r>
          </a:p>
          <a:p>
            <a:pPr lvl="1" eaLnBrk="1" hangingPunct="1">
              <a:lnSpc>
                <a:spcPct val="97000"/>
              </a:lnSpc>
              <a:spcBef>
                <a:spcPct val="0"/>
              </a:spcBef>
              <a:tabLst>
                <a:tab pos="1600200" algn="l"/>
              </a:tabLst>
              <a:defRPr/>
            </a:pPr>
            <a:r>
              <a:rPr lang="en-US" dirty="0"/>
              <a:t>	re-creating, and </a:t>
            </a:r>
            <a:r>
              <a:rPr lang="en-US" dirty="0" err="1"/>
              <a:t>regranting</a:t>
            </a:r>
            <a:r>
              <a:rPr lang="en-US" dirty="0"/>
              <a:t> object privileges previously granted on it.</a:t>
            </a:r>
          </a:p>
          <a:p>
            <a:pPr marL="1828800" lvl="1" indent="-1714500" eaLnBrk="1" hangingPunct="1">
              <a:lnSpc>
                <a:spcPct val="97000"/>
              </a:lnSpc>
              <a:spcBef>
                <a:spcPct val="0"/>
              </a:spcBef>
              <a:tabLst>
                <a:tab pos="1600200" algn="l"/>
              </a:tabLst>
              <a:defRPr/>
            </a:pPr>
            <a:r>
              <a:rPr lang="en-US" dirty="0" smtClean="0">
                <a:latin typeface="Courier New" pitchFamily="49" charset="0"/>
              </a:rPr>
              <a:t> FORCE</a:t>
            </a:r>
            <a:r>
              <a:rPr lang="en-US" dirty="0"/>
              <a:t>	Creates the view regardless of whether or not the base tables exist</a:t>
            </a:r>
          </a:p>
          <a:p>
            <a:pPr lvl="1" eaLnBrk="1" hangingPunct="1">
              <a:lnSpc>
                <a:spcPct val="97000"/>
              </a:lnSpc>
              <a:spcBef>
                <a:spcPct val="0"/>
              </a:spcBef>
              <a:tabLst>
                <a:tab pos="1600200" algn="l"/>
              </a:tabLst>
              <a:defRPr/>
            </a:pPr>
            <a:r>
              <a:rPr lang="en-US" dirty="0">
                <a:latin typeface="Courier New" pitchFamily="49" charset="0"/>
              </a:rPr>
              <a:t>NOFORCE</a:t>
            </a:r>
            <a:r>
              <a:rPr lang="en-US" dirty="0"/>
              <a:t>	Creates the view only if the base tables exist (This is the default.)</a:t>
            </a:r>
          </a:p>
          <a:p>
            <a:pPr lvl="1" eaLnBrk="1" hangingPunct="1">
              <a:lnSpc>
                <a:spcPct val="97000"/>
              </a:lnSpc>
              <a:spcBef>
                <a:spcPct val="0"/>
              </a:spcBef>
              <a:tabLst>
                <a:tab pos="1600200" algn="l"/>
              </a:tabLst>
              <a:defRPr/>
            </a:pPr>
            <a:r>
              <a:rPr lang="en-US" i="1" dirty="0">
                <a:latin typeface="Courier New" pitchFamily="49" charset="0"/>
              </a:rPr>
              <a:t>view</a:t>
            </a:r>
            <a:r>
              <a:rPr lang="en-US" dirty="0"/>
              <a:t>	Is the name of the view</a:t>
            </a:r>
          </a:p>
          <a:p>
            <a:pPr lvl="1" eaLnBrk="1" hangingPunct="1">
              <a:lnSpc>
                <a:spcPct val="97000"/>
              </a:lnSpc>
              <a:spcBef>
                <a:spcPct val="0"/>
              </a:spcBef>
              <a:tabLst>
                <a:tab pos="1600200" algn="l"/>
              </a:tabLst>
              <a:defRPr/>
            </a:pPr>
            <a:r>
              <a:rPr lang="en-US" i="1" dirty="0">
                <a:latin typeface="Courier New" pitchFamily="49" charset="0"/>
              </a:rPr>
              <a:t>alias</a:t>
            </a:r>
            <a:r>
              <a:rPr lang="en-US" dirty="0"/>
              <a:t>	Specifies names for the expressions selected by the view’s query </a:t>
            </a:r>
            <a:br>
              <a:rPr lang="en-US" dirty="0"/>
            </a:br>
            <a:r>
              <a:rPr lang="en-US" dirty="0"/>
              <a:t>	(The number of aliases must match the number of expressions</a:t>
            </a:r>
            <a:br>
              <a:rPr lang="en-US" dirty="0"/>
            </a:br>
            <a:r>
              <a:rPr lang="en-US" dirty="0"/>
              <a:t>	selected by the view.)</a:t>
            </a:r>
          </a:p>
          <a:p>
            <a:pPr lvl="1" eaLnBrk="1" hangingPunct="1">
              <a:lnSpc>
                <a:spcPct val="97000"/>
              </a:lnSpc>
              <a:spcBef>
                <a:spcPct val="0"/>
              </a:spcBef>
              <a:tabLst>
                <a:tab pos="1600200" algn="l"/>
              </a:tabLst>
              <a:defRPr/>
            </a:pPr>
            <a:r>
              <a:rPr lang="en-US" i="1" dirty="0">
                <a:latin typeface="Courier New" pitchFamily="49" charset="0"/>
              </a:rPr>
              <a:t>subquery	</a:t>
            </a:r>
            <a:r>
              <a:rPr lang="en-US" dirty="0"/>
              <a:t>Is a complete </a:t>
            </a:r>
            <a:r>
              <a:rPr lang="en-US" dirty="0">
                <a:latin typeface="Courier New" pitchFamily="49" charset="0"/>
              </a:rPr>
              <a:t>SELECT</a:t>
            </a:r>
            <a:r>
              <a:rPr lang="en-US" dirty="0"/>
              <a:t> statement (You can use aliases for the 		columns in the </a:t>
            </a:r>
            <a:r>
              <a:rPr lang="en-US" dirty="0">
                <a:latin typeface="Courier New" pitchFamily="49" charset="0"/>
              </a:rPr>
              <a:t>SELECT</a:t>
            </a:r>
            <a:r>
              <a:rPr lang="en-US" dirty="0"/>
              <a:t> list.)</a:t>
            </a:r>
          </a:p>
          <a:p>
            <a:pPr lvl="1" eaLnBrk="1" hangingPunct="1">
              <a:lnSpc>
                <a:spcPct val="97000"/>
              </a:lnSpc>
              <a:spcBef>
                <a:spcPct val="0"/>
              </a:spcBef>
              <a:tabLst>
                <a:tab pos="1600200" algn="l"/>
              </a:tabLst>
              <a:defRPr/>
            </a:pPr>
            <a:r>
              <a:rPr lang="en-US" dirty="0">
                <a:latin typeface="Courier New" pitchFamily="49" charset="0"/>
              </a:rPr>
              <a:t>WITH</a:t>
            </a:r>
            <a:r>
              <a:rPr lang="en-US" dirty="0"/>
              <a:t> </a:t>
            </a:r>
            <a:r>
              <a:rPr lang="en-US" dirty="0">
                <a:latin typeface="Courier New" pitchFamily="49" charset="0"/>
              </a:rPr>
              <a:t>CHECK</a:t>
            </a:r>
            <a:r>
              <a:rPr lang="en-US" dirty="0"/>
              <a:t> </a:t>
            </a:r>
            <a:r>
              <a:rPr lang="en-US" dirty="0">
                <a:latin typeface="Courier New" pitchFamily="49" charset="0"/>
              </a:rPr>
              <a:t>OPTION</a:t>
            </a:r>
            <a:r>
              <a:rPr lang="en-US" dirty="0"/>
              <a:t>	Specifies that only those rows that are accessible to the view can be inserted 	or updated</a:t>
            </a:r>
          </a:p>
          <a:p>
            <a:pPr lvl="1" eaLnBrk="1" hangingPunct="1">
              <a:lnSpc>
                <a:spcPct val="97000"/>
              </a:lnSpc>
              <a:spcBef>
                <a:spcPct val="0"/>
              </a:spcBef>
              <a:tabLst>
                <a:tab pos="1600200" algn="l"/>
              </a:tabLst>
              <a:defRPr/>
            </a:pPr>
            <a:r>
              <a:rPr lang="en-US" i="1" dirty="0">
                <a:latin typeface="Courier New" pitchFamily="49" charset="0"/>
              </a:rPr>
              <a:t>Constraint</a:t>
            </a:r>
            <a:r>
              <a:rPr lang="en-US" i="1" dirty="0"/>
              <a:t>	</a:t>
            </a:r>
            <a:r>
              <a:rPr lang="en-US" dirty="0"/>
              <a:t>Is the name assigned to the </a:t>
            </a:r>
            <a:r>
              <a:rPr lang="en-US" dirty="0">
                <a:latin typeface="Courier New" pitchFamily="49" charset="0"/>
              </a:rPr>
              <a:t>CHECK</a:t>
            </a:r>
            <a:r>
              <a:rPr lang="en-US" dirty="0"/>
              <a:t> </a:t>
            </a:r>
            <a:r>
              <a:rPr lang="en-US" dirty="0">
                <a:latin typeface="Courier New" pitchFamily="49" charset="0"/>
              </a:rPr>
              <a:t>OPTION</a:t>
            </a:r>
            <a:r>
              <a:rPr lang="en-US" dirty="0"/>
              <a:t> constraint</a:t>
            </a:r>
          </a:p>
          <a:p>
            <a:pPr lvl="1" eaLnBrk="1" hangingPunct="1">
              <a:lnSpc>
                <a:spcPct val="97000"/>
              </a:lnSpc>
              <a:spcBef>
                <a:spcPct val="0"/>
              </a:spcBef>
              <a:tabLst>
                <a:tab pos="1600200" algn="l"/>
              </a:tabLst>
              <a:defRPr/>
            </a:pPr>
            <a:r>
              <a:rPr lang="en-US" dirty="0">
                <a:latin typeface="Courier New" pitchFamily="49" charset="0"/>
              </a:rPr>
              <a:t>WITH</a:t>
            </a:r>
            <a:r>
              <a:rPr lang="en-US" dirty="0"/>
              <a:t> </a:t>
            </a:r>
            <a:r>
              <a:rPr lang="en-US" dirty="0">
                <a:latin typeface="Courier New" pitchFamily="49" charset="0"/>
              </a:rPr>
              <a:t>READ</a:t>
            </a:r>
            <a:r>
              <a:rPr lang="en-US" dirty="0"/>
              <a:t> </a:t>
            </a:r>
            <a:r>
              <a:rPr lang="en-US" dirty="0">
                <a:latin typeface="Courier New" pitchFamily="49" charset="0"/>
              </a:rPr>
              <a:t>ONLY</a:t>
            </a:r>
            <a:r>
              <a:rPr lang="en-US" dirty="0"/>
              <a:t>	Ensures that no DML operations can be performed on this view</a:t>
            </a:r>
          </a:p>
          <a:p>
            <a:pPr lvl="1" eaLnBrk="1" hangingPunct="1">
              <a:lnSpc>
                <a:spcPct val="97000"/>
              </a:lnSpc>
              <a:spcBef>
                <a:spcPts val="100"/>
              </a:spcBef>
              <a:defRPr/>
            </a:pPr>
            <a:r>
              <a:rPr lang="en-US" b="1" dirty="0">
                <a:solidFill>
                  <a:schemeClr val="tx1"/>
                </a:solidFill>
              </a:rPr>
              <a:t>Note:</a:t>
            </a:r>
            <a:r>
              <a:rPr lang="en-US" dirty="0">
                <a:solidFill>
                  <a:schemeClr val="tx1"/>
                </a:solidFill>
              </a:rPr>
              <a:t> In SQL Developer, click the Run Script icon or press F5 to run the data definition language (DDL) statements. The feedback messages will be shown on the Script Output tabbed page.</a:t>
            </a:r>
            <a:endParaRPr lang="en-US" dirty="0"/>
          </a:p>
          <a:p>
            <a:endParaRPr lang="en-US" dirty="0"/>
          </a:p>
        </p:txBody>
      </p:sp>
    </p:spTree>
    <p:extLst>
      <p:ext uri="{BB962C8B-B14F-4D97-AF65-F5344CB8AC3E}">
        <p14:creationId xmlns:p14="http://schemas.microsoft.com/office/powerpoint/2010/main" val="453946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904875" y="5436558"/>
            <a:ext cx="2209800" cy="888786"/>
          </a:xfrm>
          <a:prstGeom prst="rect">
            <a:avLst/>
          </a:prstGeom>
          <a:noFill/>
          <a:ln w="9525">
            <a:noFill/>
            <a:miter lim="800000"/>
            <a:headEnd/>
            <a:tailEnd/>
          </a:ln>
        </p:spPr>
      </p:pic>
      <p:sp>
        <p:nvSpPr>
          <p:cNvPr id="3" name="Footer Placeholder 2"/>
          <p:cNvSpPr>
            <a:spLocks noGrp="1"/>
          </p:cNvSpPr>
          <p:nvPr>
            <p:ph type="ftr" sz="quarter" idx="10"/>
          </p:nvPr>
        </p:nvSpPr>
        <p:spPr/>
        <p:txBody>
          <a:bodyPr/>
          <a:lstStyle/>
          <a:p>
            <a:r>
              <a:rPr lang="en-US" smtClean="0"/>
              <a:t>Oracle Database 19c: SQL Workshop   14 - </a:t>
            </a:r>
            <a:fld id="{7C951E65-0BAA-4B24-AD87-683F8269D8DB}" type="slidenum">
              <a:rPr lang="en-US" smtClean="0"/>
              <a:pPr/>
              <a:t>12</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eaLnBrk="1" hangingPunct="1"/>
            <a:r>
              <a:rPr lang="en-US" altLang="en-US" dirty="0"/>
              <a:t>The example in the slide creates a view that contains the employee number, last name, and salary for each employee in department 80. </a:t>
            </a:r>
          </a:p>
          <a:p>
            <a:pPr lvl="1" eaLnBrk="1" hangingPunct="1"/>
            <a:r>
              <a:rPr lang="en-US" altLang="en-US" dirty="0"/>
              <a:t>You can display the structure of the view by using the </a:t>
            </a:r>
            <a:r>
              <a:rPr lang="en-US" altLang="en-US" dirty="0">
                <a:latin typeface="Courier New" pitchFamily="49" charset="0"/>
              </a:rPr>
              <a:t>DESCRIBE</a:t>
            </a:r>
            <a:r>
              <a:rPr lang="en-US" altLang="en-US" dirty="0"/>
              <a:t> command.</a:t>
            </a:r>
          </a:p>
          <a:p>
            <a:pPr lvl="1" eaLnBrk="1" hangingPunct="1">
              <a:spcBef>
                <a:spcPct val="65000"/>
              </a:spcBef>
            </a:pPr>
            <a:r>
              <a:rPr lang="en-US" altLang="en-US" dirty="0"/>
              <a:t>   </a:t>
            </a:r>
          </a:p>
          <a:p>
            <a:pPr lvl="1" eaLnBrk="1" hangingPunct="1">
              <a:spcBef>
                <a:spcPct val="0"/>
              </a:spcBef>
            </a:pPr>
            <a:r>
              <a:rPr lang="en-US" altLang="en-US" dirty="0">
                <a:latin typeface="Courier New" pitchFamily="49" charset="0"/>
              </a:rPr>
              <a:t>    </a:t>
            </a:r>
          </a:p>
          <a:p>
            <a:pPr lvl="1" eaLnBrk="1" hangingPunct="1">
              <a:spcBef>
                <a:spcPct val="0"/>
              </a:spcBef>
            </a:pPr>
            <a:endParaRPr lang="en-US" altLang="en-US" dirty="0">
              <a:latin typeface="Courier New" pitchFamily="49" charset="0"/>
            </a:endParaRPr>
          </a:p>
          <a:p>
            <a:pPr lvl="1" eaLnBrk="1" hangingPunct="1">
              <a:spcBef>
                <a:spcPct val="0"/>
              </a:spcBef>
            </a:pPr>
            <a:endParaRPr lang="en-US" altLang="en-US" dirty="0">
              <a:latin typeface="Courier New" pitchFamily="49" charset="0"/>
            </a:endParaRPr>
          </a:p>
          <a:p>
            <a:pPr lvl="1" eaLnBrk="1" hangingPunct="1">
              <a:spcBef>
                <a:spcPct val="0"/>
              </a:spcBef>
            </a:pPr>
            <a:endParaRPr lang="en-US" altLang="en-US" dirty="0">
              <a:latin typeface="Courier New" pitchFamily="49" charset="0"/>
            </a:endParaRPr>
          </a:p>
          <a:p>
            <a:pPr lvl="1" eaLnBrk="1" hangingPunct="1">
              <a:spcBef>
                <a:spcPct val="0"/>
              </a:spcBef>
            </a:pPr>
            <a:endParaRPr lang="en-US" altLang="en-US" b="1" dirty="0">
              <a:solidFill>
                <a:schemeClr val="tx1"/>
              </a:solidFill>
            </a:endParaRPr>
          </a:p>
          <a:p>
            <a:pPr lvl="1" eaLnBrk="1" hangingPunct="1">
              <a:spcBef>
                <a:spcPct val="0"/>
              </a:spcBef>
            </a:pPr>
            <a:r>
              <a:rPr lang="en-US" altLang="en-US" b="1" dirty="0">
                <a:solidFill>
                  <a:schemeClr val="tx1"/>
                </a:solidFill>
              </a:rPr>
              <a:t>Guidelines</a:t>
            </a:r>
          </a:p>
          <a:p>
            <a:pPr lvl="2" eaLnBrk="1" hangingPunct="1"/>
            <a:r>
              <a:rPr lang="en-US" altLang="en-US" dirty="0"/>
              <a:t>The subquery that defines a view can contain complex </a:t>
            </a:r>
            <a:r>
              <a:rPr lang="en-US" altLang="en-US" dirty="0">
                <a:latin typeface="Courier New" pitchFamily="49" charset="0"/>
              </a:rPr>
              <a:t>SELECT</a:t>
            </a:r>
            <a:r>
              <a:rPr lang="en-US" altLang="en-US" dirty="0"/>
              <a:t> syntax, including joins, groups, and subqueries.</a:t>
            </a:r>
          </a:p>
          <a:p>
            <a:pPr lvl="2" eaLnBrk="1" hangingPunct="1"/>
            <a:r>
              <a:rPr lang="en-US" altLang="en-US" dirty="0"/>
              <a:t>If you do not specify a constraint name for the view created with the </a:t>
            </a:r>
            <a:r>
              <a:rPr lang="en-US" altLang="en-US" dirty="0">
                <a:latin typeface="Courier New" pitchFamily="49" charset="0"/>
              </a:rPr>
              <a:t>WITH</a:t>
            </a:r>
            <a:r>
              <a:rPr lang="en-US" altLang="en-US" dirty="0"/>
              <a:t> </a:t>
            </a:r>
            <a:r>
              <a:rPr lang="en-US" altLang="en-US" dirty="0">
                <a:latin typeface="Courier New" pitchFamily="49" charset="0"/>
              </a:rPr>
              <a:t>CHECK</a:t>
            </a:r>
            <a:r>
              <a:rPr lang="en-US" altLang="en-US" dirty="0"/>
              <a:t> </a:t>
            </a:r>
            <a:r>
              <a:rPr lang="en-US" altLang="en-US" dirty="0">
                <a:latin typeface="Courier New" pitchFamily="49" charset="0"/>
              </a:rPr>
              <a:t>OPTION</a:t>
            </a:r>
            <a:r>
              <a:rPr lang="en-US" altLang="en-US" dirty="0"/>
              <a:t>, the system assigns a default name in the </a:t>
            </a:r>
            <a:r>
              <a:rPr lang="en-US" altLang="en-US" dirty="0" err="1">
                <a:latin typeface="Courier New" pitchFamily="49" charset="0"/>
              </a:rPr>
              <a:t>SYS_C</a:t>
            </a:r>
            <a:r>
              <a:rPr lang="en-US" altLang="en-US" i="1" dirty="0" err="1">
                <a:latin typeface="Courier New" pitchFamily="49" charset="0"/>
              </a:rPr>
              <a:t>n</a:t>
            </a:r>
            <a:r>
              <a:rPr lang="en-US" altLang="en-US" i="1" dirty="0"/>
              <a:t> </a:t>
            </a:r>
            <a:r>
              <a:rPr lang="en-US" altLang="en-US" dirty="0"/>
              <a:t>format.</a:t>
            </a:r>
          </a:p>
          <a:p>
            <a:pPr lvl="2" eaLnBrk="1" hangingPunct="1"/>
            <a:r>
              <a:rPr lang="en-US" altLang="en-US" dirty="0"/>
              <a:t>You can use the </a:t>
            </a:r>
            <a:r>
              <a:rPr lang="en-US" altLang="en-US" dirty="0">
                <a:latin typeface="Courier New" pitchFamily="49" charset="0"/>
              </a:rPr>
              <a:t>OR</a:t>
            </a:r>
            <a:r>
              <a:rPr lang="en-US" altLang="en-US" dirty="0"/>
              <a:t> </a:t>
            </a:r>
            <a:r>
              <a:rPr lang="en-US" altLang="en-US" dirty="0">
                <a:latin typeface="Courier New" pitchFamily="49" charset="0"/>
              </a:rPr>
              <a:t>REPLACE</a:t>
            </a:r>
            <a:r>
              <a:rPr lang="en-US" altLang="en-US" dirty="0"/>
              <a:t> option to change the definition of the view without dropping and re-creating it, or re-granting the object privileges previously granted on it.</a:t>
            </a:r>
          </a:p>
          <a:p>
            <a:endParaRPr lang="en-US" dirty="0"/>
          </a:p>
        </p:txBody>
      </p:sp>
    </p:spTree>
    <p:extLst>
      <p:ext uri="{BB962C8B-B14F-4D97-AF65-F5344CB8AC3E}">
        <p14:creationId xmlns:p14="http://schemas.microsoft.com/office/powerpoint/2010/main" val="4085744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14 - </a:t>
            </a:r>
            <a:fld id="{7C951E65-0BAA-4B24-AD87-683F8269D8DB}" type="slidenum">
              <a:rPr lang="en-US" smtClean="0"/>
              <a:pPr/>
              <a:t>13</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pPr lvl="1" eaLnBrk="1" hangingPunct="1"/>
            <a:r>
              <a:rPr lang="en-US" altLang="en-US" dirty="0"/>
              <a:t>You can control the column names by including column aliases in the subquery. </a:t>
            </a:r>
          </a:p>
          <a:p>
            <a:pPr lvl="1" eaLnBrk="1" hangingPunct="1"/>
            <a:r>
              <a:rPr lang="en-US" altLang="en-US" dirty="0"/>
              <a:t>The example in the slide creates a view containing the employee number (</a:t>
            </a:r>
            <a:r>
              <a:rPr lang="en-US" altLang="en-US" dirty="0">
                <a:latin typeface="Courier New" pitchFamily="49" charset="0"/>
              </a:rPr>
              <a:t>EMPLOYEE_ID</a:t>
            </a:r>
            <a:r>
              <a:rPr lang="en-US" altLang="en-US" dirty="0"/>
              <a:t>) with the alias </a:t>
            </a:r>
            <a:r>
              <a:rPr lang="en-US" altLang="en-US" dirty="0">
                <a:latin typeface="Courier New" pitchFamily="49" charset="0"/>
              </a:rPr>
              <a:t>ID_NUMBER</a:t>
            </a:r>
            <a:r>
              <a:rPr lang="en-US" altLang="en-US" dirty="0"/>
              <a:t>, name (</a:t>
            </a:r>
            <a:r>
              <a:rPr lang="en-US" altLang="en-US" dirty="0">
                <a:latin typeface="Courier New" pitchFamily="49" charset="0"/>
              </a:rPr>
              <a:t>LAST_NAME</a:t>
            </a:r>
            <a:r>
              <a:rPr lang="en-US" altLang="en-US" dirty="0"/>
              <a:t>) with the alias </a:t>
            </a:r>
            <a:r>
              <a:rPr lang="en-US" altLang="en-US" dirty="0">
                <a:latin typeface="Courier New" pitchFamily="49" charset="0"/>
              </a:rPr>
              <a:t>NAME</a:t>
            </a:r>
            <a:r>
              <a:rPr lang="en-US" altLang="en-US" dirty="0"/>
              <a:t>, and annual salary (</a:t>
            </a:r>
            <a:r>
              <a:rPr lang="en-US" altLang="en-US" dirty="0">
                <a:latin typeface="Courier New" pitchFamily="49" charset="0"/>
              </a:rPr>
              <a:t>SALARY</a:t>
            </a:r>
            <a:r>
              <a:rPr lang="en-US" altLang="en-US" dirty="0"/>
              <a:t>) with the </a:t>
            </a:r>
            <a:r>
              <a:rPr lang="en-US" altLang="en-US" dirty="0">
                <a:solidFill>
                  <a:schemeClr val="tx1"/>
                </a:solidFill>
              </a:rPr>
              <a:t>alias </a:t>
            </a:r>
            <a:r>
              <a:rPr lang="en-US" altLang="en-US" dirty="0">
                <a:latin typeface="Courier New" pitchFamily="49" charset="0"/>
              </a:rPr>
              <a:t>ANN_SALARY</a:t>
            </a:r>
            <a:r>
              <a:rPr lang="en-US" altLang="en-US" dirty="0"/>
              <a:t> for every employee in department 50. </a:t>
            </a:r>
          </a:p>
          <a:p>
            <a:pPr lvl="1" eaLnBrk="1" hangingPunct="1"/>
            <a:r>
              <a:rPr lang="en-US" altLang="en-US" dirty="0"/>
              <a:t>Alternatively, you can use an alias after the </a:t>
            </a:r>
            <a:r>
              <a:rPr lang="en-US" altLang="en-US" dirty="0">
                <a:latin typeface="Courier New" pitchFamily="49" charset="0"/>
              </a:rPr>
              <a:t>CREATE</a:t>
            </a:r>
            <a:r>
              <a:rPr lang="en-US" altLang="en-US" dirty="0"/>
              <a:t> statement and before the </a:t>
            </a:r>
            <a:r>
              <a:rPr lang="en-US" altLang="en-US" dirty="0">
                <a:latin typeface="Courier New" pitchFamily="49" charset="0"/>
              </a:rPr>
              <a:t>SELECT</a:t>
            </a:r>
            <a:r>
              <a:rPr lang="en-US" altLang="en-US" dirty="0"/>
              <a:t> subquery. The number of aliases listed must match the number of expressions selected in the subquery. </a:t>
            </a:r>
          </a:p>
          <a:p>
            <a:pPr lvl="1" eaLnBrk="1" hangingPunct="1">
              <a:lnSpc>
                <a:spcPct val="90000"/>
              </a:lnSpc>
            </a:pPr>
            <a:endParaRPr lang="en-US" altLang="en-US" sz="500" dirty="0"/>
          </a:p>
          <a:p>
            <a:pPr marL="685800" lvl="3" indent="-171450" eaLnBrk="1" hangingPunct="1">
              <a:buNone/>
            </a:pPr>
            <a:r>
              <a:rPr lang="en-US" altLang="en-US" dirty="0">
                <a:latin typeface="Courier New" pitchFamily="49" charset="0"/>
              </a:rPr>
              <a:t>CREATE OR REPLACE VIEW salvu50 (ID_NUMBER, NAME, ANN_SALARY)</a:t>
            </a:r>
          </a:p>
          <a:p>
            <a:pPr marL="685800" lvl="3" indent="-171450" eaLnBrk="1" hangingPunct="1">
              <a:buNone/>
            </a:pPr>
            <a:r>
              <a:rPr lang="en-US" altLang="en-US" dirty="0">
                <a:latin typeface="Courier New" pitchFamily="49" charset="0"/>
              </a:rPr>
              <a:t>  AS SELECT  </a:t>
            </a:r>
            <a:r>
              <a:rPr lang="en-US" altLang="en-US" dirty="0" err="1">
                <a:latin typeface="Courier New" pitchFamily="49" charset="0"/>
              </a:rPr>
              <a:t>employee_id</a:t>
            </a:r>
            <a:r>
              <a:rPr lang="en-US" altLang="en-US" dirty="0">
                <a:latin typeface="Courier New" pitchFamily="49" charset="0"/>
              </a:rPr>
              <a:t>, </a:t>
            </a:r>
            <a:r>
              <a:rPr lang="en-US" altLang="en-US" dirty="0" err="1">
                <a:latin typeface="Courier New" pitchFamily="49" charset="0"/>
              </a:rPr>
              <a:t>last_name</a:t>
            </a:r>
            <a:r>
              <a:rPr lang="en-US" altLang="en-US" dirty="0">
                <a:latin typeface="Courier New" pitchFamily="49" charset="0"/>
              </a:rPr>
              <a:t>, salary*12</a:t>
            </a:r>
          </a:p>
          <a:p>
            <a:pPr marL="685800" lvl="3" indent="-171450" eaLnBrk="1" hangingPunct="1">
              <a:buNone/>
            </a:pPr>
            <a:r>
              <a:rPr lang="en-US" altLang="en-US" dirty="0">
                <a:latin typeface="Courier New" pitchFamily="49" charset="0"/>
              </a:rPr>
              <a:t>     FROM    employees</a:t>
            </a:r>
          </a:p>
          <a:p>
            <a:pPr marL="685800" lvl="3" indent="-171450" eaLnBrk="1" hangingPunct="1">
              <a:buNone/>
            </a:pPr>
            <a:r>
              <a:rPr lang="en-US" altLang="en-US" dirty="0">
                <a:latin typeface="Courier New" pitchFamily="49" charset="0"/>
              </a:rPr>
              <a:t>     WHERE   </a:t>
            </a:r>
            <a:r>
              <a:rPr lang="en-US" altLang="en-US" dirty="0" err="1">
                <a:latin typeface="Courier New" pitchFamily="49" charset="0"/>
              </a:rPr>
              <a:t>department_id</a:t>
            </a:r>
            <a:r>
              <a:rPr lang="en-US" altLang="en-US" dirty="0">
                <a:latin typeface="Courier New" pitchFamily="49" charset="0"/>
              </a:rPr>
              <a:t> = 50;</a:t>
            </a:r>
          </a:p>
          <a:p>
            <a:endParaRPr lang="en-US" dirty="0"/>
          </a:p>
        </p:txBody>
      </p:sp>
    </p:spTree>
    <p:extLst>
      <p:ext uri="{BB962C8B-B14F-4D97-AF65-F5344CB8AC3E}">
        <p14:creationId xmlns:p14="http://schemas.microsoft.com/office/powerpoint/2010/main" val="1467595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Grp="1" noChangeArrowheads="1"/>
          </p:cNvSpPr>
          <p:nvPr>
            <p:ph type="body" idx="1"/>
          </p:nvPr>
        </p:nvSpPr>
        <p:spPr/>
        <p:txBody>
          <a:bodyPr/>
          <a:lstStyle/>
          <a:p>
            <a:pPr lvl="1"/>
            <a:r>
              <a:rPr lang="en-US" altLang="en-US" smtClean="0"/>
              <a:t>You can retrieve data from a view as you would from any table. You can display either the contents of the entire view or just specific rows and columns.</a:t>
            </a:r>
            <a:endParaRPr lang="en-US" altLang="en-US" dirty="0"/>
          </a:p>
        </p:txBody>
      </p:sp>
      <p:sp>
        <p:nvSpPr>
          <p:cNvPr id="3" name="Footer Placeholder 2"/>
          <p:cNvSpPr>
            <a:spLocks noGrp="1"/>
          </p:cNvSpPr>
          <p:nvPr>
            <p:ph type="ftr" sz="quarter" idx="10"/>
          </p:nvPr>
        </p:nvSpPr>
        <p:spPr/>
        <p:txBody>
          <a:bodyPr/>
          <a:lstStyle/>
          <a:p>
            <a:r>
              <a:rPr lang="en-US" smtClean="0"/>
              <a:t>Oracle Database 19c: SQL Workshop   14 - </a:t>
            </a:r>
            <a:fld id="{7C951E65-0BAA-4B24-AD87-683F8269D8DB}" type="slidenum">
              <a:rPr lang="en-US" smtClean="0"/>
              <a:pPr/>
              <a:t>14</a:t>
            </a:fld>
            <a:endParaRPr lang="en-US"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119973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14 - </a:t>
            </a:r>
            <a:fld id="{7C951E65-0BAA-4B24-AD87-683F8269D8DB}" type="slidenum">
              <a:rPr lang="en-US" smtClean="0"/>
              <a:pPr/>
              <a:t>15</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eaLnBrk="1" hangingPunct="1"/>
            <a:r>
              <a:rPr lang="en-US" altLang="en-US" dirty="0"/>
              <a:t>With the </a:t>
            </a:r>
            <a:r>
              <a:rPr lang="en-US" altLang="en-US" dirty="0">
                <a:latin typeface="Courier New" pitchFamily="49" charset="0"/>
              </a:rPr>
              <a:t>REPLACE</a:t>
            </a:r>
            <a:r>
              <a:rPr lang="en-US" altLang="en-US" dirty="0"/>
              <a:t> option, a view can be created even if one exists with this name already, thus replacing the old version of the view for its owner. This means that the view can be altered without dropping, re-creating, and re-granting object privileges.</a:t>
            </a:r>
          </a:p>
          <a:p>
            <a:pPr lvl="1" eaLnBrk="1" hangingPunct="1"/>
            <a:r>
              <a:rPr lang="en-US" altLang="en-US" b="1" dirty="0"/>
              <a:t>Note:</a:t>
            </a:r>
            <a:r>
              <a:rPr lang="en-US" altLang="en-US" dirty="0"/>
              <a:t> When assigning column aliases in the </a:t>
            </a:r>
            <a:r>
              <a:rPr lang="en-US" altLang="en-US" dirty="0">
                <a:latin typeface="Courier New" pitchFamily="49" charset="0"/>
              </a:rPr>
              <a:t>CREATE</a:t>
            </a:r>
            <a:r>
              <a:rPr lang="en-US" altLang="en-US" dirty="0"/>
              <a:t> </a:t>
            </a:r>
            <a:r>
              <a:rPr lang="en-US" altLang="en-US" dirty="0">
                <a:latin typeface="Courier New" pitchFamily="49" charset="0"/>
              </a:rPr>
              <a:t>OR</a:t>
            </a:r>
            <a:r>
              <a:rPr lang="en-US" altLang="en-US" dirty="0"/>
              <a:t> </a:t>
            </a:r>
            <a:r>
              <a:rPr lang="en-US" altLang="en-US" dirty="0">
                <a:latin typeface="Courier New" pitchFamily="49" charset="0"/>
              </a:rPr>
              <a:t>REPLACE</a:t>
            </a:r>
            <a:r>
              <a:rPr lang="en-US" altLang="en-US" dirty="0"/>
              <a:t> </a:t>
            </a:r>
            <a:r>
              <a:rPr lang="en-US" altLang="en-US" dirty="0">
                <a:latin typeface="Courier New" pitchFamily="49" charset="0"/>
              </a:rPr>
              <a:t>VIEW</a:t>
            </a:r>
            <a:r>
              <a:rPr lang="en-US" altLang="en-US" dirty="0"/>
              <a:t> clause, remember that the aliases are listed in the same order as the columns in the subquery.</a:t>
            </a:r>
          </a:p>
          <a:p>
            <a:endParaRPr lang="en-US" dirty="0"/>
          </a:p>
        </p:txBody>
      </p:sp>
    </p:spTree>
    <p:extLst>
      <p:ext uri="{BB962C8B-B14F-4D97-AF65-F5344CB8AC3E}">
        <p14:creationId xmlns:p14="http://schemas.microsoft.com/office/powerpoint/2010/main" val="3858742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14 - </a:t>
            </a:r>
            <a:fld id="{7C951E65-0BAA-4B24-AD87-683F8269D8DB}" type="slidenum">
              <a:rPr lang="en-US" smtClean="0"/>
              <a:pPr/>
              <a:t>16</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eaLnBrk="1" hangingPunct="1"/>
            <a:r>
              <a:rPr lang="en-US" altLang="en-US" dirty="0"/>
              <a:t>The example in the slide creates a complex view of department names, minimum salaries, maximum salaries, and the average salaries by department. Note that alternative names have been specified for the view. This is a requirement if any column of the view is derived from a function or an expression.</a:t>
            </a:r>
          </a:p>
          <a:p>
            <a:pPr lvl="1" eaLnBrk="1" hangingPunct="1"/>
            <a:r>
              <a:rPr lang="en-US" altLang="en-US" dirty="0"/>
              <a:t>You can view the structure of the view by using the </a:t>
            </a:r>
            <a:r>
              <a:rPr lang="en-US" altLang="en-US" dirty="0">
                <a:solidFill>
                  <a:schemeClr val="tx1"/>
                </a:solidFill>
                <a:latin typeface="Courier New" pitchFamily="49" charset="0"/>
              </a:rPr>
              <a:t>DESCRIBE</a:t>
            </a:r>
            <a:r>
              <a:rPr lang="en-US" altLang="en-US" dirty="0">
                <a:solidFill>
                  <a:schemeClr val="tx1"/>
                </a:solidFill>
              </a:rPr>
              <a:t> command</a:t>
            </a:r>
            <a:r>
              <a:rPr lang="en-US" altLang="en-US" dirty="0"/>
              <a:t>. Display the contents of the view by issuing a </a:t>
            </a:r>
            <a:r>
              <a:rPr lang="en-US" altLang="en-US" dirty="0">
                <a:latin typeface="Courier New" pitchFamily="49" charset="0"/>
              </a:rPr>
              <a:t>SELECT</a:t>
            </a:r>
            <a:r>
              <a:rPr lang="en-US" altLang="en-US" dirty="0"/>
              <a:t> statement.</a:t>
            </a:r>
            <a:endParaRPr lang="en-US" altLang="en-US" sz="500" dirty="0"/>
          </a:p>
          <a:p>
            <a:pPr marL="857250" lvl="4" eaLnBrk="1" hangingPunct="1">
              <a:lnSpc>
                <a:spcPct val="95000"/>
              </a:lnSpc>
            </a:pPr>
            <a:r>
              <a:rPr lang="en-US" altLang="en-US" dirty="0"/>
              <a:t>SELECT  * </a:t>
            </a:r>
          </a:p>
          <a:p>
            <a:pPr marL="857250" lvl="4" eaLnBrk="1" hangingPunct="1"/>
            <a:r>
              <a:rPr lang="en-US" altLang="en-US" dirty="0"/>
              <a:t>FROM    </a:t>
            </a:r>
            <a:r>
              <a:rPr lang="en-US" altLang="en-US" dirty="0" err="1"/>
              <a:t>dept_sum_vu</a:t>
            </a:r>
            <a:r>
              <a:rPr lang="en-US" altLang="en-US" dirty="0"/>
              <a:t>;</a:t>
            </a:r>
          </a:p>
          <a:p>
            <a:endParaRPr lang="en-US" dirty="0"/>
          </a:p>
        </p:txBody>
      </p:sp>
    </p:spTree>
    <p:extLst>
      <p:ext uri="{BB962C8B-B14F-4D97-AF65-F5344CB8AC3E}">
        <p14:creationId xmlns:p14="http://schemas.microsoft.com/office/powerpoint/2010/main" val="1450506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14 - </a:t>
            </a:r>
            <a:fld id="{7C951E65-0BAA-4B24-AD87-683F8269D8DB}" type="slidenum">
              <a:rPr lang="en-US" smtClean="0"/>
              <a:pPr/>
              <a:t>17</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spcBef>
                <a:spcPct val="20000"/>
              </a:spcBef>
              <a:buSzTx/>
              <a:buFontTx/>
              <a:buNone/>
            </a:pPr>
            <a:r>
              <a:rPr lang="en-US" altLang="en-US" dirty="0">
                <a:solidFill>
                  <a:schemeClr val="tx1"/>
                </a:solidFill>
              </a:rPr>
              <a:t>After your view is created, you can query the data dictionary view called </a:t>
            </a:r>
            <a:r>
              <a:rPr lang="en-US" altLang="en-US" dirty="0">
                <a:solidFill>
                  <a:schemeClr val="tx1"/>
                </a:solidFill>
                <a:latin typeface="Courier New" pitchFamily="49" charset="0"/>
              </a:rPr>
              <a:t>USER_VIEWS</a:t>
            </a:r>
            <a:r>
              <a:rPr lang="en-US" altLang="en-US" dirty="0">
                <a:solidFill>
                  <a:schemeClr val="tx1"/>
                </a:solidFill>
              </a:rPr>
              <a:t> to see the name of the view and the view definition. </a:t>
            </a:r>
          </a:p>
          <a:p>
            <a:pPr lvl="1">
              <a:spcBef>
                <a:spcPct val="20000"/>
              </a:spcBef>
              <a:buSzTx/>
              <a:buFontTx/>
              <a:buNone/>
            </a:pPr>
            <a:r>
              <a:rPr lang="en-US" altLang="en-US" dirty="0">
                <a:solidFill>
                  <a:schemeClr val="tx1"/>
                </a:solidFill>
              </a:rPr>
              <a:t>The text of the </a:t>
            </a:r>
            <a:r>
              <a:rPr lang="en-US" altLang="en-US" dirty="0">
                <a:solidFill>
                  <a:schemeClr val="tx1"/>
                </a:solidFill>
                <a:latin typeface="Courier New" pitchFamily="49" charset="0"/>
              </a:rPr>
              <a:t>SELECT</a:t>
            </a:r>
            <a:r>
              <a:rPr lang="en-US" altLang="en-US" dirty="0">
                <a:solidFill>
                  <a:schemeClr val="tx1"/>
                </a:solidFill>
              </a:rPr>
              <a:t> statement that constitutes your view is stored in a </a:t>
            </a:r>
            <a:r>
              <a:rPr lang="en-US" altLang="en-US" dirty="0">
                <a:solidFill>
                  <a:schemeClr val="tx1"/>
                </a:solidFill>
                <a:latin typeface="Courier New" pitchFamily="49" charset="0"/>
              </a:rPr>
              <a:t>LONG</a:t>
            </a:r>
            <a:r>
              <a:rPr lang="en-US" altLang="en-US" dirty="0">
                <a:solidFill>
                  <a:schemeClr val="tx1"/>
                </a:solidFill>
              </a:rPr>
              <a:t> column. The </a:t>
            </a:r>
            <a:r>
              <a:rPr lang="en-US" altLang="en-US" dirty="0">
                <a:solidFill>
                  <a:schemeClr val="tx1"/>
                </a:solidFill>
                <a:latin typeface="Courier New" pitchFamily="49" charset="0"/>
                <a:cs typeface="Courier New" pitchFamily="49" charset="0"/>
              </a:rPr>
              <a:t>TEXT_</a:t>
            </a:r>
            <a:r>
              <a:rPr lang="en-US" altLang="en-US" dirty="0">
                <a:solidFill>
                  <a:schemeClr val="tx1"/>
                </a:solidFill>
                <a:latin typeface="Courier New" pitchFamily="49" charset="0"/>
              </a:rPr>
              <a:t>LENGTH</a:t>
            </a:r>
            <a:r>
              <a:rPr lang="en-US" altLang="en-US" dirty="0">
                <a:solidFill>
                  <a:schemeClr val="tx1"/>
                </a:solidFill>
              </a:rPr>
              <a:t> column is the number of characters in the </a:t>
            </a:r>
            <a:r>
              <a:rPr lang="en-US" altLang="en-US" dirty="0">
                <a:solidFill>
                  <a:schemeClr val="tx1"/>
                </a:solidFill>
                <a:latin typeface="Courier New" pitchFamily="49" charset="0"/>
              </a:rPr>
              <a:t>SELECT</a:t>
            </a:r>
            <a:r>
              <a:rPr lang="en-US" altLang="en-US" dirty="0">
                <a:solidFill>
                  <a:schemeClr val="tx1"/>
                </a:solidFill>
              </a:rPr>
              <a:t> statement. By default, when you select from a </a:t>
            </a:r>
            <a:r>
              <a:rPr lang="en-US" altLang="en-US" dirty="0">
                <a:solidFill>
                  <a:schemeClr val="tx1"/>
                </a:solidFill>
                <a:latin typeface="Courier New" pitchFamily="49" charset="0"/>
              </a:rPr>
              <a:t>LONG</a:t>
            </a:r>
            <a:r>
              <a:rPr lang="en-US" altLang="en-US" dirty="0">
                <a:solidFill>
                  <a:schemeClr val="tx1"/>
                </a:solidFill>
              </a:rPr>
              <a:t> column, only the first 80 characters of the column’s value are displayed. To see more than 80 characters in SQL*Plus, use the </a:t>
            </a:r>
            <a:r>
              <a:rPr lang="en-US" altLang="en-US" dirty="0">
                <a:solidFill>
                  <a:schemeClr val="tx1"/>
                </a:solidFill>
                <a:latin typeface="Courier New" pitchFamily="49" charset="0"/>
              </a:rPr>
              <a:t>SET</a:t>
            </a:r>
            <a:r>
              <a:rPr lang="en-US" altLang="en-US" dirty="0"/>
              <a:t> </a:t>
            </a:r>
            <a:r>
              <a:rPr lang="en-US" altLang="en-US" dirty="0">
                <a:solidFill>
                  <a:schemeClr val="tx1"/>
                </a:solidFill>
                <a:latin typeface="Courier New" pitchFamily="49" charset="0"/>
              </a:rPr>
              <a:t>LONG</a:t>
            </a:r>
            <a:r>
              <a:rPr lang="en-US" altLang="en-US" dirty="0">
                <a:solidFill>
                  <a:schemeClr val="tx1"/>
                </a:solidFill>
              </a:rPr>
              <a:t> command:</a:t>
            </a:r>
          </a:p>
          <a:p>
            <a:pPr marL="857250" lvl="4">
              <a:buSzTx/>
            </a:pPr>
            <a:r>
              <a:rPr lang="en-US" altLang="en-US" dirty="0">
                <a:solidFill>
                  <a:schemeClr val="tx1"/>
                </a:solidFill>
              </a:rPr>
              <a:t>SET LONG 1000</a:t>
            </a:r>
          </a:p>
          <a:p>
            <a:pPr lvl="1">
              <a:buSzTx/>
              <a:buFontTx/>
              <a:buNone/>
            </a:pPr>
            <a:r>
              <a:rPr lang="en-US" altLang="en-US" dirty="0">
                <a:solidFill>
                  <a:schemeClr val="tx1"/>
                </a:solidFill>
              </a:rPr>
              <a:t>In the examples in the slide:</a:t>
            </a:r>
          </a:p>
          <a:p>
            <a:pPr lvl="2">
              <a:buSzTx/>
              <a:buFont typeface="+mj-lt"/>
              <a:buAutoNum type="arabicPeriod"/>
            </a:pPr>
            <a:r>
              <a:rPr lang="en-US" altLang="en-US" dirty="0">
                <a:solidFill>
                  <a:schemeClr val="tx1"/>
                </a:solidFill>
              </a:rPr>
              <a:t>The </a:t>
            </a:r>
            <a:r>
              <a:rPr lang="en-US" altLang="en-US" dirty="0">
                <a:solidFill>
                  <a:schemeClr val="tx1"/>
                </a:solidFill>
                <a:latin typeface="Courier New" pitchFamily="49" charset="0"/>
              </a:rPr>
              <a:t>USER_VIEWS</a:t>
            </a:r>
            <a:r>
              <a:rPr lang="en-US" altLang="en-US" dirty="0">
                <a:solidFill>
                  <a:schemeClr val="tx1"/>
                </a:solidFill>
              </a:rPr>
              <a:t> columns are displayed. Note that this is a partial listing.</a:t>
            </a:r>
          </a:p>
          <a:p>
            <a:pPr lvl="2">
              <a:buSzTx/>
              <a:buFont typeface="+mj-lt"/>
              <a:buAutoNum type="arabicPeriod"/>
            </a:pPr>
            <a:r>
              <a:rPr lang="en-US" altLang="en-US" dirty="0">
                <a:solidFill>
                  <a:schemeClr val="tx1"/>
                </a:solidFill>
              </a:rPr>
              <a:t>The names of your views are retrieved</a:t>
            </a:r>
          </a:p>
          <a:p>
            <a:pPr lvl="2">
              <a:buSzTx/>
              <a:buFont typeface="+mj-lt"/>
              <a:buAutoNum type="arabicPeriod"/>
            </a:pPr>
            <a:r>
              <a:rPr lang="en-US" altLang="en-US" dirty="0">
                <a:solidFill>
                  <a:schemeClr val="tx1"/>
                </a:solidFill>
              </a:rPr>
              <a:t>The </a:t>
            </a:r>
            <a:r>
              <a:rPr lang="en-US" altLang="en-US" dirty="0">
                <a:solidFill>
                  <a:schemeClr val="tx1"/>
                </a:solidFill>
                <a:latin typeface="Courier New" pitchFamily="49" charset="0"/>
              </a:rPr>
              <a:t>SELECT</a:t>
            </a:r>
            <a:r>
              <a:rPr lang="en-US" altLang="en-US" dirty="0">
                <a:solidFill>
                  <a:schemeClr val="tx1"/>
                </a:solidFill>
              </a:rPr>
              <a:t> statement for the </a:t>
            </a:r>
            <a:r>
              <a:rPr lang="en-US" altLang="en-US" dirty="0">
                <a:solidFill>
                  <a:schemeClr val="tx1"/>
                </a:solidFill>
                <a:latin typeface="Courier New" pitchFamily="49" charset="0"/>
              </a:rPr>
              <a:t>EMP_DETAILS_VIEW</a:t>
            </a:r>
            <a:r>
              <a:rPr lang="en-US" altLang="en-US" dirty="0">
                <a:solidFill>
                  <a:schemeClr val="tx1"/>
                </a:solidFill>
              </a:rPr>
              <a:t> is displayed from the dictionary</a:t>
            </a:r>
          </a:p>
          <a:p>
            <a:pPr lvl="1">
              <a:buSzTx/>
              <a:buFontTx/>
              <a:buNone/>
            </a:pPr>
            <a:r>
              <a:rPr lang="en-US" altLang="en-US" b="1" dirty="0"/>
              <a:t>Data Access Using Views</a:t>
            </a:r>
          </a:p>
          <a:p>
            <a:pPr lvl="1">
              <a:spcBef>
                <a:spcPct val="20000"/>
              </a:spcBef>
              <a:buSzTx/>
              <a:buFontTx/>
              <a:buNone/>
            </a:pPr>
            <a:r>
              <a:rPr lang="en-US" altLang="en-US" dirty="0">
                <a:solidFill>
                  <a:schemeClr val="tx1"/>
                </a:solidFill>
              </a:rPr>
              <a:t>When you access data by using a view, the Oracle Server performs the following operations:</a:t>
            </a:r>
          </a:p>
          <a:p>
            <a:pPr lvl="2">
              <a:spcBef>
                <a:spcPct val="20000"/>
              </a:spcBef>
              <a:buSzTx/>
            </a:pPr>
            <a:r>
              <a:rPr lang="en-US" altLang="en-US" dirty="0">
                <a:solidFill>
                  <a:schemeClr val="tx1"/>
                </a:solidFill>
              </a:rPr>
              <a:t>It retrieves the view definition from the data dictionary table </a:t>
            </a:r>
            <a:r>
              <a:rPr lang="en-US" altLang="en-US" dirty="0">
                <a:solidFill>
                  <a:schemeClr val="tx1"/>
                </a:solidFill>
                <a:latin typeface="Courier New" pitchFamily="49" charset="0"/>
              </a:rPr>
              <a:t>USER_VIEWS</a:t>
            </a:r>
            <a:r>
              <a:rPr lang="en-US" altLang="en-US" dirty="0">
                <a:solidFill>
                  <a:schemeClr val="tx1"/>
                </a:solidFill>
              </a:rPr>
              <a:t>.</a:t>
            </a:r>
          </a:p>
          <a:p>
            <a:pPr lvl="2">
              <a:spcBef>
                <a:spcPct val="20000"/>
              </a:spcBef>
              <a:buSzTx/>
            </a:pPr>
            <a:r>
              <a:rPr lang="en-US" altLang="en-US" dirty="0">
                <a:solidFill>
                  <a:schemeClr val="tx1"/>
                </a:solidFill>
              </a:rPr>
              <a:t>It checks access privileges for the view base table.</a:t>
            </a:r>
          </a:p>
          <a:p>
            <a:pPr lvl="2">
              <a:spcBef>
                <a:spcPct val="20000"/>
              </a:spcBef>
              <a:buSzTx/>
            </a:pPr>
            <a:r>
              <a:rPr lang="en-US" altLang="en-US" dirty="0">
                <a:solidFill>
                  <a:schemeClr val="tx1"/>
                </a:solidFill>
              </a:rPr>
              <a:t>It converts the view query into an equivalent operation on the underlying base table or tables. That is, data is retrieved from, or an update is made to, the base tables.</a:t>
            </a:r>
          </a:p>
          <a:p>
            <a:endParaRPr lang="en-US" dirty="0"/>
          </a:p>
        </p:txBody>
      </p:sp>
    </p:spTree>
    <p:extLst>
      <p:ext uri="{BB962C8B-B14F-4D97-AF65-F5344CB8AC3E}">
        <p14:creationId xmlns:p14="http://schemas.microsoft.com/office/powerpoint/2010/main" val="2750549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Notes Placeholder 2"/>
          <p:cNvSpPr>
            <a:spLocks noGrp="1"/>
          </p:cNvSpPr>
          <p:nvPr>
            <p:ph type="body" idx="1"/>
          </p:nvPr>
        </p:nvSpPr>
        <p:spPr/>
        <p:txBody>
          <a:bodyPr/>
          <a:lstStyle/>
          <a:p>
            <a:pPr lvl="1"/>
            <a:r>
              <a:rPr lang="en-US" altLang="en-US" dirty="0" smtClean="0"/>
              <a:t>In this section, you will learn how to perform DML operations on a view.</a:t>
            </a:r>
            <a:endParaRPr lang="en-US" altLang="en-US" dirty="0"/>
          </a:p>
        </p:txBody>
      </p:sp>
      <p:sp>
        <p:nvSpPr>
          <p:cNvPr id="3" name="Footer Placeholder 2"/>
          <p:cNvSpPr>
            <a:spLocks noGrp="1"/>
          </p:cNvSpPr>
          <p:nvPr>
            <p:ph type="ftr" sz="quarter" idx="10"/>
          </p:nvPr>
        </p:nvSpPr>
        <p:spPr/>
        <p:txBody>
          <a:bodyPr/>
          <a:lstStyle/>
          <a:p>
            <a:r>
              <a:rPr lang="en-US" smtClean="0"/>
              <a:t>Oracle Database 19c: SQL Workshop   14 - </a:t>
            </a:r>
            <a:fld id="{7C951E65-0BAA-4B24-AD87-683F8269D8DB}" type="slidenum">
              <a:rPr lang="en-US" smtClean="0"/>
              <a:pPr/>
              <a:t>18</a:t>
            </a:fld>
            <a:endParaRPr lang="en-US"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7859859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14 - </a:t>
            </a:r>
            <a:fld id="{7C951E65-0BAA-4B24-AD87-683F8269D8DB}" type="slidenum">
              <a:rPr lang="en-US" smtClean="0"/>
              <a:pPr/>
              <a:t>19</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2"/>
            <a:r>
              <a:rPr lang="en-US" altLang="en-US" dirty="0"/>
              <a:t>You can perform DML operations on data in a view if those operations follow certain rules.</a:t>
            </a:r>
          </a:p>
          <a:p>
            <a:pPr lvl="2"/>
            <a:r>
              <a:rPr lang="en-US" altLang="en-US" dirty="0"/>
              <a:t>You can remove a row from a view unless it contains any of the following:</a:t>
            </a:r>
          </a:p>
          <a:p>
            <a:pPr lvl="3"/>
            <a:r>
              <a:rPr lang="en-US" altLang="en-US" dirty="0"/>
              <a:t>Group functions</a:t>
            </a:r>
          </a:p>
          <a:p>
            <a:pPr lvl="3"/>
            <a:r>
              <a:rPr lang="en-US" altLang="en-US" dirty="0"/>
              <a:t>A </a:t>
            </a:r>
            <a:r>
              <a:rPr lang="en-US" altLang="en-US" dirty="0">
                <a:latin typeface="Courier New" pitchFamily="49" charset="0"/>
                <a:cs typeface="Courier New" pitchFamily="49" charset="0"/>
              </a:rPr>
              <a:t>GROUP BY</a:t>
            </a:r>
            <a:r>
              <a:rPr lang="en-US" altLang="en-US" dirty="0"/>
              <a:t> clause</a:t>
            </a:r>
          </a:p>
          <a:p>
            <a:pPr lvl="3"/>
            <a:r>
              <a:rPr lang="en-US" altLang="en-US" dirty="0"/>
              <a:t>The </a:t>
            </a:r>
            <a:r>
              <a:rPr lang="en-US" altLang="en-US" dirty="0">
                <a:latin typeface="Courier New" pitchFamily="49" charset="0"/>
                <a:cs typeface="Courier New" pitchFamily="49" charset="0"/>
              </a:rPr>
              <a:t>DISTINCT</a:t>
            </a:r>
            <a:r>
              <a:rPr lang="en-US" altLang="en-US" dirty="0"/>
              <a:t> keyword</a:t>
            </a:r>
          </a:p>
          <a:p>
            <a:pPr lvl="3"/>
            <a:r>
              <a:rPr lang="en-US" altLang="en-US" dirty="0"/>
              <a:t>The </a:t>
            </a:r>
            <a:r>
              <a:rPr lang="en-US" altLang="en-US" dirty="0" err="1">
                <a:latin typeface="Courier New" pitchFamily="49" charset="0"/>
                <a:cs typeface="Courier New" pitchFamily="49" charset="0"/>
              </a:rPr>
              <a:t>pseudocolumn</a:t>
            </a:r>
            <a:r>
              <a:rPr lang="en-US" altLang="en-US" dirty="0"/>
              <a:t> ROWNUM keyword</a:t>
            </a:r>
          </a:p>
          <a:p>
            <a:endParaRPr lang="en-US" dirty="0"/>
          </a:p>
        </p:txBody>
      </p:sp>
    </p:spTree>
    <p:extLst>
      <p:ext uri="{BB962C8B-B14F-4D97-AF65-F5344CB8AC3E}">
        <p14:creationId xmlns:p14="http://schemas.microsoft.com/office/powerpoint/2010/main" val="2752456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1"/>
            <a:r>
              <a:rPr lang="en-US" altLang="en-US" smtClean="0"/>
              <a:t>In Unit 4, you will get an introduction to data dictionary views. You will learn how to create views on tables. You will also learn about synonyms, sequences, indexes, and how to create them.</a:t>
            </a:r>
            <a:endParaRPr lang="en-US" altLang="en-US" dirty="0"/>
          </a:p>
        </p:txBody>
      </p:sp>
      <p:sp>
        <p:nvSpPr>
          <p:cNvPr id="5" name="Footer Placeholder 4"/>
          <p:cNvSpPr>
            <a:spLocks noGrp="1"/>
          </p:cNvSpPr>
          <p:nvPr>
            <p:ph type="ftr" sz="quarter" idx="10"/>
          </p:nvPr>
        </p:nvSpPr>
        <p:spPr/>
        <p:txBody>
          <a:bodyPr/>
          <a:lstStyle/>
          <a:p>
            <a:r>
              <a:rPr lang="en-US" smtClean="0"/>
              <a:t>Oracle Database 19c: SQL Workshop   14 - </a:t>
            </a:r>
            <a:fld id="{7C951E65-0BAA-4B24-AD87-683F8269D8DB}" type="slidenum">
              <a:rPr lang="en-US" smtClean="0"/>
              <a:pPr/>
              <a:t>2</a:t>
            </a:fld>
            <a:endParaRPr lang="en-US" dirty="0"/>
          </a:p>
        </p:txBody>
      </p:sp>
      <p:sp>
        <p:nvSpPr>
          <p:cNvPr id="9" name="Slide Image Placeholder 8"/>
          <p:cNvSpPr>
            <a:spLocks noGrp="1" noRot="1" noChangeAspect="1"/>
          </p:cNvSpPr>
          <p:nvPr>
            <p:ph type="sldImg"/>
          </p:nvPr>
        </p:nvSpPr>
        <p:spPr/>
      </p:sp>
    </p:spTree>
    <p:extLst>
      <p:ext uri="{BB962C8B-B14F-4D97-AF65-F5344CB8AC3E}">
        <p14:creationId xmlns:p14="http://schemas.microsoft.com/office/powerpoint/2010/main" val="1416349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5"/>
          <p:cNvSpPr>
            <a:spLocks noGrp="1" noChangeArrowheads="1"/>
          </p:cNvSpPr>
          <p:nvPr>
            <p:ph type="body" idx="1"/>
          </p:nvPr>
        </p:nvSpPr>
        <p:spPr/>
        <p:txBody>
          <a:bodyPr/>
          <a:lstStyle/>
          <a:p>
            <a:pPr lvl="1"/>
            <a:r>
              <a:rPr lang="en-US" altLang="en-US" smtClean="0"/>
              <a:t>You can modify data in a view unless it contains any of the conditions mentioned in the slide.</a:t>
            </a:r>
            <a:endParaRPr lang="en-US" altLang="en-US" dirty="0"/>
          </a:p>
        </p:txBody>
      </p:sp>
      <p:sp>
        <p:nvSpPr>
          <p:cNvPr id="3" name="Footer Placeholder 2"/>
          <p:cNvSpPr>
            <a:spLocks noGrp="1"/>
          </p:cNvSpPr>
          <p:nvPr>
            <p:ph type="ftr" sz="quarter" idx="10"/>
          </p:nvPr>
        </p:nvSpPr>
        <p:spPr/>
        <p:txBody>
          <a:bodyPr/>
          <a:lstStyle/>
          <a:p>
            <a:r>
              <a:rPr lang="en-US" smtClean="0"/>
              <a:t>Oracle Database 19c: SQL Workshop   14 - </a:t>
            </a:r>
            <a:fld id="{7C951E65-0BAA-4B24-AD87-683F8269D8DB}" type="slidenum">
              <a:rPr lang="en-US" smtClean="0"/>
              <a:pPr/>
              <a:t>20</a:t>
            </a:fld>
            <a:endParaRPr lang="en-US"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147922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5"/>
          <p:cNvSpPr>
            <a:spLocks noGrp="1" noChangeArrowheads="1"/>
          </p:cNvSpPr>
          <p:nvPr>
            <p:ph type="body" idx="1"/>
          </p:nvPr>
        </p:nvSpPr>
        <p:spPr/>
        <p:txBody>
          <a:bodyPr/>
          <a:lstStyle/>
          <a:p>
            <a:pPr lvl="1"/>
            <a:r>
              <a:rPr lang="en-US" altLang="en-US" smtClean="0"/>
              <a:t>You can add data through a view unless it contains any of the items listed in the slide. You cannot add data to a view if the view contains NOT NULL columns without default values in the base table. All the required values must be present in the view. Remember that you are adding values directly to the underlying table through the view.</a:t>
            </a:r>
          </a:p>
          <a:p>
            <a:pPr lvl="1"/>
            <a:r>
              <a:rPr lang="en-US" altLang="en-US" smtClean="0"/>
              <a:t>For more information, see the “CREATE VIEW” section in Oracle Database SQL Language</a:t>
            </a:r>
            <a:endParaRPr lang="en-US" altLang="en-US" dirty="0"/>
          </a:p>
        </p:txBody>
      </p:sp>
      <p:sp>
        <p:nvSpPr>
          <p:cNvPr id="3" name="Footer Placeholder 2"/>
          <p:cNvSpPr>
            <a:spLocks noGrp="1"/>
          </p:cNvSpPr>
          <p:nvPr>
            <p:ph type="ftr" sz="quarter" idx="10"/>
          </p:nvPr>
        </p:nvSpPr>
        <p:spPr/>
        <p:txBody>
          <a:bodyPr/>
          <a:lstStyle/>
          <a:p>
            <a:r>
              <a:rPr lang="en-US" smtClean="0"/>
              <a:t>Oracle Database 19c: SQL Workshop   14 - </a:t>
            </a:r>
            <a:fld id="{7C951E65-0BAA-4B24-AD87-683F8269D8DB}" type="slidenum">
              <a:rPr lang="en-US" smtClean="0"/>
              <a:pPr/>
              <a:t>21</a:t>
            </a:fld>
            <a:endParaRPr lang="en-US"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693204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TextBox 6"/>
          <p:cNvSpPr txBox="1">
            <a:spLocks noChangeArrowheads="1"/>
          </p:cNvSpPr>
          <p:nvPr/>
        </p:nvSpPr>
        <p:spPr bwMode="auto">
          <a:xfrm>
            <a:off x="752475" y="6855296"/>
            <a:ext cx="5562600" cy="838200"/>
          </a:xfrm>
          <a:prstGeom prst="rect">
            <a:avLst/>
          </a:prstGeom>
          <a:noFill/>
          <a:ln w="9525">
            <a:solidFill>
              <a:schemeClr val="tx1"/>
            </a:solidFill>
            <a:miter lim="800000"/>
            <a:headEnd/>
            <a:tailEnd/>
          </a:ln>
        </p:spPr>
        <p:txBody>
          <a:bodyPr/>
          <a:lstStyle/>
          <a:p>
            <a:pPr eaLnBrk="1" hangingPunct="1"/>
            <a:r>
              <a:rPr lang="en-US" altLang="en-US" sz="1100" dirty="0">
                <a:latin typeface="Courier New" pitchFamily="49" charset="0"/>
                <a:cs typeface="Courier New" pitchFamily="49" charset="0"/>
              </a:rPr>
              <a:t>SQL Error: ORA-01402</a:t>
            </a:r>
            <a:r>
              <a:rPr lang="en-US" altLang="en-US" sz="1100" dirty="0">
                <a:latin typeface="Oracle Sans" panose="020B0503020204020204" pitchFamily="34" charset="0"/>
                <a:cs typeface="Oracle Sans" panose="020B0503020204020204" pitchFamily="34" charset="0"/>
              </a:rPr>
              <a:t>: view </a:t>
            </a:r>
            <a:r>
              <a:rPr lang="en-US" altLang="en-US" sz="1100" dirty="0">
                <a:latin typeface="Courier New" pitchFamily="49" charset="0"/>
                <a:cs typeface="Courier New" pitchFamily="49" charset="0"/>
              </a:rPr>
              <a:t>WITH CHECK OPTION </a:t>
            </a:r>
            <a:r>
              <a:rPr lang="en-US" altLang="en-US" sz="1100" dirty="0">
                <a:latin typeface="Oracle Sans" panose="020B0503020204020204" pitchFamily="34" charset="0"/>
                <a:cs typeface="Oracle Sans" panose="020B0503020204020204" pitchFamily="34" charset="0"/>
              </a:rPr>
              <a:t>where-clause violation</a:t>
            </a:r>
          </a:p>
          <a:p>
            <a:pPr eaLnBrk="1" hangingPunct="1"/>
            <a:r>
              <a:rPr lang="en-US" altLang="en-US" sz="1100" dirty="0">
                <a:latin typeface="Courier New" pitchFamily="49" charset="0"/>
                <a:cs typeface="Courier New" pitchFamily="49" charset="0"/>
              </a:rPr>
              <a:t>01402. 00000 </a:t>
            </a:r>
            <a:r>
              <a:rPr lang="en-US" altLang="en-US" sz="1100" dirty="0">
                <a:latin typeface="Oracle Sans" panose="020B0503020204020204" pitchFamily="34" charset="0"/>
                <a:cs typeface="Oracle Sans" panose="020B0503020204020204" pitchFamily="34" charset="0"/>
              </a:rPr>
              <a:t>-  "view </a:t>
            </a:r>
            <a:r>
              <a:rPr lang="en-US" altLang="en-US" sz="1100" dirty="0">
                <a:latin typeface="Courier New" pitchFamily="49" charset="0"/>
                <a:cs typeface="Courier New" pitchFamily="49" charset="0"/>
              </a:rPr>
              <a:t>WITH CHECK OPTION </a:t>
            </a:r>
            <a:r>
              <a:rPr lang="en-US" altLang="en-US" sz="1100" dirty="0">
                <a:latin typeface="Oracle Sans" panose="020B0503020204020204" pitchFamily="34" charset="0"/>
                <a:cs typeface="Oracle Sans" panose="020B0503020204020204" pitchFamily="34" charset="0"/>
              </a:rPr>
              <a:t>where-clause violation"</a:t>
            </a:r>
          </a:p>
          <a:p>
            <a:pPr eaLnBrk="1" hangingPunct="1"/>
            <a:r>
              <a:rPr lang="en-US" altLang="en-US" sz="1100" dirty="0">
                <a:latin typeface="Oracle Sans" panose="020B0503020204020204" pitchFamily="34" charset="0"/>
                <a:cs typeface="Oracle Sans" panose="020B0503020204020204" pitchFamily="34" charset="0"/>
              </a:rPr>
              <a:t>*Cause:    </a:t>
            </a:r>
          </a:p>
          <a:p>
            <a:pPr eaLnBrk="1" hangingPunct="1"/>
            <a:r>
              <a:rPr lang="en-US" altLang="en-US" sz="1100" dirty="0">
                <a:latin typeface="Oracle Sans" panose="020B0503020204020204" pitchFamily="34" charset="0"/>
                <a:cs typeface="Oracle Sans" panose="020B0503020204020204" pitchFamily="34" charset="0"/>
              </a:rPr>
              <a:t>*Action:</a:t>
            </a:r>
          </a:p>
        </p:txBody>
      </p:sp>
      <p:sp>
        <p:nvSpPr>
          <p:cNvPr id="3" name="Footer Placeholder 2"/>
          <p:cNvSpPr>
            <a:spLocks noGrp="1"/>
          </p:cNvSpPr>
          <p:nvPr>
            <p:ph type="ftr" sz="quarter" idx="10"/>
          </p:nvPr>
        </p:nvSpPr>
        <p:spPr/>
        <p:txBody>
          <a:bodyPr/>
          <a:lstStyle/>
          <a:p>
            <a:r>
              <a:rPr lang="en-US" smtClean="0"/>
              <a:t>Oracle Database 19c: SQL Workshop   14 - </a:t>
            </a:r>
            <a:fld id="{7C951E65-0BAA-4B24-AD87-683F8269D8DB}" type="slidenum">
              <a:rPr lang="en-US" smtClean="0"/>
              <a:pPr/>
              <a:t>22</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eaLnBrk="1" hangingPunct="1">
              <a:defRPr/>
            </a:pPr>
            <a:r>
              <a:rPr lang="en-US" dirty="0"/>
              <a:t>It is possible to perform referential integrity checks through views. You can also enforce constraints at the database level. The view can be used to protect data integrity, but the use is very limited.</a:t>
            </a:r>
          </a:p>
          <a:p>
            <a:pPr lvl="1" eaLnBrk="1" hangingPunct="1">
              <a:lnSpc>
                <a:spcPct val="92000"/>
              </a:lnSpc>
              <a:defRPr/>
            </a:pPr>
            <a:r>
              <a:rPr lang="en-US" dirty="0"/>
              <a:t>The </a:t>
            </a:r>
            <a:r>
              <a:rPr lang="en-US" dirty="0">
                <a:solidFill>
                  <a:schemeClr val="tx1"/>
                </a:solidFill>
                <a:latin typeface="Courier New" pitchFamily="49" charset="0"/>
              </a:rPr>
              <a:t>WITH</a:t>
            </a:r>
            <a:r>
              <a:rPr lang="en-US" dirty="0">
                <a:solidFill>
                  <a:schemeClr val="tx1"/>
                </a:solidFill>
              </a:rPr>
              <a:t> </a:t>
            </a:r>
            <a:r>
              <a:rPr lang="en-US" dirty="0">
                <a:solidFill>
                  <a:schemeClr val="tx1"/>
                </a:solidFill>
                <a:latin typeface="Courier New" pitchFamily="49" charset="0"/>
              </a:rPr>
              <a:t>CHECK</a:t>
            </a:r>
            <a:r>
              <a:rPr lang="en-US" dirty="0">
                <a:solidFill>
                  <a:schemeClr val="tx1"/>
                </a:solidFill>
              </a:rPr>
              <a:t> </a:t>
            </a:r>
            <a:r>
              <a:rPr lang="en-US" dirty="0">
                <a:solidFill>
                  <a:schemeClr val="tx1"/>
                </a:solidFill>
                <a:latin typeface="Courier New" pitchFamily="49" charset="0"/>
              </a:rPr>
              <a:t>OPTION</a:t>
            </a:r>
            <a:r>
              <a:rPr lang="en-US" dirty="0"/>
              <a:t> clause specifies that </a:t>
            </a:r>
            <a:r>
              <a:rPr lang="en-US" dirty="0">
                <a:latin typeface="Courier New" pitchFamily="49" charset="0"/>
              </a:rPr>
              <a:t>INSERT</a:t>
            </a:r>
            <a:r>
              <a:rPr lang="en-US" dirty="0"/>
              <a:t>s and </a:t>
            </a:r>
            <a:r>
              <a:rPr lang="en-US" dirty="0">
                <a:latin typeface="Courier New" pitchFamily="49" charset="0"/>
              </a:rPr>
              <a:t>UPDATE</a:t>
            </a:r>
            <a:r>
              <a:rPr lang="en-US" dirty="0"/>
              <a:t>s performed through the view cannot create rows that the view cannot select. Therefore, it enables integrity constraints and data validation checks to be enforced on data being inserted or updated. If there is an attempt to perform DML operations on rows that the view has not selected, an error is displayed, along with the constraint name if that has been specified.</a:t>
            </a:r>
            <a:endParaRPr lang="en-US" dirty="0">
              <a:latin typeface="Courier New" pitchFamily="49" charset="0"/>
            </a:endParaRPr>
          </a:p>
          <a:p>
            <a:pPr marL="857250" lvl="4" eaLnBrk="1" hangingPunct="1">
              <a:lnSpc>
                <a:spcPct val="92000"/>
              </a:lnSpc>
              <a:defRPr/>
            </a:pPr>
            <a:r>
              <a:rPr lang="en-US" dirty="0"/>
              <a:t>UPDATE empvu20</a:t>
            </a:r>
          </a:p>
          <a:p>
            <a:pPr marL="857250" lvl="4" eaLnBrk="1" hangingPunct="1">
              <a:lnSpc>
                <a:spcPct val="92000"/>
              </a:lnSpc>
              <a:defRPr/>
            </a:pPr>
            <a:r>
              <a:rPr lang="en-US" dirty="0"/>
              <a:t>SET    </a:t>
            </a:r>
            <a:r>
              <a:rPr lang="en-US" dirty="0" err="1"/>
              <a:t>department_id</a:t>
            </a:r>
            <a:r>
              <a:rPr lang="en-US" dirty="0"/>
              <a:t> = 10</a:t>
            </a:r>
          </a:p>
          <a:p>
            <a:pPr marL="857250" lvl="4" eaLnBrk="1" hangingPunct="1">
              <a:lnSpc>
                <a:spcPct val="92000"/>
              </a:lnSpc>
              <a:defRPr/>
            </a:pPr>
            <a:r>
              <a:rPr lang="en-US" dirty="0"/>
              <a:t>WHERE  </a:t>
            </a:r>
            <a:r>
              <a:rPr lang="en-US" dirty="0" err="1"/>
              <a:t>employee_id</a:t>
            </a:r>
            <a:r>
              <a:rPr lang="en-US" dirty="0"/>
              <a:t> = 201;</a:t>
            </a:r>
          </a:p>
          <a:p>
            <a:pPr marL="57150" lvl="1" eaLnBrk="1" hangingPunct="1">
              <a:lnSpc>
                <a:spcPct val="92000"/>
              </a:lnSpc>
              <a:spcBef>
                <a:spcPts val="0"/>
              </a:spcBef>
              <a:defRPr/>
            </a:pPr>
            <a:r>
              <a:rPr lang="en-US" dirty="0"/>
              <a:t>   Error:</a:t>
            </a:r>
          </a:p>
          <a:p>
            <a:pPr lvl="1" eaLnBrk="1" hangingPunct="1">
              <a:lnSpc>
                <a:spcPct val="92000"/>
              </a:lnSpc>
              <a:defRPr/>
            </a:pPr>
            <a:endParaRPr lang="en-US" dirty="0"/>
          </a:p>
          <a:p>
            <a:pPr lvl="1" eaLnBrk="1" hangingPunct="1">
              <a:lnSpc>
                <a:spcPct val="92000"/>
              </a:lnSpc>
              <a:defRPr/>
            </a:pPr>
            <a:endParaRPr lang="en-US" dirty="0"/>
          </a:p>
          <a:p>
            <a:pPr lvl="1" eaLnBrk="1" hangingPunct="1">
              <a:lnSpc>
                <a:spcPct val="92000"/>
              </a:lnSpc>
              <a:defRPr/>
            </a:pPr>
            <a:endParaRPr lang="en-US" b="1" dirty="0"/>
          </a:p>
          <a:p>
            <a:pPr lvl="1" eaLnBrk="1" hangingPunct="1">
              <a:lnSpc>
                <a:spcPct val="92000"/>
              </a:lnSpc>
              <a:defRPr/>
            </a:pPr>
            <a:endParaRPr lang="en-US" b="1" dirty="0"/>
          </a:p>
          <a:p>
            <a:pPr lvl="1" eaLnBrk="1" hangingPunct="1">
              <a:lnSpc>
                <a:spcPct val="92000"/>
              </a:lnSpc>
              <a:spcBef>
                <a:spcPct val="20000"/>
              </a:spcBef>
              <a:defRPr/>
            </a:pPr>
            <a:r>
              <a:rPr lang="en-US" b="1" dirty="0"/>
              <a:t>Note:</a:t>
            </a:r>
            <a:r>
              <a:rPr lang="en-US" dirty="0"/>
              <a:t> No rows are updated because, if the department number were to change to 10, the view would no longer be able to see that employee. With the </a:t>
            </a:r>
            <a:r>
              <a:rPr lang="en-US" dirty="0">
                <a:latin typeface="Courier New" pitchFamily="49" charset="0"/>
              </a:rPr>
              <a:t>WITH</a:t>
            </a:r>
            <a:r>
              <a:rPr lang="en-US" dirty="0"/>
              <a:t> </a:t>
            </a:r>
            <a:r>
              <a:rPr lang="en-US" dirty="0">
                <a:latin typeface="Courier New" pitchFamily="49" charset="0"/>
              </a:rPr>
              <a:t>CHECK</a:t>
            </a:r>
            <a:r>
              <a:rPr lang="en-US" dirty="0"/>
              <a:t> </a:t>
            </a:r>
            <a:r>
              <a:rPr lang="en-US" dirty="0">
                <a:latin typeface="Courier New" pitchFamily="49" charset="0"/>
              </a:rPr>
              <a:t>OPTION</a:t>
            </a:r>
            <a:r>
              <a:rPr lang="en-US" dirty="0"/>
              <a:t> clause, therefore, the view can see only the employees in department 20 and does not allow the department number for those employees to be changed through the view.</a:t>
            </a:r>
          </a:p>
          <a:p>
            <a:endParaRPr lang="en-US" dirty="0"/>
          </a:p>
        </p:txBody>
      </p:sp>
    </p:spTree>
    <p:extLst>
      <p:ext uri="{BB962C8B-B14F-4D97-AF65-F5344CB8AC3E}">
        <p14:creationId xmlns:p14="http://schemas.microsoft.com/office/powerpoint/2010/main" val="2287537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5"/>
          <p:cNvSpPr>
            <a:spLocks noGrp="1" noChangeArrowheads="1"/>
          </p:cNvSpPr>
          <p:nvPr>
            <p:ph type="body" idx="1"/>
          </p:nvPr>
        </p:nvSpPr>
        <p:spPr/>
        <p:txBody>
          <a:bodyPr/>
          <a:lstStyle/>
          <a:p>
            <a:pPr lvl="1"/>
            <a:r>
              <a:rPr lang="en-US" altLang="en-US" smtClean="0"/>
              <a:t>The example in the following slide modifies the EMPVU10 view to prevent any DML operations on the view.</a:t>
            </a:r>
            <a:endParaRPr lang="en-US" altLang="en-US" dirty="0"/>
          </a:p>
        </p:txBody>
      </p:sp>
      <p:sp>
        <p:nvSpPr>
          <p:cNvPr id="3" name="Footer Placeholder 2"/>
          <p:cNvSpPr>
            <a:spLocks noGrp="1"/>
          </p:cNvSpPr>
          <p:nvPr>
            <p:ph type="ftr" sz="quarter" idx="10"/>
          </p:nvPr>
        </p:nvSpPr>
        <p:spPr/>
        <p:txBody>
          <a:bodyPr/>
          <a:lstStyle/>
          <a:p>
            <a:r>
              <a:rPr lang="en-US" smtClean="0"/>
              <a:t>Oracle Database 19c: SQL Workshop   14 - </a:t>
            </a:r>
            <a:fld id="{7C951E65-0BAA-4B24-AD87-683F8269D8DB}" type="slidenum">
              <a:rPr lang="en-US" smtClean="0"/>
              <a:pPr/>
              <a:t>23</a:t>
            </a:fld>
            <a:endParaRPr lang="en-US"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36500148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ChangeArrowheads="1"/>
          </p:cNvSpPr>
          <p:nvPr/>
        </p:nvSpPr>
        <p:spPr bwMode="auto">
          <a:xfrm>
            <a:off x="3959225" y="-1588"/>
            <a:ext cx="3033713" cy="466726"/>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latin typeface="Oracle Sans" panose="020B0503020204020204" pitchFamily="34" charset="0"/>
              <a:cs typeface="Oracle Sans" panose="020B0503020204020204" pitchFamily="34" charset="0"/>
            </a:endParaRPr>
          </a:p>
        </p:txBody>
      </p:sp>
      <p:sp>
        <p:nvSpPr>
          <p:cNvPr id="54277" name="Rectangle 5"/>
          <p:cNvSpPr>
            <a:spLocks noChangeArrowheads="1"/>
          </p:cNvSpPr>
          <p:nvPr/>
        </p:nvSpPr>
        <p:spPr bwMode="auto">
          <a:xfrm>
            <a:off x="-3175" y="-1588"/>
            <a:ext cx="3030538" cy="466726"/>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latin typeface="Oracle Sans" panose="020B0503020204020204" pitchFamily="34" charset="0"/>
              <a:cs typeface="Oracle Sans" panose="020B0503020204020204" pitchFamily="34" charset="0"/>
            </a:endParaRPr>
          </a:p>
        </p:txBody>
      </p:sp>
      <p:pic>
        <p:nvPicPr>
          <p:cNvPr id="54278" name="Picture 8"/>
          <p:cNvPicPr>
            <a:picLocks noChangeAspect="1" noChangeArrowheads="1"/>
          </p:cNvPicPr>
          <p:nvPr/>
        </p:nvPicPr>
        <p:blipFill>
          <a:blip r:embed="rId3"/>
          <a:srcRect/>
          <a:stretch>
            <a:fillRect/>
          </a:stretch>
        </p:blipFill>
        <p:spPr bwMode="auto">
          <a:xfrm>
            <a:off x="717848" y="6037312"/>
            <a:ext cx="5238750" cy="514350"/>
          </a:xfrm>
          <a:prstGeom prst="rect">
            <a:avLst/>
          </a:prstGeom>
          <a:noFill/>
          <a:ln w="28575">
            <a:noFill/>
            <a:miter lim="800000"/>
            <a:headEnd type="none" w="sm" len="sm"/>
            <a:tailEnd type="none" w="sm" len="sm"/>
          </a:ln>
        </p:spPr>
      </p:pic>
      <p:sp>
        <p:nvSpPr>
          <p:cNvPr id="3" name="Footer Placeholder 2"/>
          <p:cNvSpPr>
            <a:spLocks noGrp="1"/>
          </p:cNvSpPr>
          <p:nvPr>
            <p:ph type="ftr" sz="quarter" idx="10"/>
          </p:nvPr>
        </p:nvSpPr>
        <p:spPr/>
        <p:txBody>
          <a:bodyPr/>
          <a:lstStyle/>
          <a:p>
            <a:r>
              <a:rPr lang="en-US" smtClean="0"/>
              <a:t>Oracle Database 19c: SQL Workshop   14 - </a:t>
            </a:r>
            <a:fld id="{7C951E65-0BAA-4B24-AD87-683F8269D8DB}" type="slidenum">
              <a:rPr lang="en-US" smtClean="0"/>
              <a:pPr/>
              <a:t>24</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eaLnBrk="1" hangingPunct="1"/>
            <a:r>
              <a:rPr lang="en-US" altLang="en-US" dirty="0"/>
              <a:t>Any attempt to remove a row from a view with a </a:t>
            </a:r>
            <a:r>
              <a:rPr lang="en-US" altLang="en-US" dirty="0">
                <a:solidFill>
                  <a:schemeClr val="tx1"/>
                </a:solidFill>
              </a:rPr>
              <a:t>read-only constraint</a:t>
            </a:r>
            <a:r>
              <a:rPr lang="en-US" altLang="en-US" dirty="0"/>
              <a:t> results in an error: </a:t>
            </a:r>
          </a:p>
          <a:p>
            <a:pPr marL="857250" lvl="4" eaLnBrk="1" hangingPunct="1"/>
            <a:r>
              <a:rPr lang="en-US" altLang="en-US" dirty="0" smtClean="0"/>
              <a:t>DELETE </a:t>
            </a:r>
            <a:r>
              <a:rPr lang="en-US" altLang="en-US" dirty="0"/>
              <a:t>FROM empvu10</a:t>
            </a:r>
          </a:p>
          <a:p>
            <a:pPr marL="857250" lvl="4" eaLnBrk="1" hangingPunct="1"/>
            <a:r>
              <a:rPr lang="en-US" altLang="en-US" dirty="0"/>
              <a:t>WHERE  </a:t>
            </a:r>
            <a:r>
              <a:rPr lang="en-US" altLang="en-US" dirty="0" err="1"/>
              <a:t>employee_number</a:t>
            </a:r>
            <a:r>
              <a:rPr lang="en-US" altLang="en-US" dirty="0"/>
              <a:t> = 200;</a:t>
            </a:r>
          </a:p>
          <a:p>
            <a:pPr lvl="1" eaLnBrk="1" hangingPunct="1"/>
            <a:r>
              <a:rPr lang="en-US" altLang="en-US" dirty="0"/>
              <a:t>Similarly, any attempt to insert a row or modify a row using the view with a read-only constraint results in the same error.</a:t>
            </a:r>
          </a:p>
          <a:p>
            <a:endParaRPr lang="en-US" dirty="0"/>
          </a:p>
        </p:txBody>
      </p:sp>
    </p:spTree>
    <p:extLst>
      <p:ext uri="{BB962C8B-B14F-4D97-AF65-F5344CB8AC3E}">
        <p14:creationId xmlns:p14="http://schemas.microsoft.com/office/powerpoint/2010/main" val="25587751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Notes Placeholder 2"/>
          <p:cNvSpPr>
            <a:spLocks noGrp="1"/>
          </p:cNvSpPr>
          <p:nvPr>
            <p:ph type="body" idx="1"/>
          </p:nvPr>
        </p:nvSpPr>
        <p:spPr/>
        <p:txBody>
          <a:bodyPr/>
          <a:lstStyle/>
          <a:p>
            <a:pPr lvl="1"/>
            <a:r>
              <a:rPr lang="en-US" altLang="en-US" smtClean="0"/>
              <a:t>In this section, you learn how to drop a view.</a:t>
            </a:r>
            <a:endParaRPr lang="en-US" altLang="en-US" dirty="0"/>
          </a:p>
        </p:txBody>
      </p:sp>
      <p:sp>
        <p:nvSpPr>
          <p:cNvPr id="3" name="Footer Placeholder 2"/>
          <p:cNvSpPr>
            <a:spLocks noGrp="1"/>
          </p:cNvSpPr>
          <p:nvPr>
            <p:ph type="ftr" sz="quarter" idx="10"/>
          </p:nvPr>
        </p:nvSpPr>
        <p:spPr/>
        <p:txBody>
          <a:bodyPr/>
          <a:lstStyle/>
          <a:p>
            <a:r>
              <a:rPr lang="en-US" smtClean="0"/>
              <a:t>Oracle Database 19c: SQL Workshop   14 - </a:t>
            </a:r>
            <a:fld id="{7C951E65-0BAA-4B24-AD87-683F8269D8DB}" type="slidenum">
              <a:rPr lang="en-US" smtClean="0"/>
              <a:pPr/>
              <a:t>25</a:t>
            </a:fld>
            <a:endParaRPr lang="en-US"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37019707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14 - </a:t>
            </a:r>
            <a:fld id="{7C951E65-0BAA-4B24-AD87-683F8269D8DB}" type="slidenum">
              <a:rPr lang="en-US" smtClean="0"/>
              <a:pPr/>
              <a:t>26</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eaLnBrk="1" hangingPunct="1"/>
            <a:r>
              <a:rPr lang="en-US" altLang="en-US" dirty="0"/>
              <a:t>You use the </a:t>
            </a:r>
            <a:r>
              <a:rPr lang="en-US" altLang="en-US" dirty="0">
                <a:solidFill>
                  <a:schemeClr val="tx1"/>
                </a:solidFill>
                <a:latin typeface="Courier New" pitchFamily="49" charset="0"/>
              </a:rPr>
              <a:t>DROP</a:t>
            </a:r>
            <a:r>
              <a:rPr lang="en-US" altLang="en-US" dirty="0">
                <a:solidFill>
                  <a:schemeClr val="tx1"/>
                </a:solidFill>
              </a:rPr>
              <a:t> </a:t>
            </a:r>
            <a:r>
              <a:rPr lang="en-US" altLang="en-US" dirty="0">
                <a:solidFill>
                  <a:schemeClr val="tx1"/>
                </a:solidFill>
                <a:latin typeface="Courier New" pitchFamily="49" charset="0"/>
              </a:rPr>
              <a:t>VIEW</a:t>
            </a:r>
            <a:r>
              <a:rPr lang="en-US" altLang="en-US" dirty="0">
                <a:solidFill>
                  <a:schemeClr val="tx1"/>
                </a:solidFill>
              </a:rPr>
              <a:t> statement</a:t>
            </a:r>
            <a:r>
              <a:rPr lang="en-US" altLang="en-US" dirty="0"/>
              <a:t> to remove a view. The statement removes the view definition from the database. However, dropping views has no effect on the tables on which the view was based. Alternatively, views or other applications based on the deleted views become invalid. Only the creator or a user with the </a:t>
            </a:r>
            <a:r>
              <a:rPr lang="en-US" altLang="en-US" dirty="0">
                <a:solidFill>
                  <a:schemeClr val="tx1"/>
                </a:solidFill>
                <a:latin typeface="Courier New" pitchFamily="49" charset="0"/>
              </a:rPr>
              <a:t>DROP</a:t>
            </a:r>
            <a:r>
              <a:rPr lang="en-US" altLang="en-US" dirty="0">
                <a:solidFill>
                  <a:schemeClr val="tx1"/>
                </a:solidFill>
              </a:rPr>
              <a:t> </a:t>
            </a:r>
            <a:r>
              <a:rPr lang="en-US" altLang="en-US" dirty="0">
                <a:solidFill>
                  <a:schemeClr val="tx1"/>
                </a:solidFill>
                <a:latin typeface="Courier New" pitchFamily="49" charset="0"/>
              </a:rPr>
              <a:t>ANY</a:t>
            </a:r>
            <a:r>
              <a:rPr lang="en-US" altLang="en-US" dirty="0">
                <a:solidFill>
                  <a:schemeClr val="tx1"/>
                </a:solidFill>
              </a:rPr>
              <a:t> </a:t>
            </a:r>
            <a:r>
              <a:rPr lang="en-US" altLang="en-US" dirty="0">
                <a:solidFill>
                  <a:schemeClr val="tx1"/>
                </a:solidFill>
                <a:latin typeface="Courier New" pitchFamily="49" charset="0"/>
              </a:rPr>
              <a:t>VIEW</a:t>
            </a:r>
            <a:r>
              <a:rPr lang="en-US" altLang="en-US" dirty="0">
                <a:solidFill>
                  <a:schemeClr val="tx1"/>
                </a:solidFill>
              </a:rPr>
              <a:t> privilege</a:t>
            </a:r>
            <a:r>
              <a:rPr lang="en-US" altLang="en-US" dirty="0"/>
              <a:t> can remove a view.</a:t>
            </a:r>
          </a:p>
          <a:p>
            <a:pPr lvl="1" eaLnBrk="1" hangingPunct="1"/>
            <a:r>
              <a:rPr lang="en-US" altLang="en-US" dirty="0"/>
              <a:t>In the syntax, </a:t>
            </a:r>
            <a:r>
              <a:rPr lang="en-US" altLang="en-US" i="1" dirty="0">
                <a:latin typeface="Courier New" pitchFamily="49" charset="0"/>
              </a:rPr>
              <a:t>view</a:t>
            </a:r>
            <a:r>
              <a:rPr lang="en-US" altLang="en-US" i="1" dirty="0"/>
              <a:t> </a:t>
            </a:r>
            <a:r>
              <a:rPr lang="en-US" altLang="en-US" dirty="0"/>
              <a:t>is the name of the view.</a:t>
            </a:r>
          </a:p>
          <a:p>
            <a:endParaRPr lang="en-US" dirty="0"/>
          </a:p>
        </p:txBody>
      </p:sp>
    </p:spTree>
    <p:extLst>
      <p:ext uri="{BB962C8B-B14F-4D97-AF65-F5344CB8AC3E}">
        <p14:creationId xmlns:p14="http://schemas.microsoft.com/office/powerpoint/2010/main" val="26290596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5"/>
          <p:cNvSpPr>
            <a:spLocks noGrp="1" noChangeArrowheads="1"/>
          </p:cNvSpPr>
          <p:nvPr>
            <p:ph type="body" idx="1"/>
          </p:nvPr>
        </p:nvSpPr>
        <p:spPr/>
        <p:txBody>
          <a:bodyPr/>
          <a:lstStyle/>
          <a:p>
            <a:pPr lvl="1"/>
            <a:r>
              <a:rPr lang="en-US" altLang="en-US" smtClean="0"/>
              <a:t>In this lesson, you should have learned about views.</a:t>
            </a:r>
            <a:endParaRPr lang="en-US" altLang="en-US" dirty="0"/>
          </a:p>
        </p:txBody>
      </p:sp>
      <p:sp>
        <p:nvSpPr>
          <p:cNvPr id="3" name="Footer Placeholder 2"/>
          <p:cNvSpPr>
            <a:spLocks noGrp="1"/>
          </p:cNvSpPr>
          <p:nvPr>
            <p:ph type="ftr" sz="quarter" idx="10"/>
          </p:nvPr>
        </p:nvSpPr>
        <p:spPr/>
        <p:txBody>
          <a:bodyPr/>
          <a:lstStyle/>
          <a:p>
            <a:r>
              <a:rPr lang="en-US" smtClean="0"/>
              <a:t>Oracle Database 19c: SQL Workshop   14 - </a:t>
            </a:r>
            <a:fld id="{7C951E65-0BAA-4B24-AD87-683F8269D8DB}" type="slidenum">
              <a:rPr lang="en-US" smtClean="0"/>
              <a:pPr/>
              <a:t>27</a:t>
            </a:fld>
            <a:endParaRPr lang="en-US"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5074488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14 - </a:t>
            </a:r>
            <a:fld id="{7C951E65-0BAA-4B24-AD87-683F8269D8DB}" type="slidenum">
              <a:rPr lang="en-US" smtClean="0"/>
              <a:pPr/>
              <a:t>28</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The practice provides you with a variety of exercises in creating, using, querying data dictionary views for view information, and removing views.</a:t>
            </a:r>
          </a:p>
          <a:p>
            <a:pPr lvl="1"/>
            <a:endParaRPr lang="en-US" dirty="0"/>
          </a:p>
        </p:txBody>
      </p:sp>
    </p:spTree>
    <p:extLst>
      <p:ext uri="{BB962C8B-B14F-4D97-AF65-F5344CB8AC3E}">
        <p14:creationId xmlns:p14="http://schemas.microsoft.com/office/powerpoint/2010/main" val="1597371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body" idx="1"/>
          </p:nvPr>
        </p:nvSpPr>
        <p:spPr/>
        <p:txBody>
          <a:bodyPr/>
          <a:lstStyle/>
          <a:p>
            <a:pPr lvl="1"/>
            <a:r>
              <a:rPr lang="en-US" altLang="en-US" smtClean="0"/>
              <a:t>In this lesson, you are introduced to views, and you learn the basics of creating and using views.</a:t>
            </a:r>
            <a:endParaRPr lang="en-US" altLang="en-US" dirty="0"/>
          </a:p>
        </p:txBody>
      </p:sp>
      <p:sp>
        <p:nvSpPr>
          <p:cNvPr id="3" name="Footer Placeholder 2"/>
          <p:cNvSpPr>
            <a:spLocks noGrp="1"/>
          </p:cNvSpPr>
          <p:nvPr>
            <p:ph type="ftr" sz="quarter" idx="10"/>
          </p:nvPr>
        </p:nvSpPr>
        <p:spPr/>
        <p:txBody>
          <a:bodyPr/>
          <a:lstStyle/>
          <a:p>
            <a:r>
              <a:rPr lang="en-US" smtClean="0"/>
              <a:t>Oracle Database 19c: SQL Workshop   14 - </a:t>
            </a:r>
            <a:fld id="{7C951E65-0BAA-4B24-AD87-683F8269D8DB}" type="slidenum">
              <a:rPr lang="en-US" smtClean="0"/>
              <a:pPr/>
              <a:t>3</a:t>
            </a:fld>
            <a:endParaRPr lang="en-US"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3482139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7"/>
          <p:cNvSpPr>
            <a:spLocks noGrp="1" noChangeArrowheads="1"/>
          </p:cNvSpPr>
          <p:nvPr>
            <p:ph type="body" idx="1"/>
          </p:nvPr>
        </p:nvSpPr>
        <p:spPr/>
        <p:txBody>
          <a:bodyPr/>
          <a:lstStyle/>
          <a:p>
            <a:pPr lvl="1"/>
            <a:r>
              <a:rPr lang="en-US" altLang="en-US" smtClean="0"/>
              <a:t>This section gives an overview of views.</a:t>
            </a:r>
            <a:endParaRPr lang="en-US" altLang="en-US" dirty="0"/>
          </a:p>
        </p:txBody>
      </p:sp>
      <p:sp>
        <p:nvSpPr>
          <p:cNvPr id="3" name="Footer Placeholder 2"/>
          <p:cNvSpPr>
            <a:spLocks noGrp="1"/>
          </p:cNvSpPr>
          <p:nvPr>
            <p:ph type="ftr" sz="quarter" idx="10"/>
          </p:nvPr>
        </p:nvSpPr>
        <p:spPr/>
        <p:txBody>
          <a:bodyPr/>
          <a:lstStyle/>
          <a:p>
            <a:r>
              <a:rPr lang="en-US" smtClean="0"/>
              <a:t>Oracle Database 19c: SQL Workshop   14 - </a:t>
            </a:r>
            <a:fld id="{7C951E65-0BAA-4B24-AD87-683F8269D8DB}" type="slidenum">
              <a:rPr lang="en-US" smtClean="0"/>
              <a:pPr/>
              <a:t>4</a:t>
            </a:fld>
            <a:endParaRPr lang="en-US"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045173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smtClean="0"/>
              <a:t>Oracle Database 19c: SQL Workshop   14 - </a:t>
            </a:r>
            <a:fld id="{7C951E65-0BAA-4B24-AD87-683F8269D8DB}" type="slidenum">
              <a:rPr lang="en-US" smtClean="0"/>
              <a:pPr/>
              <a:t>5</a:t>
            </a:fld>
            <a:endParaRPr lang="en-US" dirty="0"/>
          </a:p>
        </p:txBody>
      </p:sp>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pPr lvl="1"/>
            <a:r>
              <a:rPr lang="en-US" dirty="0"/>
              <a:t>ABC is a company, which consists of around 1000 employees. The HR department of the company maintains a database to store all the employee information, such as full name, date of birth, department, salary, manager, designation, phone number, hire date, and so on. This information is confidential and cannot be accessed by all the employees.</a:t>
            </a:r>
          </a:p>
          <a:p>
            <a:pPr lvl="1"/>
            <a:r>
              <a:rPr lang="en-US" dirty="0"/>
              <a:t>The company now decides to create an employee search portal for the use of employees. This portal should display only the necessary information (such as name, department, and manager) and should </a:t>
            </a:r>
            <a:r>
              <a:rPr lang="en-US" i="1" dirty="0"/>
              <a:t>not</a:t>
            </a:r>
            <a:r>
              <a:rPr lang="en-US" dirty="0"/>
              <a:t> display any confidential information (such as salary). To achieve this, the company need not create a separate table, which stores the same data with fewer columns. </a:t>
            </a:r>
          </a:p>
          <a:p>
            <a:pPr lvl="1"/>
            <a:r>
              <a:rPr lang="en-US" dirty="0"/>
              <a:t>Instead, a view is created with the columns required based on the underlying </a:t>
            </a:r>
            <a:r>
              <a:rPr lang="en-US" dirty="0">
                <a:latin typeface="Courier New"/>
              </a:rPr>
              <a:t>EMPLOYEES </a:t>
            </a:r>
            <a:r>
              <a:rPr lang="en-US" dirty="0"/>
              <a:t>table. This helps in removing redundancy and hiding sensitive information securely. You learn more about views and how to use them in the following slides.</a:t>
            </a:r>
          </a:p>
          <a:p>
            <a:endParaRPr lang="en-US" dirty="0"/>
          </a:p>
        </p:txBody>
      </p:sp>
    </p:spTree>
    <p:extLst>
      <p:ext uri="{BB962C8B-B14F-4D97-AF65-F5344CB8AC3E}">
        <p14:creationId xmlns:p14="http://schemas.microsoft.com/office/powerpoint/2010/main" val="259056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14 - </a:t>
            </a:r>
            <a:fld id="{7C951E65-0BAA-4B24-AD87-683F8269D8DB}" type="slidenum">
              <a:rPr lang="en-US" smtClean="0"/>
              <a:pPr/>
              <a:t>6</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eaLnBrk="1" hangingPunct="1"/>
            <a:r>
              <a:rPr lang="en-US" altLang="en-US" dirty="0"/>
              <a:t>There are several other objects in a database in addition to tables. </a:t>
            </a:r>
          </a:p>
          <a:p>
            <a:pPr lvl="1" eaLnBrk="1" hangingPunct="1"/>
            <a:r>
              <a:rPr lang="en-US" altLang="en-US" dirty="0"/>
              <a:t>With views, you can present and hide data from the tables.</a:t>
            </a:r>
          </a:p>
          <a:p>
            <a:pPr lvl="1" eaLnBrk="1" hangingPunct="1"/>
            <a:r>
              <a:rPr lang="en-US" altLang="en-US" dirty="0"/>
              <a:t>Many applications require the use of unique numbers as primary key values. You can either build code into the application to handle this requirement or use a sequence to generate unique numbers.</a:t>
            </a:r>
          </a:p>
          <a:p>
            <a:pPr lvl="1" eaLnBrk="1" hangingPunct="1"/>
            <a:r>
              <a:rPr lang="en-US" altLang="en-US" dirty="0"/>
              <a:t>If you want to improve the performance of data retrieval queries, you should consider creating an index. You can also use indexes to enforce uniqueness on a column or a collection of columns.</a:t>
            </a:r>
          </a:p>
          <a:p>
            <a:pPr lvl="1" eaLnBrk="1" hangingPunct="1"/>
            <a:r>
              <a:rPr lang="en-US" altLang="en-US" dirty="0"/>
              <a:t>You can provide alternative names for objects by using synonyms.</a:t>
            </a:r>
          </a:p>
          <a:p>
            <a:endParaRPr lang="en-US" dirty="0"/>
          </a:p>
        </p:txBody>
      </p:sp>
    </p:spTree>
    <p:extLst>
      <p:ext uri="{BB962C8B-B14F-4D97-AF65-F5344CB8AC3E}">
        <p14:creationId xmlns:p14="http://schemas.microsoft.com/office/powerpoint/2010/main" val="3965630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14 - </a:t>
            </a:r>
            <a:fld id="{7C951E65-0BAA-4B24-AD87-683F8269D8DB}" type="slidenum">
              <a:rPr lang="en-US" smtClean="0"/>
              <a:pPr/>
              <a:t>7</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You can present logical subsets or combinations of data by creating views of tables. A view is a schema object  and is stored as a </a:t>
            </a:r>
            <a:r>
              <a:rPr lang="en-US" altLang="en-US" dirty="0">
                <a:latin typeface="Courier New" pitchFamily="49" charset="0"/>
                <a:cs typeface="Courier New" pitchFamily="49" charset="0"/>
              </a:rPr>
              <a:t>SELECT</a:t>
            </a:r>
            <a:r>
              <a:rPr lang="en-US" altLang="en-US" dirty="0"/>
              <a:t> statement based on a table or another view. A view contains no data of its own, but is like a window through which data from tables can be viewed or changed. The tables on which a view is based are called </a:t>
            </a:r>
            <a:r>
              <a:rPr lang="en-US" altLang="en-US" i="1" dirty="0"/>
              <a:t>base tables</a:t>
            </a:r>
            <a:r>
              <a:rPr lang="en-US" altLang="en-US" dirty="0"/>
              <a:t>. The view is stored as a </a:t>
            </a:r>
            <a:r>
              <a:rPr lang="en-US" altLang="en-US" dirty="0">
                <a:latin typeface="Courier New" pitchFamily="49" charset="0"/>
              </a:rPr>
              <a:t>SELECT</a:t>
            </a:r>
            <a:r>
              <a:rPr lang="en-US" altLang="en-US" dirty="0"/>
              <a:t> statement in the data dictionary.</a:t>
            </a:r>
          </a:p>
          <a:p>
            <a:pPr lvl="1"/>
            <a:endParaRPr lang="en-US" dirty="0"/>
          </a:p>
        </p:txBody>
      </p:sp>
    </p:spTree>
    <p:extLst>
      <p:ext uri="{BB962C8B-B14F-4D97-AF65-F5344CB8AC3E}">
        <p14:creationId xmlns:p14="http://schemas.microsoft.com/office/powerpoint/2010/main" val="478563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14 - </a:t>
            </a:r>
            <a:fld id="{7C951E65-0BAA-4B24-AD87-683F8269D8DB}" type="slidenum">
              <a:rPr lang="en-US" smtClean="0"/>
              <a:pPr/>
              <a:t>8</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The following are some of the advantages of views:</a:t>
            </a:r>
          </a:p>
          <a:p>
            <a:pPr lvl="2"/>
            <a:r>
              <a:rPr lang="en-US" altLang="en-US" dirty="0"/>
              <a:t>Views restrict access to data because they display selected columns from the table.</a:t>
            </a:r>
          </a:p>
          <a:p>
            <a:pPr lvl="2"/>
            <a:r>
              <a:rPr lang="en-US" altLang="en-US" dirty="0"/>
              <a:t>Views can be used to make simple queries to retrieve the results of complicated queries. For example, views can be used to query information from multiple tables without the user knowing how to write a join statement.</a:t>
            </a:r>
          </a:p>
          <a:p>
            <a:pPr lvl="2"/>
            <a:r>
              <a:rPr lang="en-US" altLang="en-US" dirty="0"/>
              <a:t>Views provide data independence for ad hoc users and application programs. One view can be used to retrieve data from several tables.</a:t>
            </a:r>
          </a:p>
          <a:p>
            <a:pPr lvl="2"/>
            <a:r>
              <a:rPr lang="en-US" altLang="en-US" dirty="0"/>
              <a:t>Views provide groups of users access to data according to their particular criteria.</a:t>
            </a:r>
          </a:p>
          <a:p>
            <a:pPr lvl="1"/>
            <a:r>
              <a:rPr lang="en-US" altLang="en-US" dirty="0"/>
              <a:t>For more information, see the “</a:t>
            </a:r>
            <a:r>
              <a:rPr lang="en-US" altLang="en-US" dirty="0">
                <a:latin typeface="Courier New" pitchFamily="49" charset="0"/>
                <a:cs typeface="Courier New" pitchFamily="49" charset="0"/>
              </a:rPr>
              <a:t>CREATE</a:t>
            </a:r>
            <a:r>
              <a:rPr lang="en-US" altLang="en-US" dirty="0"/>
              <a:t> </a:t>
            </a:r>
            <a:r>
              <a:rPr lang="en-US" altLang="en-US" dirty="0">
                <a:latin typeface="Courier New" pitchFamily="49" charset="0"/>
                <a:cs typeface="Courier New" pitchFamily="49" charset="0"/>
              </a:rPr>
              <a:t>VIEW</a:t>
            </a:r>
            <a:r>
              <a:rPr lang="en-US" altLang="en-US" dirty="0"/>
              <a:t>” section in </a:t>
            </a:r>
            <a:r>
              <a:rPr lang="en-US" altLang="en-US" i="1" dirty="0"/>
              <a:t>Oracle Database SQL Language Reference</a:t>
            </a:r>
            <a:r>
              <a:rPr lang="en-US" altLang="en-US" dirty="0"/>
              <a:t> for Oracle Database 19</a:t>
            </a:r>
            <a:r>
              <a:rPr lang="en-US" altLang="en-US" i="1" dirty="0"/>
              <a:t>c</a:t>
            </a:r>
            <a:r>
              <a:rPr lang="en-US" altLang="en-US" dirty="0"/>
              <a:t>.</a:t>
            </a:r>
          </a:p>
          <a:p>
            <a:endParaRPr lang="en-US" dirty="0"/>
          </a:p>
        </p:txBody>
      </p:sp>
    </p:spTree>
    <p:extLst>
      <p:ext uri="{BB962C8B-B14F-4D97-AF65-F5344CB8AC3E}">
        <p14:creationId xmlns:p14="http://schemas.microsoft.com/office/powerpoint/2010/main" val="2098981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14 - </a:t>
            </a:r>
            <a:fld id="{7C951E65-0BAA-4B24-AD87-683F8269D8DB}" type="slidenum">
              <a:rPr lang="en-US" smtClean="0"/>
              <a:pPr/>
              <a:t>9</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eaLnBrk="1" hangingPunct="1"/>
            <a:r>
              <a:rPr lang="en-US" altLang="en-US" dirty="0"/>
              <a:t>There are two classifications for </a:t>
            </a:r>
            <a:r>
              <a:rPr lang="en-US" altLang="en-US" dirty="0">
                <a:solidFill>
                  <a:schemeClr val="tx1"/>
                </a:solidFill>
              </a:rPr>
              <a:t>views: simple and complex</a:t>
            </a:r>
            <a:r>
              <a:rPr lang="en-US" altLang="en-US" dirty="0"/>
              <a:t>. The basic difference is related to the DML (</a:t>
            </a:r>
            <a:r>
              <a:rPr lang="en-US" altLang="en-US" dirty="0">
                <a:latin typeface="Courier New" pitchFamily="49" charset="0"/>
              </a:rPr>
              <a:t>INSERT</a:t>
            </a:r>
            <a:r>
              <a:rPr lang="en-US" altLang="en-US" dirty="0"/>
              <a:t>, </a:t>
            </a:r>
            <a:r>
              <a:rPr lang="en-US" altLang="en-US" dirty="0">
                <a:latin typeface="Courier New" pitchFamily="49" charset="0"/>
              </a:rPr>
              <a:t>UPDATE</a:t>
            </a:r>
            <a:r>
              <a:rPr lang="en-US" altLang="en-US" dirty="0"/>
              <a:t>, and </a:t>
            </a:r>
            <a:r>
              <a:rPr lang="en-US" altLang="en-US" dirty="0">
                <a:latin typeface="Courier New" pitchFamily="49" charset="0"/>
              </a:rPr>
              <a:t>DELETE</a:t>
            </a:r>
            <a:r>
              <a:rPr lang="en-US" altLang="en-US" dirty="0"/>
              <a:t>) operations.</a:t>
            </a:r>
          </a:p>
          <a:p>
            <a:pPr lvl="2" eaLnBrk="1" hangingPunct="1"/>
            <a:r>
              <a:rPr lang="en-US" altLang="en-US" dirty="0"/>
              <a:t>A simple view:</a:t>
            </a:r>
          </a:p>
          <a:p>
            <a:pPr lvl="3" indent="-285750" eaLnBrk="1" hangingPunct="1"/>
            <a:r>
              <a:rPr lang="en-US" altLang="en-US" dirty="0"/>
              <a:t>Derives data from only one table</a:t>
            </a:r>
          </a:p>
          <a:p>
            <a:pPr lvl="3" indent="-285750" eaLnBrk="1" hangingPunct="1"/>
            <a:r>
              <a:rPr lang="en-US" altLang="en-US" dirty="0"/>
              <a:t>Contains no functions or groups of data</a:t>
            </a:r>
          </a:p>
          <a:p>
            <a:pPr lvl="3" indent="-285750" eaLnBrk="1" hangingPunct="1"/>
            <a:r>
              <a:rPr lang="en-US" altLang="en-US" dirty="0"/>
              <a:t>Usually performs DML operations through the view</a:t>
            </a:r>
          </a:p>
          <a:p>
            <a:pPr lvl="2" eaLnBrk="1" hangingPunct="1"/>
            <a:r>
              <a:rPr lang="en-US" altLang="en-US" dirty="0"/>
              <a:t>A complex view:</a:t>
            </a:r>
          </a:p>
          <a:p>
            <a:pPr lvl="3" indent="-285750" eaLnBrk="1" hangingPunct="1"/>
            <a:r>
              <a:rPr lang="en-US" altLang="en-US" dirty="0"/>
              <a:t>Derives data from many tables</a:t>
            </a:r>
          </a:p>
          <a:p>
            <a:pPr lvl="3" indent="-285750" eaLnBrk="1" hangingPunct="1"/>
            <a:r>
              <a:rPr lang="en-US" altLang="en-US" dirty="0"/>
              <a:t>Contains functions or groups of data</a:t>
            </a:r>
          </a:p>
          <a:p>
            <a:pPr lvl="3" indent="-285750" eaLnBrk="1" hangingPunct="1"/>
            <a:r>
              <a:rPr lang="en-US" altLang="en-US" dirty="0"/>
              <a:t>Does not always allow DML operations through the view</a:t>
            </a:r>
          </a:p>
          <a:p>
            <a:endParaRPr lang="en-US" dirty="0"/>
          </a:p>
        </p:txBody>
      </p:sp>
    </p:spTree>
    <p:extLst>
      <p:ext uri="{BB962C8B-B14F-4D97-AF65-F5344CB8AC3E}">
        <p14:creationId xmlns:p14="http://schemas.microsoft.com/office/powerpoint/2010/main" val="26107152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dirty="0">
                <a:solidFill>
                  <a:srgbClr val="FFFFFF"/>
                </a:solidFill>
                <a:latin typeface="Oracle Sans" panose="020B0503020204020204" pitchFamily="34" charset="0"/>
                <a:cs typeface="Oracle Sans" panose="020B0503020204020204" pitchFamily="34" charset="0"/>
              </a:rPr>
              <a:t>14</a:t>
            </a: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xmlns=""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EFB9E9CD-D1E8-2941-B6E9-04C71E3BFC82}"/>
              </a:ext>
            </a:extLst>
          </p:cNvPr>
          <p:cNvPicPr>
            <a:picLocks noChangeAspect="1"/>
          </p:cNvPicPr>
          <p:nvPr/>
        </p:nvPicPr>
        <p:blipFill>
          <a:blip r:embed="rId22">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1"/>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8.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29.xml"/><Relationship Id="rId6" Type="http://schemas.openxmlformats.org/officeDocument/2006/relationships/image" Target="../media/image23.png"/><Relationship Id="rId5" Type="http://schemas.openxmlformats.org/officeDocument/2006/relationships/image" Target="../media/image15.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30.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1.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8.png"/><Relationship Id="rId2" Type="http://schemas.openxmlformats.org/officeDocument/2006/relationships/slideLayout" Target="../slideLayouts/slideLayout8.xml"/><Relationship Id="rId1" Type="http://schemas.openxmlformats.org/officeDocument/2006/relationships/tags" Target="../tags/tag3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3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34.xml"/><Relationship Id="rId6" Type="http://schemas.openxmlformats.org/officeDocument/2006/relationships/image" Target="../media/image30.png"/><Relationship Id="rId5" Type="http://schemas.openxmlformats.org/officeDocument/2006/relationships/image" Target="../media/image15.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3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6.xml"/><Relationship Id="rId5" Type="http://schemas.openxmlformats.org/officeDocument/2006/relationships/image" Target="../media/image34.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7.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8.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tags" Target="../tags/tag39.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40.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41.xml"/><Relationship Id="rId5" Type="http://schemas.openxmlformats.org/officeDocument/2006/relationships/image" Target="../media/image15.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43.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2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2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2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Creating Views</a:t>
            </a:r>
          </a:p>
        </p:txBody>
      </p:sp>
      <p:sp>
        <p:nvSpPr>
          <p:cNvPr id="3" name="Subtitle 2">
            <a:extLst>
              <a:ext uri="{FF2B5EF4-FFF2-40B4-BE49-F238E27FC236}">
                <a16:creationId xmlns:a16="http://schemas.microsoft.com/office/drawing/2014/main" xmlns="" id="{3411B091-734F-446E-8A52-9642234619FC}"/>
              </a:ext>
            </a:extLst>
          </p:cNvPr>
          <p:cNvSpPr>
            <a:spLocks noGrp="1"/>
          </p:cNvSpPr>
          <p:nvPr>
            <p:ph type="subTitle" idx="1"/>
          </p:nvPr>
        </p:nvSpPr>
        <p:spPr/>
        <p:txBody>
          <a:bodyPr/>
          <a:lstStyle/>
          <a:p>
            <a:endParaRPr lang="en-IN"/>
          </a:p>
        </p:txBody>
      </p:sp>
    </p:spTree>
    <p:custDataLst>
      <p:tags r:id="rId1"/>
    </p:custDataLst>
    <p:extLst>
      <p:ext uri="{BB962C8B-B14F-4D97-AF65-F5344CB8AC3E}">
        <p14:creationId xmlns:p14="http://schemas.microsoft.com/office/powerpoint/2010/main" val="479520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5" name="Rectangle 5"/>
          <p:cNvSpPr>
            <a:spLocks noGrp="1" noChangeArrowheads="1"/>
          </p:cNvSpPr>
          <p:nvPr>
            <p:ph idx="1"/>
          </p:nvPr>
        </p:nvSpPr>
        <p:spPr>
          <a:xfrm>
            <a:off x="933451" y="2272710"/>
            <a:ext cx="16421100" cy="22180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Overview of views</a:t>
            </a:r>
          </a:p>
          <a:p>
            <a:pPr lvl="1"/>
            <a:r>
              <a:rPr lang="en-US" dirty="0">
                <a:latin typeface="Oracle Sans" panose="020B0503020204020204" pitchFamily="34" charset="0"/>
                <a:cs typeface="Oracle Sans" panose="020B0503020204020204" pitchFamily="34" charset="0"/>
              </a:rPr>
              <a:t>Creating, modifying, and retrieving data from a view</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Data manipulation language (DML) operations on a view</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Dropping a view</a:t>
            </a:r>
          </a:p>
        </p:txBody>
      </p:sp>
      <p:grpSp>
        <p:nvGrpSpPr>
          <p:cNvPr id="11" name="Group 10"/>
          <p:cNvGrpSpPr/>
          <p:nvPr/>
        </p:nvGrpSpPr>
        <p:grpSpPr>
          <a:xfrm>
            <a:off x="12470189" y="6446045"/>
            <a:ext cx="5818827" cy="2500313"/>
            <a:chOff x="5242557" y="4297363"/>
            <a:chExt cx="3879218" cy="1666875"/>
          </a:xfrm>
        </p:grpSpPr>
        <p:sp>
          <p:nvSpPr>
            <p:cNvPr id="12" name="Rectangle 11"/>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13" name="Oval 12"/>
            <p:cNvSpPr>
              <a:spLocks noChangeAspect="1"/>
            </p:cNvSpPr>
            <p:nvPr/>
          </p:nvSpPr>
          <p:spPr bwMode="auto">
            <a:xfrm>
              <a:off x="5242557"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4" name="Picture 5"/>
            <p:cNvPicPr>
              <a:picLocks noChangeAspect="1"/>
            </p:cNvPicPr>
            <p:nvPr/>
          </p:nvPicPr>
          <p:blipFill>
            <a:blip r:embed="rId4" cstate="print"/>
            <a:srcRect/>
            <a:stretch>
              <a:fillRect/>
            </a:stretch>
          </p:blipFill>
          <p:spPr bwMode="auto">
            <a:xfrm>
              <a:off x="5404482"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33508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rot="16200000" flipV="1">
            <a:off x="14402815" y="4508657"/>
            <a:ext cx="1747838" cy="60245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 name="Oval 6"/>
          <p:cNvSpPr>
            <a:spLocks noChangeAspect="1"/>
          </p:cNvSpPr>
          <p:nvPr/>
        </p:nvSpPr>
        <p:spPr bwMode="auto">
          <a:xfrm>
            <a:off x="14285609" y="6058957"/>
            <a:ext cx="3115725" cy="3112562"/>
          </a:xfrm>
          <a:prstGeom prst="ellipse">
            <a:avLst/>
          </a:prstGeom>
          <a:solidFill>
            <a:schemeClr val="bg1"/>
          </a:solidFill>
          <a:ln w="50800" cap="flat" cmpd="sng" algn="ctr">
            <a:solidFill>
              <a:schemeClr val="bg1"/>
            </a:solidFill>
            <a:prstDash val="solid"/>
            <a:round/>
            <a:headEnd type="none" w="sm" len="sm"/>
            <a:tailEnd type="none" w="sm" len="sm"/>
          </a:ln>
          <a:effectLst>
            <a:innerShdw blurRad="241300">
              <a:schemeClr val="accent5"/>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8" name="Group 7"/>
          <p:cNvGrpSpPr>
            <a:grpSpLocks noChangeAspect="1"/>
          </p:cNvGrpSpPr>
          <p:nvPr/>
        </p:nvGrpSpPr>
        <p:grpSpPr>
          <a:xfrm>
            <a:off x="13709372" y="7109459"/>
            <a:ext cx="822960" cy="822960"/>
            <a:chOff x="8335971" y="4966354"/>
            <a:chExt cx="594359" cy="594359"/>
          </a:xfrm>
        </p:grpSpPr>
        <p:sp>
          <p:nvSpPr>
            <p:cNvPr id="9" name="Oval 8"/>
            <p:cNvSpPr>
              <a:spLocks noChangeAspect="1"/>
            </p:cNvSpPr>
            <p:nvPr/>
          </p:nvSpPr>
          <p:spPr bwMode="auto">
            <a:xfrm>
              <a:off x="8335971" y="4966354"/>
              <a:ext cx="594359" cy="594359"/>
            </a:xfrm>
            <a:prstGeom prst="ellipse">
              <a:avLst/>
            </a:prstGeom>
            <a:gradFill>
              <a:gsLst>
                <a:gs pos="0">
                  <a:srgbClr val="5ACF4B"/>
                </a:gs>
                <a:gs pos="88000">
                  <a:srgbClr val="42A94F"/>
                </a:gs>
              </a:gsLst>
              <a:lin ang="5400000" scaled="1"/>
            </a:gradFill>
            <a:ln w="38100" cap="flat" cmpd="sng" algn="ctr">
              <a:solidFill>
                <a:schemeClr val="bg1">
                  <a:lumMod val="95000"/>
                </a:schemeClr>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0" name="Cross 9"/>
            <p:cNvSpPr/>
            <p:nvPr/>
          </p:nvSpPr>
          <p:spPr bwMode="auto">
            <a:xfrm>
              <a:off x="8450983" y="5081362"/>
              <a:ext cx="364357" cy="364357"/>
            </a:xfrm>
            <a:prstGeom prst="plus">
              <a:avLst>
                <a:gd name="adj" fmla="val 38340"/>
              </a:avLst>
            </a:prstGeom>
            <a:gradFill flip="none" rotWithShape="1">
              <a:gsLst>
                <a:gs pos="0">
                  <a:srgbClr val="DADADA"/>
                </a:gs>
                <a:gs pos="88000">
                  <a:schemeClr val="bg1"/>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sp>
        <p:nvSpPr>
          <p:cNvPr id="12290"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Creating a View</a:t>
            </a:r>
          </a:p>
        </p:txBody>
      </p:sp>
      <p:sp>
        <p:nvSpPr>
          <p:cNvPr id="12291" name="Rectangle 6"/>
          <p:cNvSpPr>
            <a:spLocks noGrp="1" noChangeArrowheads="1"/>
          </p:cNvSpPr>
          <p:nvPr>
            <p:ph idx="1"/>
          </p:nvPr>
        </p:nvSpPr>
        <p:spPr>
          <a:xfrm>
            <a:off x="933451" y="2272710"/>
            <a:ext cx="16421100" cy="382918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You embed a subquery in the </a:t>
            </a:r>
            <a:r>
              <a:rPr lang="en-US" altLang="en-US" dirty="0">
                <a:latin typeface="Courier New" panose="02070309020205020404" pitchFamily="49" charset="0"/>
                <a:cs typeface="Courier New" panose="02070309020205020404" pitchFamily="49" charset="0"/>
              </a:rPr>
              <a:t>CREATE VIEW </a:t>
            </a:r>
            <a:r>
              <a:rPr lang="en-US" altLang="en-US" dirty="0">
                <a:latin typeface="Oracle Sans" panose="020B0503020204020204" pitchFamily="34" charset="0"/>
                <a:cs typeface="Oracle Sans" panose="020B0503020204020204" pitchFamily="34" charset="0"/>
              </a:rPr>
              <a:t>statement:</a:t>
            </a:r>
          </a:p>
          <a:p>
            <a:pPr lvl="1">
              <a:lnSpc>
                <a:spcPct val="100000"/>
              </a:lnSpc>
            </a:pPr>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r>
              <a:rPr lang="en-US" altLang="en-US" dirty="0">
                <a:latin typeface="Oracle Sans" panose="020B0503020204020204" pitchFamily="34" charset="0"/>
                <a:cs typeface="Oracle Sans" panose="020B0503020204020204" pitchFamily="34" charset="0"/>
              </a:rPr>
              <a:t>The subquery can contain complex </a:t>
            </a:r>
            <a:r>
              <a:rPr lang="en-US" altLang="en-US" dirty="0">
                <a:latin typeface="Courier New" panose="02070309020205020404" pitchFamily="49" charset="0"/>
                <a:cs typeface="Courier New" panose="02070309020205020404" pitchFamily="49" charset="0"/>
              </a:rPr>
              <a:t>SELECT</a:t>
            </a:r>
            <a:r>
              <a:rPr lang="en-US" altLang="en-US" dirty="0">
                <a:latin typeface="Oracle Sans" panose="020B0503020204020204" pitchFamily="34" charset="0"/>
                <a:cs typeface="Oracle Sans" panose="020B0503020204020204" pitchFamily="34" charset="0"/>
              </a:rPr>
              <a:t> syntax.</a:t>
            </a:r>
          </a:p>
        </p:txBody>
      </p:sp>
      <p:sp>
        <p:nvSpPr>
          <p:cNvPr id="5" name="Content Placeholder 2"/>
          <p:cNvSpPr txBox="1">
            <a:spLocks/>
          </p:cNvSpPr>
          <p:nvPr/>
        </p:nvSpPr>
        <p:spPr bwMode="gray">
          <a:xfrm>
            <a:off x="1295128" y="3055268"/>
            <a:ext cx="15211430" cy="221608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CREATE [OR REPLACE] [FORCE|NOFORCE] VIEW view</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  [(alias[, alias]...)]</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 AS subquery</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[WITH CHECK OPTION [CONSTRAINT constraint]]</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[WITH READ ONLY [CONSTRAINT constraint]];</a:t>
            </a:r>
            <a:endParaRPr lang="en-US" altLang="en-US" b="1" dirty="0">
              <a:latin typeface="Courier New" pitchFamily="49" charset="0"/>
              <a:cs typeface="Oracle Sans" panose="020B0503020204020204" pitchFamily="34" charset="0"/>
            </a:endParaRPr>
          </a:p>
        </p:txBody>
      </p:sp>
      <p:pic>
        <p:nvPicPr>
          <p:cNvPr id="3074" name="Picture 2" descr="D:\Projects\SQL_Workshop_12cR2\OU Graphics\Batch 2 SQL course icons\Batch 2 SQL course icons\Table_View.png"/>
          <p:cNvPicPr>
            <a:picLocks noChangeAspect="1" noChangeArrowheads="1"/>
          </p:cNvPicPr>
          <p:nvPr/>
        </p:nvPicPr>
        <p:blipFill>
          <a:blip r:embed="rId4" cstate="print"/>
          <a:srcRect/>
          <a:stretch>
            <a:fillRect/>
          </a:stretch>
        </p:blipFill>
        <p:spPr bwMode="auto">
          <a:xfrm>
            <a:off x="14779054" y="6400800"/>
            <a:ext cx="2128838" cy="2428875"/>
          </a:xfrm>
          <a:prstGeom prst="rect">
            <a:avLst/>
          </a:prstGeom>
          <a:noFill/>
        </p:spPr>
      </p:pic>
    </p:spTree>
    <p:custDataLst>
      <p:tags r:id="rId1"/>
    </p:custDataLst>
    <p:extLst>
      <p:ext uri="{BB962C8B-B14F-4D97-AF65-F5344CB8AC3E}">
        <p14:creationId xmlns:p14="http://schemas.microsoft.com/office/powerpoint/2010/main" val="4275609468"/>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Creating a View</a:t>
            </a:r>
          </a:p>
        </p:txBody>
      </p:sp>
      <p:sp>
        <p:nvSpPr>
          <p:cNvPr id="13315" name="Rectangle 7"/>
          <p:cNvSpPr>
            <a:spLocks noGrp="1" noChangeArrowheads="1"/>
          </p:cNvSpPr>
          <p:nvPr>
            <p:ph idx="1"/>
          </p:nvPr>
        </p:nvSpPr>
        <p:spPr>
          <a:xfrm>
            <a:off x="933451" y="2272710"/>
            <a:ext cx="16421100" cy="4725007"/>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lnSpc>
                <a:spcPct val="120000"/>
              </a:lnSpc>
            </a:pPr>
            <a:r>
              <a:rPr lang="en-US" altLang="en-US" dirty="0">
                <a:latin typeface="Oracle Sans" panose="020B0503020204020204" pitchFamily="34" charset="0"/>
                <a:cs typeface="Oracle Sans" panose="020B0503020204020204" pitchFamily="34" charset="0"/>
              </a:rPr>
              <a:t>Create the </a:t>
            </a:r>
            <a:r>
              <a:rPr lang="en-US" altLang="en-US" dirty="0">
                <a:latin typeface="Courier New" panose="02070309020205020404" pitchFamily="49" charset="0"/>
                <a:cs typeface="Courier New" panose="02070309020205020404" pitchFamily="49" charset="0"/>
              </a:rPr>
              <a:t>EMPVU80</a:t>
            </a:r>
            <a:r>
              <a:rPr lang="en-US" altLang="en-US" dirty="0">
                <a:latin typeface="Oracle Sans" panose="020B0503020204020204" pitchFamily="34" charset="0"/>
                <a:cs typeface="Oracle Sans" panose="020B0503020204020204" pitchFamily="34" charset="0"/>
              </a:rPr>
              <a:t> view, which contains details of the employees in department 80:</a:t>
            </a:r>
          </a:p>
          <a:p>
            <a:pPr lvl="1">
              <a:lnSpc>
                <a:spcPct val="120000"/>
              </a:lnSpc>
            </a:pPr>
            <a:endParaRPr lang="en-US" altLang="en-US" dirty="0">
              <a:latin typeface="Oracle Sans" panose="020B0503020204020204" pitchFamily="34" charset="0"/>
              <a:cs typeface="Oracle Sans" panose="020B0503020204020204" pitchFamily="34" charset="0"/>
            </a:endParaRPr>
          </a:p>
          <a:p>
            <a:pPr lvl="1">
              <a:lnSpc>
                <a:spcPct val="120000"/>
              </a:lnSpc>
            </a:pPr>
            <a:endParaRPr lang="en-US" altLang="en-US" dirty="0">
              <a:latin typeface="Oracle Sans" panose="020B0503020204020204" pitchFamily="34" charset="0"/>
              <a:cs typeface="Oracle Sans" panose="020B0503020204020204" pitchFamily="34" charset="0"/>
            </a:endParaRPr>
          </a:p>
          <a:p>
            <a:pPr lvl="1">
              <a:lnSpc>
                <a:spcPct val="120000"/>
              </a:lnSpc>
            </a:pPr>
            <a:endParaRPr lang="en-US" altLang="en-US" dirty="0">
              <a:latin typeface="Oracle Sans" panose="020B0503020204020204" pitchFamily="34" charset="0"/>
              <a:cs typeface="Oracle Sans" panose="020B0503020204020204" pitchFamily="34" charset="0"/>
            </a:endParaRPr>
          </a:p>
          <a:p>
            <a:pPr lvl="1">
              <a:lnSpc>
                <a:spcPct val="120000"/>
              </a:lnSpc>
            </a:pPr>
            <a:endParaRPr lang="en-US" altLang="en-US" dirty="0">
              <a:latin typeface="Oracle Sans" panose="020B0503020204020204" pitchFamily="34" charset="0"/>
              <a:cs typeface="Oracle Sans" panose="020B0503020204020204" pitchFamily="34" charset="0"/>
            </a:endParaRPr>
          </a:p>
          <a:p>
            <a:pPr lvl="1">
              <a:lnSpc>
                <a:spcPct val="120000"/>
              </a:lnSpc>
            </a:pPr>
            <a:endParaRPr lang="en-US" altLang="en-US" dirty="0">
              <a:latin typeface="Oracle Sans" panose="020B0503020204020204" pitchFamily="34" charset="0"/>
              <a:cs typeface="Oracle Sans" panose="020B0503020204020204" pitchFamily="34" charset="0"/>
            </a:endParaRPr>
          </a:p>
          <a:p>
            <a:pPr lvl="1">
              <a:lnSpc>
                <a:spcPct val="120000"/>
              </a:lnSpc>
            </a:pPr>
            <a:r>
              <a:rPr lang="en-US" altLang="en-US" dirty="0">
                <a:latin typeface="Oracle Sans" panose="020B0503020204020204" pitchFamily="34" charset="0"/>
                <a:cs typeface="Oracle Sans" panose="020B0503020204020204" pitchFamily="34" charset="0"/>
              </a:rPr>
              <a:t>Describe the structure of the view by using the SQL*Plus </a:t>
            </a:r>
            <a:r>
              <a:rPr lang="en-US" altLang="en-US" dirty="0">
                <a:latin typeface="Courier New" panose="02070309020205020404" pitchFamily="49" charset="0"/>
                <a:cs typeface="Courier New" panose="02070309020205020404" pitchFamily="49" charset="0"/>
              </a:rPr>
              <a:t>DESCRIBE </a:t>
            </a:r>
            <a:r>
              <a:rPr lang="en-US" altLang="en-US" dirty="0">
                <a:latin typeface="Oracle Sans" panose="020B0503020204020204" pitchFamily="34" charset="0"/>
                <a:cs typeface="Oracle Sans" panose="020B0503020204020204" pitchFamily="34" charset="0"/>
              </a:rPr>
              <a:t>command:</a:t>
            </a:r>
          </a:p>
        </p:txBody>
      </p:sp>
      <p:sp>
        <p:nvSpPr>
          <p:cNvPr id="8" name="Content Placeholder 2"/>
          <p:cNvSpPr txBox="1">
            <a:spLocks/>
          </p:cNvSpPr>
          <p:nvPr/>
        </p:nvSpPr>
        <p:spPr bwMode="gray">
          <a:xfrm>
            <a:off x="1295128" y="7138803"/>
            <a:ext cx="15211430" cy="624454"/>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DESCRIBE empvu80;</a:t>
            </a:r>
          </a:p>
        </p:txBody>
      </p:sp>
      <p:grpSp>
        <p:nvGrpSpPr>
          <p:cNvPr id="4" name="Group 3">
            <a:extLst>
              <a:ext uri="{FF2B5EF4-FFF2-40B4-BE49-F238E27FC236}">
                <a16:creationId xmlns:a16="http://schemas.microsoft.com/office/drawing/2014/main" xmlns="" id="{51DFF874-A4F4-4B08-9F88-A1E09AC78270}"/>
              </a:ext>
            </a:extLst>
          </p:cNvPr>
          <p:cNvGrpSpPr/>
          <p:nvPr/>
        </p:nvGrpSpPr>
        <p:grpSpPr>
          <a:xfrm>
            <a:off x="1295128" y="3681640"/>
            <a:ext cx="15211430" cy="2613988"/>
            <a:chOff x="1855309" y="2920747"/>
            <a:chExt cx="15211430" cy="2613988"/>
          </a:xfrm>
        </p:grpSpPr>
        <p:sp>
          <p:nvSpPr>
            <p:cNvPr id="7" name="Content Placeholder 2"/>
            <p:cNvSpPr txBox="1">
              <a:spLocks/>
            </p:cNvSpPr>
            <p:nvPr/>
          </p:nvSpPr>
          <p:spPr bwMode="gray">
            <a:xfrm>
              <a:off x="1855309" y="2920747"/>
              <a:ext cx="15211430" cy="2613988"/>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CREATE VIEW 	empvu80</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 AS SELECT  employee_id, last_name, salary</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    FROM    employees</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    WHERE   department_id = 80;</a:t>
              </a:r>
            </a:p>
            <a:p>
              <a:pPr marL="914240" indent="-914240" defTabSz="799961">
                <a:tabLst>
                  <a:tab pos="799961" algn="r"/>
                  <a:tab pos="1345965" algn="l"/>
                </a:tabLst>
                <a:defRPr/>
              </a:pPr>
              <a:endParaRPr lang="en-US" altLang="en-US" sz="2400" b="1" dirty="0">
                <a:latin typeface="Courier New" pitchFamily="49" charset="0"/>
                <a:cs typeface="Oracle Sans" panose="020B0503020204020204" pitchFamily="34" charset="0"/>
              </a:endParaRPr>
            </a:p>
            <a:p>
              <a:pPr marL="914240" indent="-914240" defTabSz="799961">
                <a:tabLst>
                  <a:tab pos="799961" algn="r"/>
                  <a:tab pos="1345965" algn="l"/>
                </a:tabLst>
                <a:defRPr/>
              </a:pPr>
              <a:endParaRPr lang="en-US" altLang="en-US" sz="2400" b="1" dirty="0">
                <a:latin typeface="Courier New" pitchFamily="49" charset="0"/>
                <a:cs typeface="Oracle Sans" panose="020B0503020204020204" pitchFamily="34" charset="0"/>
              </a:endParaRPr>
            </a:p>
          </p:txBody>
        </p:sp>
        <p:pic>
          <p:nvPicPr>
            <p:cNvPr id="4098" name="Picture 2"/>
            <p:cNvPicPr>
              <a:picLocks noChangeAspect="1" noChangeArrowheads="1"/>
            </p:cNvPicPr>
            <p:nvPr/>
          </p:nvPicPr>
          <p:blipFill>
            <a:blip r:embed="rId4" cstate="print"/>
            <a:srcRect/>
            <a:stretch>
              <a:fillRect/>
            </a:stretch>
          </p:blipFill>
          <p:spPr bwMode="auto">
            <a:xfrm>
              <a:off x="2159224" y="4884946"/>
              <a:ext cx="2514600" cy="474578"/>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864179446"/>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6"/>
          <p:cNvSpPr>
            <a:spLocks noGrp="1" noChangeArrowheads="1"/>
          </p:cNvSpPr>
          <p:nvPr>
            <p:ph idx="1"/>
          </p:nvPr>
        </p:nvSpPr>
        <p:spPr>
          <a:xfrm>
            <a:off x="933451" y="2272710"/>
            <a:ext cx="16421100" cy="449597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lnSpc>
                <a:spcPct val="114000"/>
              </a:lnSpc>
            </a:pPr>
            <a:r>
              <a:rPr lang="en-US" altLang="en-US" dirty="0">
                <a:latin typeface="Oracle Sans" panose="020B0503020204020204" pitchFamily="34" charset="0"/>
                <a:cs typeface="Oracle Sans" panose="020B0503020204020204" pitchFamily="34" charset="0"/>
              </a:rPr>
              <a:t>Create a view by using column aliases in the subquery:</a:t>
            </a:r>
          </a:p>
          <a:p>
            <a:pPr lvl="1">
              <a:lnSpc>
                <a:spcPct val="114000"/>
              </a:lnSpc>
            </a:pPr>
            <a:endParaRPr lang="en-US" altLang="en-US" dirty="0">
              <a:latin typeface="Oracle Sans" panose="020B0503020204020204" pitchFamily="34" charset="0"/>
              <a:cs typeface="Oracle Sans" panose="020B0503020204020204" pitchFamily="34" charset="0"/>
            </a:endParaRPr>
          </a:p>
          <a:p>
            <a:pPr lvl="1">
              <a:lnSpc>
                <a:spcPct val="114000"/>
              </a:lnSpc>
            </a:pPr>
            <a:endParaRPr lang="en-US" altLang="en-US" dirty="0">
              <a:latin typeface="Oracle Sans" panose="020B0503020204020204" pitchFamily="34" charset="0"/>
              <a:cs typeface="Oracle Sans" panose="020B0503020204020204" pitchFamily="34" charset="0"/>
            </a:endParaRPr>
          </a:p>
          <a:p>
            <a:pPr lvl="1">
              <a:lnSpc>
                <a:spcPct val="114000"/>
              </a:lnSpc>
            </a:pPr>
            <a:endParaRPr lang="en-US" altLang="en-US" dirty="0">
              <a:latin typeface="Oracle Sans" panose="020B0503020204020204" pitchFamily="34" charset="0"/>
              <a:cs typeface="Oracle Sans" panose="020B0503020204020204" pitchFamily="34" charset="0"/>
            </a:endParaRPr>
          </a:p>
          <a:p>
            <a:pPr lvl="1">
              <a:lnSpc>
                <a:spcPct val="114000"/>
              </a:lnSpc>
            </a:pPr>
            <a:endParaRPr lang="en-US" altLang="en-US" dirty="0">
              <a:latin typeface="Oracle Sans" panose="020B0503020204020204" pitchFamily="34" charset="0"/>
              <a:cs typeface="Oracle Sans" panose="020B0503020204020204" pitchFamily="34" charset="0"/>
            </a:endParaRPr>
          </a:p>
          <a:p>
            <a:pPr lvl="1">
              <a:lnSpc>
                <a:spcPct val="114000"/>
              </a:lnSpc>
            </a:pPr>
            <a:endParaRPr lang="en-US" altLang="en-US" dirty="0">
              <a:latin typeface="Oracle Sans" panose="020B0503020204020204" pitchFamily="34" charset="0"/>
              <a:cs typeface="Oracle Sans" panose="020B0503020204020204" pitchFamily="34" charset="0"/>
            </a:endParaRPr>
          </a:p>
          <a:p>
            <a:pPr lvl="1">
              <a:lnSpc>
                <a:spcPct val="114000"/>
              </a:lnSpc>
            </a:pPr>
            <a:endParaRPr lang="en-US" altLang="en-US" dirty="0">
              <a:latin typeface="Oracle Sans" panose="020B0503020204020204" pitchFamily="34" charset="0"/>
              <a:cs typeface="Oracle Sans" panose="020B0503020204020204" pitchFamily="34" charset="0"/>
            </a:endParaRPr>
          </a:p>
          <a:p>
            <a:pPr lvl="1">
              <a:lnSpc>
                <a:spcPct val="114000"/>
              </a:lnSpc>
            </a:pPr>
            <a:r>
              <a:rPr lang="en-US" altLang="en-US" dirty="0">
                <a:latin typeface="Oracle Sans" panose="020B0503020204020204" pitchFamily="34" charset="0"/>
                <a:cs typeface="Oracle Sans" panose="020B0503020204020204" pitchFamily="34" charset="0"/>
              </a:rPr>
              <a:t>Select the columns from this view by the given alias names.</a:t>
            </a:r>
          </a:p>
        </p:txBody>
      </p:sp>
      <p:sp>
        <p:nvSpPr>
          <p:cNvPr id="14341"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Creating a View</a:t>
            </a:r>
          </a:p>
        </p:txBody>
      </p:sp>
      <p:grpSp>
        <p:nvGrpSpPr>
          <p:cNvPr id="4" name="Group 3">
            <a:extLst>
              <a:ext uri="{FF2B5EF4-FFF2-40B4-BE49-F238E27FC236}">
                <a16:creationId xmlns:a16="http://schemas.microsoft.com/office/drawing/2014/main" xmlns="" id="{8A5A7EC2-CCB4-4812-9279-A761B971BF54}"/>
              </a:ext>
            </a:extLst>
          </p:cNvPr>
          <p:cNvGrpSpPr/>
          <p:nvPr/>
        </p:nvGrpSpPr>
        <p:grpSpPr>
          <a:xfrm>
            <a:off x="1295128" y="2995701"/>
            <a:ext cx="15211430" cy="3011895"/>
            <a:chOff x="1295128" y="2911252"/>
            <a:chExt cx="15211430" cy="3011895"/>
          </a:xfrm>
        </p:grpSpPr>
        <p:sp>
          <p:nvSpPr>
            <p:cNvPr id="6" name="Content Placeholder 2"/>
            <p:cNvSpPr txBox="1">
              <a:spLocks/>
            </p:cNvSpPr>
            <p:nvPr/>
          </p:nvSpPr>
          <p:spPr bwMode="gray">
            <a:xfrm>
              <a:off x="1295128" y="2911252"/>
              <a:ext cx="15211430" cy="3011895"/>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CREATE VIEW 	salvu50</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 AS SELECT  employee_id ID_NUMBER, last_name NAME,</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            salary*12 ANN_SALARY</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    FROM    employees</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    WHERE   department_id = 50;</a:t>
              </a:r>
            </a:p>
            <a:p>
              <a:pPr marL="914240" indent="-914240" defTabSz="799961">
                <a:tabLst>
                  <a:tab pos="799961" algn="r"/>
                  <a:tab pos="1345965" algn="l"/>
                </a:tabLst>
                <a:defRPr/>
              </a:pPr>
              <a:endParaRPr lang="en-US" altLang="en-US" sz="2400" b="1" dirty="0">
                <a:latin typeface="Courier New" pitchFamily="49" charset="0"/>
                <a:cs typeface="Oracle Sans" panose="020B0503020204020204" pitchFamily="34" charset="0"/>
              </a:endParaRPr>
            </a:p>
            <a:p>
              <a:pPr marL="914240" indent="-914240" defTabSz="799961">
                <a:tabLst>
                  <a:tab pos="799961" algn="r"/>
                  <a:tab pos="1345965" algn="l"/>
                </a:tabLst>
                <a:defRPr/>
              </a:pPr>
              <a:endParaRPr lang="en-US" altLang="en-US" sz="2400" b="1" dirty="0">
                <a:latin typeface="Courier New" pitchFamily="49" charset="0"/>
                <a:cs typeface="Oracle Sans" panose="020B0503020204020204" pitchFamily="34" charset="0"/>
              </a:endParaRPr>
            </a:p>
          </p:txBody>
        </p:sp>
        <p:pic>
          <p:nvPicPr>
            <p:cNvPr id="6147" name="Picture 3"/>
            <p:cNvPicPr>
              <a:picLocks noChangeAspect="1" noChangeArrowheads="1"/>
            </p:cNvPicPr>
            <p:nvPr/>
          </p:nvPicPr>
          <p:blipFill>
            <a:blip r:embed="rId4" cstate="print"/>
            <a:srcRect/>
            <a:stretch>
              <a:fillRect/>
            </a:stretch>
          </p:blipFill>
          <p:spPr bwMode="auto">
            <a:xfrm>
              <a:off x="1583160" y="5287516"/>
              <a:ext cx="2286000" cy="458390"/>
            </a:xfrm>
            <a:prstGeom prst="rect">
              <a:avLst/>
            </a:prstGeom>
            <a:noFill/>
            <a:ln w="9525">
              <a:noFill/>
              <a:miter lim="800000"/>
              <a:headEnd/>
              <a:tailEnd/>
            </a:ln>
          </p:spPr>
        </p:pic>
      </p:grpSp>
      <p:sp>
        <p:nvSpPr>
          <p:cNvPr id="8" name="Content Placeholder 2"/>
          <p:cNvSpPr txBox="1">
            <a:spLocks/>
          </p:cNvSpPr>
          <p:nvPr/>
        </p:nvSpPr>
        <p:spPr bwMode="gray">
          <a:xfrm>
            <a:off x="1295128" y="6842912"/>
            <a:ext cx="15211430" cy="102236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SELECT ID_NUMBER, NAME, ANN_SALARY</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FROM salvu50;</a:t>
            </a:r>
          </a:p>
        </p:txBody>
      </p:sp>
    </p:spTree>
    <p:custDataLst>
      <p:tags r:id="rId1"/>
    </p:custDataLst>
    <p:extLst>
      <p:ext uri="{BB962C8B-B14F-4D97-AF65-F5344CB8AC3E}">
        <p14:creationId xmlns:p14="http://schemas.microsoft.com/office/powerpoint/2010/main" val="10194610"/>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Retrieving Data from a View</a:t>
            </a:r>
          </a:p>
        </p:txBody>
      </p:sp>
      <p:pic>
        <p:nvPicPr>
          <p:cNvPr id="15364" name="Picture 6"/>
          <p:cNvPicPr>
            <a:picLocks noChangeAspect="1" noChangeArrowheads="1"/>
          </p:cNvPicPr>
          <p:nvPr/>
        </p:nvPicPr>
        <p:blipFill>
          <a:blip r:embed="rId4" cstate="print"/>
          <a:stretch>
            <a:fillRect/>
          </a:stretch>
        </p:blipFill>
        <p:spPr bwMode="auto">
          <a:xfrm>
            <a:off x="1295400" y="4108476"/>
            <a:ext cx="6185157" cy="3261627"/>
          </a:xfrm>
          <a:prstGeom prst="rect">
            <a:avLst/>
          </a:prstGeom>
          <a:noFill/>
          <a:ln w="28575">
            <a:noFill/>
            <a:miter lim="800000"/>
            <a:headEnd/>
            <a:tailEnd/>
          </a:ln>
        </p:spPr>
      </p:pic>
      <p:sp>
        <p:nvSpPr>
          <p:cNvPr id="15365" name="TextBox 7"/>
          <p:cNvSpPr txBox="1">
            <a:spLocks noChangeArrowheads="1"/>
          </p:cNvSpPr>
          <p:nvPr/>
        </p:nvSpPr>
        <p:spPr bwMode="auto">
          <a:xfrm>
            <a:off x="1500593" y="6857888"/>
            <a:ext cx="2285286" cy="369332"/>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b="1" dirty="0">
                <a:latin typeface="Oracle Sans" panose="020B0503020204020204" pitchFamily="34" charset="0"/>
                <a:cs typeface="Oracle Sans" panose="020B0503020204020204" pitchFamily="34" charset="0"/>
              </a:rPr>
              <a:t>…</a:t>
            </a:r>
          </a:p>
        </p:txBody>
      </p:sp>
      <p:grpSp>
        <p:nvGrpSpPr>
          <p:cNvPr id="3" name="Group 2">
            <a:extLst>
              <a:ext uri="{FF2B5EF4-FFF2-40B4-BE49-F238E27FC236}">
                <a16:creationId xmlns:a16="http://schemas.microsoft.com/office/drawing/2014/main" xmlns="" id="{EA7080A3-31E1-4DDF-85FF-82377D9B86C7}"/>
              </a:ext>
            </a:extLst>
          </p:cNvPr>
          <p:cNvGrpSpPr/>
          <p:nvPr/>
        </p:nvGrpSpPr>
        <p:grpSpPr>
          <a:xfrm>
            <a:off x="1295128" y="2464597"/>
            <a:ext cx="15210642" cy="1022360"/>
            <a:chOff x="1295128" y="2464597"/>
            <a:chExt cx="15210642" cy="1022360"/>
          </a:xfrm>
        </p:grpSpPr>
        <p:sp>
          <p:nvSpPr>
            <p:cNvPr id="7" name="Content Placeholder 2"/>
            <p:cNvSpPr txBox="1">
              <a:spLocks/>
            </p:cNvSpPr>
            <p:nvPr/>
          </p:nvSpPr>
          <p:spPr bwMode="gray">
            <a:xfrm>
              <a:off x="1295128" y="2464597"/>
              <a:ext cx="15210642" cy="102236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SELECT *</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FROM   salvu50;</a:t>
              </a:r>
            </a:p>
          </p:txBody>
        </p:sp>
        <p:sp>
          <p:nvSpPr>
            <p:cNvPr id="9" name="Rectangle 8"/>
            <p:cNvSpPr/>
            <p:nvPr/>
          </p:nvSpPr>
          <p:spPr bwMode="auto">
            <a:xfrm>
              <a:off x="2663280" y="2983260"/>
              <a:ext cx="1714500" cy="457200"/>
            </a:xfrm>
            <a:prstGeom prst="rect">
              <a:avLst/>
            </a:prstGeom>
            <a:noFill/>
            <a:ln w="28575" cap="flat" cmpd="sng" algn="ctr">
              <a:solidFill>
                <a:schemeClr val="accent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grpSp>
        <p:nvGrpSpPr>
          <p:cNvPr id="4" name="Group 3">
            <a:extLst>
              <a:ext uri="{FF2B5EF4-FFF2-40B4-BE49-F238E27FC236}">
                <a16:creationId xmlns:a16="http://schemas.microsoft.com/office/drawing/2014/main" xmlns="" id="{7EFEEEA6-56F2-47BA-AAE0-53B2F7FD55A8}"/>
              </a:ext>
            </a:extLst>
          </p:cNvPr>
          <p:cNvGrpSpPr/>
          <p:nvPr/>
        </p:nvGrpSpPr>
        <p:grpSpPr>
          <a:xfrm>
            <a:off x="12264453" y="6058957"/>
            <a:ext cx="6024563" cy="3112562"/>
            <a:chOff x="12001499" y="6058957"/>
            <a:chExt cx="6024563" cy="3112562"/>
          </a:xfrm>
        </p:grpSpPr>
        <p:sp>
          <p:nvSpPr>
            <p:cNvPr id="8" name="Rectangle 7"/>
            <p:cNvSpPr/>
            <p:nvPr/>
          </p:nvSpPr>
          <p:spPr bwMode="auto">
            <a:xfrm rot="16200000" flipV="1">
              <a:off x="14139862" y="4508657"/>
              <a:ext cx="1747838" cy="60245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 name="Oval 9"/>
            <p:cNvSpPr>
              <a:spLocks noChangeAspect="1"/>
            </p:cNvSpPr>
            <p:nvPr/>
          </p:nvSpPr>
          <p:spPr bwMode="auto">
            <a:xfrm>
              <a:off x="14022656" y="6058957"/>
              <a:ext cx="3115725" cy="3112562"/>
            </a:xfrm>
            <a:prstGeom prst="ellipse">
              <a:avLst/>
            </a:prstGeom>
            <a:solidFill>
              <a:schemeClr val="bg1"/>
            </a:solidFill>
            <a:ln w="50800" cap="flat" cmpd="sng" algn="ctr">
              <a:solidFill>
                <a:schemeClr val="bg1"/>
              </a:solidFill>
              <a:prstDash val="solid"/>
              <a:round/>
              <a:headEnd type="none" w="sm" len="sm"/>
              <a:tailEnd type="none" w="sm" len="sm"/>
            </a:ln>
            <a:effectLst>
              <a:innerShdw blurRad="241300">
                <a:schemeClr val="accent5"/>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4" name="Picture 2" descr="D:\Projects\SQL_Workshop_12cR2\OU Graphics\Batch 2 SQL course icons\Batch 2 SQL course icons\Table_View.png"/>
            <p:cNvPicPr>
              <a:picLocks noChangeAspect="1" noChangeArrowheads="1"/>
            </p:cNvPicPr>
            <p:nvPr/>
          </p:nvPicPr>
          <p:blipFill>
            <a:blip r:embed="rId5" cstate="print"/>
            <a:srcRect/>
            <a:stretch>
              <a:fillRect/>
            </a:stretch>
          </p:blipFill>
          <p:spPr bwMode="auto">
            <a:xfrm>
              <a:off x="14516101" y="6400800"/>
              <a:ext cx="2128838" cy="2428875"/>
            </a:xfrm>
            <a:prstGeom prst="rect">
              <a:avLst/>
            </a:prstGeom>
            <a:noFill/>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7421094" flipH="1">
              <a:off x="13665404" y="6960873"/>
              <a:ext cx="714501" cy="1120128"/>
            </a:xfrm>
            <a:prstGeom prst="rect">
              <a:avLst/>
            </a:prstGeom>
          </p:spPr>
        </p:pic>
      </p:grpSp>
    </p:spTree>
    <p:custDataLst>
      <p:tags r:id="rId1"/>
    </p:custDataLst>
    <p:extLst>
      <p:ext uri="{BB962C8B-B14F-4D97-AF65-F5344CB8AC3E}">
        <p14:creationId xmlns:p14="http://schemas.microsoft.com/office/powerpoint/2010/main" val="3493137879"/>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6"/>
          <p:cNvSpPr>
            <a:spLocks noGrp="1" noChangeArrowheads="1"/>
          </p:cNvSpPr>
          <p:nvPr>
            <p:ph idx="1"/>
          </p:nvPr>
        </p:nvSpPr>
        <p:spPr>
          <a:xfrm>
            <a:off x="933451" y="2272710"/>
            <a:ext cx="16203437" cy="596842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Modify the EMPVU80 view by using a </a:t>
            </a:r>
            <a:r>
              <a:rPr lang="en-US" altLang="en-US" dirty="0">
                <a:latin typeface="Courier New" panose="02070309020205020404" pitchFamily="49" charset="0"/>
                <a:cs typeface="Courier New" panose="02070309020205020404" pitchFamily="49" charset="0"/>
              </a:rPr>
              <a:t>CREATE OR REPLACE VIEW </a:t>
            </a:r>
            <a:r>
              <a:rPr lang="en-US" altLang="en-US" dirty="0">
                <a:latin typeface="Oracle Sans" panose="020B0503020204020204" pitchFamily="34" charset="0"/>
                <a:cs typeface="Oracle Sans" panose="020B0503020204020204" pitchFamily="34" charset="0"/>
              </a:rPr>
              <a:t>clause. Add an alias for each column name:</a:t>
            </a: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r>
              <a:rPr lang="en-US" altLang="en-US" dirty="0">
                <a:latin typeface="Oracle Sans" panose="020B0503020204020204" pitchFamily="34" charset="0"/>
                <a:cs typeface="Oracle Sans" panose="020B0503020204020204" pitchFamily="34" charset="0"/>
              </a:rPr>
              <a:t>Column aliases in the </a:t>
            </a:r>
            <a:r>
              <a:rPr lang="en-US" altLang="en-US" dirty="0">
                <a:latin typeface="Courier New" panose="02070309020205020404" pitchFamily="49" charset="0"/>
                <a:cs typeface="Courier New" panose="02070309020205020404" pitchFamily="49" charset="0"/>
              </a:rPr>
              <a:t>CREATE OR REPLACE VIEW </a:t>
            </a:r>
            <a:r>
              <a:rPr lang="en-US" altLang="en-US" dirty="0">
                <a:latin typeface="Oracle Sans" panose="020B0503020204020204" pitchFamily="34" charset="0"/>
                <a:cs typeface="Oracle Sans" panose="020B0503020204020204" pitchFamily="34" charset="0"/>
              </a:rPr>
              <a:t>clause are listed in the same order as the columns in the subquery.</a:t>
            </a:r>
          </a:p>
        </p:txBody>
      </p:sp>
      <p:sp>
        <p:nvSpPr>
          <p:cNvPr id="16389"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Modifying a View</a:t>
            </a:r>
          </a:p>
        </p:txBody>
      </p:sp>
      <p:grpSp>
        <p:nvGrpSpPr>
          <p:cNvPr id="4" name="Group 3">
            <a:extLst>
              <a:ext uri="{FF2B5EF4-FFF2-40B4-BE49-F238E27FC236}">
                <a16:creationId xmlns:a16="http://schemas.microsoft.com/office/drawing/2014/main" xmlns="" id="{29A91222-8612-4913-A8FA-1988051227C2}"/>
              </a:ext>
            </a:extLst>
          </p:cNvPr>
          <p:cNvGrpSpPr/>
          <p:nvPr/>
        </p:nvGrpSpPr>
        <p:grpSpPr>
          <a:xfrm>
            <a:off x="1295128" y="3533898"/>
            <a:ext cx="15211430" cy="3409802"/>
            <a:chOff x="1295128" y="3415308"/>
            <a:chExt cx="15211430" cy="3409802"/>
          </a:xfrm>
        </p:grpSpPr>
        <p:sp>
          <p:nvSpPr>
            <p:cNvPr id="6" name="Content Placeholder 2"/>
            <p:cNvSpPr txBox="1">
              <a:spLocks/>
            </p:cNvSpPr>
            <p:nvPr/>
          </p:nvSpPr>
          <p:spPr bwMode="gray">
            <a:xfrm>
              <a:off x="1295128" y="3415308"/>
              <a:ext cx="15211430" cy="3409802"/>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CREATE OR REPLACE VIEW empvu80</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  (id_number, name, sal, department_id)</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AS SELECT  employee_id, first_name || ' ' </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           || last_name, salary, department_id</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   FROM    employees</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   WHERE   department_id = 80;</a:t>
              </a:r>
            </a:p>
            <a:p>
              <a:pPr marL="914240" indent="-914240" defTabSz="799961">
                <a:tabLst>
                  <a:tab pos="799961" algn="r"/>
                  <a:tab pos="1345965" algn="l"/>
                </a:tabLst>
                <a:defRPr/>
              </a:pPr>
              <a:endParaRPr lang="en-US" altLang="en-US" sz="2400" b="1" dirty="0">
                <a:latin typeface="Courier New" pitchFamily="49" charset="0"/>
                <a:cs typeface="Oracle Sans" panose="020B0503020204020204" pitchFamily="34" charset="0"/>
              </a:endParaRPr>
            </a:p>
            <a:p>
              <a:pPr marL="914240" indent="-914240" defTabSz="799961">
                <a:tabLst>
                  <a:tab pos="799961" algn="r"/>
                  <a:tab pos="1345965" algn="l"/>
                </a:tabLst>
                <a:defRPr/>
              </a:pPr>
              <a:endParaRPr lang="en-US" altLang="en-US" sz="2400" b="1" dirty="0">
                <a:latin typeface="Courier New" pitchFamily="49" charset="0"/>
                <a:cs typeface="Oracle Sans" panose="020B0503020204020204" pitchFamily="34" charset="0"/>
              </a:endParaRPr>
            </a:p>
          </p:txBody>
        </p:sp>
        <p:pic>
          <p:nvPicPr>
            <p:cNvPr id="7" name="Picture 2"/>
            <p:cNvPicPr>
              <a:picLocks noChangeAspect="1" noChangeArrowheads="1"/>
            </p:cNvPicPr>
            <p:nvPr/>
          </p:nvPicPr>
          <p:blipFill>
            <a:blip r:embed="rId4" cstate="print"/>
            <a:srcRect/>
            <a:stretch>
              <a:fillRect/>
            </a:stretch>
          </p:blipFill>
          <p:spPr bwMode="auto">
            <a:xfrm>
              <a:off x="1943100" y="6007596"/>
              <a:ext cx="3200400" cy="604008"/>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446558683"/>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Creating a Complex View</a:t>
            </a:r>
          </a:p>
        </p:txBody>
      </p:sp>
      <p:sp>
        <p:nvSpPr>
          <p:cNvPr id="17414" name="Rectangle 6"/>
          <p:cNvSpPr>
            <a:spLocks noGrp="1" noChangeArrowheads="1"/>
          </p:cNvSpPr>
          <p:nvPr>
            <p:ph idx="1"/>
          </p:nvPr>
        </p:nvSpPr>
        <p:spPr>
          <a:xfrm>
            <a:off x="933451" y="2272710"/>
            <a:ext cx="16421100" cy="5671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Create a complex view that contains group functions to display values from two tables:</a:t>
            </a:r>
          </a:p>
        </p:txBody>
      </p:sp>
      <p:grpSp>
        <p:nvGrpSpPr>
          <p:cNvPr id="4" name="Group 3">
            <a:extLst>
              <a:ext uri="{FF2B5EF4-FFF2-40B4-BE49-F238E27FC236}">
                <a16:creationId xmlns:a16="http://schemas.microsoft.com/office/drawing/2014/main" xmlns="" id="{FB74176B-02D4-4679-B409-6B15CE5D0634}"/>
              </a:ext>
            </a:extLst>
          </p:cNvPr>
          <p:cNvGrpSpPr/>
          <p:nvPr/>
        </p:nvGrpSpPr>
        <p:grpSpPr>
          <a:xfrm>
            <a:off x="1295128" y="3127276"/>
            <a:ext cx="15211430" cy="3807709"/>
            <a:chOff x="1830707" y="3429000"/>
            <a:chExt cx="15211430" cy="3807709"/>
          </a:xfrm>
        </p:grpSpPr>
        <p:sp>
          <p:nvSpPr>
            <p:cNvPr id="6" name="Content Placeholder 2"/>
            <p:cNvSpPr txBox="1">
              <a:spLocks/>
            </p:cNvSpPr>
            <p:nvPr/>
          </p:nvSpPr>
          <p:spPr bwMode="gray">
            <a:xfrm>
              <a:off x="1830707" y="3429000"/>
              <a:ext cx="15211430" cy="3807709"/>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CREATE OR REPLACE VIEW dept_sum_vu</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  (name, minsal, maxsal, avgsal)</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AS SELECT   d.department_name, MIN(e.salary), </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            MAX(e.salary),AVG(e.salary)</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   FROM     employees e JOIN departments d</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   USING    (department_id)</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   GROUP BY </a:t>
              </a:r>
              <a:r>
                <a:rPr lang="en-US" altLang="en-US" sz="2400" b="1" dirty="0" err="1">
                  <a:latin typeface="Courier New" pitchFamily="49" charset="0"/>
                  <a:cs typeface="Oracle Sans" panose="020B0503020204020204" pitchFamily="34" charset="0"/>
                </a:rPr>
                <a:t>d.department_name</a:t>
              </a:r>
              <a:r>
                <a:rPr lang="en-US" altLang="en-US" sz="2400" b="1" dirty="0">
                  <a:latin typeface="Courier New" pitchFamily="49" charset="0"/>
                  <a:cs typeface="Oracle Sans" panose="020B0503020204020204" pitchFamily="34" charset="0"/>
                </a:rPr>
                <a:t>;</a:t>
              </a:r>
            </a:p>
            <a:p>
              <a:pPr marL="914240" indent="-914240" defTabSz="799961">
                <a:tabLst>
                  <a:tab pos="799961" algn="r"/>
                  <a:tab pos="1345965" algn="l"/>
                </a:tabLst>
                <a:defRPr/>
              </a:pPr>
              <a:endParaRPr lang="en-US" altLang="en-US" sz="2400" b="1" dirty="0">
                <a:latin typeface="Courier New" pitchFamily="49" charset="0"/>
                <a:cs typeface="Oracle Sans" panose="020B0503020204020204" pitchFamily="34" charset="0"/>
              </a:endParaRPr>
            </a:p>
            <a:p>
              <a:pPr marL="914240" indent="-914240" defTabSz="799961">
                <a:tabLst>
                  <a:tab pos="799961" algn="r"/>
                  <a:tab pos="1345965" algn="l"/>
                </a:tabLst>
                <a:defRPr/>
              </a:pPr>
              <a:endParaRPr lang="en-US" altLang="en-US" sz="2400" b="1" dirty="0">
                <a:latin typeface="Courier New" pitchFamily="49" charset="0"/>
                <a:cs typeface="Oracle Sans" panose="020B0503020204020204" pitchFamily="34" charset="0"/>
              </a:endParaRPr>
            </a:p>
          </p:txBody>
        </p:sp>
        <p:pic>
          <p:nvPicPr>
            <p:cNvPr id="7170" name="Picture 2"/>
            <p:cNvPicPr>
              <a:picLocks noChangeAspect="1" noChangeArrowheads="1"/>
            </p:cNvPicPr>
            <p:nvPr/>
          </p:nvPicPr>
          <p:blipFill>
            <a:blip r:embed="rId4" cstate="print"/>
            <a:srcRect/>
            <a:stretch>
              <a:fillRect/>
            </a:stretch>
          </p:blipFill>
          <p:spPr bwMode="auto">
            <a:xfrm>
              <a:off x="2057400" y="6511652"/>
              <a:ext cx="2628900" cy="506457"/>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966006963"/>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View Information</a:t>
            </a:r>
          </a:p>
        </p:txBody>
      </p:sp>
      <p:sp>
        <p:nvSpPr>
          <p:cNvPr id="18440" name="Text Box 17"/>
          <p:cNvSpPr txBox="1">
            <a:spLocks noChangeArrowheads="1"/>
          </p:cNvSpPr>
          <p:nvPr/>
        </p:nvSpPr>
        <p:spPr bwMode="auto">
          <a:xfrm>
            <a:off x="1943200" y="9024356"/>
            <a:ext cx="1313869" cy="592861"/>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eaLnBrk="1" hangingPunct="1">
              <a:buClr>
                <a:srgbClr val="000000"/>
              </a:buClr>
            </a:pPr>
            <a:r>
              <a:rPr lang="en-US" altLang="en-US" sz="3600" dirty="0">
                <a:latin typeface="Oracle Sans" panose="020B0503020204020204" pitchFamily="34" charset="0"/>
                <a:cs typeface="Oracle Sans" panose="020B0503020204020204" pitchFamily="34" charset="0"/>
              </a:rPr>
              <a:t>…</a:t>
            </a:r>
          </a:p>
        </p:txBody>
      </p:sp>
      <p:pic>
        <p:nvPicPr>
          <p:cNvPr id="18441" name="Picture 20"/>
          <p:cNvPicPr>
            <a:picLocks noChangeAspect="1" noChangeArrowheads="1"/>
          </p:cNvPicPr>
          <p:nvPr/>
        </p:nvPicPr>
        <p:blipFill>
          <a:blip r:embed="rId4" cstate="print"/>
          <a:stretch>
            <a:fillRect/>
          </a:stretch>
        </p:blipFill>
        <p:spPr bwMode="auto">
          <a:xfrm>
            <a:off x="1943200" y="8749837"/>
            <a:ext cx="6742857" cy="571278"/>
          </a:xfrm>
          <a:prstGeom prst="rect">
            <a:avLst/>
          </a:prstGeom>
          <a:noFill/>
          <a:ln w="12700">
            <a:solidFill>
              <a:schemeClr val="tx1"/>
            </a:solidFill>
            <a:miter lim="800000"/>
            <a:headEnd type="none" w="sm" len="sm"/>
            <a:tailEnd type="none" w="sm" len="sm"/>
          </a:ln>
        </p:spPr>
      </p:pic>
      <p:pic>
        <p:nvPicPr>
          <p:cNvPr id="18442" name="Picture 21"/>
          <p:cNvPicPr>
            <a:picLocks noChangeAspect="1" noChangeArrowheads="1"/>
          </p:cNvPicPr>
          <p:nvPr/>
        </p:nvPicPr>
        <p:blipFill>
          <a:blip r:embed="rId5" cstate="print"/>
          <a:stretch>
            <a:fillRect/>
          </a:stretch>
        </p:blipFill>
        <p:spPr bwMode="auto">
          <a:xfrm>
            <a:off x="1943200" y="9595789"/>
            <a:ext cx="5614286" cy="300239"/>
          </a:xfrm>
          <a:prstGeom prst="rect">
            <a:avLst/>
          </a:prstGeom>
          <a:noFill/>
          <a:ln w="12700">
            <a:solidFill>
              <a:schemeClr val="tx1"/>
            </a:solidFill>
            <a:miter lim="800000"/>
            <a:headEnd type="none" w="sm" len="sm"/>
            <a:tailEnd type="none" w="sm" len="sm"/>
          </a:ln>
        </p:spPr>
      </p:pic>
      <p:sp>
        <p:nvSpPr>
          <p:cNvPr id="15" name="Content Placeholder 2"/>
          <p:cNvSpPr txBox="1">
            <a:spLocks/>
          </p:cNvSpPr>
          <p:nvPr/>
        </p:nvSpPr>
        <p:spPr bwMode="gray">
          <a:xfrm>
            <a:off x="1943200" y="2285316"/>
            <a:ext cx="15208668" cy="567846"/>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altLang="en-US" sz="2400" b="1" dirty="0">
                <a:latin typeface="Courier New" pitchFamily="49" charset="0"/>
                <a:cs typeface="Oracle Sans" panose="020B0503020204020204" pitchFamily="34" charset="0"/>
              </a:rPr>
              <a:t>DESCRIBE user_views</a:t>
            </a:r>
          </a:p>
        </p:txBody>
      </p:sp>
      <p:sp>
        <p:nvSpPr>
          <p:cNvPr id="16" name="Content Placeholder 2"/>
          <p:cNvSpPr txBox="1">
            <a:spLocks/>
          </p:cNvSpPr>
          <p:nvPr/>
        </p:nvSpPr>
        <p:spPr bwMode="gray">
          <a:xfrm>
            <a:off x="1943200" y="5235778"/>
            <a:ext cx="15208668" cy="567846"/>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altLang="en-US" sz="2400" b="1" dirty="0">
                <a:latin typeface="Courier New" pitchFamily="49" charset="0"/>
                <a:cs typeface="Oracle Sans" panose="020B0503020204020204" pitchFamily="34" charset="0"/>
              </a:rPr>
              <a:t>SELECT view_name FROM user_views;</a:t>
            </a:r>
          </a:p>
        </p:txBody>
      </p:sp>
      <p:sp>
        <p:nvSpPr>
          <p:cNvPr id="17" name="Content Placeholder 2"/>
          <p:cNvSpPr txBox="1">
            <a:spLocks/>
          </p:cNvSpPr>
          <p:nvPr/>
        </p:nvSpPr>
        <p:spPr bwMode="gray">
          <a:xfrm>
            <a:off x="1943200" y="7634131"/>
            <a:ext cx="15208668" cy="96575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altLang="en-US" sz="2400" b="1" dirty="0">
                <a:latin typeface="Courier New" pitchFamily="49" charset="0"/>
                <a:cs typeface="Oracle Sans" panose="020B0503020204020204" pitchFamily="34" charset="0"/>
              </a:rPr>
              <a:t>SELECT text FROM user_views </a:t>
            </a:r>
          </a:p>
          <a:p>
            <a:pPr>
              <a:tabLst>
                <a:tab pos="1800225" algn="l"/>
              </a:tabLst>
              <a:defRPr/>
            </a:pPr>
            <a:r>
              <a:rPr lang="en-US" altLang="en-US" sz="2400" b="1" dirty="0">
                <a:latin typeface="Courier New" pitchFamily="49" charset="0"/>
                <a:cs typeface="Oracle Sans" panose="020B0503020204020204" pitchFamily="34" charset="0"/>
              </a:rPr>
              <a:t>WHERE view_name = 'EMP_DETAILS_VIEW';</a:t>
            </a:r>
          </a:p>
        </p:txBody>
      </p:sp>
      <p:sp>
        <p:nvSpPr>
          <p:cNvPr id="21" name="Oval 33"/>
          <p:cNvSpPr>
            <a:spLocks noChangeAspect="1" noChangeArrowheads="1"/>
          </p:cNvSpPr>
          <p:nvPr/>
        </p:nvSpPr>
        <p:spPr bwMode="auto">
          <a:xfrm>
            <a:off x="935088" y="2285317"/>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1</a:t>
            </a:r>
          </a:p>
        </p:txBody>
      </p:sp>
      <p:sp>
        <p:nvSpPr>
          <p:cNvPr id="22" name="Oval 33"/>
          <p:cNvSpPr>
            <a:spLocks noChangeAspect="1" noChangeArrowheads="1"/>
          </p:cNvSpPr>
          <p:nvPr/>
        </p:nvSpPr>
        <p:spPr bwMode="auto">
          <a:xfrm>
            <a:off x="935088" y="5257117"/>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2</a:t>
            </a:r>
          </a:p>
        </p:txBody>
      </p:sp>
      <p:sp>
        <p:nvSpPr>
          <p:cNvPr id="23" name="Oval 33"/>
          <p:cNvSpPr>
            <a:spLocks noChangeAspect="1" noChangeArrowheads="1"/>
          </p:cNvSpPr>
          <p:nvPr/>
        </p:nvSpPr>
        <p:spPr bwMode="auto">
          <a:xfrm>
            <a:off x="935088" y="7771717"/>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3</a:t>
            </a:r>
          </a:p>
        </p:txBody>
      </p:sp>
      <p:pic>
        <p:nvPicPr>
          <p:cNvPr id="8194" name="Picture 2"/>
          <p:cNvPicPr>
            <a:picLocks noChangeAspect="1" noChangeArrowheads="1"/>
          </p:cNvPicPr>
          <p:nvPr/>
        </p:nvPicPr>
        <p:blipFill>
          <a:blip r:embed="rId6" cstate="print"/>
          <a:srcRect/>
          <a:stretch>
            <a:fillRect/>
          </a:stretch>
        </p:blipFill>
        <p:spPr bwMode="auto">
          <a:xfrm>
            <a:off x="1943200" y="5942916"/>
            <a:ext cx="2057400" cy="1531653"/>
          </a:xfrm>
          <a:prstGeom prst="rect">
            <a:avLst/>
          </a:prstGeom>
          <a:noFill/>
          <a:ln w="9525">
            <a:noFill/>
            <a:miter lim="800000"/>
            <a:headEnd/>
            <a:tailEnd/>
          </a:ln>
        </p:spPr>
      </p:pic>
      <p:pic>
        <p:nvPicPr>
          <p:cNvPr id="1026" name="Picture 2" descr="C:\Users\aposrini.ORADEV\Desktop\Code_Ex_04_Slide_17_sa.png"/>
          <p:cNvPicPr>
            <a:picLocks noChangeAspect="1" noChangeArrowheads="1"/>
          </p:cNvPicPr>
          <p:nvPr/>
        </p:nvPicPr>
        <p:blipFill>
          <a:blip r:embed="rId7" cstate="print"/>
          <a:srcRect/>
          <a:stretch>
            <a:fillRect/>
          </a:stretch>
        </p:blipFill>
        <p:spPr bwMode="auto">
          <a:xfrm>
            <a:off x="1943200" y="2983935"/>
            <a:ext cx="4314825" cy="1800225"/>
          </a:xfrm>
          <a:prstGeom prst="rect">
            <a:avLst/>
          </a:prstGeom>
          <a:noFill/>
          <a:ln w="15875">
            <a:solidFill>
              <a:schemeClr val="tx1">
                <a:lumMod val="50000"/>
              </a:schemeClr>
            </a:solidFill>
          </a:ln>
        </p:spPr>
      </p:pic>
      <p:sp>
        <p:nvSpPr>
          <p:cNvPr id="18" name="TextBox 17"/>
          <p:cNvSpPr txBox="1"/>
          <p:nvPr/>
        </p:nvSpPr>
        <p:spPr>
          <a:xfrm>
            <a:off x="1943200" y="4342717"/>
            <a:ext cx="1371600" cy="83099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4800" dirty="0">
                <a:latin typeface="Oracle Sans" panose="020B0503020204020204" pitchFamily="34"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4193444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5" name="Rectangle 5"/>
          <p:cNvSpPr>
            <a:spLocks noGrp="1" noChangeArrowheads="1"/>
          </p:cNvSpPr>
          <p:nvPr>
            <p:ph idx="1"/>
          </p:nvPr>
        </p:nvSpPr>
        <p:spPr>
          <a:xfrm>
            <a:off x="933451" y="2272710"/>
            <a:ext cx="16421100" cy="275972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Overview of views</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Creating, modifying, and retrieving data from a view</a:t>
            </a:r>
          </a:p>
          <a:p>
            <a:pPr lvl="1"/>
            <a:r>
              <a:rPr lang="en-US" dirty="0">
                <a:latin typeface="Oracle Sans" panose="020B0503020204020204" pitchFamily="34" charset="0"/>
                <a:cs typeface="Oracle Sans" panose="020B0503020204020204" pitchFamily="34" charset="0"/>
              </a:rPr>
              <a:t>Data manipulation language (DML) operations on a view</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Dropping a view</a:t>
            </a:r>
          </a:p>
          <a:p>
            <a:pPr lvl="1"/>
            <a:endParaRPr lang="en-US" dirty="0">
              <a:latin typeface="Oracle Sans" panose="020B0503020204020204" pitchFamily="34" charset="0"/>
              <a:cs typeface="Oracle Sans" panose="020B0503020204020204" pitchFamily="34" charset="0"/>
            </a:endParaRPr>
          </a:p>
        </p:txBody>
      </p:sp>
      <p:grpSp>
        <p:nvGrpSpPr>
          <p:cNvPr id="11" name="Group 10"/>
          <p:cNvGrpSpPr/>
          <p:nvPr/>
        </p:nvGrpSpPr>
        <p:grpSpPr>
          <a:xfrm>
            <a:off x="12470189" y="6446045"/>
            <a:ext cx="5818827" cy="2500313"/>
            <a:chOff x="5242557" y="4297363"/>
            <a:chExt cx="3879218" cy="1666875"/>
          </a:xfrm>
        </p:grpSpPr>
        <p:sp>
          <p:nvSpPr>
            <p:cNvPr id="12" name="Rectangle 11"/>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13" name="Oval 12"/>
            <p:cNvSpPr>
              <a:spLocks noChangeAspect="1"/>
            </p:cNvSpPr>
            <p:nvPr/>
          </p:nvSpPr>
          <p:spPr bwMode="auto">
            <a:xfrm>
              <a:off x="5242557"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4" name="Picture 5"/>
            <p:cNvPicPr>
              <a:picLocks noChangeAspect="1"/>
            </p:cNvPicPr>
            <p:nvPr/>
          </p:nvPicPr>
          <p:blipFill>
            <a:blip r:embed="rId4" cstate="print"/>
            <a:srcRect/>
            <a:stretch>
              <a:fillRect/>
            </a:stretch>
          </p:blipFill>
          <p:spPr bwMode="auto">
            <a:xfrm>
              <a:off x="5404482"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669703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2606174" y="4632099"/>
            <a:ext cx="12595726" cy="2095577"/>
          </a:xfrm>
          <a:prstGeom prst="rect">
            <a:avLst/>
          </a:prstGeom>
          <a:gradFill flip="none" rotWithShape="1">
            <a:gsLst>
              <a:gs pos="0">
                <a:schemeClr val="accent6">
                  <a:lumMod val="20000"/>
                  <a:lumOff val="80000"/>
                </a:schemeClr>
              </a:gs>
              <a:gs pos="100000">
                <a:schemeClr val="bg1"/>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4" name="Oval 13"/>
          <p:cNvSpPr>
            <a:spLocks noChangeAspect="1"/>
          </p:cNvSpPr>
          <p:nvPr/>
        </p:nvSpPr>
        <p:spPr bwMode="auto">
          <a:xfrm>
            <a:off x="13754704" y="6417605"/>
            <a:ext cx="2894393" cy="2891456"/>
          </a:xfrm>
          <a:prstGeom prst="ellipse">
            <a:avLst/>
          </a:prstGeom>
          <a:solidFill>
            <a:schemeClr val="bg1"/>
          </a:solidFill>
          <a:ln w="50800"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8" name="Rectangle 7"/>
          <p:cNvSpPr/>
          <p:nvPr/>
        </p:nvSpPr>
        <p:spPr bwMode="auto">
          <a:xfrm>
            <a:off x="2606174" y="2998099"/>
            <a:ext cx="12595726" cy="1065896"/>
          </a:xfrm>
          <a:prstGeom prst="rect">
            <a:avLst/>
          </a:prstGeom>
          <a:gradFill flip="none" rotWithShape="1">
            <a:gsLst>
              <a:gs pos="0">
                <a:schemeClr val="accent6">
                  <a:lumMod val="20000"/>
                  <a:lumOff val="80000"/>
                </a:schemeClr>
              </a:gs>
              <a:gs pos="100000">
                <a:schemeClr val="bg1"/>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9" name="Rounded Rectangle 8"/>
          <p:cNvSpPr/>
          <p:nvPr/>
        </p:nvSpPr>
        <p:spPr bwMode="auto">
          <a:xfrm>
            <a:off x="14571283" y="2695228"/>
            <a:ext cx="1671638" cy="1671638"/>
          </a:xfrm>
          <a:prstGeom prst="roundRect">
            <a:avLst/>
          </a:prstGeom>
          <a:solidFill>
            <a:schemeClr val="bg1"/>
          </a:solidFill>
          <a:ln w="57150" cap="flat" cmpd="sng" algn="ctr">
            <a:solidFill>
              <a:schemeClr val="accent6">
                <a:lumMod val="40000"/>
                <a:lumOff val="6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20482"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Rules for Performing DML Operations on a View</a:t>
            </a:r>
          </a:p>
        </p:txBody>
      </p:sp>
      <p:sp>
        <p:nvSpPr>
          <p:cNvPr id="20483" name="Rectangle 7"/>
          <p:cNvSpPr>
            <a:spLocks noGrp="1" noChangeArrowheads="1"/>
          </p:cNvSpPr>
          <p:nvPr>
            <p:ph idx="1"/>
          </p:nvPr>
        </p:nvSpPr>
        <p:spPr>
          <a:xfrm>
            <a:off x="933451" y="2987424"/>
            <a:ext cx="16421100" cy="36682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You can usually perform </a:t>
            </a:r>
            <a:r>
              <a:rPr lang="en-US" altLang="en-US" dirty="0">
                <a:latin typeface="Courier New" panose="02070309020205020404" pitchFamily="49" charset="0"/>
                <a:cs typeface="Courier New" panose="02070309020205020404" pitchFamily="49" charset="0"/>
              </a:rPr>
              <a:t>DML</a:t>
            </a:r>
            <a:r>
              <a:rPr lang="en-US" altLang="en-US" dirty="0">
                <a:latin typeface="Oracle Sans" panose="020B0503020204020204" pitchFamily="34" charset="0"/>
                <a:cs typeface="Oracle Sans" panose="020B0503020204020204" pitchFamily="34" charset="0"/>
              </a:rPr>
              <a:t> operations on</a:t>
            </a:r>
            <a:br>
              <a:rPr lang="en-US" altLang="en-US" dirty="0">
                <a:latin typeface="Oracle Sans" panose="020B0503020204020204" pitchFamily="34" charset="0"/>
                <a:cs typeface="Oracle Sans" panose="020B0503020204020204" pitchFamily="34" charset="0"/>
              </a:rPr>
            </a:br>
            <a:r>
              <a:rPr lang="en-US" altLang="en-US" dirty="0">
                <a:latin typeface="Oracle Sans" panose="020B0503020204020204" pitchFamily="34" charset="0"/>
                <a:cs typeface="Oracle Sans" panose="020B0503020204020204" pitchFamily="34" charset="0"/>
              </a:rPr>
              <a:t>simple views.</a:t>
            </a:r>
          </a:p>
          <a:p>
            <a:pPr lvl="1"/>
            <a:r>
              <a:rPr lang="en-US" altLang="en-US" dirty="0">
                <a:latin typeface="Oracle Sans" panose="020B0503020204020204" pitchFamily="34" charset="0"/>
                <a:cs typeface="Oracle Sans" panose="020B0503020204020204" pitchFamily="34" charset="0"/>
              </a:rPr>
              <a:t>You cannot remove a row if the view contains the following:</a:t>
            </a:r>
          </a:p>
          <a:p>
            <a:pPr lvl="2"/>
            <a:r>
              <a:rPr lang="en-US" altLang="en-US" dirty="0">
                <a:latin typeface="Oracle Sans" panose="020B0503020204020204" pitchFamily="34" charset="0"/>
                <a:cs typeface="Oracle Sans" panose="020B0503020204020204" pitchFamily="34" charset="0"/>
              </a:rPr>
              <a:t>Group functions</a:t>
            </a:r>
          </a:p>
          <a:p>
            <a:pPr lvl="2"/>
            <a:r>
              <a:rPr lang="en-US" altLang="en-US" dirty="0">
                <a:latin typeface="Oracle Sans" panose="020B0503020204020204" pitchFamily="34" charset="0"/>
                <a:cs typeface="Oracle Sans" panose="020B0503020204020204" pitchFamily="34" charset="0"/>
              </a:rPr>
              <a:t>A </a:t>
            </a:r>
            <a:r>
              <a:rPr lang="en-US" altLang="en-US" dirty="0">
                <a:latin typeface="Courier New" panose="02070309020205020404" pitchFamily="49" charset="0"/>
                <a:cs typeface="Courier New" panose="02070309020205020404" pitchFamily="49" charset="0"/>
              </a:rPr>
              <a:t>GROUP</a:t>
            </a:r>
            <a:r>
              <a:rPr lang="en-US" altLang="en-US" dirty="0">
                <a:latin typeface="Oracle Sans" panose="020B0503020204020204" pitchFamily="34" charset="0"/>
                <a:cs typeface="Oracle Sans" panose="020B0503020204020204" pitchFamily="34" charset="0"/>
              </a:rPr>
              <a:t> BY clause</a:t>
            </a:r>
          </a:p>
          <a:p>
            <a:pPr lvl="2"/>
            <a:r>
              <a:rPr lang="en-US" altLang="en-US" dirty="0">
                <a:latin typeface="Oracle Sans" panose="020B0503020204020204" pitchFamily="34" charset="0"/>
                <a:cs typeface="Oracle Sans" panose="020B0503020204020204" pitchFamily="34" charset="0"/>
              </a:rPr>
              <a:t>The </a:t>
            </a:r>
            <a:r>
              <a:rPr lang="en-US" altLang="en-US" dirty="0">
                <a:latin typeface="Courier New" panose="02070309020205020404" pitchFamily="49" charset="0"/>
                <a:cs typeface="Courier New" panose="02070309020205020404" pitchFamily="49" charset="0"/>
              </a:rPr>
              <a:t>DISTINCT</a:t>
            </a:r>
            <a:r>
              <a:rPr lang="en-US" altLang="en-US" dirty="0">
                <a:latin typeface="Oracle Sans" panose="020B0503020204020204" pitchFamily="34" charset="0"/>
                <a:cs typeface="Oracle Sans" panose="020B0503020204020204" pitchFamily="34" charset="0"/>
              </a:rPr>
              <a:t> keyword</a:t>
            </a:r>
          </a:p>
          <a:p>
            <a:pPr lvl="2"/>
            <a:r>
              <a:rPr lang="en-US" altLang="en-US" dirty="0">
                <a:latin typeface="Oracle Sans" panose="020B0503020204020204" pitchFamily="34" charset="0"/>
                <a:cs typeface="Oracle Sans" panose="020B0503020204020204" pitchFamily="34" charset="0"/>
              </a:rPr>
              <a:t>The pseudocolumn </a:t>
            </a:r>
            <a:r>
              <a:rPr lang="en-US" altLang="en-US" dirty="0">
                <a:latin typeface="Courier New" panose="02070309020205020404" pitchFamily="49" charset="0"/>
                <a:cs typeface="Courier New" panose="02070309020205020404" pitchFamily="49" charset="0"/>
              </a:rPr>
              <a:t>ROWNUM</a:t>
            </a:r>
            <a:r>
              <a:rPr lang="en-US" altLang="en-US" dirty="0">
                <a:latin typeface="Oracle Sans" panose="020B0503020204020204" pitchFamily="34" charset="0"/>
                <a:cs typeface="Oracle Sans" panose="020B0503020204020204" pitchFamily="34" charset="0"/>
              </a:rPr>
              <a:t> keyword</a:t>
            </a:r>
          </a:p>
        </p:txBody>
      </p:sp>
      <p:pic>
        <p:nvPicPr>
          <p:cNvPr id="20484" name="Picture 4" descr="D:\Temp\symbo005.gif"/>
          <p:cNvPicPr>
            <a:picLocks noChangeAspect="1" noChangeArrowheads="1"/>
          </p:cNvPicPr>
          <p:nvPr/>
        </p:nvPicPr>
        <p:blipFill>
          <a:blip r:embed="rId4" cstate="print"/>
          <a:stretch>
            <a:fillRect/>
          </a:stretch>
        </p:blipFill>
        <p:spPr bwMode="gray">
          <a:xfrm>
            <a:off x="14843962" y="2973835"/>
            <a:ext cx="1126280" cy="1114424"/>
          </a:xfrm>
          <a:prstGeom prst="rect">
            <a:avLst/>
          </a:prstGeom>
          <a:noFill/>
          <a:ln w="9525">
            <a:noFill/>
            <a:miter lim="800000"/>
            <a:headEnd/>
            <a:tailEnd/>
          </a:ln>
        </p:spPr>
      </p:pic>
      <p:grpSp>
        <p:nvGrpSpPr>
          <p:cNvPr id="4" name="Group 3">
            <a:extLst>
              <a:ext uri="{FF2B5EF4-FFF2-40B4-BE49-F238E27FC236}">
                <a16:creationId xmlns:a16="http://schemas.microsoft.com/office/drawing/2014/main" xmlns="" id="{FCB2812C-E409-48D7-88CF-86F94E4C55B1}"/>
              </a:ext>
            </a:extLst>
          </p:cNvPr>
          <p:cNvGrpSpPr/>
          <p:nvPr/>
        </p:nvGrpSpPr>
        <p:grpSpPr>
          <a:xfrm>
            <a:off x="12721653" y="7035105"/>
            <a:ext cx="5567363" cy="2428875"/>
            <a:chOff x="12422033" y="6648894"/>
            <a:chExt cx="5567363" cy="2428875"/>
          </a:xfrm>
        </p:grpSpPr>
        <p:sp>
          <p:nvSpPr>
            <p:cNvPr id="13" name="Rectangle 12"/>
            <p:cNvSpPr/>
            <p:nvPr/>
          </p:nvSpPr>
          <p:spPr bwMode="auto">
            <a:xfrm rot="16200000" flipV="1">
              <a:off x="14153646" y="5079649"/>
              <a:ext cx="2104137"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pic>
          <p:nvPicPr>
            <p:cNvPr id="9218" name="Picture 2" descr="D:\Projects\SQL_Workshop_12cR2\OU Graphics\Batch 2 SQL course icons\Batch 2 SQL course icons\Table_View.png"/>
            <p:cNvPicPr>
              <a:picLocks noChangeAspect="1" noChangeArrowheads="1"/>
            </p:cNvPicPr>
            <p:nvPr/>
          </p:nvPicPr>
          <p:blipFill>
            <a:blip r:embed="rId5" cstate="print"/>
            <a:srcRect/>
            <a:stretch>
              <a:fillRect/>
            </a:stretch>
          </p:blipFill>
          <p:spPr bwMode="auto">
            <a:xfrm>
              <a:off x="14128634" y="6648894"/>
              <a:ext cx="2128838" cy="2428875"/>
            </a:xfrm>
            <a:prstGeom prst="rect">
              <a:avLst/>
            </a:prstGeom>
            <a:noFill/>
          </p:spPr>
        </p:pic>
      </p:grpSp>
      <p:sp>
        <p:nvSpPr>
          <p:cNvPr id="11" name="Rounded Rectangle 10"/>
          <p:cNvSpPr/>
          <p:nvPr/>
        </p:nvSpPr>
        <p:spPr bwMode="auto">
          <a:xfrm>
            <a:off x="14359313" y="4632099"/>
            <a:ext cx="2095577" cy="2095577"/>
          </a:xfrm>
          <a:prstGeom prst="roundRect">
            <a:avLst/>
          </a:prstGeom>
          <a:solidFill>
            <a:schemeClr val="bg1"/>
          </a:solidFill>
          <a:ln w="57150" cap="flat" cmpd="sng" algn="ctr">
            <a:solidFill>
              <a:schemeClr val="accent6">
                <a:lumMod val="40000"/>
                <a:lumOff val="6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20485" name="Picture 5" descr="D:\Temp\symbo008.gif"/>
          <p:cNvPicPr>
            <a:picLocks noChangeAspect="1" noChangeArrowheads="1"/>
          </p:cNvPicPr>
          <p:nvPr/>
        </p:nvPicPr>
        <p:blipFill>
          <a:blip r:embed="rId6" cstate="print"/>
          <a:stretch>
            <a:fillRect/>
          </a:stretch>
        </p:blipFill>
        <p:spPr bwMode="gray">
          <a:xfrm>
            <a:off x="14728445" y="5001231"/>
            <a:ext cx="1357313" cy="1357313"/>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18272770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Course Roadmap</a:t>
            </a:r>
            <a:endParaRPr lang="en-US" dirty="0">
              <a:latin typeface="+mj-lt"/>
              <a:cs typeface="Oracle Sans" panose="020B0503020204020204" pitchFamily="34" charset="0"/>
            </a:endParaRPr>
          </a:p>
        </p:txBody>
      </p:sp>
      <p:grpSp>
        <p:nvGrpSpPr>
          <p:cNvPr id="5" name="Group 4">
            <a:extLst>
              <a:ext uri="{FF2B5EF4-FFF2-40B4-BE49-F238E27FC236}">
                <a16:creationId xmlns:a16="http://schemas.microsoft.com/office/drawing/2014/main" xmlns="" id="{FECCA031-2988-4D8F-AD11-2F5FCE6B83A9}"/>
              </a:ext>
            </a:extLst>
          </p:cNvPr>
          <p:cNvGrpSpPr/>
          <p:nvPr/>
        </p:nvGrpSpPr>
        <p:grpSpPr>
          <a:xfrm>
            <a:off x="920272" y="2191172"/>
            <a:ext cx="17008704" cy="7560840"/>
            <a:chOff x="246212" y="1307704"/>
            <a:chExt cx="17008704" cy="7560840"/>
          </a:xfrm>
        </p:grpSpPr>
        <p:sp>
          <p:nvSpPr>
            <p:cNvPr id="76" name="Rounded Rectangle 75"/>
            <p:cNvSpPr/>
            <p:nvPr/>
          </p:nvSpPr>
          <p:spPr bwMode="auto">
            <a:xfrm>
              <a:off x="4572000" y="1751915"/>
              <a:ext cx="12458700" cy="6783173"/>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6" name="Rounded Rectangle 35"/>
            <p:cNvSpPr/>
            <p:nvPr/>
          </p:nvSpPr>
          <p:spPr bwMode="auto">
            <a:xfrm>
              <a:off x="6223448" y="5289637"/>
              <a:ext cx="8570214" cy="1246910"/>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38" name="Rounded Rectangle 37"/>
            <p:cNvSpPr/>
            <p:nvPr/>
          </p:nvSpPr>
          <p:spPr bwMode="auto">
            <a:xfrm>
              <a:off x="6223448" y="3752317"/>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9" name="Rounded Rectangle 38"/>
            <p:cNvSpPr/>
            <p:nvPr/>
          </p:nvSpPr>
          <p:spPr bwMode="auto">
            <a:xfrm>
              <a:off x="6221549" y="2214997"/>
              <a:ext cx="8574398"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40" name="TextBox 39"/>
            <p:cNvSpPr txBox="1"/>
            <p:nvPr/>
          </p:nvSpPr>
          <p:spPr>
            <a:xfrm>
              <a:off x="7137848" y="2638395"/>
              <a:ext cx="6737417"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latin typeface="+mn-lt"/>
                  <a:cs typeface="Oracle Sans" panose="020B0503020204020204" pitchFamily="34" charset="0"/>
                </a:rPr>
                <a:t>Lesson 12: Introduction to Data Dictionary Views</a:t>
              </a:r>
            </a:p>
          </p:txBody>
        </p:sp>
        <p:sp>
          <p:nvSpPr>
            <p:cNvPr id="41" name="TextBox 40"/>
            <p:cNvSpPr txBox="1"/>
            <p:nvPr/>
          </p:nvSpPr>
          <p:spPr>
            <a:xfrm>
              <a:off x="7232239" y="4175716"/>
              <a:ext cx="6124925"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latin typeface="+mn-lt"/>
                  <a:cs typeface="Oracle Sans" panose="020B0503020204020204" pitchFamily="34" charset="0"/>
                </a:rPr>
                <a:t>Lesson 13: Creating Sequences, Synonyms, and Indexes</a:t>
              </a:r>
            </a:p>
          </p:txBody>
        </p:sp>
        <p:sp>
          <p:nvSpPr>
            <p:cNvPr id="42" name="TextBox 41"/>
            <p:cNvSpPr txBox="1"/>
            <p:nvPr/>
          </p:nvSpPr>
          <p:spPr>
            <a:xfrm>
              <a:off x="7188649" y="5713035"/>
              <a:ext cx="6124925"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r>
                <a:rPr lang="en-US" sz="2000" b="1" dirty="0">
                  <a:solidFill>
                    <a:schemeClr val="bg1"/>
                  </a:solidFill>
                  <a:latin typeface="+mn-lt"/>
                  <a:cs typeface="Oracle Sans" panose="020B0503020204020204" pitchFamily="34" charset="0"/>
                </a:rPr>
                <a:t>Lesson 14: Creating Views</a:t>
              </a:r>
            </a:p>
          </p:txBody>
        </p:sp>
        <p:sp>
          <p:nvSpPr>
            <p:cNvPr id="44" name="Isosceles Triangle 43"/>
            <p:cNvSpPr>
              <a:spLocks noChangeAspect="1"/>
            </p:cNvSpPr>
            <p:nvPr/>
          </p:nvSpPr>
          <p:spPr bwMode="auto">
            <a:xfrm rot="5400000">
              <a:off x="6484848" y="4228873"/>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5" name="Isosceles Triangle 44"/>
            <p:cNvSpPr>
              <a:spLocks noChangeAspect="1"/>
            </p:cNvSpPr>
            <p:nvPr/>
          </p:nvSpPr>
          <p:spPr bwMode="auto">
            <a:xfrm rot="5400000">
              <a:off x="6484848" y="5766193"/>
              <a:ext cx="440700" cy="293798"/>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47" name="Isosceles Triangle 46"/>
            <p:cNvSpPr>
              <a:spLocks noChangeAspect="1"/>
            </p:cNvSpPr>
            <p:nvPr/>
          </p:nvSpPr>
          <p:spPr bwMode="auto">
            <a:xfrm rot="5400000">
              <a:off x="6484848" y="2691553"/>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49" name="Rounded Rectangle 48"/>
            <p:cNvSpPr/>
            <p:nvPr/>
          </p:nvSpPr>
          <p:spPr bwMode="auto">
            <a:xfrm>
              <a:off x="4229597" y="1955776"/>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1" name="Rounded Rectangle 50"/>
            <p:cNvSpPr/>
            <p:nvPr/>
          </p:nvSpPr>
          <p:spPr bwMode="auto">
            <a:xfrm>
              <a:off x="4229597" y="3540154"/>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2" name="Rounded Rectangle 51"/>
            <p:cNvSpPr/>
            <p:nvPr/>
          </p:nvSpPr>
          <p:spPr bwMode="auto">
            <a:xfrm>
              <a:off x="4229597" y="5107071"/>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3" name="Rounded Rectangle 52"/>
            <p:cNvSpPr/>
            <p:nvPr/>
          </p:nvSpPr>
          <p:spPr bwMode="auto">
            <a:xfrm>
              <a:off x="4229597" y="6673987"/>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6" name="Rectangle 55"/>
            <p:cNvSpPr/>
            <p:nvPr/>
          </p:nvSpPr>
          <p:spPr bwMode="auto">
            <a:xfrm>
              <a:off x="304731" y="1307704"/>
              <a:ext cx="5133660" cy="7560840"/>
            </a:xfrm>
            <a:prstGeom prst="rect">
              <a:avLst/>
            </a:prstGeom>
            <a:gradFill flip="none" rotWithShape="1">
              <a:gsLst>
                <a:gs pos="0">
                  <a:schemeClr val="bg1"/>
                </a:gs>
                <a:gs pos="6000">
                  <a:srgbClr val="DCE3E4"/>
                </a:gs>
                <a:gs pos="96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64" name="Freeform 63"/>
            <p:cNvSpPr/>
            <p:nvPr/>
          </p:nvSpPr>
          <p:spPr bwMode="auto">
            <a:xfrm>
              <a:off x="246212" y="2006787"/>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66" name="Freeform 65"/>
            <p:cNvSpPr/>
            <p:nvPr/>
          </p:nvSpPr>
          <p:spPr bwMode="auto">
            <a:xfrm>
              <a:off x="246212" y="3587953"/>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81" name="Freeform 80"/>
            <p:cNvSpPr/>
            <p:nvPr/>
          </p:nvSpPr>
          <p:spPr bwMode="auto">
            <a:xfrm>
              <a:off x="246212" y="5151610"/>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3" name="Freeform 82"/>
            <p:cNvSpPr/>
            <p:nvPr/>
          </p:nvSpPr>
          <p:spPr bwMode="auto">
            <a:xfrm>
              <a:off x="246212" y="6733992"/>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6" name="TextBox 85"/>
            <p:cNvSpPr txBox="1"/>
            <p:nvPr/>
          </p:nvSpPr>
          <p:spPr>
            <a:xfrm>
              <a:off x="782436" y="2338643"/>
              <a:ext cx="4399164" cy="707886"/>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b="1" dirty="0">
                  <a:solidFill>
                    <a:schemeClr val="bg1"/>
                  </a:solidFill>
                  <a:latin typeface="+mn-lt"/>
                  <a:cs typeface="Oracle Sans" panose="020B0503020204020204" pitchFamily="34" charset="0"/>
                </a:rPr>
                <a:t>Unit 4: Views, Sequences, Synonyms, and Indexes</a:t>
              </a:r>
            </a:p>
          </p:txBody>
        </p:sp>
        <p:sp>
          <p:nvSpPr>
            <p:cNvPr id="87" name="TextBox 86"/>
            <p:cNvSpPr txBox="1"/>
            <p:nvPr/>
          </p:nvSpPr>
          <p:spPr>
            <a:xfrm>
              <a:off x="782436" y="3924789"/>
              <a:ext cx="4475364" cy="707886"/>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b="0" dirty="0">
                  <a:solidFill>
                    <a:schemeClr val="tx1">
                      <a:lumMod val="75000"/>
                    </a:schemeClr>
                  </a:solidFill>
                  <a:latin typeface="+mn-lt"/>
                  <a:cs typeface="Oracle Sans" panose="020B0503020204020204" pitchFamily="34" charset="0"/>
                </a:rPr>
                <a:t>Unit 5: Managing Database Objects and Subqueries</a:t>
              </a:r>
            </a:p>
          </p:txBody>
        </p:sp>
        <p:sp>
          <p:nvSpPr>
            <p:cNvPr id="88" name="TextBox 87"/>
            <p:cNvSpPr txBox="1"/>
            <p:nvPr/>
          </p:nvSpPr>
          <p:spPr>
            <a:xfrm>
              <a:off x="782437" y="5637357"/>
              <a:ext cx="3319046"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latin typeface="+mn-lt"/>
                  <a:cs typeface="Oracle Sans" panose="020B0503020204020204" pitchFamily="34" charset="0"/>
                </a:rPr>
                <a:t>Unit 6: User Access</a:t>
              </a:r>
            </a:p>
          </p:txBody>
        </p:sp>
        <p:sp>
          <p:nvSpPr>
            <p:cNvPr id="89" name="TextBox 88"/>
            <p:cNvSpPr txBox="1"/>
            <p:nvPr/>
          </p:nvSpPr>
          <p:spPr>
            <a:xfrm>
              <a:off x="782437" y="7210835"/>
              <a:ext cx="3319046"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latin typeface="+mn-lt"/>
                  <a:cs typeface="Oracle Sans" panose="020B0503020204020204" pitchFamily="34" charset="0"/>
                </a:rPr>
                <a:t>Unit 7: Advanced Queries</a:t>
              </a:r>
            </a:p>
          </p:txBody>
        </p:sp>
        <p:grpSp>
          <p:nvGrpSpPr>
            <p:cNvPr id="3" name="Group 3"/>
            <p:cNvGrpSpPr/>
            <p:nvPr/>
          </p:nvGrpSpPr>
          <p:grpSpPr>
            <a:xfrm>
              <a:off x="14681651" y="5486401"/>
              <a:ext cx="2573265" cy="887534"/>
              <a:chOff x="9786179" y="1585747"/>
              <a:chExt cx="1715510" cy="591689"/>
            </a:xfrm>
          </p:grpSpPr>
          <p:sp>
            <p:nvSpPr>
              <p:cNvPr id="30" name="Freeform 29"/>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1" name="Freeform 30"/>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2" name="Isosceles Triangle 31"/>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3" name="TextBox 32"/>
              <p:cNvSpPr txBox="1"/>
              <p:nvPr/>
            </p:nvSpPr>
            <p:spPr>
              <a:xfrm>
                <a:off x="10098845" y="1727704"/>
                <a:ext cx="1322479"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100" b="1" dirty="0">
                    <a:solidFill>
                      <a:schemeClr val="bg1"/>
                    </a:solidFill>
                    <a:latin typeface="LavosHandy™"/>
                    <a:cs typeface="Oracle Sans" panose="020B0503020204020204" pitchFamily="34" charset="0"/>
                  </a:rPr>
                  <a:t>You are here!</a:t>
                </a:r>
              </a:p>
            </p:txBody>
          </p:sp>
        </p:grpSp>
      </p:grpSp>
    </p:spTree>
    <p:custDataLst>
      <p:tags r:id="rId1"/>
    </p:custDataLst>
    <p:extLst>
      <p:ext uri="{BB962C8B-B14F-4D97-AF65-F5344CB8AC3E}">
        <p14:creationId xmlns:p14="http://schemas.microsoft.com/office/powerpoint/2010/main" val="2375216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Rules for Performing Modify Operations on a View</a:t>
            </a:r>
          </a:p>
        </p:txBody>
      </p:sp>
      <p:sp>
        <p:nvSpPr>
          <p:cNvPr id="21507" name="Rectangle 5"/>
          <p:cNvSpPr>
            <a:spLocks noGrp="1" noChangeArrowheads="1"/>
          </p:cNvSpPr>
          <p:nvPr>
            <p:ph idx="1"/>
          </p:nvPr>
        </p:nvSpPr>
        <p:spPr>
          <a:xfrm>
            <a:off x="933451" y="2272710"/>
            <a:ext cx="16421100" cy="327634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You cannot modify data in a view if it contains:</a:t>
            </a:r>
          </a:p>
          <a:p>
            <a:pPr lvl="1"/>
            <a:r>
              <a:rPr lang="en-US" altLang="en-US" dirty="0">
                <a:latin typeface="Oracle Sans" panose="020B0503020204020204" pitchFamily="34" charset="0"/>
                <a:cs typeface="Oracle Sans" panose="020B0503020204020204" pitchFamily="34" charset="0"/>
              </a:rPr>
              <a:t>Group functions</a:t>
            </a:r>
          </a:p>
          <a:p>
            <a:pPr lvl="1"/>
            <a:r>
              <a:rPr lang="en-US" altLang="en-US" dirty="0">
                <a:latin typeface="Oracle Sans" panose="020B0503020204020204" pitchFamily="34" charset="0"/>
                <a:cs typeface="Oracle Sans" panose="020B0503020204020204" pitchFamily="34" charset="0"/>
              </a:rPr>
              <a:t>A </a:t>
            </a:r>
            <a:r>
              <a:rPr lang="en-US" altLang="en-US" dirty="0">
                <a:latin typeface="Courier New" panose="02070309020205020404" pitchFamily="49" charset="0"/>
                <a:cs typeface="Courier New" panose="02070309020205020404" pitchFamily="49" charset="0"/>
              </a:rPr>
              <a:t>GROUP BY </a:t>
            </a:r>
            <a:r>
              <a:rPr lang="en-US" altLang="en-US" dirty="0">
                <a:latin typeface="Oracle Sans" panose="020B0503020204020204" pitchFamily="34" charset="0"/>
                <a:cs typeface="Oracle Sans" panose="020B0503020204020204" pitchFamily="34" charset="0"/>
              </a:rPr>
              <a:t>clause</a:t>
            </a:r>
          </a:p>
          <a:p>
            <a:pPr lvl="1"/>
            <a:r>
              <a:rPr lang="en-US" altLang="en-US" dirty="0">
                <a:latin typeface="Oracle Sans" panose="020B0503020204020204" pitchFamily="34" charset="0"/>
                <a:cs typeface="Oracle Sans" panose="020B0503020204020204" pitchFamily="34" charset="0"/>
              </a:rPr>
              <a:t>The </a:t>
            </a:r>
            <a:r>
              <a:rPr lang="en-US" altLang="en-US" dirty="0">
                <a:latin typeface="Courier New" panose="02070309020205020404" pitchFamily="49" charset="0"/>
                <a:cs typeface="Courier New" panose="02070309020205020404" pitchFamily="49" charset="0"/>
              </a:rPr>
              <a:t>DISTINCT</a:t>
            </a:r>
            <a:r>
              <a:rPr lang="en-US" altLang="en-US" dirty="0">
                <a:latin typeface="Oracle Sans" panose="020B0503020204020204" pitchFamily="34" charset="0"/>
                <a:cs typeface="Oracle Sans" panose="020B0503020204020204" pitchFamily="34" charset="0"/>
              </a:rPr>
              <a:t> keyword</a:t>
            </a:r>
          </a:p>
          <a:p>
            <a:pPr lvl="1"/>
            <a:r>
              <a:rPr lang="en-US" altLang="en-US" dirty="0">
                <a:latin typeface="Oracle Sans" panose="020B0503020204020204" pitchFamily="34" charset="0"/>
                <a:cs typeface="Oracle Sans" panose="020B0503020204020204" pitchFamily="34" charset="0"/>
              </a:rPr>
              <a:t>The pseudocolumn </a:t>
            </a:r>
            <a:r>
              <a:rPr lang="en-US" altLang="en-US" dirty="0">
                <a:latin typeface="Courier New" panose="02070309020205020404" pitchFamily="49" charset="0"/>
                <a:cs typeface="Courier New" panose="02070309020205020404" pitchFamily="49" charset="0"/>
              </a:rPr>
              <a:t>ROWNUM</a:t>
            </a:r>
            <a:r>
              <a:rPr lang="en-US" altLang="en-US" dirty="0">
                <a:latin typeface="Oracle Sans" panose="020B0503020204020204" pitchFamily="34" charset="0"/>
                <a:cs typeface="Oracle Sans" panose="020B0503020204020204" pitchFamily="34" charset="0"/>
              </a:rPr>
              <a:t> keyword</a:t>
            </a:r>
          </a:p>
          <a:p>
            <a:pPr lvl="1"/>
            <a:r>
              <a:rPr lang="en-US" altLang="en-US" dirty="0">
                <a:latin typeface="Oracle Sans" panose="020B0503020204020204" pitchFamily="34" charset="0"/>
                <a:cs typeface="Oracle Sans" panose="020B0503020204020204" pitchFamily="34" charset="0"/>
              </a:rPr>
              <a:t>Expressions</a:t>
            </a:r>
          </a:p>
        </p:txBody>
      </p:sp>
      <p:grpSp>
        <p:nvGrpSpPr>
          <p:cNvPr id="9" name="Group 8">
            <a:extLst>
              <a:ext uri="{FF2B5EF4-FFF2-40B4-BE49-F238E27FC236}">
                <a16:creationId xmlns:a16="http://schemas.microsoft.com/office/drawing/2014/main" xmlns="" id="{131AFFD1-4BD7-409F-A857-214C08A1FB80}"/>
              </a:ext>
            </a:extLst>
          </p:cNvPr>
          <p:cNvGrpSpPr/>
          <p:nvPr/>
        </p:nvGrpSpPr>
        <p:grpSpPr>
          <a:xfrm>
            <a:off x="10187642" y="5471913"/>
            <a:ext cx="8230347" cy="3607466"/>
            <a:chOff x="9829800" y="5471913"/>
            <a:chExt cx="8230347" cy="3607466"/>
          </a:xfrm>
        </p:grpSpPr>
        <p:grpSp>
          <p:nvGrpSpPr>
            <p:cNvPr id="7" name="Group 6">
              <a:extLst>
                <a:ext uri="{FF2B5EF4-FFF2-40B4-BE49-F238E27FC236}">
                  <a16:creationId xmlns:a16="http://schemas.microsoft.com/office/drawing/2014/main" xmlns="" id="{EBB9FCCB-DFE7-4B72-8FAA-DB68FCE6BBFA}"/>
                </a:ext>
              </a:extLst>
            </p:cNvPr>
            <p:cNvGrpSpPr/>
            <p:nvPr/>
          </p:nvGrpSpPr>
          <p:grpSpPr>
            <a:xfrm>
              <a:off x="9829800" y="5471913"/>
              <a:ext cx="8159597" cy="3607466"/>
              <a:chOff x="9829800" y="5471913"/>
              <a:chExt cx="8159597" cy="3607466"/>
            </a:xfrm>
          </p:grpSpPr>
          <p:sp>
            <p:nvSpPr>
              <p:cNvPr id="8" name="Rectangle 7"/>
              <p:cNvSpPr/>
              <p:nvPr/>
            </p:nvSpPr>
            <p:spPr bwMode="auto">
              <a:xfrm rot="16200000" flipV="1">
                <a:off x="13657631" y="4149899"/>
                <a:ext cx="2104137" cy="6559394"/>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29800" y="5471913"/>
                <a:ext cx="2800350" cy="2800350"/>
              </a:xfrm>
              <a:prstGeom prst="rect">
                <a:avLst/>
              </a:prstGeom>
            </p:spPr>
          </p:pic>
          <p:grpSp>
            <p:nvGrpSpPr>
              <p:cNvPr id="4" name="Group 3"/>
              <p:cNvGrpSpPr/>
              <p:nvPr/>
            </p:nvGrpSpPr>
            <p:grpSpPr>
              <a:xfrm>
                <a:off x="12630151" y="5858255"/>
                <a:ext cx="3224396" cy="3221124"/>
                <a:chOff x="8978375" y="3767349"/>
                <a:chExt cx="2373837" cy="2371428"/>
              </a:xfrm>
            </p:grpSpPr>
            <p:sp>
              <p:nvSpPr>
                <p:cNvPr id="11" name="Oval 10"/>
                <p:cNvSpPr>
                  <a:spLocks noChangeAspect="1"/>
                </p:cNvSpPr>
                <p:nvPr/>
              </p:nvSpPr>
              <p:spPr bwMode="auto">
                <a:xfrm>
                  <a:off x="8978375" y="3767349"/>
                  <a:ext cx="2373837" cy="2371428"/>
                </a:xfrm>
                <a:prstGeom prst="ellipse">
                  <a:avLst/>
                </a:prstGeom>
                <a:solidFill>
                  <a:schemeClr val="bg1"/>
                </a:solidFill>
                <a:ln w="50800" cap="flat" cmpd="sng" algn="ctr">
                  <a:solidFill>
                    <a:schemeClr val="accent1">
                      <a:lumMod val="20000"/>
                      <a:lumOff val="8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68171" y="4141921"/>
                  <a:ext cx="1594245" cy="1622284"/>
                </a:xfrm>
                <a:prstGeom prst="rect">
                  <a:avLst/>
                </a:prstGeom>
              </p:spPr>
            </p:pic>
          </p:grpSp>
        </p:gr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698926" y="6196675"/>
              <a:ext cx="2361221" cy="2361221"/>
            </a:xfrm>
            <a:prstGeom prst="rect">
              <a:avLst/>
            </a:prstGeom>
          </p:spPr>
        </p:pic>
      </p:grpSp>
    </p:spTree>
    <p:custDataLst>
      <p:tags r:id="rId1"/>
    </p:custDataLst>
    <p:extLst>
      <p:ext uri="{BB962C8B-B14F-4D97-AF65-F5344CB8AC3E}">
        <p14:creationId xmlns:p14="http://schemas.microsoft.com/office/powerpoint/2010/main" val="1333532487"/>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rot="16200000" flipV="1">
            <a:off x="11728400" y="2460416"/>
            <a:ext cx="2104137" cy="11017094"/>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12" name="Round Diagonal Corner Rectangle 11"/>
          <p:cNvSpPr/>
          <p:nvPr/>
        </p:nvSpPr>
        <p:spPr bwMode="auto">
          <a:xfrm flipH="1" flipV="1">
            <a:off x="10169031" y="6613684"/>
            <a:ext cx="3518664" cy="2778288"/>
          </a:xfrm>
          <a:prstGeom prst="round2DiagRect">
            <a:avLst/>
          </a:prstGeom>
          <a:gradFill flip="none" rotWithShape="1">
            <a:gsLst>
              <a:gs pos="0">
                <a:schemeClr val="bg1">
                  <a:lumMod val="95000"/>
                </a:schemeClr>
              </a:gs>
              <a:gs pos="100000">
                <a:schemeClr val="bg1"/>
              </a:gs>
            </a:gsLst>
            <a:lin ang="10800000" scaled="1"/>
            <a:tileRect/>
          </a:gra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1" name="Round Diagonal Corner Rectangle 10"/>
          <p:cNvSpPr/>
          <p:nvPr/>
        </p:nvSpPr>
        <p:spPr bwMode="auto">
          <a:xfrm>
            <a:off x="13687695" y="6579817"/>
            <a:ext cx="3831864" cy="2778288"/>
          </a:xfrm>
          <a:prstGeom prst="round2DiagRect">
            <a:avLst/>
          </a:prstGeom>
          <a:gradFill flip="none" rotWithShape="1">
            <a:gsLst>
              <a:gs pos="0">
                <a:schemeClr val="bg1">
                  <a:lumMod val="95000"/>
                </a:schemeClr>
              </a:gs>
              <a:gs pos="100000">
                <a:schemeClr val="bg1"/>
              </a:gs>
            </a:gsLst>
            <a:lin ang="10800000" scaled="1"/>
            <a:tileRect/>
          </a:gra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43010" name="Rectangle 2"/>
          <p:cNvSpPr>
            <a:spLocks noChangeArrowheads="1"/>
          </p:cNvSpPr>
          <p:nvPr/>
        </p:nvSpPr>
        <p:spPr bwMode="auto">
          <a:xfrm>
            <a:off x="1884670" y="252415"/>
            <a:ext cx="14594849" cy="1321595"/>
          </a:xfrm>
          <a:prstGeom prst="rect">
            <a:avLst/>
          </a:prstGeom>
          <a:noFill/>
          <a:ln w="9525">
            <a:noFill/>
            <a:miter lim="800000"/>
            <a:headEnd/>
            <a:tailEnd/>
          </a:ln>
          <a:effectLst>
            <a:outerShdw dist="53882" dir="2700000" algn="ctr" rotWithShape="0">
              <a:srgbClr val="000000"/>
            </a:outerShdw>
          </a:effectLst>
        </p:spPr>
        <p:txBody>
          <a:bodyPr lIns="138113" tIns="69057" rIns="138113" bIns="69057"/>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endParaRPr lang="en-US" altLang="en-US" sz="3600" dirty="0">
              <a:latin typeface="Times New Roman" pitchFamily="18" charset="0"/>
              <a:cs typeface="Oracle Sans" panose="020B0503020204020204" pitchFamily="34" charset="0"/>
            </a:endParaRPr>
          </a:p>
        </p:txBody>
      </p:sp>
      <p:sp>
        <p:nvSpPr>
          <p:cNvPr id="22531"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5000" dirty="0">
                <a:latin typeface="+mj-lt"/>
                <a:cs typeface="Oracle Sans" panose="020B0503020204020204" pitchFamily="34" charset="0"/>
              </a:rPr>
              <a:t>Rules for Performing Insert Operations Through a View</a:t>
            </a:r>
          </a:p>
        </p:txBody>
      </p:sp>
      <p:sp>
        <p:nvSpPr>
          <p:cNvPr id="22532" name="Rectangle 6"/>
          <p:cNvSpPr>
            <a:spLocks noGrp="1" noChangeArrowheads="1"/>
          </p:cNvSpPr>
          <p:nvPr>
            <p:ph idx="1"/>
          </p:nvPr>
        </p:nvSpPr>
        <p:spPr>
          <a:xfrm>
            <a:off x="933451" y="2272710"/>
            <a:ext cx="13539141" cy="435971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You cannot add data in a view if the view includes:</a:t>
            </a:r>
          </a:p>
          <a:p>
            <a:pPr lvl="1"/>
            <a:r>
              <a:rPr lang="en-US" altLang="en-US" dirty="0">
                <a:latin typeface="Oracle Sans" panose="020B0503020204020204" pitchFamily="34" charset="0"/>
                <a:cs typeface="Oracle Sans" panose="020B0503020204020204" pitchFamily="34" charset="0"/>
              </a:rPr>
              <a:t>Group functions</a:t>
            </a:r>
          </a:p>
          <a:p>
            <a:pPr lvl="1"/>
            <a:r>
              <a:rPr lang="en-US" altLang="en-US" dirty="0">
                <a:latin typeface="Oracle Sans" panose="020B0503020204020204" pitchFamily="34" charset="0"/>
                <a:cs typeface="Oracle Sans" panose="020B0503020204020204" pitchFamily="34" charset="0"/>
              </a:rPr>
              <a:t>A </a:t>
            </a:r>
            <a:r>
              <a:rPr lang="en-US" altLang="en-US" dirty="0">
                <a:latin typeface="Courier New" panose="02070309020205020404" pitchFamily="49" charset="0"/>
                <a:cs typeface="Courier New" panose="02070309020205020404" pitchFamily="49" charset="0"/>
              </a:rPr>
              <a:t>GROUP BY </a:t>
            </a:r>
            <a:r>
              <a:rPr lang="en-US" altLang="en-US" dirty="0">
                <a:latin typeface="Oracle Sans" panose="020B0503020204020204" pitchFamily="34" charset="0"/>
                <a:cs typeface="Oracle Sans" panose="020B0503020204020204" pitchFamily="34" charset="0"/>
              </a:rPr>
              <a:t>clause</a:t>
            </a:r>
          </a:p>
          <a:p>
            <a:pPr lvl="1"/>
            <a:r>
              <a:rPr lang="en-US" altLang="en-US" dirty="0">
                <a:latin typeface="Oracle Sans" panose="020B0503020204020204" pitchFamily="34" charset="0"/>
                <a:cs typeface="Oracle Sans" panose="020B0503020204020204" pitchFamily="34" charset="0"/>
              </a:rPr>
              <a:t>The </a:t>
            </a:r>
            <a:r>
              <a:rPr lang="en-US" altLang="en-US" dirty="0">
                <a:latin typeface="Courier New" panose="02070309020205020404" pitchFamily="49" charset="0"/>
                <a:cs typeface="Courier New" panose="02070309020205020404" pitchFamily="49" charset="0"/>
              </a:rPr>
              <a:t>DISTINCT</a:t>
            </a:r>
            <a:r>
              <a:rPr lang="en-US" altLang="en-US" dirty="0">
                <a:latin typeface="Oracle Sans" panose="020B0503020204020204" pitchFamily="34" charset="0"/>
                <a:cs typeface="Oracle Sans" panose="020B0503020204020204" pitchFamily="34" charset="0"/>
              </a:rPr>
              <a:t> keyword</a:t>
            </a:r>
          </a:p>
          <a:p>
            <a:pPr lvl="1"/>
            <a:r>
              <a:rPr lang="en-US" altLang="en-US" dirty="0">
                <a:latin typeface="Oracle Sans" panose="020B0503020204020204" pitchFamily="34" charset="0"/>
                <a:cs typeface="Oracle Sans" panose="020B0503020204020204" pitchFamily="34" charset="0"/>
              </a:rPr>
              <a:t>The pseudocolumn </a:t>
            </a:r>
            <a:r>
              <a:rPr lang="en-US" altLang="en-US" dirty="0">
                <a:latin typeface="Courier New" panose="02070309020205020404" pitchFamily="49" charset="0"/>
                <a:cs typeface="Courier New" panose="02070309020205020404" pitchFamily="49" charset="0"/>
              </a:rPr>
              <a:t>ROWNUM </a:t>
            </a:r>
            <a:r>
              <a:rPr lang="en-US" altLang="en-US" dirty="0">
                <a:latin typeface="Oracle Sans" panose="020B0503020204020204" pitchFamily="34" charset="0"/>
                <a:cs typeface="Oracle Sans" panose="020B0503020204020204" pitchFamily="34" charset="0"/>
              </a:rPr>
              <a:t>keyword</a:t>
            </a:r>
          </a:p>
          <a:p>
            <a:pPr lvl="1"/>
            <a:r>
              <a:rPr lang="en-US" altLang="en-US" dirty="0">
                <a:latin typeface="Oracle Sans" panose="020B0503020204020204" pitchFamily="34" charset="0"/>
                <a:cs typeface="Oracle Sans" panose="020B0503020204020204" pitchFamily="34" charset="0"/>
              </a:rPr>
              <a:t>Columns defined by expressions</a:t>
            </a:r>
          </a:p>
          <a:p>
            <a:pPr lvl="1"/>
            <a:r>
              <a:rPr lang="en-US" altLang="en-US" dirty="0">
                <a:latin typeface="Courier New" panose="02070309020205020404" pitchFamily="49" charset="0"/>
                <a:cs typeface="Courier New" panose="02070309020205020404" pitchFamily="49" charset="0"/>
              </a:rPr>
              <a:t>NOT NULL </a:t>
            </a:r>
            <a:r>
              <a:rPr lang="en-US" altLang="en-US" dirty="0">
                <a:latin typeface="Oracle Sans" panose="020B0503020204020204" pitchFamily="34" charset="0"/>
                <a:cs typeface="Oracle Sans" panose="020B0503020204020204" pitchFamily="34" charset="0"/>
              </a:rPr>
              <a:t>columns without default value in the base tables that are not selected by the view</a:t>
            </a:r>
          </a:p>
        </p:txBody>
      </p:sp>
      <p:pic>
        <p:nvPicPr>
          <p:cNvPr id="6" name="Picture 2" descr="D:\Projects\SQL_Workshop_12cR2\OU Graphics\Batch 2 SQL course icons\Batch 2 SQL course icons\Table_View.png"/>
          <p:cNvPicPr>
            <a:picLocks noChangeAspect="1" noChangeArrowheads="1"/>
          </p:cNvPicPr>
          <p:nvPr/>
        </p:nvPicPr>
        <p:blipFill>
          <a:blip r:embed="rId4" cstate="print"/>
          <a:srcRect/>
          <a:stretch>
            <a:fillRect/>
          </a:stretch>
        </p:blipFill>
        <p:spPr bwMode="auto">
          <a:xfrm>
            <a:off x="10297238" y="6754524"/>
            <a:ext cx="2128838" cy="2428875"/>
          </a:xfrm>
          <a:prstGeom prst="rect">
            <a:avLst/>
          </a:prstGeom>
          <a:noFill/>
        </p:spPr>
      </p:pic>
      <p:cxnSp>
        <p:nvCxnSpPr>
          <p:cNvPr id="8" name="Straight Arrow Connector 7"/>
          <p:cNvCxnSpPr/>
          <p:nvPr/>
        </p:nvCxnSpPr>
        <p:spPr bwMode="auto">
          <a:xfrm>
            <a:off x="12186822" y="7968961"/>
            <a:ext cx="1893216" cy="0"/>
          </a:xfrm>
          <a:prstGeom prst="straightConnector1">
            <a:avLst/>
          </a:prstGeom>
          <a:noFill/>
          <a:ln w="28575" cap="flat" cmpd="sng" algn="ctr">
            <a:solidFill>
              <a:schemeClr val="accent1"/>
            </a:solidFill>
            <a:prstDash val="solid"/>
            <a:round/>
            <a:headEnd type="none" w="sm" len="sm"/>
            <a:tailEnd type="triangle" w="lg" len="lg"/>
          </a:ln>
          <a:effectLst/>
        </p:spPr>
      </p:cxn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324676" y="7001484"/>
            <a:ext cx="3000375" cy="1934955"/>
          </a:xfrm>
          <a:prstGeom prst="rect">
            <a:avLst/>
          </a:prstGeom>
        </p:spPr>
      </p:pic>
    </p:spTree>
    <p:custDataLst>
      <p:tags r:id="rId1"/>
    </p:custDataLst>
    <p:extLst>
      <p:ext uri="{BB962C8B-B14F-4D97-AF65-F5344CB8AC3E}">
        <p14:creationId xmlns:p14="http://schemas.microsoft.com/office/powerpoint/2010/main" val="12340029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the </a:t>
            </a:r>
            <a:r>
              <a:rPr lang="en-US" altLang="en-US" dirty="0">
                <a:latin typeface="Courier New" panose="02070309020205020404" pitchFamily="49" charset="0"/>
                <a:cs typeface="Courier New" panose="02070309020205020404" pitchFamily="49" charset="0"/>
              </a:rPr>
              <a:t>WITH CHECK OPTION</a:t>
            </a:r>
            <a:r>
              <a:rPr lang="en-US" altLang="en-US" dirty="0">
                <a:latin typeface="+mj-lt"/>
                <a:cs typeface="Courier New" panose="02070309020205020404" pitchFamily="49" charset="0"/>
              </a:rPr>
              <a:t> </a:t>
            </a:r>
            <a:r>
              <a:rPr lang="en-US" altLang="en-US" dirty="0">
                <a:latin typeface="+mj-lt"/>
                <a:cs typeface="Oracle Sans" panose="020B0503020204020204" pitchFamily="34" charset="0"/>
              </a:rPr>
              <a:t>Clause</a:t>
            </a:r>
          </a:p>
        </p:txBody>
      </p:sp>
      <p:sp>
        <p:nvSpPr>
          <p:cNvPr id="23558" name="Rectangle 7" hidden="1"/>
          <p:cNvSpPr>
            <a:spLocks noGrp="1" noChangeArrowheads="1"/>
          </p:cNvSpPr>
          <p:nvPr>
            <p:ph idx="1"/>
          </p:nvPr>
        </p:nvSpPr>
        <p:spPr>
          <a:xfrm>
            <a:off x="933451" y="2272710"/>
            <a:ext cx="16421100" cy="542616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You can ensure that DML operations performed on the view stay in the domain of the view by using the WITH CHECK OPTION clause:</a:t>
            </a: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r>
              <a:rPr lang="en-US" altLang="en-US" dirty="0">
                <a:latin typeface="Oracle Sans" panose="020B0503020204020204" pitchFamily="34" charset="0"/>
                <a:cs typeface="Oracle Sans" panose="020B0503020204020204" pitchFamily="34" charset="0"/>
              </a:rPr>
              <a:t> </a:t>
            </a:r>
          </a:p>
          <a:p>
            <a:pPr lvl="1"/>
            <a:endParaRPr lang="en-US" altLang="en-US" dirty="0">
              <a:latin typeface="Oracle Sans" panose="020B0503020204020204" pitchFamily="34" charset="0"/>
              <a:cs typeface="Oracle Sans" panose="020B0503020204020204" pitchFamily="34" charset="0"/>
            </a:endParaRPr>
          </a:p>
          <a:p>
            <a:pPr lvl="1"/>
            <a:r>
              <a:rPr lang="en-US" altLang="en-US" dirty="0">
                <a:latin typeface="Oracle Sans" panose="020B0503020204020204" pitchFamily="34" charset="0"/>
                <a:cs typeface="Oracle Sans" panose="020B0503020204020204" pitchFamily="34" charset="0"/>
              </a:rPr>
              <a:t>Any attempt to INSERT a row with a department_id other than 20 or to UPDATE the department number for any row in the view fails because it violates the WITH CHECK OPTION.</a:t>
            </a:r>
          </a:p>
        </p:txBody>
      </p:sp>
      <p:grpSp>
        <p:nvGrpSpPr>
          <p:cNvPr id="4" name="Group 3">
            <a:extLst>
              <a:ext uri="{FF2B5EF4-FFF2-40B4-BE49-F238E27FC236}">
                <a16:creationId xmlns:a16="http://schemas.microsoft.com/office/drawing/2014/main" xmlns="" id="{D4CDCC66-3D83-4E44-8EDD-08228B21C291}"/>
              </a:ext>
            </a:extLst>
          </p:cNvPr>
          <p:cNvGrpSpPr/>
          <p:nvPr/>
        </p:nvGrpSpPr>
        <p:grpSpPr>
          <a:xfrm>
            <a:off x="1295128" y="2836284"/>
            <a:ext cx="15211430" cy="2955288"/>
            <a:chOff x="1830707" y="2971800"/>
            <a:chExt cx="15211430" cy="2955288"/>
          </a:xfrm>
        </p:grpSpPr>
        <p:sp>
          <p:nvSpPr>
            <p:cNvPr id="7" name="Content Placeholder 2"/>
            <p:cNvSpPr txBox="1">
              <a:spLocks/>
            </p:cNvSpPr>
            <p:nvPr/>
          </p:nvSpPr>
          <p:spPr bwMode="gray">
            <a:xfrm>
              <a:off x="1830707" y="2971800"/>
              <a:ext cx="15211430" cy="2955288"/>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altLang="en-US" sz="2400" b="1" dirty="0">
                  <a:latin typeface="Courier New" pitchFamily="49" charset="0"/>
                  <a:cs typeface="Oracle Sans" panose="020B0503020204020204" pitchFamily="34" charset="0"/>
                </a:rPr>
                <a:t>CREATE OR REPLACE VIEW empvu20</a:t>
              </a:r>
            </a:p>
            <a:p>
              <a:pPr>
                <a:tabLst>
                  <a:tab pos="1800225" algn="l"/>
                </a:tabLst>
                <a:defRPr/>
              </a:pPr>
              <a:r>
                <a:rPr lang="en-US" altLang="en-US" sz="2400" b="1" dirty="0">
                  <a:latin typeface="Courier New" pitchFamily="49" charset="0"/>
                  <a:cs typeface="Oracle Sans" panose="020B0503020204020204" pitchFamily="34" charset="0"/>
                </a:rPr>
                <a:t>AS SELECT	*</a:t>
              </a:r>
            </a:p>
            <a:p>
              <a:pPr>
                <a:tabLst>
                  <a:tab pos="1800225" algn="l"/>
                </a:tabLst>
                <a:defRPr/>
              </a:pPr>
              <a:r>
                <a:rPr lang="en-US" altLang="en-US" sz="2400" b="1" dirty="0">
                  <a:latin typeface="Courier New" pitchFamily="49" charset="0"/>
                  <a:cs typeface="Oracle Sans" panose="020B0503020204020204" pitchFamily="34" charset="0"/>
                </a:rPr>
                <a:t>   FROM     employees</a:t>
              </a:r>
            </a:p>
            <a:p>
              <a:pPr>
                <a:tabLst>
                  <a:tab pos="1800225" algn="l"/>
                </a:tabLst>
                <a:defRPr/>
              </a:pPr>
              <a:r>
                <a:rPr lang="en-US" altLang="en-US" sz="2400" b="1" dirty="0">
                  <a:latin typeface="Courier New" pitchFamily="49" charset="0"/>
                  <a:cs typeface="Oracle Sans" panose="020B0503020204020204" pitchFamily="34" charset="0"/>
                </a:rPr>
                <a:t>   WHERE    department_id = 20</a:t>
              </a:r>
            </a:p>
            <a:p>
              <a:pPr>
                <a:tabLst>
                  <a:tab pos="1800225" algn="l"/>
                </a:tabLst>
                <a:defRPr/>
              </a:pPr>
              <a:r>
                <a:rPr lang="en-US" altLang="en-US" sz="2400" b="1" dirty="0">
                  <a:latin typeface="Courier New" pitchFamily="49" charset="0"/>
                  <a:cs typeface="Oracle Sans" panose="020B0503020204020204" pitchFamily="34" charset="0"/>
                </a:rPr>
                <a:t>   WITH CHECK OPTION CONSTRAINT empvu20_ck ;</a:t>
              </a:r>
            </a:p>
            <a:p>
              <a:pPr>
                <a:tabLst>
                  <a:tab pos="1800225" algn="l"/>
                </a:tabLst>
                <a:defRPr/>
              </a:pPr>
              <a:endParaRPr lang="en-US" altLang="en-US" sz="2400" b="1" dirty="0">
                <a:latin typeface="Courier New" pitchFamily="49" charset="0"/>
                <a:cs typeface="Oracle Sans" panose="020B0503020204020204" pitchFamily="34" charset="0"/>
              </a:endParaRPr>
            </a:p>
            <a:p>
              <a:pPr>
                <a:tabLst>
                  <a:tab pos="1800225" algn="l"/>
                </a:tabLst>
                <a:defRPr/>
              </a:pPr>
              <a:endParaRPr lang="en-US" altLang="en-US" sz="2400" b="1" dirty="0">
                <a:latin typeface="Courier New" pitchFamily="49" charset="0"/>
                <a:cs typeface="Oracle Sans" panose="020B0503020204020204" pitchFamily="34" charset="0"/>
              </a:endParaRPr>
            </a:p>
          </p:txBody>
        </p:sp>
        <p:sp>
          <p:nvSpPr>
            <p:cNvPr id="23559" name="Rectangle 5"/>
            <p:cNvSpPr>
              <a:spLocks noChangeArrowheads="1"/>
            </p:cNvSpPr>
            <p:nvPr/>
          </p:nvSpPr>
          <p:spPr bwMode="gray">
            <a:xfrm>
              <a:off x="2375248" y="4667154"/>
              <a:ext cx="8801100" cy="428625"/>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1026" name="Picture 2"/>
            <p:cNvPicPr>
              <a:picLocks noChangeAspect="1" noChangeArrowheads="1"/>
            </p:cNvPicPr>
            <p:nvPr/>
          </p:nvPicPr>
          <p:blipFill>
            <a:blip r:embed="rId4" cstate="print"/>
            <a:srcRect/>
            <a:stretch>
              <a:fillRect/>
            </a:stretch>
          </p:blipFill>
          <p:spPr bwMode="auto">
            <a:xfrm>
              <a:off x="2286000" y="5262364"/>
              <a:ext cx="2555544" cy="45720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131242954"/>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Denying DML Operations</a:t>
            </a:r>
          </a:p>
        </p:txBody>
      </p:sp>
      <p:sp>
        <p:nvSpPr>
          <p:cNvPr id="24579" name="Rectangle 6"/>
          <p:cNvSpPr>
            <a:spLocks noGrp="1" noChangeArrowheads="1"/>
          </p:cNvSpPr>
          <p:nvPr>
            <p:ph idx="1"/>
          </p:nvPr>
        </p:nvSpPr>
        <p:spPr>
          <a:xfrm>
            <a:off x="933451" y="2272710"/>
            <a:ext cx="14835285" cy="217604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You can ensure that no </a:t>
            </a:r>
            <a:r>
              <a:rPr lang="en-US" altLang="en-US" dirty="0">
                <a:latin typeface="Courier New" panose="02070309020205020404" pitchFamily="49" charset="0"/>
                <a:cs typeface="Courier New" panose="02070309020205020404" pitchFamily="49" charset="0"/>
              </a:rPr>
              <a:t>DML </a:t>
            </a:r>
            <a:r>
              <a:rPr lang="en-US" altLang="en-US" dirty="0">
                <a:latin typeface="Oracle Sans" panose="020B0503020204020204" pitchFamily="34" charset="0"/>
                <a:cs typeface="Oracle Sans" panose="020B0503020204020204" pitchFamily="34" charset="0"/>
              </a:rPr>
              <a:t>operations occur on your view by adding the </a:t>
            </a:r>
            <a:r>
              <a:rPr lang="en-US" altLang="en-US" dirty="0">
                <a:latin typeface="Courier New" panose="02070309020205020404" pitchFamily="49" charset="0"/>
                <a:cs typeface="Courier New" panose="02070309020205020404" pitchFamily="49" charset="0"/>
              </a:rPr>
              <a:t>WITH READ ONLY </a:t>
            </a:r>
            <a:r>
              <a:rPr lang="en-US" altLang="en-US" dirty="0">
                <a:latin typeface="Oracle Sans" panose="020B0503020204020204" pitchFamily="34" charset="0"/>
                <a:cs typeface="Oracle Sans" panose="020B0503020204020204" pitchFamily="34" charset="0"/>
              </a:rPr>
              <a:t>option to your view definition.</a:t>
            </a:r>
          </a:p>
          <a:p>
            <a:pPr lvl="1"/>
            <a:r>
              <a:rPr lang="en-US" altLang="en-US" dirty="0">
                <a:latin typeface="Oracle Sans" panose="020B0503020204020204" pitchFamily="34" charset="0"/>
                <a:cs typeface="Oracle Sans" panose="020B0503020204020204" pitchFamily="34" charset="0"/>
              </a:rPr>
              <a:t>Any attempt to perform a </a:t>
            </a:r>
            <a:r>
              <a:rPr lang="en-US" altLang="en-US" dirty="0">
                <a:latin typeface="Courier New" panose="02070309020205020404" pitchFamily="49" charset="0"/>
                <a:cs typeface="Courier New" panose="02070309020205020404" pitchFamily="49" charset="0"/>
              </a:rPr>
              <a:t>DML</a:t>
            </a:r>
            <a:r>
              <a:rPr lang="en-US" altLang="en-US" dirty="0">
                <a:latin typeface="Oracle Sans" panose="020B0503020204020204" pitchFamily="34" charset="0"/>
                <a:cs typeface="Oracle Sans" panose="020B0503020204020204" pitchFamily="34" charset="0"/>
              </a:rPr>
              <a:t> operation on any row in the view results in an Oracle server error.</a:t>
            </a:r>
          </a:p>
        </p:txBody>
      </p:sp>
      <p:grpSp>
        <p:nvGrpSpPr>
          <p:cNvPr id="4" name="Group 3">
            <a:extLst>
              <a:ext uri="{FF2B5EF4-FFF2-40B4-BE49-F238E27FC236}">
                <a16:creationId xmlns:a16="http://schemas.microsoft.com/office/drawing/2014/main" xmlns="" id="{18A47111-179A-4CE4-A3D0-62438AD3FE9F}"/>
              </a:ext>
            </a:extLst>
          </p:cNvPr>
          <p:cNvGrpSpPr/>
          <p:nvPr/>
        </p:nvGrpSpPr>
        <p:grpSpPr>
          <a:xfrm>
            <a:off x="13101222" y="6252633"/>
            <a:ext cx="5187794" cy="2319867"/>
            <a:chOff x="12801600" y="6252633"/>
            <a:chExt cx="5187794" cy="2319867"/>
          </a:xfrm>
        </p:grpSpPr>
        <p:sp>
          <p:nvSpPr>
            <p:cNvPr id="8" name="Rectangle 7"/>
            <p:cNvSpPr/>
            <p:nvPr/>
          </p:nvSpPr>
          <p:spPr bwMode="auto">
            <a:xfrm rot="16200000" flipV="1">
              <a:off x="14514575" y="5097682"/>
              <a:ext cx="1761843" cy="5187794"/>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pic>
          <p:nvPicPr>
            <p:cNvPr id="24580" name="Picture 4" descr="D:\Temp\traff003.gif"/>
            <p:cNvPicPr>
              <a:picLocks noChangeAspect="1" noChangeArrowheads="1"/>
            </p:cNvPicPr>
            <p:nvPr/>
          </p:nvPicPr>
          <p:blipFill>
            <a:blip r:embed="rId4" cstate="print"/>
            <a:stretch>
              <a:fillRect/>
            </a:stretch>
          </p:blipFill>
          <p:spPr bwMode="gray">
            <a:xfrm>
              <a:off x="14401801" y="6252633"/>
              <a:ext cx="1729502" cy="2216448"/>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36262198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Denying DML Operations</a:t>
            </a:r>
          </a:p>
        </p:txBody>
      </p:sp>
      <p:grpSp>
        <p:nvGrpSpPr>
          <p:cNvPr id="3" name="Group 2">
            <a:extLst>
              <a:ext uri="{FF2B5EF4-FFF2-40B4-BE49-F238E27FC236}">
                <a16:creationId xmlns:a16="http://schemas.microsoft.com/office/drawing/2014/main" xmlns="" id="{128F68CE-AE0A-49FB-BD1C-3DE77F183E81}"/>
              </a:ext>
            </a:extLst>
          </p:cNvPr>
          <p:cNvGrpSpPr/>
          <p:nvPr/>
        </p:nvGrpSpPr>
        <p:grpSpPr>
          <a:xfrm>
            <a:off x="1295128" y="2525844"/>
            <a:ext cx="15211430" cy="3353194"/>
            <a:chOff x="1830707" y="2525844"/>
            <a:chExt cx="15211430" cy="3353194"/>
          </a:xfrm>
        </p:grpSpPr>
        <p:sp>
          <p:nvSpPr>
            <p:cNvPr id="6" name="Content Placeholder 2"/>
            <p:cNvSpPr txBox="1">
              <a:spLocks/>
            </p:cNvSpPr>
            <p:nvPr/>
          </p:nvSpPr>
          <p:spPr bwMode="gray">
            <a:xfrm>
              <a:off x="1830707" y="2525844"/>
              <a:ext cx="15211430" cy="3353194"/>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altLang="en-US" sz="2400" b="1" dirty="0">
                  <a:latin typeface="Courier New" pitchFamily="49" charset="0"/>
                  <a:cs typeface="Oracle Sans" panose="020B0503020204020204" pitchFamily="34" charset="0"/>
                </a:rPr>
                <a:t>CREATE OR REPLACE VIEW empvu10</a:t>
              </a:r>
            </a:p>
            <a:p>
              <a:pPr>
                <a:tabLst>
                  <a:tab pos="1800225" algn="l"/>
                </a:tabLst>
                <a:defRPr/>
              </a:pPr>
              <a:r>
                <a:rPr lang="en-US" altLang="en-US" sz="2400" b="1" dirty="0">
                  <a:latin typeface="Courier New" pitchFamily="49" charset="0"/>
                  <a:cs typeface="Oracle Sans" panose="020B0503020204020204" pitchFamily="34" charset="0"/>
                </a:rPr>
                <a:t>    (employee_number, employee_name, job_title)</a:t>
              </a:r>
            </a:p>
            <a:p>
              <a:pPr>
                <a:tabLst>
                  <a:tab pos="1800225" algn="l"/>
                </a:tabLst>
                <a:defRPr/>
              </a:pPr>
              <a:r>
                <a:rPr lang="en-US" altLang="en-US" sz="2400" b="1" dirty="0">
                  <a:latin typeface="Courier New" pitchFamily="49" charset="0"/>
                  <a:cs typeface="Oracle Sans" panose="020B0503020204020204" pitchFamily="34" charset="0"/>
                </a:rPr>
                <a:t>AS SELECT	employee_id, last_name, job_id</a:t>
              </a:r>
            </a:p>
            <a:p>
              <a:pPr>
                <a:tabLst>
                  <a:tab pos="1800225" algn="l"/>
                </a:tabLst>
                <a:defRPr/>
              </a:pPr>
              <a:r>
                <a:rPr lang="en-US" altLang="en-US" sz="2400" b="1" dirty="0">
                  <a:latin typeface="Courier New" pitchFamily="49" charset="0"/>
                  <a:cs typeface="Oracle Sans" panose="020B0503020204020204" pitchFamily="34" charset="0"/>
                </a:rPr>
                <a:t>   FROM     employees</a:t>
              </a:r>
            </a:p>
            <a:p>
              <a:pPr>
                <a:tabLst>
                  <a:tab pos="1800225" algn="l"/>
                </a:tabLst>
                <a:defRPr/>
              </a:pPr>
              <a:r>
                <a:rPr lang="en-US" altLang="en-US" sz="2400" b="1" dirty="0">
                  <a:latin typeface="Courier New" pitchFamily="49" charset="0"/>
                  <a:cs typeface="Oracle Sans" panose="020B0503020204020204" pitchFamily="34" charset="0"/>
                </a:rPr>
                <a:t>   WHERE    department_id = 10</a:t>
              </a:r>
            </a:p>
            <a:p>
              <a:pPr>
                <a:tabLst>
                  <a:tab pos="1800225" algn="l"/>
                </a:tabLst>
                <a:defRPr/>
              </a:pPr>
              <a:r>
                <a:rPr lang="en-US" altLang="en-US" sz="2400" b="1" dirty="0">
                  <a:latin typeface="Courier New" pitchFamily="49" charset="0"/>
                  <a:cs typeface="Oracle Sans" panose="020B0503020204020204" pitchFamily="34" charset="0"/>
                </a:rPr>
                <a:t>   WITH READ ONLY ;</a:t>
              </a:r>
            </a:p>
            <a:p>
              <a:pPr>
                <a:tabLst>
                  <a:tab pos="1800225" algn="l"/>
                </a:tabLst>
                <a:defRPr/>
              </a:pPr>
              <a:endParaRPr lang="en-US" altLang="en-US" sz="2400" b="1" dirty="0">
                <a:latin typeface="Courier New" pitchFamily="49" charset="0"/>
                <a:cs typeface="Oracle Sans" panose="020B0503020204020204" pitchFamily="34" charset="0"/>
              </a:endParaRPr>
            </a:p>
            <a:p>
              <a:pPr>
                <a:tabLst>
                  <a:tab pos="1800225" algn="l"/>
                </a:tabLst>
                <a:defRPr/>
              </a:pPr>
              <a:endParaRPr lang="en-US" altLang="en-US" sz="2400" b="1" dirty="0">
                <a:latin typeface="Courier New" pitchFamily="49" charset="0"/>
                <a:cs typeface="Oracle Sans" panose="020B0503020204020204" pitchFamily="34" charset="0"/>
              </a:endParaRPr>
            </a:p>
          </p:txBody>
        </p:sp>
        <p:sp>
          <p:nvSpPr>
            <p:cNvPr id="25606" name="Rectangle 4"/>
            <p:cNvSpPr>
              <a:spLocks noChangeArrowheads="1"/>
            </p:cNvSpPr>
            <p:nvPr/>
          </p:nvSpPr>
          <p:spPr bwMode="gray">
            <a:xfrm>
              <a:off x="2447256" y="4601302"/>
              <a:ext cx="3771900" cy="428625"/>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2050" name="Picture 2"/>
            <p:cNvPicPr>
              <a:picLocks noChangeAspect="1" noChangeArrowheads="1"/>
            </p:cNvPicPr>
            <p:nvPr/>
          </p:nvPicPr>
          <p:blipFill>
            <a:blip r:embed="rId4" cstate="print"/>
            <a:srcRect/>
            <a:stretch>
              <a:fillRect/>
            </a:stretch>
          </p:blipFill>
          <p:spPr bwMode="auto">
            <a:xfrm>
              <a:off x="2400299" y="5262364"/>
              <a:ext cx="3033413" cy="45720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443212108"/>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5" name="Rectangle 5"/>
          <p:cNvSpPr>
            <a:spLocks noGrp="1" noChangeArrowheads="1"/>
          </p:cNvSpPr>
          <p:nvPr>
            <p:ph idx="1"/>
          </p:nvPr>
        </p:nvSpPr>
        <p:spPr>
          <a:xfrm>
            <a:off x="933451" y="2272710"/>
            <a:ext cx="16421100" cy="22180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Overview of views</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Creating, modifying, and retrieving data from a view</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Data manipulation language (DML) operations on a view</a:t>
            </a:r>
          </a:p>
          <a:p>
            <a:pPr lvl="1"/>
            <a:r>
              <a:rPr lang="en-US" dirty="0">
                <a:latin typeface="Oracle Sans" panose="020B0503020204020204" pitchFamily="34" charset="0"/>
                <a:cs typeface="Oracle Sans" panose="020B0503020204020204" pitchFamily="34" charset="0"/>
              </a:rPr>
              <a:t>Dropping a view</a:t>
            </a:r>
          </a:p>
        </p:txBody>
      </p:sp>
      <p:grpSp>
        <p:nvGrpSpPr>
          <p:cNvPr id="11" name="Group 10"/>
          <p:cNvGrpSpPr/>
          <p:nvPr/>
        </p:nvGrpSpPr>
        <p:grpSpPr>
          <a:xfrm>
            <a:off x="12470189" y="6446045"/>
            <a:ext cx="5818827" cy="2500313"/>
            <a:chOff x="5242557" y="4297363"/>
            <a:chExt cx="3879218" cy="1666875"/>
          </a:xfrm>
        </p:grpSpPr>
        <p:sp>
          <p:nvSpPr>
            <p:cNvPr id="12" name="Rectangle 11"/>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13" name="Oval 12"/>
            <p:cNvSpPr>
              <a:spLocks noChangeAspect="1"/>
            </p:cNvSpPr>
            <p:nvPr/>
          </p:nvSpPr>
          <p:spPr bwMode="auto">
            <a:xfrm>
              <a:off x="5242557"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4" name="Picture 5"/>
            <p:cNvPicPr>
              <a:picLocks noChangeAspect="1"/>
            </p:cNvPicPr>
            <p:nvPr/>
          </p:nvPicPr>
          <p:blipFill>
            <a:blip r:embed="rId4" cstate="print"/>
            <a:srcRect/>
            <a:stretch>
              <a:fillRect/>
            </a:stretch>
          </p:blipFill>
          <p:spPr bwMode="auto">
            <a:xfrm>
              <a:off x="5404482"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902928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Removing a View</a:t>
            </a:r>
          </a:p>
        </p:txBody>
      </p:sp>
      <p:sp>
        <p:nvSpPr>
          <p:cNvPr id="27651" name="Rectangle 7"/>
          <p:cNvSpPr>
            <a:spLocks noGrp="1" noChangeArrowheads="1"/>
          </p:cNvSpPr>
          <p:nvPr>
            <p:ph idx="1"/>
          </p:nvPr>
        </p:nvSpPr>
        <p:spPr>
          <a:xfrm>
            <a:off x="933451" y="2272710"/>
            <a:ext cx="16421100" cy="168385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You can remove a view without losing data because a view is based on underlying tables in the database.</a:t>
            </a:r>
          </a:p>
          <a:p>
            <a:r>
              <a:rPr lang="en-US" altLang="en-US" dirty="0">
                <a:latin typeface="Oracle Sans" panose="020B0503020204020204" pitchFamily="34" charset="0"/>
                <a:cs typeface="Oracle Sans" panose="020B0503020204020204" pitchFamily="34" charset="0"/>
              </a:rPr>
              <a:t>Syntax:</a:t>
            </a:r>
          </a:p>
        </p:txBody>
      </p:sp>
      <p:sp>
        <p:nvSpPr>
          <p:cNvPr id="7" name="Content Placeholder 2"/>
          <p:cNvSpPr txBox="1">
            <a:spLocks/>
          </p:cNvSpPr>
          <p:nvPr/>
        </p:nvSpPr>
        <p:spPr bwMode="gray">
          <a:xfrm>
            <a:off x="1349394" y="4215614"/>
            <a:ext cx="15211430" cy="567846"/>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altLang="en-US" sz="2400" b="1" dirty="0">
                <a:latin typeface="Courier New" pitchFamily="49" charset="0"/>
                <a:cs typeface="Oracle Sans" panose="020B0503020204020204" pitchFamily="34" charset="0"/>
              </a:rPr>
              <a:t>DROP VIEW view;</a:t>
            </a:r>
          </a:p>
        </p:txBody>
      </p:sp>
      <p:sp>
        <p:nvSpPr>
          <p:cNvPr id="8" name="Content Placeholder 2"/>
          <p:cNvSpPr txBox="1">
            <a:spLocks/>
          </p:cNvSpPr>
          <p:nvPr/>
        </p:nvSpPr>
        <p:spPr bwMode="gray">
          <a:xfrm>
            <a:off x="1349394" y="5799790"/>
            <a:ext cx="15211430" cy="567846"/>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altLang="en-US" sz="2400" b="1" dirty="0">
                <a:latin typeface="Courier New" pitchFamily="49" charset="0"/>
                <a:cs typeface="Oracle Sans" panose="020B0503020204020204" pitchFamily="34" charset="0"/>
              </a:rPr>
              <a:t>DROP VIEW empvu80;</a:t>
            </a:r>
          </a:p>
        </p:txBody>
      </p:sp>
      <p:sp>
        <p:nvSpPr>
          <p:cNvPr id="9" name="TextBox 8"/>
          <p:cNvSpPr txBox="1"/>
          <p:nvPr/>
        </p:nvSpPr>
        <p:spPr>
          <a:xfrm>
            <a:off x="800100" y="5029200"/>
            <a:ext cx="2514600" cy="57708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457121">
              <a:spcBef>
                <a:spcPts val="1350"/>
              </a:spcBef>
              <a:buClr>
                <a:srgbClr val="000000"/>
              </a:buClr>
              <a:buFont typeface="Arial" charset="0"/>
            </a:pPr>
            <a:r>
              <a:rPr lang="en-US" altLang="en-US" sz="3150" dirty="0">
                <a:solidFill>
                  <a:srgbClr val="5F5F5F"/>
                </a:solidFill>
                <a:latin typeface="Oracle Sans" panose="020B0503020204020204" pitchFamily="34" charset="0"/>
                <a:cs typeface="Oracle Sans" panose="020B0503020204020204" pitchFamily="34" charset="0"/>
              </a:rPr>
              <a:t>Example:</a:t>
            </a:r>
          </a:p>
        </p:txBody>
      </p:sp>
      <p:pic>
        <p:nvPicPr>
          <p:cNvPr id="3074" name="Picture 2"/>
          <p:cNvPicPr>
            <a:picLocks noChangeAspect="1" noChangeArrowheads="1"/>
          </p:cNvPicPr>
          <p:nvPr/>
        </p:nvPicPr>
        <p:blipFill>
          <a:blip r:embed="rId4" cstate="print"/>
          <a:srcRect/>
          <a:stretch>
            <a:fillRect/>
          </a:stretch>
        </p:blipFill>
        <p:spPr bwMode="auto">
          <a:xfrm>
            <a:off x="1349394" y="6655668"/>
            <a:ext cx="2743200" cy="545709"/>
          </a:xfrm>
          <a:prstGeom prst="rect">
            <a:avLst/>
          </a:prstGeom>
          <a:noFill/>
          <a:ln w="9525">
            <a:noFill/>
            <a:miter lim="800000"/>
            <a:headEnd/>
            <a:tailEnd/>
          </a:ln>
        </p:spPr>
      </p:pic>
      <p:grpSp>
        <p:nvGrpSpPr>
          <p:cNvPr id="4" name="Group 3">
            <a:extLst>
              <a:ext uri="{FF2B5EF4-FFF2-40B4-BE49-F238E27FC236}">
                <a16:creationId xmlns:a16="http://schemas.microsoft.com/office/drawing/2014/main" xmlns="" id="{55280DF4-609D-40A5-AB62-807C0350ED69}"/>
              </a:ext>
            </a:extLst>
          </p:cNvPr>
          <p:cNvGrpSpPr/>
          <p:nvPr/>
        </p:nvGrpSpPr>
        <p:grpSpPr>
          <a:xfrm>
            <a:off x="12691748" y="6864796"/>
            <a:ext cx="5597268" cy="2743200"/>
            <a:chOff x="12475723" y="6697616"/>
            <a:chExt cx="5597268" cy="2743200"/>
          </a:xfrm>
        </p:grpSpPr>
        <p:sp>
          <p:nvSpPr>
            <p:cNvPr id="10" name="Rectangle 9"/>
            <p:cNvSpPr/>
            <p:nvPr/>
          </p:nvSpPr>
          <p:spPr bwMode="auto">
            <a:xfrm rot="16200000" flipV="1">
              <a:off x="14415391" y="5303045"/>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11" name="Multiply 10"/>
            <p:cNvSpPr/>
            <p:nvPr/>
          </p:nvSpPr>
          <p:spPr bwMode="auto">
            <a:xfrm>
              <a:off x="16649398" y="7515225"/>
              <a:ext cx="1143000" cy="1143000"/>
            </a:xfrm>
            <a:prstGeom prst="mathMultiply">
              <a:avLst>
                <a:gd name="adj1" fmla="val 15520"/>
              </a:avLst>
            </a:prstGeom>
            <a:solidFill>
              <a:schemeClr val="bg1"/>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3" name="Oval 12"/>
            <p:cNvSpPr>
              <a:spLocks/>
            </p:cNvSpPr>
            <p:nvPr/>
          </p:nvSpPr>
          <p:spPr bwMode="auto">
            <a:xfrm flipH="1" flipV="1">
              <a:off x="12475723" y="6697616"/>
              <a:ext cx="2743200" cy="27432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pic>
          <p:nvPicPr>
            <p:cNvPr id="14" name="Picture 2" descr="D:\Projects\SQL_Workshop_12cR2\OU Graphics\Batch 2 SQL course icons\Batch 2 SQL course icons\Table_View.png"/>
            <p:cNvPicPr>
              <a:picLocks noChangeAspect="1" noChangeArrowheads="1"/>
            </p:cNvPicPr>
            <p:nvPr/>
          </p:nvPicPr>
          <p:blipFill>
            <a:blip r:embed="rId5" cstate="print"/>
            <a:srcRect/>
            <a:stretch>
              <a:fillRect/>
            </a:stretch>
          </p:blipFill>
          <p:spPr bwMode="auto">
            <a:xfrm>
              <a:off x="12881779" y="6967587"/>
              <a:ext cx="1931090" cy="2203257"/>
            </a:xfrm>
            <a:prstGeom prst="rect">
              <a:avLst/>
            </a:prstGeom>
            <a:noFill/>
          </p:spPr>
        </p:pic>
      </p:grpSp>
    </p:spTree>
    <p:custDataLst>
      <p:tags r:id="rId1"/>
    </p:custDataLst>
    <p:extLst>
      <p:ext uri="{BB962C8B-B14F-4D97-AF65-F5344CB8AC3E}">
        <p14:creationId xmlns:p14="http://schemas.microsoft.com/office/powerpoint/2010/main" val="3641349168"/>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Summary</a:t>
            </a:r>
          </a:p>
        </p:txBody>
      </p:sp>
      <p:sp>
        <p:nvSpPr>
          <p:cNvPr id="29699" name="Rectangle 5"/>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In this lesson, you should have learned how to:</a:t>
            </a:r>
          </a:p>
          <a:p>
            <a:pPr lvl="1"/>
            <a:r>
              <a:rPr lang="en-US" altLang="en-US" dirty="0">
                <a:latin typeface="Oracle Sans" panose="020B0503020204020204" pitchFamily="34" charset="0"/>
                <a:cs typeface="Oracle Sans" panose="020B0503020204020204" pitchFamily="34" charset="0"/>
              </a:rPr>
              <a:t>Create, modify, and remove views</a:t>
            </a:r>
          </a:p>
          <a:p>
            <a:pPr lvl="1"/>
            <a:r>
              <a:rPr lang="en-US" altLang="en-US" dirty="0">
                <a:latin typeface="Oracle Sans" panose="020B0503020204020204" pitchFamily="34" charset="0"/>
                <a:cs typeface="Oracle Sans" panose="020B0503020204020204" pitchFamily="34" charset="0"/>
              </a:rPr>
              <a:t>Query the dictionary views for view information</a:t>
            </a:r>
          </a:p>
        </p:txBody>
      </p:sp>
    </p:spTree>
    <p:custDataLst>
      <p:tags r:id="rId1"/>
    </p:custDataLst>
    <p:extLst>
      <p:ext uri="{BB962C8B-B14F-4D97-AF65-F5344CB8AC3E}">
        <p14:creationId xmlns:p14="http://schemas.microsoft.com/office/powerpoint/2010/main" val="1257001146"/>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Practice </a:t>
            </a:r>
            <a:r>
              <a:rPr lang="en-US" altLang="en-US" dirty="0" smtClean="0">
                <a:latin typeface="+mj-lt"/>
                <a:cs typeface="Oracle Sans" panose="020B0503020204020204" pitchFamily="34" charset="0"/>
              </a:rPr>
              <a:t>14</a:t>
            </a:r>
            <a:r>
              <a:rPr lang="en-US" altLang="en-US" dirty="0">
                <a:latin typeface="+mj-lt"/>
                <a:cs typeface="Oracle Sans" panose="020B0503020204020204" pitchFamily="34" charset="0"/>
              </a:rPr>
              <a:t>: Overview</a:t>
            </a:r>
          </a:p>
        </p:txBody>
      </p:sp>
      <p:sp>
        <p:nvSpPr>
          <p:cNvPr id="30723" name="Rectangle 5"/>
          <p:cNvSpPr>
            <a:spLocks noGrp="1" noChangeArrowheads="1"/>
          </p:cNvSpPr>
          <p:nvPr>
            <p:ph idx="1"/>
          </p:nvPr>
        </p:nvSpPr>
        <p:spPr>
          <a:xfrm>
            <a:off x="933451" y="2272710"/>
            <a:ext cx="16421100" cy="381802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This practice covers the following topics:</a:t>
            </a:r>
          </a:p>
          <a:p>
            <a:pPr lvl="1"/>
            <a:r>
              <a:rPr lang="en-US" altLang="en-US" dirty="0">
                <a:latin typeface="Oracle Sans" panose="020B0503020204020204" pitchFamily="34" charset="0"/>
                <a:cs typeface="Oracle Sans" panose="020B0503020204020204" pitchFamily="34" charset="0"/>
              </a:rPr>
              <a:t>Creating a simple view</a:t>
            </a:r>
          </a:p>
          <a:p>
            <a:pPr lvl="1"/>
            <a:r>
              <a:rPr lang="en-US" altLang="en-US" dirty="0">
                <a:latin typeface="Oracle Sans" panose="020B0503020204020204" pitchFamily="34" charset="0"/>
                <a:cs typeface="Oracle Sans" panose="020B0503020204020204" pitchFamily="34" charset="0"/>
              </a:rPr>
              <a:t>Creating a complex view</a:t>
            </a:r>
          </a:p>
          <a:p>
            <a:pPr lvl="1"/>
            <a:r>
              <a:rPr lang="en-US" altLang="en-US" dirty="0">
                <a:latin typeface="Oracle Sans" panose="020B0503020204020204" pitchFamily="34" charset="0"/>
                <a:cs typeface="Oracle Sans" panose="020B0503020204020204" pitchFamily="34" charset="0"/>
              </a:rPr>
              <a:t>Creating a view with a check constraint</a:t>
            </a:r>
          </a:p>
          <a:p>
            <a:pPr lvl="1"/>
            <a:r>
              <a:rPr lang="en-US" altLang="en-US" dirty="0">
                <a:latin typeface="Oracle Sans" panose="020B0503020204020204" pitchFamily="34" charset="0"/>
                <a:cs typeface="Oracle Sans" panose="020B0503020204020204" pitchFamily="34" charset="0"/>
              </a:rPr>
              <a:t>Attempting to modify data in the view</a:t>
            </a:r>
          </a:p>
          <a:p>
            <a:pPr lvl="1"/>
            <a:r>
              <a:rPr lang="en-US" altLang="en-US" dirty="0">
                <a:latin typeface="Oracle Sans" panose="020B0503020204020204" pitchFamily="34" charset="0"/>
                <a:cs typeface="Oracle Sans" panose="020B0503020204020204" pitchFamily="34" charset="0"/>
              </a:rPr>
              <a:t>Querying the dictionary views for view information</a:t>
            </a:r>
          </a:p>
          <a:p>
            <a:pPr lvl="1"/>
            <a:r>
              <a:rPr lang="en-US" altLang="en-US" dirty="0">
                <a:latin typeface="Oracle Sans" panose="020B0503020204020204" pitchFamily="34" charset="0"/>
                <a:cs typeface="Oracle Sans" panose="020B0503020204020204" pitchFamily="34" charset="0"/>
              </a:rPr>
              <a:t>Removing views</a:t>
            </a:r>
          </a:p>
        </p:txBody>
      </p:sp>
      <p:grpSp>
        <p:nvGrpSpPr>
          <p:cNvPr id="4" name="Group 3">
            <a:extLst>
              <a:ext uri="{FF2B5EF4-FFF2-40B4-BE49-F238E27FC236}">
                <a16:creationId xmlns:a16="http://schemas.microsoft.com/office/drawing/2014/main" xmlns="" id="{2A3985FB-8DFA-41A7-9309-110EFC923994}"/>
              </a:ext>
            </a:extLst>
          </p:cNvPr>
          <p:cNvGrpSpPr/>
          <p:nvPr/>
        </p:nvGrpSpPr>
        <p:grpSpPr>
          <a:xfrm>
            <a:off x="12721653" y="6400800"/>
            <a:ext cx="5567363" cy="2577087"/>
            <a:chOff x="12458700" y="6400800"/>
            <a:chExt cx="5567363" cy="2577087"/>
          </a:xfrm>
        </p:grpSpPr>
        <p:sp>
          <p:nvSpPr>
            <p:cNvPr id="7" name="Rectangle 6"/>
            <p:cNvSpPr/>
            <p:nvPr/>
          </p:nvSpPr>
          <p:spPr bwMode="auto">
            <a:xfrm rot="16200000" flipV="1">
              <a:off x="14368463"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8" name="Group 7"/>
            <p:cNvGrpSpPr/>
            <p:nvPr/>
          </p:nvGrpSpPr>
          <p:grpSpPr>
            <a:xfrm>
              <a:off x="14450994" y="6400800"/>
              <a:ext cx="2579706" cy="2577087"/>
              <a:chOff x="9066212" y="3962400"/>
              <a:chExt cx="1941512" cy="1939542"/>
            </a:xfrm>
          </p:grpSpPr>
          <p:sp>
            <p:nvSpPr>
              <p:cNvPr id="9" name="Oval 8"/>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 name="Oval 9"/>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grpSp>
    </p:spTree>
    <p:custDataLst>
      <p:tags r:id="rId1"/>
    </p:custDataLst>
    <p:extLst>
      <p:ext uri="{BB962C8B-B14F-4D97-AF65-F5344CB8AC3E}">
        <p14:creationId xmlns:p14="http://schemas.microsoft.com/office/powerpoint/2010/main" val="152325281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Objectives</a:t>
            </a:r>
          </a:p>
        </p:txBody>
      </p:sp>
      <p:sp>
        <p:nvSpPr>
          <p:cNvPr id="5123" name="Rectangle 7"/>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After completing this lesson, you should be able to:</a:t>
            </a:r>
          </a:p>
          <a:p>
            <a:pPr lvl="1"/>
            <a:r>
              <a:rPr lang="en-US" altLang="en-US" dirty="0">
                <a:latin typeface="Oracle Sans" panose="020B0503020204020204" pitchFamily="34" charset="0"/>
                <a:cs typeface="Oracle Sans" panose="020B0503020204020204" pitchFamily="34" charset="0"/>
              </a:rPr>
              <a:t>Create simple and complex views</a:t>
            </a:r>
          </a:p>
          <a:p>
            <a:pPr lvl="1"/>
            <a:r>
              <a:rPr lang="en-US" altLang="en-US" dirty="0">
                <a:latin typeface="Oracle Sans" panose="020B0503020204020204" pitchFamily="34" charset="0"/>
                <a:cs typeface="Oracle Sans" panose="020B0503020204020204" pitchFamily="34" charset="0"/>
              </a:rPr>
              <a:t>Retrieve data from views</a:t>
            </a:r>
          </a:p>
          <a:p>
            <a:pPr lvl="1"/>
            <a:r>
              <a:rPr lang="en-US" altLang="en-US" dirty="0">
                <a:latin typeface="Oracle Sans" panose="020B0503020204020204" pitchFamily="34" charset="0"/>
                <a:cs typeface="Oracle Sans" panose="020B0503020204020204" pitchFamily="34" charset="0"/>
              </a:rPr>
              <a:t>Query dictionary views for view information</a:t>
            </a:r>
          </a:p>
        </p:txBody>
      </p:sp>
    </p:spTree>
    <p:custDataLst>
      <p:tags r:id="rId1"/>
    </p:custDataLst>
    <p:extLst>
      <p:ext uri="{BB962C8B-B14F-4D97-AF65-F5344CB8AC3E}">
        <p14:creationId xmlns:p14="http://schemas.microsoft.com/office/powerpoint/2010/main" val="4104046900"/>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5123" name="Rectangle 5"/>
          <p:cNvSpPr>
            <a:spLocks noGrp="1" noChangeArrowheads="1"/>
          </p:cNvSpPr>
          <p:nvPr>
            <p:ph idx="1"/>
          </p:nvPr>
        </p:nvSpPr>
        <p:spPr>
          <a:xfrm>
            <a:off x="933451" y="2272710"/>
            <a:ext cx="16421100" cy="22180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dirty="0">
                <a:latin typeface="Oracle Sans" panose="020B0503020204020204" pitchFamily="34" charset="0"/>
                <a:cs typeface="Oracle Sans" panose="020B0503020204020204" pitchFamily="34" charset="0"/>
              </a:rPr>
              <a:t>Overview of views</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Creating, modifying, and retrieving data from a view</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Data manipulation language (DML) operations on a view</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Dropping a view</a:t>
            </a:r>
          </a:p>
        </p:txBody>
      </p:sp>
      <p:grpSp>
        <p:nvGrpSpPr>
          <p:cNvPr id="11" name="Group 10"/>
          <p:cNvGrpSpPr/>
          <p:nvPr/>
        </p:nvGrpSpPr>
        <p:grpSpPr>
          <a:xfrm>
            <a:off x="12470189" y="6446045"/>
            <a:ext cx="5818827" cy="2500313"/>
            <a:chOff x="5242557" y="4297363"/>
            <a:chExt cx="3879218" cy="1666875"/>
          </a:xfrm>
        </p:grpSpPr>
        <p:sp>
          <p:nvSpPr>
            <p:cNvPr id="12" name="Rectangle 11"/>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13" name="Oval 12"/>
            <p:cNvSpPr>
              <a:spLocks noChangeAspect="1"/>
            </p:cNvSpPr>
            <p:nvPr/>
          </p:nvSpPr>
          <p:spPr bwMode="auto">
            <a:xfrm>
              <a:off x="5242557"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4" name="Picture 5"/>
            <p:cNvPicPr>
              <a:picLocks noChangeAspect="1"/>
            </p:cNvPicPr>
            <p:nvPr/>
          </p:nvPicPr>
          <p:blipFill>
            <a:blip r:embed="rId4" cstate="print"/>
            <a:srcRect/>
            <a:stretch>
              <a:fillRect/>
            </a:stretch>
          </p:blipFill>
          <p:spPr bwMode="auto">
            <a:xfrm>
              <a:off x="5404482"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74438843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Why Views?</a:t>
            </a:r>
          </a:p>
        </p:txBody>
      </p:sp>
      <p:grpSp>
        <p:nvGrpSpPr>
          <p:cNvPr id="35" name="Group 34"/>
          <p:cNvGrpSpPr/>
          <p:nvPr/>
        </p:nvGrpSpPr>
        <p:grpSpPr>
          <a:xfrm>
            <a:off x="3205646" y="2653768"/>
            <a:ext cx="2715375" cy="2715375"/>
            <a:chOff x="1598612" y="1401960"/>
            <a:chExt cx="2057400" cy="2057400"/>
          </a:xfrm>
        </p:grpSpPr>
        <p:sp>
          <p:nvSpPr>
            <p:cNvPr id="36" name="Oval 35"/>
            <p:cNvSpPr/>
            <p:nvPr/>
          </p:nvSpPr>
          <p:spPr bwMode="auto">
            <a:xfrm>
              <a:off x="1598612" y="1401960"/>
              <a:ext cx="2057400" cy="2057400"/>
            </a:xfrm>
            <a:prstGeom prst="ellipse">
              <a:avLst/>
            </a:prstGeom>
            <a:gradFill flip="none" rotWithShape="1">
              <a:gsLst>
                <a:gs pos="0">
                  <a:schemeClr val="bg1"/>
                </a:gs>
                <a:gs pos="50000">
                  <a:schemeClr val="bg1"/>
                </a:gs>
                <a:gs pos="100000">
                  <a:schemeClr val="accent6">
                    <a:lumMod val="20000"/>
                    <a:lumOff val="80000"/>
                  </a:schemeClr>
                </a:gs>
              </a:gsLst>
              <a:lin ang="5400000" scaled="1"/>
              <a:tileRect/>
            </a:gradFill>
            <a:ln w="28575" cap="flat" cmpd="sng" algn="ctr">
              <a:gradFill flip="none" rotWithShape="1">
                <a:gsLst>
                  <a:gs pos="0">
                    <a:schemeClr val="accent6">
                      <a:lumMod val="20000"/>
                      <a:lumOff val="80000"/>
                    </a:schemeClr>
                  </a:gs>
                  <a:gs pos="50000">
                    <a:schemeClr val="bg1"/>
                  </a:gs>
                  <a:gs pos="100000">
                    <a:schemeClr val="bg1"/>
                  </a:gs>
                </a:gsLst>
                <a:lin ang="5400000" scaled="1"/>
                <a:tileRect/>
              </a:gra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400" dirty="0">
                <a:latin typeface="Oracle Sans" panose="020B0503020204020204" pitchFamily="34" charset="0"/>
                <a:cs typeface="Oracle Sans" panose="020B0503020204020204" pitchFamily="34" charset="0"/>
              </a:endParaRPr>
            </a:p>
          </p:txBody>
        </p:sp>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41665" y="1732954"/>
              <a:ext cx="1371294" cy="1395412"/>
            </a:xfrm>
            <a:prstGeom prst="rect">
              <a:avLst/>
            </a:prstGeom>
          </p:spPr>
        </p:pic>
      </p:grpSp>
      <p:grpSp>
        <p:nvGrpSpPr>
          <p:cNvPr id="38" name="Group 37"/>
          <p:cNvGrpSpPr/>
          <p:nvPr/>
        </p:nvGrpSpPr>
        <p:grpSpPr>
          <a:xfrm>
            <a:off x="8660873" y="2653768"/>
            <a:ext cx="2715375" cy="2715375"/>
            <a:chOff x="5256212" y="1401960"/>
            <a:chExt cx="2057400" cy="2057400"/>
          </a:xfrm>
        </p:grpSpPr>
        <p:sp>
          <p:nvSpPr>
            <p:cNvPr id="39" name="Oval 38"/>
            <p:cNvSpPr/>
            <p:nvPr/>
          </p:nvSpPr>
          <p:spPr bwMode="auto">
            <a:xfrm>
              <a:off x="5256212" y="1401960"/>
              <a:ext cx="2057400" cy="2057400"/>
            </a:xfrm>
            <a:prstGeom prst="ellipse">
              <a:avLst/>
            </a:prstGeom>
            <a:gradFill flip="none" rotWithShape="1">
              <a:gsLst>
                <a:gs pos="0">
                  <a:schemeClr val="bg1"/>
                </a:gs>
                <a:gs pos="50000">
                  <a:schemeClr val="bg1"/>
                </a:gs>
                <a:gs pos="100000">
                  <a:schemeClr val="accent6">
                    <a:lumMod val="20000"/>
                    <a:lumOff val="80000"/>
                  </a:schemeClr>
                </a:gs>
              </a:gsLst>
              <a:lin ang="5400000" scaled="1"/>
              <a:tileRect/>
            </a:gradFill>
            <a:ln w="28575" cap="flat" cmpd="sng" algn="ctr">
              <a:gradFill flip="none" rotWithShape="1">
                <a:gsLst>
                  <a:gs pos="0">
                    <a:schemeClr val="accent6">
                      <a:lumMod val="20000"/>
                      <a:lumOff val="80000"/>
                    </a:schemeClr>
                  </a:gs>
                  <a:gs pos="50000">
                    <a:schemeClr val="bg1"/>
                  </a:gs>
                  <a:gs pos="100000">
                    <a:schemeClr val="bg1"/>
                  </a:gs>
                </a:gsLst>
                <a:lin ang="5400000" scaled="1"/>
                <a:tileRect/>
              </a:gra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400" dirty="0">
                <a:latin typeface="Oracle Sans" panose="020B0503020204020204" pitchFamily="34" charset="0"/>
                <a:cs typeface="Oracle Sans" panose="020B0503020204020204" pitchFamily="34" charset="0"/>
              </a:endParaRPr>
            </a:p>
          </p:txBody>
        </p:sp>
        <p:pic>
          <p:nvPicPr>
            <p:cNvPr id="40" name="Picture 2" descr="D:\Projects\SQL_Workshop_12cR2\OU Graphics\Batch 2 SQL course icons\Batch 2 SQL course icons\Table_View.png"/>
            <p:cNvPicPr>
              <a:picLocks noChangeAspect="1" noChangeArrowheads="1"/>
            </p:cNvPicPr>
            <p:nvPr/>
          </p:nvPicPr>
          <p:blipFill>
            <a:blip r:embed="rId5" cstate="print"/>
            <a:srcRect/>
            <a:stretch>
              <a:fillRect/>
            </a:stretch>
          </p:blipFill>
          <p:spPr bwMode="auto">
            <a:xfrm>
              <a:off x="5599906" y="1649109"/>
              <a:ext cx="1370012" cy="1563101"/>
            </a:xfrm>
            <a:prstGeom prst="rect">
              <a:avLst/>
            </a:prstGeom>
            <a:noFill/>
          </p:spPr>
        </p:pic>
      </p:grpSp>
      <p:sp>
        <p:nvSpPr>
          <p:cNvPr id="41" name="TextBox 40"/>
          <p:cNvSpPr txBox="1"/>
          <p:nvPr/>
        </p:nvSpPr>
        <p:spPr>
          <a:xfrm>
            <a:off x="2879304" y="2047156"/>
            <a:ext cx="3368059" cy="52322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800" dirty="0">
                <a:latin typeface="Courier New"/>
                <a:cs typeface="Oracle Sans" panose="020B0503020204020204" pitchFamily="34" charset="0"/>
              </a:rPr>
              <a:t>EMPLOYEES </a:t>
            </a:r>
            <a:r>
              <a:rPr lang="en-US" sz="2800" dirty="0">
                <a:latin typeface="Oracle Sans" panose="020B0503020204020204" pitchFamily="34" charset="0"/>
                <a:cs typeface="Oracle Sans" panose="020B0503020204020204" pitchFamily="34" charset="0"/>
              </a:rPr>
              <a:t>table</a:t>
            </a:r>
          </a:p>
        </p:txBody>
      </p:sp>
      <p:sp>
        <p:nvSpPr>
          <p:cNvPr id="42" name="TextBox 41"/>
          <p:cNvSpPr txBox="1"/>
          <p:nvPr/>
        </p:nvSpPr>
        <p:spPr>
          <a:xfrm>
            <a:off x="8423920" y="2047156"/>
            <a:ext cx="3050346" cy="52322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800" dirty="0">
                <a:latin typeface="Courier New"/>
                <a:cs typeface="Oracle Sans" panose="020B0503020204020204" pitchFamily="34" charset="0"/>
              </a:rPr>
              <a:t>EMPLOYEES </a:t>
            </a:r>
            <a:r>
              <a:rPr lang="en-US" sz="2800" dirty="0">
                <a:latin typeface="Oracle Sans" panose="020B0503020204020204" pitchFamily="34" charset="0"/>
                <a:cs typeface="Oracle Sans" panose="020B0503020204020204" pitchFamily="34" charset="0"/>
              </a:rPr>
              <a:t>view</a:t>
            </a:r>
          </a:p>
        </p:txBody>
      </p:sp>
      <p:cxnSp>
        <p:nvCxnSpPr>
          <p:cNvPr id="43" name="Straight Arrow Connector 42"/>
          <p:cNvCxnSpPr>
            <a:stCxn id="36" idx="6"/>
            <a:endCxn id="39" idx="2"/>
          </p:cNvCxnSpPr>
          <p:nvPr/>
        </p:nvCxnSpPr>
        <p:spPr bwMode="auto">
          <a:xfrm>
            <a:off x="5921021" y="4011456"/>
            <a:ext cx="2739852" cy="0"/>
          </a:xfrm>
          <a:prstGeom prst="straightConnector1">
            <a:avLst/>
          </a:prstGeom>
          <a:noFill/>
          <a:ln w="28575" cap="flat" cmpd="sng" algn="ctr">
            <a:solidFill>
              <a:schemeClr val="accent4"/>
            </a:solidFill>
            <a:prstDash val="solid"/>
            <a:round/>
            <a:headEnd type="none" w="sm" len="sm"/>
            <a:tailEnd type="triangle" w="lg" len="lg"/>
          </a:ln>
          <a:effectLst/>
        </p:spPr>
      </p:cxnSp>
      <p:sp>
        <p:nvSpPr>
          <p:cNvPr id="44" name="Rounded Rectangle 43"/>
          <p:cNvSpPr/>
          <p:nvPr/>
        </p:nvSpPr>
        <p:spPr bwMode="auto">
          <a:xfrm>
            <a:off x="5374830" y="6054641"/>
            <a:ext cx="5829300" cy="3481347"/>
          </a:xfrm>
          <a:prstGeom prst="roundRect">
            <a:avLst>
              <a:gd name="adj" fmla="val 9753"/>
            </a:avLst>
          </a:prstGeom>
          <a:gradFill flip="none" rotWithShape="1">
            <a:gsLst>
              <a:gs pos="0">
                <a:schemeClr val="accent6"/>
              </a:gs>
              <a:gs pos="50000">
                <a:schemeClr val="accent5">
                  <a:lumMod val="60000"/>
                  <a:lumOff val="40000"/>
                </a:schemeClr>
              </a:gs>
              <a:gs pos="100000">
                <a:schemeClr val="accent5">
                  <a:lumMod val="20000"/>
                  <a:lumOff val="80000"/>
                </a:schemeClr>
              </a:gs>
            </a:gsLst>
            <a:lin ang="5400000" scaled="1"/>
            <a:tileRect/>
          </a:gradFill>
          <a:ln w="38100" cap="flat" cmpd="sng" algn="ctr">
            <a:solidFill>
              <a:schemeClr val="bg1"/>
            </a:solidFill>
            <a:prstDash val="solid"/>
            <a:round/>
            <a:headEnd type="none" w="sm" len="sm"/>
            <a:tailEnd type="none" w="sm" len="sm"/>
          </a:ln>
          <a:effectLst>
            <a:outerShdw blurRad="63500" sx="102000" sy="102000" algn="ctr" rotWithShape="0">
              <a:srgbClr val="2FFF2F">
                <a:alpha val="40000"/>
              </a:srgbClr>
            </a:outerShdw>
          </a:effectLst>
        </p:spPr>
        <p:txBody>
          <a:bodyPr wrap="square">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45" name="TextBox 44"/>
          <p:cNvSpPr txBox="1"/>
          <p:nvPr/>
        </p:nvSpPr>
        <p:spPr>
          <a:xfrm>
            <a:off x="5662083" y="6121995"/>
            <a:ext cx="1057372"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400" dirty="0">
                <a:solidFill>
                  <a:schemeClr val="bg1"/>
                </a:solidFill>
                <a:latin typeface="Oracle Sans" panose="020B0503020204020204" pitchFamily="34" charset="0"/>
                <a:cs typeface="Oracle Sans" panose="020B0503020204020204" pitchFamily="34" charset="0"/>
              </a:rPr>
              <a:t>ABC</a:t>
            </a:r>
          </a:p>
        </p:txBody>
      </p:sp>
      <p:sp>
        <p:nvSpPr>
          <p:cNvPr id="46" name="Rounded Rectangle 45"/>
          <p:cNvSpPr/>
          <p:nvPr/>
        </p:nvSpPr>
        <p:spPr bwMode="auto">
          <a:xfrm>
            <a:off x="5918071" y="8403955"/>
            <a:ext cx="1811534" cy="516350"/>
          </a:xfrm>
          <a:prstGeom prst="roundRect">
            <a:avLst/>
          </a:prstGeom>
          <a:solidFill>
            <a:srgbClr val="56C84C"/>
          </a:solidFill>
          <a:ln w="28575" cap="flat" cmpd="sng" algn="ctr">
            <a:noFill/>
            <a:prstDash val="solid"/>
            <a:round/>
            <a:headEnd type="none" w="sm" len="sm"/>
            <a:tailEnd type="none" w="sm" len="sm"/>
          </a:ln>
          <a:effectLst/>
          <a:scene3d>
            <a:camera prst="orthographicFront"/>
            <a:lightRig rig="threePt" dir="t"/>
          </a:scene3d>
          <a:sp3d>
            <a:bevelT w="57150"/>
          </a:sp3d>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100" b="1" dirty="0">
                <a:solidFill>
                  <a:schemeClr val="bg1"/>
                </a:solidFill>
                <a:latin typeface="Oracle Sans" panose="020B0503020204020204" pitchFamily="34" charset="0"/>
                <a:cs typeface="Oracle Sans" panose="020B0503020204020204" pitchFamily="34" charset="0"/>
              </a:rPr>
              <a:t>SEARCH</a:t>
            </a:r>
            <a:endParaRPr lang="en-US" sz="2250" b="1" dirty="0">
              <a:solidFill>
                <a:schemeClr val="bg1"/>
              </a:solidFill>
              <a:latin typeface="Oracle Sans" panose="020B0503020204020204" pitchFamily="34" charset="0"/>
              <a:cs typeface="Oracle Sans" panose="020B0503020204020204" pitchFamily="34" charset="0"/>
            </a:endParaRPr>
          </a:p>
        </p:txBody>
      </p:sp>
      <p:sp>
        <p:nvSpPr>
          <p:cNvPr id="47" name="Rounded Rectangle 46"/>
          <p:cNvSpPr/>
          <p:nvPr/>
        </p:nvSpPr>
        <p:spPr bwMode="auto">
          <a:xfrm>
            <a:off x="5918071" y="7704903"/>
            <a:ext cx="2724632" cy="506051"/>
          </a:xfrm>
          <a:prstGeom prst="roundRect">
            <a:avLst>
              <a:gd name="adj" fmla="val 0"/>
            </a:avLst>
          </a:prstGeom>
          <a:solidFill>
            <a:schemeClr val="bg1"/>
          </a:solidFill>
          <a:ln w="28575" cap="flat" cmpd="sng" algn="ctr">
            <a:solidFill>
              <a:schemeClr val="bg2">
                <a:lumMod val="75000"/>
              </a:schemeClr>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spcBef>
                <a:spcPct val="20000"/>
              </a:spcBef>
              <a:buClr>
                <a:srgbClr val="FF0000"/>
              </a:buClr>
            </a:pPr>
            <a:endParaRPr lang="en-US" sz="2800" dirty="0">
              <a:latin typeface="Oracle Sans" panose="020B0503020204020204" pitchFamily="34" charset="0"/>
              <a:cs typeface="Oracle Sans" panose="020B0503020204020204" pitchFamily="34" charset="0"/>
            </a:endParaRPr>
          </a:p>
        </p:txBody>
      </p:sp>
      <p:sp>
        <p:nvSpPr>
          <p:cNvPr id="48" name="Rectangle 47"/>
          <p:cNvSpPr/>
          <p:nvPr/>
        </p:nvSpPr>
        <p:spPr bwMode="auto">
          <a:xfrm>
            <a:off x="5374830" y="6681741"/>
            <a:ext cx="5829300" cy="640088"/>
          </a:xfrm>
          <a:prstGeom prst="rect">
            <a:avLst/>
          </a:prstGeom>
          <a:solidFill>
            <a:srgbClr val="56C94C"/>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r" defTabSz="342900">
              <a:spcBef>
                <a:spcPct val="20000"/>
              </a:spcBef>
              <a:buClr>
                <a:srgbClr val="FF0000"/>
              </a:buClr>
            </a:pPr>
            <a:r>
              <a:rPr lang="en-US" sz="2100" b="1" dirty="0">
                <a:solidFill>
                  <a:schemeClr val="bg1"/>
                </a:solidFill>
                <a:latin typeface="Oracle Sans" panose="020B0503020204020204" pitchFamily="34" charset="0"/>
                <a:cs typeface="Oracle Sans" panose="020B0503020204020204" pitchFamily="34" charset="0"/>
              </a:rPr>
              <a:t>EMPLOYEE PORTAL</a:t>
            </a:r>
          </a:p>
        </p:txBody>
      </p:sp>
      <p:cxnSp>
        <p:nvCxnSpPr>
          <p:cNvPr id="49" name="Elbow Connector 48"/>
          <p:cNvCxnSpPr>
            <a:cxnSpLocks/>
          </p:cNvCxnSpPr>
          <p:nvPr/>
        </p:nvCxnSpPr>
        <p:spPr bwMode="auto">
          <a:xfrm flipH="1">
            <a:off x="11273597" y="4011456"/>
            <a:ext cx="102651" cy="3783859"/>
          </a:xfrm>
          <a:prstGeom prst="bentConnector3">
            <a:avLst>
              <a:gd name="adj1" fmla="val -749069"/>
            </a:avLst>
          </a:prstGeom>
          <a:noFill/>
          <a:ln w="28575" cap="flat" cmpd="sng" algn="ctr">
            <a:solidFill>
              <a:schemeClr val="accent4"/>
            </a:solidFill>
            <a:prstDash val="solid"/>
            <a:round/>
            <a:headEnd type="none" w="sm" len="sm"/>
            <a:tailEnd type="triangle" w="lg" len="lg"/>
          </a:ln>
          <a:effectLst/>
        </p:spPr>
      </p:cxnSp>
      <p:sp>
        <p:nvSpPr>
          <p:cNvPr id="50" name="TextBox 49"/>
          <p:cNvSpPr txBox="1"/>
          <p:nvPr/>
        </p:nvSpPr>
        <p:spPr>
          <a:xfrm>
            <a:off x="5829937" y="3468152"/>
            <a:ext cx="2737999" cy="52322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800" dirty="0">
                <a:latin typeface="Courier New" panose="02070309020205020404" pitchFamily="49" charset="0"/>
                <a:cs typeface="Courier New" panose="02070309020205020404" pitchFamily="49" charset="0"/>
              </a:rPr>
              <a:t>Create View</a:t>
            </a:r>
          </a:p>
        </p:txBody>
      </p:sp>
      <p:sp>
        <p:nvSpPr>
          <p:cNvPr id="51" name="TextBox 50"/>
          <p:cNvSpPr txBox="1"/>
          <p:nvPr/>
        </p:nvSpPr>
        <p:spPr>
          <a:xfrm>
            <a:off x="12240344" y="5417591"/>
            <a:ext cx="2979625" cy="95410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800" dirty="0">
                <a:latin typeface="Courier New" panose="02070309020205020404" pitchFamily="49" charset="0"/>
                <a:cs typeface="Courier New" panose="02070309020205020404" pitchFamily="49" charset="0"/>
              </a:rPr>
              <a:t>Create portal using View</a:t>
            </a:r>
          </a:p>
        </p:txBody>
      </p:sp>
      <p:grpSp>
        <p:nvGrpSpPr>
          <p:cNvPr id="4" name="Group 3">
            <a:extLst>
              <a:ext uri="{FF2B5EF4-FFF2-40B4-BE49-F238E27FC236}">
                <a16:creationId xmlns:a16="http://schemas.microsoft.com/office/drawing/2014/main" xmlns="" id="{C0B39D16-019D-4DE4-93D1-E0EA5D1D1EC0}"/>
              </a:ext>
            </a:extLst>
          </p:cNvPr>
          <p:cNvGrpSpPr/>
          <p:nvPr/>
        </p:nvGrpSpPr>
        <p:grpSpPr>
          <a:xfrm>
            <a:off x="15123314" y="390972"/>
            <a:ext cx="2229099" cy="5567363"/>
            <a:chOff x="15123314" y="66392"/>
            <a:chExt cx="2229099" cy="5567363"/>
          </a:xfrm>
        </p:grpSpPr>
        <p:sp>
          <p:nvSpPr>
            <p:cNvPr id="53" name="Rectangle 52"/>
            <p:cNvSpPr/>
            <p:nvPr/>
          </p:nvSpPr>
          <p:spPr bwMode="auto">
            <a:xfrm rot="10800000" flipV="1">
              <a:off x="15363244" y="66392"/>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pic>
          <p:nvPicPr>
            <p:cNvPr id="54" name="Picture 5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123314" y="1598291"/>
              <a:ext cx="2229099" cy="1461299"/>
            </a:xfrm>
            <a:prstGeom prst="rect">
              <a:avLst/>
            </a:prstGeom>
          </p:spPr>
        </p:pic>
      </p:grpSp>
    </p:spTree>
    <p:custDataLst>
      <p:tags r:id="rId1"/>
    </p:custDataLst>
    <p:extLst>
      <p:ext uri="{BB962C8B-B14F-4D97-AF65-F5344CB8AC3E}">
        <p14:creationId xmlns:p14="http://schemas.microsoft.com/office/powerpoint/2010/main" val="2834273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Database Objects</a:t>
            </a:r>
          </a:p>
        </p:txBody>
      </p:sp>
      <p:graphicFrame>
        <p:nvGraphicFramePr>
          <p:cNvPr id="27" name="Table 26"/>
          <p:cNvGraphicFramePr>
            <a:graphicFrameLocks noGrp="1"/>
          </p:cNvGraphicFramePr>
          <p:nvPr>
            <p:extLst>
              <p:ext uri="{D42A27DB-BD31-4B8C-83A1-F6EECF244321}">
                <p14:modId xmlns:p14="http://schemas.microsoft.com/office/powerpoint/2010/main" val="2334134231"/>
              </p:ext>
            </p:extLst>
          </p:nvPr>
        </p:nvGraphicFramePr>
        <p:xfrm>
          <a:off x="2879304" y="3164428"/>
          <a:ext cx="12830009" cy="4211320"/>
        </p:xfrm>
        <a:graphic>
          <a:graphicData uri="http://schemas.openxmlformats.org/drawingml/2006/table">
            <a:tbl>
              <a:tblPr firstRow="1" bandRow="1">
                <a:tableStyleId>{5FD0F851-EC5A-4D38-B0AD-8093EC10F338}</a:tableStyleId>
              </a:tblPr>
              <a:tblGrid>
                <a:gridCol w="3428961">
                  <a:extLst>
                    <a:ext uri="{9D8B030D-6E8A-4147-A177-3AD203B41FA5}">
                      <a16:colId xmlns:a16="http://schemas.microsoft.com/office/drawing/2014/main" xmlns="" val="20000"/>
                    </a:ext>
                  </a:extLst>
                </a:gridCol>
                <a:gridCol w="9401048">
                  <a:extLst>
                    <a:ext uri="{9D8B030D-6E8A-4147-A177-3AD203B41FA5}">
                      <a16:colId xmlns:a16="http://schemas.microsoft.com/office/drawing/2014/main" xmlns="" val="20001"/>
                    </a:ext>
                  </a:extLst>
                </a:gridCol>
              </a:tblGrid>
              <a:tr h="813696">
                <a:tc>
                  <a:txBody>
                    <a:bodyPr/>
                    <a:lstStyle/>
                    <a:p>
                      <a:r>
                        <a:rPr lang="en-US" altLang="en-US" sz="3000" dirty="0">
                          <a:solidFill>
                            <a:schemeClr val="tx1"/>
                          </a:solidFill>
                        </a:rPr>
                        <a:t>Object</a:t>
                      </a:r>
                      <a:endParaRPr lang="en-US" sz="3600" dirty="0">
                        <a:solidFill>
                          <a:schemeClr val="tx1"/>
                        </a:solidFill>
                      </a:endParaRPr>
                    </a:p>
                  </a:txBody>
                  <a:tcPr marL="182879" marR="182879" marT="68580" marB="68580" anchor="ctr"/>
                </a:tc>
                <a:tc>
                  <a:txBody>
                    <a:bodyPr/>
                    <a:lstStyle/>
                    <a:p>
                      <a:r>
                        <a:rPr lang="en-US" altLang="en-US" sz="3000" dirty="0">
                          <a:solidFill>
                            <a:schemeClr val="tx1"/>
                          </a:solidFill>
                        </a:rPr>
                        <a:t>Description</a:t>
                      </a:r>
                      <a:endParaRPr lang="en-US" sz="3600" dirty="0">
                        <a:solidFill>
                          <a:schemeClr val="tx1"/>
                        </a:solidFill>
                      </a:endParaRPr>
                    </a:p>
                  </a:txBody>
                  <a:tcPr marL="182879" marR="182879" marT="68580" marB="68580" anchor="ctr"/>
                </a:tc>
                <a:extLst>
                  <a:ext uri="{0D108BD9-81ED-4DB2-BD59-A6C34878D82A}">
                    <a16:rowId xmlns:a16="http://schemas.microsoft.com/office/drawing/2014/main" xmlns="" val="10000"/>
                  </a:ext>
                </a:extLst>
              </a:tr>
              <a:tr h="718582">
                <a:tc>
                  <a:txBody>
                    <a:bodyPr/>
                    <a:lstStyle/>
                    <a:p>
                      <a:r>
                        <a:rPr lang="en-US" altLang="en-US" sz="2400" dirty="0"/>
                        <a:t>Table</a:t>
                      </a:r>
                      <a:endParaRPr lang="en-US" sz="2400" dirty="0"/>
                    </a:p>
                  </a:txBody>
                  <a:tcPr marL="182879" marR="182879" marT="68580" marB="68580">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400" dirty="0"/>
                        <a:t>Basic unit of storage; composed of rows </a:t>
                      </a:r>
                    </a:p>
                  </a:txBody>
                  <a:tcPr marL="182879" marR="182879" marT="68580" marB="68580">
                    <a:solidFill>
                      <a:schemeClr val="accent5">
                        <a:lumMod val="20000"/>
                        <a:lumOff val="80000"/>
                      </a:schemeClr>
                    </a:solidFill>
                  </a:tcPr>
                </a:tc>
                <a:extLst>
                  <a:ext uri="{0D108BD9-81ED-4DB2-BD59-A6C34878D82A}">
                    <a16:rowId xmlns:a16="http://schemas.microsoft.com/office/drawing/2014/main" xmlns="" val="10001"/>
                  </a:ext>
                </a:extLst>
              </a:tr>
              <a:tr h="723623">
                <a:tc>
                  <a:txBody>
                    <a:bodyPr/>
                    <a:lstStyle/>
                    <a:p>
                      <a:r>
                        <a:rPr lang="en-US" altLang="en-US" sz="2400" dirty="0"/>
                        <a:t>View </a:t>
                      </a:r>
                      <a:endParaRPr lang="en-US" sz="2400" dirty="0"/>
                    </a:p>
                  </a:txBody>
                  <a:tcPr marL="182879" marR="182879" marT="68580" marB="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400" dirty="0"/>
                        <a:t>Logically represents subsets of data from one or more tables</a:t>
                      </a:r>
                    </a:p>
                  </a:txBody>
                  <a:tcPr marL="182879" marR="182879" marT="68580" marB="68580"/>
                </a:tc>
                <a:extLst>
                  <a:ext uri="{0D108BD9-81ED-4DB2-BD59-A6C34878D82A}">
                    <a16:rowId xmlns:a16="http://schemas.microsoft.com/office/drawing/2014/main" xmlns="" val="10002"/>
                  </a:ext>
                </a:extLst>
              </a:tr>
              <a:tr h="729666">
                <a:tc>
                  <a:txBody>
                    <a:bodyPr/>
                    <a:lstStyle/>
                    <a:p>
                      <a:r>
                        <a:rPr lang="en-US" altLang="en-US" sz="2400" dirty="0"/>
                        <a:t>Sequence </a:t>
                      </a:r>
                      <a:endParaRPr lang="en-US" sz="2400" dirty="0"/>
                    </a:p>
                  </a:txBody>
                  <a:tcPr marL="182879" marR="182879" marT="68580" marB="68580">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400" dirty="0"/>
                        <a:t>Generates numeric values</a:t>
                      </a:r>
                    </a:p>
                  </a:txBody>
                  <a:tcPr marL="182879" marR="182879" marT="68580" marB="68580">
                    <a:solidFill>
                      <a:schemeClr val="accent5">
                        <a:lumMod val="20000"/>
                        <a:lumOff val="80000"/>
                      </a:schemeClr>
                    </a:solidFill>
                  </a:tcPr>
                </a:tc>
                <a:extLst>
                  <a:ext uri="{0D108BD9-81ED-4DB2-BD59-A6C34878D82A}">
                    <a16:rowId xmlns:a16="http://schemas.microsoft.com/office/drawing/2014/main" xmlns="" val="10003"/>
                  </a:ext>
                </a:extLst>
              </a:tr>
              <a:tr h="642020">
                <a:tc>
                  <a:txBody>
                    <a:bodyPr/>
                    <a:lstStyle/>
                    <a:p>
                      <a:r>
                        <a:rPr lang="en-US" altLang="en-US" sz="2400" dirty="0"/>
                        <a:t>Index</a:t>
                      </a:r>
                      <a:endParaRPr lang="en-US" sz="2400" dirty="0"/>
                    </a:p>
                  </a:txBody>
                  <a:tcPr marL="182879" marR="182879" marT="68580" marB="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400" dirty="0"/>
                        <a:t>Improves the performance of data retrieval queries </a:t>
                      </a:r>
                    </a:p>
                  </a:txBody>
                  <a:tcPr marL="182879" marR="182879" marT="68580" marB="68580"/>
                </a:tc>
                <a:extLst>
                  <a:ext uri="{0D108BD9-81ED-4DB2-BD59-A6C34878D82A}">
                    <a16:rowId xmlns:a16="http://schemas.microsoft.com/office/drawing/2014/main" xmlns="" val="10004"/>
                  </a:ext>
                </a:extLst>
              </a:tr>
              <a:tr h="583733">
                <a:tc>
                  <a:txBody>
                    <a:bodyPr/>
                    <a:lstStyle/>
                    <a:p>
                      <a:r>
                        <a:rPr lang="en-US" altLang="en-US" sz="2400" dirty="0"/>
                        <a:t>Synonym </a:t>
                      </a:r>
                      <a:endParaRPr lang="en-US" sz="2400" dirty="0"/>
                    </a:p>
                  </a:txBody>
                  <a:tcPr marL="182879" marR="182879" marT="68580" marB="68580">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400" dirty="0"/>
                        <a:t>Gives alternative names to objects</a:t>
                      </a:r>
                    </a:p>
                  </a:txBody>
                  <a:tcPr marL="182879" marR="182879" marT="68580" marB="68580">
                    <a:solidFill>
                      <a:schemeClr val="accent5">
                        <a:lumMod val="20000"/>
                        <a:lumOff val="80000"/>
                      </a:schemeClr>
                    </a:solidFill>
                  </a:tcPr>
                </a:tc>
                <a:extLst>
                  <a:ext uri="{0D108BD9-81ED-4DB2-BD59-A6C34878D82A}">
                    <a16:rowId xmlns:a16="http://schemas.microsoft.com/office/drawing/2014/main" xmlns="" val="10005"/>
                  </a:ext>
                </a:extLst>
              </a:tr>
            </a:tbl>
          </a:graphicData>
        </a:graphic>
      </p:graphicFrame>
    </p:spTree>
    <p:custDataLst>
      <p:tags r:id="rId1"/>
    </p:custDataLst>
    <p:extLst>
      <p:ext uri="{BB962C8B-B14F-4D97-AF65-F5344CB8AC3E}">
        <p14:creationId xmlns:p14="http://schemas.microsoft.com/office/powerpoint/2010/main" val="1559938199"/>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06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What Is a View?</a:t>
            </a:r>
          </a:p>
        </p:txBody>
      </p:sp>
      <p:sp>
        <p:nvSpPr>
          <p:cNvPr id="8195" name="Rectangle 2063"/>
          <p:cNvSpPr>
            <a:spLocks noGrp="1" noChangeArrowheads="1"/>
          </p:cNvSpPr>
          <p:nvPr>
            <p:ph type="body" idx="4294967295"/>
          </p:nvPr>
        </p:nvSpPr>
        <p:spPr>
          <a:xfrm>
            <a:off x="7285831" y="2119164"/>
            <a:ext cx="3716338" cy="5955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indent="0" eaLnBrk="1" hangingPunct="1">
              <a:spcBef>
                <a:spcPct val="0"/>
              </a:spcBef>
              <a:buClrTx/>
              <a:buFontTx/>
              <a:buNone/>
            </a:pPr>
            <a:r>
              <a:rPr lang="en-US" altLang="en-US" b="1" dirty="0">
                <a:solidFill>
                  <a:schemeClr val="accent1"/>
                </a:solidFill>
                <a:latin typeface="Courier New" pitchFamily="49" charset="0"/>
                <a:cs typeface="Oracle Sans" panose="020B0503020204020204" pitchFamily="34" charset="0"/>
              </a:rPr>
              <a:t>EMPLOYEES</a:t>
            </a:r>
            <a:r>
              <a:rPr lang="en-US" altLang="en-US" b="1" dirty="0">
                <a:solidFill>
                  <a:schemeClr val="accent1"/>
                </a:solidFill>
                <a:latin typeface="Oracle Sans" panose="020B0503020204020204" pitchFamily="34" charset="0"/>
                <a:cs typeface="Oracle Sans" panose="020B0503020204020204" pitchFamily="34" charset="0"/>
              </a:rPr>
              <a:t> table</a:t>
            </a:r>
          </a:p>
        </p:txBody>
      </p:sp>
      <p:grpSp>
        <p:nvGrpSpPr>
          <p:cNvPr id="9" name="Group 8"/>
          <p:cNvGrpSpPr/>
          <p:nvPr/>
        </p:nvGrpSpPr>
        <p:grpSpPr>
          <a:xfrm>
            <a:off x="2750094" y="2834580"/>
            <a:ext cx="12787812" cy="6629400"/>
            <a:chOff x="1760204" y="2033733"/>
            <a:chExt cx="8525208" cy="4419600"/>
          </a:xfrm>
        </p:grpSpPr>
        <p:pic>
          <p:nvPicPr>
            <p:cNvPr id="1026" name="Picture 2"/>
            <p:cNvPicPr>
              <a:picLocks noChangeAspect="1" noChangeArrowheads="1"/>
            </p:cNvPicPr>
            <p:nvPr/>
          </p:nvPicPr>
          <p:blipFill>
            <a:blip r:embed="rId4" cstate="print"/>
            <a:srcRect/>
            <a:stretch>
              <a:fillRect/>
            </a:stretch>
          </p:blipFill>
          <p:spPr bwMode="auto">
            <a:xfrm>
              <a:off x="1760204" y="2033733"/>
              <a:ext cx="8525208" cy="4419600"/>
            </a:xfrm>
            <a:prstGeom prst="rect">
              <a:avLst/>
            </a:prstGeom>
            <a:noFill/>
            <a:ln w="9525">
              <a:noFill/>
              <a:miter lim="800000"/>
              <a:headEnd/>
              <a:tailEnd/>
            </a:ln>
          </p:spPr>
        </p:pic>
        <p:pic>
          <p:nvPicPr>
            <p:cNvPr id="8200" name="Picture 2060" descr="C:\salome_official\projects\11gR2_SQL 1\screenshots\les11_5s_b.gif"/>
            <p:cNvPicPr>
              <a:picLocks noChangeAspect="1" noChangeArrowheads="1"/>
            </p:cNvPicPr>
            <p:nvPr/>
          </p:nvPicPr>
          <p:blipFill>
            <a:blip r:embed="rId5" cstate="print"/>
            <a:srcRect/>
            <a:stretch>
              <a:fillRect/>
            </a:stretch>
          </p:blipFill>
          <p:spPr bwMode="auto">
            <a:xfrm>
              <a:off x="2288222" y="4321321"/>
              <a:ext cx="4034790" cy="1371600"/>
            </a:xfrm>
            <a:prstGeom prst="rect">
              <a:avLst/>
            </a:prstGeom>
            <a:noFill/>
            <a:ln w="25400">
              <a:solidFill>
                <a:schemeClr val="tx1"/>
              </a:solidFill>
              <a:miter lim="800000"/>
              <a:headEnd/>
              <a:tailEnd/>
            </a:ln>
          </p:spPr>
        </p:pic>
        <p:sp>
          <p:nvSpPr>
            <p:cNvPr id="3" name="Freeform 2"/>
            <p:cNvSpPr/>
            <p:nvPr/>
          </p:nvSpPr>
          <p:spPr bwMode="auto">
            <a:xfrm>
              <a:off x="2262541" y="3018689"/>
              <a:ext cx="5633155" cy="1286933"/>
            </a:xfrm>
            <a:custGeom>
              <a:avLst/>
              <a:gdLst>
                <a:gd name="connsiteX0" fmla="*/ 0 w 5633155"/>
                <a:gd name="connsiteY0" fmla="*/ 1286933 h 1286933"/>
                <a:gd name="connsiteX1" fmla="*/ 1715911 w 5633155"/>
                <a:gd name="connsiteY1" fmla="*/ 22577 h 1286933"/>
                <a:gd name="connsiteX2" fmla="*/ 5633155 w 5633155"/>
                <a:gd name="connsiteY2" fmla="*/ 0 h 1286933"/>
                <a:gd name="connsiteX3" fmla="*/ 4064000 w 5633155"/>
                <a:gd name="connsiteY3" fmla="*/ 1275644 h 1286933"/>
                <a:gd name="connsiteX4" fmla="*/ 0 w 5633155"/>
                <a:gd name="connsiteY4" fmla="*/ 1286933 h 1286933"/>
                <a:gd name="connsiteX0" fmla="*/ 0 w 5633155"/>
                <a:gd name="connsiteY0" fmla="*/ 1286933 h 1286933"/>
                <a:gd name="connsiteX1" fmla="*/ 1715911 w 5633155"/>
                <a:gd name="connsiteY1" fmla="*/ 22577 h 1286933"/>
                <a:gd name="connsiteX2" fmla="*/ 5633155 w 5633155"/>
                <a:gd name="connsiteY2" fmla="*/ 0 h 1286933"/>
                <a:gd name="connsiteX3" fmla="*/ 4087812 w 5633155"/>
                <a:gd name="connsiteY3" fmla="*/ 1270881 h 1286933"/>
                <a:gd name="connsiteX4" fmla="*/ 0 w 5633155"/>
                <a:gd name="connsiteY4" fmla="*/ 1286933 h 1286933"/>
                <a:gd name="connsiteX0" fmla="*/ 0 w 5633155"/>
                <a:gd name="connsiteY0" fmla="*/ 1286933 h 1286933"/>
                <a:gd name="connsiteX1" fmla="*/ 1715911 w 5633155"/>
                <a:gd name="connsiteY1" fmla="*/ 22577 h 1286933"/>
                <a:gd name="connsiteX2" fmla="*/ 5633155 w 5633155"/>
                <a:gd name="connsiteY2" fmla="*/ 0 h 1286933"/>
                <a:gd name="connsiteX3" fmla="*/ 4083050 w 5633155"/>
                <a:gd name="connsiteY3" fmla="*/ 1275644 h 1286933"/>
                <a:gd name="connsiteX4" fmla="*/ 0 w 5633155"/>
                <a:gd name="connsiteY4" fmla="*/ 1286933 h 1286933"/>
                <a:gd name="connsiteX0" fmla="*/ 0 w 5633155"/>
                <a:gd name="connsiteY0" fmla="*/ 1286933 h 1286933"/>
                <a:gd name="connsiteX1" fmla="*/ 1715911 w 5633155"/>
                <a:gd name="connsiteY1" fmla="*/ 22577 h 1286933"/>
                <a:gd name="connsiteX2" fmla="*/ 5633155 w 5633155"/>
                <a:gd name="connsiteY2" fmla="*/ 0 h 1286933"/>
                <a:gd name="connsiteX3" fmla="*/ 4068762 w 5633155"/>
                <a:gd name="connsiteY3" fmla="*/ 1285169 h 1286933"/>
                <a:gd name="connsiteX4" fmla="*/ 0 w 5633155"/>
                <a:gd name="connsiteY4" fmla="*/ 1286933 h 1286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155" h="1286933">
                  <a:moveTo>
                    <a:pt x="0" y="1286933"/>
                  </a:moveTo>
                  <a:lnTo>
                    <a:pt x="1715911" y="22577"/>
                  </a:lnTo>
                  <a:lnTo>
                    <a:pt x="5633155" y="0"/>
                  </a:lnTo>
                  <a:lnTo>
                    <a:pt x="4068762" y="1285169"/>
                  </a:lnTo>
                  <a:lnTo>
                    <a:pt x="0" y="1286933"/>
                  </a:lnTo>
                  <a:close/>
                </a:path>
              </a:pathLst>
            </a:cu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5" name="Freeform 4"/>
            <p:cNvSpPr/>
            <p:nvPr/>
          </p:nvSpPr>
          <p:spPr bwMode="auto">
            <a:xfrm>
              <a:off x="6334276" y="3025215"/>
              <a:ext cx="1546606" cy="2667176"/>
            </a:xfrm>
            <a:custGeom>
              <a:avLst/>
              <a:gdLst>
                <a:gd name="connsiteX0" fmla="*/ 22578 w 1546578"/>
                <a:gd name="connsiteY0" fmla="*/ 2652889 h 2652889"/>
                <a:gd name="connsiteX1" fmla="*/ 0 w 1546578"/>
                <a:gd name="connsiteY1" fmla="*/ 1275645 h 2652889"/>
                <a:gd name="connsiteX2" fmla="*/ 1546578 w 1546578"/>
                <a:gd name="connsiteY2" fmla="*/ 0 h 2652889"/>
                <a:gd name="connsiteX3" fmla="*/ 1535289 w 1546578"/>
                <a:gd name="connsiteY3" fmla="*/ 1377245 h 2652889"/>
                <a:gd name="connsiteX4" fmla="*/ 22578 w 1546578"/>
                <a:gd name="connsiteY4" fmla="*/ 2652889 h 2652889"/>
                <a:gd name="connsiteX0" fmla="*/ 22578 w 1546578"/>
                <a:gd name="connsiteY0" fmla="*/ 2652889 h 2652889"/>
                <a:gd name="connsiteX1" fmla="*/ 0 w 1546578"/>
                <a:gd name="connsiteY1" fmla="*/ 1275645 h 2652889"/>
                <a:gd name="connsiteX2" fmla="*/ 1546578 w 1546578"/>
                <a:gd name="connsiteY2" fmla="*/ 0 h 2652889"/>
                <a:gd name="connsiteX3" fmla="*/ 1535289 w 1546578"/>
                <a:gd name="connsiteY3" fmla="*/ 1196623 h 2652889"/>
                <a:gd name="connsiteX4" fmla="*/ 22578 w 1546578"/>
                <a:gd name="connsiteY4" fmla="*/ 2652889 h 2652889"/>
                <a:gd name="connsiteX0" fmla="*/ 0 w 1547812"/>
                <a:gd name="connsiteY0" fmla="*/ 2676701 h 2676701"/>
                <a:gd name="connsiteX1" fmla="*/ 1234 w 1547812"/>
                <a:gd name="connsiteY1" fmla="*/ 1275645 h 2676701"/>
                <a:gd name="connsiteX2" fmla="*/ 1547812 w 1547812"/>
                <a:gd name="connsiteY2" fmla="*/ 0 h 2676701"/>
                <a:gd name="connsiteX3" fmla="*/ 1536523 w 1547812"/>
                <a:gd name="connsiteY3" fmla="*/ 1196623 h 2676701"/>
                <a:gd name="connsiteX4" fmla="*/ 0 w 1547812"/>
                <a:gd name="connsiteY4" fmla="*/ 2676701 h 2676701"/>
                <a:gd name="connsiteX0" fmla="*/ 3556 w 1546606"/>
                <a:gd name="connsiteY0" fmla="*/ 2667176 h 2667176"/>
                <a:gd name="connsiteX1" fmla="*/ 28 w 1546606"/>
                <a:gd name="connsiteY1" fmla="*/ 1275645 h 2667176"/>
                <a:gd name="connsiteX2" fmla="*/ 1546606 w 1546606"/>
                <a:gd name="connsiteY2" fmla="*/ 0 h 2667176"/>
                <a:gd name="connsiteX3" fmla="*/ 1535317 w 1546606"/>
                <a:gd name="connsiteY3" fmla="*/ 1196623 h 2667176"/>
                <a:gd name="connsiteX4" fmla="*/ 3556 w 1546606"/>
                <a:gd name="connsiteY4" fmla="*/ 2667176 h 2667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606" h="2667176">
                  <a:moveTo>
                    <a:pt x="3556" y="2667176"/>
                  </a:moveTo>
                  <a:cubicBezTo>
                    <a:pt x="3967" y="2200157"/>
                    <a:pt x="-383" y="1742664"/>
                    <a:pt x="28" y="1275645"/>
                  </a:cubicBezTo>
                  <a:lnTo>
                    <a:pt x="1546606" y="0"/>
                  </a:lnTo>
                  <a:lnTo>
                    <a:pt x="1535317" y="1196623"/>
                  </a:lnTo>
                  <a:lnTo>
                    <a:pt x="3556" y="2667176"/>
                  </a:lnTo>
                  <a:close/>
                </a:path>
              </a:pathLst>
            </a:custGeom>
            <a:gradFill flip="none" rotWithShape="1">
              <a:gsLst>
                <a:gs pos="0">
                  <a:srgbClr val="00B0F0"/>
                </a:gs>
                <a:gs pos="100000">
                  <a:srgbClr val="5DD5FF"/>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dirty="0">
                  <a:latin typeface="Oracle Sans" panose="020B0503020204020204" pitchFamily="34" charset="0"/>
                  <a:cs typeface="Oracle Sans" panose="020B0503020204020204" pitchFamily="34" charset="0"/>
                </a:rPr>
                <a:t> </a:t>
              </a:r>
            </a:p>
          </p:txBody>
        </p:sp>
      </p:grpSp>
    </p:spTree>
    <p:custDataLst>
      <p:tags r:id="rId1"/>
    </p:custDataLst>
    <p:extLst>
      <p:ext uri="{BB962C8B-B14F-4D97-AF65-F5344CB8AC3E}">
        <p14:creationId xmlns:p14="http://schemas.microsoft.com/office/powerpoint/2010/main" val="3510430180"/>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Advantages of Views</a:t>
            </a:r>
          </a:p>
        </p:txBody>
      </p:sp>
      <p:grpSp>
        <p:nvGrpSpPr>
          <p:cNvPr id="7" name="Group 6">
            <a:extLst>
              <a:ext uri="{FF2B5EF4-FFF2-40B4-BE49-F238E27FC236}">
                <a16:creationId xmlns:a16="http://schemas.microsoft.com/office/drawing/2014/main" xmlns="" id="{A4B638E7-85F1-41EE-834E-477F0F43772E}"/>
              </a:ext>
            </a:extLst>
          </p:cNvPr>
          <p:cNvGrpSpPr/>
          <p:nvPr/>
        </p:nvGrpSpPr>
        <p:grpSpPr>
          <a:xfrm>
            <a:off x="1" y="2511547"/>
            <a:ext cx="18287999" cy="6376369"/>
            <a:chOff x="1" y="2511547"/>
            <a:chExt cx="18287999" cy="6376369"/>
          </a:xfrm>
        </p:grpSpPr>
        <p:sp>
          <p:nvSpPr>
            <p:cNvPr id="22" name="Rectangle 21"/>
            <p:cNvSpPr/>
            <p:nvPr/>
          </p:nvSpPr>
          <p:spPr bwMode="auto">
            <a:xfrm>
              <a:off x="11343218" y="6607614"/>
              <a:ext cx="6944782" cy="2243981"/>
            </a:xfrm>
            <a:prstGeom prst="rect">
              <a:avLst/>
            </a:prstGeom>
            <a:gradFill flip="none" rotWithShape="1">
              <a:gsLst>
                <a:gs pos="0">
                  <a:srgbClr val="E5E5FF"/>
                </a:gs>
                <a:gs pos="50000">
                  <a:srgbClr val="EBEBFF"/>
                </a:gs>
                <a:gs pos="100000">
                  <a:srgbClr val="FFFFFF"/>
                </a:gs>
              </a:gsLst>
              <a:lin ang="10800000" scaled="1"/>
              <a:tileRect/>
            </a:gradFill>
            <a:ln w="28575">
              <a:no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82849" tIns="91424" rIns="182849" bIns="91424" anchor="ctr"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pPr>
              <a:endParaRPr lang="en-US" sz="2400" dirty="0">
                <a:solidFill>
                  <a:schemeClr val="dk1"/>
                </a:solidFill>
                <a:latin typeface="+mn-lt"/>
                <a:cs typeface="Oracle Sans" panose="020B0503020204020204" pitchFamily="34" charset="0"/>
              </a:endParaRPr>
            </a:p>
          </p:txBody>
        </p:sp>
        <p:sp>
          <p:nvSpPr>
            <p:cNvPr id="21" name="Rectangle 20"/>
            <p:cNvSpPr/>
            <p:nvPr/>
          </p:nvSpPr>
          <p:spPr bwMode="auto">
            <a:xfrm>
              <a:off x="11343218" y="2511549"/>
              <a:ext cx="6944782" cy="2276856"/>
            </a:xfrm>
            <a:prstGeom prst="rect">
              <a:avLst/>
            </a:prstGeom>
            <a:gradFill flip="none" rotWithShape="1">
              <a:gsLst>
                <a:gs pos="0">
                  <a:srgbClr val="E5E5FF"/>
                </a:gs>
                <a:gs pos="50000">
                  <a:srgbClr val="EBEBFF"/>
                </a:gs>
                <a:gs pos="100000">
                  <a:srgbClr val="FFFFFF"/>
                </a:gs>
              </a:gsLst>
              <a:lin ang="10800000" scaled="1"/>
              <a:tileRect/>
            </a:gradFill>
            <a:ln w="28575">
              <a:no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82849" tIns="91424" rIns="182849" bIns="91424" anchor="ctr"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pPr>
              <a:endParaRPr lang="en-US" sz="2400" dirty="0">
                <a:solidFill>
                  <a:schemeClr val="dk1"/>
                </a:solidFill>
                <a:latin typeface="+mn-lt"/>
                <a:cs typeface="Oracle Sans" panose="020B0503020204020204" pitchFamily="34" charset="0"/>
              </a:endParaRPr>
            </a:p>
          </p:txBody>
        </p:sp>
        <p:sp>
          <p:nvSpPr>
            <p:cNvPr id="20" name="Rectangle 19"/>
            <p:cNvSpPr/>
            <p:nvPr/>
          </p:nvSpPr>
          <p:spPr bwMode="auto">
            <a:xfrm>
              <a:off x="1" y="6607614"/>
              <a:ext cx="6938434" cy="2280302"/>
            </a:xfrm>
            <a:prstGeom prst="rect">
              <a:avLst/>
            </a:prstGeom>
            <a:gradFill flip="none" rotWithShape="1">
              <a:gsLst>
                <a:gs pos="0">
                  <a:srgbClr val="E5E5FF"/>
                </a:gs>
                <a:gs pos="50000">
                  <a:srgbClr val="EBEBFF"/>
                </a:gs>
                <a:gs pos="100000">
                  <a:srgbClr val="FFFFFF"/>
                </a:gs>
              </a:gsLst>
              <a:lin ang="0" scaled="1"/>
              <a:tileRect/>
            </a:gradFill>
            <a:ln w="28575">
              <a:no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82849" tIns="91424" rIns="182849" bIns="91424" anchor="ctr"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pPr>
              <a:endParaRPr lang="en-US" sz="2400" dirty="0">
                <a:solidFill>
                  <a:schemeClr val="dk1"/>
                </a:solidFill>
                <a:latin typeface="+mn-lt"/>
                <a:cs typeface="Oracle Sans" panose="020B0503020204020204" pitchFamily="34" charset="0"/>
              </a:endParaRPr>
            </a:p>
          </p:txBody>
        </p:sp>
        <p:sp>
          <p:nvSpPr>
            <p:cNvPr id="5" name="Rectangle 4"/>
            <p:cNvSpPr/>
            <p:nvPr/>
          </p:nvSpPr>
          <p:spPr bwMode="auto">
            <a:xfrm>
              <a:off x="1" y="2511547"/>
              <a:ext cx="6938434" cy="2276856"/>
            </a:xfrm>
            <a:prstGeom prst="rect">
              <a:avLst/>
            </a:prstGeom>
            <a:gradFill flip="none" rotWithShape="1">
              <a:gsLst>
                <a:gs pos="0">
                  <a:srgbClr val="E5E5FF"/>
                </a:gs>
                <a:gs pos="50000">
                  <a:srgbClr val="EBEBFF"/>
                </a:gs>
                <a:gs pos="100000">
                  <a:srgbClr val="FFFFFF"/>
                </a:gs>
              </a:gsLst>
              <a:lin ang="0" scaled="1"/>
              <a:tileRect/>
            </a:gradFill>
            <a:ln w="28575">
              <a:no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82849" tIns="91424" rIns="182849" bIns="91424" anchor="ctr"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pPr>
              <a:endParaRPr lang="en-US" sz="2400" dirty="0">
                <a:solidFill>
                  <a:schemeClr val="dk1"/>
                </a:solidFill>
                <a:latin typeface="+mn-lt"/>
                <a:cs typeface="Oracle Sans" panose="020B0503020204020204" pitchFamily="34" charset="0"/>
              </a:endParaRPr>
            </a:p>
          </p:txBody>
        </p:sp>
        <p:grpSp>
          <p:nvGrpSpPr>
            <p:cNvPr id="3" name="Group 21"/>
            <p:cNvGrpSpPr>
              <a:grpSpLocks/>
            </p:cNvGrpSpPr>
            <p:nvPr/>
          </p:nvGrpSpPr>
          <p:grpSpPr bwMode="auto">
            <a:xfrm>
              <a:off x="4954106" y="3968323"/>
              <a:ext cx="8761895" cy="3438822"/>
              <a:chOff x="2924351" y="890478"/>
              <a:chExt cx="4076700" cy="1994827"/>
            </a:xfrm>
          </p:grpSpPr>
          <p:sp>
            <p:nvSpPr>
              <p:cNvPr id="13" name="Oval 12"/>
              <p:cNvSpPr/>
              <p:nvPr/>
            </p:nvSpPr>
            <p:spPr bwMode="auto">
              <a:xfrm>
                <a:off x="2924351" y="1091596"/>
                <a:ext cx="4076700" cy="1793709"/>
              </a:xfrm>
              <a:prstGeom prst="ellipse">
                <a:avLst/>
              </a:prstGeom>
              <a:gradFill flip="none" rotWithShape="1">
                <a:gsLst>
                  <a:gs pos="87000">
                    <a:srgbClr val="C7C7C7"/>
                  </a:gs>
                  <a:gs pos="3000">
                    <a:schemeClr val="bg1"/>
                  </a:gs>
                  <a:gs pos="23000">
                    <a:srgbClr val="C7C7C7"/>
                  </a:gs>
                  <a:gs pos="61000">
                    <a:srgbClr val="FFFFFF"/>
                  </a:gs>
                </a:gsLst>
                <a:path path="circle">
                  <a:fillToRect l="100000" t="100000"/>
                </a:path>
                <a:tileRect r="-100000" b="-100000"/>
              </a:gradFill>
              <a:ln w="9525">
                <a:solidFill>
                  <a:schemeClr val="bg1"/>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sz="2800" dirty="0">
                  <a:latin typeface="Oracle Sans" panose="020B0503020204020204" pitchFamily="34" charset="0"/>
                  <a:cs typeface="Oracle Sans" panose="020B0503020204020204" pitchFamily="34" charset="0"/>
                </a:endParaRPr>
              </a:p>
            </p:txBody>
          </p:sp>
          <p:sp>
            <p:nvSpPr>
              <p:cNvPr id="6" name="Oval 5"/>
              <p:cNvSpPr/>
              <p:nvPr/>
            </p:nvSpPr>
            <p:spPr bwMode="auto">
              <a:xfrm>
                <a:off x="2924351" y="890478"/>
                <a:ext cx="4076700" cy="1793709"/>
              </a:xfrm>
              <a:prstGeom prst="ellipse">
                <a:avLst/>
              </a:prstGeom>
              <a:gradFill flip="none" rotWithShape="1">
                <a:gsLst>
                  <a:gs pos="100000">
                    <a:srgbClr val="C7C7C7"/>
                  </a:gs>
                  <a:gs pos="0">
                    <a:srgbClr val="C7C7C7"/>
                  </a:gs>
                  <a:gs pos="39000">
                    <a:srgbClr val="FFFFFF"/>
                  </a:gs>
                </a:gsLst>
                <a:path path="circle">
                  <a:fillToRect l="100000" t="100000"/>
                </a:path>
                <a:tileRect r="-100000" b="-100000"/>
              </a:gradFill>
              <a:ln w="9525">
                <a:gradFill>
                  <a:gsLst>
                    <a:gs pos="0">
                      <a:srgbClr val="DCE3E4"/>
                    </a:gs>
                    <a:gs pos="81416">
                      <a:schemeClr val="bg1"/>
                    </a:gs>
                    <a:gs pos="32000">
                      <a:srgbClr val="C7C7C7"/>
                    </a:gs>
                  </a:gsLst>
                  <a:lin ang="5400000" scaled="1"/>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sz="2800" dirty="0">
                  <a:latin typeface="Oracle Sans" panose="020B0503020204020204" pitchFamily="34" charset="0"/>
                  <a:cs typeface="Oracle Sans" panose="020B0503020204020204" pitchFamily="34" charset="0"/>
                </a:endParaRPr>
              </a:p>
            </p:txBody>
          </p:sp>
          <p:cxnSp>
            <p:nvCxnSpPr>
              <p:cNvPr id="9232" name="Straight Arrow Connector 8"/>
              <p:cNvCxnSpPr>
                <a:cxnSpLocks noChangeShapeType="1"/>
              </p:cNvCxnSpPr>
              <p:nvPr/>
            </p:nvCxnSpPr>
            <p:spPr bwMode="auto">
              <a:xfrm>
                <a:off x="4962701" y="890478"/>
                <a:ext cx="0" cy="1793709"/>
              </a:xfrm>
              <a:prstGeom prst="straightConnector1">
                <a:avLst/>
              </a:prstGeom>
              <a:noFill/>
              <a:ln w="28575" algn="ctr">
                <a:solidFill>
                  <a:schemeClr val="accent4"/>
                </a:solidFill>
                <a:round/>
                <a:headEnd type="triangle" w="lg" len="lg"/>
                <a:tailEnd type="triangle" w="lg" len="lg"/>
              </a:ln>
            </p:spPr>
          </p:cxnSp>
          <p:cxnSp>
            <p:nvCxnSpPr>
              <p:cNvPr id="9233" name="Straight Arrow Connector 13"/>
              <p:cNvCxnSpPr>
                <a:cxnSpLocks noChangeShapeType="1"/>
              </p:cNvCxnSpPr>
              <p:nvPr/>
            </p:nvCxnSpPr>
            <p:spPr bwMode="auto">
              <a:xfrm>
                <a:off x="3521370" y="1153161"/>
                <a:ext cx="2882662" cy="1268343"/>
              </a:xfrm>
              <a:prstGeom prst="straightConnector1">
                <a:avLst/>
              </a:prstGeom>
              <a:noFill/>
              <a:ln w="28575" algn="ctr">
                <a:solidFill>
                  <a:schemeClr val="accent4"/>
                </a:solidFill>
                <a:round/>
                <a:headEnd type="triangle" w="lg" len="lg"/>
                <a:tailEnd type="triangle" w="lg" len="lg"/>
              </a:ln>
            </p:spPr>
          </p:cxnSp>
          <p:cxnSp>
            <p:nvCxnSpPr>
              <p:cNvPr id="9234" name="Straight Arrow Connector 17"/>
              <p:cNvCxnSpPr>
                <a:cxnSpLocks noChangeShapeType="1"/>
              </p:cNvCxnSpPr>
              <p:nvPr/>
            </p:nvCxnSpPr>
            <p:spPr bwMode="auto">
              <a:xfrm flipH="1">
                <a:off x="3521370" y="1153161"/>
                <a:ext cx="2882662" cy="1268343"/>
              </a:xfrm>
              <a:prstGeom prst="straightConnector1">
                <a:avLst/>
              </a:prstGeom>
              <a:noFill/>
              <a:ln w="28575" algn="ctr">
                <a:solidFill>
                  <a:schemeClr val="accent4"/>
                </a:solidFill>
                <a:round/>
                <a:headEnd type="triangle" w="lg" len="lg"/>
                <a:tailEnd type="triangle" w="lg" len="lg"/>
              </a:ln>
            </p:spPr>
          </p:cxnSp>
          <p:grpSp>
            <p:nvGrpSpPr>
              <p:cNvPr id="4" name="Group 18"/>
              <p:cNvGrpSpPr>
                <a:grpSpLocks noChangeAspect="1"/>
              </p:cNvGrpSpPr>
              <p:nvPr/>
            </p:nvGrpSpPr>
            <p:grpSpPr bwMode="auto">
              <a:xfrm>
                <a:off x="4028350" y="1330132"/>
                <a:ext cx="1868702" cy="914400"/>
                <a:chOff x="2924351" y="890478"/>
                <a:chExt cx="4076700" cy="1994827"/>
              </a:xfrm>
            </p:grpSpPr>
            <p:sp>
              <p:nvSpPr>
                <p:cNvPr id="26" name="Oval 25"/>
                <p:cNvSpPr/>
                <p:nvPr/>
              </p:nvSpPr>
              <p:spPr bwMode="auto">
                <a:xfrm>
                  <a:off x="2924351" y="1091596"/>
                  <a:ext cx="4076700" cy="1793709"/>
                </a:xfrm>
                <a:prstGeom prst="ellipse">
                  <a:avLst/>
                </a:prstGeom>
                <a:gradFill flip="none" rotWithShape="1">
                  <a:gsLst>
                    <a:gs pos="87000">
                      <a:srgbClr val="C7C7C7"/>
                    </a:gs>
                    <a:gs pos="3000">
                      <a:schemeClr val="bg1"/>
                    </a:gs>
                    <a:gs pos="23000">
                      <a:srgbClr val="C7C7C7"/>
                    </a:gs>
                    <a:gs pos="61000">
                      <a:srgbClr val="FFFFFF"/>
                    </a:gs>
                  </a:gsLst>
                  <a:path path="circle">
                    <a:fillToRect l="100000" t="100000"/>
                  </a:path>
                  <a:tileRect r="-100000" b="-100000"/>
                </a:gradFill>
                <a:ln w="9525">
                  <a:solidFill>
                    <a:schemeClr val="bg1"/>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sz="2800" dirty="0">
                    <a:latin typeface="Oracle Sans" panose="020B0503020204020204" pitchFamily="34" charset="0"/>
                    <a:cs typeface="Oracle Sans" panose="020B0503020204020204" pitchFamily="34" charset="0"/>
                  </a:endParaRPr>
                </a:p>
              </p:txBody>
            </p:sp>
            <p:sp>
              <p:nvSpPr>
                <p:cNvPr id="27" name="Oval 26"/>
                <p:cNvSpPr/>
                <p:nvPr/>
              </p:nvSpPr>
              <p:spPr bwMode="auto">
                <a:xfrm>
                  <a:off x="2924351" y="890478"/>
                  <a:ext cx="4076700" cy="1793709"/>
                </a:xfrm>
                <a:prstGeom prst="ellipse">
                  <a:avLst/>
                </a:prstGeom>
                <a:solidFill>
                  <a:schemeClr val="bg1"/>
                </a:solidFill>
                <a:ln w="9525">
                  <a:gradFill>
                    <a:gsLst>
                      <a:gs pos="0">
                        <a:srgbClr val="DCE3E4"/>
                      </a:gs>
                      <a:gs pos="81416">
                        <a:schemeClr val="bg1"/>
                      </a:gs>
                      <a:gs pos="32000">
                        <a:srgbClr val="C7C7C7"/>
                      </a:gs>
                    </a:gsLst>
                    <a:lin ang="5400000" scaled="1"/>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sz="2800" dirty="0">
                    <a:latin typeface="Oracle Sans" panose="020B0503020204020204" pitchFamily="34" charset="0"/>
                    <a:cs typeface="Oracle Sans" panose="020B0503020204020204" pitchFamily="34" charset="0"/>
                  </a:endParaRPr>
                </a:p>
              </p:txBody>
            </p:sp>
          </p:grpSp>
        </p:grpSp>
        <p:sp>
          <p:nvSpPr>
            <p:cNvPr id="9222" name="Text Box 7"/>
            <p:cNvSpPr txBox="1">
              <a:spLocks noChangeArrowheads="1"/>
            </p:cNvSpPr>
            <p:nvPr/>
          </p:nvSpPr>
          <p:spPr bwMode="blackWhite">
            <a:xfrm>
              <a:off x="11521516" y="7641287"/>
              <a:ext cx="5329379" cy="1051472"/>
            </a:xfrm>
            <a:prstGeom prst="rect">
              <a:avLst/>
            </a:prstGeom>
            <a:solidFill>
              <a:schemeClr val="bg1"/>
            </a:solidFill>
            <a:ln w="28575">
              <a:no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82849" tIns="91424" rIns="182849" bIns="91424" anchor="ctr"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400" dirty="0">
                  <a:latin typeface="Oracle Sans" panose="020B0503020204020204" pitchFamily="34" charset="0"/>
                  <a:cs typeface="Oracle Sans" panose="020B0503020204020204" pitchFamily="34" charset="0"/>
                </a:rPr>
                <a:t>To present different views of the same data</a:t>
              </a:r>
            </a:p>
          </p:txBody>
        </p:sp>
        <p:sp>
          <p:nvSpPr>
            <p:cNvPr id="9223" name="Text Box 7"/>
            <p:cNvSpPr txBox="1">
              <a:spLocks noChangeArrowheads="1"/>
            </p:cNvSpPr>
            <p:nvPr/>
          </p:nvSpPr>
          <p:spPr bwMode="blackWhite">
            <a:xfrm>
              <a:off x="11521516" y="2675604"/>
              <a:ext cx="5329379" cy="1051472"/>
            </a:xfrm>
            <a:prstGeom prst="rect">
              <a:avLst/>
            </a:prstGeom>
            <a:solidFill>
              <a:schemeClr val="bg1"/>
            </a:solidFill>
            <a:ln w="28575">
              <a:no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82849" tIns="91424" rIns="182849" bIns="91424" anchor="ctr"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400" dirty="0">
                  <a:latin typeface="Oracle Sans" panose="020B0503020204020204" pitchFamily="34" charset="0"/>
                  <a:cs typeface="Oracle Sans" panose="020B0503020204020204" pitchFamily="34" charset="0"/>
                </a:rPr>
                <a:t>To make complex queries easy</a:t>
              </a:r>
            </a:p>
          </p:txBody>
        </p:sp>
        <p:sp>
          <p:nvSpPr>
            <p:cNvPr id="9224" name="Text Box 7"/>
            <p:cNvSpPr txBox="1">
              <a:spLocks noChangeArrowheads="1"/>
            </p:cNvSpPr>
            <p:nvPr/>
          </p:nvSpPr>
          <p:spPr bwMode="blackWhite">
            <a:xfrm>
              <a:off x="1437109" y="2675604"/>
              <a:ext cx="5329379" cy="1051472"/>
            </a:xfrm>
            <a:prstGeom prst="rect">
              <a:avLst/>
            </a:prstGeom>
            <a:solidFill>
              <a:schemeClr val="bg1"/>
            </a:solidFill>
            <a:ln w="28575">
              <a:no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82849" tIns="91424" rIns="182849" bIns="91424" anchor="ctr"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r>
                <a:rPr lang="en-US" altLang="en-US" sz="2400" dirty="0">
                  <a:solidFill>
                    <a:schemeClr val="dk1"/>
                  </a:solidFill>
                  <a:latin typeface="+mn-lt"/>
                  <a:cs typeface="Oracle Sans" panose="020B0503020204020204" pitchFamily="34" charset="0"/>
                </a:rPr>
                <a:t>To restrict </a:t>
              </a:r>
            </a:p>
            <a:p>
              <a:pPr algn="ctr" defTabSz="457121">
                <a:spcBef>
                  <a:spcPct val="20000"/>
                </a:spcBef>
                <a:buClr>
                  <a:srgbClr val="FF0000"/>
                </a:buClr>
                <a:defRPr/>
              </a:pPr>
              <a:r>
                <a:rPr lang="en-US" altLang="en-US" sz="2400" dirty="0">
                  <a:solidFill>
                    <a:schemeClr val="dk1"/>
                  </a:solidFill>
                  <a:latin typeface="+mn-lt"/>
                  <a:cs typeface="Oracle Sans" panose="020B0503020204020204" pitchFamily="34" charset="0"/>
                </a:rPr>
                <a:t>data access</a:t>
              </a:r>
            </a:p>
          </p:txBody>
        </p:sp>
        <p:sp>
          <p:nvSpPr>
            <p:cNvPr id="9225" name="Text Box 7"/>
            <p:cNvSpPr txBox="1">
              <a:spLocks noChangeArrowheads="1"/>
            </p:cNvSpPr>
            <p:nvPr/>
          </p:nvSpPr>
          <p:spPr bwMode="blackWhite">
            <a:xfrm>
              <a:off x="1437109" y="7641287"/>
              <a:ext cx="5329379" cy="1051472"/>
            </a:xfrm>
            <a:prstGeom prst="rect">
              <a:avLst/>
            </a:prstGeom>
            <a:solidFill>
              <a:schemeClr val="bg1"/>
            </a:solidFill>
            <a:ln w="28575">
              <a:no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82849" tIns="91424" rIns="182849" bIns="91424" anchor="ctr"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400" dirty="0">
                  <a:latin typeface="Oracle Sans" panose="020B0503020204020204" pitchFamily="34" charset="0"/>
                  <a:cs typeface="Oracle Sans" panose="020B0503020204020204" pitchFamily="34" charset="0"/>
                </a:rPr>
                <a:t>To provide data independence</a:t>
              </a:r>
            </a:p>
          </p:txBody>
        </p:sp>
        <p:pic>
          <p:nvPicPr>
            <p:cNvPr id="2050" name="Picture 2" descr="D:\Projects\SQL_Workshop_12cR2\OU Graphics\Batch 2 SQL course icons\Batch 2 SQL course icons\Table_View.png"/>
            <p:cNvPicPr>
              <a:picLocks noChangeAspect="1" noChangeArrowheads="1"/>
            </p:cNvPicPr>
            <p:nvPr/>
          </p:nvPicPr>
          <p:blipFill>
            <a:blip r:embed="rId4" cstate="print"/>
            <a:srcRect/>
            <a:stretch>
              <a:fillRect/>
            </a:stretch>
          </p:blipFill>
          <p:spPr bwMode="auto">
            <a:xfrm>
              <a:off x="8572500" y="4565755"/>
              <a:ext cx="1600200" cy="1825731"/>
            </a:xfrm>
            <a:prstGeom prst="rect">
              <a:avLst/>
            </a:prstGeom>
            <a:noFill/>
          </p:spPr>
        </p:pic>
      </p:grpSp>
    </p:spTree>
    <p:custDataLst>
      <p:tags r:id="rId1"/>
    </p:custDataLst>
    <p:extLst>
      <p:ext uri="{BB962C8B-B14F-4D97-AF65-F5344CB8AC3E}">
        <p14:creationId xmlns:p14="http://schemas.microsoft.com/office/powerpoint/2010/main" val="620633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Simple Views and Complex Views</a:t>
            </a:r>
          </a:p>
        </p:txBody>
      </p:sp>
      <p:graphicFrame>
        <p:nvGraphicFramePr>
          <p:cNvPr id="2" name="Table 1"/>
          <p:cNvGraphicFramePr>
            <a:graphicFrameLocks noGrp="1"/>
          </p:cNvGraphicFramePr>
          <p:nvPr>
            <p:extLst>
              <p:ext uri="{D42A27DB-BD31-4B8C-83A1-F6EECF244321}">
                <p14:modId xmlns:p14="http://schemas.microsoft.com/office/powerpoint/2010/main" val="3397751730"/>
              </p:ext>
            </p:extLst>
          </p:nvPr>
        </p:nvGraphicFramePr>
        <p:xfrm>
          <a:off x="1849750" y="3228977"/>
          <a:ext cx="14588501" cy="3570707"/>
        </p:xfrm>
        <a:graphic>
          <a:graphicData uri="http://schemas.openxmlformats.org/drawingml/2006/table">
            <a:tbl>
              <a:tblPr firstRow="1" bandRow="1">
                <a:tableStyleId>{5FD0F851-EC5A-4D38-B0AD-8093EC10F338}</a:tableStyleId>
              </a:tblPr>
              <a:tblGrid>
                <a:gridCol w="5599244">
                  <a:extLst>
                    <a:ext uri="{9D8B030D-6E8A-4147-A177-3AD203B41FA5}">
                      <a16:colId xmlns:a16="http://schemas.microsoft.com/office/drawing/2014/main" xmlns="" val="20000"/>
                    </a:ext>
                  </a:extLst>
                </a:gridCol>
                <a:gridCol w="4113729">
                  <a:extLst>
                    <a:ext uri="{9D8B030D-6E8A-4147-A177-3AD203B41FA5}">
                      <a16:colId xmlns:a16="http://schemas.microsoft.com/office/drawing/2014/main" xmlns="" val="20001"/>
                    </a:ext>
                  </a:extLst>
                </a:gridCol>
                <a:gridCol w="4875528">
                  <a:extLst>
                    <a:ext uri="{9D8B030D-6E8A-4147-A177-3AD203B41FA5}">
                      <a16:colId xmlns:a16="http://schemas.microsoft.com/office/drawing/2014/main" xmlns="" val="20002"/>
                    </a:ext>
                  </a:extLst>
                </a:gridCol>
              </a:tblGrid>
              <a:tr h="709188">
                <a:tc>
                  <a:txBody>
                    <a:bodyPr/>
                    <a:lstStyle/>
                    <a:p>
                      <a:r>
                        <a:rPr lang="en-US" altLang="en-US" sz="2700" dirty="0">
                          <a:solidFill>
                            <a:schemeClr val="tx1"/>
                          </a:solidFill>
                        </a:rPr>
                        <a:t>Feature</a:t>
                      </a:r>
                      <a:endParaRPr lang="en-US" sz="2700" dirty="0">
                        <a:solidFill>
                          <a:schemeClr val="tx1"/>
                        </a:solidFill>
                      </a:endParaRPr>
                    </a:p>
                  </a:txBody>
                  <a:tcPr marL="182832" marR="182832" marT="68615" marB="686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700" dirty="0">
                          <a:solidFill>
                            <a:schemeClr val="tx1"/>
                          </a:solidFill>
                        </a:rPr>
                        <a:t>Simple Views</a:t>
                      </a:r>
                    </a:p>
                  </a:txBody>
                  <a:tcPr marL="182832" marR="182832" marT="68615" marB="686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700" dirty="0">
                          <a:solidFill>
                            <a:schemeClr val="tx1"/>
                          </a:solidFill>
                        </a:rPr>
                        <a:t>Complex Views</a:t>
                      </a:r>
                    </a:p>
                  </a:txBody>
                  <a:tcPr marL="182832" marR="182832" marT="68615" marB="68615"/>
                </a:tc>
                <a:extLst>
                  <a:ext uri="{0D108BD9-81ED-4DB2-BD59-A6C34878D82A}">
                    <a16:rowId xmlns:a16="http://schemas.microsoft.com/office/drawing/2014/main" xmlns="" val="10000"/>
                  </a:ext>
                </a:extLst>
              </a:tr>
              <a:tr h="7091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700" dirty="0">
                          <a:solidFill>
                            <a:schemeClr val="tx1"/>
                          </a:solidFill>
                        </a:rPr>
                        <a:t>Number of tables</a:t>
                      </a:r>
                    </a:p>
                  </a:txBody>
                  <a:tcPr marL="182832" marR="182832" marT="68615" marB="68615">
                    <a:solidFill>
                      <a:schemeClr val="accent5">
                        <a:lumMod val="20000"/>
                        <a:lumOff val="80000"/>
                      </a:schemeClr>
                    </a:solidFill>
                  </a:tcPr>
                </a:tc>
                <a:tc>
                  <a:txBody>
                    <a:bodyPr/>
                    <a:lstStyle/>
                    <a:p>
                      <a:r>
                        <a:rPr lang="en-US" altLang="en-US" sz="2700" dirty="0">
                          <a:solidFill>
                            <a:schemeClr val="tx1"/>
                          </a:solidFill>
                        </a:rPr>
                        <a:t>One</a:t>
                      </a:r>
                      <a:endParaRPr lang="en-US" sz="2700" dirty="0">
                        <a:solidFill>
                          <a:schemeClr val="tx1"/>
                        </a:solidFill>
                      </a:endParaRPr>
                    </a:p>
                  </a:txBody>
                  <a:tcPr marL="182832" marR="182832" marT="68615" marB="68615">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700" dirty="0">
                          <a:solidFill>
                            <a:schemeClr val="tx1"/>
                          </a:solidFill>
                        </a:rPr>
                        <a:t>One or more</a:t>
                      </a:r>
                    </a:p>
                  </a:txBody>
                  <a:tcPr marL="182832" marR="182832" marT="68615" marB="68615">
                    <a:solidFill>
                      <a:schemeClr val="accent5">
                        <a:lumMod val="20000"/>
                        <a:lumOff val="80000"/>
                      </a:schemeClr>
                    </a:solidFill>
                  </a:tcPr>
                </a:tc>
                <a:extLst>
                  <a:ext uri="{0D108BD9-81ED-4DB2-BD59-A6C34878D82A}">
                    <a16:rowId xmlns:a16="http://schemas.microsoft.com/office/drawing/2014/main" xmlns="" val="10001"/>
                  </a:ext>
                </a:extLst>
              </a:tr>
              <a:tr h="7091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700" dirty="0">
                          <a:solidFill>
                            <a:schemeClr val="tx1"/>
                          </a:solidFill>
                        </a:rPr>
                        <a:t>Contain functions</a:t>
                      </a:r>
                    </a:p>
                  </a:txBody>
                  <a:tcPr marL="182832" marR="182832" marT="68615" marB="68615"/>
                </a:tc>
                <a:tc>
                  <a:txBody>
                    <a:bodyPr/>
                    <a:lstStyle/>
                    <a:p>
                      <a:r>
                        <a:rPr lang="en-US" altLang="en-US" sz="2700" dirty="0">
                          <a:solidFill>
                            <a:schemeClr val="tx1"/>
                          </a:solidFill>
                        </a:rPr>
                        <a:t>No</a:t>
                      </a:r>
                      <a:endParaRPr lang="en-US" sz="2700" dirty="0">
                        <a:solidFill>
                          <a:schemeClr val="tx1"/>
                        </a:solidFill>
                      </a:endParaRPr>
                    </a:p>
                  </a:txBody>
                  <a:tcPr marL="182832" marR="182832" marT="68615" marB="68615"/>
                </a:tc>
                <a:tc>
                  <a:txBody>
                    <a:bodyPr/>
                    <a:lstStyle/>
                    <a:p>
                      <a:r>
                        <a:rPr lang="en-US" altLang="en-US" sz="2700" dirty="0">
                          <a:solidFill>
                            <a:schemeClr val="tx1"/>
                          </a:solidFill>
                        </a:rPr>
                        <a:t>Yes</a:t>
                      </a:r>
                      <a:endParaRPr lang="en-US" sz="2700" dirty="0">
                        <a:solidFill>
                          <a:schemeClr val="tx1"/>
                        </a:solidFill>
                      </a:endParaRPr>
                    </a:p>
                  </a:txBody>
                  <a:tcPr marL="182832" marR="182832" marT="68615" marB="68615"/>
                </a:tc>
                <a:extLst>
                  <a:ext uri="{0D108BD9-81ED-4DB2-BD59-A6C34878D82A}">
                    <a16:rowId xmlns:a16="http://schemas.microsoft.com/office/drawing/2014/main" xmlns="" val="10002"/>
                  </a:ext>
                </a:extLst>
              </a:tr>
              <a:tr h="7091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700" dirty="0">
                          <a:solidFill>
                            <a:schemeClr val="tx1"/>
                          </a:solidFill>
                        </a:rPr>
                        <a:t>Contain groups of data</a:t>
                      </a:r>
                    </a:p>
                  </a:txBody>
                  <a:tcPr marL="182832" marR="182832" marT="68615" marB="68615">
                    <a:solidFill>
                      <a:schemeClr val="accent5">
                        <a:lumMod val="20000"/>
                        <a:lumOff val="80000"/>
                      </a:schemeClr>
                    </a:solidFill>
                  </a:tcPr>
                </a:tc>
                <a:tc>
                  <a:txBody>
                    <a:bodyPr/>
                    <a:lstStyle/>
                    <a:p>
                      <a:r>
                        <a:rPr lang="en-US" altLang="en-US" sz="2700" dirty="0">
                          <a:solidFill>
                            <a:schemeClr val="tx1"/>
                          </a:solidFill>
                        </a:rPr>
                        <a:t>No</a:t>
                      </a:r>
                      <a:endParaRPr lang="en-US" sz="2700" dirty="0">
                        <a:solidFill>
                          <a:schemeClr val="tx1"/>
                        </a:solidFill>
                      </a:endParaRPr>
                    </a:p>
                  </a:txBody>
                  <a:tcPr marL="182832" marR="182832" marT="68615" marB="68615">
                    <a:solidFill>
                      <a:schemeClr val="accent5">
                        <a:lumMod val="20000"/>
                        <a:lumOff val="80000"/>
                      </a:schemeClr>
                    </a:solidFill>
                  </a:tcPr>
                </a:tc>
                <a:tc>
                  <a:txBody>
                    <a:bodyPr/>
                    <a:lstStyle/>
                    <a:p>
                      <a:r>
                        <a:rPr lang="en-US" altLang="en-US" sz="2700" dirty="0">
                          <a:solidFill>
                            <a:schemeClr val="tx1"/>
                          </a:solidFill>
                        </a:rPr>
                        <a:t>Yes</a:t>
                      </a:r>
                      <a:endParaRPr lang="en-US" sz="2700" dirty="0">
                        <a:solidFill>
                          <a:schemeClr val="tx1"/>
                        </a:solidFill>
                      </a:endParaRPr>
                    </a:p>
                  </a:txBody>
                  <a:tcPr marL="182832" marR="182832" marT="68615" marB="68615">
                    <a:solidFill>
                      <a:schemeClr val="accent5">
                        <a:lumMod val="20000"/>
                        <a:lumOff val="80000"/>
                      </a:schemeClr>
                    </a:solidFill>
                  </a:tcPr>
                </a:tc>
                <a:extLst>
                  <a:ext uri="{0D108BD9-81ED-4DB2-BD59-A6C34878D82A}">
                    <a16:rowId xmlns:a16="http://schemas.microsoft.com/office/drawing/2014/main" xmlns="" val="10003"/>
                  </a:ext>
                </a:extLst>
              </a:tr>
              <a:tr h="7339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700" kern="1200" dirty="0">
                          <a:solidFill>
                            <a:schemeClr val="tx1"/>
                          </a:solidFill>
                          <a:latin typeface="+mn-lt"/>
                          <a:ea typeface="+mn-ea"/>
                          <a:cs typeface="+mn-cs"/>
                        </a:rPr>
                        <a:t>DML operations through a view</a:t>
                      </a:r>
                    </a:p>
                  </a:txBody>
                  <a:tcPr marL="182832" marR="182832" marT="68615" marB="686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700" kern="1200" dirty="0">
                          <a:solidFill>
                            <a:schemeClr val="tx1"/>
                          </a:solidFill>
                          <a:latin typeface="+mn-lt"/>
                          <a:ea typeface="+mn-ea"/>
                          <a:cs typeface="+mn-cs"/>
                        </a:rPr>
                        <a:t>Yes</a:t>
                      </a:r>
                    </a:p>
                  </a:txBody>
                  <a:tcPr marL="182832" marR="182832" marT="68615" marB="686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700" kern="1200" dirty="0">
                          <a:solidFill>
                            <a:schemeClr val="tx1"/>
                          </a:solidFill>
                          <a:latin typeface="+mn-lt"/>
                          <a:ea typeface="+mn-ea"/>
                          <a:cs typeface="+mn-cs"/>
                        </a:rPr>
                        <a:t>Not always</a:t>
                      </a:r>
                    </a:p>
                  </a:txBody>
                  <a:tcPr marL="182832" marR="182832" marT="68615" marB="68615"/>
                </a:tc>
                <a:extLst>
                  <a:ext uri="{0D108BD9-81ED-4DB2-BD59-A6C34878D82A}">
                    <a16:rowId xmlns:a16="http://schemas.microsoft.com/office/drawing/2014/main" xmlns="" val="10004"/>
                  </a:ext>
                </a:extLst>
              </a:tr>
            </a:tbl>
          </a:graphicData>
        </a:graphic>
      </p:graphicFrame>
    </p:spTree>
    <p:custDataLst>
      <p:tags r:id="rId1"/>
    </p:custDataLst>
    <p:extLst>
      <p:ext uri="{BB962C8B-B14F-4D97-AF65-F5344CB8AC3E}">
        <p14:creationId xmlns:p14="http://schemas.microsoft.com/office/powerpoint/2010/main" val="1109645733"/>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2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70</TotalTime>
  <Words>3149</Words>
  <Application>Microsoft Office PowerPoint</Application>
  <PresentationFormat>Custom</PresentationFormat>
  <Paragraphs>367</Paragraphs>
  <Slides>28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Courier New</vt:lpstr>
      <vt:lpstr>Georgia</vt:lpstr>
      <vt:lpstr>LavosHandy™</vt:lpstr>
      <vt:lpstr>Oracle Sans</vt:lpstr>
      <vt:lpstr>Times New Roman</vt:lpstr>
      <vt:lpstr>OU Redwood PowerPoint Template</vt:lpstr>
      <vt:lpstr>Creating Views</vt:lpstr>
      <vt:lpstr>Course Roadmap</vt:lpstr>
      <vt:lpstr>Objectives</vt:lpstr>
      <vt:lpstr>Lesson Agenda</vt:lpstr>
      <vt:lpstr>Why Views?</vt:lpstr>
      <vt:lpstr>Database Objects</vt:lpstr>
      <vt:lpstr>What Is a View?</vt:lpstr>
      <vt:lpstr>Advantages of Views</vt:lpstr>
      <vt:lpstr>Simple Views and Complex Views</vt:lpstr>
      <vt:lpstr>Lesson Agenda</vt:lpstr>
      <vt:lpstr>Creating a View</vt:lpstr>
      <vt:lpstr>Creating a View</vt:lpstr>
      <vt:lpstr>Creating a View</vt:lpstr>
      <vt:lpstr>Retrieving Data from a View</vt:lpstr>
      <vt:lpstr>Modifying a View</vt:lpstr>
      <vt:lpstr>Creating a Complex View</vt:lpstr>
      <vt:lpstr>View Information</vt:lpstr>
      <vt:lpstr>Lesson Agenda</vt:lpstr>
      <vt:lpstr>Rules for Performing DML Operations on a View</vt:lpstr>
      <vt:lpstr>Rules for Performing Modify Operations on a View</vt:lpstr>
      <vt:lpstr>Rules for Performing Insert Operations Through a View</vt:lpstr>
      <vt:lpstr>Using the WITH CHECK OPTION Clause</vt:lpstr>
      <vt:lpstr>Denying DML Operations</vt:lpstr>
      <vt:lpstr>Denying DML Operations</vt:lpstr>
      <vt:lpstr>Lesson Agenda</vt:lpstr>
      <vt:lpstr>Removing a View</vt:lpstr>
      <vt:lpstr>Summary</vt:lpstr>
      <vt:lpstr>Practice 14: Overview</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Toufik Bagwan</dc:creator>
  <cp:keywords>OU Redwood PowerPoint Template</cp:keywords>
  <dc:description>Oracle University Production Services PowerPoint Template</dc:description>
  <cp:lastModifiedBy>Pavithran Adka</cp:lastModifiedBy>
  <cp:revision>42</cp:revision>
  <cp:lastPrinted>2002-03-28T23:57:22Z</cp:lastPrinted>
  <dcterms:created xsi:type="dcterms:W3CDTF">2020-05-19T09:17:55Z</dcterms:created>
  <dcterms:modified xsi:type="dcterms:W3CDTF">2020-06-21T07:16:45Z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