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8.xml" ContentType="application/vnd.openxmlformats-officedocument.presentationml.tags+xml"/>
  <Override PartName="/ppt/notesSlides/notesSlide24.xml" ContentType="application/vnd.openxmlformats-officedocument.presentationml.notesSlide+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notesSlides/notesSlide26.xml" ContentType="application/vnd.openxmlformats-officedocument.presentationml.notesSlide+xml"/>
  <Override PartName="/ppt/tags/tag41.xml" ContentType="application/vnd.openxmlformats-officedocument.presentationml.tags+xml"/>
  <Override PartName="/ppt/notesSlides/notesSlide27.xml" ContentType="application/vnd.openxmlformats-officedocument.presentationml.notesSlide+xml"/>
  <Override PartName="/ppt/tags/tag42.xml" ContentType="application/vnd.openxmlformats-officedocument.presentationml.tags+xml"/>
  <Override PartName="/ppt/notesSlides/notesSlide28.xml" ContentType="application/vnd.openxmlformats-officedocument.presentationml.notesSlide+xml"/>
  <Override PartName="/ppt/tags/tag43.xml" ContentType="application/vnd.openxmlformats-officedocument.presentationml.tags+xml"/>
  <Override PartName="/ppt/notesSlides/notesSlide29.xml" ContentType="application/vnd.openxmlformats-officedocument.presentationml.notesSlide+xml"/>
  <Override PartName="/ppt/tags/tag44.xml" ContentType="application/vnd.openxmlformats-officedocument.presentationml.tags+xml"/>
  <Override PartName="/ppt/notesSlides/notesSlide30.xml" ContentType="application/vnd.openxmlformats-officedocument.presentationml.notesSlide+xml"/>
  <Override PartName="/ppt/tags/tag45.xml" ContentType="application/vnd.openxmlformats-officedocument.presentationml.tags+xml"/>
  <Override PartName="/ppt/notesSlides/notesSlide31.xml" ContentType="application/vnd.openxmlformats-officedocument.presentationml.notesSlide+xml"/>
  <Override PartName="/ppt/tags/tag46.xml" ContentType="application/vnd.openxmlformats-officedocument.presentationml.tags+xml"/>
  <Override PartName="/ppt/notesSlides/notesSlide32.xml" ContentType="application/vnd.openxmlformats-officedocument.presentationml.notesSlide+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8"/>
  </p:notesMasterIdLst>
  <p:handoutMasterIdLst>
    <p:handoutMasterId r:id="rId39"/>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21" r:id="rId23"/>
    <p:sldId id="323" r:id="rId24"/>
    <p:sldId id="319" r:id="rId25"/>
    <p:sldId id="322" r:id="rId26"/>
    <p:sldId id="307" r:id="rId27"/>
    <p:sldId id="308" r:id="rId28"/>
    <p:sldId id="309" r:id="rId29"/>
    <p:sldId id="310" r:id="rId30"/>
    <p:sldId id="311" r:id="rId31"/>
    <p:sldId id="312" r:id="rId32"/>
    <p:sldId id="313" r:id="rId33"/>
    <p:sldId id="314" r:id="rId34"/>
    <p:sldId id="315" r:id="rId35"/>
    <p:sldId id="317" r:id="rId36"/>
    <p:sldId id="318" r:id="rId37"/>
  </p:sldIdLst>
  <p:sldSz cx="18288000" cy="10287000"/>
  <p:notesSz cx="7772400" cy="10058400"/>
  <p:custDataLst>
    <p:tags r:id="rId4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3960" autoAdjust="0"/>
    <p:restoredTop sz="90948" autoAdjust="0"/>
  </p:normalViewPr>
  <p:slideViewPr>
    <p:cSldViewPr showGuides="1">
      <p:cViewPr varScale="1">
        <p:scale>
          <a:sx n="43" d="100"/>
          <a:sy n="43" d="100"/>
        </p:scale>
        <p:origin x="918" y="60"/>
      </p:cViewPr>
      <p:guideLst>
        <p:guide orient="horz" pos="3240"/>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78" d="100"/>
          <a:sy n="78" d="100"/>
        </p:scale>
        <p:origin x="2082" y="-1722"/>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15 -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15 -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448" userDrawn="1">
          <p15:clr>
            <a:srgbClr val="F26B43"/>
          </p15:clr>
        </p15:guide>
        <p15:guide id="3" orient="horz" pos="3104" userDrawn="1">
          <p15:clr>
            <a:srgbClr val="F26B43"/>
          </p15:clr>
        </p15:guide>
        <p15:guide id="4" pos="317" userDrawn="1">
          <p15:clr>
            <a:srgbClr val="F26B43"/>
          </p15:clr>
        </p15:guide>
        <p15:guide id="5" pos="453" userDrawn="1">
          <p15:clr>
            <a:srgbClr val="F26B43"/>
          </p15:clr>
        </p15:guide>
        <p15:guide id="6" pos="589" userDrawn="1">
          <p15:clr>
            <a:srgbClr val="F26B43"/>
          </p15:clr>
        </p15:guide>
        <p15:guide id="7" pos="725"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image" Target="../media/image21.png"/></Relationships>
</file>

<file path=ppt/notesSlides/_rels/note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584990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10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This statement illustrates the usage of the </a:t>
            </a:r>
            <a:r>
              <a:rPr lang="en-US" altLang="en-US" dirty="0">
                <a:solidFill>
                  <a:schemeClr val="tx1"/>
                </a:solidFill>
                <a:latin typeface="Courier New" pitchFamily="49" charset="0"/>
              </a:rPr>
              <a:t>CASCADE</a:t>
            </a:r>
            <a:r>
              <a:rPr lang="en-US" altLang="en-US" dirty="0">
                <a:solidFill>
                  <a:schemeClr val="tx1"/>
                </a:solidFill>
              </a:rPr>
              <a:t> </a:t>
            </a:r>
            <a:r>
              <a:rPr lang="en-US" altLang="en-US" dirty="0">
                <a:solidFill>
                  <a:schemeClr val="tx1"/>
                </a:solidFill>
                <a:latin typeface="Courier New" pitchFamily="49" charset="0"/>
              </a:rPr>
              <a:t>CONSTRAINTS</a:t>
            </a:r>
            <a:r>
              <a:rPr lang="en-US" altLang="en-US" dirty="0">
                <a:solidFill>
                  <a:schemeClr val="tx1"/>
                </a:solidFill>
              </a:rPr>
              <a:t> clause. Assume that the </a:t>
            </a:r>
            <a:r>
              <a:rPr lang="en-US" altLang="en-US" dirty="0">
                <a:solidFill>
                  <a:schemeClr val="tx1"/>
                </a:solidFill>
                <a:latin typeface="Courier New" pitchFamily="49" charset="0"/>
              </a:rPr>
              <a:t>TEST1</a:t>
            </a:r>
            <a:r>
              <a:rPr lang="en-US" altLang="en-US" dirty="0">
                <a:solidFill>
                  <a:schemeClr val="tx1"/>
                </a:solidFill>
              </a:rPr>
              <a:t> table is created as follows:</a:t>
            </a:r>
          </a:p>
          <a:p>
            <a:pPr marL="857250" lvl="4"/>
            <a:r>
              <a:rPr lang="en-US" altLang="en-US" dirty="0">
                <a:solidFill>
                  <a:schemeClr val="tx1"/>
                </a:solidFill>
              </a:rPr>
              <a:t>CREATE TABLE test1 (</a:t>
            </a:r>
          </a:p>
          <a:p>
            <a:pPr marL="857250" lvl="4"/>
            <a:r>
              <a:rPr lang="en-US" altLang="en-US" dirty="0">
                <a:solidFill>
                  <a:schemeClr val="tx1"/>
                </a:solidFill>
              </a:rPr>
              <a:t>  col1_pk NUMBER PRIMARY KEY,</a:t>
            </a:r>
          </a:p>
          <a:p>
            <a:pPr marL="857250" lvl="4"/>
            <a:r>
              <a:rPr lang="en-US" altLang="en-US" dirty="0">
                <a:solidFill>
                  <a:schemeClr val="tx1"/>
                </a:solidFill>
              </a:rPr>
              <a:t>  col2_fk NUMBER,</a:t>
            </a:r>
          </a:p>
          <a:p>
            <a:pPr marL="857250" lvl="4"/>
            <a:r>
              <a:rPr lang="en-US" altLang="en-US" dirty="0">
                <a:solidFill>
                  <a:schemeClr val="tx1"/>
                </a:solidFill>
              </a:rPr>
              <a:t>  col1 NUMBER,</a:t>
            </a:r>
          </a:p>
          <a:p>
            <a:pPr marL="857250" lvl="4"/>
            <a:r>
              <a:rPr lang="en-US" altLang="en-US" dirty="0">
                <a:solidFill>
                  <a:schemeClr val="tx1"/>
                </a:solidFill>
              </a:rPr>
              <a:t>  col2 NUMBER,</a:t>
            </a:r>
          </a:p>
          <a:p>
            <a:pPr marL="857250" lvl="4"/>
            <a:r>
              <a:rPr lang="en-US" altLang="en-US" dirty="0">
                <a:solidFill>
                  <a:schemeClr val="tx1"/>
                </a:solidFill>
              </a:rPr>
              <a:t>  CONSTRAINT </a:t>
            </a:r>
            <a:r>
              <a:rPr lang="en-US" altLang="en-US" dirty="0" err="1">
                <a:solidFill>
                  <a:schemeClr val="tx1"/>
                </a:solidFill>
              </a:rPr>
              <a:t>fk_constraint</a:t>
            </a:r>
            <a:r>
              <a:rPr lang="en-US" altLang="en-US" dirty="0">
                <a:solidFill>
                  <a:schemeClr val="tx1"/>
                </a:solidFill>
              </a:rPr>
              <a:t> FOREIGN KEY (col2_fk) REFERENCES</a:t>
            </a:r>
            <a:br>
              <a:rPr lang="en-US" altLang="en-US" dirty="0">
                <a:solidFill>
                  <a:schemeClr val="tx1"/>
                </a:solidFill>
              </a:rPr>
            </a:br>
            <a:r>
              <a:rPr lang="en-US" altLang="en-US" dirty="0">
                <a:solidFill>
                  <a:schemeClr val="tx1"/>
                </a:solidFill>
              </a:rPr>
              <a:t>    test1,</a:t>
            </a:r>
          </a:p>
          <a:p>
            <a:pPr marL="857250" lvl="4"/>
            <a:r>
              <a:rPr lang="en-US" altLang="en-US" dirty="0">
                <a:solidFill>
                  <a:schemeClr val="tx1"/>
                </a:solidFill>
              </a:rPr>
              <a:t>  CONSTRAINT ck1 CHECK (col1_pk &gt; 0 and col1 &gt; 0),</a:t>
            </a:r>
          </a:p>
          <a:p>
            <a:pPr marL="857250" lvl="4"/>
            <a:r>
              <a:rPr lang="en-US" altLang="en-US" dirty="0">
                <a:solidFill>
                  <a:schemeClr val="tx1"/>
                </a:solidFill>
              </a:rPr>
              <a:t>  CONSTRAINT ck2 CHECK (col2_fk &gt; 0));</a:t>
            </a:r>
          </a:p>
          <a:p>
            <a:pPr lvl="1"/>
            <a:r>
              <a:rPr lang="en-US" altLang="en-US" dirty="0">
                <a:solidFill>
                  <a:schemeClr val="tx1"/>
                </a:solidFill>
              </a:rPr>
              <a:t>An error is returned for the following </a:t>
            </a:r>
            <a:r>
              <a:rPr lang="en-US" altLang="en-US" dirty="0" smtClean="0">
                <a:solidFill>
                  <a:schemeClr val="tx1"/>
                </a:solidFill>
              </a:rPr>
              <a:t>statements:</a:t>
            </a:r>
          </a:p>
          <a:p>
            <a:pPr lvl="2"/>
            <a:r>
              <a:rPr lang="en-US" altLang="en-US" dirty="0" smtClean="0">
                <a:solidFill>
                  <a:schemeClr val="tx1"/>
                </a:solidFill>
                <a:latin typeface="Courier New" pitchFamily="49" charset="0"/>
              </a:rPr>
              <a:t>ALTER TABLE test1 DROP (col1_pk);  </a:t>
            </a:r>
            <a:r>
              <a:rPr lang="en-US" altLang="en-US" dirty="0" smtClean="0">
                <a:solidFill>
                  <a:schemeClr val="tx1"/>
                </a:solidFill>
              </a:rPr>
              <a:t> </a:t>
            </a:r>
          </a:p>
          <a:p>
            <a:pPr marL="400050" lvl="2" indent="-171450">
              <a:buNone/>
            </a:pPr>
            <a:r>
              <a:rPr lang="en-US" altLang="en-US" dirty="0" smtClean="0">
                <a:solidFill>
                  <a:schemeClr val="tx1"/>
                </a:solidFill>
              </a:rPr>
              <a:t>	  </a:t>
            </a:r>
            <a:r>
              <a:rPr lang="en-US" altLang="en-US" dirty="0" smtClean="0">
                <a:solidFill>
                  <a:schemeClr val="tx1"/>
                </a:solidFill>
                <a:latin typeface="Courier New"/>
                <a:cs typeface="Times New Roman" pitchFamily="18" charset="0"/>
              </a:rPr>
              <a:t>ERROR</a:t>
            </a:r>
            <a:r>
              <a:rPr lang="en-US" altLang="en-US" dirty="0">
                <a:solidFill>
                  <a:schemeClr val="tx1"/>
                </a:solidFill>
                <a:latin typeface="Courier New"/>
                <a:cs typeface="Times New Roman" pitchFamily="18" charset="0"/>
              </a:rPr>
              <a:t>:</a:t>
            </a:r>
            <a:r>
              <a:rPr lang="en-US" altLang="en-US" dirty="0">
                <a:solidFill>
                  <a:schemeClr val="tx1"/>
                </a:solidFill>
                <a:cs typeface="Times New Roman" pitchFamily="18" charset="0"/>
              </a:rPr>
              <a:t> </a:t>
            </a:r>
            <a:r>
              <a:rPr lang="en-US" altLang="en-US" dirty="0">
                <a:solidFill>
                  <a:schemeClr val="tx1"/>
                </a:solidFill>
                <a:latin typeface="Courier New" pitchFamily="49" charset="0"/>
                <a:cs typeface="Times New Roman" pitchFamily="18" charset="0"/>
              </a:rPr>
              <a:t>col1_</a:t>
            </a:r>
            <a:r>
              <a:rPr lang="en-US" altLang="en-US" dirty="0">
                <a:solidFill>
                  <a:schemeClr val="tx1"/>
                </a:solidFill>
                <a:latin typeface="Courier New" pitchFamily="49" charset="0"/>
              </a:rPr>
              <a:t>pk</a:t>
            </a:r>
            <a:r>
              <a:rPr lang="en-US" altLang="en-US" dirty="0">
                <a:solidFill>
                  <a:schemeClr val="tx1"/>
                </a:solidFill>
              </a:rPr>
              <a:t> is a parent </a:t>
            </a:r>
            <a:r>
              <a:rPr lang="en-US" altLang="en-US" dirty="0" smtClean="0">
                <a:solidFill>
                  <a:schemeClr val="tx1"/>
                </a:solidFill>
              </a:rPr>
              <a:t>key.</a:t>
            </a:r>
          </a:p>
          <a:p>
            <a:pPr marL="685800" lvl="2" indent="-228600"/>
            <a:r>
              <a:rPr lang="en-US" altLang="en-US" dirty="0">
                <a:solidFill>
                  <a:schemeClr val="tx1"/>
                </a:solidFill>
                <a:latin typeface="Courier New" pitchFamily="49" charset="0"/>
              </a:rPr>
              <a:t>ALTER TABLE test1 DROP (col1);  </a:t>
            </a:r>
          </a:p>
          <a:p>
            <a:pPr marL="400050" lvl="2" indent="-171450">
              <a:buNone/>
            </a:pPr>
            <a:r>
              <a:rPr lang="en-US" altLang="en-US" dirty="0" smtClean="0">
                <a:solidFill>
                  <a:schemeClr val="tx1"/>
                </a:solidFill>
                <a:latin typeface="Courier New"/>
                <a:cs typeface="Times New Roman" pitchFamily="18" charset="0"/>
              </a:rPr>
              <a:t>	 ERROR</a:t>
            </a:r>
            <a:r>
              <a:rPr lang="en-US" altLang="en-US" dirty="0">
                <a:solidFill>
                  <a:schemeClr val="tx1"/>
                </a:solidFill>
                <a:latin typeface="Courier New"/>
                <a:cs typeface="Times New Roman" pitchFamily="18" charset="0"/>
              </a:rPr>
              <a:t>: </a:t>
            </a:r>
            <a:r>
              <a:rPr lang="en-US" altLang="en-US" dirty="0">
                <a:solidFill>
                  <a:schemeClr val="tx1"/>
                </a:solidFill>
                <a:latin typeface="Courier New" pitchFamily="49" charset="0"/>
              </a:rPr>
              <a:t>col1</a:t>
            </a:r>
            <a:r>
              <a:rPr lang="en-US" altLang="en-US" dirty="0">
                <a:solidFill>
                  <a:schemeClr val="tx1"/>
                </a:solidFill>
              </a:rPr>
              <a:t> is referenced by the multicolumn constraint, </a:t>
            </a:r>
            <a:r>
              <a:rPr lang="en-US" altLang="en-US" dirty="0">
                <a:solidFill>
                  <a:schemeClr val="tx1"/>
                </a:solidFill>
                <a:latin typeface="Courier New" pitchFamily="49" charset="0"/>
              </a:rPr>
              <a:t>ck1</a:t>
            </a:r>
            <a:r>
              <a:rPr lang="en-US" altLang="en-US" dirty="0">
                <a:solidFill>
                  <a:schemeClr val="tx1"/>
                </a:solidFill>
              </a:rPr>
              <a:t>.</a:t>
            </a:r>
          </a:p>
          <a:p>
            <a:endParaRPr lang="en-US" dirty="0"/>
          </a:p>
        </p:txBody>
      </p:sp>
    </p:spTree>
    <p:extLst>
      <p:ext uri="{BB962C8B-B14F-4D97-AF65-F5344CB8AC3E}">
        <p14:creationId xmlns:p14="http://schemas.microsoft.com/office/powerpoint/2010/main" val="2001493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11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Submitting the following statement drops the </a:t>
            </a:r>
            <a:r>
              <a:rPr lang="en-US" altLang="en-US" dirty="0">
                <a:latin typeface="Courier New" pitchFamily="49" charset="0"/>
              </a:rPr>
              <a:t>EMPLOYEE_ID</a:t>
            </a:r>
            <a:r>
              <a:rPr lang="en-US" altLang="en-US" dirty="0"/>
              <a:t> column, the </a:t>
            </a:r>
            <a:r>
              <a:rPr lang="en-US" altLang="en-US" dirty="0">
                <a:latin typeface="Courier New" pitchFamily="49" charset="0"/>
              </a:rPr>
              <a:t>PRIMARY</a:t>
            </a:r>
            <a:r>
              <a:rPr lang="en-US" altLang="en-US" dirty="0"/>
              <a:t> </a:t>
            </a:r>
            <a:r>
              <a:rPr lang="en-US" altLang="en-US" dirty="0">
                <a:latin typeface="Courier New" pitchFamily="49" charset="0"/>
              </a:rPr>
              <a:t>KEY</a:t>
            </a:r>
            <a:r>
              <a:rPr lang="en-US" altLang="en-US" dirty="0"/>
              <a:t> constraint, and any </a:t>
            </a:r>
            <a:r>
              <a:rPr lang="en-US" altLang="en-US" dirty="0">
                <a:latin typeface="Courier New" pitchFamily="49" charset="0"/>
              </a:rPr>
              <a:t>FOREIGN</a:t>
            </a:r>
            <a:r>
              <a:rPr lang="en-US" altLang="en-US" dirty="0"/>
              <a:t> </a:t>
            </a:r>
            <a:r>
              <a:rPr lang="en-US" altLang="en-US" dirty="0">
                <a:latin typeface="Courier New" pitchFamily="49" charset="0"/>
              </a:rPr>
              <a:t>KEY</a:t>
            </a:r>
            <a:r>
              <a:rPr lang="en-US" altLang="en-US" dirty="0"/>
              <a:t> constraints referencing the </a:t>
            </a:r>
            <a:r>
              <a:rPr lang="en-US" altLang="en-US" dirty="0">
                <a:latin typeface="Courier New" pitchFamily="49" charset="0"/>
              </a:rPr>
              <a:t>PRIMARY</a:t>
            </a:r>
            <a:r>
              <a:rPr lang="en-US" altLang="en-US" dirty="0"/>
              <a:t> </a:t>
            </a:r>
            <a:r>
              <a:rPr lang="en-US" altLang="en-US" dirty="0">
                <a:latin typeface="Courier New" pitchFamily="49" charset="0"/>
              </a:rPr>
              <a:t>KEY</a:t>
            </a:r>
            <a:r>
              <a:rPr lang="en-US" altLang="en-US" dirty="0"/>
              <a:t> constraint for the </a:t>
            </a:r>
            <a:r>
              <a:rPr lang="en-US" altLang="en-US" dirty="0">
                <a:latin typeface="Courier New" pitchFamily="49" charset="0"/>
              </a:rPr>
              <a:t>EMP2</a:t>
            </a:r>
            <a:r>
              <a:rPr lang="en-US" altLang="en-US" dirty="0"/>
              <a:t> table:</a:t>
            </a:r>
          </a:p>
          <a:p>
            <a:pPr lvl="1"/>
            <a:r>
              <a:rPr lang="en-US" altLang="en-US" dirty="0">
                <a:latin typeface="Courier New" pitchFamily="49" charset="0"/>
              </a:rPr>
              <a:t>	ALTER TABLE emp2 DROP </a:t>
            </a:r>
            <a:r>
              <a:rPr lang="en-US" altLang="en-US" dirty="0">
                <a:solidFill>
                  <a:schemeClr val="bg2"/>
                </a:solidFill>
                <a:latin typeface="Courier New" pitchFamily="49" charset="0"/>
              </a:rPr>
              <a:t>COLUMN </a:t>
            </a:r>
            <a:r>
              <a:rPr lang="en-US" altLang="en-US" dirty="0" err="1">
                <a:solidFill>
                  <a:schemeClr val="bg2"/>
                </a:solidFill>
                <a:latin typeface="Courier New" pitchFamily="49" charset="0"/>
              </a:rPr>
              <a:t>employee_id</a:t>
            </a:r>
            <a:r>
              <a:rPr lang="en-US" altLang="en-US" dirty="0">
                <a:latin typeface="Courier New" pitchFamily="49" charset="0"/>
              </a:rPr>
              <a:t> CASCADE CONSTRAINTS;</a:t>
            </a:r>
            <a:endParaRPr lang="en-US" altLang="en-US" dirty="0"/>
          </a:p>
          <a:p>
            <a:pPr lvl="1"/>
            <a:r>
              <a:rPr lang="en-US" altLang="en-US" dirty="0"/>
              <a:t>If all columns referenced by the constraints defined on the dropped columns are also dropped, </a:t>
            </a:r>
            <a:r>
              <a:rPr lang="en-US" altLang="en-US" dirty="0">
                <a:latin typeface="Courier New" pitchFamily="49" charset="0"/>
              </a:rPr>
              <a:t>CASCADE</a:t>
            </a:r>
            <a:r>
              <a:rPr lang="en-US" altLang="en-US" dirty="0"/>
              <a:t> </a:t>
            </a:r>
            <a:r>
              <a:rPr lang="en-US" altLang="en-US" dirty="0">
                <a:latin typeface="Courier New" pitchFamily="49" charset="0"/>
              </a:rPr>
              <a:t>CONSTRAINTS</a:t>
            </a:r>
            <a:r>
              <a:rPr lang="en-US" altLang="en-US" dirty="0"/>
              <a:t> is not required. For example, assuming that no other referential constraints from other tables refer to the </a:t>
            </a:r>
            <a:r>
              <a:rPr lang="en-US" altLang="en-US" dirty="0">
                <a:latin typeface="Courier New" pitchFamily="49" charset="0"/>
              </a:rPr>
              <a:t>COL1_PK</a:t>
            </a:r>
            <a:r>
              <a:rPr lang="en-US" altLang="en-US" dirty="0"/>
              <a:t> column, it is valid to submit the following statement without the </a:t>
            </a:r>
            <a:r>
              <a:rPr lang="en-US" altLang="en-US" dirty="0">
                <a:latin typeface="Courier New" pitchFamily="49" charset="0"/>
              </a:rPr>
              <a:t>CASCADE</a:t>
            </a:r>
            <a:r>
              <a:rPr lang="en-US" altLang="en-US" dirty="0"/>
              <a:t> </a:t>
            </a:r>
            <a:r>
              <a:rPr lang="en-US" altLang="en-US" dirty="0">
                <a:latin typeface="Courier New" pitchFamily="49" charset="0"/>
              </a:rPr>
              <a:t>CONSTRAINTS</a:t>
            </a:r>
            <a:r>
              <a:rPr lang="en-US" altLang="en-US" dirty="0"/>
              <a:t> clause for the </a:t>
            </a:r>
            <a:r>
              <a:rPr lang="en-US" altLang="en-US" dirty="0">
                <a:latin typeface="Courier New" pitchFamily="49" charset="0"/>
              </a:rPr>
              <a:t>TEST1</a:t>
            </a:r>
            <a:r>
              <a:rPr lang="en-US" altLang="en-US" dirty="0"/>
              <a:t> table created on the previous page:</a:t>
            </a:r>
            <a:endParaRPr lang="en-US" altLang="en-US" sz="500" b="1" dirty="0"/>
          </a:p>
          <a:p>
            <a:pPr lvl="1"/>
            <a:r>
              <a:rPr lang="en-US" altLang="en-US" dirty="0">
                <a:latin typeface="Courier New" pitchFamily="49" charset="0"/>
              </a:rPr>
              <a:t>ALTER TABLE test1 DROP (col1_pk, col2_fk, col1);</a:t>
            </a:r>
          </a:p>
          <a:p>
            <a:pPr lvl="1"/>
            <a:r>
              <a:rPr lang="en-US" altLang="en-US" b="1" dirty="0"/>
              <a:t>Guidelines</a:t>
            </a:r>
          </a:p>
          <a:p>
            <a:pPr lvl="2"/>
            <a:r>
              <a:rPr lang="en-US" altLang="en-US" dirty="0"/>
              <a:t>Enabling a </a:t>
            </a:r>
            <a:r>
              <a:rPr lang="en-US" altLang="en-US" dirty="0">
                <a:latin typeface="Courier New" pitchFamily="49" charset="0"/>
              </a:rPr>
              <a:t>PRIMARY</a:t>
            </a:r>
            <a:r>
              <a:rPr lang="en-US" altLang="en-US" dirty="0"/>
              <a:t> </a:t>
            </a:r>
            <a:r>
              <a:rPr lang="en-US" altLang="en-US" dirty="0">
                <a:latin typeface="Courier New" pitchFamily="49" charset="0"/>
              </a:rPr>
              <a:t>KEY</a:t>
            </a:r>
            <a:r>
              <a:rPr lang="en-US" altLang="en-US" dirty="0"/>
              <a:t> constraint that was disabled with the </a:t>
            </a:r>
            <a:r>
              <a:rPr lang="en-US" altLang="en-US" dirty="0">
                <a:latin typeface="Courier New" pitchFamily="49" charset="0"/>
              </a:rPr>
              <a:t>CASCADE</a:t>
            </a:r>
            <a:r>
              <a:rPr lang="en-US" altLang="en-US" dirty="0"/>
              <a:t> option does not enable any </a:t>
            </a:r>
            <a:r>
              <a:rPr lang="en-US" altLang="en-US" dirty="0">
                <a:latin typeface="Courier New" pitchFamily="49" charset="0"/>
              </a:rPr>
              <a:t>FOREIGN</a:t>
            </a:r>
            <a:r>
              <a:rPr lang="en-US" altLang="en-US" dirty="0"/>
              <a:t> </a:t>
            </a:r>
            <a:r>
              <a:rPr lang="en-US" altLang="en-US" dirty="0">
                <a:latin typeface="Courier New" pitchFamily="49" charset="0"/>
              </a:rPr>
              <a:t>KEYs</a:t>
            </a:r>
            <a:r>
              <a:rPr lang="en-US" altLang="en-US" dirty="0"/>
              <a:t> that are dependent on </a:t>
            </a:r>
            <a:r>
              <a:rPr lang="en-US" altLang="en-US" dirty="0">
                <a:latin typeface="Courier New" pitchFamily="49" charset="0"/>
              </a:rPr>
              <a:t>PRIMARY</a:t>
            </a:r>
            <a:r>
              <a:rPr lang="en-US" altLang="en-US" dirty="0"/>
              <a:t> </a:t>
            </a:r>
            <a:r>
              <a:rPr lang="en-US" altLang="en-US" dirty="0">
                <a:latin typeface="Courier New" pitchFamily="49" charset="0"/>
              </a:rPr>
              <a:t>KEY</a:t>
            </a:r>
            <a:r>
              <a:rPr lang="en-US" altLang="en-US" dirty="0"/>
              <a:t>.</a:t>
            </a:r>
          </a:p>
          <a:p>
            <a:pPr lvl="2"/>
            <a:r>
              <a:rPr lang="en-US" altLang="en-US" dirty="0">
                <a:solidFill>
                  <a:schemeClr val="tx1"/>
                </a:solidFill>
              </a:rPr>
              <a:t>To enable a </a:t>
            </a:r>
            <a:r>
              <a:rPr lang="en-US" altLang="en-US" dirty="0">
                <a:solidFill>
                  <a:schemeClr val="tx1"/>
                </a:solidFill>
                <a:latin typeface="Courier New" pitchFamily="49" charset="0"/>
              </a:rPr>
              <a:t>UNIQUE</a:t>
            </a:r>
            <a:r>
              <a:rPr lang="en-US" altLang="en-US" dirty="0">
                <a:solidFill>
                  <a:schemeClr val="tx1"/>
                </a:solidFill>
              </a:rPr>
              <a:t> or </a:t>
            </a:r>
            <a:r>
              <a:rPr lang="en-US" altLang="en-US" dirty="0">
                <a:solidFill>
                  <a:schemeClr val="tx1"/>
                </a:solidFill>
                <a:latin typeface="Courier New" pitchFamily="49" charset="0"/>
              </a:rPr>
              <a:t>PRIMARY</a:t>
            </a:r>
            <a:r>
              <a:rPr lang="en-US" altLang="en-US" dirty="0"/>
              <a:t> </a:t>
            </a:r>
            <a:r>
              <a:rPr lang="en-US" altLang="en-US" dirty="0">
                <a:solidFill>
                  <a:schemeClr val="tx1"/>
                </a:solidFill>
                <a:latin typeface="Courier New" pitchFamily="49" charset="0"/>
              </a:rPr>
              <a:t>KEY</a:t>
            </a:r>
            <a:r>
              <a:rPr lang="en-US" altLang="en-US" dirty="0">
                <a:solidFill>
                  <a:schemeClr val="tx1"/>
                </a:solidFill>
              </a:rPr>
              <a:t> constraint, you must have the privileges necessary to create an index on the table.</a:t>
            </a:r>
          </a:p>
          <a:p>
            <a:pPr lvl="1"/>
            <a:endParaRPr lang="en-US" altLang="en-US" dirty="0">
              <a:latin typeface="Courier New" pitchFamily="49" charset="0"/>
            </a:endParaRPr>
          </a:p>
          <a:p>
            <a:endParaRPr lang="en-US" dirty="0"/>
          </a:p>
        </p:txBody>
      </p:sp>
    </p:spTree>
    <p:extLst>
      <p:ext uri="{BB962C8B-B14F-4D97-AF65-F5344CB8AC3E}">
        <p14:creationId xmlns:p14="http://schemas.microsoft.com/office/powerpoint/2010/main" val="1667782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12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The </a:t>
            </a:r>
            <a:r>
              <a:rPr lang="en-US" altLang="en-US" dirty="0">
                <a:latin typeface="Courier New" pitchFamily="49" charset="0"/>
                <a:cs typeface="Courier New" pitchFamily="49" charset="0"/>
              </a:rPr>
              <a:t>RENAME </a:t>
            </a:r>
            <a:r>
              <a:rPr lang="en-US" altLang="en-US" dirty="0">
                <a:cs typeface="Courier New" pitchFamily="49" charset="0"/>
              </a:rPr>
              <a:t>table </a:t>
            </a:r>
            <a:r>
              <a:rPr lang="en-US" altLang="en-US" dirty="0"/>
              <a:t>clause enables you to rename an existing table in any schema (except the </a:t>
            </a:r>
            <a:r>
              <a:rPr lang="en-US" altLang="en-US" dirty="0">
                <a:latin typeface="Courier New" pitchFamily="49" charset="0"/>
                <a:cs typeface="Courier New" pitchFamily="49" charset="0"/>
              </a:rPr>
              <a:t>SYS</a:t>
            </a:r>
            <a:r>
              <a:rPr lang="en-US" altLang="en-US" dirty="0"/>
              <a:t> schema).To rename a table, you must either be the database owner or the table owner.</a:t>
            </a:r>
          </a:p>
          <a:p>
            <a:pPr lvl="1"/>
            <a:r>
              <a:rPr lang="en-US" altLang="en-US" dirty="0"/>
              <a:t>When you rename a table column, the new name must not conflict with the name of any existing column in the table. You cannot use any other clauses in conjunction with the </a:t>
            </a:r>
            <a:r>
              <a:rPr lang="en-US" altLang="en-US" dirty="0">
                <a:latin typeface="Courier New" pitchFamily="49" charset="0"/>
              </a:rPr>
              <a:t>RENAME</a:t>
            </a:r>
            <a:r>
              <a:rPr lang="en-US" altLang="en-US" dirty="0"/>
              <a:t> </a:t>
            </a:r>
            <a:r>
              <a:rPr lang="en-US" altLang="en-US" dirty="0">
                <a:latin typeface="Courier New" pitchFamily="49" charset="0"/>
              </a:rPr>
              <a:t>COLUMN</a:t>
            </a:r>
            <a:r>
              <a:rPr lang="en-US" altLang="en-US" dirty="0"/>
              <a:t> clause.</a:t>
            </a:r>
          </a:p>
          <a:p>
            <a:pPr lvl="1"/>
            <a:r>
              <a:rPr lang="en-US" altLang="en-US" dirty="0"/>
              <a:t>The examples in the slide use the </a:t>
            </a:r>
            <a:r>
              <a:rPr lang="en-US" altLang="en-US" dirty="0">
                <a:latin typeface="Courier New" pitchFamily="49" charset="0"/>
              </a:rPr>
              <a:t>marketing</a:t>
            </a:r>
            <a:r>
              <a:rPr lang="en-US" altLang="en-US" dirty="0"/>
              <a:t> table with the </a:t>
            </a:r>
            <a:r>
              <a:rPr lang="en-US" altLang="en-US" dirty="0">
                <a:latin typeface="Courier New" pitchFamily="49" charset="0"/>
                <a:cs typeface="Courier New" pitchFamily="49" charset="0"/>
              </a:rPr>
              <a:t>PRIMARY KEY</a:t>
            </a:r>
            <a:r>
              <a:rPr lang="en-US" altLang="en-US" dirty="0"/>
              <a:t> </a:t>
            </a:r>
            <a:r>
              <a:rPr lang="en-US" altLang="en-US" dirty="0" err="1">
                <a:latin typeface="Courier New" pitchFamily="49" charset="0"/>
              </a:rPr>
              <a:t>mktg_pk</a:t>
            </a:r>
            <a:r>
              <a:rPr lang="en-US" altLang="en-US" dirty="0"/>
              <a:t> defined on the </a:t>
            </a:r>
            <a:r>
              <a:rPr lang="en-US" altLang="en-US" dirty="0">
                <a:latin typeface="Courier New" pitchFamily="49" charset="0"/>
              </a:rPr>
              <a:t>id</a:t>
            </a:r>
            <a:r>
              <a:rPr lang="en-US" altLang="en-US" dirty="0"/>
              <a:t> column. </a:t>
            </a:r>
          </a:p>
          <a:p>
            <a:pPr marL="857250" lvl="4"/>
            <a:r>
              <a:rPr lang="en-US" altLang="en-US" dirty="0"/>
              <a:t>CREATE TABLE marketing (</a:t>
            </a:r>
            <a:r>
              <a:rPr lang="en-US" altLang="en-US" dirty="0" err="1"/>
              <a:t>team_id</a:t>
            </a:r>
            <a:r>
              <a:rPr lang="en-US" altLang="en-US" dirty="0"/>
              <a:t>  NUMBER(10), </a:t>
            </a:r>
          </a:p>
          <a:p>
            <a:pPr marL="857250" lvl="4"/>
            <a:r>
              <a:rPr lang="en-US" altLang="en-US" dirty="0"/>
              <a:t>                        target  VARCHAR2(50), </a:t>
            </a:r>
          </a:p>
          <a:p>
            <a:pPr marL="857250" lvl="4"/>
            <a:r>
              <a:rPr lang="en-US" altLang="en-US" dirty="0"/>
              <a:t>CONSTRAINT </a:t>
            </a:r>
            <a:r>
              <a:rPr lang="en-US" altLang="en-US" dirty="0" err="1"/>
              <a:t>mktg_pk</a:t>
            </a:r>
            <a:r>
              <a:rPr lang="en-US" altLang="en-US" dirty="0"/>
              <a:t> PRIMARY KEY(</a:t>
            </a:r>
            <a:r>
              <a:rPr lang="en-US" altLang="en-US" dirty="0" err="1"/>
              <a:t>team_id</a:t>
            </a:r>
            <a:r>
              <a:rPr lang="en-US" altLang="en-US" dirty="0"/>
              <a:t>));</a:t>
            </a:r>
          </a:p>
          <a:p>
            <a:pPr lvl="1"/>
            <a:r>
              <a:rPr lang="en-US" altLang="en-US" dirty="0"/>
              <a:t>Example </a:t>
            </a:r>
            <a:r>
              <a:rPr lang="en-US" altLang="en-US" b="1" dirty="0"/>
              <a:t>1</a:t>
            </a:r>
            <a:r>
              <a:rPr lang="en-US" altLang="en-US" dirty="0"/>
              <a:t> shows that the </a:t>
            </a:r>
            <a:r>
              <a:rPr lang="en-US" altLang="en-US" dirty="0">
                <a:latin typeface="Courier New" pitchFamily="49" charset="0"/>
                <a:cs typeface="Courier New" pitchFamily="49" charset="0"/>
              </a:rPr>
              <a:t>marketing</a:t>
            </a:r>
            <a:r>
              <a:rPr lang="en-US" altLang="en-US" dirty="0"/>
              <a:t> table is renamed </a:t>
            </a:r>
            <a:r>
              <a:rPr lang="en-US" altLang="en-US" dirty="0" err="1">
                <a:latin typeface="Courier New" pitchFamily="49" charset="0"/>
              </a:rPr>
              <a:t>new_marketing</a:t>
            </a:r>
            <a:r>
              <a:rPr lang="en-US" altLang="en-US" dirty="0"/>
              <a:t>.</a:t>
            </a:r>
            <a:r>
              <a:rPr lang="en-US" altLang="en-US" dirty="0">
                <a:latin typeface="Courier New" pitchFamily="49" charset="0"/>
              </a:rPr>
              <a:t> </a:t>
            </a:r>
          </a:p>
          <a:p>
            <a:pPr lvl="1"/>
            <a:r>
              <a:rPr lang="en-US" dirty="0"/>
              <a:t>Example </a:t>
            </a:r>
            <a:r>
              <a:rPr lang="en-US" b="1" dirty="0"/>
              <a:t>2</a:t>
            </a:r>
            <a:r>
              <a:rPr lang="en-US" dirty="0"/>
              <a:t> shows that the </a:t>
            </a:r>
            <a:r>
              <a:rPr lang="en-US" altLang="en-US" dirty="0" err="1">
                <a:latin typeface="Courier New" pitchFamily="49" charset="0"/>
                <a:cs typeface="Courier New" pitchFamily="49" charset="0"/>
              </a:rPr>
              <a:t>team_id</a:t>
            </a:r>
            <a:r>
              <a:rPr lang="en-US" dirty="0"/>
              <a:t> column of the </a:t>
            </a:r>
            <a:r>
              <a:rPr lang="en-US" altLang="en-US" dirty="0" err="1">
                <a:latin typeface="Courier New" pitchFamily="49" charset="0"/>
                <a:cs typeface="Courier New" pitchFamily="49" charset="0"/>
              </a:rPr>
              <a:t>new_marketing</a:t>
            </a:r>
            <a:r>
              <a:rPr lang="en-US" dirty="0"/>
              <a:t> table is renamed </a:t>
            </a:r>
            <a:r>
              <a:rPr lang="en-US" altLang="en-US" dirty="0">
                <a:latin typeface="Courier New" pitchFamily="49" charset="0"/>
                <a:cs typeface="Courier New" pitchFamily="49" charset="0"/>
              </a:rPr>
              <a:t>id</a:t>
            </a:r>
            <a:r>
              <a:rPr lang="en-US" dirty="0"/>
              <a:t>. </a:t>
            </a:r>
            <a:r>
              <a:rPr lang="en-US" altLang="en-US" dirty="0"/>
              <a:t> </a:t>
            </a:r>
          </a:p>
          <a:p>
            <a:pPr lvl="1"/>
            <a:r>
              <a:rPr lang="en-US" altLang="en-US" dirty="0"/>
              <a:t>Example </a:t>
            </a:r>
            <a:r>
              <a:rPr lang="en-US" altLang="en-US" b="1" dirty="0"/>
              <a:t>3</a:t>
            </a:r>
            <a:r>
              <a:rPr lang="en-US" altLang="en-US" dirty="0"/>
              <a:t> shows that the </a:t>
            </a:r>
            <a:r>
              <a:rPr lang="en-US" altLang="en-US" dirty="0" err="1">
                <a:latin typeface="Courier New" pitchFamily="49" charset="0"/>
              </a:rPr>
              <a:t>mktg_pk</a:t>
            </a:r>
            <a:r>
              <a:rPr lang="en-US" altLang="en-US" dirty="0"/>
              <a:t> constraint is renamed </a:t>
            </a:r>
            <a:r>
              <a:rPr lang="en-US" altLang="en-US" dirty="0" err="1">
                <a:latin typeface="Courier New" pitchFamily="49" charset="0"/>
              </a:rPr>
              <a:t>new_mktg_pk</a:t>
            </a:r>
            <a:r>
              <a:rPr lang="en-US" altLang="en-US" dirty="0"/>
              <a:t>.</a:t>
            </a:r>
          </a:p>
          <a:p>
            <a:pPr lvl="1"/>
            <a:r>
              <a:rPr lang="en-US" altLang="en-US" dirty="0"/>
              <a:t>When you rename any existing constraint for a table, the new name must not conflict with any of your existing constraint names. You can use the </a:t>
            </a:r>
            <a:r>
              <a:rPr lang="en-US" altLang="en-US" dirty="0">
                <a:latin typeface="Courier New" pitchFamily="49" charset="0"/>
              </a:rPr>
              <a:t>RENAME</a:t>
            </a:r>
            <a:r>
              <a:rPr lang="en-US" altLang="en-US" dirty="0"/>
              <a:t> </a:t>
            </a:r>
            <a:r>
              <a:rPr lang="en-US" altLang="en-US" dirty="0">
                <a:latin typeface="Courier New" pitchFamily="49" charset="0"/>
              </a:rPr>
              <a:t>CONSTRAINT</a:t>
            </a:r>
            <a:r>
              <a:rPr lang="en-US" altLang="en-US" dirty="0"/>
              <a:t> clause to rename </a:t>
            </a:r>
            <a:br>
              <a:rPr lang="en-US" altLang="en-US" dirty="0"/>
            </a:br>
            <a:r>
              <a:rPr lang="en-US" altLang="en-US" dirty="0"/>
              <a:t>system-generated constraint names.</a:t>
            </a:r>
          </a:p>
          <a:p>
            <a:endParaRPr lang="en-US" dirty="0"/>
          </a:p>
        </p:txBody>
      </p:sp>
    </p:spTree>
    <p:extLst>
      <p:ext uri="{BB962C8B-B14F-4D97-AF65-F5344CB8AC3E}">
        <p14:creationId xmlns:p14="http://schemas.microsoft.com/office/powerpoint/2010/main" val="768653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13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You can disable a constraint, without dropping it or re-creating it, by using the </a:t>
            </a:r>
            <a:r>
              <a:rPr lang="en-US" altLang="en-US" dirty="0">
                <a:solidFill>
                  <a:schemeClr val="tx1"/>
                </a:solidFill>
                <a:latin typeface="Courier New" pitchFamily="49" charset="0"/>
              </a:rPr>
              <a:t>ALTER</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 with the </a:t>
            </a:r>
            <a:r>
              <a:rPr lang="en-US" altLang="en-US" dirty="0">
                <a:solidFill>
                  <a:schemeClr val="tx1"/>
                </a:solidFill>
                <a:latin typeface="Courier New" pitchFamily="49" charset="0"/>
              </a:rPr>
              <a:t>DISABLE</a:t>
            </a:r>
            <a:r>
              <a:rPr lang="en-US" altLang="en-US" dirty="0">
                <a:solidFill>
                  <a:schemeClr val="tx1"/>
                </a:solidFill>
              </a:rPr>
              <a:t> clause. You can also disable the primary key or unique key by using the </a:t>
            </a:r>
            <a:r>
              <a:rPr lang="en-US" altLang="en-US" dirty="0">
                <a:solidFill>
                  <a:schemeClr val="tx1"/>
                </a:solidFill>
                <a:latin typeface="Courier New" pitchFamily="49" charset="0"/>
                <a:cs typeface="Courier New" pitchFamily="49" charset="0"/>
              </a:rPr>
              <a:t>CASCADE</a:t>
            </a:r>
            <a:r>
              <a:rPr lang="en-US" altLang="en-US" dirty="0">
                <a:solidFill>
                  <a:schemeClr val="tx1"/>
                </a:solidFill>
              </a:rPr>
              <a:t> option.</a:t>
            </a:r>
          </a:p>
          <a:p>
            <a:pPr lvl="1"/>
            <a:r>
              <a:rPr lang="en-US" altLang="en-US" b="1" dirty="0">
                <a:solidFill>
                  <a:schemeClr val="tx1"/>
                </a:solidFill>
              </a:rPr>
              <a:t>Syntax</a:t>
            </a:r>
          </a:p>
          <a:p>
            <a:pPr lvl="1"/>
            <a:r>
              <a:rPr lang="en-US" altLang="en-US" dirty="0"/>
              <a:t>    </a:t>
            </a:r>
            <a:r>
              <a:rPr lang="en-US" altLang="en-US" dirty="0">
                <a:latin typeface="Courier New" pitchFamily="49" charset="0"/>
              </a:rPr>
              <a:t>ALTER   TABLE   </a:t>
            </a:r>
            <a:r>
              <a:rPr lang="en-US" altLang="en-US" i="1" dirty="0" err="1">
                <a:latin typeface="Courier New" pitchFamily="49" charset="0"/>
              </a:rPr>
              <a:t>table</a:t>
            </a:r>
            <a:endParaRPr lang="en-US" altLang="en-US" dirty="0"/>
          </a:p>
          <a:p>
            <a:pPr lvl="1">
              <a:spcBef>
                <a:spcPct val="0"/>
              </a:spcBef>
            </a:pPr>
            <a:r>
              <a:rPr lang="en-US" altLang="en-US" dirty="0">
                <a:latin typeface="Courier New" pitchFamily="49" charset="0"/>
              </a:rPr>
              <a:t>  DISABLE CONSTRAINT </a:t>
            </a:r>
            <a:r>
              <a:rPr lang="en-US" altLang="en-US" i="1" dirty="0" err="1">
                <a:latin typeface="Courier New" pitchFamily="49" charset="0"/>
              </a:rPr>
              <a:t>constraint</a:t>
            </a:r>
            <a:r>
              <a:rPr lang="en-US" altLang="en-US" dirty="0">
                <a:latin typeface="Courier New" pitchFamily="49" charset="0"/>
              </a:rPr>
              <a:t> [CASCADE];</a:t>
            </a:r>
            <a:endParaRPr lang="en-US" altLang="en-US" dirty="0"/>
          </a:p>
          <a:p>
            <a:pPr lvl="1"/>
            <a:r>
              <a:rPr lang="en-US" altLang="en-US" dirty="0">
                <a:solidFill>
                  <a:schemeClr val="tx1"/>
                </a:solidFill>
              </a:rPr>
              <a:t>In the syntax:</a:t>
            </a:r>
            <a:endParaRPr lang="en-US" altLang="en-US" b="1" dirty="0">
              <a:solidFill>
                <a:schemeClr val="tx1"/>
              </a:solidFill>
            </a:endParaRPr>
          </a:p>
          <a:p>
            <a:pPr marL="400050" lvl="2" indent="-171450">
              <a:buNone/>
            </a:pPr>
            <a:r>
              <a:rPr lang="en-US" altLang="en-US" i="1" dirty="0">
                <a:solidFill>
                  <a:schemeClr val="tx1"/>
                </a:solidFill>
                <a:latin typeface="Courier New" pitchFamily="49" charset="0"/>
              </a:rPr>
              <a:t>table</a:t>
            </a:r>
            <a:r>
              <a:rPr lang="en-US" altLang="en-US" dirty="0">
                <a:solidFill>
                  <a:schemeClr val="tx1"/>
                </a:solidFill>
              </a:rPr>
              <a:t>		Is the name of the table</a:t>
            </a:r>
          </a:p>
          <a:p>
            <a:pPr marL="400050" lvl="2" indent="-171450">
              <a:buNone/>
            </a:pPr>
            <a:r>
              <a:rPr lang="en-US" altLang="en-US" i="1" dirty="0">
                <a:solidFill>
                  <a:schemeClr val="tx1"/>
                </a:solidFill>
                <a:latin typeface="Courier New" pitchFamily="49" charset="0"/>
              </a:rPr>
              <a:t>constraint</a:t>
            </a:r>
            <a:r>
              <a:rPr lang="en-US" altLang="en-US" dirty="0">
                <a:solidFill>
                  <a:schemeClr val="tx1"/>
                </a:solidFill>
              </a:rPr>
              <a:t>		Is the name of the constraint</a:t>
            </a:r>
          </a:p>
          <a:p>
            <a:pPr lvl="1"/>
            <a:r>
              <a:rPr lang="en-US" altLang="en-US" b="1" dirty="0"/>
              <a:t>Guidelines</a:t>
            </a:r>
          </a:p>
          <a:p>
            <a:pPr lvl="2"/>
            <a:r>
              <a:rPr lang="en-US" altLang="en-US" dirty="0">
                <a:solidFill>
                  <a:schemeClr val="tx1"/>
                </a:solidFill>
              </a:rPr>
              <a:t>You can use the </a:t>
            </a:r>
            <a:r>
              <a:rPr lang="en-US" altLang="en-US" dirty="0">
                <a:solidFill>
                  <a:schemeClr val="tx1"/>
                </a:solidFill>
                <a:latin typeface="Courier New" pitchFamily="49" charset="0"/>
              </a:rPr>
              <a:t>DISABLE</a:t>
            </a:r>
            <a:r>
              <a:rPr lang="en-US" altLang="en-US" dirty="0">
                <a:solidFill>
                  <a:schemeClr val="tx1"/>
                </a:solidFill>
              </a:rPr>
              <a:t> clause in both the </a:t>
            </a:r>
            <a:r>
              <a:rPr lang="en-US" altLang="en-US" dirty="0">
                <a:solidFill>
                  <a:schemeClr val="tx1"/>
                </a:solidFill>
                <a:latin typeface="Courier New" pitchFamily="49" charset="0"/>
              </a:rPr>
              <a:t>CREATE</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 and the </a:t>
            </a:r>
            <a:r>
              <a:rPr lang="en-US" altLang="en-US" dirty="0">
                <a:solidFill>
                  <a:schemeClr val="tx1"/>
                </a:solidFill>
                <a:latin typeface="Courier New" pitchFamily="49" charset="0"/>
              </a:rPr>
              <a:t>ALTER</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a:t>
            </a:r>
          </a:p>
          <a:p>
            <a:pPr lvl="2"/>
            <a:r>
              <a:rPr lang="en-US" altLang="en-US" dirty="0">
                <a:solidFill>
                  <a:schemeClr val="tx1"/>
                </a:solidFill>
              </a:rPr>
              <a:t>The </a:t>
            </a:r>
            <a:r>
              <a:rPr lang="en-US" altLang="en-US" dirty="0">
                <a:solidFill>
                  <a:schemeClr val="tx1"/>
                </a:solidFill>
                <a:latin typeface="Courier New" pitchFamily="49" charset="0"/>
              </a:rPr>
              <a:t>CASCADE</a:t>
            </a:r>
            <a:r>
              <a:rPr lang="en-US" altLang="en-US" dirty="0">
                <a:solidFill>
                  <a:schemeClr val="tx1"/>
                </a:solidFill>
              </a:rPr>
              <a:t> clause disables dependent integrity constraints.</a:t>
            </a:r>
          </a:p>
          <a:p>
            <a:pPr lvl="2"/>
            <a:r>
              <a:rPr lang="en-US" altLang="en-US" dirty="0">
                <a:solidFill>
                  <a:schemeClr val="tx1"/>
                </a:solidFill>
              </a:rPr>
              <a:t>Disabling a </a:t>
            </a:r>
            <a:r>
              <a:rPr lang="en-US" altLang="en-US" dirty="0">
                <a:latin typeface="Courier New" pitchFamily="49" charset="0"/>
              </a:rPr>
              <a:t>UNIQUE</a:t>
            </a:r>
            <a:r>
              <a:rPr lang="en-US" altLang="en-US" dirty="0">
                <a:solidFill>
                  <a:schemeClr val="tx1"/>
                </a:solidFill>
              </a:rPr>
              <a:t> or </a:t>
            </a:r>
            <a:r>
              <a:rPr lang="en-US" altLang="en-US" dirty="0">
                <a:latin typeface="Courier New" pitchFamily="49" charset="0"/>
              </a:rPr>
              <a:t>PRIMARY</a:t>
            </a:r>
            <a:r>
              <a:rPr lang="en-US" altLang="en-US" dirty="0">
                <a:solidFill>
                  <a:schemeClr val="tx1"/>
                </a:solidFill>
              </a:rPr>
              <a:t> </a:t>
            </a:r>
            <a:r>
              <a:rPr lang="en-US" altLang="en-US" dirty="0">
                <a:latin typeface="Courier New" pitchFamily="49" charset="0"/>
              </a:rPr>
              <a:t>KEY</a:t>
            </a:r>
            <a:r>
              <a:rPr lang="en-US" altLang="en-US" dirty="0">
                <a:solidFill>
                  <a:schemeClr val="tx1"/>
                </a:solidFill>
              </a:rPr>
              <a:t> constraint removes the unique index.</a:t>
            </a:r>
          </a:p>
          <a:p>
            <a:endParaRPr lang="en-US" dirty="0"/>
          </a:p>
        </p:txBody>
      </p:sp>
    </p:spTree>
    <p:extLst>
      <p:ext uri="{BB962C8B-B14F-4D97-AF65-F5344CB8AC3E}">
        <p14:creationId xmlns:p14="http://schemas.microsoft.com/office/powerpoint/2010/main" val="117118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614363" y="5722938"/>
            <a:ext cx="5614987" cy="484187"/>
          </a:xfrm>
          <a:prstGeom prst="rect">
            <a:avLst/>
          </a:prstGeom>
          <a:noFill/>
          <a:ln w="9525">
            <a:noFill/>
            <a:miter lim="800000"/>
            <a:headEnd/>
            <a:tailEnd/>
          </a:ln>
        </p:spPr>
        <p:txBody>
          <a:bodyPr wrap="none" lIns="87956" tIns="43978" rIns="87956" bIns="43978" anchor="ctr"/>
          <a:lstStyle/>
          <a:p>
            <a:pPr defTabSz="879475" eaLnBrk="1" hangingPunct="1"/>
            <a:endParaRPr lang="en-IN" altLang="en-US" sz="1700" dirty="0">
              <a:latin typeface="Oracle Sans" panose="020B0503020204020204" pitchFamily="34" charset="0"/>
              <a:cs typeface="Oracle Sans" panose="020B0503020204020204" pitchFamily="34" charset="0"/>
            </a:endParaRPr>
          </a:p>
        </p:txBody>
      </p:sp>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14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You can enable a constraint without dropping it or re-creating it by using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 with the </a:t>
            </a:r>
            <a:r>
              <a:rPr lang="en-US" altLang="en-US" dirty="0">
                <a:solidFill>
                  <a:schemeClr val="tx1"/>
                </a:solidFill>
                <a:latin typeface="Courier New" pitchFamily="49" charset="0"/>
              </a:rPr>
              <a:t>ENABLE</a:t>
            </a:r>
            <a:r>
              <a:rPr lang="en-US" altLang="en-US" dirty="0">
                <a:solidFill>
                  <a:schemeClr val="tx1"/>
                </a:solidFill>
              </a:rPr>
              <a:t> clause.</a:t>
            </a:r>
          </a:p>
          <a:p>
            <a:pPr lvl="1"/>
            <a:r>
              <a:rPr lang="en-US" altLang="en-US" b="1" dirty="0">
                <a:solidFill>
                  <a:schemeClr val="tx1"/>
                </a:solidFill>
              </a:rPr>
              <a:t>Syntax</a:t>
            </a:r>
          </a:p>
          <a:p>
            <a:pPr marL="400050" lvl="2" indent="-171450">
              <a:buNone/>
            </a:pPr>
            <a:r>
              <a:rPr lang="en-US" altLang="en-US" dirty="0">
                <a:solidFill>
                  <a:schemeClr val="tx1"/>
                </a:solidFill>
                <a:latin typeface="Courier New" pitchFamily="49" charset="0"/>
              </a:rPr>
              <a:t>ALTER   TABLE      </a:t>
            </a:r>
            <a:r>
              <a:rPr lang="en-US" altLang="en-US" dirty="0" err="1">
                <a:solidFill>
                  <a:schemeClr val="tx1"/>
                </a:solidFill>
                <a:latin typeface="Courier New" pitchFamily="49" charset="0"/>
              </a:rPr>
              <a:t>table</a:t>
            </a:r>
            <a:endParaRPr lang="en-US" altLang="en-US" dirty="0">
              <a:solidFill>
                <a:schemeClr val="tx1"/>
              </a:solidFill>
              <a:latin typeface="Courier New" pitchFamily="49" charset="0"/>
            </a:endParaRPr>
          </a:p>
          <a:p>
            <a:pPr marL="400050" lvl="2" indent="-171450">
              <a:spcBef>
                <a:spcPct val="0"/>
              </a:spcBef>
              <a:buNone/>
            </a:pPr>
            <a:r>
              <a:rPr lang="en-US" altLang="en-US" dirty="0">
                <a:solidFill>
                  <a:schemeClr val="tx1"/>
                </a:solidFill>
                <a:latin typeface="Courier New" pitchFamily="49" charset="0"/>
              </a:rPr>
              <a:t>ENABLE  CONSTRAINT </a:t>
            </a:r>
            <a:r>
              <a:rPr lang="en-US" altLang="en-US" dirty="0" err="1">
                <a:solidFill>
                  <a:schemeClr val="tx1"/>
                </a:solidFill>
                <a:latin typeface="Courier New" pitchFamily="49" charset="0"/>
              </a:rPr>
              <a:t>constraint</a:t>
            </a:r>
            <a:r>
              <a:rPr lang="en-US" altLang="en-US" dirty="0">
                <a:solidFill>
                  <a:schemeClr val="tx1"/>
                </a:solidFill>
                <a:latin typeface="Courier New" pitchFamily="49" charset="0"/>
              </a:rPr>
              <a:t>;</a:t>
            </a:r>
          </a:p>
          <a:p>
            <a:pPr lvl="1"/>
            <a:r>
              <a:rPr lang="en-US" altLang="en-US" dirty="0">
                <a:solidFill>
                  <a:schemeClr val="tx1"/>
                </a:solidFill>
              </a:rPr>
              <a:t>In the syntax:</a:t>
            </a:r>
          </a:p>
          <a:p>
            <a:pPr marL="400050" lvl="2" indent="-171450">
              <a:buNone/>
            </a:pPr>
            <a:r>
              <a:rPr lang="en-US" altLang="en-US" i="1" dirty="0">
                <a:solidFill>
                  <a:schemeClr val="tx1"/>
                </a:solidFill>
                <a:latin typeface="Courier New" pitchFamily="49" charset="0"/>
              </a:rPr>
              <a:t>table</a:t>
            </a:r>
            <a:r>
              <a:rPr lang="en-US" altLang="en-US" dirty="0">
                <a:solidFill>
                  <a:schemeClr val="tx1"/>
                </a:solidFill>
              </a:rPr>
              <a:t>		Is the name of the table</a:t>
            </a:r>
          </a:p>
          <a:p>
            <a:pPr marL="400050" lvl="2" indent="-171450">
              <a:buNone/>
            </a:pPr>
            <a:r>
              <a:rPr lang="en-US" altLang="en-US" i="1" dirty="0">
                <a:solidFill>
                  <a:schemeClr val="tx1"/>
                </a:solidFill>
                <a:latin typeface="Courier New" pitchFamily="49" charset="0"/>
              </a:rPr>
              <a:t>constraint</a:t>
            </a:r>
            <a:r>
              <a:rPr lang="en-US" altLang="en-US" dirty="0">
                <a:solidFill>
                  <a:schemeClr val="tx1"/>
                </a:solidFill>
              </a:rPr>
              <a:t>		Is the name of the constraint</a:t>
            </a:r>
          </a:p>
          <a:p>
            <a:pPr lvl="1"/>
            <a:r>
              <a:rPr lang="en-US" altLang="en-US" b="1" dirty="0"/>
              <a:t>Guidelines</a:t>
            </a:r>
          </a:p>
          <a:p>
            <a:pPr lvl="2"/>
            <a:r>
              <a:rPr lang="en-US" altLang="en-US" dirty="0">
                <a:solidFill>
                  <a:schemeClr val="tx1"/>
                </a:solidFill>
              </a:rPr>
              <a:t>If you enable a constraint, that constraint applies to all the data in the table. All the data in the table must comply with the constraint.</a:t>
            </a:r>
          </a:p>
          <a:p>
            <a:pPr lvl="2"/>
            <a:r>
              <a:rPr lang="en-US" altLang="en-US" dirty="0">
                <a:solidFill>
                  <a:schemeClr val="tx1"/>
                </a:solidFill>
              </a:rPr>
              <a:t>If you enable a </a:t>
            </a:r>
            <a:r>
              <a:rPr lang="en-US" altLang="en-US" dirty="0">
                <a:solidFill>
                  <a:schemeClr val="tx1"/>
                </a:solidFill>
                <a:latin typeface="Courier New" pitchFamily="49" charset="0"/>
              </a:rPr>
              <a:t>UNIQUE</a:t>
            </a:r>
            <a:r>
              <a:rPr lang="en-US" altLang="en-US" dirty="0">
                <a:solidFill>
                  <a:schemeClr val="tx1"/>
                </a:solidFill>
              </a:rPr>
              <a:t> key or a </a:t>
            </a:r>
            <a:r>
              <a:rPr lang="en-US" altLang="en-US" dirty="0">
                <a:solidFill>
                  <a:schemeClr val="tx1"/>
                </a:solidFill>
                <a:latin typeface="Courier New" pitchFamily="49" charset="0"/>
              </a:rPr>
              <a:t>PRIMARY</a:t>
            </a:r>
            <a:r>
              <a:rPr lang="en-US" altLang="en-US" dirty="0"/>
              <a:t> </a:t>
            </a:r>
            <a:r>
              <a:rPr lang="en-US" altLang="en-US" dirty="0">
                <a:solidFill>
                  <a:schemeClr val="tx1"/>
                </a:solidFill>
                <a:latin typeface="Courier New" pitchFamily="49" charset="0"/>
              </a:rPr>
              <a:t>KEY</a:t>
            </a:r>
            <a:r>
              <a:rPr lang="en-US" altLang="en-US" dirty="0">
                <a:solidFill>
                  <a:schemeClr val="tx1"/>
                </a:solidFill>
              </a:rPr>
              <a:t> constraint, a </a:t>
            </a:r>
            <a:r>
              <a:rPr lang="en-US" altLang="en-US" dirty="0">
                <a:solidFill>
                  <a:schemeClr val="tx1"/>
                </a:solidFill>
                <a:latin typeface="Courier New" pitchFamily="49" charset="0"/>
              </a:rPr>
              <a:t>UNIQUE</a:t>
            </a:r>
            <a:r>
              <a:rPr lang="en-US" altLang="en-US" dirty="0">
                <a:solidFill>
                  <a:schemeClr val="tx1"/>
                </a:solidFill>
              </a:rPr>
              <a:t> or </a:t>
            </a:r>
            <a:r>
              <a:rPr lang="en-US" altLang="en-US" dirty="0">
                <a:solidFill>
                  <a:schemeClr val="tx1"/>
                </a:solidFill>
                <a:latin typeface="Courier New" pitchFamily="49" charset="0"/>
              </a:rPr>
              <a:t>PRIMARY</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index is created automatically. If an index already exists, it can be used by these keys.</a:t>
            </a:r>
          </a:p>
          <a:p>
            <a:pPr lvl="2"/>
            <a:r>
              <a:rPr lang="en-US" altLang="en-US" dirty="0">
                <a:solidFill>
                  <a:schemeClr val="tx1"/>
                </a:solidFill>
              </a:rPr>
              <a:t>You can use the </a:t>
            </a:r>
            <a:r>
              <a:rPr lang="en-US" altLang="en-US" dirty="0">
                <a:solidFill>
                  <a:schemeClr val="tx1"/>
                </a:solidFill>
                <a:latin typeface="Courier New" pitchFamily="49" charset="0"/>
              </a:rPr>
              <a:t>ENABLE</a:t>
            </a:r>
            <a:r>
              <a:rPr lang="en-US" altLang="en-US" dirty="0">
                <a:solidFill>
                  <a:schemeClr val="tx1"/>
                </a:solidFill>
              </a:rPr>
              <a:t> clause in both the </a:t>
            </a:r>
            <a:r>
              <a:rPr lang="en-US" altLang="en-US" dirty="0">
                <a:solidFill>
                  <a:schemeClr val="tx1"/>
                </a:solidFill>
                <a:latin typeface="Courier New" pitchFamily="49" charset="0"/>
              </a:rPr>
              <a:t>CREATE</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 and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a:t>
            </a:r>
          </a:p>
          <a:p>
            <a:endParaRPr lang="en-US" dirty="0"/>
          </a:p>
        </p:txBody>
      </p:sp>
    </p:spTree>
    <p:extLst>
      <p:ext uri="{BB962C8B-B14F-4D97-AF65-F5344CB8AC3E}">
        <p14:creationId xmlns:p14="http://schemas.microsoft.com/office/powerpoint/2010/main" val="174054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15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defRPr/>
            </a:pPr>
            <a:r>
              <a:rPr lang="en-US" dirty="0"/>
              <a:t>You can enable or disable integrity constraints at the table level using the </a:t>
            </a:r>
            <a:r>
              <a:rPr lang="en-US" dirty="0">
                <a:latin typeface="Courier New" pitchFamily="49" charset="0"/>
                <a:cs typeface="Courier New" pitchFamily="49" charset="0"/>
              </a:rPr>
              <a:t>CREATE TABLE</a:t>
            </a:r>
            <a:r>
              <a:rPr lang="en-US" dirty="0"/>
              <a:t> or </a:t>
            </a:r>
            <a:r>
              <a:rPr lang="en-US" dirty="0">
                <a:latin typeface="Courier New" pitchFamily="49" charset="0"/>
                <a:cs typeface="Courier New" pitchFamily="49" charset="0"/>
              </a:rPr>
              <a:t>ALTER TABLE </a:t>
            </a:r>
            <a:r>
              <a:rPr lang="en-US" dirty="0"/>
              <a:t>statement. You can also set constraints to </a:t>
            </a:r>
            <a:r>
              <a:rPr lang="en-US" dirty="0">
                <a:latin typeface="Courier New" pitchFamily="49" charset="0"/>
                <a:cs typeface="Courier New" pitchFamily="49" charset="0"/>
              </a:rPr>
              <a:t>VALIDATE</a:t>
            </a:r>
            <a:r>
              <a:rPr lang="en-US" dirty="0"/>
              <a:t> or </a:t>
            </a:r>
            <a:r>
              <a:rPr lang="en-US" dirty="0">
                <a:latin typeface="Courier New" pitchFamily="49" charset="0"/>
                <a:cs typeface="Courier New" pitchFamily="49" charset="0"/>
              </a:rPr>
              <a:t>NOVALIDATE</a:t>
            </a:r>
            <a:r>
              <a:rPr lang="en-US" dirty="0"/>
              <a:t>, in any combination with </a:t>
            </a:r>
            <a:r>
              <a:rPr lang="en-US" dirty="0">
                <a:latin typeface="Courier New" pitchFamily="49" charset="0"/>
                <a:cs typeface="Courier New" pitchFamily="49" charset="0"/>
              </a:rPr>
              <a:t>ENABLE</a:t>
            </a:r>
            <a:r>
              <a:rPr lang="en-US" dirty="0"/>
              <a:t> or </a:t>
            </a:r>
            <a:r>
              <a:rPr lang="en-US" dirty="0">
                <a:latin typeface="Courier New" pitchFamily="49" charset="0"/>
                <a:cs typeface="Courier New" pitchFamily="49" charset="0"/>
              </a:rPr>
              <a:t>DISABLE</a:t>
            </a:r>
            <a:r>
              <a:rPr lang="en-US" dirty="0"/>
              <a:t>, where: </a:t>
            </a:r>
          </a:p>
          <a:p>
            <a:pPr lvl="2">
              <a:defRPr/>
            </a:pPr>
            <a:r>
              <a:rPr lang="en-US" dirty="0">
                <a:latin typeface="Courier New" pitchFamily="49" charset="0"/>
                <a:cs typeface="Courier New" pitchFamily="49" charset="0"/>
              </a:rPr>
              <a:t>ENABLE</a:t>
            </a:r>
            <a:r>
              <a:rPr lang="en-US" dirty="0"/>
              <a:t> ensures that all incoming data conforms to the constraint </a:t>
            </a:r>
          </a:p>
          <a:p>
            <a:pPr lvl="2">
              <a:defRPr/>
            </a:pPr>
            <a:r>
              <a:rPr lang="en-US" dirty="0">
                <a:latin typeface="Courier New" pitchFamily="49" charset="0"/>
                <a:cs typeface="Courier New" pitchFamily="49" charset="0"/>
              </a:rPr>
              <a:t>DISABLE</a:t>
            </a:r>
            <a:r>
              <a:rPr lang="en-US" dirty="0"/>
              <a:t> allows incoming data, regardless of whether it conforms to the constraint</a:t>
            </a:r>
          </a:p>
          <a:p>
            <a:pPr lvl="2">
              <a:defRPr/>
            </a:pPr>
            <a:r>
              <a:rPr lang="en-US" dirty="0">
                <a:latin typeface="Courier New" pitchFamily="49" charset="0"/>
                <a:cs typeface="Courier New" pitchFamily="49" charset="0"/>
              </a:rPr>
              <a:t>VALIDATE</a:t>
            </a:r>
            <a:r>
              <a:rPr lang="en-US" dirty="0"/>
              <a:t> ensures that existing data conforms to the constraint </a:t>
            </a:r>
          </a:p>
          <a:p>
            <a:pPr lvl="2">
              <a:defRPr/>
            </a:pPr>
            <a:r>
              <a:rPr lang="en-US" dirty="0">
                <a:latin typeface="Courier New" pitchFamily="49" charset="0"/>
                <a:cs typeface="Courier New" pitchFamily="49" charset="0"/>
              </a:rPr>
              <a:t>NOVALIDATE</a:t>
            </a:r>
            <a:r>
              <a:rPr lang="en-US" dirty="0"/>
              <a:t> means that some existing data may not conform to the constraint</a:t>
            </a:r>
          </a:p>
          <a:p>
            <a:pPr lvl="1">
              <a:defRPr/>
            </a:pPr>
            <a:r>
              <a:rPr lang="en-US" dirty="0">
                <a:latin typeface="Courier New" pitchFamily="49" charset="0"/>
                <a:cs typeface="Courier New" pitchFamily="49" charset="0"/>
              </a:rPr>
              <a:t>ENABLE VALIDATE </a:t>
            </a:r>
            <a:r>
              <a:rPr lang="en-US" dirty="0"/>
              <a:t>is the same as </a:t>
            </a:r>
            <a:r>
              <a:rPr lang="en-US" dirty="0">
                <a:latin typeface="Courier New" pitchFamily="49" charset="0"/>
                <a:cs typeface="Courier New" pitchFamily="49" charset="0"/>
              </a:rPr>
              <a:t>ENABLE</a:t>
            </a:r>
            <a:r>
              <a:rPr lang="en-US" dirty="0"/>
              <a:t>. The constraint is checked and is guaranteed to hold for all rows.  </a:t>
            </a:r>
          </a:p>
          <a:p>
            <a:pPr lvl="1">
              <a:defRPr/>
            </a:pPr>
            <a:r>
              <a:rPr lang="en-US" dirty="0">
                <a:latin typeface="Courier New" pitchFamily="49" charset="0"/>
                <a:cs typeface="Courier New" pitchFamily="49" charset="0"/>
              </a:rPr>
              <a:t>ENABLE NOVALIDATE </a:t>
            </a:r>
            <a:r>
              <a:rPr lang="en-US" dirty="0"/>
              <a:t>means that the constraint is checked, but it does not have to be true for all rows. This allows existing rows to violate the constraint, while ensuring that all new or modified rows are valid. In an </a:t>
            </a:r>
            <a:r>
              <a:rPr lang="en-US" dirty="0">
                <a:latin typeface="Courier New" pitchFamily="49" charset="0"/>
                <a:cs typeface="Courier New" pitchFamily="49" charset="0"/>
              </a:rPr>
              <a:t>ALTER TABLE </a:t>
            </a:r>
            <a:r>
              <a:rPr lang="en-US" dirty="0"/>
              <a:t>statement, </a:t>
            </a:r>
            <a:r>
              <a:rPr lang="en-US" dirty="0">
                <a:latin typeface="Courier New" pitchFamily="49" charset="0"/>
                <a:cs typeface="Courier New" pitchFamily="49" charset="0"/>
              </a:rPr>
              <a:t>ENABLE NOVALIDATE</a:t>
            </a:r>
            <a:r>
              <a:rPr lang="en-US" dirty="0"/>
              <a:t> resumes constraint checking on disabled constraints without first validating all data in the table. </a:t>
            </a:r>
          </a:p>
          <a:p>
            <a:pPr lvl="1">
              <a:defRPr/>
            </a:pPr>
            <a:r>
              <a:rPr lang="en-US" dirty="0">
                <a:latin typeface="Courier New" pitchFamily="49" charset="0"/>
                <a:cs typeface="Courier New" pitchFamily="49" charset="0"/>
              </a:rPr>
              <a:t>DISABLE NOVALIDATE </a:t>
            </a:r>
            <a:r>
              <a:rPr lang="en-US" dirty="0"/>
              <a:t>is the same as </a:t>
            </a:r>
            <a:r>
              <a:rPr lang="en-US" dirty="0">
                <a:latin typeface="Courier New" pitchFamily="49" charset="0"/>
                <a:cs typeface="Courier New" pitchFamily="49" charset="0"/>
              </a:rPr>
              <a:t>DISABLE</a:t>
            </a:r>
            <a:r>
              <a:rPr lang="en-US" dirty="0"/>
              <a:t>. The constraint is not checked and is not necessarily true. </a:t>
            </a:r>
          </a:p>
          <a:p>
            <a:pPr lvl="1">
              <a:defRPr/>
            </a:pPr>
            <a:r>
              <a:rPr lang="en-US" dirty="0">
                <a:latin typeface="Courier New" pitchFamily="49" charset="0"/>
                <a:cs typeface="Courier New" pitchFamily="49" charset="0"/>
              </a:rPr>
              <a:t>DISABLE VALIDATE </a:t>
            </a:r>
            <a:r>
              <a:rPr lang="en-US" dirty="0"/>
              <a:t>disables the constraint, drops the index on the constraint, and disallows any modification of the constrained columns.</a:t>
            </a:r>
          </a:p>
          <a:p>
            <a:endParaRPr lang="en-US" dirty="0"/>
          </a:p>
        </p:txBody>
      </p:sp>
    </p:spTree>
    <p:extLst>
      <p:ext uri="{BB962C8B-B14F-4D97-AF65-F5344CB8AC3E}">
        <p14:creationId xmlns:p14="http://schemas.microsoft.com/office/powerpoint/2010/main" val="154542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16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spcBef>
                <a:spcPts val="100"/>
              </a:spcBef>
            </a:pPr>
            <a:r>
              <a:rPr lang="en-US" altLang="en-US" dirty="0"/>
              <a:t>You can defer checking constraints for validity until the end of the transaction. </a:t>
            </a:r>
          </a:p>
          <a:p>
            <a:pPr lvl="2">
              <a:spcBef>
                <a:spcPts val="100"/>
              </a:spcBef>
            </a:pPr>
            <a:r>
              <a:rPr lang="en-US" altLang="en-US" dirty="0"/>
              <a:t>A constraint is </a:t>
            </a:r>
            <a:r>
              <a:rPr lang="en-US" altLang="en-US" b="1" dirty="0"/>
              <a:t>deferred</a:t>
            </a:r>
            <a:r>
              <a:rPr lang="en-US" altLang="en-US" dirty="0"/>
              <a:t> if the system does not check whether the constraint is satisfied until a </a:t>
            </a:r>
            <a:r>
              <a:rPr lang="en-US" altLang="en-US" dirty="0">
                <a:latin typeface="Courier New" pitchFamily="49" charset="0"/>
              </a:rPr>
              <a:t>COMMIT</a:t>
            </a:r>
            <a:r>
              <a:rPr lang="en-US" altLang="en-US" dirty="0"/>
              <a:t> statement is submitted. If a deferred constraint is violated, the database returns an error and the transaction is not committed and it is rolled back. </a:t>
            </a:r>
          </a:p>
          <a:p>
            <a:pPr lvl="2">
              <a:spcBef>
                <a:spcPts val="100"/>
              </a:spcBef>
            </a:pPr>
            <a:r>
              <a:rPr lang="en-US" altLang="en-US" dirty="0"/>
              <a:t>If a constraint is </a:t>
            </a:r>
            <a:r>
              <a:rPr lang="en-US" altLang="en-US" b="1" dirty="0"/>
              <a:t>immediate</a:t>
            </a:r>
            <a:r>
              <a:rPr lang="en-US" altLang="en-US" dirty="0"/>
              <a:t> (not deferred), it is checked at the end of each statement. If it is violated, the statement is rolled back immediately. </a:t>
            </a:r>
          </a:p>
          <a:p>
            <a:pPr lvl="2">
              <a:spcBef>
                <a:spcPts val="100"/>
              </a:spcBef>
            </a:pPr>
            <a:r>
              <a:rPr lang="en-US" altLang="en-US" dirty="0"/>
              <a:t>If a constraint causes an action (for example, </a:t>
            </a:r>
            <a:r>
              <a:rPr lang="en-US" altLang="en-US" dirty="0">
                <a:latin typeface="Courier New" pitchFamily="49" charset="0"/>
              </a:rPr>
              <a:t>DELETE</a:t>
            </a:r>
            <a:r>
              <a:rPr lang="en-US" altLang="en-US" dirty="0"/>
              <a:t> </a:t>
            </a:r>
            <a:r>
              <a:rPr lang="en-US" altLang="en-US" dirty="0">
                <a:latin typeface="Courier New" pitchFamily="49" charset="0"/>
              </a:rPr>
              <a:t>CASCADE</a:t>
            </a:r>
            <a:r>
              <a:rPr lang="en-US" altLang="en-US" dirty="0"/>
              <a:t>), that action is always taken as part of the statement that caused it, whether the constraint is deferred or immediate. </a:t>
            </a:r>
          </a:p>
          <a:p>
            <a:pPr lvl="2">
              <a:spcBef>
                <a:spcPts val="100"/>
              </a:spcBef>
            </a:pPr>
            <a:r>
              <a:rPr lang="en-US" altLang="en-US" dirty="0">
                <a:solidFill>
                  <a:schemeClr val="tx1"/>
                </a:solidFill>
              </a:rPr>
              <a:t>Use the </a:t>
            </a:r>
            <a:r>
              <a:rPr lang="en-US" altLang="en-US" dirty="0">
                <a:solidFill>
                  <a:schemeClr val="tx1"/>
                </a:solidFill>
                <a:latin typeface="Courier New" pitchFamily="49" charset="0"/>
              </a:rPr>
              <a:t>SET</a:t>
            </a:r>
            <a:r>
              <a:rPr lang="en-US" altLang="en-US" dirty="0"/>
              <a:t> </a:t>
            </a:r>
            <a:r>
              <a:rPr lang="en-US" altLang="en-US" dirty="0">
                <a:solidFill>
                  <a:schemeClr val="tx1"/>
                </a:solidFill>
                <a:latin typeface="Courier New" pitchFamily="49" charset="0"/>
              </a:rPr>
              <a:t>CONSTRAINTS</a:t>
            </a:r>
            <a:r>
              <a:rPr lang="en-US" altLang="en-US" dirty="0">
                <a:solidFill>
                  <a:schemeClr val="tx1"/>
                </a:solidFill>
              </a:rPr>
              <a:t> statement to specify, for a particular transaction, whether a deferrable constraint is checked following each data manipulation language (DML) statement or when the transaction is committed. To create deferrable constraints, you must create a </a:t>
            </a:r>
            <a:r>
              <a:rPr lang="en-US" altLang="en-US" dirty="0" err="1">
                <a:solidFill>
                  <a:schemeClr val="tx1"/>
                </a:solidFill>
              </a:rPr>
              <a:t>nonunique</a:t>
            </a:r>
            <a:r>
              <a:rPr lang="en-US" altLang="en-US" dirty="0">
                <a:solidFill>
                  <a:schemeClr val="tx1"/>
                </a:solidFill>
              </a:rPr>
              <a:t> index for that constraint.</a:t>
            </a:r>
          </a:p>
          <a:p>
            <a:pPr lvl="2">
              <a:spcBef>
                <a:spcPts val="100"/>
              </a:spcBef>
            </a:pPr>
            <a:r>
              <a:rPr lang="en-US" altLang="en-US" dirty="0"/>
              <a:t>You can define constraints as either </a:t>
            </a:r>
            <a:r>
              <a:rPr lang="en-US" altLang="en-US" dirty="0">
                <a:latin typeface="Courier New" pitchFamily="49" charset="0"/>
                <a:cs typeface="Courier New" pitchFamily="49" charset="0"/>
              </a:rPr>
              <a:t>DEFERRABLE </a:t>
            </a:r>
            <a:r>
              <a:rPr lang="en-US" altLang="en-US" dirty="0"/>
              <a:t>or </a:t>
            </a:r>
            <a:r>
              <a:rPr lang="en-US" altLang="en-US" dirty="0">
                <a:latin typeface="Courier New" pitchFamily="49" charset="0"/>
                <a:cs typeface="Courier New" pitchFamily="49" charset="0"/>
              </a:rPr>
              <a:t>NOT DEFERRABLE</a:t>
            </a:r>
            <a:r>
              <a:rPr lang="en-US" altLang="en-US" dirty="0"/>
              <a:t> (default), and either </a:t>
            </a:r>
            <a:r>
              <a:rPr lang="en-US" altLang="en-US" dirty="0">
                <a:latin typeface="Courier New" pitchFamily="49" charset="0"/>
                <a:cs typeface="Courier New" pitchFamily="49" charset="0"/>
              </a:rPr>
              <a:t>INITIALLY DEFERRED</a:t>
            </a:r>
            <a:r>
              <a:rPr lang="en-US" altLang="en-US" dirty="0"/>
              <a:t> or </a:t>
            </a:r>
            <a:r>
              <a:rPr lang="en-US" altLang="en-US" dirty="0">
                <a:latin typeface="Courier New" pitchFamily="49" charset="0"/>
                <a:cs typeface="Courier New" pitchFamily="49" charset="0"/>
              </a:rPr>
              <a:t>INITIALLY IMMEDIATE</a:t>
            </a:r>
            <a:r>
              <a:rPr lang="en-US" altLang="en-US" dirty="0"/>
              <a:t> (default). These attributes can be different for each constraint. </a:t>
            </a:r>
            <a:endParaRPr lang="en-US" altLang="en-US" b="1" dirty="0"/>
          </a:p>
          <a:p>
            <a:pPr lvl="1">
              <a:spcBef>
                <a:spcPts val="100"/>
              </a:spcBef>
            </a:pPr>
            <a:r>
              <a:rPr lang="en-US" altLang="en-US" b="1" dirty="0"/>
              <a:t>Usage scenario: </a:t>
            </a:r>
            <a:r>
              <a:rPr lang="en-US" altLang="en-US" dirty="0"/>
              <a:t>The company policy dictates that department number 40 should be changed to 45. Changing the </a:t>
            </a:r>
            <a:r>
              <a:rPr lang="en-US" altLang="en-US" dirty="0">
                <a:latin typeface="Courier New" pitchFamily="49" charset="0"/>
              </a:rPr>
              <a:t>DEPARTMENT_ID</a:t>
            </a:r>
            <a:r>
              <a:rPr lang="en-US" altLang="en-US" dirty="0"/>
              <a:t> column affects employees assigned to this department. Therefore, you make the </a:t>
            </a:r>
            <a:r>
              <a:rPr lang="en-US" altLang="en-US" dirty="0">
                <a:latin typeface="Courier New" pitchFamily="49" charset="0"/>
              </a:rPr>
              <a:t>PRIMARY KEY</a:t>
            </a:r>
            <a:r>
              <a:rPr lang="en-US" altLang="en-US" dirty="0"/>
              <a:t> and </a:t>
            </a:r>
            <a:r>
              <a:rPr lang="en-US" altLang="en-US" dirty="0">
                <a:latin typeface="Courier New" pitchFamily="49" charset="0"/>
              </a:rPr>
              <a:t>FOREIGN</a:t>
            </a:r>
            <a:r>
              <a:rPr lang="en-US" altLang="en-US" dirty="0"/>
              <a:t> </a:t>
            </a:r>
            <a:r>
              <a:rPr lang="en-US" altLang="en-US" dirty="0">
                <a:latin typeface="Courier New" pitchFamily="49" charset="0"/>
              </a:rPr>
              <a:t>KEYs</a:t>
            </a:r>
            <a:r>
              <a:rPr lang="en-US" altLang="en-US" dirty="0"/>
              <a:t> deferrable and initially deferred. You update both department and employee information, and at the time of commit, all the rows are validated.</a:t>
            </a:r>
          </a:p>
          <a:p>
            <a:endParaRPr lang="en-US" dirty="0"/>
          </a:p>
        </p:txBody>
      </p:sp>
    </p:spTree>
    <p:extLst>
      <p:ext uri="{BB962C8B-B14F-4D97-AF65-F5344CB8AC3E}">
        <p14:creationId xmlns:p14="http://schemas.microsoft.com/office/powerpoint/2010/main" val="432502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srcRect/>
          <a:stretch>
            <a:fillRect/>
          </a:stretch>
        </p:blipFill>
        <p:spPr bwMode="auto">
          <a:xfrm>
            <a:off x="2276475" y="8222456"/>
            <a:ext cx="876300" cy="2286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1133475" y="7554937"/>
            <a:ext cx="3513137" cy="282575"/>
          </a:xfrm>
          <a:prstGeom prst="rect">
            <a:avLst/>
          </a:prstGeom>
          <a:noFill/>
          <a:ln w="9525">
            <a:noFill/>
            <a:miter lim="800000"/>
            <a:headEnd/>
            <a:tailEnd/>
          </a:ln>
        </p:spPr>
      </p:pic>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17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A constraint that is defined as deferrable can be specified as either </a:t>
            </a:r>
            <a:r>
              <a:rPr lang="en-US" altLang="en-US" dirty="0">
                <a:latin typeface="Courier New" pitchFamily="49" charset="0"/>
              </a:rPr>
              <a:t>INITIALLY DEFERRED</a:t>
            </a:r>
            <a:r>
              <a:rPr lang="en-US" altLang="en-US" dirty="0"/>
              <a:t> or </a:t>
            </a:r>
            <a:r>
              <a:rPr lang="en-US" altLang="en-US" dirty="0">
                <a:latin typeface="Courier New" pitchFamily="49" charset="0"/>
              </a:rPr>
              <a:t>INITIALLY IMMEDIATE</a:t>
            </a:r>
            <a:r>
              <a:rPr lang="en-US" altLang="en-US" dirty="0"/>
              <a:t>. The </a:t>
            </a:r>
            <a:r>
              <a:rPr lang="en-US" altLang="en-US" dirty="0">
                <a:latin typeface="Courier New" pitchFamily="49" charset="0"/>
              </a:rPr>
              <a:t>INITIALLY IMMEDIATE</a:t>
            </a:r>
            <a:r>
              <a:rPr lang="en-US" altLang="en-US" dirty="0"/>
              <a:t> clause is the default.</a:t>
            </a:r>
          </a:p>
          <a:p>
            <a:pPr lvl="1"/>
            <a:r>
              <a:rPr lang="en-US" altLang="en-US" dirty="0"/>
              <a:t> In the example in the slide:</a:t>
            </a:r>
          </a:p>
          <a:p>
            <a:pPr lvl="2"/>
            <a:r>
              <a:rPr lang="en-US" altLang="en-US" dirty="0"/>
              <a:t>The </a:t>
            </a:r>
            <a:r>
              <a:rPr lang="en-US" altLang="en-US" dirty="0" err="1">
                <a:latin typeface="Courier New" pitchFamily="49" charset="0"/>
              </a:rPr>
              <a:t>sal_ck</a:t>
            </a:r>
            <a:r>
              <a:rPr lang="en-US" altLang="en-US" dirty="0"/>
              <a:t> constraint is created as </a:t>
            </a:r>
            <a:r>
              <a:rPr lang="en-US" altLang="en-US" dirty="0">
                <a:latin typeface="Courier New" pitchFamily="49" charset="0"/>
              </a:rPr>
              <a:t>DEFERRABLE INITIALLY IMMEDIATE</a:t>
            </a:r>
          </a:p>
          <a:p>
            <a:pPr lvl="2"/>
            <a:r>
              <a:rPr lang="en-US" altLang="en-US" dirty="0"/>
              <a:t>The </a:t>
            </a:r>
            <a:r>
              <a:rPr lang="en-US" altLang="en-US" dirty="0" err="1">
                <a:latin typeface="Courier New" pitchFamily="49" charset="0"/>
              </a:rPr>
              <a:t>bonus_ck</a:t>
            </a:r>
            <a:r>
              <a:rPr lang="en-US" altLang="en-US" dirty="0"/>
              <a:t> constraint is created as </a:t>
            </a:r>
            <a:r>
              <a:rPr lang="en-US" altLang="en-US" dirty="0">
                <a:latin typeface="Courier New" pitchFamily="49" charset="0"/>
              </a:rPr>
              <a:t>DEFERRABLE INITIALLY DEFERRED</a:t>
            </a:r>
            <a:endParaRPr lang="en-US" altLang="en-US" dirty="0"/>
          </a:p>
          <a:p>
            <a:pPr lvl="1"/>
            <a:r>
              <a:rPr lang="en-US" altLang="en-US" dirty="0"/>
              <a:t>After creating the </a:t>
            </a:r>
            <a:r>
              <a:rPr lang="en-US" altLang="en-US" dirty="0" err="1">
                <a:latin typeface="Courier New" pitchFamily="49" charset="0"/>
              </a:rPr>
              <a:t>emp_new_sal</a:t>
            </a:r>
            <a:r>
              <a:rPr lang="en-US" altLang="en-US" dirty="0"/>
              <a:t> table, as shown in the slide, you attempt to insert values into the table and observe the results. When both the </a:t>
            </a:r>
            <a:r>
              <a:rPr lang="en-US" altLang="en-US" dirty="0" err="1">
                <a:latin typeface="Courier New" pitchFamily="49" charset="0"/>
              </a:rPr>
              <a:t>sal_ck</a:t>
            </a:r>
            <a:r>
              <a:rPr lang="en-US" altLang="en-US" dirty="0"/>
              <a:t> and </a:t>
            </a:r>
            <a:r>
              <a:rPr lang="en-US" altLang="en-US" dirty="0" err="1">
                <a:latin typeface="Courier New" pitchFamily="49" charset="0"/>
              </a:rPr>
              <a:t>bonus_ck</a:t>
            </a:r>
            <a:r>
              <a:rPr lang="en-US" altLang="en-US" dirty="0"/>
              <a:t> constraints are satisfied, the rows are inserted without an error. </a:t>
            </a:r>
          </a:p>
          <a:p>
            <a:pPr lvl="1"/>
            <a:r>
              <a:rPr lang="en-US" altLang="en-US" b="1" dirty="0"/>
              <a:t>Example 1:</a:t>
            </a:r>
            <a:r>
              <a:rPr lang="en-US" altLang="en-US" dirty="0"/>
              <a:t> Insert a row that violates </a:t>
            </a:r>
            <a:r>
              <a:rPr lang="en-US" altLang="en-US" dirty="0" err="1">
                <a:latin typeface="Courier New" pitchFamily="49" charset="0"/>
              </a:rPr>
              <a:t>sal_ck</a:t>
            </a:r>
            <a:r>
              <a:rPr lang="en-US" altLang="en-US" dirty="0"/>
              <a:t>. In the </a:t>
            </a:r>
            <a:r>
              <a:rPr lang="en-US" altLang="en-US" dirty="0">
                <a:latin typeface="Courier New" pitchFamily="49" charset="0"/>
              </a:rPr>
              <a:t>CREATE TABLE</a:t>
            </a:r>
            <a:r>
              <a:rPr lang="en-US" altLang="en-US" dirty="0"/>
              <a:t> statement, </a:t>
            </a:r>
            <a:r>
              <a:rPr lang="en-US" altLang="en-US" dirty="0" err="1">
                <a:latin typeface="Courier New" pitchFamily="49" charset="0"/>
              </a:rPr>
              <a:t>sal_ck</a:t>
            </a:r>
            <a:r>
              <a:rPr lang="en-US" altLang="en-US" dirty="0"/>
              <a:t> is specified as an initially immediate constraint. This means that the constraint is verified immediately after the </a:t>
            </a:r>
            <a:r>
              <a:rPr lang="en-US" altLang="en-US" dirty="0">
                <a:latin typeface="Courier New" pitchFamily="49" charset="0"/>
              </a:rPr>
              <a:t>INSERT</a:t>
            </a:r>
            <a:r>
              <a:rPr lang="en-US" altLang="en-US" dirty="0"/>
              <a:t> statement and you observe an error.</a:t>
            </a:r>
          </a:p>
          <a:p>
            <a:pPr marL="857250" lvl="4"/>
            <a:r>
              <a:rPr lang="en-US" altLang="en-US" dirty="0"/>
              <a:t>INSERT INTO </a:t>
            </a:r>
            <a:r>
              <a:rPr lang="en-US" altLang="en-US" dirty="0" err="1"/>
              <a:t>emp_new_sal</a:t>
            </a:r>
            <a:r>
              <a:rPr lang="en-US" altLang="en-US" dirty="0"/>
              <a:t> VALUES(90,5);</a:t>
            </a:r>
          </a:p>
          <a:p>
            <a:pPr lvl="1"/>
            <a:endParaRPr lang="en-US" altLang="en-US" b="1" dirty="0"/>
          </a:p>
          <a:p>
            <a:pPr lvl="1"/>
            <a:endParaRPr lang="en-US" altLang="en-US" b="1" dirty="0"/>
          </a:p>
          <a:p>
            <a:pPr lvl="1"/>
            <a:r>
              <a:rPr lang="en-US" altLang="en-US" b="1" dirty="0"/>
              <a:t>Example 2:</a:t>
            </a:r>
            <a:r>
              <a:rPr lang="en-US" altLang="en-US" dirty="0"/>
              <a:t> Insert a row that violates </a:t>
            </a:r>
            <a:r>
              <a:rPr lang="en-US" altLang="en-US" dirty="0" err="1">
                <a:latin typeface="Courier New" pitchFamily="49" charset="0"/>
              </a:rPr>
              <a:t>bonus_ck</a:t>
            </a:r>
            <a:r>
              <a:rPr lang="en-US" altLang="en-US" dirty="0"/>
              <a:t>. In the </a:t>
            </a:r>
            <a:r>
              <a:rPr lang="en-US" altLang="en-US" dirty="0">
                <a:latin typeface="Courier New" pitchFamily="49" charset="0"/>
              </a:rPr>
              <a:t>CREATE TABLE</a:t>
            </a:r>
            <a:r>
              <a:rPr lang="en-US" altLang="en-US" dirty="0"/>
              <a:t> statement, </a:t>
            </a:r>
            <a:r>
              <a:rPr lang="en-US" altLang="en-US" dirty="0" err="1">
                <a:latin typeface="Courier New" pitchFamily="49" charset="0"/>
              </a:rPr>
              <a:t>bonus_ck</a:t>
            </a:r>
            <a:r>
              <a:rPr lang="en-US" altLang="en-US" dirty="0"/>
              <a:t> is specified as deferrable and also initially deferred. Therefore, the constraint is not verified until you </a:t>
            </a:r>
            <a:r>
              <a:rPr lang="en-US" altLang="en-US" dirty="0">
                <a:latin typeface="Courier New" pitchFamily="49" charset="0"/>
              </a:rPr>
              <a:t>COMMIT</a:t>
            </a:r>
            <a:r>
              <a:rPr lang="en-US" altLang="en-US" dirty="0"/>
              <a:t> or set the constraint state back to immediate.</a:t>
            </a:r>
          </a:p>
          <a:p>
            <a:pPr lvl="1"/>
            <a:r>
              <a:rPr lang="en-US" altLang="en-US" dirty="0">
                <a:solidFill>
                  <a:schemeClr val="tx1"/>
                </a:solidFill>
                <a:latin typeface="Courier New"/>
              </a:rPr>
              <a:t>	INSERT INTO </a:t>
            </a:r>
            <a:r>
              <a:rPr lang="en-US" altLang="en-US" dirty="0" err="1">
                <a:solidFill>
                  <a:schemeClr val="tx1"/>
                </a:solidFill>
                <a:latin typeface="Courier New"/>
              </a:rPr>
              <a:t>emp_new_sal</a:t>
            </a:r>
            <a:r>
              <a:rPr lang="en-US" altLang="en-US" dirty="0">
                <a:solidFill>
                  <a:schemeClr val="tx1"/>
                </a:solidFill>
                <a:latin typeface="Courier New"/>
              </a:rPr>
              <a:t> VALUES(110, -1);</a:t>
            </a:r>
          </a:p>
          <a:p>
            <a:pPr lvl="1"/>
            <a:endParaRPr lang="en-US" altLang="en-US" dirty="0"/>
          </a:p>
          <a:p>
            <a:endParaRPr lang="en-US" dirty="0"/>
          </a:p>
        </p:txBody>
      </p:sp>
    </p:spTree>
    <p:extLst>
      <p:ext uri="{BB962C8B-B14F-4D97-AF65-F5344CB8AC3E}">
        <p14:creationId xmlns:p14="http://schemas.microsoft.com/office/powerpoint/2010/main" val="836235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1" name="Picture 10" descr="code02_defern2"/>
          <p:cNvPicPr>
            <a:picLocks noChangeAspect="1" noChangeArrowheads="1"/>
          </p:cNvPicPr>
          <p:nvPr/>
        </p:nvPicPr>
        <p:blipFill>
          <a:blip r:embed="rId3"/>
          <a:srcRect/>
          <a:stretch>
            <a:fillRect/>
          </a:stretch>
        </p:blipFill>
        <p:spPr bwMode="auto">
          <a:xfrm>
            <a:off x="1066800" y="9205664"/>
            <a:ext cx="4249738" cy="136525"/>
          </a:xfrm>
          <a:prstGeom prst="rect">
            <a:avLst/>
          </a:prstGeom>
          <a:noFill/>
          <a:ln w="9525">
            <a:solidFill>
              <a:schemeClr val="tx1"/>
            </a:solidFill>
            <a:miter lim="800000"/>
            <a:headEnd/>
            <a:tailEnd/>
          </a:ln>
        </p:spPr>
      </p:pic>
      <p:pic>
        <p:nvPicPr>
          <p:cNvPr id="9219" name="Picture 3"/>
          <p:cNvPicPr>
            <a:picLocks noChangeAspect="1" noChangeArrowheads="1"/>
          </p:cNvPicPr>
          <p:nvPr/>
        </p:nvPicPr>
        <p:blipFill>
          <a:blip r:embed="rId4"/>
          <a:srcRect/>
          <a:stretch>
            <a:fillRect/>
          </a:stretch>
        </p:blipFill>
        <p:spPr bwMode="auto">
          <a:xfrm>
            <a:off x="1514475" y="3733056"/>
            <a:ext cx="876300" cy="228600"/>
          </a:xfrm>
          <a:prstGeom prst="rect">
            <a:avLst/>
          </a:prstGeom>
          <a:noFill/>
          <a:ln w="9525">
            <a:noFill/>
            <a:miter lim="800000"/>
            <a:headEnd/>
            <a:tailEnd/>
          </a:ln>
        </p:spPr>
      </p:pic>
      <p:pic>
        <p:nvPicPr>
          <p:cNvPr id="2050" name="Picture 2"/>
          <p:cNvPicPr>
            <a:picLocks noChangeAspect="1" noChangeArrowheads="1"/>
          </p:cNvPicPr>
          <p:nvPr/>
        </p:nvPicPr>
        <p:blipFill>
          <a:blip r:embed="rId5"/>
          <a:srcRect/>
          <a:stretch>
            <a:fillRect/>
          </a:stretch>
        </p:blipFill>
        <p:spPr bwMode="auto">
          <a:xfrm>
            <a:off x="1362075" y="996752"/>
            <a:ext cx="3109913" cy="396875"/>
          </a:xfrm>
          <a:prstGeom prst="rect">
            <a:avLst/>
          </a:prstGeom>
          <a:noFill/>
          <a:ln w="9525">
            <a:noFill/>
            <a:miter lim="800000"/>
            <a:headEnd/>
            <a:tailEnd/>
          </a:ln>
        </p:spPr>
      </p:pic>
      <p:pic>
        <p:nvPicPr>
          <p:cNvPr id="2051" name="Picture 3"/>
          <p:cNvPicPr>
            <a:picLocks noChangeAspect="1" noChangeArrowheads="1"/>
          </p:cNvPicPr>
          <p:nvPr/>
        </p:nvPicPr>
        <p:blipFill>
          <a:blip r:embed="rId6"/>
          <a:srcRect/>
          <a:stretch>
            <a:fillRect/>
          </a:stretch>
        </p:blipFill>
        <p:spPr bwMode="auto">
          <a:xfrm>
            <a:off x="1438275" y="2828900"/>
            <a:ext cx="922337" cy="236537"/>
          </a:xfrm>
          <a:prstGeom prst="rect">
            <a:avLst/>
          </a:prstGeom>
          <a:noFill/>
          <a:ln w="9525">
            <a:noFill/>
            <a:miter lim="800000"/>
            <a:headEnd/>
            <a:tailEnd/>
          </a:ln>
        </p:spPr>
      </p:pic>
      <p:pic>
        <p:nvPicPr>
          <p:cNvPr id="15" name="Picture 3"/>
          <p:cNvPicPr>
            <a:picLocks noChangeAspect="1" noChangeArrowheads="1"/>
          </p:cNvPicPr>
          <p:nvPr/>
        </p:nvPicPr>
        <p:blipFill>
          <a:blip r:embed="rId6"/>
          <a:srcRect/>
          <a:stretch>
            <a:fillRect/>
          </a:stretch>
        </p:blipFill>
        <p:spPr bwMode="auto">
          <a:xfrm>
            <a:off x="1438275" y="5821288"/>
            <a:ext cx="922337" cy="236537"/>
          </a:xfrm>
          <a:prstGeom prst="rect">
            <a:avLst/>
          </a:prstGeom>
          <a:noFill/>
          <a:ln w="9525">
            <a:noFill/>
            <a:miter lim="800000"/>
            <a:headEnd/>
            <a:tailEnd/>
          </a:ln>
        </p:spPr>
      </p:pic>
      <p:pic>
        <p:nvPicPr>
          <p:cNvPr id="1026" name="Picture 2"/>
          <p:cNvPicPr>
            <a:picLocks noChangeAspect="1" noChangeArrowheads="1"/>
          </p:cNvPicPr>
          <p:nvPr/>
        </p:nvPicPr>
        <p:blipFill>
          <a:blip r:embed="rId7"/>
          <a:srcRect/>
          <a:stretch>
            <a:fillRect/>
          </a:stretch>
        </p:blipFill>
        <p:spPr bwMode="auto">
          <a:xfrm>
            <a:off x="1438275" y="6562700"/>
            <a:ext cx="3627437" cy="266700"/>
          </a:xfrm>
          <a:prstGeom prst="rect">
            <a:avLst/>
          </a:prstGeom>
          <a:noFill/>
          <a:ln w="9525">
            <a:noFill/>
            <a:miter lim="800000"/>
            <a:headEnd/>
            <a:tailEnd/>
          </a:ln>
        </p:spPr>
      </p:pic>
      <p:pic>
        <p:nvPicPr>
          <p:cNvPr id="2" name="Picture 2"/>
          <p:cNvPicPr>
            <a:picLocks noChangeAspect="1" noChangeArrowheads="1"/>
          </p:cNvPicPr>
          <p:nvPr/>
        </p:nvPicPr>
        <p:blipFill>
          <a:blip r:embed="rId8"/>
          <a:srcRect/>
          <a:stretch>
            <a:fillRect/>
          </a:stretch>
        </p:blipFill>
        <p:spPr bwMode="auto">
          <a:xfrm>
            <a:off x="1438275" y="4712271"/>
            <a:ext cx="2933700" cy="388937"/>
          </a:xfrm>
          <a:prstGeom prst="rect">
            <a:avLst/>
          </a:prstGeom>
          <a:noFill/>
          <a:ln w="9525">
            <a:noFill/>
            <a:miter lim="800000"/>
            <a:headEnd/>
            <a:tailEnd/>
          </a:ln>
        </p:spPr>
      </p:pic>
      <p:sp>
        <p:nvSpPr>
          <p:cNvPr id="4" name="Footer Placeholder 3"/>
          <p:cNvSpPr>
            <a:spLocks noGrp="1"/>
          </p:cNvSpPr>
          <p:nvPr>
            <p:ph type="ftr" sz="quarter" idx="10"/>
          </p:nvPr>
        </p:nvSpPr>
        <p:spPr/>
        <p:txBody>
          <a:bodyPr/>
          <a:lstStyle/>
          <a:p>
            <a:r>
              <a:rPr lang="en-US" smtClean="0"/>
              <a:t>Oracle Database 19c: SQL Workshop   15 - </a:t>
            </a:r>
            <a:fld id="{7C951E65-0BAA-4B24-AD87-683F8269D8DB}" type="slidenum">
              <a:rPr lang="en-US" smtClean="0"/>
              <a:pPr/>
              <a:t>18</a:t>
            </a:fld>
            <a:endParaRPr lang="en-US" dirty="0"/>
          </a:p>
        </p:txBody>
      </p:sp>
      <p:sp>
        <p:nvSpPr>
          <p:cNvPr id="7" name="Notes Placeholder 6"/>
          <p:cNvSpPr>
            <a:spLocks noGrp="1"/>
          </p:cNvSpPr>
          <p:nvPr>
            <p:ph type="body" idx="1"/>
          </p:nvPr>
        </p:nvSpPr>
        <p:spPr>
          <a:xfrm>
            <a:off x="457200" y="449263"/>
            <a:ext cx="6858000" cy="10412585"/>
          </a:xfrm>
        </p:spPr>
        <p:txBody>
          <a:bodyPr/>
          <a:lstStyle/>
          <a:p>
            <a:pPr lvl="1">
              <a:lnSpc>
                <a:spcPct val="90000"/>
              </a:lnSpc>
            </a:pPr>
            <a:r>
              <a:rPr lang="en-US" altLang="en-US" dirty="0">
                <a:solidFill>
                  <a:schemeClr val="tx1"/>
                </a:solidFill>
              </a:rPr>
              <a:t>The row insertion is successful. But you observe an error when you commit the transaction.</a:t>
            </a:r>
          </a:p>
          <a:p>
            <a:pPr marL="857250" lvl="4">
              <a:lnSpc>
                <a:spcPct val="90000"/>
              </a:lnSpc>
            </a:pPr>
            <a:r>
              <a:rPr lang="en-US" altLang="en-US" dirty="0">
                <a:solidFill>
                  <a:schemeClr val="tx1"/>
                </a:solidFill>
              </a:rPr>
              <a:t>COMMIT;</a:t>
            </a:r>
          </a:p>
          <a:p>
            <a:pPr marL="857250" lvl="4">
              <a:lnSpc>
                <a:spcPct val="90000"/>
              </a:lnSpc>
            </a:pPr>
            <a:endParaRPr lang="en-US" altLang="en-US" dirty="0">
              <a:solidFill>
                <a:schemeClr val="tx1"/>
              </a:solidFill>
            </a:endParaRPr>
          </a:p>
          <a:p>
            <a:pPr marL="857250" lvl="4">
              <a:lnSpc>
                <a:spcPct val="90000"/>
              </a:lnSpc>
            </a:pPr>
            <a:endParaRPr lang="en-US" altLang="en-US" dirty="0">
              <a:solidFill>
                <a:schemeClr val="tx1"/>
              </a:solidFill>
            </a:endParaRPr>
          </a:p>
          <a:p>
            <a:pPr marL="857250" lvl="4">
              <a:lnSpc>
                <a:spcPct val="90000"/>
              </a:lnSpc>
            </a:pPr>
            <a:endParaRPr lang="en-US" altLang="en-US" dirty="0">
              <a:solidFill>
                <a:schemeClr val="tx1"/>
              </a:solidFill>
            </a:endParaRPr>
          </a:p>
          <a:p>
            <a:pPr lvl="1">
              <a:lnSpc>
                <a:spcPct val="90000"/>
              </a:lnSpc>
              <a:spcBef>
                <a:spcPct val="20000"/>
              </a:spcBef>
            </a:pPr>
            <a:r>
              <a:rPr lang="en-US" altLang="en-US" dirty="0">
                <a:solidFill>
                  <a:schemeClr val="tx1"/>
                </a:solidFill>
              </a:rPr>
              <a:t>The commit failed due to constraint violation. Therefore, at this point, the transaction is rolled back by the database. </a:t>
            </a:r>
          </a:p>
          <a:p>
            <a:pPr lvl="1">
              <a:lnSpc>
                <a:spcPct val="90000"/>
              </a:lnSpc>
            </a:pPr>
            <a:r>
              <a:rPr lang="en-US" altLang="en-US" b="1" dirty="0">
                <a:solidFill>
                  <a:schemeClr val="tx1"/>
                </a:solidFill>
              </a:rPr>
              <a:t>Example 3:</a:t>
            </a:r>
            <a:r>
              <a:rPr lang="en-US" altLang="en-US" dirty="0">
                <a:solidFill>
                  <a:schemeClr val="tx1"/>
                </a:solidFill>
              </a:rPr>
              <a:t> Set the </a:t>
            </a:r>
            <a:r>
              <a:rPr lang="en-US" altLang="en-US" dirty="0">
                <a:solidFill>
                  <a:schemeClr val="tx1"/>
                </a:solidFill>
                <a:latin typeface="Courier New" pitchFamily="49" charset="0"/>
              </a:rPr>
              <a:t>DEFERRED</a:t>
            </a:r>
            <a:r>
              <a:rPr lang="en-US" altLang="en-US" dirty="0">
                <a:solidFill>
                  <a:schemeClr val="tx1"/>
                </a:solidFill>
              </a:rPr>
              <a:t> status to all constraints that can be deferred. Note that you can also set the </a:t>
            </a:r>
            <a:r>
              <a:rPr lang="en-US" altLang="en-US" dirty="0">
                <a:solidFill>
                  <a:schemeClr val="tx1"/>
                </a:solidFill>
                <a:latin typeface="Courier New" pitchFamily="49" charset="0"/>
              </a:rPr>
              <a:t>DEFERRED</a:t>
            </a:r>
            <a:r>
              <a:rPr lang="en-US" altLang="en-US" dirty="0">
                <a:solidFill>
                  <a:schemeClr val="tx1"/>
                </a:solidFill>
              </a:rPr>
              <a:t> status to a single constraint if required.</a:t>
            </a:r>
          </a:p>
          <a:p>
            <a:pPr marL="857250" lvl="4">
              <a:lnSpc>
                <a:spcPct val="90000"/>
              </a:lnSpc>
            </a:pPr>
            <a:r>
              <a:rPr lang="en-US" altLang="en-US" dirty="0">
                <a:solidFill>
                  <a:schemeClr val="tx1"/>
                </a:solidFill>
              </a:rPr>
              <a:t> ALTER SESSION SET CONSTRAINTS = DEFERRED;</a:t>
            </a:r>
          </a:p>
          <a:p>
            <a:pPr marL="857250" lvl="4">
              <a:lnSpc>
                <a:spcPct val="90000"/>
              </a:lnSpc>
            </a:pPr>
            <a:endParaRPr lang="en-US" altLang="en-US" dirty="0">
              <a:solidFill>
                <a:schemeClr val="tx1"/>
              </a:solidFill>
            </a:endParaRPr>
          </a:p>
          <a:p>
            <a:pPr marL="857250" lvl="4">
              <a:lnSpc>
                <a:spcPct val="90000"/>
              </a:lnSpc>
            </a:pPr>
            <a:endParaRPr lang="en-US" altLang="en-US" dirty="0">
              <a:solidFill>
                <a:schemeClr val="tx1"/>
              </a:solidFill>
            </a:endParaRPr>
          </a:p>
          <a:p>
            <a:pPr lvl="1">
              <a:lnSpc>
                <a:spcPct val="90000"/>
              </a:lnSpc>
              <a:spcBef>
                <a:spcPct val="10000"/>
              </a:spcBef>
            </a:pPr>
            <a:r>
              <a:rPr lang="en-US" altLang="en-US" dirty="0">
                <a:solidFill>
                  <a:schemeClr val="tx1"/>
                </a:solidFill>
              </a:rPr>
              <a:t>Now, if you attempt to insert a row that violates the </a:t>
            </a:r>
            <a:r>
              <a:rPr lang="en-US" altLang="en-US" dirty="0" err="1">
                <a:solidFill>
                  <a:schemeClr val="tx1"/>
                </a:solidFill>
                <a:latin typeface="Courier New" pitchFamily="49" charset="0"/>
              </a:rPr>
              <a:t>sal_ck</a:t>
            </a:r>
            <a:r>
              <a:rPr lang="en-US" altLang="en-US" dirty="0">
                <a:solidFill>
                  <a:schemeClr val="tx1"/>
                </a:solidFill>
              </a:rPr>
              <a:t> constraint, the statement is executed successfully.</a:t>
            </a:r>
          </a:p>
          <a:p>
            <a:pPr marL="857250" lvl="4">
              <a:lnSpc>
                <a:spcPct val="90000"/>
              </a:lnSpc>
            </a:pPr>
            <a:r>
              <a:rPr lang="en-US" altLang="en-US" dirty="0">
                <a:solidFill>
                  <a:schemeClr val="tx1"/>
                </a:solidFill>
              </a:rPr>
              <a:t>INSERT INTO </a:t>
            </a:r>
            <a:r>
              <a:rPr lang="en-US" altLang="en-US" dirty="0" err="1">
                <a:solidFill>
                  <a:schemeClr val="tx1"/>
                </a:solidFill>
              </a:rPr>
              <a:t>emp_new_sal</a:t>
            </a:r>
            <a:r>
              <a:rPr lang="en-US" altLang="en-US" dirty="0">
                <a:solidFill>
                  <a:schemeClr val="tx1"/>
                </a:solidFill>
              </a:rPr>
              <a:t> VALUES(90,5);</a:t>
            </a:r>
          </a:p>
          <a:p>
            <a:pPr lvl="1">
              <a:lnSpc>
                <a:spcPct val="90000"/>
              </a:lnSpc>
            </a:pPr>
            <a:endParaRPr lang="en-US" altLang="en-US" dirty="0">
              <a:solidFill>
                <a:schemeClr val="tx1"/>
              </a:solidFill>
            </a:endParaRPr>
          </a:p>
          <a:p>
            <a:pPr lvl="1">
              <a:lnSpc>
                <a:spcPct val="90000"/>
              </a:lnSpc>
            </a:pPr>
            <a:r>
              <a:rPr lang="en-US" altLang="en-US" dirty="0">
                <a:solidFill>
                  <a:schemeClr val="tx1"/>
                </a:solidFill>
              </a:rPr>
              <a:t>However, you observe an error when you commit the transaction. The transaction fails and is rolled back. This is because both the constraints are checked upon </a:t>
            </a:r>
            <a:r>
              <a:rPr lang="en-US" altLang="en-US" dirty="0">
                <a:solidFill>
                  <a:schemeClr val="tx1"/>
                </a:solidFill>
                <a:latin typeface="Courier New" pitchFamily="49" charset="0"/>
              </a:rPr>
              <a:t>COMMIT</a:t>
            </a:r>
            <a:r>
              <a:rPr lang="en-US" altLang="en-US" dirty="0">
                <a:solidFill>
                  <a:schemeClr val="tx1"/>
                </a:solidFill>
              </a:rPr>
              <a:t>.</a:t>
            </a:r>
          </a:p>
          <a:p>
            <a:pPr marL="857250" lvl="4">
              <a:lnSpc>
                <a:spcPct val="90000"/>
              </a:lnSpc>
            </a:pPr>
            <a:r>
              <a:rPr lang="en-US" altLang="en-US" dirty="0">
                <a:solidFill>
                  <a:schemeClr val="tx1"/>
                </a:solidFill>
              </a:rPr>
              <a:t>COMMIT;</a:t>
            </a:r>
          </a:p>
          <a:p>
            <a:pPr marL="857250" lvl="4">
              <a:lnSpc>
                <a:spcPct val="90000"/>
              </a:lnSpc>
            </a:pPr>
            <a:endParaRPr lang="en-US" altLang="en-US" dirty="0">
              <a:solidFill>
                <a:schemeClr val="tx1"/>
              </a:solidFill>
            </a:endParaRPr>
          </a:p>
          <a:p>
            <a:pPr marL="857250" lvl="4">
              <a:lnSpc>
                <a:spcPct val="90000"/>
              </a:lnSpc>
            </a:pPr>
            <a:endParaRPr lang="en-US" altLang="en-US" dirty="0">
              <a:solidFill>
                <a:schemeClr val="tx1"/>
              </a:solidFill>
            </a:endParaRPr>
          </a:p>
          <a:p>
            <a:pPr lvl="1">
              <a:lnSpc>
                <a:spcPct val="90000"/>
              </a:lnSpc>
            </a:pPr>
            <a:r>
              <a:rPr lang="en-US" altLang="en-US" b="1" dirty="0" smtClean="0">
                <a:solidFill>
                  <a:schemeClr val="tx1"/>
                </a:solidFill>
              </a:rPr>
              <a:t>Example </a:t>
            </a:r>
            <a:r>
              <a:rPr lang="en-US" altLang="en-US" b="1" dirty="0">
                <a:solidFill>
                  <a:schemeClr val="tx1"/>
                </a:solidFill>
              </a:rPr>
              <a:t>4:</a:t>
            </a:r>
            <a:r>
              <a:rPr lang="en-US" altLang="en-US" dirty="0">
                <a:solidFill>
                  <a:schemeClr val="tx1"/>
                </a:solidFill>
              </a:rPr>
              <a:t> Set the </a:t>
            </a:r>
            <a:r>
              <a:rPr lang="en-US" altLang="en-US" dirty="0">
                <a:solidFill>
                  <a:schemeClr val="tx1"/>
                </a:solidFill>
                <a:latin typeface="Courier New" pitchFamily="49" charset="0"/>
              </a:rPr>
              <a:t>IMMEDIATE</a:t>
            </a:r>
            <a:r>
              <a:rPr lang="en-US" altLang="en-US" dirty="0">
                <a:solidFill>
                  <a:schemeClr val="tx1"/>
                </a:solidFill>
              </a:rPr>
              <a:t> status to both the constraints that were set as </a:t>
            </a:r>
            <a:r>
              <a:rPr lang="en-US" altLang="en-US" dirty="0">
                <a:solidFill>
                  <a:schemeClr val="tx1"/>
                </a:solidFill>
                <a:latin typeface="Courier New" pitchFamily="49" charset="0"/>
              </a:rPr>
              <a:t>DEFERRED</a:t>
            </a:r>
            <a:r>
              <a:rPr lang="en-US" altLang="en-US" dirty="0">
                <a:solidFill>
                  <a:schemeClr val="tx1"/>
                </a:solidFill>
              </a:rPr>
              <a:t> in the previous example.</a:t>
            </a:r>
          </a:p>
          <a:p>
            <a:pPr marL="857250" lvl="4">
              <a:lnSpc>
                <a:spcPct val="90000"/>
              </a:lnSpc>
            </a:pPr>
            <a:r>
              <a:rPr lang="en-US" altLang="en-US" dirty="0">
                <a:solidFill>
                  <a:schemeClr val="tx1"/>
                </a:solidFill>
              </a:rPr>
              <a:t>ALTER SESSION SET CONSTRAINTS = IMMEDIATE;</a:t>
            </a:r>
          </a:p>
          <a:p>
            <a:pPr marL="857250" lvl="4">
              <a:lnSpc>
                <a:spcPct val="90000"/>
              </a:lnSpc>
            </a:pPr>
            <a:endParaRPr lang="en-US" altLang="en-US" dirty="0">
              <a:solidFill>
                <a:schemeClr val="tx1"/>
              </a:solidFill>
            </a:endParaRPr>
          </a:p>
          <a:p>
            <a:pPr lvl="1">
              <a:lnSpc>
                <a:spcPct val="90000"/>
              </a:lnSpc>
            </a:pPr>
            <a:r>
              <a:rPr lang="en-US" altLang="en-US" dirty="0">
                <a:solidFill>
                  <a:schemeClr val="tx1"/>
                </a:solidFill>
              </a:rPr>
              <a:t>You observe an error if you attempt to insert a row that violates either </a:t>
            </a:r>
            <a:r>
              <a:rPr lang="en-US" altLang="en-US" dirty="0" err="1">
                <a:solidFill>
                  <a:schemeClr val="tx1"/>
                </a:solidFill>
                <a:latin typeface="Courier New" pitchFamily="49" charset="0"/>
              </a:rPr>
              <a:t>sal_ck</a:t>
            </a:r>
            <a:r>
              <a:rPr lang="en-US" altLang="en-US" dirty="0">
                <a:solidFill>
                  <a:schemeClr val="tx1"/>
                </a:solidFill>
              </a:rPr>
              <a:t> or </a:t>
            </a:r>
            <a:r>
              <a:rPr lang="en-US" altLang="en-US" dirty="0" err="1">
                <a:solidFill>
                  <a:schemeClr val="tx1"/>
                </a:solidFill>
                <a:latin typeface="Courier New" pitchFamily="49" charset="0"/>
              </a:rPr>
              <a:t>bonus_ck</a:t>
            </a:r>
            <a:r>
              <a:rPr lang="en-US" altLang="en-US" dirty="0">
                <a:solidFill>
                  <a:schemeClr val="tx1"/>
                </a:solidFill>
              </a:rPr>
              <a:t>.</a:t>
            </a:r>
          </a:p>
          <a:p>
            <a:pPr marL="857250" lvl="4">
              <a:lnSpc>
                <a:spcPct val="90000"/>
              </a:lnSpc>
            </a:pPr>
            <a:r>
              <a:rPr lang="en-US" altLang="en-US" dirty="0">
                <a:solidFill>
                  <a:schemeClr val="tx1"/>
                </a:solidFill>
              </a:rPr>
              <a:t>INSERT INTO </a:t>
            </a:r>
            <a:r>
              <a:rPr lang="en-US" altLang="en-US" dirty="0" err="1">
                <a:solidFill>
                  <a:schemeClr val="tx1"/>
                </a:solidFill>
              </a:rPr>
              <a:t>emp_new_sal</a:t>
            </a:r>
            <a:r>
              <a:rPr lang="en-US" altLang="en-US" dirty="0">
                <a:solidFill>
                  <a:schemeClr val="tx1"/>
                </a:solidFill>
              </a:rPr>
              <a:t> VALUES(110, -1);</a:t>
            </a:r>
          </a:p>
          <a:p>
            <a:pPr marL="857250" lvl="4">
              <a:lnSpc>
                <a:spcPct val="90000"/>
              </a:lnSpc>
            </a:pPr>
            <a:endParaRPr lang="en-US" altLang="en-US" dirty="0">
              <a:solidFill>
                <a:schemeClr val="tx1"/>
              </a:solidFill>
            </a:endParaRPr>
          </a:p>
          <a:p>
            <a:pPr marL="857250" lvl="4">
              <a:lnSpc>
                <a:spcPct val="90000"/>
              </a:lnSpc>
            </a:pPr>
            <a:endParaRPr lang="en-US" altLang="en-US" dirty="0">
              <a:solidFill>
                <a:schemeClr val="tx1"/>
              </a:solidFill>
            </a:endParaRPr>
          </a:p>
          <a:p>
            <a:pPr lvl="1">
              <a:lnSpc>
                <a:spcPct val="90000"/>
              </a:lnSpc>
              <a:spcBef>
                <a:spcPts val="0"/>
              </a:spcBef>
            </a:pPr>
            <a:r>
              <a:rPr lang="en-US" altLang="en-US" b="1" dirty="0">
                <a:solidFill>
                  <a:schemeClr val="tx1"/>
                </a:solidFill>
              </a:rPr>
              <a:t>Note:</a:t>
            </a:r>
            <a:r>
              <a:rPr lang="en-US" altLang="en-US" dirty="0">
                <a:solidFill>
                  <a:schemeClr val="tx1"/>
                </a:solidFill>
              </a:rPr>
              <a:t> If you create a table without specifying constraint deferability, the constraint is checked immediately at the end of each statement. For example, with the </a:t>
            </a:r>
            <a:r>
              <a:rPr lang="en-US" altLang="en-US" dirty="0">
                <a:solidFill>
                  <a:schemeClr val="tx1"/>
                </a:solidFill>
                <a:latin typeface="Courier New" pitchFamily="49" charset="0"/>
              </a:rPr>
              <a:t>CREATE</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 of the </a:t>
            </a:r>
            <a:r>
              <a:rPr lang="en-US" altLang="en-US" dirty="0" err="1">
                <a:solidFill>
                  <a:schemeClr val="tx1"/>
                </a:solidFill>
                <a:latin typeface="Courier New" pitchFamily="49" charset="0"/>
              </a:rPr>
              <a:t>newemp_details</a:t>
            </a:r>
            <a:r>
              <a:rPr lang="en-US" altLang="en-US" dirty="0">
                <a:solidFill>
                  <a:schemeClr val="tx1"/>
                </a:solidFill>
              </a:rPr>
              <a:t> table, if you do not specify the </a:t>
            </a:r>
            <a:r>
              <a:rPr lang="en-US" altLang="en-US" dirty="0" err="1">
                <a:solidFill>
                  <a:schemeClr val="tx1"/>
                </a:solidFill>
                <a:latin typeface="Courier New" pitchFamily="49" charset="0"/>
              </a:rPr>
              <a:t>newemp_det_pk</a:t>
            </a:r>
            <a:r>
              <a:rPr lang="en-US" altLang="en-US" dirty="0">
                <a:solidFill>
                  <a:schemeClr val="tx1"/>
                </a:solidFill>
              </a:rPr>
              <a:t> constraint deferability, the constraint is checked immediately. </a:t>
            </a:r>
          </a:p>
          <a:p>
            <a:pPr marL="857250" lvl="4">
              <a:lnSpc>
                <a:spcPct val="90000"/>
              </a:lnSpc>
            </a:pPr>
            <a:r>
              <a:rPr lang="en-US" altLang="en-US" dirty="0">
                <a:solidFill>
                  <a:schemeClr val="tx1"/>
                </a:solidFill>
              </a:rPr>
              <a:t>CREATE TABLE </a:t>
            </a:r>
            <a:r>
              <a:rPr lang="en-US" altLang="en-US" dirty="0" err="1">
                <a:solidFill>
                  <a:schemeClr val="tx1"/>
                </a:solidFill>
              </a:rPr>
              <a:t>newemp_details</a:t>
            </a:r>
            <a:r>
              <a:rPr lang="en-US" altLang="en-US" dirty="0">
                <a:solidFill>
                  <a:schemeClr val="tx1"/>
                </a:solidFill>
              </a:rPr>
              <a:t>(</a:t>
            </a:r>
            <a:r>
              <a:rPr lang="en-US" altLang="en-US" dirty="0" err="1">
                <a:solidFill>
                  <a:schemeClr val="tx1"/>
                </a:solidFill>
              </a:rPr>
              <a:t>emp_id</a:t>
            </a:r>
            <a:r>
              <a:rPr lang="en-US" altLang="en-US" dirty="0">
                <a:solidFill>
                  <a:schemeClr val="tx1"/>
                </a:solidFill>
              </a:rPr>
              <a:t> NUMBER, </a:t>
            </a:r>
          </a:p>
          <a:p>
            <a:pPr marL="857250" lvl="4">
              <a:lnSpc>
                <a:spcPct val="90000"/>
              </a:lnSpc>
            </a:pPr>
            <a:r>
              <a:rPr lang="en-US" altLang="en-US" dirty="0" err="1">
                <a:solidFill>
                  <a:schemeClr val="tx1"/>
                </a:solidFill>
              </a:rPr>
              <a:t>emp_name</a:t>
            </a:r>
            <a:r>
              <a:rPr lang="en-US" altLang="en-US" dirty="0">
                <a:solidFill>
                  <a:schemeClr val="tx1"/>
                </a:solidFill>
              </a:rPr>
              <a:t> VARCHAR2(20),</a:t>
            </a:r>
          </a:p>
          <a:p>
            <a:pPr marL="857250" lvl="4">
              <a:lnSpc>
                <a:spcPct val="90000"/>
              </a:lnSpc>
            </a:pPr>
            <a:r>
              <a:rPr lang="en-US" altLang="en-US" dirty="0">
                <a:solidFill>
                  <a:schemeClr val="tx1"/>
                </a:solidFill>
              </a:rPr>
              <a:t>CONSTRAINT </a:t>
            </a:r>
            <a:r>
              <a:rPr lang="en-US" altLang="en-US" dirty="0" err="1">
                <a:solidFill>
                  <a:schemeClr val="tx1"/>
                </a:solidFill>
              </a:rPr>
              <a:t>newemp_det_pk</a:t>
            </a:r>
            <a:r>
              <a:rPr lang="en-US" altLang="en-US" dirty="0">
                <a:solidFill>
                  <a:schemeClr val="tx1"/>
                </a:solidFill>
              </a:rPr>
              <a:t> PRIMARY KEY(</a:t>
            </a:r>
            <a:r>
              <a:rPr lang="en-US" altLang="en-US" dirty="0" err="1">
                <a:solidFill>
                  <a:schemeClr val="tx1"/>
                </a:solidFill>
              </a:rPr>
              <a:t>emp_id</a:t>
            </a:r>
            <a:r>
              <a:rPr lang="en-US" altLang="en-US" dirty="0">
                <a:solidFill>
                  <a:schemeClr val="tx1"/>
                </a:solidFill>
              </a:rPr>
              <a:t>));</a:t>
            </a:r>
          </a:p>
          <a:p>
            <a:pPr lvl="1">
              <a:lnSpc>
                <a:spcPct val="90000"/>
              </a:lnSpc>
            </a:pPr>
            <a:r>
              <a:rPr lang="en-US" altLang="en-US" dirty="0">
                <a:solidFill>
                  <a:schemeClr val="tx1"/>
                </a:solidFill>
              </a:rPr>
              <a:t>When you attempt to defer the </a:t>
            </a:r>
            <a:r>
              <a:rPr lang="en-US" altLang="en-US" dirty="0" err="1">
                <a:solidFill>
                  <a:schemeClr val="tx1"/>
                </a:solidFill>
                <a:latin typeface="Courier New" pitchFamily="49" charset="0"/>
              </a:rPr>
              <a:t>newemp_det_pk</a:t>
            </a:r>
            <a:r>
              <a:rPr lang="en-US" altLang="en-US" dirty="0">
                <a:solidFill>
                  <a:schemeClr val="tx1"/>
                </a:solidFill>
              </a:rPr>
              <a:t> constraint that is not deferrable, you observe the following error:</a:t>
            </a:r>
          </a:p>
          <a:p>
            <a:pPr marL="857250" lvl="4">
              <a:lnSpc>
                <a:spcPct val="90000"/>
              </a:lnSpc>
            </a:pPr>
            <a:r>
              <a:rPr lang="en-US" altLang="en-US" dirty="0">
                <a:solidFill>
                  <a:schemeClr val="tx1"/>
                </a:solidFill>
              </a:rPr>
              <a:t>SET CONSTRAINT </a:t>
            </a:r>
            <a:r>
              <a:rPr lang="en-US" altLang="en-US" dirty="0" err="1">
                <a:solidFill>
                  <a:schemeClr val="tx1"/>
                </a:solidFill>
              </a:rPr>
              <a:t>newemp_det_pk</a:t>
            </a:r>
            <a:r>
              <a:rPr lang="en-US" altLang="en-US" dirty="0">
                <a:solidFill>
                  <a:schemeClr val="tx1"/>
                </a:solidFill>
              </a:rPr>
              <a:t> DEFERRED</a:t>
            </a:r>
            <a:r>
              <a:rPr lang="en-US" altLang="en-US" dirty="0" smtClean="0">
                <a:solidFill>
                  <a:schemeClr val="tx1"/>
                </a:solidFill>
              </a:rPr>
              <a:t>;</a:t>
            </a:r>
            <a:endParaRPr lang="en-US" dirty="0"/>
          </a:p>
        </p:txBody>
      </p:sp>
    </p:spTree>
    <p:extLst>
      <p:ext uri="{BB962C8B-B14F-4D97-AF65-F5344CB8AC3E}">
        <p14:creationId xmlns:p14="http://schemas.microsoft.com/office/powerpoint/2010/main" val="3723529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19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Oracle Database provides a feature for dropping tables. When you drop a table, the database does not immediately release the space associated with the table. Rather, the database renames the table and places it in a recycle bin, where it can later be recovered with the </a:t>
            </a:r>
            <a:r>
              <a:rPr lang="en-US" altLang="en-US" dirty="0">
                <a:latin typeface="Courier New" pitchFamily="49" charset="0"/>
              </a:rPr>
              <a:t>FLASHBACK</a:t>
            </a:r>
            <a:r>
              <a:rPr lang="en-US" altLang="en-US" dirty="0"/>
              <a:t> </a:t>
            </a:r>
            <a:r>
              <a:rPr lang="en-US" altLang="en-US" dirty="0">
                <a:latin typeface="Courier New" pitchFamily="49" charset="0"/>
              </a:rPr>
              <a:t>TABLE</a:t>
            </a:r>
            <a:r>
              <a:rPr lang="en-US" altLang="en-US" dirty="0"/>
              <a:t> statement if you find that you dropped the table in error. If you want to immediately release the space associated with the table at the time you issue the </a:t>
            </a:r>
            <a:r>
              <a:rPr lang="en-US" altLang="en-US" dirty="0">
                <a:latin typeface="Courier New" pitchFamily="49" charset="0"/>
              </a:rPr>
              <a:t>DROP</a:t>
            </a:r>
            <a:r>
              <a:rPr lang="en-US" altLang="en-US" dirty="0"/>
              <a:t> </a:t>
            </a:r>
            <a:r>
              <a:rPr lang="en-US" altLang="en-US" dirty="0">
                <a:latin typeface="Courier New" pitchFamily="49" charset="0"/>
              </a:rPr>
              <a:t>TABLE</a:t>
            </a:r>
            <a:r>
              <a:rPr lang="en-US" altLang="en-US" dirty="0"/>
              <a:t> statement, then include the </a:t>
            </a:r>
            <a:r>
              <a:rPr lang="en-US" altLang="en-US" dirty="0">
                <a:latin typeface="Courier New" pitchFamily="49" charset="0"/>
              </a:rPr>
              <a:t>PURGE</a:t>
            </a:r>
            <a:r>
              <a:rPr lang="en-US" altLang="en-US" dirty="0"/>
              <a:t> clause as shown in the statement in the slide.</a:t>
            </a:r>
          </a:p>
          <a:p>
            <a:pPr lvl="1"/>
            <a:r>
              <a:rPr lang="en-US" altLang="en-US" dirty="0"/>
              <a:t>Specify </a:t>
            </a:r>
            <a:r>
              <a:rPr lang="en-US" altLang="en-US" dirty="0">
                <a:latin typeface="Courier New" pitchFamily="49" charset="0"/>
              </a:rPr>
              <a:t>PURGE</a:t>
            </a:r>
            <a:r>
              <a:rPr lang="en-US" altLang="en-US" dirty="0"/>
              <a:t> only if you want to drop the table and release the space associated with it in a single step. If you specify </a:t>
            </a:r>
            <a:r>
              <a:rPr lang="en-US" altLang="en-US" dirty="0">
                <a:latin typeface="Courier New" pitchFamily="49" charset="0"/>
              </a:rPr>
              <a:t>PURGE</a:t>
            </a:r>
            <a:r>
              <a:rPr lang="en-US" altLang="en-US" dirty="0"/>
              <a:t>, the database does not place the table and its dependent objects into the recycle bin. </a:t>
            </a:r>
          </a:p>
          <a:p>
            <a:pPr lvl="1"/>
            <a:r>
              <a:rPr lang="en-US" altLang="en-US" dirty="0"/>
              <a:t>Using this clause is equivalent to first dropping the table and then purging it from the recycle bin. This clause saves you one step in the process. It also provides enhanced security if you want to prevent sensitive material from appearing in the recycle bin. </a:t>
            </a:r>
          </a:p>
          <a:p>
            <a:endParaRPr lang="en-US" dirty="0"/>
          </a:p>
        </p:txBody>
      </p:sp>
    </p:spTree>
    <p:extLst>
      <p:ext uri="{BB962C8B-B14F-4D97-AF65-F5344CB8AC3E}">
        <p14:creationId xmlns:p14="http://schemas.microsoft.com/office/powerpoint/2010/main" val="1626025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Oracle Database 19c: SQL Workshop   15 - </a:t>
            </a:r>
            <a:fld id="{7C951E65-0BAA-4B24-AD87-683F8269D8DB}" type="slidenum">
              <a:rPr lang="en-US" smtClean="0"/>
              <a:pPr/>
              <a:t>2</a:t>
            </a:fld>
            <a:endParaRPr lang="en-US" dirty="0"/>
          </a:p>
        </p:txBody>
      </p:sp>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lstStyle/>
          <a:p>
            <a:pPr lvl="1"/>
            <a:r>
              <a:rPr lang="en-US" altLang="en-US" dirty="0"/>
              <a:t>In Unit 5, you will learn to use SQL statements to query and display data from multiple tables using Joins, use subqueries when the condition is unknown, use group functions to aggregate data, and use set operators.</a:t>
            </a:r>
          </a:p>
          <a:p>
            <a:pPr lvl="1"/>
            <a:endParaRPr lang="en-US" dirty="0"/>
          </a:p>
        </p:txBody>
      </p:sp>
    </p:spTree>
    <p:extLst>
      <p:ext uri="{BB962C8B-B14F-4D97-AF65-F5344CB8AC3E}">
        <p14:creationId xmlns:p14="http://schemas.microsoft.com/office/powerpoint/2010/main" val="4206812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20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section, you learn to create and use temporary tables.</a:t>
            </a:r>
          </a:p>
          <a:p>
            <a:pPr lvl="1"/>
            <a:endParaRPr lang="en-US" dirty="0"/>
          </a:p>
        </p:txBody>
      </p:sp>
    </p:spTree>
    <p:extLst>
      <p:ext uri="{BB962C8B-B14F-4D97-AF65-F5344CB8AC3E}">
        <p14:creationId xmlns:p14="http://schemas.microsoft.com/office/powerpoint/2010/main" val="3968911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21</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Brian is designing the </a:t>
            </a:r>
            <a:r>
              <a:rPr lang="en-US" altLang="en-US" dirty="0" err="1">
                <a:solidFill>
                  <a:schemeClr val="tx1"/>
                </a:solidFill>
              </a:rPr>
              <a:t>OracleKart</a:t>
            </a:r>
            <a:r>
              <a:rPr lang="en-US" altLang="en-US" dirty="0">
                <a:solidFill>
                  <a:schemeClr val="tx1"/>
                </a:solidFill>
              </a:rPr>
              <a:t> application. When customers place an order, the orders are to be stored in an </a:t>
            </a:r>
            <a:r>
              <a:rPr lang="en-US" altLang="en-US" dirty="0">
                <a:solidFill>
                  <a:schemeClr val="tx1"/>
                </a:solidFill>
                <a:latin typeface="Courier New"/>
              </a:rPr>
              <a:t>ORDER_DETAILS</a:t>
            </a:r>
            <a:r>
              <a:rPr lang="en-US" altLang="en-US" dirty="0">
                <a:solidFill>
                  <a:schemeClr val="tx1"/>
                </a:solidFill>
              </a:rPr>
              <a:t> table. Brian wants to enable customers, before they finalize their order, to  use a “shopping cart” in which they can list items they wish to purchase. They should be able to add and remove items from this shopping cart. Storing this information in the </a:t>
            </a:r>
            <a:r>
              <a:rPr lang="en-US" altLang="en-US" dirty="0">
                <a:solidFill>
                  <a:schemeClr val="tx1"/>
                </a:solidFill>
                <a:latin typeface="Courier New"/>
              </a:rPr>
              <a:t>ORDER_DETAILS</a:t>
            </a:r>
            <a:r>
              <a:rPr lang="en-US" altLang="en-US" dirty="0">
                <a:solidFill>
                  <a:schemeClr val="tx1"/>
                </a:solidFill>
              </a:rPr>
              <a:t> table is not feasible because this table is not accessible to customers. Moreover, this data is not required to be stored permanently but only for the duration of a transaction. SQL enables you to store such information in temporary tables. </a:t>
            </a:r>
          </a:p>
          <a:p>
            <a:pPr lvl="1"/>
            <a:r>
              <a:rPr lang="en-US" altLang="en-US" dirty="0"/>
              <a:t>The shopping cart can be a temporary table. Each item is represented by a row in the temporary table. James continues to add and remove items from his cart before he finalizes on the items to buy. During this session, the cart data is private and the data in the temporary table keeps changing. After James finalizes his shopping and makes the payment, the application moves the rows from his cart to a permanent table, such as the</a:t>
            </a:r>
            <a:r>
              <a:rPr lang="en-US" altLang="en-US" dirty="0">
                <a:latin typeface="Courier New"/>
              </a:rPr>
              <a:t> ORDER_DETAILS </a:t>
            </a:r>
            <a:r>
              <a:rPr lang="en-US" altLang="en-US" dirty="0"/>
              <a:t>table. At the end of the session, the data in the temporary table is automatically dropped.</a:t>
            </a:r>
          </a:p>
          <a:p>
            <a:pPr lvl="1"/>
            <a:r>
              <a:rPr lang="en-US" altLang="en-US" dirty="0"/>
              <a:t>Therefore, temporary tables are useful in applications where a result set must be buffered. </a:t>
            </a:r>
          </a:p>
          <a:p>
            <a:endParaRPr lang="en-US" dirty="0"/>
          </a:p>
        </p:txBody>
      </p:sp>
    </p:spTree>
    <p:extLst>
      <p:ext uri="{BB962C8B-B14F-4D97-AF65-F5344CB8AC3E}">
        <p14:creationId xmlns:p14="http://schemas.microsoft.com/office/powerpoint/2010/main" val="3351862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22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eaLnBrk="1" hangingPunct="1"/>
            <a:r>
              <a:rPr lang="en-US" altLang="en-US" dirty="0"/>
              <a:t>A temporary table holds data that exists only for the duration of a transaction or session.</a:t>
            </a:r>
          </a:p>
          <a:p>
            <a:pPr lvl="1" eaLnBrk="1" hangingPunct="1"/>
            <a:r>
              <a:rPr lang="en-US" altLang="en-US" dirty="0"/>
              <a:t>Data in a temporary table is private to the session. Each session can only see and modify its own data.</a:t>
            </a:r>
          </a:p>
          <a:p>
            <a:pPr lvl="1" eaLnBrk="1" hangingPunct="1"/>
            <a:r>
              <a:rPr lang="en-US" altLang="en-US" dirty="0"/>
              <a:t>You can create either a global temporary table or a private temporary table.</a:t>
            </a:r>
          </a:p>
          <a:p>
            <a:endParaRPr lang="en-US" dirty="0"/>
          </a:p>
        </p:txBody>
      </p:sp>
    </p:spTree>
    <p:extLst>
      <p:ext uri="{BB962C8B-B14F-4D97-AF65-F5344CB8AC3E}">
        <p14:creationId xmlns:p14="http://schemas.microsoft.com/office/powerpoint/2010/main" val="1671687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15 -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2891975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24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316136"/>
          </a:xfrm>
        </p:spPr>
        <p:txBody>
          <a:bodyPr/>
          <a:lstStyle/>
          <a:p>
            <a:pPr lvl="1">
              <a:lnSpc>
                <a:spcPct val="90000"/>
              </a:lnSpc>
            </a:pPr>
            <a:r>
              <a:rPr lang="en-US" dirty="0"/>
              <a:t>The definition of a global temporary table is visible to all sessions, but the data in a global temporary table is visible only to the session that inserts the data into the table.</a:t>
            </a:r>
          </a:p>
          <a:p>
            <a:pPr lvl="1">
              <a:lnSpc>
                <a:spcPct val="90000"/>
              </a:lnSpc>
            </a:pPr>
            <a:r>
              <a:rPr lang="en-US" altLang="en-US" dirty="0" smtClean="0"/>
              <a:t>To </a:t>
            </a:r>
            <a:r>
              <a:rPr lang="en-US" altLang="en-US" dirty="0"/>
              <a:t>create a global temporary table, use the following command:</a:t>
            </a:r>
          </a:p>
          <a:p>
            <a:pPr marL="1123950" lvl="4" indent="-209550">
              <a:lnSpc>
                <a:spcPct val="90000"/>
              </a:lnSpc>
            </a:pPr>
            <a:r>
              <a:rPr lang="en-US" altLang="en-US" dirty="0">
                <a:latin typeface="Oracle Sans" panose="020B0503020204020204" pitchFamily="34" charset="0"/>
                <a:cs typeface="Oracle Sans" panose="020B0503020204020204" pitchFamily="34" charset="0"/>
              </a:rPr>
              <a:t>CREATE GLOBAL TEMPORARY TABLE </a:t>
            </a:r>
            <a:r>
              <a:rPr lang="en-US" altLang="en-US" i="1" dirty="0" err="1">
                <a:latin typeface="Oracle Sans" panose="020B0503020204020204" pitchFamily="34" charset="0"/>
                <a:cs typeface="Oracle Sans" panose="020B0503020204020204" pitchFamily="34" charset="0"/>
              </a:rPr>
              <a:t>tablename</a:t>
            </a:r>
            <a:r>
              <a:rPr lang="en-US" altLang="en-US" dirty="0">
                <a:latin typeface="Oracle Sans" panose="020B0503020204020204" pitchFamily="34" charset="0"/>
                <a:cs typeface="Oracle Sans" panose="020B0503020204020204" pitchFamily="34" charset="0"/>
              </a:rPr>
              <a:t>(</a:t>
            </a:r>
          </a:p>
          <a:p>
            <a:pPr marL="1123950" lvl="4" indent="-209550">
              <a:lnSpc>
                <a:spcPct val="90000"/>
              </a:lnSpc>
            </a:pPr>
            <a:r>
              <a:rPr lang="en-US" altLang="en-US" i="1" dirty="0" err="1">
                <a:latin typeface="Oracle Sans" panose="020B0503020204020204" pitchFamily="34" charset="0"/>
                <a:cs typeface="Oracle Sans" panose="020B0503020204020204" pitchFamily="34" charset="0"/>
              </a:rPr>
              <a:t>column_definition</a:t>
            </a:r>
            <a:r>
              <a:rPr lang="en-US" altLang="en-US" i="1" dirty="0">
                <a:latin typeface="Oracle Sans" panose="020B0503020204020204" pitchFamily="34" charset="0"/>
                <a:cs typeface="Oracle Sans" panose="020B0503020204020204" pitchFamily="34" charset="0"/>
              </a:rPr>
              <a:t>,</a:t>
            </a:r>
          </a:p>
          <a:p>
            <a:pPr marL="1123950" lvl="4" indent="-209550">
              <a:lnSpc>
                <a:spcPct val="90000"/>
              </a:lnSpc>
            </a:pPr>
            <a:r>
              <a:rPr lang="en-US" altLang="en-US" dirty="0">
                <a:latin typeface="Oracle Sans" panose="020B0503020204020204" pitchFamily="34" charset="0"/>
                <a:cs typeface="Oracle Sans" panose="020B0503020204020204" pitchFamily="34" charset="0"/>
              </a:rPr>
              <a:t>…)</a:t>
            </a:r>
          </a:p>
          <a:p>
            <a:pPr marL="1123950" lvl="4" indent="-209550">
              <a:lnSpc>
                <a:spcPct val="90000"/>
              </a:lnSpc>
            </a:pPr>
            <a:r>
              <a:rPr lang="en-US" altLang="en-US" dirty="0">
                <a:latin typeface="Oracle Sans" panose="020B0503020204020204" pitchFamily="34" charset="0"/>
                <a:cs typeface="Oracle Sans" panose="020B0503020204020204" pitchFamily="34" charset="0"/>
              </a:rPr>
              <a:t>ON COMMIT [PRESERVE | DELETE] ROWS;</a:t>
            </a:r>
          </a:p>
          <a:p>
            <a:pPr marL="898525" lvl="0" indent="-209550">
              <a:lnSpc>
                <a:spcPct val="90000"/>
              </a:lnSpc>
            </a:pPr>
            <a:r>
              <a:rPr lang="en-US" sz="1100" b="0" dirty="0" smtClean="0">
                <a:solidFill>
                  <a:srgbClr val="000000"/>
                </a:solidFill>
              </a:rPr>
              <a:t>The</a:t>
            </a:r>
            <a:r>
              <a:rPr lang="en-US" sz="1100" b="0" dirty="0">
                <a:solidFill>
                  <a:srgbClr val="000000"/>
                </a:solidFill>
              </a:rPr>
              <a:t> </a:t>
            </a:r>
            <a:r>
              <a:rPr lang="en-US" sz="1100" dirty="0"/>
              <a:t>ON COMMIT</a:t>
            </a:r>
            <a:r>
              <a:rPr lang="en-US" sz="1100" b="0" dirty="0">
                <a:solidFill>
                  <a:srgbClr val="000000"/>
                </a:solidFill>
              </a:rPr>
              <a:t> clause indicates if the data in the table is</a:t>
            </a:r>
            <a:r>
              <a:rPr lang="en-US" sz="1100" dirty="0">
                <a:solidFill>
                  <a:srgbClr val="000000"/>
                </a:solidFill>
              </a:rPr>
              <a:t> </a:t>
            </a:r>
            <a:r>
              <a:rPr lang="en-US" sz="1100" b="0" dirty="0">
                <a:solidFill>
                  <a:srgbClr val="000000"/>
                </a:solidFill>
              </a:rPr>
              <a:t>transaction-specific (the default) or session-specific, the implications of which are:</a:t>
            </a:r>
          </a:p>
          <a:p>
            <a:pPr marL="898525" lvl="0" indent="-209550">
              <a:lnSpc>
                <a:spcPct val="90000"/>
              </a:lnSpc>
              <a:defRPr/>
            </a:pPr>
            <a:r>
              <a:rPr lang="en-US" sz="1100" dirty="0"/>
              <a:t>PRESERVE ROWS</a:t>
            </a:r>
            <a:r>
              <a:rPr lang="en-US" sz="1100" b="0" dirty="0"/>
              <a:t>: This creates a global temporary table that is session specific. A session gets bound to the global temporary table with the first insert into the table in the session. This binding goes away at the end of the session or by issuing a TRUNCATE of the table in the session. The database truncates the table when you terminate the session.</a:t>
            </a:r>
            <a:endParaRPr lang="en-US" sz="1100" b="0" dirty="0">
              <a:solidFill>
                <a:srgbClr val="000000"/>
              </a:solidFill>
            </a:endParaRPr>
          </a:p>
          <a:p>
            <a:pPr marL="898525" lvl="0" indent="-209550">
              <a:lnSpc>
                <a:spcPct val="90000"/>
              </a:lnSpc>
            </a:pPr>
            <a:r>
              <a:rPr lang="en-US" sz="1100" dirty="0"/>
              <a:t>DELETE ROWS</a:t>
            </a:r>
            <a:r>
              <a:rPr lang="en-US" sz="1100" b="0" dirty="0"/>
              <a:t>: This creates a global temporary table that is transaction specific. A session becomes bound to the global temporary table with a transactions first insert into the table. The binding goes away at the end of the transaction. The database truncates the table (delete all rows) after each commit.</a:t>
            </a:r>
          </a:p>
          <a:p>
            <a:pPr lvl="1">
              <a:lnSpc>
                <a:spcPct val="95000"/>
              </a:lnSpc>
              <a:spcBef>
                <a:spcPct val="20000"/>
              </a:spcBef>
            </a:pPr>
            <a:r>
              <a:rPr lang="en-US" altLang="en-US" dirty="0"/>
              <a:t>When you create a global temporary table in an Oracle database, you create a static table definition. Like permanent tables, global temporary tables are defined in the data dictionary. However, global temporary tables and their indexes do not automatically allocate a segment when created. Instead, temporary segments are allocated when data is first inserted. Until data is loaded in a session, the table appears empty. </a:t>
            </a:r>
            <a:endParaRPr lang="en-US" dirty="0"/>
          </a:p>
        </p:txBody>
      </p:sp>
    </p:spTree>
    <p:extLst>
      <p:ext uri="{BB962C8B-B14F-4D97-AF65-F5344CB8AC3E}">
        <p14:creationId xmlns:p14="http://schemas.microsoft.com/office/powerpoint/2010/main" val="41777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25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316136"/>
          </a:xfrm>
        </p:spPr>
        <p:txBody>
          <a:bodyPr/>
          <a:lstStyle/>
          <a:p>
            <a:pPr lvl="1">
              <a:lnSpc>
                <a:spcPct val="90000"/>
              </a:lnSpc>
            </a:pPr>
            <a:r>
              <a:rPr lang="en-US" dirty="0"/>
              <a:t>Private temporary tables are temporary database objects that are dropped at the end of a transaction or session. Private temporary tables are stored in memory and the metadata and content of a private temporary table is visible only within the session that created it.</a:t>
            </a:r>
          </a:p>
          <a:p>
            <a:pPr lvl="1">
              <a:lnSpc>
                <a:spcPct val="90000"/>
              </a:lnSpc>
            </a:pPr>
            <a:r>
              <a:rPr lang="en-US" altLang="en-US" dirty="0" smtClean="0"/>
              <a:t>To </a:t>
            </a:r>
            <a:r>
              <a:rPr lang="en-US" altLang="en-US" dirty="0"/>
              <a:t>create a private temporary table, use the following command:</a:t>
            </a:r>
          </a:p>
          <a:p>
            <a:pPr lvl="1">
              <a:lnSpc>
                <a:spcPct val="90000"/>
              </a:lnSpc>
            </a:pPr>
            <a:r>
              <a:rPr lang="en-US" altLang="en-US" dirty="0" smtClean="0"/>
              <a:t>CREATE </a:t>
            </a:r>
            <a:r>
              <a:rPr lang="en-US" altLang="en-US" dirty="0"/>
              <a:t>PRIVATE TEMPORARY TABLE </a:t>
            </a:r>
            <a:r>
              <a:rPr lang="en-US" altLang="en-US" i="1" dirty="0" err="1"/>
              <a:t>tablename</a:t>
            </a:r>
            <a:r>
              <a:rPr lang="en-US" altLang="en-US" i="1" dirty="0"/>
              <a:t>(</a:t>
            </a:r>
          </a:p>
          <a:p>
            <a:pPr lvl="1">
              <a:lnSpc>
                <a:spcPct val="90000"/>
              </a:lnSpc>
            </a:pPr>
            <a:r>
              <a:rPr lang="en-US" altLang="en-US" i="1" dirty="0"/>
              <a:t>    </a:t>
            </a:r>
            <a:r>
              <a:rPr lang="en-US" altLang="en-US" i="1" dirty="0" err="1"/>
              <a:t>column_defininition</a:t>
            </a:r>
            <a:r>
              <a:rPr lang="en-US" altLang="en-US" i="1" dirty="0"/>
              <a:t>,</a:t>
            </a:r>
          </a:p>
          <a:p>
            <a:pPr lvl="1">
              <a:lnSpc>
                <a:spcPct val="90000"/>
              </a:lnSpc>
            </a:pPr>
            <a:r>
              <a:rPr lang="en-US" altLang="en-US" dirty="0"/>
              <a:t>    ...)</a:t>
            </a:r>
          </a:p>
          <a:p>
            <a:pPr lvl="1">
              <a:lnSpc>
                <a:spcPct val="90000"/>
              </a:lnSpc>
            </a:pPr>
            <a:r>
              <a:rPr lang="en-US" altLang="en-US" dirty="0"/>
              <a:t> ON COMMIT [DROP | PRESERVE] DEFINITION;</a:t>
            </a:r>
          </a:p>
          <a:p>
            <a:pPr lvl="1">
              <a:lnSpc>
                <a:spcPct val="90000"/>
              </a:lnSpc>
            </a:pPr>
            <a:endParaRPr lang="en-US" altLang="en-US" dirty="0"/>
          </a:p>
          <a:p>
            <a:pPr lvl="1">
              <a:lnSpc>
                <a:spcPct val="90000"/>
              </a:lnSpc>
            </a:pPr>
            <a:r>
              <a:rPr lang="en-US" dirty="0"/>
              <a:t>The </a:t>
            </a:r>
            <a:r>
              <a:rPr lang="en-US" b="1" dirty="0"/>
              <a:t>ON COMMIT</a:t>
            </a:r>
            <a:r>
              <a:rPr lang="en-US" dirty="0"/>
              <a:t> clause indicates if the data in the table is transaction-specific (the default) or session-specific, the implications of which are as follows:</a:t>
            </a:r>
          </a:p>
          <a:p>
            <a:pPr lvl="1">
              <a:lnSpc>
                <a:spcPct val="90000"/>
              </a:lnSpc>
            </a:pPr>
            <a:endParaRPr lang="en-US" dirty="0"/>
          </a:p>
          <a:p>
            <a:pPr lvl="1">
              <a:lnSpc>
                <a:spcPct val="90000"/>
              </a:lnSpc>
            </a:pPr>
            <a:r>
              <a:rPr lang="en-US" b="1" dirty="0"/>
              <a:t>DROP DEFINITION</a:t>
            </a:r>
            <a:r>
              <a:rPr lang="en-US" dirty="0"/>
              <a:t>: This creates a private temporary table that is transaction specific. All data in the table is lost, and the table is dropped at the end of transaction.</a:t>
            </a:r>
          </a:p>
          <a:p>
            <a:pPr lvl="1">
              <a:lnSpc>
                <a:spcPct val="90000"/>
              </a:lnSpc>
            </a:pPr>
            <a:r>
              <a:rPr lang="en-US" b="1" dirty="0"/>
              <a:t>PRESERVE DEFINITION</a:t>
            </a:r>
            <a:r>
              <a:rPr lang="en-US" dirty="0"/>
              <a:t>: This creates a private temporary table that is session specific. All data in the table is lost, and the table is dropped at the end of the session that created the table.</a:t>
            </a:r>
            <a:endParaRPr lang="en-US" altLang="en-US" dirty="0"/>
          </a:p>
          <a:p>
            <a:pPr lvl="1"/>
            <a:r>
              <a:rPr lang="en-US" b="1" dirty="0" smtClean="0"/>
              <a:t>Note</a:t>
            </a:r>
            <a:r>
              <a:rPr lang="en-US" b="1" dirty="0"/>
              <a:t>: </a:t>
            </a:r>
            <a:r>
              <a:rPr lang="en-US" b="0" dirty="0"/>
              <a:t>Names of private temporary tables must be prefixed according to the initialization parameter </a:t>
            </a:r>
            <a:r>
              <a:rPr lang="en-US" sz="1000" b="0" dirty="0"/>
              <a:t>PRIVATE_TEMP_TABLE_PREFIX</a:t>
            </a:r>
            <a:r>
              <a:rPr lang="en-US" b="0" dirty="0" smtClean="0"/>
              <a:t>.</a:t>
            </a:r>
            <a:endParaRPr lang="en-US" dirty="0"/>
          </a:p>
        </p:txBody>
      </p:sp>
    </p:spTree>
    <p:extLst>
      <p:ext uri="{BB962C8B-B14F-4D97-AF65-F5344CB8AC3E}">
        <p14:creationId xmlns:p14="http://schemas.microsoft.com/office/powerpoint/2010/main" val="1649322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p:txBody>
          <a:bodyPr/>
          <a:lstStyle/>
          <a:p>
            <a:pPr lvl="1"/>
            <a:r>
              <a:rPr lang="en-US" altLang="en-US" smtClean="0"/>
              <a:t>In this section, you learn to create and use external tables.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26</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114230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27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In an external table, you store the metadata in the database and the actual data outside the database. This external table can be thought of as a view that is used for running any SQL query against external data without requiring that the external data first be loaded into the database. The external table data can be queried and joined directly and in parallel without requiring that the external data first be loaded in the database. </a:t>
            </a:r>
          </a:p>
          <a:p>
            <a:pPr lvl="1"/>
            <a:r>
              <a:rPr lang="en-US" altLang="en-US" dirty="0">
                <a:solidFill>
                  <a:schemeClr val="tx1"/>
                </a:solidFill>
              </a:rPr>
              <a:t>You can use SQL, PL/SQL, and Java to query the data in an external table.</a:t>
            </a:r>
          </a:p>
          <a:p>
            <a:pPr lvl="1"/>
            <a:r>
              <a:rPr lang="en-US" altLang="en-US" dirty="0"/>
              <a:t>The main difference between external tables and regular tables is that externally organized tables are read-only. No data manipulation language (DML) operations are possible, and no indexes can be created on them. </a:t>
            </a:r>
            <a:r>
              <a:rPr lang="en-US" altLang="en-US" dirty="0">
                <a:solidFill>
                  <a:schemeClr val="tx1"/>
                </a:solidFill>
              </a:rPr>
              <a:t>However, you can create an external table, and thus unload data, by using the </a:t>
            </a:r>
            <a:r>
              <a:rPr lang="en-US" altLang="en-US" dirty="0">
                <a:solidFill>
                  <a:schemeClr val="tx1"/>
                </a:solidFill>
                <a:latin typeface="Courier New" pitchFamily="49" charset="0"/>
              </a:rPr>
              <a:t>CREATE</a:t>
            </a:r>
            <a:r>
              <a:rPr lang="en-US" altLang="en-US" dirty="0"/>
              <a:t> </a:t>
            </a:r>
            <a:r>
              <a:rPr lang="en-US" altLang="en-US" dirty="0">
                <a:solidFill>
                  <a:schemeClr val="tx1"/>
                </a:solidFill>
                <a:latin typeface="Courier New" pitchFamily="49" charset="0"/>
              </a:rPr>
              <a:t>TABLE</a:t>
            </a:r>
            <a:r>
              <a:rPr lang="en-US" altLang="en-US" dirty="0"/>
              <a:t> </a:t>
            </a:r>
            <a:r>
              <a:rPr lang="en-US" altLang="en-US" dirty="0">
                <a:solidFill>
                  <a:schemeClr val="tx1"/>
                </a:solidFill>
                <a:latin typeface="Courier New" pitchFamily="49" charset="0"/>
              </a:rPr>
              <a:t>AS</a:t>
            </a:r>
            <a:r>
              <a:rPr lang="en-US" altLang="en-US" dirty="0"/>
              <a:t> </a:t>
            </a:r>
            <a:r>
              <a:rPr lang="en-US" altLang="en-US" dirty="0">
                <a:solidFill>
                  <a:schemeClr val="tx1"/>
                </a:solidFill>
                <a:latin typeface="Courier New" pitchFamily="49" charset="0"/>
              </a:rPr>
              <a:t>SELECT</a:t>
            </a:r>
            <a:r>
              <a:rPr lang="en-US" altLang="en-US" dirty="0">
                <a:solidFill>
                  <a:schemeClr val="tx1"/>
                </a:solidFill>
              </a:rPr>
              <a:t> command.</a:t>
            </a:r>
          </a:p>
          <a:p>
            <a:pPr lvl="1">
              <a:lnSpc>
                <a:spcPct val="95000"/>
              </a:lnSpc>
              <a:spcBef>
                <a:spcPct val="20000"/>
              </a:spcBef>
            </a:pPr>
            <a:r>
              <a:rPr lang="en-US" altLang="en-US" dirty="0">
                <a:solidFill>
                  <a:schemeClr val="tx1"/>
                </a:solidFill>
              </a:rPr>
              <a:t>The Oracle Server provides two major access drivers for external tables: </a:t>
            </a:r>
          </a:p>
          <a:p>
            <a:pPr lvl="2">
              <a:lnSpc>
                <a:spcPct val="95000"/>
              </a:lnSpc>
              <a:spcBef>
                <a:spcPct val="20000"/>
              </a:spcBef>
            </a:pPr>
            <a:r>
              <a:rPr lang="en-US" altLang="en-US" dirty="0">
                <a:solidFill>
                  <a:schemeClr val="tx1"/>
                </a:solidFill>
              </a:rPr>
              <a:t>The </a:t>
            </a:r>
            <a:r>
              <a:rPr lang="en-US" altLang="en-US" dirty="0">
                <a:solidFill>
                  <a:schemeClr val="tx1"/>
                </a:solidFill>
                <a:latin typeface="Courier New" pitchFamily="49" charset="0"/>
              </a:rPr>
              <a:t>ORACLE_LOADER</a:t>
            </a:r>
            <a:r>
              <a:rPr lang="en-US" altLang="en-US" dirty="0">
                <a:solidFill>
                  <a:schemeClr val="tx1"/>
                </a:solidFill>
              </a:rPr>
              <a:t> access driver  is used for reading data from external files whose format can be interpreted by the SQL*Loader utility. Note that not all SQL*Loader functionality is supported with external tables. </a:t>
            </a:r>
          </a:p>
          <a:p>
            <a:pPr lvl="2">
              <a:lnSpc>
                <a:spcPct val="95000"/>
              </a:lnSpc>
              <a:spcBef>
                <a:spcPct val="20000"/>
              </a:spcBef>
            </a:pPr>
            <a:r>
              <a:rPr lang="en-US" altLang="en-US" dirty="0"/>
              <a:t>The </a:t>
            </a:r>
            <a:r>
              <a:rPr lang="en-US" altLang="en-US" dirty="0">
                <a:latin typeface="Courier New" pitchFamily="49" charset="0"/>
              </a:rPr>
              <a:t>ORACLE_DATAPUMP</a:t>
            </a:r>
            <a:r>
              <a:rPr lang="en-US" altLang="en-US" dirty="0"/>
              <a:t> access driver can be used to both import and export data by using a platform-independent format. The rows from a </a:t>
            </a:r>
            <a:r>
              <a:rPr lang="en-US" altLang="en-US" dirty="0">
                <a:latin typeface="Courier New" pitchFamily="49" charset="0"/>
              </a:rPr>
              <a:t>SELECT</a:t>
            </a:r>
            <a:r>
              <a:rPr lang="en-US" altLang="en-US" dirty="0"/>
              <a:t> statement to be loaded into an external table are written as part of a </a:t>
            </a:r>
            <a:r>
              <a:rPr lang="en-US" altLang="en-US" dirty="0">
                <a:latin typeface="Courier New" pitchFamily="49" charset="0"/>
              </a:rPr>
              <a:t>CREATE</a:t>
            </a:r>
            <a:r>
              <a:rPr lang="en-US" altLang="en-US" dirty="0"/>
              <a:t> </a:t>
            </a:r>
            <a:r>
              <a:rPr lang="en-US" altLang="en-US" dirty="0">
                <a:latin typeface="Courier New" pitchFamily="49" charset="0"/>
              </a:rPr>
              <a:t>TABLE ...ORGANIZATION</a:t>
            </a:r>
            <a:r>
              <a:rPr lang="en-US" altLang="en-US" dirty="0"/>
              <a:t> </a:t>
            </a:r>
            <a:r>
              <a:rPr lang="en-US" altLang="en-US" dirty="0">
                <a:latin typeface="Courier New" pitchFamily="49" charset="0"/>
              </a:rPr>
              <a:t>EXTERNAL...AS</a:t>
            </a:r>
            <a:r>
              <a:rPr lang="en-US" altLang="en-US" dirty="0"/>
              <a:t> </a:t>
            </a:r>
            <a:r>
              <a:rPr lang="en-US" altLang="en-US" dirty="0">
                <a:latin typeface="Courier New" pitchFamily="49" charset="0"/>
              </a:rPr>
              <a:t>SELECT</a:t>
            </a:r>
            <a:r>
              <a:rPr lang="en-US" altLang="en-US" dirty="0"/>
              <a:t> statement by the access driver. You can then use </a:t>
            </a:r>
            <a:r>
              <a:rPr lang="en-US" altLang="en-US" dirty="0">
                <a:latin typeface="Courier New" pitchFamily="49" charset="0"/>
              </a:rPr>
              <a:t>SELECT</a:t>
            </a:r>
            <a:r>
              <a:rPr lang="en-US" altLang="en-US" dirty="0"/>
              <a:t> to read data out of that data file. You can also create an external table definition on another system and use that data file. This allows data to be moved between Oracle databases.</a:t>
            </a:r>
          </a:p>
          <a:p>
            <a:endParaRPr lang="en-US" dirty="0"/>
          </a:p>
        </p:txBody>
      </p:sp>
    </p:spTree>
    <p:extLst>
      <p:ext uri="{BB962C8B-B14F-4D97-AF65-F5344CB8AC3E}">
        <p14:creationId xmlns:p14="http://schemas.microsoft.com/office/powerpoint/2010/main" val="1803157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28</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Use the </a:t>
            </a:r>
            <a:r>
              <a:rPr lang="en-US" altLang="en-US" dirty="0">
                <a:latin typeface="Courier New" pitchFamily="49" charset="0"/>
              </a:rPr>
              <a:t>CREATE</a:t>
            </a:r>
            <a:r>
              <a:rPr lang="en-US" altLang="en-US" dirty="0"/>
              <a:t> </a:t>
            </a:r>
            <a:r>
              <a:rPr lang="en-US" altLang="en-US" dirty="0">
                <a:latin typeface="Courier New" pitchFamily="49" charset="0"/>
              </a:rPr>
              <a:t>DIRECTORY</a:t>
            </a:r>
            <a:r>
              <a:rPr lang="en-US" altLang="en-US" dirty="0"/>
              <a:t> statement to create a directory object. A directory object specifies an alias for a directory on the server’s file system where it resides. You can use directory names when referring to an external data source, rather than hard code the operating system path name, for greater file management flexibility.</a:t>
            </a:r>
          </a:p>
          <a:p>
            <a:pPr lvl="1"/>
            <a:r>
              <a:rPr lang="en-US" altLang="en-US" dirty="0"/>
              <a:t>You must have </a:t>
            </a:r>
            <a:r>
              <a:rPr lang="en-US" altLang="en-US" dirty="0">
                <a:latin typeface="Courier New" pitchFamily="49" charset="0"/>
              </a:rPr>
              <a:t>CREATE</a:t>
            </a:r>
            <a:r>
              <a:rPr lang="en-US" altLang="en-US" dirty="0"/>
              <a:t> </a:t>
            </a:r>
            <a:r>
              <a:rPr lang="en-US" altLang="en-US" dirty="0">
                <a:latin typeface="Courier New" pitchFamily="49" charset="0"/>
              </a:rPr>
              <a:t>ANY</a:t>
            </a:r>
            <a:r>
              <a:rPr lang="en-US" altLang="en-US" dirty="0"/>
              <a:t> </a:t>
            </a:r>
            <a:r>
              <a:rPr lang="en-US" altLang="en-US" dirty="0">
                <a:latin typeface="Courier New" pitchFamily="49" charset="0"/>
              </a:rPr>
              <a:t>DIRECTORY</a:t>
            </a:r>
            <a:r>
              <a:rPr lang="en-US" altLang="en-US" dirty="0"/>
              <a:t> system privileges to create directories. When you create a directory, you are automatically granted the </a:t>
            </a:r>
            <a:r>
              <a:rPr lang="en-US" altLang="en-US" dirty="0">
                <a:latin typeface="Courier New" pitchFamily="49" charset="0"/>
              </a:rPr>
              <a:t>READ</a:t>
            </a:r>
            <a:r>
              <a:rPr lang="en-US" altLang="en-US" dirty="0"/>
              <a:t> and </a:t>
            </a:r>
            <a:r>
              <a:rPr lang="en-US" altLang="en-US" dirty="0">
                <a:latin typeface="Courier New" pitchFamily="49" charset="0"/>
              </a:rPr>
              <a:t>WRITE</a:t>
            </a:r>
            <a:r>
              <a:rPr lang="en-US" altLang="en-US" dirty="0"/>
              <a:t> object privileges and can grant </a:t>
            </a:r>
            <a:r>
              <a:rPr lang="en-US" altLang="en-US" dirty="0">
                <a:latin typeface="Courier New" pitchFamily="49" charset="0"/>
              </a:rPr>
              <a:t>READ</a:t>
            </a:r>
            <a:r>
              <a:rPr lang="en-US" altLang="en-US" dirty="0"/>
              <a:t> and </a:t>
            </a:r>
            <a:r>
              <a:rPr lang="en-US" altLang="en-US" dirty="0">
                <a:latin typeface="Courier New" pitchFamily="49" charset="0"/>
              </a:rPr>
              <a:t>WRITE</a:t>
            </a:r>
            <a:r>
              <a:rPr lang="en-US" altLang="en-US" dirty="0"/>
              <a:t> privileges to other users and roles. The DBA can also grant these privileges to other users and roles.</a:t>
            </a:r>
          </a:p>
          <a:p>
            <a:pPr lvl="1"/>
            <a:r>
              <a:rPr lang="en-US" altLang="en-US" dirty="0">
                <a:solidFill>
                  <a:schemeClr val="tx1"/>
                </a:solidFill>
              </a:rPr>
              <a:t>A user needs </a:t>
            </a:r>
            <a:r>
              <a:rPr lang="en-US" altLang="en-US" dirty="0">
                <a:solidFill>
                  <a:schemeClr val="tx1"/>
                </a:solidFill>
                <a:latin typeface="Courier New" pitchFamily="49" charset="0"/>
              </a:rPr>
              <a:t>READ</a:t>
            </a:r>
            <a:r>
              <a:rPr lang="en-US" altLang="en-US" dirty="0">
                <a:solidFill>
                  <a:schemeClr val="tx1"/>
                </a:solidFill>
              </a:rPr>
              <a:t> privileges for all directories used in external tables for access and </a:t>
            </a:r>
            <a:r>
              <a:rPr lang="en-US" altLang="en-US" dirty="0">
                <a:solidFill>
                  <a:schemeClr val="tx1"/>
                </a:solidFill>
                <a:latin typeface="Courier New" pitchFamily="49" charset="0"/>
              </a:rPr>
              <a:t>WRITE</a:t>
            </a:r>
            <a:r>
              <a:rPr lang="en-US" altLang="en-US" dirty="0">
                <a:solidFill>
                  <a:schemeClr val="tx1"/>
                </a:solidFill>
              </a:rPr>
              <a:t> privileges for the log, bad, and discard file locations being used.</a:t>
            </a:r>
          </a:p>
          <a:p>
            <a:pPr lvl="1"/>
            <a:r>
              <a:rPr lang="en-US" altLang="en-US" dirty="0">
                <a:solidFill>
                  <a:schemeClr val="tx1"/>
                </a:solidFill>
              </a:rPr>
              <a:t>In addition, a </a:t>
            </a:r>
            <a:r>
              <a:rPr lang="en-US" altLang="en-US" dirty="0">
                <a:solidFill>
                  <a:schemeClr val="tx1"/>
                </a:solidFill>
                <a:latin typeface="Courier New" pitchFamily="49" charset="0"/>
              </a:rPr>
              <a:t>WRITE</a:t>
            </a:r>
            <a:r>
              <a:rPr lang="en-US" altLang="en-US" dirty="0">
                <a:solidFill>
                  <a:schemeClr val="tx1"/>
                </a:solidFill>
              </a:rPr>
              <a:t> privilege is necessary when the external table framework is being used to unload data.</a:t>
            </a:r>
          </a:p>
          <a:p>
            <a:pPr lvl="1"/>
            <a:r>
              <a:rPr lang="en-US" altLang="en-US" dirty="0"/>
              <a:t>Oracle also provides the </a:t>
            </a:r>
            <a:r>
              <a:rPr lang="en-US" altLang="en-US" dirty="0">
                <a:latin typeface="Courier New" pitchFamily="49" charset="0"/>
              </a:rPr>
              <a:t>ORACLE_DATAPUMP</a:t>
            </a:r>
            <a:r>
              <a:rPr lang="en-US" altLang="en-US" dirty="0"/>
              <a:t> type, with which you can unload data (that is, read data from a table in the database and insert it into an external table) and then reload it into an Oracle database. This is a one-time operation that can be done when the table is created. After the creation and initial population is done, you cannot update, insert, or delete any rows.</a:t>
            </a:r>
          </a:p>
          <a:p>
            <a:endParaRPr lang="en-US" dirty="0"/>
          </a:p>
        </p:txBody>
      </p:sp>
    </p:spTree>
    <p:extLst>
      <p:ext uri="{BB962C8B-B14F-4D97-AF65-F5344CB8AC3E}">
        <p14:creationId xmlns:p14="http://schemas.microsoft.com/office/powerpoint/2010/main" val="1077238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29</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r>
              <a:rPr lang="en-US" altLang="en-US" b="1" dirty="0"/>
              <a:t>Syntax</a:t>
            </a:r>
          </a:p>
          <a:p>
            <a:pPr lvl="1"/>
            <a:r>
              <a:rPr lang="en-US" altLang="en-US" dirty="0">
                <a:latin typeface="Courier New" pitchFamily="49" charset="0"/>
              </a:rPr>
              <a:t>CREATE</a:t>
            </a:r>
            <a:r>
              <a:rPr lang="en-US" altLang="en-US" dirty="0"/>
              <a:t> </a:t>
            </a:r>
            <a:r>
              <a:rPr lang="en-US" altLang="en-US" dirty="0">
                <a:latin typeface="Courier New" pitchFamily="49" charset="0"/>
              </a:rPr>
              <a:t>[OR REPLACE]</a:t>
            </a:r>
            <a:r>
              <a:rPr lang="en-US" altLang="en-US" dirty="0"/>
              <a:t> </a:t>
            </a:r>
            <a:r>
              <a:rPr lang="en-US" altLang="en-US" dirty="0">
                <a:latin typeface="Courier New" pitchFamily="49" charset="0"/>
              </a:rPr>
              <a:t>DIRECTORY </a:t>
            </a:r>
            <a:r>
              <a:rPr lang="en-US" altLang="en-US" dirty="0" err="1">
                <a:latin typeface="Courier New" pitchFamily="49" charset="0"/>
              </a:rPr>
              <a:t>directory</a:t>
            </a:r>
            <a:r>
              <a:rPr lang="en-US" altLang="en-US" dirty="0"/>
              <a:t> </a:t>
            </a:r>
            <a:r>
              <a:rPr lang="en-US" altLang="en-US" dirty="0">
                <a:latin typeface="Courier New" pitchFamily="49" charset="0"/>
              </a:rPr>
              <a:t>AS</a:t>
            </a:r>
            <a:r>
              <a:rPr lang="en-US" altLang="en-US" dirty="0"/>
              <a:t> </a:t>
            </a:r>
            <a:r>
              <a:rPr lang="en-US" altLang="en-US" dirty="0">
                <a:latin typeface="Courier New" pitchFamily="49" charset="0"/>
              </a:rPr>
              <a:t>'</a:t>
            </a:r>
            <a:r>
              <a:rPr lang="en-US" altLang="en-US" dirty="0" err="1">
                <a:latin typeface="Courier New" pitchFamily="49" charset="0"/>
              </a:rPr>
              <a:t>path_name</a:t>
            </a:r>
            <a:r>
              <a:rPr lang="en-US" altLang="en-US" dirty="0">
                <a:latin typeface="Courier New" pitchFamily="49" charset="0"/>
              </a:rPr>
              <a:t>';</a:t>
            </a:r>
          </a:p>
          <a:p>
            <a:pPr lvl="1"/>
            <a:r>
              <a:rPr lang="en-US" altLang="en-US" dirty="0"/>
              <a:t>In the syntax:</a:t>
            </a:r>
          </a:p>
          <a:p>
            <a:pPr lvl="1"/>
            <a:r>
              <a:rPr lang="en-US" altLang="en-US" dirty="0">
                <a:latin typeface="Courier New" pitchFamily="49" charset="0"/>
              </a:rPr>
              <a:t>OR</a:t>
            </a:r>
            <a:r>
              <a:rPr lang="en-US" altLang="en-US" dirty="0"/>
              <a:t> </a:t>
            </a:r>
            <a:r>
              <a:rPr lang="en-US" altLang="en-US" dirty="0">
                <a:latin typeface="Courier New" pitchFamily="49" charset="0"/>
              </a:rPr>
              <a:t>REPLACE		</a:t>
            </a:r>
            <a:r>
              <a:rPr lang="en-US" altLang="en-US" dirty="0"/>
              <a:t>Specify </a:t>
            </a:r>
            <a:r>
              <a:rPr lang="en-US" altLang="en-US" dirty="0">
                <a:latin typeface="Courier New" pitchFamily="49" charset="0"/>
              </a:rPr>
              <a:t>OR</a:t>
            </a:r>
            <a:r>
              <a:rPr lang="en-US" altLang="en-US" dirty="0"/>
              <a:t> </a:t>
            </a:r>
            <a:r>
              <a:rPr lang="en-US" altLang="en-US" dirty="0">
                <a:latin typeface="Courier New" pitchFamily="49" charset="0"/>
              </a:rPr>
              <a:t>REPLACE</a:t>
            </a:r>
            <a:r>
              <a:rPr lang="en-US" altLang="en-US" dirty="0"/>
              <a:t> to re-create the directory database</a:t>
            </a:r>
            <a:br>
              <a:rPr lang="en-US" altLang="en-US" dirty="0"/>
            </a:br>
            <a:r>
              <a:rPr lang="en-US" altLang="en-US" dirty="0"/>
              <a:t>			object if it already exists. You can use this clause to change</a:t>
            </a:r>
            <a:br>
              <a:rPr lang="en-US" altLang="en-US" dirty="0"/>
            </a:br>
            <a:r>
              <a:rPr lang="en-US" altLang="en-US" dirty="0"/>
              <a:t>			the definition of an existing directory without dropping, re-creating,</a:t>
            </a:r>
            <a:br>
              <a:rPr lang="en-US" altLang="en-US" dirty="0"/>
            </a:br>
            <a:r>
              <a:rPr lang="en-US" altLang="en-US" dirty="0"/>
              <a:t>			and </a:t>
            </a:r>
            <a:r>
              <a:rPr lang="en-US" altLang="en-US" dirty="0" err="1"/>
              <a:t>regranting</a:t>
            </a:r>
            <a:r>
              <a:rPr lang="en-US" altLang="en-US" dirty="0"/>
              <a:t> database object privileges previously granted</a:t>
            </a:r>
            <a:br>
              <a:rPr lang="en-US" altLang="en-US" dirty="0"/>
            </a:br>
            <a:r>
              <a:rPr lang="en-US" altLang="en-US" dirty="0"/>
              <a:t>			on the directory. Users who were previously granted privileges</a:t>
            </a:r>
            <a:br>
              <a:rPr lang="en-US" altLang="en-US" dirty="0"/>
            </a:br>
            <a:r>
              <a:rPr lang="en-US" altLang="en-US" dirty="0"/>
              <a:t>			on a redefined directory can continue to access the directory</a:t>
            </a:r>
            <a:br>
              <a:rPr lang="en-US" altLang="en-US" dirty="0"/>
            </a:br>
            <a:r>
              <a:rPr lang="en-US" altLang="en-US" dirty="0"/>
              <a:t>			without requiring that the privileges be </a:t>
            </a:r>
            <a:r>
              <a:rPr lang="en-US" altLang="en-US" dirty="0" err="1"/>
              <a:t>regranted</a:t>
            </a:r>
            <a:r>
              <a:rPr lang="en-US" altLang="en-US" dirty="0"/>
              <a:t>.</a:t>
            </a:r>
          </a:p>
          <a:p>
            <a:pPr lvl="1"/>
            <a:r>
              <a:rPr lang="en-US" altLang="en-US" dirty="0"/>
              <a:t/>
            </a:r>
            <a:br>
              <a:rPr lang="en-US" altLang="en-US" dirty="0"/>
            </a:br>
            <a:r>
              <a:rPr lang="en-US" altLang="en-US" dirty="0">
                <a:latin typeface="Courier New" pitchFamily="49" charset="0"/>
              </a:rPr>
              <a:t>directory</a:t>
            </a:r>
            <a:r>
              <a:rPr lang="en-US" altLang="en-US" dirty="0"/>
              <a:t>		Specify the name of the directory object to be created. The</a:t>
            </a:r>
            <a:br>
              <a:rPr lang="en-US" altLang="en-US" dirty="0"/>
            </a:br>
            <a:r>
              <a:rPr lang="en-US" altLang="en-US" dirty="0"/>
              <a:t>			maximum length of the directory name is 30 bytes. You</a:t>
            </a:r>
            <a:br>
              <a:rPr lang="en-US" altLang="en-US" dirty="0"/>
            </a:br>
            <a:r>
              <a:rPr lang="en-US" altLang="en-US" dirty="0"/>
              <a:t>			cannot qualify a directory object with a schema name.</a:t>
            </a:r>
          </a:p>
          <a:p>
            <a:pPr lvl="1"/>
            <a:endParaRPr lang="en-US" altLang="en-US" dirty="0"/>
          </a:p>
          <a:p>
            <a:pPr lvl="1"/>
            <a:r>
              <a:rPr lang="en-US" altLang="en-US" dirty="0">
                <a:latin typeface="Courier New" pitchFamily="49" charset="0"/>
              </a:rPr>
              <a:t>'</a:t>
            </a:r>
            <a:r>
              <a:rPr lang="en-US" altLang="en-US" dirty="0" err="1">
                <a:latin typeface="Courier New" pitchFamily="49" charset="0"/>
              </a:rPr>
              <a:t>path_name</a:t>
            </a:r>
            <a:r>
              <a:rPr lang="en-US" altLang="en-US" dirty="0">
                <a:latin typeface="Courier New" pitchFamily="49" charset="0"/>
              </a:rPr>
              <a:t>'		</a:t>
            </a:r>
            <a:r>
              <a:rPr lang="en-US" altLang="en-US" dirty="0"/>
              <a:t>Specify the full path name of the operating system directory</a:t>
            </a:r>
            <a:br>
              <a:rPr lang="en-US" altLang="en-US" dirty="0"/>
            </a:br>
            <a:r>
              <a:rPr lang="en-US" altLang="en-US" dirty="0"/>
              <a:t>			to be accessed. The path name is case-sensitive</a:t>
            </a:r>
            <a:r>
              <a:rPr lang="en-US" altLang="en-US" dirty="0" smtClean="0"/>
              <a:t>.</a:t>
            </a:r>
            <a:endParaRPr lang="en-US" dirty="0"/>
          </a:p>
        </p:txBody>
      </p:sp>
    </p:spTree>
    <p:extLst>
      <p:ext uri="{BB962C8B-B14F-4D97-AF65-F5344CB8AC3E}">
        <p14:creationId xmlns:p14="http://schemas.microsoft.com/office/powerpoint/2010/main" val="684757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learn about constraints and altering existing objects. You will also learn about external tables and the provision to name the index at the time of creating a </a:t>
            </a:r>
            <a:r>
              <a:rPr lang="en-US" altLang="en-US" dirty="0">
                <a:latin typeface="Courier New" pitchFamily="49" charset="0"/>
                <a:cs typeface="Courier New" pitchFamily="49" charset="0"/>
              </a:rPr>
              <a:t>PRIMARY KEY</a:t>
            </a:r>
            <a:r>
              <a:rPr lang="en-US" altLang="en-US" dirty="0"/>
              <a:t> constraint.</a:t>
            </a:r>
          </a:p>
          <a:p>
            <a:pPr lvl="1"/>
            <a:endParaRPr lang="en-US" dirty="0"/>
          </a:p>
        </p:txBody>
      </p:sp>
    </p:spTree>
    <p:extLst>
      <p:ext uri="{BB962C8B-B14F-4D97-AF65-F5344CB8AC3E}">
        <p14:creationId xmlns:p14="http://schemas.microsoft.com/office/powerpoint/2010/main" val="23639312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30</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You create external tables by using the </a:t>
            </a:r>
            <a:r>
              <a:rPr lang="en-US" altLang="en-US" dirty="0">
                <a:solidFill>
                  <a:schemeClr val="tx1"/>
                </a:solidFill>
                <a:latin typeface="Courier New" pitchFamily="49" charset="0"/>
              </a:rPr>
              <a:t>ORGANIZATION</a:t>
            </a:r>
            <a:r>
              <a:rPr lang="en-US" altLang="en-US" dirty="0"/>
              <a:t> </a:t>
            </a:r>
            <a:r>
              <a:rPr lang="en-US" altLang="en-US" dirty="0">
                <a:solidFill>
                  <a:schemeClr val="tx1"/>
                </a:solidFill>
                <a:latin typeface="Courier New" pitchFamily="49" charset="0"/>
              </a:rPr>
              <a:t>EXTERNAL</a:t>
            </a:r>
            <a:r>
              <a:rPr lang="en-US" altLang="en-US" dirty="0">
                <a:solidFill>
                  <a:schemeClr val="tx1"/>
                </a:solidFill>
              </a:rPr>
              <a:t> clause of the </a:t>
            </a:r>
            <a:r>
              <a:rPr lang="en-US" altLang="en-US" dirty="0">
                <a:solidFill>
                  <a:schemeClr val="tx1"/>
                </a:solidFill>
                <a:latin typeface="Courier New" pitchFamily="49" charset="0"/>
              </a:rPr>
              <a:t>CREATE</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 </a:t>
            </a:r>
          </a:p>
          <a:p>
            <a:pPr lvl="1"/>
            <a:r>
              <a:rPr lang="en-US" altLang="en-US" dirty="0">
                <a:solidFill>
                  <a:schemeClr val="tx1"/>
                </a:solidFill>
              </a:rPr>
              <a:t>You are not, in fact, creating a table. Rather, you are creating metadata in the data dictionary that you can use to access external data. You use the </a:t>
            </a:r>
            <a:r>
              <a:rPr lang="en-US" altLang="en-US" dirty="0">
                <a:solidFill>
                  <a:schemeClr val="tx1"/>
                </a:solidFill>
                <a:latin typeface="Courier New" pitchFamily="49" charset="0"/>
              </a:rPr>
              <a:t>ORGANIZATION</a:t>
            </a:r>
            <a:r>
              <a:rPr lang="en-US" altLang="en-US" dirty="0">
                <a:solidFill>
                  <a:schemeClr val="tx1"/>
                </a:solidFill>
              </a:rPr>
              <a:t> clause to specify the order in which the data rows of the table are stored. By specifying </a:t>
            </a:r>
            <a:r>
              <a:rPr lang="en-US" altLang="en-US" dirty="0">
                <a:solidFill>
                  <a:schemeClr val="tx1"/>
                </a:solidFill>
                <a:latin typeface="Courier New" pitchFamily="49" charset="0"/>
              </a:rPr>
              <a:t>EXTERNAL</a:t>
            </a:r>
            <a:r>
              <a:rPr lang="en-US" altLang="en-US" dirty="0">
                <a:solidFill>
                  <a:schemeClr val="tx1"/>
                </a:solidFill>
              </a:rPr>
              <a:t> in the </a:t>
            </a:r>
            <a:r>
              <a:rPr lang="en-US" altLang="en-US" dirty="0">
                <a:solidFill>
                  <a:schemeClr val="tx1"/>
                </a:solidFill>
                <a:latin typeface="Courier New" pitchFamily="49" charset="0"/>
              </a:rPr>
              <a:t>ORGANIZATION</a:t>
            </a:r>
            <a:r>
              <a:rPr lang="en-US" altLang="en-US" dirty="0">
                <a:solidFill>
                  <a:schemeClr val="tx1"/>
                </a:solidFill>
              </a:rPr>
              <a:t> clause, you indicate that the table is a read-only table located outside the database. Note that the external files must already exist outside the database.</a:t>
            </a:r>
          </a:p>
          <a:p>
            <a:pPr lvl="1"/>
            <a:r>
              <a:rPr lang="en-US" altLang="en-US" dirty="0">
                <a:solidFill>
                  <a:schemeClr val="tx1"/>
                </a:solidFill>
                <a:latin typeface="Courier New" pitchFamily="49" charset="0"/>
              </a:rPr>
              <a:t>TYPE &lt;</a:t>
            </a:r>
            <a:r>
              <a:rPr lang="en-US" altLang="en-US" i="1" dirty="0" err="1">
                <a:solidFill>
                  <a:schemeClr val="tx1"/>
                </a:solidFill>
                <a:latin typeface="Courier New" pitchFamily="49" charset="0"/>
              </a:rPr>
              <a:t>access_driver_type</a:t>
            </a:r>
            <a:r>
              <a:rPr lang="en-US" altLang="en-US" dirty="0">
                <a:solidFill>
                  <a:schemeClr val="tx1"/>
                </a:solidFill>
                <a:latin typeface="Courier New" pitchFamily="49" charset="0"/>
              </a:rPr>
              <a:t>&gt;</a:t>
            </a:r>
            <a:r>
              <a:rPr lang="en-US" altLang="en-US" dirty="0">
                <a:solidFill>
                  <a:schemeClr val="tx1"/>
                </a:solidFill>
              </a:rPr>
              <a:t> indicates the access driver of the external table. The access driver is the application programming interface (API) that interprets the external data for the database. If you do not specify </a:t>
            </a:r>
            <a:r>
              <a:rPr lang="en-US" altLang="en-US" dirty="0">
                <a:solidFill>
                  <a:schemeClr val="tx1"/>
                </a:solidFill>
                <a:latin typeface="Courier New" pitchFamily="49" charset="0"/>
              </a:rPr>
              <a:t>TYPE</a:t>
            </a:r>
            <a:r>
              <a:rPr lang="en-US" altLang="en-US" dirty="0">
                <a:solidFill>
                  <a:schemeClr val="tx1"/>
                </a:solidFill>
              </a:rPr>
              <a:t>, Oracle uses the default access driver, </a:t>
            </a:r>
            <a:r>
              <a:rPr lang="en-US" altLang="en-US" dirty="0">
                <a:solidFill>
                  <a:schemeClr val="tx1"/>
                </a:solidFill>
                <a:latin typeface="Courier New" pitchFamily="49" charset="0"/>
              </a:rPr>
              <a:t>ORACLE_LOADER</a:t>
            </a:r>
            <a:r>
              <a:rPr lang="en-US" altLang="en-US" dirty="0">
                <a:solidFill>
                  <a:schemeClr val="tx1"/>
                </a:solidFill>
              </a:rPr>
              <a:t>. The other option is </a:t>
            </a:r>
            <a:r>
              <a:rPr lang="en-US" altLang="en-US" dirty="0">
                <a:latin typeface="Courier New" pitchFamily="49" charset="0"/>
              </a:rPr>
              <a:t>ORACLE_DATAPUMP</a:t>
            </a:r>
            <a:r>
              <a:rPr lang="en-US" altLang="en-US" dirty="0"/>
              <a:t>.</a:t>
            </a:r>
            <a:r>
              <a:rPr lang="en-US" altLang="en-US" dirty="0">
                <a:solidFill>
                  <a:schemeClr val="tx1"/>
                </a:solidFill>
              </a:rPr>
              <a:t> </a:t>
            </a:r>
          </a:p>
          <a:p>
            <a:pPr lvl="1"/>
            <a:r>
              <a:rPr lang="en-US" altLang="en-US" dirty="0">
                <a:solidFill>
                  <a:schemeClr val="tx1"/>
                </a:solidFill>
              </a:rPr>
              <a:t>You use the </a:t>
            </a:r>
            <a:r>
              <a:rPr lang="en-US" altLang="en-US" dirty="0">
                <a:solidFill>
                  <a:schemeClr val="tx1"/>
                </a:solidFill>
                <a:latin typeface="Courier New" pitchFamily="49" charset="0"/>
              </a:rPr>
              <a:t>DEFAULT</a:t>
            </a:r>
            <a:r>
              <a:rPr lang="en-US" altLang="en-US" dirty="0"/>
              <a:t> </a:t>
            </a:r>
            <a:r>
              <a:rPr lang="en-US" altLang="en-US" dirty="0">
                <a:solidFill>
                  <a:schemeClr val="tx1"/>
                </a:solidFill>
                <a:latin typeface="Courier New" pitchFamily="49" charset="0"/>
              </a:rPr>
              <a:t>DIRECTORY</a:t>
            </a:r>
            <a:r>
              <a:rPr lang="en-US" altLang="en-US" dirty="0">
                <a:solidFill>
                  <a:schemeClr val="tx1"/>
                </a:solidFill>
              </a:rPr>
              <a:t> clause to specify one or more Oracle database directory objects that correspond to directories on the file system where the external data sources may reside. </a:t>
            </a:r>
          </a:p>
          <a:p>
            <a:pPr lvl="1"/>
            <a:r>
              <a:rPr lang="en-US" altLang="en-US" dirty="0">
                <a:solidFill>
                  <a:schemeClr val="tx1"/>
                </a:solidFill>
              </a:rPr>
              <a:t>The optional </a:t>
            </a:r>
            <a:r>
              <a:rPr lang="en-US" altLang="en-US" dirty="0">
                <a:solidFill>
                  <a:schemeClr val="tx1"/>
                </a:solidFill>
                <a:latin typeface="Courier New" pitchFamily="49" charset="0"/>
              </a:rPr>
              <a:t>ACCESS</a:t>
            </a:r>
            <a:r>
              <a:rPr lang="en-US" altLang="en-US" dirty="0"/>
              <a:t> </a:t>
            </a:r>
            <a:r>
              <a:rPr lang="en-US" altLang="en-US" dirty="0">
                <a:solidFill>
                  <a:schemeClr val="tx1"/>
                </a:solidFill>
                <a:latin typeface="Courier New" pitchFamily="49" charset="0"/>
              </a:rPr>
              <a:t>PARAMETERS</a:t>
            </a:r>
            <a:r>
              <a:rPr lang="en-US" altLang="en-US" dirty="0">
                <a:solidFill>
                  <a:schemeClr val="tx1"/>
                </a:solidFill>
              </a:rPr>
              <a:t> clause enables you to assign values to the parameters of the specific access driver for this external table.</a:t>
            </a:r>
          </a:p>
          <a:p>
            <a:pPr lvl="1"/>
            <a:r>
              <a:rPr lang="en-US" altLang="en-US" dirty="0">
                <a:solidFill>
                  <a:schemeClr val="tx1"/>
                </a:solidFill>
              </a:rPr>
              <a:t>Use the </a:t>
            </a:r>
            <a:r>
              <a:rPr lang="en-US" altLang="en-US" dirty="0">
                <a:solidFill>
                  <a:schemeClr val="tx1"/>
                </a:solidFill>
                <a:latin typeface="Courier New" pitchFamily="49" charset="0"/>
              </a:rPr>
              <a:t>LOCATION</a:t>
            </a:r>
            <a:r>
              <a:rPr lang="en-US" altLang="en-US" dirty="0">
                <a:solidFill>
                  <a:schemeClr val="tx1"/>
                </a:solidFill>
              </a:rPr>
              <a:t> clause to specify one external locator for each external data source. Usually, </a:t>
            </a:r>
            <a:r>
              <a:rPr lang="en-US" altLang="en-US" dirty="0">
                <a:solidFill>
                  <a:schemeClr val="tx1"/>
                </a:solidFill>
                <a:latin typeface="Courier New" pitchFamily="49" charset="0"/>
              </a:rPr>
              <a:t>&lt;</a:t>
            </a:r>
            <a:r>
              <a:rPr lang="en-US" altLang="en-US" i="1" dirty="0" err="1">
                <a:solidFill>
                  <a:schemeClr val="tx1"/>
                </a:solidFill>
                <a:latin typeface="Courier New" pitchFamily="49" charset="0"/>
              </a:rPr>
              <a:t>location_specifier</a:t>
            </a:r>
            <a:r>
              <a:rPr lang="en-US" altLang="en-US" dirty="0">
                <a:solidFill>
                  <a:schemeClr val="tx1"/>
                </a:solidFill>
                <a:latin typeface="Courier New" pitchFamily="49" charset="0"/>
              </a:rPr>
              <a:t>&gt;</a:t>
            </a:r>
            <a:r>
              <a:rPr lang="en-US" altLang="en-US" dirty="0">
                <a:solidFill>
                  <a:schemeClr val="tx1"/>
                </a:solidFill>
              </a:rPr>
              <a:t> is a file, but it need not be. </a:t>
            </a:r>
          </a:p>
          <a:p>
            <a:pPr lvl="1"/>
            <a:r>
              <a:rPr lang="en-US" altLang="en-US" dirty="0">
                <a:solidFill>
                  <a:schemeClr val="tx1"/>
                </a:solidFill>
              </a:rPr>
              <a:t>The </a:t>
            </a:r>
            <a:r>
              <a:rPr lang="en-US" altLang="en-US" dirty="0">
                <a:solidFill>
                  <a:schemeClr val="tx1"/>
                </a:solidFill>
                <a:latin typeface="Courier New" pitchFamily="49" charset="0"/>
              </a:rPr>
              <a:t>REJECT</a:t>
            </a:r>
            <a:r>
              <a:rPr lang="en-US" altLang="en-US" dirty="0"/>
              <a:t> </a:t>
            </a:r>
            <a:r>
              <a:rPr lang="en-US" altLang="en-US" dirty="0">
                <a:solidFill>
                  <a:schemeClr val="tx1"/>
                </a:solidFill>
                <a:latin typeface="Courier New" pitchFamily="49" charset="0"/>
              </a:rPr>
              <a:t>LIMIT</a:t>
            </a:r>
            <a:r>
              <a:rPr lang="en-US" altLang="en-US" dirty="0">
                <a:solidFill>
                  <a:schemeClr val="tx1"/>
                </a:solidFill>
              </a:rPr>
              <a:t> clause enables you to specify how many conversion errors can occur during a query of the external data before an Oracle error is returned and the query is aborted. The default value is </a:t>
            </a:r>
            <a:r>
              <a:rPr lang="en-US" altLang="en-US" dirty="0">
                <a:solidFill>
                  <a:schemeClr val="tx1"/>
                </a:solidFill>
                <a:latin typeface="Courier New" pitchFamily="49" charset="0"/>
              </a:rPr>
              <a:t>0</a:t>
            </a:r>
            <a:r>
              <a:rPr lang="en-US" altLang="en-US" dirty="0">
                <a:solidFill>
                  <a:schemeClr val="tx1"/>
                </a:solidFill>
              </a:rPr>
              <a:t>.</a:t>
            </a:r>
          </a:p>
          <a:p>
            <a:endParaRPr lang="en-US" dirty="0"/>
          </a:p>
        </p:txBody>
      </p:sp>
    </p:spTree>
    <p:extLst>
      <p:ext uri="{BB962C8B-B14F-4D97-AF65-F5344CB8AC3E}">
        <p14:creationId xmlns:p14="http://schemas.microsoft.com/office/powerpoint/2010/main" val="3190799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31</a:t>
            </a:fld>
            <a:endParaRPr lang="en-US" dirty="0"/>
          </a:p>
        </p:txBody>
      </p:sp>
      <p:sp>
        <p:nvSpPr>
          <p:cNvPr id="6" name="Notes Placeholder 5"/>
          <p:cNvSpPr>
            <a:spLocks noGrp="1"/>
          </p:cNvSpPr>
          <p:nvPr>
            <p:ph type="body" idx="1"/>
          </p:nvPr>
        </p:nvSpPr>
        <p:spPr>
          <a:xfrm>
            <a:off x="457200" y="449263"/>
            <a:ext cx="6858000" cy="9380537"/>
          </a:xfrm>
        </p:spPr>
        <p:txBody>
          <a:bodyPr/>
          <a:lstStyle/>
          <a:p>
            <a:pPr lvl="1"/>
            <a:r>
              <a:rPr lang="en-US" altLang="en-US" dirty="0"/>
              <a:t>The syntax for using the </a:t>
            </a:r>
            <a:r>
              <a:rPr lang="en-US" altLang="en-US" dirty="0">
                <a:latin typeface="Courier New" pitchFamily="49" charset="0"/>
              </a:rPr>
              <a:t>ORACLE_DATAPUMP</a:t>
            </a:r>
            <a:r>
              <a:rPr lang="en-US" altLang="en-US" dirty="0"/>
              <a:t> access driver is as follows:</a:t>
            </a:r>
          </a:p>
          <a:p>
            <a:pPr lvl="1"/>
            <a:r>
              <a:rPr lang="en-US" altLang="en-US" dirty="0">
                <a:latin typeface="Courier New" pitchFamily="49" charset="0"/>
              </a:rPr>
              <a:t>CREATE TABLE </a:t>
            </a:r>
            <a:r>
              <a:rPr lang="en-US" altLang="en-US" dirty="0" err="1">
                <a:latin typeface="Courier New" pitchFamily="49" charset="0"/>
              </a:rPr>
              <a:t>extract_emps</a:t>
            </a:r>
            <a:endParaRPr lang="en-US" altLang="en-US" dirty="0">
              <a:latin typeface="Courier New" pitchFamily="49" charset="0"/>
            </a:endParaRPr>
          </a:p>
          <a:p>
            <a:pPr lvl="1"/>
            <a:r>
              <a:rPr lang="en-US" altLang="en-US" dirty="0">
                <a:latin typeface="Courier New" pitchFamily="49" charset="0"/>
              </a:rPr>
              <a:t>ORGANIZATION EXTERNAL (TYPE ORACLE_DATAPUMP </a:t>
            </a:r>
            <a:br>
              <a:rPr lang="en-US" altLang="en-US" dirty="0">
                <a:latin typeface="Courier New" pitchFamily="49" charset="0"/>
              </a:rPr>
            </a:br>
            <a:r>
              <a:rPr lang="en-US" altLang="en-US" dirty="0">
                <a:latin typeface="Courier New" pitchFamily="49" charset="0"/>
              </a:rPr>
              <a:t>                       DEFAULT DIRECTORY …</a:t>
            </a:r>
            <a:br>
              <a:rPr lang="en-US" altLang="en-US" dirty="0">
                <a:latin typeface="Courier New" pitchFamily="49" charset="0"/>
              </a:rPr>
            </a:br>
            <a:r>
              <a:rPr lang="en-US" altLang="en-US" dirty="0">
                <a:latin typeface="Courier New" pitchFamily="49" charset="0"/>
              </a:rPr>
              <a:t>                       ACCESS PARAMETERS (… ) </a:t>
            </a:r>
            <a:br>
              <a:rPr lang="en-US" altLang="en-US" dirty="0">
                <a:latin typeface="Courier New" pitchFamily="49" charset="0"/>
              </a:rPr>
            </a:br>
            <a:r>
              <a:rPr lang="en-US" altLang="en-US" dirty="0">
                <a:latin typeface="Courier New" pitchFamily="49" charset="0"/>
              </a:rPr>
              <a:t>                       LOCATION (…)</a:t>
            </a:r>
          </a:p>
          <a:p>
            <a:pPr lvl="1"/>
            <a:r>
              <a:rPr lang="en-US" altLang="en-US" dirty="0">
                <a:latin typeface="Courier New" pitchFamily="49" charset="0"/>
              </a:rPr>
              <a:t>                       PARALLEL 4 </a:t>
            </a:r>
          </a:p>
          <a:p>
            <a:pPr lvl="1"/>
            <a:r>
              <a:rPr lang="en-US" altLang="en-US" dirty="0">
                <a:latin typeface="Courier New" pitchFamily="49" charset="0"/>
              </a:rPr>
              <a:t>                       REJECT LIMIT UNLIMITED </a:t>
            </a:r>
            <a:br>
              <a:rPr lang="en-US" altLang="en-US" dirty="0">
                <a:latin typeface="Courier New" pitchFamily="49" charset="0"/>
              </a:rPr>
            </a:br>
            <a:r>
              <a:rPr lang="en-US" altLang="en-US" dirty="0">
                <a:latin typeface="Courier New" pitchFamily="49" charset="0"/>
              </a:rPr>
              <a:t>AS </a:t>
            </a:r>
          </a:p>
          <a:p>
            <a:pPr lvl="1"/>
            <a:r>
              <a:rPr lang="en-US" altLang="en-US" dirty="0">
                <a:latin typeface="Courier New" pitchFamily="49" charset="0"/>
              </a:rPr>
              <a:t>SELECT * FROM …;</a:t>
            </a:r>
          </a:p>
          <a:p>
            <a:endParaRPr lang="en-US" dirty="0"/>
          </a:p>
        </p:txBody>
      </p:sp>
    </p:spTree>
    <p:extLst>
      <p:ext uri="{BB962C8B-B14F-4D97-AF65-F5344CB8AC3E}">
        <p14:creationId xmlns:p14="http://schemas.microsoft.com/office/powerpoint/2010/main" val="3611780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32</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a:xfrm>
            <a:off x="457200" y="4617720"/>
            <a:ext cx="6858000" cy="6316136"/>
          </a:xfrm>
        </p:spPr>
        <p:txBody>
          <a:bodyPr/>
          <a:lstStyle/>
          <a:p>
            <a:pPr lvl="1"/>
            <a:r>
              <a:rPr lang="en-US" altLang="en-US" dirty="0"/>
              <a:t>Assume that there is a flat file that has records in the following format:</a:t>
            </a:r>
          </a:p>
          <a:p>
            <a:pPr marL="857250" lvl="4"/>
            <a:r>
              <a:rPr lang="en-US" altLang="en-US" dirty="0"/>
              <a:t>10,jones,11-Dec-1934</a:t>
            </a:r>
          </a:p>
          <a:p>
            <a:pPr marL="857250" lvl="4"/>
            <a:r>
              <a:rPr lang="en-US" altLang="en-US" dirty="0"/>
              <a:t>20,smith,12-Jun-1972</a:t>
            </a:r>
          </a:p>
          <a:p>
            <a:pPr lvl="1"/>
            <a:r>
              <a:rPr lang="en-US" altLang="en-US" dirty="0"/>
              <a:t>Records are delimited by new lines. The file is located at /</a:t>
            </a:r>
            <a:r>
              <a:rPr lang="en-US" altLang="en-US" dirty="0">
                <a:latin typeface="Courier New"/>
              </a:rPr>
              <a:t>home/oracle/labs</a:t>
            </a:r>
            <a:r>
              <a:rPr lang="en-US" altLang="en-US" dirty="0">
                <a:latin typeface="Courier New" pitchFamily="49" charset="0"/>
              </a:rPr>
              <a:t>/sql2/</a:t>
            </a:r>
            <a:r>
              <a:rPr lang="en-US" altLang="en-US" dirty="0" err="1">
                <a:latin typeface="Courier New" pitchFamily="49" charset="0"/>
              </a:rPr>
              <a:t>emp_dir</a:t>
            </a:r>
            <a:r>
              <a:rPr lang="en-US" altLang="en-US" dirty="0">
                <a:latin typeface="Courier New" pitchFamily="49" charset="0"/>
              </a:rPr>
              <a:t>/emp.dat</a:t>
            </a:r>
            <a:r>
              <a:rPr lang="en-US" altLang="en-US" dirty="0"/>
              <a:t>.</a:t>
            </a:r>
            <a:endParaRPr lang="en-US" altLang="en-US" dirty="0">
              <a:latin typeface="Courier New" pitchFamily="49" charset="0"/>
            </a:endParaRPr>
          </a:p>
          <a:p>
            <a:pPr lvl="1"/>
            <a:r>
              <a:rPr lang="en-US" altLang="en-US" dirty="0"/>
              <a:t>To convert this file as the data source for an external table, whose metadata will reside in the database, you must perform the following steps:</a:t>
            </a:r>
          </a:p>
          <a:p>
            <a:pPr lvl="2">
              <a:buFont typeface="+mj-lt"/>
              <a:buAutoNum type="arabicPeriod"/>
            </a:pPr>
            <a:r>
              <a:rPr lang="en-US" altLang="en-US" dirty="0"/>
              <a:t>Create a directory object, </a:t>
            </a:r>
            <a:r>
              <a:rPr lang="en-US" altLang="en-US" dirty="0" err="1">
                <a:latin typeface="Courier New" pitchFamily="49" charset="0"/>
              </a:rPr>
              <a:t>emp_dir</a:t>
            </a:r>
            <a:r>
              <a:rPr lang="en-US" altLang="en-US" dirty="0"/>
              <a:t>, as follows:</a:t>
            </a:r>
            <a:br>
              <a:rPr lang="en-US" altLang="en-US" dirty="0"/>
            </a:br>
            <a:r>
              <a:rPr lang="en-US" altLang="en-US" dirty="0">
                <a:latin typeface="Courier New" pitchFamily="49" charset="0"/>
              </a:rPr>
              <a:t>CREATE DIRECTORY </a:t>
            </a:r>
            <a:r>
              <a:rPr lang="en-US" altLang="en-US" dirty="0" err="1">
                <a:latin typeface="Courier New" pitchFamily="49" charset="0"/>
              </a:rPr>
              <a:t>emp_dir</a:t>
            </a:r>
            <a:r>
              <a:rPr lang="en-US" altLang="en-US" dirty="0">
                <a:latin typeface="Courier New" pitchFamily="49" charset="0"/>
              </a:rPr>
              <a:t> AS '/home/</a:t>
            </a:r>
            <a:r>
              <a:rPr lang="en-US" altLang="en-US" dirty="0">
                <a:latin typeface="Courier New"/>
              </a:rPr>
              <a:t>oracle/labs</a:t>
            </a:r>
            <a:r>
              <a:rPr lang="en-US" altLang="en-US" dirty="0">
                <a:latin typeface="Courier New" pitchFamily="49" charset="0"/>
              </a:rPr>
              <a:t>/sql2/</a:t>
            </a:r>
            <a:r>
              <a:rPr lang="en-US" altLang="en-US" dirty="0" err="1">
                <a:latin typeface="Courier New" pitchFamily="49" charset="0"/>
              </a:rPr>
              <a:t>emp_dir</a:t>
            </a:r>
            <a:r>
              <a:rPr lang="en-US" altLang="en-US" dirty="0">
                <a:latin typeface="Courier New" pitchFamily="49" charset="0"/>
              </a:rPr>
              <a:t>' ;</a:t>
            </a:r>
          </a:p>
          <a:p>
            <a:pPr lvl="2">
              <a:buFont typeface="+mj-lt"/>
              <a:buAutoNum type="arabicPeriod"/>
            </a:pPr>
            <a:r>
              <a:rPr lang="en-US" altLang="en-US" dirty="0"/>
              <a:t>Run the </a:t>
            </a:r>
            <a:r>
              <a:rPr lang="en-US" altLang="en-US" dirty="0">
                <a:latin typeface="Courier New" pitchFamily="49" charset="0"/>
              </a:rPr>
              <a:t>CREATE</a:t>
            </a:r>
            <a:r>
              <a:rPr lang="en-US" altLang="en-US" dirty="0"/>
              <a:t> </a:t>
            </a:r>
            <a:r>
              <a:rPr lang="en-US" altLang="en-US" dirty="0">
                <a:latin typeface="Courier New" pitchFamily="49" charset="0"/>
              </a:rPr>
              <a:t>TABLE</a:t>
            </a:r>
            <a:r>
              <a:rPr lang="en-US" altLang="en-US" dirty="0"/>
              <a:t> command shown in the slide.</a:t>
            </a:r>
          </a:p>
          <a:p>
            <a:pPr lvl="1"/>
            <a:r>
              <a:rPr lang="en-US" altLang="en-US" dirty="0"/>
              <a:t>The example in the slide illustrates the table specification to create an external table for the file:</a:t>
            </a:r>
          </a:p>
          <a:p>
            <a:pPr marL="857250" lvl="4"/>
            <a:r>
              <a:rPr lang="en-US" altLang="en-US" dirty="0">
                <a:latin typeface="Courier New"/>
              </a:rPr>
              <a:t>/home/oracle/labs</a:t>
            </a:r>
            <a:r>
              <a:rPr lang="en-US" altLang="en-US" dirty="0"/>
              <a:t>/sql2/</a:t>
            </a:r>
            <a:r>
              <a:rPr lang="en-US" altLang="en-US" dirty="0" err="1"/>
              <a:t>emp_dir</a:t>
            </a:r>
            <a:r>
              <a:rPr lang="en-US" altLang="en-US" dirty="0"/>
              <a:t>/emp.dat</a:t>
            </a:r>
          </a:p>
          <a:p>
            <a:pPr lvl="1"/>
            <a:r>
              <a:rPr lang="en-US" altLang="en-US" dirty="0"/>
              <a:t>In the example, the </a:t>
            </a:r>
            <a:r>
              <a:rPr lang="en-US" altLang="en-US" dirty="0">
                <a:latin typeface="Courier New" pitchFamily="49" charset="0"/>
              </a:rPr>
              <a:t>TYPE</a:t>
            </a:r>
            <a:r>
              <a:rPr lang="en-US" altLang="en-US" dirty="0"/>
              <a:t> specification is given only to illustrate its use. </a:t>
            </a:r>
            <a:r>
              <a:rPr lang="en-US" altLang="en-US" dirty="0">
                <a:latin typeface="Courier New" pitchFamily="49" charset="0"/>
              </a:rPr>
              <a:t>ORACLE_LOADER</a:t>
            </a:r>
            <a:r>
              <a:rPr lang="en-US" altLang="en-US" dirty="0"/>
              <a:t> is the default access driver if not specified. The </a:t>
            </a:r>
            <a:r>
              <a:rPr lang="en-US" altLang="en-US" dirty="0">
                <a:latin typeface="Courier New" pitchFamily="49" charset="0"/>
              </a:rPr>
              <a:t>ACCESS</a:t>
            </a:r>
            <a:r>
              <a:rPr lang="en-US" altLang="en-US" dirty="0"/>
              <a:t> </a:t>
            </a:r>
            <a:r>
              <a:rPr lang="en-US" altLang="en-US" dirty="0">
                <a:latin typeface="Courier New" pitchFamily="49" charset="0"/>
              </a:rPr>
              <a:t>PARAMETERS</a:t>
            </a:r>
            <a:r>
              <a:rPr lang="en-US" altLang="en-US" dirty="0"/>
              <a:t> option provides values to parameters of the specific access driver, which are interpreted by the access driver, not by the Oracle Server.</a:t>
            </a:r>
          </a:p>
          <a:p>
            <a:pPr lvl="1"/>
            <a:r>
              <a:rPr lang="en-US" altLang="en-US" dirty="0"/>
              <a:t>After the </a:t>
            </a:r>
            <a:r>
              <a:rPr lang="en-US" altLang="en-US" dirty="0">
                <a:latin typeface="Courier New" pitchFamily="49" charset="0"/>
              </a:rPr>
              <a:t>CREATE</a:t>
            </a:r>
            <a:r>
              <a:rPr lang="en-US" altLang="en-US" dirty="0"/>
              <a:t> </a:t>
            </a:r>
            <a:r>
              <a:rPr lang="en-US" altLang="en-US" dirty="0">
                <a:latin typeface="Courier New" pitchFamily="49" charset="0"/>
              </a:rPr>
              <a:t>TABLE</a:t>
            </a:r>
            <a:r>
              <a:rPr lang="en-US" altLang="en-US" dirty="0"/>
              <a:t> command executes successfully, the </a:t>
            </a:r>
            <a:r>
              <a:rPr lang="en-US" altLang="en-US" dirty="0">
                <a:latin typeface="Courier New" pitchFamily="49" charset="0"/>
              </a:rPr>
              <a:t>OLDEMP</a:t>
            </a:r>
            <a:r>
              <a:rPr lang="en-US" altLang="en-US" dirty="0"/>
              <a:t> external table can be described and queried in the same way as a relational table.</a:t>
            </a:r>
          </a:p>
          <a:p>
            <a:pPr lvl="1"/>
            <a:r>
              <a:rPr lang="en-US" altLang="en-US" b="1" dirty="0"/>
              <a:t>Note:</a:t>
            </a:r>
            <a:r>
              <a:rPr lang="en-US" altLang="en-US" dirty="0"/>
              <a:t> The </a:t>
            </a:r>
            <a:r>
              <a:rPr lang="en-US" altLang="en-US" dirty="0" err="1">
                <a:latin typeface="Courier New"/>
              </a:rPr>
              <a:t>emp_dir</a:t>
            </a:r>
            <a:r>
              <a:rPr lang="en-US" altLang="en-US" dirty="0"/>
              <a:t> directory on the file system must have write permission for user and others for the external table to work successfully</a:t>
            </a:r>
            <a:r>
              <a:rPr lang="en-US" altLang="en-US" dirty="0" smtClean="0"/>
              <a:t>.</a:t>
            </a:r>
            <a:endParaRPr lang="en-US" dirty="0"/>
          </a:p>
        </p:txBody>
      </p:sp>
    </p:spTree>
    <p:extLst>
      <p:ext uri="{BB962C8B-B14F-4D97-AF65-F5344CB8AC3E}">
        <p14:creationId xmlns:p14="http://schemas.microsoft.com/office/powerpoint/2010/main" val="15468362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33</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An external table does not tell you how data is stored in the database. It also does not tell you how data is stored in the external source. Instead, it tells you how the external table layer must present the data to the server. It is the responsibility of the access driver and the external table layer to do the necessary transformations required on the data in the data file so that it matches the external table definition.</a:t>
            </a:r>
          </a:p>
          <a:p>
            <a:pPr lvl="1"/>
            <a:r>
              <a:rPr lang="en-US" altLang="en-US" dirty="0"/>
              <a:t>When the database server accesses data in an external source, it calls the appropriate access driver to get the data from an external source in a form that the database server expects.</a:t>
            </a:r>
          </a:p>
          <a:p>
            <a:pPr lvl="1"/>
            <a:r>
              <a:rPr lang="en-US" altLang="en-US" dirty="0"/>
              <a:t>Remember that the description of the data in the data source is separate from the definition of the external table. The source file can contain more or fewer fields than there are columns in the table. Also, the data types for fields in the data source can be different from the columns in the table. The access driver takes care of ensuring that the data from the data source is processed so that it matches the definition of the external table.</a:t>
            </a:r>
          </a:p>
          <a:p>
            <a:endParaRPr lang="en-US" dirty="0"/>
          </a:p>
        </p:txBody>
      </p:sp>
    </p:spTree>
    <p:extLst>
      <p:ext uri="{BB962C8B-B14F-4D97-AF65-F5344CB8AC3E}">
        <p14:creationId xmlns:p14="http://schemas.microsoft.com/office/powerpoint/2010/main" val="18767990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34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You can perform the unload and reload operations with external tables by using the </a:t>
            </a:r>
            <a:r>
              <a:rPr lang="en-US" altLang="en-US" dirty="0">
                <a:latin typeface="Courier New" pitchFamily="49" charset="0"/>
              </a:rPr>
              <a:t>ORACLE_DATAPUMP</a:t>
            </a:r>
            <a:r>
              <a:rPr lang="en-US" altLang="en-US" dirty="0"/>
              <a:t> access driver.</a:t>
            </a:r>
          </a:p>
          <a:p>
            <a:pPr lvl="1"/>
            <a:r>
              <a:rPr lang="en-US" altLang="en-US" b="1" dirty="0"/>
              <a:t>Note:</a:t>
            </a:r>
            <a:r>
              <a:rPr lang="en-US" altLang="en-US" dirty="0"/>
              <a:t> In the context of external tables, loading data refers to the act of data being read from an external table and loaded into a table in the database. Unloading data refers to the act of reading data from a table and inserting it into an external table.</a:t>
            </a:r>
          </a:p>
          <a:p>
            <a:pPr lvl="1"/>
            <a:r>
              <a:rPr lang="en-US" altLang="en-US" dirty="0"/>
              <a:t>The example in the slide illustrates the table specification to create an external table by using the </a:t>
            </a:r>
            <a:r>
              <a:rPr lang="en-US" altLang="en-US" dirty="0">
                <a:latin typeface="Courier New" pitchFamily="49" charset="0"/>
              </a:rPr>
              <a:t>ORACLE_DATAPUMP</a:t>
            </a:r>
            <a:r>
              <a:rPr lang="en-US" altLang="en-US" dirty="0"/>
              <a:t> access driver. Data is then populated into the two files: </a:t>
            </a:r>
            <a:r>
              <a:rPr lang="en-US" altLang="en-US" dirty="0">
                <a:latin typeface="Courier New" pitchFamily="49" charset="0"/>
              </a:rPr>
              <a:t>emp1.exp</a:t>
            </a:r>
            <a:r>
              <a:rPr lang="en-US" altLang="en-US" dirty="0"/>
              <a:t> and </a:t>
            </a:r>
            <a:r>
              <a:rPr lang="en-US" altLang="en-US" dirty="0">
                <a:latin typeface="Courier New" pitchFamily="49" charset="0"/>
              </a:rPr>
              <a:t>emp2.exp</a:t>
            </a:r>
            <a:r>
              <a:rPr lang="en-US" altLang="en-US" dirty="0"/>
              <a:t>.</a:t>
            </a:r>
          </a:p>
          <a:p>
            <a:pPr lvl="1"/>
            <a:r>
              <a:rPr lang="en-US" altLang="en-US" dirty="0"/>
              <a:t>To populate data read from the </a:t>
            </a:r>
            <a:r>
              <a:rPr lang="en-US" altLang="en-US" dirty="0">
                <a:latin typeface="Courier New" pitchFamily="49" charset="0"/>
              </a:rPr>
              <a:t>EMPLOYEES</a:t>
            </a:r>
            <a:r>
              <a:rPr lang="en-US" altLang="en-US" dirty="0"/>
              <a:t> table into an external table, you must perform the following steps:</a:t>
            </a:r>
          </a:p>
          <a:p>
            <a:pPr lvl="2">
              <a:buFont typeface="+mj-lt"/>
              <a:buAutoNum type="arabicPeriod"/>
            </a:pPr>
            <a:r>
              <a:rPr lang="en-US" altLang="en-US" dirty="0"/>
              <a:t>Create a directory object, </a:t>
            </a:r>
            <a:r>
              <a:rPr lang="en-US" altLang="en-US" dirty="0" err="1">
                <a:latin typeface="Courier New" pitchFamily="49" charset="0"/>
              </a:rPr>
              <a:t>emp_dir</a:t>
            </a:r>
            <a:r>
              <a:rPr lang="en-US" altLang="en-US" dirty="0"/>
              <a:t>, as follows:</a:t>
            </a:r>
            <a:br>
              <a:rPr lang="en-US" altLang="en-US" dirty="0"/>
            </a:br>
            <a:r>
              <a:rPr lang="en-US" altLang="en-US" dirty="0">
                <a:latin typeface="Courier New" pitchFamily="49" charset="0"/>
              </a:rPr>
              <a:t>CREATE OR REPLACE DIRECTORY </a:t>
            </a:r>
            <a:r>
              <a:rPr lang="en-US" altLang="en-US" dirty="0" err="1">
                <a:latin typeface="Courier New" pitchFamily="49" charset="0"/>
              </a:rPr>
              <a:t>emp_dir</a:t>
            </a:r>
            <a:r>
              <a:rPr lang="en-US" altLang="en-US" dirty="0">
                <a:latin typeface="Courier New" pitchFamily="49" charset="0"/>
              </a:rPr>
              <a:t> AS '/</a:t>
            </a:r>
            <a:r>
              <a:rPr lang="en-US" altLang="en-US" dirty="0">
                <a:latin typeface="Courier New"/>
              </a:rPr>
              <a:t>stage/Labs</a:t>
            </a:r>
            <a:r>
              <a:rPr lang="en-US" altLang="en-US" dirty="0">
                <a:latin typeface="Courier New" pitchFamily="49" charset="0"/>
              </a:rPr>
              <a:t>/sql2/</a:t>
            </a:r>
            <a:r>
              <a:rPr lang="en-US" altLang="en-US" dirty="0" err="1">
                <a:latin typeface="Courier New" pitchFamily="49" charset="0"/>
              </a:rPr>
              <a:t>emp_dir</a:t>
            </a:r>
            <a:r>
              <a:rPr lang="en-US" altLang="en-US" dirty="0">
                <a:latin typeface="Courier New" pitchFamily="49" charset="0"/>
              </a:rPr>
              <a:t>‘;</a:t>
            </a:r>
          </a:p>
          <a:p>
            <a:pPr lvl="2">
              <a:buFont typeface="+mj-lt"/>
              <a:buAutoNum type="arabicPeriod"/>
            </a:pPr>
            <a:r>
              <a:rPr lang="en-US" altLang="en-US" dirty="0"/>
              <a:t>Run the </a:t>
            </a:r>
            <a:r>
              <a:rPr lang="en-US" altLang="en-US" dirty="0">
                <a:latin typeface="Courier New" pitchFamily="49" charset="0"/>
              </a:rPr>
              <a:t>CREATE</a:t>
            </a:r>
            <a:r>
              <a:rPr lang="en-US" altLang="en-US" dirty="0"/>
              <a:t> </a:t>
            </a:r>
            <a:r>
              <a:rPr lang="en-US" altLang="en-US" dirty="0">
                <a:latin typeface="Courier New" pitchFamily="49" charset="0"/>
              </a:rPr>
              <a:t>TABLE</a:t>
            </a:r>
            <a:r>
              <a:rPr lang="en-US" altLang="en-US" dirty="0"/>
              <a:t> command shown in the slide.</a:t>
            </a:r>
          </a:p>
          <a:p>
            <a:pPr lvl="1"/>
            <a:r>
              <a:rPr lang="en-US" altLang="en-US" b="1" dirty="0"/>
              <a:t>Note:</a:t>
            </a:r>
            <a:r>
              <a:rPr lang="en-US" altLang="en-US" dirty="0"/>
              <a:t> The </a:t>
            </a:r>
            <a:r>
              <a:rPr lang="en-US" altLang="en-US" dirty="0" err="1">
                <a:latin typeface="Courier New" pitchFamily="49" charset="0"/>
              </a:rPr>
              <a:t>emp_dir</a:t>
            </a:r>
            <a:r>
              <a:rPr lang="en-US" altLang="en-US" dirty="0"/>
              <a:t> directory is the same as created in the previous example of using </a:t>
            </a:r>
            <a:r>
              <a:rPr lang="en-US" altLang="en-US" dirty="0">
                <a:latin typeface="Courier New" pitchFamily="49" charset="0"/>
              </a:rPr>
              <a:t>ORACLE_LOADER</a:t>
            </a:r>
            <a:r>
              <a:rPr lang="en-US" altLang="en-US" dirty="0"/>
              <a:t>.</a:t>
            </a:r>
          </a:p>
          <a:p>
            <a:pPr lvl="1"/>
            <a:r>
              <a:rPr lang="en-US" altLang="en-US" dirty="0"/>
              <a:t>You can query the external table by executing the following code:</a:t>
            </a:r>
          </a:p>
          <a:p>
            <a:pPr marL="857250" lvl="4"/>
            <a:r>
              <a:rPr lang="en-US" altLang="en-US" dirty="0"/>
              <a:t>SELECT * FROM </a:t>
            </a:r>
            <a:r>
              <a:rPr lang="en-US" altLang="en-US" dirty="0" err="1"/>
              <a:t>emp_ext</a:t>
            </a:r>
            <a:r>
              <a:rPr lang="en-US" altLang="en-US" dirty="0"/>
              <a:t>;</a:t>
            </a:r>
          </a:p>
          <a:p>
            <a:endParaRPr lang="en-US" dirty="0"/>
          </a:p>
        </p:txBody>
      </p:sp>
    </p:spTree>
    <p:extLst>
      <p:ext uri="{BB962C8B-B14F-4D97-AF65-F5344CB8AC3E}">
        <p14:creationId xmlns:p14="http://schemas.microsoft.com/office/powerpoint/2010/main" val="603904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35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In this lesson, you learned how to perform the following tasks for schema object management:</a:t>
            </a:r>
          </a:p>
          <a:p>
            <a:pPr lvl="2"/>
            <a:r>
              <a:rPr lang="en-US" altLang="en-US" dirty="0"/>
              <a:t>Alter tables to add or modify columns or constraints.</a:t>
            </a:r>
          </a:p>
          <a:p>
            <a:pPr lvl="2"/>
            <a:r>
              <a:rPr lang="en-US" altLang="en-US" dirty="0">
                <a:latin typeface="TimesNewRoman"/>
              </a:rPr>
              <a:t>Use the</a:t>
            </a:r>
            <a:r>
              <a:rPr lang="en-US" altLang="en-US" dirty="0"/>
              <a:t> </a:t>
            </a:r>
            <a:r>
              <a:rPr lang="en-US" altLang="en-US" dirty="0">
                <a:latin typeface="Courier New" pitchFamily="49" charset="0"/>
              </a:rPr>
              <a:t>ORGANIZATION EXTERNAL</a:t>
            </a:r>
            <a:r>
              <a:rPr lang="en-US" altLang="en-US" dirty="0"/>
              <a:t> </a:t>
            </a:r>
            <a:r>
              <a:rPr lang="en-US" altLang="en-US" dirty="0">
                <a:latin typeface="TimesNewRoman"/>
              </a:rPr>
              <a:t>clause of the </a:t>
            </a:r>
            <a:r>
              <a:rPr lang="en-US" altLang="en-US" dirty="0">
                <a:latin typeface="Courier New" pitchFamily="49" charset="0"/>
              </a:rPr>
              <a:t>CREATE TABLE</a:t>
            </a:r>
            <a:r>
              <a:rPr lang="en-US" altLang="en-US" dirty="0">
                <a:latin typeface="TimesNewRoman"/>
              </a:rPr>
              <a:t> </a:t>
            </a:r>
            <a:r>
              <a:rPr lang="en-US" altLang="en-US" dirty="0"/>
              <a:t>statement to create an external table. An external table is a read-only table whose metadata is stored in the database but whose data is stored outside the database.</a:t>
            </a:r>
          </a:p>
          <a:p>
            <a:pPr lvl="2"/>
            <a:r>
              <a:rPr lang="en-US" altLang="en-US" dirty="0"/>
              <a:t>Use external tables to query data without first loading it into the database</a:t>
            </a:r>
            <a:r>
              <a:rPr lang="en-US" altLang="en-US" dirty="0" smtClean="0"/>
              <a:t>.</a:t>
            </a:r>
            <a:endParaRPr lang="en-US" altLang="en-US" dirty="0"/>
          </a:p>
        </p:txBody>
      </p:sp>
    </p:spTree>
    <p:extLst>
      <p:ext uri="{BB962C8B-B14F-4D97-AF65-F5344CB8AC3E}">
        <p14:creationId xmlns:p14="http://schemas.microsoft.com/office/powerpoint/2010/main" val="485309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body" idx="1"/>
          </p:nvPr>
        </p:nvSpPr>
        <p:spPr/>
        <p:txBody>
          <a:bodyPr/>
          <a:lstStyle/>
          <a:p>
            <a:pPr lvl="1"/>
            <a:r>
              <a:rPr lang="en-US" altLang="en-US" smtClean="0"/>
              <a:t>In this practice, you use the ALTER TABLE command to add, drop, and defer constraints. You create external tables.</a:t>
            </a:r>
            <a:endParaRPr lang="en-US" altLang="en-US" dirty="0"/>
          </a:p>
        </p:txBody>
      </p:sp>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36</a:t>
            </a:fld>
            <a:endParaRPr lang="en-US"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2610298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4</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This section discusses how to manage constraints. You learn to add, drop, enable, disable, and defer a constraint.</a:t>
            </a:r>
          </a:p>
          <a:p>
            <a:pPr lvl="1"/>
            <a:endParaRPr lang="en-US" dirty="0"/>
          </a:p>
        </p:txBody>
      </p:sp>
    </p:spTree>
    <p:extLst>
      <p:ext uri="{BB962C8B-B14F-4D97-AF65-F5344CB8AC3E}">
        <p14:creationId xmlns:p14="http://schemas.microsoft.com/office/powerpoint/2010/main" val="271080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5</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t>You can add a constraint for existing tables by using the </a:t>
            </a:r>
            <a:r>
              <a:rPr lang="en-US" altLang="en-US" dirty="0">
                <a:latin typeface="Courier New" pitchFamily="49" charset="0"/>
              </a:rPr>
              <a:t>ALTER</a:t>
            </a:r>
            <a:r>
              <a:rPr lang="en-US" altLang="en-US" dirty="0"/>
              <a:t> </a:t>
            </a:r>
            <a:r>
              <a:rPr lang="en-US" altLang="en-US" dirty="0">
                <a:latin typeface="Courier New" pitchFamily="49" charset="0"/>
              </a:rPr>
              <a:t>TABLE</a:t>
            </a:r>
            <a:r>
              <a:rPr lang="en-US" altLang="en-US" dirty="0"/>
              <a:t> statement with the </a:t>
            </a:r>
            <a:r>
              <a:rPr lang="en-US" altLang="en-US" dirty="0">
                <a:latin typeface="Courier New" pitchFamily="49" charset="0"/>
              </a:rPr>
              <a:t>ADD</a:t>
            </a:r>
            <a:r>
              <a:rPr lang="en-US" altLang="en-US" dirty="0"/>
              <a:t> clause.</a:t>
            </a:r>
          </a:p>
          <a:p>
            <a:pPr lvl="1"/>
            <a:r>
              <a:rPr lang="en-US" altLang="en-US" dirty="0"/>
              <a:t>In the syntax:</a:t>
            </a:r>
          </a:p>
          <a:p>
            <a:pPr marL="400050" lvl="2" indent="-171450">
              <a:buNone/>
            </a:pPr>
            <a:r>
              <a:rPr lang="en-US" altLang="en-US" i="1" dirty="0" err="1">
                <a:latin typeface="Courier New" pitchFamily="49" charset="0"/>
              </a:rPr>
              <a:t>table_name</a:t>
            </a:r>
            <a:r>
              <a:rPr lang="en-US" altLang="en-US" dirty="0"/>
              <a:t>		Is the name of the table</a:t>
            </a:r>
          </a:p>
          <a:p>
            <a:pPr marL="400050" lvl="2" indent="-171450">
              <a:buNone/>
            </a:pPr>
            <a:r>
              <a:rPr lang="en-US" altLang="en-US" i="1" dirty="0" err="1">
                <a:latin typeface="Courier New" pitchFamily="49" charset="0"/>
              </a:rPr>
              <a:t>constraint_name</a:t>
            </a:r>
            <a:r>
              <a:rPr lang="en-US" altLang="en-US" dirty="0"/>
              <a:t>	</a:t>
            </a:r>
            <a:r>
              <a:rPr lang="en-US" altLang="en-US" dirty="0" smtClean="0"/>
              <a:t>	Is </a:t>
            </a:r>
            <a:r>
              <a:rPr lang="en-US" altLang="en-US" dirty="0"/>
              <a:t>the name of the constraint</a:t>
            </a:r>
          </a:p>
          <a:p>
            <a:pPr marL="400050" lvl="2" indent="-171450">
              <a:buNone/>
            </a:pPr>
            <a:r>
              <a:rPr lang="en-US" altLang="en-US" i="1" dirty="0">
                <a:latin typeface="Courier New" pitchFamily="49" charset="0"/>
              </a:rPr>
              <a:t>type</a:t>
            </a:r>
            <a:r>
              <a:rPr lang="en-US" altLang="en-US" dirty="0"/>
              <a:t>			Is the constraint type</a:t>
            </a:r>
          </a:p>
          <a:p>
            <a:pPr marL="400050" lvl="2" indent="-171450">
              <a:buNone/>
            </a:pPr>
            <a:r>
              <a:rPr lang="en-US" altLang="en-US" i="1" dirty="0" err="1">
                <a:latin typeface="Courier New" pitchFamily="49" charset="0"/>
              </a:rPr>
              <a:t>column_name</a:t>
            </a:r>
            <a:r>
              <a:rPr lang="en-US" altLang="en-US" dirty="0"/>
              <a:t>		Is the name of the column affected by the constraint</a:t>
            </a:r>
          </a:p>
          <a:p>
            <a:pPr lvl="1"/>
            <a:r>
              <a:rPr lang="en-US" altLang="en-US" dirty="0"/>
              <a:t>The constraint name syntax is optional, although recommended. If you do not name your constraints, the system generates constraint names. </a:t>
            </a:r>
          </a:p>
          <a:p>
            <a:pPr lvl="1"/>
            <a:r>
              <a:rPr lang="en-US" altLang="en-US" b="1" dirty="0"/>
              <a:t>Guidelines</a:t>
            </a:r>
          </a:p>
          <a:p>
            <a:pPr lvl="2"/>
            <a:r>
              <a:rPr lang="en-US" altLang="en-US" dirty="0"/>
              <a:t>You can add, drop, enable, or disable a constraint, but you cannot modify its structure.</a:t>
            </a:r>
          </a:p>
          <a:p>
            <a:pPr lvl="2"/>
            <a:r>
              <a:rPr lang="en-US" altLang="en-US" dirty="0"/>
              <a:t>You can add a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to an existing column by using the </a:t>
            </a:r>
            <a:r>
              <a:rPr lang="en-US" altLang="en-US" dirty="0">
                <a:latin typeface="Courier New" pitchFamily="49" charset="0"/>
              </a:rPr>
              <a:t>MODIFY</a:t>
            </a:r>
            <a:r>
              <a:rPr lang="en-US" altLang="en-US" dirty="0"/>
              <a:t> clause of the </a:t>
            </a:r>
            <a:r>
              <a:rPr lang="en-US" altLang="en-US" dirty="0">
                <a:latin typeface="Courier New" pitchFamily="49" charset="0"/>
              </a:rPr>
              <a:t>ALTER</a:t>
            </a:r>
            <a:r>
              <a:rPr lang="en-US" altLang="en-US" dirty="0"/>
              <a:t> </a:t>
            </a:r>
            <a:r>
              <a:rPr lang="en-US" altLang="en-US" dirty="0">
                <a:latin typeface="Courier New" pitchFamily="49" charset="0"/>
              </a:rPr>
              <a:t>TABLE</a:t>
            </a:r>
            <a:r>
              <a:rPr lang="en-US" altLang="en-US" dirty="0"/>
              <a:t> statement.</a:t>
            </a:r>
          </a:p>
          <a:p>
            <a:pPr lvl="1"/>
            <a:r>
              <a:rPr lang="en-US" altLang="en-US" b="1" dirty="0"/>
              <a:t>Note:</a:t>
            </a:r>
            <a:r>
              <a:rPr lang="en-US" altLang="en-US" dirty="0"/>
              <a:t> You can define a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column only if the table is empty or if the column has a value for every row. </a:t>
            </a:r>
          </a:p>
          <a:p>
            <a:endParaRPr lang="en-US" dirty="0"/>
          </a:p>
        </p:txBody>
      </p:sp>
    </p:spTree>
    <p:extLst>
      <p:ext uri="{BB962C8B-B14F-4D97-AF65-F5344CB8AC3E}">
        <p14:creationId xmlns:p14="http://schemas.microsoft.com/office/powerpoint/2010/main" val="2673917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6</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The first example in the slide modifies the </a:t>
            </a:r>
            <a:r>
              <a:rPr lang="en-US" altLang="en-US" dirty="0">
                <a:solidFill>
                  <a:schemeClr val="tx1"/>
                </a:solidFill>
                <a:latin typeface="Courier New" pitchFamily="49" charset="0"/>
              </a:rPr>
              <a:t>EMP2</a:t>
            </a:r>
            <a:r>
              <a:rPr lang="en-US" altLang="en-US" dirty="0">
                <a:solidFill>
                  <a:schemeClr val="tx1"/>
                </a:solidFill>
              </a:rPr>
              <a:t> table to add a </a:t>
            </a:r>
            <a:r>
              <a:rPr lang="en-US" altLang="en-US" dirty="0">
                <a:solidFill>
                  <a:schemeClr val="tx1"/>
                </a:solidFill>
                <a:latin typeface="Courier New" pitchFamily="49" charset="0"/>
              </a:rPr>
              <a:t>PRIMARY</a:t>
            </a:r>
            <a:r>
              <a:rPr lang="en-US" altLang="en-US" dirty="0"/>
              <a:t> </a:t>
            </a:r>
            <a:r>
              <a:rPr lang="en-US" altLang="en-US" dirty="0">
                <a:solidFill>
                  <a:schemeClr val="tx1"/>
                </a:solidFill>
                <a:latin typeface="Courier New" pitchFamily="49" charset="0"/>
              </a:rPr>
              <a:t>KEY</a:t>
            </a:r>
            <a:r>
              <a:rPr lang="en-US" altLang="en-US" dirty="0">
                <a:solidFill>
                  <a:schemeClr val="tx1"/>
                </a:solidFill>
              </a:rPr>
              <a:t> constraint on the </a:t>
            </a:r>
            <a:r>
              <a:rPr lang="en-US" altLang="en-US" dirty="0">
                <a:solidFill>
                  <a:schemeClr val="tx1"/>
                </a:solidFill>
                <a:latin typeface="Courier New" pitchFamily="49" charset="0"/>
              </a:rPr>
              <a:t>EMPLOYEE_ID</a:t>
            </a:r>
            <a:r>
              <a:rPr lang="en-US" altLang="en-US" dirty="0">
                <a:solidFill>
                  <a:schemeClr val="tx1"/>
                </a:solidFill>
              </a:rPr>
              <a:t> column. Note that because no constraint name is provided, the constraint is automatically named by the Oracle Server. </a:t>
            </a:r>
          </a:p>
          <a:p>
            <a:pPr lvl="1"/>
            <a:r>
              <a:rPr lang="en-US" altLang="en-US" dirty="0">
                <a:solidFill>
                  <a:schemeClr val="tx1"/>
                </a:solidFill>
              </a:rPr>
              <a:t>The second example in the slide creates a </a:t>
            </a:r>
            <a:r>
              <a:rPr lang="en-US" altLang="en-US" dirty="0">
                <a:solidFill>
                  <a:schemeClr val="tx1"/>
                </a:solidFill>
                <a:latin typeface="Courier New" pitchFamily="49" charset="0"/>
              </a:rPr>
              <a:t>FOREIGN</a:t>
            </a:r>
            <a:r>
              <a:rPr lang="en-US" altLang="en-US" dirty="0"/>
              <a:t> </a:t>
            </a:r>
            <a:r>
              <a:rPr lang="en-US" altLang="en-US" dirty="0">
                <a:solidFill>
                  <a:schemeClr val="tx1"/>
                </a:solidFill>
                <a:latin typeface="Courier New" pitchFamily="49" charset="0"/>
              </a:rPr>
              <a:t>KEY</a:t>
            </a:r>
            <a:r>
              <a:rPr lang="en-US" altLang="en-US" dirty="0">
                <a:solidFill>
                  <a:schemeClr val="tx1"/>
                </a:solidFill>
              </a:rPr>
              <a:t> constraint on the </a:t>
            </a:r>
            <a:r>
              <a:rPr lang="en-US" altLang="en-US" dirty="0">
                <a:solidFill>
                  <a:schemeClr val="tx1"/>
                </a:solidFill>
                <a:latin typeface="Courier New" pitchFamily="49" charset="0"/>
              </a:rPr>
              <a:t>EMP2</a:t>
            </a:r>
            <a:r>
              <a:rPr lang="en-US" altLang="en-US" dirty="0">
                <a:solidFill>
                  <a:schemeClr val="tx1"/>
                </a:solidFill>
              </a:rPr>
              <a:t> table. The constraint ensures that a manager exists as a valid employee in the </a:t>
            </a:r>
            <a:r>
              <a:rPr lang="en-US" altLang="en-US" dirty="0">
                <a:solidFill>
                  <a:schemeClr val="tx1"/>
                </a:solidFill>
                <a:latin typeface="Courier New" pitchFamily="49" charset="0"/>
              </a:rPr>
              <a:t>EMP2</a:t>
            </a:r>
            <a:r>
              <a:rPr lang="en-US" altLang="en-US" dirty="0">
                <a:solidFill>
                  <a:schemeClr val="tx1"/>
                </a:solidFill>
              </a:rPr>
              <a:t> table.</a:t>
            </a:r>
          </a:p>
          <a:p>
            <a:pPr lvl="1"/>
            <a:r>
              <a:rPr lang="en-US" altLang="en-US" b="1" dirty="0">
                <a:solidFill>
                  <a:schemeClr val="tx1"/>
                </a:solidFill>
              </a:rPr>
              <a:t>Note:</a:t>
            </a:r>
            <a:r>
              <a:rPr lang="en-US" altLang="en-US" dirty="0">
                <a:solidFill>
                  <a:schemeClr val="tx1"/>
                </a:solidFill>
              </a:rPr>
              <a:t> The </a:t>
            </a:r>
            <a:r>
              <a:rPr lang="en-US" altLang="en-US" dirty="0">
                <a:solidFill>
                  <a:schemeClr val="tx1"/>
                </a:solidFill>
                <a:latin typeface="Courier New"/>
              </a:rPr>
              <a:t>EMP2</a:t>
            </a:r>
            <a:r>
              <a:rPr lang="en-US" altLang="en-US" dirty="0">
                <a:solidFill>
                  <a:schemeClr val="tx1"/>
                </a:solidFill>
              </a:rPr>
              <a:t> table is created with the following statement:</a:t>
            </a:r>
          </a:p>
          <a:p>
            <a:pPr lvl="1"/>
            <a:r>
              <a:rPr lang="en-US" altLang="en-US" dirty="0">
                <a:solidFill>
                  <a:schemeClr val="tx1"/>
                </a:solidFill>
              </a:rPr>
              <a:t>	</a:t>
            </a:r>
            <a:r>
              <a:rPr lang="en-US" altLang="en-US" dirty="0">
                <a:solidFill>
                  <a:schemeClr val="tx1"/>
                </a:solidFill>
                <a:latin typeface="Courier New"/>
              </a:rPr>
              <a:t>CREATE TABLE emp2 as</a:t>
            </a:r>
          </a:p>
          <a:p>
            <a:pPr lvl="1"/>
            <a:r>
              <a:rPr lang="en-US" altLang="en-US" dirty="0">
                <a:solidFill>
                  <a:schemeClr val="tx1"/>
                </a:solidFill>
                <a:latin typeface="Courier New"/>
              </a:rPr>
              <a:t>	SELECT * FROM employees;</a:t>
            </a:r>
          </a:p>
          <a:p>
            <a:endParaRPr lang="en-US" dirty="0"/>
          </a:p>
        </p:txBody>
      </p:sp>
    </p:spTree>
    <p:extLst>
      <p:ext uri="{BB962C8B-B14F-4D97-AF65-F5344CB8AC3E}">
        <p14:creationId xmlns:p14="http://schemas.microsoft.com/office/powerpoint/2010/main" val="2422344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7</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r>
              <a:rPr lang="en-US" altLang="en-US" dirty="0">
                <a:solidFill>
                  <a:schemeClr val="tx1"/>
                </a:solidFill>
              </a:rPr>
              <a:t>To drop a constraint, you can identify the constraint name from the </a:t>
            </a:r>
            <a:r>
              <a:rPr lang="en-US" altLang="en-US" dirty="0">
                <a:solidFill>
                  <a:schemeClr val="tx1"/>
                </a:solidFill>
                <a:latin typeface="Courier New" pitchFamily="49" charset="0"/>
              </a:rPr>
              <a:t>USER_CONSTRAINTS</a:t>
            </a:r>
            <a:r>
              <a:rPr lang="en-US" altLang="en-US" dirty="0">
                <a:solidFill>
                  <a:schemeClr val="tx1"/>
                </a:solidFill>
              </a:rPr>
              <a:t> and </a:t>
            </a:r>
            <a:r>
              <a:rPr lang="en-US" altLang="en-US" dirty="0">
                <a:solidFill>
                  <a:schemeClr val="tx1"/>
                </a:solidFill>
                <a:latin typeface="Courier New" pitchFamily="49" charset="0"/>
              </a:rPr>
              <a:t>USER_CONS_COLUMNS</a:t>
            </a:r>
            <a:r>
              <a:rPr lang="en-US" altLang="en-US" dirty="0">
                <a:solidFill>
                  <a:schemeClr val="tx1"/>
                </a:solidFill>
              </a:rPr>
              <a:t> data dictionary views. Then use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 with the </a:t>
            </a:r>
            <a:r>
              <a:rPr lang="en-US" altLang="en-US" dirty="0">
                <a:solidFill>
                  <a:schemeClr val="tx1"/>
                </a:solidFill>
                <a:latin typeface="Courier New" pitchFamily="49" charset="0"/>
              </a:rPr>
              <a:t>DROP</a:t>
            </a:r>
            <a:r>
              <a:rPr lang="en-US" altLang="en-US" dirty="0">
                <a:solidFill>
                  <a:schemeClr val="tx1"/>
                </a:solidFill>
              </a:rPr>
              <a:t> clause. The </a:t>
            </a:r>
            <a:r>
              <a:rPr lang="en-US" altLang="en-US" dirty="0">
                <a:solidFill>
                  <a:schemeClr val="tx1"/>
                </a:solidFill>
                <a:latin typeface="Courier New" pitchFamily="49" charset="0"/>
              </a:rPr>
              <a:t>CASCADE</a:t>
            </a:r>
            <a:r>
              <a:rPr lang="en-US" altLang="en-US" dirty="0">
                <a:solidFill>
                  <a:schemeClr val="tx1"/>
                </a:solidFill>
              </a:rPr>
              <a:t> option of the </a:t>
            </a:r>
            <a:r>
              <a:rPr lang="en-US" altLang="en-US" dirty="0">
                <a:solidFill>
                  <a:schemeClr val="tx1"/>
                </a:solidFill>
                <a:latin typeface="Courier New" pitchFamily="49" charset="0"/>
              </a:rPr>
              <a:t>DROP</a:t>
            </a:r>
            <a:r>
              <a:rPr lang="en-US" altLang="en-US" dirty="0">
                <a:solidFill>
                  <a:schemeClr val="tx1"/>
                </a:solidFill>
              </a:rPr>
              <a:t> clause causes any dependent constraints also to be dropped.</a:t>
            </a:r>
          </a:p>
          <a:p>
            <a:pPr lvl="1"/>
            <a:r>
              <a:rPr lang="en-US" altLang="en-US" b="1" dirty="0">
                <a:solidFill>
                  <a:schemeClr val="tx1"/>
                </a:solidFill>
              </a:rPr>
              <a:t>Syntax</a:t>
            </a:r>
            <a:endParaRPr lang="en-US" altLang="en-US" dirty="0">
              <a:solidFill>
                <a:schemeClr val="tx1"/>
              </a:solidFill>
            </a:endParaRPr>
          </a:p>
          <a:p>
            <a:pPr lvl="1">
              <a:spcBef>
                <a:spcPct val="50000"/>
              </a:spcBef>
            </a:pPr>
            <a:r>
              <a:rPr lang="en-US" altLang="en-US" dirty="0">
                <a:solidFill>
                  <a:schemeClr val="tx1"/>
                </a:solidFill>
              </a:rPr>
              <a:t> </a:t>
            </a:r>
            <a:r>
              <a:rPr lang="en-US" altLang="en-US" dirty="0">
                <a:solidFill>
                  <a:schemeClr val="tx1"/>
                </a:solidFill>
                <a:latin typeface="Courier New" pitchFamily="49" charset="0"/>
              </a:rPr>
              <a:t>ALTER TABLE	</a:t>
            </a:r>
            <a:r>
              <a:rPr lang="en-US" altLang="en-US" i="1" dirty="0">
                <a:solidFill>
                  <a:schemeClr val="tx1"/>
                </a:solidFill>
                <a:latin typeface="Courier New" pitchFamily="49" charset="0"/>
              </a:rPr>
              <a:t>table</a:t>
            </a:r>
            <a:endParaRPr lang="en-US" altLang="en-US" dirty="0">
              <a:solidFill>
                <a:schemeClr val="tx1"/>
              </a:solidFill>
              <a:latin typeface="Courier New" pitchFamily="49" charset="0"/>
            </a:endParaRPr>
          </a:p>
          <a:p>
            <a:pPr lvl="1">
              <a:spcBef>
                <a:spcPct val="0"/>
              </a:spcBef>
            </a:pPr>
            <a:r>
              <a:rPr lang="en-US" altLang="en-US" dirty="0">
                <a:solidFill>
                  <a:schemeClr val="tx1"/>
                </a:solidFill>
                <a:latin typeface="Courier New" pitchFamily="49" charset="0"/>
              </a:rPr>
              <a:t> DROP  PRIMARY KEY | UNIQUE (</a:t>
            </a:r>
            <a:r>
              <a:rPr lang="en-US" altLang="en-US" i="1" dirty="0">
                <a:solidFill>
                  <a:schemeClr val="tx1"/>
                </a:solidFill>
                <a:latin typeface="Courier New" pitchFamily="49" charset="0"/>
              </a:rPr>
              <a:t>column</a:t>
            </a:r>
            <a:r>
              <a:rPr lang="en-US" altLang="en-US" dirty="0">
                <a:solidFill>
                  <a:schemeClr val="tx1"/>
                </a:solidFill>
                <a:latin typeface="Courier New" pitchFamily="49" charset="0"/>
              </a:rPr>
              <a:t>) |</a:t>
            </a:r>
          </a:p>
          <a:p>
            <a:pPr lvl="1">
              <a:spcBef>
                <a:spcPct val="0"/>
              </a:spcBef>
            </a:pPr>
            <a:r>
              <a:rPr lang="en-US" altLang="en-US" dirty="0">
                <a:solidFill>
                  <a:schemeClr val="tx1"/>
                </a:solidFill>
                <a:latin typeface="Courier New" pitchFamily="49" charset="0"/>
              </a:rPr>
              <a:t>       CONSTRAINT   </a:t>
            </a:r>
            <a:r>
              <a:rPr lang="en-US" altLang="en-US" i="1" dirty="0" err="1">
                <a:solidFill>
                  <a:schemeClr val="tx1"/>
                </a:solidFill>
                <a:latin typeface="Courier New" pitchFamily="49" charset="0"/>
              </a:rPr>
              <a:t>constraint</a:t>
            </a:r>
            <a:r>
              <a:rPr lang="en-US" altLang="en-US" dirty="0">
                <a:solidFill>
                  <a:schemeClr val="tx1"/>
                </a:solidFill>
                <a:latin typeface="Courier New" pitchFamily="49" charset="0"/>
              </a:rPr>
              <a:t>  [CASCADE];</a:t>
            </a:r>
            <a:endParaRPr lang="en-US" altLang="en-US" dirty="0">
              <a:solidFill>
                <a:schemeClr val="tx1"/>
              </a:solidFill>
            </a:endParaRPr>
          </a:p>
          <a:p>
            <a:pPr lvl="1"/>
            <a:r>
              <a:rPr lang="en-US" altLang="en-US" dirty="0">
                <a:solidFill>
                  <a:schemeClr val="tx1"/>
                </a:solidFill>
              </a:rPr>
              <a:t>In the syntax:</a:t>
            </a:r>
            <a:endParaRPr lang="en-US" altLang="en-US" b="1" dirty="0">
              <a:solidFill>
                <a:schemeClr val="tx1"/>
              </a:solidFill>
            </a:endParaRPr>
          </a:p>
          <a:p>
            <a:pPr lvl="1">
              <a:spcBef>
                <a:spcPct val="0"/>
              </a:spcBef>
            </a:pPr>
            <a:r>
              <a:rPr lang="en-US" altLang="en-US" dirty="0">
                <a:solidFill>
                  <a:schemeClr val="tx1"/>
                </a:solidFill>
              </a:rPr>
              <a:t>	</a:t>
            </a:r>
            <a:r>
              <a:rPr lang="en-US" altLang="en-US" i="1" dirty="0">
                <a:solidFill>
                  <a:schemeClr val="tx1"/>
                </a:solidFill>
                <a:latin typeface="Courier New" pitchFamily="49" charset="0"/>
              </a:rPr>
              <a:t>table</a:t>
            </a:r>
            <a:r>
              <a:rPr lang="en-US" altLang="en-US" dirty="0">
                <a:solidFill>
                  <a:schemeClr val="tx1"/>
                </a:solidFill>
              </a:rPr>
              <a:t>		Is the name of the table</a:t>
            </a:r>
          </a:p>
          <a:p>
            <a:pPr lvl="1">
              <a:spcBef>
                <a:spcPct val="0"/>
              </a:spcBef>
            </a:pPr>
            <a:r>
              <a:rPr lang="en-US" altLang="en-US" dirty="0">
                <a:solidFill>
                  <a:schemeClr val="tx1"/>
                </a:solidFill>
              </a:rPr>
              <a:t>	</a:t>
            </a:r>
            <a:r>
              <a:rPr lang="en-US" altLang="en-US" i="1" dirty="0">
                <a:solidFill>
                  <a:schemeClr val="tx1"/>
                </a:solidFill>
                <a:latin typeface="Courier New" pitchFamily="49" charset="0"/>
              </a:rPr>
              <a:t>column</a:t>
            </a:r>
            <a:r>
              <a:rPr lang="en-US" altLang="en-US" i="1" dirty="0">
                <a:solidFill>
                  <a:schemeClr val="tx1"/>
                </a:solidFill>
              </a:rPr>
              <a:t>		</a:t>
            </a:r>
            <a:r>
              <a:rPr lang="en-US" altLang="en-US" dirty="0">
                <a:solidFill>
                  <a:schemeClr val="tx1"/>
                </a:solidFill>
              </a:rPr>
              <a:t>Is the name of the column affected by the constraint</a:t>
            </a:r>
          </a:p>
          <a:p>
            <a:pPr lvl="1">
              <a:spcBef>
                <a:spcPct val="0"/>
              </a:spcBef>
            </a:pPr>
            <a:r>
              <a:rPr lang="en-US" altLang="en-US" i="1" dirty="0">
                <a:solidFill>
                  <a:schemeClr val="tx1"/>
                </a:solidFill>
              </a:rPr>
              <a:t>	</a:t>
            </a:r>
            <a:r>
              <a:rPr lang="en-US" altLang="en-US" i="1" dirty="0">
                <a:solidFill>
                  <a:schemeClr val="tx1"/>
                </a:solidFill>
                <a:latin typeface="Courier New" pitchFamily="49" charset="0"/>
              </a:rPr>
              <a:t>constraint	</a:t>
            </a:r>
            <a:r>
              <a:rPr lang="en-US" altLang="en-US" i="1" dirty="0" smtClean="0">
                <a:solidFill>
                  <a:schemeClr val="tx1"/>
                </a:solidFill>
                <a:latin typeface="Courier New" pitchFamily="49" charset="0"/>
              </a:rPr>
              <a:t>	</a:t>
            </a:r>
            <a:r>
              <a:rPr lang="en-US" altLang="en-US" dirty="0" smtClean="0">
                <a:solidFill>
                  <a:schemeClr val="tx1"/>
                </a:solidFill>
              </a:rPr>
              <a:t>Is </a:t>
            </a:r>
            <a:r>
              <a:rPr lang="en-US" altLang="en-US" dirty="0">
                <a:solidFill>
                  <a:schemeClr val="tx1"/>
                </a:solidFill>
              </a:rPr>
              <a:t>the name of the constraint</a:t>
            </a:r>
          </a:p>
          <a:p>
            <a:pPr lvl="1"/>
            <a:r>
              <a:rPr lang="en-US" altLang="en-US" dirty="0">
                <a:solidFill>
                  <a:schemeClr val="tx1"/>
                </a:solidFill>
              </a:rPr>
              <a:t>When you drop an integrity constraint, that constraint is no longer enforced by the Oracle Server and is no longer available in the data dictionary.</a:t>
            </a:r>
          </a:p>
          <a:p>
            <a:endParaRPr lang="en-US" dirty="0"/>
          </a:p>
        </p:txBody>
      </p:sp>
    </p:spTree>
    <p:extLst>
      <p:ext uri="{BB962C8B-B14F-4D97-AF65-F5344CB8AC3E}">
        <p14:creationId xmlns:p14="http://schemas.microsoft.com/office/powerpoint/2010/main" val="3596846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19500" y="1049338"/>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t>/</a:t>
            </a:r>
          </a:p>
        </p:txBody>
      </p:sp>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8</a:t>
            </a:fld>
            <a:endParaRPr lang="en-US" dirty="0"/>
          </a:p>
        </p:txBody>
      </p:sp>
      <p:sp>
        <p:nvSpPr>
          <p:cNvPr id="5" name="Slide Image Placeholder 4"/>
          <p:cNvSpPr>
            <a:spLocks noGrp="1" noRot="1" noChangeAspect="1"/>
          </p:cNvSpPr>
          <p:nvPr>
            <p:ph type="sldImg"/>
          </p:nvPr>
        </p:nvSpPr>
        <p:spPr/>
      </p:sp>
      <p:sp>
        <p:nvSpPr>
          <p:cNvPr id="7" name="Notes Placeholder 6"/>
          <p:cNvSpPr>
            <a:spLocks noGrp="1"/>
          </p:cNvSpPr>
          <p:nvPr>
            <p:ph type="body" idx="1"/>
          </p:nvPr>
        </p:nvSpPr>
        <p:spPr/>
        <p:txBody>
          <a:bodyPr/>
          <a:lstStyle/>
          <a:p>
            <a:pPr lvl="1"/>
            <a:r>
              <a:rPr lang="en-US" altLang="en-US" dirty="0"/>
              <a:t>You can also drop a constraint by using an </a:t>
            </a:r>
            <a:r>
              <a:rPr lang="en-US" altLang="en-US" dirty="0">
                <a:latin typeface="Courier New" pitchFamily="49" charset="0"/>
                <a:cs typeface="Courier New" pitchFamily="49" charset="0"/>
              </a:rPr>
              <a:t>ONLINE</a:t>
            </a:r>
            <a:r>
              <a:rPr lang="en-US" altLang="en-US" dirty="0"/>
              <a:t> keyword:</a:t>
            </a:r>
          </a:p>
          <a:p>
            <a:pPr lvl="4"/>
            <a:r>
              <a:rPr lang="en-US" altLang="en-US" dirty="0"/>
              <a:t>ALTER TABLE myemp2</a:t>
            </a:r>
          </a:p>
          <a:p>
            <a:pPr lvl="4"/>
            <a:r>
              <a:rPr lang="en-US" altLang="en-US" dirty="0"/>
              <a:t>DROP CONSTRAINT </a:t>
            </a:r>
            <a:r>
              <a:rPr lang="en-US" altLang="en-US" dirty="0" err="1"/>
              <a:t>emp_id_pk</a:t>
            </a:r>
            <a:r>
              <a:rPr lang="en-US" altLang="en-US" dirty="0"/>
              <a:t> ONLINE;</a:t>
            </a:r>
          </a:p>
          <a:p>
            <a:pPr lvl="1"/>
            <a:r>
              <a:rPr lang="en-US" altLang="en-US" dirty="0">
                <a:solidFill>
                  <a:schemeClr val="tx1"/>
                </a:solidFill>
              </a:rPr>
              <a:t>Use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 with the </a:t>
            </a:r>
            <a:r>
              <a:rPr lang="en-US" altLang="en-US" dirty="0">
                <a:solidFill>
                  <a:schemeClr val="tx1"/>
                </a:solidFill>
                <a:latin typeface="Courier New" pitchFamily="49" charset="0"/>
              </a:rPr>
              <a:t>DROP</a:t>
            </a:r>
            <a:r>
              <a:rPr lang="en-US" altLang="en-US" dirty="0">
                <a:solidFill>
                  <a:schemeClr val="tx1"/>
                </a:solidFill>
              </a:rPr>
              <a:t> clause. The </a:t>
            </a:r>
            <a:r>
              <a:rPr lang="en-US" altLang="en-US" dirty="0">
                <a:solidFill>
                  <a:schemeClr val="tx1"/>
                </a:solidFill>
                <a:latin typeface="Courier New" pitchFamily="49" charset="0"/>
              </a:rPr>
              <a:t>ONLINE</a:t>
            </a:r>
            <a:r>
              <a:rPr lang="en-US" altLang="en-US" dirty="0">
                <a:solidFill>
                  <a:schemeClr val="tx1"/>
                </a:solidFill>
              </a:rPr>
              <a:t> option of the </a:t>
            </a:r>
            <a:r>
              <a:rPr lang="en-US" altLang="en-US" dirty="0">
                <a:solidFill>
                  <a:schemeClr val="tx1"/>
                </a:solidFill>
                <a:latin typeface="Courier New" pitchFamily="49" charset="0"/>
              </a:rPr>
              <a:t>DROP</a:t>
            </a:r>
            <a:r>
              <a:rPr lang="en-US" altLang="en-US" dirty="0">
                <a:solidFill>
                  <a:schemeClr val="tx1"/>
                </a:solidFill>
              </a:rPr>
              <a:t> clause </a:t>
            </a:r>
            <a:r>
              <a:rPr lang="en-US" altLang="en-US" dirty="0"/>
              <a:t>indicates that DML operations are allowed on the table while dropping the constraint.</a:t>
            </a:r>
          </a:p>
          <a:p>
            <a:pPr lvl="1"/>
            <a:r>
              <a:rPr lang="en-US" altLang="en-US" b="1" dirty="0"/>
              <a:t>Note:</a:t>
            </a:r>
            <a:r>
              <a:rPr lang="en-US" altLang="en-US" dirty="0"/>
              <a:t> The </a:t>
            </a:r>
            <a:r>
              <a:rPr lang="en-US" altLang="en-US" dirty="0">
                <a:latin typeface="Courier New"/>
              </a:rPr>
              <a:t>myemp2</a:t>
            </a:r>
            <a:r>
              <a:rPr lang="en-US" altLang="en-US" dirty="0"/>
              <a:t> table is created using the following statement:</a:t>
            </a:r>
          </a:p>
          <a:p>
            <a:pPr lvl="1"/>
            <a:r>
              <a:rPr lang="en-US" altLang="en-US" dirty="0"/>
              <a:t>	</a:t>
            </a:r>
            <a:r>
              <a:rPr lang="en-US" altLang="en-US" dirty="0">
                <a:latin typeface="Courier New"/>
              </a:rPr>
              <a:t>CREATE TABLE myemp2</a:t>
            </a:r>
          </a:p>
          <a:p>
            <a:pPr lvl="2">
              <a:buNone/>
            </a:pPr>
            <a:r>
              <a:rPr lang="en-US" altLang="en-US" dirty="0">
                <a:latin typeface="Courier New"/>
              </a:rPr>
              <a:t>	(</a:t>
            </a:r>
            <a:r>
              <a:rPr lang="en-US" altLang="en-US" dirty="0" err="1">
                <a:latin typeface="Courier New"/>
              </a:rPr>
              <a:t>emp_id</a:t>
            </a:r>
            <a:r>
              <a:rPr lang="en-US" altLang="en-US" dirty="0">
                <a:latin typeface="Courier New"/>
              </a:rPr>
              <a:t> NUMBER(6) CONSTRAINT </a:t>
            </a:r>
            <a:r>
              <a:rPr lang="en-US" altLang="en-US" dirty="0" err="1">
                <a:latin typeface="Courier New"/>
              </a:rPr>
              <a:t>emp_name_pk</a:t>
            </a:r>
            <a:r>
              <a:rPr lang="en-US" altLang="en-US" dirty="0">
                <a:latin typeface="Courier New"/>
              </a:rPr>
              <a:t> PRIMARY KEY , </a:t>
            </a:r>
          </a:p>
          <a:p>
            <a:pPr lvl="2">
              <a:buNone/>
            </a:pPr>
            <a:r>
              <a:rPr lang="en-US" altLang="en-US" dirty="0">
                <a:latin typeface="Courier New"/>
              </a:rPr>
              <a:t>	</a:t>
            </a:r>
            <a:r>
              <a:rPr lang="en-US" altLang="en-US" dirty="0" err="1">
                <a:latin typeface="Courier New"/>
              </a:rPr>
              <a:t>emp_name</a:t>
            </a:r>
            <a:r>
              <a:rPr lang="en-US" altLang="en-US" dirty="0">
                <a:latin typeface="Courier New"/>
              </a:rPr>
              <a:t> VARCHAR2(20));</a:t>
            </a:r>
          </a:p>
          <a:p>
            <a:pPr lvl="1"/>
            <a:endParaRPr lang="en-US" altLang="en-US" dirty="0"/>
          </a:p>
          <a:p>
            <a:endParaRPr lang="en-US" dirty="0"/>
          </a:p>
        </p:txBody>
      </p:sp>
    </p:spTree>
    <p:extLst>
      <p:ext uri="{BB962C8B-B14F-4D97-AF65-F5344CB8AC3E}">
        <p14:creationId xmlns:p14="http://schemas.microsoft.com/office/powerpoint/2010/main" val="250467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Oracle Database 19c: SQL Workshop   15 - </a:t>
            </a:r>
            <a:fld id="{7C951E65-0BAA-4B24-AD87-683F8269D8DB}" type="slidenum">
              <a:rPr lang="en-US" smtClean="0"/>
              <a:pPr/>
              <a:t>9</a:t>
            </a:fld>
            <a:endParaRPr lang="en-US" dirty="0"/>
          </a:p>
        </p:txBody>
      </p:sp>
      <p:sp>
        <p:nvSpPr>
          <p:cNvPr id="5" name="Slide Image Placeholder 4"/>
          <p:cNvSpPr>
            <a:spLocks noGrp="1" noRot="1" noChangeAspect="1"/>
          </p:cNvSpPr>
          <p:nvPr>
            <p:ph type="sldImg"/>
          </p:nvPr>
        </p:nvSpPr>
        <p:spPr/>
      </p:sp>
      <p:sp>
        <p:nvSpPr>
          <p:cNvPr id="6" name="Notes Placeholder 5"/>
          <p:cNvSpPr>
            <a:spLocks noGrp="1"/>
          </p:cNvSpPr>
          <p:nvPr>
            <p:ph type="body" idx="1"/>
          </p:nvPr>
        </p:nvSpPr>
        <p:spPr/>
        <p:txBody>
          <a:bodyPr/>
          <a:lstStyle/>
          <a:p>
            <a:pPr lvl="1">
              <a:defRPr/>
            </a:pPr>
            <a:r>
              <a:rPr lang="en-US" b="1" dirty="0">
                <a:latin typeface="Courier New" pitchFamily="49" charset="0"/>
              </a:rPr>
              <a:t>ON</a:t>
            </a:r>
            <a:r>
              <a:rPr lang="en-US" b="1" dirty="0"/>
              <a:t> </a:t>
            </a:r>
            <a:r>
              <a:rPr lang="en-US" b="1" dirty="0">
                <a:latin typeface="Courier New" pitchFamily="49" charset="0"/>
              </a:rPr>
              <a:t>DELETE</a:t>
            </a:r>
          </a:p>
          <a:p>
            <a:pPr lvl="1">
              <a:defRPr/>
            </a:pPr>
            <a:r>
              <a:rPr lang="en-US" dirty="0"/>
              <a:t>By using the </a:t>
            </a:r>
            <a:r>
              <a:rPr lang="en-US" dirty="0">
                <a:latin typeface="Courier New" pitchFamily="49" charset="0"/>
              </a:rPr>
              <a:t>ON DELETE</a:t>
            </a:r>
            <a:r>
              <a:rPr lang="en-US" dirty="0"/>
              <a:t> clause, you can determine how Oracle Database handles referential integrity if you remove a referenced primary or unique key value. </a:t>
            </a:r>
            <a:endParaRPr lang="en-US" dirty="0">
              <a:latin typeface="Courier New" pitchFamily="49" charset="0"/>
            </a:endParaRPr>
          </a:p>
          <a:p>
            <a:pPr marL="228600" lvl="2" indent="0">
              <a:buNone/>
              <a:defRPr/>
            </a:pPr>
            <a:r>
              <a:rPr lang="en-US" b="1" dirty="0">
                <a:latin typeface="Courier New" pitchFamily="49" charset="0"/>
              </a:rPr>
              <a:t>ON DELETE CASCADE</a:t>
            </a:r>
          </a:p>
          <a:p>
            <a:pPr marL="228600" lvl="3" indent="0">
              <a:buNone/>
              <a:defRPr/>
            </a:pPr>
            <a:r>
              <a:rPr lang="en-US" dirty="0"/>
              <a:t>The </a:t>
            </a:r>
            <a:r>
              <a:rPr lang="en-US" dirty="0">
                <a:latin typeface="Courier New" pitchFamily="49" charset="0"/>
              </a:rPr>
              <a:t>ON DELETE CASCADE</a:t>
            </a:r>
            <a:r>
              <a:rPr lang="en-US" dirty="0"/>
              <a:t> clause allows parent key data that is referenced from the child table to be deleted, but not updated. When data in the parent key is deleted, all the rows in the child table that depend on the deleted parent key values are also deleted. To specify this referential action, include the </a:t>
            </a:r>
            <a:r>
              <a:rPr lang="en-US" dirty="0">
                <a:latin typeface="Courier New" pitchFamily="49" charset="0"/>
              </a:rPr>
              <a:t>ON DELETE CASCADE</a:t>
            </a:r>
            <a:r>
              <a:rPr lang="en-US" dirty="0"/>
              <a:t> clause in the definition of the </a:t>
            </a:r>
            <a:r>
              <a:rPr lang="en-US" dirty="0">
                <a:latin typeface="Courier New" pitchFamily="49" charset="0"/>
              </a:rPr>
              <a:t>FOREIGN</a:t>
            </a:r>
            <a:r>
              <a:rPr lang="en-US" dirty="0"/>
              <a:t> </a:t>
            </a:r>
            <a:r>
              <a:rPr lang="en-US" dirty="0">
                <a:latin typeface="Courier New" pitchFamily="49" charset="0"/>
              </a:rPr>
              <a:t>KEY</a:t>
            </a:r>
            <a:r>
              <a:rPr lang="en-US" dirty="0"/>
              <a:t> constraint.</a:t>
            </a:r>
            <a:endParaRPr lang="en-US" dirty="0">
              <a:latin typeface="Courier New" pitchFamily="49" charset="0"/>
            </a:endParaRPr>
          </a:p>
          <a:p>
            <a:pPr marL="228600" lvl="2" indent="0">
              <a:buNone/>
              <a:defRPr/>
            </a:pPr>
            <a:r>
              <a:rPr lang="en-US" b="1" dirty="0">
                <a:latin typeface="Courier New" pitchFamily="49" charset="0"/>
              </a:rPr>
              <a:t>ON DELETE SET NULL</a:t>
            </a:r>
          </a:p>
          <a:p>
            <a:pPr marL="228600" lvl="3" indent="0">
              <a:buNone/>
              <a:defRPr/>
            </a:pPr>
            <a:r>
              <a:rPr lang="en-US" dirty="0"/>
              <a:t>When data in the parent key is deleted, the </a:t>
            </a:r>
            <a:r>
              <a:rPr lang="en-US" dirty="0">
                <a:latin typeface="Courier New" pitchFamily="49" charset="0"/>
              </a:rPr>
              <a:t>ON DELETE SET NULL</a:t>
            </a:r>
            <a:r>
              <a:rPr lang="en-US" dirty="0"/>
              <a:t> clause causes all the rows in the child table that depend on the deleted parent key value to be converted to null. </a:t>
            </a:r>
          </a:p>
          <a:p>
            <a:pPr marL="228600" lvl="3" indent="0">
              <a:buNone/>
              <a:defRPr/>
            </a:pPr>
            <a:r>
              <a:rPr lang="en-US" dirty="0"/>
              <a:t>If you omit this clause, Oracle does not allow you to delete referenced key values in the parent table that have dependent rows in the child table.</a:t>
            </a:r>
          </a:p>
          <a:p>
            <a:pPr marL="228600"/>
            <a:endParaRPr lang="en-US" dirty="0"/>
          </a:p>
        </p:txBody>
      </p:sp>
    </p:spTree>
    <p:extLst>
      <p:ext uri="{BB962C8B-B14F-4D97-AF65-F5344CB8AC3E}">
        <p14:creationId xmlns:p14="http://schemas.microsoft.com/office/powerpoint/2010/main" val="85251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15</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76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9"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1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1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8" Type="http://schemas.openxmlformats.org/officeDocument/2006/relationships/image" Target="../media/image31.gif"/><Relationship Id="rId3" Type="http://schemas.openxmlformats.org/officeDocument/2006/relationships/notesSlide" Target="../notesSlides/notesSlide19.xml"/><Relationship Id="rId7" Type="http://schemas.openxmlformats.org/officeDocument/2006/relationships/image" Target="../media/image30.gif"/><Relationship Id="rId2" Type="http://schemas.openxmlformats.org/officeDocument/2006/relationships/slideLayout" Target="../slideLayouts/slideLayout8.xml"/><Relationship Id="rId1" Type="http://schemas.openxmlformats.org/officeDocument/2006/relationships/tags" Target="../tags/tag3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21.xml"/><Relationship Id="rId7" Type="http://schemas.openxmlformats.org/officeDocument/2006/relationships/image" Target="../media/image36.png"/><Relationship Id="rId2" Type="http://schemas.openxmlformats.org/officeDocument/2006/relationships/slideLayout" Target="../slideLayouts/slideLayout8.xml"/><Relationship Id="rId1" Type="http://schemas.openxmlformats.org/officeDocument/2006/relationships/tags" Target="../tags/tag36.xml"/><Relationship Id="rId6" Type="http://schemas.openxmlformats.org/officeDocument/2006/relationships/image" Target="../media/image35.gif"/><Relationship Id="rId5" Type="http://schemas.openxmlformats.org/officeDocument/2006/relationships/image" Target="../media/image34.jpe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39.png"/><Relationship Id="rId2" Type="http://schemas.openxmlformats.org/officeDocument/2006/relationships/slideLayout" Target="../slideLayouts/slideLayout8.xml"/><Relationship Id="rId1" Type="http://schemas.openxmlformats.org/officeDocument/2006/relationships/tags" Target="../tags/tag41.xml"/><Relationship Id="rId6" Type="http://schemas.openxmlformats.org/officeDocument/2006/relationships/image" Target="../media/image33.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0.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0.xml"/><Relationship Id="rId1" Type="http://schemas.openxmlformats.org/officeDocument/2006/relationships/tags" Target="../tags/tag4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6.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46.png"/><Relationship Id="rId2"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48.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1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Managing Schema Objects</a:t>
            </a:r>
          </a:p>
        </p:txBody>
      </p:sp>
      <p:sp>
        <p:nvSpPr>
          <p:cNvPr id="3" name="Subtitle 2">
            <a:extLst>
              <a:ext uri="{FF2B5EF4-FFF2-40B4-BE49-F238E27FC236}">
                <a16:creationId xmlns="" xmlns:a16="http://schemas.microsoft.com/office/drawing/2014/main" id="{A77F0C17-8E17-4EE5-9DA7-108FFFBCC194}"/>
              </a:ext>
            </a:extLst>
          </p:cNvPr>
          <p:cNvSpPr>
            <a:spLocks noGrp="1"/>
          </p:cNvSpPr>
          <p:nvPr>
            <p:ph type="subTitle" idx="1"/>
          </p:nvPr>
        </p:nvSpPr>
        <p:spPr/>
        <p:txBody>
          <a:bodyPr/>
          <a:lstStyle/>
          <a:p>
            <a:endParaRPr lang="en-IN"/>
          </a:p>
        </p:txBody>
      </p:sp>
    </p:spTree>
    <p:custDataLst>
      <p:tags r:id="rId1"/>
    </p:custDataLst>
    <p:extLst>
      <p:ext uri="{BB962C8B-B14F-4D97-AF65-F5344CB8AC3E}">
        <p14:creationId xmlns:p14="http://schemas.microsoft.com/office/powerpoint/2010/main" val="78646126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6200000" flipV="1">
            <a:off x="13621048" y="3422417"/>
            <a:ext cx="1747838" cy="7588097"/>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8" name="Rounded Rectangle 7"/>
          <p:cNvSpPr/>
          <p:nvPr/>
        </p:nvSpPr>
        <p:spPr bwMode="auto">
          <a:xfrm>
            <a:off x="12288011" y="5829300"/>
            <a:ext cx="4699409" cy="2774334"/>
          </a:xfrm>
          <a:prstGeom prst="roundRect">
            <a:avLst/>
          </a:prstGeom>
          <a:solidFill>
            <a:schemeClr val="accent6">
              <a:lumMod val="20000"/>
              <a:lumOff val="80000"/>
            </a:schemeClr>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253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Cascading Constraints</a:t>
            </a:r>
          </a:p>
        </p:txBody>
      </p:sp>
      <p:sp>
        <p:nvSpPr>
          <p:cNvPr id="22531" name="Content Placeholder 5"/>
          <p:cNvSpPr>
            <a:spLocks noGrp="1"/>
          </p:cNvSpPr>
          <p:nvPr>
            <p:ph idx="1"/>
          </p:nvPr>
        </p:nvSpPr>
        <p:spPr>
          <a:xfrm>
            <a:off x="933451" y="2272710"/>
            <a:ext cx="13971189" cy="27346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CASCADE CONSTRAINTS </a:t>
            </a:r>
            <a:r>
              <a:rPr lang="en-US" altLang="en-US" dirty="0">
                <a:latin typeface="Oracle Sans" panose="020B0503020204020204" pitchFamily="34" charset="0"/>
                <a:cs typeface="Oracle Sans" panose="020B0503020204020204" pitchFamily="34" charset="0"/>
              </a:rPr>
              <a:t>clause:</a:t>
            </a:r>
          </a:p>
          <a:p>
            <a:pPr lvl="1"/>
            <a:r>
              <a:rPr lang="en-US" altLang="en-US" dirty="0">
                <a:latin typeface="Oracle Sans" panose="020B0503020204020204" pitchFamily="34" charset="0"/>
                <a:cs typeface="Oracle Sans" panose="020B0503020204020204" pitchFamily="34" charset="0"/>
              </a:rPr>
              <a:t>Is used along with the </a:t>
            </a:r>
            <a:r>
              <a:rPr lang="en-US" altLang="en-US" dirty="0">
                <a:latin typeface="Courier New" panose="02070309020205020404" pitchFamily="49" charset="0"/>
                <a:cs typeface="Courier New" panose="02070309020205020404" pitchFamily="49" charset="0"/>
              </a:rPr>
              <a:t>DROP COLUMN </a:t>
            </a:r>
            <a:r>
              <a:rPr lang="en-US" altLang="en-US" dirty="0">
                <a:latin typeface="Oracle Sans" panose="020B0503020204020204" pitchFamily="34" charset="0"/>
                <a:cs typeface="Oracle Sans" panose="020B0503020204020204" pitchFamily="34" charset="0"/>
              </a:rPr>
              <a:t>clause</a:t>
            </a:r>
          </a:p>
          <a:p>
            <a:pPr lvl="1"/>
            <a:r>
              <a:rPr lang="en-US" altLang="en-US" dirty="0">
                <a:latin typeface="Oracle Sans" panose="020B0503020204020204" pitchFamily="34" charset="0"/>
                <a:cs typeface="Oracle Sans" panose="020B0503020204020204" pitchFamily="34" charset="0"/>
              </a:rPr>
              <a:t>Drops all referential integrity constraints that refer to the </a:t>
            </a:r>
            <a:r>
              <a:rPr lang="en-US" altLang="en-US" dirty="0">
                <a:latin typeface="Courier New" panose="02070309020205020404" pitchFamily="49" charset="0"/>
                <a:cs typeface="Courier New" panose="02070309020205020404" pitchFamily="49" charset="0"/>
              </a:rPr>
              <a:t>PRIMARY</a:t>
            </a:r>
            <a:r>
              <a:rPr lang="en-US" altLang="en-US" dirty="0">
                <a:latin typeface="Oracle Sans" panose="020B0503020204020204" pitchFamily="34" charset="0"/>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UNIQUE</a:t>
            </a:r>
            <a:r>
              <a:rPr lang="en-US" altLang="en-US" dirty="0">
                <a:latin typeface="Oracle Sans" panose="020B0503020204020204" pitchFamily="34" charset="0"/>
                <a:cs typeface="Oracle Sans" panose="020B0503020204020204" pitchFamily="34" charset="0"/>
              </a:rPr>
              <a:t> keys defined on the dropped columns</a:t>
            </a:r>
          </a:p>
          <a:p>
            <a:pPr lvl="1"/>
            <a:r>
              <a:rPr lang="en-US" altLang="en-US" dirty="0">
                <a:latin typeface="Oracle Sans" panose="020B0503020204020204" pitchFamily="34" charset="0"/>
                <a:cs typeface="Oracle Sans" panose="020B0503020204020204" pitchFamily="34" charset="0"/>
              </a:rPr>
              <a:t>Drops all multicolumn constraints defined on the dropped columns</a:t>
            </a:r>
          </a:p>
        </p:txBody>
      </p:sp>
      <p:grpSp>
        <p:nvGrpSpPr>
          <p:cNvPr id="2" name="Group 1"/>
          <p:cNvGrpSpPr/>
          <p:nvPr/>
        </p:nvGrpSpPr>
        <p:grpSpPr>
          <a:xfrm>
            <a:off x="12923214" y="6130617"/>
            <a:ext cx="3429000" cy="2171700"/>
            <a:chOff x="7618412" y="4038600"/>
            <a:chExt cx="2286000" cy="1447800"/>
          </a:xfrm>
        </p:grpSpPr>
        <p:sp>
          <p:nvSpPr>
            <p:cNvPr id="5" name="Rectangle 4"/>
            <p:cNvSpPr/>
            <p:nvPr/>
          </p:nvSpPr>
          <p:spPr bwMode="auto">
            <a:xfrm>
              <a:off x="7618412" y="4038600"/>
              <a:ext cx="1981200" cy="1143000"/>
            </a:xfrm>
            <a:prstGeom prst="rect">
              <a:avLst/>
            </a:prstGeom>
            <a:solidFill>
              <a:schemeClr val="accent5"/>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 name="Rectangle 5"/>
            <p:cNvSpPr/>
            <p:nvPr/>
          </p:nvSpPr>
          <p:spPr bwMode="auto">
            <a:xfrm>
              <a:off x="7770812" y="4191000"/>
              <a:ext cx="1981200" cy="1143000"/>
            </a:xfrm>
            <a:prstGeom prst="rect">
              <a:avLst/>
            </a:prstGeom>
            <a:solidFill>
              <a:srgbClr val="92D050"/>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 name="Rectangle 6"/>
            <p:cNvSpPr/>
            <p:nvPr/>
          </p:nvSpPr>
          <p:spPr bwMode="auto">
            <a:xfrm>
              <a:off x="7923212" y="4343400"/>
              <a:ext cx="1981200" cy="1143000"/>
            </a:xfrm>
            <a:prstGeom prst="rect">
              <a:avLst/>
            </a:prstGeom>
            <a:solidFill>
              <a:schemeClr val="accent3"/>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319629210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Cascading Constraints</a:t>
            </a:r>
          </a:p>
        </p:txBody>
      </p:sp>
      <p:sp>
        <p:nvSpPr>
          <p:cNvPr id="24579" name="Rectangle 3"/>
          <p:cNvSpPr>
            <a:spLocks noGrp="1" noChangeArrowheads="1"/>
          </p:cNvSpPr>
          <p:nvPr>
            <p:ph idx="1"/>
          </p:nvPr>
        </p:nvSpPr>
        <p:spPr>
          <a:xfrm>
            <a:off x="933451" y="2272710"/>
            <a:ext cx="16421100"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Example:</a:t>
            </a:r>
          </a:p>
        </p:txBody>
      </p:sp>
      <p:sp>
        <p:nvSpPr>
          <p:cNvPr id="8" name="Content Placeholder 2"/>
          <p:cNvSpPr txBox="1">
            <a:spLocks/>
          </p:cNvSpPr>
          <p:nvPr/>
        </p:nvSpPr>
        <p:spPr bwMode="gray">
          <a:xfrm>
            <a:off x="1299329" y="2987752"/>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TABLE emp2 </a:t>
            </a:r>
          </a:p>
          <a:p>
            <a:pPr>
              <a:tabLst>
                <a:tab pos="1800225" algn="l"/>
              </a:tabLst>
              <a:defRPr/>
            </a:pPr>
            <a:r>
              <a:rPr lang="en-US" altLang="en-US" sz="2400" b="1" dirty="0">
                <a:latin typeface="Courier New" pitchFamily="49" charset="0"/>
                <a:cs typeface="Oracle Sans" panose="020B0503020204020204" pitchFamily="34" charset="0"/>
              </a:rPr>
              <a:t>DROP COLUMN employee_id CASCADE CONSTRAINTS;</a:t>
            </a:r>
          </a:p>
          <a:p>
            <a:pPr>
              <a:tabLst>
                <a:tab pos="1800225" algn="l"/>
              </a:tabLst>
              <a:defRPr/>
            </a:pPr>
            <a:endParaRPr lang="en-US" altLang="en-US" sz="2400" b="1" dirty="0">
              <a:latin typeface="Courier New" pitchFamily="49" charset="0"/>
              <a:cs typeface="Oracle Sans" panose="020B0503020204020204" pitchFamily="34" charset="0"/>
            </a:endParaRPr>
          </a:p>
        </p:txBody>
      </p:sp>
      <p:sp>
        <p:nvSpPr>
          <p:cNvPr id="9" name="Content Placeholder 2"/>
          <p:cNvSpPr txBox="1">
            <a:spLocks/>
          </p:cNvSpPr>
          <p:nvPr/>
        </p:nvSpPr>
        <p:spPr bwMode="gray">
          <a:xfrm>
            <a:off x="1299329" y="5320942"/>
            <a:ext cx="1612559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TABLE test1</a:t>
            </a:r>
          </a:p>
          <a:p>
            <a:pPr>
              <a:tabLst>
                <a:tab pos="1800225" algn="l"/>
              </a:tabLst>
              <a:defRPr/>
            </a:pPr>
            <a:r>
              <a:rPr lang="en-US" altLang="en-US" sz="2400" b="1" dirty="0">
                <a:latin typeface="Courier New" pitchFamily="49" charset="0"/>
                <a:cs typeface="Oracle Sans" panose="020B0503020204020204" pitchFamily="34" charset="0"/>
              </a:rPr>
              <a:t>DROP (col1_pk, col2_fk, col1) CASCADE CONSTRAINTS;</a:t>
            </a:r>
          </a:p>
          <a:p>
            <a:pPr>
              <a:tabLst>
                <a:tab pos="1800225" algn="l"/>
              </a:tabLst>
              <a:defRPr/>
            </a:pPr>
            <a:endParaRPr lang="en-US" altLang="en-US" sz="2400" b="1" dirty="0">
              <a:latin typeface="Courier New" pitchFamily="49" charset="0"/>
              <a:cs typeface="Oracle Sans" panose="020B0503020204020204" pitchFamily="34" charset="0"/>
            </a:endParaRPr>
          </a:p>
        </p:txBody>
      </p:sp>
      <p:pic>
        <p:nvPicPr>
          <p:cNvPr id="4098" name="Picture 2"/>
          <p:cNvPicPr>
            <a:picLocks noChangeAspect="1" noChangeArrowheads="1"/>
          </p:cNvPicPr>
          <p:nvPr/>
        </p:nvPicPr>
        <p:blipFill>
          <a:blip r:embed="rId4" cstate="print"/>
          <a:srcRect/>
          <a:stretch>
            <a:fillRect/>
          </a:stretch>
        </p:blipFill>
        <p:spPr bwMode="auto">
          <a:xfrm>
            <a:off x="1299329" y="4550688"/>
            <a:ext cx="3024068" cy="570978"/>
          </a:xfrm>
          <a:prstGeom prst="rect">
            <a:avLst/>
          </a:prstGeom>
          <a:noFill/>
          <a:ln w="9525">
            <a:no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1299329" y="6883878"/>
            <a:ext cx="2847881" cy="65992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58667652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Renaming Table Columns and Constraints</a:t>
            </a:r>
          </a:p>
        </p:txBody>
      </p:sp>
      <p:sp>
        <p:nvSpPr>
          <p:cNvPr id="26627" name="Rectangle 3"/>
          <p:cNvSpPr>
            <a:spLocks noGrp="1" noChangeArrowheads="1"/>
          </p:cNvSpPr>
          <p:nvPr>
            <p:ph idx="1"/>
          </p:nvPr>
        </p:nvSpPr>
        <p:spPr>
          <a:xfrm>
            <a:off x="933451" y="2272710"/>
            <a:ext cx="15771389" cy="598349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RENAME</a:t>
            </a:r>
            <a:r>
              <a:rPr lang="en-US" altLang="en-US" dirty="0">
                <a:latin typeface="Oracle Sans" panose="020B0503020204020204" pitchFamily="34" charset="0"/>
                <a:cs typeface="Oracle Sans" panose="020B0503020204020204" pitchFamily="34" charset="0"/>
              </a:rPr>
              <a:t> table clause of the </a:t>
            </a:r>
            <a:r>
              <a:rPr lang="en-US" altLang="en-US" dirty="0">
                <a:latin typeface="Courier New" panose="02070309020205020404" pitchFamily="49" charset="0"/>
                <a:cs typeface="Courier New" panose="02070309020205020404" pitchFamily="49" charset="0"/>
              </a:rPr>
              <a:t>ALTER TABLE </a:t>
            </a:r>
            <a:r>
              <a:rPr lang="en-US" altLang="en-US" dirty="0">
                <a:latin typeface="Oracle Sans" panose="020B0503020204020204" pitchFamily="34" charset="0"/>
                <a:cs typeface="Oracle Sans" panose="020B0503020204020204" pitchFamily="34" charset="0"/>
              </a:rPr>
              <a:t>statement to rename tables.</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RENAME COLUMN</a:t>
            </a:r>
            <a:r>
              <a:rPr lang="en-US" altLang="en-US" dirty="0">
                <a:latin typeface="Oracle Sans" panose="020B0503020204020204" pitchFamily="34" charset="0"/>
                <a:cs typeface="Oracle Sans" panose="020B0503020204020204" pitchFamily="34" charset="0"/>
              </a:rPr>
              <a:t> clause of the </a:t>
            </a:r>
            <a:r>
              <a:rPr lang="en-US" altLang="en-US" dirty="0">
                <a:latin typeface="Courier New" panose="02070309020205020404" pitchFamily="49" charset="0"/>
                <a:cs typeface="Courier New" panose="02070309020205020404" pitchFamily="49" charset="0"/>
              </a:rPr>
              <a:t>ALTER TABLE </a:t>
            </a:r>
            <a:r>
              <a:rPr lang="en-US" altLang="en-US" dirty="0">
                <a:latin typeface="Oracle Sans" panose="020B0503020204020204" pitchFamily="34" charset="0"/>
                <a:cs typeface="Oracle Sans" panose="020B0503020204020204" pitchFamily="34" charset="0"/>
              </a:rPr>
              <a:t>statement to rename table columns.</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RENAME CONSTRAINT </a:t>
            </a:r>
            <a:r>
              <a:rPr lang="en-US" altLang="en-US" dirty="0">
                <a:latin typeface="Oracle Sans" panose="020B0503020204020204" pitchFamily="34" charset="0"/>
                <a:cs typeface="Oracle Sans" panose="020B0503020204020204" pitchFamily="34" charset="0"/>
              </a:rPr>
              <a:t>clause of the </a:t>
            </a:r>
            <a:r>
              <a:rPr lang="en-US" altLang="en-US" dirty="0">
                <a:latin typeface="Courier New" panose="02070309020205020404" pitchFamily="49" charset="0"/>
                <a:cs typeface="Courier New" panose="02070309020205020404" pitchFamily="49" charset="0"/>
              </a:rPr>
              <a:t>ALTER TABLE </a:t>
            </a:r>
            <a:r>
              <a:rPr lang="en-US" altLang="en-US" dirty="0">
                <a:latin typeface="Oracle Sans" panose="020B0503020204020204" pitchFamily="34" charset="0"/>
                <a:cs typeface="Oracle Sans" panose="020B0503020204020204" pitchFamily="34" charset="0"/>
              </a:rPr>
              <a:t>statement to rename any existing constraint for a table.</a:t>
            </a:r>
          </a:p>
          <a:p>
            <a:pPr lvl="1"/>
            <a:endParaRPr lang="en-US" altLang="en-US" dirty="0">
              <a:latin typeface="Oracle Sans" panose="020B0503020204020204" pitchFamily="34" charset="0"/>
              <a:cs typeface="Oracle Sans" panose="020B0503020204020204" pitchFamily="34" charset="0"/>
            </a:endParaRPr>
          </a:p>
          <a:p>
            <a:endParaRPr lang="en-US" altLang="en-US" dirty="0">
              <a:latin typeface="Oracle Sans" panose="020B0503020204020204" pitchFamily="34" charset="0"/>
              <a:cs typeface="Oracle Sans" panose="020B0503020204020204" pitchFamily="34" charset="0"/>
            </a:endParaRPr>
          </a:p>
        </p:txBody>
      </p:sp>
      <p:grpSp>
        <p:nvGrpSpPr>
          <p:cNvPr id="4" name="Group 3">
            <a:extLst>
              <a:ext uri="{FF2B5EF4-FFF2-40B4-BE49-F238E27FC236}">
                <a16:creationId xmlns="" xmlns:a16="http://schemas.microsoft.com/office/drawing/2014/main" id="{707CD5E3-D25D-42CD-B3DE-5681CB2CE961}"/>
              </a:ext>
            </a:extLst>
          </p:cNvPr>
          <p:cNvGrpSpPr/>
          <p:nvPr/>
        </p:nvGrpSpPr>
        <p:grpSpPr>
          <a:xfrm>
            <a:off x="1295128" y="2903269"/>
            <a:ext cx="14626590" cy="872079"/>
            <a:chOff x="1830707" y="2514600"/>
            <a:chExt cx="14626590" cy="872079"/>
          </a:xfrm>
        </p:grpSpPr>
        <p:sp>
          <p:nvSpPr>
            <p:cNvPr id="10" name="Content Placeholder 2"/>
            <p:cNvSpPr txBox="1">
              <a:spLocks/>
            </p:cNvSpPr>
            <p:nvPr/>
          </p:nvSpPr>
          <p:spPr bwMode="gray">
            <a:xfrm>
              <a:off x="1830707" y="2514600"/>
              <a:ext cx="14626590" cy="87207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defRPr/>
              </a:pPr>
              <a:r>
                <a:rPr lang="en-US" altLang="en-US" sz="2400" b="1" dirty="0">
                  <a:latin typeface="Courier New" pitchFamily="49" charset="0"/>
                  <a:cs typeface="Oracle Sans" panose="020B0503020204020204" pitchFamily="34" charset="0"/>
                </a:rPr>
                <a:t>ALTER TABLE marketing RENAME to new_marketing;</a:t>
              </a:r>
              <a:r>
                <a:rPr lang="en-US" altLang="en-US" sz="4400" b="1" dirty="0">
                  <a:latin typeface="Courier New" pitchFamily="49" charset="0"/>
                  <a:cs typeface="Oracle Sans" panose="020B0503020204020204" pitchFamily="34" charset="0"/>
                </a:rPr>
                <a:t>	</a:t>
              </a:r>
            </a:p>
          </p:txBody>
        </p:sp>
        <p:sp>
          <p:nvSpPr>
            <p:cNvPr id="13" name="Oval 33"/>
            <p:cNvSpPr>
              <a:spLocks noChangeAspect="1" noChangeArrowheads="1"/>
            </p:cNvSpPr>
            <p:nvPr/>
          </p:nvSpPr>
          <p:spPr bwMode="auto">
            <a:xfrm>
              <a:off x="15601950" y="2605595"/>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grpSp>
      <p:grpSp>
        <p:nvGrpSpPr>
          <p:cNvPr id="5" name="Group 4">
            <a:extLst>
              <a:ext uri="{FF2B5EF4-FFF2-40B4-BE49-F238E27FC236}">
                <a16:creationId xmlns="" xmlns:a16="http://schemas.microsoft.com/office/drawing/2014/main" id="{8BD6AC5C-3280-4021-A7AF-C20911B65F78}"/>
              </a:ext>
            </a:extLst>
          </p:cNvPr>
          <p:cNvGrpSpPr/>
          <p:nvPr/>
        </p:nvGrpSpPr>
        <p:grpSpPr>
          <a:xfrm>
            <a:off x="1295128" y="4999484"/>
            <a:ext cx="14626590" cy="930936"/>
            <a:chOff x="1830707" y="4895681"/>
            <a:chExt cx="14626590" cy="930936"/>
          </a:xfrm>
        </p:grpSpPr>
        <p:sp>
          <p:nvSpPr>
            <p:cNvPr id="11" name="Content Placeholder 2"/>
            <p:cNvSpPr txBox="1">
              <a:spLocks/>
            </p:cNvSpPr>
            <p:nvPr/>
          </p:nvSpPr>
          <p:spPr bwMode="gray">
            <a:xfrm>
              <a:off x="1830707" y="4895681"/>
              <a:ext cx="14626590" cy="93093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defRPr/>
              </a:pPr>
              <a:r>
                <a:rPr lang="en-US" altLang="en-US" sz="2400" b="1" dirty="0">
                  <a:latin typeface="Courier New" pitchFamily="49" charset="0"/>
                  <a:cs typeface="Oracle Sans" panose="020B0503020204020204" pitchFamily="34" charset="0"/>
                </a:rPr>
                <a:t>ALTER TABLE new_marketing RENAME COLUMN team_id</a:t>
              </a:r>
            </a:p>
            <a:p>
              <a:pPr>
                <a:lnSpc>
                  <a:spcPct val="95000"/>
                </a:lnSpc>
                <a:tabLst>
                  <a:tab pos="1800225" algn="l"/>
                </a:tabLst>
                <a:defRPr/>
              </a:pPr>
              <a:r>
                <a:rPr lang="en-US" altLang="en-US" sz="2400" b="1" dirty="0">
                  <a:latin typeface="Courier New" pitchFamily="49" charset="0"/>
                  <a:cs typeface="Oracle Sans" panose="020B0503020204020204" pitchFamily="34" charset="0"/>
                </a:rPr>
                <a:t>TO id;</a:t>
              </a:r>
              <a:endParaRPr lang="en-US" altLang="en-US" sz="4400" b="1" dirty="0">
                <a:latin typeface="Courier New" pitchFamily="49" charset="0"/>
                <a:cs typeface="Oracle Sans" panose="020B0503020204020204" pitchFamily="34" charset="0"/>
              </a:endParaRPr>
            </a:p>
          </p:txBody>
        </p:sp>
        <p:sp>
          <p:nvSpPr>
            <p:cNvPr id="14" name="Oval 33"/>
            <p:cNvSpPr>
              <a:spLocks noChangeAspect="1" noChangeArrowheads="1"/>
            </p:cNvSpPr>
            <p:nvPr/>
          </p:nvSpPr>
          <p:spPr bwMode="auto">
            <a:xfrm>
              <a:off x="15601950" y="5016105"/>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grpSp>
      <p:grpSp>
        <p:nvGrpSpPr>
          <p:cNvPr id="6" name="Group 5">
            <a:extLst>
              <a:ext uri="{FF2B5EF4-FFF2-40B4-BE49-F238E27FC236}">
                <a16:creationId xmlns="" xmlns:a16="http://schemas.microsoft.com/office/drawing/2014/main" id="{809A8F5B-C2A5-4F4A-AD2A-725406E41120}"/>
              </a:ext>
            </a:extLst>
          </p:cNvPr>
          <p:cNvGrpSpPr/>
          <p:nvPr/>
        </p:nvGrpSpPr>
        <p:grpSpPr>
          <a:xfrm>
            <a:off x="1295128" y="7159724"/>
            <a:ext cx="14626590" cy="930936"/>
            <a:chOff x="1830707" y="7429500"/>
            <a:chExt cx="14626590" cy="930936"/>
          </a:xfrm>
        </p:grpSpPr>
        <p:sp>
          <p:nvSpPr>
            <p:cNvPr id="12" name="Content Placeholder 2"/>
            <p:cNvSpPr txBox="1">
              <a:spLocks/>
            </p:cNvSpPr>
            <p:nvPr/>
          </p:nvSpPr>
          <p:spPr bwMode="gray">
            <a:xfrm>
              <a:off x="1830707" y="7429500"/>
              <a:ext cx="14626590" cy="93093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defRPr/>
              </a:pPr>
              <a:r>
                <a:rPr lang="en-US" altLang="en-US" sz="2400" b="1" dirty="0">
                  <a:latin typeface="Courier New" pitchFamily="49" charset="0"/>
                  <a:cs typeface="Oracle Sans" panose="020B0503020204020204" pitchFamily="34" charset="0"/>
                </a:rPr>
                <a:t>ALTER TABLE new_marketing RENAME CONSTRAINT mktg_pk</a:t>
              </a:r>
            </a:p>
            <a:p>
              <a:pPr>
                <a:lnSpc>
                  <a:spcPct val="95000"/>
                </a:lnSpc>
                <a:tabLst>
                  <a:tab pos="1800225" algn="l"/>
                </a:tabLst>
                <a:defRPr/>
              </a:pPr>
              <a:r>
                <a:rPr lang="en-US" altLang="en-US" sz="2400" b="1" dirty="0">
                  <a:latin typeface="Courier New" pitchFamily="49" charset="0"/>
                  <a:cs typeface="Oracle Sans" panose="020B0503020204020204" pitchFamily="34" charset="0"/>
                </a:rPr>
                <a:t>TO new_mktg_pk;</a:t>
              </a:r>
            </a:p>
          </p:txBody>
        </p:sp>
        <p:sp>
          <p:nvSpPr>
            <p:cNvPr id="15" name="Oval 33"/>
            <p:cNvSpPr>
              <a:spLocks noChangeAspect="1" noChangeArrowheads="1"/>
            </p:cNvSpPr>
            <p:nvPr/>
          </p:nvSpPr>
          <p:spPr bwMode="auto">
            <a:xfrm>
              <a:off x="15601950" y="7549924"/>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grpSp>
    </p:spTree>
    <p:custDataLst>
      <p:tags r:id="rId1"/>
    </p:custDataLst>
    <p:extLst>
      <p:ext uri="{BB962C8B-B14F-4D97-AF65-F5344CB8AC3E}">
        <p14:creationId xmlns:p14="http://schemas.microsoft.com/office/powerpoint/2010/main" val="164446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Disabling Constraints</a:t>
            </a:r>
          </a:p>
        </p:txBody>
      </p:sp>
      <p:sp>
        <p:nvSpPr>
          <p:cNvPr id="28675" name="Rectangle 2051"/>
          <p:cNvSpPr>
            <a:spLocks noGrp="1" noChangeArrowheads="1"/>
          </p:cNvSpPr>
          <p:nvPr>
            <p:ph idx="1"/>
          </p:nvPr>
        </p:nvSpPr>
        <p:spPr>
          <a:xfrm>
            <a:off x="933451" y="2272710"/>
            <a:ext cx="16421100" cy="220412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Execute the </a:t>
            </a:r>
            <a:r>
              <a:rPr lang="en-US" altLang="en-US" dirty="0">
                <a:latin typeface="Courier New" panose="02070309020205020404" pitchFamily="49" charset="0"/>
                <a:cs typeface="Courier New" panose="02070309020205020404" pitchFamily="49" charset="0"/>
              </a:rPr>
              <a:t>DISABLE</a:t>
            </a:r>
            <a:r>
              <a:rPr lang="en-US" altLang="en-US" dirty="0">
                <a:latin typeface="Oracle Sans" panose="020B0503020204020204" pitchFamily="34" charset="0"/>
                <a:cs typeface="Oracle Sans" panose="020B0503020204020204" pitchFamily="34" charset="0"/>
              </a:rPr>
              <a:t> clause of the </a:t>
            </a:r>
            <a:r>
              <a:rPr lang="en-US" altLang="en-US" dirty="0">
                <a:latin typeface="Courier New" panose="02070309020205020404" pitchFamily="49" charset="0"/>
                <a:cs typeface="Courier New" panose="02070309020205020404" pitchFamily="49" charset="0"/>
              </a:rPr>
              <a:t>ALTER TABLE </a:t>
            </a:r>
            <a:r>
              <a:rPr lang="en-US" altLang="en-US" dirty="0">
                <a:latin typeface="Oracle Sans" panose="020B0503020204020204" pitchFamily="34" charset="0"/>
                <a:cs typeface="Oracle Sans" panose="020B0503020204020204" pitchFamily="34" charset="0"/>
              </a:rPr>
              <a:t>statement to deactivate an integrity constraint.</a:t>
            </a:r>
          </a:p>
          <a:p>
            <a:pPr lvl="1"/>
            <a:r>
              <a:rPr lang="en-US" altLang="en-US" dirty="0">
                <a:latin typeface="Oracle Sans" panose="020B0503020204020204" pitchFamily="34" charset="0"/>
                <a:cs typeface="Oracle Sans" panose="020B0503020204020204" pitchFamily="34" charset="0"/>
              </a:rPr>
              <a:t>Apply the</a:t>
            </a:r>
            <a:r>
              <a:rPr lang="en-US" altLang="en-US" dirty="0">
                <a:latin typeface="Courier New" panose="02070309020205020404" pitchFamily="49" charset="0"/>
                <a:cs typeface="Courier New" panose="02070309020205020404" pitchFamily="49" charset="0"/>
              </a:rPr>
              <a:t> CASCADE </a:t>
            </a:r>
            <a:r>
              <a:rPr lang="en-US" altLang="en-US" dirty="0">
                <a:latin typeface="Oracle Sans" panose="020B0503020204020204" pitchFamily="34" charset="0"/>
                <a:cs typeface="Oracle Sans" panose="020B0503020204020204" pitchFamily="34" charset="0"/>
              </a:rPr>
              <a:t>option to disable the primary key. It will also disable all dependent </a:t>
            </a:r>
            <a:r>
              <a:rPr lang="en-US" altLang="en-US" dirty="0">
                <a:latin typeface="Courier New" panose="02070309020205020404" pitchFamily="49" charset="0"/>
                <a:cs typeface="Courier New" panose="02070309020205020404" pitchFamily="49" charset="0"/>
              </a:rPr>
              <a:t>FOREIGN KEY </a:t>
            </a:r>
            <a:r>
              <a:rPr lang="en-US" altLang="en-US" dirty="0">
                <a:latin typeface="Oracle Sans" panose="020B0503020204020204" pitchFamily="34" charset="0"/>
                <a:cs typeface="Oracle Sans" panose="020B0503020204020204" pitchFamily="34" charset="0"/>
              </a:rPr>
              <a:t>constraints automatically.</a:t>
            </a:r>
          </a:p>
        </p:txBody>
      </p:sp>
      <p:sp>
        <p:nvSpPr>
          <p:cNvPr id="8" name="Content Placeholder 2"/>
          <p:cNvSpPr txBox="1">
            <a:spLocks/>
          </p:cNvSpPr>
          <p:nvPr/>
        </p:nvSpPr>
        <p:spPr bwMode="gray">
          <a:xfrm>
            <a:off x="1295128" y="4800602"/>
            <a:ext cx="14626590"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TABLE	emp2</a:t>
            </a:r>
          </a:p>
          <a:p>
            <a:pPr>
              <a:tabLst>
                <a:tab pos="1800225" algn="l"/>
              </a:tabLst>
              <a:defRPr/>
            </a:pPr>
            <a:r>
              <a:rPr lang="en-US" altLang="en-US" sz="2400" b="1" dirty="0">
                <a:latin typeface="Courier New" pitchFamily="49" charset="0"/>
                <a:cs typeface="Oracle Sans" panose="020B0503020204020204" pitchFamily="34" charset="0"/>
              </a:rPr>
              <a:t>DISABLE CONSTRAINT emp_dt_fk;</a:t>
            </a:r>
          </a:p>
        </p:txBody>
      </p:sp>
      <p:sp>
        <p:nvSpPr>
          <p:cNvPr id="9" name="Content Placeholder 2"/>
          <p:cNvSpPr txBox="1">
            <a:spLocks/>
          </p:cNvSpPr>
          <p:nvPr/>
        </p:nvSpPr>
        <p:spPr bwMode="gray">
          <a:xfrm>
            <a:off x="1295128" y="6655668"/>
            <a:ext cx="14626590"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TABLE	dept2</a:t>
            </a:r>
          </a:p>
          <a:p>
            <a:pPr>
              <a:tabLst>
                <a:tab pos="1800225" algn="l"/>
              </a:tabLst>
              <a:defRPr/>
            </a:pPr>
            <a:r>
              <a:rPr lang="en-US" altLang="en-US" sz="2400" b="1" dirty="0">
                <a:latin typeface="Courier New" pitchFamily="49" charset="0"/>
                <a:cs typeface="Oracle Sans" panose="020B0503020204020204" pitchFamily="34" charset="0"/>
              </a:rPr>
              <a:t>DISABLE primary key CASCADE;</a:t>
            </a:r>
          </a:p>
        </p:txBody>
      </p:sp>
      <p:pic>
        <p:nvPicPr>
          <p:cNvPr id="5122" name="Picture 2"/>
          <p:cNvPicPr>
            <a:picLocks noChangeAspect="1" noChangeArrowheads="1"/>
          </p:cNvPicPr>
          <p:nvPr/>
        </p:nvPicPr>
        <p:blipFill>
          <a:blip r:embed="rId4" cstate="print"/>
          <a:srcRect/>
          <a:stretch>
            <a:fillRect/>
          </a:stretch>
        </p:blipFill>
        <p:spPr bwMode="auto">
          <a:xfrm>
            <a:off x="1295128" y="5971310"/>
            <a:ext cx="2057400" cy="389886"/>
          </a:xfrm>
          <a:prstGeom prst="rect">
            <a:avLst/>
          </a:prstGeom>
          <a:noFill/>
          <a:ln w="9525">
            <a:noFill/>
            <a:miter lim="800000"/>
            <a:headEnd/>
            <a:tailEnd/>
          </a:ln>
        </p:spPr>
      </p:pic>
      <p:pic>
        <p:nvPicPr>
          <p:cNvPr id="5123" name="Picture 3"/>
          <p:cNvPicPr>
            <a:picLocks noChangeAspect="1" noChangeArrowheads="1"/>
          </p:cNvPicPr>
          <p:nvPr/>
        </p:nvPicPr>
        <p:blipFill>
          <a:blip r:embed="rId5" cstate="print"/>
          <a:srcRect/>
          <a:stretch>
            <a:fillRect/>
          </a:stretch>
        </p:blipFill>
        <p:spPr bwMode="auto">
          <a:xfrm>
            <a:off x="1295128" y="7835195"/>
            <a:ext cx="2171700" cy="413517"/>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89611671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Enabling Constraints</a:t>
            </a:r>
          </a:p>
        </p:txBody>
      </p:sp>
      <p:sp>
        <p:nvSpPr>
          <p:cNvPr id="30723" name="Rectangle 6"/>
          <p:cNvSpPr>
            <a:spLocks noGrp="1" noChangeArrowheads="1"/>
          </p:cNvSpPr>
          <p:nvPr>
            <p:ph idx="1"/>
          </p:nvPr>
        </p:nvSpPr>
        <p:spPr>
          <a:xfrm>
            <a:off x="933451" y="2272710"/>
            <a:ext cx="16421100" cy="437087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Activate an integrity constraint that is currently disabled in the table definition by using the </a:t>
            </a:r>
            <a:r>
              <a:rPr lang="en-US" altLang="en-US" dirty="0">
                <a:latin typeface="Courier New" panose="02070309020205020404" pitchFamily="49" charset="0"/>
                <a:cs typeface="Courier New" panose="02070309020205020404" pitchFamily="49" charset="0"/>
              </a:rPr>
              <a:t>ENABLE</a:t>
            </a:r>
            <a:r>
              <a:rPr lang="en-US" altLang="en-US" dirty="0">
                <a:latin typeface="Oracle Sans" panose="020B0503020204020204" pitchFamily="34" charset="0"/>
                <a:cs typeface="Oracle Sans" panose="020B0503020204020204" pitchFamily="34" charset="0"/>
              </a:rPr>
              <a:t> clause. </a:t>
            </a:r>
          </a:p>
          <a:p>
            <a:pPr lvl="1"/>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A</a:t>
            </a:r>
            <a:r>
              <a:rPr lang="en-US" altLang="en-US" dirty="0">
                <a:latin typeface="Courier New" panose="02070309020205020404" pitchFamily="49" charset="0"/>
                <a:cs typeface="Courier New" panose="02070309020205020404" pitchFamily="49" charset="0"/>
              </a:rPr>
              <a:t> UNIQUE</a:t>
            </a:r>
            <a:r>
              <a:rPr lang="en-US" altLang="en-US" dirty="0">
                <a:latin typeface="Oracle Sans" panose="020B0503020204020204" pitchFamily="34" charset="0"/>
                <a:cs typeface="Oracle Sans" panose="020B0503020204020204" pitchFamily="34" charset="0"/>
              </a:rPr>
              <a:t> index is automatically created if you enable a </a:t>
            </a:r>
            <a:r>
              <a:rPr lang="en-US" altLang="en-US" dirty="0">
                <a:latin typeface="Courier New" panose="02070309020205020404" pitchFamily="49" charset="0"/>
                <a:cs typeface="Courier New" panose="02070309020205020404" pitchFamily="49" charset="0"/>
              </a:rPr>
              <a:t>UNIQUE</a:t>
            </a:r>
            <a:r>
              <a:rPr lang="en-US" altLang="en-US" dirty="0">
                <a:latin typeface="Oracle Sans" panose="020B0503020204020204" pitchFamily="34" charset="0"/>
                <a:cs typeface="Oracle Sans" panose="020B0503020204020204" pitchFamily="34" charset="0"/>
              </a:rPr>
              <a:t> key or a </a:t>
            </a:r>
            <a:r>
              <a:rPr lang="en-US" altLang="en-US" dirty="0">
                <a:latin typeface="Courier New" panose="02070309020205020404" pitchFamily="49" charset="0"/>
                <a:cs typeface="Courier New" panose="02070309020205020404" pitchFamily="49" charset="0"/>
              </a:rPr>
              <a:t>PRIMARY KEY</a:t>
            </a:r>
            <a:r>
              <a:rPr lang="en-US" altLang="en-US" dirty="0">
                <a:latin typeface="Oracle Sans" panose="020B0503020204020204" pitchFamily="34" charset="0"/>
                <a:cs typeface="Oracle Sans" panose="020B0503020204020204" pitchFamily="34" charset="0"/>
              </a:rPr>
              <a:t> constraint.</a:t>
            </a:r>
          </a:p>
        </p:txBody>
      </p:sp>
      <p:sp>
        <p:nvSpPr>
          <p:cNvPr id="6" name="Content Placeholder 2"/>
          <p:cNvSpPr txBox="1">
            <a:spLocks/>
          </p:cNvSpPr>
          <p:nvPr/>
        </p:nvSpPr>
        <p:spPr bwMode="gray">
          <a:xfrm>
            <a:off x="1297957" y="3593671"/>
            <a:ext cx="14626590"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TABLE		emp2</a:t>
            </a:r>
          </a:p>
          <a:p>
            <a:pPr>
              <a:tabLst>
                <a:tab pos="1800225" algn="l"/>
              </a:tabLst>
              <a:defRPr/>
            </a:pPr>
            <a:r>
              <a:rPr lang="en-US" altLang="en-US" sz="2400" b="1" dirty="0">
                <a:latin typeface="Courier New" pitchFamily="49" charset="0"/>
                <a:cs typeface="Oracle Sans" panose="020B0503020204020204" pitchFamily="34" charset="0"/>
              </a:rPr>
              <a:t>ENABLE CONSTRAINT	emp_dt_fk;</a:t>
            </a:r>
          </a:p>
        </p:txBody>
      </p:sp>
      <p:pic>
        <p:nvPicPr>
          <p:cNvPr id="7" name="Picture 2"/>
          <p:cNvPicPr>
            <a:picLocks noChangeAspect="1" noChangeArrowheads="1"/>
          </p:cNvPicPr>
          <p:nvPr/>
        </p:nvPicPr>
        <p:blipFill>
          <a:blip r:embed="rId4" cstate="print"/>
          <a:srcRect/>
          <a:stretch>
            <a:fillRect/>
          </a:stretch>
        </p:blipFill>
        <p:spPr bwMode="auto">
          <a:xfrm>
            <a:off x="1295128" y="4686300"/>
            <a:ext cx="2412611" cy="457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85493693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Constraint States</a:t>
            </a:r>
          </a:p>
        </p:txBody>
      </p:sp>
      <p:sp>
        <p:nvSpPr>
          <p:cNvPr id="32771" name="Content Placeholder 2"/>
          <p:cNvSpPr>
            <a:spLocks noGrp="1"/>
          </p:cNvSpPr>
          <p:nvPr>
            <p:ph idx="1"/>
          </p:nvPr>
        </p:nvSpPr>
        <p:spPr>
          <a:xfrm>
            <a:off x="933451" y="2272710"/>
            <a:ext cx="16421100" cy="276434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An integrity constraint defined on a table can be in one of the following states:</a:t>
            </a:r>
          </a:p>
          <a:p>
            <a:pPr lvl="1"/>
            <a:r>
              <a:rPr lang="en-US" altLang="en-US" dirty="0">
                <a:latin typeface="Courier New" panose="02070309020205020404" pitchFamily="49" charset="0"/>
                <a:cs typeface="Courier New" panose="02070309020205020404" pitchFamily="49" charset="0"/>
              </a:rPr>
              <a:t>ENABLE VALIDATE</a:t>
            </a:r>
          </a:p>
          <a:p>
            <a:pPr lvl="1"/>
            <a:r>
              <a:rPr lang="en-US" altLang="en-US" dirty="0">
                <a:latin typeface="Courier New" panose="02070309020205020404" pitchFamily="49" charset="0"/>
                <a:cs typeface="Courier New" panose="02070309020205020404" pitchFamily="49" charset="0"/>
              </a:rPr>
              <a:t>ENABLE NOVALIDATE</a:t>
            </a:r>
          </a:p>
          <a:p>
            <a:pPr lvl="1"/>
            <a:r>
              <a:rPr lang="en-US" altLang="en-US" dirty="0">
                <a:latin typeface="Courier New" panose="02070309020205020404" pitchFamily="49" charset="0"/>
                <a:cs typeface="Courier New" panose="02070309020205020404" pitchFamily="49" charset="0"/>
              </a:rPr>
              <a:t>DISABLE VALIDATE</a:t>
            </a:r>
          </a:p>
          <a:p>
            <a:pPr lvl="1"/>
            <a:r>
              <a:rPr lang="en-US" altLang="en-US" dirty="0">
                <a:latin typeface="Courier New" panose="02070309020205020404" pitchFamily="49" charset="0"/>
                <a:cs typeface="Courier New" panose="02070309020205020404" pitchFamily="49" charset="0"/>
              </a:rPr>
              <a:t>DISABLE NOVALIDATE</a:t>
            </a:r>
          </a:p>
        </p:txBody>
      </p:sp>
      <p:sp>
        <p:nvSpPr>
          <p:cNvPr id="6" name="Content Placeholder 2"/>
          <p:cNvSpPr txBox="1">
            <a:spLocks/>
          </p:cNvSpPr>
          <p:nvPr/>
        </p:nvSpPr>
        <p:spPr bwMode="gray">
          <a:xfrm>
            <a:off x="1321087" y="5431532"/>
            <a:ext cx="14626590"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TABLE dept2 </a:t>
            </a:r>
          </a:p>
          <a:p>
            <a:pPr>
              <a:tabLst>
                <a:tab pos="1800225" algn="l"/>
              </a:tabLst>
              <a:defRPr/>
            </a:pPr>
            <a:r>
              <a:rPr lang="en-US" altLang="en-US" sz="2400" b="1" dirty="0">
                <a:latin typeface="Courier New" pitchFamily="49" charset="0"/>
                <a:cs typeface="Oracle Sans" panose="020B0503020204020204" pitchFamily="34" charset="0"/>
              </a:rPr>
              <a:t>ENABLE NOVALIDATE PRIMARY KEY; </a:t>
            </a:r>
          </a:p>
        </p:txBody>
      </p:sp>
      <p:pic>
        <p:nvPicPr>
          <p:cNvPr id="6146" name="Picture 2"/>
          <p:cNvPicPr>
            <a:picLocks noChangeAspect="1" noChangeArrowheads="1"/>
          </p:cNvPicPr>
          <p:nvPr/>
        </p:nvPicPr>
        <p:blipFill>
          <a:blip r:embed="rId4" cstate="print"/>
          <a:srcRect/>
          <a:stretch>
            <a:fillRect/>
          </a:stretch>
        </p:blipFill>
        <p:spPr bwMode="auto">
          <a:xfrm>
            <a:off x="1321087" y="6630516"/>
            <a:ext cx="2401118" cy="457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53167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Deferring Constraints</a:t>
            </a:r>
          </a:p>
        </p:txBody>
      </p:sp>
      <p:sp>
        <p:nvSpPr>
          <p:cNvPr id="34828" name="Rectangle 3"/>
          <p:cNvSpPr>
            <a:spLocks noGrp="1" noChangeArrowheads="1"/>
          </p:cNvSpPr>
          <p:nvPr>
            <p:ph idx="1"/>
          </p:nvPr>
        </p:nvSpPr>
        <p:spPr>
          <a:xfrm>
            <a:off x="933451" y="2272710"/>
            <a:ext cx="16421100" cy="168096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Constraints can have the following attributes:</a:t>
            </a:r>
          </a:p>
          <a:p>
            <a:pPr lvl="1"/>
            <a:r>
              <a:rPr lang="en-US" altLang="en-US" dirty="0">
                <a:latin typeface="Courier New" panose="02070309020205020404" pitchFamily="49" charset="0"/>
                <a:cs typeface="Courier New" panose="02070309020205020404" pitchFamily="49" charset="0"/>
              </a:rPr>
              <a:t>DEFERRABLE or NOT DEFERRABLE </a:t>
            </a:r>
          </a:p>
          <a:p>
            <a:pPr lvl="1"/>
            <a:r>
              <a:rPr lang="en-US" altLang="en-US" dirty="0">
                <a:latin typeface="Courier New" panose="02070309020205020404" pitchFamily="49" charset="0"/>
                <a:cs typeface="Courier New" panose="02070309020205020404" pitchFamily="49" charset="0"/>
              </a:rPr>
              <a:t>INITIALLY DEFERRED or INITIALLY IMMEDIATE</a:t>
            </a:r>
          </a:p>
        </p:txBody>
      </p:sp>
      <p:grpSp>
        <p:nvGrpSpPr>
          <p:cNvPr id="4" name="Group 3">
            <a:extLst>
              <a:ext uri="{FF2B5EF4-FFF2-40B4-BE49-F238E27FC236}">
                <a16:creationId xmlns="" xmlns:a16="http://schemas.microsoft.com/office/drawing/2014/main" id="{BDF5E708-86A5-4DFF-AE02-5D1DA6206546}"/>
              </a:ext>
            </a:extLst>
          </p:cNvPr>
          <p:cNvGrpSpPr/>
          <p:nvPr/>
        </p:nvGrpSpPr>
        <p:grpSpPr>
          <a:xfrm>
            <a:off x="1316605" y="4063380"/>
            <a:ext cx="14626590" cy="1761567"/>
            <a:chOff x="1221264" y="3849671"/>
            <a:chExt cx="14626590" cy="1761567"/>
          </a:xfrm>
        </p:grpSpPr>
        <p:sp>
          <p:nvSpPr>
            <p:cNvPr id="13" name="Content Placeholder 2"/>
            <p:cNvSpPr txBox="1">
              <a:spLocks/>
            </p:cNvSpPr>
            <p:nvPr/>
          </p:nvSpPr>
          <p:spPr bwMode="gray">
            <a:xfrm>
              <a:off x="1221264" y="3849671"/>
              <a:ext cx="14626590" cy="17615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TABLE dept2</a:t>
              </a:r>
            </a:p>
            <a:p>
              <a:pPr>
                <a:tabLst>
                  <a:tab pos="1800225" algn="l"/>
                </a:tabLst>
                <a:defRPr/>
              </a:pPr>
              <a:r>
                <a:rPr lang="en-US" altLang="en-US" sz="2400" b="1" dirty="0">
                  <a:latin typeface="Courier New" pitchFamily="49" charset="0"/>
                  <a:cs typeface="Oracle Sans" panose="020B0503020204020204" pitchFamily="34" charset="0"/>
                </a:rPr>
                <a:t>ADD CONSTRAINT dept2_id_pk </a:t>
              </a:r>
            </a:p>
            <a:p>
              <a:pPr>
                <a:tabLst>
                  <a:tab pos="1800225" algn="l"/>
                </a:tabLst>
                <a:defRPr/>
              </a:pPr>
              <a:r>
                <a:rPr lang="en-US" altLang="en-US" sz="2400" b="1" dirty="0">
                  <a:latin typeface="Courier New" pitchFamily="49" charset="0"/>
                  <a:cs typeface="Oracle Sans" panose="020B0503020204020204" pitchFamily="34" charset="0"/>
                </a:rPr>
                <a:t>PRIMARY KEY (department_id)</a:t>
              </a:r>
            </a:p>
            <a:p>
              <a:pPr>
                <a:tabLst>
                  <a:tab pos="1800225" algn="l"/>
                </a:tabLst>
                <a:defRPr/>
              </a:pPr>
              <a:r>
                <a:rPr lang="en-US" altLang="en-US" sz="2400" b="1" dirty="0">
                  <a:latin typeface="Courier New" pitchFamily="49" charset="0"/>
                  <a:cs typeface="Oracle Sans" panose="020B0503020204020204" pitchFamily="34" charset="0"/>
                </a:rPr>
                <a:t>DEFERRABLE INITIALLY DEFERRED;</a:t>
              </a:r>
            </a:p>
          </p:txBody>
        </p:sp>
        <p:sp>
          <p:nvSpPr>
            <p:cNvPr id="34829" name="Rectangle 5"/>
            <p:cNvSpPr>
              <a:spLocks noChangeArrowheads="1"/>
            </p:cNvSpPr>
            <p:nvPr/>
          </p:nvSpPr>
          <p:spPr bwMode="gray">
            <a:xfrm>
              <a:off x="1306971" y="5161769"/>
              <a:ext cx="5820806" cy="368871"/>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4832" name="Text Box 10"/>
            <p:cNvSpPr txBox="1">
              <a:spLocks noChangeArrowheads="1"/>
            </p:cNvSpPr>
            <p:nvPr/>
          </p:nvSpPr>
          <p:spPr bwMode="blackWhite">
            <a:xfrm>
              <a:off x="10858501" y="4499622"/>
              <a:ext cx="4875530" cy="461665"/>
            </a:xfrm>
            <a:prstGeom prst="rect">
              <a:avLst/>
            </a:prstGeom>
            <a:solidFill>
              <a:schemeClr val="accent3"/>
            </a:solidFill>
            <a:ln w="28575">
              <a:solidFill>
                <a:schemeClr val="tx1"/>
              </a:solid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50000"/>
                </a:spcBef>
              </a:pPr>
              <a:r>
                <a:rPr lang="en-US" altLang="en-US" sz="2400" b="1" dirty="0">
                  <a:solidFill>
                    <a:schemeClr val="bg1"/>
                  </a:solidFill>
                  <a:latin typeface="Oracle Sans" panose="020B0503020204020204" pitchFamily="34" charset="0"/>
                  <a:cs typeface="Oracle Sans" panose="020B0503020204020204" pitchFamily="34" charset="0"/>
                </a:rPr>
                <a:t>Deferring constraint on creation</a:t>
              </a:r>
            </a:p>
          </p:txBody>
        </p:sp>
      </p:grpSp>
      <p:grpSp>
        <p:nvGrpSpPr>
          <p:cNvPr id="6" name="Group 5">
            <a:extLst>
              <a:ext uri="{FF2B5EF4-FFF2-40B4-BE49-F238E27FC236}">
                <a16:creationId xmlns="" xmlns:a16="http://schemas.microsoft.com/office/drawing/2014/main" id="{FF844989-6B10-4FF5-AA7E-1A5E7D48577B}"/>
              </a:ext>
            </a:extLst>
          </p:cNvPr>
          <p:cNvGrpSpPr/>
          <p:nvPr/>
        </p:nvGrpSpPr>
        <p:grpSpPr>
          <a:xfrm>
            <a:off x="1316605" y="7582938"/>
            <a:ext cx="14626590" cy="965753"/>
            <a:chOff x="1221264" y="7621571"/>
            <a:chExt cx="14626590" cy="965753"/>
          </a:xfrm>
        </p:grpSpPr>
        <p:sp>
          <p:nvSpPr>
            <p:cNvPr id="15" name="Content Placeholder 2"/>
            <p:cNvSpPr txBox="1">
              <a:spLocks/>
            </p:cNvSpPr>
            <p:nvPr/>
          </p:nvSpPr>
          <p:spPr bwMode="gray">
            <a:xfrm>
              <a:off x="1221264" y="7621571"/>
              <a:ext cx="14626590"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SESSION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SET CONSTRAINTS= IMMEDIATE;</a:t>
              </a:r>
            </a:p>
          </p:txBody>
        </p:sp>
        <p:sp>
          <p:nvSpPr>
            <p:cNvPr id="34830" name="Rectangle 8"/>
            <p:cNvSpPr>
              <a:spLocks noChangeArrowheads="1"/>
            </p:cNvSpPr>
            <p:nvPr/>
          </p:nvSpPr>
          <p:spPr bwMode="gray">
            <a:xfrm>
              <a:off x="4412668" y="8131373"/>
              <a:ext cx="1995028" cy="442096"/>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4833" name="Text Box 11"/>
            <p:cNvSpPr txBox="1">
              <a:spLocks noChangeArrowheads="1"/>
            </p:cNvSpPr>
            <p:nvPr/>
          </p:nvSpPr>
          <p:spPr bwMode="blackWhite">
            <a:xfrm>
              <a:off x="9648057" y="7873615"/>
              <a:ext cx="6011044" cy="461665"/>
            </a:xfrm>
            <a:prstGeom prst="rect">
              <a:avLst/>
            </a:prstGeom>
            <a:solidFill>
              <a:schemeClr val="accent3"/>
            </a:solidFill>
            <a:ln w="28575">
              <a:solidFill>
                <a:schemeClr val="tx1"/>
              </a:solid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50000"/>
                </a:spcBef>
              </a:pPr>
              <a:r>
                <a:rPr lang="en-US" altLang="en-US" sz="2400" b="1" dirty="0">
                  <a:solidFill>
                    <a:schemeClr val="bg1"/>
                  </a:solidFill>
                  <a:latin typeface="Oracle Sans" panose="020B0503020204020204" pitchFamily="34" charset="0"/>
                  <a:cs typeface="Oracle Sans" panose="020B0503020204020204" pitchFamily="34" charset="0"/>
                </a:rPr>
                <a:t>Changing all constraints for a session</a:t>
              </a:r>
            </a:p>
          </p:txBody>
        </p:sp>
      </p:grpSp>
      <p:grpSp>
        <p:nvGrpSpPr>
          <p:cNvPr id="5" name="Group 4">
            <a:extLst>
              <a:ext uri="{FF2B5EF4-FFF2-40B4-BE49-F238E27FC236}">
                <a16:creationId xmlns="" xmlns:a16="http://schemas.microsoft.com/office/drawing/2014/main" id="{C06A048A-8890-4E79-8D7E-865DDB01B342}"/>
              </a:ext>
            </a:extLst>
          </p:cNvPr>
          <p:cNvGrpSpPr/>
          <p:nvPr/>
        </p:nvGrpSpPr>
        <p:grpSpPr>
          <a:xfrm>
            <a:off x="1316605" y="6325638"/>
            <a:ext cx="14626590" cy="567846"/>
            <a:chOff x="1221264" y="6364271"/>
            <a:chExt cx="14626590" cy="567846"/>
          </a:xfrm>
        </p:grpSpPr>
        <p:sp>
          <p:nvSpPr>
            <p:cNvPr id="14" name="Content Placeholder 2"/>
            <p:cNvSpPr txBox="1">
              <a:spLocks/>
            </p:cNvSpPr>
            <p:nvPr/>
          </p:nvSpPr>
          <p:spPr bwMode="gray">
            <a:xfrm>
              <a:off x="1221264" y="6364271"/>
              <a:ext cx="14626590" cy="567846"/>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SET CONSTRAINTS dept2_id_pk IMMEDIATE;</a:t>
              </a:r>
            </a:p>
          </p:txBody>
        </p:sp>
        <p:sp>
          <p:nvSpPr>
            <p:cNvPr id="34831" name="Rectangle 9"/>
            <p:cNvSpPr>
              <a:spLocks noChangeArrowheads="1"/>
            </p:cNvSpPr>
            <p:nvPr/>
          </p:nvSpPr>
          <p:spPr bwMode="gray">
            <a:xfrm>
              <a:off x="6338465" y="6449871"/>
              <a:ext cx="2085455" cy="429973"/>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4834" name="Text Box 12"/>
            <p:cNvSpPr txBox="1">
              <a:spLocks noChangeArrowheads="1"/>
            </p:cNvSpPr>
            <p:nvPr/>
          </p:nvSpPr>
          <p:spPr bwMode="blackWhite">
            <a:xfrm>
              <a:off x="9648057" y="6417362"/>
              <a:ext cx="6099466" cy="461665"/>
            </a:xfrm>
            <a:prstGeom prst="rect">
              <a:avLst/>
            </a:prstGeom>
            <a:solidFill>
              <a:schemeClr val="accent3"/>
            </a:solidFill>
            <a:ln w="28575">
              <a:solidFill>
                <a:schemeClr val="tx1"/>
              </a:solid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50000"/>
                </a:spcBef>
              </a:pPr>
              <a:r>
                <a:rPr lang="en-US" altLang="en-US" sz="2400" b="1" dirty="0">
                  <a:solidFill>
                    <a:schemeClr val="bg1"/>
                  </a:solidFill>
                  <a:latin typeface="Oracle Sans" panose="020B0503020204020204" pitchFamily="34" charset="0"/>
                  <a:cs typeface="Oracle Sans" panose="020B0503020204020204" pitchFamily="34" charset="0"/>
                </a:rPr>
                <a:t>Changing a specific constraint attribute</a:t>
              </a:r>
            </a:p>
          </p:txBody>
        </p:sp>
      </p:grpSp>
    </p:spTree>
    <p:custDataLst>
      <p:tags r:id="rId1"/>
    </p:custDataLst>
    <p:extLst>
      <p:ext uri="{BB962C8B-B14F-4D97-AF65-F5344CB8AC3E}">
        <p14:creationId xmlns:p14="http://schemas.microsoft.com/office/powerpoint/2010/main" val="7574435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933451" y="616397"/>
            <a:ext cx="16275446"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000" dirty="0">
                <a:latin typeface="+mj-lt"/>
                <a:cs typeface="Oracle Sans" panose="020B0503020204020204" pitchFamily="34" charset="0"/>
              </a:rPr>
              <a:t>Difference Between </a:t>
            </a:r>
            <a:r>
              <a:rPr lang="en-US" altLang="en-US" sz="4000" dirty="0">
                <a:latin typeface="Courier New" panose="02070309020205020404" pitchFamily="49" charset="0"/>
                <a:cs typeface="Courier New" panose="02070309020205020404" pitchFamily="49" charset="0"/>
              </a:rPr>
              <a:t>INITIALLY DEFERRED </a:t>
            </a:r>
            <a:r>
              <a:rPr lang="en-US" altLang="en-US" sz="4000" dirty="0">
                <a:latin typeface="+mj-lt"/>
                <a:cs typeface="Oracle Sans" panose="020B0503020204020204" pitchFamily="34" charset="0"/>
              </a:rPr>
              <a:t/>
            </a:r>
            <a:br>
              <a:rPr lang="en-US" altLang="en-US" sz="4000" dirty="0">
                <a:latin typeface="+mj-lt"/>
                <a:cs typeface="Oracle Sans" panose="020B0503020204020204" pitchFamily="34" charset="0"/>
              </a:rPr>
            </a:br>
            <a:r>
              <a:rPr lang="en-US" altLang="en-US" sz="4000" dirty="0">
                <a:latin typeface="+mj-lt"/>
                <a:cs typeface="Oracle Sans" panose="020B0503020204020204" pitchFamily="34" charset="0"/>
              </a:rPr>
              <a:t>and </a:t>
            </a:r>
            <a:r>
              <a:rPr lang="en-US" altLang="en-US" sz="4000" dirty="0">
                <a:latin typeface="Courier New" panose="02070309020205020404" pitchFamily="49" charset="0"/>
                <a:cs typeface="Courier New" panose="02070309020205020404" pitchFamily="49" charset="0"/>
              </a:rPr>
              <a:t>INITIALLY IMMEDIATE</a:t>
            </a:r>
          </a:p>
        </p:txBody>
      </p:sp>
      <p:graphicFrame>
        <p:nvGraphicFramePr>
          <p:cNvPr id="409649" name="Group 49"/>
          <p:cNvGraphicFramePr>
            <a:graphicFrameLocks noGrp="1"/>
          </p:cNvGraphicFramePr>
          <p:nvPr/>
        </p:nvGraphicFramePr>
        <p:xfrm>
          <a:off x="2668688" y="2286000"/>
          <a:ext cx="12950627" cy="2171700"/>
        </p:xfrm>
        <a:graphic>
          <a:graphicData uri="http://schemas.openxmlformats.org/drawingml/2006/table">
            <a:tbl>
              <a:tblPr firstRow="1" lastRow="1" bandCol="1">
                <a:tableStyleId>{5FD0F851-EC5A-4D38-B0AD-8093EC10F338}</a:tableStyleId>
              </a:tblPr>
              <a:tblGrid>
                <a:gridCol w="6094413">
                  <a:extLst>
                    <a:ext uri="{9D8B030D-6E8A-4147-A177-3AD203B41FA5}">
                      <a16:colId xmlns="" xmlns:a16="http://schemas.microsoft.com/office/drawing/2014/main" val="20000"/>
                    </a:ext>
                  </a:extLst>
                </a:gridCol>
                <a:gridCol w="6856214">
                  <a:extLst>
                    <a:ext uri="{9D8B030D-6E8A-4147-A177-3AD203B41FA5}">
                      <a16:colId xmlns="" xmlns:a16="http://schemas.microsoft.com/office/drawing/2014/main" val="20001"/>
                    </a:ext>
                  </a:extLst>
                </a:gridCol>
              </a:tblGrid>
              <a:tr h="1028700">
                <a:tc>
                  <a:txBody>
                    <a:bodyPr/>
                    <a:lstStyle/>
                    <a:p>
                      <a:pPr marL="0" marR="0" lvl="0" indent="0" algn="l" defTabSz="228600" rtl="0" eaLnBrk="1" fontAlgn="base" latinLnBrk="0" hangingPunct="1">
                        <a:lnSpc>
                          <a:spcPct val="95000"/>
                        </a:lnSpc>
                        <a:spcBef>
                          <a:spcPct val="35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INITIALLY DEFERRED</a:t>
                      </a:r>
                      <a:endParaRPr kumimoji="0" lang="en-US" sz="2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82832" marR="182832" marT="68580" marB="68580" horzOverflow="overflow">
                    <a:solidFill>
                      <a:schemeClr val="accent5">
                        <a:lumMod val="20000"/>
                        <a:lumOff val="80000"/>
                      </a:schemeClr>
                    </a:solidFill>
                  </a:tcPr>
                </a:tc>
                <a:tc>
                  <a:txBody>
                    <a:bodyPr/>
                    <a:lstStyle/>
                    <a:p>
                      <a:pPr marL="0" marR="0" lvl="0" indent="0" algn="l" defTabSz="228600" rtl="0" eaLnBrk="1" fontAlgn="base" latinLnBrk="0" hangingPunct="1">
                        <a:lnSpc>
                          <a:spcPct val="120000"/>
                        </a:lnSpc>
                        <a:spcBef>
                          <a:spcPct val="60000"/>
                        </a:spcBef>
                        <a:spcAft>
                          <a:spcPct val="0"/>
                        </a:spcAft>
                        <a:buClrTx/>
                        <a:buSzTx/>
                        <a:buFontTx/>
                        <a:buNone/>
                        <a:tabLst/>
                      </a:pPr>
                      <a:r>
                        <a:rPr kumimoji="0" lang="en-US" sz="2400" b="0" u="none" strike="noStrike" cap="none" normalizeH="0" baseline="0" dirty="0">
                          <a:ln>
                            <a:noFill/>
                          </a:ln>
                          <a:effectLst/>
                        </a:rPr>
                        <a:t>Waits until the transaction ends to check the constraint </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82832" marR="182832" marT="68580" marB="68580" horzOverflow="overflow"/>
                </a:tc>
                <a:extLst>
                  <a:ext uri="{0D108BD9-81ED-4DB2-BD59-A6C34878D82A}">
                    <a16:rowId xmlns="" xmlns:a16="http://schemas.microsoft.com/office/drawing/2014/main" val="10000"/>
                  </a:ext>
                </a:extLst>
              </a:tr>
              <a:tr h="1143000">
                <a:tc>
                  <a:txBody>
                    <a:bodyPr/>
                    <a:lstStyle/>
                    <a:p>
                      <a:pPr marL="0" marR="0" lvl="0" indent="0" algn="l" defTabSz="228600" rtl="0" eaLnBrk="1" fontAlgn="base" latinLnBrk="0" hangingPunct="1">
                        <a:lnSpc>
                          <a:spcPct val="95000"/>
                        </a:lnSpc>
                        <a:spcBef>
                          <a:spcPct val="35000"/>
                        </a:spcBef>
                        <a:spcAft>
                          <a:spcPct val="0"/>
                        </a:spcAft>
                        <a:buClrTx/>
                        <a:buSzTx/>
                        <a:buFontTx/>
                        <a:buNone/>
                        <a:tabLst/>
                      </a:pPr>
                      <a:r>
                        <a:rPr kumimoji="0" lang="en-US" sz="2700" b="0" u="none" strike="noStrike" cap="none" normalizeH="0" baseline="0" dirty="0">
                          <a:ln>
                            <a:noFill/>
                          </a:ln>
                          <a:effectLst/>
                          <a:latin typeface="Courier New" panose="02070309020205020404" pitchFamily="49" charset="0"/>
                          <a:cs typeface="Courier New" panose="02070309020205020404" pitchFamily="49" charset="0"/>
                        </a:rPr>
                        <a:t>INITIALLY IMMEDIATE</a:t>
                      </a:r>
                      <a:endParaRPr kumimoji="0" lang="en-US" sz="2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txBody>
                  <a:tcPr marL="182832" marR="182832" marT="68580" marB="68580" horzOverflow="overflow">
                    <a:solidFill>
                      <a:schemeClr val="accent5">
                        <a:lumMod val="20000"/>
                        <a:lumOff val="80000"/>
                      </a:schemeClr>
                    </a:solidFill>
                  </a:tcPr>
                </a:tc>
                <a:tc>
                  <a:txBody>
                    <a:bodyPr/>
                    <a:lstStyle/>
                    <a:p>
                      <a:pPr marL="0" marR="0" lvl="0" indent="0" algn="l" defTabSz="228600" rtl="0" eaLnBrk="1" fontAlgn="base" latinLnBrk="0" hangingPunct="1">
                        <a:lnSpc>
                          <a:spcPct val="120000"/>
                        </a:lnSpc>
                        <a:spcBef>
                          <a:spcPct val="60000"/>
                        </a:spcBef>
                        <a:spcAft>
                          <a:spcPct val="0"/>
                        </a:spcAft>
                        <a:buClrTx/>
                        <a:buSzTx/>
                        <a:buFontTx/>
                        <a:buNone/>
                        <a:tabLst/>
                      </a:pPr>
                      <a:r>
                        <a:rPr kumimoji="0" lang="en-US" sz="2400" b="0" u="none" strike="noStrike" cap="none" normalizeH="0" baseline="0" dirty="0">
                          <a:ln>
                            <a:noFill/>
                          </a:ln>
                          <a:effectLst/>
                        </a:rPr>
                        <a:t>Checks the constraint at the end of the statement execution</a:t>
                      </a:r>
                      <a:endParaRPr kumimoji="0" lang="en-US" sz="2400" b="0" i="0" u="none" strike="noStrike" cap="none" normalizeH="0" baseline="0" dirty="0">
                        <a:ln>
                          <a:noFill/>
                        </a:ln>
                        <a:solidFill>
                          <a:srgbClr val="000000"/>
                        </a:solidFill>
                        <a:effectLst/>
                        <a:latin typeface="Oracle Sans" panose="020B0503020204020204" pitchFamily="34" charset="0"/>
                      </a:endParaRPr>
                    </a:p>
                  </a:txBody>
                  <a:tcPr marL="182832" marR="182832" marT="68580" marB="68580" horzOverflow="overflow"/>
                </a:tc>
                <a:extLst>
                  <a:ext uri="{0D108BD9-81ED-4DB2-BD59-A6C34878D82A}">
                    <a16:rowId xmlns="" xmlns:a16="http://schemas.microsoft.com/office/drawing/2014/main" val="10001"/>
                  </a:ext>
                </a:extLst>
              </a:tr>
            </a:tbl>
          </a:graphicData>
        </a:graphic>
      </p:graphicFrame>
      <p:grpSp>
        <p:nvGrpSpPr>
          <p:cNvPr id="3" name="Group 2">
            <a:extLst>
              <a:ext uri="{FF2B5EF4-FFF2-40B4-BE49-F238E27FC236}">
                <a16:creationId xmlns="" xmlns:a16="http://schemas.microsoft.com/office/drawing/2014/main" id="{C981638F-F4D0-4A16-8B40-9818381763B9}"/>
              </a:ext>
            </a:extLst>
          </p:cNvPr>
          <p:cNvGrpSpPr/>
          <p:nvPr/>
        </p:nvGrpSpPr>
        <p:grpSpPr>
          <a:xfrm>
            <a:off x="1295128" y="4855468"/>
            <a:ext cx="14626590" cy="2557381"/>
            <a:chOff x="1221264" y="4702632"/>
            <a:chExt cx="14626590" cy="2557381"/>
          </a:xfrm>
        </p:grpSpPr>
        <p:sp>
          <p:nvSpPr>
            <p:cNvPr id="8" name="Content Placeholder 2"/>
            <p:cNvSpPr txBox="1">
              <a:spLocks/>
            </p:cNvSpPr>
            <p:nvPr/>
          </p:nvSpPr>
          <p:spPr bwMode="gray">
            <a:xfrm>
              <a:off x="1221264" y="4702632"/>
              <a:ext cx="14626590" cy="255738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CREATE TABLE emp_new_sal (salary NUMBER</a:t>
              </a:r>
            </a:p>
            <a:p>
              <a:pPr>
                <a:tabLst>
                  <a:tab pos="1800225" algn="l"/>
                </a:tabLst>
                <a:defRPr/>
              </a:pPr>
              <a:r>
                <a:rPr lang="en-US" altLang="en-US" sz="2400" b="1" dirty="0">
                  <a:latin typeface="Courier New" pitchFamily="49" charset="0"/>
                  <a:cs typeface="Oracle Sans" panose="020B0503020204020204" pitchFamily="34" charset="0"/>
                </a:rPr>
                <a:t>        CONSTRAINT sal_ck CHECK (salary &gt; 100) </a:t>
              </a:r>
            </a:p>
            <a:p>
              <a:pPr>
                <a:tabLst>
                  <a:tab pos="1800225" algn="l"/>
                </a:tabLst>
                <a:defRPr/>
              </a:pPr>
              <a:r>
                <a:rPr lang="en-US" altLang="en-US" sz="2400" b="1" dirty="0">
                  <a:latin typeface="Courier New" pitchFamily="49" charset="0"/>
                  <a:cs typeface="Oracle Sans" panose="020B0503020204020204" pitchFamily="34" charset="0"/>
                </a:rPr>
                <a:t>        DEFERRABLE INITIALLY IMMEDIATE,</a:t>
              </a:r>
            </a:p>
            <a:p>
              <a:pPr>
                <a:tabLst>
                  <a:tab pos="1800225" algn="l"/>
                </a:tabLst>
                <a:defRPr/>
              </a:pPr>
              <a:r>
                <a:rPr lang="en-US" altLang="en-US" sz="2400" b="1" dirty="0">
                  <a:latin typeface="Courier New" pitchFamily="49" charset="0"/>
                  <a:cs typeface="Oracle Sans" panose="020B0503020204020204" pitchFamily="34" charset="0"/>
                </a:rPr>
                <a:t>        bonus NUMBER </a:t>
              </a:r>
            </a:p>
            <a:p>
              <a:pPr>
                <a:tabLst>
                  <a:tab pos="1800225" algn="l"/>
                </a:tabLst>
                <a:defRPr/>
              </a:pPr>
              <a:r>
                <a:rPr lang="en-US" altLang="en-US" sz="2400" b="1" dirty="0">
                  <a:latin typeface="Courier New" pitchFamily="49" charset="0"/>
                  <a:cs typeface="Oracle Sans" panose="020B0503020204020204" pitchFamily="34" charset="0"/>
                </a:rPr>
                <a:t>        CONSTRAINT bonus_ck CHECK (bonus &gt; 0 ) </a:t>
              </a:r>
            </a:p>
            <a:p>
              <a:pPr>
                <a:tabLst>
                  <a:tab pos="1800225" algn="l"/>
                </a:tabLst>
                <a:defRPr/>
              </a:pPr>
              <a:r>
                <a:rPr lang="en-US" altLang="en-US" sz="2400" b="1" dirty="0">
                  <a:latin typeface="Courier New" pitchFamily="49" charset="0"/>
                  <a:cs typeface="Oracle Sans" panose="020B0503020204020204" pitchFamily="34" charset="0"/>
                </a:rPr>
                <a:t>        DEFERRABLE INITIALLY DEFERRED );</a:t>
              </a:r>
            </a:p>
          </p:txBody>
        </p:sp>
        <p:sp>
          <p:nvSpPr>
            <p:cNvPr id="36879" name="Rectangle 37"/>
            <p:cNvSpPr>
              <a:spLocks noChangeArrowheads="1"/>
            </p:cNvSpPr>
            <p:nvPr/>
          </p:nvSpPr>
          <p:spPr bwMode="gray">
            <a:xfrm>
              <a:off x="2663280" y="5609926"/>
              <a:ext cx="6629400" cy="39767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36880" name="Rectangle 38"/>
            <p:cNvSpPr>
              <a:spLocks noChangeArrowheads="1"/>
            </p:cNvSpPr>
            <p:nvPr/>
          </p:nvSpPr>
          <p:spPr bwMode="gray">
            <a:xfrm>
              <a:off x="2663280" y="6727676"/>
              <a:ext cx="6743700" cy="39767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7170" name="Picture 2"/>
          <p:cNvPicPr>
            <a:picLocks noChangeAspect="1" noChangeArrowheads="1"/>
          </p:cNvPicPr>
          <p:nvPr/>
        </p:nvPicPr>
        <p:blipFill>
          <a:blip r:embed="rId4" cstate="print"/>
          <a:srcRect/>
          <a:stretch>
            <a:fillRect/>
          </a:stretch>
        </p:blipFill>
        <p:spPr bwMode="auto">
          <a:xfrm>
            <a:off x="1257300" y="7638628"/>
            <a:ext cx="2966859" cy="457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116801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2294611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DROP TABLE … PURGE</a:t>
            </a:r>
          </a:p>
        </p:txBody>
      </p:sp>
      <p:grpSp>
        <p:nvGrpSpPr>
          <p:cNvPr id="7" name="Group 6">
            <a:extLst>
              <a:ext uri="{FF2B5EF4-FFF2-40B4-BE49-F238E27FC236}">
                <a16:creationId xmlns="" xmlns:a16="http://schemas.microsoft.com/office/drawing/2014/main" id="{36D63B65-49D2-41D6-A8AA-15072A266069}"/>
              </a:ext>
            </a:extLst>
          </p:cNvPr>
          <p:cNvGrpSpPr/>
          <p:nvPr/>
        </p:nvGrpSpPr>
        <p:grpSpPr>
          <a:xfrm>
            <a:off x="1295128" y="2551212"/>
            <a:ext cx="14626590" cy="717061"/>
            <a:chOff x="1221264" y="3886200"/>
            <a:chExt cx="14626590" cy="717061"/>
          </a:xfrm>
        </p:grpSpPr>
        <p:sp>
          <p:nvSpPr>
            <p:cNvPr id="6" name="Content Placeholder 2"/>
            <p:cNvSpPr txBox="1">
              <a:spLocks/>
            </p:cNvSpPr>
            <p:nvPr/>
          </p:nvSpPr>
          <p:spPr bwMode="gray">
            <a:xfrm>
              <a:off x="1221264" y="3886200"/>
              <a:ext cx="14626590" cy="7170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150000"/>
                </a:lnSpc>
                <a:tabLst>
                  <a:tab pos="1800225" algn="l"/>
                </a:tabLst>
                <a:defRPr/>
              </a:pPr>
              <a:r>
                <a:rPr lang="en-US" altLang="en-US" sz="2400" b="1" dirty="0">
                  <a:latin typeface="Courier New" pitchFamily="49" charset="0"/>
                  <a:cs typeface="Oracle Sans" panose="020B0503020204020204" pitchFamily="34" charset="0"/>
                </a:rPr>
                <a:t>DROP TABLE emp_new_sal PURGE; </a:t>
              </a:r>
            </a:p>
          </p:txBody>
        </p:sp>
        <p:sp>
          <p:nvSpPr>
            <p:cNvPr id="39942" name="Rectangle 4"/>
            <p:cNvSpPr>
              <a:spLocks noChangeArrowheads="1"/>
            </p:cNvSpPr>
            <p:nvPr/>
          </p:nvSpPr>
          <p:spPr bwMode="gray">
            <a:xfrm>
              <a:off x="5396731" y="4067944"/>
              <a:ext cx="1371005" cy="535317"/>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10242" name="Picture 2"/>
          <p:cNvPicPr>
            <a:picLocks noChangeAspect="1" noChangeArrowheads="1"/>
          </p:cNvPicPr>
          <p:nvPr/>
        </p:nvPicPr>
        <p:blipFill>
          <a:blip r:embed="rId4" cstate="print"/>
          <a:srcRect/>
          <a:stretch>
            <a:fillRect/>
          </a:stretch>
        </p:blipFill>
        <p:spPr bwMode="auto">
          <a:xfrm>
            <a:off x="1257300" y="3664496"/>
            <a:ext cx="3436422" cy="571500"/>
          </a:xfrm>
          <a:prstGeom prst="rect">
            <a:avLst/>
          </a:prstGeom>
          <a:noFill/>
          <a:ln w="9525">
            <a:noFill/>
            <a:miter lim="800000"/>
            <a:headEnd/>
            <a:tailEnd/>
          </a:ln>
        </p:spPr>
      </p:pic>
      <p:grpSp>
        <p:nvGrpSpPr>
          <p:cNvPr id="10" name="Group 9">
            <a:extLst>
              <a:ext uri="{FF2B5EF4-FFF2-40B4-BE49-F238E27FC236}">
                <a16:creationId xmlns="" xmlns:a16="http://schemas.microsoft.com/office/drawing/2014/main" id="{68DC7BCE-B03B-4DAA-AC14-9C891B080818}"/>
              </a:ext>
            </a:extLst>
          </p:cNvPr>
          <p:cNvGrpSpPr/>
          <p:nvPr/>
        </p:nvGrpSpPr>
        <p:grpSpPr>
          <a:xfrm>
            <a:off x="2641123" y="4855468"/>
            <a:ext cx="13005755" cy="3586726"/>
            <a:chOff x="3123021" y="5791572"/>
            <a:chExt cx="13005755" cy="3586726"/>
          </a:xfrm>
        </p:grpSpPr>
        <p:grpSp>
          <p:nvGrpSpPr>
            <p:cNvPr id="23" name="Group 22"/>
            <p:cNvGrpSpPr/>
            <p:nvPr/>
          </p:nvGrpSpPr>
          <p:grpSpPr>
            <a:xfrm>
              <a:off x="3123021" y="5791572"/>
              <a:ext cx="13005755" cy="3586726"/>
              <a:chOff x="2817812" y="3861047"/>
              <a:chExt cx="8670503" cy="2391150"/>
            </a:xfrm>
          </p:grpSpPr>
          <p:sp>
            <p:nvSpPr>
              <p:cNvPr id="30" name="Rounded Rectangle 29"/>
              <p:cNvSpPr/>
              <p:nvPr/>
            </p:nvSpPr>
            <p:spPr bwMode="auto">
              <a:xfrm>
                <a:off x="9752012" y="4446270"/>
                <a:ext cx="1736303" cy="1293816"/>
              </a:xfrm>
              <a:prstGeom prst="roundRect">
                <a:avLst>
                  <a:gd name="adj" fmla="val 11607"/>
                </a:avLst>
              </a:prstGeom>
              <a:solidFill>
                <a:srgbClr val="FFF7E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8" name="Rounded Rectangle 27"/>
              <p:cNvSpPr/>
              <p:nvPr/>
            </p:nvSpPr>
            <p:spPr bwMode="auto">
              <a:xfrm>
                <a:off x="6098946" y="5791201"/>
                <a:ext cx="1411133" cy="460996"/>
              </a:xfrm>
              <a:prstGeom prst="roundRect">
                <a:avLst/>
              </a:prstGeom>
              <a:solidFill>
                <a:srgbClr val="FFF7E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7" name="TextBox 16"/>
              <p:cNvSpPr txBox="1"/>
              <p:nvPr/>
            </p:nvSpPr>
            <p:spPr>
              <a:xfrm>
                <a:off x="6094413" y="5908250"/>
                <a:ext cx="1420199"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mn-lt"/>
                    <a:cs typeface="Oracle Sans" panose="020B0503020204020204" pitchFamily="34" charset="0"/>
                  </a:rPr>
                  <a:t>Recycle Bin</a:t>
                </a:r>
              </a:p>
            </p:txBody>
          </p:sp>
          <p:sp>
            <p:nvSpPr>
              <p:cNvPr id="27" name="Rounded Rectangle 26"/>
              <p:cNvSpPr/>
              <p:nvPr/>
            </p:nvSpPr>
            <p:spPr bwMode="auto">
              <a:xfrm>
                <a:off x="2817812" y="4901966"/>
                <a:ext cx="879157" cy="349337"/>
              </a:xfrm>
              <a:prstGeom prst="roundRect">
                <a:avLst/>
              </a:prstGeom>
              <a:solidFill>
                <a:srgbClr val="FFF7EF"/>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4" name="Rounded Rectangle 23"/>
              <p:cNvSpPr/>
              <p:nvPr/>
            </p:nvSpPr>
            <p:spPr bwMode="auto">
              <a:xfrm>
                <a:off x="8256999" y="4238824"/>
                <a:ext cx="1685140" cy="1641712"/>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2" name="Rounded Rectangle 21"/>
              <p:cNvSpPr/>
              <p:nvPr/>
            </p:nvSpPr>
            <p:spPr bwMode="auto">
              <a:xfrm>
                <a:off x="5961941" y="4238824"/>
                <a:ext cx="1685140" cy="1641712"/>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9" name="Rounded Rectangle 18"/>
              <p:cNvSpPr/>
              <p:nvPr/>
            </p:nvSpPr>
            <p:spPr bwMode="auto">
              <a:xfrm>
                <a:off x="3666883" y="4238824"/>
                <a:ext cx="1685140" cy="1641712"/>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2790" y="4462699"/>
                <a:ext cx="1173326" cy="1193962"/>
              </a:xfrm>
              <a:prstGeom prst="rect">
                <a:avLst/>
              </a:prstGeom>
            </p:spPr>
          </p:pic>
          <p:pic>
            <p:nvPicPr>
              <p:cNvPr id="9" name="Picture 8" descr="cnt2428006.png"/>
              <p:cNvPicPr>
                <a:picLocks noChangeAspect="1"/>
              </p:cNvPicPr>
              <p:nvPr/>
            </p:nvPicPr>
            <p:blipFill>
              <a:blip r:embed="rId6" cstate="print"/>
              <a:stretch>
                <a:fillRect/>
              </a:stretch>
            </p:blipFill>
            <p:spPr>
              <a:xfrm rot="9157185">
                <a:off x="5202941" y="4288253"/>
                <a:ext cx="886715" cy="567498"/>
              </a:xfrm>
              <a:prstGeom prst="rect">
                <a:avLst/>
              </a:prstGeom>
            </p:spPr>
          </p:pic>
          <p:pic>
            <p:nvPicPr>
              <p:cNvPr id="11" name="Picture 10" descr="cnt234156.gif"/>
              <p:cNvPicPr>
                <a:picLocks noChangeAspect="1"/>
              </p:cNvPicPr>
              <p:nvPr/>
            </p:nvPicPr>
            <p:blipFill>
              <a:blip r:embed="rId7" cstate="print"/>
              <a:stretch>
                <a:fillRect/>
              </a:stretch>
            </p:blipFill>
            <p:spPr>
              <a:xfrm>
                <a:off x="8493779" y="4446270"/>
                <a:ext cx="1211580" cy="1226820"/>
              </a:xfrm>
              <a:prstGeom prst="rect">
                <a:avLst/>
              </a:prstGeom>
            </p:spPr>
          </p:pic>
          <p:sp>
            <p:nvSpPr>
              <p:cNvPr id="14" name="TextBox 13"/>
              <p:cNvSpPr txBox="1"/>
              <p:nvPr/>
            </p:nvSpPr>
            <p:spPr>
              <a:xfrm>
                <a:off x="2926720" y="4890403"/>
                <a:ext cx="762000"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mn-lt"/>
                    <a:cs typeface="Oracle Sans" panose="020B0503020204020204" pitchFamily="34" charset="0"/>
                  </a:rPr>
                  <a:t>Table</a:t>
                </a:r>
              </a:p>
            </p:txBody>
          </p:sp>
          <p:sp>
            <p:nvSpPr>
              <p:cNvPr id="15" name="TextBox 14"/>
              <p:cNvSpPr txBox="1"/>
              <p:nvPr/>
            </p:nvSpPr>
            <p:spPr>
              <a:xfrm>
                <a:off x="5307104" y="3861047"/>
                <a:ext cx="685800"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Courier New"/>
                    <a:cs typeface="Oracle Sans" panose="020B0503020204020204" pitchFamily="34" charset="0"/>
                  </a:rPr>
                  <a:t>DROP</a:t>
                </a:r>
              </a:p>
            </p:txBody>
          </p:sp>
          <p:sp>
            <p:nvSpPr>
              <p:cNvPr id="16" name="TextBox 15"/>
              <p:cNvSpPr txBox="1"/>
              <p:nvPr/>
            </p:nvSpPr>
            <p:spPr>
              <a:xfrm>
                <a:off x="7508456" y="3907643"/>
                <a:ext cx="865800"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b="1" dirty="0">
                    <a:latin typeface="Courier New"/>
                    <a:cs typeface="Oracle Sans" panose="020B0503020204020204" pitchFamily="34" charset="0"/>
                  </a:rPr>
                  <a:t>PURGE</a:t>
                </a:r>
              </a:p>
            </p:txBody>
          </p:sp>
          <p:grpSp>
            <p:nvGrpSpPr>
              <p:cNvPr id="3" name="Group 2"/>
              <p:cNvGrpSpPr/>
              <p:nvPr/>
            </p:nvGrpSpPr>
            <p:grpSpPr>
              <a:xfrm>
                <a:off x="6342003" y="4408731"/>
                <a:ext cx="948749" cy="1247930"/>
                <a:chOff x="6483032" y="4408731"/>
                <a:chExt cx="807720" cy="1062429"/>
              </a:xfrm>
            </p:grpSpPr>
            <p:pic>
              <p:nvPicPr>
                <p:cNvPr id="8" name="Picture 7" descr="cnt204350.gif"/>
                <p:cNvPicPr>
                  <a:picLocks noChangeAspect="1"/>
                </p:cNvPicPr>
                <p:nvPr/>
              </p:nvPicPr>
              <p:blipFill>
                <a:blip r:embed="rId8" cstate="print"/>
                <a:stretch>
                  <a:fillRect/>
                </a:stretch>
              </p:blipFill>
              <p:spPr>
                <a:xfrm>
                  <a:off x="6483032" y="4648200"/>
                  <a:ext cx="807720" cy="822960"/>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9080" y="4408731"/>
                  <a:ext cx="535625" cy="545045"/>
                </a:xfrm>
                <a:prstGeom prst="rect">
                  <a:avLst/>
                </a:prstGeom>
              </p:spPr>
            </p:pic>
          </p:grpSp>
          <p:pic>
            <p:nvPicPr>
              <p:cNvPr id="25" name="Picture 24" descr="cnt2428006.png"/>
              <p:cNvPicPr>
                <a:picLocks noChangeAspect="1"/>
              </p:cNvPicPr>
              <p:nvPr/>
            </p:nvPicPr>
            <p:blipFill>
              <a:blip r:embed="rId6" cstate="print"/>
              <a:stretch>
                <a:fillRect/>
              </a:stretch>
            </p:blipFill>
            <p:spPr>
              <a:xfrm rot="9157185">
                <a:off x="7497999" y="4288253"/>
                <a:ext cx="886715" cy="567498"/>
              </a:xfrm>
              <a:prstGeom prst="rect">
                <a:avLst/>
              </a:prstGeom>
            </p:spPr>
          </p:pic>
        </p:grpSp>
        <p:sp>
          <p:nvSpPr>
            <p:cNvPr id="29" name="TextBox 28">
              <a:extLst>
                <a:ext uri="{FF2B5EF4-FFF2-40B4-BE49-F238E27FC236}">
                  <a16:creationId xmlns="" xmlns:a16="http://schemas.microsoft.com/office/drawing/2014/main" id="{A3656238-C543-4190-8722-9EF62342471F}"/>
                </a:ext>
              </a:extLst>
            </p:cNvPr>
            <p:cNvSpPr txBox="1"/>
            <p:nvPr/>
          </p:nvSpPr>
          <p:spPr>
            <a:xfrm>
              <a:off x="13968536" y="6798684"/>
              <a:ext cx="2083495" cy="161582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latin typeface="+mn-lt"/>
                  <a:cs typeface="Oracle Sans" panose="020B0503020204020204" pitchFamily="34" charset="0"/>
                </a:rPr>
                <a:t>Deleted permanently and space is released</a:t>
              </a:r>
            </a:p>
          </p:txBody>
        </p:sp>
      </p:grpSp>
    </p:spTree>
    <p:custDataLst>
      <p:tags r:id="rId1"/>
    </p:custDataLst>
    <p:extLst>
      <p:ext uri="{BB962C8B-B14F-4D97-AF65-F5344CB8AC3E}">
        <p14:creationId xmlns:p14="http://schemas.microsoft.com/office/powerpoint/2010/main" val="26805009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4742004" y="2603113"/>
            <a:ext cx="12458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endParaRPr lang="en-US" dirty="0">
              <a:latin typeface="+mj-lt"/>
              <a:cs typeface="Oracle Sans" panose="020B0503020204020204" pitchFamily="34" charset="0"/>
            </a:endParaRPr>
          </a:p>
        </p:txBody>
      </p:sp>
      <p:sp>
        <p:nvSpPr>
          <p:cNvPr id="36" name="Rounded Rectangle 35"/>
          <p:cNvSpPr/>
          <p:nvPr/>
        </p:nvSpPr>
        <p:spPr bwMode="auto">
          <a:xfrm>
            <a:off x="6393452" y="614083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000" dirty="0">
              <a:latin typeface="+mn-lt"/>
              <a:cs typeface="Oracle Sans" panose="020B0503020204020204" pitchFamily="34" charset="0"/>
            </a:endParaRPr>
          </a:p>
        </p:txBody>
      </p:sp>
      <p:sp>
        <p:nvSpPr>
          <p:cNvPr id="38" name="Rounded Rectangle 37"/>
          <p:cNvSpPr/>
          <p:nvPr/>
        </p:nvSpPr>
        <p:spPr bwMode="auto">
          <a:xfrm>
            <a:off x="6393452" y="460351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9" name="Rounded Rectangle 38"/>
          <p:cNvSpPr/>
          <p:nvPr/>
        </p:nvSpPr>
        <p:spPr bwMode="auto">
          <a:xfrm>
            <a:off x="6391553" y="3066195"/>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0" name="TextBox 39"/>
          <p:cNvSpPr txBox="1"/>
          <p:nvPr/>
        </p:nvSpPr>
        <p:spPr>
          <a:xfrm>
            <a:off x="7307852" y="3489593"/>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fontAlgn="base">
              <a:spcBef>
                <a:spcPct val="0"/>
              </a:spcBef>
              <a:spcAft>
                <a:spcPct val="0"/>
              </a:spcAft>
            </a:pPr>
            <a:r>
              <a:rPr lang="en-US" sz="2000" b="1" dirty="0">
                <a:solidFill>
                  <a:schemeClr val="bg1"/>
                </a:solidFill>
                <a:latin typeface="+mn-lt"/>
                <a:cs typeface="Oracle Sans" panose="020B0503020204020204" pitchFamily="34" charset="0"/>
              </a:rPr>
              <a:t>Lesson 15: Managing Schema Objects</a:t>
            </a:r>
          </a:p>
        </p:txBody>
      </p:sp>
      <p:sp>
        <p:nvSpPr>
          <p:cNvPr id="41" name="TextBox 40"/>
          <p:cNvSpPr txBox="1"/>
          <p:nvPr/>
        </p:nvSpPr>
        <p:spPr>
          <a:xfrm>
            <a:off x="7402243" y="5026914"/>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mn-lt"/>
                <a:cs typeface="Oracle Sans" panose="020B0503020204020204" pitchFamily="34" charset="0"/>
              </a:rPr>
              <a:t>Lesson 16: Retrieving Data by Using Subqueries</a:t>
            </a:r>
          </a:p>
        </p:txBody>
      </p:sp>
      <p:sp>
        <p:nvSpPr>
          <p:cNvPr id="42" name="TextBox 41"/>
          <p:cNvSpPr txBox="1"/>
          <p:nvPr/>
        </p:nvSpPr>
        <p:spPr>
          <a:xfrm>
            <a:off x="7358653" y="6564233"/>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pPr>
            <a:r>
              <a:rPr lang="en-US" sz="2000" b="0" dirty="0">
                <a:solidFill>
                  <a:schemeClr val="tx1">
                    <a:lumMod val="75000"/>
                  </a:schemeClr>
                </a:solidFill>
                <a:latin typeface="+mn-lt"/>
                <a:cs typeface="Oracle Sans" panose="020B0503020204020204" pitchFamily="34" charset="0"/>
              </a:rPr>
              <a:t>Lesson 17: Manipulating Data by Using Subqueries</a:t>
            </a:r>
          </a:p>
        </p:txBody>
      </p:sp>
      <p:sp>
        <p:nvSpPr>
          <p:cNvPr id="44" name="Isosceles Triangle 43"/>
          <p:cNvSpPr>
            <a:spLocks noChangeAspect="1"/>
          </p:cNvSpPr>
          <p:nvPr/>
        </p:nvSpPr>
        <p:spPr bwMode="auto">
          <a:xfrm rot="5400000">
            <a:off x="6654852" y="508007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5" name="Isosceles Triangle 44"/>
          <p:cNvSpPr>
            <a:spLocks noChangeAspect="1"/>
          </p:cNvSpPr>
          <p:nvPr/>
        </p:nvSpPr>
        <p:spPr bwMode="auto">
          <a:xfrm rot="5400000">
            <a:off x="6654852" y="661739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000" dirty="0">
              <a:latin typeface="+mn-lt"/>
              <a:cs typeface="Oracle Sans" panose="020B0503020204020204" pitchFamily="34" charset="0"/>
            </a:endParaRPr>
          </a:p>
        </p:txBody>
      </p:sp>
      <p:sp>
        <p:nvSpPr>
          <p:cNvPr id="47" name="Isosceles Triangle 46"/>
          <p:cNvSpPr>
            <a:spLocks noChangeAspect="1"/>
          </p:cNvSpPr>
          <p:nvPr/>
        </p:nvSpPr>
        <p:spPr bwMode="auto">
          <a:xfrm rot="5400000">
            <a:off x="6654852" y="3542751"/>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49" name="Rounded Rectangle 48"/>
          <p:cNvSpPr/>
          <p:nvPr/>
        </p:nvSpPr>
        <p:spPr bwMode="auto">
          <a:xfrm>
            <a:off x="4399601" y="4190992"/>
            <a:ext cx="1440264" cy="1473621"/>
          </a:xfrm>
          <a:prstGeom prst="roundRect">
            <a:avLst>
              <a:gd name="adj" fmla="val 12643"/>
            </a:avLst>
          </a:prstGeom>
          <a:solidFill>
            <a:schemeClr val="accent1">
              <a:lumMod val="75000"/>
            </a:schemeClr>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0" name="Rounded Rectangle 49"/>
          <p:cNvSpPr/>
          <p:nvPr/>
        </p:nvSpPr>
        <p:spPr bwMode="auto">
          <a:xfrm>
            <a:off x="4399601" y="2622796"/>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1" name="Rounded Rectangle 50"/>
          <p:cNvSpPr/>
          <p:nvPr/>
        </p:nvSpPr>
        <p:spPr bwMode="auto">
          <a:xfrm>
            <a:off x="4399601" y="5775370"/>
            <a:ext cx="1440264" cy="1473621"/>
          </a:xfrm>
          <a:prstGeom prst="roundRect">
            <a:avLst>
              <a:gd name="adj" fmla="val 12643"/>
            </a:avLst>
          </a:prstGeom>
          <a:gradFill flip="none" rotWithShape="1">
            <a:gsLst>
              <a:gs pos="99000">
                <a:srgbClr val="96A2A7"/>
              </a:gs>
              <a:gs pos="77000">
                <a:srgbClr val="DEE4E5"/>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000" dirty="0">
              <a:latin typeface="+mn-lt"/>
            </a:endParaRPr>
          </a:p>
        </p:txBody>
      </p:sp>
      <p:sp>
        <p:nvSpPr>
          <p:cNvPr id="52" name="Rounded Rectangle 51"/>
          <p:cNvSpPr/>
          <p:nvPr/>
        </p:nvSpPr>
        <p:spPr bwMode="auto">
          <a:xfrm>
            <a:off x="4399601" y="7342287"/>
            <a:ext cx="1440264" cy="1473621"/>
          </a:xfrm>
          <a:prstGeom prst="roundRect">
            <a:avLst>
              <a:gd name="adj" fmla="val 12643"/>
            </a:avLst>
          </a:prstGeom>
          <a:gradFill flip="none" rotWithShape="1">
            <a:gsLst>
              <a:gs pos="99000">
                <a:srgbClr val="96A2A7"/>
              </a:gs>
              <a:gs pos="77000">
                <a:srgbClr val="DEE4E5"/>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6" name="Rectangle 55"/>
          <p:cNvSpPr/>
          <p:nvPr/>
        </p:nvSpPr>
        <p:spPr bwMode="auto">
          <a:xfrm>
            <a:off x="474735" y="1903140"/>
            <a:ext cx="5133660" cy="7920880"/>
          </a:xfrm>
          <a:prstGeom prst="rect">
            <a:avLst/>
          </a:prstGeom>
          <a:gradFill flip="none" rotWithShape="1">
            <a:gsLst>
              <a:gs pos="0">
                <a:schemeClr val="bg1"/>
              </a:gs>
              <a:gs pos="6000">
                <a:srgbClr val="DCE3E4"/>
              </a:gs>
              <a:gs pos="96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60" name="Freeform 59"/>
          <p:cNvSpPr/>
          <p:nvPr/>
        </p:nvSpPr>
        <p:spPr bwMode="auto">
          <a:xfrm>
            <a:off x="416216" y="266728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4" name="Freeform 63"/>
          <p:cNvSpPr/>
          <p:nvPr/>
        </p:nvSpPr>
        <p:spPr bwMode="auto">
          <a:xfrm>
            <a:off x="416216" y="424200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000" dirty="0">
              <a:latin typeface="+mn-lt"/>
            </a:endParaRPr>
          </a:p>
        </p:txBody>
      </p:sp>
      <p:sp>
        <p:nvSpPr>
          <p:cNvPr id="66" name="Freeform 65"/>
          <p:cNvSpPr/>
          <p:nvPr/>
        </p:nvSpPr>
        <p:spPr bwMode="auto">
          <a:xfrm>
            <a:off x="416216" y="582316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sz="2000" dirty="0">
              <a:latin typeface="+mn-lt"/>
            </a:endParaRPr>
          </a:p>
        </p:txBody>
      </p:sp>
      <p:sp>
        <p:nvSpPr>
          <p:cNvPr id="81" name="Freeform 80"/>
          <p:cNvSpPr/>
          <p:nvPr/>
        </p:nvSpPr>
        <p:spPr bwMode="auto">
          <a:xfrm>
            <a:off x="416216" y="7386826"/>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grpSp>
        <p:nvGrpSpPr>
          <p:cNvPr id="29" name="Group 3"/>
          <p:cNvGrpSpPr/>
          <p:nvPr/>
        </p:nvGrpSpPr>
        <p:grpSpPr>
          <a:xfrm>
            <a:off x="14851655" y="3251499"/>
            <a:ext cx="2573265" cy="887534"/>
            <a:chOff x="9786179" y="1585747"/>
            <a:chExt cx="1715510" cy="591689"/>
          </a:xfrm>
        </p:grpSpPr>
        <p:sp>
          <p:nvSpPr>
            <p:cNvPr id="30" name="Freeform 29"/>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1" name="Freeform 30"/>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32" name="Isosceles Triangle 31"/>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33" name="TextBox 32"/>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35" name="TextBox 34">
            <a:extLst>
              <a:ext uri="{FF2B5EF4-FFF2-40B4-BE49-F238E27FC236}">
                <a16:creationId xmlns="" xmlns:a16="http://schemas.microsoft.com/office/drawing/2014/main" id="{8C071A17-28C5-FD40-8DD3-E966D7488CDB}"/>
              </a:ext>
            </a:extLst>
          </p:cNvPr>
          <p:cNvSpPr txBox="1"/>
          <p:nvPr/>
        </p:nvSpPr>
        <p:spPr>
          <a:xfrm>
            <a:off x="952440" y="3036684"/>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rPr>
              <a:t>Unit 4: Views, Sequences, Synonyms, and Indexes</a:t>
            </a:r>
          </a:p>
        </p:txBody>
      </p:sp>
      <p:sp>
        <p:nvSpPr>
          <p:cNvPr id="37" name="TextBox 36">
            <a:extLst>
              <a:ext uri="{FF2B5EF4-FFF2-40B4-BE49-F238E27FC236}">
                <a16:creationId xmlns="" xmlns:a16="http://schemas.microsoft.com/office/drawing/2014/main" id="{397C5D44-D485-C24C-9CEA-620F54A8854E}"/>
              </a:ext>
            </a:extLst>
          </p:cNvPr>
          <p:cNvSpPr txBox="1"/>
          <p:nvPr/>
        </p:nvSpPr>
        <p:spPr>
          <a:xfrm>
            <a:off x="952440" y="4567436"/>
            <a:ext cx="4475364"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mn-lt"/>
                <a:cs typeface="Oracle Sans" panose="020B0503020204020204" pitchFamily="34" charset="0"/>
              </a:rPr>
              <a:t>Unit 5: Managing Database Objects and Subqueries</a:t>
            </a:r>
          </a:p>
        </p:txBody>
      </p:sp>
      <p:sp>
        <p:nvSpPr>
          <p:cNvPr id="43" name="TextBox 42">
            <a:extLst>
              <a:ext uri="{FF2B5EF4-FFF2-40B4-BE49-F238E27FC236}">
                <a16:creationId xmlns="" xmlns:a16="http://schemas.microsoft.com/office/drawing/2014/main" id="{4ED93881-0E96-5C4F-BE8E-1CFB9A4E8E36}"/>
              </a:ext>
            </a:extLst>
          </p:cNvPr>
          <p:cNvSpPr txBox="1"/>
          <p:nvPr/>
        </p:nvSpPr>
        <p:spPr>
          <a:xfrm>
            <a:off x="992280" y="6295628"/>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Oracle Sans" panose="020B0503020204020204" pitchFamily="34" charset="0"/>
                <a:cs typeface="Oracle Sans" panose="020B0503020204020204" pitchFamily="34" charset="0"/>
              </a:rPr>
              <a:t>Unit 6: User Access</a:t>
            </a:r>
          </a:p>
        </p:txBody>
      </p:sp>
      <p:sp>
        <p:nvSpPr>
          <p:cNvPr id="46" name="TextBox 45">
            <a:extLst>
              <a:ext uri="{FF2B5EF4-FFF2-40B4-BE49-F238E27FC236}">
                <a16:creationId xmlns="" xmlns:a16="http://schemas.microsoft.com/office/drawing/2014/main" id="{1541943D-DDAD-5345-8870-DBC795B87FF7}"/>
              </a:ext>
            </a:extLst>
          </p:cNvPr>
          <p:cNvSpPr txBox="1"/>
          <p:nvPr/>
        </p:nvSpPr>
        <p:spPr>
          <a:xfrm>
            <a:off x="985602" y="7879804"/>
            <a:ext cx="331904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Oracle Sans" panose="020B0503020204020204" pitchFamily="34" charset="0"/>
                <a:cs typeface="Oracle Sans" panose="020B0503020204020204" pitchFamily="34" charset="0"/>
              </a:rPr>
              <a:t>Unit 7: Advanced Queries</a:t>
            </a:r>
          </a:p>
        </p:txBody>
      </p:sp>
    </p:spTree>
    <p:custDataLst>
      <p:tags r:id="rId1"/>
    </p:custDataLst>
    <p:extLst>
      <p:ext uri="{BB962C8B-B14F-4D97-AF65-F5344CB8AC3E}">
        <p14:creationId xmlns:p14="http://schemas.microsoft.com/office/powerpoint/2010/main" val="2375216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mtClean="0"/>
              <a:t>Lesson Agenda</a:t>
            </a:r>
            <a:endParaRPr lang="en-US" altLang="en-US" dirty="0"/>
          </a:p>
        </p:txBody>
      </p:sp>
      <p:sp>
        <p:nvSpPr>
          <p:cNvPr id="41987" name="Rectangle 1027"/>
          <p:cNvSpPr>
            <a:spLocks noGrp="1" noChangeArrowheads="1"/>
          </p:cNvSpPr>
          <p:nvPr>
            <p:ph idx="1"/>
          </p:nvPr>
        </p:nvSpPr>
        <p:spPr>
          <a:xfrm>
            <a:off x="933451" y="2272710"/>
            <a:ext cx="16421100" cy="319984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smtClean="0">
                <a:solidFill>
                  <a:schemeClr val="tx1">
                    <a:lumMod val="50000"/>
                    <a:lumOff val="50000"/>
                  </a:schemeClr>
                </a:solidFill>
              </a:rPr>
              <a:t>Managing constraints:</a:t>
            </a:r>
          </a:p>
          <a:p>
            <a:pPr lvl="2">
              <a:buClr>
                <a:schemeClr val="tx1">
                  <a:lumMod val="50000"/>
                  <a:lumOff val="50000"/>
                </a:schemeClr>
              </a:buClr>
            </a:pPr>
            <a:r>
              <a:rPr lang="en-US" altLang="en-US" dirty="0" smtClean="0">
                <a:solidFill>
                  <a:schemeClr val="tx1">
                    <a:lumMod val="50000"/>
                    <a:lumOff val="50000"/>
                  </a:schemeClr>
                </a:solidFill>
              </a:rPr>
              <a:t>Adding and dropping a constraint</a:t>
            </a:r>
          </a:p>
          <a:p>
            <a:pPr lvl="2">
              <a:buClr>
                <a:schemeClr val="tx1">
                  <a:lumMod val="50000"/>
                  <a:lumOff val="50000"/>
                </a:schemeClr>
              </a:buClr>
            </a:pPr>
            <a:r>
              <a:rPr lang="en-US" altLang="en-US" dirty="0" smtClean="0">
                <a:solidFill>
                  <a:schemeClr val="tx1">
                    <a:lumMod val="50000"/>
                    <a:lumOff val="50000"/>
                  </a:schemeClr>
                </a:solidFill>
              </a:rPr>
              <a:t>Enabling and disabling a constraint</a:t>
            </a:r>
          </a:p>
          <a:p>
            <a:pPr lvl="2">
              <a:buClr>
                <a:schemeClr val="tx1">
                  <a:lumMod val="50000"/>
                  <a:lumOff val="50000"/>
                </a:schemeClr>
              </a:buClr>
            </a:pPr>
            <a:r>
              <a:rPr lang="en-US" altLang="en-US" dirty="0" smtClean="0">
                <a:solidFill>
                  <a:schemeClr val="tx1">
                    <a:lumMod val="50000"/>
                    <a:lumOff val="50000"/>
                  </a:schemeClr>
                </a:solidFill>
              </a:rPr>
              <a:t>Deferring constraints</a:t>
            </a:r>
          </a:p>
          <a:p>
            <a:pPr lvl="1"/>
            <a:r>
              <a:rPr lang="en-US" altLang="en-US" dirty="0" smtClean="0"/>
              <a:t>Creating and using temporary tables</a:t>
            </a:r>
          </a:p>
          <a:p>
            <a:pPr lvl="1">
              <a:buClr>
                <a:schemeClr val="tx1">
                  <a:lumMod val="50000"/>
                  <a:lumOff val="50000"/>
                </a:schemeClr>
              </a:buClr>
            </a:pPr>
            <a:r>
              <a:rPr lang="en-US" altLang="en-US" dirty="0" smtClean="0">
                <a:solidFill>
                  <a:schemeClr val="tx1">
                    <a:lumMod val="50000"/>
                    <a:lumOff val="50000"/>
                  </a:schemeClr>
                </a:solidFill>
              </a:rPr>
              <a:t>Creating and using external tables</a:t>
            </a:r>
            <a:endParaRPr lang="en-US" altLang="en-US" dirty="0">
              <a:solidFill>
                <a:schemeClr val="tx1">
                  <a:lumMod val="50000"/>
                  <a:lumOff val="50000"/>
                </a:schemeClr>
              </a:solidFill>
            </a:endParaRPr>
          </a:p>
        </p:txBody>
      </p:sp>
      <p:grpSp>
        <p:nvGrpSpPr>
          <p:cNvPr id="7" name="Group 6"/>
          <p:cNvGrpSpPr/>
          <p:nvPr/>
        </p:nvGrpSpPr>
        <p:grpSpPr>
          <a:xfrm>
            <a:off x="12470189"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284046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36042" y="7002702"/>
            <a:ext cx="2141061" cy="2893326"/>
          </a:xfrm>
          <a:prstGeom prst="rect">
            <a:avLst/>
          </a:prstGeom>
        </p:spPr>
      </p:pic>
      <p:sp>
        <p:nvSpPr>
          <p:cNvPr id="440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Temporary Tables</a:t>
            </a:r>
          </a:p>
        </p:txBody>
      </p:sp>
      <p:sp>
        <p:nvSpPr>
          <p:cNvPr id="13" name="Rounded Rectangle 12"/>
          <p:cNvSpPr/>
          <p:nvPr/>
        </p:nvSpPr>
        <p:spPr bwMode="auto">
          <a:xfrm>
            <a:off x="9969198" y="3017480"/>
            <a:ext cx="4324746" cy="2417451"/>
          </a:xfrm>
          <a:prstGeom prst="roundRect">
            <a:avLst>
              <a:gd name="adj" fmla="val 11764"/>
            </a:avLst>
          </a:prstGeom>
          <a:solidFill>
            <a:srgbClr val="FFF7EF"/>
          </a:solidFill>
          <a:ln w="57150"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7" name="Oval 16"/>
          <p:cNvSpPr/>
          <p:nvPr/>
        </p:nvSpPr>
        <p:spPr bwMode="auto">
          <a:xfrm>
            <a:off x="12972308" y="2911680"/>
            <a:ext cx="2715375" cy="2715375"/>
          </a:xfrm>
          <a:prstGeom prst="ellipse">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3" name="Group 2"/>
          <p:cNvGrpSpPr/>
          <p:nvPr/>
        </p:nvGrpSpPr>
        <p:grpSpPr>
          <a:xfrm>
            <a:off x="1073166" y="2786271"/>
            <a:ext cx="5722677" cy="2874651"/>
            <a:chOff x="713856" y="1440452"/>
            <a:chExt cx="3815118" cy="1916434"/>
          </a:xfrm>
        </p:grpSpPr>
        <p:sp>
          <p:nvSpPr>
            <p:cNvPr id="19" name="Rectangle 18"/>
            <p:cNvSpPr>
              <a:spLocks noChangeArrowheads="1"/>
            </p:cNvSpPr>
            <p:nvPr/>
          </p:nvSpPr>
          <p:spPr bwMode="auto">
            <a:xfrm>
              <a:off x="1855677" y="1440452"/>
              <a:ext cx="2673297" cy="1916434"/>
            </a:xfrm>
            <a:prstGeom prst="rect">
              <a:avLst/>
            </a:prstGeom>
            <a:solidFill>
              <a:srgbClr val="C9DAEE"/>
            </a:soli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sp>
          <p:nvSpPr>
            <p:cNvPr id="20" name="Rectangle 5"/>
            <p:cNvSpPr>
              <a:spLocks noChangeArrowheads="1"/>
            </p:cNvSpPr>
            <p:nvPr/>
          </p:nvSpPr>
          <p:spPr bwMode="auto">
            <a:xfrm flipH="1">
              <a:off x="713856" y="1440452"/>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Oracle Sans" panose="020B0503020204020204" pitchFamily="34" charset="0"/>
                <a:cs typeface="Oracle Sans" panose="020B0503020204020204" pitchFamily="34" charset="0"/>
              </a:endParaRP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1796" y="1626622"/>
              <a:ext cx="2321058" cy="1544094"/>
            </a:xfrm>
            <a:prstGeom prst="round2DiagRect">
              <a:avLst>
                <a:gd name="adj1" fmla="val 16667"/>
                <a:gd name="adj2" fmla="val 0"/>
              </a:avLst>
            </a:prstGeom>
            <a:ln w="57150" cap="sq">
              <a:solidFill>
                <a:schemeClr val="bg1"/>
              </a:solidFill>
              <a:miter lim="800000"/>
            </a:ln>
            <a:effectLst/>
          </p:spPr>
        </p:pic>
      </p:grpSp>
      <p:sp>
        <p:nvSpPr>
          <p:cNvPr id="22" name="TextBox 21"/>
          <p:cNvSpPr txBox="1"/>
          <p:nvPr/>
        </p:nvSpPr>
        <p:spPr>
          <a:xfrm>
            <a:off x="2735288" y="5714060"/>
            <a:ext cx="4009934"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800" dirty="0">
                <a:latin typeface="Oracle Sans" panose="020B0503020204020204" pitchFamily="34" charset="0"/>
                <a:cs typeface="Oracle Sans" panose="020B0503020204020204" pitchFamily="34" charset="0"/>
              </a:rPr>
              <a:t>Customer places order</a:t>
            </a:r>
          </a:p>
        </p:txBody>
      </p:sp>
      <p:pic>
        <p:nvPicPr>
          <p:cNvPr id="23" name="Picture 22" descr="cnt204745.gif"/>
          <p:cNvPicPr>
            <a:picLocks noChangeAspect="1"/>
          </p:cNvPicPr>
          <p:nvPr/>
        </p:nvPicPr>
        <p:blipFill>
          <a:blip r:embed="rId6" cstate="print"/>
          <a:stretch>
            <a:fillRect/>
          </a:stretch>
        </p:blipFill>
        <p:spPr>
          <a:xfrm>
            <a:off x="13522753" y="3233525"/>
            <a:ext cx="1614488" cy="2071688"/>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33767" y="3432384"/>
            <a:ext cx="1457618" cy="1483254"/>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403726">
            <a:off x="15263451" y="3424610"/>
            <a:ext cx="635442" cy="996188"/>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9869453">
            <a:off x="12981281" y="4485349"/>
            <a:ext cx="635442" cy="996188"/>
          </a:xfrm>
          <a:prstGeom prst="rect">
            <a:avLst/>
          </a:prstGeom>
        </p:spPr>
      </p:pic>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33483" y="3774899"/>
            <a:ext cx="1609371" cy="1609371"/>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488862" y="7887471"/>
            <a:ext cx="1682267" cy="1711854"/>
          </a:xfrm>
          <a:prstGeom prst="rect">
            <a:avLst/>
          </a:prstGeom>
        </p:spPr>
      </p:pic>
      <p:cxnSp>
        <p:nvCxnSpPr>
          <p:cNvPr id="30" name="Straight Arrow Connector 29"/>
          <p:cNvCxnSpPr>
            <a:stCxn id="19" idx="3"/>
          </p:cNvCxnSpPr>
          <p:nvPr/>
        </p:nvCxnSpPr>
        <p:spPr bwMode="auto">
          <a:xfrm>
            <a:off x="6795843" y="4223597"/>
            <a:ext cx="3173355" cy="9029"/>
          </a:xfrm>
          <a:prstGeom prst="straightConnector1">
            <a:avLst/>
          </a:prstGeom>
          <a:noFill/>
          <a:ln w="28575" cap="flat" cmpd="sng" algn="ctr">
            <a:solidFill>
              <a:schemeClr val="accent1"/>
            </a:solidFill>
            <a:prstDash val="solid"/>
            <a:round/>
            <a:headEnd type="triangle" w="lg" len="lg"/>
            <a:tailEnd type="triangle" w="lg" len="lg"/>
          </a:ln>
          <a:effectLst/>
        </p:spPr>
      </p:cxnSp>
      <p:cxnSp>
        <p:nvCxnSpPr>
          <p:cNvPr id="31" name="Straight Arrow Connector 30"/>
          <p:cNvCxnSpPr>
            <a:stCxn id="17" idx="4"/>
          </p:cNvCxnSpPr>
          <p:nvPr/>
        </p:nvCxnSpPr>
        <p:spPr bwMode="auto">
          <a:xfrm flipH="1">
            <a:off x="14329994" y="5627055"/>
            <a:ext cx="2" cy="2377470"/>
          </a:xfrm>
          <a:prstGeom prst="straightConnector1">
            <a:avLst/>
          </a:prstGeom>
          <a:noFill/>
          <a:ln w="28575" cap="flat" cmpd="sng" algn="ctr">
            <a:solidFill>
              <a:schemeClr val="accent1"/>
            </a:solidFill>
            <a:prstDash val="solid"/>
            <a:round/>
            <a:headEnd type="none" w="sm" len="sm"/>
            <a:tailEnd type="triangle" w="lg" len="lg"/>
          </a:ln>
          <a:effectLst/>
        </p:spPr>
      </p:cxnSp>
      <p:sp>
        <p:nvSpPr>
          <p:cNvPr id="32" name="Rectangle 16"/>
          <p:cNvSpPr>
            <a:spLocks noChangeArrowheads="1"/>
          </p:cNvSpPr>
          <p:nvPr/>
        </p:nvSpPr>
        <p:spPr bwMode="blackWhite">
          <a:xfrm>
            <a:off x="14423504" y="5667686"/>
            <a:ext cx="2791331" cy="1247458"/>
          </a:xfrm>
          <a:prstGeom prst="rect">
            <a:avLst/>
          </a:prstGeom>
          <a:noFill/>
          <a:ln w="28575">
            <a:noFill/>
            <a:miter lim="800000"/>
            <a:headEnd/>
            <a:tailEnd/>
          </a:ln>
        </p:spPr>
        <p:txBody>
          <a:bodyPr wrap="square" lIns="69057" tIns="69057" rIns="69057"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r>
              <a:rPr lang="en-US" altLang="en-US" sz="2400" b="1" dirty="0">
                <a:latin typeface="Oracle Sans" panose="020B0503020204020204" pitchFamily="34" charset="0"/>
                <a:cs typeface="Oracle Sans" panose="020B0503020204020204" pitchFamily="34" charset="0"/>
              </a:rPr>
              <a:t>When</a:t>
            </a:r>
          </a:p>
          <a:p>
            <a:pPr algn="ctr" defTabSz="1233488"/>
            <a:r>
              <a:rPr lang="en-US" altLang="en-US" sz="2400" b="1" dirty="0">
                <a:latin typeface="Oracle Sans" panose="020B0503020204020204" pitchFamily="34" charset="0"/>
                <a:cs typeface="Oracle Sans" panose="020B0503020204020204" pitchFamily="34" charset="0"/>
              </a:rPr>
              <a:t>session/transaction completes</a:t>
            </a:r>
          </a:p>
        </p:txBody>
      </p:sp>
      <p:sp>
        <p:nvSpPr>
          <p:cNvPr id="33" name="TextBox 32"/>
          <p:cNvSpPr txBox="1"/>
          <p:nvPr/>
        </p:nvSpPr>
        <p:spPr>
          <a:xfrm>
            <a:off x="10754980" y="2407824"/>
            <a:ext cx="2709500"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mn-lt"/>
                <a:cs typeface="Oracle Sans" panose="020B0503020204020204" pitchFamily="34" charset="0"/>
              </a:rPr>
              <a:t>Temporary Table</a:t>
            </a:r>
          </a:p>
        </p:txBody>
      </p:sp>
      <p:cxnSp>
        <p:nvCxnSpPr>
          <p:cNvPr id="34" name="Straight Arrow Connector 33"/>
          <p:cNvCxnSpPr>
            <a:stCxn id="24" idx="0"/>
          </p:cNvCxnSpPr>
          <p:nvPr/>
        </p:nvCxnSpPr>
        <p:spPr bwMode="auto">
          <a:xfrm flipV="1">
            <a:off x="12062576" y="2860880"/>
            <a:ext cx="2220" cy="571505"/>
          </a:xfrm>
          <a:prstGeom prst="straightConnector1">
            <a:avLst/>
          </a:prstGeom>
          <a:noFill/>
          <a:ln w="28575" cap="flat" cmpd="sng" algn="ctr">
            <a:solidFill>
              <a:schemeClr val="tx1"/>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156647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Temporary Table</a:t>
            </a:r>
          </a:p>
        </p:txBody>
      </p:sp>
      <p:sp>
        <p:nvSpPr>
          <p:cNvPr id="16387" name="Rectangle 17"/>
          <p:cNvSpPr>
            <a:spLocks noGrp="1" noChangeArrowheads="1"/>
          </p:cNvSpPr>
          <p:nvPr>
            <p:ph idx="1"/>
          </p:nvPr>
        </p:nvSpPr>
        <p:spPr>
          <a:xfrm>
            <a:off x="933451" y="2272710"/>
            <a:ext cx="16421100" cy="275972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573088"/>
            <a:r>
              <a:rPr lang="en-US" dirty="0">
                <a:latin typeface="+mn-lt"/>
              </a:rPr>
              <a:t>A temporary table :</a:t>
            </a:r>
          </a:p>
          <a:p>
            <a:pPr lvl="1"/>
            <a:r>
              <a:rPr lang="en-US" dirty="0" smtClean="0">
                <a:latin typeface="+mn-lt"/>
              </a:rPr>
              <a:t>holds </a:t>
            </a:r>
            <a:r>
              <a:rPr lang="en-US" dirty="0">
                <a:latin typeface="+mn-lt"/>
              </a:rPr>
              <a:t>data that exists only for the duration of a transaction or session.</a:t>
            </a:r>
            <a:endParaRPr lang="en-US" altLang="en-US" dirty="0">
              <a:latin typeface="+mn-lt"/>
              <a:cs typeface="Oracle Sans" panose="020B0503020204020204" pitchFamily="34" charset="0"/>
            </a:endParaRPr>
          </a:p>
          <a:p>
            <a:pPr lvl="1"/>
            <a:r>
              <a:rPr lang="en-US" dirty="0">
                <a:latin typeface="+mn-lt"/>
              </a:rPr>
              <a:t>data is private to the session.</a:t>
            </a:r>
          </a:p>
          <a:p>
            <a:pPr lvl="1"/>
            <a:r>
              <a:rPr lang="en-US" dirty="0">
                <a:latin typeface="+mn-lt"/>
              </a:rPr>
              <a:t>can be either a Global Temporary Table or a Private Temporary Table.</a:t>
            </a:r>
          </a:p>
          <a:p>
            <a:pPr lvl="1"/>
            <a:endParaRPr lang="en-US" altLang="en-US" dirty="0">
              <a:latin typeface="+mn-lt"/>
              <a:cs typeface="Oracle Sans" panose="020B0503020204020204" pitchFamily="34" charset="0"/>
            </a:endParaRPr>
          </a:p>
        </p:txBody>
      </p:sp>
      <p:sp>
        <p:nvSpPr>
          <p:cNvPr id="16388" name="Rectangle 26"/>
          <p:cNvSpPr>
            <a:spLocks noChangeArrowheads="1"/>
          </p:cNvSpPr>
          <p:nvPr/>
        </p:nvSpPr>
        <p:spPr bwMode="auto">
          <a:xfrm>
            <a:off x="2802005" y="4191000"/>
            <a:ext cx="12741131"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55457711"/>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080" y="743402"/>
            <a:ext cx="16421100" cy="1174304"/>
          </a:xfrm>
        </p:spPr>
        <p:txBody>
          <a:bodyPr/>
          <a:lstStyle/>
          <a:p>
            <a:r>
              <a:rPr lang="en-US" dirty="0"/>
              <a:t>Temporary Table Characteristics</a:t>
            </a:r>
          </a:p>
        </p:txBody>
      </p:sp>
      <p:graphicFrame>
        <p:nvGraphicFramePr>
          <p:cNvPr id="3" name="Table 2"/>
          <p:cNvGraphicFramePr>
            <a:graphicFrameLocks noGrp="1"/>
          </p:cNvGraphicFramePr>
          <p:nvPr>
            <p:extLst>
              <p:ext uri="{D42A27DB-BD31-4B8C-83A1-F6EECF244321}">
                <p14:modId xmlns:p14="http://schemas.microsoft.com/office/powerpoint/2010/main" val="253757262"/>
              </p:ext>
            </p:extLst>
          </p:nvPr>
        </p:nvGraphicFramePr>
        <p:xfrm>
          <a:off x="863080" y="2623220"/>
          <a:ext cx="15627372" cy="6108740"/>
        </p:xfrm>
        <a:graphic>
          <a:graphicData uri="http://schemas.openxmlformats.org/drawingml/2006/table">
            <a:tbl>
              <a:tblPr firstRow="1" bandRow="1">
                <a:tableStyleId>{3B4B98B0-60AC-42C2-AFA5-B58CD77FA1E5}</a:tableStyleId>
              </a:tblPr>
              <a:tblGrid>
                <a:gridCol w="5209124">
                  <a:extLst>
                    <a:ext uri="{9D8B030D-6E8A-4147-A177-3AD203B41FA5}">
                      <a16:colId xmlns="" xmlns:a16="http://schemas.microsoft.com/office/drawing/2014/main" val="815340336"/>
                    </a:ext>
                  </a:extLst>
                </a:gridCol>
                <a:gridCol w="5209124">
                  <a:extLst>
                    <a:ext uri="{9D8B030D-6E8A-4147-A177-3AD203B41FA5}">
                      <a16:colId xmlns="" xmlns:a16="http://schemas.microsoft.com/office/drawing/2014/main" val="1592985343"/>
                    </a:ext>
                  </a:extLst>
                </a:gridCol>
                <a:gridCol w="5209124">
                  <a:extLst>
                    <a:ext uri="{9D8B030D-6E8A-4147-A177-3AD203B41FA5}">
                      <a16:colId xmlns="" xmlns:a16="http://schemas.microsoft.com/office/drawing/2014/main" val="2388992275"/>
                    </a:ext>
                  </a:extLst>
                </a:gridCol>
              </a:tblGrid>
              <a:tr h="1123325">
                <a:tc>
                  <a:txBody>
                    <a:bodyPr/>
                    <a:lstStyle/>
                    <a:p>
                      <a:pPr algn="l"/>
                      <a:r>
                        <a:rPr lang="en-US" sz="2800" b="1" i="0" dirty="0">
                          <a:solidFill>
                            <a:srgbClr val="1A1816"/>
                          </a:solidFill>
                          <a:effectLst/>
                        </a:rPr>
                        <a:t>Characteristic</a:t>
                      </a:r>
                    </a:p>
                  </a:txBody>
                  <a:tcPr marL="76200" marR="76200" marT="76200" marB="76200" anchor="b"/>
                </a:tc>
                <a:tc>
                  <a:txBody>
                    <a:bodyPr/>
                    <a:lstStyle/>
                    <a:p>
                      <a:pPr algn="l"/>
                      <a:r>
                        <a:rPr lang="en-US" sz="2800" b="1" i="0" dirty="0">
                          <a:solidFill>
                            <a:srgbClr val="1A1816"/>
                          </a:solidFill>
                          <a:effectLst/>
                        </a:rPr>
                        <a:t>Global</a:t>
                      </a:r>
                    </a:p>
                  </a:txBody>
                  <a:tcPr marL="76200" marR="76200" marT="76200" marB="76200" anchor="b"/>
                </a:tc>
                <a:tc>
                  <a:txBody>
                    <a:bodyPr/>
                    <a:lstStyle/>
                    <a:p>
                      <a:pPr algn="l"/>
                      <a:r>
                        <a:rPr lang="en-US" sz="2800" b="1" i="0" dirty="0">
                          <a:solidFill>
                            <a:srgbClr val="1A1816"/>
                          </a:solidFill>
                          <a:effectLst/>
                        </a:rPr>
                        <a:t>Private</a:t>
                      </a:r>
                    </a:p>
                  </a:txBody>
                  <a:tcPr marL="76200" marR="76200" marT="76200" marB="76200" anchor="b"/>
                </a:tc>
                <a:extLst>
                  <a:ext uri="{0D108BD9-81ED-4DB2-BD59-A6C34878D82A}">
                    <a16:rowId xmlns="" xmlns:a16="http://schemas.microsoft.com/office/drawing/2014/main" val="3745916902"/>
                  </a:ext>
                </a:extLst>
              </a:tr>
              <a:tr h="1123325">
                <a:tc>
                  <a:txBody>
                    <a:bodyPr/>
                    <a:lstStyle/>
                    <a:p>
                      <a:pPr algn="l"/>
                      <a:r>
                        <a:rPr lang="en-US" sz="2400" b="0" i="0" dirty="0">
                          <a:solidFill>
                            <a:srgbClr val="1A1816"/>
                          </a:solidFill>
                          <a:effectLst/>
                        </a:rPr>
                        <a:t>Naming rules</a:t>
                      </a:r>
                    </a:p>
                  </a:txBody>
                  <a:tcPr marL="76200" marR="76200" marT="76200" marB="76200"/>
                </a:tc>
                <a:tc>
                  <a:txBody>
                    <a:bodyPr/>
                    <a:lstStyle/>
                    <a:p>
                      <a:pPr algn="l"/>
                      <a:r>
                        <a:rPr lang="en-US" sz="2400" b="0" i="0" dirty="0">
                          <a:solidFill>
                            <a:srgbClr val="1A1816"/>
                          </a:solidFill>
                          <a:effectLst/>
                        </a:rPr>
                        <a:t>Same as for permanent tables</a:t>
                      </a:r>
                    </a:p>
                  </a:txBody>
                  <a:tcPr marL="76200" marR="76200" marT="76200" marB="76200"/>
                </a:tc>
                <a:tc>
                  <a:txBody>
                    <a:bodyPr/>
                    <a:lstStyle/>
                    <a:p>
                      <a:pPr algn="l"/>
                      <a:r>
                        <a:rPr lang="en-US" sz="2400" b="0" i="0" dirty="0">
                          <a:solidFill>
                            <a:srgbClr val="1A1816"/>
                          </a:solidFill>
                          <a:effectLst/>
                        </a:rPr>
                        <a:t>Must be prefixed with ORA$PTT_</a:t>
                      </a:r>
                    </a:p>
                  </a:txBody>
                  <a:tcPr marL="76200" marR="76200" marT="76200" marB="76200"/>
                </a:tc>
                <a:extLst>
                  <a:ext uri="{0D108BD9-81ED-4DB2-BD59-A6C34878D82A}">
                    <a16:rowId xmlns="" xmlns:a16="http://schemas.microsoft.com/office/drawing/2014/main" val="190391579"/>
                  </a:ext>
                </a:extLst>
              </a:tr>
              <a:tr h="1123325">
                <a:tc>
                  <a:txBody>
                    <a:bodyPr/>
                    <a:lstStyle/>
                    <a:p>
                      <a:pPr algn="l"/>
                      <a:r>
                        <a:rPr lang="en-US" sz="2400" b="0" i="0" dirty="0">
                          <a:solidFill>
                            <a:srgbClr val="1A1816"/>
                          </a:solidFill>
                          <a:effectLst/>
                        </a:rPr>
                        <a:t>Visibility of table definition</a:t>
                      </a:r>
                    </a:p>
                  </a:txBody>
                  <a:tcPr marL="76200" marR="76200" marT="76200" marB="76200"/>
                </a:tc>
                <a:tc>
                  <a:txBody>
                    <a:bodyPr/>
                    <a:lstStyle/>
                    <a:p>
                      <a:pPr algn="l"/>
                      <a:r>
                        <a:rPr lang="en-US" sz="2400" b="0" i="0" dirty="0">
                          <a:solidFill>
                            <a:srgbClr val="1A1816"/>
                          </a:solidFill>
                          <a:effectLst/>
                        </a:rPr>
                        <a:t>All sessions</a:t>
                      </a:r>
                    </a:p>
                  </a:txBody>
                  <a:tcPr marL="76200" marR="76200" marT="76200" marB="76200"/>
                </a:tc>
                <a:tc>
                  <a:txBody>
                    <a:bodyPr/>
                    <a:lstStyle/>
                    <a:p>
                      <a:pPr algn="l"/>
                      <a:r>
                        <a:rPr lang="en-US" sz="2400" b="0" i="0" dirty="0">
                          <a:solidFill>
                            <a:srgbClr val="1A1816"/>
                          </a:solidFill>
                          <a:effectLst/>
                        </a:rPr>
                        <a:t>Only the session that created the table</a:t>
                      </a:r>
                    </a:p>
                  </a:txBody>
                  <a:tcPr marL="76200" marR="76200" marT="76200" marB="76200"/>
                </a:tc>
                <a:extLst>
                  <a:ext uri="{0D108BD9-81ED-4DB2-BD59-A6C34878D82A}">
                    <a16:rowId xmlns="" xmlns:a16="http://schemas.microsoft.com/office/drawing/2014/main" val="4021335224"/>
                  </a:ext>
                </a:extLst>
              </a:tr>
              <a:tr h="1123325">
                <a:tc>
                  <a:txBody>
                    <a:bodyPr/>
                    <a:lstStyle/>
                    <a:p>
                      <a:pPr algn="l"/>
                      <a:r>
                        <a:rPr lang="en-US" sz="2400" b="0" i="0" dirty="0">
                          <a:solidFill>
                            <a:srgbClr val="1A1816"/>
                          </a:solidFill>
                          <a:effectLst/>
                        </a:rPr>
                        <a:t>Storage of table definition</a:t>
                      </a:r>
                    </a:p>
                  </a:txBody>
                  <a:tcPr marL="76200" marR="76200" marT="76200" marB="76200"/>
                </a:tc>
                <a:tc>
                  <a:txBody>
                    <a:bodyPr/>
                    <a:lstStyle/>
                    <a:p>
                      <a:pPr algn="l"/>
                      <a:r>
                        <a:rPr lang="en-US" sz="2400" b="0" i="0" dirty="0">
                          <a:solidFill>
                            <a:srgbClr val="1A1816"/>
                          </a:solidFill>
                          <a:effectLst/>
                        </a:rPr>
                        <a:t>Disk</a:t>
                      </a:r>
                    </a:p>
                  </a:txBody>
                  <a:tcPr marL="76200" marR="76200" marT="76200" marB="76200"/>
                </a:tc>
                <a:tc>
                  <a:txBody>
                    <a:bodyPr/>
                    <a:lstStyle/>
                    <a:p>
                      <a:pPr algn="l"/>
                      <a:r>
                        <a:rPr lang="en-US" sz="2400" b="0" i="0" dirty="0">
                          <a:solidFill>
                            <a:srgbClr val="1A1816"/>
                          </a:solidFill>
                          <a:effectLst/>
                        </a:rPr>
                        <a:t>Memory only</a:t>
                      </a:r>
                    </a:p>
                  </a:txBody>
                  <a:tcPr marL="76200" marR="76200" marT="76200" marB="76200"/>
                </a:tc>
                <a:extLst>
                  <a:ext uri="{0D108BD9-81ED-4DB2-BD59-A6C34878D82A}">
                    <a16:rowId xmlns="" xmlns:a16="http://schemas.microsoft.com/office/drawing/2014/main" val="619463998"/>
                  </a:ext>
                </a:extLst>
              </a:tr>
              <a:tr h="1123325">
                <a:tc>
                  <a:txBody>
                    <a:bodyPr/>
                    <a:lstStyle/>
                    <a:p>
                      <a:pPr algn="l"/>
                      <a:r>
                        <a:rPr lang="en-US" sz="2400" b="0" i="0" dirty="0">
                          <a:solidFill>
                            <a:srgbClr val="1A1816"/>
                          </a:solidFill>
                          <a:effectLst/>
                        </a:rPr>
                        <a:t>Types</a:t>
                      </a:r>
                    </a:p>
                  </a:txBody>
                  <a:tcPr marL="76200" marR="76200" marT="76200" marB="76200"/>
                </a:tc>
                <a:tc>
                  <a:txBody>
                    <a:bodyPr/>
                    <a:lstStyle/>
                    <a:p>
                      <a:pPr algn="l"/>
                      <a:r>
                        <a:rPr lang="en-US" sz="2400" b="0" i="0" dirty="0">
                          <a:solidFill>
                            <a:srgbClr val="1A1816"/>
                          </a:solidFill>
                          <a:effectLst/>
                        </a:rPr>
                        <a:t>Transaction-specific (ON COMMIT DELETE ROWS) or session-specific (ON COMMIT PRESERVE ROWS)</a:t>
                      </a:r>
                    </a:p>
                  </a:txBody>
                  <a:tcPr marL="76200" marR="76200" marT="76200" marB="76200"/>
                </a:tc>
                <a:tc>
                  <a:txBody>
                    <a:bodyPr/>
                    <a:lstStyle/>
                    <a:p>
                      <a:pPr algn="l"/>
                      <a:r>
                        <a:rPr lang="en-US" sz="2400" b="0" i="0" dirty="0">
                          <a:solidFill>
                            <a:srgbClr val="1A1816"/>
                          </a:solidFill>
                          <a:effectLst/>
                        </a:rPr>
                        <a:t>Transaction-specific (ON COMMIT DROP DEFINITION) or session-specific (ON COMMIT PRESERVE DEFINITION)</a:t>
                      </a:r>
                    </a:p>
                  </a:txBody>
                  <a:tcPr marL="76200" marR="76200" marT="76200" marB="76200"/>
                </a:tc>
                <a:extLst>
                  <a:ext uri="{0D108BD9-81ED-4DB2-BD59-A6C34878D82A}">
                    <a16:rowId xmlns="" xmlns:a16="http://schemas.microsoft.com/office/drawing/2014/main" val="983702003"/>
                  </a:ext>
                </a:extLst>
              </a:tr>
            </a:tbl>
          </a:graphicData>
        </a:graphic>
      </p:graphicFrame>
    </p:spTree>
    <p:extLst>
      <p:ext uri="{BB962C8B-B14F-4D97-AF65-F5344CB8AC3E}">
        <p14:creationId xmlns:p14="http://schemas.microsoft.com/office/powerpoint/2010/main" val="2683014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 Global Temporary Table</a:t>
            </a:r>
          </a:p>
        </p:txBody>
      </p:sp>
      <p:grpSp>
        <p:nvGrpSpPr>
          <p:cNvPr id="3" name="Group 2">
            <a:extLst>
              <a:ext uri="{FF2B5EF4-FFF2-40B4-BE49-F238E27FC236}">
                <a16:creationId xmlns="" xmlns:a16="http://schemas.microsoft.com/office/drawing/2014/main" id="{B2F89994-6AC5-498C-8261-2719B56E1056}"/>
              </a:ext>
            </a:extLst>
          </p:cNvPr>
          <p:cNvGrpSpPr/>
          <p:nvPr/>
        </p:nvGrpSpPr>
        <p:grpSpPr>
          <a:xfrm>
            <a:off x="1324793" y="2820973"/>
            <a:ext cx="15236031" cy="1363660"/>
            <a:chOff x="1221264" y="2820973"/>
            <a:chExt cx="15236031" cy="1363660"/>
          </a:xfrm>
        </p:grpSpPr>
        <p:sp>
          <p:nvSpPr>
            <p:cNvPr id="7" name="Content Placeholder 2"/>
            <p:cNvSpPr txBox="1">
              <a:spLocks/>
            </p:cNvSpPr>
            <p:nvPr/>
          </p:nvSpPr>
          <p:spPr bwMode="gray">
            <a:xfrm>
              <a:off x="1221264" y="2820973"/>
              <a:ext cx="15236031" cy="13636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CREATE GLOBAL TEMPORARY TABLE cart(n NUMBER,d DATE)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ON COMMIT DELETE ROWS; </a:t>
              </a:r>
            </a:p>
            <a:p>
              <a:pPr eaLnBrk="1" hangingPunct="1">
                <a:tabLst>
                  <a:tab pos="1023938" algn="l"/>
                  <a:tab pos="2750345" algn="l"/>
                </a:tabLst>
                <a:defRPr/>
              </a:pPr>
              <a:endParaRPr lang="en-US" altLang="en-US" sz="2400" b="1" dirty="0">
                <a:latin typeface="Courier New" pitchFamily="49" charset="0"/>
                <a:cs typeface="Oracle Sans" panose="020B0503020204020204" pitchFamily="34" charset="0"/>
              </a:endParaRPr>
            </a:p>
          </p:txBody>
        </p:sp>
        <p:sp>
          <p:nvSpPr>
            <p:cNvPr id="9" name="Oval 33"/>
            <p:cNvSpPr>
              <a:spLocks noChangeAspect="1" noChangeArrowheads="1"/>
            </p:cNvSpPr>
            <p:nvPr/>
          </p:nvSpPr>
          <p:spPr bwMode="auto">
            <a:xfrm>
              <a:off x="15430500" y="3157759"/>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grpSp>
      <p:grpSp>
        <p:nvGrpSpPr>
          <p:cNvPr id="4" name="Group 3">
            <a:extLst>
              <a:ext uri="{FF2B5EF4-FFF2-40B4-BE49-F238E27FC236}">
                <a16:creationId xmlns="" xmlns:a16="http://schemas.microsoft.com/office/drawing/2014/main" id="{432BCDB1-575C-4F1F-B255-3DC1EBC67922}"/>
              </a:ext>
            </a:extLst>
          </p:cNvPr>
          <p:cNvGrpSpPr/>
          <p:nvPr/>
        </p:nvGrpSpPr>
        <p:grpSpPr>
          <a:xfrm>
            <a:off x="1324793" y="5143500"/>
            <a:ext cx="15236031" cy="965753"/>
            <a:chOff x="1221264" y="5715000"/>
            <a:chExt cx="15236031" cy="965753"/>
          </a:xfrm>
        </p:grpSpPr>
        <p:sp>
          <p:nvSpPr>
            <p:cNvPr id="8" name="Content Placeholder 2"/>
            <p:cNvSpPr txBox="1">
              <a:spLocks/>
            </p:cNvSpPr>
            <p:nvPr/>
          </p:nvSpPr>
          <p:spPr bwMode="gray">
            <a:xfrm>
              <a:off x="1221264" y="5715000"/>
              <a:ext cx="1523603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CREATE GLOBAL TEMPORARY TABLE </a:t>
              </a:r>
              <a:r>
                <a:rPr lang="en-US" altLang="en-US" sz="2400" b="1" dirty="0" err="1">
                  <a:latin typeface="Courier New" pitchFamily="49" charset="0"/>
                  <a:cs typeface="Oracle Sans" panose="020B0503020204020204" pitchFamily="34" charset="0"/>
                </a:rPr>
                <a:t>emp_details</a:t>
              </a:r>
              <a:r>
                <a:rPr lang="en-US" altLang="en-US" sz="2400" b="1" dirty="0">
                  <a:latin typeface="Courier New" pitchFamily="49" charset="0"/>
                  <a:cs typeface="Oracle Sans" panose="020B0503020204020204" pitchFamily="34" charset="0"/>
                </a:rPr>
                <a:t> </a:t>
              </a:r>
            </a:p>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ON COMMIT PRESERVE ROWS; </a:t>
              </a:r>
            </a:p>
          </p:txBody>
        </p:sp>
        <p:sp>
          <p:nvSpPr>
            <p:cNvPr id="10" name="Oval 33"/>
            <p:cNvSpPr>
              <a:spLocks noChangeAspect="1" noChangeArrowheads="1"/>
            </p:cNvSpPr>
            <p:nvPr/>
          </p:nvSpPr>
          <p:spPr bwMode="auto">
            <a:xfrm>
              <a:off x="15430499" y="585283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grpSp>
    </p:spTree>
    <p:custDataLst>
      <p:tags r:id="rId1"/>
    </p:custDataLst>
    <p:extLst>
      <p:ext uri="{BB962C8B-B14F-4D97-AF65-F5344CB8AC3E}">
        <p14:creationId xmlns:p14="http://schemas.microsoft.com/office/powerpoint/2010/main" val="305693584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 Private Temporary Table</a:t>
            </a:r>
          </a:p>
        </p:txBody>
      </p:sp>
      <p:grpSp>
        <p:nvGrpSpPr>
          <p:cNvPr id="3" name="Group 2">
            <a:extLst>
              <a:ext uri="{FF2B5EF4-FFF2-40B4-BE49-F238E27FC236}">
                <a16:creationId xmlns="" xmlns:a16="http://schemas.microsoft.com/office/drawing/2014/main" id="{B2F89994-6AC5-498C-8261-2719B56E1056}"/>
              </a:ext>
            </a:extLst>
          </p:cNvPr>
          <p:cNvGrpSpPr/>
          <p:nvPr/>
        </p:nvGrpSpPr>
        <p:grpSpPr>
          <a:xfrm>
            <a:off x="1324793" y="2820973"/>
            <a:ext cx="15236031" cy="2557381"/>
            <a:chOff x="1221264" y="2820973"/>
            <a:chExt cx="15236031" cy="2557381"/>
          </a:xfrm>
        </p:grpSpPr>
        <p:sp>
          <p:nvSpPr>
            <p:cNvPr id="7" name="Content Placeholder 2"/>
            <p:cNvSpPr txBox="1">
              <a:spLocks/>
            </p:cNvSpPr>
            <p:nvPr/>
          </p:nvSpPr>
          <p:spPr bwMode="gray">
            <a:xfrm>
              <a:off x="1221264" y="2820973"/>
              <a:ext cx="15236031" cy="255738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tabLst>
                  <a:tab pos="1023938" algn="l"/>
                  <a:tab pos="2750345" algn="l"/>
                </a:tabLst>
                <a:defRPr/>
              </a:pPr>
              <a:endParaRPr lang="en-US" altLang="en-US" sz="2400" b="1" dirty="0">
                <a:latin typeface="Courier New" pitchFamily="49" charset="0"/>
                <a:cs typeface="Oracle Sans" panose="020B0503020204020204" pitchFamily="34" charset="0"/>
              </a:endParaRPr>
            </a:p>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CREATE PRIVATE TEMPORARY TABLE </a:t>
              </a:r>
              <a:r>
                <a:rPr lang="en-US" altLang="en-US" sz="2400" b="1" dirty="0" err="1">
                  <a:latin typeface="Courier New" pitchFamily="49" charset="0"/>
                  <a:cs typeface="Oracle Sans" panose="020B0503020204020204" pitchFamily="34" charset="0"/>
                </a:rPr>
                <a:t>ORA$PTT_sales_trans</a:t>
              </a:r>
              <a:endParaRPr lang="en-US" altLang="en-US" sz="2400" b="1" dirty="0">
                <a:latin typeface="Courier New" pitchFamily="49" charset="0"/>
                <a:cs typeface="Oracle Sans" panose="020B0503020204020204" pitchFamily="34" charset="0"/>
              </a:endParaRPr>
            </a:p>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time_id</a:t>
              </a:r>
              <a:r>
                <a:rPr lang="en-US" altLang="en-US" sz="2400" b="1" dirty="0">
                  <a:latin typeface="Courier New" pitchFamily="49" charset="0"/>
                  <a:cs typeface="Oracle Sans" panose="020B0503020204020204" pitchFamily="34" charset="0"/>
                </a:rPr>
                <a:t>      DATE,</a:t>
              </a:r>
            </a:p>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amt_sold</a:t>
              </a:r>
              <a:r>
                <a:rPr lang="en-US" altLang="en-US" sz="2400" b="1" dirty="0">
                  <a:latin typeface="Courier New" pitchFamily="49" charset="0"/>
                  <a:cs typeface="Oracle Sans" panose="020B0503020204020204" pitchFamily="34" charset="0"/>
                </a:rPr>
                <a:t>  NUMBER(8,2))</a:t>
              </a:r>
            </a:p>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   ON COMMIT DROP DEFINITION;</a:t>
              </a:r>
            </a:p>
            <a:p>
              <a:pPr eaLnBrk="1" hangingPunct="1">
                <a:tabLst>
                  <a:tab pos="1023938" algn="l"/>
                  <a:tab pos="2750345" algn="l"/>
                </a:tabLst>
                <a:defRPr/>
              </a:pPr>
              <a:endParaRPr lang="en-US" altLang="en-US" sz="2400" b="1" dirty="0">
                <a:latin typeface="Courier New" pitchFamily="49" charset="0"/>
                <a:cs typeface="Oracle Sans" panose="020B0503020204020204" pitchFamily="34" charset="0"/>
              </a:endParaRPr>
            </a:p>
          </p:txBody>
        </p:sp>
        <p:sp>
          <p:nvSpPr>
            <p:cNvPr id="9" name="Oval 33"/>
            <p:cNvSpPr>
              <a:spLocks noChangeAspect="1" noChangeArrowheads="1"/>
            </p:cNvSpPr>
            <p:nvPr/>
          </p:nvSpPr>
          <p:spPr bwMode="auto">
            <a:xfrm>
              <a:off x="15430500" y="3157759"/>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grpSp>
      <p:grpSp>
        <p:nvGrpSpPr>
          <p:cNvPr id="4" name="Group 3">
            <a:extLst>
              <a:ext uri="{FF2B5EF4-FFF2-40B4-BE49-F238E27FC236}">
                <a16:creationId xmlns="" xmlns:a16="http://schemas.microsoft.com/office/drawing/2014/main" id="{432BCDB1-575C-4F1F-B255-3DC1EBC67922}"/>
              </a:ext>
            </a:extLst>
          </p:cNvPr>
          <p:cNvGrpSpPr/>
          <p:nvPr/>
        </p:nvGrpSpPr>
        <p:grpSpPr>
          <a:xfrm>
            <a:off x="1303069" y="6346468"/>
            <a:ext cx="15236031" cy="2557381"/>
            <a:chOff x="1199540" y="6917968"/>
            <a:chExt cx="15236031" cy="2557381"/>
          </a:xfrm>
        </p:grpSpPr>
        <p:sp>
          <p:nvSpPr>
            <p:cNvPr id="8" name="Content Placeholder 2"/>
            <p:cNvSpPr txBox="1">
              <a:spLocks/>
            </p:cNvSpPr>
            <p:nvPr/>
          </p:nvSpPr>
          <p:spPr bwMode="gray">
            <a:xfrm>
              <a:off x="1199540" y="6917968"/>
              <a:ext cx="15236031" cy="255738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tabLst>
                  <a:tab pos="1023938" algn="l"/>
                  <a:tab pos="2750345" algn="l"/>
                </a:tabLst>
                <a:defRPr/>
              </a:pPr>
              <a:endParaRPr lang="en-US" altLang="en-US" sz="2400" b="1" dirty="0">
                <a:latin typeface="Courier New" pitchFamily="49" charset="0"/>
                <a:cs typeface="Oracle Sans" panose="020B0503020204020204" pitchFamily="34" charset="0"/>
              </a:endParaRPr>
            </a:p>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CREATE PRIVATE TEMPORARY TABLE </a:t>
              </a:r>
              <a:r>
                <a:rPr lang="en-US" altLang="en-US" sz="2400" b="1" dirty="0" err="1">
                  <a:latin typeface="Courier New" pitchFamily="49" charset="0"/>
                  <a:cs typeface="Oracle Sans" panose="020B0503020204020204" pitchFamily="34" charset="0"/>
                </a:rPr>
                <a:t>ORA$PTT_sales_sess</a:t>
              </a:r>
              <a:endParaRPr lang="en-US" altLang="en-US" sz="2400" b="1" dirty="0">
                <a:latin typeface="Courier New" pitchFamily="49" charset="0"/>
                <a:cs typeface="Oracle Sans" panose="020B0503020204020204" pitchFamily="34" charset="0"/>
              </a:endParaRPr>
            </a:p>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time_id</a:t>
              </a:r>
              <a:r>
                <a:rPr lang="en-US" altLang="en-US" sz="2400" b="1" dirty="0">
                  <a:latin typeface="Courier New" pitchFamily="49" charset="0"/>
                  <a:cs typeface="Oracle Sans" panose="020B0503020204020204" pitchFamily="34" charset="0"/>
                </a:rPr>
                <a:t>      DATE,</a:t>
              </a:r>
            </a:p>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amt_sold</a:t>
              </a:r>
              <a:r>
                <a:rPr lang="en-US" altLang="en-US" sz="2400" b="1" dirty="0">
                  <a:latin typeface="Courier New" pitchFamily="49" charset="0"/>
                  <a:cs typeface="Oracle Sans" panose="020B0503020204020204" pitchFamily="34" charset="0"/>
                </a:rPr>
                <a:t>  NUMBER(8,2))</a:t>
              </a:r>
            </a:p>
            <a:p>
              <a:pPr eaLnBrk="1" hangingPunct="1">
                <a:tabLst>
                  <a:tab pos="1023938" algn="l"/>
                  <a:tab pos="2750345" algn="l"/>
                </a:tabLst>
                <a:defRPr/>
              </a:pPr>
              <a:r>
                <a:rPr lang="en-US" altLang="en-US" sz="2400" b="1" dirty="0">
                  <a:latin typeface="Courier New" pitchFamily="49" charset="0"/>
                  <a:cs typeface="Oracle Sans" panose="020B0503020204020204" pitchFamily="34" charset="0"/>
                </a:rPr>
                <a:t>   ON COMMIT PRESERVE DEFINITION;</a:t>
              </a:r>
            </a:p>
            <a:p>
              <a:pPr eaLnBrk="1" hangingPunct="1">
                <a:tabLst>
                  <a:tab pos="1023938" algn="l"/>
                  <a:tab pos="2750345" algn="l"/>
                </a:tabLst>
                <a:defRPr/>
              </a:pPr>
              <a:endParaRPr lang="en-US" altLang="en-US" sz="2400" b="1" dirty="0">
                <a:latin typeface="Courier New" pitchFamily="49" charset="0"/>
                <a:cs typeface="Oracle Sans" panose="020B0503020204020204" pitchFamily="34" charset="0"/>
              </a:endParaRPr>
            </a:p>
          </p:txBody>
        </p:sp>
        <p:sp>
          <p:nvSpPr>
            <p:cNvPr id="10" name="Oval 33"/>
            <p:cNvSpPr>
              <a:spLocks noChangeAspect="1" noChangeArrowheads="1"/>
            </p:cNvSpPr>
            <p:nvPr/>
          </p:nvSpPr>
          <p:spPr bwMode="auto">
            <a:xfrm>
              <a:off x="15430499" y="7851613"/>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grpSp>
    </p:spTree>
    <p:custDataLst>
      <p:tags r:id="rId1"/>
    </p:custDataLst>
    <p:extLst>
      <p:ext uri="{BB962C8B-B14F-4D97-AF65-F5344CB8AC3E}">
        <p14:creationId xmlns:p14="http://schemas.microsoft.com/office/powerpoint/2010/main" val="171725257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mtClean="0"/>
              <a:t>Lesson Agenda</a:t>
            </a:r>
            <a:endParaRPr lang="en-US" altLang="en-US" dirty="0"/>
          </a:p>
        </p:txBody>
      </p:sp>
      <p:sp>
        <p:nvSpPr>
          <p:cNvPr id="48131" name="Rectangle 1027"/>
          <p:cNvSpPr>
            <a:spLocks noGrp="1" noChangeArrowheads="1"/>
          </p:cNvSpPr>
          <p:nvPr>
            <p:ph idx="1"/>
          </p:nvPr>
        </p:nvSpPr>
        <p:spPr>
          <a:xfrm>
            <a:off x="933451" y="2272710"/>
            <a:ext cx="16421100" cy="319984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smtClean="0">
                <a:solidFill>
                  <a:schemeClr val="tx1">
                    <a:lumMod val="50000"/>
                    <a:lumOff val="50000"/>
                  </a:schemeClr>
                </a:solidFill>
              </a:rPr>
              <a:t>Managing constraints:</a:t>
            </a:r>
          </a:p>
          <a:p>
            <a:pPr lvl="2">
              <a:buClr>
                <a:schemeClr val="tx1">
                  <a:lumMod val="50000"/>
                  <a:lumOff val="50000"/>
                </a:schemeClr>
              </a:buClr>
            </a:pPr>
            <a:r>
              <a:rPr lang="en-US" altLang="en-US" dirty="0" smtClean="0">
                <a:solidFill>
                  <a:schemeClr val="tx1">
                    <a:lumMod val="50000"/>
                    <a:lumOff val="50000"/>
                  </a:schemeClr>
                </a:solidFill>
              </a:rPr>
              <a:t>Adding and dropping a constraint</a:t>
            </a:r>
          </a:p>
          <a:p>
            <a:pPr lvl="2">
              <a:buClr>
                <a:schemeClr val="tx1">
                  <a:lumMod val="50000"/>
                  <a:lumOff val="50000"/>
                </a:schemeClr>
              </a:buClr>
            </a:pPr>
            <a:r>
              <a:rPr lang="en-US" altLang="en-US" dirty="0" smtClean="0">
                <a:solidFill>
                  <a:schemeClr val="tx1">
                    <a:lumMod val="50000"/>
                    <a:lumOff val="50000"/>
                  </a:schemeClr>
                </a:solidFill>
              </a:rPr>
              <a:t>Enabling and disabling a constraint</a:t>
            </a:r>
          </a:p>
          <a:p>
            <a:pPr lvl="2">
              <a:buClr>
                <a:schemeClr val="tx1">
                  <a:lumMod val="50000"/>
                  <a:lumOff val="50000"/>
                </a:schemeClr>
              </a:buClr>
            </a:pPr>
            <a:r>
              <a:rPr lang="en-US" altLang="en-US" dirty="0" smtClean="0">
                <a:solidFill>
                  <a:schemeClr val="tx1">
                    <a:lumMod val="50000"/>
                    <a:lumOff val="50000"/>
                  </a:schemeClr>
                </a:solidFill>
              </a:rPr>
              <a:t>Deferring constraints</a:t>
            </a:r>
          </a:p>
          <a:p>
            <a:pPr lvl="1">
              <a:buClr>
                <a:schemeClr val="tx1">
                  <a:lumMod val="50000"/>
                  <a:lumOff val="50000"/>
                </a:schemeClr>
              </a:buClr>
            </a:pPr>
            <a:r>
              <a:rPr lang="en-US" altLang="en-US" dirty="0" smtClean="0">
                <a:solidFill>
                  <a:schemeClr val="tx1">
                    <a:lumMod val="50000"/>
                    <a:lumOff val="50000"/>
                  </a:schemeClr>
                </a:solidFill>
              </a:rPr>
              <a:t>Creating and using temporary tables</a:t>
            </a:r>
          </a:p>
          <a:p>
            <a:pPr lvl="1"/>
            <a:r>
              <a:rPr lang="en-US" altLang="en-US" dirty="0" smtClean="0"/>
              <a:t>Creating and using external tables</a:t>
            </a:r>
            <a:endParaRPr lang="en-US" altLang="en-US" dirty="0"/>
          </a:p>
        </p:txBody>
      </p:sp>
      <p:grpSp>
        <p:nvGrpSpPr>
          <p:cNvPr id="7" name="Group 6"/>
          <p:cNvGrpSpPr/>
          <p:nvPr/>
        </p:nvGrpSpPr>
        <p:grpSpPr>
          <a:xfrm>
            <a:off x="12170570" y="6446045"/>
            <a:ext cx="5818827" cy="2500313"/>
            <a:chOff x="5242557" y="4297363"/>
            <a:chExt cx="3879218" cy="1666875"/>
          </a:xfrm>
        </p:grpSpPr>
        <p:sp>
          <p:nvSpPr>
            <p:cNvPr id="8" name="Rectangle 7"/>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98163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External Tables</a:t>
            </a:r>
          </a:p>
        </p:txBody>
      </p:sp>
      <p:grpSp>
        <p:nvGrpSpPr>
          <p:cNvPr id="5" name="Group 4">
            <a:extLst>
              <a:ext uri="{FF2B5EF4-FFF2-40B4-BE49-F238E27FC236}">
                <a16:creationId xmlns="" xmlns:a16="http://schemas.microsoft.com/office/drawing/2014/main" id="{0CA70248-C6BC-444C-906C-A10E5F1F12D6}"/>
              </a:ext>
            </a:extLst>
          </p:cNvPr>
          <p:cNvGrpSpPr/>
          <p:nvPr/>
        </p:nvGrpSpPr>
        <p:grpSpPr>
          <a:xfrm>
            <a:off x="2952992" y="3273982"/>
            <a:ext cx="12382016" cy="3885742"/>
            <a:chOff x="2952993" y="3154463"/>
            <a:chExt cx="12382016" cy="3885742"/>
          </a:xfrm>
        </p:grpSpPr>
        <p:grpSp>
          <p:nvGrpSpPr>
            <p:cNvPr id="8" name="Group 7"/>
            <p:cNvGrpSpPr/>
            <p:nvPr/>
          </p:nvGrpSpPr>
          <p:grpSpPr>
            <a:xfrm>
              <a:off x="12248909" y="3154463"/>
              <a:ext cx="3086100" cy="3314700"/>
              <a:chOff x="8056473" y="2209800"/>
              <a:chExt cx="2057400" cy="2209800"/>
            </a:xfrm>
          </p:grpSpPr>
          <p:sp>
            <p:nvSpPr>
              <p:cNvPr id="19" name="Rounded Rectangle 18"/>
              <p:cNvSpPr/>
              <p:nvPr/>
            </p:nvSpPr>
            <p:spPr bwMode="auto">
              <a:xfrm>
                <a:off x="8056473" y="2209800"/>
                <a:ext cx="2057400" cy="22098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pic>
            <p:nvPicPr>
              <p:cNvPr id="50183" name="Picture 6" descr="folder006"/>
              <p:cNvPicPr>
                <a:picLocks noChangeAspect="1" noChangeArrowheads="1"/>
              </p:cNvPicPr>
              <p:nvPr/>
            </p:nvPicPr>
            <p:blipFill>
              <a:blip r:embed="rId4" cstate="print"/>
              <a:stretch>
                <a:fillRect/>
              </a:stretch>
            </p:blipFill>
            <p:spPr bwMode="gray">
              <a:xfrm>
                <a:off x="8399373" y="2566328"/>
                <a:ext cx="1371600" cy="1635369"/>
              </a:xfrm>
              <a:prstGeom prst="rect">
                <a:avLst/>
              </a:prstGeom>
              <a:noFill/>
              <a:ln w="9525">
                <a:noFill/>
                <a:miter lim="800000"/>
                <a:headEnd/>
                <a:tailEnd/>
              </a:ln>
            </p:spPr>
          </p:pic>
        </p:grpSp>
        <p:grpSp>
          <p:nvGrpSpPr>
            <p:cNvPr id="6" name="Group 5"/>
            <p:cNvGrpSpPr/>
            <p:nvPr/>
          </p:nvGrpSpPr>
          <p:grpSpPr>
            <a:xfrm>
              <a:off x="2952993" y="3314768"/>
              <a:ext cx="3474774" cy="3474774"/>
              <a:chOff x="1859196" y="2316670"/>
              <a:chExt cx="2316516" cy="2316516"/>
            </a:xfrm>
            <a:effectLst/>
          </p:grpSpPr>
          <p:sp>
            <p:nvSpPr>
              <p:cNvPr id="20" name="Oval 19"/>
              <p:cNvSpPr/>
              <p:nvPr/>
            </p:nvSpPr>
            <p:spPr bwMode="auto">
              <a:xfrm>
                <a:off x="1859196" y="2316670"/>
                <a:ext cx="2316516" cy="2316516"/>
              </a:xfrm>
              <a:prstGeom prst="ellipse">
                <a:avLst/>
              </a:prstGeom>
              <a:gradFill flip="none" rotWithShape="1">
                <a:gsLst>
                  <a:gs pos="0">
                    <a:schemeClr val="bg1"/>
                  </a:gs>
                  <a:gs pos="100000">
                    <a:schemeClr val="accent6">
                      <a:lumMod val="20000"/>
                      <a:lumOff val="80000"/>
                    </a:schemeClr>
                  </a:gs>
                </a:gsLst>
                <a:lin ang="18900000" scaled="1"/>
                <a:tileRect/>
              </a:gradFill>
              <a:ln w="28575" cap="flat" cmpd="sng" algn="ctr">
                <a:solidFill>
                  <a:schemeClr val="bg1"/>
                </a:solidFill>
                <a:prstDash val="solid"/>
                <a:round/>
                <a:headEnd type="none" w="sm" len="sm"/>
                <a:tailEnd type="none" w="sm" len="sm"/>
              </a:ln>
              <a:effectLst>
                <a:outerShdw blurRad="50800" dist="38100" dir="18900000" sx="99000" sy="99000" algn="bl"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pic>
            <p:nvPicPr>
              <p:cNvPr id="10" name="Picture 9" descr="cnt2554145.png"/>
              <p:cNvPicPr>
                <a:picLocks noChangeAspect="1"/>
              </p:cNvPicPr>
              <p:nvPr/>
            </p:nvPicPr>
            <p:blipFill>
              <a:blip r:embed="rId5" cstate="print"/>
              <a:stretch>
                <a:fillRect/>
              </a:stretch>
            </p:blipFill>
            <p:spPr>
              <a:xfrm>
                <a:off x="2128020" y="2476619"/>
                <a:ext cx="1803175" cy="1904762"/>
              </a:xfrm>
              <a:prstGeom prst="rect">
                <a:avLst/>
              </a:prstGeom>
            </p:spPr>
          </p:pic>
        </p:grpSp>
        <p:sp>
          <p:nvSpPr>
            <p:cNvPr id="15" name="TextBox 14"/>
            <p:cNvSpPr txBox="1"/>
            <p:nvPr/>
          </p:nvSpPr>
          <p:spPr>
            <a:xfrm>
              <a:off x="12248909" y="6578540"/>
              <a:ext cx="3086100"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Oracle Sans" panose="020B0503020204020204" pitchFamily="34" charset="0"/>
                  <a:cs typeface="Oracle Sans" panose="020B0503020204020204" pitchFamily="34" charset="0"/>
                </a:rPr>
                <a:t>External Directory</a:t>
              </a:r>
            </a:p>
          </p:txBody>
        </p:sp>
        <p:sp>
          <p:nvSpPr>
            <p:cNvPr id="14" name="TextBox 13"/>
            <p:cNvSpPr txBox="1"/>
            <p:nvPr/>
          </p:nvSpPr>
          <p:spPr>
            <a:xfrm>
              <a:off x="8064501" y="6578540"/>
              <a:ext cx="248263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Oracle Sans" panose="020B0503020204020204" pitchFamily="34" charset="0"/>
                  <a:cs typeface="Oracle Sans" panose="020B0503020204020204" pitchFamily="34" charset="0"/>
                </a:rPr>
                <a:t>External Table</a:t>
              </a:r>
            </a:p>
          </p:txBody>
        </p:sp>
        <p:grpSp>
          <p:nvGrpSpPr>
            <p:cNvPr id="7" name="Group 6"/>
            <p:cNvGrpSpPr/>
            <p:nvPr/>
          </p:nvGrpSpPr>
          <p:grpSpPr>
            <a:xfrm>
              <a:off x="7762767" y="3154463"/>
              <a:ext cx="3086100" cy="3314700"/>
              <a:chOff x="5065712" y="2209800"/>
              <a:chExt cx="2057400" cy="2209800"/>
            </a:xfrm>
          </p:grpSpPr>
          <p:sp>
            <p:nvSpPr>
              <p:cNvPr id="4" name="Rounded Rectangle 3"/>
              <p:cNvSpPr/>
              <p:nvPr/>
            </p:nvSpPr>
            <p:spPr bwMode="auto">
              <a:xfrm>
                <a:off x="5065712" y="2209800"/>
                <a:ext cx="2057400" cy="2209800"/>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400" dirty="0">
                  <a:latin typeface="Oracle Sans" panose="020B0503020204020204" pitchFamily="34" charset="0"/>
                  <a:cs typeface="Oracle Sans" panose="020B0503020204020204" pitchFamily="34" charset="0"/>
                </a:endParaRPr>
              </a:p>
            </p:txBody>
          </p:sp>
          <p:grpSp>
            <p:nvGrpSpPr>
              <p:cNvPr id="3" name="Group 2"/>
              <p:cNvGrpSpPr/>
              <p:nvPr/>
            </p:nvGrpSpPr>
            <p:grpSpPr>
              <a:xfrm>
                <a:off x="5380725" y="2394478"/>
                <a:ext cx="1427374" cy="1928884"/>
                <a:chOff x="5277524" y="2394478"/>
                <a:chExt cx="1427374" cy="1928884"/>
              </a:xfrm>
            </p:grpSpPr>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77524" y="2394478"/>
                  <a:ext cx="1427374" cy="1928884"/>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30456" y="2984324"/>
                  <a:ext cx="1121511" cy="1141236"/>
                </a:xfrm>
                <a:prstGeom prst="rect">
                  <a:avLst/>
                </a:prstGeom>
              </p:spPr>
            </p:pic>
          </p:grpSp>
        </p:grpSp>
        <p:cxnSp>
          <p:nvCxnSpPr>
            <p:cNvPr id="22" name="Straight Arrow Connector 21"/>
            <p:cNvCxnSpPr/>
            <p:nvPr/>
          </p:nvCxnSpPr>
          <p:spPr bwMode="auto">
            <a:xfrm flipH="1">
              <a:off x="6427768" y="4811813"/>
              <a:ext cx="2036918" cy="0"/>
            </a:xfrm>
            <a:prstGeom prst="straightConnector1">
              <a:avLst/>
            </a:prstGeom>
            <a:noFill/>
            <a:ln w="28575" cap="flat" cmpd="sng" algn="ctr">
              <a:solidFill>
                <a:schemeClr val="accent1"/>
              </a:solidFill>
              <a:prstDash val="solid"/>
              <a:round/>
              <a:headEnd type="triangle" w="lg" len="lg"/>
              <a:tailEnd type="triangle" w="lg" len="lg"/>
            </a:ln>
            <a:effectLst/>
          </p:spPr>
        </p:cxnSp>
        <p:cxnSp>
          <p:nvCxnSpPr>
            <p:cNvPr id="28" name="Straight Arrow Connector 27"/>
            <p:cNvCxnSpPr>
              <a:endCxn id="19" idx="1"/>
            </p:cNvCxnSpPr>
            <p:nvPr/>
          </p:nvCxnSpPr>
          <p:spPr bwMode="auto">
            <a:xfrm>
              <a:off x="10058401" y="4811813"/>
              <a:ext cx="2190509" cy="0"/>
            </a:xfrm>
            <a:prstGeom prst="straightConnector1">
              <a:avLst/>
            </a:prstGeom>
            <a:noFill/>
            <a:ln w="28575" cap="flat" cmpd="sng" algn="ctr">
              <a:solidFill>
                <a:schemeClr val="accent1"/>
              </a:solidFill>
              <a:prstDash val="solid"/>
              <a:round/>
              <a:headEnd type="triangle" w="lg" len="lg"/>
              <a:tailEnd type="triangle" w="lg" len="lg"/>
            </a:ln>
            <a:effectLst/>
          </p:spPr>
        </p:cxnSp>
      </p:grpSp>
    </p:spTree>
    <p:custDataLst>
      <p:tags r:id="rId1"/>
    </p:custDataLst>
    <p:extLst>
      <p:ext uri="{BB962C8B-B14F-4D97-AF65-F5344CB8AC3E}">
        <p14:creationId xmlns:p14="http://schemas.microsoft.com/office/powerpoint/2010/main" val="174674567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 Directory for the External Table</a:t>
            </a:r>
          </a:p>
        </p:txBody>
      </p:sp>
      <p:sp>
        <p:nvSpPr>
          <p:cNvPr id="52227" name="Rectangle 3"/>
          <p:cNvSpPr>
            <a:spLocks noGrp="1" noChangeArrowheads="1"/>
          </p:cNvSpPr>
          <p:nvPr>
            <p:ph idx="1"/>
          </p:nvPr>
        </p:nvSpPr>
        <p:spPr>
          <a:xfrm>
            <a:off x="933451" y="2272710"/>
            <a:ext cx="16203437"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Create a </a:t>
            </a:r>
            <a:r>
              <a:rPr lang="en-US" altLang="en-US" dirty="0">
                <a:latin typeface="Courier New" panose="02070309020205020404" pitchFamily="49" charset="0"/>
                <a:cs typeface="Courier New" panose="02070309020205020404" pitchFamily="49" charset="0"/>
              </a:rPr>
              <a:t>DIRECTORY </a:t>
            </a:r>
            <a:r>
              <a:rPr lang="en-US" altLang="en-US" dirty="0">
                <a:latin typeface="Oracle Sans" panose="020B0503020204020204" pitchFamily="34" charset="0"/>
                <a:cs typeface="Oracle Sans" panose="020B0503020204020204" pitchFamily="34" charset="0"/>
              </a:rPr>
              <a:t>object that corresponds to the directory on the file system where the external data source resides.</a:t>
            </a:r>
          </a:p>
        </p:txBody>
      </p:sp>
      <p:sp>
        <p:nvSpPr>
          <p:cNvPr id="5" name="Content Placeholder 2"/>
          <p:cNvSpPr txBox="1">
            <a:spLocks/>
          </p:cNvSpPr>
          <p:nvPr/>
        </p:nvSpPr>
        <p:spPr bwMode="gray">
          <a:xfrm>
            <a:off x="1308983" y="3669965"/>
            <a:ext cx="15236031" cy="17615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023938" algn="l"/>
                <a:tab pos="2750345" algn="l"/>
              </a:tabLst>
              <a:defRPr/>
            </a:pPr>
            <a:r>
              <a:rPr lang="en-US" altLang="en-US" sz="2400" b="1" dirty="0">
                <a:latin typeface="Courier New" pitchFamily="49" charset="0"/>
                <a:cs typeface="Oracle Sans" panose="020B0503020204020204" pitchFamily="34" charset="0"/>
              </a:rPr>
              <a:t>CREATE OR REPLACE DIRECTORY emp_dir </a:t>
            </a:r>
          </a:p>
          <a:p>
            <a:pPr>
              <a:tabLst>
                <a:tab pos="1023938" algn="l"/>
                <a:tab pos="2750345" algn="l"/>
              </a:tabLst>
              <a:defRPr/>
            </a:pPr>
            <a:r>
              <a:rPr lang="en-US" altLang="en-US" sz="2400" b="1" dirty="0">
                <a:latin typeface="Courier New" pitchFamily="49" charset="0"/>
                <a:cs typeface="Oracle Sans" panose="020B0503020204020204" pitchFamily="34" charset="0"/>
              </a:rPr>
              <a:t>AS '/…/emp_dir'; </a:t>
            </a:r>
          </a:p>
          <a:p>
            <a:pPr>
              <a:tabLst>
                <a:tab pos="1023938" algn="l"/>
                <a:tab pos="2750345" algn="l"/>
              </a:tabLst>
              <a:defRPr/>
            </a:pPr>
            <a:endParaRPr lang="en-US" altLang="en-US" sz="2400" b="1" dirty="0">
              <a:latin typeface="Courier New" pitchFamily="49" charset="0"/>
              <a:cs typeface="Oracle Sans" panose="020B0503020204020204" pitchFamily="34" charset="0"/>
            </a:endParaRPr>
          </a:p>
          <a:p>
            <a:pPr>
              <a:tabLst>
                <a:tab pos="1023938" algn="l"/>
                <a:tab pos="2750345" algn="l"/>
              </a:tabLst>
              <a:defRPr/>
            </a:pPr>
            <a:r>
              <a:rPr lang="en-US" altLang="en-US" sz="2400" b="1" dirty="0">
                <a:latin typeface="Courier New" pitchFamily="49" charset="0"/>
                <a:cs typeface="Oracle Sans" panose="020B0503020204020204" pitchFamily="34" charset="0"/>
              </a:rPr>
              <a:t>GRANT READ ON DIRECTORY emp_dir TO ora_21;</a:t>
            </a:r>
          </a:p>
        </p:txBody>
      </p:sp>
    </p:spTree>
    <p:custDataLst>
      <p:tags r:id="rId1"/>
    </p:custDataLst>
    <p:extLst>
      <p:ext uri="{BB962C8B-B14F-4D97-AF65-F5344CB8AC3E}">
        <p14:creationId xmlns:p14="http://schemas.microsoft.com/office/powerpoint/2010/main" val="89645127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07134324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 </a:t>
            </a:r>
          </a:p>
          <a:p>
            <a:pPr lvl="1"/>
            <a:r>
              <a:rPr lang="en-US" altLang="en-US" dirty="0">
                <a:latin typeface="Oracle Sans" panose="020B0503020204020204" pitchFamily="34" charset="0"/>
                <a:cs typeface="Oracle Sans" panose="020B0503020204020204" pitchFamily="34" charset="0"/>
              </a:rPr>
              <a:t>Manage constraints </a:t>
            </a:r>
          </a:p>
          <a:p>
            <a:pPr lvl="1"/>
            <a:r>
              <a:rPr lang="en-US" altLang="en-US" dirty="0">
                <a:latin typeface="Oracle Sans" panose="020B0503020204020204" pitchFamily="34" charset="0"/>
                <a:cs typeface="Oracle Sans" panose="020B0503020204020204" pitchFamily="34" charset="0"/>
              </a:rPr>
              <a:t>Create and use temporary tables</a:t>
            </a:r>
          </a:p>
          <a:p>
            <a:pPr lvl="1"/>
            <a:r>
              <a:rPr lang="en-US" altLang="en-US" dirty="0">
                <a:latin typeface="Oracle Sans" panose="020B0503020204020204" pitchFamily="34" charset="0"/>
                <a:cs typeface="Oracle Sans" panose="020B0503020204020204" pitchFamily="34" charset="0"/>
              </a:rPr>
              <a:t>Create and use external tables</a:t>
            </a:r>
            <a:br>
              <a:rPr lang="en-US" altLang="en-US" dirty="0">
                <a:latin typeface="Oracle Sans" panose="020B0503020204020204" pitchFamily="34" charset="0"/>
                <a:cs typeface="Oracle Sans" panose="020B0503020204020204" pitchFamily="34" charset="0"/>
              </a:rPr>
            </a:b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38653590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Calibri" panose="020F0502020204030204" pitchFamily="34" charset="0"/>
              </a:rPr>
              <a:t>Creating an External Table</a:t>
            </a:r>
          </a:p>
        </p:txBody>
      </p:sp>
      <p:sp>
        <p:nvSpPr>
          <p:cNvPr id="7" name="Content Placeholder 6"/>
          <p:cNvSpPr>
            <a:spLocks noGrp="1"/>
          </p:cNvSpPr>
          <p:nvPr>
            <p:ph idx="1"/>
          </p:nvPr>
        </p:nvSpPr>
        <p:spPr>
          <a:xfrm>
            <a:off x="933451" y="2272710"/>
            <a:ext cx="16421100" cy="56701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a:r>
              <a:rPr lang="en-US" altLang="en-US" dirty="0">
                <a:latin typeface="Oracle Sans" panose="020B0503020204020204" pitchFamily="34" charset="0"/>
                <a:cs typeface="Oracle Sans" panose="020B0503020204020204" pitchFamily="34" charset="0"/>
              </a:rPr>
              <a:t>Syntax:</a:t>
            </a:r>
          </a:p>
        </p:txBody>
      </p:sp>
      <p:sp>
        <p:nvSpPr>
          <p:cNvPr id="4" name="Content Placeholder 2"/>
          <p:cNvSpPr txBox="1">
            <a:spLocks/>
          </p:cNvSpPr>
          <p:nvPr/>
        </p:nvSpPr>
        <p:spPr bwMode="gray">
          <a:xfrm>
            <a:off x="1324793" y="3135991"/>
            <a:ext cx="15236031" cy="3807709"/>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eaLnBrk="1" hangingPunct="1">
              <a:tabLst>
                <a:tab pos="799961" algn="r"/>
                <a:tab pos="1345965" algn="l"/>
              </a:tabLst>
              <a:defRPr/>
            </a:pPr>
            <a:r>
              <a:rPr lang="en-US" altLang="en-US" sz="2400" b="1" dirty="0">
                <a:latin typeface="Courier New" pitchFamily="49" charset="0"/>
                <a:cs typeface="Oracle Sans" panose="020B0503020204020204" pitchFamily="34" charset="0"/>
              </a:rPr>
              <a:t>CREATE TABLE &lt;table_name&gt;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   ( &lt;col_name&gt; &lt;datatype&gt;, … ) </a:t>
            </a:r>
          </a:p>
          <a:p>
            <a:pPr marL="914240" indent="-914240" defTabSz="799961" eaLnBrk="1" hangingPunct="1">
              <a:tabLst>
                <a:tab pos="799961" algn="r"/>
                <a:tab pos="1345965" algn="l"/>
              </a:tabLst>
              <a:defRPr/>
            </a:pPr>
            <a:r>
              <a:rPr lang="en-US" altLang="en-US" sz="2400" b="1" dirty="0">
                <a:latin typeface="Courier New" pitchFamily="49" charset="0"/>
                <a:cs typeface="Oracle Sans" panose="020B0503020204020204" pitchFamily="34" charset="0"/>
              </a:rPr>
              <a:t>ORGANIZATION EXTERNAL </a:t>
            </a:r>
          </a:p>
          <a:p>
            <a:pPr marL="914240" indent="-914240" defTabSz="799961" eaLnBrk="1" hangingPunct="1">
              <a:tabLst>
                <a:tab pos="799961" algn="r"/>
                <a:tab pos="1345965" algn="l"/>
              </a:tabLst>
              <a:defRPr/>
            </a:pPr>
            <a:r>
              <a:rPr lang="en-US" altLang="en-US" sz="2400" b="1" dirty="0">
                <a:latin typeface="Courier New" pitchFamily="49" charset="0"/>
                <a:cs typeface="Oracle Sans" panose="020B0503020204020204" pitchFamily="34" charset="0"/>
              </a:rPr>
              <a:t>    (TYPE &lt;access_driver_type&gt; </a:t>
            </a:r>
          </a:p>
          <a:p>
            <a:pPr marL="914240" indent="-914240" defTabSz="799961" eaLnBrk="1" hangingPunct="1">
              <a:tabLst>
                <a:tab pos="799961" algn="r"/>
                <a:tab pos="1345965" algn="l"/>
              </a:tabLst>
              <a:defRPr/>
            </a:pPr>
            <a:r>
              <a:rPr lang="en-US" altLang="en-US" sz="2400" b="1" dirty="0">
                <a:latin typeface="Courier New" pitchFamily="49" charset="0"/>
                <a:cs typeface="Oracle Sans" panose="020B0503020204020204" pitchFamily="34" charset="0"/>
              </a:rPr>
              <a:t>     DEFAULT DIRECTORY &lt;directory_name&gt;</a:t>
            </a:r>
          </a:p>
          <a:p>
            <a:pPr marL="914240" indent="-914240" defTabSz="799961" eaLnBrk="1" hangingPunct="1">
              <a:tabLst>
                <a:tab pos="799961" algn="r"/>
                <a:tab pos="1345965" algn="l"/>
              </a:tabLst>
              <a:defRPr/>
            </a:pPr>
            <a:r>
              <a:rPr lang="en-US" altLang="en-US" sz="2400" b="1" dirty="0">
                <a:latin typeface="Courier New" pitchFamily="49" charset="0"/>
                <a:cs typeface="Oracle Sans" panose="020B0503020204020204" pitchFamily="34" charset="0"/>
              </a:rPr>
              <a:t>     ACCESS PARAMETERS </a:t>
            </a:r>
          </a:p>
          <a:p>
            <a:pPr marL="914240" indent="-914240" defTabSz="799961" eaLnBrk="1" hangingPunct="1">
              <a:tabLst>
                <a:tab pos="799961" algn="r"/>
                <a:tab pos="1345965" algn="l"/>
              </a:tabLst>
              <a:defRPr/>
            </a:pPr>
            <a:r>
              <a:rPr lang="en-US" altLang="en-US" sz="2400" b="1" dirty="0">
                <a:latin typeface="Courier New" pitchFamily="49" charset="0"/>
                <a:cs typeface="Oracle Sans" panose="020B0503020204020204" pitchFamily="34" charset="0"/>
              </a:rPr>
              <a:t>      (… ) ) </a:t>
            </a:r>
          </a:p>
          <a:p>
            <a:pPr marL="914240" indent="-914240" defTabSz="799961" eaLnBrk="1" hangingPunct="1">
              <a:tabLst>
                <a:tab pos="799961" algn="r"/>
                <a:tab pos="1345965" algn="l"/>
              </a:tabLst>
              <a:defRPr/>
            </a:pPr>
            <a:r>
              <a:rPr lang="en-US" altLang="en-US" sz="2400" b="1" dirty="0">
                <a:latin typeface="Courier New" pitchFamily="49" charset="0"/>
                <a:cs typeface="Oracle Sans" panose="020B0503020204020204" pitchFamily="34" charset="0"/>
              </a:rPr>
              <a:t>      LOCATION ('&lt;location_specifier&gt;')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REJECT LIMIT [0 | &lt;number&gt; | UNLIMITED]; </a:t>
            </a:r>
          </a:p>
        </p:txBody>
      </p:sp>
    </p:spTree>
    <p:custDataLst>
      <p:tags r:id="rId1"/>
    </p:custDataLst>
    <p:extLst>
      <p:ext uri="{BB962C8B-B14F-4D97-AF65-F5344CB8AC3E}">
        <p14:creationId xmlns:p14="http://schemas.microsoft.com/office/powerpoint/2010/main" val="369009558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05758250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5000" dirty="0">
                <a:latin typeface="+mj-lt"/>
                <a:cs typeface="Oracle Sans" panose="020B0503020204020204" pitchFamily="34" charset="0"/>
              </a:rPr>
              <a:t>Creating an External Table by Using </a:t>
            </a:r>
            <a:r>
              <a:rPr lang="en-US" altLang="en-US" sz="5000" dirty="0">
                <a:latin typeface="Courier New" panose="02070309020205020404" pitchFamily="49" charset="0"/>
                <a:cs typeface="Courier New" panose="02070309020205020404" pitchFamily="49" charset="0"/>
              </a:rPr>
              <a:t>ORACLE_LOADER</a:t>
            </a:r>
          </a:p>
        </p:txBody>
      </p:sp>
      <p:grpSp>
        <p:nvGrpSpPr>
          <p:cNvPr id="3" name="Group 2">
            <a:extLst>
              <a:ext uri="{FF2B5EF4-FFF2-40B4-BE49-F238E27FC236}">
                <a16:creationId xmlns="" xmlns:a16="http://schemas.microsoft.com/office/drawing/2014/main" id="{284FB8AA-C32E-4E27-8DF1-C326387C2238}"/>
              </a:ext>
            </a:extLst>
          </p:cNvPr>
          <p:cNvGrpSpPr/>
          <p:nvPr/>
        </p:nvGrpSpPr>
        <p:grpSpPr>
          <a:xfrm>
            <a:off x="1324793" y="2349558"/>
            <a:ext cx="15236031" cy="4594142"/>
            <a:chOff x="1324793" y="2349558"/>
            <a:chExt cx="15236031" cy="4594142"/>
          </a:xfrm>
        </p:grpSpPr>
        <p:sp>
          <p:nvSpPr>
            <p:cNvPr id="7" name="Content Placeholder 2"/>
            <p:cNvSpPr txBox="1">
              <a:spLocks/>
            </p:cNvSpPr>
            <p:nvPr/>
          </p:nvSpPr>
          <p:spPr bwMode="gray">
            <a:xfrm>
              <a:off x="1324793" y="2349558"/>
              <a:ext cx="15236031" cy="4594142"/>
            </a:xfrm>
            <a:prstGeom prst="round2DiagRect">
              <a:avLst>
                <a:gd name="adj1" fmla="val 1073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CREATE TABLE oldemp (fname char(25), lname CHAR(25))</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ORGANIZATION EXTERNAL</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(TYPE ORACLE_LOADER</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DEFAULT DIRECTORY emp_dir</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ACCESS PARAMETERS</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(RECORDS DELIMITED BY NEWLINE</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FIELDS(fname POSITION ( 1:20) CHAR,</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lname POSITION (22:41) CHAR))</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LOCATION ('emp.dat'));</a:t>
              </a:r>
            </a:p>
          </p:txBody>
        </p:sp>
        <p:sp>
          <p:nvSpPr>
            <p:cNvPr id="58375" name="Rectangle 6"/>
            <p:cNvSpPr>
              <a:spLocks noChangeArrowheads="1"/>
            </p:cNvSpPr>
            <p:nvPr/>
          </p:nvSpPr>
          <p:spPr bwMode="auto">
            <a:xfrm>
              <a:off x="2591272" y="3587034"/>
              <a:ext cx="2933426" cy="457200"/>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endParaRPr lang="en-US" altLang="en-US" dirty="0">
                <a:latin typeface="Oracle Sans" panose="020B0503020204020204" pitchFamily="34" charset="0"/>
                <a:cs typeface="Oracle Sans" panose="020B0503020204020204" pitchFamily="34" charset="0"/>
              </a:endParaRPr>
            </a:p>
          </p:txBody>
        </p:sp>
      </p:grpSp>
      <p:pic>
        <p:nvPicPr>
          <p:cNvPr id="1026" name="Picture 2"/>
          <p:cNvPicPr>
            <a:picLocks noChangeAspect="1" noChangeArrowheads="1"/>
          </p:cNvPicPr>
          <p:nvPr/>
        </p:nvPicPr>
        <p:blipFill>
          <a:blip r:embed="rId4" cstate="print"/>
          <a:srcRect/>
          <a:stretch>
            <a:fillRect/>
          </a:stretch>
        </p:blipFill>
        <p:spPr bwMode="auto">
          <a:xfrm>
            <a:off x="1310818" y="7159724"/>
            <a:ext cx="3080654" cy="54011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4767947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Querying External Tables</a:t>
            </a:r>
          </a:p>
        </p:txBody>
      </p:sp>
      <p:pic>
        <p:nvPicPr>
          <p:cNvPr id="61443" name="Picture 16"/>
          <p:cNvPicPr>
            <a:picLocks noChangeAspect="1"/>
          </p:cNvPicPr>
          <p:nvPr/>
        </p:nvPicPr>
        <p:blipFill>
          <a:blip r:embed="rId4" cstate="print"/>
          <a:stretch>
            <a:fillRect/>
          </a:stretch>
        </p:blipFill>
        <p:spPr bwMode="auto">
          <a:xfrm>
            <a:off x="5900927" y="5814749"/>
            <a:ext cx="2114286" cy="2857143"/>
          </a:xfrm>
          <a:prstGeom prst="rect">
            <a:avLst/>
          </a:prstGeom>
          <a:noFill/>
          <a:ln w="9525">
            <a:noFill/>
            <a:miter lim="800000"/>
            <a:headEnd/>
            <a:tailEnd/>
          </a:ln>
        </p:spPr>
      </p:pic>
      <p:sp>
        <p:nvSpPr>
          <p:cNvPr id="61444" name="Line 5"/>
          <p:cNvSpPr>
            <a:spLocks noChangeShapeType="1"/>
          </p:cNvSpPr>
          <p:nvPr/>
        </p:nvSpPr>
        <p:spPr bwMode="auto">
          <a:xfrm>
            <a:off x="6577442" y="4580309"/>
            <a:ext cx="0" cy="123444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1445" name="Line 6"/>
          <p:cNvSpPr>
            <a:spLocks noChangeShapeType="1"/>
          </p:cNvSpPr>
          <p:nvPr/>
        </p:nvSpPr>
        <p:spPr bwMode="auto">
          <a:xfrm flipV="1">
            <a:off x="7639443" y="4871509"/>
            <a:ext cx="0" cy="102870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1446" name="Rectangle 7"/>
          <p:cNvSpPr>
            <a:spLocks noChangeArrowheads="1"/>
          </p:cNvSpPr>
          <p:nvPr/>
        </p:nvSpPr>
        <p:spPr bwMode="auto">
          <a:xfrm>
            <a:off x="13748446" y="8000472"/>
            <a:ext cx="1721627" cy="503984"/>
          </a:xfrm>
          <a:prstGeom prst="rect">
            <a:avLst/>
          </a:prstGeom>
          <a:noFill/>
          <a:ln w="9525">
            <a:noFill/>
            <a:miter lim="800000"/>
            <a:headEnd/>
            <a:tailEnd/>
          </a:ln>
        </p:spPr>
        <p:txBody>
          <a:bodyPr wrap="square" lIns="135732" tIns="66675" rIns="135732" bIns="6667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50000"/>
              </a:spcBef>
            </a:pPr>
            <a:r>
              <a:rPr lang="en-US" altLang="en-US" sz="2400" b="1" dirty="0">
                <a:latin typeface="Courier New" pitchFamily="49" charset="0"/>
                <a:cs typeface="Oracle Sans" panose="020B0503020204020204" pitchFamily="34" charset="0"/>
              </a:rPr>
              <a:t>emp.dat</a:t>
            </a:r>
          </a:p>
        </p:txBody>
      </p:sp>
      <p:grpSp>
        <p:nvGrpSpPr>
          <p:cNvPr id="2" name="Group 8"/>
          <p:cNvGrpSpPr>
            <a:grpSpLocks/>
          </p:cNvGrpSpPr>
          <p:nvPr/>
        </p:nvGrpSpPr>
        <p:grpSpPr bwMode="auto">
          <a:xfrm>
            <a:off x="8001000" y="6893189"/>
            <a:ext cx="6129627" cy="335757"/>
            <a:chOff x="1968" y="2827"/>
            <a:chExt cx="1968" cy="141"/>
          </a:xfrm>
        </p:grpSpPr>
        <p:sp>
          <p:nvSpPr>
            <p:cNvPr id="61455" name="Line 9"/>
            <p:cNvSpPr>
              <a:spLocks noChangeShapeType="1"/>
            </p:cNvSpPr>
            <p:nvPr/>
          </p:nvSpPr>
          <p:spPr bwMode="auto">
            <a:xfrm>
              <a:off x="1978" y="2827"/>
              <a:ext cx="1958"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1456" name="Line 10"/>
            <p:cNvSpPr>
              <a:spLocks noChangeShapeType="1"/>
            </p:cNvSpPr>
            <p:nvPr/>
          </p:nvSpPr>
          <p:spPr bwMode="auto">
            <a:xfrm>
              <a:off x="1968" y="2968"/>
              <a:ext cx="1968" cy="0"/>
            </a:xfrm>
            <a:prstGeom prst="line">
              <a:avLst/>
            </a:prstGeom>
            <a:noFill/>
            <a:ln w="28575">
              <a:solidFill>
                <a:schemeClr val="tx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pic>
        <p:nvPicPr>
          <p:cNvPr id="61448" name="Picture 11" descr="Documents: List"/>
          <p:cNvPicPr>
            <a:picLocks noChangeAspect="1" noChangeArrowheads="1"/>
          </p:cNvPicPr>
          <p:nvPr/>
        </p:nvPicPr>
        <p:blipFill>
          <a:blip r:embed="rId5" cstate="print"/>
          <a:stretch>
            <a:fillRect/>
          </a:stretch>
        </p:blipFill>
        <p:spPr bwMode="gray">
          <a:xfrm>
            <a:off x="14130629" y="5845441"/>
            <a:ext cx="957263" cy="2028825"/>
          </a:xfrm>
          <a:prstGeom prst="rect">
            <a:avLst/>
          </a:prstGeom>
          <a:noFill/>
          <a:ln w="9525">
            <a:noFill/>
            <a:miter lim="800000"/>
            <a:headEnd/>
            <a:tailEnd/>
          </a:ln>
        </p:spPr>
      </p:pic>
      <p:sp>
        <p:nvSpPr>
          <p:cNvPr id="61450" name="Text Box 14"/>
          <p:cNvSpPr txBox="1">
            <a:spLocks noChangeArrowheads="1"/>
          </p:cNvSpPr>
          <p:nvPr/>
        </p:nvSpPr>
        <p:spPr bwMode="auto">
          <a:xfrm>
            <a:off x="6202210" y="8138219"/>
            <a:ext cx="1511723"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50000"/>
              </a:spcBef>
            </a:pPr>
            <a:r>
              <a:rPr lang="en-US" altLang="en-US" sz="2400" b="1" dirty="0">
                <a:latin typeface="Courier New" pitchFamily="49" charset="0"/>
                <a:cs typeface="Oracle Sans" panose="020B0503020204020204" pitchFamily="34" charset="0"/>
              </a:rPr>
              <a:t>OLDEMP</a:t>
            </a:r>
          </a:p>
        </p:txBody>
      </p:sp>
      <p:pic>
        <p:nvPicPr>
          <p:cNvPr id="61451" name="Picture 16"/>
          <p:cNvPicPr>
            <a:picLocks noChangeAspect="1" noChangeArrowheads="1"/>
          </p:cNvPicPr>
          <p:nvPr/>
        </p:nvPicPr>
        <p:blipFill>
          <a:blip r:embed="rId6" cstate="print"/>
          <a:stretch>
            <a:fillRect/>
          </a:stretch>
        </p:blipFill>
        <p:spPr bwMode="auto">
          <a:xfrm>
            <a:off x="7487083" y="2814109"/>
            <a:ext cx="2628572" cy="2028572"/>
          </a:xfrm>
          <a:prstGeom prst="rect">
            <a:avLst/>
          </a:prstGeom>
          <a:noFill/>
          <a:ln w="12700">
            <a:solidFill>
              <a:schemeClr val="tx1"/>
            </a:solidFill>
            <a:miter lim="800000"/>
            <a:headEnd type="none" w="sm" len="sm"/>
            <a:tailEnd type="none" w="sm" len="sm"/>
          </a:ln>
        </p:spPr>
      </p:pic>
      <p:sp>
        <p:nvSpPr>
          <p:cNvPr id="16" name="Content Placeholder 2"/>
          <p:cNvSpPr txBox="1">
            <a:spLocks/>
          </p:cNvSpPr>
          <p:nvPr/>
        </p:nvSpPr>
        <p:spPr bwMode="gray">
          <a:xfrm>
            <a:off x="3073154" y="3595985"/>
            <a:ext cx="4113729"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defRPr/>
            </a:pPr>
            <a:r>
              <a:rPr lang="en-US" altLang="en-US" sz="2400" b="1" dirty="0">
                <a:latin typeface="Courier New" pitchFamily="49" charset="0"/>
                <a:cs typeface="Oracle Sans" panose="020B0503020204020204" pitchFamily="34" charset="0"/>
              </a:rPr>
              <a:t>SELECT  * </a:t>
            </a:r>
            <a:br>
              <a:rPr lang="en-US" altLang="en-US" sz="2400" b="1" dirty="0">
                <a:latin typeface="Courier New" pitchFamily="49" charset="0"/>
                <a:cs typeface="Oracle Sans" panose="020B0503020204020204" pitchFamily="34" charset="0"/>
              </a:rPr>
            </a:br>
            <a:r>
              <a:rPr lang="en-US" altLang="en-US" sz="2400" b="1" dirty="0">
                <a:latin typeface="Courier New" pitchFamily="49" charset="0"/>
                <a:cs typeface="Oracle Sans" panose="020B0503020204020204" pitchFamily="34" charset="0"/>
              </a:rPr>
              <a:t>FROM oldemp</a:t>
            </a:r>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888060" y="6070555"/>
            <a:ext cx="2140022" cy="2216910"/>
          </a:xfrm>
          <a:prstGeom prst="rect">
            <a:avLst/>
          </a:prstGeom>
        </p:spPr>
      </p:pic>
    </p:spTree>
    <p:custDataLst>
      <p:tags r:id="rId1"/>
    </p:custDataLst>
    <p:extLst>
      <p:ext uri="{BB962C8B-B14F-4D97-AF65-F5344CB8AC3E}">
        <p14:creationId xmlns:p14="http://schemas.microsoft.com/office/powerpoint/2010/main" val="267417033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a:xfrm>
            <a:off x="933450" y="616397"/>
            <a:ext cx="16635485"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200" dirty="0">
                <a:latin typeface="+mj-lt"/>
                <a:cs typeface="Oracle Sans" panose="020B0503020204020204" pitchFamily="34" charset="0"/>
              </a:rPr>
              <a:t>Creating an External Table by Using </a:t>
            </a:r>
            <a:r>
              <a:rPr lang="en-US" altLang="en-US" sz="4200" dirty="0">
                <a:latin typeface="Courier New" panose="02070309020205020404" pitchFamily="49" charset="0"/>
                <a:cs typeface="Courier New" panose="02070309020205020404" pitchFamily="49" charset="0"/>
              </a:rPr>
              <a:t>ORACLE_DATAPUMP</a:t>
            </a:r>
            <a:r>
              <a:rPr lang="en-US" altLang="en-US" sz="4200" dirty="0">
                <a:latin typeface="+mj-lt"/>
                <a:cs typeface="Oracle Sans" panose="020B0503020204020204" pitchFamily="34" charset="0"/>
              </a:rPr>
              <a:t>: Example</a:t>
            </a:r>
          </a:p>
        </p:txBody>
      </p:sp>
      <p:grpSp>
        <p:nvGrpSpPr>
          <p:cNvPr id="3" name="Group 2">
            <a:extLst>
              <a:ext uri="{FF2B5EF4-FFF2-40B4-BE49-F238E27FC236}">
                <a16:creationId xmlns="" xmlns:a16="http://schemas.microsoft.com/office/drawing/2014/main" id="{33DB298D-F243-409C-9227-BFB159B39E0F}"/>
              </a:ext>
            </a:extLst>
          </p:cNvPr>
          <p:cNvGrpSpPr/>
          <p:nvPr/>
        </p:nvGrpSpPr>
        <p:grpSpPr>
          <a:xfrm>
            <a:off x="1324793" y="2315649"/>
            <a:ext cx="15236031" cy="6428251"/>
            <a:chOff x="1324793" y="2315649"/>
            <a:chExt cx="15236031" cy="6428251"/>
          </a:xfrm>
        </p:grpSpPr>
        <p:sp>
          <p:nvSpPr>
            <p:cNvPr id="6" name="Content Placeholder 2"/>
            <p:cNvSpPr txBox="1">
              <a:spLocks/>
            </p:cNvSpPr>
            <p:nvPr/>
          </p:nvSpPr>
          <p:spPr bwMode="gray">
            <a:xfrm>
              <a:off x="1324793" y="2315649"/>
              <a:ext cx="15236031" cy="6428251"/>
            </a:xfrm>
            <a:prstGeom prst="round2DiagRect">
              <a:avLst>
                <a:gd name="adj1" fmla="val 738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CREATE TABLE emp_ext</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(employee_id, first_name, last_name)</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ORGANIZATION EXTERNAL</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TYPE ORACLE_DATAPUMP</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DEFAULT DIRECTORY emp_dir</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LOCATION</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('emp1.exp','emp2.exp')</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   PARALLEL</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AS</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SELECT employee_id, first_name, last_name</a:t>
              </a:r>
            </a:p>
            <a:p>
              <a:pPr marL="914240" indent="-914240" defTabSz="799961">
                <a:lnSpc>
                  <a:spcPct val="125000"/>
                </a:lnSpc>
                <a:tabLst>
                  <a:tab pos="799961" algn="r"/>
                  <a:tab pos="1345965" algn="l"/>
                </a:tabLst>
                <a:defRPr/>
              </a:pPr>
              <a:r>
                <a:rPr lang="en-US" altLang="en-US" sz="2400" b="1" dirty="0">
                  <a:latin typeface="Courier New" pitchFamily="49" charset="0"/>
                  <a:cs typeface="Oracle Sans" panose="020B0503020204020204" pitchFamily="34" charset="0"/>
                </a:rPr>
                <a:t>FROM   employees;</a:t>
              </a:r>
            </a:p>
          </p:txBody>
        </p:sp>
        <p:sp>
          <p:nvSpPr>
            <p:cNvPr id="63494" name="Rectangle 5"/>
            <p:cNvSpPr>
              <a:spLocks noChangeArrowheads="1"/>
            </p:cNvSpPr>
            <p:nvPr/>
          </p:nvSpPr>
          <p:spPr bwMode="gray">
            <a:xfrm>
              <a:off x="2375248" y="4400274"/>
              <a:ext cx="4418450" cy="5715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2050" name="Picture 2"/>
            <p:cNvPicPr>
              <a:picLocks noChangeAspect="1" noChangeArrowheads="1"/>
            </p:cNvPicPr>
            <p:nvPr/>
          </p:nvPicPr>
          <p:blipFill>
            <a:blip r:embed="rId4" cstate="print"/>
            <a:srcRect/>
            <a:stretch>
              <a:fillRect/>
            </a:stretch>
          </p:blipFill>
          <p:spPr bwMode="auto">
            <a:xfrm>
              <a:off x="12823870" y="7879804"/>
              <a:ext cx="3376914" cy="6858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76581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67587"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this lesson, you should have learned how to:</a:t>
            </a:r>
          </a:p>
          <a:p>
            <a:pPr lvl="1"/>
            <a:r>
              <a:rPr lang="en-US" altLang="en-US" dirty="0">
                <a:latin typeface="Oracle Sans" panose="020B0503020204020204" pitchFamily="34" charset="0"/>
                <a:cs typeface="Oracle Sans" panose="020B0503020204020204" pitchFamily="34" charset="0"/>
              </a:rPr>
              <a:t>Manage constraints</a:t>
            </a:r>
          </a:p>
          <a:p>
            <a:pPr lvl="1"/>
            <a:r>
              <a:rPr lang="en-US" altLang="en-US" dirty="0">
                <a:latin typeface="Oracle Sans" panose="020B0503020204020204" pitchFamily="34" charset="0"/>
                <a:cs typeface="Oracle Sans" panose="020B0503020204020204" pitchFamily="34" charset="0"/>
              </a:rPr>
              <a:t>Create and use temporary tables</a:t>
            </a:r>
          </a:p>
          <a:p>
            <a:pPr lvl="1"/>
            <a:r>
              <a:rPr lang="en-US" altLang="en-US" dirty="0">
                <a:latin typeface="Oracle Sans" panose="020B0503020204020204" pitchFamily="34" charset="0"/>
                <a:cs typeface="Oracle Sans" panose="020B0503020204020204" pitchFamily="34" charset="0"/>
              </a:rPr>
              <a:t>Create and use external tables</a:t>
            </a:r>
          </a:p>
        </p:txBody>
      </p:sp>
    </p:spTree>
    <p:custDataLst>
      <p:tags r:id="rId1"/>
    </p:custDataLst>
    <p:extLst>
      <p:ext uri="{BB962C8B-B14F-4D97-AF65-F5344CB8AC3E}">
        <p14:creationId xmlns:p14="http://schemas.microsoft.com/office/powerpoint/2010/main" val="250900733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Practice </a:t>
            </a:r>
            <a:r>
              <a:rPr lang="en-US" altLang="en-US" smtClean="0">
                <a:latin typeface="+mj-lt"/>
                <a:cs typeface="Oracle Sans" panose="020B0503020204020204" pitchFamily="34" charset="0"/>
              </a:rPr>
              <a:t>15</a:t>
            </a:r>
            <a:r>
              <a:rPr lang="en-US" altLang="en-US" dirty="0">
                <a:latin typeface="+mj-lt"/>
                <a:cs typeface="Oracle Sans" panose="020B0503020204020204" pitchFamily="34" charset="0"/>
              </a:rPr>
              <a:t>: Overview</a:t>
            </a:r>
          </a:p>
        </p:txBody>
      </p:sp>
      <p:sp>
        <p:nvSpPr>
          <p:cNvPr id="69635" name="Rectangle 5"/>
          <p:cNvSpPr>
            <a:spLocks noGrp="1" noChangeArrowheads="1"/>
          </p:cNvSpPr>
          <p:nvPr>
            <p:ph idx="1"/>
          </p:nvPr>
        </p:nvSpPr>
        <p:spPr>
          <a:xfrm>
            <a:off x="933451" y="2272710"/>
            <a:ext cx="16421100" cy="219296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This practice covers the following topics:</a:t>
            </a:r>
          </a:p>
          <a:p>
            <a:pPr lvl="1"/>
            <a:r>
              <a:rPr lang="en-US" altLang="en-US" dirty="0">
                <a:latin typeface="Oracle Sans" panose="020B0503020204020204" pitchFamily="34" charset="0"/>
                <a:cs typeface="Oracle Sans" panose="020B0503020204020204" pitchFamily="34" charset="0"/>
              </a:rPr>
              <a:t>Adding and dropping constraints</a:t>
            </a:r>
          </a:p>
          <a:p>
            <a:pPr lvl="1"/>
            <a:r>
              <a:rPr lang="en-US" altLang="en-US" dirty="0">
                <a:latin typeface="Oracle Sans" panose="020B0503020204020204" pitchFamily="34" charset="0"/>
                <a:cs typeface="Oracle Sans" panose="020B0503020204020204" pitchFamily="34" charset="0"/>
              </a:rPr>
              <a:t>Deferring constraints</a:t>
            </a:r>
          </a:p>
          <a:p>
            <a:pPr lvl="1"/>
            <a:r>
              <a:rPr lang="en-US" altLang="en-US" dirty="0">
                <a:latin typeface="Oracle Sans" panose="020B0503020204020204" pitchFamily="34" charset="0"/>
                <a:cs typeface="Oracle Sans" panose="020B0503020204020204" pitchFamily="34" charset="0"/>
              </a:rPr>
              <a:t>Creating external tables</a:t>
            </a:r>
          </a:p>
        </p:txBody>
      </p:sp>
      <p:sp>
        <p:nvSpPr>
          <p:cNvPr id="7" name="Rectangle 6"/>
          <p:cNvSpPr/>
          <p:nvPr/>
        </p:nvSpPr>
        <p:spPr bwMode="auto">
          <a:xfrm rot="16200000" flipV="1">
            <a:off x="14631415"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713946"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24169291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0243" name="Rectangle 1027"/>
          <p:cNvSpPr>
            <a:spLocks noGrp="1" noChangeArrowheads="1"/>
          </p:cNvSpPr>
          <p:nvPr>
            <p:ph idx="1"/>
          </p:nvPr>
        </p:nvSpPr>
        <p:spPr>
          <a:xfrm>
            <a:off x="933451" y="2272710"/>
            <a:ext cx="16421100" cy="319984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Managing constraints:</a:t>
            </a:r>
          </a:p>
          <a:p>
            <a:pPr lvl="2"/>
            <a:r>
              <a:rPr lang="en-US" altLang="en-US" dirty="0">
                <a:latin typeface="Oracle Sans" panose="020B0503020204020204" pitchFamily="34" charset="0"/>
                <a:cs typeface="Oracle Sans" panose="020B0503020204020204" pitchFamily="34" charset="0"/>
              </a:rPr>
              <a:t>Adding and dropping a constraint</a:t>
            </a:r>
          </a:p>
          <a:p>
            <a:pPr lvl="2"/>
            <a:r>
              <a:rPr lang="en-US" altLang="en-US" dirty="0">
                <a:latin typeface="Oracle Sans" panose="020B0503020204020204" pitchFamily="34" charset="0"/>
                <a:cs typeface="Oracle Sans" panose="020B0503020204020204" pitchFamily="34" charset="0"/>
              </a:rPr>
              <a:t>Enabling and disabling a constraint</a:t>
            </a:r>
          </a:p>
          <a:p>
            <a:pPr lvl="2"/>
            <a:r>
              <a:rPr lang="en-US" altLang="en-US" dirty="0">
                <a:latin typeface="Oracle Sans" panose="020B0503020204020204" pitchFamily="34" charset="0"/>
                <a:cs typeface="Oracle Sans" panose="020B0503020204020204" pitchFamily="34" charset="0"/>
              </a:rPr>
              <a:t>Deferring constraints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and using temporary tables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and using external tables</a:t>
            </a:r>
          </a:p>
        </p:txBody>
      </p:sp>
      <p:grpSp>
        <p:nvGrpSpPr>
          <p:cNvPr id="8" name="Group 7"/>
          <p:cNvGrpSpPr/>
          <p:nvPr/>
        </p:nvGrpSpPr>
        <p:grpSpPr>
          <a:xfrm>
            <a:off x="12470189" y="6446045"/>
            <a:ext cx="5818827" cy="2500313"/>
            <a:chOff x="5242557" y="4297363"/>
            <a:chExt cx="3879218" cy="1666875"/>
          </a:xfrm>
        </p:grpSpPr>
        <p:sp>
          <p:nvSpPr>
            <p:cNvPr id="9" name="Rectangle 8"/>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5242557"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5"/>
            <p:cNvPicPr>
              <a:picLocks noChangeAspect="1"/>
            </p:cNvPicPr>
            <p:nvPr/>
          </p:nvPicPr>
          <p:blipFill>
            <a:blip r:embed="rId4" cstate="print"/>
            <a:srcRect/>
            <a:stretch>
              <a:fillRect/>
            </a:stretch>
          </p:blipFill>
          <p:spPr bwMode="auto">
            <a:xfrm>
              <a:off x="5404482"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12269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Adding a Constraint Syntax</a:t>
            </a:r>
          </a:p>
        </p:txBody>
      </p:sp>
      <p:sp>
        <p:nvSpPr>
          <p:cNvPr id="12291" name="Rectangle 6"/>
          <p:cNvSpPr>
            <a:spLocks noGrp="1" noChangeArrowheads="1"/>
          </p:cNvSpPr>
          <p:nvPr>
            <p:ph idx="1"/>
          </p:nvPr>
        </p:nvSpPr>
        <p:spPr>
          <a:xfrm>
            <a:off x="933451" y="2272710"/>
            <a:ext cx="16421100" cy="22210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ALTER TABLE </a:t>
            </a:r>
            <a:r>
              <a:rPr lang="en-US" altLang="en-US" dirty="0">
                <a:latin typeface="Oracle Sans" panose="020B0503020204020204" pitchFamily="34" charset="0"/>
                <a:cs typeface="Oracle Sans" panose="020B0503020204020204" pitchFamily="34" charset="0"/>
              </a:rPr>
              <a:t>statement to:</a:t>
            </a:r>
          </a:p>
          <a:p>
            <a:pPr lvl="1"/>
            <a:r>
              <a:rPr lang="en-US" altLang="en-US" dirty="0">
                <a:latin typeface="Oracle Sans" panose="020B0503020204020204" pitchFamily="34" charset="0"/>
                <a:cs typeface="Oracle Sans" panose="020B0503020204020204" pitchFamily="34" charset="0"/>
              </a:rPr>
              <a:t>Add or drop a constraint, but not to modify its structure</a:t>
            </a:r>
          </a:p>
          <a:p>
            <a:pPr lvl="1"/>
            <a:r>
              <a:rPr lang="en-US" altLang="en-US" dirty="0">
                <a:latin typeface="Oracle Sans" panose="020B0503020204020204" pitchFamily="34" charset="0"/>
                <a:cs typeface="Oracle Sans" panose="020B0503020204020204" pitchFamily="34" charset="0"/>
              </a:rPr>
              <a:t>Enable or disable constraints</a:t>
            </a:r>
          </a:p>
          <a:p>
            <a:pPr lvl="1"/>
            <a:r>
              <a:rPr lang="en-US" altLang="en-US" dirty="0">
                <a:latin typeface="Oracle Sans" panose="020B0503020204020204" pitchFamily="34" charset="0"/>
                <a:cs typeface="Oracle Sans" panose="020B0503020204020204" pitchFamily="34" charset="0"/>
              </a:rPr>
              <a:t>Add a </a:t>
            </a:r>
            <a:r>
              <a:rPr lang="en-US" altLang="en-US" dirty="0">
                <a:latin typeface="Courier New" panose="02070309020205020404" pitchFamily="49" charset="0"/>
                <a:cs typeface="Courier New" panose="02070309020205020404" pitchFamily="49" charset="0"/>
              </a:rPr>
              <a:t>NOT NULL </a:t>
            </a:r>
            <a:r>
              <a:rPr lang="en-US" altLang="en-US" dirty="0">
                <a:latin typeface="Oracle Sans" panose="020B0503020204020204" pitchFamily="34" charset="0"/>
                <a:cs typeface="Oracle Sans" panose="020B0503020204020204" pitchFamily="34" charset="0"/>
              </a:rPr>
              <a:t>constraint by using the </a:t>
            </a:r>
            <a:r>
              <a:rPr lang="en-US" altLang="en-US" dirty="0">
                <a:latin typeface="Courier New" panose="02070309020205020404" pitchFamily="49" charset="0"/>
                <a:cs typeface="Courier New" panose="02070309020205020404" pitchFamily="49" charset="0"/>
              </a:rPr>
              <a:t>MODIFY</a:t>
            </a:r>
            <a:r>
              <a:rPr lang="en-US" altLang="en-US" dirty="0">
                <a:latin typeface="Oracle Sans" panose="020B0503020204020204" pitchFamily="34" charset="0"/>
                <a:cs typeface="Oracle Sans" panose="020B0503020204020204" pitchFamily="34" charset="0"/>
              </a:rPr>
              <a:t> clause</a:t>
            </a:r>
          </a:p>
        </p:txBody>
      </p:sp>
      <p:sp>
        <p:nvSpPr>
          <p:cNvPr id="5" name="Content Placeholder 2"/>
          <p:cNvSpPr txBox="1">
            <a:spLocks/>
          </p:cNvSpPr>
          <p:nvPr/>
        </p:nvSpPr>
        <p:spPr bwMode="gray">
          <a:xfrm>
            <a:off x="1295128" y="4783460"/>
            <a:ext cx="16125591" cy="14202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ALTER TABLE	 &lt;table_name&gt;</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ADD [CONSTRAINT &lt;constraint_name&gt;]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type (&lt;column_name&gt;);</a:t>
            </a:r>
          </a:p>
        </p:txBody>
      </p:sp>
    </p:spTree>
    <p:custDataLst>
      <p:tags r:id="rId1"/>
    </p:custDataLst>
    <p:extLst>
      <p:ext uri="{BB962C8B-B14F-4D97-AF65-F5344CB8AC3E}">
        <p14:creationId xmlns:p14="http://schemas.microsoft.com/office/powerpoint/2010/main" val="385530544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bwMode="gray">
          <a:xfrm>
            <a:off x="1299329" y="3662166"/>
            <a:ext cx="16125591" cy="10223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ALTER TABLE emp2</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MODIFY employee_id PRIMARY KEY;</a:t>
            </a:r>
          </a:p>
        </p:txBody>
      </p:sp>
      <p:sp>
        <p:nvSpPr>
          <p:cNvPr id="11" name="Content Placeholder 2"/>
          <p:cNvSpPr txBox="1">
            <a:spLocks/>
          </p:cNvSpPr>
          <p:nvPr/>
        </p:nvSpPr>
        <p:spPr bwMode="gray">
          <a:xfrm>
            <a:off x="1299329" y="5840203"/>
            <a:ext cx="16125591" cy="181817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ALTER TABLE emp2</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ADD CONSTRAINT emp_mgr_fk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FOREIGN KEY(manager_id)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  REFERENCES emp2(employee_id);</a:t>
            </a:r>
          </a:p>
        </p:txBody>
      </p:sp>
      <p:sp>
        <p:nvSpPr>
          <p:cNvPr id="14344"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Adding a Constraint</a:t>
            </a:r>
          </a:p>
        </p:txBody>
      </p:sp>
      <p:sp>
        <p:nvSpPr>
          <p:cNvPr id="14345" name="Rectangle 4"/>
          <p:cNvSpPr>
            <a:spLocks noGrp="1" noChangeArrowheads="1"/>
          </p:cNvSpPr>
          <p:nvPr>
            <p:ph idx="1"/>
          </p:nvPr>
        </p:nvSpPr>
        <p:spPr>
          <a:xfrm>
            <a:off x="933451" y="2272710"/>
            <a:ext cx="16421100" cy="115415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Add a </a:t>
            </a:r>
            <a:r>
              <a:rPr lang="en-US" altLang="en-US" dirty="0">
                <a:latin typeface="Courier New" panose="02070309020205020404" pitchFamily="49" charset="0"/>
                <a:cs typeface="Courier New" panose="02070309020205020404" pitchFamily="49" charset="0"/>
              </a:rPr>
              <a:t>FOREIGN KEY </a:t>
            </a:r>
            <a:r>
              <a:rPr lang="en-US" altLang="en-US" dirty="0">
                <a:latin typeface="Oracle Sans" panose="020B0503020204020204" pitchFamily="34" charset="0"/>
                <a:cs typeface="Oracle Sans" panose="020B0503020204020204" pitchFamily="34" charset="0"/>
              </a:rPr>
              <a:t>constraint to the </a:t>
            </a:r>
            <a:r>
              <a:rPr lang="en-US" altLang="en-US" dirty="0">
                <a:latin typeface="Courier New" panose="02070309020205020404" pitchFamily="49" charset="0"/>
                <a:cs typeface="Courier New" panose="02070309020205020404" pitchFamily="49" charset="0"/>
              </a:rPr>
              <a:t>EMP2</a:t>
            </a:r>
            <a:r>
              <a:rPr lang="en-US" altLang="en-US" dirty="0">
                <a:latin typeface="Oracle Sans" panose="020B0503020204020204" pitchFamily="34" charset="0"/>
                <a:cs typeface="Oracle Sans" panose="020B0503020204020204" pitchFamily="34" charset="0"/>
              </a:rPr>
              <a:t> table indicating that a manager must already exist as a valid employee in the </a:t>
            </a:r>
            <a:r>
              <a:rPr lang="en-US" altLang="en-US" dirty="0">
                <a:latin typeface="Courier New" panose="02070309020205020404" pitchFamily="49" charset="0"/>
                <a:cs typeface="Courier New" panose="02070309020205020404" pitchFamily="49" charset="0"/>
              </a:rPr>
              <a:t>EMP2</a:t>
            </a:r>
            <a:r>
              <a:rPr lang="en-US" altLang="en-US" dirty="0">
                <a:latin typeface="Oracle Sans" panose="020B0503020204020204" pitchFamily="34" charset="0"/>
                <a:cs typeface="Oracle Sans" panose="020B0503020204020204" pitchFamily="34" charset="0"/>
              </a:rPr>
              <a:t> table.</a:t>
            </a:r>
          </a:p>
        </p:txBody>
      </p:sp>
      <p:sp>
        <p:nvSpPr>
          <p:cNvPr id="14346" name="Rectangle 6"/>
          <p:cNvSpPr>
            <a:spLocks noChangeArrowheads="1"/>
          </p:cNvSpPr>
          <p:nvPr/>
        </p:nvSpPr>
        <p:spPr bwMode="gray">
          <a:xfrm>
            <a:off x="1329186" y="4233664"/>
            <a:ext cx="1414014" cy="411957"/>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4347" name="Rectangle 7"/>
          <p:cNvSpPr>
            <a:spLocks noChangeArrowheads="1"/>
          </p:cNvSpPr>
          <p:nvPr/>
        </p:nvSpPr>
        <p:spPr bwMode="gray">
          <a:xfrm>
            <a:off x="1395845" y="6405364"/>
            <a:ext cx="775856" cy="40005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1299329" y="4902324"/>
            <a:ext cx="2412609" cy="457200"/>
          </a:xfrm>
          <a:prstGeom prst="rect">
            <a:avLst/>
          </a:prstGeom>
          <a:noFill/>
          <a:ln w="9525">
            <a:noFill/>
            <a:miter lim="800000"/>
            <a:headEnd/>
            <a:tailEnd/>
          </a:ln>
        </p:spPr>
      </p:pic>
      <p:pic>
        <p:nvPicPr>
          <p:cNvPr id="12" name="Picture 2"/>
          <p:cNvPicPr>
            <a:picLocks noChangeAspect="1" noChangeArrowheads="1"/>
          </p:cNvPicPr>
          <p:nvPr/>
        </p:nvPicPr>
        <p:blipFill>
          <a:blip r:embed="rId4" cstate="print"/>
          <a:srcRect/>
          <a:stretch>
            <a:fillRect/>
          </a:stretch>
        </p:blipFill>
        <p:spPr bwMode="auto">
          <a:xfrm>
            <a:off x="1299329" y="7854652"/>
            <a:ext cx="2412609" cy="457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78557362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Dropping a Constraint</a:t>
            </a:r>
          </a:p>
        </p:txBody>
      </p:sp>
      <p:sp>
        <p:nvSpPr>
          <p:cNvPr id="16387" name="Rectangle 8"/>
          <p:cNvSpPr>
            <a:spLocks noGrp="1" noChangeArrowheads="1"/>
          </p:cNvSpPr>
          <p:nvPr>
            <p:ph idx="1"/>
          </p:nvPr>
        </p:nvSpPr>
        <p:spPr>
          <a:xfrm>
            <a:off x="933451" y="2272710"/>
            <a:ext cx="16421100" cy="434278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The drop_constraint_clause enables you to drop an integrity constraint from a database.</a:t>
            </a:r>
          </a:p>
          <a:p>
            <a:pPr lvl="1"/>
            <a:r>
              <a:rPr lang="en-US" altLang="en-US" dirty="0">
                <a:latin typeface="Oracle Sans" panose="020B0503020204020204" pitchFamily="34" charset="0"/>
                <a:cs typeface="Oracle Sans" panose="020B0503020204020204" pitchFamily="34" charset="0"/>
              </a:rPr>
              <a:t>Remove the manager constraint from the </a:t>
            </a:r>
            <a:r>
              <a:rPr lang="en-US" altLang="en-US" dirty="0">
                <a:latin typeface="Courier New" panose="02070309020205020404" pitchFamily="49" charset="0"/>
                <a:cs typeface="Courier New" panose="02070309020205020404" pitchFamily="49" charset="0"/>
              </a:rPr>
              <a:t>EMP2 </a:t>
            </a:r>
            <a:r>
              <a:rPr lang="en-US" altLang="en-US" dirty="0">
                <a:latin typeface="Oracle Sans" panose="020B0503020204020204" pitchFamily="34" charset="0"/>
                <a:cs typeface="Oracle Sans" panose="020B0503020204020204" pitchFamily="34" charset="0"/>
              </a:rPr>
              <a:t>table:</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Remove the </a:t>
            </a:r>
            <a:r>
              <a:rPr lang="en-US" altLang="en-US" dirty="0">
                <a:latin typeface="Courier New" panose="02070309020205020404" pitchFamily="49" charset="0"/>
                <a:cs typeface="Courier New" panose="02070309020205020404" pitchFamily="49" charset="0"/>
              </a:rPr>
              <a:t>PRIMARY KEY </a:t>
            </a:r>
            <a:r>
              <a:rPr lang="en-US" altLang="en-US" dirty="0">
                <a:latin typeface="Oracle Sans" panose="020B0503020204020204" pitchFamily="34" charset="0"/>
                <a:cs typeface="Oracle Sans" panose="020B0503020204020204" pitchFamily="34" charset="0"/>
              </a:rPr>
              <a:t>constraint on the </a:t>
            </a:r>
            <a:r>
              <a:rPr lang="en-US" altLang="en-US" dirty="0">
                <a:latin typeface="Courier New" panose="02070309020205020404" pitchFamily="49" charset="0"/>
                <a:cs typeface="Courier New" panose="02070309020205020404" pitchFamily="49" charset="0"/>
              </a:rPr>
              <a:t>EMP2</a:t>
            </a:r>
            <a:r>
              <a:rPr lang="en-US" altLang="en-US" dirty="0">
                <a:latin typeface="Oracle Sans" panose="020B0503020204020204" pitchFamily="34" charset="0"/>
                <a:cs typeface="Oracle Sans" panose="020B0503020204020204" pitchFamily="34" charset="0"/>
              </a:rPr>
              <a:t> table and drop the associated </a:t>
            </a:r>
            <a:r>
              <a:rPr lang="en-US" altLang="en-US" dirty="0">
                <a:latin typeface="Courier New" panose="02070309020205020404" pitchFamily="49" charset="0"/>
                <a:cs typeface="Courier New" panose="02070309020205020404" pitchFamily="49" charset="0"/>
              </a:rPr>
              <a:t>FOREIGN KEY</a:t>
            </a:r>
            <a:r>
              <a:rPr lang="en-US" altLang="en-US" dirty="0">
                <a:latin typeface="Oracle Sans" panose="020B0503020204020204" pitchFamily="34" charset="0"/>
                <a:cs typeface="Oracle Sans" panose="020B0503020204020204" pitchFamily="34" charset="0"/>
              </a:rPr>
              <a:t> constraint on the </a:t>
            </a:r>
            <a:r>
              <a:rPr lang="en-US" altLang="en-US" dirty="0">
                <a:latin typeface="Courier New" panose="02070309020205020404" pitchFamily="49" charset="0"/>
                <a:cs typeface="Courier New" panose="02070309020205020404" pitchFamily="49" charset="0"/>
              </a:rPr>
              <a:t>EMP2.MANAGER_ID </a:t>
            </a:r>
            <a:r>
              <a:rPr lang="en-US" altLang="en-US" dirty="0">
                <a:latin typeface="Oracle Sans" panose="020B0503020204020204" pitchFamily="34" charset="0"/>
                <a:cs typeface="Oracle Sans" panose="020B0503020204020204" pitchFamily="34" charset="0"/>
              </a:rPr>
              <a:t>column:</a:t>
            </a:r>
          </a:p>
        </p:txBody>
      </p:sp>
      <p:sp>
        <p:nvSpPr>
          <p:cNvPr id="9" name="Content Placeholder 2"/>
          <p:cNvSpPr txBox="1">
            <a:spLocks/>
          </p:cNvSpPr>
          <p:nvPr/>
        </p:nvSpPr>
        <p:spPr bwMode="gray">
          <a:xfrm>
            <a:off x="1299329" y="3919364"/>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TABLE emp2</a:t>
            </a:r>
          </a:p>
          <a:p>
            <a:pPr>
              <a:tabLst>
                <a:tab pos="1800225" algn="l"/>
              </a:tabLst>
              <a:defRPr/>
            </a:pPr>
            <a:r>
              <a:rPr lang="en-US" altLang="en-US" sz="2400" b="1" dirty="0">
                <a:latin typeface="Courier New" pitchFamily="49" charset="0"/>
                <a:cs typeface="Oracle Sans" panose="020B0503020204020204" pitchFamily="34" charset="0"/>
              </a:rPr>
              <a:t>DROP CONSTRAINT emp_mgr_fk;</a:t>
            </a:r>
          </a:p>
        </p:txBody>
      </p:sp>
      <p:sp>
        <p:nvSpPr>
          <p:cNvPr id="10" name="Content Placeholder 2"/>
          <p:cNvSpPr txBox="1">
            <a:spLocks/>
          </p:cNvSpPr>
          <p:nvPr/>
        </p:nvSpPr>
        <p:spPr bwMode="gray">
          <a:xfrm>
            <a:off x="1299329" y="6727676"/>
            <a:ext cx="16125591" cy="965753"/>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defRPr/>
            </a:pPr>
            <a:r>
              <a:rPr lang="en-US" altLang="en-US" sz="2400" b="1" dirty="0">
                <a:latin typeface="Courier New" pitchFamily="49" charset="0"/>
                <a:cs typeface="Oracle Sans" panose="020B0503020204020204" pitchFamily="34" charset="0"/>
              </a:rPr>
              <a:t>ALTER TABLE emp2</a:t>
            </a:r>
          </a:p>
          <a:p>
            <a:pPr>
              <a:tabLst>
                <a:tab pos="1800225" algn="l"/>
              </a:tabLst>
              <a:defRPr/>
            </a:pPr>
            <a:r>
              <a:rPr lang="en-US" altLang="en-US" sz="2400" b="1" dirty="0">
                <a:latin typeface="Courier New" pitchFamily="49" charset="0"/>
                <a:cs typeface="Oracle Sans" panose="020B0503020204020204" pitchFamily="34" charset="0"/>
              </a:rPr>
              <a:t>DROP PRIMARY KEY CASCADE;</a:t>
            </a:r>
          </a:p>
        </p:txBody>
      </p:sp>
      <p:pic>
        <p:nvPicPr>
          <p:cNvPr id="8" name="Picture 2"/>
          <p:cNvPicPr>
            <a:picLocks noChangeAspect="1" noChangeArrowheads="1"/>
          </p:cNvPicPr>
          <p:nvPr/>
        </p:nvPicPr>
        <p:blipFill>
          <a:blip r:embed="rId4" cstate="print"/>
          <a:srcRect/>
          <a:stretch>
            <a:fillRect/>
          </a:stretch>
        </p:blipFill>
        <p:spPr bwMode="auto">
          <a:xfrm>
            <a:off x="1299329" y="4999484"/>
            <a:ext cx="2412609" cy="457200"/>
          </a:xfrm>
          <a:prstGeom prst="rect">
            <a:avLst/>
          </a:prstGeom>
          <a:noFill/>
          <a:ln w="9525">
            <a:noFill/>
            <a:miter lim="800000"/>
            <a:headEnd/>
            <a:tailEnd/>
          </a:ln>
        </p:spPr>
      </p:pic>
      <p:pic>
        <p:nvPicPr>
          <p:cNvPr id="11" name="Picture 2"/>
          <p:cNvPicPr>
            <a:picLocks noChangeAspect="1" noChangeArrowheads="1"/>
          </p:cNvPicPr>
          <p:nvPr/>
        </p:nvPicPr>
        <p:blipFill>
          <a:blip r:embed="rId4" cstate="print"/>
          <a:srcRect/>
          <a:stretch>
            <a:fillRect/>
          </a:stretch>
        </p:blipFill>
        <p:spPr bwMode="auto">
          <a:xfrm>
            <a:off x="1299329" y="7879804"/>
            <a:ext cx="2412609" cy="457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5017323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11988391" y="6338532"/>
            <a:ext cx="4699409" cy="2462568"/>
          </a:xfrm>
          <a:prstGeom prst="roundRect">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gradFill flip="none" rotWithShape="1">
              <a:gsLst>
                <a:gs pos="0">
                  <a:schemeClr val="accent6">
                    <a:lumMod val="20000"/>
                    <a:lumOff val="80000"/>
                  </a:schemeClr>
                </a:gs>
                <a:gs pos="50000">
                  <a:schemeClr val="bg1"/>
                </a:gs>
                <a:gs pos="100000">
                  <a:schemeClr val="bg1"/>
                </a:gs>
              </a:gsLst>
              <a:lin ang="5400000" scaled="1"/>
              <a:tileRect/>
            </a:gra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921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Dropping a Constraint </a:t>
            </a:r>
            <a:r>
              <a:rPr lang="en-US" dirty="0">
                <a:latin typeface="Courier New" panose="02070309020205020404" pitchFamily="49" charset="0"/>
                <a:cs typeface="Courier New" panose="02070309020205020404" pitchFamily="49" charset="0"/>
              </a:rPr>
              <a:t>ONLINE</a:t>
            </a:r>
            <a:r>
              <a:rPr lang="en-US" dirty="0">
                <a:latin typeface="+mj-lt"/>
                <a:cs typeface="Oracle Sans" panose="020B0503020204020204" pitchFamily="34" charset="0"/>
              </a:rPr>
              <a:t> </a:t>
            </a:r>
          </a:p>
        </p:txBody>
      </p:sp>
      <p:sp>
        <p:nvSpPr>
          <p:cNvPr id="18438" name="Content Placeholder 2"/>
          <p:cNvSpPr>
            <a:spLocks noGrp="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specify the </a:t>
            </a:r>
            <a:r>
              <a:rPr lang="en-US" altLang="en-US" dirty="0">
                <a:latin typeface="Courier New" panose="02070309020205020404" pitchFamily="49" charset="0"/>
                <a:cs typeface="Courier New" panose="02070309020205020404" pitchFamily="49" charset="0"/>
              </a:rPr>
              <a:t>ONLINE</a:t>
            </a:r>
            <a:r>
              <a:rPr lang="en-US" altLang="en-US" dirty="0">
                <a:latin typeface="Oracle Sans" panose="020B0503020204020204" pitchFamily="34" charset="0"/>
                <a:cs typeface="Oracle Sans" panose="020B0503020204020204" pitchFamily="34" charset="0"/>
              </a:rPr>
              <a:t> keyword to indicate that </a:t>
            </a:r>
            <a:r>
              <a:rPr lang="en-US" altLang="en-US" dirty="0">
                <a:latin typeface="+mn-lt"/>
                <a:cs typeface="Courier New" panose="02070309020205020404" pitchFamily="49" charset="0"/>
              </a:rPr>
              <a:t>DML</a:t>
            </a:r>
            <a:r>
              <a:rPr lang="en-US" altLang="en-US" dirty="0">
                <a:latin typeface="+mn-lt"/>
                <a:cs typeface="Oracle Sans" panose="020B0503020204020204" pitchFamily="34" charset="0"/>
              </a:rPr>
              <a:t> </a:t>
            </a:r>
            <a:r>
              <a:rPr lang="en-US" altLang="en-US" dirty="0">
                <a:latin typeface="Oracle Sans" panose="020B0503020204020204" pitchFamily="34" charset="0"/>
                <a:cs typeface="Oracle Sans" panose="020B0503020204020204" pitchFamily="34" charset="0"/>
              </a:rPr>
              <a:t>operations on the table are allowed while dropping the constraint.</a:t>
            </a:r>
          </a:p>
        </p:txBody>
      </p:sp>
      <p:grpSp>
        <p:nvGrpSpPr>
          <p:cNvPr id="5" name="Group 4">
            <a:extLst>
              <a:ext uri="{FF2B5EF4-FFF2-40B4-BE49-F238E27FC236}">
                <a16:creationId xmlns="" xmlns:a16="http://schemas.microsoft.com/office/drawing/2014/main" id="{74D2A3C3-56E7-47D4-AD7B-39050B11FC4C}"/>
              </a:ext>
            </a:extLst>
          </p:cNvPr>
          <p:cNvGrpSpPr/>
          <p:nvPr/>
        </p:nvGrpSpPr>
        <p:grpSpPr>
          <a:xfrm>
            <a:off x="1295128" y="3657602"/>
            <a:ext cx="16125591" cy="1731628"/>
            <a:chOff x="1221266" y="3657602"/>
            <a:chExt cx="16125591" cy="1731628"/>
          </a:xfrm>
        </p:grpSpPr>
        <p:sp>
          <p:nvSpPr>
            <p:cNvPr id="6" name="Content Placeholder 2"/>
            <p:cNvSpPr txBox="1">
              <a:spLocks/>
            </p:cNvSpPr>
            <p:nvPr/>
          </p:nvSpPr>
          <p:spPr bwMode="gray">
            <a:xfrm>
              <a:off x="1221266" y="3657602"/>
              <a:ext cx="16125591" cy="102236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ALTER TABLE myemp2</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DROP CONSTRAINT emp_name_pk ONLINE;</a:t>
              </a:r>
            </a:p>
          </p:txBody>
        </p:sp>
        <p:sp>
          <p:nvSpPr>
            <p:cNvPr id="18439" name="Rectangle 10"/>
            <p:cNvSpPr>
              <a:spLocks noChangeArrowheads="1"/>
            </p:cNvSpPr>
            <p:nvPr/>
          </p:nvSpPr>
          <p:spPr bwMode="auto">
            <a:xfrm>
              <a:off x="6391672" y="4182244"/>
              <a:ext cx="1600200" cy="457200"/>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endParaRPr lang="en-US" altLang="en-US" dirty="0">
                <a:latin typeface="Oracle Sans" panose="020B0503020204020204" pitchFamily="34" charset="0"/>
                <a:cs typeface="Oracle Sans" panose="020B0503020204020204" pitchFamily="34" charset="0"/>
              </a:endParaRPr>
            </a:p>
          </p:txBody>
        </p:sp>
        <p:pic>
          <p:nvPicPr>
            <p:cNvPr id="2050" name="Picture 2"/>
            <p:cNvPicPr>
              <a:picLocks noChangeAspect="1" noChangeArrowheads="1"/>
            </p:cNvPicPr>
            <p:nvPr/>
          </p:nvPicPr>
          <p:blipFill>
            <a:blip r:embed="rId4" cstate="print"/>
            <a:srcRect/>
            <a:stretch>
              <a:fillRect/>
            </a:stretch>
          </p:blipFill>
          <p:spPr bwMode="auto">
            <a:xfrm>
              <a:off x="1257302" y="4914901"/>
              <a:ext cx="2400300" cy="474329"/>
            </a:xfrm>
            <a:prstGeom prst="rect">
              <a:avLst/>
            </a:prstGeom>
            <a:noFill/>
            <a:ln w="9525">
              <a:noFill/>
              <a:miter lim="800000"/>
              <a:headEnd/>
              <a:tailEnd/>
            </a:ln>
          </p:spPr>
        </p:pic>
      </p:gr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23112" y="6483485"/>
            <a:ext cx="4229966" cy="2172665"/>
          </a:xfrm>
          <a:prstGeom prst="rect">
            <a:avLst/>
          </a:prstGeom>
        </p:spPr>
      </p:pic>
      <p:cxnSp>
        <p:nvCxnSpPr>
          <p:cNvPr id="3" name="Straight Arrow Connector 2"/>
          <p:cNvCxnSpPr/>
          <p:nvPr/>
        </p:nvCxnSpPr>
        <p:spPr bwMode="auto">
          <a:xfrm>
            <a:off x="10401300" y="7569816"/>
            <a:ext cx="1587090" cy="0"/>
          </a:xfrm>
          <a:prstGeom prst="straightConnector1">
            <a:avLst/>
          </a:prstGeom>
          <a:noFill/>
          <a:ln w="28575" cap="flat" cmpd="sng" algn="ctr">
            <a:solidFill>
              <a:schemeClr val="accent4"/>
            </a:solidFill>
            <a:prstDash val="solid"/>
            <a:round/>
            <a:headEnd type="none" w="sm" len="sm"/>
            <a:tailEnd type="triangle" w="lg" len="lg"/>
          </a:ln>
          <a:effectLst/>
        </p:spPr>
      </p:cxnSp>
      <p:grpSp>
        <p:nvGrpSpPr>
          <p:cNvPr id="7" name="Group 6">
            <a:extLst>
              <a:ext uri="{FF2B5EF4-FFF2-40B4-BE49-F238E27FC236}">
                <a16:creationId xmlns="" xmlns:a16="http://schemas.microsoft.com/office/drawing/2014/main" id="{AC12729E-EBE8-4DE1-B4A7-8D1017D5FFE9}"/>
              </a:ext>
            </a:extLst>
          </p:cNvPr>
          <p:cNvGrpSpPr/>
          <p:nvPr/>
        </p:nvGrpSpPr>
        <p:grpSpPr>
          <a:xfrm>
            <a:off x="5698255" y="7015708"/>
            <a:ext cx="4699408" cy="1151725"/>
            <a:chOff x="5698255" y="7088117"/>
            <a:chExt cx="4699408" cy="1151725"/>
          </a:xfrm>
        </p:grpSpPr>
        <p:sp>
          <p:nvSpPr>
            <p:cNvPr id="22" name="Rounded Rectangle 21"/>
            <p:cNvSpPr/>
            <p:nvPr/>
          </p:nvSpPr>
          <p:spPr bwMode="auto">
            <a:xfrm>
              <a:off x="5698255" y="7088117"/>
              <a:ext cx="4699408" cy="1151725"/>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5" name="TextBox 14">
              <a:extLst>
                <a:ext uri="{FF2B5EF4-FFF2-40B4-BE49-F238E27FC236}">
                  <a16:creationId xmlns="" xmlns:a16="http://schemas.microsoft.com/office/drawing/2014/main" id="{68946872-254F-415C-8F65-1E825F7DDF3E}"/>
                </a:ext>
              </a:extLst>
            </p:cNvPr>
            <p:cNvSpPr txBox="1"/>
            <p:nvPr/>
          </p:nvSpPr>
          <p:spPr>
            <a:xfrm>
              <a:off x="5876259" y="7248481"/>
              <a:ext cx="43434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400" dirty="0">
                  <a:latin typeface="+mn-lt"/>
                  <a:cs typeface="Oracle Sans" panose="020B0503020204020204" pitchFamily="34" charset="0"/>
                </a:rPr>
                <a:t>DML operations allowed while dropping a constraint</a:t>
              </a:r>
            </a:p>
          </p:txBody>
        </p:sp>
      </p:grpSp>
    </p:spTree>
    <p:custDataLst>
      <p:tags r:id="rId1"/>
    </p:custDataLst>
    <p:extLst>
      <p:ext uri="{BB962C8B-B14F-4D97-AF65-F5344CB8AC3E}">
        <p14:creationId xmlns:p14="http://schemas.microsoft.com/office/powerpoint/2010/main" val="147742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ON DELETE </a:t>
            </a:r>
            <a:r>
              <a:rPr lang="en-US" altLang="en-US" dirty="0">
                <a:latin typeface="+mj-lt"/>
                <a:cs typeface="Oracle Sans" panose="020B0503020204020204" pitchFamily="34" charset="0"/>
              </a:rPr>
              <a:t>Clause</a:t>
            </a:r>
          </a:p>
        </p:txBody>
      </p:sp>
      <p:sp>
        <p:nvSpPr>
          <p:cNvPr id="20483" name="Rectangle 3"/>
          <p:cNvSpPr>
            <a:spLocks noGrp="1" noChangeArrowheads="1"/>
          </p:cNvSpPr>
          <p:nvPr>
            <p:ph idx="1"/>
          </p:nvPr>
        </p:nvSpPr>
        <p:spPr>
          <a:xfrm>
            <a:off x="933451" y="2272710"/>
            <a:ext cx="16421100" cy="434278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ON DELETE CASCADE </a:t>
            </a:r>
            <a:r>
              <a:rPr lang="en-US" altLang="en-US" dirty="0">
                <a:latin typeface="Oracle Sans" panose="020B0503020204020204" pitchFamily="34" charset="0"/>
                <a:cs typeface="Oracle Sans" panose="020B0503020204020204" pitchFamily="34" charset="0"/>
              </a:rPr>
              <a:t>clause to delete child rows when a parent key is deleted:</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anose="02070309020205020404" pitchFamily="49" charset="0"/>
                <a:cs typeface="Courier New" panose="02070309020205020404" pitchFamily="49" charset="0"/>
              </a:rPr>
              <a:t>ON DELETE SET NULL </a:t>
            </a:r>
            <a:r>
              <a:rPr lang="en-US" altLang="en-US" dirty="0">
                <a:latin typeface="Oracle Sans" panose="020B0503020204020204" pitchFamily="34" charset="0"/>
                <a:cs typeface="Oracle Sans" panose="020B0503020204020204" pitchFamily="34" charset="0"/>
              </a:rPr>
              <a:t>clause to set the child rows value to null when a parent key is deleted:</a:t>
            </a:r>
          </a:p>
        </p:txBody>
      </p:sp>
      <p:sp>
        <p:nvSpPr>
          <p:cNvPr id="8" name="Content Placeholder 2"/>
          <p:cNvSpPr txBox="1">
            <a:spLocks/>
          </p:cNvSpPr>
          <p:nvPr/>
        </p:nvSpPr>
        <p:spPr bwMode="gray">
          <a:xfrm>
            <a:off x="1295128" y="3410049"/>
            <a:ext cx="15771606" cy="14202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ALTER TABLE dept2 ADD CONSTRAINT dept_lc_fk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FOREIGN KEY (location_id)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REFERENCES locations(location_id) ON DELETE CASCADE;</a:t>
            </a:r>
          </a:p>
        </p:txBody>
      </p:sp>
      <p:sp>
        <p:nvSpPr>
          <p:cNvPr id="9" name="Content Placeholder 2"/>
          <p:cNvSpPr txBox="1">
            <a:spLocks/>
          </p:cNvSpPr>
          <p:nvPr/>
        </p:nvSpPr>
        <p:spPr bwMode="gray">
          <a:xfrm>
            <a:off x="1295128" y="6727676"/>
            <a:ext cx="15771606" cy="1420267"/>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ALTER TABLE emp2 ADD CONSTRAINT emp_dt_fk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FOREIGN KEY (department_id) </a:t>
            </a:r>
          </a:p>
          <a:p>
            <a:pPr marL="914240" indent="-914240" defTabSz="799961">
              <a:tabLst>
                <a:tab pos="799961" algn="r"/>
                <a:tab pos="1345965" algn="l"/>
              </a:tabLst>
              <a:defRPr/>
            </a:pPr>
            <a:r>
              <a:rPr lang="en-US" altLang="en-US" sz="2400" b="1" dirty="0">
                <a:latin typeface="Courier New" pitchFamily="49" charset="0"/>
                <a:cs typeface="Oracle Sans" panose="020B0503020204020204" pitchFamily="34" charset="0"/>
              </a:rPr>
              <a:t>REFERENCES departments(department_id) ON DELETE SET NULL;</a:t>
            </a:r>
          </a:p>
        </p:txBody>
      </p:sp>
      <p:pic>
        <p:nvPicPr>
          <p:cNvPr id="3074" name="Picture 2"/>
          <p:cNvPicPr>
            <a:picLocks noChangeAspect="1" noChangeArrowheads="1"/>
          </p:cNvPicPr>
          <p:nvPr/>
        </p:nvPicPr>
        <p:blipFill>
          <a:blip r:embed="rId4" cstate="print"/>
          <a:srcRect/>
          <a:stretch>
            <a:fillRect/>
          </a:stretch>
        </p:blipFill>
        <p:spPr bwMode="auto">
          <a:xfrm>
            <a:off x="1295128" y="4974332"/>
            <a:ext cx="2401118" cy="457200"/>
          </a:xfrm>
          <a:prstGeom prst="rect">
            <a:avLst/>
          </a:prstGeom>
          <a:noFill/>
          <a:ln w="9525">
            <a:noFill/>
            <a:miter lim="800000"/>
            <a:headEnd/>
            <a:tailEnd/>
          </a:ln>
        </p:spPr>
      </p:pic>
      <p:pic>
        <p:nvPicPr>
          <p:cNvPr id="3075" name="Picture 3"/>
          <p:cNvPicPr>
            <a:picLocks noChangeAspect="1" noChangeArrowheads="1"/>
          </p:cNvPicPr>
          <p:nvPr/>
        </p:nvPicPr>
        <p:blipFill>
          <a:blip r:embed="rId5" cstate="print"/>
          <a:srcRect/>
          <a:stretch>
            <a:fillRect/>
          </a:stretch>
        </p:blipFill>
        <p:spPr bwMode="auto">
          <a:xfrm>
            <a:off x="1295128" y="8286700"/>
            <a:ext cx="2412609" cy="457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5792117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272</TotalTime>
  <Words>5170</Words>
  <Application>Microsoft Office PowerPoint</Application>
  <PresentationFormat>Custom</PresentationFormat>
  <Paragraphs>544</Paragraphs>
  <Slides>36</Slides>
  <Notes>36</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Courier New</vt:lpstr>
      <vt:lpstr>Georgia</vt:lpstr>
      <vt:lpstr>Oracle Sans</vt:lpstr>
      <vt:lpstr>Times New Roman</vt:lpstr>
      <vt:lpstr>TimesNewRoman</vt:lpstr>
      <vt:lpstr>OU Redwood PowerPoint Template</vt:lpstr>
      <vt:lpstr>Managing Schema Objects</vt:lpstr>
      <vt:lpstr>Course Roadmap</vt:lpstr>
      <vt:lpstr>Objectives</vt:lpstr>
      <vt:lpstr>Lesson Agenda</vt:lpstr>
      <vt:lpstr>Adding a Constraint Syntax</vt:lpstr>
      <vt:lpstr>Adding a Constraint</vt:lpstr>
      <vt:lpstr>Dropping a Constraint</vt:lpstr>
      <vt:lpstr>Dropping a Constraint ONLINE </vt:lpstr>
      <vt:lpstr>ON DELETE Clause</vt:lpstr>
      <vt:lpstr>Cascading Constraints</vt:lpstr>
      <vt:lpstr>Cascading Constraints</vt:lpstr>
      <vt:lpstr>Renaming Table Columns and Constraints</vt:lpstr>
      <vt:lpstr>Disabling Constraints</vt:lpstr>
      <vt:lpstr>Enabling Constraints</vt:lpstr>
      <vt:lpstr>Constraint States</vt:lpstr>
      <vt:lpstr>Deferring Constraints</vt:lpstr>
      <vt:lpstr>Difference Between INITIALLY DEFERRED  and INITIALLY IMMEDIATE</vt:lpstr>
      <vt:lpstr>PowerPoint Presentation</vt:lpstr>
      <vt:lpstr>DROP TABLE … PURGE</vt:lpstr>
      <vt:lpstr>Lesson Agenda</vt:lpstr>
      <vt:lpstr>Using Temporary Tables</vt:lpstr>
      <vt:lpstr>Temporary Table</vt:lpstr>
      <vt:lpstr>Temporary Table Characteristics</vt:lpstr>
      <vt:lpstr>Creating a Global Temporary Table</vt:lpstr>
      <vt:lpstr>Creating a Private Temporary Table</vt:lpstr>
      <vt:lpstr>Lesson Agenda</vt:lpstr>
      <vt:lpstr>External Tables</vt:lpstr>
      <vt:lpstr>Creating a Directory for the External Table</vt:lpstr>
      <vt:lpstr>PowerPoint Presentation</vt:lpstr>
      <vt:lpstr>Creating an External Table</vt:lpstr>
      <vt:lpstr>PowerPoint Presentation</vt:lpstr>
      <vt:lpstr>Creating an External Table by Using ORACLE_LOADER</vt:lpstr>
      <vt:lpstr>Querying External Tables</vt:lpstr>
      <vt:lpstr>Creating an External Table by Using ORACLE_DATAPUMP: Example</vt:lpstr>
      <vt:lpstr>Summary</vt:lpstr>
      <vt:lpstr>Practice 15: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Toufik Bagwan</dc:creator>
  <cp:keywords>OU Redwood PowerPoint Template</cp:keywords>
  <dc:description>Oracle University Production Services PowerPoint Template</dc:description>
  <cp:lastModifiedBy>Pavithran Adka</cp:lastModifiedBy>
  <cp:revision>74</cp:revision>
  <cp:lastPrinted>2002-03-28T23:57:22Z</cp:lastPrinted>
  <dcterms:created xsi:type="dcterms:W3CDTF">2020-05-19T09:18:58Z</dcterms:created>
  <dcterms:modified xsi:type="dcterms:W3CDTF">2020-06-21T09:23:53Z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