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notesSlides/notesSlide16.xml" ContentType="application/vnd.openxmlformats-officedocument.presentationml.notesSlide+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notesSlides/notesSlide19.xml" ContentType="application/vnd.openxmlformats-officedocument.presentationml.notesSlide+xml"/>
  <Override PartName="/ppt/tags/tag35.xml" ContentType="application/vnd.openxmlformats-officedocument.presentationml.tags+xml"/>
  <Override PartName="/ppt/notesSlides/notesSlide20.xml" ContentType="application/vnd.openxmlformats-officedocument.presentationml.notesSlide+xml"/>
  <Override PartName="/ppt/tags/tag36.xml" ContentType="application/vnd.openxmlformats-officedocument.presentationml.tags+xml"/>
  <Override PartName="/ppt/notesSlides/notesSlide21.xml" ContentType="application/vnd.openxmlformats-officedocument.presentationml.notesSlide+xml"/>
  <Override PartName="/ppt/tags/tag37.xml" ContentType="application/vnd.openxmlformats-officedocument.presentationml.tags+xml"/>
  <Override PartName="/ppt/notesSlides/notesSlide22.xml" ContentType="application/vnd.openxmlformats-officedocument.presentationml.notesSlide+xml"/>
  <Override PartName="/ppt/tags/tag38.xml" ContentType="application/vnd.openxmlformats-officedocument.presentationml.tags+xml"/>
  <Override PartName="/ppt/notesSlides/notesSlide23.xml" ContentType="application/vnd.openxmlformats-officedocument.presentationml.notesSlide+xml"/>
  <Override PartName="/ppt/tags/tag39.xml" ContentType="application/vnd.openxmlformats-officedocument.presentationml.tags+xml"/>
  <Override PartName="/ppt/notesSlides/notesSlide24.xml" ContentType="application/vnd.openxmlformats-officedocument.presentationml.notesSlide+xml"/>
  <Override PartName="/ppt/tags/tag40.xml" ContentType="application/vnd.openxmlformats-officedocument.presentationml.tags+xml"/>
  <Override PartName="/ppt/notesSlides/notesSlide25.xml" ContentType="application/vnd.openxmlformats-officedocument.presentationml.notesSlide+xml"/>
  <Override PartName="/ppt/tags/tag41.xml" ContentType="application/vnd.openxmlformats-officedocument.presentationml.tags+xml"/>
  <Override PartName="/ppt/notesSlides/notesSlide26.xml" ContentType="application/vnd.openxmlformats-officedocument.presentationml.notesSlide+xml"/>
  <Override PartName="/ppt/tags/tag42.xml" ContentType="application/vnd.openxmlformats-officedocument.presentationml.tags+xml"/>
  <Override PartName="/ppt/notesSlides/notesSlide27.xml" ContentType="application/vnd.openxmlformats-officedocument.presentationml.notesSlide+xml"/>
  <Override PartName="/ppt/tags/tag43.xml" ContentType="application/vnd.openxmlformats-officedocument.presentationml.tags+xml"/>
  <Override PartName="/ppt/notesSlides/notesSlide28.xml" ContentType="application/vnd.openxmlformats-officedocument.presentationml.notesSlide+xml"/>
  <Override PartName="/ppt/tags/tag44.xml" ContentType="application/vnd.openxmlformats-officedocument.presentationml.tags+xml"/>
  <Override PartName="/ppt/notesSlides/notesSlide29.xml" ContentType="application/vnd.openxmlformats-officedocument.presentationml.notesSlide+xml"/>
  <Override PartName="/ppt/tags/tag45.xml" ContentType="application/vnd.openxmlformats-officedocument.presentationml.tags+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32"/>
  </p:notesMasterIdLst>
  <p:handoutMasterIdLst>
    <p:handoutMasterId r:id="rId33"/>
  </p:handoutMasterIdLst>
  <p:sldIdLst>
    <p:sldId id="285" r:id="rId2"/>
    <p:sldId id="286"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4" r:id="rId30"/>
    <p:sldId id="315" r:id="rId31"/>
  </p:sldIdLst>
  <p:sldSz cx="18288000" cy="10287000"/>
  <p:notesSz cx="7772400" cy="10058400"/>
  <p:custDataLst>
    <p:tags r:id="rId34"/>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3240">
          <p15:clr>
            <a:srgbClr val="A4A3A4"/>
          </p15:clr>
        </p15:guide>
        <p15:guide id="6" pos="816" userDrawn="1">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4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D7D5"/>
    <a:srgbClr val="C74634"/>
    <a:srgbClr val="D1350F"/>
    <a:srgbClr val="FFFFFF"/>
    <a:srgbClr val="FDE8E3"/>
    <a:srgbClr val="572B16"/>
    <a:srgbClr val="A6A6A6"/>
    <a:srgbClr val="E0E2E1"/>
    <a:srgbClr val="D8E1E6"/>
    <a:srgbClr val="5A86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9948" autoAdjust="0"/>
    <p:restoredTop sz="94434" autoAdjust="0"/>
  </p:normalViewPr>
  <p:slideViewPr>
    <p:cSldViewPr showGuides="1">
      <p:cViewPr varScale="1">
        <p:scale>
          <a:sx n="48" d="100"/>
          <a:sy n="48" d="100"/>
        </p:scale>
        <p:origin x="378" y="36"/>
      </p:cViewPr>
      <p:guideLst>
        <p:guide orient="horz" pos="3240"/>
        <p:guide pos="816"/>
      </p:guideLst>
    </p:cSldViewPr>
  </p:slideViewPr>
  <p:outlineViewPr>
    <p:cViewPr>
      <p:scale>
        <a:sx n="33" d="100"/>
        <a:sy n="33" d="100"/>
      </p:scale>
      <p:origin x="0" y="-2316"/>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p:scale>
          <a:sx n="95" d="100"/>
          <a:sy n="95" d="100"/>
        </p:scale>
        <p:origin x="1644" y="-2856"/>
      </p:cViewPr>
      <p:guideLst>
        <p:guide orient="horz" pos="2923"/>
        <p:guide orient="horz" pos="283"/>
        <p:guide pos="244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r>
              <a:rPr lang="en-US" smtClean="0">
                <a:latin typeface="Oracle Sans" panose="020B0503020204020204" pitchFamily="34" charset="0"/>
              </a:rPr>
              <a:t>Oracle Database 19c: SQL Workshop   16 - ‹#›</a:t>
            </a:r>
            <a:endParaRPr lang="en-US" dirty="0">
              <a:latin typeface="Oracle Sans" panose="020B0503020204020204"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Oracle Sans" panose="020B0503020204020204" pitchFamily="34" charset="0"/>
              </a:rPr>
              <a:pPr>
                <a:defRPr/>
              </a:pPr>
              <a:t>‹#›</a:t>
            </a:fld>
            <a:endParaRPr lang="en-US" dirty="0">
              <a:latin typeface="Oracle Sans" panose="020B0503020204020204"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Oracle Sans" panose="020B0503020204020204" pitchFamily="34" charset="0"/>
                <a:cs typeface="Oracle Sans" panose="020B0503020204020204" pitchFamily="34" charset="0"/>
              </a:defRPr>
            </a:lvl1pPr>
          </a:lstStyle>
          <a:p>
            <a:pPr>
              <a:defRPr/>
            </a:pPr>
            <a:r>
              <a:rPr lang="en-US" dirty="0" smtClean="0"/>
              <a:t>Oracle Database 19c: SQL Workshop   16 - </a:t>
            </a:r>
            <a:fld id="{7C951E65-0BAA-4B24-AD87-683F8269D8DB}" type="slidenum">
              <a:rPr lang="en-US" smtClean="0"/>
              <a:pPr>
                <a:defRPr/>
              </a:pPr>
              <a:t>‹#›</a:t>
            </a:fld>
            <a:endParaRPr lang="en-US" dirty="0"/>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sldNum="0"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Oracle Sans" panose="020B05030202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Oracle Sans" panose="020B05030202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1262169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ChangeArrowheads="1"/>
          </p:cNvSpPr>
          <p:nvPr/>
        </p:nvSpPr>
        <p:spPr bwMode="auto">
          <a:xfrm>
            <a:off x="557213" y="5999163"/>
            <a:ext cx="5659437" cy="2552700"/>
          </a:xfrm>
          <a:prstGeom prst="rect">
            <a:avLst/>
          </a:prstGeom>
          <a:noFill/>
          <a:ln w="9525">
            <a:noFill/>
            <a:miter lim="800000"/>
            <a:headEnd/>
            <a:tailEnd/>
          </a:ln>
        </p:spPr>
        <p:txBody>
          <a:bodyPr wrap="none" anchor="ct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23557" name="Text Box 5"/>
          <p:cNvSpPr txBox="1">
            <a:spLocks noChangeArrowheads="1"/>
          </p:cNvSpPr>
          <p:nvPr/>
        </p:nvSpPr>
        <p:spPr bwMode="auto">
          <a:xfrm>
            <a:off x="682625" y="8258175"/>
            <a:ext cx="300038" cy="354013"/>
          </a:xfrm>
          <a:prstGeom prst="rect">
            <a:avLst/>
          </a:prstGeom>
          <a:noFill/>
          <a:ln w="9525">
            <a:noFill/>
            <a:miter lim="800000"/>
            <a:headEnd/>
            <a:tailEnd/>
          </a:ln>
        </p:spPr>
        <p:txBody>
          <a:bodyPr lIns="87956" tIns="43978" rIns="87956" bIns="43978">
            <a:spAutoFit/>
          </a:bodyPr>
          <a:lstStyle/>
          <a:p>
            <a:pPr defTabSz="220663" eaLnBrk="1" hangingPunct="1">
              <a:spcBef>
                <a:spcPct val="50000"/>
              </a:spcBef>
            </a:pPr>
            <a:endParaRPr lang="en-US" altLang="en-US" sz="1700" dirty="0">
              <a:latin typeface="Oracle Sans" panose="020B0503020204020204" pitchFamily="34" charset="0"/>
              <a:cs typeface="Oracle Sans" panose="020B0503020204020204" pitchFamily="34" charset="0"/>
            </a:endParaRPr>
          </a:p>
        </p:txBody>
      </p:sp>
      <p:sp>
        <p:nvSpPr>
          <p:cNvPr id="3" name="Footer Placeholder 2"/>
          <p:cNvSpPr>
            <a:spLocks noGrp="1"/>
          </p:cNvSpPr>
          <p:nvPr>
            <p:ph type="ftr" sz="quarter" idx="10"/>
          </p:nvPr>
        </p:nvSpPr>
        <p:spPr/>
        <p:txBody>
          <a:bodyPr/>
          <a:lstStyle/>
          <a:p>
            <a:r>
              <a:rPr lang="en-US" smtClean="0"/>
              <a:t>Oracle Database 19c: SQL Workshop   16 - </a:t>
            </a:r>
            <a:fld id="{7C951E65-0BAA-4B24-AD87-683F8269D8DB}" type="slidenum">
              <a:rPr lang="en-US" smtClean="0"/>
              <a:pPr/>
              <a:t>10</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The example shows a pairwise comparison of the columns. It compares the values in the </a:t>
            </a:r>
            <a:r>
              <a:rPr lang="en-US" altLang="en-US" dirty="0">
                <a:latin typeface="Courier New" pitchFamily="49" charset="0"/>
                <a:cs typeface="Courier New" pitchFamily="49" charset="0"/>
              </a:rPr>
              <a:t>MANAGER_ID</a:t>
            </a:r>
            <a:r>
              <a:rPr lang="en-US" altLang="en-US" dirty="0"/>
              <a:t> column and the </a:t>
            </a:r>
            <a:r>
              <a:rPr lang="en-US" altLang="en-US" dirty="0">
                <a:latin typeface="Courier New" pitchFamily="49" charset="0"/>
                <a:cs typeface="Courier New" pitchFamily="49" charset="0"/>
              </a:rPr>
              <a:t>DEPARTMENT_ID</a:t>
            </a:r>
            <a:r>
              <a:rPr lang="en-US" altLang="en-US" dirty="0"/>
              <a:t> column of each row in the </a:t>
            </a:r>
            <a:r>
              <a:rPr lang="en-US" altLang="en-US" dirty="0">
                <a:latin typeface="Courier New" pitchFamily="49" charset="0"/>
                <a:cs typeface="Courier New" pitchFamily="49" charset="0"/>
              </a:rPr>
              <a:t>EMPLOYEES</a:t>
            </a:r>
            <a:r>
              <a:rPr lang="en-US" altLang="en-US" dirty="0"/>
              <a:t> table with the values in the </a:t>
            </a:r>
            <a:r>
              <a:rPr lang="en-US" altLang="en-US" dirty="0">
                <a:latin typeface="Courier New" pitchFamily="49" charset="0"/>
                <a:cs typeface="Courier New" pitchFamily="49" charset="0"/>
              </a:rPr>
              <a:t>MANAGER_ID</a:t>
            </a:r>
            <a:r>
              <a:rPr lang="en-US" altLang="en-US" dirty="0"/>
              <a:t> column and the </a:t>
            </a:r>
            <a:r>
              <a:rPr lang="en-US" altLang="en-US" dirty="0">
                <a:latin typeface="Courier New" pitchFamily="49" charset="0"/>
                <a:cs typeface="Courier New" pitchFamily="49" charset="0"/>
              </a:rPr>
              <a:t>DEPARTMENT_ID</a:t>
            </a:r>
            <a:r>
              <a:rPr lang="en-US" altLang="en-US" dirty="0"/>
              <a:t> column for the employees with the </a:t>
            </a:r>
            <a:r>
              <a:rPr lang="en-US" altLang="en-US" dirty="0">
                <a:latin typeface="Courier New" pitchFamily="49" charset="0"/>
                <a:cs typeface="Courier New" pitchFamily="49" charset="0"/>
              </a:rPr>
              <a:t>EMPLOYEE_ID</a:t>
            </a:r>
            <a:r>
              <a:rPr lang="en-US" altLang="en-US" dirty="0"/>
              <a:t> 199 or 174.</a:t>
            </a:r>
          </a:p>
          <a:p>
            <a:pPr lvl="2"/>
            <a:r>
              <a:rPr lang="en-US" altLang="en-US" dirty="0"/>
              <a:t>First, the subquery to retrieve the </a:t>
            </a:r>
            <a:r>
              <a:rPr lang="en-US" altLang="en-US" dirty="0">
                <a:latin typeface="Courier New" pitchFamily="49" charset="0"/>
                <a:cs typeface="Courier New" pitchFamily="49" charset="0"/>
              </a:rPr>
              <a:t>MANAGER_ID</a:t>
            </a:r>
            <a:r>
              <a:rPr lang="en-US" altLang="en-US" dirty="0"/>
              <a:t> and </a:t>
            </a:r>
            <a:r>
              <a:rPr lang="en-US" altLang="en-US" dirty="0">
                <a:latin typeface="Courier New" pitchFamily="49" charset="0"/>
                <a:cs typeface="Courier New" pitchFamily="49" charset="0"/>
              </a:rPr>
              <a:t>DEPARTMENT_ID</a:t>
            </a:r>
            <a:r>
              <a:rPr lang="en-US" altLang="en-US" dirty="0"/>
              <a:t> values for the employees with the </a:t>
            </a:r>
            <a:r>
              <a:rPr lang="en-US" altLang="en-US" dirty="0">
                <a:latin typeface="Courier New" pitchFamily="49" charset="0"/>
                <a:cs typeface="Courier New" pitchFamily="49" charset="0"/>
              </a:rPr>
              <a:t>EMPLOYEE_ID</a:t>
            </a:r>
            <a:r>
              <a:rPr lang="en-US" altLang="en-US" dirty="0"/>
              <a:t> 199 or 174 is executed. </a:t>
            </a:r>
          </a:p>
          <a:p>
            <a:pPr lvl="2"/>
            <a:r>
              <a:rPr lang="en-US" altLang="en-US" dirty="0"/>
              <a:t>These values are compared with the </a:t>
            </a:r>
            <a:r>
              <a:rPr lang="en-US" altLang="en-US" dirty="0">
                <a:latin typeface="Courier New" pitchFamily="49" charset="0"/>
                <a:cs typeface="Courier New" pitchFamily="49" charset="0"/>
              </a:rPr>
              <a:t>MANAGER_ID</a:t>
            </a:r>
            <a:r>
              <a:rPr lang="en-US" altLang="en-US" dirty="0"/>
              <a:t> column and the</a:t>
            </a:r>
            <a:r>
              <a:rPr lang="en-US" altLang="en-US" dirty="0">
                <a:latin typeface="Courier New" pitchFamily="49" charset="0"/>
                <a:cs typeface="Courier New" pitchFamily="49" charset="0"/>
              </a:rPr>
              <a:t> DEPARTMENT_ID</a:t>
            </a:r>
            <a:r>
              <a:rPr lang="en-US" altLang="en-US" dirty="0"/>
              <a:t> column of each row in the </a:t>
            </a:r>
            <a:r>
              <a:rPr lang="en-US" altLang="en-US" dirty="0">
                <a:latin typeface="Courier New" pitchFamily="49" charset="0"/>
                <a:cs typeface="Courier New" pitchFamily="49" charset="0"/>
              </a:rPr>
              <a:t>EMPLOYEES</a:t>
            </a:r>
            <a:r>
              <a:rPr lang="en-US" altLang="en-US" dirty="0"/>
              <a:t> table. If the values match, the row is displayed. </a:t>
            </a:r>
          </a:p>
          <a:p>
            <a:pPr lvl="2"/>
            <a:r>
              <a:rPr lang="en-US" altLang="en-US" dirty="0"/>
              <a:t>In the output, the records of the employees with the </a:t>
            </a:r>
            <a:r>
              <a:rPr lang="en-US" altLang="en-US" dirty="0">
                <a:latin typeface="Courier New" pitchFamily="49" charset="0"/>
                <a:cs typeface="Courier New" pitchFamily="49" charset="0"/>
              </a:rPr>
              <a:t>EMPLOYEE_ID</a:t>
            </a:r>
            <a:r>
              <a:rPr lang="en-US" altLang="en-US" dirty="0"/>
              <a:t> 199 or 174 will not be displayed. The output of the query is shown in the slide.</a:t>
            </a:r>
            <a:endParaRPr lang="en-US" altLang="en-US" dirty="0">
              <a:solidFill>
                <a:schemeClr val="tx1"/>
              </a:solidFill>
            </a:endParaRPr>
          </a:p>
          <a:p>
            <a:endParaRPr lang="en-US" dirty="0"/>
          </a:p>
        </p:txBody>
      </p:sp>
    </p:spTree>
    <p:extLst>
      <p:ext uri="{BB962C8B-B14F-4D97-AF65-F5344CB8AC3E}">
        <p14:creationId xmlns:p14="http://schemas.microsoft.com/office/powerpoint/2010/main" val="183753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ext Box 4"/>
          <p:cNvSpPr txBox="1">
            <a:spLocks noChangeArrowheads="1"/>
          </p:cNvSpPr>
          <p:nvPr/>
        </p:nvSpPr>
        <p:spPr bwMode="auto">
          <a:xfrm>
            <a:off x="703263" y="7935913"/>
            <a:ext cx="176212" cy="354012"/>
          </a:xfrm>
          <a:prstGeom prst="rect">
            <a:avLst/>
          </a:prstGeom>
          <a:noFill/>
          <a:ln w="9525">
            <a:noFill/>
            <a:miter lim="800000"/>
            <a:headEnd/>
            <a:tailEnd/>
          </a:ln>
        </p:spPr>
        <p:txBody>
          <a:bodyPr wrap="none" lIns="87956" tIns="43978" rIns="87956" bIns="43978">
            <a:spAutoFit/>
          </a:bodyPr>
          <a:lstStyle/>
          <a:p>
            <a:pPr defTabSz="220663" eaLnBrk="1" hangingPunct="1"/>
            <a:endParaRPr lang="en-US" altLang="en-US" sz="1700" dirty="0">
              <a:latin typeface="Oracle Sans" panose="020B0503020204020204" pitchFamily="34" charset="0"/>
              <a:cs typeface="Oracle Sans" panose="020B0503020204020204" pitchFamily="34" charset="0"/>
            </a:endParaRPr>
          </a:p>
        </p:txBody>
      </p:sp>
      <p:sp>
        <p:nvSpPr>
          <p:cNvPr id="3" name="Footer Placeholder 2"/>
          <p:cNvSpPr>
            <a:spLocks noGrp="1"/>
          </p:cNvSpPr>
          <p:nvPr>
            <p:ph type="ftr" sz="quarter" idx="10"/>
          </p:nvPr>
        </p:nvSpPr>
        <p:spPr/>
        <p:txBody>
          <a:bodyPr/>
          <a:lstStyle/>
          <a:p>
            <a:r>
              <a:rPr lang="en-US" smtClean="0"/>
              <a:t>Oracle Database 19c: SQL Workshop   16 - </a:t>
            </a:r>
            <a:fld id="{7C951E65-0BAA-4B24-AD87-683F8269D8DB}" type="slidenum">
              <a:rPr lang="en-US" smtClean="0"/>
              <a:pPr/>
              <a:t>11</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The example in the slide shows a </a:t>
            </a:r>
            <a:r>
              <a:rPr lang="en-US" altLang="en-US" dirty="0" err="1"/>
              <a:t>nonpairwise</a:t>
            </a:r>
            <a:r>
              <a:rPr lang="en-US" altLang="en-US" dirty="0"/>
              <a:t> comparison of the columns. It displays the </a:t>
            </a:r>
            <a:r>
              <a:rPr lang="en-US" altLang="en-US" dirty="0">
                <a:latin typeface="Courier New" pitchFamily="49" charset="0"/>
                <a:cs typeface="Courier New" pitchFamily="49" charset="0"/>
              </a:rPr>
              <a:t>EMPLOYEE_ID</a:t>
            </a:r>
            <a:r>
              <a:rPr lang="en-US" altLang="en-US" dirty="0"/>
              <a:t>, </a:t>
            </a:r>
            <a:r>
              <a:rPr lang="en-US" altLang="en-US" dirty="0">
                <a:latin typeface="Courier New" pitchFamily="49" charset="0"/>
                <a:cs typeface="Courier New" pitchFamily="49" charset="0"/>
              </a:rPr>
              <a:t>MANAGER_ID</a:t>
            </a:r>
            <a:r>
              <a:rPr lang="en-US" altLang="en-US" dirty="0"/>
              <a:t>, and </a:t>
            </a:r>
            <a:r>
              <a:rPr lang="en-US" altLang="en-US" dirty="0">
                <a:latin typeface="Courier New" pitchFamily="49" charset="0"/>
                <a:cs typeface="Courier New" pitchFamily="49" charset="0"/>
              </a:rPr>
              <a:t>DEPARTMENT_ID</a:t>
            </a:r>
            <a:r>
              <a:rPr lang="en-US" altLang="en-US" dirty="0"/>
              <a:t> of an employee whose manager ID matches with any of the manager IDs of employees whose employee IDs are either 174 or 141 and </a:t>
            </a:r>
            <a:r>
              <a:rPr lang="en-US" altLang="en-US" dirty="0">
                <a:latin typeface="Courier New" pitchFamily="49" charset="0"/>
                <a:cs typeface="Courier New" pitchFamily="49" charset="0"/>
              </a:rPr>
              <a:t>DEPARTMENT_ID</a:t>
            </a:r>
            <a:r>
              <a:rPr lang="en-US" altLang="en-US" dirty="0"/>
              <a:t> match any of the department IDs of employees whose employee IDs are either 174 or 141.</a:t>
            </a:r>
          </a:p>
          <a:p>
            <a:pPr lvl="2"/>
            <a:r>
              <a:rPr lang="en-US" altLang="en-US" dirty="0"/>
              <a:t>First, the subquery to retrieve the </a:t>
            </a:r>
            <a:r>
              <a:rPr lang="en-US" altLang="en-US" dirty="0">
                <a:latin typeface="Courier New" pitchFamily="49" charset="0"/>
                <a:cs typeface="Courier New" pitchFamily="49" charset="0"/>
              </a:rPr>
              <a:t>MANAGER_ID</a:t>
            </a:r>
            <a:r>
              <a:rPr lang="en-US" altLang="en-US" dirty="0"/>
              <a:t> values for the employees with the </a:t>
            </a:r>
            <a:r>
              <a:rPr lang="en-US" altLang="en-US" dirty="0">
                <a:latin typeface="Courier New" pitchFamily="49" charset="0"/>
                <a:cs typeface="Courier New" pitchFamily="49" charset="0"/>
              </a:rPr>
              <a:t>EMPLOYEE_ID</a:t>
            </a:r>
            <a:r>
              <a:rPr lang="en-US" altLang="en-US" dirty="0"/>
              <a:t> 174 or 141 is executed. </a:t>
            </a:r>
          </a:p>
          <a:p>
            <a:pPr lvl="2"/>
            <a:r>
              <a:rPr lang="en-US" altLang="en-US" dirty="0"/>
              <a:t>Similarly, the second subquery to retrieve the </a:t>
            </a:r>
            <a:r>
              <a:rPr lang="en-US" altLang="en-US" dirty="0">
                <a:latin typeface="Courier New" pitchFamily="49" charset="0"/>
                <a:cs typeface="Courier New" pitchFamily="49" charset="0"/>
              </a:rPr>
              <a:t>DEPARTMENT_ID</a:t>
            </a:r>
            <a:r>
              <a:rPr lang="en-US" altLang="en-US" dirty="0"/>
              <a:t> values for the employees with the </a:t>
            </a:r>
            <a:r>
              <a:rPr lang="en-US" altLang="en-US" dirty="0">
                <a:latin typeface="Courier New" pitchFamily="49" charset="0"/>
                <a:cs typeface="Courier New" pitchFamily="49" charset="0"/>
              </a:rPr>
              <a:t>EMPLOYEE_ID</a:t>
            </a:r>
            <a:r>
              <a:rPr lang="en-US" altLang="en-US" dirty="0"/>
              <a:t> 174 or 141 is executed. </a:t>
            </a:r>
          </a:p>
          <a:p>
            <a:pPr lvl="2"/>
            <a:r>
              <a:rPr lang="en-US" altLang="en-US" dirty="0"/>
              <a:t>The retrieved values of the </a:t>
            </a:r>
            <a:r>
              <a:rPr lang="en-US" altLang="en-US" dirty="0">
                <a:latin typeface="Courier New" pitchFamily="49" charset="0"/>
                <a:cs typeface="Courier New" pitchFamily="49" charset="0"/>
              </a:rPr>
              <a:t>MANAGER_ID</a:t>
            </a:r>
            <a:r>
              <a:rPr lang="en-US" altLang="en-US" dirty="0"/>
              <a:t> and </a:t>
            </a:r>
            <a:r>
              <a:rPr lang="en-US" altLang="en-US" dirty="0">
                <a:latin typeface="Courier New" pitchFamily="49" charset="0"/>
                <a:cs typeface="Courier New" pitchFamily="49" charset="0"/>
              </a:rPr>
              <a:t>DEPARTMENT_ID </a:t>
            </a:r>
            <a:r>
              <a:rPr lang="en-US" altLang="en-US" dirty="0"/>
              <a:t>columns are compared with the</a:t>
            </a:r>
            <a:r>
              <a:rPr lang="en-US" altLang="en-US" dirty="0">
                <a:latin typeface="Courier New" pitchFamily="49" charset="0"/>
                <a:cs typeface="Courier New" pitchFamily="49" charset="0"/>
              </a:rPr>
              <a:t> MANAGER_ID </a:t>
            </a:r>
            <a:r>
              <a:rPr lang="en-US" altLang="en-US" dirty="0"/>
              <a:t>and</a:t>
            </a:r>
            <a:r>
              <a:rPr lang="en-US" altLang="en-US" dirty="0">
                <a:latin typeface="Courier New" pitchFamily="49" charset="0"/>
                <a:cs typeface="Courier New" pitchFamily="49" charset="0"/>
              </a:rPr>
              <a:t> DEPARTMENT_ID </a:t>
            </a:r>
            <a:r>
              <a:rPr lang="en-US" altLang="en-US" dirty="0"/>
              <a:t>column for each row in the</a:t>
            </a:r>
            <a:r>
              <a:rPr lang="en-US" altLang="en-US" dirty="0">
                <a:latin typeface="Courier New" pitchFamily="49" charset="0"/>
                <a:cs typeface="Courier New" pitchFamily="49" charset="0"/>
              </a:rPr>
              <a:t> EMPLOYEES</a:t>
            </a:r>
            <a:r>
              <a:rPr lang="en-US" altLang="en-US" dirty="0"/>
              <a:t> table. </a:t>
            </a:r>
          </a:p>
          <a:p>
            <a:pPr lvl="2"/>
            <a:r>
              <a:rPr lang="en-US" altLang="en-US" dirty="0"/>
              <a:t>If the </a:t>
            </a:r>
            <a:r>
              <a:rPr lang="en-US" altLang="en-US" dirty="0">
                <a:latin typeface="Courier New" pitchFamily="49" charset="0"/>
                <a:cs typeface="Courier New" pitchFamily="49" charset="0"/>
              </a:rPr>
              <a:t>MANAGER_ID</a:t>
            </a:r>
            <a:r>
              <a:rPr lang="en-US" altLang="en-US" dirty="0"/>
              <a:t> column of the row in the </a:t>
            </a:r>
            <a:r>
              <a:rPr lang="en-US" altLang="en-US" dirty="0">
                <a:latin typeface="Courier New" pitchFamily="49" charset="0"/>
                <a:cs typeface="Courier New" pitchFamily="49" charset="0"/>
              </a:rPr>
              <a:t>EMPLOYEES</a:t>
            </a:r>
            <a:r>
              <a:rPr lang="en-US" altLang="en-US" dirty="0"/>
              <a:t> table matches with any of the values of the </a:t>
            </a:r>
            <a:r>
              <a:rPr lang="en-US" altLang="en-US" dirty="0">
                <a:latin typeface="Courier New" pitchFamily="49" charset="0"/>
                <a:cs typeface="Courier New" pitchFamily="49" charset="0"/>
              </a:rPr>
              <a:t>MANAGER_ID</a:t>
            </a:r>
            <a:r>
              <a:rPr lang="en-US" altLang="en-US" dirty="0"/>
              <a:t> retrieved by the inner subquery and if the </a:t>
            </a:r>
            <a:r>
              <a:rPr lang="en-US" altLang="en-US" dirty="0">
                <a:latin typeface="Courier New" pitchFamily="49" charset="0"/>
                <a:cs typeface="Courier New" pitchFamily="49" charset="0"/>
              </a:rPr>
              <a:t>DEPARTMENT_ID </a:t>
            </a:r>
            <a:r>
              <a:rPr lang="en-US" altLang="en-US" dirty="0"/>
              <a:t>column of the row in the </a:t>
            </a:r>
            <a:r>
              <a:rPr lang="en-US" altLang="en-US" dirty="0">
                <a:latin typeface="Courier New" pitchFamily="49" charset="0"/>
                <a:cs typeface="Courier New" pitchFamily="49" charset="0"/>
              </a:rPr>
              <a:t>EMPLOYEES</a:t>
            </a:r>
            <a:r>
              <a:rPr lang="en-US" altLang="en-US" dirty="0"/>
              <a:t> table matches with any of the values of the </a:t>
            </a:r>
            <a:r>
              <a:rPr lang="en-US" altLang="en-US" dirty="0">
                <a:latin typeface="Courier New" pitchFamily="49" charset="0"/>
                <a:cs typeface="Courier New" pitchFamily="49" charset="0"/>
              </a:rPr>
              <a:t>DEPARTMENT_ID</a:t>
            </a:r>
            <a:r>
              <a:rPr lang="en-US" altLang="en-US" dirty="0"/>
              <a:t> retrieved by the second subquery, the record is displayed.</a:t>
            </a:r>
          </a:p>
          <a:p>
            <a:endParaRPr lang="en-US" dirty="0"/>
          </a:p>
        </p:txBody>
      </p:sp>
    </p:spTree>
    <p:extLst>
      <p:ext uri="{BB962C8B-B14F-4D97-AF65-F5344CB8AC3E}">
        <p14:creationId xmlns:p14="http://schemas.microsoft.com/office/powerpoint/2010/main" val="1615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Notes Placeholder 7"/>
          <p:cNvSpPr>
            <a:spLocks noGrp="1"/>
          </p:cNvSpPr>
          <p:nvPr>
            <p:ph type="body" idx="1"/>
          </p:nvPr>
        </p:nvSpPr>
        <p:spPr/>
        <p:txBody>
          <a:bodyPr/>
          <a:lstStyle/>
          <a:p>
            <a:pPr lvl="1"/>
            <a:r>
              <a:rPr lang="en-US" altLang="en-US" smtClean="0"/>
              <a:t>This section discusses the use of scalar subqueries in SQL.</a:t>
            </a:r>
            <a:endParaRPr lang="en-US" altLang="en-US" dirty="0"/>
          </a:p>
        </p:txBody>
      </p:sp>
      <p:sp>
        <p:nvSpPr>
          <p:cNvPr id="3" name="Footer Placeholder 2"/>
          <p:cNvSpPr>
            <a:spLocks noGrp="1"/>
          </p:cNvSpPr>
          <p:nvPr>
            <p:ph type="ftr" sz="quarter" idx="10"/>
          </p:nvPr>
        </p:nvSpPr>
        <p:spPr/>
        <p:txBody>
          <a:bodyPr/>
          <a:lstStyle/>
          <a:p>
            <a:r>
              <a:rPr lang="en-US" smtClean="0"/>
              <a:t>Oracle Database 19c: SQL Workshop   16 - </a:t>
            </a:r>
            <a:fld id="{7C951E65-0BAA-4B24-AD87-683F8269D8DB}" type="slidenum">
              <a:rPr lang="en-US" smtClean="0"/>
              <a:pPr/>
              <a:t>12</a:t>
            </a:fld>
            <a:endParaRPr lang="en-US" dirty="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715051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ChangeArrowheads="1"/>
          </p:cNvSpPr>
          <p:nvPr/>
        </p:nvSpPr>
        <p:spPr bwMode="auto">
          <a:xfrm>
            <a:off x="857250" y="6972300"/>
            <a:ext cx="4565650" cy="1042988"/>
          </a:xfrm>
          <a:prstGeom prst="rect">
            <a:avLst/>
          </a:prstGeom>
          <a:noFill/>
          <a:ln w="9525">
            <a:noFill/>
            <a:miter lim="800000"/>
            <a:headEnd/>
            <a:tailEnd/>
          </a:ln>
        </p:spPr>
        <p:txBody>
          <a:bodyPr wrap="none" anchor="ct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3" name="Footer Placeholder 2"/>
          <p:cNvSpPr>
            <a:spLocks noGrp="1"/>
          </p:cNvSpPr>
          <p:nvPr>
            <p:ph type="ftr" sz="quarter" idx="10"/>
          </p:nvPr>
        </p:nvSpPr>
        <p:spPr/>
        <p:txBody>
          <a:bodyPr/>
          <a:lstStyle/>
          <a:p>
            <a:r>
              <a:rPr lang="en-US" smtClean="0"/>
              <a:t>Oracle Database 19c: SQL Workshop   16 - </a:t>
            </a:r>
            <a:fld id="{7C951E65-0BAA-4B24-AD87-683F8269D8DB}" type="slidenum">
              <a:rPr lang="en-US" smtClean="0"/>
              <a:pPr/>
              <a:t>13</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solidFill>
                  <a:schemeClr val="tx1"/>
                </a:solidFill>
              </a:rPr>
              <a:t>A subquery that returns exactly one column value from one row is referred to as a scalar subquery. Multiple-column subqueries that are written to compare two or more columns, using a compound </a:t>
            </a:r>
            <a:r>
              <a:rPr lang="en-US" altLang="en-US" dirty="0">
                <a:solidFill>
                  <a:schemeClr val="tx1"/>
                </a:solidFill>
                <a:latin typeface="Courier New" pitchFamily="49" charset="0"/>
              </a:rPr>
              <a:t>WHERE</a:t>
            </a:r>
            <a:r>
              <a:rPr lang="en-US" altLang="en-US" dirty="0">
                <a:solidFill>
                  <a:schemeClr val="tx1"/>
                </a:solidFill>
              </a:rPr>
              <a:t> clause and logical operators, do not qualify as scalar subqueries.</a:t>
            </a:r>
          </a:p>
          <a:p>
            <a:pPr lvl="1"/>
            <a:r>
              <a:rPr lang="en-US" altLang="en-US" dirty="0">
                <a:solidFill>
                  <a:schemeClr val="tx1"/>
                </a:solidFill>
              </a:rPr>
              <a:t>The value of the scalar subquery expression is the value of the select list item of the subquery. If the subquery returns 0 rows, the value of the scalar subquery expression is </a:t>
            </a:r>
            <a:r>
              <a:rPr lang="en-US" altLang="en-US" dirty="0">
                <a:solidFill>
                  <a:schemeClr val="tx1"/>
                </a:solidFill>
                <a:latin typeface="Courier New" pitchFamily="49" charset="0"/>
              </a:rPr>
              <a:t>NULL</a:t>
            </a:r>
            <a:r>
              <a:rPr lang="en-US" altLang="en-US" dirty="0">
                <a:solidFill>
                  <a:schemeClr val="tx1"/>
                </a:solidFill>
              </a:rPr>
              <a:t>. If the subquery returns more than one row, the Oracle Server returns an error. The Oracle Server has always supported the usage of a scalar subquery in a </a:t>
            </a:r>
            <a:r>
              <a:rPr lang="en-US" altLang="en-US" dirty="0">
                <a:solidFill>
                  <a:schemeClr val="tx1"/>
                </a:solidFill>
                <a:latin typeface="Courier New" pitchFamily="49" charset="0"/>
              </a:rPr>
              <a:t>SELECT</a:t>
            </a:r>
            <a:r>
              <a:rPr lang="en-US" altLang="en-US" dirty="0">
                <a:solidFill>
                  <a:schemeClr val="tx1"/>
                </a:solidFill>
              </a:rPr>
              <a:t> statement. </a:t>
            </a:r>
          </a:p>
          <a:p>
            <a:pPr lvl="1"/>
            <a:r>
              <a:rPr lang="en-US" altLang="en-US" dirty="0">
                <a:solidFill>
                  <a:schemeClr val="tx1"/>
                </a:solidFill>
              </a:rPr>
              <a:t>You can use scalar subqueries in:</a:t>
            </a:r>
          </a:p>
          <a:p>
            <a:pPr lvl="2"/>
            <a:r>
              <a:rPr lang="en-US" altLang="en-US" dirty="0">
                <a:solidFill>
                  <a:schemeClr val="tx1"/>
                </a:solidFill>
              </a:rPr>
              <a:t>The condition and expression part of </a:t>
            </a:r>
            <a:r>
              <a:rPr lang="en-US" altLang="en-US" dirty="0">
                <a:solidFill>
                  <a:schemeClr val="tx1"/>
                </a:solidFill>
                <a:latin typeface="Courier New" pitchFamily="49" charset="0"/>
              </a:rPr>
              <a:t>DECODE</a:t>
            </a:r>
            <a:r>
              <a:rPr lang="en-US" altLang="en-US" dirty="0">
                <a:solidFill>
                  <a:schemeClr val="tx1"/>
                </a:solidFill>
              </a:rPr>
              <a:t> and </a:t>
            </a:r>
            <a:r>
              <a:rPr lang="en-US" altLang="en-US" dirty="0">
                <a:solidFill>
                  <a:schemeClr val="tx1"/>
                </a:solidFill>
                <a:latin typeface="Courier New" pitchFamily="49" charset="0"/>
              </a:rPr>
              <a:t>CASE</a:t>
            </a:r>
          </a:p>
          <a:p>
            <a:pPr lvl="2"/>
            <a:r>
              <a:rPr lang="en-US" altLang="en-US" dirty="0">
                <a:solidFill>
                  <a:schemeClr val="tx1"/>
                </a:solidFill>
              </a:rPr>
              <a:t>All clauses of </a:t>
            </a:r>
            <a:r>
              <a:rPr lang="en-US" altLang="en-US" dirty="0">
                <a:solidFill>
                  <a:schemeClr val="tx1"/>
                </a:solidFill>
                <a:latin typeface="Courier New" pitchFamily="49" charset="0"/>
              </a:rPr>
              <a:t>SELECT</a:t>
            </a:r>
            <a:r>
              <a:rPr lang="en-US" altLang="en-US" dirty="0">
                <a:solidFill>
                  <a:schemeClr val="tx1"/>
                </a:solidFill>
              </a:rPr>
              <a:t> except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p>
          <a:p>
            <a:pPr lvl="2"/>
            <a:r>
              <a:rPr lang="en-US" altLang="en-US" dirty="0">
                <a:solidFill>
                  <a:schemeClr val="tx1"/>
                </a:solidFill>
              </a:rPr>
              <a:t>The </a:t>
            </a:r>
            <a:r>
              <a:rPr lang="en-US" altLang="en-US" dirty="0">
                <a:solidFill>
                  <a:schemeClr val="tx1"/>
                </a:solidFill>
                <a:latin typeface="Courier New" pitchFamily="49" charset="0"/>
              </a:rPr>
              <a:t>SET</a:t>
            </a:r>
            <a:r>
              <a:rPr lang="en-US" altLang="en-US" dirty="0">
                <a:solidFill>
                  <a:schemeClr val="tx1"/>
                </a:solidFill>
              </a:rPr>
              <a:t> clause and </a:t>
            </a:r>
            <a:r>
              <a:rPr lang="en-US" altLang="en-US" dirty="0">
                <a:solidFill>
                  <a:schemeClr val="tx1"/>
                </a:solidFill>
                <a:latin typeface="Courier New" pitchFamily="49" charset="0"/>
              </a:rPr>
              <a:t>WHERE</a:t>
            </a:r>
            <a:r>
              <a:rPr lang="en-US" altLang="en-US" dirty="0">
                <a:solidFill>
                  <a:schemeClr val="tx1"/>
                </a:solidFill>
              </a:rPr>
              <a:t> clause of an </a:t>
            </a:r>
            <a:r>
              <a:rPr lang="en-US" altLang="en-US" dirty="0">
                <a:solidFill>
                  <a:schemeClr val="tx1"/>
                </a:solidFill>
                <a:latin typeface="Courier New" pitchFamily="49" charset="0"/>
              </a:rPr>
              <a:t>UPDATE</a:t>
            </a:r>
            <a:r>
              <a:rPr lang="en-US" altLang="en-US" dirty="0">
                <a:solidFill>
                  <a:schemeClr val="tx1"/>
                </a:solidFill>
              </a:rPr>
              <a:t> statement</a:t>
            </a:r>
          </a:p>
          <a:p>
            <a:pPr lvl="1"/>
            <a:r>
              <a:rPr lang="en-US" altLang="en-US" dirty="0">
                <a:solidFill>
                  <a:schemeClr val="tx1"/>
                </a:solidFill>
              </a:rPr>
              <a:t>However, scalar subqueries are not valid expressions in the following places:</a:t>
            </a:r>
          </a:p>
          <a:p>
            <a:pPr lvl="2"/>
            <a:r>
              <a:rPr lang="en-US" altLang="en-US" dirty="0">
                <a:solidFill>
                  <a:schemeClr val="tx1"/>
                </a:solidFill>
              </a:rPr>
              <a:t>In the </a:t>
            </a:r>
            <a:r>
              <a:rPr lang="en-US" altLang="en-US" dirty="0">
                <a:solidFill>
                  <a:schemeClr val="tx1"/>
                </a:solidFill>
                <a:latin typeface="Courier New" pitchFamily="49" charset="0"/>
              </a:rPr>
              <a:t>RETURNING</a:t>
            </a:r>
            <a:r>
              <a:rPr lang="en-US" altLang="en-US" dirty="0">
                <a:solidFill>
                  <a:schemeClr val="tx1"/>
                </a:solidFill>
              </a:rPr>
              <a:t> clause of </a:t>
            </a:r>
            <a:r>
              <a:rPr lang="en-US" altLang="en-US" dirty="0"/>
              <a:t>data manipulation language (DML) statements</a:t>
            </a:r>
          </a:p>
          <a:p>
            <a:pPr lvl="2"/>
            <a:r>
              <a:rPr lang="en-US" altLang="en-US" dirty="0">
                <a:solidFill>
                  <a:schemeClr val="tx1"/>
                </a:solidFill>
              </a:rPr>
              <a:t>As the basis of a function-based index</a:t>
            </a:r>
          </a:p>
          <a:p>
            <a:pPr lvl="2"/>
            <a:r>
              <a:rPr lang="en-US" altLang="en-US" dirty="0">
                <a:solidFill>
                  <a:schemeClr val="tx1"/>
                </a:solidFill>
              </a:rPr>
              <a:t>In </a:t>
            </a:r>
            <a:r>
              <a:rPr lang="en-US" altLang="en-US" dirty="0">
                <a:solidFill>
                  <a:schemeClr val="tx1"/>
                </a:solidFill>
                <a:latin typeface="Courier New" pitchFamily="49" charset="0"/>
              </a:rPr>
              <a:t>GROUP</a:t>
            </a:r>
            <a:r>
              <a:rPr lang="en-US" altLang="en-US" dirty="0"/>
              <a:t> </a:t>
            </a:r>
            <a:r>
              <a:rPr lang="en-US" altLang="en-US" dirty="0">
                <a:solidFill>
                  <a:schemeClr val="tx1"/>
                </a:solidFill>
                <a:latin typeface="Courier New" pitchFamily="49" charset="0"/>
              </a:rPr>
              <a:t>BY</a:t>
            </a:r>
            <a:r>
              <a:rPr lang="en-US" altLang="en-US" dirty="0">
                <a:solidFill>
                  <a:schemeClr val="tx1"/>
                </a:solidFill>
              </a:rPr>
              <a:t> clauses and </a:t>
            </a:r>
            <a:r>
              <a:rPr lang="en-US" altLang="en-US" dirty="0">
                <a:solidFill>
                  <a:schemeClr val="tx1"/>
                </a:solidFill>
                <a:latin typeface="Courier New" pitchFamily="49" charset="0"/>
              </a:rPr>
              <a:t>CHECK</a:t>
            </a:r>
            <a:r>
              <a:rPr lang="en-US" altLang="en-US" dirty="0">
                <a:solidFill>
                  <a:schemeClr val="tx1"/>
                </a:solidFill>
              </a:rPr>
              <a:t> constraints</a:t>
            </a:r>
          </a:p>
          <a:p>
            <a:pPr lvl="2"/>
            <a:r>
              <a:rPr lang="en-US" altLang="en-US" dirty="0">
                <a:solidFill>
                  <a:schemeClr val="tx1"/>
                </a:solidFill>
              </a:rPr>
              <a:t>In </a:t>
            </a:r>
            <a:r>
              <a:rPr lang="en-US" altLang="en-US" dirty="0">
                <a:solidFill>
                  <a:schemeClr val="tx1"/>
                </a:solidFill>
                <a:latin typeface="Courier New" pitchFamily="49" charset="0"/>
              </a:rPr>
              <a:t>CONNECT</a:t>
            </a:r>
            <a:r>
              <a:rPr lang="en-US" altLang="en-US" dirty="0"/>
              <a:t> </a:t>
            </a:r>
            <a:r>
              <a:rPr lang="en-US" altLang="en-US" dirty="0">
                <a:solidFill>
                  <a:schemeClr val="tx1"/>
                </a:solidFill>
                <a:latin typeface="Courier New" pitchFamily="49" charset="0"/>
              </a:rPr>
              <a:t>BY</a:t>
            </a:r>
            <a:r>
              <a:rPr lang="en-US" altLang="en-US" dirty="0">
                <a:solidFill>
                  <a:schemeClr val="tx1"/>
                </a:solidFill>
              </a:rPr>
              <a:t> clauses</a:t>
            </a:r>
          </a:p>
          <a:p>
            <a:pPr lvl="2"/>
            <a:r>
              <a:rPr lang="en-US" altLang="en-US" dirty="0">
                <a:solidFill>
                  <a:schemeClr val="tx1"/>
                </a:solidFill>
              </a:rPr>
              <a:t>In statements that are unrelated to queries, such as </a:t>
            </a:r>
            <a:r>
              <a:rPr lang="en-US" altLang="en-US" dirty="0">
                <a:solidFill>
                  <a:schemeClr val="tx1"/>
                </a:solidFill>
                <a:latin typeface="Courier New" pitchFamily="49" charset="0"/>
              </a:rPr>
              <a:t>CREATE</a:t>
            </a:r>
            <a:r>
              <a:rPr lang="en-US" altLang="en-US" dirty="0"/>
              <a:t> </a:t>
            </a:r>
            <a:r>
              <a:rPr lang="en-US" altLang="en-US" dirty="0">
                <a:solidFill>
                  <a:schemeClr val="tx1"/>
                </a:solidFill>
                <a:latin typeface="Courier New" pitchFamily="49" charset="0"/>
              </a:rPr>
              <a:t>PROFILE</a:t>
            </a:r>
          </a:p>
          <a:p>
            <a:endParaRPr lang="en-US" dirty="0"/>
          </a:p>
        </p:txBody>
      </p:sp>
    </p:spTree>
    <p:extLst>
      <p:ext uri="{BB962C8B-B14F-4D97-AF65-F5344CB8AC3E}">
        <p14:creationId xmlns:p14="http://schemas.microsoft.com/office/powerpoint/2010/main" val="3060226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Oracle Database 19c: SQL Workshop   16 - </a:t>
            </a:r>
            <a:fld id="{7C951E65-0BAA-4B24-AD87-683F8269D8DB}" type="slidenum">
              <a:rPr lang="en-US" smtClean="0"/>
              <a:pPr/>
              <a:t>14</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pPr lvl="2"/>
            <a:r>
              <a:rPr lang="en-US" dirty="0"/>
              <a:t>The first example in the slide demonstrates that scalar subqueries can be used in </a:t>
            </a:r>
            <a:r>
              <a:rPr lang="en-US" dirty="0">
                <a:latin typeface="Courier New"/>
              </a:rPr>
              <a:t>CASE </a:t>
            </a:r>
            <a:r>
              <a:rPr lang="en-US" dirty="0"/>
              <a:t>expressions.</a:t>
            </a:r>
          </a:p>
          <a:p>
            <a:pPr lvl="2"/>
            <a:r>
              <a:rPr lang="en-US" dirty="0"/>
              <a:t>The inner query returns the value 20, which is the department </a:t>
            </a:r>
            <a:r>
              <a:rPr lang="en-US" dirty="0">
                <a:latin typeface="Courier New"/>
              </a:rPr>
              <a:t>ID </a:t>
            </a:r>
            <a:r>
              <a:rPr lang="en-US" dirty="0"/>
              <a:t>of the department whose location </a:t>
            </a:r>
            <a:r>
              <a:rPr lang="en-US" dirty="0">
                <a:latin typeface="Courier New"/>
              </a:rPr>
              <a:t>ID </a:t>
            </a:r>
            <a:r>
              <a:rPr lang="en-US" dirty="0"/>
              <a:t>is 1800. </a:t>
            </a:r>
          </a:p>
          <a:p>
            <a:pPr lvl="2"/>
            <a:r>
              <a:rPr lang="en-US" dirty="0"/>
              <a:t>The </a:t>
            </a:r>
            <a:r>
              <a:rPr lang="en-US" dirty="0">
                <a:latin typeface="Courier New"/>
              </a:rPr>
              <a:t>CASE </a:t>
            </a:r>
            <a:r>
              <a:rPr lang="en-US" dirty="0"/>
              <a:t>expression in the outer query uses the result of the inner query to display the employee ID, last names, and a value of Canada or USA, depending on whether the department </a:t>
            </a:r>
            <a:r>
              <a:rPr lang="en-US" dirty="0">
                <a:latin typeface="Courier New"/>
              </a:rPr>
              <a:t>ID </a:t>
            </a:r>
            <a:r>
              <a:rPr lang="en-US" dirty="0"/>
              <a:t>of the record retrieved by the outer query is 20.</a:t>
            </a:r>
          </a:p>
          <a:p>
            <a:pPr lvl="2"/>
            <a:r>
              <a:rPr lang="en-US" dirty="0"/>
              <a:t>The second example in the slide demonstrates that scalar subqueries can be used in </a:t>
            </a:r>
            <a:r>
              <a:rPr lang="en-US" dirty="0">
                <a:latin typeface="Courier New"/>
              </a:rPr>
              <a:t>SELECT</a:t>
            </a:r>
            <a:r>
              <a:rPr lang="en-US" dirty="0"/>
              <a:t> statements.</a:t>
            </a:r>
          </a:p>
          <a:p>
            <a:endParaRPr lang="en-US" dirty="0"/>
          </a:p>
        </p:txBody>
      </p:sp>
    </p:spTree>
    <p:extLst>
      <p:ext uri="{BB962C8B-B14F-4D97-AF65-F5344CB8AC3E}">
        <p14:creationId xmlns:p14="http://schemas.microsoft.com/office/powerpoint/2010/main" val="3750765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5"/>
          <p:cNvSpPr>
            <a:spLocks noGrp="1" noChangeArrowheads="1"/>
          </p:cNvSpPr>
          <p:nvPr>
            <p:ph type="body" idx="1"/>
          </p:nvPr>
        </p:nvSpPr>
        <p:spPr/>
        <p:txBody>
          <a:bodyPr/>
          <a:lstStyle/>
          <a:p>
            <a:pPr lvl="1"/>
            <a:r>
              <a:rPr lang="en-US" altLang="en-US" smtClean="0"/>
              <a:t>This section discusses how to solve problems with correlated subqueries.</a:t>
            </a:r>
            <a:endParaRPr lang="en-US" altLang="en-US" dirty="0"/>
          </a:p>
        </p:txBody>
      </p:sp>
      <p:sp>
        <p:nvSpPr>
          <p:cNvPr id="3" name="Footer Placeholder 2"/>
          <p:cNvSpPr>
            <a:spLocks noGrp="1"/>
          </p:cNvSpPr>
          <p:nvPr>
            <p:ph type="ftr" sz="quarter" idx="10"/>
          </p:nvPr>
        </p:nvSpPr>
        <p:spPr/>
        <p:txBody>
          <a:bodyPr/>
          <a:lstStyle/>
          <a:p>
            <a:r>
              <a:rPr lang="en-US" smtClean="0"/>
              <a:t>Oracle Database 19c: SQL Workshop   16 - </a:t>
            </a:r>
            <a:fld id="{7C951E65-0BAA-4B24-AD87-683F8269D8DB}" type="slidenum">
              <a:rPr lang="en-US" smtClean="0"/>
              <a:pPr/>
              <a:t>15</a:t>
            </a:fld>
            <a:endParaRPr lang="en-US" dirty="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7361489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16 - </a:t>
            </a:r>
            <a:fld id="{7C951E65-0BAA-4B24-AD87-683F8269D8DB}" type="slidenum">
              <a:rPr lang="en-US" smtClean="0"/>
              <a:pPr/>
              <a:t>16</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solidFill>
                  <a:schemeClr val="tx1"/>
                </a:solidFill>
              </a:rPr>
              <a:t>The Oracle Server performs a correlated subquery when the subquery references a column from a table referred to in the parent statement. Whenever the parent statement is processed for a row, the correlated subquery is evaluated once for that row. The parent statement can be a </a:t>
            </a:r>
            <a:r>
              <a:rPr lang="en-US" altLang="en-US" dirty="0">
                <a:solidFill>
                  <a:schemeClr val="tx1"/>
                </a:solidFill>
                <a:latin typeface="Courier New" pitchFamily="49" charset="0"/>
              </a:rPr>
              <a:t>SELECT</a:t>
            </a:r>
            <a:r>
              <a:rPr lang="en-US" altLang="en-US" dirty="0">
                <a:solidFill>
                  <a:schemeClr val="tx1"/>
                </a:solidFill>
              </a:rPr>
              <a:t>, an </a:t>
            </a:r>
            <a:r>
              <a:rPr lang="en-US" altLang="en-US" dirty="0">
                <a:solidFill>
                  <a:schemeClr val="tx1"/>
                </a:solidFill>
                <a:latin typeface="Courier New" pitchFamily="49" charset="0"/>
              </a:rPr>
              <a:t>UPDATE</a:t>
            </a:r>
            <a:r>
              <a:rPr lang="en-US" altLang="en-US" dirty="0">
                <a:solidFill>
                  <a:schemeClr val="tx1"/>
                </a:solidFill>
              </a:rPr>
              <a:t>, or a </a:t>
            </a:r>
            <a:r>
              <a:rPr lang="en-US" altLang="en-US" dirty="0">
                <a:solidFill>
                  <a:schemeClr val="tx1"/>
                </a:solidFill>
                <a:latin typeface="Courier New" pitchFamily="49" charset="0"/>
              </a:rPr>
              <a:t>DELETE</a:t>
            </a:r>
            <a:r>
              <a:rPr lang="en-US" altLang="en-US" dirty="0">
                <a:solidFill>
                  <a:schemeClr val="tx1"/>
                </a:solidFill>
              </a:rPr>
              <a:t> statement.</a:t>
            </a:r>
          </a:p>
          <a:p>
            <a:pPr lvl="1"/>
            <a:r>
              <a:rPr lang="en-US" altLang="en-US" b="1" dirty="0">
                <a:solidFill>
                  <a:schemeClr val="tx1"/>
                </a:solidFill>
              </a:rPr>
              <a:t>Nested Subqueries Versus Correlated Subqueries</a:t>
            </a:r>
          </a:p>
          <a:p>
            <a:pPr lvl="2"/>
            <a:r>
              <a:rPr lang="en-US" altLang="en-US" dirty="0">
                <a:solidFill>
                  <a:schemeClr val="tx1"/>
                </a:solidFill>
              </a:rPr>
              <a:t>With a normal </a:t>
            </a:r>
            <a:r>
              <a:rPr lang="en-US" altLang="en-US" b="1" dirty="0">
                <a:solidFill>
                  <a:schemeClr val="tx1"/>
                </a:solidFill>
              </a:rPr>
              <a:t>nested subquery</a:t>
            </a:r>
            <a:r>
              <a:rPr lang="en-US" altLang="en-US" dirty="0">
                <a:solidFill>
                  <a:schemeClr val="tx1"/>
                </a:solidFill>
              </a:rPr>
              <a:t>, the inner </a:t>
            </a:r>
            <a:r>
              <a:rPr lang="en-US" altLang="en-US" dirty="0">
                <a:solidFill>
                  <a:schemeClr val="tx1"/>
                </a:solidFill>
                <a:latin typeface="Courier New" pitchFamily="49" charset="0"/>
              </a:rPr>
              <a:t>SELECT</a:t>
            </a:r>
            <a:r>
              <a:rPr lang="en-US" altLang="en-US" dirty="0">
                <a:solidFill>
                  <a:schemeClr val="tx1"/>
                </a:solidFill>
              </a:rPr>
              <a:t> query runs first and executes once, returning values to be used by the main query. </a:t>
            </a:r>
          </a:p>
          <a:p>
            <a:pPr lvl="2"/>
            <a:r>
              <a:rPr lang="en-US" altLang="en-US" dirty="0">
                <a:solidFill>
                  <a:schemeClr val="tx1"/>
                </a:solidFill>
              </a:rPr>
              <a:t>A </a:t>
            </a:r>
            <a:r>
              <a:rPr lang="en-US" altLang="en-US" b="1" dirty="0">
                <a:solidFill>
                  <a:schemeClr val="tx1"/>
                </a:solidFill>
              </a:rPr>
              <a:t>correlated subquery</a:t>
            </a:r>
            <a:r>
              <a:rPr lang="en-US" altLang="en-US" dirty="0">
                <a:solidFill>
                  <a:schemeClr val="tx1"/>
                </a:solidFill>
              </a:rPr>
              <a:t>, however, executes once for each candidate row considered by the outer query. That is, the inner query is driven by the outer query.</a:t>
            </a:r>
          </a:p>
          <a:p>
            <a:pPr lvl="1"/>
            <a:r>
              <a:rPr lang="en-US" altLang="en-US" b="1" dirty="0">
                <a:solidFill>
                  <a:schemeClr val="tx1"/>
                </a:solidFill>
              </a:rPr>
              <a:t>Nested Subquery Execution</a:t>
            </a:r>
          </a:p>
          <a:p>
            <a:pPr lvl="2"/>
            <a:r>
              <a:rPr lang="en-US" altLang="en-US" dirty="0">
                <a:solidFill>
                  <a:schemeClr val="tx1"/>
                </a:solidFill>
              </a:rPr>
              <a:t>The inner query executes first and finds a value.</a:t>
            </a:r>
          </a:p>
          <a:p>
            <a:pPr lvl="2"/>
            <a:r>
              <a:rPr lang="en-US" altLang="en-US" dirty="0">
                <a:solidFill>
                  <a:schemeClr val="tx1"/>
                </a:solidFill>
              </a:rPr>
              <a:t>The outer query executes once, using the value from the inner query.</a:t>
            </a:r>
          </a:p>
          <a:p>
            <a:pPr lvl="1"/>
            <a:r>
              <a:rPr lang="en-US" altLang="en-US" b="1" dirty="0">
                <a:solidFill>
                  <a:schemeClr val="tx1"/>
                </a:solidFill>
              </a:rPr>
              <a:t>Correlated Subquery Execution</a:t>
            </a:r>
          </a:p>
          <a:p>
            <a:pPr lvl="2"/>
            <a:r>
              <a:rPr lang="en-US" altLang="en-US" dirty="0">
                <a:solidFill>
                  <a:schemeClr val="tx1"/>
                </a:solidFill>
              </a:rPr>
              <a:t>Get a candidate row (fetched by the outer query).</a:t>
            </a:r>
          </a:p>
          <a:p>
            <a:pPr lvl="2"/>
            <a:r>
              <a:rPr lang="en-US" altLang="en-US" dirty="0">
                <a:solidFill>
                  <a:schemeClr val="tx1"/>
                </a:solidFill>
              </a:rPr>
              <a:t>Execute the inner query by using the value of the candidate row.</a:t>
            </a:r>
          </a:p>
          <a:p>
            <a:pPr lvl="2"/>
            <a:r>
              <a:rPr lang="en-US" altLang="en-US" dirty="0">
                <a:solidFill>
                  <a:schemeClr val="tx1"/>
                </a:solidFill>
              </a:rPr>
              <a:t>Use the values resulting from the inner query to qualify or disqualify the candidate.</a:t>
            </a:r>
          </a:p>
          <a:p>
            <a:pPr lvl="2"/>
            <a:r>
              <a:rPr lang="en-US" altLang="en-US" dirty="0">
                <a:solidFill>
                  <a:schemeClr val="tx1"/>
                </a:solidFill>
              </a:rPr>
              <a:t>Repeat until no candidate row remains.</a:t>
            </a:r>
          </a:p>
          <a:p>
            <a:endParaRPr lang="en-US" dirty="0"/>
          </a:p>
        </p:txBody>
      </p:sp>
    </p:spTree>
    <p:extLst>
      <p:ext uri="{BB962C8B-B14F-4D97-AF65-F5344CB8AC3E}">
        <p14:creationId xmlns:p14="http://schemas.microsoft.com/office/powerpoint/2010/main" val="3392383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16 - </a:t>
            </a:r>
            <a:fld id="{7C951E65-0BAA-4B24-AD87-683F8269D8DB}" type="slidenum">
              <a:rPr lang="en-US" smtClean="0"/>
              <a:pPr/>
              <a:t>17</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solidFill>
                  <a:schemeClr val="tx1"/>
                </a:solidFill>
              </a:rPr>
              <a:t>A correlated subquery is one way of reading every row in a table and comparing values in each row against related data. It is used whenever a subquery must return a different result or set of results for each candidate row considered by the main query. That is, you use a correlated subquery to answer a multipart question whose answer depends on the value in each row processed by the parent statement.</a:t>
            </a:r>
          </a:p>
          <a:p>
            <a:pPr lvl="1"/>
            <a:r>
              <a:rPr lang="en-US" altLang="en-US" dirty="0">
                <a:solidFill>
                  <a:schemeClr val="tx1"/>
                </a:solidFill>
              </a:rPr>
              <a:t>The Oracle Server performs a correlated subquery when the subquery references a column from a table in the parent query.</a:t>
            </a:r>
            <a:endParaRPr lang="en-US" altLang="en-US" b="1" dirty="0">
              <a:solidFill>
                <a:schemeClr val="tx1"/>
              </a:solidFill>
            </a:endParaRPr>
          </a:p>
          <a:p>
            <a:pPr lvl="1"/>
            <a:r>
              <a:rPr lang="en-US" altLang="en-US" b="1" dirty="0">
                <a:solidFill>
                  <a:schemeClr val="tx1"/>
                </a:solidFill>
              </a:rPr>
              <a:t>Note:</a:t>
            </a:r>
            <a:r>
              <a:rPr lang="en-US" altLang="en-US" dirty="0">
                <a:solidFill>
                  <a:schemeClr val="tx1"/>
                </a:solidFill>
              </a:rPr>
              <a:t> You can use the </a:t>
            </a:r>
            <a:r>
              <a:rPr lang="en-US" altLang="en-US" dirty="0">
                <a:solidFill>
                  <a:schemeClr val="tx1"/>
                </a:solidFill>
                <a:latin typeface="Courier New" pitchFamily="49" charset="0"/>
              </a:rPr>
              <a:t>ANY</a:t>
            </a:r>
            <a:r>
              <a:rPr lang="en-US" altLang="en-US" dirty="0">
                <a:solidFill>
                  <a:schemeClr val="tx1"/>
                </a:solidFill>
              </a:rPr>
              <a:t> and </a:t>
            </a:r>
            <a:r>
              <a:rPr lang="en-US" altLang="en-US" dirty="0">
                <a:solidFill>
                  <a:schemeClr val="tx1"/>
                </a:solidFill>
                <a:latin typeface="Courier New" pitchFamily="49" charset="0"/>
              </a:rPr>
              <a:t>ALL</a:t>
            </a:r>
            <a:r>
              <a:rPr lang="en-US" altLang="en-US" dirty="0">
                <a:solidFill>
                  <a:schemeClr val="tx1"/>
                </a:solidFill>
              </a:rPr>
              <a:t> operators in a correlated subquery.</a:t>
            </a:r>
          </a:p>
          <a:p>
            <a:endParaRPr lang="en-US" dirty="0"/>
          </a:p>
        </p:txBody>
      </p:sp>
    </p:spTree>
    <p:extLst>
      <p:ext uri="{BB962C8B-B14F-4D97-AF65-F5344CB8AC3E}">
        <p14:creationId xmlns:p14="http://schemas.microsoft.com/office/powerpoint/2010/main" val="35689144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16 - </a:t>
            </a:r>
            <a:fld id="{7C951E65-0BAA-4B24-AD87-683F8269D8DB}" type="slidenum">
              <a:rPr lang="en-US" smtClean="0"/>
              <a:pPr/>
              <a:t>18</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The example in the slide finds employees who earn more than the average salary of their department. In this case, the correlated subquery specifically computes the average salary for each department.</a:t>
            </a:r>
          </a:p>
          <a:p>
            <a:pPr lvl="1"/>
            <a:r>
              <a:rPr lang="en-US" altLang="en-US" dirty="0"/>
              <a:t>Because both the outer query and inner query use the </a:t>
            </a:r>
            <a:r>
              <a:rPr lang="en-US" altLang="en-US" dirty="0">
                <a:latin typeface="Courier New" pitchFamily="49" charset="0"/>
              </a:rPr>
              <a:t>EMPLOYEES</a:t>
            </a:r>
            <a:r>
              <a:rPr lang="en-US" altLang="en-US" dirty="0"/>
              <a:t> table in the </a:t>
            </a:r>
            <a:r>
              <a:rPr lang="en-US" altLang="en-US" dirty="0">
                <a:latin typeface="Courier New" pitchFamily="49" charset="0"/>
              </a:rPr>
              <a:t>FROM</a:t>
            </a:r>
            <a:r>
              <a:rPr lang="en-US" altLang="en-US" dirty="0"/>
              <a:t> clause, an alias is given to </a:t>
            </a:r>
            <a:r>
              <a:rPr lang="en-US" altLang="en-US" dirty="0">
                <a:latin typeface="Courier New" pitchFamily="49" charset="0"/>
              </a:rPr>
              <a:t>EMPLOYEES</a:t>
            </a:r>
            <a:r>
              <a:rPr lang="en-US" altLang="en-US" dirty="0"/>
              <a:t> in the outer </a:t>
            </a:r>
            <a:r>
              <a:rPr lang="en-US" altLang="en-US" dirty="0">
                <a:latin typeface="Courier New" pitchFamily="49" charset="0"/>
              </a:rPr>
              <a:t>SELECT</a:t>
            </a:r>
            <a:r>
              <a:rPr lang="en-US" altLang="en-US" dirty="0"/>
              <a:t> statement for clarity. The alias makes the entire </a:t>
            </a:r>
            <a:r>
              <a:rPr lang="en-US" altLang="en-US" dirty="0">
                <a:latin typeface="Courier New" pitchFamily="49" charset="0"/>
              </a:rPr>
              <a:t>SELECT</a:t>
            </a:r>
            <a:r>
              <a:rPr lang="en-US" altLang="en-US" dirty="0"/>
              <a:t> statement more readable. Without the alias, the query would not work properly because the inner statement would not be able to distinguish the inner table column from the outer table column.</a:t>
            </a:r>
          </a:p>
          <a:p>
            <a:pPr lvl="1"/>
            <a:r>
              <a:rPr lang="en-US" altLang="en-US" dirty="0"/>
              <a:t>The correlated subquery performs the following steps for each row of the </a:t>
            </a:r>
            <a:r>
              <a:rPr lang="en-US" altLang="en-US" dirty="0">
                <a:latin typeface="Courier New" pitchFamily="49" charset="0"/>
                <a:cs typeface="Courier New" pitchFamily="49" charset="0"/>
              </a:rPr>
              <a:t>EMPLOYEES</a:t>
            </a:r>
            <a:r>
              <a:rPr lang="en-US" altLang="en-US" dirty="0"/>
              <a:t> table:</a:t>
            </a:r>
          </a:p>
          <a:p>
            <a:pPr lvl="2">
              <a:buFont typeface="+mj-lt"/>
              <a:buAutoNum type="arabicPeriod"/>
            </a:pPr>
            <a:r>
              <a:rPr lang="en-US" altLang="en-US" dirty="0"/>
              <a:t>The </a:t>
            </a:r>
            <a:r>
              <a:rPr lang="en-US" altLang="en-US" dirty="0" err="1">
                <a:latin typeface="Courier New" pitchFamily="49" charset="0"/>
                <a:cs typeface="Courier New" pitchFamily="49" charset="0"/>
              </a:rPr>
              <a:t>department_id</a:t>
            </a:r>
            <a:r>
              <a:rPr lang="en-US" altLang="en-US" dirty="0"/>
              <a:t> of the row is determined.</a:t>
            </a:r>
          </a:p>
          <a:p>
            <a:pPr lvl="2">
              <a:buFont typeface="+mj-lt"/>
              <a:buAutoNum type="arabicPeriod"/>
            </a:pPr>
            <a:r>
              <a:rPr lang="en-US" altLang="en-US" dirty="0"/>
              <a:t>The </a:t>
            </a:r>
            <a:r>
              <a:rPr lang="en-US" altLang="en-US" dirty="0" err="1">
                <a:latin typeface="Courier New" pitchFamily="49" charset="0"/>
                <a:cs typeface="Courier New" pitchFamily="49" charset="0"/>
              </a:rPr>
              <a:t>department_id</a:t>
            </a:r>
            <a:r>
              <a:rPr lang="en-US" altLang="en-US" dirty="0"/>
              <a:t> is then used to evaluate the subquery.</a:t>
            </a:r>
          </a:p>
          <a:p>
            <a:pPr lvl="2">
              <a:buFont typeface="+mj-lt"/>
              <a:buAutoNum type="arabicPeriod"/>
            </a:pPr>
            <a:r>
              <a:rPr lang="en-US" altLang="en-US" dirty="0"/>
              <a:t>If the salary in that row is greater than the average salary in that department, then the row is returned.</a:t>
            </a:r>
          </a:p>
          <a:p>
            <a:pPr lvl="1"/>
            <a:r>
              <a:rPr lang="en-US" altLang="en-US" dirty="0"/>
              <a:t>The subquery is evaluated once for each row of the </a:t>
            </a:r>
            <a:r>
              <a:rPr lang="en-US" altLang="en-US" dirty="0">
                <a:latin typeface="Courier New" pitchFamily="49" charset="0"/>
                <a:cs typeface="Courier New" pitchFamily="49" charset="0"/>
              </a:rPr>
              <a:t>EMPLOYEES</a:t>
            </a:r>
            <a:r>
              <a:rPr lang="en-US" altLang="en-US" dirty="0"/>
              <a:t> table.</a:t>
            </a:r>
          </a:p>
          <a:p>
            <a:pPr lvl="1"/>
            <a:endParaRPr lang="en-US" altLang="en-US" dirty="0"/>
          </a:p>
          <a:p>
            <a:endParaRPr lang="en-US" dirty="0"/>
          </a:p>
        </p:txBody>
      </p:sp>
    </p:spTree>
    <p:extLst>
      <p:ext uri="{BB962C8B-B14F-4D97-AF65-F5344CB8AC3E}">
        <p14:creationId xmlns:p14="http://schemas.microsoft.com/office/powerpoint/2010/main" val="636900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16 - </a:t>
            </a:r>
            <a:fld id="{7C951E65-0BAA-4B24-AD87-683F8269D8DB}" type="slidenum">
              <a:rPr lang="en-US" smtClean="0"/>
              <a:pPr/>
              <a:t>19</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solidFill>
                  <a:schemeClr val="tx1"/>
                </a:solidFill>
              </a:rPr>
              <a:t>The example in the slide displays the details of the highest earning employees in each department. The Oracle Server evaluates a correlated subquery as follows:</a:t>
            </a:r>
          </a:p>
          <a:p>
            <a:pPr lvl="2">
              <a:buFont typeface="+mj-lt"/>
              <a:buAutoNum type="arabicPeriod"/>
            </a:pPr>
            <a:r>
              <a:rPr lang="en-US" altLang="en-US" dirty="0">
                <a:solidFill>
                  <a:schemeClr val="tx1"/>
                </a:solidFill>
              </a:rPr>
              <a:t>Selects a row from the table specified in the outer query. This will be the current candidate row.</a:t>
            </a:r>
          </a:p>
          <a:p>
            <a:pPr lvl="2">
              <a:buFont typeface="+mj-lt"/>
              <a:buAutoNum type="arabicPeriod"/>
            </a:pPr>
            <a:r>
              <a:rPr lang="en-US" altLang="en-US" dirty="0">
                <a:solidFill>
                  <a:schemeClr val="tx1"/>
                </a:solidFill>
              </a:rPr>
              <a:t>Stores the value of the column referenced in the subquery from this candidate row. In the example in the slide, the column referenced in the subquery is </a:t>
            </a:r>
            <a:r>
              <a:rPr lang="en-US" altLang="en-US" dirty="0" err="1">
                <a:solidFill>
                  <a:schemeClr val="tx1"/>
                </a:solidFill>
                <a:latin typeface="Courier New" pitchFamily="49" charset="0"/>
              </a:rPr>
              <a:t>e.department_id</a:t>
            </a:r>
            <a:r>
              <a:rPr lang="en-US" altLang="en-US" dirty="0">
                <a:solidFill>
                  <a:schemeClr val="tx1"/>
                </a:solidFill>
              </a:rPr>
              <a:t>.</a:t>
            </a:r>
          </a:p>
          <a:p>
            <a:pPr lvl="2">
              <a:buFont typeface="+mj-lt"/>
              <a:buAutoNum type="arabicPeriod"/>
            </a:pPr>
            <a:r>
              <a:rPr lang="en-US" altLang="en-US" dirty="0">
                <a:solidFill>
                  <a:schemeClr val="tx1"/>
                </a:solidFill>
              </a:rPr>
              <a:t>Performs the subquery with its condition referencing the value from the outer query’s candidate row. In the example in the slide, the </a:t>
            </a:r>
            <a:r>
              <a:rPr lang="en-US" altLang="en-US" dirty="0">
                <a:solidFill>
                  <a:schemeClr val="tx1"/>
                </a:solidFill>
                <a:latin typeface="Courier New" pitchFamily="49" charset="0"/>
              </a:rPr>
              <a:t>MAX(DISTINCT salary)</a:t>
            </a:r>
            <a:r>
              <a:rPr lang="en-US" altLang="en-US" dirty="0"/>
              <a:t> </a:t>
            </a:r>
            <a:r>
              <a:rPr lang="en-US" altLang="en-US" dirty="0">
                <a:solidFill>
                  <a:schemeClr val="tx1"/>
                </a:solidFill>
              </a:rPr>
              <a:t>group function is evaluated based on the value of the </a:t>
            </a:r>
            <a:r>
              <a:rPr lang="en-US" altLang="en-US" dirty="0">
                <a:solidFill>
                  <a:schemeClr val="tx1"/>
                </a:solidFill>
                <a:latin typeface="Courier New" pitchFamily="49" charset="0"/>
              </a:rPr>
              <a:t>E.DEPARTMENT_ID</a:t>
            </a:r>
            <a:r>
              <a:rPr lang="en-US" altLang="en-US" dirty="0">
                <a:solidFill>
                  <a:schemeClr val="tx1"/>
                </a:solidFill>
              </a:rPr>
              <a:t> column obtained in step 2.</a:t>
            </a:r>
          </a:p>
          <a:p>
            <a:pPr lvl="2">
              <a:buFont typeface="+mj-lt"/>
              <a:buAutoNum type="arabicPeriod"/>
            </a:pPr>
            <a:r>
              <a:rPr lang="en-US" altLang="en-US" dirty="0">
                <a:solidFill>
                  <a:schemeClr val="tx1"/>
                </a:solidFill>
              </a:rPr>
              <a:t>Evaluates the </a:t>
            </a:r>
            <a:r>
              <a:rPr lang="en-US" altLang="en-US" dirty="0">
                <a:solidFill>
                  <a:schemeClr val="tx1"/>
                </a:solidFill>
                <a:latin typeface="Courier New" pitchFamily="49" charset="0"/>
              </a:rPr>
              <a:t>WHERE</a:t>
            </a:r>
            <a:r>
              <a:rPr lang="en-US" altLang="en-US" dirty="0">
                <a:solidFill>
                  <a:schemeClr val="tx1"/>
                </a:solidFill>
              </a:rPr>
              <a:t> clause of the outer query on the basis of results of the subquery performed in step 3. This determines whether the candidate row is selected for output. In the example, the highest salary earned by employees in a department is evaluated by the subquery and is compared with the salary of the candidate row in the </a:t>
            </a:r>
            <a:r>
              <a:rPr lang="en-US" altLang="en-US" dirty="0">
                <a:solidFill>
                  <a:schemeClr val="tx1"/>
                </a:solidFill>
                <a:latin typeface="Courier New" pitchFamily="49" charset="0"/>
              </a:rPr>
              <a:t>WHERE</a:t>
            </a:r>
            <a:r>
              <a:rPr lang="en-US" altLang="en-US" dirty="0">
                <a:solidFill>
                  <a:schemeClr val="tx1"/>
                </a:solidFill>
              </a:rPr>
              <a:t> clause of the outer query. If the condition is satisfied, the candidate row’s employee record is displayed.</a:t>
            </a:r>
          </a:p>
          <a:p>
            <a:pPr lvl="2">
              <a:buFont typeface="+mj-lt"/>
              <a:buAutoNum type="arabicPeriod"/>
            </a:pPr>
            <a:r>
              <a:rPr lang="en-US" altLang="en-US" dirty="0">
                <a:solidFill>
                  <a:schemeClr val="tx1"/>
                </a:solidFill>
              </a:rPr>
              <a:t>Repeats the procedure for the next candidate row of the table, and so on, until all the rows in the table have been processed</a:t>
            </a:r>
          </a:p>
          <a:p>
            <a:pPr lvl="1"/>
            <a:r>
              <a:rPr lang="en-US" altLang="en-US" dirty="0">
                <a:solidFill>
                  <a:schemeClr val="tx1"/>
                </a:solidFill>
              </a:rPr>
              <a:t>The correlation is established by using an element from the outer query in the subquery. In this example, you compare </a:t>
            </a:r>
            <a:r>
              <a:rPr lang="en-US" altLang="en-US" dirty="0">
                <a:solidFill>
                  <a:schemeClr val="tx1"/>
                </a:solidFill>
                <a:latin typeface="Courier New" pitchFamily="49" charset="0"/>
              </a:rPr>
              <a:t>DEPARTMENT_ID</a:t>
            </a:r>
            <a:r>
              <a:rPr lang="en-US" altLang="en-US" dirty="0">
                <a:solidFill>
                  <a:schemeClr val="tx1"/>
                </a:solidFill>
              </a:rPr>
              <a:t> from the table in the subquery with </a:t>
            </a:r>
            <a:r>
              <a:rPr lang="en-US" altLang="en-US" dirty="0">
                <a:solidFill>
                  <a:schemeClr val="tx1"/>
                </a:solidFill>
                <a:latin typeface="Courier New" pitchFamily="49" charset="0"/>
              </a:rPr>
              <a:t>DEPARTMENT_ID</a:t>
            </a:r>
            <a:r>
              <a:rPr lang="en-US" altLang="en-US" dirty="0">
                <a:solidFill>
                  <a:schemeClr val="tx1"/>
                </a:solidFill>
              </a:rPr>
              <a:t> from the table in the outer query.</a:t>
            </a:r>
          </a:p>
          <a:p>
            <a:endParaRPr lang="en-US" dirty="0"/>
          </a:p>
        </p:txBody>
      </p:sp>
    </p:spTree>
    <p:extLst>
      <p:ext uri="{BB962C8B-B14F-4D97-AF65-F5344CB8AC3E}">
        <p14:creationId xmlns:p14="http://schemas.microsoft.com/office/powerpoint/2010/main" val="1710108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smtClean="0"/>
              <a:t>Oracle Database 19c: SQL Workshop   16 - </a:t>
            </a:r>
            <a:fld id="{7C951E65-0BAA-4B24-AD87-683F8269D8DB}" type="slidenum">
              <a:rPr lang="en-US" smtClean="0"/>
              <a:pPr/>
              <a:t>2</a:t>
            </a:fld>
            <a:endParaRPr lang="en-US" dirty="0"/>
          </a:p>
        </p:txBody>
      </p:sp>
      <p:sp>
        <p:nvSpPr>
          <p:cNvPr id="8" name="Slide Image Placeholder 7"/>
          <p:cNvSpPr>
            <a:spLocks noGrp="1" noRot="1" noChangeAspect="1"/>
          </p:cNvSpPr>
          <p:nvPr>
            <p:ph type="sldImg"/>
          </p:nvPr>
        </p:nvSpPr>
        <p:spPr/>
      </p:sp>
      <p:sp>
        <p:nvSpPr>
          <p:cNvPr id="9" name="Notes Placeholder 8"/>
          <p:cNvSpPr>
            <a:spLocks noGrp="1"/>
          </p:cNvSpPr>
          <p:nvPr>
            <p:ph type="body" idx="1"/>
          </p:nvPr>
        </p:nvSpPr>
        <p:spPr/>
        <p:txBody>
          <a:bodyPr/>
          <a:lstStyle/>
          <a:p>
            <a:endParaRPr lang="en-US"/>
          </a:p>
        </p:txBody>
      </p:sp>
    </p:spTree>
    <p:extLst>
      <p:ext uri="{BB962C8B-B14F-4D97-AF65-F5344CB8AC3E}">
        <p14:creationId xmlns:p14="http://schemas.microsoft.com/office/powerpoint/2010/main" val="9798003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16 - </a:t>
            </a:r>
            <a:fld id="{7C951E65-0BAA-4B24-AD87-683F8269D8DB}" type="slidenum">
              <a:rPr lang="en-US" smtClean="0"/>
              <a:pPr/>
              <a:t>20</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b="0" dirty="0"/>
              <a:t>In this section, you learn how to use </a:t>
            </a:r>
            <a:r>
              <a:rPr lang="en-US" altLang="en-US" b="0" dirty="0">
                <a:latin typeface="Courier New"/>
              </a:rPr>
              <a:t>EXISTS </a:t>
            </a:r>
            <a:r>
              <a:rPr lang="en-US" altLang="en-US" b="0" dirty="0"/>
              <a:t>and </a:t>
            </a:r>
            <a:r>
              <a:rPr lang="en-US" altLang="en-US" b="0" dirty="0">
                <a:latin typeface="Courier New"/>
              </a:rPr>
              <a:t>NON EXISTS </a:t>
            </a:r>
            <a:r>
              <a:rPr lang="en-US" altLang="en-US" b="0" dirty="0"/>
              <a:t>operators.</a:t>
            </a:r>
          </a:p>
          <a:p>
            <a:pPr lvl="1"/>
            <a:endParaRPr lang="en-US" dirty="0"/>
          </a:p>
        </p:txBody>
      </p:sp>
    </p:spTree>
    <p:extLst>
      <p:ext uri="{BB962C8B-B14F-4D97-AF65-F5344CB8AC3E}">
        <p14:creationId xmlns:p14="http://schemas.microsoft.com/office/powerpoint/2010/main" val="13598759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16 - </a:t>
            </a:r>
            <a:fld id="{7C951E65-0BAA-4B24-AD87-683F8269D8DB}" type="slidenum">
              <a:rPr lang="en-US" smtClean="0"/>
              <a:pPr/>
              <a:t>21</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solidFill>
                  <a:schemeClr val="tx1"/>
                </a:solidFill>
              </a:rPr>
              <a:t>Although with nesting </a:t>
            </a:r>
            <a:r>
              <a:rPr lang="en-US" altLang="en-US" dirty="0">
                <a:solidFill>
                  <a:schemeClr val="tx1"/>
                </a:solidFill>
                <a:latin typeface="Courier New" pitchFamily="49" charset="0"/>
              </a:rPr>
              <a:t>SELECT</a:t>
            </a:r>
            <a:r>
              <a:rPr lang="en-US" altLang="en-US" dirty="0">
                <a:solidFill>
                  <a:schemeClr val="tx1"/>
                </a:solidFill>
              </a:rPr>
              <a:t> statements, all logical operators are valid, you can use the </a:t>
            </a:r>
            <a:r>
              <a:rPr lang="en-US" altLang="en-US" dirty="0">
                <a:solidFill>
                  <a:schemeClr val="tx1"/>
                </a:solidFill>
                <a:latin typeface="Courier New" pitchFamily="49" charset="0"/>
              </a:rPr>
              <a:t>EXISTS</a:t>
            </a:r>
            <a:r>
              <a:rPr lang="en-US" altLang="en-US" dirty="0">
                <a:solidFill>
                  <a:schemeClr val="tx1"/>
                </a:solidFill>
              </a:rPr>
              <a:t> operator. </a:t>
            </a:r>
          </a:p>
          <a:p>
            <a:pPr lvl="1"/>
            <a:r>
              <a:rPr lang="en-US" altLang="en-US" dirty="0">
                <a:solidFill>
                  <a:schemeClr val="tx1"/>
                </a:solidFill>
              </a:rPr>
              <a:t>The </a:t>
            </a:r>
            <a:r>
              <a:rPr lang="en-US" altLang="en-US" dirty="0">
                <a:solidFill>
                  <a:schemeClr val="tx1"/>
                </a:solidFill>
                <a:latin typeface="Courier New"/>
              </a:rPr>
              <a:t>EXISTS </a:t>
            </a:r>
            <a:r>
              <a:rPr lang="en-US" altLang="en-US" dirty="0">
                <a:solidFill>
                  <a:schemeClr val="tx1"/>
                </a:solidFill>
              </a:rPr>
              <a:t>operator is frequently used with correlated subqueries to test whether a value retrieved by the outer query exists in the results set of the values retrieved by the inner query. </a:t>
            </a:r>
          </a:p>
          <a:p>
            <a:pPr lvl="1"/>
            <a:r>
              <a:rPr lang="en-US" altLang="en-US" dirty="0">
                <a:solidFill>
                  <a:schemeClr val="tx1"/>
                </a:solidFill>
              </a:rPr>
              <a:t>The </a:t>
            </a:r>
            <a:r>
              <a:rPr lang="en-US" altLang="en-US" dirty="0">
                <a:solidFill>
                  <a:schemeClr val="tx1"/>
                </a:solidFill>
                <a:latin typeface="Courier New"/>
              </a:rPr>
              <a:t>EXISTS </a:t>
            </a:r>
            <a:r>
              <a:rPr lang="en-US" altLang="en-US" dirty="0">
                <a:solidFill>
                  <a:schemeClr val="tx1"/>
                </a:solidFill>
              </a:rPr>
              <a:t>operator logic is as follows:</a:t>
            </a:r>
          </a:p>
          <a:p>
            <a:pPr lvl="2"/>
            <a:r>
              <a:rPr lang="en-US" altLang="en-US" dirty="0">
                <a:solidFill>
                  <a:schemeClr val="tx1"/>
                </a:solidFill>
              </a:rPr>
              <a:t>If the subquery returns at least one row, the operator returns </a:t>
            </a:r>
            <a:r>
              <a:rPr lang="en-US" altLang="en-US" dirty="0">
                <a:solidFill>
                  <a:schemeClr val="tx1"/>
                </a:solidFill>
                <a:latin typeface="Courier New" pitchFamily="49" charset="0"/>
              </a:rPr>
              <a:t>TRUE</a:t>
            </a:r>
            <a:r>
              <a:rPr lang="en-US" altLang="en-US" dirty="0">
                <a:solidFill>
                  <a:schemeClr val="tx1"/>
                </a:solidFill>
              </a:rPr>
              <a:t>. </a:t>
            </a:r>
          </a:p>
          <a:p>
            <a:pPr lvl="2"/>
            <a:r>
              <a:rPr lang="en-US" altLang="en-US" dirty="0">
                <a:solidFill>
                  <a:schemeClr val="tx1"/>
                </a:solidFill>
              </a:rPr>
              <a:t>If the value does not exist, it returns </a:t>
            </a:r>
            <a:r>
              <a:rPr lang="en-US" altLang="en-US" dirty="0">
                <a:solidFill>
                  <a:schemeClr val="tx1"/>
                </a:solidFill>
                <a:latin typeface="Courier New" pitchFamily="49" charset="0"/>
              </a:rPr>
              <a:t>FALSE</a:t>
            </a:r>
            <a:r>
              <a:rPr lang="en-US" altLang="en-US" dirty="0">
                <a:solidFill>
                  <a:schemeClr val="tx1"/>
                </a:solidFill>
              </a:rPr>
              <a:t>. </a:t>
            </a:r>
          </a:p>
          <a:p>
            <a:pPr lvl="1"/>
            <a:r>
              <a:rPr lang="en-US" altLang="en-US" dirty="0">
                <a:solidFill>
                  <a:schemeClr val="tx1"/>
                </a:solidFill>
              </a:rPr>
              <a:t>Accordingly, you can use the </a:t>
            </a:r>
            <a:r>
              <a:rPr lang="en-US" altLang="en-US" dirty="0">
                <a:solidFill>
                  <a:schemeClr val="tx1"/>
                </a:solidFill>
                <a:latin typeface="Courier New" pitchFamily="49" charset="0"/>
              </a:rPr>
              <a:t>NOT</a:t>
            </a:r>
            <a:r>
              <a:rPr lang="en-US" altLang="en-US" dirty="0">
                <a:solidFill>
                  <a:schemeClr val="tx1"/>
                </a:solidFill>
              </a:rPr>
              <a:t> </a:t>
            </a:r>
            <a:r>
              <a:rPr lang="en-US" altLang="en-US" dirty="0">
                <a:solidFill>
                  <a:schemeClr val="tx1"/>
                </a:solidFill>
                <a:latin typeface="Courier New" pitchFamily="49" charset="0"/>
              </a:rPr>
              <a:t>EXISTS</a:t>
            </a:r>
            <a:r>
              <a:rPr lang="en-US" altLang="en-US" dirty="0">
                <a:solidFill>
                  <a:schemeClr val="tx1"/>
                </a:solidFill>
              </a:rPr>
              <a:t> operator to test whether a value retrieved by the outer query is not a part of the results set of the values retrieved by the inner query.</a:t>
            </a:r>
          </a:p>
          <a:p>
            <a:endParaRPr lang="en-US" dirty="0"/>
          </a:p>
        </p:txBody>
      </p:sp>
    </p:spTree>
    <p:extLst>
      <p:ext uri="{BB962C8B-B14F-4D97-AF65-F5344CB8AC3E}">
        <p14:creationId xmlns:p14="http://schemas.microsoft.com/office/powerpoint/2010/main" val="2219583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16 - </a:t>
            </a:r>
            <a:fld id="{7C951E65-0BAA-4B24-AD87-683F8269D8DB}" type="slidenum">
              <a:rPr lang="en-US" smtClean="0"/>
              <a:pPr/>
              <a:t>22</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solidFill>
                  <a:schemeClr val="tx1"/>
                </a:solidFill>
              </a:rPr>
              <a:t>Observe the example in the slide, which displays all the managers in the </a:t>
            </a:r>
            <a:r>
              <a:rPr lang="en-US" altLang="en-US" dirty="0">
                <a:solidFill>
                  <a:schemeClr val="tx1"/>
                </a:solidFill>
                <a:latin typeface="Courier New"/>
              </a:rPr>
              <a:t>EMPLOYEES </a:t>
            </a:r>
            <a:r>
              <a:rPr lang="en-US" altLang="en-US" dirty="0">
                <a:solidFill>
                  <a:schemeClr val="tx1"/>
                </a:solidFill>
              </a:rPr>
              <a:t>table using the </a:t>
            </a:r>
            <a:r>
              <a:rPr lang="en-US" altLang="en-US" dirty="0">
                <a:solidFill>
                  <a:schemeClr val="tx1"/>
                </a:solidFill>
                <a:latin typeface="Courier New"/>
              </a:rPr>
              <a:t>EXISTS </a:t>
            </a:r>
            <a:r>
              <a:rPr lang="en-US" altLang="en-US" dirty="0">
                <a:solidFill>
                  <a:schemeClr val="tx1"/>
                </a:solidFill>
              </a:rPr>
              <a:t>operator.</a:t>
            </a:r>
          </a:p>
          <a:p>
            <a:pPr lvl="1"/>
            <a:r>
              <a:rPr lang="en-US" altLang="en-US" dirty="0">
                <a:solidFill>
                  <a:schemeClr val="tx1"/>
                </a:solidFill>
              </a:rPr>
              <a:t>The </a:t>
            </a:r>
            <a:r>
              <a:rPr lang="en-US" altLang="en-US" dirty="0">
                <a:solidFill>
                  <a:schemeClr val="tx1"/>
                </a:solidFill>
                <a:latin typeface="Courier New" pitchFamily="49" charset="0"/>
              </a:rPr>
              <a:t>EXISTS</a:t>
            </a:r>
            <a:r>
              <a:rPr lang="en-US" altLang="en-US" dirty="0">
                <a:solidFill>
                  <a:schemeClr val="tx1"/>
                </a:solidFill>
              </a:rPr>
              <a:t> operator ensures that the search in the inner query does not continue when at least one match is found for the manager and employee number by the condition:</a:t>
            </a:r>
          </a:p>
          <a:p>
            <a:pPr marL="857250" lvl="4"/>
            <a:r>
              <a:rPr lang="en-US" altLang="en-US" dirty="0">
                <a:solidFill>
                  <a:schemeClr val="tx1"/>
                </a:solidFill>
              </a:rPr>
              <a:t>WHERE </a:t>
            </a:r>
            <a:r>
              <a:rPr lang="en-US" altLang="en-US" dirty="0" err="1">
                <a:solidFill>
                  <a:schemeClr val="tx1"/>
                </a:solidFill>
              </a:rPr>
              <a:t>manager_id</a:t>
            </a:r>
            <a:r>
              <a:rPr lang="en-US" altLang="en-US" dirty="0">
                <a:solidFill>
                  <a:schemeClr val="tx1"/>
                </a:solidFill>
              </a:rPr>
              <a:t> = </a:t>
            </a:r>
            <a:r>
              <a:rPr lang="en-US" altLang="en-US" dirty="0" err="1">
                <a:solidFill>
                  <a:schemeClr val="tx1"/>
                </a:solidFill>
              </a:rPr>
              <a:t>outer.employee_id</a:t>
            </a:r>
            <a:endParaRPr lang="en-US" altLang="en-US" dirty="0">
              <a:solidFill>
                <a:schemeClr val="tx1"/>
              </a:solidFill>
            </a:endParaRPr>
          </a:p>
          <a:p>
            <a:pPr lvl="1"/>
            <a:r>
              <a:rPr lang="en-US" altLang="en-US" dirty="0">
                <a:solidFill>
                  <a:schemeClr val="tx1"/>
                </a:solidFill>
              </a:rPr>
              <a:t>Note that the inner </a:t>
            </a:r>
            <a:r>
              <a:rPr lang="en-US" altLang="en-US" dirty="0">
                <a:solidFill>
                  <a:schemeClr val="tx1"/>
                </a:solidFill>
                <a:latin typeface="Courier New" pitchFamily="49" charset="0"/>
              </a:rPr>
              <a:t>SELECT</a:t>
            </a:r>
            <a:r>
              <a:rPr lang="en-US" altLang="en-US" dirty="0">
                <a:solidFill>
                  <a:schemeClr val="tx1"/>
                </a:solidFill>
              </a:rPr>
              <a:t> query does not need to return a specific value, so a constant can be selected.</a:t>
            </a:r>
          </a:p>
          <a:p>
            <a:endParaRPr lang="en-US" dirty="0"/>
          </a:p>
        </p:txBody>
      </p:sp>
    </p:spTree>
    <p:extLst>
      <p:ext uri="{BB962C8B-B14F-4D97-AF65-F5344CB8AC3E}">
        <p14:creationId xmlns:p14="http://schemas.microsoft.com/office/powerpoint/2010/main" val="7838686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16 - </a:t>
            </a:r>
            <a:fld id="{7C951E65-0BAA-4B24-AD87-683F8269D8DB}" type="slidenum">
              <a:rPr lang="en-US" smtClean="0"/>
              <a:pPr/>
              <a:t>23</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r>
              <a:rPr lang="en-US" altLang="en-US" dirty="0"/>
              <a:t>Using the </a:t>
            </a:r>
            <a:r>
              <a:rPr lang="en-US" altLang="en-US" dirty="0">
                <a:latin typeface="Courier New" pitchFamily="49" charset="0"/>
              </a:rPr>
              <a:t>NOT</a:t>
            </a:r>
            <a:r>
              <a:rPr lang="en-US" altLang="en-US" dirty="0"/>
              <a:t> </a:t>
            </a:r>
            <a:r>
              <a:rPr lang="en-US" altLang="en-US" dirty="0">
                <a:latin typeface="Courier New" pitchFamily="49" charset="0"/>
              </a:rPr>
              <a:t>EXISTS</a:t>
            </a:r>
            <a:r>
              <a:rPr lang="en-US" altLang="en-US" dirty="0"/>
              <a:t> Operator</a:t>
            </a:r>
          </a:p>
          <a:p>
            <a:pPr lvl="1"/>
            <a:r>
              <a:rPr lang="en-US" altLang="en-US" b="1" dirty="0">
                <a:solidFill>
                  <a:schemeClr val="tx1"/>
                </a:solidFill>
              </a:rPr>
              <a:t>Alternative</a:t>
            </a:r>
            <a:r>
              <a:rPr lang="en-US" altLang="en-US" dirty="0">
                <a:solidFill>
                  <a:schemeClr val="tx1"/>
                </a:solidFill>
              </a:rPr>
              <a:t> </a:t>
            </a:r>
            <a:r>
              <a:rPr lang="en-US" altLang="en-US" b="1" dirty="0">
                <a:solidFill>
                  <a:schemeClr val="tx1"/>
                </a:solidFill>
              </a:rPr>
              <a:t>Solution</a:t>
            </a:r>
            <a:endParaRPr lang="en-US" altLang="en-US" dirty="0">
              <a:solidFill>
                <a:schemeClr val="tx1"/>
              </a:solidFill>
            </a:endParaRPr>
          </a:p>
          <a:p>
            <a:pPr lvl="1"/>
            <a:r>
              <a:rPr lang="en-US" altLang="en-US" dirty="0">
                <a:solidFill>
                  <a:schemeClr val="tx1"/>
                </a:solidFill>
              </a:rPr>
              <a:t>A </a:t>
            </a:r>
            <a:r>
              <a:rPr lang="en-US" altLang="en-US" dirty="0">
                <a:solidFill>
                  <a:schemeClr val="tx1"/>
                </a:solidFill>
                <a:latin typeface="Courier New" pitchFamily="49" charset="0"/>
              </a:rPr>
              <a:t>NOT</a:t>
            </a:r>
            <a:r>
              <a:rPr lang="en-US" altLang="en-US" dirty="0">
                <a:solidFill>
                  <a:schemeClr val="tx1"/>
                </a:solidFill>
              </a:rPr>
              <a:t> </a:t>
            </a:r>
            <a:r>
              <a:rPr lang="en-US" altLang="en-US" dirty="0">
                <a:solidFill>
                  <a:schemeClr val="tx1"/>
                </a:solidFill>
                <a:latin typeface="Courier New" pitchFamily="49" charset="0"/>
              </a:rPr>
              <a:t>IN</a:t>
            </a:r>
            <a:r>
              <a:rPr lang="en-US" altLang="en-US" dirty="0">
                <a:solidFill>
                  <a:schemeClr val="tx1"/>
                </a:solidFill>
              </a:rPr>
              <a:t> construct can be used as an alternative for a </a:t>
            </a:r>
            <a:r>
              <a:rPr lang="en-US" altLang="en-US" dirty="0">
                <a:solidFill>
                  <a:schemeClr val="tx1"/>
                </a:solidFill>
                <a:latin typeface="Courier New" pitchFamily="49" charset="0"/>
              </a:rPr>
              <a:t>NOT</a:t>
            </a:r>
            <a:r>
              <a:rPr lang="en-US" altLang="en-US" dirty="0"/>
              <a:t> </a:t>
            </a:r>
            <a:r>
              <a:rPr lang="en-US" altLang="en-US" dirty="0">
                <a:solidFill>
                  <a:schemeClr val="tx1"/>
                </a:solidFill>
                <a:latin typeface="Courier New" pitchFamily="49" charset="0"/>
              </a:rPr>
              <a:t>EXISTS</a:t>
            </a:r>
            <a:r>
              <a:rPr lang="en-US" altLang="en-US" dirty="0">
                <a:solidFill>
                  <a:schemeClr val="tx1"/>
                </a:solidFill>
              </a:rPr>
              <a:t> operator, as shown in the following example:</a:t>
            </a:r>
            <a:endParaRPr lang="en-US" altLang="en-US" b="1" dirty="0">
              <a:solidFill>
                <a:schemeClr val="tx1"/>
              </a:solidFill>
            </a:endParaRPr>
          </a:p>
          <a:p>
            <a:pPr marL="857250" lvl="4"/>
            <a:r>
              <a:rPr lang="en-US" altLang="en-US" dirty="0">
                <a:solidFill>
                  <a:schemeClr val="tx1"/>
                </a:solidFill>
              </a:rPr>
              <a:t> SELECT </a:t>
            </a:r>
            <a:r>
              <a:rPr lang="en-US" altLang="en-US" dirty="0" err="1">
                <a:solidFill>
                  <a:schemeClr val="tx1"/>
                </a:solidFill>
              </a:rPr>
              <a:t>department_id</a:t>
            </a:r>
            <a:r>
              <a:rPr lang="en-US" altLang="en-US" dirty="0">
                <a:solidFill>
                  <a:schemeClr val="tx1"/>
                </a:solidFill>
              </a:rPr>
              <a:t>, </a:t>
            </a:r>
            <a:r>
              <a:rPr lang="en-US" altLang="en-US" dirty="0" err="1">
                <a:solidFill>
                  <a:schemeClr val="tx1"/>
                </a:solidFill>
              </a:rPr>
              <a:t>department_name</a:t>
            </a:r>
            <a:endParaRPr lang="en-US" altLang="en-US" dirty="0">
              <a:solidFill>
                <a:schemeClr val="tx1"/>
              </a:solidFill>
            </a:endParaRPr>
          </a:p>
          <a:p>
            <a:pPr marL="857250" lvl="4"/>
            <a:r>
              <a:rPr lang="en-US" altLang="en-US" dirty="0">
                <a:solidFill>
                  <a:schemeClr val="tx1"/>
                </a:solidFill>
              </a:rPr>
              <a:t> FROM   departments </a:t>
            </a:r>
          </a:p>
          <a:p>
            <a:pPr marL="857250" lvl="4"/>
            <a:r>
              <a:rPr lang="en-US" altLang="en-US" dirty="0">
                <a:solidFill>
                  <a:schemeClr val="tx1"/>
                </a:solidFill>
              </a:rPr>
              <a:t> WHERE  </a:t>
            </a:r>
            <a:r>
              <a:rPr lang="en-US" altLang="en-US" dirty="0" err="1">
                <a:solidFill>
                  <a:schemeClr val="tx1"/>
                </a:solidFill>
              </a:rPr>
              <a:t>department_id</a:t>
            </a:r>
            <a:r>
              <a:rPr lang="en-US" altLang="en-US" dirty="0">
                <a:solidFill>
                  <a:schemeClr val="tx1"/>
                </a:solidFill>
              </a:rPr>
              <a:t> NOT IN (SELECT </a:t>
            </a:r>
            <a:r>
              <a:rPr lang="en-US" altLang="en-US" dirty="0" err="1">
                <a:solidFill>
                  <a:schemeClr val="tx1"/>
                </a:solidFill>
              </a:rPr>
              <a:t>department_id</a:t>
            </a:r>
            <a:endParaRPr lang="en-US" altLang="en-US" dirty="0">
              <a:solidFill>
                <a:schemeClr val="tx1"/>
              </a:solidFill>
            </a:endParaRPr>
          </a:p>
          <a:p>
            <a:pPr marL="857250" lvl="4"/>
            <a:r>
              <a:rPr lang="en-US" altLang="en-US" dirty="0">
                <a:solidFill>
                  <a:schemeClr val="tx1"/>
                </a:solidFill>
              </a:rPr>
              <a:t>                               FROM   employees);</a:t>
            </a:r>
          </a:p>
          <a:p>
            <a:pPr lvl="1"/>
            <a:endParaRPr lang="en-US" altLang="en-US" dirty="0">
              <a:solidFill>
                <a:schemeClr val="tx1"/>
              </a:solidFill>
            </a:endParaRPr>
          </a:p>
          <a:p>
            <a:pPr lvl="1"/>
            <a:r>
              <a:rPr lang="en-US" altLang="en-US" dirty="0">
                <a:solidFill>
                  <a:schemeClr val="tx1"/>
                </a:solidFill>
              </a:rPr>
              <a:t>However, </a:t>
            </a:r>
            <a:r>
              <a:rPr lang="en-US" altLang="en-US" dirty="0">
                <a:solidFill>
                  <a:schemeClr val="tx1"/>
                </a:solidFill>
                <a:latin typeface="Courier New" pitchFamily="49" charset="0"/>
              </a:rPr>
              <a:t>NOT</a:t>
            </a:r>
            <a:r>
              <a:rPr lang="en-US" altLang="en-US" dirty="0">
                <a:solidFill>
                  <a:schemeClr val="tx1"/>
                </a:solidFill>
              </a:rPr>
              <a:t> </a:t>
            </a:r>
            <a:r>
              <a:rPr lang="en-US" altLang="en-US" dirty="0">
                <a:solidFill>
                  <a:schemeClr val="tx1"/>
                </a:solidFill>
                <a:latin typeface="Courier New" pitchFamily="49" charset="0"/>
              </a:rPr>
              <a:t>IN</a:t>
            </a:r>
            <a:r>
              <a:rPr lang="en-US" altLang="en-US" dirty="0">
                <a:solidFill>
                  <a:schemeClr val="tx1"/>
                </a:solidFill>
              </a:rPr>
              <a:t> evaluates to </a:t>
            </a:r>
            <a:r>
              <a:rPr lang="en-US" altLang="en-US" dirty="0">
                <a:solidFill>
                  <a:schemeClr val="tx1"/>
                </a:solidFill>
                <a:latin typeface="Courier New" pitchFamily="49" charset="0"/>
              </a:rPr>
              <a:t>FALSE</a:t>
            </a:r>
            <a:r>
              <a:rPr lang="en-US" altLang="en-US" dirty="0">
                <a:solidFill>
                  <a:schemeClr val="tx1"/>
                </a:solidFill>
              </a:rPr>
              <a:t> if any member of the set is a </a:t>
            </a:r>
            <a:r>
              <a:rPr lang="en-US" altLang="en-US" dirty="0">
                <a:solidFill>
                  <a:schemeClr val="tx1"/>
                </a:solidFill>
                <a:latin typeface="Courier New" pitchFamily="49" charset="0"/>
              </a:rPr>
              <a:t>NULL</a:t>
            </a:r>
            <a:r>
              <a:rPr lang="en-US" altLang="en-US" dirty="0">
                <a:solidFill>
                  <a:schemeClr val="tx1"/>
                </a:solidFill>
              </a:rPr>
              <a:t> value. Therefore, your query will not return any rows even if there are rows in the </a:t>
            </a:r>
            <a:r>
              <a:rPr lang="en-US" altLang="en-US" dirty="0">
                <a:solidFill>
                  <a:schemeClr val="tx1"/>
                </a:solidFill>
                <a:latin typeface="Courier New" pitchFamily="49" charset="0"/>
              </a:rPr>
              <a:t>departments</a:t>
            </a:r>
            <a:r>
              <a:rPr lang="en-US" altLang="en-US" dirty="0">
                <a:solidFill>
                  <a:schemeClr val="tx1"/>
                </a:solidFill>
              </a:rPr>
              <a:t> table that satisfy the </a:t>
            </a:r>
            <a:r>
              <a:rPr lang="en-US" altLang="en-US" dirty="0">
                <a:solidFill>
                  <a:schemeClr val="tx1"/>
                </a:solidFill>
                <a:latin typeface="Courier New" pitchFamily="49" charset="0"/>
              </a:rPr>
              <a:t>WHERE</a:t>
            </a:r>
            <a:r>
              <a:rPr lang="en-US" altLang="en-US" dirty="0">
                <a:solidFill>
                  <a:schemeClr val="tx1"/>
                </a:solidFill>
              </a:rPr>
              <a:t> condition.</a:t>
            </a:r>
          </a:p>
          <a:p>
            <a:endParaRPr lang="en-US" dirty="0"/>
          </a:p>
        </p:txBody>
      </p:sp>
    </p:spTree>
    <p:extLst>
      <p:ext uri="{BB962C8B-B14F-4D97-AF65-F5344CB8AC3E}">
        <p14:creationId xmlns:p14="http://schemas.microsoft.com/office/powerpoint/2010/main" val="20230479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16 - </a:t>
            </a:r>
            <a:fld id="{7C951E65-0BAA-4B24-AD87-683F8269D8DB}" type="slidenum">
              <a:rPr lang="en-US" smtClean="0"/>
              <a:pPr/>
              <a:t>24</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This section discusses the use of the </a:t>
            </a:r>
            <a:r>
              <a:rPr lang="en-US" altLang="en-US" dirty="0">
                <a:latin typeface="Courier New" panose="02070309020205020404" pitchFamily="49" charset="0"/>
                <a:cs typeface="Courier New" panose="02070309020205020404" pitchFamily="49" charset="0"/>
              </a:rPr>
              <a:t>WITH</a:t>
            </a:r>
            <a:r>
              <a:rPr lang="en-US" altLang="en-US" dirty="0"/>
              <a:t> clause.</a:t>
            </a:r>
          </a:p>
          <a:p>
            <a:pPr lvl="1"/>
            <a:endParaRPr lang="en-US" dirty="0"/>
          </a:p>
        </p:txBody>
      </p:sp>
    </p:spTree>
    <p:extLst>
      <p:ext uri="{BB962C8B-B14F-4D97-AF65-F5344CB8AC3E}">
        <p14:creationId xmlns:p14="http://schemas.microsoft.com/office/powerpoint/2010/main" val="42131957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16 - </a:t>
            </a:r>
            <a:fld id="{7C951E65-0BAA-4B24-AD87-683F8269D8DB}" type="slidenum">
              <a:rPr lang="en-US" smtClean="0"/>
              <a:pPr/>
              <a:t>25</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Using the </a:t>
            </a:r>
            <a:r>
              <a:rPr lang="en-US" altLang="en-US" dirty="0">
                <a:latin typeface="Courier New" pitchFamily="49" charset="0"/>
              </a:rPr>
              <a:t>WITH</a:t>
            </a:r>
            <a:r>
              <a:rPr lang="en-US" altLang="en-US" dirty="0"/>
              <a:t> clause, you can define a query block before using it in a query. </a:t>
            </a:r>
          </a:p>
          <a:p>
            <a:pPr lvl="1"/>
            <a:r>
              <a:rPr lang="en-US" altLang="en-US" dirty="0"/>
              <a:t>The </a:t>
            </a:r>
            <a:r>
              <a:rPr lang="en-US" altLang="en-US" dirty="0">
                <a:latin typeface="Courier New" pitchFamily="49" charset="0"/>
              </a:rPr>
              <a:t>WITH</a:t>
            </a:r>
            <a:r>
              <a:rPr lang="en-US" altLang="en-US" dirty="0"/>
              <a:t> clause (formally known as </a:t>
            </a:r>
            <a:r>
              <a:rPr lang="en-US" altLang="en-US" dirty="0" err="1">
                <a:latin typeface="Courier New" pitchFamily="49" charset="0"/>
              </a:rPr>
              <a:t>subquery_factoring_clause</a:t>
            </a:r>
            <a:r>
              <a:rPr lang="en-US" altLang="en-US" dirty="0"/>
              <a:t>) enables you to reuse the same query block in a </a:t>
            </a:r>
            <a:r>
              <a:rPr lang="en-US" altLang="en-US" dirty="0">
                <a:latin typeface="Courier New" pitchFamily="49" charset="0"/>
              </a:rPr>
              <a:t>SELECT</a:t>
            </a:r>
            <a:r>
              <a:rPr lang="en-US" altLang="en-US" dirty="0"/>
              <a:t> statement when it occurs more than once within a complex query. This is particularly useful when a query has many references to the same query block and there are joins and aggregations. This also helps in reducing the cost to evaluate the query block multiple times.</a:t>
            </a:r>
          </a:p>
          <a:p>
            <a:pPr lvl="1"/>
            <a:r>
              <a:rPr lang="en-US" altLang="en-US" dirty="0"/>
              <a:t>Using the </a:t>
            </a:r>
            <a:r>
              <a:rPr lang="en-US" altLang="en-US" dirty="0">
                <a:latin typeface="Courier New" pitchFamily="49" charset="0"/>
              </a:rPr>
              <a:t>WITH</a:t>
            </a:r>
            <a:r>
              <a:rPr lang="en-US" altLang="en-US" dirty="0"/>
              <a:t> clause, the Oracle Server retrieves the results of a query block and stores them in the user’s temporary tablespace. This can improve performance.</a:t>
            </a:r>
          </a:p>
          <a:p>
            <a:pPr lvl="1"/>
            <a:r>
              <a:rPr lang="en-US" altLang="en-US" b="1" dirty="0">
                <a:latin typeface="Courier New" pitchFamily="49" charset="0"/>
              </a:rPr>
              <a:t>WITH</a:t>
            </a:r>
            <a:r>
              <a:rPr lang="en-US" altLang="en-US" b="1" dirty="0"/>
              <a:t> Clause Benefits</a:t>
            </a:r>
          </a:p>
          <a:p>
            <a:pPr lvl="2"/>
            <a:r>
              <a:rPr lang="en-US" altLang="en-US" dirty="0"/>
              <a:t>Makes the query easy to read</a:t>
            </a:r>
          </a:p>
          <a:p>
            <a:pPr lvl="2"/>
            <a:r>
              <a:rPr lang="en-US" altLang="en-US" dirty="0"/>
              <a:t>Evaluates a clause only once, even if it appears multiple times in the query</a:t>
            </a:r>
          </a:p>
          <a:p>
            <a:pPr lvl="2"/>
            <a:r>
              <a:rPr lang="en-US" altLang="en-US" dirty="0"/>
              <a:t>In most cases, may improve performance for large queries</a:t>
            </a:r>
          </a:p>
          <a:p>
            <a:endParaRPr lang="en-US" dirty="0"/>
          </a:p>
        </p:txBody>
      </p:sp>
    </p:spTree>
    <p:extLst>
      <p:ext uri="{BB962C8B-B14F-4D97-AF65-F5344CB8AC3E}">
        <p14:creationId xmlns:p14="http://schemas.microsoft.com/office/powerpoint/2010/main" val="32489444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16 - </a:t>
            </a:r>
            <a:fld id="{7C951E65-0BAA-4B24-AD87-683F8269D8DB}" type="slidenum">
              <a:rPr lang="en-US" smtClean="0"/>
              <a:pPr/>
              <a:t>26</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The SQL code in the slide is an example of a situation in which you can improve performance and write SQL more simply by using the </a:t>
            </a:r>
            <a:r>
              <a:rPr lang="en-US" altLang="en-US" dirty="0">
                <a:latin typeface="Courier New" pitchFamily="49" charset="0"/>
              </a:rPr>
              <a:t>WITH</a:t>
            </a:r>
            <a:r>
              <a:rPr lang="en-US" altLang="en-US" dirty="0"/>
              <a:t> clause. </a:t>
            </a:r>
          </a:p>
          <a:p>
            <a:pPr lvl="1"/>
            <a:r>
              <a:rPr lang="en-US" altLang="en-US" dirty="0"/>
              <a:t>The query creates the query name as </a:t>
            </a:r>
            <a:r>
              <a:rPr lang="en-US" altLang="en-US" dirty="0">
                <a:latin typeface="Courier New" pitchFamily="49" charset="0"/>
              </a:rPr>
              <a:t>CNT_DEPT</a:t>
            </a:r>
            <a:r>
              <a:rPr lang="en-US" altLang="en-US" dirty="0"/>
              <a:t> and then uses it in the body of the main query. Here, you perform a math operation by dividing the salary of an employee with the total number of employees in each department. </a:t>
            </a:r>
          </a:p>
          <a:p>
            <a:pPr lvl="1"/>
            <a:r>
              <a:rPr lang="en-US" altLang="en-US" dirty="0"/>
              <a:t>Internally, the </a:t>
            </a:r>
            <a:r>
              <a:rPr lang="en-US" altLang="en-US" dirty="0">
                <a:latin typeface="Courier New" pitchFamily="49" charset="0"/>
              </a:rPr>
              <a:t>WITH</a:t>
            </a:r>
            <a:r>
              <a:rPr lang="en-US" altLang="en-US" dirty="0"/>
              <a:t> clause is resolved either as an inline view or a temporary table. The optimizer chooses the appropriate resolution depending on the cost or benefit of temporarily storing the results of the </a:t>
            </a:r>
            <a:r>
              <a:rPr lang="en-US" altLang="en-US" dirty="0">
                <a:latin typeface="Courier New" pitchFamily="49" charset="0"/>
              </a:rPr>
              <a:t>WITH</a:t>
            </a:r>
            <a:r>
              <a:rPr lang="en-US" altLang="en-US" dirty="0"/>
              <a:t> clause.</a:t>
            </a:r>
          </a:p>
          <a:p>
            <a:pPr lvl="1"/>
            <a:r>
              <a:rPr lang="en-US" altLang="en-US" b="1" dirty="0">
                <a:latin typeface="Courier New" pitchFamily="49" charset="0"/>
              </a:rPr>
              <a:t>WITH</a:t>
            </a:r>
            <a:r>
              <a:rPr lang="en-US" altLang="en-US" b="1" dirty="0"/>
              <a:t> Clause Usage Notes</a:t>
            </a:r>
          </a:p>
          <a:p>
            <a:pPr lvl="2"/>
            <a:r>
              <a:rPr lang="en-US" altLang="en-US" dirty="0"/>
              <a:t>You can use it only with </a:t>
            </a:r>
            <a:r>
              <a:rPr lang="en-US" altLang="en-US" dirty="0">
                <a:latin typeface="Courier New" pitchFamily="49" charset="0"/>
              </a:rPr>
              <a:t>SELECT</a:t>
            </a:r>
            <a:r>
              <a:rPr lang="en-US" altLang="en-US" dirty="0"/>
              <a:t> statements.</a:t>
            </a:r>
          </a:p>
          <a:p>
            <a:pPr lvl="2"/>
            <a:r>
              <a:rPr lang="en-US" altLang="en-US" dirty="0"/>
              <a:t>A query name is visible to all </a:t>
            </a:r>
            <a:r>
              <a:rPr lang="en-US" altLang="en-US" dirty="0">
                <a:latin typeface="Courier New" pitchFamily="49" charset="0"/>
              </a:rPr>
              <a:t>WITH</a:t>
            </a:r>
            <a:r>
              <a:rPr lang="en-US" altLang="en-US" dirty="0"/>
              <a:t> element query blocks (including their subquery blocks) defined after it and the main query block itself (including its subquery blocks).</a:t>
            </a:r>
          </a:p>
          <a:p>
            <a:pPr lvl="2"/>
            <a:r>
              <a:rPr lang="en-US" altLang="en-US" dirty="0"/>
              <a:t>When the query name is the same as an existing table name, the parser searches from the inside out, and the query block name takes precedence over the table name.</a:t>
            </a:r>
          </a:p>
          <a:p>
            <a:pPr lvl="2"/>
            <a:r>
              <a:rPr lang="en-US" altLang="en-US" dirty="0"/>
              <a:t>The </a:t>
            </a:r>
            <a:r>
              <a:rPr lang="en-US" altLang="en-US" dirty="0">
                <a:latin typeface="Courier New" pitchFamily="49" charset="0"/>
              </a:rPr>
              <a:t>WITH</a:t>
            </a:r>
            <a:r>
              <a:rPr lang="en-US" altLang="en-US" dirty="0"/>
              <a:t> clause can hold more than one query. Each query is then separated by a comma</a:t>
            </a:r>
            <a:r>
              <a:rPr lang="en-US" altLang="en-US" dirty="0" smtClean="0"/>
              <a:t>.</a:t>
            </a:r>
            <a:endParaRPr lang="en-US" dirty="0"/>
          </a:p>
        </p:txBody>
      </p:sp>
    </p:spTree>
    <p:extLst>
      <p:ext uri="{BB962C8B-B14F-4D97-AF65-F5344CB8AC3E}">
        <p14:creationId xmlns:p14="http://schemas.microsoft.com/office/powerpoint/2010/main" val="8926979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16 - </a:t>
            </a:r>
            <a:fld id="{7C951E65-0BAA-4B24-AD87-683F8269D8DB}" type="slidenum">
              <a:rPr lang="en-US" smtClean="0"/>
              <a:pPr/>
              <a:t>27</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Using the extension of the </a:t>
            </a:r>
            <a:r>
              <a:rPr lang="en-US" altLang="en-US" dirty="0">
                <a:latin typeface="Courier New" pitchFamily="49" charset="0"/>
                <a:cs typeface="Courier New" pitchFamily="49" charset="0"/>
              </a:rPr>
              <a:t>WITH</a:t>
            </a:r>
            <a:r>
              <a:rPr lang="en-US" altLang="en-US" dirty="0">
                <a:solidFill>
                  <a:schemeClr val="tx1"/>
                </a:solidFill>
              </a:rPr>
              <a:t> </a:t>
            </a:r>
            <a:r>
              <a:rPr lang="en-US" altLang="en-US" dirty="0"/>
              <a:t>clause, you can also formulate recursive queries. </a:t>
            </a:r>
          </a:p>
          <a:p>
            <a:pPr lvl="2"/>
            <a:r>
              <a:rPr lang="en-US" altLang="en-US" dirty="0"/>
              <a:t>Recursive </a:t>
            </a:r>
            <a:r>
              <a:rPr lang="en-US" altLang="en-US" dirty="0">
                <a:latin typeface="Courier New" pitchFamily="49" charset="0"/>
                <a:cs typeface="Courier New" pitchFamily="49" charset="0"/>
              </a:rPr>
              <a:t>WITH</a:t>
            </a:r>
            <a:r>
              <a:rPr lang="en-US" altLang="en-US" dirty="0"/>
              <a:t> defines a recursive query with a name, the Recursive </a:t>
            </a:r>
            <a:r>
              <a:rPr lang="en-US" altLang="en-US" dirty="0">
                <a:latin typeface="Courier New" pitchFamily="49" charset="0"/>
                <a:cs typeface="Courier New" pitchFamily="49" charset="0"/>
              </a:rPr>
              <a:t>WITH</a:t>
            </a:r>
            <a:r>
              <a:rPr lang="en-US" altLang="en-US" dirty="0"/>
              <a:t> element name. </a:t>
            </a:r>
          </a:p>
          <a:p>
            <a:pPr lvl="2"/>
            <a:r>
              <a:rPr lang="en-US" altLang="en-US" dirty="0"/>
              <a:t>The Recursive </a:t>
            </a:r>
            <a:r>
              <a:rPr lang="en-US" altLang="en-US" dirty="0">
                <a:latin typeface="Courier New" pitchFamily="49" charset="0"/>
                <a:cs typeface="Courier New" pitchFamily="49" charset="0"/>
              </a:rPr>
              <a:t>WITH </a:t>
            </a:r>
            <a:r>
              <a:rPr lang="en-US" altLang="en-US" dirty="0"/>
              <a:t>element definition must contain at least two query blocks: an anchor member and a recursive member. There can be multiple anchor members, but there can be only a single recursive member. </a:t>
            </a:r>
          </a:p>
          <a:p>
            <a:pPr lvl="2"/>
            <a:r>
              <a:rPr lang="en-US" altLang="en-US" dirty="0"/>
              <a:t>The anchor member must appear before the recursive member, and it cannot reference </a:t>
            </a:r>
            <a:r>
              <a:rPr lang="en-US" altLang="en-US" i="1" dirty="0" err="1"/>
              <a:t>query_name</a:t>
            </a:r>
            <a:r>
              <a:rPr lang="en-US" altLang="en-US" dirty="0"/>
              <a:t>. The anchor member can be composed of one or more query blocks combined by the set operators, for example, </a:t>
            </a:r>
            <a:r>
              <a:rPr lang="en-US" altLang="en-US" dirty="0">
                <a:latin typeface="Courier New" pitchFamily="49" charset="0"/>
                <a:cs typeface="Courier New" pitchFamily="49" charset="0"/>
              </a:rPr>
              <a:t>UNION ALL</a:t>
            </a:r>
            <a:r>
              <a:rPr lang="en-US" altLang="en-US" dirty="0"/>
              <a:t>,  </a:t>
            </a:r>
            <a:r>
              <a:rPr lang="en-US" altLang="en-US" dirty="0">
                <a:latin typeface="Courier New" pitchFamily="49" charset="0"/>
                <a:cs typeface="Courier New" pitchFamily="49" charset="0"/>
              </a:rPr>
              <a:t>UNION</a:t>
            </a:r>
            <a:r>
              <a:rPr lang="en-US" altLang="en-US" dirty="0"/>
              <a:t>,</a:t>
            </a:r>
            <a:r>
              <a:rPr lang="en-US" altLang="en-US" dirty="0">
                <a:latin typeface="Courier New" pitchFamily="49" charset="0"/>
                <a:cs typeface="Courier New" pitchFamily="49" charset="0"/>
              </a:rPr>
              <a:t> INTERSECT</a:t>
            </a:r>
            <a:r>
              <a:rPr lang="en-US" altLang="en-US" dirty="0"/>
              <a:t>, or</a:t>
            </a:r>
            <a:r>
              <a:rPr lang="en-US" altLang="en-US" dirty="0">
                <a:latin typeface="Courier New" pitchFamily="49" charset="0"/>
                <a:cs typeface="Courier New" pitchFamily="49" charset="0"/>
              </a:rPr>
              <a:t> MINUS</a:t>
            </a:r>
            <a:r>
              <a:rPr lang="en-US" altLang="en-US" dirty="0"/>
              <a:t>. </a:t>
            </a:r>
          </a:p>
          <a:p>
            <a:pPr lvl="2"/>
            <a:r>
              <a:rPr lang="en-US" altLang="en-US" dirty="0"/>
              <a:t>The recursive member must follow the anchor member and must reference </a:t>
            </a:r>
            <a:r>
              <a:rPr lang="en-US" altLang="en-US" i="1" dirty="0" err="1"/>
              <a:t>query_name</a:t>
            </a:r>
            <a:r>
              <a:rPr lang="en-US" altLang="en-US" dirty="0"/>
              <a:t> exactly once. You must combine the recursive member with the anchor member by using the </a:t>
            </a:r>
            <a:r>
              <a:rPr lang="en-US" altLang="en-US" dirty="0">
                <a:latin typeface="Courier New" pitchFamily="49" charset="0"/>
                <a:cs typeface="Courier New" pitchFamily="49" charset="0"/>
              </a:rPr>
              <a:t>UNION ALL</a:t>
            </a:r>
            <a:r>
              <a:rPr lang="en-US" altLang="en-US" dirty="0"/>
              <a:t> set operator.</a:t>
            </a:r>
          </a:p>
          <a:p>
            <a:pPr lvl="2"/>
            <a:r>
              <a:rPr lang="en-US" altLang="en-US" dirty="0"/>
              <a:t>The Recursive </a:t>
            </a:r>
            <a:r>
              <a:rPr lang="en-US" altLang="en-US" dirty="0">
                <a:latin typeface="Courier New" pitchFamily="49" charset="0"/>
                <a:cs typeface="Courier New" pitchFamily="49" charset="0"/>
              </a:rPr>
              <a:t>WITH</a:t>
            </a:r>
            <a:r>
              <a:rPr lang="en-US" altLang="en-US" dirty="0"/>
              <a:t> clause complies with the American National Standards Institute (ANSI) standard. </a:t>
            </a:r>
          </a:p>
          <a:p>
            <a:pPr lvl="2"/>
            <a:r>
              <a:rPr lang="en-US" altLang="en-US" dirty="0"/>
              <a:t>Recursive </a:t>
            </a:r>
            <a:r>
              <a:rPr lang="en-US" altLang="en-US" dirty="0">
                <a:latin typeface="Courier New" pitchFamily="49" charset="0"/>
                <a:cs typeface="Courier New" pitchFamily="49" charset="0"/>
              </a:rPr>
              <a:t>WITH</a:t>
            </a:r>
            <a:r>
              <a:rPr lang="en-US" altLang="en-US" dirty="0"/>
              <a:t> can be used to query hierarchical data, such as organization charts.</a:t>
            </a:r>
          </a:p>
          <a:p>
            <a:endParaRPr lang="en-US" dirty="0"/>
          </a:p>
        </p:txBody>
      </p:sp>
    </p:spTree>
    <p:extLst>
      <p:ext uri="{BB962C8B-B14F-4D97-AF65-F5344CB8AC3E}">
        <p14:creationId xmlns:p14="http://schemas.microsoft.com/office/powerpoint/2010/main" val="39206859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16 - </a:t>
            </a:r>
            <a:fld id="{7C951E65-0BAA-4B24-AD87-683F8269D8DB}" type="slidenum">
              <a:rPr lang="en-US" smtClean="0"/>
              <a:pPr/>
              <a:t>28</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Example 1 in the slide displays records from a </a:t>
            </a:r>
            <a:r>
              <a:rPr lang="en-US" altLang="en-US" dirty="0">
                <a:latin typeface="Courier New" pitchFamily="49" charset="0"/>
              </a:rPr>
              <a:t>FLIGHTS</a:t>
            </a:r>
            <a:r>
              <a:rPr lang="en-US" altLang="en-US" dirty="0"/>
              <a:t> table describing flights between two cities. </a:t>
            </a:r>
          </a:p>
          <a:p>
            <a:pPr lvl="1"/>
            <a:r>
              <a:rPr lang="en-US" altLang="en-US" dirty="0"/>
              <a:t>Using the query in example 2, you query the </a:t>
            </a:r>
            <a:r>
              <a:rPr lang="en-US" altLang="en-US" dirty="0">
                <a:latin typeface="Courier New" pitchFamily="49" charset="0"/>
              </a:rPr>
              <a:t>FLIGHTS</a:t>
            </a:r>
            <a:r>
              <a:rPr lang="en-US" altLang="en-US" dirty="0"/>
              <a:t> table to display the total flight time between any source and destination.</a:t>
            </a:r>
          </a:p>
          <a:p>
            <a:pPr lvl="1"/>
            <a:r>
              <a:rPr lang="en-US" altLang="en-US" dirty="0"/>
              <a:t>The </a:t>
            </a:r>
            <a:r>
              <a:rPr lang="en-US" altLang="en-US" dirty="0">
                <a:latin typeface="Courier New" pitchFamily="49" charset="0"/>
              </a:rPr>
              <a:t>WITH</a:t>
            </a:r>
            <a:r>
              <a:rPr lang="en-US" altLang="en-US" dirty="0"/>
              <a:t> clause in the query, which is named </a:t>
            </a:r>
            <a:r>
              <a:rPr lang="en-US" altLang="en-US" dirty="0" err="1">
                <a:latin typeface="Courier New" pitchFamily="49" charset="0"/>
              </a:rPr>
              <a:t>Reachable_From</a:t>
            </a:r>
            <a:r>
              <a:rPr lang="en-US" altLang="en-US" dirty="0"/>
              <a:t>, has a </a:t>
            </a:r>
            <a:r>
              <a:rPr lang="en-US" altLang="en-US" dirty="0">
                <a:latin typeface="Courier New" pitchFamily="49" charset="0"/>
              </a:rPr>
              <a:t>UNION</a:t>
            </a:r>
            <a:r>
              <a:rPr lang="en-US" altLang="en-US" dirty="0"/>
              <a:t> </a:t>
            </a:r>
            <a:r>
              <a:rPr lang="en-US" altLang="en-US" dirty="0">
                <a:latin typeface="Courier New" pitchFamily="49" charset="0"/>
              </a:rPr>
              <a:t>ALL</a:t>
            </a:r>
            <a:r>
              <a:rPr lang="en-US" altLang="en-US" dirty="0"/>
              <a:t> query with two branches:</a:t>
            </a:r>
          </a:p>
          <a:p>
            <a:pPr lvl="2"/>
            <a:r>
              <a:rPr lang="en-US" altLang="en-US" dirty="0"/>
              <a:t>The first branch is the </a:t>
            </a:r>
            <a:r>
              <a:rPr lang="en-US" altLang="en-US" i="1" dirty="0"/>
              <a:t>anchor</a:t>
            </a:r>
            <a:r>
              <a:rPr lang="en-US" altLang="en-US" dirty="0"/>
              <a:t> branch, which selects all the rows from the </a:t>
            </a:r>
            <a:r>
              <a:rPr lang="en-US" altLang="en-US" dirty="0">
                <a:latin typeface="Courier New" pitchFamily="49" charset="0"/>
              </a:rPr>
              <a:t>Flights</a:t>
            </a:r>
            <a:r>
              <a:rPr lang="en-US" altLang="en-US" dirty="0"/>
              <a:t> table. </a:t>
            </a:r>
          </a:p>
          <a:p>
            <a:pPr lvl="2"/>
            <a:r>
              <a:rPr lang="en-US" altLang="en-US" dirty="0"/>
              <a:t>The second branch is the recursive branch. It joins the contents of </a:t>
            </a:r>
            <a:r>
              <a:rPr lang="en-US" altLang="en-US" dirty="0" err="1">
                <a:latin typeface="Courier New" pitchFamily="49" charset="0"/>
              </a:rPr>
              <a:t>Reachable_From</a:t>
            </a:r>
            <a:r>
              <a:rPr lang="en-US" altLang="en-US" dirty="0"/>
              <a:t> to the </a:t>
            </a:r>
            <a:r>
              <a:rPr lang="en-US" altLang="en-US" dirty="0">
                <a:latin typeface="Courier New" pitchFamily="49" charset="0"/>
              </a:rPr>
              <a:t>Flights</a:t>
            </a:r>
            <a:r>
              <a:rPr lang="en-US" altLang="en-US" dirty="0"/>
              <a:t> table to find other cities that can be reached, and adds these to the content of </a:t>
            </a:r>
            <a:r>
              <a:rPr lang="en-US" altLang="en-US" dirty="0" err="1">
                <a:latin typeface="Courier New" pitchFamily="49" charset="0"/>
              </a:rPr>
              <a:t>Reachable_From</a:t>
            </a:r>
            <a:r>
              <a:rPr lang="en-US" altLang="en-US" dirty="0"/>
              <a:t>. The operation will finish when no more rows are found by the recursive branch. </a:t>
            </a:r>
          </a:p>
          <a:p>
            <a:pPr lvl="1"/>
            <a:r>
              <a:rPr lang="en-US" altLang="en-US" dirty="0"/>
              <a:t>Example 3 displays the result of the query that selects everything from the </a:t>
            </a:r>
            <a:r>
              <a:rPr lang="en-US" altLang="en-US" dirty="0">
                <a:latin typeface="Courier New" pitchFamily="49" charset="0"/>
              </a:rPr>
              <a:t>WITH</a:t>
            </a:r>
            <a:r>
              <a:rPr lang="en-US" altLang="en-US" dirty="0"/>
              <a:t> clause element </a:t>
            </a:r>
            <a:r>
              <a:rPr lang="en-US" altLang="en-US" dirty="0" err="1">
                <a:latin typeface="Courier New" pitchFamily="49" charset="0"/>
              </a:rPr>
              <a:t>Reachable_From</a:t>
            </a:r>
            <a:r>
              <a:rPr lang="en-US" altLang="en-US" dirty="0"/>
              <a:t>.</a:t>
            </a:r>
          </a:p>
          <a:p>
            <a:pPr lvl="1"/>
            <a:r>
              <a:rPr lang="en-US" altLang="en-US" dirty="0"/>
              <a:t>For details, see:</a:t>
            </a:r>
          </a:p>
          <a:p>
            <a:pPr lvl="2"/>
            <a:r>
              <a:rPr lang="en-US" altLang="en-US" i="1" dirty="0"/>
              <a:t>Oracle Database SQL Language Reference 19c.</a:t>
            </a:r>
          </a:p>
          <a:p>
            <a:pPr lvl="2"/>
            <a:r>
              <a:rPr lang="en-US" altLang="en-US" i="1" dirty="0"/>
              <a:t>Oracle Database Data Warehousing Guide 19c.</a:t>
            </a:r>
          </a:p>
          <a:p>
            <a:endParaRPr lang="en-US" dirty="0"/>
          </a:p>
        </p:txBody>
      </p:sp>
    </p:spTree>
    <p:extLst>
      <p:ext uri="{BB962C8B-B14F-4D97-AF65-F5344CB8AC3E}">
        <p14:creationId xmlns:p14="http://schemas.microsoft.com/office/powerpoint/2010/main" val="3681208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16 - </a:t>
            </a:r>
            <a:fld id="{7C951E65-0BAA-4B24-AD87-683F8269D8DB}" type="slidenum">
              <a:rPr lang="en-US" smtClean="0"/>
              <a:pPr/>
              <a:t>29</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You can use multiple-column subqueries to combine multiple </a:t>
            </a:r>
            <a:r>
              <a:rPr lang="en-US" altLang="en-US" dirty="0">
                <a:latin typeface="Courier New" pitchFamily="49" charset="0"/>
              </a:rPr>
              <a:t>WHERE</a:t>
            </a:r>
            <a:r>
              <a:rPr lang="en-US" altLang="en-US" dirty="0"/>
              <a:t> conditions in a single </a:t>
            </a:r>
            <a:r>
              <a:rPr lang="en-US" altLang="en-US" dirty="0">
                <a:latin typeface="Courier New" pitchFamily="49" charset="0"/>
              </a:rPr>
              <a:t>WHERE</a:t>
            </a:r>
            <a:r>
              <a:rPr lang="en-US" altLang="en-US" dirty="0"/>
              <a:t> clause. Column comparisons in a multiple-column subquery can be pairwise comparisons or </a:t>
            </a:r>
            <a:r>
              <a:rPr lang="en-US" altLang="en-US" dirty="0" err="1"/>
              <a:t>nonpairwise</a:t>
            </a:r>
            <a:r>
              <a:rPr lang="en-US" altLang="en-US" dirty="0"/>
              <a:t> comparisons.</a:t>
            </a:r>
          </a:p>
          <a:p>
            <a:pPr lvl="1"/>
            <a:r>
              <a:rPr lang="en-US" altLang="en-US" dirty="0"/>
              <a:t>You can use a subquery to define a table to be operated on by a containing query.</a:t>
            </a:r>
          </a:p>
          <a:p>
            <a:pPr lvl="1"/>
            <a:r>
              <a:rPr lang="en-US" altLang="en-US" dirty="0"/>
              <a:t>Scalar subqueries can be used in:</a:t>
            </a:r>
          </a:p>
          <a:p>
            <a:pPr lvl="2"/>
            <a:r>
              <a:rPr lang="en-US" altLang="en-US" dirty="0"/>
              <a:t>The condition and expression part of </a:t>
            </a:r>
            <a:r>
              <a:rPr lang="en-US" altLang="en-US" dirty="0">
                <a:latin typeface="Courier New" pitchFamily="49" charset="0"/>
              </a:rPr>
              <a:t>DECODE</a:t>
            </a:r>
            <a:r>
              <a:rPr lang="en-US" altLang="en-US" dirty="0"/>
              <a:t> and </a:t>
            </a:r>
            <a:r>
              <a:rPr lang="en-US" altLang="en-US" dirty="0">
                <a:latin typeface="Courier New" pitchFamily="49" charset="0"/>
              </a:rPr>
              <a:t>CASE</a:t>
            </a:r>
          </a:p>
          <a:p>
            <a:pPr lvl="2"/>
            <a:r>
              <a:rPr lang="en-US" altLang="en-US" dirty="0"/>
              <a:t>All clauses of </a:t>
            </a:r>
            <a:r>
              <a:rPr lang="en-US" altLang="en-US" dirty="0">
                <a:latin typeface="Courier New" pitchFamily="49" charset="0"/>
              </a:rPr>
              <a:t>SELECT</a:t>
            </a:r>
            <a:r>
              <a:rPr lang="en-US" altLang="en-US" dirty="0"/>
              <a:t> except </a:t>
            </a:r>
            <a:r>
              <a:rPr lang="en-US" altLang="en-US" dirty="0">
                <a:latin typeface="Courier New" pitchFamily="49" charset="0"/>
              </a:rPr>
              <a:t>GROUP</a:t>
            </a:r>
            <a:r>
              <a:rPr lang="en-US" altLang="en-US" dirty="0"/>
              <a:t> </a:t>
            </a:r>
            <a:r>
              <a:rPr lang="en-US" altLang="en-US" dirty="0">
                <a:latin typeface="Courier New" pitchFamily="49" charset="0"/>
              </a:rPr>
              <a:t>BY</a:t>
            </a:r>
          </a:p>
          <a:p>
            <a:pPr lvl="2"/>
            <a:r>
              <a:rPr lang="en-US" altLang="en-US" dirty="0"/>
              <a:t>A </a:t>
            </a:r>
            <a:r>
              <a:rPr lang="en-US" altLang="en-US" dirty="0">
                <a:latin typeface="Courier New" pitchFamily="49" charset="0"/>
              </a:rPr>
              <a:t>SET</a:t>
            </a:r>
            <a:r>
              <a:rPr lang="en-US" altLang="en-US" dirty="0"/>
              <a:t> clause and </a:t>
            </a:r>
            <a:r>
              <a:rPr lang="en-US" altLang="en-US" dirty="0">
                <a:latin typeface="Courier New" pitchFamily="49" charset="0"/>
              </a:rPr>
              <a:t>WHERE</a:t>
            </a:r>
            <a:r>
              <a:rPr lang="en-US" altLang="en-US" dirty="0"/>
              <a:t> clause of the </a:t>
            </a:r>
            <a:r>
              <a:rPr lang="en-US" altLang="en-US" dirty="0">
                <a:latin typeface="Courier New" pitchFamily="49" charset="0"/>
              </a:rPr>
              <a:t>UPDATE</a:t>
            </a:r>
            <a:r>
              <a:rPr lang="en-US" altLang="en-US" dirty="0"/>
              <a:t> statement</a:t>
            </a:r>
          </a:p>
          <a:p>
            <a:pPr lvl="1">
              <a:buClr>
                <a:schemeClr val="tx1"/>
              </a:buClr>
            </a:pPr>
            <a:r>
              <a:rPr lang="en-US" altLang="en-US" dirty="0"/>
              <a:t>The Oracle Server performs a correlated subquery when the subquery references a column from a table referred to in the parent statement. A correlated subquery is evaluated once for each row processed by the parent statement. The parent statement can be a </a:t>
            </a:r>
            <a:r>
              <a:rPr lang="en-US" altLang="en-US" dirty="0">
                <a:latin typeface="Courier New" pitchFamily="49" charset="0"/>
              </a:rPr>
              <a:t>SELECT</a:t>
            </a:r>
            <a:r>
              <a:rPr lang="en-US" altLang="en-US" dirty="0"/>
              <a:t> statement. Using the </a:t>
            </a:r>
            <a:r>
              <a:rPr lang="en-US" altLang="en-US" dirty="0">
                <a:latin typeface="Courier New" pitchFamily="49" charset="0"/>
              </a:rPr>
              <a:t>WITH</a:t>
            </a:r>
            <a:r>
              <a:rPr lang="en-US" altLang="en-US" dirty="0"/>
              <a:t> clause, you can reuse the same query when it is costly to re-evaluate the query block and it occurs more than once within a complex query.</a:t>
            </a:r>
          </a:p>
          <a:p>
            <a:endParaRPr lang="en-US" dirty="0"/>
          </a:p>
        </p:txBody>
      </p:sp>
    </p:spTree>
    <p:extLst>
      <p:ext uri="{BB962C8B-B14F-4D97-AF65-F5344CB8AC3E}">
        <p14:creationId xmlns:p14="http://schemas.microsoft.com/office/powerpoint/2010/main" val="3157893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16 - </a:t>
            </a:r>
            <a:fld id="{7C951E65-0BAA-4B24-AD87-683F8269D8DB}" type="slidenum">
              <a:rPr lang="en-US" smtClean="0"/>
              <a:pPr/>
              <a:t>3</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In this lesson, you learn how to write multiple-column subqueries and subqueries in the </a:t>
            </a:r>
            <a:r>
              <a:rPr lang="en-US" altLang="en-US" dirty="0">
                <a:latin typeface="Courier New" pitchFamily="49" charset="0"/>
              </a:rPr>
              <a:t>FROM</a:t>
            </a:r>
            <a:r>
              <a:rPr lang="en-US" altLang="en-US" dirty="0"/>
              <a:t> clause of a </a:t>
            </a:r>
            <a:r>
              <a:rPr lang="en-US" altLang="en-US" dirty="0">
                <a:latin typeface="Courier New" pitchFamily="49" charset="0"/>
              </a:rPr>
              <a:t>SELECT</a:t>
            </a:r>
            <a:r>
              <a:rPr lang="en-US" altLang="en-US" dirty="0"/>
              <a:t> statement. You also learn to solve problems by using scalar, correlated subqueries and to use the </a:t>
            </a:r>
            <a:r>
              <a:rPr lang="en-US" altLang="en-US" dirty="0">
                <a:latin typeface="Courier New" pitchFamily="49" charset="0"/>
              </a:rPr>
              <a:t>WITH</a:t>
            </a:r>
            <a:r>
              <a:rPr lang="en-US" altLang="en-US" dirty="0"/>
              <a:t> clause.</a:t>
            </a:r>
          </a:p>
          <a:p>
            <a:pPr lvl="1"/>
            <a:endParaRPr lang="en-US" dirty="0"/>
          </a:p>
        </p:txBody>
      </p:sp>
    </p:spTree>
    <p:extLst>
      <p:ext uri="{BB962C8B-B14F-4D97-AF65-F5344CB8AC3E}">
        <p14:creationId xmlns:p14="http://schemas.microsoft.com/office/powerpoint/2010/main" val="2191656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16 - </a:t>
            </a:r>
            <a:fld id="{7C951E65-0BAA-4B24-AD87-683F8269D8DB}" type="slidenum">
              <a:rPr lang="en-US" smtClean="0"/>
              <a:pPr/>
              <a:t>30</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In this practice, you write multiple-column subqueries, and correlated and scalar subqueries. You also solve problems by writing the </a:t>
            </a:r>
            <a:r>
              <a:rPr lang="en-US" altLang="en-US" dirty="0">
                <a:latin typeface="Courier New" pitchFamily="49" charset="0"/>
              </a:rPr>
              <a:t>WITH</a:t>
            </a:r>
            <a:r>
              <a:rPr lang="en-US" altLang="en-US" dirty="0"/>
              <a:t> clause.</a:t>
            </a:r>
          </a:p>
          <a:p>
            <a:pPr lvl="1"/>
            <a:endParaRPr lang="en-US" dirty="0"/>
          </a:p>
        </p:txBody>
      </p:sp>
    </p:spTree>
    <p:extLst>
      <p:ext uri="{BB962C8B-B14F-4D97-AF65-F5344CB8AC3E}">
        <p14:creationId xmlns:p14="http://schemas.microsoft.com/office/powerpoint/2010/main" val="2518755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Notes Placeholder 2"/>
          <p:cNvSpPr>
            <a:spLocks noGrp="1"/>
          </p:cNvSpPr>
          <p:nvPr>
            <p:ph type="body" idx="1"/>
          </p:nvPr>
        </p:nvSpPr>
        <p:spPr/>
        <p:txBody>
          <a:bodyPr/>
          <a:lstStyle/>
          <a:p>
            <a:pPr lvl="1"/>
            <a:r>
              <a:rPr lang="en-US" altLang="en-US" smtClean="0"/>
              <a:t>In this section, you learn how to retrieve data by using subquery as a source.</a:t>
            </a:r>
            <a:endParaRPr lang="en-US" altLang="en-US" dirty="0"/>
          </a:p>
        </p:txBody>
      </p:sp>
      <p:sp>
        <p:nvSpPr>
          <p:cNvPr id="3" name="Footer Placeholder 2"/>
          <p:cNvSpPr>
            <a:spLocks noGrp="1"/>
          </p:cNvSpPr>
          <p:nvPr>
            <p:ph type="ftr" sz="quarter" idx="10"/>
          </p:nvPr>
        </p:nvSpPr>
        <p:spPr/>
        <p:txBody>
          <a:bodyPr/>
          <a:lstStyle/>
          <a:p>
            <a:r>
              <a:rPr lang="en-US" smtClean="0"/>
              <a:t>Oracle Database 19c: SQL Workshop   16 - </a:t>
            </a:r>
            <a:fld id="{7C951E65-0BAA-4B24-AD87-683F8269D8DB}" type="slidenum">
              <a:rPr lang="en-US" smtClean="0"/>
              <a:pPr/>
              <a:t>4</a:t>
            </a:fld>
            <a:endParaRPr lang="en-US" dirty="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159767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16 - </a:t>
            </a:r>
            <a:fld id="{7C951E65-0BAA-4B24-AD87-683F8269D8DB}" type="slidenum">
              <a:rPr lang="en-US" smtClean="0"/>
              <a:pPr/>
              <a:t>5</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buFontTx/>
              <a:buNone/>
            </a:pPr>
            <a:r>
              <a:rPr lang="en-US" altLang="en-US" dirty="0">
                <a:solidFill>
                  <a:schemeClr val="tx1"/>
                </a:solidFill>
              </a:rPr>
              <a:t>You can use a subquery in the </a:t>
            </a:r>
            <a:r>
              <a:rPr lang="en-US" altLang="en-US" dirty="0">
                <a:solidFill>
                  <a:schemeClr val="tx1"/>
                </a:solidFill>
                <a:latin typeface="Courier New" pitchFamily="49" charset="0"/>
              </a:rPr>
              <a:t>FROM</a:t>
            </a:r>
            <a:r>
              <a:rPr lang="en-US" altLang="en-US" dirty="0">
                <a:solidFill>
                  <a:schemeClr val="tx1"/>
                </a:solidFill>
              </a:rPr>
              <a:t> clause of a </a:t>
            </a:r>
            <a:r>
              <a:rPr lang="en-US" altLang="en-US" dirty="0">
                <a:solidFill>
                  <a:schemeClr val="tx1"/>
                </a:solidFill>
                <a:latin typeface="Courier New" pitchFamily="49" charset="0"/>
              </a:rPr>
              <a:t>SELECT</a:t>
            </a:r>
            <a:r>
              <a:rPr lang="en-US" altLang="en-US" dirty="0">
                <a:solidFill>
                  <a:schemeClr val="tx1"/>
                </a:solidFill>
              </a:rPr>
              <a:t> statement, which is very similar to how views are used. This form of a subquery is also called an </a:t>
            </a:r>
            <a:r>
              <a:rPr lang="en-US" altLang="en-US" i="1" dirty="0">
                <a:solidFill>
                  <a:schemeClr val="tx1"/>
                </a:solidFill>
              </a:rPr>
              <a:t>inline</a:t>
            </a:r>
            <a:r>
              <a:rPr lang="en-US" altLang="en-US" dirty="0">
                <a:solidFill>
                  <a:schemeClr val="tx1"/>
                </a:solidFill>
              </a:rPr>
              <a:t> view. </a:t>
            </a:r>
          </a:p>
          <a:p>
            <a:pPr lvl="1">
              <a:buFontTx/>
              <a:buNone/>
            </a:pPr>
            <a:r>
              <a:rPr lang="en-US" altLang="en-US" dirty="0">
                <a:solidFill>
                  <a:schemeClr val="tx1"/>
                </a:solidFill>
              </a:rPr>
              <a:t>A subquery in the </a:t>
            </a:r>
            <a:r>
              <a:rPr lang="en-US" altLang="en-US" dirty="0">
                <a:solidFill>
                  <a:schemeClr val="tx1"/>
                </a:solidFill>
                <a:latin typeface="Courier New" pitchFamily="49" charset="0"/>
              </a:rPr>
              <a:t>FROM</a:t>
            </a:r>
            <a:r>
              <a:rPr lang="en-US" altLang="en-US" dirty="0">
                <a:solidFill>
                  <a:schemeClr val="tx1"/>
                </a:solidFill>
              </a:rPr>
              <a:t> clause of a </a:t>
            </a:r>
            <a:r>
              <a:rPr lang="en-US" altLang="en-US" dirty="0">
                <a:solidFill>
                  <a:schemeClr val="tx1"/>
                </a:solidFill>
                <a:latin typeface="Courier New" pitchFamily="49" charset="0"/>
              </a:rPr>
              <a:t>SELECT</a:t>
            </a:r>
            <a:r>
              <a:rPr lang="en-US" altLang="en-US" dirty="0">
                <a:solidFill>
                  <a:schemeClr val="tx1"/>
                </a:solidFill>
              </a:rPr>
              <a:t> statement defines a data source for that particular </a:t>
            </a:r>
            <a:r>
              <a:rPr lang="en-US" altLang="en-US" dirty="0">
                <a:solidFill>
                  <a:schemeClr val="tx1"/>
                </a:solidFill>
                <a:latin typeface="Courier New" pitchFamily="49" charset="0"/>
              </a:rPr>
              <a:t>SELECT</a:t>
            </a:r>
            <a:r>
              <a:rPr lang="en-US" altLang="en-US" dirty="0">
                <a:solidFill>
                  <a:schemeClr val="tx1"/>
                </a:solidFill>
              </a:rPr>
              <a:t> statement only. Just like a database view, the </a:t>
            </a:r>
            <a:r>
              <a:rPr lang="en-US" altLang="en-US" dirty="0">
                <a:solidFill>
                  <a:schemeClr val="tx1"/>
                </a:solidFill>
                <a:latin typeface="Courier New" pitchFamily="49" charset="0"/>
              </a:rPr>
              <a:t>SELECT</a:t>
            </a:r>
            <a:r>
              <a:rPr lang="en-US" altLang="en-US" dirty="0">
                <a:solidFill>
                  <a:schemeClr val="tx1"/>
                </a:solidFill>
              </a:rPr>
              <a:t> statement in the subquery can be as simple or as complex as you like. </a:t>
            </a:r>
          </a:p>
          <a:p>
            <a:pPr lvl="1">
              <a:buFontTx/>
              <a:buNone/>
            </a:pPr>
            <a:r>
              <a:rPr lang="en-US" altLang="en-US" dirty="0">
                <a:solidFill>
                  <a:schemeClr val="tx1"/>
                </a:solidFill>
              </a:rPr>
              <a:t>When a database view is created, the associated </a:t>
            </a:r>
            <a:r>
              <a:rPr lang="en-US" altLang="en-US" dirty="0">
                <a:solidFill>
                  <a:schemeClr val="tx1"/>
                </a:solidFill>
                <a:latin typeface="Courier New" pitchFamily="49" charset="0"/>
              </a:rPr>
              <a:t>SELECT</a:t>
            </a:r>
            <a:r>
              <a:rPr lang="en-US" altLang="en-US" dirty="0">
                <a:solidFill>
                  <a:schemeClr val="tx1"/>
                </a:solidFill>
              </a:rPr>
              <a:t> statement is stored in the data dictionary. In situations where you do not have the necessary privileges to create database views, or when you would like to test the suitability of a </a:t>
            </a:r>
            <a:r>
              <a:rPr lang="en-US" altLang="en-US" dirty="0">
                <a:solidFill>
                  <a:schemeClr val="tx1"/>
                </a:solidFill>
                <a:latin typeface="Courier New" pitchFamily="49" charset="0"/>
              </a:rPr>
              <a:t>SELECT</a:t>
            </a:r>
            <a:r>
              <a:rPr lang="en-US" altLang="en-US" dirty="0">
                <a:solidFill>
                  <a:schemeClr val="tx1"/>
                </a:solidFill>
              </a:rPr>
              <a:t> statement to become a view, you can use an inline view. </a:t>
            </a:r>
          </a:p>
          <a:p>
            <a:pPr lvl="1">
              <a:buFontTx/>
              <a:buNone/>
            </a:pPr>
            <a:r>
              <a:rPr lang="en-US" altLang="en-US" dirty="0">
                <a:solidFill>
                  <a:schemeClr val="tx1"/>
                </a:solidFill>
              </a:rPr>
              <a:t>With inline views, you can have all the code needed to support the query in one place. This means that you can avoid the complexity of creating a separate database view. </a:t>
            </a:r>
          </a:p>
          <a:p>
            <a:pPr lvl="1">
              <a:buFontTx/>
              <a:buNone/>
            </a:pPr>
            <a:r>
              <a:rPr lang="en-US" altLang="en-US" dirty="0">
                <a:solidFill>
                  <a:schemeClr val="tx1"/>
                </a:solidFill>
              </a:rPr>
              <a:t>The example in the slide shows how to use an inline view to display the department name and the city in Europe. The subquery in the </a:t>
            </a:r>
            <a:r>
              <a:rPr lang="en-US" altLang="en-US" dirty="0">
                <a:solidFill>
                  <a:schemeClr val="tx1"/>
                </a:solidFill>
                <a:latin typeface="Courier New" pitchFamily="49" charset="0"/>
              </a:rPr>
              <a:t>FROM</a:t>
            </a:r>
            <a:r>
              <a:rPr lang="en-US" altLang="en-US" dirty="0">
                <a:solidFill>
                  <a:schemeClr val="tx1"/>
                </a:solidFill>
              </a:rPr>
              <a:t> clause fetches the location ID, city name, and the country by joining three different tables. The output of the inner query is considered as a table for the outer query. The inner query is similar to that of a database view but does not have any physical name.</a:t>
            </a:r>
          </a:p>
          <a:p>
            <a:endParaRPr lang="en-US" dirty="0"/>
          </a:p>
        </p:txBody>
      </p:sp>
    </p:spTree>
    <p:extLst>
      <p:ext uri="{BB962C8B-B14F-4D97-AF65-F5344CB8AC3E}">
        <p14:creationId xmlns:p14="http://schemas.microsoft.com/office/powerpoint/2010/main" val="1913982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16 - </a:t>
            </a:r>
            <a:fld id="{7C951E65-0BAA-4B24-AD87-683F8269D8DB}" type="slidenum">
              <a:rPr lang="en-US" smtClean="0"/>
              <a:pPr/>
              <a:t>6</a:t>
            </a:fld>
            <a:endParaRPr lang="en-US" dirty="0"/>
          </a:p>
        </p:txBody>
      </p:sp>
      <p:sp>
        <p:nvSpPr>
          <p:cNvPr id="6" name="Notes Placeholder 5"/>
          <p:cNvSpPr>
            <a:spLocks noGrp="1"/>
          </p:cNvSpPr>
          <p:nvPr>
            <p:ph type="body" idx="1"/>
          </p:nvPr>
        </p:nvSpPr>
        <p:spPr>
          <a:xfrm>
            <a:off x="457200" y="449263"/>
            <a:ext cx="6858000" cy="9380537"/>
          </a:xfrm>
        </p:spPr>
        <p:txBody>
          <a:bodyPr/>
          <a:lstStyle/>
          <a:p>
            <a:pPr lvl="1">
              <a:tabLst>
                <a:tab pos="457200" algn="l"/>
              </a:tabLst>
            </a:pPr>
            <a:r>
              <a:rPr lang="en-US" altLang="en-US" dirty="0"/>
              <a:t>You can display the same output as in the example in the slide by performing the following two steps:</a:t>
            </a:r>
          </a:p>
          <a:p>
            <a:pPr lvl="2">
              <a:buFont typeface="+mj-lt"/>
              <a:buAutoNum type="arabicPeriod"/>
              <a:tabLst>
                <a:tab pos="457200" algn="l"/>
              </a:tabLst>
            </a:pPr>
            <a:r>
              <a:rPr lang="en-US" altLang="en-US" dirty="0"/>
              <a:t>Create a database view:</a:t>
            </a:r>
          </a:p>
          <a:p>
            <a:pPr marL="457200" lvl="4">
              <a:tabLst>
                <a:tab pos="457200" algn="l"/>
              </a:tabLst>
            </a:pPr>
            <a:r>
              <a:rPr lang="en-US" altLang="en-US" dirty="0">
                <a:cs typeface="Times New Roman" pitchFamily="18" charset="0"/>
              </a:rPr>
              <a:t>	CREATE OR REPLACE VIEW </a:t>
            </a:r>
            <a:r>
              <a:rPr lang="en-US" altLang="en-US" dirty="0" err="1">
                <a:cs typeface="Times New Roman" pitchFamily="18" charset="0"/>
              </a:rPr>
              <a:t>european_cities</a:t>
            </a:r>
            <a:r>
              <a:rPr lang="en-US" altLang="en-US" dirty="0">
                <a:cs typeface="Times New Roman" pitchFamily="18" charset="0"/>
              </a:rPr>
              <a:t> </a:t>
            </a:r>
          </a:p>
          <a:p>
            <a:pPr marL="457200" lvl="4">
              <a:tabLst>
                <a:tab pos="457200" algn="l"/>
              </a:tabLst>
            </a:pPr>
            <a:r>
              <a:rPr lang="en-US" altLang="en-US" dirty="0">
                <a:cs typeface="Times New Roman" pitchFamily="18" charset="0"/>
              </a:rPr>
              <a:t>	AS</a:t>
            </a:r>
          </a:p>
          <a:p>
            <a:pPr marL="457200" lvl="4">
              <a:tabLst>
                <a:tab pos="457200" algn="l"/>
              </a:tabLst>
            </a:pPr>
            <a:r>
              <a:rPr lang="en-US" altLang="en-US" dirty="0">
                <a:cs typeface="Times New Roman" pitchFamily="18" charset="0"/>
              </a:rPr>
              <a:t>	SELECT </a:t>
            </a:r>
            <a:r>
              <a:rPr lang="en-US" altLang="en-US" dirty="0" err="1">
                <a:cs typeface="Times New Roman" pitchFamily="18" charset="0"/>
              </a:rPr>
              <a:t>l.location_id</a:t>
            </a:r>
            <a:r>
              <a:rPr lang="en-US" altLang="en-US" dirty="0">
                <a:cs typeface="Times New Roman" pitchFamily="18" charset="0"/>
              </a:rPr>
              <a:t>, </a:t>
            </a:r>
            <a:r>
              <a:rPr lang="en-US" altLang="en-US" dirty="0" err="1">
                <a:cs typeface="Times New Roman" pitchFamily="18" charset="0"/>
              </a:rPr>
              <a:t>l.city</a:t>
            </a:r>
            <a:r>
              <a:rPr lang="en-US" altLang="en-US" dirty="0">
                <a:cs typeface="Times New Roman" pitchFamily="18" charset="0"/>
              </a:rPr>
              <a:t>, </a:t>
            </a:r>
            <a:r>
              <a:rPr lang="en-US" altLang="en-US" dirty="0" err="1">
                <a:cs typeface="Times New Roman" pitchFamily="18" charset="0"/>
              </a:rPr>
              <a:t>l.country_id</a:t>
            </a:r>
            <a:endParaRPr lang="en-US" altLang="en-US" dirty="0">
              <a:cs typeface="Times New Roman" pitchFamily="18" charset="0"/>
            </a:endParaRPr>
          </a:p>
          <a:p>
            <a:pPr marL="457200" lvl="4">
              <a:tabLst>
                <a:tab pos="457200" algn="l"/>
              </a:tabLst>
            </a:pPr>
            <a:r>
              <a:rPr lang="en-US" altLang="en-US" dirty="0">
                <a:cs typeface="Times New Roman" pitchFamily="18" charset="0"/>
              </a:rPr>
              <a:t>	FROM   locations l</a:t>
            </a:r>
          </a:p>
          <a:p>
            <a:pPr marL="457200" lvl="4">
              <a:tabLst>
                <a:tab pos="457200" algn="l"/>
              </a:tabLst>
            </a:pPr>
            <a:r>
              <a:rPr lang="en-US" altLang="en-US" dirty="0">
                <a:cs typeface="Times New Roman" pitchFamily="18" charset="0"/>
              </a:rPr>
              <a:t>	JOIN   countries c</a:t>
            </a:r>
          </a:p>
          <a:p>
            <a:pPr marL="457200" lvl="4">
              <a:tabLst>
                <a:tab pos="457200" algn="l"/>
              </a:tabLst>
            </a:pPr>
            <a:r>
              <a:rPr lang="en-US" altLang="en-US" dirty="0">
                <a:cs typeface="Times New Roman" pitchFamily="18" charset="0"/>
              </a:rPr>
              <a:t>	ON(</a:t>
            </a:r>
            <a:r>
              <a:rPr lang="en-US" altLang="en-US" dirty="0" err="1">
                <a:cs typeface="Times New Roman" pitchFamily="18" charset="0"/>
              </a:rPr>
              <a:t>l.country_id</a:t>
            </a:r>
            <a:r>
              <a:rPr lang="en-US" altLang="en-US" dirty="0">
                <a:cs typeface="Times New Roman" pitchFamily="18" charset="0"/>
              </a:rPr>
              <a:t> = </a:t>
            </a:r>
            <a:r>
              <a:rPr lang="en-US" altLang="en-US" dirty="0" err="1">
                <a:cs typeface="Times New Roman" pitchFamily="18" charset="0"/>
              </a:rPr>
              <a:t>c.country_id</a:t>
            </a:r>
            <a:r>
              <a:rPr lang="en-US" altLang="en-US" dirty="0">
                <a:cs typeface="Times New Roman" pitchFamily="18" charset="0"/>
              </a:rPr>
              <a:t>)</a:t>
            </a:r>
          </a:p>
          <a:p>
            <a:pPr marL="457200" lvl="4">
              <a:tabLst>
                <a:tab pos="457200" algn="l"/>
              </a:tabLst>
            </a:pPr>
            <a:r>
              <a:rPr lang="en-US" altLang="en-US" dirty="0">
                <a:cs typeface="Times New Roman" pitchFamily="18" charset="0"/>
              </a:rPr>
              <a:t>	JOIN regions USING(</a:t>
            </a:r>
            <a:r>
              <a:rPr lang="en-US" altLang="en-US" dirty="0" err="1">
                <a:cs typeface="Times New Roman" pitchFamily="18" charset="0"/>
              </a:rPr>
              <a:t>region_id</a:t>
            </a:r>
            <a:r>
              <a:rPr lang="en-US" altLang="en-US" dirty="0">
                <a:cs typeface="Times New Roman" pitchFamily="18" charset="0"/>
              </a:rPr>
              <a:t>)</a:t>
            </a:r>
          </a:p>
          <a:p>
            <a:pPr marL="457200" lvl="4">
              <a:tabLst>
                <a:tab pos="457200" algn="l"/>
              </a:tabLst>
            </a:pPr>
            <a:r>
              <a:rPr lang="en-US" altLang="en-US" dirty="0">
                <a:cs typeface="Times New Roman" pitchFamily="18" charset="0"/>
              </a:rPr>
              <a:t>	WHERE </a:t>
            </a:r>
            <a:r>
              <a:rPr lang="en-US" altLang="en-US" dirty="0" err="1">
                <a:cs typeface="Times New Roman" pitchFamily="18" charset="0"/>
              </a:rPr>
              <a:t>region_name</a:t>
            </a:r>
            <a:r>
              <a:rPr lang="en-US" altLang="en-US" dirty="0">
                <a:cs typeface="Times New Roman" pitchFamily="18" charset="0"/>
              </a:rPr>
              <a:t> = </a:t>
            </a:r>
            <a:r>
              <a:rPr lang="en-US" altLang="en-US" b="1" dirty="0">
                <a:solidFill>
                  <a:schemeClr val="bg2"/>
                </a:solidFill>
              </a:rPr>
              <a:t>'</a:t>
            </a:r>
            <a:r>
              <a:rPr lang="en-US" altLang="en-US" dirty="0">
                <a:cs typeface="Times New Roman" pitchFamily="18" charset="0"/>
              </a:rPr>
              <a:t>Europe</a:t>
            </a:r>
            <a:r>
              <a:rPr lang="en-US" altLang="en-US" b="1" dirty="0">
                <a:solidFill>
                  <a:schemeClr val="bg2"/>
                </a:solidFill>
              </a:rPr>
              <a:t>'</a:t>
            </a:r>
            <a:r>
              <a:rPr lang="en-US" altLang="en-US" dirty="0">
                <a:cs typeface="Times New Roman" pitchFamily="18" charset="0"/>
              </a:rPr>
              <a:t>;</a:t>
            </a:r>
            <a:endParaRPr lang="en-US" altLang="en-US" dirty="0">
              <a:latin typeface="Oracle Sans" panose="020B0503020204020204" pitchFamily="34" charset="0"/>
            </a:endParaRPr>
          </a:p>
          <a:p>
            <a:pPr lvl="2">
              <a:buFont typeface="+mj-lt"/>
              <a:buAutoNum type="arabicPeriod"/>
              <a:tabLst>
                <a:tab pos="457200" algn="l"/>
              </a:tabLst>
            </a:pPr>
            <a:r>
              <a:rPr lang="en-US" altLang="en-US" dirty="0">
                <a:cs typeface="Times New Roman" pitchFamily="18" charset="0"/>
              </a:rPr>
              <a:t>Join the </a:t>
            </a:r>
            <a:r>
              <a:rPr lang="en-US" altLang="en-US" dirty="0">
                <a:latin typeface="Courier New" pitchFamily="49" charset="0"/>
                <a:cs typeface="Times New Roman" pitchFamily="18" charset="0"/>
              </a:rPr>
              <a:t>EUROPEAN_CITIES</a:t>
            </a:r>
            <a:r>
              <a:rPr lang="en-US" altLang="en-US" dirty="0">
                <a:cs typeface="Times New Roman" pitchFamily="18" charset="0"/>
              </a:rPr>
              <a:t> view with the </a:t>
            </a:r>
            <a:r>
              <a:rPr lang="en-US" altLang="en-US" dirty="0">
                <a:latin typeface="Courier New" pitchFamily="49" charset="0"/>
                <a:cs typeface="Times New Roman" pitchFamily="18" charset="0"/>
              </a:rPr>
              <a:t>DEPARTMENTS</a:t>
            </a:r>
            <a:r>
              <a:rPr lang="en-US" altLang="en-US" dirty="0">
                <a:cs typeface="Times New Roman" pitchFamily="18" charset="0"/>
              </a:rPr>
              <a:t> table:</a:t>
            </a:r>
          </a:p>
          <a:p>
            <a:pPr marL="457200" lvl="4">
              <a:tabLst>
                <a:tab pos="457200" algn="l"/>
              </a:tabLst>
            </a:pPr>
            <a:r>
              <a:rPr lang="en-US" altLang="en-US" dirty="0">
                <a:cs typeface="Times New Roman" pitchFamily="18" charset="0"/>
              </a:rPr>
              <a:t>	SELECT </a:t>
            </a:r>
            <a:r>
              <a:rPr lang="en-US" altLang="en-US" dirty="0" err="1">
                <a:cs typeface="Times New Roman" pitchFamily="18" charset="0"/>
              </a:rPr>
              <a:t>department_name</a:t>
            </a:r>
            <a:r>
              <a:rPr lang="en-US" altLang="en-US" dirty="0">
                <a:cs typeface="Times New Roman" pitchFamily="18" charset="0"/>
              </a:rPr>
              <a:t>, city</a:t>
            </a:r>
          </a:p>
          <a:p>
            <a:pPr marL="457200" lvl="4">
              <a:tabLst>
                <a:tab pos="457200" algn="l"/>
              </a:tabLst>
            </a:pPr>
            <a:r>
              <a:rPr lang="en-US" altLang="en-US" dirty="0">
                <a:cs typeface="Times New Roman" pitchFamily="18" charset="0"/>
              </a:rPr>
              <a:t>	FROM   departments</a:t>
            </a:r>
          </a:p>
          <a:p>
            <a:pPr marL="457200" lvl="4">
              <a:tabLst>
                <a:tab pos="457200" algn="l"/>
              </a:tabLst>
            </a:pPr>
            <a:r>
              <a:rPr lang="en-US" altLang="en-US" dirty="0">
                <a:cs typeface="Times New Roman" pitchFamily="18" charset="0"/>
              </a:rPr>
              <a:t>	NATURAL JOIN </a:t>
            </a:r>
            <a:r>
              <a:rPr lang="en-US" altLang="en-US" dirty="0" err="1">
                <a:cs typeface="Times New Roman" pitchFamily="18" charset="0"/>
              </a:rPr>
              <a:t>european_cities</a:t>
            </a:r>
            <a:r>
              <a:rPr lang="en-US" altLang="en-US" dirty="0">
                <a:cs typeface="Times New Roman" pitchFamily="18" charset="0"/>
              </a:rPr>
              <a:t>;</a:t>
            </a:r>
          </a:p>
          <a:p>
            <a:pPr lvl="1">
              <a:tabLst>
                <a:tab pos="457200" algn="l"/>
              </a:tabLst>
            </a:pPr>
            <a:r>
              <a:rPr lang="en-US" altLang="en-US" b="1" dirty="0">
                <a:solidFill>
                  <a:schemeClr val="tx1"/>
                </a:solidFill>
              </a:rPr>
              <a:t>Note:</a:t>
            </a:r>
            <a:r>
              <a:rPr lang="en-US" altLang="en-US" dirty="0">
                <a:solidFill>
                  <a:schemeClr val="tx1"/>
                </a:solidFill>
              </a:rPr>
              <a:t> You learned how to create database views in the lesson titled </a:t>
            </a:r>
            <a:r>
              <a:rPr lang="en-US" altLang="en-US" i="1" dirty="0">
                <a:solidFill>
                  <a:schemeClr val="tx1"/>
                </a:solidFill>
              </a:rPr>
              <a:t>Creating Views.</a:t>
            </a:r>
            <a:endParaRPr lang="en-US" altLang="en-US" dirty="0">
              <a:solidFill>
                <a:schemeClr val="tx1"/>
              </a:solidFill>
            </a:endParaRPr>
          </a:p>
          <a:p>
            <a:endParaRPr lang="en-US" dirty="0"/>
          </a:p>
        </p:txBody>
      </p:sp>
    </p:spTree>
    <p:extLst>
      <p:ext uri="{BB962C8B-B14F-4D97-AF65-F5344CB8AC3E}">
        <p14:creationId xmlns:p14="http://schemas.microsoft.com/office/powerpoint/2010/main" val="1076174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16 - </a:t>
            </a:r>
            <a:fld id="{7C951E65-0BAA-4B24-AD87-683F8269D8DB}" type="slidenum">
              <a:rPr lang="en-US" smtClean="0"/>
              <a:pPr/>
              <a:t>7</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In this section, you learn how to write a multiple-column subquery.</a:t>
            </a:r>
          </a:p>
          <a:p>
            <a:endParaRPr lang="en-US" dirty="0"/>
          </a:p>
        </p:txBody>
      </p:sp>
    </p:spTree>
    <p:extLst>
      <p:ext uri="{BB962C8B-B14F-4D97-AF65-F5344CB8AC3E}">
        <p14:creationId xmlns:p14="http://schemas.microsoft.com/office/powerpoint/2010/main" val="670986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16 - </a:t>
            </a:r>
            <a:fld id="{7C951E65-0BAA-4B24-AD87-683F8269D8DB}" type="slidenum">
              <a:rPr lang="en-US" smtClean="0"/>
              <a:pPr/>
              <a:t>8</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a:xfrm>
            <a:off x="457200" y="4617720"/>
            <a:ext cx="6858000" cy="6172120"/>
          </a:xfrm>
        </p:spPr>
        <p:txBody>
          <a:bodyPr/>
          <a:lstStyle/>
          <a:p>
            <a:pPr lvl="1"/>
            <a:r>
              <a:rPr lang="en-US" altLang="en-US" dirty="0">
                <a:solidFill>
                  <a:schemeClr val="tx1"/>
                </a:solidFill>
              </a:rPr>
              <a:t>So far, you have written single-row subqueries and multiple-row subqueries where only one column is returned by the inner </a:t>
            </a:r>
            <a:r>
              <a:rPr lang="en-US" altLang="en-US" dirty="0">
                <a:solidFill>
                  <a:schemeClr val="tx1"/>
                </a:solidFill>
                <a:latin typeface="Courier New" pitchFamily="49" charset="0"/>
              </a:rPr>
              <a:t>SELECT</a:t>
            </a:r>
            <a:r>
              <a:rPr lang="en-US" altLang="en-US" dirty="0">
                <a:solidFill>
                  <a:schemeClr val="tx1"/>
                </a:solidFill>
              </a:rPr>
              <a:t> statement, and this is used to evaluate the expression in the parent </a:t>
            </a:r>
            <a:r>
              <a:rPr lang="en-US" altLang="en-US" dirty="0">
                <a:solidFill>
                  <a:schemeClr val="tx1"/>
                </a:solidFill>
                <a:latin typeface="Courier New" pitchFamily="49" charset="0"/>
              </a:rPr>
              <a:t>SELECT</a:t>
            </a:r>
            <a:r>
              <a:rPr lang="en-US" altLang="en-US" dirty="0">
                <a:solidFill>
                  <a:schemeClr val="tx1"/>
                </a:solidFill>
              </a:rPr>
              <a:t> statement. </a:t>
            </a:r>
          </a:p>
          <a:p>
            <a:pPr lvl="1"/>
            <a:r>
              <a:rPr lang="en-US" altLang="en-US" dirty="0">
                <a:solidFill>
                  <a:schemeClr val="tx1"/>
                </a:solidFill>
              </a:rPr>
              <a:t>If you want to compare two or more columns, you must write a compound </a:t>
            </a:r>
            <a:r>
              <a:rPr lang="en-US" altLang="en-US" dirty="0">
                <a:solidFill>
                  <a:schemeClr val="tx1"/>
                </a:solidFill>
                <a:latin typeface="Courier New" pitchFamily="49" charset="0"/>
              </a:rPr>
              <a:t>WHERE</a:t>
            </a:r>
            <a:r>
              <a:rPr lang="en-US" altLang="en-US" dirty="0">
                <a:solidFill>
                  <a:schemeClr val="tx1"/>
                </a:solidFill>
              </a:rPr>
              <a:t> clause by using logical operators. Using multiple-column subqueries, you can combine duplicate </a:t>
            </a:r>
            <a:r>
              <a:rPr lang="en-US" altLang="en-US" dirty="0">
                <a:solidFill>
                  <a:schemeClr val="tx1"/>
                </a:solidFill>
                <a:latin typeface="Courier New" pitchFamily="49" charset="0"/>
              </a:rPr>
              <a:t>WHERE</a:t>
            </a:r>
            <a:r>
              <a:rPr lang="en-US" altLang="en-US" dirty="0">
                <a:solidFill>
                  <a:schemeClr val="tx1"/>
                </a:solidFill>
              </a:rPr>
              <a:t> conditions into a single </a:t>
            </a:r>
            <a:r>
              <a:rPr lang="en-US" altLang="en-US" dirty="0">
                <a:solidFill>
                  <a:schemeClr val="tx1"/>
                </a:solidFill>
                <a:latin typeface="Courier New" pitchFamily="49" charset="0"/>
              </a:rPr>
              <a:t>WHERE</a:t>
            </a:r>
            <a:r>
              <a:rPr lang="en-US" altLang="en-US" dirty="0">
                <a:solidFill>
                  <a:schemeClr val="tx1"/>
                </a:solidFill>
              </a:rPr>
              <a:t> clause.</a:t>
            </a:r>
          </a:p>
          <a:p>
            <a:pPr lvl="1"/>
            <a:r>
              <a:rPr lang="en-US" altLang="en-US" b="1" dirty="0">
                <a:solidFill>
                  <a:schemeClr val="tx1"/>
                </a:solidFill>
              </a:rPr>
              <a:t>Syntax</a:t>
            </a:r>
          </a:p>
          <a:p>
            <a:pPr marL="857250" lvl="4">
              <a:buSzTx/>
              <a:buFontTx/>
              <a:buNone/>
            </a:pPr>
            <a:r>
              <a:rPr lang="en-US" altLang="en-US" dirty="0"/>
              <a:t> SELECT	</a:t>
            </a:r>
            <a:r>
              <a:rPr lang="en-US" altLang="en-US" i="1" dirty="0"/>
              <a:t>column, column</a:t>
            </a:r>
            <a:r>
              <a:rPr lang="en-US" altLang="en-US" dirty="0"/>
              <a:t>, ...</a:t>
            </a:r>
          </a:p>
          <a:p>
            <a:pPr marL="857250" lvl="4">
              <a:buSzTx/>
              <a:buFontTx/>
              <a:buNone/>
            </a:pPr>
            <a:r>
              <a:rPr lang="en-US" altLang="en-US" dirty="0"/>
              <a:t> FROM 	</a:t>
            </a:r>
            <a:r>
              <a:rPr lang="en-US" altLang="en-US" i="1" dirty="0"/>
              <a:t>table</a:t>
            </a:r>
            <a:endParaRPr lang="en-US" altLang="en-US" dirty="0"/>
          </a:p>
          <a:p>
            <a:pPr marL="857250" lvl="4">
              <a:buSzTx/>
              <a:buFontTx/>
              <a:buNone/>
            </a:pPr>
            <a:r>
              <a:rPr lang="en-US" altLang="en-US" dirty="0"/>
              <a:t> WHERE	(</a:t>
            </a:r>
            <a:r>
              <a:rPr lang="en-US" altLang="en-US" i="1" dirty="0"/>
              <a:t>column, column</a:t>
            </a:r>
            <a:r>
              <a:rPr lang="en-US" altLang="en-US" dirty="0"/>
              <a:t>, ...) IN</a:t>
            </a:r>
          </a:p>
          <a:p>
            <a:pPr marL="857250" lvl="4">
              <a:buSzTx/>
              <a:buFontTx/>
              <a:buNone/>
            </a:pPr>
            <a:r>
              <a:rPr lang="en-US" altLang="en-US" dirty="0"/>
              <a:t>  		  (SELECT </a:t>
            </a:r>
            <a:r>
              <a:rPr lang="en-US" altLang="en-US" i="1" dirty="0"/>
              <a:t>column, column</a:t>
            </a:r>
            <a:r>
              <a:rPr lang="en-US" altLang="en-US" dirty="0"/>
              <a:t>, ...</a:t>
            </a:r>
          </a:p>
          <a:p>
            <a:pPr marL="857250" lvl="4">
              <a:buSzTx/>
              <a:buFontTx/>
              <a:buNone/>
            </a:pPr>
            <a:r>
              <a:rPr lang="en-US" altLang="en-US" dirty="0"/>
              <a:t>                               FROM   </a:t>
            </a:r>
            <a:r>
              <a:rPr lang="en-US" altLang="en-US" i="1" dirty="0"/>
              <a:t>table </a:t>
            </a:r>
          </a:p>
          <a:p>
            <a:pPr marL="857250" lvl="4">
              <a:buSzTx/>
              <a:buFontTx/>
              <a:buNone/>
            </a:pPr>
            <a:r>
              <a:rPr lang="en-US" altLang="en-US" dirty="0"/>
              <a:t>                               WHERE  </a:t>
            </a:r>
            <a:r>
              <a:rPr lang="en-US" altLang="en-US" i="1" dirty="0"/>
              <a:t>condition</a:t>
            </a:r>
            <a:r>
              <a:rPr lang="en-US" altLang="en-US" dirty="0"/>
              <a:t>);</a:t>
            </a:r>
          </a:p>
          <a:p>
            <a:pPr lvl="1"/>
            <a:r>
              <a:rPr lang="en-US" altLang="en-US" dirty="0">
                <a:solidFill>
                  <a:schemeClr val="tx1"/>
                </a:solidFill>
              </a:rPr>
              <a:t>The graphic in the slide illustrates that the values of </a:t>
            </a:r>
            <a:r>
              <a:rPr lang="en-US" altLang="en-US" dirty="0">
                <a:solidFill>
                  <a:schemeClr val="tx1"/>
                </a:solidFill>
                <a:latin typeface="Courier New" pitchFamily="49" charset="0"/>
              </a:rPr>
              <a:t>MANAGER_ID</a:t>
            </a:r>
            <a:r>
              <a:rPr lang="en-US" altLang="en-US" dirty="0">
                <a:solidFill>
                  <a:schemeClr val="tx1"/>
                </a:solidFill>
              </a:rPr>
              <a:t> and </a:t>
            </a:r>
            <a:r>
              <a:rPr lang="en-US" altLang="en-US" dirty="0">
                <a:solidFill>
                  <a:schemeClr val="tx1"/>
                </a:solidFill>
                <a:latin typeface="Courier New" pitchFamily="49" charset="0"/>
              </a:rPr>
              <a:t>DEPARTMENT_ID</a:t>
            </a:r>
            <a:r>
              <a:rPr lang="en-US" altLang="en-US" dirty="0">
                <a:solidFill>
                  <a:schemeClr val="tx1"/>
                </a:solidFill>
              </a:rPr>
              <a:t> from the main query are being compared with the </a:t>
            </a:r>
            <a:r>
              <a:rPr lang="en-US" altLang="en-US" dirty="0">
                <a:solidFill>
                  <a:schemeClr val="tx1"/>
                </a:solidFill>
                <a:latin typeface="Courier New" pitchFamily="49" charset="0"/>
              </a:rPr>
              <a:t>MANAGER_ID</a:t>
            </a:r>
            <a:r>
              <a:rPr lang="en-US" altLang="en-US" dirty="0">
                <a:solidFill>
                  <a:schemeClr val="tx1"/>
                </a:solidFill>
              </a:rPr>
              <a:t> and </a:t>
            </a:r>
            <a:r>
              <a:rPr lang="en-US" altLang="en-US" dirty="0">
                <a:solidFill>
                  <a:schemeClr val="tx1"/>
                </a:solidFill>
                <a:latin typeface="Courier New" pitchFamily="49" charset="0"/>
              </a:rPr>
              <a:t>DEPARTMENT_ID</a:t>
            </a:r>
            <a:r>
              <a:rPr lang="en-US" altLang="en-US" dirty="0">
                <a:solidFill>
                  <a:schemeClr val="tx1"/>
                </a:solidFill>
              </a:rPr>
              <a:t> values retrieved by the subquery. Because the number of columns that are being compared is more than one, the example qualifies as a multiple-column subquery.</a:t>
            </a:r>
          </a:p>
          <a:p>
            <a:pPr lvl="1"/>
            <a:r>
              <a:rPr lang="en-US" altLang="en-US" b="1" dirty="0">
                <a:solidFill>
                  <a:schemeClr val="tx1"/>
                </a:solidFill>
              </a:rPr>
              <a:t>Note:</a:t>
            </a:r>
            <a:r>
              <a:rPr lang="en-US" altLang="en-US" dirty="0">
                <a:solidFill>
                  <a:schemeClr val="tx1"/>
                </a:solidFill>
              </a:rPr>
              <a:t> Before you run the examples in the next few slides, you need to create the </a:t>
            </a:r>
            <a:r>
              <a:rPr lang="en-US" altLang="en-US" dirty="0" err="1">
                <a:solidFill>
                  <a:schemeClr val="tx1"/>
                </a:solidFill>
                <a:latin typeface="Courier New" pitchFamily="49" charset="0"/>
              </a:rPr>
              <a:t>empl_demo</a:t>
            </a:r>
            <a:r>
              <a:rPr lang="en-US" altLang="en-US" dirty="0">
                <a:solidFill>
                  <a:schemeClr val="tx1"/>
                </a:solidFill>
              </a:rPr>
              <a:t> table and populate data into it by using the </a:t>
            </a:r>
            <a:r>
              <a:rPr lang="en-US" altLang="en-US" dirty="0">
                <a:solidFill>
                  <a:schemeClr val="tx1"/>
                </a:solidFill>
                <a:latin typeface="Courier New" pitchFamily="49" charset="0"/>
              </a:rPr>
              <a:t>lab_06_insert_empdata.sql</a:t>
            </a:r>
            <a:r>
              <a:rPr lang="en-US" altLang="en-US" dirty="0"/>
              <a:t> </a:t>
            </a:r>
            <a:r>
              <a:rPr lang="en-US" altLang="en-US" dirty="0">
                <a:solidFill>
                  <a:schemeClr val="tx1"/>
                </a:solidFill>
              </a:rPr>
              <a:t>file. </a:t>
            </a:r>
            <a:endParaRPr lang="en-US" dirty="0"/>
          </a:p>
        </p:txBody>
      </p:sp>
    </p:spTree>
    <p:extLst>
      <p:ext uri="{BB962C8B-B14F-4D97-AF65-F5344CB8AC3E}">
        <p14:creationId xmlns:p14="http://schemas.microsoft.com/office/powerpoint/2010/main" val="1740444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16 - </a:t>
            </a:r>
            <a:fld id="{7C951E65-0BAA-4B24-AD87-683F8269D8DB}" type="slidenum">
              <a:rPr lang="en-US" smtClean="0"/>
              <a:pPr/>
              <a:t>9</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a:spcBef>
                <a:spcPts val="50"/>
              </a:spcBef>
            </a:pPr>
            <a:r>
              <a:rPr lang="en-US" altLang="en-US" dirty="0"/>
              <a:t>Pairwise Versus </a:t>
            </a:r>
            <a:r>
              <a:rPr lang="en-US" altLang="en-US" dirty="0" err="1"/>
              <a:t>Nonpairwise</a:t>
            </a:r>
            <a:r>
              <a:rPr lang="en-US" altLang="en-US" dirty="0"/>
              <a:t> Comparisons</a:t>
            </a:r>
          </a:p>
          <a:p>
            <a:pPr lvl="1">
              <a:spcBef>
                <a:spcPts val="50"/>
              </a:spcBef>
            </a:pPr>
            <a:r>
              <a:rPr lang="en-US" altLang="en-US" dirty="0"/>
              <a:t>Multiple-column comparisons involving subqueries can be </a:t>
            </a:r>
            <a:r>
              <a:rPr lang="en-US" altLang="en-US" dirty="0" err="1"/>
              <a:t>nonpairwise</a:t>
            </a:r>
            <a:r>
              <a:rPr lang="en-US" altLang="en-US" dirty="0"/>
              <a:t> comparisons or pairwise comparisons. If you consider the example</a:t>
            </a:r>
            <a:r>
              <a:rPr lang="en-US" altLang="en-US" dirty="0">
                <a:solidFill>
                  <a:schemeClr val="tx1"/>
                </a:solidFill>
              </a:rPr>
              <a:t> “Display the details of the employees who work in the same department, and have the same manager, as ‘Daniel’?,” then you get the correct result with the following statement:</a:t>
            </a:r>
          </a:p>
          <a:p>
            <a:pPr marL="857250" lvl="4">
              <a:spcBef>
                <a:spcPts val="50"/>
              </a:spcBef>
            </a:pPr>
            <a:r>
              <a:rPr lang="en-US" altLang="en-US" dirty="0">
                <a:solidFill>
                  <a:schemeClr val="tx1"/>
                </a:solidFill>
              </a:rPr>
              <a:t>SELECT </a:t>
            </a:r>
            <a:r>
              <a:rPr lang="en-US" altLang="en-US" dirty="0" err="1">
                <a:solidFill>
                  <a:schemeClr val="tx1"/>
                </a:solidFill>
              </a:rPr>
              <a:t>first_name</a:t>
            </a:r>
            <a:r>
              <a:rPr lang="en-US" altLang="en-US" dirty="0">
                <a:solidFill>
                  <a:schemeClr val="tx1"/>
                </a:solidFill>
              </a:rPr>
              <a:t>, </a:t>
            </a:r>
            <a:r>
              <a:rPr lang="en-US" altLang="en-US" dirty="0" err="1">
                <a:solidFill>
                  <a:schemeClr val="tx1"/>
                </a:solidFill>
              </a:rPr>
              <a:t>last_name</a:t>
            </a:r>
            <a:r>
              <a:rPr lang="en-US" altLang="en-US" dirty="0">
                <a:solidFill>
                  <a:schemeClr val="tx1"/>
                </a:solidFill>
              </a:rPr>
              <a:t>, </a:t>
            </a:r>
            <a:r>
              <a:rPr lang="en-US" altLang="en-US" dirty="0" err="1">
                <a:solidFill>
                  <a:schemeClr val="tx1"/>
                </a:solidFill>
              </a:rPr>
              <a:t>manager_id</a:t>
            </a:r>
            <a:r>
              <a:rPr lang="en-US" altLang="en-US" dirty="0">
                <a:solidFill>
                  <a:schemeClr val="tx1"/>
                </a:solidFill>
              </a:rPr>
              <a:t>, </a:t>
            </a:r>
            <a:r>
              <a:rPr lang="en-US" altLang="en-US" dirty="0" err="1">
                <a:solidFill>
                  <a:schemeClr val="tx1"/>
                </a:solidFill>
              </a:rPr>
              <a:t>department_id</a:t>
            </a:r>
            <a:endParaRPr lang="en-US" altLang="en-US" dirty="0">
              <a:solidFill>
                <a:schemeClr val="tx1"/>
              </a:solidFill>
            </a:endParaRPr>
          </a:p>
          <a:p>
            <a:pPr marL="857250" lvl="4">
              <a:spcBef>
                <a:spcPts val="50"/>
              </a:spcBef>
            </a:pPr>
            <a:r>
              <a:rPr lang="en-US" altLang="en-US" dirty="0">
                <a:solidFill>
                  <a:schemeClr val="tx1"/>
                </a:solidFill>
              </a:rPr>
              <a:t>FROM </a:t>
            </a:r>
            <a:r>
              <a:rPr lang="en-US" altLang="en-US" dirty="0" err="1">
                <a:solidFill>
                  <a:schemeClr val="tx1"/>
                </a:solidFill>
              </a:rPr>
              <a:t>empl_demo</a:t>
            </a:r>
            <a:endParaRPr lang="en-US" altLang="en-US" dirty="0">
              <a:solidFill>
                <a:schemeClr val="tx1"/>
              </a:solidFill>
            </a:endParaRPr>
          </a:p>
          <a:p>
            <a:pPr marL="857250" lvl="4">
              <a:spcBef>
                <a:spcPts val="50"/>
              </a:spcBef>
            </a:pPr>
            <a:r>
              <a:rPr lang="en-US" altLang="en-US" dirty="0">
                <a:solidFill>
                  <a:schemeClr val="tx1"/>
                </a:solidFill>
              </a:rPr>
              <a:t>WHERE </a:t>
            </a:r>
            <a:r>
              <a:rPr lang="en-US" altLang="en-US" dirty="0" err="1">
                <a:solidFill>
                  <a:schemeClr val="tx1"/>
                </a:solidFill>
              </a:rPr>
              <a:t>manager_id</a:t>
            </a:r>
            <a:r>
              <a:rPr lang="en-US" altLang="en-US" dirty="0">
                <a:solidFill>
                  <a:schemeClr val="tx1"/>
                </a:solidFill>
              </a:rPr>
              <a:t> IN (SELECT </a:t>
            </a:r>
            <a:r>
              <a:rPr lang="en-US" altLang="en-US" dirty="0" err="1">
                <a:solidFill>
                  <a:schemeClr val="tx1"/>
                </a:solidFill>
              </a:rPr>
              <a:t>manager_id</a:t>
            </a:r>
            <a:r>
              <a:rPr lang="en-US" altLang="en-US" dirty="0">
                <a:solidFill>
                  <a:schemeClr val="tx1"/>
                </a:solidFill>
              </a:rPr>
              <a:t> </a:t>
            </a:r>
          </a:p>
          <a:p>
            <a:pPr marL="857250" lvl="4">
              <a:spcBef>
                <a:spcPts val="50"/>
              </a:spcBef>
            </a:pPr>
            <a:r>
              <a:rPr lang="en-US" altLang="en-US" dirty="0">
                <a:solidFill>
                  <a:schemeClr val="tx1"/>
                </a:solidFill>
              </a:rPr>
              <a:t>                     FROM </a:t>
            </a:r>
            <a:r>
              <a:rPr lang="en-US" altLang="en-US" dirty="0" err="1">
                <a:solidFill>
                  <a:schemeClr val="tx1"/>
                </a:solidFill>
              </a:rPr>
              <a:t>empl_demo</a:t>
            </a:r>
            <a:endParaRPr lang="en-US" altLang="en-US" dirty="0">
              <a:solidFill>
                <a:schemeClr val="tx1"/>
              </a:solidFill>
            </a:endParaRPr>
          </a:p>
          <a:p>
            <a:pPr marL="857250" lvl="4">
              <a:spcBef>
                <a:spcPts val="50"/>
              </a:spcBef>
            </a:pPr>
            <a:r>
              <a:rPr lang="en-US" altLang="en-US" dirty="0">
                <a:solidFill>
                  <a:schemeClr val="tx1"/>
                </a:solidFill>
              </a:rPr>
              <a:t>                     WHERE </a:t>
            </a:r>
            <a:r>
              <a:rPr lang="en-US" altLang="en-US" dirty="0" err="1">
                <a:solidFill>
                  <a:schemeClr val="tx1"/>
                </a:solidFill>
              </a:rPr>
              <a:t>first_name</a:t>
            </a:r>
            <a:r>
              <a:rPr lang="en-US" altLang="en-US" dirty="0">
                <a:solidFill>
                  <a:schemeClr val="tx1"/>
                </a:solidFill>
              </a:rPr>
              <a:t> = 'Daniel')</a:t>
            </a:r>
          </a:p>
          <a:p>
            <a:pPr marL="857250" lvl="4">
              <a:spcBef>
                <a:spcPts val="50"/>
              </a:spcBef>
            </a:pPr>
            <a:r>
              <a:rPr lang="en-US" altLang="en-US" dirty="0">
                <a:solidFill>
                  <a:schemeClr val="tx1"/>
                </a:solidFill>
              </a:rPr>
              <a:t>AND </a:t>
            </a:r>
            <a:r>
              <a:rPr lang="en-US" altLang="en-US" dirty="0" err="1">
                <a:solidFill>
                  <a:schemeClr val="tx1"/>
                </a:solidFill>
              </a:rPr>
              <a:t>department_id</a:t>
            </a:r>
            <a:r>
              <a:rPr lang="en-US" altLang="en-US" dirty="0">
                <a:solidFill>
                  <a:schemeClr val="tx1"/>
                </a:solidFill>
              </a:rPr>
              <a:t> IN (SELECT </a:t>
            </a:r>
            <a:r>
              <a:rPr lang="en-US" altLang="en-US" dirty="0" err="1">
                <a:solidFill>
                  <a:schemeClr val="tx1"/>
                </a:solidFill>
              </a:rPr>
              <a:t>department_id</a:t>
            </a:r>
            <a:endParaRPr lang="en-US" altLang="en-US" dirty="0">
              <a:solidFill>
                <a:schemeClr val="tx1"/>
              </a:solidFill>
            </a:endParaRPr>
          </a:p>
          <a:p>
            <a:pPr marL="857250" lvl="4">
              <a:spcBef>
                <a:spcPts val="50"/>
              </a:spcBef>
            </a:pPr>
            <a:r>
              <a:rPr lang="en-US" altLang="en-US" dirty="0">
                <a:solidFill>
                  <a:schemeClr val="tx1"/>
                </a:solidFill>
              </a:rPr>
              <a:t>                      FROM </a:t>
            </a:r>
            <a:r>
              <a:rPr lang="en-US" altLang="en-US" dirty="0" err="1">
                <a:solidFill>
                  <a:schemeClr val="tx1"/>
                </a:solidFill>
              </a:rPr>
              <a:t>empl_demo</a:t>
            </a:r>
            <a:endParaRPr lang="en-US" altLang="en-US" dirty="0">
              <a:solidFill>
                <a:schemeClr val="tx1"/>
              </a:solidFill>
            </a:endParaRPr>
          </a:p>
          <a:p>
            <a:pPr marL="857250" lvl="4">
              <a:spcBef>
                <a:spcPts val="50"/>
              </a:spcBef>
            </a:pPr>
            <a:r>
              <a:rPr lang="en-US" altLang="en-US" dirty="0">
                <a:solidFill>
                  <a:schemeClr val="tx1"/>
                </a:solidFill>
              </a:rPr>
              <a:t>                      WHERE </a:t>
            </a:r>
            <a:r>
              <a:rPr lang="en-US" altLang="en-US" dirty="0" err="1">
                <a:solidFill>
                  <a:schemeClr val="tx1"/>
                </a:solidFill>
              </a:rPr>
              <a:t>first_name</a:t>
            </a:r>
            <a:r>
              <a:rPr lang="en-US" altLang="en-US" dirty="0">
                <a:solidFill>
                  <a:schemeClr val="tx1"/>
                </a:solidFill>
              </a:rPr>
              <a:t> = 'Daniel');</a:t>
            </a:r>
          </a:p>
          <a:p>
            <a:pPr lvl="1">
              <a:spcBef>
                <a:spcPts val="50"/>
              </a:spcBef>
            </a:pPr>
            <a:r>
              <a:rPr lang="en-US" altLang="en-US" dirty="0">
                <a:solidFill>
                  <a:schemeClr val="tx1"/>
                </a:solidFill>
              </a:rPr>
              <a:t>There is only one “Daniel” in the </a:t>
            </a:r>
            <a:r>
              <a:rPr lang="en-US" altLang="en-US" dirty="0">
                <a:solidFill>
                  <a:schemeClr val="tx1"/>
                </a:solidFill>
                <a:latin typeface="Courier New" pitchFamily="49" charset="0"/>
              </a:rPr>
              <a:t>EMPL_DEMO</a:t>
            </a:r>
            <a:r>
              <a:rPr lang="en-US" altLang="en-US" dirty="0">
                <a:solidFill>
                  <a:schemeClr val="tx1"/>
                </a:solidFill>
              </a:rPr>
              <a:t> table (Daniel </a:t>
            </a:r>
            <a:r>
              <a:rPr lang="en-US" altLang="en-US" dirty="0" err="1">
                <a:solidFill>
                  <a:schemeClr val="tx1"/>
                </a:solidFill>
              </a:rPr>
              <a:t>Faviet</a:t>
            </a:r>
            <a:r>
              <a:rPr lang="en-US" altLang="en-US" dirty="0">
                <a:solidFill>
                  <a:schemeClr val="tx1"/>
                </a:solidFill>
              </a:rPr>
              <a:t>, who is managed by employee 108 and works in department 100). However, if the subqueries return more than one row, the result might not be correct. For example, if you run the same query but substitute “John” for “Daniel,” you get an incorrect result. This is because the combination of </a:t>
            </a:r>
            <a:r>
              <a:rPr lang="en-US" altLang="en-US" dirty="0" err="1">
                <a:solidFill>
                  <a:schemeClr val="tx1"/>
                </a:solidFill>
                <a:latin typeface="Courier New" pitchFamily="49" charset="0"/>
              </a:rPr>
              <a:t>department_id</a:t>
            </a:r>
            <a:r>
              <a:rPr lang="en-US" altLang="en-US" dirty="0">
                <a:solidFill>
                  <a:schemeClr val="tx1"/>
                </a:solidFill>
              </a:rPr>
              <a:t> and </a:t>
            </a:r>
            <a:r>
              <a:rPr lang="en-US" altLang="en-US" dirty="0" err="1">
                <a:solidFill>
                  <a:schemeClr val="tx1"/>
                </a:solidFill>
                <a:latin typeface="Courier New" pitchFamily="49" charset="0"/>
              </a:rPr>
              <a:t>manager_id</a:t>
            </a:r>
            <a:r>
              <a:rPr lang="en-US" altLang="en-US" dirty="0">
                <a:solidFill>
                  <a:schemeClr val="tx1"/>
                </a:solidFill>
              </a:rPr>
              <a:t> is important. To get the correct result for this query, you need a pairwise comparison.</a:t>
            </a:r>
          </a:p>
          <a:p>
            <a:endParaRPr lang="en-US" dirty="0"/>
          </a:p>
        </p:txBody>
      </p:sp>
    </p:spTree>
    <p:extLst>
      <p:ext uri="{BB962C8B-B14F-4D97-AF65-F5344CB8AC3E}">
        <p14:creationId xmlns:p14="http://schemas.microsoft.com/office/powerpoint/2010/main" val="24057807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a:solidFill>
                  <a:srgbClr val="FFFFFF"/>
                </a:solidFill>
                <a:latin typeface="Oracle Sans" panose="020B0503020204020204" pitchFamily="34" charset="0"/>
                <a:cs typeface="Oracle Sans" panose="020B0503020204020204" pitchFamily="34" charset="0"/>
              </a:rPr>
              <a:t>16</a:t>
            </a:r>
            <a:endParaRPr lang="en-US" sz="7200" b="1" baseline="0" dirty="0">
              <a:solidFill>
                <a:srgbClr val="FFFFFF"/>
              </a:solidFill>
              <a:latin typeface="Oracle Sans" panose="020B0503020204020204" pitchFamily="34" charset="0"/>
              <a:cs typeface="Oracle Sans" panose="020B0503020204020204" pitchFamily="34" charset="0"/>
            </a:endParaRP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a:t>Click to edit Master title style</a:t>
            </a:r>
            <a:endParaRPr lang="en-US" dirty="0"/>
          </a:p>
        </p:txBody>
      </p:sp>
      <p:sp>
        <p:nvSpPr>
          <p:cNvPr id="276484" name="Title_PlaceholderSubtitle"/>
          <p:cNvSpPr>
            <a:spLocks noGrp="1" noChangeArrowheads="1"/>
          </p:cNvSpPr>
          <p:nvPr>
            <p:ph type="subTitle" idx="1"/>
          </p:nvPr>
        </p:nvSpPr>
        <p:spPr bwMode="auto">
          <a:xfrm>
            <a:off x="1426465" y="5483353"/>
            <a:ext cx="15435072" cy="660690"/>
          </a:xfrm>
        </p:spPr>
        <p:txBody>
          <a:bodyPr/>
          <a:lstStyle>
            <a:lvl1pPr algn="l">
              <a:defRPr sz="3600" b="0" i="0" baseline="0">
                <a:solidFill>
                  <a:schemeClr val="tx1"/>
                </a:solidFill>
              </a:defRPr>
            </a:lvl1pPr>
          </a:lstStyle>
          <a:p>
            <a:r>
              <a:rPr lang="en-US"/>
              <a:t>Click to edit Master subtitle style</a:t>
            </a:r>
            <a:endParaRPr lang="en-US" dirty="0"/>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8" name="Text Placeholder 5"/>
          <p:cNvSpPr>
            <a:spLocks noGrp="1"/>
          </p:cNvSpPr>
          <p:nvPr>
            <p:ph type="body" sz="quarter" idx="13" hasCustomPrompt="1"/>
          </p:nvPr>
        </p:nvSpPr>
        <p:spPr>
          <a:xfrm>
            <a:off x="914402" y="1790700"/>
            <a:ext cx="16459201" cy="609907"/>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 xmlns:a16="http://schemas.microsoft.com/office/drawing/2014/main"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p>
            <a:r>
              <a:rPr lang="en-US"/>
              <a:t>Click to edit Master title style</a:t>
            </a:r>
            <a:endParaRPr lang="en-US" dirty="0"/>
          </a:p>
        </p:txBody>
      </p:sp>
      <p:sp>
        <p:nvSpPr>
          <p:cNvPr id="8" name="Text Placeholder 5"/>
          <p:cNvSpPr>
            <a:spLocks noGrp="1"/>
          </p:cNvSpPr>
          <p:nvPr>
            <p:ph type="body" sz="quarter" idx="13" hasCustomPrompt="1"/>
          </p:nvPr>
        </p:nvSpPr>
        <p:spPr>
          <a:xfrm>
            <a:off x="914402" y="5295900"/>
            <a:ext cx="16459201" cy="609907"/>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36058"/>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racle Sans" panose="020B0503020204020204" pitchFamily="34" charset="0"/>
                <a:cs typeface="Oracle Sans" panose="020B0503020204020204" pitchFamily="34" charset="0"/>
              </a:endParaRPr>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265654"/>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265654"/>
            <a:ext cx="16422624" cy="3446068"/>
          </a:xfrm>
        </p:spPr>
        <p:txBody>
          <a:bodyPr/>
          <a:lstStyle>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mn-lt"/>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6" name="Rectangle 5">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2991"/>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 xmlns:a16="http://schemas.microsoft.com/office/drawing/2014/main" id="{EFB9E9CD-D1E8-2941-B6E9-04C71E3BFC82}"/>
              </a:ext>
            </a:extLst>
          </p:cNvPr>
          <p:cNvPicPr>
            <a:picLocks noChangeAspect="1"/>
          </p:cNvPicPr>
          <p:nvPr/>
        </p:nvPicPr>
        <p:blipFill>
          <a:blip r:embed="rId22">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a:t>Click to edit Master title style</a:t>
            </a:r>
            <a:endParaRPr lang="en-US" dirty="0"/>
          </a:p>
        </p:txBody>
      </p:sp>
      <p:pic>
        <p:nvPicPr>
          <p:cNvPr id="16" name="Picture 15"/>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1"/>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Oracle Sans" panose="020B05030202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Oracle Sans" panose="020B05030202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Oracle Sans" panose="020B05030202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Oracle Sans" panose="020B05030202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Oracle Sans" panose="020B05030202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25.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6.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8.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30.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3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3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33.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34.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35.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3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tags" Target="../tags/tag37.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29.png"/><Relationship Id="rId2" Type="http://schemas.openxmlformats.org/officeDocument/2006/relationships/slideLayout" Target="../slideLayouts/slideLayout8.xml"/><Relationship Id="rId1" Type="http://schemas.openxmlformats.org/officeDocument/2006/relationships/tags" Target="../tags/tag3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39.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40.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8.xml"/><Relationship Id="rId1" Type="http://schemas.openxmlformats.org/officeDocument/2006/relationships/tags" Target="../tags/tag41.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42.xml"/><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8.xml"/><Relationship Id="rId1" Type="http://schemas.openxmlformats.org/officeDocument/2006/relationships/tags" Target="../tags/tag43.xml"/><Relationship Id="rId5" Type="http://schemas.openxmlformats.org/officeDocument/2006/relationships/image" Target="../media/image35.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ags" Target="../tags/tag4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45.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20.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2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2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notesSlide" Target="../notesSlides/notesSlide9.xml"/><Relationship Id="rId7" Type="http://schemas.openxmlformats.org/officeDocument/2006/relationships/image" Target="../media/image18.png"/><Relationship Id="rId2" Type="http://schemas.openxmlformats.org/officeDocument/2006/relationships/slideLayout" Target="../slideLayouts/slideLayout4.xml"/><Relationship Id="rId1" Type="http://schemas.openxmlformats.org/officeDocument/2006/relationships/tags" Target="../tags/tag2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Retrieving Data by Using Subqueries</a:t>
            </a:r>
          </a:p>
        </p:txBody>
      </p:sp>
      <p:sp>
        <p:nvSpPr>
          <p:cNvPr id="3" name="Subtitle 2">
            <a:extLst>
              <a:ext uri="{FF2B5EF4-FFF2-40B4-BE49-F238E27FC236}">
                <a16:creationId xmlns="" xmlns:a16="http://schemas.microsoft.com/office/drawing/2014/main" id="{72281199-65C2-4125-8914-2464851F024B}"/>
              </a:ext>
            </a:extLst>
          </p:cNvPr>
          <p:cNvSpPr>
            <a:spLocks noGrp="1"/>
          </p:cNvSpPr>
          <p:nvPr>
            <p:ph type="subTitle" idx="1"/>
          </p:nvPr>
        </p:nvSpPr>
        <p:spPr/>
        <p:txBody>
          <a:bodyPr/>
          <a:lstStyle/>
          <a:p>
            <a:endParaRPr lang="en-IN"/>
          </a:p>
        </p:txBody>
      </p:sp>
    </p:spTree>
    <p:custDataLst>
      <p:tags r:id="rId1"/>
    </p:custDataLst>
    <p:extLst>
      <p:ext uri="{BB962C8B-B14F-4D97-AF65-F5344CB8AC3E}">
        <p14:creationId xmlns:p14="http://schemas.microsoft.com/office/powerpoint/2010/main" val="2015462055"/>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bwMode="gray">
          <a:xfrm>
            <a:off x="1299329" y="3628013"/>
            <a:ext cx="16125591" cy="3005027"/>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altLang="en-US" sz="2400" b="1" dirty="0">
                <a:latin typeface="Courier New" pitchFamily="49" charset="0"/>
                <a:cs typeface="Oracle Sans" panose="020B0503020204020204" pitchFamily="34" charset="0"/>
              </a:rPr>
              <a:t>SELECT </a:t>
            </a:r>
            <a:r>
              <a:rPr lang="en-US" altLang="en-US" sz="2400" b="1" dirty="0" err="1">
                <a:latin typeface="Courier New" pitchFamily="49" charset="0"/>
                <a:cs typeface="Oracle Sans" panose="020B0503020204020204" pitchFamily="34" charset="0"/>
              </a:rPr>
              <a:t>employee_id</a:t>
            </a:r>
            <a:r>
              <a:rPr lang="en-US" altLang="en-US" sz="2400" b="1" dirty="0">
                <a:latin typeface="Courier New" pitchFamily="49" charset="0"/>
                <a:cs typeface="Oracle Sans" panose="020B0503020204020204" pitchFamily="34" charset="0"/>
              </a:rPr>
              <a:t>, </a:t>
            </a:r>
            <a:r>
              <a:rPr lang="en-US" altLang="en-US" sz="2400" b="1" dirty="0" err="1">
                <a:latin typeface="Courier New" pitchFamily="49" charset="0"/>
                <a:cs typeface="Oracle Sans" panose="020B0503020204020204" pitchFamily="34" charset="0"/>
              </a:rPr>
              <a:t>manager_id</a:t>
            </a:r>
            <a:r>
              <a:rPr lang="en-US" altLang="en-US" sz="2400" b="1" dirty="0">
                <a:latin typeface="Courier New" pitchFamily="49" charset="0"/>
                <a:cs typeface="Oracle Sans" panose="020B0503020204020204" pitchFamily="34" charset="0"/>
              </a:rPr>
              <a:t>, </a:t>
            </a:r>
            <a:r>
              <a:rPr lang="en-US" altLang="en-US" sz="2400" b="1" dirty="0" err="1">
                <a:latin typeface="Courier New" pitchFamily="49" charset="0"/>
                <a:cs typeface="Oracle Sans" panose="020B0503020204020204" pitchFamily="34" charset="0"/>
              </a:rPr>
              <a:t>department_id</a:t>
            </a:r>
            <a:endParaRPr lang="en-US" altLang="en-US" sz="2400" b="1" dirty="0">
              <a:latin typeface="Courier New" pitchFamily="49" charset="0"/>
              <a:cs typeface="Oracle Sans" panose="020B0503020204020204" pitchFamily="34" charset="0"/>
            </a:endParaRPr>
          </a:p>
          <a:p>
            <a:pPr>
              <a:defRPr/>
            </a:pPr>
            <a:r>
              <a:rPr lang="en-US" altLang="en-US" sz="2400" b="1" dirty="0">
                <a:latin typeface="Courier New" pitchFamily="49" charset="0"/>
                <a:cs typeface="Oracle Sans" panose="020B0503020204020204" pitchFamily="34" charset="0"/>
              </a:rPr>
              <a:t>FROM employees</a:t>
            </a:r>
          </a:p>
          <a:p>
            <a:pPr>
              <a:defRPr/>
            </a:pPr>
            <a:r>
              <a:rPr lang="en-US" altLang="en-US" sz="2400" b="1" dirty="0">
                <a:latin typeface="Courier New" pitchFamily="49" charset="0"/>
                <a:cs typeface="Oracle Sans" panose="020B0503020204020204" pitchFamily="34" charset="0"/>
              </a:rPr>
              <a:t>WHERE (</a:t>
            </a:r>
            <a:r>
              <a:rPr lang="en-US" altLang="en-US" sz="2400" b="1" dirty="0" err="1">
                <a:latin typeface="Courier New" pitchFamily="49" charset="0"/>
                <a:cs typeface="Oracle Sans" panose="020B0503020204020204" pitchFamily="34" charset="0"/>
              </a:rPr>
              <a:t>manager_id</a:t>
            </a:r>
            <a:r>
              <a:rPr lang="en-US" altLang="en-US" sz="2400" b="1" dirty="0">
                <a:latin typeface="Courier New" pitchFamily="49" charset="0"/>
                <a:cs typeface="Oracle Sans" panose="020B0503020204020204" pitchFamily="34" charset="0"/>
              </a:rPr>
              <a:t>, </a:t>
            </a:r>
            <a:r>
              <a:rPr lang="en-US" altLang="en-US" sz="2400" b="1" dirty="0" err="1">
                <a:latin typeface="Courier New" pitchFamily="49" charset="0"/>
                <a:cs typeface="Oracle Sans" panose="020B0503020204020204" pitchFamily="34" charset="0"/>
              </a:rPr>
              <a:t>department_id</a:t>
            </a:r>
            <a:r>
              <a:rPr lang="en-US" altLang="en-US" sz="2400" b="1" dirty="0">
                <a:latin typeface="Courier New" pitchFamily="49" charset="0"/>
                <a:cs typeface="Oracle Sans" panose="020B0503020204020204" pitchFamily="34" charset="0"/>
              </a:rPr>
              <a:t>) IN</a:t>
            </a:r>
          </a:p>
          <a:p>
            <a:pPr>
              <a:defRPr/>
            </a:pPr>
            <a:r>
              <a:rPr lang="en-US" altLang="en-US" sz="2400" b="1" dirty="0">
                <a:latin typeface="Courier New" pitchFamily="49" charset="0"/>
                <a:cs typeface="Oracle Sans" panose="020B0503020204020204" pitchFamily="34" charset="0"/>
              </a:rPr>
              <a:t>                            </a:t>
            </a:r>
            <a:r>
              <a:rPr lang="en-US" altLang="en-US" sz="2400" b="1" dirty="0">
                <a:solidFill>
                  <a:srgbClr val="FF0000"/>
                </a:solidFill>
                <a:latin typeface="Courier New" pitchFamily="49" charset="0"/>
                <a:cs typeface="Oracle Sans" panose="020B0503020204020204" pitchFamily="34" charset="0"/>
              </a:rPr>
              <a:t>(SELECT </a:t>
            </a:r>
            <a:r>
              <a:rPr lang="en-US" altLang="en-US" sz="2400" b="1" dirty="0" err="1">
                <a:solidFill>
                  <a:srgbClr val="FF0000"/>
                </a:solidFill>
                <a:latin typeface="Courier New" pitchFamily="49" charset="0"/>
                <a:cs typeface="Oracle Sans" panose="020B0503020204020204" pitchFamily="34" charset="0"/>
              </a:rPr>
              <a:t>manager_id</a:t>
            </a:r>
            <a:r>
              <a:rPr lang="en-US" altLang="en-US" sz="2400" b="1" dirty="0">
                <a:solidFill>
                  <a:srgbClr val="FF0000"/>
                </a:solidFill>
                <a:latin typeface="Courier New" pitchFamily="49" charset="0"/>
                <a:cs typeface="Oracle Sans" panose="020B0503020204020204" pitchFamily="34" charset="0"/>
              </a:rPr>
              <a:t>, </a:t>
            </a:r>
            <a:r>
              <a:rPr lang="en-US" altLang="en-US" sz="2400" b="1" dirty="0" err="1">
                <a:solidFill>
                  <a:srgbClr val="FF0000"/>
                </a:solidFill>
                <a:latin typeface="Courier New" pitchFamily="49" charset="0"/>
                <a:cs typeface="Oracle Sans" panose="020B0503020204020204" pitchFamily="34" charset="0"/>
              </a:rPr>
              <a:t>department_id</a:t>
            </a:r>
            <a:endParaRPr lang="en-US" altLang="en-US" sz="2400" b="1" dirty="0">
              <a:solidFill>
                <a:srgbClr val="FF0000"/>
              </a:solidFill>
              <a:latin typeface="Courier New" pitchFamily="49" charset="0"/>
              <a:cs typeface="Oracle Sans" panose="020B0503020204020204" pitchFamily="34" charset="0"/>
            </a:endParaRPr>
          </a:p>
          <a:p>
            <a:pPr>
              <a:defRPr/>
            </a:pPr>
            <a:r>
              <a:rPr lang="en-US" altLang="en-US" sz="2400" b="1" dirty="0">
                <a:solidFill>
                  <a:srgbClr val="FF0000"/>
                </a:solidFill>
                <a:latin typeface="Courier New" pitchFamily="49" charset="0"/>
                <a:cs typeface="Oracle Sans" panose="020B0503020204020204" pitchFamily="34" charset="0"/>
              </a:rPr>
              <a:t>                             FROM employees</a:t>
            </a:r>
          </a:p>
          <a:p>
            <a:pPr>
              <a:defRPr/>
            </a:pPr>
            <a:r>
              <a:rPr lang="en-US" altLang="en-US" sz="2400" b="1" dirty="0">
                <a:solidFill>
                  <a:srgbClr val="FF0000"/>
                </a:solidFill>
                <a:latin typeface="Courier New" pitchFamily="49" charset="0"/>
                <a:cs typeface="Oracle Sans" panose="020B0503020204020204" pitchFamily="34" charset="0"/>
              </a:rPr>
              <a:t>                             WHERE </a:t>
            </a:r>
            <a:r>
              <a:rPr lang="en-US" altLang="en-US" sz="2400" b="1" dirty="0" err="1">
                <a:solidFill>
                  <a:srgbClr val="FF0000"/>
                </a:solidFill>
                <a:latin typeface="Courier New" pitchFamily="49" charset="0"/>
                <a:cs typeface="Oracle Sans" panose="020B0503020204020204" pitchFamily="34" charset="0"/>
              </a:rPr>
              <a:t>employee_id</a:t>
            </a:r>
            <a:r>
              <a:rPr lang="en-US" altLang="en-US" sz="2400" b="1" dirty="0">
                <a:solidFill>
                  <a:srgbClr val="FF0000"/>
                </a:solidFill>
                <a:latin typeface="Courier New" pitchFamily="49" charset="0"/>
                <a:cs typeface="Oracle Sans" panose="020B0503020204020204" pitchFamily="34" charset="0"/>
              </a:rPr>
              <a:t> IN (174, 199))</a:t>
            </a:r>
          </a:p>
          <a:p>
            <a:pPr>
              <a:defRPr/>
            </a:pPr>
            <a:r>
              <a:rPr lang="en-US" altLang="en-US" sz="2400" b="1" dirty="0">
                <a:latin typeface="Courier New" pitchFamily="49" charset="0"/>
                <a:cs typeface="Oracle Sans" panose="020B0503020204020204" pitchFamily="34" charset="0"/>
              </a:rPr>
              <a:t>AND </a:t>
            </a:r>
            <a:r>
              <a:rPr lang="en-US" altLang="en-US" sz="2400" b="1" dirty="0" err="1">
                <a:latin typeface="Courier New" pitchFamily="49" charset="0"/>
                <a:cs typeface="Oracle Sans" panose="020B0503020204020204" pitchFamily="34" charset="0"/>
              </a:rPr>
              <a:t>employee_id</a:t>
            </a:r>
            <a:r>
              <a:rPr lang="en-US" altLang="en-US" sz="2400" b="1" dirty="0">
                <a:latin typeface="Courier New" pitchFamily="49" charset="0"/>
                <a:cs typeface="Oracle Sans" panose="020B0503020204020204" pitchFamily="34" charset="0"/>
              </a:rPr>
              <a:t> NOT IN (174,199);</a:t>
            </a:r>
          </a:p>
        </p:txBody>
      </p:sp>
      <p:sp>
        <p:nvSpPr>
          <p:cNvPr id="22533"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err="1">
                <a:latin typeface="+mj-lt"/>
                <a:cs typeface="Oracle Sans" panose="020B0503020204020204" pitchFamily="34" charset="0"/>
              </a:rPr>
              <a:t>Pairwise</a:t>
            </a:r>
            <a:r>
              <a:rPr lang="en-US" altLang="en-US" dirty="0">
                <a:latin typeface="+mj-lt"/>
                <a:cs typeface="Oracle Sans" panose="020B0503020204020204" pitchFamily="34" charset="0"/>
              </a:rPr>
              <a:t> Comparison Subquery</a:t>
            </a:r>
          </a:p>
        </p:txBody>
      </p:sp>
      <p:sp>
        <p:nvSpPr>
          <p:cNvPr id="22534" name="Rectangle 4"/>
          <p:cNvSpPr>
            <a:spLocks noGrp="1" noChangeArrowheads="1"/>
          </p:cNvSpPr>
          <p:nvPr>
            <p:ph idx="1"/>
          </p:nvPr>
        </p:nvSpPr>
        <p:spPr>
          <a:xfrm>
            <a:off x="933451" y="2272710"/>
            <a:ext cx="16421100" cy="1154158"/>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Display the details of the employees who are managed by the same manager and work in the same department as the employees with </a:t>
            </a:r>
            <a:r>
              <a:rPr lang="en-US" altLang="en-US" dirty="0">
                <a:latin typeface="Courier New" panose="02070309020205020404" pitchFamily="49" charset="0"/>
                <a:cs typeface="Courier New" panose="02070309020205020404" pitchFamily="49" charset="0"/>
              </a:rPr>
              <a:t>EMPLOYEE_ID </a:t>
            </a:r>
            <a:r>
              <a:rPr lang="en-US" altLang="en-US" dirty="0">
                <a:latin typeface="+mn-lt"/>
                <a:cs typeface="Courier New" panose="02070309020205020404" pitchFamily="49" charset="0"/>
              </a:rPr>
              <a:t>199 or 174</a:t>
            </a:r>
            <a:r>
              <a:rPr lang="en-US" altLang="en-US" dirty="0">
                <a:latin typeface="+mn-lt"/>
                <a:cs typeface="Oracle Sans" panose="020B0503020204020204" pitchFamily="34" charset="0"/>
              </a:rPr>
              <a:t>.</a:t>
            </a:r>
          </a:p>
        </p:txBody>
      </p:sp>
      <p:sp>
        <p:nvSpPr>
          <p:cNvPr id="22535" name="Rectangle 5"/>
          <p:cNvSpPr>
            <a:spLocks noChangeArrowheads="1"/>
          </p:cNvSpPr>
          <p:nvPr/>
        </p:nvSpPr>
        <p:spPr bwMode="auto">
          <a:xfrm>
            <a:off x="1373626" y="3914775"/>
            <a:ext cx="15693113" cy="3059907"/>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altLang="en-US" sz="2400" b="1" dirty="0">
              <a:latin typeface="Courier New" pitchFamily="49" charset="0"/>
              <a:cs typeface="Oracle Sans" panose="020B0503020204020204" pitchFamily="34" charset="0"/>
            </a:endParaRPr>
          </a:p>
        </p:txBody>
      </p:sp>
      <p:pic>
        <p:nvPicPr>
          <p:cNvPr id="22536" name="Picture 9"/>
          <p:cNvPicPr>
            <a:picLocks noChangeAspect="1" noChangeArrowheads="1"/>
          </p:cNvPicPr>
          <p:nvPr/>
        </p:nvPicPr>
        <p:blipFill>
          <a:blip r:embed="rId4" cstate="print"/>
          <a:stretch>
            <a:fillRect/>
          </a:stretch>
        </p:blipFill>
        <p:spPr bwMode="auto">
          <a:xfrm>
            <a:off x="1299329" y="7171312"/>
            <a:ext cx="5057144" cy="1428572"/>
          </a:xfrm>
          <a:prstGeom prst="rect">
            <a:avLst/>
          </a:prstGeom>
          <a:noFill/>
          <a:ln w="9525">
            <a:solidFill>
              <a:schemeClr val="tx1"/>
            </a:solidFill>
            <a:miter lim="800000"/>
            <a:headEnd type="none" w="sm" len="sm"/>
            <a:tailEnd type="none" w="sm" len="sm"/>
          </a:ln>
        </p:spPr>
      </p:pic>
      <p:sp>
        <p:nvSpPr>
          <p:cNvPr id="22537" name="TextBox 9"/>
          <p:cNvSpPr txBox="1">
            <a:spLocks noChangeArrowheads="1"/>
          </p:cNvSpPr>
          <p:nvPr/>
        </p:nvSpPr>
        <p:spPr bwMode="auto">
          <a:xfrm>
            <a:off x="1221265" y="8572500"/>
            <a:ext cx="1828325" cy="369332"/>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Oracle Sans" panose="020B0503020204020204" pitchFamily="34" charset="0"/>
                <a:cs typeface="Oracle Sans" panose="020B0503020204020204" pitchFamily="34" charset="0"/>
              </a:rPr>
              <a:t>…</a:t>
            </a:r>
          </a:p>
        </p:txBody>
      </p:sp>
    </p:spTree>
    <p:custDataLst>
      <p:tags r:id="rId1"/>
    </p:custDataLst>
    <p:extLst>
      <p:ext uri="{BB962C8B-B14F-4D97-AF65-F5344CB8AC3E}">
        <p14:creationId xmlns:p14="http://schemas.microsoft.com/office/powerpoint/2010/main" val="1204284183"/>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bwMode="gray">
          <a:xfrm>
            <a:off x="1298822" y="4154597"/>
            <a:ext cx="16125591" cy="4333040"/>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95000"/>
              </a:lnSpc>
              <a:defRPr/>
            </a:pPr>
            <a:r>
              <a:rPr lang="en-US" altLang="en-US" sz="2400" b="1" dirty="0">
                <a:latin typeface="Courier New" pitchFamily="49" charset="0"/>
                <a:cs typeface="Oracle Sans" panose="020B0503020204020204" pitchFamily="34" charset="0"/>
              </a:rPr>
              <a:t>SELECT </a:t>
            </a:r>
            <a:r>
              <a:rPr lang="en-US" altLang="en-US" sz="2400" b="1" dirty="0" err="1">
                <a:latin typeface="Courier New" pitchFamily="49" charset="0"/>
                <a:cs typeface="Oracle Sans" panose="020B0503020204020204" pitchFamily="34" charset="0"/>
              </a:rPr>
              <a:t>employee_id</a:t>
            </a:r>
            <a:r>
              <a:rPr lang="en-US" altLang="en-US" sz="2400" b="1" dirty="0">
                <a:latin typeface="Courier New" pitchFamily="49" charset="0"/>
                <a:cs typeface="Oracle Sans" panose="020B0503020204020204" pitchFamily="34" charset="0"/>
              </a:rPr>
              <a:t>, </a:t>
            </a:r>
            <a:r>
              <a:rPr lang="en-US" altLang="en-US" sz="2400" b="1" dirty="0" err="1">
                <a:latin typeface="Courier New" pitchFamily="49" charset="0"/>
                <a:cs typeface="Oracle Sans" panose="020B0503020204020204" pitchFamily="34" charset="0"/>
              </a:rPr>
              <a:t>manager_id</a:t>
            </a:r>
            <a:r>
              <a:rPr lang="en-US" altLang="en-US" sz="2400" b="1" dirty="0">
                <a:latin typeface="Courier New" pitchFamily="49" charset="0"/>
                <a:cs typeface="Oracle Sans" panose="020B0503020204020204" pitchFamily="34" charset="0"/>
              </a:rPr>
              <a:t>, </a:t>
            </a:r>
            <a:r>
              <a:rPr lang="en-US" altLang="en-US" sz="2400" b="1" dirty="0" err="1">
                <a:latin typeface="Courier New" pitchFamily="49" charset="0"/>
                <a:cs typeface="Oracle Sans" panose="020B0503020204020204" pitchFamily="34" charset="0"/>
              </a:rPr>
              <a:t>department_id</a:t>
            </a:r>
            <a:endParaRPr lang="en-US" altLang="en-US" sz="2400" b="1" dirty="0">
              <a:latin typeface="Courier New" pitchFamily="49" charset="0"/>
              <a:cs typeface="Oracle Sans" panose="020B0503020204020204" pitchFamily="34" charset="0"/>
            </a:endParaRPr>
          </a:p>
          <a:p>
            <a:pPr>
              <a:lnSpc>
                <a:spcPct val="95000"/>
              </a:lnSpc>
              <a:defRPr/>
            </a:pPr>
            <a:r>
              <a:rPr lang="en-US" altLang="en-US" sz="2400" b="1" dirty="0">
                <a:latin typeface="Courier New" pitchFamily="49" charset="0"/>
                <a:cs typeface="Oracle Sans" panose="020B0503020204020204" pitchFamily="34" charset="0"/>
              </a:rPr>
              <a:t>FROM employees</a:t>
            </a:r>
          </a:p>
          <a:p>
            <a:pPr>
              <a:lnSpc>
                <a:spcPct val="95000"/>
              </a:lnSpc>
              <a:defRPr/>
            </a:pPr>
            <a:r>
              <a:rPr lang="en-US" altLang="en-US" sz="2400" b="1" dirty="0">
                <a:latin typeface="Courier New" pitchFamily="49" charset="0"/>
                <a:cs typeface="Oracle Sans" panose="020B0503020204020204" pitchFamily="34" charset="0"/>
              </a:rPr>
              <a:t>WHERE </a:t>
            </a:r>
            <a:r>
              <a:rPr lang="en-US" altLang="en-US" sz="2400" b="1" dirty="0" err="1">
                <a:latin typeface="Courier New" pitchFamily="49" charset="0"/>
                <a:cs typeface="Oracle Sans" panose="020B0503020204020204" pitchFamily="34" charset="0"/>
              </a:rPr>
              <a:t>manager_id</a:t>
            </a:r>
            <a:r>
              <a:rPr lang="en-US" altLang="en-US" sz="2400" b="1" dirty="0">
                <a:latin typeface="Courier New" pitchFamily="49" charset="0"/>
                <a:cs typeface="Oracle Sans" panose="020B0503020204020204" pitchFamily="34" charset="0"/>
              </a:rPr>
              <a:t> IN</a:t>
            </a:r>
          </a:p>
          <a:p>
            <a:pPr>
              <a:lnSpc>
                <a:spcPct val="95000"/>
              </a:lnSpc>
              <a:defRPr/>
            </a:pPr>
            <a:r>
              <a:rPr lang="en-US" altLang="en-US" sz="2400" b="1" dirty="0">
                <a:latin typeface="Courier New" pitchFamily="49" charset="0"/>
                <a:cs typeface="Oracle Sans" panose="020B0503020204020204" pitchFamily="34" charset="0"/>
              </a:rPr>
              <a:t>                 </a:t>
            </a:r>
            <a:r>
              <a:rPr lang="en-US" altLang="en-US" sz="2400" b="1" dirty="0">
                <a:solidFill>
                  <a:srgbClr val="FF0000"/>
                </a:solidFill>
                <a:latin typeface="Courier New" pitchFamily="49" charset="0"/>
                <a:cs typeface="Oracle Sans" panose="020B0503020204020204" pitchFamily="34" charset="0"/>
              </a:rPr>
              <a:t>(SELECT </a:t>
            </a:r>
            <a:r>
              <a:rPr lang="en-US" altLang="en-US" sz="2400" b="1" dirty="0" err="1">
                <a:solidFill>
                  <a:srgbClr val="FF0000"/>
                </a:solidFill>
                <a:latin typeface="Courier New" pitchFamily="49" charset="0"/>
                <a:cs typeface="Oracle Sans" panose="020B0503020204020204" pitchFamily="34" charset="0"/>
              </a:rPr>
              <a:t>manager_id</a:t>
            </a:r>
            <a:endParaRPr lang="en-US" altLang="en-US" sz="2400" b="1" dirty="0">
              <a:solidFill>
                <a:srgbClr val="FF0000"/>
              </a:solidFill>
              <a:latin typeface="Courier New" pitchFamily="49" charset="0"/>
              <a:cs typeface="Oracle Sans" panose="020B0503020204020204" pitchFamily="34" charset="0"/>
            </a:endParaRPr>
          </a:p>
          <a:p>
            <a:pPr>
              <a:lnSpc>
                <a:spcPct val="95000"/>
              </a:lnSpc>
              <a:defRPr/>
            </a:pPr>
            <a:r>
              <a:rPr lang="en-US" altLang="en-US" sz="2400" b="1" dirty="0">
                <a:solidFill>
                  <a:srgbClr val="FF0000"/>
                </a:solidFill>
                <a:latin typeface="Courier New" pitchFamily="49" charset="0"/>
                <a:cs typeface="Oracle Sans" panose="020B0503020204020204" pitchFamily="34" charset="0"/>
              </a:rPr>
              <a:t>                  FROM employees</a:t>
            </a:r>
          </a:p>
          <a:p>
            <a:pPr>
              <a:lnSpc>
                <a:spcPct val="95000"/>
              </a:lnSpc>
              <a:defRPr/>
            </a:pPr>
            <a:r>
              <a:rPr lang="en-US" altLang="en-US" sz="2400" b="1" dirty="0">
                <a:solidFill>
                  <a:srgbClr val="FF0000"/>
                </a:solidFill>
                <a:latin typeface="Courier New" pitchFamily="49" charset="0"/>
                <a:cs typeface="Oracle Sans" panose="020B0503020204020204" pitchFamily="34" charset="0"/>
              </a:rPr>
              <a:t>                  WHERE </a:t>
            </a:r>
            <a:r>
              <a:rPr lang="en-US" altLang="en-US" sz="2400" b="1" dirty="0" err="1">
                <a:solidFill>
                  <a:srgbClr val="FF0000"/>
                </a:solidFill>
                <a:latin typeface="Courier New" pitchFamily="49" charset="0"/>
                <a:cs typeface="Oracle Sans" panose="020B0503020204020204" pitchFamily="34" charset="0"/>
              </a:rPr>
              <a:t>employee_id</a:t>
            </a:r>
            <a:r>
              <a:rPr lang="en-US" altLang="en-US" sz="2400" b="1" dirty="0">
                <a:solidFill>
                  <a:srgbClr val="FF0000"/>
                </a:solidFill>
                <a:latin typeface="Courier New" pitchFamily="49" charset="0"/>
                <a:cs typeface="Oracle Sans" panose="020B0503020204020204" pitchFamily="34" charset="0"/>
              </a:rPr>
              <a:t> IN (174,141))</a:t>
            </a:r>
          </a:p>
          <a:p>
            <a:pPr>
              <a:lnSpc>
                <a:spcPct val="95000"/>
              </a:lnSpc>
              <a:defRPr/>
            </a:pPr>
            <a:r>
              <a:rPr lang="en-US" altLang="en-US" sz="2400" b="1" dirty="0">
                <a:latin typeface="Courier New" pitchFamily="49" charset="0"/>
                <a:cs typeface="Oracle Sans" panose="020B0503020204020204" pitchFamily="34" charset="0"/>
              </a:rPr>
              <a:t>AND </a:t>
            </a:r>
            <a:r>
              <a:rPr lang="en-US" altLang="en-US" sz="2400" b="1" dirty="0" err="1">
                <a:latin typeface="Courier New" pitchFamily="49" charset="0"/>
                <a:cs typeface="Oracle Sans" panose="020B0503020204020204" pitchFamily="34" charset="0"/>
              </a:rPr>
              <a:t>department_id</a:t>
            </a:r>
            <a:r>
              <a:rPr lang="en-US" altLang="en-US" sz="2400" b="1" dirty="0">
                <a:latin typeface="Courier New" pitchFamily="49" charset="0"/>
                <a:cs typeface="Oracle Sans" panose="020B0503020204020204" pitchFamily="34" charset="0"/>
              </a:rPr>
              <a:t> IN</a:t>
            </a:r>
          </a:p>
          <a:p>
            <a:pPr>
              <a:lnSpc>
                <a:spcPct val="95000"/>
              </a:lnSpc>
              <a:defRPr/>
            </a:pPr>
            <a:r>
              <a:rPr lang="en-US" altLang="en-US" sz="2400" b="1" dirty="0">
                <a:latin typeface="Courier New" pitchFamily="49" charset="0"/>
                <a:cs typeface="Oracle Sans" panose="020B0503020204020204" pitchFamily="34" charset="0"/>
              </a:rPr>
              <a:t>                 </a:t>
            </a:r>
            <a:r>
              <a:rPr lang="en-US" altLang="en-US" sz="2400" b="1" dirty="0">
                <a:solidFill>
                  <a:srgbClr val="FF0000"/>
                </a:solidFill>
                <a:latin typeface="Courier New" pitchFamily="49" charset="0"/>
                <a:cs typeface="Oracle Sans" panose="020B0503020204020204" pitchFamily="34" charset="0"/>
              </a:rPr>
              <a:t>(SELECT </a:t>
            </a:r>
            <a:r>
              <a:rPr lang="en-US" altLang="en-US" sz="2400" b="1" dirty="0" err="1">
                <a:solidFill>
                  <a:srgbClr val="FF0000"/>
                </a:solidFill>
                <a:latin typeface="Courier New" pitchFamily="49" charset="0"/>
                <a:cs typeface="Oracle Sans" panose="020B0503020204020204" pitchFamily="34" charset="0"/>
              </a:rPr>
              <a:t>department_id</a:t>
            </a:r>
            <a:endParaRPr lang="en-US" altLang="en-US" sz="2400" b="1" dirty="0">
              <a:solidFill>
                <a:srgbClr val="FF0000"/>
              </a:solidFill>
              <a:latin typeface="Courier New" pitchFamily="49" charset="0"/>
              <a:cs typeface="Oracle Sans" panose="020B0503020204020204" pitchFamily="34" charset="0"/>
            </a:endParaRPr>
          </a:p>
          <a:p>
            <a:pPr>
              <a:lnSpc>
                <a:spcPct val="95000"/>
              </a:lnSpc>
              <a:defRPr/>
            </a:pPr>
            <a:r>
              <a:rPr lang="en-US" altLang="en-US" sz="2400" b="1" dirty="0">
                <a:solidFill>
                  <a:srgbClr val="FF0000"/>
                </a:solidFill>
                <a:latin typeface="Courier New" pitchFamily="49" charset="0"/>
                <a:cs typeface="Oracle Sans" panose="020B0503020204020204" pitchFamily="34" charset="0"/>
              </a:rPr>
              <a:t>                  FROM employees</a:t>
            </a:r>
          </a:p>
          <a:p>
            <a:pPr>
              <a:lnSpc>
                <a:spcPct val="95000"/>
              </a:lnSpc>
              <a:defRPr/>
            </a:pPr>
            <a:r>
              <a:rPr lang="en-US" altLang="en-US" sz="2400" b="1" dirty="0">
                <a:solidFill>
                  <a:srgbClr val="FF0000"/>
                </a:solidFill>
                <a:latin typeface="Courier New" pitchFamily="49" charset="0"/>
                <a:cs typeface="Oracle Sans" panose="020B0503020204020204" pitchFamily="34" charset="0"/>
              </a:rPr>
              <a:t>                  WHERE </a:t>
            </a:r>
            <a:r>
              <a:rPr lang="en-US" altLang="en-US" sz="2400" b="1" dirty="0" err="1">
                <a:solidFill>
                  <a:srgbClr val="FF0000"/>
                </a:solidFill>
                <a:latin typeface="Courier New" pitchFamily="49" charset="0"/>
                <a:cs typeface="Oracle Sans" panose="020B0503020204020204" pitchFamily="34" charset="0"/>
              </a:rPr>
              <a:t>employee_id</a:t>
            </a:r>
            <a:r>
              <a:rPr lang="en-US" altLang="en-US" sz="2400" b="1" dirty="0">
                <a:solidFill>
                  <a:srgbClr val="FF0000"/>
                </a:solidFill>
                <a:latin typeface="Courier New" pitchFamily="49" charset="0"/>
                <a:cs typeface="Oracle Sans" panose="020B0503020204020204" pitchFamily="34" charset="0"/>
              </a:rPr>
              <a:t> IN (174,141))</a:t>
            </a:r>
          </a:p>
          <a:p>
            <a:pPr>
              <a:lnSpc>
                <a:spcPct val="95000"/>
              </a:lnSpc>
              <a:defRPr/>
            </a:pPr>
            <a:r>
              <a:rPr lang="en-US" altLang="en-US" sz="2400" b="1" dirty="0">
                <a:latin typeface="Courier New" pitchFamily="49" charset="0"/>
                <a:cs typeface="Oracle Sans" panose="020B0503020204020204" pitchFamily="34" charset="0"/>
              </a:rPr>
              <a:t>AND </a:t>
            </a:r>
            <a:r>
              <a:rPr lang="en-US" altLang="en-US" sz="2400" b="1" dirty="0" err="1">
                <a:latin typeface="Courier New" pitchFamily="49" charset="0"/>
                <a:cs typeface="Oracle Sans" panose="020B0503020204020204" pitchFamily="34" charset="0"/>
              </a:rPr>
              <a:t>employee_id</a:t>
            </a:r>
            <a:r>
              <a:rPr lang="en-US" altLang="en-US" sz="2400" b="1" dirty="0">
                <a:latin typeface="Courier New" pitchFamily="49" charset="0"/>
                <a:cs typeface="Oracle Sans" panose="020B0503020204020204" pitchFamily="34" charset="0"/>
              </a:rPr>
              <a:t> NOT IN(174,141);</a:t>
            </a:r>
          </a:p>
        </p:txBody>
      </p:sp>
      <p:sp>
        <p:nvSpPr>
          <p:cNvPr id="24581"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err="1">
                <a:latin typeface="+mj-lt"/>
                <a:cs typeface="Oracle Sans" panose="020B0503020204020204" pitchFamily="34" charset="0"/>
              </a:rPr>
              <a:t>Nonpairwise</a:t>
            </a:r>
            <a:r>
              <a:rPr lang="en-US" altLang="en-US" dirty="0">
                <a:latin typeface="+mj-lt"/>
                <a:cs typeface="Oracle Sans" panose="020B0503020204020204" pitchFamily="34" charset="0"/>
              </a:rPr>
              <a:t> Comparison Subquery</a:t>
            </a:r>
          </a:p>
        </p:txBody>
      </p:sp>
      <p:sp>
        <p:nvSpPr>
          <p:cNvPr id="24582" name="Rectangle 4"/>
          <p:cNvSpPr>
            <a:spLocks noGrp="1" noChangeArrowheads="1"/>
          </p:cNvSpPr>
          <p:nvPr>
            <p:ph idx="1"/>
          </p:nvPr>
        </p:nvSpPr>
        <p:spPr>
          <a:xfrm>
            <a:off x="933451" y="2272710"/>
            <a:ext cx="16421100" cy="171277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Display the details of the employees who are managed by the same manager as the employees with </a:t>
            </a:r>
            <a:r>
              <a:rPr lang="en-US" altLang="en-US" dirty="0">
                <a:latin typeface="Courier New" panose="02070309020205020404" pitchFamily="49" charset="0"/>
                <a:cs typeface="Courier New" panose="02070309020205020404" pitchFamily="49" charset="0"/>
              </a:rPr>
              <a:t>EMPLOYEE_ID </a:t>
            </a:r>
            <a:r>
              <a:rPr lang="en-US" altLang="en-US" dirty="0">
                <a:latin typeface="+mn-lt"/>
                <a:cs typeface="Courier New" panose="02070309020205020404" pitchFamily="49" charset="0"/>
              </a:rPr>
              <a:t>174 or 141 </a:t>
            </a:r>
            <a:r>
              <a:rPr lang="en-US" altLang="en-US" dirty="0">
                <a:latin typeface="Oracle Sans" panose="020B0503020204020204" pitchFamily="34" charset="0"/>
                <a:cs typeface="Oracle Sans" panose="020B0503020204020204" pitchFamily="34" charset="0"/>
              </a:rPr>
              <a:t>and work in the same department as the employees with </a:t>
            </a:r>
            <a:r>
              <a:rPr lang="en-US" altLang="en-US" dirty="0">
                <a:latin typeface="Courier New" panose="02070309020205020404" pitchFamily="49" charset="0"/>
                <a:cs typeface="Courier New" panose="02070309020205020404" pitchFamily="49" charset="0"/>
              </a:rPr>
              <a:t>EMPLOYEE_ID </a:t>
            </a:r>
            <a:r>
              <a:rPr lang="en-US" altLang="en-US" dirty="0">
                <a:latin typeface="+mn-lt"/>
                <a:cs typeface="Courier New" panose="02070309020205020404" pitchFamily="49" charset="0"/>
              </a:rPr>
              <a:t>174 or 141</a:t>
            </a:r>
            <a:r>
              <a:rPr lang="en-US" altLang="en-US" dirty="0">
                <a:latin typeface="+mn-lt"/>
                <a:cs typeface="Oracle Sans" panose="020B0503020204020204" pitchFamily="34" charset="0"/>
              </a:rPr>
              <a:t>.</a:t>
            </a:r>
          </a:p>
        </p:txBody>
      </p:sp>
      <p:sp>
        <p:nvSpPr>
          <p:cNvPr id="24583" name="Rectangle 5"/>
          <p:cNvSpPr>
            <a:spLocks noChangeArrowheads="1"/>
          </p:cNvSpPr>
          <p:nvPr/>
        </p:nvSpPr>
        <p:spPr bwMode="auto">
          <a:xfrm>
            <a:off x="1221265" y="3624265"/>
            <a:ext cx="15908957" cy="4179095"/>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altLang="en-US" sz="2400" b="1" dirty="0">
              <a:latin typeface="Courier New" pitchFamily="49" charset="0"/>
              <a:cs typeface="Oracle Sans" panose="020B0503020204020204" pitchFamily="34" charset="0"/>
            </a:endParaRPr>
          </a:p>
        </p:txBody>
      </p:sp>
      <p:pic>
        <p:nvPicPr>
          <p:cNvPr id="24584" name="Picture 8"/>
          <p:cNvPicPr>
            <a:picLocks noChangeAspect="1" noChangeArrowheads="1"/>
          </p:cNvPicPr>
          <p:nvPr/>
        </p:nvPicPr>
        <p:blipFill>
          <a:blip r:embed="rId4" cstate="print"/>
          <a:stretch>
            <a:fillRect/>
          </a:stretch>
        </p:blipFill>
        <p:spPr bwMode="auto">
          <a:xfrm>
            <a:off x="1339567" y="8726597"/>
            <a:ext cx="4928571" cy="857144"/>
          </a:xfrm>
          <a:prstGeom prst="rect">
            <a:avLst/>
          </a:prstGeom>
          <a:noFill/>
          <a:ln w="9525">
            <a:solidFill>
              <a:schemeClr val="tx1"/>
            </a:solidFill>
            <a:miter lim="800000"/>
            <a:headEnd type="none" w="sm" len="sm"/>
            <a:tailEnd type="none" w="sm" len="sm"/>
          </a:ln>
        </p:spPr>
      </p:pic>
      <p:sp>
        <p:nvSpPr>
          <p:cNvPr id="24585" name="TextBox 8"/>
          <p:cNvSpPr txBox="1">
            <a:spLocks noChangeArrowheads="1"/>
          </p:cNvSpPr>
          <p:nvPr/>
        </p:nvSpPr>
        <p:spPr bwMode="auto">
          <a:xfrm>
            <a:off x="1295128" y="9526696"/>
            <a:ext cx="1523603" cy="369332"/>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Oracle Sans" panose="020B0503020204020204" pitchFamily="34" charset="0"/>
                <a:cs typeface="Oracle Sans" panose="020B0503020204020204" pitchFamily="34" charset="0"/>
              </a:rPr>
              <a:t>…</a:t>
            </a:r>
          </a:p>
        </p:txBody>
      </p:sp>
    </p:spTree>
    <p:custDataLst>
      <p:tags r:id="rId1"/>
    </p:custDataLst>
    <p:extLst>
      <p:ext uri="{BB962C8B-B14F-4D97-AF65-F5344CB8AC3E}">
        <p14:creationId xmlns:p14="http://schemas.microsoft.com/office/powerpoint/2010/main" val="2978371239"/>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10243" name="Rectangle 3"/>
          <p:cNvSpPr>
            <a:spLocks noGrp="1" noChangeArrowheads="1"/>
          </p:cNvSpPr>
          <p:nvPr>
            <p:ph idx="1"/>
          </p:nvPr>
        </p:nvSpPr>
        <p:spPr>
          <a:xfrm>
            <a:off x="933451" y="2272710"/>
            <a:ext cx="16421100" cy="330141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dirty="0">
                <a:solidFill>
                  <a:schemeClr val="tx1">
                    <a:lumMod val="50000"/>
                    <a:lumOff val="50000"/>
                  </a:schemeClr>
                </a:solidFill>
                <a:latin typeface="Oracle Sans" panose="020B0503020204020204" pitchFamily="34" charset="0"/>
                <a:cs typeface="Oracle Sans" panose="020B0503020204020204" pitchFamily="34" charset="0"/>
              </a:rPr>
              <a:t>Retrieving data by using a subquery as a source</a:t>
            </a:r>
          </a:p>
          <a:p>
            <a:pPr lvl="1">
              <a:buClr>
                <a:schemeClr val="tx1">
                  <a:lumMod val="50000"/>
                  <a:lumOff val="50000"/>
                </a:schemeClr>
              </a:buClr>
            </a:pPr>
            <a:r>
              <a:rPr lang="en-US" dirty="0">
                <a:solidFill>
                  <a:schemeClr val="tx1">
                    <a:lumMod val="50000"/>
                    <a:lumOff val="50000"/>
                  </a:schemeClr>
                </a:solidFill>
                <a:latin typeface="Oracle Sans" panose="020B0503020204020204" pitchFamily="34" charset="0"/>
                <a:cs typeface="Oracle Sans" panose="020B0503020204020204" pitchFamily="34" charset="0"/>
              </a:rPr>
              <a:t>Writing a multiple-column subquery</a:t>
            </a:r>
          </a:p>
          <a:p>
            <a:pPr lvl="1"/>
            <a:r>
              <a:rPr lang="en-US" dirty="0">
                <a:latin typeface="Oracle Sans" panose="020B0503020204020204" pitchFamily="34" charset="0"/>
                <a:cs typeface="Oracle Sans" panose="020B0503020204020204" pitchFamily="34" charset="0"/>
              </a:rPr>
              <a:t>Using scalar subqueries in </a:t>
            </a:r>
            <a:r>
              <a:rPr lang="en-US" dirty="0">
                <a:latin typeface="+mn-lt"/>
                <a:cs typeface="Courier New" panose="02070309020205020404" pitchFamily="49" charset="0"/>
              </a:rPr>
              <a:t>SQL</a:t>
            </a:r>
          </a:p>
          <a:p>
            <a:pPr lvl="1">
              <a:buClr>
                <a:schemeClr val="tx1">
                  <a:lumMod val="50000"/>
                  <a:lumOff val="50000"/>
                </a:schemeClr>
              </a:buClr>
            </a:pPr>
            <a:r>
              <a:rPr lang="en-US" dirty="0">
                <a:solidFill>
                  <a:schemeClr val="tx1">
                    <a:lumMod val="50000"/>
                    <a:lumOff val="50000"/>
                  </a:schemeClr>
                </a:solidFill>
                <a:latin typeface="Oracle Sans" panose="020B0503020204020204" pitchFamily="34" charset="0"/>
                <a:cs typeface="Oracle Sans" panose="020B0503020204020204" pitchFamily="34" charset="0"/>
              </a:rPr>
              <a:t>Solving problems with correlated subqueries</a:t>
            </a:r>
          </a:p>
          <a:p>
            <a:pPr lvl="1">
              <a:buClr>
                <a:schemeClr val="tx1">
                  <a:lumMod val="50000"/>
                  <a:lumOff val="50000"/>
                </a:schemeClr>
              </a:buClr>
            </a:pPr>
            <a:r>
              <a:rPr lang="en-US" dirty="0">
                <a:solidFill>
                  <a:schemeClr val="tx1">
                    <a:lumMod val="50000"/>
                    <a:lumOff val="50000"/>
                  </a:schemeClr>
                </a:solidFill>
                <a:latin typeface="Oracle Sans" panose="020B0503020204020204" pitchFamily="34" charset="0"/>
                <a:cs typeface="Oracle Sans" panose="020B0503020204020204" pitchFamily="34" charset="0"/>
              </a:rPr>
              <a:t>Using the </a:t>
            </a:r>
            <a:r>
              <a:rPr lang="en-US" dirty="0">
                <a:solidFill>
                  <a:schemeClr val="tx1">
                    <a:lumMod val="50000"/>
                    <a:lumOff val="50000"/>
                  </a:schemeClr>
                </a:solidFill>
                <a:latin typeface="Courier New" panose="02070309020205020404" pitchFamily="49" charset="0"/>
                <a:cs typeface="Courier New" panose="02070309020205020404" pitchFamily="49" charset="0"/>
              </a:rPr>
              <a:t>EXISTS</a:t>
            </a:r>
            <a:r>
              <a:rPr lang="en-US" dirty="0">
                <a:solidFill>
                  <a:schemeClr val="tx1">
                    <a:lumMod val="50000"/>
                    <a:lumOff val="50000"/>
                  </a:schemeClr>
                </a:solidFill>
                <a:latin typeface="Oracle Sans" panose="020B0503020204020204" pitchFamily="34" charset="0"/>
                <a:cs typeface="Oracle Sans" panose="020B0503020204020204" pitchFamily="34" charset="0"/>
              </a:rPr>
              <a:t> and </a:t>
            </a:r>
            <a:r>
              <a:rPr lang="en-US" dirty="0">
                <a:solidFill>
                  <a:schemeClr val="tx1">
                    <a:lumMod val="50000"/>
                    <a:lumOff val="50000"/>
                  </a:schemeClr>
                </a:solidFill>
                <a:latin typeface="Courier New" panose="02070309020205020404" pitchFamily="49" charset="0"/>
                <a:cs typeface="Courier New" panose="02070309020205020404" pitchFamily="49" charset="0"/>
              </a:rPr>
              <a:t>NOT EXISTS </a:t>
            </a:r>
            <a:r>
              <a:rPr lang="en-US" dirty="0">
                <a:solidFill>
                  <a:schemeClr val="tx1">
                    <a:lumMod val="50000"/>
                    <a:lumOff val="50000"/>
                  </a:schemeClr>
                </a:solidFill>
                <a:latin typeface="Oracle Sans" panose="020B0503020204020204" pitchFamily="34" charset="0"/>
                <a:cs typeface="Oracle Sans" panose="020B0503020204020204" pitchFamily="34" charset="0"/>
              </a:rPr>
              <a:t>operators</a:t>
            </a:r>
          </a:p>
          <a:p>
            <a:pPr lvl="1">
              <a:buClr>
                <a:schemeClr val="tx1">
                  <a:lumMod val="50000"/>
                  <a:lumOff val="50000"/>
                </a:schemeClr>
              </a:buClr>
            </a:pPr>
            <a:r>
              <a:rPr lang="en-US" dirty="0">
                <a:solidFill>
                  <a:schemeClr val="tx1">
                    <a:lumMod val="50000"/>
                    <a:lumOff val="50000"/>
                  </a:schemeClr>
                </a:solidFill>
                <a:latin typeface="Oracle Sans" panose="020B0503020204020204" pitchFamily="34" charset="0"/>
                <a:cs typeface="Oracle Sans" panose="020B0503020204020204" pitchFamily="34" charset="0"/>
              </a:rPr>
              <a:t>Using the </a:t>
            </a:r>
            <a:r>
              <a:rPr lang="en-US" dirty="0">
                <a:solidFill>
                  <a:schemeClr val="tx1">
                    <a:lumMod val="50000"/>
                    <a:lumOff val="50000"/>
                  </a:schemeClr>
                </a:solidFill>
                <a:latin typeface="Courier New" panose="02070309020205020404" pitchFamily="49" charset="0"/>
                <a:cs typeface="Courier New" panose="02070309020205020404" pitchFamily="49" charset="0"/>
              </a:rPr>
              <a:t>WITH </a:t>
            </a:r>
            <a:r>
              <a:rPr lang="en-US" dirty="0">
                <a:solidFill>
                  <a:schemeClr val="tx1">
                    <a:lumMod val="50000"/>
                    <a:lumOff val="50000"/>
                  </a:schemeClr>
                </a:solidFill>
                <a:latin typeface="Oracle Sans" panose="020B0503020204020204" pitchFamily="34" charset="0"/>
                <a:cs typeface="Oracle Sans" panose="020B0503020204020204" pitchFamily="34" charset="0"/>
              </a:rPr>
              <a:t>clause</a:t>
            </a:r>
          </a:p>
        </p:txBody>
      </p:sp>
      <p:grpSp>
        <p:nvGrpSpPr>
          <p:cNvPr id="7" name="Group 6"/>
          <p:cNvGrpSpPr/>
          <p:nvPr/>
        </p:nvGrpSpPr>
        <p:grpSpPr>
          <a:xfrm>
            <a:off x="12470189" y="6446045"/>
            <a:ext cx="5818827" cy="2500313"/>
            <a:chOff x="5242557" y="4297363"/>
            <a:chExt cx="3879218" cy="1666875"/>
          </a:xfrm>
        </p:grpSpPr>
        <p:sp>
          <p:nvSpPr>
            <p:cNvPr id="8" name="Rectangle 7"/>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9" name="Oval 8"/>
            <p:cNvSpPr>
              <a:spLocks noChangeAspect="1"/>
            </p:cNvSpPr>
            <p:nvPr/>
          </p:nvSpPr>
          <p:spPr bwMode="auto">
            <a:xfrm>
              <a:off x="5242557"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0" name="Picture 5"/>
            <p:cNvPicPr>
              <a:picLocks noChangeAspect="1"/>
            </p:cNvPicPr>
            <p:nvPr/>
          </p:nvPicPr>
          <p:blipFill>
            <a:blip r:embed="rId4" cstate="print"/>
            <a:srcRect/>
            <a:stretch>
              <a:fillRect/>
            </a:stretch>
          </p:blipFill>
          <p:spPr bwMode="auto">
            <a:xfrm>
              <a:off x="5404482"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2754086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rot="16200000" flipV="1">
            <a:off x="14248006" y="4435552"/>
            <a:ext cx="2208426" cy="5873594"/>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2867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Scalar Subquery Expressions</a:t>
            </a:r>
          </a:p>
        </p:txBody>
      </p:sp>
      <p:sp>
        <p:nvSpPr>
          <p:cNvPr id="28675" name="Rectangle 3"/>
          <p:cNvSpPr>
            <a:spLocks noGrp="1" noChangeArrowheads="1"/>
          </p:cNvSpPr>
          <p:nvPr>
            <p:ph idx="1"/>
          </p:nvPr>
        </p:nvSpPr>
        <p:spPr>
          <a:xfrm>
            <a:off x="933451" y="2272710"/>
            <a:ext cx="16421100" cy="264514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A scalar </a:t>
            </a:r>
            <a:r>
              <a:rPr lang="en-US" altLang="en-US" dirty="0" err="1">
                <a:latin typeface="Oracle Sans" panose="020B0503020204020204" pitchFamily="34" charset="0"/>
                <a:cs typeface="Oracle Sans" panose="020B0503020204020204" pitchFamily="34" charset="0"/>
              </a:rPr>
              <a:t>subquery</a:t>
            </a:r>
            <a:r>
              <a:rPr lang="en-US" altLang="en-US" dirty="0">
                <a:latin typeface="Oracle Sans" panose="020B0503020204020204" pitchFamily="34" charset="0"/>
                <a:cs typeface="Oracle Sans" panose="020B0503020204020204" pitchFamily="34" charset="0"/>
              </a:rPr>
              <a:t> is a </a:t>
            </a:r>
            <a:r>
              <a:rPr lang="en-US" altLang="en-US" dirty="0" err="1">
                <a:latin typeface="Oracle Sans" panose="020B0503020204020204" pitchFamily="34" charset="0"/>
                <a:cs typeface="Oracle Sans" panose="020B0503020204020204" pitchFamily="34" charset="0"/>
              </a:rPr>
              <a:t>subquery</a:t>
            </a:r>
            <a:r>
              <a:rPr lang="en-US" altLang="en-US" dirty="0">
                <a:latin typeface="Oracle Sans" panose="020B0503020204020204" pitchFamily="34" charset="0"/>
                <a:cs typeface="Oracle Sans" panose="020B0503020204020204" pitchFamily="34" charset="0"/>
              </a:rPr>
              <a:t> that returns exactly one column value from one row.</a:t>
            </a:r>
          </a:p>
          <a:p>
            <a:pPr lvl="1"/>
            <a:r>
              <a:rPr lang="en-US" altLang="en-US" dirty="0">
                <a:latin typeface="Oracle Sans" panose="020B0503020204020204" pitchFamily="34" charset="0"/>
                <a:cs typeface="Oracle Sans" panose="020B0503020204020204" pitchFamily="34" charset="0"/>
              </a:rPr>
              <a:t>Scalar </a:t>
            </a:r>
            <a:r>
              <a:rPr lang="en-US" altLang="en-US" dirty="0" err="1">
                <a:latin typeface="Oracle Sans" panose="020B0503020204020204" pitchFamily="34" charset="0"/>
                <a:cs typeface="Oracle Sans" panose="020B0503020204020204" pitchFamily="34" charset="0"/>
              </a:rPr>
              <a:t>subqueries</a:t>
            </a:r>
            <a:r>
              <a:rPr lang="en-US" altLang="en-US" dirty="0">
                <a:latin typeface="Oracle Sans" panose="020B0503020204020204" pitchFamily="34" charset="0"/>
                <a:cs typeface="Oracle Sans" panose="020B0503020204020204" pitchFamily="34" charset="0"/>
              </a:rPr>
              <a:t> can be used in:</a:t>
            </a:r>
          </a:p>
          <a:p>
            <a:pPr lvl="2"/>
            <a:r>
              <a:rPr lang="en-US" altLang="en-US" dirty="0">
                <a:latin typeface="Oracle Sans" panose="020B0503020204020204" pitchFamily="34" charset="0"/>
                <a:cs typeface="Oracle Sans" panose="020B0503020204020204" pitchFamily="34" charset="0"/>
              </a:rPr>
              <a:t>The condition and expression part of </a:t>
            </a:r>
            <a:r>
              <a:rPr lang="en-US" altLang="en-US" dirty="0">
                <a:latin typeface="Courier New" panose="02070309020205020404" pitchFamily="49" charset="0"/>
                <a:cs typeface="Courier New" panose="02070309020205020404" pitchFamily="49" charset="0"/>
              </a:rPr>
              <a:t>DECODE</a:t>
            </a:r>
            <a:r>
              <a:rPr lang="en-US" altLang="en-US" dirty="0">
                <a:latin typeface="Oracle Sans" panose="020B0503020204020204" pitchFamily="34" charset="0"/>
                <a:cs typeface="Oracle Sans" panose="020B0503020204020204" pitchFamily="34" charset="0"/>
              </a:rPr>
              <a:t> and </a:t>
            </a:r>
            <a:r>
              <a:rPr lang="en-US" altLang="en-US" dirty="0">
                <a:latin typeface="Courier New" panose="02070309020205020404" pitchFamily="49" charset="0"/>
                <a:cs typeface="Courier New" panose="02070309020205020404" pitchFamily="49" charset="0"/>
              </a:rPr>
              <a:t>CASE</a:t>
            </a:r>
          </a:p>
          <a:p>
            <a:pPr lvl="2"/>
            <a:r>
              <a:rPr lang="en-US" altLang="en-US" dirty="0">
                <a:latin typeface="Oracle Sans" panose="020B0503020204020204" pitchFamily="34" charset="0"/>
                <a:cs typeface="Oracle Sans" panose="020B0503020204020204" pitchFamily="34" charset="0"/>
              </a:rPr>
              <a:t>All clauses of </a:t>
            </a:r>
            <a:r>
              <a:rPr lang="en-US" altLang="en-US" dirty="0">
                <a:latin typeface="Courier New" panose="02070309020205020404" pitchFamily="49" charset="0"/>
                <a:cs typeface="Courier New" panose="02070309020205020404" pitchFamily="49" charset="0"/>
              </a:rPr>
              <a:t>SELECT</a:t>
            </a:r>
            <a:r>
              <a:rPr lang="en-US" altLang="en-US" dirty="0">
                <a:latin typeface="Oracle Sans" panose="020B0503020204020204" pitchFamily="34" charset="0"/>
                <a:cs typeface="Oracle Sans" panose="020B0503020204020204" pitchFamily="34" charset="0"/>
              </a:rPr>
              <a:t> except </a:t>
            </a:r>
            <a:r>
              <a:rPr lang="en-US" altLang="en-US" dirty="0">
                <a:latin typeface="Courier New" panose="02070309020205020404" pitchFamily="49" charset="0"/>
                <a:cs typeface="Courier New" panose="02070309020205020404" pitchFamily="49" charset="0"/>
              </a:rPr>
              <a:t>GROUP BY</a:t>
            </a:r>
          </a:p>
          <a:p>
            <a:pPr lvl="2"/>
            <a:r>
              <a:rPr lang="en-US" altLang="en-US" dirty="0">
                <a:latin typeface="Oracle Sans" panose="020B0503020204020204" pitchFamily="34" charset="0"/>
                <a:cs typeface="Oracle Sans" panose="020B0503020204020204" pitchFamily="34" charset="0"/>
              </a:rPr>
              <a:t>The </a:t>
            </a:r>
            <a:r>
              <a:rPr lang="en-US" altLang="en-US" dirty="0">
                <a:latin typeface="Courier New" panose="02070309020205020404" pitchFamily="49" charset="0"/>
                <a:cs typeface="Courier New" panose="02070309020205020404" pitchFamily="49" charset="0"/>
              </a:rPr>
              <a:t>SET</a:t>
            </a:r>
            <a:r>
              <a:rPr lang="en-US" altLang="en-US" dirty="0">
                <a:latin typeface="Oracle Sans" panose="020B0503020204020204" pitchFamily="34" charset="0"/>
                <a:cs typeface="Oracle Sans" panose="020B0503020204020204" pitchFamily="34" charset="0"/>
              </a:rPr>
              <a:t> clause and </a:t>
            </a:r>
            <a:r>
              <a:rPr lang="en-US" altLang="en-US" dirty="0">
                <a:latin typeface="Courier New" panose="02070309020205020404" pitchFamily="49" charset="0"/>
                <a:cs typeface="Courier New" panose="02070309020205020404" pitchFamily="49" charset="0"/>
              </a:rPr>
              <a:t>WHERE</a:t>
            </a:r>
            <a:r>
              <a:rPr lang="en-US" altLang="en-US" dirty="0">
                <a:latin typeface="Oracle Sans" panose="020B0503020204020204" pitchFamily="34" charset="0"/>
                <a:cs typeface="Oracle Sans" panose="020B0503020204020204" pitchFamily="34" charset="0"/>
              </a:rPr>
              <a:t> clause of an </a:t>
            </a:r>
            <a:r>
              <a:rPr lang="en-US" altLang="en-US" dirty="0">
                <a:latin typeface="Courier New" panose="02070309020205020404" pitchFamily="49" charset="0"/>
                <a:cs typeface="Courier New" panose="02070309020205020404" pitchFamily="49" charset="0"/>
              </a:rPr>
              <a:t>UPDATE </a:t>
            </a:r>
            <a:r>
              <a:rPr lang="en-US" altLang="en-US" dirty="0">
                <a:latin typeface="Oracle Sans" panose="020B0503020204020204" pitchFamily="34" charset="0"/>
                <a:cs typeface="Oracle Sans" panose="020B0503020204020204" pitchFamily="34" charset="0"/>
              </a:rPr>
              <a:t>statement</a:t>
            </a:r>
          </a:p>
        </p:txBody>
      </p:sp>
      <p:sp>
        <p:nvSpPr>
          <p:cNvPr id="4" name="Oval 3"/>
          <p:cNvSpPr/>
          <p:nvPr/>
        </p:nvSpPr>
        <p:spPr bwMode="auto">
          <a:xfrm>
            <a:off x="13821811" y="5715000"/>
            <a:ext cx="3314700" cy="3314700"/>
          </a:xfrm>
          <a:prstGeom prst="ellipse">
            <a:avLst/>
          </a:prstGeom>
          <a:solidFill>
            <a:schemeClr val="bg1"/>
          </a:solidFill>
          <a:ln w="57150" cap="flat" cmpd="sng" algn="ctr">
            <a:solidFill>
              <a:srgbClr val="C9F1FF"/>
            </a:solidFill>
            <a:prstDash val="solid"/>
            <a:round/>
            <a:headEnd type="none" w="sm" len="sm"/>
            <a:tailEnd type="none" w="sm" len="sm"/>
          </a:ln>
          <a:effectLst>
            <a:glow rad="63500">
              <a:schemeClr val="accent1">
                <a:lumMod val="40000"/>
                <a:lumOff val="60000"/>
                <a:alpha val="40000"/>
              </a:schemeClr>
            </a:glo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318302" y="6268135"/>
            <a:ext cx="2321718" cy="2422247"/>
          </a:xfrm>
          <a:prstGeom prst="rect">
            <a:avLst/>
          </a:prstGeom>
        </p:spPr>
      </p:pic>
    </p:spTree>
    <p:custDataLst>
      <p:tags r:id="rId1"/>
    </p:custDataLst>
    <p:extLst>
      <p:ext uri="{BB962C8B-B14F-4D97-AF65-F5344CB8AC3E}">
        <p14:creationId xmlns:p14="http://schemas.microsoft.com/office/powerpoint/2010/main" val="254196156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p:cNvSpPr>
          <p:nvPr/>
        </p:nvSpPr>
        <p:spPr bwMode="gray">
          <a:xfrm>
            <a:off x="1299329" y="7231732"/>
            <a:ext cx="16125591" cy="2348480"/>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600075">
              <a:lnSpc>
                <a:spcPct val="110000"/>
              </a:lnSpc>
              <a:tabLst>
                <a:tab pos="600075" algn="r"/>
                <a:tab pos="1028700" algn="l"/>
              </a:tabLst>
              <a:defRPr/>
            </a:pPr>
            <a:r>
              <a:rPr lang="en-US" altLang="en-US" sz="2400" b="1" dirty="0">
                <a:latin typeface="Courier New" pitchFamily="49" charset="0"/>
                <a:cs typeface="Oracle Sans" panose="020B0503020204020204" pitchFamily="34" charset="0"/>
              </a:rPr>
              <a:t>select </a:t>
            </a:r>
            <a:r>
              <a:rPr lang="en-US" altLang="en-US" sz="2400" b="1" dirty="0" err="1">
                <a:latin typeface="Courier New" pitchFamily="49" charset="0"/>
                <a:cs typeface="Oracle Sans" panose="020B0503020204020204" pitchFamily="34" charset="0"/>
              </a:rPr>
              <a:t>department_id</a:t>
            </a:r>
            <a:r>
              <a:rPr lang="en-US" altLang="en-US" sz="2400" b="1" dirty="0">
                <a:latin typeface="Courier New" pitchFamily="49" charset="0"/>
                <a:cs typeface="Oracle Sans" panose="020B0503020204020204" pitchFamily="34" charset="0"/>
              </a:rPr>
              <a:t>, </a:t>
            </a:r>
            <a:r>
              <a:rPr lang="en-US" altLang="en-US" sz="2400" b="1" dirty="0" err="1">
                <a:latin typeface="Courier New" pitchFamily="49" charset="0"/>
                <a:cs typeface="Oracle Sans" panose="020B0503020204020204" pitchFamily="34" charset="0"/>
              </a:rPr>
              <a:t>department_name</a:t>
            </a:r>
            <a:r>
              <a:rPr lang="en-US" altLang="en-US" sz="2400" b="1" dirty="0">
                <a:latin typeface="Courier New" pitchFamily="49" charset="0"/>
                <a:cs typeface="Oracle Sans" panose="020B0503020204020204" pitchFamily="34" charset="0"/>
              </a:rPr>
              <a:t>,</a:t>
            </a:r>
          </a:p>
          <a:p>
            <a:pPr defTabSz="600075">
              <a:lnSpc>
                <a:spcPct val="110000"/>
              </a:lnSpc>
              <a:tabLst>
                <a:tab pos="600075" algn="r"/>
                <a:tab pos="1028700" algn="l"/>
              </a:tabLst>
              <a:defRPr/>
            </a:pPr>
            <a:r>
              <a:rPr lang="en-US" altLang="en-US" sz="2400" b="1" dirty="0">
                <a:latin typeface="Courier New" pitchFamily="49" charset="0"/>
                <a:cs typeface="Oracle Sans" panose="020B0503020204020204" pitchFamily="34" charset="0"/>
              </a:rPr>
              <a:t>      (select count(*)</a:t>
            </a:r>
          </a:p>
          <a:p>
            <a:pPr defTabSz="600075">
              <a:lnSpc>
                <a:spcPct val="110000"/>
              </a:lnSpc>
              <a:tabLst>
                <a:tab pos="600075" algn="r"/>
                <a:tab pos="1028700" algn="l"/>
              </a:tabLst>
              <a:defRPr/>
            </a:pPr>
            <a:r>
              <a:rPr lang="en-US" altLang="en-US" sz="2400" b="1" dirty="0">
                <a:latin typeface="Courier New" pitchFamily="49" charset="0"/>
                <a:cs typeface="Oracle Sans" panose="020B0503020204020204" pitchFamily="34" charset="0"/>
              </a:rPr>
              <a:t>       from   employees e</a:t>
            </a:r>
          </a:p>
          <a:p>
            <a:pPr defTabSz="600075">
              <a:lnSpc>
                <a:spcPct val="110000"/>
              </a:lnSpc>
              <a:tabLst>
                <a:tab pos="600075" algn="r"/>
                <a:tab pos="1028700" algn="l"/>
              </a:tabLst>
              <a:defRPr/>
            </a:pPr>
            <a:r>
              <a:rPr lang="en-US" altLang="en-US" sz="2400" b="1" dirty="0">
                <a:latin typeface="Courier New" pitchFamily="49" charset="0"/>
                <a:cs typeface="Oracle Sans" panose="020B0503020204020204" pitchFamily="34" charset="0"/>
              </a:rPr>
              <a:t>       where  </a:t>
            </a:r>
            <a:r>
              <a:rPr lang="en-US" altLang="en-US" sz="2400" b="1" dirty="0" err="1">
                <a:latin typeface="Courier New" pitchFamily="49" charset="0"/>
                <a:cs typeface="Oracle Sans" panose="020B0503020204020204" pitchFamily="34" charset="0"/>
              </a:rPr>
              <a:t>e.department_id</a:t>
            </a:r>
            <a:r>
              <a:rPr lang="en-US" altLang="en-US" sz="2400" b="1" dirty="0">
                <a:latin typeface="Courier New" pitchFamily="49" charset="0"/>
                <a:cs typeface="Oracle Sans" panose="020B0503020204020204" pitchFamily="34" charset="0"/>
              </a:rPr>
              <a:t> = </a:t>
            </a:r>
            <a:r>
              <a:rPr lang="en-US" altLang="en-US" sz="2400" b="1" dirty="0" err="1">
                <a:latin typeface="Courier New" pitchFamily="49" charset="0"/>
                <a:cs typeface="Oracle Sans" panose="020B0503020204020204" pitchFamily="34" charset="0"/>
              </a:rPr>
              <a:t>d.department_id</a:t>
            </a:r>
            <a:r>
              <a:rPr lang="en-US" altLang="en-US" sz="2400" b="1" dirty="0">
                <a:latin typeface="Courier New" pitchFamily="49" charset="0"/>
                <a:cs typeface="Oracle Sans" panose="020B0503020204020204" pitchFamily="34" charset="0"/>
              </a:rPr>
              <a:t>) as </a:t>
            </a:r>
            <a:r>
              <a:rPr lang="en-US" altLang="en-US" sz="2400" b="1" dirty="0" err="1">
                <a:latin typeface="Courier New" pitchFamily="49" charset="0"/>
                <a:cs typeface="Oracle Sans" panose="020B0503020204020204" pitchFamily="34" charset="0"/>
              </a:rPr>
              <a:t>emp_count</a:t>
            </a:r>
            <a:endParaRPr lang="en-US" altLang="en-US" sz="2400" b="1" dirty="0">
              <a:latin typeface="Courier New" pitchFamily="49" charset="0"/>
              <a:cs typeface="Oracle Sans" panose="020B0503020204020204" pitchFamily="34" charset="0"/>
            </a:endParaRPr>
          </a:p>
          <a:p>
            <a:pPr defTabSz="600075">
              <a:lnSpc>
                <a:spcPct val="110000"/>
              </a:lnSpc>
              <a:tabLst>
                <a:tab pos="600075" algn="r"/>
                <a:tab pos="1028700" algn="l"/>
              </a:tabLst>
              <a:defRPr/>
            </a:pPr>
            <a:r>
              <a:rPr lang="en-US" altLang="en-US" sz="2400" b="1" dirty="0">
                <a:latin typeface="Courier New" pitchFamily="49" charset="0"/>
                <a:cs typeface="Oracle Sans" panose="020B0503020204020204" pitchFamily="34" charset="0"/>
              </a:rPr>
              <a:t>from   departments d;              </a:t>
            </a:r>
          </a:p>
        </p:txBody>
      </p:sp>
      <p:sp>
        <p:nvSpPr>
          <p:cNvPr id="11" name="Content Placeholder 2"/>
          <p:cNvSpPr txBox="1">
            <a:spLocks/>
          </p:cNvSpPr>
          <p:nvPr/>
        </p:nvSpPr>
        <p:spPr bwMode="gray">
          <a:xfrm>
            <a:off x="1299329" y="2839244"/>
            <a:ext cx="16125591" cy="3661572"/>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600075">
              <a:lnSpc>
                <a:spcPct val="110000"/>
              </a:lnSpc>
              <a:tabLst>
                <a:tab pos="600075" algn="r"/>
                <a:tab pos="1028700" algn="l"/>
              </a:tabLst>
              <a:defRPr/>
            </a:pPr>
            <a:r>
              <a:rPr lang="en-US" altLang="en-US" sz="2400" b="1" dirty="0">
                <a:latin typeface="Courier New" pitchFamily="49" charset="0"/>
                <a:cs typeface="Oracle Sans" panose="020B0503020204020204" pitchFamily="34" charset="0"/>
              </a:rPr>
              <a:t>SELECT </a:t>
            </a:r>
            <a:r>
              <a:rPr lang="en-US" altLang="en-US" sz="2400" b="1" dirty="0" err="1">
                <a:latin typeface="Courier New" pitchFamily="49" charset="0"/>
                <a:cs typeface="Oracle Sans" panose="020B0503020204020204" pitchFamily="34" charset="0"/>
              </a:rPr>
              <a:t>employee_id</a:t>
            </a:r>
            <a:r>
              <a:rPr lang="en-US" altLang="en-US" sz="2400" b="1" dirty="0">
                <a:latin typeface="Courier New" pitchFamily="49" charset="0"/>
                <a:cs typeface="Oracle Sans" panose="020B0503020204020204" pitchFamily="34" charset="0"/>
              </a:rPr>
              <a:t>, </a:t>
            </a:r>
            <a:r>
              <a:rPr lang="en-US" altLang="en-US" sz="2400" b="1" dirty="0" err="1">
                <a:latin typeface="Courier New" pitchFamily="49" charset="0"/>
                <a:cs typeface="Oracle Sans" panose="020B0503020204020204" pitchFamily="34" charset="0"/>
              </a:rPr>
              <a:t>last_name</a:t>
            </a:r>
            <a:r>
              <a:rPr lang="en-US" altLang="en-US" sz="2400" b="1" dirty="0">
                <a:latin typeface="Courier New" pitchFamily="49" charset="0"/>
                <a:cs typeface="Oracle Sans" panose="020B0503020204020204" pitchFamily="34" charset="0"/>
              </a:rPr>
              <a:t>,</a:t>
            </a:r>
          </a:p>
          <a:p>
            <a:pPr defTabSz="600075">
              <a:lnSpc>
                <a:spcPct val="110000"/>
              </a:lnSpc>
              <a:tabLst>
                <a:tab pos="600075" algn="r"/>
                <a:tab pos="1028700" algn="l"/>
              </a:tabLst>
              <a:defRPr/>
            </a:pPr>
            <a:r>
              <a:rPr lang="en-US" altLang="en-US" sz="2400" b="1" dirty="0">
                <a:latin typeface="Courier New" pitchFamily="49" charset="0"/>
                <a:cs typeface="Oracle Sans" panose="020B0503020204020204" pitchFamily="34" charset="0"/>
              </a:rPr>
              <a:t>       (CASE</a:t>
            </a:r>
          </a:p>
          <a:p>
            <a:pPr defTabSz="600075">
              <a:lnSpc>
                <a:spcPct val="110000"/>
              </a:lnSpc>
              <a:tabLst>
                <a:tab pos="600075" algn="r"/>
                <a:tab pos="1028700" algn="l"/>
              </a:tabLst>
              <a:defRPr/>
            </a:pPr>
            <a:r>
              <a:rPr lang="en-US" altLang="en-US" sz="2400" b="1" dirty="0">
                <a:latin typeface="Courier New" pitchFamily="49" charset="0"/>
                <a:cs typeface="Oracle Sans" panose="020B0503020204020204" pitchFamily="34" charset="0"/>
              </a:rPr>
              <a:t>        WHEN </a:t>
            </a:r>
            <a:r>
              <a:rPr lang="en-US" altLang="en-US" sz="2400" b="1" dirty="0" err="1">
                <a:latin typeface="Courier New" pitchFamily="49" charset="0"/>
                <a:cs typeface="Oracle Sans" panose="020B0503020204020204" pitchFamily="34" charset="0"/>
              </a:rPr>
              <a:t>department_id</a:t>
            </a:r>
            <a:r>
              <a:rPr lang="en-US" altLang="en-US" sz="2400" b="1" dirty="0">
                <a:latin typeface="Courier New" pitchFamily="49" charset="0"/>
                <a:cs typeface="Oracle Sans" panose="020B0503020204020204" pitchFamily="34" charset="0"/>
              </a:rPr>
              <a:t> =</a:t>
            </a:r>
          </a:p>
          <a:p>
            <a:pPr defTabSz="600075">
              <a:lnSpc>
                <a:spcPct val="110000"/>
              </a:lnSpc>
              <a:tabLst>
                <a:tab pos="600075" algn="r"/>
                <a:tab pos="1028700" algn="l"/>
              </a:tabLst>
              <a:defRPr/>
            </a:pPr>
            <a:r>
              <a:rPr lang="en-US" altLang="en-US" sz="2400" b="1" dirty="0">
                <a:latin typeface="Courier New" pitchFamily="49" charset="0"/>
                <a:cs typeface="Oracle Sans" panose="020B0503020204020204" pitchFamily="34" charset="0"/>
              </a:rPr>
              <a:t>                 (SELECT </a:t>
            </a:r>
            <a:r>
              <a:rPr lang="en-US" altLang="en-US" sz="2400" b="1" dirty="0" err="1">
                <a:latin typeface="Courier New" pitchFamily="49" charset="0"/>
                <a:cs typeface="Oracle Sans" panose="020B0503020204020204" pitchFamily="34" charset="0"/>
              </a:rPr>
              <a:t>department_id</a:t>
            </a:r>
            <a:r>
              <a:rPr lang="en-US" altLang="en-US" sz="2400" b="1" dirty="0">
                <a:latin typeface="Courier New" pitchFamily="49" charset="0"/>
                <a:cs typeface="Oracle Sans" panose="020B0503020204020204" pitchFamily="34" charset="0"/>
              </a:rPr>
              <a:t> </a:t>
            </a:r>
          </a:p>
          <a:p>
            <a:pPr defTabSz="600075">
              <a:lnSpc>
                <a:spcPct val="110000"/>
              </a:lnSpc>
              <a:tabLst>
                <a:tab pos="600075" algn="r"/>
                <a:tab pos="1028700" algn="l"/>
              </a:tabLst>
              <a:defRPr/>
            </a:pPr>
            <a:r>
              <a:rPr lang="en-US" altLang="en-US" sz="2400" b="1" dirty="0">
                <a:latin typeface="Courier New" pitchFamily="49" charset="0"/>
                <a:cs typeface="Oracle Sans" panose="020B0503020204020204" pitchFamily="34" charset="0"/>
              </a:rPr>
              <a:t>                  FROM departments</a:t>
            </a:r>
          </a:p>
          <a:p>
            <a:pPr defTabSz="600075">
              <a:lnSpc>
                <a:spcPct val="110000"/>
              </a:lnSpc>
              <a:tabLst>
                <a:tab pos="600075" algn="r"/>
                <a:tab pos="1028700" algn="l"/>
              </a:tabLst>
              <a:defRPr/>
            </a:pPr>
            <a:r>
              <a:rPr lang="en-US" altLang="en-US" sz="2400" b="1" dirty="0">
                <a:latin typeface="Courier New" pitchFamily="49" charset="0"/>
                <a:cs typeface="Oracle Sans" panose="020B0503020204020204" pitchFamily="34" charset="0"/>
              </a:rPr>
              <a:t>                  WHERE </a:t>
            </a:r>
            <a:r>
              <a:rPr lang="en-US" altLang="en-US" sz="2400" b="1" dirty="0" err="1">
                <a:latin typeface="Courier New" pitchFamily="49" charset="0"/>
                <a:cs typeface="Oracle Sans" panose="020B0503020204020204" pitchFamily="34" charset="0"/>
              </a:rPr>
              <a:t>location_id</a:t>
            </a:r>
            <a:r>
              <a:rPr lang="en-US" altLang="en-US" sz="2400" b="1" dirty="0">
                <a:latin typeface="Courier New" pitchFamily="49" charset="0"/>
                <a:cs typeface="Oracle Sans" panose="020B0503020204020204" pitchFamily="34" charset="0"/>
              </a:rPr>
              <a:t> = 1800)</a:t>
            </a:r>
          </a:p>
          <a:p>
            <a:pPr defTabSz="600075">
              <a:lnSpc>
                <a:spcPct val="110000"/>
              </a:lnSpc>
              <a:tabLst>
                <a:tab pos="600075" algn="r"/>
                <a:tab pos="1028700" algn="l"/>
              </a:tabLst>
              <a:defRPr/>
            </a:pPr>
            <a:r>
              <a:rPr lang="en-US" altLang="en-US" sz="2400" b="1" dirty="0">
                <a:latin typeface="Courier New" pitchFamily="49" charset="0"/>
                <a:cs typeface="Oracle Sans" panose="020B0503020204020204" pitchFamily="34" charset="0"/>
              </a:rPr>
              <a:t>         THEN 'Canada' ELSE 'USA' END) location</a:t>
            </a:r>
          </a:p>
          <a:p>
            <a:pPr defTabSz="600075">
              <a:lnSpc>
                <a:spcPct val="110000"/>
              </a:lnSpc>
              <a:tabLst>
                <a:tab pos="600075" algn="r"/>
                <a:tab pos="1028700" algn="l"/>
              </a:tabLst>
              <a:defRPr/>
            </a:pPr>
            <a:r>
              <a:rPr lang="en-US" altLang="en-US" sz="2400" b="1" dirty="0">
                <a:latin typeface="Courier New" pitchFamily="49" charset="0"/>
                <a:cs typeface="Oracle Sans" panose="020B0503020204020204" pitchFamily="34" charset="0"/>
              </a:rPr>
              <a:t>FROM   employees;</a:t>
            </a:r>
          </a:p>
        </p:txBody>
      </p:sp>
      <p:sp>
        <p:nvSpPr>
          <p:cNvPr id="30728" name="Rectangle 1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Scalar Subqueries: Examples</a:t>
            </a:r>
          </a:p>
        </p:txBody>
      </p:sp>
      <p:sp>
        <p:nvSpPr>
          <p:cNvPr id="30729" name="Rectangle 14"/>
          <p:cNvSpPr>
            <a:spLocks noGrp="1" noChangeArrowheads="1"/>
          </p:cNvSpPr>
          <p:nvPr>
            <p:ph idx="1"/>
          </p:nvPr>
        </p:nvSpPr>
        <p:spPr>
          <a:xfrm>
            <a:off x="933451" y="2272710"/>
            <a:ext cx="16421100" cy="488447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Scalar </a:t>
            </a:r>
            <a:r>
              <a:rPr lang="en-US" altLang="en-US" dirty="0" err="1">
                <a:latin typeface="Oracle Sans" panose="020B0503020204020204" pitchFamily="34" charset="0"/>
                <a:cs typeface="Oracle Sans" panose="020B0503020204020204" pitchFamily="34" charset="0"/>
              </a:rPr>
              <a:t>subqueries</a:t>
            </a:r>
            <a:r>
              <a:rPr lang="en-US" altLang="en-US" dirty="0">
                <a:latin typeface="Oracle Sans" panose="020B0503020204020204" pitchFamily="34" charset="0"/>
                <a:cs typeface="Oracle Sans" panose="020B0503020204020204" pitchFamily="34" charset="0"/>
              </a:rPr>
              <a:t> in </a:t>
            </a:r>
            <a:r>
              <a:rPr lang="en-US" altLang="en-US" dirty="0">
                <a:latin typeface="Courier New" panose="02070309020205020404" pitchFamily="49" charset="0"/>
                <a:cs typeface="Courier New" panose="02070309020205020404" pitchFamily="49" charset="0"/>
              </a:rPr>
              <a:t>CASE</a:t>
            </a:r>
            <a:r>
              <a:rPr lang="en-US" altLang="en-US" dirty="0">
                <a:latin typeface="Oracle Sans" panose="020B0503020204020204" pitchFamily="34" charset="0"/>
                <a:cs typeface="Oracle Sans" panose="020B0503020204020204" pitchFamily="34" charset="0"/>
              </a:rPr>
              <a:t> expressions:</a:t>
            </a:r>
            <a:br>
              <a:rPr lang="en-US" altLang="en-US" dirty="0">
                <a:latin typeface="Oracle Sans" panose="020B0503020204020204" pitchFamily="34" charset="0"/>
                <a:cs typeface="Oracle Sans" panose="020B0503020204020204" pitchFamily="34" charset="0"/>
              </a:rPr>
            </a:br>
            <a:r>
              <a:rPr lang="en-US" altLang="en-US" dirty="0">
                <a:latin typeface="Oracle Sans" panose="020B0503020204020204" pitchFamily="34" charset="0"/>
                <a:cs typeface="Oracle Sans" panose="020B0503020204020204" pitchFamily="34" charset="0"/>
              </a:rPr>
              <a:t/>
            </a:r>
            <a:br>
              <a:rPr lang="en-US" altLang="en-US" dirty="0">
                <a:latin typeface="Oracle Sans" panose="020B0503020204020204" pitchFamily="34" charset="0"/>
                <a:cs typeface="Oracle Sans" panose="020B0503020204020204" pitchFamily="34" charset="0"/>
              </a:rPr>
            </a:br>
            <a:r>
              <a:rPr lang="en-US" altLang="en-US" dirty="0">
                <a:latin typeface="Oracle Sans" panose="020B0503020204020204" pitchFamily="34" charset="0"/>
                <a:cs typeface="Oracle Sans" panose="020B0503020204020204" pitchFamily="34" charset="0"/>
              </a:rPr>
              <a:t/>
            </a:r>
            <a:br>
              <a:rPr lang="en-US" altLang="en-US" dirty="0">
                <a:latin typeface="Oracle Sans" panose="020B0503020204020204" pitchFamily="34" charset="0"/>
                <a:cs typeface="Oracle Sans" panose="020B0503020204020204" pitchFamily="34" charset="0"/>
              </a:rPr>
            </a:br>
            <a:r>
              <a:rPr lang="en-US" altLang="en-US" dirty="0">
                <a:latin typeface="Oracle Sans" panose="020B0503020204020204" pitchFamily="34" charset="0"/>
                <a:cs typeface="Oracle Sans" panose="020B0503020204020204" pitchFamily="34" charset="0"/>
              </a:rPr>
              <a:t/>
            </a:r>
            <a:br>
              <a:rPr lang="en-US" altLang="en-US" dirty="0">
                <a:latin typeface="Oracle Sans" panose="020B0503020204020204" pitchFamily="34" charset="0"/>
                <a:cs typeface="Oracle Sans" panose="020B0503020204020204" pitchFamily="34" charset="0"/>
              </a:rPr>
            </a:br>
            <a:endParaRPr lang="en-US" altLang="en-US" dirty="0">
              <a:latin typeface="Oracle Sans" panose="020B0503020204020204" pitchFamily="34" charset="0"/>
              <a:cs typeface="Oracle Sans" panose="020B0503020204020204" pitchFamily="34" charset="0"/>
            </a:endParaRPr>
          </a:p>
          <a:p>
            <a:pPr marL="341273" lvl="1" indent="0">
              <a:buNone/>
            </a:pPr>
            <a:r>
              <a:rPr lang="en-US" altLang="en-US" dirty="0">
                <a:latin typeface="Oracle Sans" panose="020B0503020204020204" pitchFamily="34" charset="0"/>
                <a:cs typeface="Oracle Sans" panose="020B0503020204020204" pitchFamily="34" charset="0"/>
              </a:rPr>
              <a:t/>
            </a:r>
            <a:br>
              <a:rPr lang="en-US" altLang="en-US" dirty="0">
                <a:latin typeface="Oracle Sans" panose="020B0503020204020204" pitchFamily="34" charset="0"/>
                <a:cs typeface="Oracle Sans" panose="020B0503020204020204" pitchFamily="34" charset="0"/>
              </a:rPr>
            </a:br>
            <a:r>
              <a:rPr lang="en-US" altLang="en-US" dirty="0">
                <a:latin typeface="Oracle Sans" panose="020B0503020204020204" pitchFamily="34" charset="0"/>
                <a:cs typeface="Oracle Sans" panose="020B0503020204020204" pitchFamily="34" charset="0"/>
              </a:rPr>
              <a:t/>
            </a:r>
            <a:br>
              <a:rPr lang="en-US" altLang="en-US" dirty="0">
                <a:latin typeface="Oracle Sans" panose="020B0503020204020204" pitchFamily="34" charset="0"/>
                <a:cs typeface="Oracle Sans" panose="020B0503020204020204" pitchFamily="34" charset="0"/>
              </a:rPr>
            </a:br>
            <a:endParaRPr lang="en-US" altLang="en-US" dirty="0">
              <a:latin typeface="Oracle Sans" panose="020B0503020204020204" pitchFamily="34" charset="0"/>
              <a:cs typeface="Oracle Sans" panose="020B0503020204020204" pitchFamily="34" charset="0"/>
            </a:endParaRPr>
          </a:p>
          <a:p>
            <a:pPr lvl="1"/>
            <a:r>
              <a:rPr lang="en-US" altLang="en-US" dirty="0">
                <a:latin typeface="Oracle Sans" panose="020B0503020204020204" pitchFamily="34" charset="0"/>
                <a:cs typeface="Oracle Sans" panose="020B0503020204020204" pitchFamily="34" charset="0"/>
              </a:rPr>
              <a:t>Scalar </a:t>
            </a:r>
            <a:r>
              <a:rPr lang="en-US" altLang="en-US" dirty="0" err="1">
                <a:latin typeface="Oracle Sans" panose="020B0503020204020204" pitchFamily="34" charset="0"/>
                <a:cs typeface="Oracle Sans" panose="020B0503020204020204" pitchFamily="34" charset="0"/>
              </a:rPr>
              <a:t>subqueries</a:t>
            </a:r>
            <a:r>
              <a:rPr lang="en-US" altLang="en-US" dirty="0">
                <a:latin typeface="Oracle Sans" panose="020B0503020204020204" pitchFamily="34" charset="0"/>
                <a:cs typeface="Oracle Sans" panose="020B0503020204020204" pitchFamily="34" charset="0"/>
              </a:rPr>
              <a:t> in the </a:t>
            </a:r>
            <a:r>
              <a:rPr lang="en-US" altLang="en-US" dirty="0">
                <a:latin typeface="Courier New" panose="02070309020205020404" pitchFamily="49" charset="0"/>
                <a:cs typeface="Courier New" panose="02070309020205020404" pitchFamily="49" charset="0"/>
              </a:rPr>
              <a:t>SELECT </a:t>
            </a:r>
            <a:r>
              <a:rPr lang="en-US" altLang="en-US" dirty="0">
                <a:latin typeface="Oracle Sans" panose="020B0503020204020204" pitchFamily="34" charset="0"/>
                <a:cs typeface="Oracle Sans" panose="020B0503020204020204" pitchFamily="34" charset="0"/>
              </a:rPr>
              <a:t>statement:</a:t>
            </a:r>
          </a:p>
        </p:txBody>
      </p:sp>
      <p:grpSp>
        <p:nvGrpSpPr>
          <p:cNvPr id="2" name="Group 7"/>
          <p:cNvGrpSpPr>
            <a:grpSpLocks/>
          </p:cNvGrpSpPr>
          <p:nvPr/>
        </p:nvGrpSpPr>
        <p:grpSpPr bwMode="auto">
          <a:xfrm>
            <a:off x="8452031" y="3519957"/>
            <a:ext cx="2060040" cy="816768"/>
            <a:chOff x="3032" y="1344"/>
            <a:chExt cx="649" cy="321"/>
          </a:xfrm>
        </p:grpSpPr>
        <p:sp>
          <p:nvSpPr>
            <p:cNvPr id="30732" name="Rectangle 8"/>
            <p:cNvSpPr>
              <a:spLocks noChangeArrowheads="1"/>
            </p:cNvSpPr>
            <p:nvPr/>
          </p:nvSpPr>
          <p:spPr bwMode="gray">
            <a:xfrm>
              <a:off x="3281" y="1344"/>
              <a:ext cx="202" cy="213"/>
            </a:xfrm>
            <a:prstGeom prst="rect">
              <a:avLst/>
            </a:prstGeom>
            <a:noFill/>
            <a:ln w="2857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120000"/>
                </a:lnSpc>
                <a:spcBef>
                  <a:spcPct val="60000"/>
                </a:spcBef>
              </a:pPr>
              <a:r>
                <a:rPr lang="en-US" altLang="en-US" sz="2400" b="1" dirty="0">
                  <a:solidFill>
                    <a:srgbClr val="FF5050"/>
                  </a:solidFill>
                  <a:latin typeface="Oracle Sans" panose="020B0503020204020204" pitchFamily="34" charset="0"/>
                  <a:cs typeface="Oracle Sans" panose="020B0503020204020204" pitchFamily="34" charset="0"/>
                </a:rPr>
                <a:t>20</a:t>
              </a:r>
            </a:p>
          </p:txBody>
        </p:sp>
        <p:sp>
          <p:nvSpPr>
            <p:cNvPr id="30733" name="Freeform 9"/>
            <p:cNvSpPr>
              <a:spLocks/>
            </p:cNvSpPr>
            <p:nvPr/>
          </p:nvSpPr>
          <p:spPr bwMode="gray">
            <a:xfrm>
              <a:off x="3032" y="1544"/>
              <a:ext cx="649" cy="121"/>
            </a:xfrm>
            <a:custGeom>
              <a:avLst/>
              <a:gdLst>
                <a:gd name="T0" fmla="*/ 648 w 649"/>
                <a:gd name="T1" fmla="*/ 120 h 121"/>
                <a:gd name="T2" fmla="*/ 648 w 649"/>
                <a:gd name="T3" fmla="*/ 0 h 121"/>
                <a:gd name="T4" fmla="*/ 0 w 649"/>
                <a:gd name="T5" fmla="*/ 0 h 121"/>
                <a:gd name="T6" fmla="*/ 0 60000 65536"/>
                <a:gd name="T7" fmla="*/ 0 60000 65536"/>
                <a:gd name="T8" fmla="*/ 0 60000 65536"/>
                <a:gd name="T9" fmla="*/ 0 w 649"/>
                <a:gd name="T10" fmla="*/ 0 h 121"/>
                <a:gd name="T11" fmla="*/ 649 w 649"/>
                <a:gd name="T12" fmla="*/ 121 h 121"/>
              </a:gdLst>
              <a:ahLst/>
              <a:cxnLst>
                <a:cxn ang="T6">
                  <a:pos x="T0" y="T1"/>
                </a:cxn>
                <a:cxn ang="T7">
                  <a:pos x="T2" y="T3"/>
                </a:cxn>
                <a:cxn ang="T8">
                  <a:pos x="T4" y="T5"/>
                </a:cxn>
              </a:cxnLst>
              <a:rect l="T9" t="T10" r="T11" b="T12"/>
              <a:pathLst>
                <a:path w="649" h="121">
                  <a:moveTo>
                    <a:pt x="648" y="120"/>
                  </a:moveTo>
                  <a:lnTo>
                    <a:pt x="648" y="0"/>
                  </a:lnTo>
                  <a:lnTo>
                    <a:pt x="0" y="0"/>
                  </a:lnTo>
                </a:path>
              </a:pathLst>
            </a:custGeom>
            <a:noFill/>
            <a:ln w="28575" cap="rnd" cmpd="sng">
              <a:solidFill>
                <a:srgbClr val="FF0000"/>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grpSp>
      <p:sp>
        <p:nvSpPr>
          <p:cNvPr id="30731" name="Rectangle 10"/>
          <p:cNvSpPr>
            <a:spLocks noChangeArrowheads="1"/>
          </p:cNvSpPr>
          <p:nvPr/>
        </p:nvSpPr>
        <p:spPr bwMode="gray">
          <a:xfrm>
            <a:off x="4310913" y="4368767"/>
            <a:ext cx="7497383" cy="1176338"/>
          </a:xfrm>
          <a:prstGeom prst="rect">
            <a:avLst/>
          </a:prstGeom>
          <a:noFill/>
          <a:ln w="28575">
            <a:solidFill>
              <a:srgbClr val="FC0128"/>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706610970"/>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13315" name="Rectangle 1027"/>
          <p:cNvSpPr>
            <a:spLocks noGrp="1" noChangeArrowheads="1"/>
          </p:cNvSpPr>
          <p:nvPr>
            <p:ph idx="1"/>
          </p:nvPr>
        </p:nvSpPr>
        <p:spPr>
          <a:xfrm>
            <a:off x="933451" y="2272710"/>
            <a:ext cx="16421100" cy="3860027"/>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dirty="0">
                <a:solidFill>
                  <a:schemeClr val="tx1">
                    <a:lumMod val="50000"/>
                    <a:lumOff val="50000"/>
                  </a:schemeClr>
                </a:solidFill>
                <a:latin typeface="Oracle Sans" panose="020B0503020204020204" pitchFamily="34" charset="0"/>
                <a:cs typeface="Oracle Sans" panose="020B0503020204020204" pitchFamily="34" charset="0"/>
              </a:rPr>
              <a:t>Retrieving data by using a subquery as a source</a:t>
            </a:r>
          </a:p>
          <a:p>
            <a:pPr lvl="1">
              <a:buClr>
                <a:schemeClr val="tx1">
                  <a:lumMod val="50000"/>
                  <a:lumOff val="50000"/>
                </a:schemeClr>
              </a:buClr>
            </a:pPr>
            <a:r>
              <a:rPr lang="en-US" dirty="0">
                <a:solidFill>
                  <a:schemeClr val="tx1">
                    <a:lumMod val="50000"/>
                    <a:lumOff val="50000"/>
                  </a:schemeClr>
                </a:solidFill>
                <a:latin typeface="Oracle Sans" panose="020B0503020204020204" pitchFamily="34" charset="0"/>
                <a:cs typeface="Oracle Sans" panose="020B0503020204020204" pitchFamily="34" charset="0"/>
              </a:rPr>
              <a:t>Writing a multiple-column subquery</a:t>
            </a:r>
          </a:p>
          <a:p>
            <a:pPr lvl="1">
              <a:buClr>
                <a:schemeClr val="tx1">
                  <a:lumMod val="50000"/>
                  <a:lumOff val="50000"/>
                </a:schemeClr>
              </a:buClr>
            </a:pPr>
            <a:r>
              <a:rPr lang="en-US" dirty="0">
                <a:solidFill>
                  <a:schemeClr val="tx1">
                    <a:lumMod val="50000"/>
                    <a:lumOff val="50000"/>
                  </a:schemeClr>
                </a:solidFill>
                <a:latin typeface="Oracle Sans" panose="020B0503020204020204" pitchFamily="34" charset="0"/>
                <a:cs typeface="Oracle Sans" panose="020B0503020204020204" pitchFamily="34" charset="0"/>
              </a:rPr>
              <a:t>Using scalar subqueries in </a:t>
            </a:r>
            <a:r>
              <a:rPr lang="en-US" dirty="0">
                <a:solidFill>
                  <a:schemeClr val="tx1">
                    <a:lumMod val="50000"/>
                    <a:lumOff val="50000"/>
                  </a:schemeClr>
                </a:solidFill>
                <a:latin typeface="+mn-lt"/>
                <a:cs typeface="Courier New" panose="02070309020205020404" pitchFamily="49" charset="0"/>
              </a:rPr>
              <a:t>SQL</a:t>
            </a:r>
          </a:p>
          <a:p>
            <a:pPr lvl="1"/>
            <a:r>
              <a:rPr lang="en-US" dirty="0">
                <a:latin typeface="Oracle Sans" panose="020B0503020204020204" pitchFamily="34" charset="0"/>
                <a:cs typeface="Oracle Sans" panose="020B0503020204020204" pitchFamily="34" charset="0"/>
              </a:rPr>
              <a:t>Solving problems with correlated subqueries</a:t>
            </a:r>
          </a:p>
          <a:p>
            <a:pPr lvl="1">
              <a:buClr>
                <a:schemeClr val="tx1">
                  <a:lumMod val="50000"/>
                  <a:lumOff val="50000"/>
                </a:schemeClr>
              </a:buClr>
            </a:pPr>
            <a:r>
              <a:rPr lang="en-US" dirty="0">
                <a:solidFill>
                  <a:schemeClr val="tx1">
                    <a:lumMod val="50000"/>
                    <a:lumOff val="50000"/>
                  </a:schemeClr>
                </a:solidFill>
                <a:latin typeface="Oracle Sans" panose="020B0503020204020204" pitchFamily="34" charset="0"/>
                <a:cs typeface="Oracle Sans" panose="020B0503020204020204" pitchFamily="34" charset="0"/>
              </a:rPr>
              <a:t>Using the </a:t>
            </a:r>
            <a:r>
              <a:rPr lang="en-US" dirty="0">
                <a:solidFill>
                  <a:schemeClr val="tx1">
                    <a:lumMod val="50000"/>
                    <a:lumOff val="50000"/>
                  </a:schemeClr>
                </a:solidFill>
                <a:latin typeface="Courier New" panose="02070309020205020404" pitchFamily="49" charset="0"/>
                <a:cs typeface="Courier New" panose="02070309020205020404" pitchFamily="49" charset="0"/>
              </a:rPr>
              <a:t>EXISTS</a:t>
            </a:r>
            <a:r>
              <a:rPr lang="en-US" dirty="0">
                <a:solidFill>
                  <a:schemeClr val="tx1">
                    <a:lumMod val="50000"/>
                    <a:lumOff val="50000"/>
                  </a:schemeClr>
                </a:solidFill>
                <a:latin typeface="Oracle Sans" panose="020B0503020204020204" pitchFamily="34" charset="0"/>
                <a:cs typeface="Oracle Sans" panose="020B0503020204020204" pitchFamily="34" charset="0"/>
              </a:rPr>
              <a:t> and </a:t>
            </a:r>
            <a:r>
              <a:rPr lang="en-US" dirty="0">
                <a:solidFill>
                  <a:schemeClr val="tx1">
                    <a:lumMod val="50000"/>
                    <a:lumOff val="50000"/>
                  </a:schemeClr>
                </a:solidFill>
                <a:latin typeface="Courier New" panose="02070309020205020404" pitchFamily="49" charset="0"/>
                <a:cs typeface="Courier New" panose="02070309020205020404" pitchFamily="49" charset="0"/>
              </a:rPr>
              <a:t>NOT EXISTS </a:t>
            </a:r>
            <a:r>
              <a:rPr lang="en-US" dirty="0">
                <a:solidFill>
                  <a:schemeClr val="tx1">
                    <a:lumMod val="50000"/>
                    <a:lumOff val="50000"/>
                  </a:schemeClr>
                </a:solidFill>
                <a:latin typeface="Oracle Sans" panose="020B0503020204020204" pitchFamily="34" charset="0"/>
                <a:cs typeface="Oracle Sans" panose="020B0503020204020204" pitchFamily="34" charset="0"/>
              </a:rPr>
              <a:t>operators</a:t>
            </a:r>
          </a:p>
          <a:p>
            <a:pPr lvl="1">
              <a:buClr>
                <a:schemeClr val="tx1">
                  <a:lumMod val="50000"/>
                  <a:lumOff val="50000"/>
                </a:schemeClr>
              </a:buClr>
            </a:pPr>
            <a:r>
              <a:rPr lang="en-US" dirty="0">
                <a:solidFill>
                  <a:schemeClr val="tx1">
                    <a:lumMod val="50000"/>
                    <a:lumOff val="50000"/>
                  </a:schemeClr>
                </a:solidFill>
                <a:latin typeface="Oracle Sans" panose="020B0503020204020204" pitchFamily="34" charset="0"/>
                <a:cs typeface="Oracle Sans" panose="020B0503020204020204" pitchFamily="34" charset="0"/>
              </a:rPr>
              <a:t>Using the </a:t>
            </a:r>
            <a:r>
              <a:rPr lang="en-US" dirty="0">
                <a:solidFill>
                  <a:schemeClr val="tx1">
                    <a:lumMod val="50000"/>
                    <a:lumOff val="50000"/>
                  </a:schemeClr>
                </a:solidFill>
                <a:latin typeface="Courier New" panose="02070309020205020404" pitchFamily="49" charset="0"/>
                <a:cs typeface="Courier New" panose="02070309020205020404" pitchFamily="49" charset="0"/>
              </a:rPr>
              <a:t>WITH</a:t>
            </a:r>
            <a:r>
              <a:rPr lang="en-US" dirty="0">
                <a:solidFill>
                  <a:schemeClr val="tx1">
                    <a:lumMod val="50000"/>
                    <a:lumOff val="50000"/>
                  </a:schemeClr>
                </a:solidFill>
                <a:latin typeface="Oracle Sans" panose="020B0503020204020204" pitchFamily="34" charset="0"/>
                <a:cs typeface="Oracle Sans" panose="020B0503020204020204" pitchFamily="34" charset="0"/>
              </a:rPr>
              <a:t> clause</a:t>
            </a:r>
          </a:p>
          <a:p>
            <a:endParaRPr lang="en-US" dirty="0">
              <a:latin typeface="Oracle Sans" panose="020B0503020204020204" pitchFamily="34" charset="0"/>
              <a:cs typeface="Oracle Sans" panose="020B0503020204020204" pitchFamily="34" charset="0"/>
            </a:endParaRPr>
          </a:p>
        </p:txBody>
      </p:sp>
      <p:grpSp>
        <p:nvGrpSpPr>
          <p:cNvPr id="7" name="Group 6"/>
          <p:cNvGrpSpPr/>
          <p:nvPr/>
        </p:nvGrpSpPr>
        <p:grpSpPr>
          <a:xfrm>
            <a:off x="12470189" y="6446045"/>
            <a:ext cx="5818827" cy="2500313"/>
            <a:chOff x="5242557" y="4297363"/>
            <a:chExt cx="3879218" cy="1666875"/>
          </a:xfrm>
        </p:grpSpPr>
        <p:sp>
          <p:nvSpPr>
            <p:cNvPr id="8" name="Rectangle 7"/>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9" name="Oval 8"/>
            <p:cNvSpPr>
              <a:spLocks noChangeAspect="1"/>
            </p:cNvSpPr>
            <p:nvPr/>
          </p:nvSpPr>
          <p:spPr bwMode="auto">
            <a:xfrm>
              <a:off x="5242557"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0" name="Picture 5"/>
            <p:cNvPicPr>
              <a:picLocks noChangeAspect="1"/>
            </p:cNvPicPr>
            <p:nvPr/>
          </p:nvPicPr>
          <p:blipFill>
            <a:blip r:embed="rId4" cstate="print"/>
            <a:srcRect/>
            <a:stretch>
              <a:fillRect/>
            </a:stretch>
          </p:blipFill>
          <p:spPr bwMode="auto">
            <a:xfrm>
              <a:off x="5404482"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438882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Correlated Subqueries</a:t>
            </a:r>
          </a:p>
        </p:txBody>
      </p:sp>
      <p:sp>
        <p:nvSpPr>
          <p:cNvPr id="34820" name="Rectangle 4"/>
          <p:cNvSpPr>
            <a:spLocks noGrp="1" noChangeArrowheads="1"/>
          </p:cNvSpPr>
          <p:nvPr>
            <p:ph idx="1"/>
          </p:nvPr>
        </p:nvSpPr>
        <p:spPr>
          <a:xfrm>
            <a:off x="933451" y="2272710"/>
            <a:ext cx="16421100" cy="1125240"/>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Correlated </a:t>
            </a:r>
            <a:r>
              <a:rPr lang="en-US" altLang="en-US" dirty="0" err="1">
                <a:latin typeface="Oracle Sans" panose="020B0503020204020204" pitchFamily="34" charset="0"/>
                <a:cs typeface="Oracle Sans" panose="020B0503020204020204" pitchFamily="34" charset="0"/>
              </a:rPr>
              <a:t>subqueries</a:t>
            </a:r>
            <a:r>
              <a:rPr lang="en-US" altLang="en-US" dirty="0">
                <a:latin typeface="Oracle Sans" panose="020B0503020204020204" pitchFamily="34" charset="0"/>
                <a:cs typeface="Oracle Sans" panose="020B0503020204020204" pitchFamily="34" charset="0"/>
              </a:rPr>
              <a:t> are used for row-by-row processing. Each subquery is executed once for every row of the outer query.</a:t>
            </a:r>
          </a:p>
        </p:txBody>
      </p:sp>
      <p:grpSp>
        <p:nvGrpSpPr>
          <p:cNvPr id="4" name="Group 3">
            <a:extLst>
              <a:ext uri="{FF2B5EF4-FFF2-40B4-BE49-F238E27FC236}">
                <a16:creationId xmlns="" xmlns:a16="http://schemas.microsoft.com/office/drawing/2014/main" id="{AAE9E334-5411-4B7C-B2E0-1B8194150954}"/>
              </a:ext>
            </a:extLst>
          </p:cNvPr>
          <p:cNvGrpSpPr/>
          <p:nvPr/>
        </p:nvGrpSpPr>
        <p:grpSpPr>
          <a:xfrm>
            <a:off x="3589198" y="3886202"/>
            <a:ext cx="9973253" cy="4726780"/>
            <a:chOff x="3589198" y="3886202"/>
            <a:chExt cx="9973253" cy="4726780"/>
          </a:xfrm>
        </p:grpSpPr>
        <p:sp>
          <p:nvSpPr>
            <p:cNvPr id="34818" name="Freeform 2"/>
            <p:cNvSpPr>
              <a:spLocks/>
            </p:cNvSpPr>
            <p:nvPr/>
          </p:nvSpPr>
          <p:spPr bwMode="auto">
            <a:xfrm>
              <a:off x="3589198" y="4410075"/>
              <a:ext cx="1510907" cy="3495675"/>
            </a:xfrm>
            <a:custGeom>
              <a:avLst/>
              <a:gdLst>
                <a:gd name="T0" fmla="*/ 2147483646 w 476"/>
                <a:gd name="T1" fmla="*/ 2147483646 h 1468"/>
                <a:gd name="T2" fmla="*/ 0 w 476"/>
                <a:gd name="T3" fmla="*/ 2147483646 h 1468"/>
                <a:gd name="T4" fmla="*/ 0 w 476"/>
                <a:gd name="T5" fmla="*/ 0 h 1468"/>
                <a:gd name="T6" fmla="*/ 2147483646 w 476"/>
                <a:gd name="T7" fmla="*/ 0 h 1468"/>
                <a:gd name="T8" fmla="*/ 0 60000 65536"/>
                <a:gd name="T9" fmla="*/ 0 60000 65536"/>
                <a:gd name="T10" fmla="*/ 0 60000 65536"/>
                <a:gd name="T11" fmla="*/ 0 60000 65536"/>
                <a:gd name="T12" fmla="*/ 0 w 476"/>
                <a:gd name="T13" fmla="*/ 0 h 1468"/>
                <a:gd name="T14" fmla="*/ 476 w 476"/>
                <a:gd name="T15" fmla="*/ 1468 h 1468"/>
              </a:gdLst>
              <a:ahLst/>
              <a:cxnLst>
                <a:cxn ang="T8">
                  <a:pos x="T0" y="T1"/>
                </a:cxn>
                <a:cxn ang="T9">
                  <a:pos x="T2" y="T3"/>
                </a:cxn>
                <a:cxn ang="T10">
                  <a:pos x="T4" y="T5"/>
                </a:cxn>
                <a:cxn ang="T11">
                  <a:pos x="T6" y="T7"/>
                </a:cxn>
              </a:cxnLst>
              <a:rect l="T12" t="T13" r="T14" b="T15"/>
              <a:pathLst>
                <a:path w="476" h="1468">
                  <a:moveTo>
                    <a:pt x="475" y="1467"/>
                  </a:moveTo>
                  <a:lnTo>
                    <a:pt x="0" y="1467"/>
                  </a:lnTo>
                  <a:lnTo>
                    <a:pt x="0" y="0"/>
                  </a:lnTo>
                  <a:lnTo>
                    <a:pt x="433" y="0"/>
                  </a:lnTo>
                </a:path>
              </a:pathLst>
            </a:custGeom>
            <a:noFill/>
            <a:ln w="28575" cap="rnd" cmpd="sng">
              <a:solidFill>
                <a:schemeClr val="tx1"/>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34821" name="Rectangle 5"/>
            <p:cNvSpPr>
              <a:spLocks noChangeArrowheads="1"/>
            </p:cNvSpPr>
            <p:nvPr/>
          </p:nvSpPr>
          <p:spPr bwMode="blackGray">
            <a:xfrm>
              <a:off x="5030273" y="5564982"/>
              <a:ext cx="8532177" cy="990600"/>
            </a:xfrm>
            <a:prstGeom prst="rect">
              <a:avLst/>
            </a:prstGeom>
            <a:solidFill>
              <a:schemeClr val="accent1"/>
            </a:solidFill>
            <a:ln w="28575">
              <a:solidFill>
                <a:schemeClr val="bg2"/>
              </a:solidFill>
              <a:miter lim="800000"/>
              <a:headEnd/>
              <a:tailEnd/>
            </a:ln>
          </p:spPr>
          <p:txBody>
            <a:bodyPr wrap="none" lIns="135732" tIns="66675" rIns="135732" bIns="66675"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spcBef>
                  <a:spcPct val="50000"/>
                </a:spcBef>
              </a:pPr>
              <a:endParaRPr lang="en-US" altLang="en-US" sz="3600" dirty="0">
                <a:latin typeface="Oracle Sans" panose="020B0503020204020204" pitchFamily="34" charset="0"/>
                <a:cs typeface="Oracle Sans" panose="020B0503020204020204" pitchFamily="34" charset="0"/>
              </a:endParaRPr>
            </a:p>
          </p:txBody>
        </p:sp>
        <p:sp>
          <p:nvSpPr>
            <p:cNvPr id="34822" name="Rectangle 6"/>
            <p:cNvSpPr>
              <a:spLocks noChangeArrowheads="1"/>
            </p:cNvSpPr>
            <p:nvPr/>
          </p:nvSpPr>
          <p:spPr bwMode="blackGray">
            <a:xfrm>
              <a:off x="5004879" y="7184232"/>
              <a:ext cx="8532177" cy="1428750"/>
            </a:xfrm>
            <a:prstGeom prst="rect">
              <a:avLst/>
            </a:prstGeom>
            <a:solidFill>
              <a:schemeClr val="accent1"/>
            </a:solidFill>
            <a:ln w="28575">
              <a:solidFill>
                <a:schemeClr val="bg2"/>
              </a:solidFill>
              <a:miter lim="800000"/>
              <a:headEnd/>
              <a:tailEnd/>
            </a:ln>
          </p:spPr>
          <p:txBody>
            <a:bodyPr wrap="none" lIns="135732" tIns="66675" rIns="135732" bIns="66675"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spcBef>
                  <a:spcPct val="50000"/>
                </a:spcBef>
              </a:pPr>
              <a:endParaRPr lang="en-US" altLang="en-US" sz="4400" b="1" dirty="0">
                <a:latin typeface="Oracle Sans" panose="020B0503020204020204" pitchFamily="34" charset="0"/>
                <a:cs typeface="Oracle Sans" panose="020B0503020204020204" pitchFamily="34" charset="0"/>
              </a:endParaRPr>
            </a:p>
          </p:txBody>
        </p:sp>
        <p:sp>
          <p:nvSpPr>
            <p:cNvPr id="18439" name="Rectangle 7"/>
            <p:cNvSpPr>
              <a:spLocks noChangeArrowheads="1"/>
            </p:cNvSpPr>
            <p:nvPr/>
          </p:nvSpPr>
          <p:spPr bwMode="blackGray">
            <a:xfrm>
              <a:off x="5030273" y="3886202"/>
              <a:ext cx="8532177" cy="1033463"/>
            </a:xfrm>
            <a:prstGeom prst="rect">
              <a:avLst/>
            </a:prstGeom>
            <a:solidFill>
              <a:srgbClr val="C74634"/>
            </a:solidFill>
            <a:ln w="28575">
              <a:solidFill>
                <a:schemeClr val="bg2"/>
              </a:solidFill>
              <a:miter lim="800000"/>
              <a:headEnd/>
              <a:tailEnd/>
            </a:ln>
          </p:spPr>
          <p:txBody>
            <a:bodyPr wrap="none" lIns="135732" tIns="66675" rIns="135732" bIns="66675"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spcBef>
                  <a:spcPct val="50000"/>
                </a:spcBef>
                <a:defRPr/>
              </a:pPr>
              <a:endParaRPr lang="en-US" altLang="en-US" sz="3600" dirty="0">
                <a:latin typeface="Oracle Sans" panose="020B0503020204020204" pitchFamily="34" charset="0"/>
                <a:cs typeface="Oracle Sans" panose="020B0503020204020204" pitchFamily="34" charset="0"/>
              </a:endParaRPr>
            </a:p>
          </p:txBody>
        </p:sp>
        <p:sp>
          <p:nvSpPr>
            <p:cNvPr id="34824" name="Rectangle 8"/>
            <p:cNvSpPr>
              <a:spLocks noChangeArrowheads="1"/>
            </p:cNvSpPr>
            <p:nvPr/>
          </p:nvSpPr>
          <p:spPr bwMode="blackGray">
            <a:xfrm>
              <a:off x="5055667" y="3919364"/>
              <a:ext cx="8506784" cy="878127"/>
            </a:xfrm>
            <a:prstGeom prst="rect">
              <a:avLst/>
            </a:prstGeom>
            <a:solidFill>
              <a:schemeClr val="accent1"/>
            </a:solid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altLang="en-US" sz="2400" b="1" dirty="0">
                  <a:solidFill>
                    <a:schemeClr val="bg1"/>
                  </a:solidFill>
                  <a:latin typeface="Oracle Sans" panose="020B0503020204020204" pitchFamily="34" charset="0"/>
                  <a:cs typeface="Oracle Sans" panose="020B0503020204020204" pitchFamily="34" charset="0"/>
                </a:rPr>
                <a:t>GET</a:t>
              </a:r>
            </a:p>
            <a:p>
              <a:pPr algn="ctr"/>
              <a:r>
                <a:rPr lang="en-US" altLang="en-US" sz="2400" b="1" dirty="0">
                  <a:solidFill>
                    <a:schemeClr val="bg1"/>
                  </a:solidFill>
                  <a:latin typeface="Oracle Sans" panose="020B0503020204020204" pitchFamily="34" charset="0"/>
                  <a:cs typeface="Oracle Sans" panose="020B0503020204020204" pitchFamily="34" charset="0"/>
                </a:rPr>
                <a:t>candidate row from outer query</a:t>
              </a:r>
            </a:p>
          </p:txBody>
        </p:sp>
        <p:sp>
          <p:nvSpPr>
            <p:cNvPr id="34825" name="Rectangle 9"/>
            <p:cNvSpPr>
              <a:spLocks noChangeArrowheads="1"/>
            </p:cNvSpPr>
            <p:nvPr/>
          </p:nvSpPr>
          <p:spPr bwMode="blackGray">
            <a:xfrm>
              <a:off x="5981559" y="5633525"/>
              <a:ext cx="6588342" cy="878127"/>
            </a:xfrm>
            <a:prstGeom prst="rect">
              <a:avLst/>
            </a:prstGeom>
            <a:noFill/>
            <a:ln w="2857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altLang="en-US" sz="2400" b="1" dirty="0">
                  <a:solidFill>
                    <a:schemeClr val="bg1"/>
                  </a:solidFill>
                  <a:latin typeface="Oracle Sans" panose="020B0503020204020204" pitchFamily="34" charset="0"/>
                  <a:cs typeface="Oracle Sans" panose="020B0503020204020204" pitchFamily="34" charset="0"/>
                </a:rPr>
                <a:t>EXECUTE</a:t>
              </a:r>
            </a:p>
            <a:p>
              <a:pPr algn="ctr"/>
              <a:r>
                <a:rPr lang="en-US" altLang="en-US" sz="2400" b="1" dirty="0">
                  <a:solidFill>
                    <a:schemeClr val="bg1"/>
                  </a:solidFill>
                  <a:latin typeface="Oracle Sans" panose="020B0503020204020204" pitchFamily="34" charset="0"/>
                  <a:cs typeface="Oracle Sans" panose="020B0503020204020204" pitchFamily="34" charset="0"/>
                </a:rPr>
                <a:t>inner query using candidate row value</a:t>
              </a:r>
            </a:p>
          </p:txBody>
        </p:sp>
        <p:sp>
          <p:nvSpPr>
            <p:cNvPr id="34826" name="Rectangle 10"/>
            <p:cNvSpPr>
              <a:spLocks noChangeArrowheads="1"/>
            </p:cNvSpPr>
            <p:nvPr/>
          </p:nvSpPr>
          <p:spPr bwMode="blackGray">
            <a:xfrm>
              <a:off x="5004311" y="7303740"/>
              <a:ext cx="8532177" cy="1247458"/>
            </a:xfrm>
            <a:prstGeom prst="rect">
              <a:avLst/>
            </a:prstGeom>
            <a:noFill/>
            <a:ln w="2857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altLang="en-US" sz="2400" b="1" dirty="0">
                  <a:solidFill>
                    <a:schemeClr val="bg1"/>
                  </a:solidFill>
                  <a:latin typeface="Oracle Sans" panose="020B0503020204020204" pitchFamily="34" charset="0"/>
                  <a:cs typeface="Oracle Sans" panose="020B0503020204020204" pitchFamily="34" charset="0"/>
                </a:rPr>
                <a:t>USE</a:t>
              </a:r>
            </a:p>
            <a:p>
              <a:pPr algn="ctr"/>
              <a:r>
                <a:rPr lang="en-US" altLang="en-US" sz="2400" b="1" dirty="0">
                  <a:solidFill>
                    <a:schemeClr val="bg1"/>
                  </a:solidFill>
                  <a:latin typeface="Oracle Sans" panose="020B0503020204020204" pitchFamily="34" charset="0"/>
                  <a:cs typeface="Oracle Sans" panose="020B0503020204020204" pitchFamily="34" charset="0"/>
                </a:rPr>
                <a:t>values from inner query to qualify or disqualify candidate row</a:t>
              </a:r>
            </a:p>
          </p:txBody>
        </p:sp>
        <p:sp>
          <p:nvSpPr>
            <p:cNvPr id="34827" name="Line 11"/>
            <p:cNvSpPr>
              <a:spLocks noChangeShapeType="1"/>
            </p:cNvSpPr>
            <p:nvPr/>
          </p:nvSpPr>
          <p:spPr bwMode="auto">
            <a:xfrm flipV="1">
              <a:off x="9115434" y="4929188"/>
              <a:ext cx="0" cy="628650"/>
            </a:xfrm>
            <a:prstGeom prst="line">
              <a:avLst/>
            </a:prstGeom>
            <a:noFill/>
            <a:ln w="28575">
              <a:solidFill>
                <a:schemeClr val="tx1"/>
              </a:solidFill>
              <a:round/>
              <a:headEnd type="triangle" w="lg" len="lg"/>
              <a:tailEnd type="non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34828" name="Line 12"/>
            <p:cNvSpPr>
              <a:spLocks noChangeShapeType="1"/>
            </p:cNvSpPr>
            <p:nvPr/>
          </p:nvSpPr>
          <p:spPr bwMode="auto">
            <a:xfrm flipV="1">
              <a:off x="9115434" y="6543675"/>
              <a:ext cx="0" cy="628650"/>
            </a:xfrm>
            <a:prstGeom prst="line">
              <a:avLst/>
            </a:prstGeom>
            <a:noFill/>
            <a:ln w="28575">
              <a:solidFill>
                <a:schemeClr val="tx1"/>
              </a:solidFill>
              <a:round/>
              <a:headEnd type="triangle" w="lg" len="lg"/>
              <a:tailEnd type="non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grpSp>
    </p:spTree>
    <p:custDataLst>
      <p:tags r:id="rId1"/>
    </p:custDataLst>
    <p:extLst>
      <p:ext uri="{BB962C8B-B14F-4D97-AF65-F5344CB8AC3E}">
        <p14:creationId xmlns:p14="http://schemas.microsoft.com/office/powerpoint/2010/main" val="2349754538"/>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bwMode="gray">
          <a:xfrm>
            <a:off x="1299329" y="3927376"/>
            <a:ext cx="16125591" cy="2955288"/>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altLang="en-US" sz="2400" b="1" dirty="0">
                <a:latin typeface="Courier New" pitchFamily="49" charset="0"/>
                <a:cs typeface="Oracle Sans" panose="020B0503020204020204" pitchFamily="34" charset="0"/>
              </a:rPr>
              <a:t> SELECT </a:t>
            </a:r>
            <a:r>
              <a:rPr lang="en-US" altLang="en-US" sz="2400" b="1" i="1" dirty="0">
                <a:latin typeface="Courier New" pitchFamily="49" charset="0"/>
                <a:cs typeface="Oracle Sans" panose="020B0503020204020204" pitchFamily="34" charset="0"/>
              </a:rPr>
              <a:t>column1</a:t>
            </a:r>
            <a:r>
              <a:rPr lang="en-US" altLang="en-US" sz="2400" b="1" dirty="0">
                <a:latin typeface="Courier New" pitchFamily="49" charset="0"/>
                <a:cs typeface="Oracle Sans" panose="020B0503020204020204" pitchFamily="34" charset="0"/>
              </a:rPr>
              <a:t>, </a:t>
            </a:r>
            <a:r>
              <a:rPr lang="en-US" altLang="en-US" sz="2400" b="1" i="1" dirty="0">
                <a:latin typeface="Courier New" pitchFamily="49" charset="0"/>
                <a:cs typeface="Oracle Sans" panose="020B0503020204020204" pitchFamily="34" charset="0"/>
              </a:rPr>
              <a:t>column2</a:t>
            </a:r>
            <a:r>
              <a:rPr lang="en-US" altLang="en-US" sz="2400" b="1" dirty="0">
                <a:latin typeface="Courier New" pitchFamily="49" charset="0"/>
                <a:cs typeface="Oracle Sans" panose="020B0503020204020204" pitchFamily="34" charset="0"/>
              </a:rPr>
              <a:t>, ...</a:t>
            </a:r>
          </a:p>
          <a:p>
            <a:pPr>
              <a:defRPr/>
            </a:pPr>
            <a:r>
              <a:rPr lang="en-US" altLang="en-US" sz="2400" b="1" dirty="0">
                <a:latin typeface="Courier New" pitchFamily="49" charset="0"/>
                <a:cs typeface="Oracle Sans" panose="020B0503020204020204" pitchFamily="34" charset="0"/>
              </a:rPr>
              <a:t> FROM   </a:t>
            </a:r>
            <a:r>
              <a:rPr lang="en-US" altLang="en-US" sz="2400" b="1" i="1" dirty="0">
                <a:latin typeface="Courier New" pitchFamily="49" charset="0"/>
                <a:cs typeface="Oracle Sans" panose="020B0503020204020204" pitchFamily="34" charset="0"/>
              </a:rPr>
              <a:t>table1 </a:t>
            </a:r>
            <a:r>
              <a:rPr lang="en-US" altLang="en-US" sz="2400" b="1" i="1" dirty="0" err="1">
                <a:latin typeface="Courier New" pitchFamily="49" charset="0"/>
                <a:cs typeface="Oracle Sans" panose="020B0503020204020204" pitchFamily="34" charset="0"/>
              </a:rPr>
              <a:t>Outer_table</a:t>
            </a:r>
            <a:endParaRPr lang="en-US" altLang="en-US" sz="2400" b="1" i="1" dirty="0">
              <a:latin typeface="Courier New" pitchFamily="49" charset="0"/>
              <a:cs typeface="Oracle Sans" panose="020B0503020204020204" pitchFamily="34" charset="0"/>
            </a:endParaRPr>
          </a:p>
          <a:p>
            <a:pPr>
              <a:defRPr/>
            </a:pPr>
            <a:r>
              <a:rPr lang="en-US" altLang="en-US" sz="2400" b="1" dirty="0">
                <a:latin typeface="Courier New" pitchFamily="49" charset="0"/>
                <a:cs typeface="Oracle Sans" panose="020B0503020204020204" pitchFamily="34" charset="0"/>
              </a:rPr>
              <a:t> WHERE  </a:t>
            </a:r>
            <a:r>
              <a:rPr lang="en-US" altLang="en-US" sz="2400" b="1" i="1" dirty="0">
                <a:latin typeface="Courier New" pitchFamily="49" charset="0"/>
                <a:cs typeface="Oracle Sans" panose="020B0503020204020204" pitchFamily="34" charset="0"/>
              </a:rPr>
              <a:t>column1</a:t>
            </a:r>
            <a:r>
              <a:rPr lang="en-US" altLang="en-US" sz="2400" b="1" dirty="0">
                <a:latin typeface="Courier New" pitchFamily="49" charset="0"/>
                <a:cs typeface="Oracle Sans" panose="020B0503020204020204" pitchFamily="34" charset="0"/>
              </a:rPr>
              <a:t> operator </a:t>
            </a:r>
          </a:p>
          <a:p>
            <a:pPr>
              <a:defRPr/>
            </a:pPr>
            <a:r>
              <a:rPr lang="en-US" altLang="en-US" sz="2400" b="1" dirty="0">
                <a:latin typeface="Courier New" pitchFamily="49" charset="0"/>
                <a:cs typeface="Oracle Sans" panose="020B0503020204020204" pitchFamily="34" charset="0"/>
              </a:rPr>
              <a:t>			  (SELECT  </a:t>
            </a:r>
            <a:r>
              <a:rPr lang="en-US" altLang="en-US" sz="2400" b="1" i="1" dirty="0">
                <a:latin typeface="Courier New" pitchFamily="49" charset="0"/>
                <a:cs typeface="Oracle Sans" panose="020B0503020204020204" pitchFamily="34" charset="0"/>
              </a:rPr>
              <a:t>column1, column2</a:t>
            </a:r>
            <a:endParaRPr lang="en-US" altLang="en-US" sz="2400" b="1" dirty="0">
              <a:latin typeface="Courier New" pitchFamily="49" charset="0"/>
              <a:cs typeface="Oracle Sans" panose="020B0503020204020204" pitchFamily="34" charset="0"/>
            </a:endParaRPr>
          </a:p>
          <a:p>
            <a:pPr>
              <a:defRPr/>
            </a:pPr>
            <a:r>
              <a:rPr lang="en-US" altLang="en-US" sz="2400" b="1" dirty="0">
                <a:latin typeface="Courier New" pitchFamily="49" charset="0"/>
                <a:cs typeface="Oracle Sans" panose="020B0503020204020204" pitchFamily="34" charset="0"/>
              </a:rPr>
              <a:t>                       FROM    </a:t>
            </a:r>
            <a:r>
              <a:rPr lang="en-US" altLang="en-US" sz="2400" b="1" i="1" dirty="0">
                <a:latin typeface="Courier New" pitchFamily="49" charset="0"/>
                <a:cs typeface="Oracle Sans" panose="020B0503020204020204" pitchFamily="34" charset="0"/>
              </a:rPr>
              <a:t>table2</a:t>
            </a:r>
          </a:p>
          <a:p>
            <a:pPr>
              <a:defRPr/>
            </a:pPr>
            <a:r>
              <a:rPr lang="en-US" altLang="en-US" sz="2400" b="1" dirty="0">
                <a:latin typeface="Courier New" pitchFamily="49" charset="0"/>
                <a:cs typeface="Oracle Sans" panose="020B0503020204020204" pitchFamily="34" charset="0"/>
              </a:rPr>
              <a:t>                       WHERE   </a:t>
            </a:r>
            <a:r>
              <a:rPr lang="en-US" altLang="en-US" sz="2400" b="1" i="1" dirty="0">
                <a:latin typeface="Courier New" pitchFamily="49" charset="0"/>
                <a:cs typeface="Oracle Sans" panose="020B0503020204020204" pitchFamily="34" charset="0"/>
              </a:rPr>
              <a:t>expr1</a:t>
            </a:r>
            <a:r>
              <a:rPr lang="en-US" altLang="en-US" sz="2400" b="1" dirty="0">
                <a:latin typeface="Courier New" pitchFamily="49" charset="0"/>
                <a:cs typeface="Oracle Sans" panose="020B0503020204020204" pitchFamily="34" charset="0"/>
              </a:rPr>
              <a:t> = 								</a:t>
            </a:r>
            <a:r>
              <a:rPr lang="en-US" altLang="en-US" sz="2400" b="1" i="1" dirty="0">
                <a:latin typeface="Courier New" pitchFamily="49" charset="0"/>
                <a:cs typeface="Oracle Sans" panose="020B0503020204020204" pitchFamily="34" charset="0"/>
              </a:rPr>
              <a:t>Outer_table.expr2</a:t>
            </a:r>
            <a:r>
              <a:rPr lang="en-US" altLang="en-US" sz="2400" b="1" dirty="0">
                <a:latin typeface="Courier New" pitchFamily="49" charset="0"/>
                <a:cs typeface="Oracle Sans" panose="020B0503020204020204" pitchFamily="34" charset="0"/>
              </a:rPr>
              <a:t>);</a:t>
            </a:r>
          </a:p>
        </p:txBody>
      </p:sp>
      <p:sp>
        <p:nvSpPr>
          <p:cNvPr id="36869"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Correlated Subqueries</a:t>
            </a:r>
          </a:p>
        </p:txBody>
      </p:sp>
      <p:sp>
        <p:nvSpPr>
          <p:cNvPr id="36870" name="Rectangle 3"/>
          <p:cNvSpPr>
            <a:spLocks noGrp="1" noChangeArrowheads="1"/>
          </p:cNvSpPr>
          <p:nvPr>
            <p:ph idx="1"/>
          </p:nvPr>
        </p:nvSpPr>
        <p:spPr>
          <a:xfrm>
            <a:off x="933451" y="2272710"/>
            <a:ext cx="16421100" cy="56713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The subquery references a column from a table in the parent query.</a:t>
            </a:r>
          </a:p>
        </p:txBody>
      </p:sp>
      <p:sp>
        <p:nvSpPr>
          <p:cNvPr id="36871" name="Rectangle 4"/>
          <p:cNvSpPr>
            <a:spLocks noChangeArrowheads="1"/>
          </p:cNvSpPr>
          <p:nvPr/>
        </p:nvSpPr>
        <p:spPr bwMode="auto">
          <a:xfrm>
            <a:off x="2548070" y="5206110"/>
            <a:ext cx="14575803" cy="1853394"/>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600075">
              <a:lnSpc>
                <a:spcPct val="125000"/>
              </a:lnSpc>
              <a:tabLst>
                <a:tab pos="600075" algn="r"/>
                <a:tab pos="1028700" algn="l"/>
              </a:tabLst>
            </a:pPr>
            <a:endParaRPr lang="en-US" altLang="en-US" dirty="0">
              <a:solidFill>
                <a:srgbClr val="000000"/>
              </a:solidFill>
              <a:latin typeface="Courier New" pitchFamily="49" charset="0"/>
              <a:cs typeface="Oracle Sans" panose="020B0503020204020204" pitchFamily="34" charset="0"/>
            </a:endParaRPr>
          </a:p>
          <a:p>
            <a:pPr defTabSz="600075">
              <a:lnSpc>
                <a:spcPct val="125000"/>
              </a:lnSpc>
              <a:tabLst>
                <a:tab pos="600075" algn="r"/>
                <a:tab pos="1028700" algn="l"/>
              </a:tabLst>
            </a:pPr>
            <a:endParaRPr lang="en-US" altLang="en-US" dirty="0">
              <a:solidFill>
                <a:srgbClr val="000000"/>
              </a:solidFill>
              <a:latin typeface="Courier New" pitchFamily="49" charset="0"/>
              <a:cs typeface="Oracle Sans" panose="020B0503020204020204" pitchFamily="34" charset="0"/>
            </a:endParaRPr>
          </a:p>
          <a:p>
            <a:pPr defTabSz="600075">
              <a:lnSpc>
                <a:spcPct val="125000"/>
              </a:lnSpc>
              <a:tabLst>
                <a:tab pos="600075" algn="r"/>
                <a:tab pos="1028700" algn="l"/>
              </a:tabLst>
            </a:pPr>
            <a:endParaRPr lang="en-US" altLang="en-US" dirty="0">
              <a:solidFill>
                <a:srgbClr val="000000"/>
              </a:solidFill>
              <a:latin typeface="Courier New" pitchFamily="49" charset="0"/>
              <a:cs typeface="Oracle Sans" panose="020B0503020204020204" pitchFamily="34" charset="0"/>
            </a:endParaRPr>
          </a:p>
          <a:p>
            <a:pPr defTabSz="600075">
              <a:lnSpc>
                <a:spcPct val="125000"/>
              </a:lnSpc>
              <a:tabLst>
                <a:tab pos="600075" algn="r"/>
                <a:tab pos="1028700" algn="l"/>
              </a:tabLst>
            </a:pPr>
            <a:endParaRPr lang="en-US" altLang="en-US" dirty="0">
              <a:solidFill>
                <a:srgbClr val="000000"/>
              </a:solidFill>
              <a:latin typeface="Courier New" pitchFamily="49" charset="0"/>
              <a:cs typeface="Oracle Sans" panose="020B0503020204020204" pitchFamily="34" charset="0"/>
            </a:endParaRPr>
          </a:p>
          <a:p>
            <a:pPr defTabSz="600075">
              <a:lnSpc>
                <a:spcPct val="125000"/>
              </a:lnSpc>
              <a:tabLst>
                <a:tab pos="600075" algn="r"/>
                <a:tab pos="1028700" algn="l"/>
              </a:tabLst>
            </a:pPr>
            <a:endParaRPr lang="en-US" altLang="en-US" dirty="0">
              <a:solidFill>
                <a:srgbClr val="000000"/>
              </a:solidFill>
              <a:latin typeface="Courier New" pitchFamily="49" charset="0"/>
              <a:cs typeface="Oracle Sans" panose="020B0503020204020204" pitchFamily="34" charset="0"/>
            </a:endParaRPr>
          </a:p>
        </p:txBody>
      </p:sp>
      <p:sp>
        <p:nvSpPr>
          <p:cNvPr id="36872" name="Rectangle 9"/>
          <p:cNvSpPr>
            <a:spLocks noChangeArrowheads="1"/>
          </p:cNvSpPr>
          <p:nvPr/>
        </p:nvSpPr>
        <p:spPr bwMode="gray">
          <a:xfrm>
            <a:off x="4195988" y="4524754"/>
            <a:ext cx="2256569" cy="411480"/>
          </a:xfrm>
          <a:prstGeom prst="rect">
            <a:avLst/>
          </a:prstGeom>
          <a:noFill/>
          <a:ln w="28575">
            <a:solidFill>
              <a:srgbClr val="FC0128"/>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36873" name="Rectangle 10"/>
          <p:cNvSpPr>
            <a:spLocks noChangeArrowheads="1"/>
          </p:cNvSpPr>
          <p:nvPr/>
        </p:nvSpPr>
        <p:spPr bwMode="gray">
          <a:xfrm>
            <a:off x="2231232" y="6377684"/>
            <a:ext cx="3418584" cy="411956"/>
          </a:xfrm>
          <a:prstGeom prst="rect">
            <a:avLst/>
          </a:prstGeom>
          <a:noFill/>
          <a:ln w="28575">
            <a:solidFill>
              <a:srgbClr val="FC0128"/>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8" name="TextBox 7"/>
          <p:cNvSpPr txBox="1"/>
          <p:nvPr/>
        </p:nvSpPr>
        <p:spPr>
          <a:xfrm>
            <a:off x="8279904" y="7087716"/>
            <a:ext cx="1533872" cy="461665"/>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400" dirty="0">
                <a:solidFill>
                  <a:srgbClr val="FF0000"/>
                </a:solidFill>
                <a:latin typeface="+mn-lt"/>
                <a:cs typeface="Oracle Sans" panose="020B0503020204020204" pitchFamily="34" charset="0"/>
              </a:rPr>
              <a:t>Subquery</a:t>
            </a:r>
          </a:p>
        </p:txBody>
      </p:sp>
      <p:sp>
        <p:nvSpPr>
          <p:cNvPr id="12" name="TextBox 11"/>
          <p:cNvSpPr txBox="1"/>
          <p:nvPr/>
        </p:nvSpPr>
        <p:spPr>
          <a:xfrm>
            <a:off x="8279904" y="3127276"/>
            <a:ext cx="2628900" cy="461665"/>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400" dirty="0">
                <a:solidFill>
                  <a:srgbClr val="FF0000"/>
                </a:solidFill>
                <a:latin typeface="+mn-lt"/>
                <a:cs typeface="Oracle Sans" panose="020B0503020204020204" pitchFamily="34" charset="0"/>
              </a:rPr>
              <a:t>Parent Query</a:t>
            </a:r>
          </a:p>
        </p:txBody>
      </p:sp>
      <p:cxnSp>
        <p:nvCxnSpPr>
          <p:cNvPr id="3" name="Elbow Connector 2"/>
          <p:cNvCxnSpPr>
            <a:cxnSpLocks/>
          </p:cNvCxnSpPr>
          <p:nvPr/>
        </p:nvCxnSpPr>
        <p:spPr bwMode="auto">
          <a:xfrm flipV="1">
            <a:off x="6509430" y="3368858"/>
            <a:ext cx="1770474" cy="1359125"/>
          </a:xfrm>
          <a:prstGeom prst="bentConnector3">
            <a:avLst>
              <a:gd name="adj1" fmla="val 50000"/>
            </a:avLst>
          </a:prstGeom>
          <a:noFill/>
          <a:ln w="28575" cap="flat" cmpd="sng" algn="ctr">
            <a:solidFill>
              <a:srgbClr val="FF0000"/>
            </a:solidFill>
            <a:prstDash val="solid"/>
            <a:round/>
            <a:headEnd type="none" w="sm" len="sm"/>
            <a:tailEnd type="triangle" w="lg" len="lg"/>
          </a:ln>
          <a:effectLst/>
        </p:spPr>
      </p:cxnSp>
      <p:cxnSp>
        <p:nvCxnSpPr>
          <p:cNvPr id="5" name="Elbow Connector 4"/>
          <p:cNvCxnSpPr>
            <a:cxnSpLocks/>
            <a:stCxn id="36873" idx="3"/>
          </p:cNvCxnSpPr>
          <p:nvPr/>
        </p:nvCxnSpPr>
        <p:spPr bwMode="auto">
          <a:xfrm>
            <a:off x="5649816" y="6583662"/>
            <a:ext cx="2630088" cy="745718"/>
          </a:xfrm>
          <a:prstGeom prst="bentConnector3">
            <a:avLst>
              <a:gd name="adj1" fmla="val 64223"/>
            </a:avLst>
          </a:prstGeom>
          <a:noFill/>
          <a:ln w="28575" cap="flat" cmpd="sng" algn="ctr">
            <a:solidFill>
              <a:srgbClr val="FF0000"/>
            </a:solidFill>
            <a:prstDash val="solid"/>
            <a:round/>
            <a:headEnd type="none" w="sm" len="sm"/>
            <a:tailEnd type="triangle" w="lg" len="lg"/>
          </a:ln>
          <a:effectLst/>
        </p:spPr>
      </p:cxnSp>
    </p:spTree>
    <p:custDataLst>
      <p:tags r:id="rId1"/>
    </p:custDataLst>
    <p:extLst>
      <p:ext uri="{BB962C8B-B14F-4D97-AF65-F5344CB8AC3E}">
        <p14:creationId xmlns:p14="http://schemas.microsoft.com/office/powerpoint/2010/main" val="1771993544"/>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bwMode="gray">
          <a:xfrm>
            <a:off x="1299329" y="3086100"/>
            <a:ext cx="16125591" cy="2955288"/>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altLang="en-US" sz="2400" b="1" dirty="0">
                <a:latin typeface="Courier New" pitchFamily="49" charset="0"/>
                <a:cs typeface="Oracle Sans" panose="020B0503020204020204" pitchFamily="34" charset="0"/>
              </a:rPr>
              <a:t>SELECT </a:t>
            </a:r>
            <a:r>
              <a:rPr lang="en-US" altLang="en-US" sz="2400" b="1" dirty="0" err="1">
                <a:latin typeface="Courier New" pitchFamily="49" charset="0"/>
                <a:cs typeface="Oracle Sans" panose="020B0503020204020204" pitchFamily="34" charset="0"/>
              </a:rPr>
              <a:t>last_name</a:t>
            </a:r>
            <a:r>
              <a:rPr lang="en-US" altLang="en-US" sz="2400" b="1" dirty="0">
                <a:latin typeface="Courier New" pitchFamily="49" charset="0"/>
                <a:cs typeface="Oracle Sans" panose="020B0503020204020204" pitchFamily="34" charset="0"/>
              </a:rPr>
              <a:t>, salary, </a:t>
            </a:r>
            <a:r>
              <a:rPr lang="en-US" altLang="en-US" sz="2400" b="1" dirty="0" err="1">
                <a:latin typeface="Courier New" pitchFamily="49" charset="0"/>
                <a:cs typeface="Oracle Sans" panose="020B0503020204020204" pitchFamily="34" charset="0"/>
              </a:rPr>
              <a:t>department_id</a:t>
            </a:r>
            <a:endParaRPr lang="en-US" altLang="en-US" sz="2400" b="1" dirty="0">
              <a:latin typeface="Courier New" pitchFamily="49" charset="0"/>
              <a:cs typeface="Oracle Sans" panose="020B0503020204020204" pitchFamily="34" charset="0"/>
            </a:endParaRPr>
          </a:p>
          <a:p>
            <a:pPr>
              <a:defRPr/>
            </a:pPr>
            <a:r>
              <a:rPr lang="en-US" altLang="en-US" sz="2400" b="1" dirty="0">
                <a:latin typeface="Courier New" pitchFamily="49" charset="0"/>
                <a:cs typeface="Oracle Sans" panose="020B0503020204020204" pitchFamily="34" charset="0"/>
              </a:rPr>
              <a:t>FROM   employees </a:t>
            </a:r>
            <a:r>
              <a:rPr lang="en-US" altLang="en-US" sz="2400" b="1" dirty="0" err="1">
                <a:latin typeface="Courier New" pitchFamily="49" charset="0"/>
                <a:cs typeface="Oracle Sans" panose="020B0503020204020204" pitchFamily="34" charset="0"/>
              </a:rPr>
              <a:t>outer_table</a:t>
            </a:r>
            <a:endParaRPr lang="en-US" altLang="en-US" sz="2400" b="1" dirty="0">
              <a:latin typeface="Courier New" pitchFamily="49" charset="0"/>
              <a:cs typeface="Oracle Sans" panose="020B0503020204020204" pitchFamily="34" charset="0"/>
            </a:endParaRPr>
          </a:p>
          <a:p>
            <a:pPr>
              <a:defRPr/>
            </a:pPr>
            <a:r>
              <a:rPr lang="en-US" altLang="en-US" sz="2400" b="1" dirty="0">
                <a:latin typeface="Courier New" pitchFamily="49" charset="0"/>
                <a:cs typeface="Oracle Sans" panose="020B0503020204020204" pitchFamily="34" charset="0"/>
              </a:rPr>
              <a:t>WHERE  salary &gt;</a:t>
            </a:r>
            <a:br>
              <a:rPr lang="en-US" altLang="en-US" sz="2400" b="1" dirty="0">
                <a:latin typeface="Courier New" pitchFamily="49" charset="0"/>
                <a:cs typeface="Oracle Sans" panose="020B0503020204020204" pitchFamily="34" charset="0"/>
              </a:rPr>
            </a:br>
            <a:r>
              <a:rPr lang="en-US" altLang="en-US" sz="2400" b="1" dirty="0">
                <a:latin typeface="Courier New" pitchFamily="49" charset="0"/>
                <a:cs typeface="Oracle Sans" panose="020B0503020204020204" pitchFamily="34" charset="0"/>
              </a:rPr>
              <a:t>               (SELECT AVG(salary)</a:t>
            </a:r>
          </a:p>
          <a:p>
            <a:pPr lvl="2">
              <a:defRPr/>
            </a:pPr>
            <a:r>
              <a:rPr lang="en-US" altLang="en-US" sz="2400" b="1" dirty="0">
                <a:latin typeface="Courier New" pitchFamily="49" charset="0"/>
                <a:cs typeface="Oracle Sans" panose="020B0503020204020204" pitchFamily="34" charset="0"/>
              </a:rPr>
              <a:t>          FROM   employees </a:t>
            </a:r>
            <a:r>
              <a:rPr lang="en-US" altLang="en-US" sz="2400" b="1" dirty="0" err="1">
                <a:latin typeface="Courier New" pitchFamily="49" charset="0"/>
                <a:cs typeface="Oracle Sans" panose="020B0503020204020204" pitchFamily="34" charset="0"/>
              </a:rPr>
              <a:t>inner_table</a:t>
            </a:r>
            <a:endParaRPr lang="en-US" altLang="en-US" sz="2400" b="1" dirty="0">
              <a:latin typeface="Courier New" pitchFamily="49" charset="0"/>
              <a:cs typeface="Oracle Sans" panose="020B0503020204020204" pitchFamily="34" charset="0"/>
            </a:endParaRPr>
          </a:p>
          <a:p>
            <a:pPr lvl="2">
              <a:defRPr/>
            </a:pPr>
            <a:r>
              <a:rPr lang="en-US" altLang="en-US" sz="2400" b="1" dirty="0">
                <a:latin typeface="Courier New" pitchFamily="49" charset="0"/>
                <a:cs typeface="Oracle Sans" panose="020B0503020204020204" pitchFamily="34" charset="0"/>
              </a:rPr>
              <a:t>          WHERE </a:t>
            </a:r>
            <a:r>
              <a:rPr lang="en-US" altLang="en-US" sz="2400" b="1" dirty="0" err="1">
                <a:latin typeface="Courier New" pitchFamily="49" charset="0"/>
                <a:cs typeface="Oracle Sans" panose="020B0503020204020204" pitchFamily="34" charset="0"/>
              </a:rPr>
              <a:t>inner_table.department_id</a:t>
            </a:r>
            <a:r>
              <a:rPr lang="en-US" altLang="en-US" sz="2400" b="1" dirty="0">
                <a:latin typeface="Courier New" pitchFamily="49" charset="0"/>
                <a:cs typeface="Oracle Sans" panose="020B0503020204020204" pitchFamily="34" charset="0"/>
              </a:rPr>
              <a:t> =  </a:t>
            </a:r>
          </a:p>
          <a:p>
            <a:pPr lvl="2">
              <a:defRPr/>
            </a:pPr>
            <a:r>
              <a:rPr lang="en-US" altLang="en-US" sz="2400" b="1" dirty="0">
                <a:latin typeface="Courier New" pitchFamily="49" charset="0"/>
                <a:cs typeface="Oracle Sans" panose="020B0503020204020204" pitchFamily="34" charset="0"/>
              </a:rPr>
              <a:t>          </a:t>
            </a:r>
            <a:r>
              <a:rPr lang="en-US" altLang="en-US" sz="2400" b="1" dirty="0" err="1">
                <a:latin typeface="Courier New" pitchFamily="49" charset="0"/>
                <a:cs typeface="Oracle Sans" panose="020B0503020204020204" pitchFamily="34" charset="0"/>
              </a:rPr>
              <a:t>outer_table.department_id</a:t>
            </a:r>
            <a:r>
              <a:rPr lang="en-US" altLang="en-US" sz="2400" b="1" dirty="0">
                <a:latin typeface="Courier New" pitchFamily="49" charset="0"/>
                <a:cs typeface="Oracle Sans" panose="020B0503020204020204" pitchFamily="34" charset="0"/>
              </a:rPr>
              <a:t>);</a:t>
            </a:r>
          </a:p>
        </p:txBody>
      </p:sp>
      <p:sp>
        <p:nvSpPr>
          <p:cNvPr id="38917"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Using Correlated Subqueries: Example 1</a:t>
            </a:r>
          </a:p>
        </p:txBody>
      </p:sp>
      <p:sp>
        <p:nvSpPr>
          <p:cNvPr id="38918" name="Rectangle 5"/>
          <p:cNvSpPr>
            <a:spLocks noGrp="1" noChangeArrowheads="1"/>
          </p:cNvSpPr>
          <p:nvPr>
            <p:ph idx="1"/>
          </p:nvPr>
        </p:nvSpPr>
        <p:spPr>
          <a:xfrm>
            <a:off x="933451" y="2272710"/>
            <a:ext cx="16421100" cy="56713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Find all employees who earn more than the average salary in their department.</a:t>
            </a:r>
          </a:p>
        </p:txBody>
      </p:sp>
      <p:grpSp>
        <p:nvGrpSpPr>
          <p:cNvPr id="4" name="Group 3">
            <a:extLst>
              <a:ext uri="{FF2B5EF4-FFF2-40B4-BE49-F238E27FC236}">
                <a16:creationId xmlns="" xmlns:a16="http://schemas.microsoft.com/office/drawing/2014/main" id="{E41207DC-E9E0-4F22-91ED-B1914EADE0D4}"/>
              </a:ext>
            </a:extLst>
          </p:cNvPr>
          <p:cNvGrpSpPr/>
          <p:nvPr/>
        </p:nvGrpSpPr>
        <p:grpSpPr>
          <a:xfrm>
            <a:off x="9707488" y="7492469"/>
            <a:ext cx="6709320" cy="963399"/>
            <a:chOff x="9707488" y="7492469"/>
            <a:chExt cx="6709320" cy="963399"/>
          </a:xfrm>
        </p:grpSpPr>
        <p:sp>
          <p:nvSpPr>
            <p:cNvPr id="10" name="Rounded Rectangle 9"/>
            <p:cNvSpPr/>
            <p:nvPr/>
          </p:nvSpPr>
          <p:spPr bwMode="auto">
            <a:xfrm>
              <a:off x="9707488" y="7492469"/>
              <a:ext cx="6709320" cy="963399"/>
            </a:xfrm>
            <a:prstGeom prst="roundRect">
              <a:avLst/>
            </a:prstGeom>
            <a:solidFill>
              <a:srgbClr val="FFEBEB"/>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38919" name="Rectangle 6"/>
            <p:cNvSpPr>
              <a:spLocks noChangeArrowheads="1"/>
            </p:cNvSpPr>
            <p:nvPr/>
          </p:nvSpPr>
          <p:spPr bwMode="auto">
            <a:xfrm>
              <a:off x="9796144" y="7535105"/>
              <a:ext cx="6532008" cy="878127"/>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altLang="en-US" sz="2400" b="1" dirty="0">
                  <a:solidFill>
                    <a:schemeClr val="accent4"/>
                  </a:solidFill>
                  <a:latin typeface="+mn-lt"/>
                  <a:cs typeface="Oracle Sans" panose="020B0503020204020204" pitchFamily="34" charset="0"/>
                </a:rPr>
                <a:t>Each time a row from the outer query is processed, the inner query is evaluated.</a:t>
              </a:r>
            </a:p>
          </p:txBody>
        </p:sp>
      </p:grpSp>
      <p:sp>
        <p:nvSpPr>
          <p:cNvPr id="38920" name="Freeform 7"/>
          <p:cNvSpPr>
            <a:spLocks/>
          </p:cNvSpPr>
          <p:nvPr/>
        </p:nvSpPr>
        <p:spPr bwMode="gray">
          <a:xfrm>
            <a:off x="2981414" y="4572001"/>
            <a:ext cx="1135881" cy="402431"/>
          </a:xfrm>
          <a:custGeom>
            <a:avLst/>
            <a:gdLst>
              <a:gd name="T0" fmla="*/ 2147483646 w 433"/>
              <a:gd name="T1" fmla="*/ 2147483646 h 169"/>
              <a:gd name="T2" fmla="*/ 0 w 433"/>
              <a:gd name="T3" fmla="*/ 2147483646 h 169"/>
              <a:gd name="T4" fmla="*/ 0 w 433"/>
              <a:gd name="T5" fmla="*/ 0 h 169"/>
              <a:gd name="T6" fmla="*/ 0 60000 65536"/>
              <a:gd name="T7" fmla="*/ 0 60000 65536"/>
              <a:gd name="T8" fmla="*/ 0 60000 65536"/>
              <a:gd name="T9" fmla="*/ 0 w 433"/>
              <a:gd name="T10" fmla="*/ 0 h 169"/>
              <a:gd name="T11" fmla="*/ 433 w 433"/>
              <a:gd name="T12" fmla="*/ 169 h 169"/>
            </a:gdLst>
            <a:ahLst/>
            <a:cxnLst>
              <a:cxn ang="T6">
                <a:pos x="T0" y="T1"/>
              </a:cxn>
              <a:cxn ang="T7">
                <a:pos x="T2" y="T3"/>
              </a:cxn>
              <a:cxn ang="T8">
                <a:pos x="T4" y="T5"/>
              </a:cxn>
            </a:cxnLst>
            <a:rect l="T9" t="T10" r="T11" b="T12"/>
            <a:pathLst>
              <a:path w="433" h="169">
                <a:moveTo>
                  <a:pt x="432" y="168"/>
                </a:moveTo>
                <a:lnTo>
                  <a:pt x="0" y="168"/>
                </a:lnTo>
                <a:lnTo>
                  <a:pt x="0" y="0"/>
                </a:lnTo>
              </a:path>
            </a:pathLst>
          </a:custGeom>
          <a:noFill/>
          <a:ln w="28575" cap="rnd" cmpd="sng">
            <a:solidFill>
              <a:schemeClr val="accent1"/>
            </a:solidFill>
            <a:prstDash val="solid"/>
            <a:round/>
            <a:headEnd type="triangle" w="lg" len="lg"/>
            <a:tailEnd type="non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38921" name="Rectangle 8"/>
          <p:cNvSpPr>
            <a:spLocks noChangeArrowheads="1"/>
          </p:cNvSpPr>
          <p:nvPr/>
        </p:nvSpPr>
        <p:spPr bwMode="gray">
          <a:xfrm>
            <a:off x="4117295" y="4368000"/>
            <a:ext cx="7704856" cy="1640781"/>
          </a:xfrm>
          <a:prstGeom prst="rect">
            <a:avLst/>
          </a:prstGeom>
          <a:noFill/>
          <a:ln w="28575">
            <a:solidFill>
              <a:srgbClr val="FC0128"/>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pic>
        <p:nvPicPr>
          <p:cNvPr id="38922" name="Picture 9"/>
          <p:cNvPicPr>
            <a:picLocks noChangeAspect="1" noChangeArrowheads="1"/>
          </p:cNvPicPr>
          <p:nvPr/>
        </p:nvPicPr>
        <p:blipFill>
          <a:blip r:embed="rId4" cstate="print"/>
          <a:stretch>
            <a:fillRect/>
          </a:stretch>
        </p:blipFill>
        <p:spPr bwMode="auto">
          <a:xfrm>
            <a:off x="1299329" y="6367636"/>
            <a:ext cx="5514590" cy="2501828"/>
          </a:xfrm>
          <a:prstGeom prst="rect">
            <a:avLst/>
          </a:prstGeom>
          <a:noFill/>
          <a:ln w="9525">
            <a:solidFill>
              <a:schemeClr val="tx1"/>
            </a:solidFill>
            <a:miter lim="800000"/>
            <a:headEnd type="none" w="sm" len="sm"/>
            <a:tailEnd type="none" w="sm" len="sm"/>
          </a:ln>
        </p:spPr>
      </p:pic>
      <p:sp>
        <p:nvSpPr>
          <p:cNvPr id="38923" name="TextBox 9"/>
          <p:cNvSpPr txBox="1">
            <a:spLocks noChangeArrowheads="1"/>
          </p:cNvSpPr>
          <p:nvPr/>
        </p:nvSpPr>
        <p:spPr bwMode="auto">
          <a:xfrm>
            <a:off x="1223120" y="8900396"/>
            <a:ext cx="1523603" cy="369332"/>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Oracle Sans" panose="020B0503020204020204" pitchFamily="34" charset="0"/>
                <a:cs typeface="Oracle Sans" panose="020B0503020204020204" pitchFamily="34" charset="0"/>
              </a:rPr>
              <a:t>….</a:t>
            </a:r>
          </a:p>
        </p:txBody>
      </p:sp>
    </p:spTree>
    <p:custDataLst>
      <p:tags r:id="rId1"/>
    </p:custDataLst>
    <p:extLst>
      <p:ext uri="{BB962C8B-B14F-4D97-AF65-F5344CB8AC3E}">
        <p14:creationId xmlns:p14="http://schemas.microsoft.com/office/powerpoint/2010/main" val="2273959695"/>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bwMode="gray">
          <a:xfrm>
            <a:off x="1308983" y="3086100"/>
            <a:ext cx="16125591" cy="2786177"/>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600075">
              <a:lnSpc>
                <a:spcPct val="110000"/>
              </a:lnSpc>
              <a:tabLst>
                <a:tab pos="600075" algn="r"/>
                <a:tab pos="1028700" algn="l"/>
              </a:tabLst>
              <a:defRPr/>
            </a:pPr>
            <a:r>
              <a:rPr lang="en-US" altLang="en-US" sz="2400" b="1" dirty="0">
                <a:latin typeface="Courier New" pitchFamily="49" charset="0"/>
                <a:cs typeface="Oracle Sans" panose="020B0503020204020204" pitchFamily="34" charset="0"/>
              </a:rPr>
              <a:t>SELECT </a:t>
            </a:r>
            <a:r>
              <a:rPr lang="en-US" altLang="en-US" sz="2400" b="1" dirty="0" err="1">
                <a:latin typeface="Courier New" pitchFamily="49" charset="0"/>
                <a:cs typeface="Oracle Sans" panose="020B0503020204020204" pitchFamily="34" charset="0"/>
              </a:rPr>
              <a:t>department_id</a:t>
            </a:r>
            <a:r>
              <a:rPr lang="en-US" altLang="en-US" sz="2400" b="1" dirty="0">
                <a:latin typeface="Courier New" pitchFamily="49" charset="0"/>
                <a:cs typeface="Oracle Sans" panose="020B0503020204020204" pitchFamily="34" charset="0"/>
              </a:rPr>
              <a:t>, </a:t>
            </a:r>
            <a:r>
              <a:rPr lang="en-US" altLang="en-US" sz="2400" b="1" dirty="0" err="1">
                <a:latin typeface="Courier New" pitchFamily="49" charset="0"/>
                <a:cs typeface="Oracle Sans" panose="020B0503020204020204" pitchFamily="34" charset="0"/>
              </a:rPr>
              <a:t>employee_id</a:t>
            </a:r>
            <a:r>
              <a:rPr lang="en-US" altLang="en-US" sz="2400" b="1" dirty="0">
                <a:latin typeface="Courier New" pitchFamily="49" charset="0"/>
                <a:cs typeface="Oracle Sans" panose="020B0503020204020204" pitchFamily="34" charset="0"/>
              </a:rPr>
              <a:t>, salary</a:t>
            </a:r>
          </a:p>
          <a:p>
            <a:pPr defTabSz="600075">
              <a:lnSpc>
                <a:spcPct val="110000"/>
              </a:lnSpc>
              <a:tabLst>
                <a:tab pos="600075" algn="r"/>
                <a:tab pos="1028700" algn="l"/>
              </a:tabLst>
              <a:defRPr/>
            </a:pPr>
            <a:r>
              <a:rPr lang="en-US" altLang="en-US" sz="2400" b="1" dirty="0">
                <a:latin typeface="Courier New" pitchFamily="49" charset="0"/>
                <a:cs typeface="Oracle Sans" panose="020B0503020204020204" pitchFamily="34" charset="0"/>
              </a:rPr>
              <a:t>FROM EMPLOYEES e</a:t>
            </a:r>
          </a:p>
          <a:p>
            <a:pPr defTabSz="600075">
              <a:lnSpc>
                <a:spcPct val="110000"/>
              </a:lnSpc>
              <a:tabLst>
                <a:tab pos="600075" algn="r"/>
                <a:tab pos="1028700" algn="l"/>
              </a:tabLst>
              <a:defRPr/>
            </a:pPr>
            <a:r>
              <a:rPr lang="en-US" altLang="en-US" sz="2400" b="1" dirty="0">
                <a:latin typeface="Courier New" pitchFamily="49" charset="0"/>
                <a:cs typeface="Oracle Sans" panose="020B0503020204020204" pitchFamily="34" charset="0"/>
              </a:rPr>
              <a:t>WHERE salary = </a:t>
            </a:r>
          </a:p>
          <a:p>
            <a:pPr defTabSz="600075">
              <a:lnSpc>
                <a:spcPct val="110000"/>
              </a:lnSpc>
              <a:tabLst>
                <a:tab pos="600075" algn="r"/>
                <a:tab pos="1028700" algn="l"/>
              </a:tabLst>
              <a:defRPr/>
            </a:pPr>
            <a:r>
              <a:rPr lang="en-US" altLang="en-US" sz="2400" b="1" dirty="0">
                <a:latin typeface="Courier New" pitchFamily="49" charset="0"/>
                <a:cs typeface="Oracle Sans" panose="020B0503020204020204" pitchFamily="34" charset="0"/>
              </a:rPr>
              <a:t>         (SELECT  MAX(DISTINCT salary)</a:t>
            </a:r>
          </a:p>
          <a:p>
            <a:pPr defTabSz="600075">
              <a:lnSpc>
                <a:spcPct val="110000"/>
              </a:lnSpc>
              <a:tabLst>
                <a:tab pos="600075" algn="r"/>
                <a:tab pos="1028700" algn="l"/>
              </a:tabLst>
              <a:defRPr/>
            </a:pPr>
            <a:r>
              <a:rPr lang="en-US" altLang="en-US" sz="2400" b="1" dirty="0">
                <a:latin typeface="Courier New" pitchFamily="49" charset="0"/>
                <a:cs typeface="Oracle Sans" panose="020B0503020204020204" pitchFamily="34" charset="0"/>
              </a:rPr>
              <a:t>          FROM EMPLOYEES </a:t>
            </a:r>
          </a:p>
          <a:p>
            <a:pPr defTabSz="600075">
              <a:lnSpc>
                <a:spcPct val="110000"/>
              </a:lnSpc>
              <a:tabLst>
                <a:tab pos="600075" algn="r"/>
                <a:tab pos="1028700" algn="l"/>
              </a:tabLst>
              <a:defRPr/>
            </a:pPr>
            <a:r>
              <a:rPr lang="en-US" altLang="en-US" sz="2400" b="1" dirty="0">
                <a:latin typeface="Courier New" pitchFamily="49" charset="0"/>
                <a:cs typeface="Oracle Sans" panose="020B0503020204020204" pitchFamily="34" charset="0"/>
              </a:rPr>
              <a:t>          WHERE </a:t>
            </a:r>
            <a:r>
              <a:rPr lang="en-US" altLang="en-US" sz="2400" b="1" dirty="0" err="1">
                <a:latin typeface="Courier New" pitchFamily="49" charset="0"/>
                <a:cs typeface="Oracle Sans" panose="020B0503020204020204" pitchFamily="34" charset="0"/>
              </a:rPr>
              <a:t>e.department_id</a:t>
            </a:r>
            <a:r>
              <a:rPr lang="en-US" altLang="en-US" sz="2400" b="1" dirty="0">
                <a:latin typeface="Courier New" pitchFamily="49" charset="0"/>
                <a:cs typeface="Oracle Sans" panose="020B0503020204020204" pitchFamily="34" charset="0"/>
              </a:rPr>
              <a:t> = department_id);</a:t>
            </a:r>
          </a:p>
        </p:txBody>
      </p:sp>
      <p:sp>
        <p:nvSpPr>
          <p:cNvPr id="40965"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Using Correlated Subqueries: Example 2</a:t>
            </a:r>
          </a:p>
        </p:txBody>
      </p:sp>
      <p:sp>
        <p:nvSpPr>
          <p:cNvPr id="40966" name="Rectangle 3"/>
          <p:cNvSpPr>
            <a:spLocks noGrp="1" noChangeArrowheads="1"/>
          </p:cNvSpPr>
          <p:nvPr>
            <p:ph idx="1"/>
          </p:nvPr>
        </p:nvSpPr>
        <p:spPr>
          <a:xfrm>
            <a:off x="933451" y="2272710"/>
            <a:ext cx="16421100" cy="56713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Display the details of the highest earning employees in each department. </a:t>
            </a:r>
          </a:p>
        </p:txBody>
      </p:sp>
      <p:sp>
        <p:nvSpPr>
          <p:cNvPr id="40967" name="Line 5"/>
          <p:cNvSpPr>
            <a:spLocks noChangeShapeType="1"/>
          </p:cNvSpPr>
          <p:nvPr/>
        </p:nvSpPr>
        <p:spPr bwMode="auto">
          <a:xfrm>
            <a:off x="5544488" y="4845845"/>
            <a:ext cx="2133045" cy="0"/>
          </a:xfrm>
          <a:prstGeom prst="line">
            <a:avLst/>
          </a:prstGeom>
          <a:noFill/>
          <a:ln w="9525">
            <a:no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pic>
        <p:nvPicPr>
          <p:cNvPr id="40968" name="Picture 8"/>
          <p:cNvPicPr>
            <a:picLocks noChangeAspect="1" noChangeArrowheads="1"/>
          </p:cNvPicPr>
          <p:nvPr/>
        </p:nvPicPr>
        <p:blipFill>
          <a:blip r:embed="rId4" cstate="print"/>
          <a:stretch>
            <a:fillRect/>
          </a:stretch>
        </p:blipFill>
        <p:spPr bwMode="auto">
          <a:xfrm>
            <a:off x="1308983" y="6295628"/>
            <a:ext cx="5750993" cy="1869518"/>
          </a:xfrm>
          <a:prstGeom prst="rect">
            <a:avLst/>
          </a:prstGeom>
          <a:noFill/>
          <a:ln w="9525">
            <a:solidFill>
              <a:schemeClr val="tx1"/>
            </a:solidFill>
            <a:miter lim="800000"/>
            <a:headEnd type="none" w="sm" len="sm"/>
            <a:tailEnd type="none" w="sm" len="sm"/>
          </a:ln>
        </p:spPr>
      </p:pic>
      <p:sp>
        <p:nvSpPr>
          <p:cNvPr id="40969" name="TextBox 8"/>
          <p:cNvSpPr txBox="1">
            <a:spLocks noChangeArrowheads="1"/>
          </p:cNvSpPr>
          <p:nvPr/>
        </p:nvSpPr>
        <p:spPr bwMode="auto">
          <a:xfrm>
            <a:off x="1211685" y="8239844"/>
            <a:ext cx="1523603" cy="369332"/>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Oracle Sans" panose="020B0503020204020204" pitchFamily="34" charset="0"/>
                <a:cs typeface="Oracle Sans" panose="020B0503020204020204" pitchFamily="34" charset="0"/>
              </a:rPr>
              <a:t>….</a:t>
            </a:r>
          </a:p>
        </p:txBody>
      </p:sp>
      <p:sp>
        <p:nvSpPr>
          <p:cNvPr id="40970" name="Rectangle 9"/>
          <p:cNvSpPr>
            <a:spLocks noChangeArrowheads="1"/>
          </p:cNvSpPr>
          <p:nvPr/>
        </p:nvSpPr>
        <p:spPr bwMode="auto">
          <a:xfrm>
            <a:off x="3095328" y="4539726"/>
            <a:ext cx="8950604" cy="1296144"/>
          </a:xfrm>
          <a:prstGeom prst="rect">
            <a:avLst/>
          </a:prstGeom>
          <a:noFill/>
          <a:ln w="28575" algn="ctr">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eaLnBrk="1" hangingPunct="1"/>
            <a:endParaRPr lang="en-US" altLang="en-US" dirty="0">
              <a:latin typeface="Oracle Sans" panose="020B0503020204020204" pitchFamily="34" charset="0"/>
              <a:cs typeface="Oracle Sans" panose="020B0503020204020204" pitchFamily="34" charset="0"/>
            </a:endParaRPr>
          </a:p>
        </p:txBody>
      </p:sp>
      <p:sp>
        <p:nvSpPr>
          <p:cNvPr id="40971" name="Freeform 7"/>
          <p:cNvSpPr>
            <a:spLocks/>
          </p:cNvSpPr>
          <p:nvPr/>
        </p:nvSpPr>
        <p:spPr bwMode="gray">
          <a:xfrm>
            <a:off x="2646692" y="4639444"/>
            <a:ext cx="460016" cy="402431"/>
          </a:xfrm>
          <a:custGeom>
            <a:avLst/>
            <a:gdLst>
              <a:gd name="T0" fmla="*/ 2147483646 w 433"/>
              <a:gd name="T1" fmla="*/ 2147483646 h 169"/>
              <a:gd name="T2" fmla="*/ 0 w 433"/>
              <a:gd name="T3" fmla="*/ 2147483646 h 169"/>
              <a:gd name="T4" fmla="*/ 0 w 433"/>
              <a:gd name="T5" fmla="*/ 0 h 169"/>
              <a:gd name="T6" fmla="*/ 0 60000 65536"/>
              <a:gd name="T7" fmla="*/ 0 60000 65536"/>
              <a:gd name="T8" fmla="*/ 0 60000 65536"/>
              <a:gd name="T9" fmla="*/ 0 w 433"/>
              <a:gd name="T10" fmla="*/ 0 h 169"/>
              <a:gd name="T11" fmla="*/ 433 w 433"/>
              <a:gd name="T12" fmla="*/ 169 h 169"/>
            </a:gdLst>
            <a:ahLst/>
            <a:cxnLst>
              <a:cxn ang="T6">
                <a:pos x="T0" y="T1"/>
              </a:cxn>
              <a:cxn ang="T7">
                <a:pos x="T2" y="T3"/>
              </a:cxn>
              <a:cxn ang="T8">
                <a:pos x="T4" y="T5"/>
              </a:cxn>
            </a:cxnLst>
            <a:rect l="T9" t="T10" r="T11" b="T12"/>
            <a:pathLst>
              <a:path w="433" h="169">
                <a:moveTo>
                  <a:pt x="432" y="168"/>
                </a:moveTo>
                <a:lnTo>
                  <a:pt x="0" y="168"/>
                </a:lnTo>
                <a:lnTo>
                  <a:pt x="0" y="0"/>
                </a:lnTo>
              </a:path>
            </a:pathLst>
          </a:custGeom>
          <a:noFill/>
          <a:ln w="28575" cap="rnd" cmpd="sng">
            <a:solidFill>
              <a:schemeClr val="accent1"/>
            </a:solidFill>
            <a:prstDash val="solid"/>
            <a:round/>
            <a:headEnd type="triangle" w="lg" len="lg"/>
            <a:tailEnd type="non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800541854"/>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ounded Rectangle 75"/>
          <p:cNvSpPr/>
          <p:nvPr/>
        </p:nvSpPr>
        <p:spPr bwMode="auto">
          <a:xfrm>
            <a:off x="5174052" y="2635383"/>
            <a:ext cx="12458700" cy="6783173"/>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Course Roadmap</a:t>
            </a:r>
            <a:endParaRPr lang="en-US" dirty="0">
              <a:latin typeface="+mj-lt"/>
              <a:cs typeface="Oracle Sans" panose="020B0503020204020204" pitchFamily="34" charset="0"/>
            </a:endParaRPr>
          </a:p>
        </p:txBody>
      </p:sp>
      <p:sp>
        <p:nvSpPr>
          <p:cNvPr id="36" name="Rounded Rectangle 35"/>
          <p:cNvSpPr/>
          <p:nvPr/>
        </p:nvSpPr>
        <p:spPr bwMode="auto">
          <a:xfrm>
            <a:off x="6825500" y="6173105"/>
            <a:ext cx="8570214"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38" name="Rounded Rectangle 37"/>
          <p:cNvSpPr/>
          <p:nvPr/>
        </p:nvSpPr>
        <p:spPr bwMode="auto">
          <a:xfrm>
            <a:off x="6825500" y="4635785"/>
            <a:ext cx="8570214" cy="1246910"/>
          </a:xfrm>
          <a:prstGeom prst="roundRect">
            <a:avLst>
              <a:gd name="adj" fmla="val 28911"/>
            </a:avLst>
          </a:prstGeom>
          <a:gradFill>
            <a:gsLst>
              <a:gs pos="3000">
                <a:schemeClr val="bg2">
                  <a:lumMod val="90000"/>
                </a:schemeClr>
              </a:gs>
              <a:gs pos="24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39" name="Rounded Rectangle 38"/>
          <p:cNvSpPr/>
          <p:nvPr/>
        </p:nvSpPr>
        <p:spPr bwMode="auto">
          <a:xfrm>
            <a:off x="6823601" y="3098465"/>
            <a:ext cx="8574398"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0" name="TextBox 39"/>
          <p:cNvSpPr txBox="1"/>
          <p:nvPr/>
        </p:nvSpPr>
        <p:spPr>
          <a:xfrm>
            <a:off x="7739900" y="3521863"/>
            <a:ext cx="6737417"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000" dirty="0">
                <a:latin typeface="+mn-lt"/>
                <a:cs typeface="Oracle Sans" panose="020B0503020204020204" pitchFamily="34" charset="0"/>
              </a:rPr>
              <a:t>Lesson 15: Managing Schema Objects</a:t>
            </a:r>
          </a:p>
        </p:txBody>
      </p:sp>
      <p:sp>
        <p:nvSpPr>
          <p:cNvPr id="41" name="TextBox 40"/>
          <p:cNvSpPr txBox="1"/>
          <p:nvPr/>
        </p:nvSpPr>
        <p:spPr>
          <a:xfrm>
            <a:off x="7834291" y="5059184"/>
            <a:ext cx="6124925"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fontAlgn="base">
              <a:spcBef>
                <a:spcPct val="0"/>
              </a:spcBef>
              <a:spcAft>
                <a:spcPct val="0"/>
              </a:spcAft>
            </a:pPr>
            <a:r>
              <a:rPr lang="en-US" sz="2000" b="1" dirty="0">
                <a:solidFill>
                  <a:schemeClr val="bg1"/>
                </a:solidFill>
                <a:latin typeface="+mn-lt"/>
                <a:cs typeface="Oracle Sans" panose="020B0503020204020204" pitchFamily="34" charset="0"/>
              </a:rPr>
              <a:t>Lesson 16: Retrieving Data by Using Subqueries</a:t>
            </a:r>
          </a:p>
        </p:txBody>
      </p:sp>
      <p:sp>
        <p:nvSpPr>
          <p:cNvPr id="42" name="TextBox 41"/>
          <p:cNvSpPr txBox="1"/>
          <p:nvPr/>
        </p:nvSpPr>
        <p:spPr>
          <a:xfrm>
            <a:off x="7790701" y="6596503"/>
            <a:ext cx="6124925"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fontAlgn="auto">
              <a:spcBef>
                <a:spcPts val="0"/>
              </a:spcBef>
              <a:spcAft>
                <a:spcPts val="0"/>
              </a:spcAft>
            </a:pPr>
            <a:r>
              <a:rPr lang="en-US" sz="2000" b="0" dirty="0">
                <a:solidFill>
                  <a:schemeClr val="tx1">
                    <a:lumMod val="75000"/>
                  </a:schemeClr>
                </a:solidFill>
                <a:latin typeface="+mn-lt"/>
                <a:cs typeface="Oracle Sans" panose="020B0503020204020204" pitchFamily="34" charset="0"/>
              </a:rPr>
              <a:t>Lesson 17: Manipulating Data by Using Subqueries</a:t>
            </a:r>
          </a:p>
        </p:txBody>
      </p:sp>
      <p:sp>
        <p:nvSpPr>
          <p:cNvPr id="44" name="Isosceles Triangle 43"/>
          <p:cNvSpPr>
            <a:spLocks noChangeAspect="1"/>
          </p:cNvSpPr>
          <p:nvPr/>
        </p:nvSpPr>
        <p:spPr bwMode="auto">
          <a:xfrm rot="5400000">
            <a:off x="7086900" y="5112341"/>
            <a:ext cx="440700" cy="293798"/>
          </a:xfrm>
          <a:prstGeom prst="triangle">
            <a:avLst/>
          </a:prstGeom>
          <a:solidFill>
            <a:schemeClr val="accent1"/>
          </a:solid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45" name="Isosceles Triangle 44"/>
          <p:cNvSpPr>
            <a:spLocks noChangeAspect="1"/>
          </p:cNvSpPr>
          <p:nvPr/>
        </p:nvSpPr>
        <p:spPr bwMode="auto">
          <a:xfrm rot="5400000">
            <a:off x="7086900" y="6649661"/>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47" name="Isosceles Triangle 46"/>
          <p:cNvSpPr>
            <a:spLocks noChangeAspect="1"/>
          </p:cNvSpPr>
          <p:nvPr/>
        </p:nvSpPr>
        <p:spPr bwMode="auto">
          <a:xfrm rot="5400000">
            <a:off x="7086900" y="3575021"/>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9" name="Rounded Rectangle 48"/>
          <p:cNvSpPr/>
          <p:nvPr/>
        </p:nvSpPr>
        <p:spPr bwMode="auto">
          <a:xfrm>
            <a:off x="4831649" y="2696084"/>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1" name="Rounded Rectangle 50"/>
          <p:cNvSpPr/>
          <p:nvPr/>
        </p:nvSpPr>
        <p:spPr bwMode="auto">
          <a:xfrm>
            <a:off x="4831649" y="4280462"/>
            <a:ext cx="1440264" cy="1473621"/>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2" name="Rounded Rectangle 51"/>
          <p:cNvSpPr/>
          <p:nvPr/>
        </p:nvSpPr>
        <p:spPr bwMode="auto">
          <a:xfrm>
            <a:off x="4831649" y="5847379"/>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3" name="Rounded Rectangle 52"/>
          <p:cNvSpPr/>
          <p:nvPr/>
        </p:nvSpPr>
        <p:spPr bwMode="auto">
          <a:xfrm>
            <a:off x="4831649" y="7414295"/>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6" name="Rectangle 55"/>
          <p:cNvSpPr/>
          <p:nvPr/>
        </p:nvSpPr>
        <p:spPr bwMode="auto">
          <a:xfrm>
            <a:off x="906783" y="2007418"/>
            <a:ext cx="5133660" cy="7816602"/>
          </a:xfrm>
          <a:prstGeom prst="rect">
            <a:avLst/>
          </a:prstGeom>
          <a:gradFill flip="none" rotWithShape="1">
            <a:gsLst>
              <a:gs pos="0">
                <a:schemeClr val="bg1"/>
              </a:gs>
              <a:gs pos="6000">
                <a:srgbClr val="DCE3E4"/>
              </a:gs>
              <a:gs pos="96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64" name="Freeform 63"/>
          <p:cNvSpPr/>
          <p:nvPr/>
        </p:nvSpPr>
        <p:spPr bwMode="auto">
          <a:xfrm>
            <a:off x="848264" y="2747095"/>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66" name="Freeform 65"/>
          <p:cNvSpPr/>
          <p:nvPr/>
        </p:nvSpPr>
        <p:spPr bwMode="auto">
          <a:xfrm>
            <a:off x="848264" y="4328261"/>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81" name="Freeform 80"/>
          <p:cNvSpPr/>
          <p:nvPr/>
        </p:nvSpPr>
        <p:spPr bwMode="auto">
          <a:xfrm>
            <a:off x="848264" y="5891918"/>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83" name="Freeform 82"/>
          <p:cNvSpPr/>
          <p:nvPr/>
        </p:nvSpPr>
        <p:spPr bwMode="auto">
          <a:xfrm>
            <a:off x="848264" y="7474300"/>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86" name="TextBox 85"/>
          <p:cNvSpPr txBox="1"/>
          <p:nvPr/>
        </p:nvSpPr>
        <p:spPr>
          <a:xfrm>
            <a:off x="1384488" y="3078951"/>
            <a:ext cx="4399164" cy="707886"/>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000" dirty="0">
                <a:latin typeface="+mn-lt"/>
                <a:cs typeface="Oracle Sans" panose="020B0503020204020204" pitchFamily="34" charset="0"/>
              </a:rPr>
              <a:t>Unit 4: Views, Sequences, Synonyms, and Indexes</a:t>
            </a:r>
          </a:p>
        </p:txBody>
      </p:sp>
      <p:sp>
        <p:nvSpPr>
          <p:cNvPr id="87" name="TextBox 86"/>
          <p:cNvSpPr txBox="1"/>
          <p:nvPr/>
        </p:nvSpPr>
        <p:spPr>
          <a:xfrm>
            <a:off x="1384488" y="4665097"/>
            <a:ext cx="4475364" cy="707886"/>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000" b="1" dirty="0">
                <a:solidFill>
                  <a:schemeClr val="bg1"/>
                </a:solidFill>
                <a:latin typeface="+mn-lt"/>
                <a:cs typeface="Oracle Sans" panose="020B0503020204020204" pitchFamily="34" charset="0"/>
              </a:rPr>
              <a:t>Unit 5: Managing Database Objects and Subqueries</a:t>
            </a:r>
          </a:p>
        </p:txBody>
      </p:sp>
      <p:sp>
        <p:nvSpPr>
          <p:cNvPr id="88" name="TextBox 87"/>
          <p:cNvSpPr txBox="1"/>
          <p:nvPr/>
        </p:nvSpPr>
        <p:spPr>
          <a:xfrm>
            <a:off x="1384489" y="6377665"/>
            <a:ext cx="3319046"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000" dirty="0">
                <a:latin typeface="+mn-lt"/>
                <a:cs typeface="Oracle Sans" panose="020B0503020204020204" pitchFamily="34" charset="0"/>
              </a:rPr>
              <a:t>Unit 6: User Access</a:t>
            </a:r>
          </a:p>
        </p:txBody>
      </p:sp>
      <p:sp>
        <p:nvSpPr>
          <p:cNvPr id="89" name="TextBox 88"/>
          <p:cNvSpPr txBox="1"/>
          <p:nvPr/>
        </p:nvSpPr>
        <p:spPr>
          <a:xfrm>
            <a:off x="1384489" y="7951143"/>
            <a:ext cx="3319046"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000" dirty="0">
                <a:latin typeface="+mn-lt"/>
                <a:cs typeface="Oracle Sans" panose="020B0503020204020204" pitchFamily="34" charset="0"/>
              </a:rPr>
              <a:t>Unit 7: Advanced Queries</a:t>
            </a:r>
          </a:p>
        </p:txBody>
      </p:sp>
      <p:grpSp>
        <p:nvGrpSpPr>
          <p:cNvPr id="3" name="Group 3"/>
          <p:cNvGrpSpPr/>
          <p:nvPr/>
        </p:nvGrpSpPr>
        <p:grpSpPr>
          <a:xfrm>
            <a:off x="15283703" y="4796535"/>
            <a:ext cx="2573265" cy="887534"/>
            <a:chOff x="9786179" y="1585747"/>
            <a:chExt cx="1715510" cy="591689"/>
          </a:xfrm>
        </p:grpSpPr>
        <p:sp>
          <p:nvSpPr>
            <p:cNvPr id="30" name="Freeform 29"/>
            <p:cNvSpPr/>
            <p:nvPr/>
          </p:nvSpPr>
          <p:spPr bwMode="auto">
            <a:xfrm>
              <a:off x="11346670" y="1627299"/>
              <a:ext cx="142410" cy="515233"/>
            </a:xfrm>
            <a:custGeom>
              <a:avLst/>
              <a:gdLst>
                <a:gd name="connsiteX0" fmla="*/ 0 w 142410"/>
                <a:gd name="connsiteY0" fmla="*/ 0 h 515233"/>
                <a:gd name="connsiteX1" fmla="*/ 56536 w 142410"/>
                <a:gd name="connsiteY1" fmla="*/ 0 h 515233"/>
                <a:gd name="connsiteX2" fmla="*/ 142410 w 142410"/>
                <a:gd name="connsiteY2" fmla="*/ 85874 h 515233"/>
                <a:gd name="connsiteX3" fmla="*/ 142410 w 142410"/>
                <a:gd name="connsiteY3" fmla="*/ 429359 h 515233"/>
                <a:gd name="connsiteX4" fmla="*/ 56536 w 142410"/>
                <a:gd name="connsiteY4" fmla="*/ 515233 h 515233"/>
                <a:gd name="connsiteX5" fmla="*/ 0 w 142410"/>
                <a:gd name="connsiteY5" fmla="*/ 515233 h 515233"/>
                <a:gd name="connsiteX6" fmla="*/ 0 w 142410"/>
                <a:gd name="connsiteY6" fmla="*/ 0 h 515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410" h="515233">
                  <a:moveTo>
                    <a:pt x="0" y="0"/>
                  </a:moveTo>
                  <a:lnTo>
                    <a:pt x="56536" y="0"/>
                  </a:lnTo>
                  <a:cubicBezTo>
                    <a:pt x="103963" y="0"/>
                    <a:pt x="142410" y="38447"/>
                    <a:pt x="142410" y="85874"/>
                  </a:cubicBezTo>
                  <a:lnTo>
                    <a:pt x="142410" y="429359"/>
                  </a:lnTo>
                  <a:cubicBezTo>
                    <a:pt x="142410" y="476786"/>
                    <a:pt x="103963" y="515233"/>
                    <a:pt x="56536" y="515233"/>
                  </a:cubicBezTo>
                  <a:lnTo>
                    <a:pt x="0" y="515233"/>
                  </a:lnTo>
                  <a:lnTo>
                    <a:pt x="0" y="0"/>
                  </a:lnTo>
                  <a:close/>
                </a:path>
              </a:pathLst>
            </a:custGeom>
            <a:gradFill>
              <a:gsLst>
                <a:gs pos="92000">
                  <a:schemeClr val="accent1">
                    <a:lumMod val="75000"/>
                  </a:schemeClr>
                </a:gs>
                <a:gs pos="11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1" name="Freeform 30"/>
            <p:cNvSpPr/>
            <p:nvPr/>
          </p:nvSpPr>
          <p:spPr bwMode="auto">
            <a:xfrm>
              <a:off x="10097297" y="1662739"/>
              <a:ext cx="1404392" cy="437706"/>
            </a:xfrm>
            <a:custGeom>
              <a:avLst/>
              <a:gdLst>
                <a:gd name="connsiteX0" fmla="*/ 1376166 w 1404392"/>
                <a:gd name="connsiteY0" fmla="*/ 0 h 704932"/>
                <a:gd name="connsiteX1" fmla="*/ 1376773 w 1404392"/>
                <a:gd name="connsiteY1" fmla="*/ 564 h 704932"/>
                <a:gd name="connsiteX2" fmla="*/ 1404392 w 1404392"/>
                <a:gd name="connsiteY2" fmla="*/ 92517 h 704932"/>
                <a:gd name="connsiteX3" fmla="*/ 1404392 w 1404392"/>
                <a:gd name="connsiteY3" fmla="*/ 612664 h 704932"/>
                <a:gd name="connsiteX4" fmla="*/ 1376773 w 1404392"/>
                <a:gd name="connsiteY4" fmla="*/ 704619 h 704932"/>
                <a:gd name="connsiteX5" fmla="*/ 1376436 w 1404392"/>
                <a:gd name="connsiteY5" fmla="*/ 704932 h 704932"/>
                <a:gd name="connsiteX6" fmla="*/ 1369115 w 1404392"/>
                <a:gd name="connsiteY6" fmla="*/ 680559 h 704932"/>
                <a:gd name="connsiteX7" fmla="*/ 1314010 w 1404392"/>
                <a:gd name="connsiteY7" fmla="*/ 649080 h 704932"/>
                <a:gd name="connsiteX8" fmla="*/ 0 w 1404392"/>
                <a:gd name="connsiteY8" fmla="*/ 649080 h 704932"/>
                <a:gd name="connsiteX9" fmla="*/ 0 w 1404392"/>
                <a:gd name="connsiteY9" fmla="*/ 54954 h 704932"/>
                <a:gd name="connsiteX10" fmla="*/ 1314010 w 1404392"/>
                <a:gd name="connsiteY10" fmla="*/ 54954 h 704932"/>
                <a:gd name="connsiteX11" fmla="*/ 1369115 w 1404392"/>
                <a:gd name="connsiteY11" fmla="*/ 23476 h 704932"/>
                <a:gd name="connsiteX12" fmla="*/ 1376166 w 1404392"/>
                <a:gd name="connsiteY12" fmla="*/ 0 h 70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4392" h="704932">
                  <a:moveTo>
                    <a:pt x="1376166" y="0"/>
                  </a:moveTo>
                  <a:lnTo>
                    <a:pt x="1376773" y="564"/>
                  </a:lnTo>
                  <a:cubicBezTo>
                    <a:pt x="1393838" y="24097"/>
                    <a:pt x="1404392" y="56607"/>
                    <a:pt x="1404392" y="92517"/>
                  </a:cubicBezTo>
                  <a:lnTo>
                    <a:pt x="1404392" y="612664"/>
                  </a:lnTo>
                  <a:cubicBezTo>
                    <a:pt x="1404392" y="648575"/>
                    <a:pt x="1393838" y="681085"/>
                    <a:pt x="1376773" y="704619"/>
                  </a:cubicBezTo>
                  <a:lnTo>
                    <a:pt x="1376436" y="704932"/>
                  </a:lnTo>
                  <a:lnTo>
                    <a:pt x="1369115" y="680559"/>
                  </a:lnTo>
                  <a:cubicBezTo>
                    <a:pt x="1355013" y="661109"/>
                    <a:pt x="1335530" y="649080"/>
                    <a:pt x="1314010" y="649080"/>
                  </a:cubicBezTo>
                  <a:lnTo>
                    <a:pt x="0" y="649080"/>
                  </a:lnTo>
                  <a:lnTo>
                    <a:pt x="0" y="54954"/>
                  </a:lnTo>
                  <a:lnTo>
                    <a:pt x="1314010" y="54954"/>
                  </a:lnTo>
                  <a:cubicBezTo>
                    <a:pt x="1335530" y="54954"/>
                    <a:pt x="1355013" y="42924"/>
                    <a:pt x="1369115" y="23476"/>
                  </a:cubicBezTo>
                  <a:lnTo>
                    <a:pt x="1376166" y="0"/>
                  </a:lnTo>
                  <a:close/>
                </a:path>
              </a:pathLst>
            </a:custGeom>
            <a:gradFill>
              <a:gsLst>
                <a:gs pos="90000">
                  <a:schemeClr val="accent1"/>
                </a:gs>
                <a:gs pos="100000">
                  <a:schemeClr val="accent1">
                    <a:lumMod val="20000"/>
                    <a:lumOff val="80000"/>
                  </a:schemeClr>
                </a:gs>
                <a:gs pos="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2" name="Isosceles Triangle 31"/>
            <p:cNvSpPr/>
            <p:nvPr/>
          </p:nvSpPr>
          <p:spPr bwMode="auto">
            <a:xfrm rot="16200000">
              <a:off x="9701851" y="1670075"/>
              <a:ext cx="591689" cy="423034"/>
            </a:xfrm>
            <a:prstGeom prst="triangle">
              <a:avLst/>
            </a:prstGeom>
            <a:gradFill>
              <a:gsLst>
                <a:gs pos="95575">
                  <a:schemeClr val="accent1"/>
                </a:gs>
                <a:gs pos="23000">
                  <a:srgbClr val="E00000"/>
                </a:gs>
                <a:gs pos="0">
                  <a:srgbClr val="E00000"/>
                </a:gs>
              </a:gsLst>
              <a:lin ang="1620000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33" name="TextBox 32"/>
            <p:cNvSpPr txBox="1"/>
            <p:nvPr/>
          </p:nvSpPr>
          <p:spPr>
            <a:xfrm>
              <a:off x="10098845" y="1727704"/>
              <a:ext cx="1322479"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sz="2100" b="1" dirty="0">
                  <a:solidFill>
                    <a:schemeClr val="bg1"/>
                  </a:solidFill>
                  <a:latin typeface="LavosHandy™"/>
                  <a:cs typeface="Oracle Sans" panose="020B0503020204020204" pitchFamily="34" charset="0"/>
                </a:rPr>
                <a:t>You are here!</a:t>
              </a:r>
            </a:p>
          </p:txBody>
        </p:sp>
      </p:grpSp>
    </p:spTree>
    <p:custDataLst>
      <p:tags r:id="rId1"/>
    </p:custDataLst>
    <p:extLst>
      <p:ext uri="{BB962C8B-B14F-4D97-AF65-F5344CB8AC3E}">
        <p14:creationId xmlns:p14="http://schemas.microsoft.com/office/powerpoint/2010/main" val="2375216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18435" name="Rectangle 3"/>
          <p:cNvSpPr>
            <a:spLocks noGrp="1" noChangeArrowheads="1"/>
          </p:cNvSpPr>
          <p:nvPr>
            <p:ph idx="1"/>
          </p:nvPr>
        </p:nvSpPr>
        <p:spPr>
          <a:xfrm>
            <a:off x="933451" y="2272710"/>
            <a:ext cx="16421100" cy="330141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dirty="0">
                <a:solidFill>
                  <a:schemeClr val="tx1">
                    <a:lumMod val="50000"/>
                    <a:lumOff val="50000"/>
                  </a:schemeClr>
                </a:solidFill>
                <a:latin typeface="Oracle Sans" panose="020B0503020204020204" pitchFamily="34" charset="0"/>
                <a:cs typeface="Oracle Sans" panose="020B0503020204020204" pitchFamily="34" charset="0"/>
              </a:rPr>
              <a:t>Retrieving data by using a subquery as a source</a:t>
            </a:r>
          </a:p>
          <a:p>
            <a:pPr lvl="1">
              <a:buClr>
                <a:schemeClr val="tx1">
                  <a:lumMod val="50000"/>
                  <a:lumOff val="50000"/>
                </a:schemeClr>
              </a:buClr>
            </a:pPr>
            <a:r>
              <a:rPr lang="en-US" dirty="0">
                <a:solidFill>
                  <a:schemeClr val="tx1">
                    <a:lumMod val="50000"/>
                    <a:lumOff val="50000"/>
                  </a:schemeClr>
                </a:solidFill>
                <a:latin typeface="Oracle Sans" panose="020B0503020204020204" pitchFamily="34" charset="0"/>
                <a:cs typeface="Oracle Sans" panose="020B0503020204020204" pitchFamily="34" charset="0"/>
              </a:rPr>
              <a:t>Writing a multiple-column subquery</a:t>
            </a:r>
          </a:p>
          <a:p>
            <a:pPr lvl="1">
              <a:buClr>
                <a:schemeClr val="tx1">
                  <a:lumMod val="50000"/>
                  <a:lumOff val="50000"/>
                </a:schemeClr>
              </a:buClr>
            </a:pPr>
            <a:r>
              <a:rPr lang="en-US" dirty="0">
                <a:solidFill>
                  <a:schemeClr val="tx1">
                    <a:lumMod val="50000"/>
                    <a:lumOff val="50000"/>
                  </a:schemeClr>
                </a:solidFill>
                <a:latin typeface="Oracle Sans" panose="020B0503020204020204" pitchFamily="34" charset="0"/>
                <a:cs typeface="Oracle Sans" panose="020B0503020204020204" pitchFamily="34" charset="0"/>
              </a:rPr>
              <a:t>Using scalar subqueries in </a:t>
            </a:r>
            <a:r>
              <a:rPr lang="en-US" dirty="0">
                <a:solidFill>
                  <a:schemeClr val="tx1">
                    <a:lumMod val="50000"/>
                    <a:lumOff val="50000"/>
                  </a:schemeClr>
                </a:solidFill>
                <a:latin typeface="+mn-lt"/>
                <a:cs typeface="Courier New" panose="02070309020205020404" pitchFamily="49" charset="0"/>
              </a:rPr>
              <a:t>SQL</a:t>
            </a:r>
          </a:p>
          <a:p>
            <a:pPr lvl="1">
              <a:buClr>
                <a:schemeClr val="tx1">
                  <a:lumMod val="50000"/>
                  <a:lumOff val="50000"/>
                </a:schemeClr>
              </a:buClr>
            </a:pPr>
            <a:r>
              <a:rPr lang="en-US" dirty="0">
                <a:solidFill>
                  <a:schemeClr val="tx1">
                    <a:lumMod val="50000"/>
                    <a:lumOff val="50000"/>
                  </a:schemeClr>
                </a:solidFill>
                <a:latin typeface="Oracle Sans" panose="020B0503020204020204" pitchFamily="34" charset="0"/>
                <a:cs typeface="Oracle Sans" panose="020B0503020204020204" pitchFamily="34" charset="0"/>
              </a:rPr>
              <a:t>Solving problems with correlated subqueries</a:t>
            </a:r>
          </a:p>
          <a:p>
            <a:pPr lvl="1"/>
            <a:r>
              <a:rPr lang="en-US" dirty="0">
                <a:latin typeface="Oracle Sans" panose="020B0503020204020204" pitchFamily="34" charset="0"/>
                <a:cs typeface="Oracle Sans" panose="020B0503020204020204" pitchFamily="34" charset="0"/>
              </a:rPr>
              <a:t>Using the </a:t>
            </a:r>
            <a:r>
              <a:rPr lang="en-US" dirty="0">
                <a:latin typeface="Courier New" panose="02070309020205020404" pitchFamily="49" charset="0"/>
                <a:cs typeface="Courier New" panose="02070309020205020404" pitchFamily="49" charset="0"/>
              </a:rPr>
              <a:t>EXISTS</a:t>
            </a:r>
            <a:r>
              <a:rPr lang="en-US" dirty="0">
                <a:latin typeface="Oracle Sans" panose="020B0503020204020204" pitchFamily="34" charset="0"/>
                <a:cs typeface="Oracle Sans" panose="020B0503020204020204" pitchFamily="34" charset="0"/>
              </a:rPr>
              <a:t> and NOT</a:t>
            </a:r>
            <a:r>
              <a:rPr lang="en-US" dirty="0">
                <a:latin typeface="Courier New" panose="02070309020205020404" pitchFamily="49" charset="0"/>
                <a:cs typeface="Courier New" panose="02070309020205020404" pitchFamily="49" charset="0"/>
              </a:rPr>
              <a:t> EXISTS</a:t>
            </a:r>
            <a:r>
              <a:rPr lang="en-US" dirty="0">
                <a:latin typeface="Oracle Sans" panose="020B0503020204020204" pitchFamily="34" charset="0"/>
                <a:cs typeface="Oracle Sans" panose="020B0503020204020204" pitchFamily="34" charset="0"/>
              </a:rPr>
              <a:t> operators</a:t>
            </a:r>
          </a:p>
          <a:p>
            <a:pPr lvl="1">
              <a:buClr>
                <a:schemeClr val="tx1">
                  <a:lumMod val="50000"/>
                  <a:lumOff val="50000"/>
                </a:schemeClr>
              </a:buClr>
            </a:pPr>
            <a:r>
              <a:rPr lang="en-US" dirty="0">
                <a:solidFill>
                  <a:schemeClr val="tx1">
                    <a:lumMod val="50000"/>
                    <a:lumOff val="50000"/>
                  </a:schemeClr>
                </a:solidFill>
                <a:latin typeface="Oracle Sans" panose="020B0503020204020204" pitchFamily="34" charset="0"/>
                <a:cs typeface="Oracle Sans" panose="020B0503020204020204" pitchFamily="34" charset="0"/>
              </a:rPr>
              <a:t>Using the </a:t>
            </a:r>
            <a:r>
              <a:rPr lang="en-US" dirty="0">
                <a:solidFill>
                  <a:schemeClr val="tx1">
                    <a:lumMod val="50000"/>
                    <a:lumOff val="50000"/>
                  </a:schemeClr>
                </a:solidFill>
                <a:latin typeface="Courier New" panose="02070309020205020404" pitchFamily="49" charset="0"/>
                <a:cs typeface="Courier New" panose="02070309020205020404" pitchFamily="49" charset="0"/>
              </a:rPr>
              <a:t>WITH</a:t>
            </a:r>
            <a:r>
              <a:rPr lang="en-US" dirty="0">
                <a:solidFill>
                  <a:schemeClr val="tx1">
                    <a:lumMod val="50000"/>
                    <a:lumOff val="50000"/>
                  </a:schemeClr>
                </a:solidFill>
                <a:latin typeface="Oracle Sans" panose="020B0503020204020204" pitchFamily="34" charset="0"/>
                <a:cs typeface="Oracle Sans" panose="020B0503020204020204" pitchFamily="34" charset="0"/>
              </a:rPr>
              <a:t> clause</a:t>
            </a:r>
          </a:p>
        </p:txBody>
      </p:sp>
      <p:grpSp>
        <p:nvGrpSpPr>
          <p:cNvPr id="7" name="Group 6"/>
          <p:cNvGrpSpPr/>
          <p:nvPr/>
        </p:nvGrpSpPr>
        <p:grpSpPr>
          <a:xfrm>
            <a:off x="12470189" y="6446045"/>
            <a:ext cx="5818827" cy="2500313"/>
            <a:chOff x="5242557" y="4297363"/>
            <a:chExt cx="3879218" cy="1666875"/>
          </a:xfrm>
        </p:grpSpPr>
        <p:sp>
          <p:nvSpPr>
            <p:cNvPr id="8" name="Rectangle 7"/>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9" name="Oval 8"/>
            <p:cNvSpPr>
              <a:spLocks noChangeAspect="1"/>
            </p:cNvSpPr>
            <p:nvPr/>
          </p:nvSpPr>
          <p:spPr bwMode="auto">
            <a:xfrm>
              <a:off x="5242557"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0" name="Picture 5"/>
            <p:cNvPicPr>
              <a:picLocks noChangeAspect="1"/>
            </p:cNvPicPr>
            <p:nvPr/>
          </p:nvPicPr>
          <p:blipFill>
            <a:blip r:embed="rId4" cstate="print"/>
            <a:srcRect/>
            <a:stretch>
              <a:fillRect/>
            </a:stretch>
          </p:blipFill>
          <p:spPr bwMode="auto">
            <a:xfrm>
              <a:off x="5404482"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1345540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077"/>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Using the </a:t>
            </a:r>
            <a:r>
              <a:rPr lang="en-US" altLang="en-US" dirty="0">
                <a:latin typeface="Courier New" panose="02070309020205020404" pitchFamily="49" charset="0"/>
                <a:cs typeface="Courier New" panose="02070309020205020404" pitchFamily="49" charset="0"/>
              </a:rPr>
              <a:t>EXISTS</a:t>
            </a:r>
            <a:r>
              <a:rPr lang="en-US" altLang="en-US" dirty="0">
                <a:latin typeface="+mj-lt"/>
                <a:cs typeface="Oracle Sans" panose="020B0503020204020204" pitchFamily="34" charset="0"/>
              </a:rPr>
              <a:t> Operator</a:t>
            </a:r>
          </a:p>
        </p:txBody>
      </p:sp>
      <p:sp>
        <p:nvSpPr>
          <p:cNvPr id="45059" name="Rectangle 3078"/>
          <p:cNvSpPr>
            <a:spLocks noGrp="1" noChangeArrowheads="1"/>
          </p:cNvSpPr>
          <p:nvPr>
            <p:ph idx="1"/>
          </p:nvPr>
        </p:nvSpPr>
        <p:spPr>
          <a:xfrm>
            <a:off x="933451" y="2272710"/>
            <a:ext cx="16421100" cy="366824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The</a:t>
            </a:r>
            <a:r>
              <a:rPr lang="en-US" altLang="en-US" dirty="0">
                <a:latin typeface="Courier New" panose="02070309020205020404" pitchFamily="49" charset="0"/>
                <a:cs typeface="Courier New" panose="02070309020205020404" pitchFamily="49" charset="0"/>
              </a:rPr>
              <a:t> EXISTS </a:t>
            </a:r>
            <a:r>
              <a:rPr lang="en-US" altLang="en-US" dirty="0">
                <a:latin typeface="Oracle Sans" panose="020B0503020204020204" pitchFamily="34" charset="0"/>
                <a:cs typeface="Oracle Sans" panose="020B0503020204020204" pitchFamily="34" charset="0"/>
              </a:rPr>
              <a:t>operator tests for existence of rows in the results set of the subquery.</a:t>
            </a:r>
          </a:p>
          <a:p>
            <a:pPr lvl="1"/>
            <a:r>
              <a:rPr lang="en-US" altLang="en-US" dirty="0">
                <a:latin typeface="Oracle Sans" panose="020B0503020204020204" pitchFamily="34" charset="0"/>
                <a:cs typeface="Oracle Sans" panose="020B0503020204020204" pitchFamily="34" charset="0"/>
              </a:rPr>
              <a:t>If a subquery row value is found:</a:t>
            </a:r>
          </a:p>
          <a:p>
            <a:pPr lvl="2"/>
            <a:r>
              <a:rPr lang="en-US" altLang="en-US" dirty="0">
                <a:latin typeface="Oracle Sans" panose="020B0503020204020204" pitchFamily="34" charset="0"/>
                <a:cs typeface="Oracle Sans" panose="020B0503020204020204" pitchFamily="34" charset="0"/>
              </a:rPr>
              <a:t>The search does not continue in the inner query</a:t>
            </a:r>
          </a:p>
          <a:p>
            <a:pPr lvl="2"/>
            <a:r>
              <a:rPr lang="en-US" altLang="en-US" dirty="0">
                <a:latin typeface="Oracle Sans" panose="020B0503020204020204" pitchFamily="34" charset="0"/>
                <a:cs typeface="Oracle Sans" panose="020B0503020204020204" pitchFamily="34" charset="0"/>
              </a:rPr>
              <a:t>The condition is flagged </a:t>
            </a:r>
            <a:r>
              <a:rPr lang="en-US" altLang="en-US" dirty="0">
                <a:latin typeface="Courier New" panose="02070309020205020404" pitchFamily="49" charset="0"/>
                <a:cs typeface="Courier New" panose="02070309020205020404" pitchFamily="49" charset="0"/>
              </a:rPr>
              <a:t>TRUE</a:t>
            </a:r>
          </a:p>
          <a:p>
            <a:pPr lvl="1"/>
            <a:r>
              <a:rPr lang="en-US" altLang="en-US" dirty="0">
                <a:latin typeface="Oracle Sans" panose="020B0503020204020204" pitchFamily="34" charset="0"/>
                <a:cs typeface="Oracle Sans" panose="020B0503020204020204" pitchFamily="34" charset="0"/>
              </a:rPr>
              <a:t>If a subquery row value is not found:</a:t>
            </a:r>
          </a:p>
          <a:p>
            <a:pPr lvl="2"/>
            <a:r>
              <a:rPr lang="en-US" altLang="en-US" dirty="0">
                <a:latin typeface="Oracle Sans" panose="020B0503020204020204" pitchFamily="34" charset="0"/>
                <a:cs typeface="Oracle Sans" panose="020B0503020204020204" pitchFamily="34" charset="0"/>
              </a:rPr>
              <a:t>The condition is flagged </a:t>
            </a:r>
            <a:r>
              <a:rPr lang="en-US" altLang="en-US" dirty="0">
                <a:latin typeface="Courier New" panose="02070309020205020404" pitchFamily="49" charset="0"/>
                <a:cs typeface="Courier New" panose="02070309020205020404" pitchFamily="49" charset="0"/>
              </a:rPr>
              <a:t>FALSE</a:t>
            </a:r>
          </a:p>
          <a:p>
            <a:pPr lvl="2"/>
            <a:r>
              <a:rPr lang="en-US" altLang="en-US" dirty="0">
                <a:latin typeface="Oracle Sans" panose="020B0503020204020204" pitchFamily="34" charset="0"/>
                <a:cs typeface="Oracle Sans" panose="020B0503020204020204" pitchFamily="34" charset="0"/>
              </a:rPr>
              <a:t>The search continues in the inner query</a:t>
            </a:r>
          </a:p>
        </p:txBody>
      </p:sp>
      <p:sp>
        <p:nvSpPr>
          <p:cNvPr id="45060" name="Rectangle 3076"/>
          <p:cNvSpPr>
            <a:spLocks noChangeArrowheads="1"/>
          </p:cNvSpPr>
          <p:nvPr/>
        </p:nvSpPr>
        <p:spPr bwMode="auto">
          <a:xfrm>
            <a:off x="1837055" y="2521745"/>
            <a:ext cx="14613894" cy="1233488"/>
          </a:xfrm>
          <a:prstGeom prst="rect">
            <a:avLst/>
          </a:prstGeom>
          <a:noFill/>
          <a:ln w="9525">
            <a:noFill/>
            <a:miter lim="800000"/>
            <a:headEnd/>
            <a:tailEnd/>
          </a:ln>
          <a:effectLst>
            <a:outerShdw dist="35921" dir="2700000" algn="ctr" rotWithShape="0">
              <a:schemeClr val="tx1"/>
            </a:outerShdw>
          </a:effectLst>
        </p:spPr>
        <p:txBody>
          <a:bodyPr wrap="none" lIns="135732" tIns="66675" rIns="135732" bIns="66675"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spcBef>
                <a:spcPct val="50000"/>
              </a:spcBef>
            </a:pPr>
            <a:endParaRPr lang="en-US" altLang="en-US" sz="3600"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387588369"/>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Using the </a:t>
            </a:r>
            <a:r>
              <a:rPr lang="en-US" altLang="en-US" dirty="0">
                <a:latin typeface="Courier New" panose="02070309020205020404" pitchFamily="49" charset="0"/>
                <a:cs typeface="Courier New" panose="02070309020205020404" pitchFamily="49" charset="0"/>
              </a:rPr>
              <a:t>EXISTS</a:t>
            </a:r>
            <a:r>
              <a:rPr lang="en-US" altLang="en-US" dirty="0">
                <a:latin typeface="+mj-lt"/>
                <a:cs typeface="Oracle Sans" panose="020B0503020204020204" pitchFamily="34" charset="0"/>
              </a:rPr>
              <a:t> Operator</a:t>
            </a:r>
          </a:p>
        </p:txBody>
      </p:sp>
      <p:grpSp>
        <p:nvGrpSpPr>
          <p:cNvPr id="2" name="Group 1"/>
          <p:cNvGrpSpPr>
            <a:grpSpLocks/>
          </p:cNvGrpSpPr>
          <p:nvPr/>
        </p:nvGrpSpPr>
        <p:grpSpPr bwMode="auto">
          <a:xfrm>
            <a:off x="1308983" y="2294285"/>
            <a:ext cx="16124799" cy="2557380"/>
            <a:chOff x="609600" y="1295400"/>
            <a:chExt cx="8064896" cy="1705334"/>
          </a:xfrm>
        </p:grpSpPr>
        <p:sp>
          <p:nvSpPr>
            <p:cNvPr id="7" name="Content Placeholder 2"/>
            <p:cNvSpPr txBox="1">
              <a:spLocks/>
            </p:cNvSpPr>
            <p:nvPr/>
          </p:nvSpPr>
          <p:spPr bwMode="gray">
            <a:xfrm>
              <a:off x="609600" y="1295400"/>
              <a:ext cx="8064896" cy="1705334"/>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a:tabLst>
                  <a:tab pos="3181350" algn="l"/>
                </a:tabLst>
                <a:defRPr/>
              </a:pPr>
              <a:r>
                <a:rPr lang="en-US" altLang="en-US" sz="2400" b="1" dirty="0">
                  <a:latin typeface="Courier New" pitchFamily="49" charset="0"/>
                  <a:cs typeface="Oracle Sans" panose="020B0503020204020204" pitchFamily="34" charset="0"/>
                </a:rPr>
                <a:t>SELECT </a:t>
              </a:r>
              <a:r>
                <a:rPr lang="en-US" altLang="en-US" sz="2400" b="1" dirty="0" err="1">
                  <a:latin typeface="Courier New" pitchFamily="49" charset="0"/>
                  <a:cs typeface="Oracle Sans" panose="020B0503020204020204" pitchFamily="34" charset="0"/>
                </a:rPr>
                <a:t>employee_id</a:t>
              </a:r>
              <a:r>
                <a:rPr lang="en-US" altLang="en-US" sz="2400" b="1" dirty="0">
                  <a:latin typeface="Courier New" pitchFamily="49" charset="0"/>
                  <a:cs typeface="Oracle Sans" panose="020B0503020204020204" pitchFamily="34" charset="0"/>
                </a:rPr>
                <a:t>, </a:t>
              </a:r>
              <a:r>
                <a:rPr lang="en-US" altLang="en-US" sz="2400" b="1" dirty="0" err="1">
                  <a:latin typeface="Courier New" pitchFamily="49" charset="0"/>
                  <a:cs typeface="Oracle Sans" panose="020B0503020204020204" pitchFamily="34" charset="0"/>
                </a:rPr>
                <a:t>last_name</a:t>
              </a:r>
              <a:r>
                <a:rPr lang="en-US" altLang="en-US" sz="2400" b="1" dirty="0">
                  <a:latin typeface="Courier New" pitchFamily="49" charset="0"/>
                  <a:cs typeface="Oracle Sans" panose="020B0503020204020204" pitchFamily="34" charset="0"/>
                </a:rPr>
                <a:t>, </a:t>
              </a:r>
              <a:r>
                <a:rPr lang="en-US" altLang="en-US" sz="2400" b="1" dirty="0" err="1">
                  <a:latin typeface="Courier New" pitchFamily="49" charset="0"/>
                  <a:cs typeface="Oracle Sans" panose="020B0503020204020204" pitchFamily="34" charset="0"/>
                </a:rPr>
                <a:t>job_id</a:t>
              </a:r>
              <a:r>
                <a:rPr lang="en-US" altLang="en-US" sz="2400" b="1" dirty="0">
                  <a:latin typeface="Courier New" pitchFamily="49" charset="0"/>
                  <a:cs typeface="Oracle Sans" panose="020B0503020204020204" pitchFamily="34" charset="0"/>
                </a:rPr>
                <a:t>, </a:t>
              </a:r>
              <a:r>
                <a:rPr lang="en-US" altLang="en-US" sz="2400" b="1" dirty="0" err="1">
                  <a:latin typeface="Courier New" pitchFamily="49" charset="0"/>
                  <a:cs typeface="Oracle Sans" panose="020B0503020204020204" pitchFamily="34" charset="0"/>
                </a:rPr>
                <a:t>department_id</a:t>
              </a:r>
              <a:endParaRPr lang="en-US" altLang="en-US" sz="2400" b="1" dirty="0">
                <a:latin typeface="Courier New" pitchFamily="49" charset="0"/>
                <a:cs typeface="Oracle Sans" panose="020B0503020204020204" pitchFamily="34" charset="0"/>
              </a:endParaRPr>
            </a:p>
            <a:p>
              <a:pPr marL="685800" indent="-685800">
                <a:tabLst>
                  <a:tab pos="3181350" algn="l"/>
                </a:tabLst>
                <a:defRPr/>
              </a:pPr>
              <a:r>
                <a:rPr lang="en-US" altLang="en-US" sz="2400" b="1" dirty="0">
                  <a:latin typeface="Courier New" pitchFamily="49" charset="0"/>
                  <a:cs typeface="Oracle Sans" panose="020B0503020204020204" pitchFamily="34" charset="0"/>
                </a:rPr>
                <a:t>FROM   employees outer</a:t>
              </a:r>
            </a:p>
            <a:p>
              <a:pPr marL="685800" indent="-685800">
                <a:tabLst>
                  <a:tab pos="3181350" algn="l"/>
                </a:tabLst>
                <a:defRPr/>
              </a:pPr>
              <a:r>
                <a:rPr lang="en-US" altLang="en-US" sz="2400" b="1" dirty="0">
                  <a:latin typeface="Courier New" pitchFamily="49" charset="0"/>
                  <a:cs typeface="Oracle Sans" panose="020B0503020204020204" pitchFamily="34" charset="0"/>
                </a:rPr>
                <a:t>WHERE  EXISTS ( SELECT NULL</a:t>
              </a:r>
            </a:p>
            <a:p>
              <a:pPr marL="685800" indent="-685800">
                <a:tabLst>
                  <a:tab pos="3181350" algn="l"/>
                </a:tabLst>
                <a:defRPr/>
              </a:pPr>
              <a:r>
                <a:rPr lang="en-US" altLang="en-US" sz="2400" b="1" dirty="0">
                  <a:latin typeface="Courier New" pitchFamily="49" charset="0"/>
                  <a:cs typeface="Oracle Sans" panose="020B0503020204020204" pitchFamily="34" charset="0"/>
                </a:rPr>
                <a:t>                 FROM   employees</a:t>
              </a:r>
            </a:p>
            <a:p>
              <a:pPr marL="685800" indent="-685800">
                <a:tabLst>
                  <a:tab pos="3181350" algn="l"/>
                </a:tabLst>
                <a:defRPr/>
              </a:pPr>
              <a:r>
                <a:rPr lang="en-US" altLang="en-US" sz="2400" b="1" dirty="0">
                  <a:latin typeface="Courier New" pitchFamily="49" charset="0"/>
                  <a:cs typeface="Oracle Sans" panose="020B0503020204020204" pitchFamily="34" charset="0"/>
                </a:rPr>
                <a:t>                 WHERE  </a:t>
              </a:r>
              <a:r>
                <a:rPr lang="en-US" altLang="en-US" sz="2400" b="1" dirty="0" err="1">
                  <a:latin typeface="Courier New" pitchFamily="49" charset="0"/>
                  <a:cs typeface="Oracle Sans" panose="020B0503020204020204" pitchFamily="34" charset="0"/>
                </a:rPr>
                <a:t>manager_id</a:t>
              </a:r>
              <a:r>
                <a:rPr lang="en-US" altLang="en-US" sz="2400" b="1" dirty="0">
                  <a:latin typeface="Courier New" pitchFamily="49" charset="0"/>
                  <a:cs typeface="Oracle Sans" panose="020B0503020204020204" pitchFamily="34" charset="0"/>
                </a:rPr>
                <a:t> = </a:t>
              </a:r>
            </a:p>
            <a:p>
              <a:pPr marL="685800" indent="-685800">
                <a:tabLst>
                  <a:tab pos="3181350" algn="l"/>
                </a:tabLst>
                <a:defRPr/>
              </a:pPr>
              <a:r>
                <a:rPr lang="en-US" altLang="en-US" sz="2400" b="1" dirty="0">
                  <a:latin typeface="Courier New" pitchFamily="49" charset="0"/>
                  <a:cs typeface="Oracle Sans" panose="020B0503020204020204" pitchFamily="34" charset="0"/>
                </a:rPr>
                <a:t>                        </a:t>
              </a:r>
              <a:r>
                <a:rPr lang="en-US" altLang="en-US" sz="2400" b="1" dirty="0" err="1">
                  <a:latin typeface="Courier New" pitchFamily="49" charset="0"/>
                  <a:cs typeface="Oracle Sans" panose="020B0503020204020204" pitchFamily="34" charset="0"/>
                </a:rPr>
                <a:t>outer.employee_id</a:t>
              </a:r>
              <a:r>
                <a:rPr lang="en-US" altLang="en-US" sz="2400" b="1" dirty="0">
                  <a:latin typeface="Courier New" pitchFamily="49" charset="0"/>
                  <a:cs typeface="Oracle Sans" panose="020B0503020204020204" pitchFamily="34" charset="0"/>
                </a:rPr>
                <a:t>);</a:t>
              </a:r>
            </a:p>
          </p:txBody>
        </p:sp>
        <p:sp>
          <p:nvSpPr>
            <p:cNvPr id="47113" name="Rectangle 4"/>
            <p:cNvSpPr>
              <a:spLocks noChangeArrowheads="1"/>
            </p:cNvSpPr>
            <p:nvPr/>
          </p:nvSpPr>
          <p:spPr bwMode="gray">
            <a:xfrm>
              <a:off x="1225570" y="1950151"/>
              <a:ext cx="761929" cy="228600"/>
            </a:xfrm>
            <a:prstGeom prst="rect">
              <a:avLst/>
            </a:prstGeom>
            <a:noFill/>
            <a:ln w="28575">
              <a:solidFill>
                <a:srgbClr val="FC0128"/>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sz="2400" dirty="0">
                <a:latin typeface="Oracle Sans" panose="020B0503020204020204" pitchFamily="34" charset="0"/>
                <a:cs typeface="Oracle Sans" panose="020B0503020204020204" pitchFamily="34" charset="0"/>
              </a:endParaRPr>
            </a:p>
          </p:txBody>
        </p:sp>
      </p:grpSp>
      <p:pic>
        <p:nvPicPr>
          <p:cNvPr id="47108" name="Picture 7"/>
          <p:cNvPicPr>
            <a:picLocks noChangeAspect="1" noChangeArrowheads="1"/>
          </p:cNvPicPr>
          <p:nvPr/>
        </p:nvPicPr>
        <p:blipFill>
          <a:blip r:embed="rId4" cstate="print"/>
          <a:stretch>
            <a:fillRect/>
          </a:stretch>
        </p:blipFill>
        <p:spPr bwMode="auto">
          <a:xfrm>
            <a:off x="1308983" y="5380383"/>
            <a:ext cx="5985714" cy="2571429"/>
          </a:xfrm>
          <a:prstGeom prst="rect">
            <a:avLst/>
          </a:prstGeom>
          <a:noFill/>
          <a:ln w="28575">
            <a:noFill/>
            <a:miter lim="800000"/>
            <a:headEnd type="none" w="sm" len="sm"/>
            <a:tailEnd type="none" w="sm" len="sm"/>
          </a:ln>
        </p:spPr>
      </p:pic>
      <p:sp>
        <p:nvSpPr>
          <p:cNvPr id="47109" name="TextBox 5"/>
          <p:cNvSpPr txBox="1">
            <a:spLocks noChangeArrowheads="1"/>
          </p:cNvSpPr>
          <p:nvPr/>
        </p:nvSpPr>
        <p:spPr bwMode="auto">
          <a:xfrm>
            <a:off x="1275348" y="8023820"/>
            <a:ext cx="1675964" cy="369332"/>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b="1" dirty="0">
                <a:latin typeface="Oracle Sans" panose="020B0503020204020204" pitchFamily="34" charset="0"/>
                <a:cs typeface="Oracle Sans" panose="020B0503020204020204" pitchFamily="34" charset="0"/>
              </a:rPr>
              <a:t>…</a:t>
            </a:r>
          </a:p>
        </p:txBody>
      </p:sp>
    </p:spTree>
    <p:custDataLst>
      <p:tags r:id="rId1"/>
    </p:custDataLst>
    <p:extLst>
      <p:ext uri="{BB962C8B-B14F-4D97-AF65-F5344CB8AC3E}">
        <p14:creationId xmlns:p14="http://schemas.microsoft.com/office/powerpoint/2010/main" val="56932841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bwMode="gray">
          <a:xfrm>
            <a:off x="1308983" y="2335954"/>
            <a:ext cx="16125591" cy="2159474"/>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595313" algn="r"/>
                <a:tab pos="1042988" algn="l"/>
                <a:tab pos="2738438" algn="l"/>
                <a:tab pos="5150645" algn="l"/>
              </a:tabLst>
              <a:defRPr/>
            </a:pPr>
            <a:r>
              <a:rPr lang="en-US" altLang="en-US" sz="2400" b="1" dirty="0">
                <a:latin typeface="Courier New" pitchFamily="49" charset="0"/>
                <a:cs typeface="Oracle Sans" panose="020B0503020204020204" pitchFamily="34" charset="0"/>
              </a:rPr>
              <a:t>SELECT </a:t>
            </a:r>
            <a:r>
              <a:rPr lang="en-US" altLang="en-US" sz="2400" b="1" dirty="0" err="1">
                <a:latin typeface="Courier New" pitchFamily="49" charset="0"/>
                <a:cs typeface="Oracle Sans" panose="020B0503020204020204" pitchFamily="34" charset="0"/>
              </a:rPr>
              <a:t>department_id</a:t>
            </a:r>
            <a:r>
              <a:rPr lang="en-US" altLang="en-US" sz="2400" b="1" dirty="0">
                <a:latin typeface="Courier New" pitchFamily="49" charset="0"/>
                <a:cs typeface="Oracle Sans" panose="020B0503020204020204" pitchFamily="34" charset="0"/>
              </a:rPr>
              <a:t>, </a:t>
            </a:r>
            <a:r>
              <a:rPr lang="en-US" altLang="en-US" sz="2400" b="1" dirty="0" err="1">
                <a:latin typeface="Courier New" pitchFamily="49" charset="0"/>
                <a:cs typeface="Oracle Sans" panose="020B0503020204020204" pitchFamily="34" charset="0"/>
              </a:rPr>
              <a:t>department_name</a:t>
            </a:r>
            <a:endParaRPr lang="en-US" altLang="en-US" sz="2400" b="1" dirty="0">
              <a:latin typeface="Courier New" pitchFamily="49" charset="0"/>
              <a:cs typeface="Oracle Sans" panose="020B0503020204020204" pitchFamily="34" charset="0"/>
            </a:endParaRPr>
          </a:p>
          <a:p>
            <a:pPr>
              <a:tabLst>
                <a:tab pos="595313" algn="r"/>
                <a:tab pos="1042988" algn="l"/>
                <a:tab pos="2738438" algn="l"/>
                <a:tab pos="5150645" algn="l"/>
              </a:tabLst>
              <a:defRPr/>
            </a:pPr>
            <a:r>
              <a:rPr lang="en-US" altLang="en-US" sz="2400" b="1" dirty="0">
                <a:latin typeface="Courier New" pitchFamily="49" charset="0"/>
                <a:cs typeface="Oracle Sans" panose="020B0503020204020204" pitchFamily="34" charset="0"/>
              </a:rPr>
              <a:t>FROM departments d</a:t>
            </a:r>
          </a:p>
          <a:p>
            <a:pPr>
              <a:tabLst>
                <a:tab pos="595313" algn="r"/>
                <a:tab pos="1042988" algn="l"/>
                <a:tab pos="2738438" algn="l"/>
                <a:tab pos="5150645" algn="l"/>
              </a:tabLst>
              <a:defRPr/>
            </a:pPr>
            <a:r>
              <a:rPr lang="en-US" altLang="en-US" sz="2400" b="1" dirty="0">
                <a:latin typeface="Courier New" pitchFamily="49" charset="0"/>
                <a:cs typeface="Oracle Sans" panose="020B0503020204020204" pitchFamily="34" charset="0"/>
              </a:rPr>
              <a:t>WHERE NOT EXISTS (SELECT NULL</a:t>
            </a:r>
          </a:p>
          <a:p>
            <a:pPr>
              <a:tabLst>
                <a:tab pos="595313" algn="r"/>
                <a:tab pos="1042988" algn="l"/>
                <a:tab pos="2738438" algn="l"/>
                <a:tab pos="5150645" algn="l"/>
              </a:tabLst>
              <a:defRPr/>
            </a:pPr>
            <a:r>
              <a:rPr lang="en-US" altLang="en-US" sz="2400" b="1" dirty="0">
                <a:latin typeface="Courier New" pitchFamily="49" charset="0"/>
                <a:cs typeface="Oracle Sans" panose="020B0503020204020204" pitchFamily="34" charset="0"/>
              </a:rPr>
              <a:t>                  FROM   employees</a:t>
            </a:r>
          </a:p>
          <a:p>
            <a:pPr>
              <a:tabLst>
                <a:tab pos="595313" algn="r"/>
                <a:tab pos="1042988" algn="l"/>
                <a:tab pos="2738438" algn="l"/>
                <a:tab pos="5150645" algn="l"/>
              </a:tabLst>
              <a:defRPr/>
            </a:pPr>
            <a:r>
              <a:rPr lang="en-US" altLang="en-US" sz="2400" b="1" dirty="0">
                <a:latin typeface="Courier New" pitchFamily="49" charset="0"/>
                <a:cs typeface="Oracle Sans" panose="020B0503020204020204" pitchFamily="34" charset="0"/>
              </a:rPr>
              <a:t>                  WHERE  </a:t>
            </a:r>
            <a:r>
              <a:rPr lang="en-US" altLang="en-US" sz="2400" b="1" dirty="0" err="1">
                <a:latin typeface="Courier New" pitchFamily="49" charset="0"/>
                <a:cs typeface="Oracle Sans" panose="020B0503020204020204" pitchFamily="34" charset="0"/>
              </a:rPr>
              <a:t>department_id</a:t>
            </a:r>
            <a:r>
              <a:rPr lang="en-US" altLang="en-US" sz="2400" b="1" dirty="0">
                <a:latin typeface="Courier New" pitchFamily="49" charset="0"/>
                <a:cs typeface="Oracle Sans" panose="020B0503020204020204" pitchFamily="34" charset="0"/>
              </a:rPr>
              <a:t> = </a:t>
            </a:r>
            <a:r>
              <a:rPr lang="en-US" altLang="en-US" sz="2400" b="1" dirty="0" err="1">
                <a:latin typeface="Courier New" pitchFamily="49" charset="0"/>
                <a:cs typeface="Oracle Sans" panose="020B0503020204020204" pitchFamily="34" charset="0"/>
              </a:rPr>
              <a:t>d.department_id</a:t>
            </a:r>
            <a:r>
              <a:rPr lang="en-US" altLang="en-US" sz="2400" b="1" dirty="0">
                <a:latin typeface="Courier New" pitchFamily="49" charset="0"/>
                <a:cs typeface="Oracle Sans" panose="020B0503020204020204" pitchFamily="34" charset="0"/>
              </a:rPr>
              <a:t>);</a:t>
            </a:r>
          </a:p>
        </p:txBody>
      </p:sp>
      <p:sp>
        <p:nvSpPr>
          <p:cNvPr id="49157"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5000" dirty="0">
                <a:latin typeface="+mj-lt"/>
                <a:cs typeface="Oracle Sans" panose="020B0503020204020204" pitchFamily="34" charset="0"/>
              </a:rPr>
              <a:t>Find All Departments That Do Not Have Any Employees</a:t>
            </a:r>
          </a:p>
        </p:txBody>
      </p:sp>
      <p:sp>
        <p:nvSpPr>
          <p:cNvPr id="49158" name="Rectangle 4"/>
          <p:cNvSpPr>
            <a:spLocks noChangeArrowheads="1"/>
          </p:cNvSpPr>
          <p:nvPr/>
        </p:nvSpPr>
        <p:spPr bwMode="gray">
          <a:xfrm>
            <a:off x="2416813" y="3288432"/>
            <a:ext cx="2171700" cy="342900"/>
          </a:xfrm>
          <a:prstGeom prst="rect">
            <a:avLst/>
          </a:prstGeom>
          <a:noFill/>
          <a:ln w="28575">
            <a:solidFill>
              <a:srgbClr val="FC0128"/>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pic>
        <p:nvPicPr>
          <p:cNvPr id="49159" name="Picture 7"/>
          <p:cNvPicPr>
            <a:picLocks noChangeAspect="1" noChangeArrowheads="1"/>
          </p:cNvPicPr>
          <p:nvPr/>
        </p:nvPicPr>
        <p:blipFill>
          <a:blip r:embed="rId4" cstate="print"/>
          <a:srcRect/>
          <a:stretch>
            <a:fillRect/>
          </a:stretch>
        </p:blipFill>
        <p:spPr bwMode="auto">
          <a:xfrm>
            <a:off x="1308983" y="8383860"/>
            <a:ext cx="2275716" cy="462857"/>
          </a:xfrm>
          <a:prstGeom prst="rect">
            <a:avLst/>
          </a:prstGeom>
          <a:noFill/>
          <a:ln w="28575">
            <a:noFill/>
            <a:miter lim="800000"/>
            <a:headEnd type="none" w="sm" len="sm"/>
            <a:tailEnd type="none" w="sm" len="sm"/>
          </a:ln>
        </p:spPr>
      </p:pic>
      <p:sp>
        <p:nvSpPr>
          <p:cNvPr id="49160" name="Text Box 8"/>
          <p:cNvSpPr txBox="1">
            <a:spLocks noChangeArrowheads="1"/>
          </p:cNvSpPr>
          <p:nvPr/>
        </p:nvSpPr>
        <p:spPr bwMode="auto">
          <a:xfrm>
            <a:off x="1308983" y="7911852"/>
            <a:ext cx="914162" cy="369332"/>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eaLnBrk="1" hangingPunct="1">
              <a:spcBef>
                <a:spcPct val="50000"/>
              </a:spcBef>
            </a:pPr>
            <a:r>
              <a:rPr lang="en-US" altLang="en-US" dirty="0">
                <a:latin typeface="Oracle Sans" panose="020B0503020204020204" pitchFamily="34" charset="0"/>
                <a:cs typeface="Oracle Sans" panose="020B0503020204020204" pitchFamily="34" charset="0"/>
              </a:rPr>
              <a:t>…</a:t>
            </a:r>
          </a:p>
        </p:txBody>
      </p:sp>
      <p:pic>
        <p:nvPicPr>
          <p:cNvPr id="49161" name="Picture 8"/>
          <p:cNvPicPr>
            <a:picLocks noChangeAspect="1" noChangeArrowheads="1"/>
          </p:cNvPicPr>
          <p:nvPr/>
        </p:nvPicPr>
        <p:blipFill>
          <a:blip r:embed="rId5" cstate="print"/>
          <a:stretch>
            <a:fillRect/>
          </a:stretch>
        </p:blipFill>
        <p:spPr bwMode="auto">
          <a:xfrm>
            <a:off x="1308983" y="4711452"/>
            <a:ext cx="4528572" cy="3171429"/>
          </a:xfrm>
          <a:prstGeom prst="rect">
            <a:avLst/>
          </a:prstGeom>
          <a:noFill/>
          <a:ln w="28575">
            <a:noFill/>
            <a:miter lim="800000"/>
            <a:headEnd type="none" w="sm" len="sm"/>
            <a:tailEnd type="none" w="sm" len="sm"/>
          </a:ln>
        </p:spPr>
      </p:pic>
      <p:pic>
        <p:nvPicPr>
          <p:cNvPr id="3" name="Picture 2"/>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4058900" y="5535216"/>
            <a:ext cx="4572000" cy="4572000"/>
          </a:xfrm>
          <a:prstGeom prst="rect">
            <a:avLst/>
          </a:prstGeom>
        </p:spPr>
      </p:pic>
      <p:pic>
        <p:nvPicPr>
          <p:cNvPr id="2" name="Picture 1"/>
          <p:cNvPicPr>
            <a:picLocks noChangeAspect="1"/>
          </p:cNvPicPr>
          <p:nvPr/>
        </p:nvPicPr>
        <p:blipFill>
          <a:blip r:embed="rId7"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4328576" y="8371882"/>
            <a:ext cx="685800" cy="685800"/>
          </a:xfrm>
          <a:prstGeom prst="rect">
            <a:avLst/>
          </a:prstGeom>
        </p:spPr>
      </p:pic>
    </p:spTree>
    <p:custDataLst>
      <p:tags r:id="rId1"/>
    </p:custDataLst>
    <p:extLst>
      <p:ext uri="{BB962C8B-B14F-4D97-AF65-F5344CB8AC3E}">
        <p14:creationId xmlns:p14="http://schemas.microsoft.com/office/powerpoint/2010/main" val="25752046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26627" name="Rectangle 3"/>
          <p:cNvSpPr>
            <a:spLocks noGrp="1" noChangeArrowheads="1"/>
          </p:cNvSpPr>
          <p:nvPr>
            <p:ph idx="1"/>
          </p:nvPr>
        </p:nvSpPr>
        <p:spPr>
          <a:xfrm>
            <a:off x="933451" y="2272710"/>
            <a:ext cx="16421100" cy="330141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dirty="0">
                <a:solidFill>
                  <a:schemeClr val="tx1">
                    <a:lumMod val="50000"/>
                    <a:lumOff val="50000"/>
                  </a:schemeClr>
                </a:solidFill>
                <a:latin typeface="Oracle Sans" panose="020B0503020204020204" pitchFamily="34" charset="0"/>
                <a:cs typeface="Oracle Sans" panose="020B0503020204020204" pitchFamily="34" charset="0"/>
              </a:rPr>
              <a:t>Retrieving data by using a subquery as a source</a:t>
            </a:r>
          </a:p>
          <a:p>
            <a:pPr lvl="1">
              <a:buClr>
                <a:schemeClr val="tx1">
                  <a:lumMod val="50000"/>
                  <a:lumOff val="50000"/>
                </a:schemeClr>
              </a:buClr>
            </a:pPr>
            <a:r>
              <a:rPr lang="en-US" dirty="0">
                <a:solidFill>
                  <a:schemeClr val="tx1">
                    <a:lumMod val="50000"/>
                    <a:lumOff val="50000"/>
                  </a:schemeClr>
                </a:solidFill>
                <a:latin typeface="Oracle Sans" panose="020B0503020204020204" pitchFamily="34" charset="0"/>
                <a:cs typeface="Oracle Sans" panose="020B0503020204020204" pitchFamily="34" charset="0"/>
              </a:rPr>
              <a:t>Writing a multiple-column subquery</a:t>
            </a:r>
          </a:p>
          <a:p>
            <a:pPr lvl="1">
              <a:buClr>
                <a:schemeClr val="tx1">
                  <a:lumMod val="50000"/>
                  <a:lumOff val="50000"/>
                </a:schemeClr>
              </a:buClr>
            </a:pPr>
            <a:r>
              <a:rPr lang="en-US" dirty="0">
                <a:solidFill>
                  <a:schemeClr val="tx1">
                    <a:lumMod val="50000"/>
                    <a:lumOff val="50000"/>
                  </a:schemeClr>
                </a:solidFill>
                <a:latin typeface="Oracle Sans" panose="020B0503020204020204" pitchFamily="34" charset="0"/>
                <a:cs typeface="Oracle Sans" panose="020B0503020204020204" pitchFamily="34" charset="0"/>
              </a:rPr>
              <a:t>Using scalar subqueries in </a:t>
            </a:r>
            <a:r>
              <a:rPr lang="en-US" dirty="0">
                <a:solidFill>
                  <a:schemeClr val="tx1">
                    <a:lumMod val="50000"/>
                    <a:lumOff val="50000"/>
                  </a:schemeClr>
                </a:solidFill>
                <a:latin typeface="+mn-lt"/>
                <a:cs typeface="Courier New" panose="02070309020205020404" pitchFamily="49" charset="0"/>
              </a:rPr>
              <a:t>SQL</a:t>
            </a:r>
          </a:p>
          <a:p>
            <a:pPr lvl="1">
              <a:buClr>
                <a:schemeClr val="tx1">
                  <a:lumMod val="50000"/>
                  <a:lumOff val="50000"/>
                </a:schemeClr>
              </a:buClr>
            </a:pPr>
            <a:r>
              <a:rPr lang="en-US" dirty="0">
                <a:solidFill>
                  <a:schemeClr val="tx1">
                    <a:lumMod val="50000"/>
                    <a:lumOff val="50000"/>
                  </a:schemeClr>
                </a:solidFill>
                <a:latin typeface="Oracle Sans" panose="020B0503020204020204" pitchFamily="34" charset="0"/>
                <a:cs typeface="Oracle Sans" panose="020B0503020204020204" pitchFamily="34" charset="0"/>
              </a:rPr>
              <a:t>Solving problems with correlated subqueries</a:t>
            </a:r>
          </a:p>
          <a:p>
            <a:pPr lvl="1">
              <a:buClr>
                <a:schemeClr val="tx1">
                  <a:lumMod val="50000"/>
                  <a:lumOff val="50000"/>
                </a:schemeClr>
              </a:buClr>
            </a:pPr>
            <a:r>
              <a:rPr lang="en-US" dirty="0">
                <a:solidFill>
                  <a:schemeClr val="tx1">
                    <a:lumMod val="50000"/>
                    <a:lumOff val="50000"/>
                  </a:schemeClr>
                </a:solidFill>
                <a:latin typeface="Oracle Sans" panose="020B0503020204020204" pitchFamily="34" charset="0"/>
                <a:cs typeface="Oracle Sans" panose="020B0503020204020204" pitchFamily="34" charset="0"/>
              </a:rPr>
              <a:t>Using the </a:t>
            </a:r>
            <a:r>
              <a:rPr lang="en-US" dirty="0">
                <a:solidFill>
                  <a:schemeClr val="tx1">
                    <a:lumMod val="50000"/>
                    <a:lumOff val="50000"/>
                  </a:schemeClr>
                </a:solidFill>
                <a:latin typeface="Courier New" panose="02070309020205020404" pitchFamily="49" charset="0"/>
                <a:cs typeface="Courier New" panose="02070309020205020404" pitchFamily="49" charset="0"/>
              </a:rPr>
              <a:t>EXISTS</a:t>
            </a:r>
            <a:r>
              <a:rPr lang="en-US" dirty="0">
                <a:solidFill>
                  <a:schemeClr val="tx1">
                    <a:lumMod val="50000"/>
                    <a:lumOff val="50000"/>
                  </a:schemeClr>
                </a:solidFill>
                <a:latin typeface="Oracle Sans" panose="020B0503020204020204" pitchFamily="34" charset="0"/>
                <a:cs typeface="Oracle Sans" panose="020B0503020204020204" pitchFamily="34" charset="0"/>
              </a:rPr>
              <a:t> and </a:t>
            </a:r>
            <a:r>
              <a:rPr lang="en-US" dirty="0">
                <a:solidFill>
                  <a:schemeClr val="tx1">
                    <a:lumMod val="50000"/>
                    <a:lumOff val="50000"/>
                  </a:schemeClr>
                </a:solidFill>
                <a:latin typeface="Courier New" panose="02070309020205020404" pitchFamily="49" charset="0"/>
                <a:cs typeface="Courier New" panose="02070309020205020404" pitchFamily="49" charset="0"/>
              </a:rPr>
              <a:t>NOT EXISTS </a:t>
            </a:r>
            <a:r>
              <a:rPr lang="en-US" dirty="0">
                <a:solidFill>
                  <a:schemeClr val="tx1">
                    <a:lumMod val="50000"/>
                    <a:lumOff val="50000"/>
                  </a:schemeClr>
                </a:solidFill>
                <a:latin typeface="Oracle Sans" panose="020B0503020204020204" pitchFamily="34" charset="0"/>
                <a:cs typeface="Oracle Sans" panose="020B0503020204020204" pitchFamily="34" charset="0"/>
              </a:rPr>
              <a:t>operators</a:t>
            </a:r>
          </a:p>
          <a:p>
            <a:pPr lvl="1"/>
            <a:r>
              <a:rPr lang="en-US" dirty="0">
                <a:latin typeface="Oracle Sans" panose="020B0503020204020204" pitchFamily="34" charset="0"/>
                <a:cs typeface="Oracle Sans" panose="020B0503020204020204" pitchFamily="34" charset="0"/>
              </a:rPr>
              <a:t>Using the </a:t>
            </a:r>
            <a:r>
              <a:rPr lang="en-US" dirty="0">
                <a:latin typeface="Courier New" panose="02070309020205020404" pitchFamily="49" charset="0"/>
                <a:cs typeface="Courier New" panose="02070309020205020404" pitchFamily="49" charset="0"/>
              </a:rPr>
              <a:t>WITH</a:t>
            </a:r>
            <a:r>
              <a:rPr lang="en-US" dirty="0">
                <a:latin typeface="Oracle Sans" panose="020B0503020204020204" pitchFamily="34" charset="0"/>
                <a:cs typeface="Oracle Sans" panose="020B0503020204020204" pitchFamily="34" charset="0"/>
              </a:rPr>
              <a:t> clause</a:t>
            </a:r>
          </a:p>
        </p:txBody>
      </p:sp>
      <p:grpSp>
        <p:nvGrpSpPr>
          <p:cNvPr id="7" name="Group 6"/>
          <p:cNvGrpSpPr/>
          <p:nvPr/>
        </p:nvGrpSpPr>
        <p:grpSpPr>
          <a:xfrm>
            <a:off x="12470189" y="6446045"/>
            <a:ext cx="5818827" cy="2500313"/>
            <a:chOff x="5242557" y="4297363"/>
            <a:chExt cx="3879218" cy="1666875"/>
          </a:xfrm>
        </p:grpSpPr>
        <p:sp>
          <p:nvSpPr>
            <p:cNvPr id="8" name="Rectangle 7"/>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9" name="Oval 8"/>
            <p:cNvSpPr>
              <a:spLocks noChangeAspect="1"/>
            </p:cNvSpPr>
            <p:nvPr/>
          </p:nvSpPr>
          <p:spPr bwMode="auto">
            <a:xfrm>
              <a:off x="5242557"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0" name="Picture 5"/>
            <p:cNvPicPr>
              <a:picLocks noChangeAspect="1"/>
            </p:cNvPicPr>
            <p:nvPr/>
          </p:nvPicPr>
          <p:blipFill>
            <a:blip r:embed="rId4" cstate="print"/>
            <a:srcRect/>
            <a:stretch>
              <a:fillRect/>
            </a:stretch>
          </p:blipFill>
          <p:spPr bwMode="auto">
            <a:xfrm>
              <a:off x="5404482"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610475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anose="02070309020205020404" pitchFamily="49" charset="0"/>
                <a:cs typeface="Courier New" panose="02070309020205020404" pitchFamily="49" charset="0"/>
              </a:rPr>
              <a:t>WITH</a:t>
            </a:r>
            <a:r>
              <a:rPr lang="en-US" altLang="en-US" dirty="0">
                <a:latin typeface="+mj-lt"/>
                <a:cs typeface="Oracle Sans" panose="020B0503020204020204" pitchFamily="34" charset="0"/>
              </a:rPr>
              <a:t> Clause</a:t>
            </a:r>
          </a:p>
        </p:txBody>
      </p:sp>
      <p:sp>
        <p:nvSpPr>
          <p:cNvPr id="53251" name="Rectangle 5"/>
          <p:cNvSpPr>
            <a:spLocks noGrp="1" noChangeArrowheads="1"/>
          </p:cNvSpPr>
          <p:nvPr>
            <p:ph idx="1"/>
          </p:nvPr>
        </p:nvSpPr>
        <p:spPr>
          <a:xfrm>
            <a:off x="933451" y="2272710"/>
            <a:ext cx="14547253" cy="2745812"/>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Using the </a:t>
            </a:r>
            <a:r>
              <a:rPr lang="en-US" altLang="en-US" dirty="0">
                <a:latin typeface="Courier New" panose="02070309020205020404" pitchFamily="49" charset="0"/>
                <a:cs typeface="Courier New" panose="02070309020205020404" pitchFamily="49" charset="0"/>
              </a:rPr>
              <a:t>WITH</a:t>
            </a:r>
            <a:r>
              <a:rPr lang="en-US" altLang="en-US" dirty="0">
                <a:latin typeface="Oracle Sans" panose="020B0503020204020204" pitchFamily="34" charset="0"/>
                <a:cs typeface="Oracle Sans" panose="020B0503020204020204" pitchFamily="34" charset="0"/>
              </a:rPr>
              <a:t> clause, you can use the same query block in a </a:t>
            </a:r>
            <a:r>
              <a:rPr lang="en-US" altLang="en-US" dirty="0">
                <a:latin typeface="Courier New" panose="02070309020205020404" pitchFamily="49" charset="0"/>
                <a:cs typeface="Courier New" panose="02070309020205020404" pitchFamily="49" charset="0"/>
              </a:rPr>
              <a:t>SELECT</a:t>
            </a:r>
            <a:r>
              <a:rPr lang="en-US" altLang="en-US" dirty="0">
                <a:latin typeface="Oracle Sans" panose="020B0503020204020204" pitchFamily="34" charset="0"/>
                <a:cs typeface="Oracle Sans" panose="020B0503020204020204" pitchFamily="34" charset="0"/>
              </a:rPr>
              <a:t> statement when it occurs more than once within a complex query.</a:t>
            </a:r>
          </a:p>
          <a:p>
            <a:pPr lvl="1"/>
            <a:r>
              <a:rPr lang="en-US" altLang="en-US" dirty="0">
                <a:latin typeface="Oracle Sans" panose="020B0503020204020204" pitchFamily="34" charset="0"/>
                <a:cs typeface="Oracle Sans" panose="020B0503020204020204" pitchFamily="34" charset="0"/>
              </a:rPr>
              <a:t>The </a:t>
            </a:r>
            <a:r>
              <a:rPr lang="en-US" altLang="en-US" dirty="0">
                <a:latin typeface="Courier New" panose="02070309020205020404" pitchFamily="49" charset="0"/>
                <a:cs typeface="Courier New" panose="02070309020205020404" pitchFamily="49" charset="0"/>
              </a:rPr>
              <a:t>WITH</a:t>
            </a:r>
            <a:r>
              <a:rPr lang="en-US" altLang="en-US" dirty="0">
                <a:latin typeface="Oracle Sans" panose="020B0503020204020204" pitchFamily="34" charset="0"/>
                <a:cs typeface="Oracle Sans" panose="020B0503020204020204" pitchFamily="34" charset="0"/>
              </a:rPr>
              <a:t> clause retrieves the results of a query block and stores them in the user’s temporary </a:t>
            </a:r>
            <a:r>
              <a:rPr lang="en-US" altLang="en-US" dirty="0" err="1">
                <a:latin typeface="Oracle Sans" panose="020B0503020204020204" pitchFamily="34" charset="0"/>
                <a:cs typeface="Oracle Sans" panose="020B0503020204020204" pitchFamily="34" charset="0"/>
              </a:rPr>
              <a:t>tablespace</a:t>
            </a:r>
            <a:r>
              <a:rPr lang="en-US" altLang="en-US" dirty="0">
                <a:latin typeface="Oracle Sans" panose="020B0503020204020204" pitchFamily="34" charset="0"/>
                <a:cs typeface="Oracle Sans" panose="020B0503020204020204" pitchFamily="34" charset="0"/>
              </a:rPr>
              <a:t>.</a:t>
            </a:r>
          </a:p>
          <a:p>
            <a:pPr lvl="1"/>
            <a:r>
              <a:rPr lang="en-US" altLang="en-US" dirty="0">
                <a:latin typeface="Oracle Sans" panose="020B0503020204020204" pitchFamily="34" charset="0"/>
                <a:cs typeface="Oracle Sans" panose="020B0503020204020204" pitchFamily="34" charset="0"/>
              </a:rPr>
              <a:t>The </a:t>
            </a:r>
            <a:r>
              <a:rPr lang="en-US" altLang="en-US" dirty="0">
                <a:latin typeface="Courier New" panose="02070309020205020404" pitchFamily="49" charset="0"/>
                <a:cs typeface="Courier New" panose="02070309020205020404" pitchFamily="49" charset="0"/>
              </a:rPr>
              <a:t>WITH</a:t>
            </a:r>
            <a:r>
              <a:rPr lang="en-US" altLang="en-US" dirty="0">
                <a:latin typeface="Oracle Sans" panose="020B0503020204020204" pitchFamily="34" charset="0"/>
                <a:cs typeface="Oracle Sans" panose="020B0503020204020204" pitchFamily="34" charset="0"/>
              </a:rPr>
              <a:t> clause can improve performance.</a:t>
            </a:r>
          </a:p>
        </p:txBody>
      </p:sp>
      <p:grpSp>
        <p:nvGrpSpPr>
          <p:cNvPr id="10" name="Group 9">
            <a:extLst>
              <a:ext uri="{FF2B5EF4-FFF2-40B4-BE49-F238E27FC236}">
                <a16:creationId xmlns="" xmlns:a16="http://schemas.microsoft.com/office/drawing/2014/main" id="{0F4842A6-EDC6-4F42-BBF1-4B57A279538D}"/>
              </a:ext>
            </a:extLst>
          </p:cNvPr>
          <p:cNvGrpSpPr/>
          <p:nvPr/>
        </p:nvGrpSpPr>
        <p:grpSpPr>
          <a:xfrm>
            <a:off x="12721653" y="5718479"/>
            <a:ext cx="5567363" cy="3425522"/>
            <a:chOff x="12469682" y="5718479"/>
            <a:chExt cx="5567363" cy="3425522"/>
          </a:xfrm>
        </p:grpSpPr>
        <p:sp>
          <p:nvSpPr>
            <p:cNvPr id="7" name="Rectangle 6"/>
            <p:cNvSpPr/>
            <p:nvPr/>
          </p:nvSpPr>
          <p:spPr bwMode="auto">
            <a:xfrm rot="16200000" flipV="1">
              <a:off x="14100611" y="4647556"/>
              <a:ext cx="2305506"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8" name="Oval 7"/>
            <p:cNvSpPr>
              <a:spLocks noChangeAspect="1"/>
            </p:cNvSpPr>
            <p:nvPr/>
          </p:nvSpPr>
          <p:spPr bwMode="auto">
            <a:xfrm>
              <a:off x="13601700" y="5718479"/>
              <a:ext cx="3429000" cy="342552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2" name="Group 1"/>
            <p:cNvGrpSpPr/>
            <p:nvPr/>
          </p:nvGrpSpPr>
          <p:grpSpPr>
            <a:xfrm>
              <a:off x="13869228" y="6155268"/>
              <a:ext cx="2792343" cy="2375373"/>
              <a:chOff x="8913812" y="4041877"/>
              <a:chExt cx="1861562" cy="1583582"/>
            </a:xfrm>
          </p:grpSpPr>
          <p:pic>
            <p:nvPicPr>
              <p:cNvPr id="4" name="Picture 3" descr="cnt2428006.png"/>
              <p:cNvPicPr>
                <a:picLocks noChangeAspect="1"/>
              </p:cNvPicPr>
              <p:nvPr/>
            </p:nvPicPr>
            <p:blipFill>
              <a:blip r:embed="rId4" cstate="print"/>
              <a:stretch>
                <a:fillRect/>
              </a:stretch>
            </p:blipFill>
            <p:spPr>
              <a:xfrm rot="889975">
                <a:off x="8913812" y="4800600"/>
                <a:ext cx="1143000" cy="731520"/>
              </a:xfrm>
              <a:prstGeom prst="rect">
                <a:avLst/>
              </a:prstGeom>
            </p:spPr>
          </p:pic>
          <p:pic>
            <p:nvPicPr>
              <p:cNvPr id="5" name="Picture 4" descr="cnt2428006.png"/>
              <p:cNvPicPr>
                <a:picLocks noChangeAspect="1"/>
              </p:cNvPicPr>
              <p:nvPr/>
            </p:nvPicPr>
            <p:blipFill>
              <a:blip r:embed="rId4" cstate="print"/>
              <a:stretch>
                <a:fillRect/>
              </a:stretch>
            </p:blipFill>
            <p:spPr>
              <a:xfrm rot="8633501">
                <a:off x="9265070" y="4041877"/>
                <a:ext cx="1143000" cy="731520"/>
              </a:xfrm>
              <a:prstGeom prst="rect">
                <a:avLst/>
              </a:prstGeom>
            </p:spPr>
          </p:pic>
          <p:pic>
            <p:nvPicPr>
              <p:cNvPr id="6" name="Picture 5" descr="cnt2428006.png"/>
              <p:cNvPicPr>
                <a:picLocks noChangeAspect="1"/>
              </p:cNvPicPr>
              <p:nvPr/>
            </p:nvPicPr>
            <p:blipFill>
              <a:blip r:embed="rId4" cstate="print"/>
              <a:stretch>
                <a:fillRect/>
              </a:stretch>
            </p:blipFill>
            <p:spPr>
              <a:xfrm rot="15834737">
                <a:off x="9838114" y="4688199"/>
                <a:ext cx="1143000" cy="731520"/>
              </a:xfrm>
              <a:prstGeom prst="rect">
                <a:avLst/>
              </a:prstGeom>
            </p:spPr>
          </p:pic>
        </p:grpSp>
      </p:grpSp>
    </p:spTree>
    <p:custDataLst>
      <p:tags r:id="rId1"/>
    </p:custDataLst>
    <p:extLst>
      <p:ext uri="{BB962C8B-B14F-4D97-AF65-F5344CB8AC3E}">
        <p14:creationId xmlns:p14="http://schemas.microsoft.com/office/powerpoint/2010/main" val="3037395735"/>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bwMode="gray">
          <a:xfrm>
            <a:off x="1313184" y="2126440"/>
            <a:ext cx="16125591" cy="4944822"/>
          </a:xfrm>
          <a:prstGeom prst="round2DiagRect">
            <a:avLst>
              <a:gd name="adj1" fmla="val 9604"/>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altLang="en-US" sz="2400" b="1" dirty="0">
                <a:solidFill>
                  <a:srgbClr val="FF0000"/>
                </a:solidFill>
                <a:latin typeface="Courier New" pitchFamily="49" charset="0"/>
                <a:cs typeface="Oracle Sans" panose="020B0503020204020204" pitchFamily="34" charset="0"/>
              </a:rPr>
              <a:t>WITH CNT_DEPT </a:t>
            </a:r>
            <a:r>
              <a:rPr lang="en-US" altLang="en-US" sz="2400" b="1" dirty="0">
                <a:latin typeface="Courier New" pitchFamily="49" charset="0"/>
                <a:cs typeface="Oracle Sans" panose="020B0503020204020204" pitchFamily="34" charset="0"/>
              </a:rPr>
              <a:t>AS</a:t>
            </a:r>
          </a:p>
          <a:p>
            <a:pPr>
              <a:defRPr/>
            </a:pPr>
            <a:r>
              <a:rPr lang="en-US" altLang="en-US" sz="2400" b="1" dirty="0">
                <a:latin typeface="Courier New" pitchFamily="49" charset="0"/>
                <a:cs typeface="Oracle Sans" panose="020B0503020204020204" pitchFamily="34" charset="0"/>
              </a:rPr>
              <a:t>(</a:t>
            </a:r>
          </a:p>
          <a:p>
            <a:pPr>
              <a:defRPr/>
            </a:pPr>
            <a:r>
              <a:rPr lang="en-US" altLang="en-US" sz="2400" b="1" dirty="0">
                <a:latin typeface="Courier New" pitchFamily="49" charset="0"/>
                <a:cs typeface="Oracle Sans" panose="020B0503020204020204" pitchFamily="34" charset="0"/>
              </a:rPr>
              <a:t>SELECT </a:t>
            </a:r>
            <a:r>
              <a:rPr lang="en-US" altLang="en-US" sz="2400" b="1" dirty="0" err="1">
                <a:latin typeface="Courier New" pitchFamily="49" charset="0"/>
                <a:cs typeface="Oracle Sans" panose="020B0503020204020204" pitchFamily="34" charset="0"/>
              </a:rPr>
              <a:t>department_id</a:t>
            </a:r>
            <a:r>
              <a:rPr lang="en-US" altLang="en-US" sz="2400" b="1" dirty="0">
                <a:latin typeface="Courier New" pitchFamily="49" charset="0"/>
                <a:cs typeface="Oracle Sans" panose="020B0503020204020204" pitchFamily="34" charset="0"/>
              </a:rPr>
              <a:t>,</a:t>
            </a:r>
          </a:p>
          <a:p>
            <a:pPr>
              <a:defRPr/>
            </a:pPr>
            <a:r>
              <a:rPr lang="en-US" altLang="en-US" sz="2400" b="1" dirty="0">
                <a:latin typeface="Courier New" pitchFamily="49" charset="0"/>
                <a:cs typeface="Oracle Sans" panose="020B0503020204020204" pitchFamily="34" charset="0"/>
              </a:rPr>
              <a:t> COUNT(*) NUM_EMP</a:t>
            </a:r>
          </a:p>
          <a:p>
            <a:pPr>
              <a:defRPr/>
            </a:pPr>
            <a:r>
              <a:rPr lang="en-US" altLang="en-US" sz="2400" b="1" dirty="0">
                <a:latin typeface="Courier New" pitchFamily="49" charset="0"/>
                <a:cs typeface="Oracle Sans" panose="020B0503020204020204" pitchFamily="34" charset="0"/>
              </a:rPr>
              <a:t>FROM EMPLOYEES</a:t>
            </a:r>
          </a:p>
          <a:p>
            <a:pPr>
              <a:defRPr/>
            </a:pPr>
            <a:r>
              <a:rPr lang="en-US" altLang="en-US" sz="2400" b="1" dirty="0">
                <a:latin typeface="Courier New" pitchFamily="49" charset="0"/>
                <a:cs typeface="Oracle Sans" panose="020B0503020204020204" pitchFamily="34" charset="0"/>
              </a:rPr>
              <a:t>GROUP BY </a:t>
            </a:r>
            <a:r>
              <a:rPr lang="en-US" altLang="en-US" sz="2400" b="1" dirty="0" err="1">
                <a:latin typeface="Courier New" pitchFamily="49" charset="0"/>
                <a:cs typeface="Oracle Sans" panose="020B0503020204020204" pitchFamily="34" charset="0"/>
              </a:rPr>
              <a:t>department_id</a:t>
            </a:r>
            <a:endParaRPr lang="en-US" altLang="en-US" sz="2400" b="1" dirty="0">
              <a:latin typeface="Courier New" pitchFamily="49" charset="0"/>
              <a:cs typeface="Oracle Sans" panose="020B0503020204020204" pitchFamily="34" charset="0"/>
            </a:endParaRPr>
          </a:p>
          <a:p>
            <a:pPr>
              <a:defRPr/>
            </a:pPr>
            <a:r>
              <a:rPr lang="en-US" altLang="en-US" sz="2400" b="1" dirty="0">
                <a:latin typeface="Courier New" pitchFamily="49" charset="0"/>
                <a:cs typeface="Oracle Sans" panose="020B0503020204020204" pitchFamily="34" charset="0"/>
              </a:rPr>
              <a:t>)</a:t>
            </a:r>
          </a:p>
          <a:p>
            <a:pPr>
              <a:defRPr/>
            </a:pPr>
            <a:r>
              <a:rPr lang="en-US" altLang="en-US" sz="2400" b="1" dirty="0">
                <a:latin typeface="Courier New" pitchFamily="49" charset="0"/>
                <a:cs typeface="Oracle Sans" panose="020B0503020204020204" pitchFamily="34" charset="0"/>
              </a:rPr>
              <a:t>SELECT </a:t>
            </a:r>
            <a:r>
              <a:rPr lang="en-US" altLang="en-US" sz="2400" b="1" dirty="0" err="1">
                <a:latin typeface="Courier New" pitchFamily="49" charset="0"/>
                <a:cs typeface="Oracle Sans" panose="020B0503020204020204" pitchFamily="34" charset="0"/>
              </a:rPr>
              <a:t>employee_id</a:t>
            </a:r>
            <a:r>
              <a:rPr lang="en-US" altLang="en-US" sz="2400" b="1" dirty="0">
                <a:latin typeface="Courier New" pitchFamily="49" charset="0"/>
                <a:cs typeface="Oracle Sans" panose="020B0503020204020204" pitchFamily="34" charset="0"/>
              </a:rPr>
              <a:t>,</a:t>
            </a:r>
          </a:p>
          <a:p>
            <a:pPr>
              <a:defRPr/>
            </a:pPr>
            <a:r>
              <a:rPr lang="en-US" altLang="en-US" sz="2400" b="1" dirty="0">
                <a:latin typeface="Courier New" pitchFamily="49" charset="0"/>
                <a:cs typeface="Oracle Sans" panose="020B0503020204020204" pitchFamily="34" charset="0"/>
              </a:rPr>
              <a:t> SALARY/NUM_EMP</a:t>
            </a:r>
          </a:p>
          <a:p>
            <a:pPr>
              <a:defRPr/>
            </a:pPr>
            <a:r>
              <a:rPr lang="en-US" altLang="en-US" sz="2400" b="1" dirty="0">
                <a:latin typeface="Courier New" pitchFamily="49" charset="0"/>
                <a:cs typeface="Oracle Sans" panose="020B0503020204020204" pitchFamily="34" charset="0"/>
              </a:rPr>
              <a:t>FROM EMPLOYEES E</a:t>
            </a:r>
          </a:p>
          <a:p>
            <a:pPr>
              <a:defRPr/>
            </a:pPr>
            <a:r>
              <a:rPr lang="en-US" altLang="en-US" sz="2400" b="1" dirty="0">
                <a:latin typeface="Courier New" pitchFamily="49" charset="0"/>
                <a:cs typeface="Oracle Sans" panose="020B0503020204020204" pitchFamily="34" charset="0"/>
              </a:rPr>
              <a:t>JOIN </a:t>
            </a:r>
            <a:r>
              <a:rPr lang="en-US" altLang="en-US" sz="2400" b="1" dirty="0">
                <a:solidFill>
                  <a:srgbClr val="FF0000"/>
                </a:solidFill>
                <a:latin typeface="Courier New" pitchFamily="49" charset="0"/>
                <a:cs typeface="Oracle Sans" panose="020B0503020204020204" pitchFamily="34" charset="0"/>
              </a:rPr>
              <a:t>CNT_DEPT C</a:t>
            </a:r>
          </a:p>
          <a:p>
            <a:pPr>
              <a:defRPr/>
            </a:pPr>
            <a:r>
              <a:rPr lang="en-US" altLang="en-US" sz="2400" b="1" dirty="0">
                <a:latin typeface="Courier New" pitchFamily="49" charset="0"/>
                <a:cs typeface="Oracle Sans" panose="020B0503020204020204" pitchFamily="34" charset="0"/>
              </a:rPr>
              <a:t>ON (</a:t>
            </a:r>
            <a:r>
              <a:rPr lang="en-US" altLang="en-US" sz="2400" b="1" dirty="0" err="1">
                <a:latin typeface="Courier New" pitchFamily="49" charset="0"/>
                <a:cs typeface="Oracle Sans" panose="020B0503020204020204" pitchFamily="34" charset="0"/>
              </a:rPr>
              <a:t>e.department_id</a:t>
            </a:r>
            <a:r>
              <a:rPr lang="en-US" altLang="en-US" sz="2400" b="1" dirty="0">
                <a:latin typeface="Courier New" pitchFamily="49" charset="0"/>
                <a:cs typeface="Oracle Sans" panose="020B0503020204020204" pitchFamily="34" charset="0"/>
              </a:rPr>
              <a:t> = </a:t>
            </a:r>
            <a:r>
              <a:rPr lang="en-US" altLang="en-US" sz="2400" b="1" dirty="0" err="1">
                <a:latin typeface="Courier New" pitchFamily="49" charset="0"/>
                <a:cs typeface="Oracle Sans" panose="020B0503020204020204" pitchFamily="34" charset="0"/>
              </a:rPr>
              <a:t>c.department_id</a:t>
            </a:r>
            <a:r>
              <a:rPr lang="en-US" altLang="en-US" sz="2400" b="1" dirty="0">
                <a:latin typeface="Courier New" pitchFamily="49" charset="0"/>
                <a:cs typeface="Oracle Sans" panose="020B0503020204020204" pitchFamily="34" charset="0"/>
              </a:rPr>
              <a:t>);</a:t>
            </a:r>
          </a:p>
        </p:txBody>
      </p:sp>
      <p:sp>
        <p:nvSpPr>
          <p:cNvPr id="55301"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anose="02070309020205020404" pitchFamily="49" charset="0"/>
                <a:cs typeface="Courier New" panose="02070309020205020404" pitchFamily="49" charset="0"/>
              </a:rPr>
              <a:t>WITH</a:t>
            </a:r>
            <a:r>
              <a:rPr lang="en-US" altLang="en-US" dirty="0">
                <a:latin typeface="+mj-lt"/>
                <a:cs typeface="Oracle Sans" panose="020B0503020204020204" pitchFamily="34" charset="0"/>
              </a:rPr>
              <a:t> Clause: Example</a:t>
            </a:r>
          </a:p>
        </p:txBody>
      </p:sp>
      <p:sp>
        <p:nvSpPr>
          <p:cNvPr id="55302" name="Rectangle 4"/>
          <p:cNvSpPr>
            <a:spLocks noChangeArrowheads="1"/>
          </p:cNvSpPr>
          <p:nvPr/>
        </p:nvSpPr>
        <p:spPr bwMode="auto">
          <a:xfrm>
            <a:off x="1749336" y="4698207"/>
            <a:ext cx="14626590" cy="1712118"/>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110000"/>
              </a:lnSpc>
              <a:tabLst>
                <a:tab pos="1023938" algn="l"/>
                <a:tab pos="2750345" algn="l"/>
              </a:tabLst>
            </a:pPr>
            <a:endParaRPr lang="en-US" altLang="en-US" dirty="0">
              <a:solidFill>
                <a:schemeClr val="bg1"/>
              </a:solidFill>
              <a:latin typeface="Courier New" pitchFamily="49" charset="0"/>
              <a:cs typeface="Oracle Sans" panose="020B0503020204020204" pitchFamily="34" charset="0"/>
            </a:endParaRPr>
          </a:p>
        </p:txBody>
      </p:sp>
      <p:pic>
        <p:nvPicPr>
          <p:cNvPr id="55303" name="Picture 13"/>
          <p:cNvPicPr>
            <a:picLocks noChangeAspect="1" noChangeArrowheads="1"/>
          </p:cNvPicPr>
          <p:nvPr/>
        </p:nvPicPr>
        <p:blipFill>
          <a:blip r:embed="rId4" cstate="print"/>
          <a:stretch>
            <a:fillRect/>
          </a:stretch>
        </p:blipFill>
        <p:spPr bwMode="auto">
          <a:xfrm>
            <a:off x="1313184" y="7205647"/>
            <a:ext cx="6185714" cy="2257143"/>
          </a:xfrm>
          <a:prstGeom prst="rect">
            <a:avLst/>
          </a:prstGeom>
          <a:noFill/>
          <a:ln w="6350">
            <a:solidFill>
              <a:schemeClr val="tx1"/>
            </a:solidFill>
            <a:miter lim="800000"/>
            <a:headEnd type="none" w="sm" len="sm"/>
            <a:tailEnd type="none" w="sm" len="sm"/>
          </a:ln>
        </p:spPr>
      </p:pic>
      <p:sp>
        <p:nvSpPr>
          <p:cNvPr id="55304" name="TextBox 13"/>
          <p:cNvSpPr txBox="1">
            <a:spLocks noChangeArrowheads="1"/>
          </p:cNvSpPr>
          <p:nvPr/>
        </p:nvSpPr>
        <p:spPr bwMode="auto">
          <a:xfrm>
            <a:off x="1295128" y="9391972"/>
            <a:ext cx="914162" cy="369332"/>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Oracle Sans" panose="020B0503020204020204" pitchFamily="34" charset="0"/>
                <a:cs typeface="Oracle Sans" panose="020B0503020204020204" pitchFamily="34" charset="0"/>
              </a:rPr>
              <a:t>…</a:t>
            </a:r>
          </a:p>
        </p:txBody>
      </p:sp>
    </p:spTree>
    <p:custDataLst>
      <p:tags r:id="rId1"/>
    </p:custDataLst>
    <p:extLst>
      <p:ext uri="{BB962C8B-B14F-4D97-AF65-F5344CB8AC3E}">
        <p14:creationId xmlns:p14="http://schemas.microsoft.com/office/powerpoint/2010/main" val="2596592922"/>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rot="16200000" flipV="1">
            <a:off x="14470889" y="4875928"/>
            <a:ext cx="2068890"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7" name="Oval 6"/>
          <p:cNvSpPr>
            <a:spLocks noChangeAspect="1"/>
          </p:cNvSpPr>
          <p:nvPr/>
        </p:nvSpPr>
        <p:spPr bwMode="auto">
          <a:xfrm>
            <a:off x="14310870" y="6175215"/>
            <a:ext cx="2971800" cy="2968785"/>
          </a:xfrm>
          <a:prstGeom prst="ellipse">
            <a:avLst/>
          </a:prstGeom>
          <a:solidFill>
            <a:schemeClr val="bg1"/>
          </a:solidFill>
          <a:ln w="50800" cap="flat" cmpd="sng" algn="ctr">
            <a:solidFill>
              <a:schemeClr val="accent3">
                <a:lumMod val="20000"/>
                <a:lumOff val="8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5734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Recursive </a:t>
            </a:r>
            <a:r>
              <a:rPr lang="en-US" altLang="en-US" dirty="0">
                <a:latin typeface="Courier New" panose="02070309020205020404" pitchFamily="49" charset="0"/>
                <a:cs typeface="Courier New" panose="02070309020205020404" pitchFamily="49" charset="0"/>
              </a:rPr>
              <a:t>WITH</a:t>
            </a:r>
            <a:r>
              <a:rPr lang="en-US" altLang="en-US" dirty="0">
                <a:latin typeface="+mj-lt"/>
                <a:cs typeface="Oracle Sans" panose="020B0503020204020204" pitchFamily="34" charset="0"/>
              </a:rPr>
              <a:t> Clause</a:t>
            </a:r>
          </a:p>
        </p:txBody>
      </p:sp>
      <p:sp>
        <p:nvSpPr>
          <p:cNvPr id="57347" name="Rectangle 3"/>
          <p:cNvSpPr>
            <a:spLocks noGrp="1" noChangeArrowheads="1"/>
          </p:cNvSpPr>
          <p:nvPr>
            <p:ph idx="1"/>
          </p:nvPr>
        </p:nvSpPr>
        <p:spPr>
          <a:xfrm>
            <a:off x="933451" y="2272710"/>
            <a:ext cx="16421100" cy="2762740"/>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The Recursive </a:t>
            </a:r>
            <a:r>
              <a:rPr lang="en-US" altLang="en-US" dirty="0">
                <a:latin typeface="Courier New" panose="02070309020205020404" pitchFamily="49" charset="0"/>
                <a:cs typeface="Courier New" panose="02070309020205020404" pitchFamily="49" charset="0"/>
              </a:rPr>
              <a:t>WITH </a:t>
            </a:r>
            <a:r>
              <a:rPr lang="en-US" altLang="en-US" dirty="0">
                <a:latin typeface="Oracle Sans" panose="020B0503020204020204" pitchFamily="34" charset="0"/>
                <a:cs typeface="Oracle Sans" panose="020B0503020204020204" pitchFamily="34" charset="0"/>
              </a:rPr>
              <a:t>clause:</a:t>
            </a:r>
          </a:p>
          <a:p>
            <a:pPr lvl="1"/>
            <a:r>
              <a:rPr lang="en-US" altLang="en-US" dirty="0">
                <a:latin typeface="Oracle Sans" panose="020B0503020204020204" pitchFamily="34" charset="0"/>
                <a:cs typeface="Oracle Sans" panose="020B0503020204020204" pitchFamily="34" charset="0"/>
              </a:rPr>
              <a:t>Enables formulation of recursive queries</a:t>
            </a:r>
          </a:p>
          <a:p>
            <a:pPr lvl="1"/>
            <a:r>
              <a:rPr lang="en-US" altLang="en-US" dirty="0">
                <a:latin typeface="Oracle Sans" panose="020B0503020204020204" pitchFamily="34" charset="0"/>
                <a:cs typeface="Oracle Sans" panose="020B0503020204020204" pitchFamily="34" charset="0"/>
              </a:rPr>
              <a:t>Creates a query with a name, called the Recursive </a:t>
            </a:r>
            <a:r>
              <a:rPr lang="en-US" altLang="en-US" dirty="0">
                <a:latin typeface="Courier New" panose="02070309020205020404" pitchFamily="49" charset="0"/>
                <a:cs typeface="Courier New" panose="02070309020205020404" pitchFamily="49" charset="0"/>
              </a:rPr>
              <a:t>WITH</a:t>
            </a:r>
            <a:r>
              <a:rPr lang="en-US" altLang="en-US" dirty="0">
                <a:latin typeface="Oracle Sans" panose="020B0503020204020204" pitchFamily="34" charset="0"/>
                <a:cs typeface="Oracle Sans" panose="020B0503020204020204" pitchFamily="34" charset="0"/>
              </a:rPr>
              <a:t> element name</a:t>
            </a:r>
          </a:p>
          <a:p>
            <a:pPr lvl="1"/>
            <a:r>
              <a:rPr lang="en-US" altLang="en-US" dirty="0">
                <a:latin typeface="Oracle Sans" panose="020B0503020204020204" pitchFamily="34" charset="0"/>
                <a:cs typeface="Oracle Sans" panose="020B0503020204020204" pitchFamily="34" charset="0"/>
              </a:rPr>
              <a:t>Contains two types of query block members: an anchor and a recursive</a:t>
            </a:r>
          </a:p>
          <a:p>
            <a:pPr lvl="1"/>
            <a:r>
              <a:rPr lang="en-US" altLang="en-US" dirty="0">
                <a:latin typeface="Oracle Sans" panose="020B0503020204020204" pitchFamily="34" charset="0"/>
                <a:cs typeface="Oracle Sans" panose="020B0503020204020204" pitchFamily="34" charset="0"/>
              </a:rPr>
              <a:t>Is </a:t>
            </a:r>
            <a:r>
              <a:rPr lang="en-US" altLang="en-US" dirty="0">
                <a:latin typeface="Courier New" panose="02070309020205020404" pitchFamily="49" charset="0"/>
                <a:cs typeface="Courier New" panose="02070309020205020404" pitchFamily="49" charset="0"/>
              </a:rPr>
              <a:t>ANSI</a:t>
            </a:r>
            <a:r>
              <a:rPr lang="en-US" altLang="en-US" dirty="0">
                <a:latin typeface="Oracle Sans" panose="020B0503020204020204" pitchFamily="34" charset="0"/>
                <a:cs typeface="Oracle Sans" panose="020B0503020204020204" pitchFamily="34" charset="0"/>
              </a:rPr>
              <a:t> compatible</a:t>
            </a:r>
          </a:p>
        </p:txBody>
      </p:sp>
      <p:pic>
        <p:nvPicPr>
          <p:cNvPr id="57348" name="Picture 4" descr="document 2"/>
          <p:cNvPicPr>
            <a:picLocks noChangeAspect="1" noChangeArrowheads="1"/>
          </p:cNvPicPr>
          <p:nvPr/>
        </p:nvPicPr>
        <p:blipFill>
          <a:blip r:embed="rId4" cstate="print"/>
          <a:stretch>
            <a:fillRect/>
          </a:stretch>
        </p:blipFill>
        <p:spPr bwMode="auto">
          <a:xfrm>
            <a:off x="15339570" y="6450989"/>
            <a:ext cx="1188465" cy="2518838"/>
          </a:xfrm>
          <a:prstGeom prst="rect">
            <a:avLst/>
          </a:prstGeom>
          <a:noFill/>
          <a:ln w="9525">
            <a:noFill/>
            <a:miter lim="800000"/>
            <a:headEnd/>
            <a:tailEnd/>
          </a:ln>
        </p:spPr>
      </p:pic>
      <p:pic>
        <p:nvPicPr>
          <p:cNvPr id="2" name="Picture 1"/>
          <p:cNvPicPr>
            <a:picLocks noChangeAspect="1"/>
          </p:cNvPicPr>
          <p:nvPr/>
        </p:nvPicPr>
        <p:blipFill>
          <a:blip r:embed="rId5"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4456135" y="7219035"/>
            <a:ext cx="962150" cy="1016610"/>
          </a:xfrm>
          <a:prstGeom prst="rect">
            <a:avLst/>
          </a:prstGeom>
        </p:spPr>
      </p:pic>
    </p:spTree>
    <p:custDataLst>
      <p:tags r:id="rId1"/>
    </p:custDataLst>
    <p:extLst>
      <p:ext uri="{BB962C8B-B14F-4D97-AF65-F5344CB8AC3E}">
        <p14:creationId xmlns:p14="http://schemas.microsoft.com/office/powerpoint/2010/main" val="29513355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Recursive </a:t>
            </a:r>
            <a:r>
              <a:rPr lang="en-US" altLang="en-US" dirty="0">
                <a:latin typeface="Courier New" panose="02070309020205020404" pitchFamily="49" charset="0"/>
                <a:cs typeface="Courier New" panose="02070309020205020404" pitchFamily="49" charset="0"/>
              </a:rPr>
              <a:t>WITH</a:t>
            </a:r>
            <a:r>
              <a:rPr lang="en-US" altLang="en-US" dirty="0">
                <a:latin typeface="+mj-lt"/>
                <a:cs typeface="Oracle Sans" panose="020B0503020204020204" pitchFamily="34" charset="0"/>
              </a:rPr>
              <a:t> Clause: Example</a:t>
            </a:r>
          </a:p>
        </p:txBody>
      </p:sp>
      <p:grpSp>
        <p:nvGrpSpPr>
          <p:cNvPr id="2" name="Group 6"/>
          <p:cNvGrpSpPr>
            <a:grpSpLocks/>
          </p:cNvGrpSpPr>
          <p:nvPr/>
        </p:nvGrpSpPr>
        <p:grpSpPr bwMode="auto">
          <a:xfrm>
            <a:off x="1309492" y="2071598"/>
            <a:ext cx="14931311" cy="7536398"/>
            <a:chOff x="609600" y="1276350"/>
            <a:chExt cx="7467600" cy="5024265"/>
          </a:xfrm>
        </p:grpSpPr>
        <p:sp>
          <p:nvSpPr>
            <p:cNvPr id="16" name="Content Placeholder 2"/>
            <p:cNvSpPr txBox="1">
              <a:spLocks/>
            </p:cNvSpPr>
            <p:nvPr/>
          </p:nvSpPr>
          <p:spPr bwMode="gray">
            <a:xfrm>
              <a:off x="609600" y="2156512"/>
              <a:ext cx="6553200" cy="289864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023938" algn="l"/>
                  <a:tab pos="2750345" algn="l"/>
                </a:tabLst>
                <a:defRPr/>
              </a:pPr>
              <a:r>
                <a:rPr lang="en-US" altLang="en-US" sz="2100" b="1" dirty="0">
                  <a:latin typeface="Courier New" pitchFamily="49" charset="0"/>
                  <a:cs typeface="Times New Roman" pitchFamily="18" charset="0"/>
                </a:rPr>
                <a:t>WITH Reachable_From (Source, Destin, </a:t>
              </a:r>
              <a:r>
                <a:rPr lang="en-US" altLang="en-US" sz="2100" b="1" dirty="0" err="1">
                  <a:latin typeface="Courier New" pitchFamily="49" charset="0"/>
                  <a:cs typeface="Times New Roman" pitchFamily="18" charset="0"/>
                </a:rPr>
                <a:t>TotalFlightTime</a:t>
              </a:r>
              <a:r>
                <a:rPr lang="en-US" altLang="en-US" sz="2100" b="1" dirty="0">
                  <a:latin typeface="Courier New" pitchFamily="49" charset="0"/>
                  <a:cs typeface="Times New Roman" pitchFamily="18" charset="0"/>
                </a:rPr>
                <a:t>) AS</a:t>
              </a:r>
            </a:p>
            <a:p>
              <a:pPr>
                <a:tabLst>
                  <a:tab pos="1023938" algn="l"/>
                  <a:tab pos="2750345" algn="l"/>
                </a:tabLst>
                <a:defRPr/>
              </a:pPr>
              <a:r>
                <a:rPr lang="en-US" altLang="en-US" sz="2100" b="1" dirty="0">
                  <a:latin typeface="Courier New" pitchFamily="49" charset="0"/>
                  <a:cs typeface="Times New Roman" pitchFamily="18" charset="0"/>
                </a:rPr>
                <a:t>(</a:t>
              </a:r>
            </a:p>
            <a:p>
              <a:pPr>
                <a:tabLst>
                  <a:tab pos="1023938" algn="l"/>
                  <a:tab pos="2750345" algn="l"/>
                </a:tabLst>
                <a:defRPr/>
              </a:pPr>
              <a:r>
                <a:rPr lang="en-US" altLang="en-US" sz="2100" b="1" dirty="0">
                  <a:latin typeface="Courier New" pitchFamily="49" charset="0"/>
                  <a:cs typeface="Times New Roman" pitchFamily="18" charset="0"/>
                </a:rPr>
                <a:t>    SELECT Source, Destin, </a:t>
              </a:r>
              <a:r>
                <a:rPr lang="en-US" altLang="en-US" sz="2100" b="1" dirty="0" err="1">
                  <a:latin typeface="Courier New" pitchFamily="49" charset="0"/>
                  <a:cs typeface="Times New Roman" pitchFamily="18" charset="0"/>
                </a:rPr>
                <a:t>Flight_time</a:t>
              </a:r>
              <a:endParaRPr lang="en-US" altLang="en-US" sz="2100" b="1" dirty="0">
                <a:latin typeface="Courier New" pitchFamily="49" charset="0"/>
                <a:cs typeface="Times New Roman" pitchFamily="18" charset="0"/>
              </a:endParaRPr>
            </a:p>
            <a:p>
              <a:pPr>
                <a:tabLst>
                  <a:tab pos="1023938" algn="l"/>
                  <a:tab pos="2750345" algn="l"/>
                </a:tabLst>
                <a:defRPr/>
              </a:pPr>
              <a:r>
                <a:rPr lang="en-US" altLang="en-US" sz="2100" b="1" dirty="0">
                  <a:latin typeface="Courier New" pitchFamily="49" charset="0"/>
                  <a:cs typeface="Times New Roman" pitchFamily="18" charset="0"/>
                </a:rPr>
                <a:t>    FROM Flights</a:t>
              </a:r>
            </a:p>
            <a:p>
              <a:pPr>
                <a:tabLst>
                  <a:tab pos="1023938" algn="l"/>
                  <a:tab pos="2750345" algn="l"/>
                </a:tabLst>
                <a:defRPr/>
              </a:pPr>
              <a:r>
                <a:rPr lang="en-US" altLang="en-US" sz="2100" b="1" dirty="0">
                  <a:latin typeface="Courier New" pitchFamily="49" charset="0"/>
                  <a:cs typeface="Times New Roman" pitchFamily="18" charset="0"/>
                </a:rPr>
                <a:t>  UNION ALL</a:t>
              </a:r>
            </a:p>
            <a:p>
              <a:pPr lvl="1">
                <a:tabLst>
                  <a:tab pos="1023938" algn="l"/>
                  <a:tab pos="2750345" algn="l"/>
                </a:tabLst>
                <a:defRPr/>
              </a:pPr>
              <a:r>
                <a:rPr lang="en-US" altLang="en-US" sz="2100" b="1" dirty="0">
                  <a:latin typeface="Courier New" pitchFamily="49" charset="0"/>
                  <a:cs typeface="Times New Roman" pitchFamily="18" charset="0"/>
                </a:rPr>
                <a:t>SELECT </a:t>
              </a:r>
              <a:r>
                <a:rPr lang="en-US" altLang="en-US" sz="2100" b="1" dirty="0" err="1">
                  <a:latin typeface="Courier New" pitchFamily="49" charset="0"/>
                  <a:cs typeface="Times New Roman" pitchFamily="18" charset="0"/>
                </a:rPr>
                <a:t>incoming.Source</a:t>
              </a:r>
              <a:r>
                <a:rPr lang="en-US" altLang="en-US" sz="2100" b="1" dirty="0">
                  <a:latin typeface="Courier New" pitchFamily="49" charset="0"/>
                  <a:cs typeface="Times New Roman" pitchFamily="18" charset="0"/>
                </a:rPr>
                <a:t>, </a:t>
              </a:r>
              <a:r>
                <a:rPr lang="en-US" altLang="en-US" sz="2100" b="1" dirty="0" err="1">
                  <a:latin typeface="Courier New" pitchFamily="49" charset="0"/>
                  <a:cs typeface="Times New Roman" pitchFamily="18" charset="0"/>
                </a:rPr>
                <a:t>outgoing.Destin</a:t>
              </a:r>
              <a:r>
                <a:rPr lang="en-US" altLang="en-US" sz="2100" b="1" dirty="0">
                  <a:latin typeface="Courier New" pitchFamily="49" charset="0"/>
                  <a:cs typeface="Times New Roman" pitchFamily="18" charset="0"/>
                </a:rPr>
                <a:t>, </a:t>
              </a:r>
            </a:p>
            <a:p>
              <a:pPr lvl="1">
                <a:tabLst>
                  <a:tab pos="1023938" algn="l"/>
                  <a:tab pos="2750345" algn="l"/>
                </a:tabLst>
                <a:defRPr/>
              </a:pPr>
              <a:r>
                <a:rPr lang="en-US" altLang="en-US" sz="2100" b="1" dirty="0">
                  <a:latin typeface="Courier New" pitchFamily="49" charset="0"/>
                  <a:cs typeface="Times New Roman" pitchFamily="18" charset="0"/>
                </a:rPr>
                <a:t>       </a:t>
              </a:r>
              <a:r>
                <a:rPr lang="en-US" altLang="en-US" sz="2100" b="1" dirty="0" err="1">
                  <a:latin typeface="Courier New" pitchFamily="49" charset="0"/>
                  <a:cs typeface="Times New Roman" pitchFamily="18" charset="0"/>
                </a:rPr>
                <a:t>incoming.TotalFlightTime+outgoing.Flight_time</a:t>
              </a:r>
              <a:endParaRPr lang="en-US" altLang="en-US" sz="2100" b="1" dirty="0">
                <a:latin typeface="Courier New" pitchFamily="49" charset="0"/>
                <a:cs typeface="Times New Roman" pitchFamily="18" charset="0"/>
              </a:endParaRPr>
            </a:p>
            <a:p>
              <a:pPr lvl="1">
                <a:tabLst>
                  <a:tab pos="1023938" algn="l"/>
                  <a:tab pos="2750345" algn="l"/>
                </a:tabLst>
                <a:defRPr/>
              </a:pPr>
              <a:r>
                <a:rPr lang="en-US" altLang="en-US" sz="2100" b="1" dirty="0">
                  <a:latin typeface="Courier New" pitchFamily="49" charset="0"/>
                  <a:cs typeface="Times New Roman" pitchFamily="18" charset="0"/>
                </a:rPr>
                <a:t>FROM Reachable_From incoming, Flights outgoing</a:t>
              </a:r>
            </a:p>
            <a:p>
              <a:pPr lvl="1">
                <a:tabLst>
                  <a:tab pos="1023938" algn="l"/>
                  <a:tab pos="2750345" algn="l"/>
                </a:tabLst>
                <a:defRPr/>
              </a:pPr>
              <a:r>
                <a:rPr lang="en-US" altLang="en-US" sz="2100" b="1" dirty="0">
                  <a:latin typeface="Courier New" pitchFamily="49" charset="0"/>
                  <a:cs typeface="Times New Roman" pitchFamily="18" charset="0"/>
                </a:rPr>
                <a:t>WHERE </a:t>
              </a:r>
              <a:r>
                <a:rPr lang="en-US" altLang="en-US" sz="2100" b="1" dirty="0" err="1">
                  <a:latin typeface="Courier New" pitchFamily="49" charset="0"/>
                  <a:cs typeface="Times New Roman" pitchFamily="18" charset="0"/>
                </a:rPr>
                <a:t>incoming.Destin</a:t>
              </a:r>
              <a:r>
                <a:rPr lang="en-US" altLang="en-US" sz="2100" b="1" dirty="0">
                  <a:latin typeface="Courier New" pitchFamily="49" charset="0"/>
                  <a:cs typeface="Times New Roman" pitchFamily="18" charset="0"/>
                </a:rPr>
                <a:t> = </a:t>
              </a:r>
              <a:r>
                <a:rPr lang="en-US" altLang="en-US" sz="2100" b="1" dirty="0" err="1">
                  <a:latin typeface="Courier New" pitchFamily="49" charset="0"/>
                  <a:cs typeface="Times New Roman" pitchFamily="18" charset="0"/>
                </a:rPr>
                <a:t>outgoing.Source</a:t>
              </a:r>
              <a:endParaRPr lang="en-US" altLang="en-US" sz="2100" b="1" dirty="0">
                <a:latin typeface="Courier New" pitchFamily="49" charset="0"/>
                <a:cs typeface="Times New Roman" pitchFamily="18" charset="0"/>
              </a:endParaRPr>
            </a:p>
            <a:p>
              <a:pPr>
                <a:tabLst>
                  <a:tab pos="1023938" algn="l"/>
                  <a:tab pos="2750345" algn="l"/>
                </a:tabLst>
                <a:defRPr/>
              </a:pPr>
              <a:r>
                <a:rPr lang="en-US" altLang="en-US" sz="2100" b="1" dirty="0">
                  <a:latin typeface="Courier New" pitchFamily="49" charset="0"/>
                  <a:cs typeface="Times New Roman" pitchFamily="18" charset="0"/>
                </a:rPr>
                <a:t>)</a:t>
              </a:r>
            </a:p>
            <a:p>
              <a:pPr>
                <a:tabLst>
                  <a:tab pos="1023938" algn="l"/>
                  <a:tab pos="2750345" algn="l"/>
                </a:tabLst>
                <a:defRPr/>
              </a:pPr>
              <a:r>
                <a:rPr lang="en-US" altLang="en-US" sz="2100" b="1" dirty="0">
                  <a:latin typeface="Courier New" pitchFamily="49" charset="0"/>
                  <a:cs typeface="Times New Roman" pitchFamily="18" charset="0"/>
                </a:rPr>
                <a:t>SELECT Source, Destin, </a:t>
              </a:r>
              <a:r>
                <a:rPr lang="en-US" altLang="en-US" sz="2100" b="1" dirty="0" err="1">
                  <a:latin typeface="Courier New" pitchFamily="49" charset="0"/>
                  <a:cs typeface="Times New Roman" pitchFamily="18" charset="0"/>
                </a:rPr>
                <a:t>TotalFlightTime</a:t>
              </a:r>
              <a:r>
                <a:rPr lang="en-US" altLang="en-US" sz="2100" b="1" dirty="0">
                  <a:latin typeface="Courier New" pitchFamily="49" charset="0"/>
                  <a:cs typeface="Times New Roman" pitchFamily="18" charset="0"/>
                </a:rPr>
                <a:t> </a:t>
              </a:r>
            </a:p>
            <a:p>
              <a:pPr>
                <a:tabLst>
                  <a:tab pos="1023938" algn="l"/>
                  <a:tab pos="2750345" algn="l"/>
                </a:tabLst>
                <a:defRPr/>
              </a:pPr>
              <a:r>
                <a:rPr lang="en-US" altLang="en-US" sz="2100" b="1" dirty="0">
                  <a:latin typeface="Courier New" pitchFamily="49" charset="0"/>
                  <a:cs typeface="Times New Roman" pitchFamily="18" charset="0"/>
                </a:rPr>
                <a:t>FROM Reachable_From;</a:t>
              </a:r>
            </a:p>
          </p:txBody>
        </p:sp>
        <p:sp>
          <p:nvSpPr>
            <p:cNvPr id="59399" name="Rectangle 41"/>
            <p:cNvSpPr>
              <a:spLocks noChangeArrowheads="1"/>
            </p:cNvSpPr>
            <p:nvPr/>
          </p:nvSpPr>
          <p:spPr bwMode="gray">
            <a:xfrm>
              <a:off x="710456" y="2351088"/>
              <a:ext cx="4287367" cy="228600"/>
            </a:xfrm>
            <a:prstGeom prst="rect">
              <a:avLst/>
            </a:prstGeom>
            <a:noFill/>
            <a:ln w="28575">
              <a:solidFill>
                <a:srgbClr val="FC0128"/>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59400" name="Rectangle 46"/>
            <p:cNvSpPr>
              <a:spLocks noChangeArrowheads="1"/>
            </p:cNvSpPr>
            <p:nvPr/>
          </p:nvSpPr>
          <p:spPr bwMode="auto">
            <a:xfrm>
              <a:off x="654050" y="1442057"/>
              <a:ext cx="1593158" cy="369332"/>
            </a:xfrm>
            <a:prstGeom prst="rect">
              <a:avLst/>
            </a:prstGeom>
            <a:noFill/>
            <a:ln w="28575">
              <a:noFill/>
              <a:miter lim="800000"/>
              <a:headEnd type="none" w="sm" len="sm"/>
              <a:tailEnd type="none" w="sm" len="sm"/>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eaLnBrk="1" hangingPunct="1"/>
              <a:r>
                <a:rPr lang="en-US" altLang="en-US" sz="3000" dirty="0">
                  <a:latin typeface="Courier New" pitchFamily="49" charset="0"/>
                  <a:cs typeface="Oracle Sans" panose="020B0503020204020204" pitchFamily="34" charset="0"/>
                </a:rPr>
                <a:t>FLIGHTS Table</a:t>
              </a:r>
            </a:p>
          </p:txBody>
        </p:sp>
        <p:sp>
          <p:nvSpPr>
            <p:cNvPr id="59401" name="Freeform 49"/>
            <p:cNvSpPr>
              <a:spLocks/>
            </p:cNvSpPr>
            <p:nvPr/>
          </p:nvSpPr>
          <p:spPr bwMode="gray">
            <a:xfrm>
              <a:off x="6934200" y="2481263"/>
              <a:ext cx="1143000" cy="1219200"/>
            </a:xfrm>
            <a:custGeom>
              <a:avLst/>
              <a:gdLst>
                <a:gd name="T0" fmla="*/ 2147483646 w 649"/>
                <a:gd name="T1" fmla="*/ 2147483646 h 121"/>
                <a:gd name="T2" fmla="*/ 2147483646 w 649"/>
                <a:gd name="T3" fmla="*/ 0 h 121"/>
                <a:gd name="T4" fmla="*/ 0 w 649"/>
                <a:gd name="T5" fmla="*/ 0 h 121"/>
                <a:gd name="T6" fmla="*/ 0 60000 65536"/>
                <a:gd name="T7" fmla="*/ 0 60000 65536"/>
                <a:gd name="T8" fmla="*/ 0 60000 65536"/>
                <a:gd name="T9" fmla="*/ 0 w 649"/>
                <a:gd name="T10" fmla="*/ 0 h 121"/>
                <a:gd name="T11" fmla="*/ 649 w 649"/>
                <a:gd name="T12" fmla="*/ 121 h 121"/>
              </a:gdLst>
              <a:ahLst/>
              <a:cxnLst>
                <a:cxn ang="T6">
                  <a:pos x="T0" y="T1"/>
                </a:cxn>
                <a:cxn ang="T7">
                  <a:pos x="T2" y="T3"/>
                </a:cxn>
                <a:cxn ang="T8">
                  <a:pos x="T4" y="T5"/>
                </a:cxn>
              </a:cxnLst>
              <a:rect l="T9" t="T10" r="T11" b="T12"/>
              <a:pathLst>
                <a:path w="649" h="121">
                  <a:moveTo>
                    <a:pt x="648" y="120"/>
                  </a:moveTo>
                  <a:lnTo>
                    <a:pt x="648" y="0"/>
                  </a:lnTo>
                  <a:lnTo>
                    <a:pt x="0" y="0"/>
                  </a:lnTo>
                </a:path>
              </a:pathLst>
            </a:custGeom>
            <a:noFill/>
            <a:ln w="28575" cap="rnd" cmpd="sng">
              <a:solidFill>
                <a:schemeClr val="accent1"/>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59402" name="Rectangle 50"/>
            <p:cNvSpPr>
              <a:spLocks noChangeArrowheads="1"/>
            </p:cNvSpPr>
            <p:nvPr/>
          </p:nvSpPr>
          <p:spPr bwMode="gray">
            <a:xfrm>
              <a:off x="1143000" y="3438525"/>
              <a:ext cx="5791200" cy="838200"/>
            </a:xfrm>
            <a:prstGeom prst="rect">
              <a:avLst/>
            </a:prstGeom>
            <a:noFill/>
            <a:ln w="28575">
              <a:solidFill>
                <a:srgbClr val="FC0128"/>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59403" name="Line 51"/>
            <p:cNvSpPr>
              <a:spLocks noChangeShapeType="1"/>
            </p:cNvSpPr>
            <p:nvPr/>
          </p:nvSpPr>
          <p:spPr bwMode="gray">
            <a:xfrm>
              <a:off x="6934200" y="3700463"/>
              <a:ext cx="1143000" cy="0"/>
            </a:xfrm>
            <a:prstGeom prst="line">
              <a:avLst/>
            </a:prstGeom>
            <a:noFill/>
            <a:ln w="28575" cap="rnd">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pic>
          <p:nvPicPr>
            <p:cNvPr id="59404" name="Picture 16"/>
            <p:cNvPicPr>
              <a:picLocks noChangeAspect="1" noChangeArrowheads="1"/>
            </p:cNvPicPr>
            <p:nvPr/>
          </p:nvPicPr>
          <p:blipFill>
            <a:blip r:embed="rId4" cstate="print"/>
            <a:stretch>
              <a:fillRect/>
            </a:stretch>
          </p:blipFill>
          <p:spPr bwMode="auto">
            <a:xfrm>
              <a:off x="5334000" y="4919663"/>
              <a:ext cx="2400625" cy="1380952"/>
            </a:xfrm>
            <a:prstGeom prst="rect">
              <a:avLst/>
            </a:prstGeom>
            <a:noFill/>
            <a:ln w="28575">
              <a:noFill/>
              <a:miter lim="800000"/>
              <a:headEnd type="none" w="sm" len="sm"/>
              <a:tailEnd type="none" w="sm" len="sm"/>
            </a:ln>
          </p:spPr>
        </p:pic>
        <p:pic>
          <p:nvPicPr>
            <p:cNvPr id="59405" name="Picture 17"/>
            <p:cNvPicPr>
              <a:picLocks noChangeAspect="1" noChangeArrowheads="1"/>
            </p:cNvPicPr>
            <p:nvPr/>
          </p:nvPicPr>
          <p:blipFill>
            <a:blip r:embed="rId5" cstate="print"/>
            <a:stretch>
              <a:fillRect/>
            </a:stretch>
          </p:blipFill>
          <p:spPr bwMode="auto">
            <a:xfrm>
              <a:off x="2895600" y="1276350"/>
              <a:ext cx="2150560" cy="780952"/>
            </a:xfrm>
            <a:prstGeom prst="rect">
              <a:avLst/>
            </a:prstGeom>
            <a:noFill/>
            <a:ln w="28575">
              <a:noFill/>
              <a:miter lim="800000"/>
              <a:headEnd type="none" w="sm" len="sm"/>
              <a:tailEnd type="none" w="sm" len="sm"/>
            </a:ln>
          </p:spPr>
        </p:pic>
        <p:cxnSp>
          <p:nvCxnSpPr>
            <p:cNvPr id="59415" name="Elbow Connector 5"/>
            <p:cNvCxnSpPr>
              <a:cxnSpLocks noChangeShapeType="1"/>
            </p:cNvCxnSpPr>
            <p:nvPr/>
          </p:nvCxnSpPr>
          <p:spPr bwMode="auto">
            <a:xfrm>
              <a:off x="4743494" y="4571998"/>
              <a:ext cx="2651760" cy="274320"/>
            </a:xfrm>
            <a:prstGeom prst="bentConnector2">
              <a:avLst/>
            </a:prstGeom>
            <a:noFill/>
            <a:ln w="28575" algn="ctr">
              <a:solidFill>
                <a:schemeClr val="accent1"/>
              </a:solidFill>
              <a:round/>
              <a:headEnd type="none" w="sm" len="sm"/>
              <a:tailEnd type="triangle" w="lg" len="lg"/>
            </a:ln>
          </p:spPr>
        </p:cxnSp>
      </p:grpSp>
      <p:sp>
        <p:nvSpPr>
          <p:cNvPr id="18" name="Oval 33"/>
          <p:cNvSpPr>
            <a:spLocks noChangeAspect="1" noChangeArrowheads="1"/>
          </p:cNvSpPr>
          <p:nvPr/>
        </p:nvSpPr>
        <p:spPr bwMode="auto">
          <a:xfrm>
            <a:off x="10368136" y="2328773"/>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1</a:t>
            </a:r>
          </a:p>
        </p:txBody>
      </p:sp>
      <p:sp>
        <p:nvSpPr>
          <p:cNvPr id="21" name="Oval 33"/>
          <p:cNvSpPr>
            <a:spLocks noChangeAspect="1" noChangeArrowheads="1"/>
          </p:cNvSpPr>
          <p:nvPr/>
        </p:nvSpPr>
        <p:spPr bwMode="auto">
          <a:xfrm>
            <a:off x="16433126" y="4500473"/>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2</a:t>
            </a:r>
          </a:p>
        </p:txBody>
      </p:sp>
      <p:sp>
        <p:nvSpPr>
          <p:cNvPr id="22" name="Oval 33"/>
          <p:cNvSpPr>
            <a:spLocks noChangeAspect="1" noChangeArrowheads="1"/>
          </p:cNvSpPr>
          <p:nvPr/>
        </p:nvSpPr>
        <p:spPr bwMode="auto">
          <a:xfrm>
            <a:off x="9894253" y="8311852"/>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3</a:t>
            </a:r>
          </a:p>
        </p:txBody>
      </p:sp>
    </p:spTree>
    <p:custDataLst>
      <p:tags r:id="rId1"/>
    </p:custDataLst>
    <p:extLst>
      <p:ext uri="{BB962C8B-B14F-4D97-AF65-F5344CB8AC3E}">
        <p14:creationId xmlns:p14="http://schemas.microsoft.com/office/powerpoint/2010/main" val="16349884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Summary</a:t>
            </a:r>
          </a:p>
        </p:txBody>
      </p:sp>
      <p:sp>
        <p:nvSpPr>
          <p:cNvPr id="63491" name="Rectangle 5"/>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In this lesson, you should have learned how to:</a:t>
            </a:r>
          </a:p>
          <a:p>
            <a:pPr lvl="1"/>
            <a:r>
              <a:rPr lang="en-US" altLang="en-US" dirty="0">
                <a:latin typeface="Oracle Sans" panose="020B0503020204020204" pitchFamily="34" charset="0"/>
                <a:cs typeface="Oracle Sans" panose="020B0503020204020204" pitchFamily="34" charset="0"/>
              </a:rPr>
              <a:t>Write a multiple-column subquery</a:t>
            </a:r>
          </a:p>
          <a:p>
            <a:pPr lvl="1"/>
            <a:r>
              <a:rPr lang="en-US" altLang="en-US" dirty="0">
                <a:latin typeface="Oracle Sans" panose="020B0503020204020204" pitchFamily="34" charset="0"/>
                <a:cs typeface="Oracle Sans" panose="020B0503020204020204" pitchFamily="34" charset="0"/>
              </a:rPr>
              <a:t>Use scalar </a:t>
            </a:r>
            <a:r>
              <a:rPr lang="en-US" altLang="en-US" dirty="0" err="1">
                <a:latin typeface="Oracle Sans" panose="020B0503020204020204" pitchFamily="34" charset="0"/>
                <a:cs typeface="Oracle Sans" panose="020B0503020204020204" pitchFamily="34" charset="0"/>
              </a:rPr>
              <a:t>subqueries</a:t>
            </a:r>
            <a:r>
              <a:rPr lang="en-US" altLang="en-US" dirty="0">
                <a:latin typeface="Oracle Sans" panose="020B0503020204020204" pitchFamily="34" charset="0"/>
                <a:cs typeface="Oracle Sans" panose="020B0503020204020204" pitchFamily="34" charset="0"/>
              </a:rPr>
              <a:t> in </a:t>
            </a:r>
            <a:r>
              <a:rPr lang="en-US" altLang="en-US" dirty="0">
                <a:latin typeface="+mn-lt"/>
                <a:cs typeface="Courier New" panose="02070309020205020404" pitchFamily="49" charset="0"/>
              </a:rPr>
              <a:t>SQL</a:t>
            </a:r>
          </a:p>
          <a:p>
            <a:pPr lvl="1"/>
            <a:r>
              <a:rPr lang="en-US" altLang="en-US" dirty="0">
                <a:latin typeface="Oracle Sans" panose="020B0503020204020204" pitchFamily="34" charset="0"/>
                <a:cs typeface="Oracle Sans" panose="020B0503020204020204" pitchFamily="34" charset="0"/>
              </a:rPr>
              <a:t>Solve problems with correlated </a:t>
            </a:r>
            <a:r>
              <a:rPr lang="en-US" altLang="en-US" dirty="0" err="1">
                <a:latin typeface="Oracle Sans" panose="020B0503020204020204" pitchFamily="34" charset="0"/>
                <a:cs typeface="Oracle Sans" panose="020B0503020204020204" pitchFamily="34" charset="0"/>
              </a:rPr>
              <a:t>subqueries</a:t>
            </a:r>
            <a:endParaRPr lang="en-US" altLang="en-US" dirty="0">
              <a:latin typeface="Oracle Sans" panose="020B0503020204020204" pitchFamily="34" charset="0"/>
              <a:cs typeface="Oracle Sans" panose="020B0503020204020204" pitchFamily="34" charset="0"/>
            </a:endParaRPr>
          </a:p>
          <a:p>
            <a:pPr lvl="1"/>
            <a:r>
              <a:rPr lang="en-US" altLang="en-US" dirty="0">
                <a:latin typeface="Oracle Sans" panose="020B0503020204020204" pitchFamily="34" charset="0"/>
                <a:cs typeface="Oracle Sans" panose="020B0503020204020204" pitchFamily="34" charset="0"/>
              </a:rPr>
              <a:t>Use the </a:t>
            </a:r>
            <a:r>
              <a:rPr lang="en-US" altLang="en-US" dirty="0">
                <a:latin typeface="Courier New" panose="02070309020205020404" pitchFamily="49" charset="0"/>
                <a:cs typeface="Courier New" panose="02070309020205020404" pitchFamily="49" charset="0"/>
              </a:rPr>
              <a:t>EXISTS</a:t>
            </a:r>
            <a:r>
              <a:rPr lang="en-US" altLang="en-US" dirty="0">
                <a:latin typeface="Oracle Sans" panose="020B0503020204020204" pitchFamily="34" charset="0"/>
                <a:cs typeface="Oracle Sans" panose="020B0503020204020204" pitchFamily="34" charset="0"/>
              </a:rPr>
              <a:t> and </a:t>
            </a:r>
            <a:r>
              <a:rPr lang="en-US" altLang="en-US" dirty="0">
                <a:latin typeface="Courier New" panose="02070309020205020404" pitchFamily="49" charset="0"/>
                <a:cs typeface="Courier New" panose="02070309020205020404" pitchFamily="49" charset="0"/>
              </a:rPr>
              <a:t>NOT EXISTS </a:t>
            </a:r>
            <a:r>
              <a:rPr lang="en-US" altLang="en-US" dirty="0">
                <a:latin typeface="Oracle Sans" panose="020B0503020204020204" pitchFamily="34" charset="0"/>
                <a:cs typeface="Oracle Sans" panose="020B0503020204020204" pitchFamily="34" charset="0"/>
              </a:rPr>
              <a:t>operators</a:t>
            </a:r>
          </a:p>
          <a:p>
            <a:pPr lvl="1"/>
            <a:r>
              <a:rPr lang="en-US" altLang="en-US" dirty="0">
                <a:latin typeface="Oracle Sans" panose="020B0503020204020204" pitchFamily="34" charset="0"/>
                <a:cs typeface="Oracle Sans" panose="020B0503020204020204" pitchFamily="34" charset="0"/>
              </a:rPr>
              <a:t>Use the </a:t>
            </a:r>
            <a:r>
              <a:rPr lang="en-US" altLang="en-US" dirty="0">
                <a:latin typeface="Courier New" panose="02070309020205020404" pitchFamily="49" charset="0"/>
                <a:cs typeface="Courier New" panose="02070309020205020404" pitchFamily="49" charset="0"/>
              </a:rPr>
              <a:t>WITH</a:t>
            </a:r>
            <a:r>
              <a:rPr lang="en-US" altLang="en-US" dirty="0">
                <a:latin typeface="Oracle Sans" panose="020B0503020204020204" pitchFamily="34" charset="0"/>
                <a:cs typeface="Oracle Sans" panose="020B0503020204020204" pitchFamily="34" charset="0"/>
              </a:rPr>
              <a:t> clause</a:t>
            </a:r>
          </a:p>
        </p:txBody>
      </p:sp>
    </p:spTree>
    <p:custDataLst>
      <p:tags r:id="rId1"/>
    </p:custDataLst>
    <p:extLst>
      <p:ext uri="{BB962C8B-B14F-4D97-AF65-F5344CB8AC3E}">
        <p14:creationId xmlns:p14="http://schemas.microsoft.com/office/powerpoint/2010/main" val="3692442999"/>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Objectives</a:t>
            </a:r>
          </a:p>
        </p:txBody>
      </p:sp>
      <p:sp>
        <p:nvSpPr>
          <p:cNvPr id="8195" name="Rectangle 5"/>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After completing this lesson, you should be able to:</a:t>
            </a:r>
          </a:p>
          <a:p>
            <a:pPr lvl="1"/>
            <a:r>
              <a:rPr lang="en-US" altLang="en-US" dirty="0">
                <a:latin typeface="Oracle Sans" panose="020B0503020204020204" pitchFamily="34" charset="0"/>
                <a:cs typeface="Oracle Sans" panose="020B0503020204020204" pitchFamily="34" charset="0"/>
              </a:rPr>
              <a:t>Write a multiple-column subquery</a:t>
            </a:r>
          </a:p>
          <a:p>
            <a:pPr lvl="1"/>
            <a:r>
              <a:rPr lang="en-US" altLang="en-US" dirty="0">
                <a:latin typeface="Oracle Sans" panose="020B0503020204020204" pitchFamily="34" charset="0"/>
                <a:cs typeface="Oracle Sans" panose="020B0503020204020204" pitchFamily="34" charset="0"/>
              </a:rPr>
              <a:t>Use scalar </a:t>
            </a:r>
            <a:r>
              <a:rPr lang="en-US" altLang="en-US" dirty="0" err="1">
                <a:latin typeface="Oracle Sans" panose="020B0503020204020204" pitchFamily="34" charset="0"/>
                <a:cs typeface="Oracle Sans" panose="020B0503020204020204" pitchFamily="34" charset="0"/>
              </a:rPr>
              <a:t>subqueries</a:t>
            </a:r>
            <a:r>
              <a:rPr lang="en-US" altLang="en-US" dirty="0">
                <a:latin typeface="Oracle Sans" panose="020B0503020204020204" pitchFamily="34" charset="0"/>
                <a:cs typeface="Oracle Sans" panose="020B0503020204020204" pitchFamily="34" charset="0"/>
              </a:rPr>
              <a:t> in SQL</a:t>
            </a:r>
          </a:p>
          <a:p>
            <a:pPr lvl="1"/>
            <a:r>
              <a:rPr lang="en-US" altLang="en-US" dirty="0">
                <a:latin typeface="Oracle Sans" panose="020B0503020204020204" pitchFamily="34" charset="0"/>
                <a:cs typeface="Oracle Sans" panose="020B0503020204020204" pitchFamily="34" charset="0"/>
              </a:rPr>
              <a:t>Solve problems with correlated </a:t>
            </a:r>
            <a:r>
              <a:rPr lang="en-US" altLang="en-US" dirty="0" err="1">
                <a:latin typeface="Oracle Sans" panose="020B0503020204020204" pitchFamily="34" charset="0"/>
                <a:cs typeface="Oracle Sans" panose="020B0503020204020204" pitchFamily="34" charset="0"/>
              </a:rPr>
              <a:t>subqueries</a:t>
            </a:r>
            <a:endParaRPr lang="en-US" altLang="en-US" dirty="0">
              <a:latin typeface="Oracle Sans" panose="020B0503020204020204" pitchFamily="34" charset="0"/>
              <a:cs typeface="Oracle Sans" panose="020B0503020204020204" pitchFamily="34" charset="0"/>
            </a:endParaRPr>
          </a:p>
          <a:p>
            <a:pPr lvl="1"/>
            <a:r>
              <a:rPr lang="en-US" altLang="en-US" dirty="0">
                <a:latin typeface="Oracle Sans" panose="020B0503020204020204" pitchFamily="34" charset="0"/>
                <a:cs typeface="Oracle Sans" panose="020B0503020204020204" pitchFamily="34" charset="0"/>
              </a:rPr>
              <a:t>Use the </a:t>
            </a:r>
            <a:r>
              <a:rPr lang="en-US" altLang="en-US" dirty="0">
                <a:latin typeface="Courier New" panose="02070309020205020404" pitchFamily="49" charset="0"/>
                <a:cs typeface="Courier New" panose="02070309020205020404" pitchFamily="49" charset="0"/>
              </a:rPr>
              <a:t>EXISTS</a:t>
            </a:r>
            <a:r>
              <a:rPr lang="en-US" altLang="en-US" dirty="0">
                <a:latin typeface="Oracle Sans" panose="020B0503020204020204" pitchFamily="34" charset="0"/>
                <a:cs typeface="Oracle Sans" panose="020B0503020204020204" pitchFamily="34" charset="0"/>
              </a:rPr>
              <a:t> and </a:t>
            </a:r>
            <a:r>
              <a:rPr lang="en-US" altLang="en-US" dirty="0">
                <a:latin typeface="Courier New" panose="02070309020205020404" pitchFamily="49" charset="0"/>
                <a:cs typeface="Courier New" panose="02070309020205020404" pitchFamily="49" charset="0"/>
              </a:rPr>
              <a:t>NOT EXISTS </a:t>
            </a:r>
            <a:r>
              <a:rPr lang="en-US" altLang="en-US" dirty="0">
                <a:latin typeface="Oracle Sans" panose="020B0503020204020204" pitchFamily="34" charset="0"/>
                <a:cs typeface="Oracle Sans" panose="020B0503020204020204" pitchFamily="34" charset="0"/>
              </a:rPr>
              <a:t>operators</a:t>
            </a:r>
          </a:p>
          <a:p>
            <a:pPr lvl="1"/>
            <a:r>
              <a:rPr lang="en-US" altLang="en-US" dirty="0">
                <a:latin typeface="Oracle Sans" panose="020B0503020204020204" pitchFamily="34" charset="0"/>
                <a:cs typeface="Oracle Sans" panose="020B0503020204020204" pitchFamily="34" charset="0"/>
              </a:rPr>
              <a:t>Use the </a:t>
            </a:r>
            <a:r>
              <a:rPr lang="en-US" altLang="en-US" dirty="0">
                <a:latin typeface="Courier New" panose="02070309020205020404" pitchFamily="49" charset="0"/>
                <a:cs typeface="Courier New" panose="02070309020205020404" pitchFamily="49" charset="0"/>
              </a:rPr>
              <a:t>WITH</a:t>
            </a:r>
            <a:r>
              <a:rPr lang="en-US" altLang="en-US" dirty="0">
                <a:latin typeface="Oracle Sans" panose="020B0503020204020204" pitchFamily="34" charset="0"/>
                <a:cs typeface="Oracle Sans" panose="020B0503020204020204" pitchFamily="34" charset="0"/>
              </a:rPr>
              <a:t> clause</a:t>
            </a:r>
          </a:p>
        </p:txBody>
      </p:sp>
    </p:spTree>
    <p:custDataLst>
      <p:tags r:id="rId1"/>
    </p:custDataLst>
    <p:extLst>
      <p:ext uri="{BB962C8B-B14F-4D97-AF65-F5344CB8AC3E}">
        <p14:creationId xmlns:p14="http://schemas.microsoft.com/office/powerpoint/2010/main" val="2164267815"/>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a:latin typeface="+mj-lt"/>
                <a:cs typeface="Oracle Sans" panose="020B0503020204020204" pitchFamily="34" charset="0"/>
              </a:rPr>
              <a:t>Practice </a:t>
            </a:r>
            <a:r>
              <a:rPr lang="en-US" altLang="en-US" smtClean="0">
                <a:latin typeface="+mj-lt"/>
                <a:cs typeface="Oracle Sans" panose="020B0503020204020204" pitchFamily="34" charset="0"/>
              </a:rPr>
              <a:t>16</a:t>
            </a:r>
            <a:r>
              <a:rPr lang="en-US" altLang="en-US" dirty="0">
                <a:latin typeface="+mj-lt"/>
                <a:cs typeface="Oracle Sans" panose="020B0503020204020204" pitchFamily="34" charset="0"/>
              </a:rPr>
              <a:t>: Overview</a:t>
            </a:r>
          </a:p>
        </p:txBody>
      </p:sp>
      <p:sp>
        <p:nvSpPr>
          <p:cNvPr id="65539" name="Rectangle 5"/>
          <p:cNvSpPr>
            <a:spLocks noGrp="1" noChangeArrowheads="1"/>
          </p:cNvSpPr>
          <p:nvPr>
            <p:ph idx="1"/>
          </p:nvPr>
        </p:nvSpPr>
        <p:spPr>
          <a:xfrm>
            <a:off x="933451" y="2272710"/>
            <a:ext cx="16421100" cy="3276342"/>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This practice covers the following topics:</a:t>
            </a:r>
          </a:p>
          <a:p>
            <a:pPr lvl="1"/>
            <a:r>
              <a:rPr lang="en-US" altLang="en-US" dirty="0">
                <a:latin typeface="Oracle Sans" panose="020B0503020204020204" pitchFamily="34" charset="0"/>
                <a:cs typeface="Oracle Sans" panose="020B0503020204020204" pitchFamily="34" charset="0"/>
              </a:rPr>
              <a:t>Creating multiple-column subqueries</a:t>
            </a:r>
          </a:p>
          <a:p>
            <a:pPr lvl="1"/>
            <a:r>
              <a:rPr lang="en-US" altLang="en-US" dirty="0">
                <a:latin typeface="Oracle Sans" panose="020B0503020204020204" pitchFamily="34" charset="0"/>
                <a:cs typeface="Oracle Sans" panose="020B0503020204020204" pitchFamily="34" charset="0"/>
              </a:rPr>
              <a:t>Writing correlated subqueries</a:t>
            </a:r>
          </a:p>
          <a:p>
            <a:pPr lvl="1"/>
            <a:r>
              <a:rPr lang="en-US" altLang="en-US" dirty="0">
                <a:latin typeface="Oracle Sans" panose="020B0503020204020204" pitchFamily="34" charset="0"/>
                <a:cs typeface="Oracle Sans" panose="020B0503020204020204" pitchFamily="34" charset="0"/>
              </a:rPr>
              <a:t>Using the </a:t>
            </a:r>
            <a:r>
              <a:rPr lang="en-US" altLang="en-US" dirty="0">
                <a:latin typeface="Courier New" panose="02070309020205020404" pitchFamily="49" charset="0"/>
                <a:cs typeface="Courier New" panose="02070309020205020404" pitchFamily="49" charset="0"/>
              </a:rPr>
              <a:t>EXISTS</a:t>
            </a:r>
            <a:r>
              <a:rPr lang="en-US" altLang="en-US" dirty="0">
                <a:latin typeface="Oracle Sans" panose="020B0503020204020204" pitchFamily="34" charset="0"/>
                <a:cs typeface="Oracle Sans" panose="020B0503020204020204" pitchFamily="34" charset="0"/>
              </a:rPr>
              <a:t> operator</a:t>
            </a:r>
          </a:p>
          <a:p>
            <a:pPr lvl="1"/>
            <a:r>
              <a:rPr lang="en-US" altLang="en-US" dirty="0">
                <a:latin typeface="Oracle Sans" panose="020B0503020204020204" pitchFamily="34" charset="0"/>
                <a:cs typeface="Oracle Sans" panose="020B0503020204020204" pitchFamily="34" charset="0"/>
              </a:rPr>
              <a:t>Using scalar subqueries</a:t>
            </a:r>
          </a:p>
          <a:p>
            <a:pPr lvl="1"/>
            <a:r>
              <a:rPr lang="en-US" altLang="en-US" dirty="0">
                <a:latin typeface="Oracle Sans" panose="020B0503020204020204" pitchFamily="34" charset="0"/>
                <a:cs typeface="Oracle Sans" panose="020B0503020204020204" pitchFamily="34" charset="0"/>
              </a:rPr>
              <a:t>Using the </a:t>
            </a:r>
            <a:r>
              <a:rPr lang="en-US" altLang="en-US" dirty="0">
                <a:latin typeface="Courier New" panose="02070309020205020404" pitchFamily="49" charset="0"/>
                <a:cs typeface="Courier New" panose="02070309020205020404" pitchFamily="49" charset="0"/>
              </a:rPr>
              <a:t>WITH</a:t>
            </a:r>
            <a:r>
              <a:rPr lang="en-US" altLang="en-US" dirty="0">
                <a:latin typeface="Oracle Sans" panose="020B0503020204020204" pitchFamily="34" charset="0"/>
                <a:cs typeface="Oracle Sans" panose="020B0503020204020204" pitchFamily="34" charset="0"/>
              </a:rPr>
              <a:t> clause</a:t>
            </a:r>
          </a:p>
        </p:txBody>
      </p:sp>
      <p:sp>
        <p:nvSpPr>
          <p:cNvPr id="7" name="Rectangle 6"/>
          <p:cNvSpPr/>
          <p:nvPr/>
        </p:nvSpPr>
        <p:spPr bwMode="auto">
          <a:xfrm rot="16200000" flipV="1">
            <a:off x="14368463" y="4902994"/>
            <a:ext cx="1747838"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8" name="Group 7"/>
          <p:cNvGrpSpPr/>
          <p:nvPr/>
        </p:nvGrpSpPr>
        <p:grpSpPr>
          <a:xfrm>
            <a:off x="14450994" y="6400800"/>
            <a:ext cx="2579706" cy="2577087"/>
            <a:chOff x="9066212" y="3962400"/>
            <a:chExt cx="1941512" cy="1939542"/>
          </a:xfrm>
        </p:grpSpPr>
        <p:sp>
          <p:nvSpPr>
            <p:cNvPr id="9" name="Oval 8"/>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0" name="Oval 9"/>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6085" y="4324778"/>
              <a:ext cx="1208860" cy="1440933"/>
            </a:xfrm>
            <a:prstGeom prst="rect">
              <a:avLst/>
            </a:prstGeom>
          </p:spPr>
        </p:pic>
      </p:grpSp>
    </p:spTree>
    <p:custDataLst>
      <p:tags r:id="rId1"/>
    </p:custDataLst>
    <p:extLst>
      <p:ext uri="{BB962C8B-B14F-4D97-AF65-F5344CB8AC3E}">
        <p14:creationId xmlns:p14="http://schemas.microsoft.com/office/powerpoint/2010/main" val="351140019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3" name="Content Placeholder 2"/>
          <p:cNvSpPr>
            <a:spLocks noGrp="1"/>
          </p:cNvSpPr>
          <p:nvPr>
            <p:ph idx="1"/>
          </p:nvPr>
        </p:nvSpPr>
        <p:spPr>
          <a:xfrm>
            <a:off x="933451" y="2272710"/>
            <a:ext cx="16421100" cy="330141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dirty="0">
                <a:latin typeface="Oracle Sans" panose="020B0503020204020204" pitchFamily="34" charset="0"/>
                <a:cs typeface="Oracle Sans" panose="020B0503020204020204" pitchFamily="34" charset="0"/>
              </a:rPr>
              <a:t>Retrieving data by using a subquery as a source</a:t>
            </a:r>
          </a:p>
          <a:p>
            <a:pPr lvl="1">
              <a:buClr>
                <a:schemeClr val="tx1">
                  <a:lumMod val="50000"/>
                  <a:lumOff val="50000"/>
                </a:schemeClr>
              </a:buClr>
            </a:pPr>
            <a:r>
              <a:rPr lang="en-US" dirty="0">
                <a:solidFill>
                  <a:schemeClr val="tx1">
                    <a:lumMod val="50000"/>
                    <a:lumOff val="50000"/>
                  </a:schemeClr>
                </a:solidFill>
                <a:latin typeface="Oracle Sans" panose="020B0503020204020204" pitchFamily="34" charset="0"/>
                <a:cs typeface="Oracle Sans" panose="020B0503020204020204" pitchFamily="34" charset="0"/>
              </a:rPr>
              <a:t>Writing a multiple-column subquery</a:t>
            </a:r>
          </a:p>
          <a:p>
            <a:pPr lvl="1">
              <a:buClr>
                <a:schemeClr val="tx1">
                  <a:lumMod val="50000"/>
                  <a:lumOff val="50000"/>
                </a:schemeClr>
              </a:buClr>
            </a:pPr>
            <a:r>
              <a:rPr lang="en-US" dirty="0">
                <a:solidFill>
                  <a:schemeClr val="tx1">
                    <a:lumMod val="50000"/>
                    <a:lumOff val="50000"/>
                  </a:schemeClr>
                </a:solidFill>
                <a:latin typeface="Oracle Sans" panose="020B0503020204020204" pitchFamily="34" charset="0"/>
                <a:cs typeface="Oracle Sans" panose="020B0503020204020204" pitchFamily="34" charset="0"/>
              </a:rPr>
              <a:t>Using scalar subqueries in SQL</a:t>
            </a:r>
          </a:p>
          <a:p>
            <a:pPr lvl="1">
              <a:buClr>
                <a:schemeClr val="tx1">
                  <a:lumMod val="50000"/>
                  <a:lumOff val="50000"/>
                </a:schemeClr>
              </a:buClr>
            </a:pPr>
            <a:r>
              <a:rPr lang="en-US" dirty="0">
                <a:solidFill>
                  <a:schemeClr val="tx1">
                    <a:lumMod val="50000"/>
                    <a:lumOff val="50000"/>
                  </a:schemeClr>
                </a:solidFill>
                <a:latin typeface="Oracle Sans" panose="020B0503020204020204" pitchFamily="34" charset="0"/>
                <a:cs typeface="Oracle Sans" panose="020B0503020204020204" pitchFamily="34" charset="0"/>
              </a:rPr>
              <a:t>Solving problems with correlated subqueries</a:t>
            </a:r>
          </a:p>
          <a:p>
            <a:pPr lvl="1">
              <a:buClr>
                <a:schemeClr val="tx1">
                  <a:lumMod val="50000"/>
                  <a:lumOff val="50000"/>
                </a:schemeClr>
              </a:buClr>
            </a:pPr>
            <a:r>
              <a:rPr lang="en-US" dirty="0">
                <a:solidFill>
                  <a:schemeClr val="tx1">
                    <a:lumMod val="50000"/>
                    <a:lumOff val="50000"/>
                  </a:schemeClr>
                </a:solidFill>
                <a:latin typeface="Oracle Sans" panose="020B0503020204020204" pitchFamily="34" charset="0"/>
                <a:cs typeface="Oracle Sans" panose="020B0503020204020204" pitchFamily="34" charset="0"/>
              </a:rPr>
              <a:t>Using the </a:t>
            </a:r>
            <a:r>
              <a:rPr lang="en-US" dirty="0">
                <a:solidFill>
                  <a:schemeClr val="tx1">
                    <a:lumMod val="50000"/>
                    <a:lumOff val="50000"/>
                  </a:schemeClr>
                </a:solidFill>
                <a:latin typeface="Courier New" panose="02070309020205020404" pitchFamily="49" charset="0"/>
                <a:cs typeface="Courier New" panose="02070309020205020404" pitchFamily="49" charset="0"/>
              </a:rPr>
              <a:t>EXISTS</a:t>
            </a:r>
            <a:r>
              <a:rPr lang="en-US" dirty="0">
                <a:solidFill>
                  <a:schemeClr val="tx1">
                    <a:lumMod val="50000"/>
                    <a:lumOff val="50000"/>
                  </a:schemeClr>
                </a:solidFill>
                <a:latin typeface="Oracle Sans" panose="020B0503020204020204" pitchFamily="34" charset="0"/>
                <a:cs typeface="Oracle Sans" panose="020B0503020204020204" pitchFamily="34" charset="0"/>
              </a:rPr>
              <a:t> and </a:t>
            </a:r>
            <a:r>
              <a:rPr lang="en-US" dirty="0">
                <a:solidFill>
                  <a:schemeClr val="tx1">
                    <a:lumMod val="50000"/>
                    <a:lumOff val="50000"/>
                  </a:schemeClr>
                </a:solidFill>
                <a:latin typeface="Courier New" panose="02070309020205020404" pitchFamily="49" charset="0"/>
                <a:cs typeface="Courier New" panose="02070309020205020404" pitchFamily="49" charset="0"/>
              </a:rPr>
              <a:t>NOT EXISTS </a:t>
            </a:r>
            <a:r>
              <a:rPr lang="en-US" dirty="0">
                <a:solidFill>
                  <a:schemeClr val="tx1">
                    <a:lumMod val="50000"/>
                    <a:lumOff val="50000"/>
                  </a:schemeClr>
                </a:solidFill>
                <a:latin typeface="Oracle Sans" panose="020B0503020204020204" pitchFamily="34" charset="0"/>
                <a:cs typeface="Oracle Sans" panose="020B0503020204020204" pitchFamily="34" charset="0"/>
              </a:rPr>
              <a:t>operators</a:t>
            </a:r>
          </a:p>
          <a:p>
            <a:pPr lvl="1">
              <a:buClr>
                <a:schemeClr val="tx1">
                  <a:lumMod val="50000"/>
                  <a:lumOff val="50000"/>
                </a:schemeClr>
              </a:buClr>
            </a:pPr>
            <a:r>
              <a:rPr lang="en-US" dirty="0">
                <a:solidFill>
                  <a:schemeClr val="tx1">
                    <a:lumMod val="50000"/>
                    <a:lumOff val="50000"/>
                  </a:schemeClr>
                </a:solidFill>
                <a:latin typeface="Oracle Sans" panose="020B0503020204020204" pitchFamily="34" charset="0"/>
                <a:cs typeface="Oracle Sans" panose="020B0503020204020204" pitchFamily="34" charset="0"/>
              </a:rPr>
              <a:t>Using the </a:t>
            </a:r>
            <a:r>
              <a:rPr lang="en-US" dirty="0">
                <a:solidFill>
                  <a:schemeClr val="tx1">
                    <a:lumMod val="50000"/>
                    <a:lumOff val="50000"/>
                  </a:schemeClr>
                </a:solidFill>
                <a:latin typeface="Courier New" panose="02070309020205020404" pitchFamily="49" charset="0"/>
                <a:cs typeface="Courier New" panose="02070309020205020404" pitchFamily="49" charset="0"/>
              </a:rPr>
              <a:t>WITH</a:t>
            </a:r>
            <a:r>
              <a:rPr lang="en-US" dirty="0">
                <a:solidFill>
                  <a:schemeClr val="tx1">
                    <a:lumMod val="50000"/>
                    <a:lumOff val="50000"/>
                  </a:schemeClr>
                </a:solidFill>
                <a:latin typeface="Oracle Sans" panose="020B0503020204020204" pitchFamily="34" charset="0"/>
                <a:cs typeface="Oracle Sans" panose="020B0503020204020204" pitchFamily="34" charset="0"/>
              </a:rPr>
              <a:t> clause</a:t>
            </a:r>
          </a:p>
        </p:txBody>
      </p:sp>
      <p:grpSp>
        <p:nvGrpSpPr>
          <p:cNvPr id="7" name="Group 6"/>
          <p:cNvGrpSpPr/>
          <p:nvPr/>
        </p:nvGrpSpPr>
        <p:grpSpPr>
          <a:xfrm>
            <a:off x="12470189" y="6446045"/>
            <a:ext cx="5818827" cy="2500313"/>
            <a:chOff x="5242557" y="4297363"/>
            <a:chExt cx="3879218" cy="1666875"/>
          </a:xfrm>
        </p:grpSpPr>
        <p:sp>
          <p:nvSpPr>
            <p:cNvPr id="8" name="Rectangle 7"/>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9" name="Oval 8"/>
            <p:cNvSpPr>
              <a:spLocks noChangeAspect="1"/>
            </p:cNvSpPr>
            <p:nvPr/>
          </p:nvSpPr>
          <p:spPr bwMode="auto">
            <a:xfrm>
              <a:off x="5242557"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0" name="Picture 5"/>
            <p:cNvPicPr>
              <a:picLocks noChangeAspect="1"/>
            </p:cNvPicPr>
            <p:nvPr/>
          </p:nvPicPr>
          <p:blipFill>
            <a:blip r:embed="rId4" cstate="print"/>
            <a:srcRect/>
            <a:stretch>
              <a:fillRect/>
            </a:stretch>
          </p:blipFill>
          <p:spPr bwMode="auto">
            <a:xfrm>
              <a:off x="5404482"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351497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Retrieving Data by Using a Subquery as a Source</a:t>
            </a:r>
          </a:p>
        </p:txBody>
      </p:sp>
      <p:grpSp>
        <p:nvGrpSpPr>
          <p:cNvPr id="3" name="Group 2">
            <a:extLst>
              <a:ext uri="{FF2B5EF4-FFF2-40B4-BE49-F238E27FC236}">
                <a16:creationId xmlns="" xmlns:a16="http://schemas.microsoft.com/office/drawing/2014/main" id="{9CEE5724-7CA6-4DE4-A485-9E0A8A932E96}"/>
              </a:ext>
            </a:extLst>
          </p:cNvPr>
          <p:cNvGrpSpPr/>
          <p:nvPr/>
        </p:nvGrpSpPr>
        <p:grpSpPr>
          <a:xfrm>
            <a:off x="1308983" y="2288742"/>
            <a:ext cx="16125591" cy="6239134"/>
            <a:chOff x="1224965" y="2144726"/>
            <a:chExt cx="16125591" cy="6239134"/>
          </a:xfrm>
        </p:grpSpPr>
        <p:sp>
          <p:nvSpPr>
            <p:cNvPr id="6" name="Content Placeholder 2"/>
            <p:cNvSpPr txBox="1">
              <a:spLocks/>
            </p:cNvSpPr>
            <p:nvPr/>
          </p:nvSpPr>
          <p:spPr bwMode="gray">
            <a:xfrm>
              <a:off x="1224965" y="2144726"/>
              <a:ext cx="16125591" cy="3807709"/>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SELECT </a:t>
              </a:r>
              <a:r>
                <a:rPr lang="en-US" altLang="en-US" sz="2400" b="1" dirty="0" err="1">
                  <a:latin typeface="Courier New" pitchFamily="49" charset="0"/>
                  <a:cs typeface="Oracle Sans" panose="020B0503020204020204" pitchFamily="34" charset="0"/>
                </a:rPr>
                <a:t>department_name</a:t>
              </a:r>
              <a:r>
                <a:rPr lang="en-US" altLang="en-US" sz="2400" b="1" dirty="0">
                  <a:latin typeface="Courier New" pitchFamily="49" charset="0"/>
                  <a:cs typeface="Oracle Sans" panose="020B0503020204020204" pitchFamily="34" charset="0"/>
                </a:rPr>
                <a:t>, city</a:t>
              </a:r>
            </a:p>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FROM   departments</a:t>
              </a:r>
            </a:p>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NATURAL JOIN (SELECT </a:t>
              </a:r>
              <a:r>
                <a:rPr lang="en-US" altLang="en-US" sz="2400" b="1" dirty="0" err="1">
                  <a:latin typeface="Courier New" pitchFamily="49" charset="0"/>
                  <a:cs typeface="Oracle Sans" panose="020B0503020204020204" pitchFamily="34" charset="0"/>
                </a:rPr>
                <a:t>l.location_id</a:t>
              </a:r>
              <a:r>
                <a:rPr lang="en-US" altLang="en-US" sz="2400" b="1" dirty="0">
                  <a:latin typeface="Courier New" pitchFamily="49" charset="0"/>
                  <a:cs typeface="Oracle Sans" panose="020B0503020204020204" pitchFamily="34" charset="0"/>
                </a:rPr>
                <a:t>, </a:t>
              </a:r>
              <a:r>
                <a:rPr lang="en-US" altLang="en-US" sz="2400" b="1" dirty="0" err="1">
                  <a:latin typeface="Courier New" pitchFamily="49" charset="0"/>
                  <a:cs typeface="Oracle Sans" panose="020B0503020204020204" pitchFamily="34" charset="0"/>
                </a:rPr>
                <a:t>l.city</a:t>
              </a:r>
              <a:r>
                <a:rPr lang="en-US" altLang="en-US" sz="2400" b="1" dirty="0">
                  <a:latin typeface="Courier New" pitchFamily="49" charset="0"/>
                  <a:cs typeface="Oracle Sans" panose="020B0503020204020204" pitchFamily="34" charset="0"/>
                </a:rPr>
                <a:t>, </a:t>
              </a:r>
              <a:r>
                <a:rPr lang="en-US" altLang="en-US" sz="2400" b="1" dirty="0" err="1">
                  <a:latin typeface="Courier New" pitchFamily="49" charset="0"/>
                  <a:cs typeface="Oracle Sans" panose="020B0503020204020204" pitchFamily="34" charset="0"/>
                </a:rPr>
                <a:t>l.country_id</a:t>
              </a:r>
              <a:endParaRPr lang="en-US" altLang="en-US" sz="2400" b="1" dirty="0">
                <a:latin typeface="Courier New" pitchFamily="49" charset="0"/>
                <a:cs typeface="Oracle Sans" panose="020B0503020204020204" pitchFamily="34" charset="0"/>
              </a:endParaRPr>
            </a:p>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              FROM   locations l</a:t>
              </a:r>
            </a:p>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              JOIN   countries c</a:t>
              </a:r>
            </a:p>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              ON(</a:t>
              </a:r>
              <a:r>
                <a:rPr lang="en-US" altLang="en-US" sz="2400" b="1" dirty="0" err="1">
                  <a:latin typeface="Courier New" pitchFamily="49" charset="0"/>
                  <a:cs typeface="Oracle Sans" panose="020B0503020204020204" pitchFamily="34" charset="0"/>
                </a:rPr>
                <a:t>l.country_id</a:t>
              </a:r>
              <a:r>
                <a:rPr lang="en-US" altLang="en-US" sz="2400" b="1" dirty="0">
                  <a:latin typeface="Courier New" pitchFamily="49" charset="0"/>
                  <a:cs typeface="Oracle Sans" panose="020B0503020204020204" pitchFamily="34" charset="0"/>
                </a:rPr>
                <a:t> = </a:t>
              </a:r>
              <a:r>
                <a:rPr lang="en-US" altLang="en-US" sz="2400" b="1" dirty="0" err="1">
                  <a:latin typeface="Courier New" pitchFamily="49" charset="0"/>
                  <a:cs typeface="Oracle Sans" panose="020B0503020204020204" pitchFamily="34" charset="0"/>
                </a:rPr>
                <a:t>c.country_id</a:t>
              </a:r>
              <a:r>
                <a:rPr lang="en-US" altLang="en-US" sz="2400" b="1" dirty="0">
                  <a:latin typeface="Courier New" pitchFamily="49" charset="0"/>
                  <a:cs typeface="Oracle Sans" panose="020B0503020204020204" pitchFamily="34" charset="0"/>
                </a:rPr>
                <a:t>)</a:t>
              </a:r>
            </a:p>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              JOIN regions </a:t>
              </a:r>
            </a:p>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              USING(</a:t>
              </a:r>
              <a:r>
                <a:rPr lang="en-US" altLang="en-US" sz="2400" b="1" dirty="0" err="1">
                  <a:latin typeface="Courier New" pitchFamily="49" charset="0"/>
                  <a:cs typeface="Oracle Sans" panose="020B0503020204020204" pitchFamily="34" charset="0"/>
                </a:rPr>
                <a:t>region_id</a:t>
              </a:r>
              <a:r>
                <a:rPr lang="en-US" altLang="en-US" sz="2400" b="1" dirty="0">
                  <a:latin typeface="Courier New" pitchFamily="49" charset="0"/>
                  <a:cs typeface="Oracle Sans" panose="020B0503020204020204" pitchFamily="34" charset="0"/>
                </a:rPr>
                <a:t>)</a:t>
              </a:r>
            </a:p>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              WHERE </a:t>
              </a:r>
              <a:r>
                <a:rPr lang="en-US" altLang="en-US" sz="2400" b="1" dirty="0" err="1">
                  <a:latin typeface="Courier New" pitchFamily="49" charset="0"/>
                  <a:cs typeface="Oracle Sans" panose="020B0503020204020204" pitchFamily="34" charset="0"/>
                </a:rPr>
                <a:t>region_name</a:t>
              </a:r>
              <a:r>
                <a:rPr lang="en-US" altLang="en-US" sz="2400" b="1" dirty="0">
                  <a:latin typeface="Courier New" pitchFamily="49" charset="0"/>
                  <a:cs typeface="Oracle Sans" panose="020B0503020204020204" pitchFamily="34" charset="0"/>
                </a:rPr>
                <a:t> = 'Europe');</a:t>
              </a:r>
            </a:p>
          </p:txBody>
        </p:sp>
        <p:sp>
          <p:nvSpPr>
            <p:cNvPr id="12294" name="Rectangle 4"/>
            <p:cNvSpPr>
              <a:spLocks noChangeArrowheads="1"/>
            </p:cNvSpPr>
            <p:nvPr/>
          </p:nvSpPr>
          <p:spPr bwMode="gray">
            <a:xfrm>
              <a:off x="3887416" y="3157718"/>
              <a:ext cx="9433048" cy="2753151"/>
            </a:xfrm>
            <a:prstGeom prst="rect">
              <a:avLst/>
            </a:prstGeom>
            <a:noFill/>
            <a:ln w="28575">
              <a:solidFill>
                <a:srgbClr val="FC0128"/>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pic>
          <p:nvPicPr>
            <p:cNvPr id="1026" name="Picture 2"/>
            <p:cNvPicPr>
              <a:picLocks noChangeAspect="1" noChangeArrowheads="1"/>
            </p:cNvPicPr>
            <p:nvPr/>
          </p:nvPicPr>
          <p:blipFill>
            <a:blip r:embed="rId4" cstate="print"/>
            <a:srcRect/>
            <a:stretch>
              <a:fillRect/>
            </a:stretch>
          </p:blipFill>
          <p:spPr bwMode="auto">
            <a:xfrm>
              <a:off x="1257301" y="6295628"/>
              <a:ext cx="4845898" cy="2088232"/>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376778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5CFD55-026E-4F13-98EB-F6782A6C89BC}"/>
              </a:ext>
            </a:extLst>
          </p:cNvPr>
          <p:cNvSpPr>
            <a:spLocks noGrp="1"/>
          </p:cNvSpPr>
          <p:nvPr>
            <p:ph type="title"/>
          </p:nvPr>
        </p:nvSpPr>
        <p:spPr/>
        <p:txBody>
          <a:bodyPr/>
          <a:lstStyle/>
          <a:p>
            <a:endParaRPr lang="en-IN"/>
          </a:p>
        </p:txBody>
      </p:sp>
    </p:spTree>
    <p:custDataLst>
      <p:tags r:id="rId1"/>
    </p:custDataLst>
    <p:extLst>
      <p:ext uri="{BB962C8B-B14F-4D97-AF65-F5344CB8AC3E}">
        <p14:creationId xmlns:p14="http://schemas.microsoft.com/office/powerpoint/2010/main" val="383155407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5123" name="Rectangle 3"/>
          <p:cNvSpPr>
            <a:spLocks noGrp="1" noChangeArrowheads="1"/>
          </p:cNvSpPr>
          <p:nvPr>
            <p:ph idx="1"/>
          </p:nvPr>
        </p:nvSpPr>
        <p:spPr>
          <a:xfrm>
            <a:off x="933451" y="2272710"/>
            <a:ext cx="16421100" cy="330141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dirty="0">
                <a:solidFill>
                  <a:schemeClr val="tx1">
                    <a:lumMod val="50000"/>
                    <a:lumOff val="50000"/>
                  </a:schemeClr>
                </a:solidFill>
                <a:latin typeface="Oracle Sans" panose="020B0503020204020204" pitchFamily="34" charset="0"/>
                <a:cs typeface="Oracle Sans" panose="020B0503020204020204" pitchFamily="34" charset="0"/>
              </a:rPr>
              <a:t>Retrieving data by using a subquery as a source</a:t>
            </a:r>
          </a:p>
          <a:p>
            <a:pPr lvl="1"/>
            <a:r>
              <a:rPr lang="en-US" dirty="0">
                <a:latin typeface="Oracle Sans" panose="020B0503020204020204" pitchFamily="34" charset="0"/>
                <a:cs typeface="Oracle Sans" panose="020B0503020204020204" pitchFamily="34" charset="0"/>
              </a:rPr>
              <a:t>Writing a multiple-column subquery</a:t>
            </a:r>
          </a:p>
          <a:p>
            <a:pPr lvl="1">
              <a:buClr>
                <a:schemeClr val="tx1">
                  <a:lumMod val="50000"/>
                  <a:lumOff val="50000"/>
                </a:schemeClr>
              </a:buClr>
            </a:pPr>
            <a:r>
              <a:rPr lang="en-US" dirty="0">
                <a:solidFill>
                  <a:schemeClr val="tx1">
                    <a:lumMod val="50000"/>
                    <a:lumOff val="50000"/>
                  </a:schemeClr>
                </a:solidFill>
                <a:latin typeface="Oracle Sans" panose="020B0503020204020204" pitchFamily="34" charset="0"/>
                <a:cs typeface="Oracle Sans" panose="020B0503020204020204" pitchFamily="34" charset="0"/>
              </a:rPr>
              <a:t>Using scalar subqueries in </a:t>
            </a:r>
            <a:r>
              <a:rPr lang="en-US" dirty="0">
                <a:solidFill>
                  <a:schemeClr val="tx1">
                    <a:lumMod val="50000"/>
                    <a:lumOff val="50000"/>
                  </a:schemeClr>
                </a:solidFill>
                <a:latin typeface="+mn-lt"/>
                <a:cs typeface="Courier New" panose="02070309020205020404" pitchFamily="49" charset="0"/>
              </a:rPr>
              <a:t>SQL</a:t>
            </a:r>
          </a:p>
          <a:p>
            <a:pPr lvl="1">
              <a:buClr>
                <a:schemeClr val="tx1">
                  <a:lumMod val="50000"/>
                  <a:lumOff val="50000"/>
                </a:schemeClr>
              </a:buClr>
            </a:pPr>
            <a:r>
              <a:rPr lang="en-US" dirty="0">
                <a:solidFill>
                  <a:schemeClr val="tx1">
                    <a:lumMod val="50000"/>
                    <a:lumOff val="50000"/>
                  </a:schemeClr>
                </a:solidFill>
                <a:latin typeface="Oracle Sans" panose="020B0503020204020204" pitchFamily="34" charset="0"/>
                <a:cs typeface="Oracle Sans" panose="020B0503020204020204" pitchFamily="34" charset="0"/>
              </a:rPr>
              <a:t>Solving problems with correlated subqueries</a:t>
            </a:r>
          </a:p>
          <a:p>
            <a:pPr lvl="1">
              <a:buClr>
                <a:schemeClr val="tx1">
                  <a:lumMod val="50000"/>
                  <a:lumOff val="50000"/>
                </a:schemeClr>
              </a:buClr>
            </a:pPr>
            <a:r>
              <a:rPr lang="en-US" dirty="0">
                <a:solidFill>
                  <a:schemeClr val="tx1">
                    <a:lumMod val="50000"/>
                    <a:lumOff val="50000"/>
                  </a:schemeClr>
                </a:solidFill>
                <a:latin typeface="Oracle Sans" panose="020B0503020204020204" pitchFamily="34" charset="0"/>
                <a:cs typeface="Oracle Sans" panose="020B0503020204020204" pitchFamily="34" charset="0"/>
              </a:rPr>
              <a:t>Using the </a:t>
            </a:r>
            <a:r>
              <a:rPr lang="en-US" dirty="0">
                <a:solidFill>
                  <a:schemeClr val="tx1">
                    <a:lumMod val="50000"/>
                    <a:lumOff val="50000"/>
                  </a:schemeClr>
                </a:solidFill>
                <a:latin typeface="Courier New" panose="02070309020205020404" pitchFamily="49" charset="0"/>
                <a:cs typeface="Courier New" panose="02070309020205020404" pitchFamily="49" charset="0"/>
              </a:rPr>
              <a:t>EXISTS</a:t>
            </a:r>
            <a:r>
              <a:rPr lang="en-US" dirty="0">
                <a:solidFill>
                  <a:schemeClr val="tx1">
                    <a:lumMod val="50000"/>
                    <a:lumOff val="50000"/>
                  </a:schemeClr>
                </a:solidFill>
                <a:latin typeface="Oracle Sans" panose="020B0503020204020204" pitchFamily="34" charset="0"/>
                <a:cs typeface="Oracle Sans" panose="020B0503020204020204" pitchFamily="34" charset="0"/>
              </a:rPr>
              <a:t> and </a:t>
            </a:r>
            <a:r>
              <a:rPr lang="en-US" dirty="0">
                <a:solidFill>
                  <a:schemeClr val="tx1">
                    <a:lumMod val="50000"/>
                    <a:lumOff val="50000"/>
                  </a:schemeClr>
                </a:solidFill>
                <a:latin typeface="Courier New" panose="02070309020205020404" pitchFamily="49" charset="0"/>
                <a:cs typeface="Courier New" panose="02070309020205020404" pitchFamily="49" charset="0"/>
              </a:rPr>
              <a:t>NOT EXISTS </a:t>
            </a:r>
            <a:r>
              <a:rPr lang="en-US" dirty="0">
                <a:solidFill>
                  <a:schemeClr val="tx1">
                    <a:lumMod val="50000"/>
                    <a:lumOff val="50000"/>
                  </a:schemeClr>
                </a:solidFill>
                <a:latin typeface="Oracle Sans" panose="020B0503020204020204" pitchFamily="34" charset="0"/>
                <a:cs typeface="Oracle Sans" panose="020B0503020204020204" pitchFamily="34" charset="0"/>
              </a:rPr>
              <a:t>operators</a:t>
            </a:r>
          </a:p>
          <a:p>
            <a:pPr lvl="1">
              <a:buClr>
                <a:schemeClr val="tx1">
                  <a:lumMod val="50000"/>
                  <a:lumOff val="50000"/>
                </a:schemeClr>
              </a:buClr>
            </a:pPr>
            <a:r>
              <a:rPr lang="en-US" dirty="0">
                <a:solidFill>
                  <a:schemeClr val="tx1">
                    <a:lumMod val="50000"/>
                    <a:lumOff val="50000"/>
                  </a:schemeClr>
                </a:solidFill>
                <a:latin typeface="Oracle Sans" panose="020B0503020204020204" pitchFamily="34" charset="0"/>
                <a:cs typeface="Oracle Sans" panose="020B0503020204020204" pitchFamily="34" charset="0"/>
              </a:rPr>
              <a:t>Using the </a:t>
            </a:r>
            <a:r>
              <a:rPr lang="en-US" dirty="0">
                <a:solidFill>
                  <a:schemeClr val="tx1">
                    <a:lumMod val="50000"/>
                    <a:lumOff val="50000"/>
                  </a:schemeClr>
                </a:solidFill>
                <a:latin typeface="Courier New" panose="02070309020205020404" pitchFamily="49" charset="0"/>
                <a:cs typeface="Courier New" panose="02070309020205020404" pitchFamily="49" charset="0"/>
              </a:rPr>
              <a:t>WITH</a:t>
            </a:r>
            <a:r>
              <a:rPr lang="en-US" dirty="0">
                <a:solidFill>
                  <a:schemeClr val="tx1">
                    <a:lumMod val="50000"/>
                    <a:lumOff val="50000"/>
                  </a:schemeClr>
                </a:solidFill>
                <a:latin typeface="Oracle Sans" panose="020B0503020204020204" pitchFamily="34" charset="0"/>
                <a:cs typeface="Oracle Sans" panose="020B0503020204020204" pitchFamily="34" charset="0"/>
              </a:rPr>
              <a:t> clause</a:t>
            </a:r>
          </a:p>
        </p:txBody>
      </p:sp>
      <p:grpSp>
        <p:nvGrpSpPr>
          <p:cNvPr id="7" name="Group 6"/>
          <p:cNvGrpSpPr/>
          <p:nvPr/>
        </p:nvGrpSpPr>
        <p:grpSpPr>
          <a:xfrm>
            <a:off x="12500632" y="6446045"/>
            <a:ext cx="5818827" cy="2500313"/>
            <a:chOff x="5242557" y="4297363"/>
            <a:chExt cx="3879218" cy="1666875"/>
          </a:xfrm>
        </p:grpSpPr>
        <p:sp>
          <p:nvSpPr>
            <p:cNvPr id="8" name="Rectangle 7"/>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9" name="Oval 8"/>
            <p:cNvSpPr>
              <a:spLocks noChangeAspect="1"/>
            </p:cNvSpPr>
            <p:nvPr/>
          </p:nvSpPr>
          <p:spPr bwMode="auto">
            <a:xfrm>
              <a:off x="5242557"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0" name="Picture 5"/>
            <p:cNvPicPr>
              <a:picLocks noChangeAspect="1"/>
            </p:cNvPicPr>
            <p:nvPr/>
          </p:nvPicPr>
          <p:blipFill>
            <a:blip r:embed="rId4" cstate="print"/>
            <a:srcRect/>
            <a:stretch>
              <a:fillRect/>
            </a:stretch>
          </p:blipFill>
          <p:spPr bwMode="auto">
            <a:xfrm>
              <a:off x="5404482"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1681988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Multiple-Column Subqueries</a:t>
            </a:r>
          </a:p>
        </p:txBody>
      </p:sp>
      <p:sp>
        <p:nvSpPr>
          <p:cNvPr id="18438" name="Content Placeholder 12"/>
          <p:cNvSpPr>
            <a:spLocks noGrp="1"/>
          </p:cNvSpPr>
          <p:nvPr>
            <p:ph idx="1"/>
          </p:nvPr>
        </p:nvSpPr>
        <p:spPr>
          <a:xfrm>
            <a:off x="933451" y="6727676"/>
            <a:ext cx="14907293" cy="112562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Each row of the main query is compared to values from a multiple-row and multiple-column </a:t>
            </a:r>
            <a:r>
              <a:rPr lang="en-US" altLang="en-US" dirty="0" err="1">
                <a:latin typeface="Oracle Sans" panose="020B0503020204020204" pitchFamily="34" charset="0"/>
                <a:cs typeface="Oracle Sans" panose="020B0503020204020204" pitchFamily="34" charset="0"/>
              </a:rPr>
              <a:t>subquery</a:t>
            </a:r>
            <a:r>
              <a:rPr lang="en-US" altLang="en-US" dirty="0">
                <a:latin typeface="Oracle Sans" panose="020B0503020204020204" pitchFamily="34" charset="0"/>
                <a:cs typeface="Oracle Sans" panose="020B0503020204020204" pitchFamily="34" charset="0"/>
              </a:rPr>
              <a:t>.</a:t>
            </a:r>
          </a:p>
        </p:txBody>
      </p:sp>
      <p:grpSp>
        <p:nvGrpSpPr>
          <p:cNvPr id="4" name="Group 3">
            <a:extLst>
              <a:ext uri="{FF2B5EF4-FFF2-40B4-BE49-F238E27FC236}">
                <a16:creationId xmlns="" xmlns:a16="http://schemas.microsoft.com/office/drawing/2014/main" id="{BEA8ED47-E31D-4F1D-85C3-7AAA791173CE}"/>
              </a:ext>
            </a:extLst>
          </p:cNvPr>
          <p:cNvGrpSpPr/>
          <p:nvPr/>
        </p:nvGrpSpPr>
        <p:grpSpPr>
          <a:xfrm>
            <a:off x="1308983" y="2138762"/>
            <a:ext cx="16125591" cy="700482"/>
            <a:chOff x="1295128" y="2138762"/>
            <a:chExt cx="16125591" cy="700482"/>
          </a:xfrm>
        </p:grpSpPr>
        <p:sp>
          <p:nvSpPr>
            <p:cNvPr id="12" name="Content Placeholder 2"/>
            <p:cNvSpPr txBox="1">
              <a:spLocks/>
            </p:cNvSpPr>
            <p:nvPr/>
          </p:nvSpPr>
          <p:spPr bwMode="gray">
            <a:xfrm>
              <a:off x="1295128" y="2138762"/>
              <a:ext cx="16125591" cy="700482"/>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endParaRPr lang="en-US" altLang="en-US" sz="3200" b="1" dirty="0">
                <a:latin typeface="Courier New" pitchFamily="49" charset="0"/>
                <a:cs typeface="Times New Roman" pitchFamily="18" charset="0"/>
              </a:endParaRPr>
            </a:p>
          </p:txBody>
        </p:sp>
        <p:sp>
          <p:nvSpPr>
            <p:cNvPr id="18439" name="Rectangle 4"/>
            <p:cNvSpPr>
              <a:spLocks noChangeArrowheads="1"/>
            </p:cNvSpPr>
            <p:nvPr/>
          </p:nvSpPr>
          <p:spPr bwMode="auto">
            <a:xfrm>
              <a:off x="3434003" y="2167472"/>
              <a:ext cx="2908190" cy="643062"/>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120000"/>
                </a:lnSpc>
                <a:spcBef>
                  <a:spcPct val="60000"/>
                </a:spcBef>
              </a:pPr>
              <a:r>
                <a:rPr lang="en-US" altLang="en-US" sz="3000" b="1" dirty="0">
                  <a:latin typeface="Oracle Sans" panose="020B0503020204020204" pitchFamily="34" charset="0"/>
                  <a:cs typeface="Oracle Sans" panose="020B0503020204020204" pitchFamily="34" charset="0"/>
                </a:rPr>
                <a:t>Main query</a:t>
              </a:r>
            </a:p>
          </p:txBody>
        </p:sp>
      </p:grpSp>
      <p:sp>
        <p:nvSpPr>
          <p:cNvPr id="18440" name="Rectangle 5"/>
          <p:cNvSpPr>
            <a:spLocks noChangeArrowheads="1"/>
          </p:cNvSpPr>
          <p:nvPr/>
        </p:nvSpPr>
        <p:spPr bwMode="auto">
          <a:xfrm>
            <a:off x="2922622" y="2888047"/>
            <a:ext cx="6239690" cy="527261"/>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120000"/>
              </a:lnSpc>
              <a:spcBef>
                <a:spcPct val="60000"/>
              </a:spcBef>
            </a:pPr>
            <a:r>
              <a:rPr lang="en-US" altLang="en-US" sz="2100" b="1" dirty="0">
                <a:latin typeface="Courier New" pitchFamily="49" charset="0"/>
                <a:cs typeface="Oracle Sans" panose="020B0503020204020204" pitchFamily="34" charset="0"/>
              </a:rPr>
              <a:t>WHERE (MANAGER_ID, DEPARTMENT_ID)  IN</a:t>
            </a:r>
          </a:p>
        </p:txBody>
      </p:sp>
      <p:grpSp>
        <p:nvGrpSpPr>
          <p:cNvPr id="5" name="Group 4">
            <a:extLst>
              <a:ext uri="{FF2B5EF4-FFF2-40B4-BE49-F238E27FC236}">
                <a16:creationId xmlns="" xmlns:a16="http://schemas.microsoft.com/office/drawing/2014/main" id="{D5B01A66-220B-41B1-A1D0-5E93E37D561D}"/>
              </a:ext>
            </a:extLst>
          </p:cNvPr>
          <p:cNvGrpSpPr/>
          <p:nvPr/>
        </p:nvGrpSpPr>
        <p:grpSpPr>
          <a:xfrm>
            <a:off x="7140433" y="2623220"/>
            <a:ext cx="6519501" cy="3283719"/>
            <a:chOff x="7140433" y="2191172"/>
            <a:chExt cx="6519501" cy="3283719"/>
          </a:xfrm>
        </p:grpSpPr>
        <p:sp>
          <p:nvSpPr>
            <p:cNvPr id="18441" name="Rectangle 6"/>
            <p:cNvSpPr>
              <a:spLocks noChangeArrowheads="1"/>
            </p:cNvSpPr>
            <p:nvPr/>
          </p:nvSpPr>
          <p:spPr bwMode="auto">
            <a:xfrm>
              <a:off x="7140433" y="3427040"/>
              <a:ext cx="2055852" cy="642486"/>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120000"/>
                </a:lnSpc>
                <a:spcBef>
                  <a:spcPct val="60000"/>
                </a:spcBef>
              </a:pPr>
              <a:r>
                <a:rPr lang="en-US" altLang="en-US" sz="3000" b="1" dirty="0">
                  <a:latin typeface="Oracle Sans" panose="020B0503020204020204" pitchFamily="34" charset="0"/>
                  <a:cs typeface="Oracle Sans" panose="020B0503020204020204" pitchFamily="34" charset="0"/>
                </a:rPr>
                <a:t>Subquery</a:t>
              </a:r>
            </a:p>
          </p:txBody>
        </p:sp>
        <p:sp>
          <p:nvSpPr>
            <p:cNvPr id="18442" name="Rectangle 7"/>
            <p:cNvSpPr>
              <a:spLocks noChangeArrowheads="1"/>
            </p:cNvSpPr>
            <p:nvPr/>
          </p:nvSpPr>
          <p:spPr bwMode="auto">
            <a:xfrm>
              <a:off x="7388019" y="4046165"/>
              <a:ext cx="4580331" cy="1428726"/>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120000"/>
                </a:lnSpc>
                <a:spcBef>
                  <a:spcPct val="60000"/>
                </a:spcBef>
                <a:tabLst>
                  <a:tab pos="2571750" algn="l"/>
                </a:tabLst>
              </a:pPr>
              <a:r>
                <a:rPr lang="en-US" altLang="en-US" sz="2400" b="1" dirty="0">
                  <a:latin typeface="Oracle Sans" panose="020B0503020204020204" pitchFamily="34" charset="0"/>
                  <a:cs typeface="Oracle Sans" panose="020B0503020204020204" pitchFamily="34" charset="0"/>
                </a:rPr>
                <a:t>100             90</a:t>
              </a:r>
              <a:br>
                <a:rPr lang="en-US" altLang="en-US" sz="2400" b="1" dirty="0">
                  <a:latin typeface="Oracle Sans" panose="020B0503020204020204" pitchFamily="34" charset="0"/>
                  <a:cs typeface="Oracle Sans" panose="020B0503020204020204" pitchFamily="34" charset="0"/>
                </a:rPr>
              </a:br>
              <a:r>
                <a:rPr lang="en-US" altLang="en-US" sz="2400" b="1" dirty="0">
                  <a:latin typeface="Oracle Sans" panose="020B0503020204020204" pitchFamily="34" charset="0"/>
                  <a:cs typeface="Oracle Sans" panose="020B0503020204020204" pitchFamily="34" charset="0"/>
                </a:rPr>
                <a:t>102             60</a:t>
              </a:r>
              <a:br>
                <a:rPr lang="en-US" altLang="en-US" sz="2400" b="1" dirty="0">
                  <a:latin typeface="Oracle Sans" panose="020B0503020204020204" pitchFamily="34" charset="0"/>
                  <a:cs typeface="Oracle Sans" panose="020B0503020204020204" pitchFamily="34" charset="0"/>
                </a:rPr>
              </a:br>
              <a:r>
                <a:rPr lang="en-US" altLang="en-US" sz="2400" b="1" dirty="0">
                  <a:latin typeface="Oracle Sans" panose="020B0503020204020204" pitchFamily="34" charset="0"/>
                  <a:cs typeface="Oracle Sans" panose="020B0503020204020204" pitchFamily="34" charset="0"/>
                </a:rPr>
                <a:t>124             50</a:t>
              </a:r>
            </a:p>
          </p:txBody>
        </p:sp>
        <p:sp>
          <p:nvSpPr>
            <p:cNvPr id="18443" name="Freeform 8"/>
            <p:cNvSpPr>
              <a:spLocks/>
            </p:cNvSpPr>
            <p:nvPr/>
          </p:nvSpPr>
          <p:spPr bwMode="gray">
            <a:xfrm>
              <a:off x="10584160" y="2950790"/>
              <a:ext cx="2266359" cy="1416845"/>
            </a:xfrm>
            <a:custGeom>
              <a:avLst/>
              <a:gdLst>
                <a:gd name="T0" fmla="*/ 0 w 714"/>
                <a:gd name="T1" fmla="*/ 2147483646 h 595"/>
                <a:gd name="T2" fmla="*/ 2147483646 w 714"/>
                <a:gd name="T3" fmla="*/ 2147483646 h 595"/>
                <a:gd name="T4" fmla="*/ 2147483646 w 714"/>
                <a:gd name="T5" fmla="*/ 0 h 595"/>
                <a:gd name="T6" fmla="*/ 2147483646 w 714"/>
                <a:gd name="T7" fmla="*/ 0 h 595"/>
                <a:gd name="T8" fmla="*/ 0 60000 65536"/>
                <a:gd name="T9" fmla="*/ 0 60000 65536"/>
                <a:gd name="T10" fmla="*/ 0 60000 65536"/>
                <a:gd name="T11" fmla="*/ 0 60000 65536"/>
                <a:gd name="T12" fmla="*/ 0 w 714"/>
                <a:gd name="T13" fmla="*/ 0 h 595"/>
                <a:gd name="T14" fmla="*/ 714 w 714"/>
                <a:gd name="T15" fmla="*/ 595 h 595"/>
              </a:gdLst>
              <a:ahLst/>
              <a:cxnLst>
                <a:cxn ang="T8">
                  <a:pos x="T0" y="T1"/>
                </a:cxn>
                <a:cxn ang="T9">
                  <a:pos x="T2" y="T3"/>
                </a:cxn>
                <a:cxn ang="T10">
                  <a:pos x="T4" y="T5"/>
                </a:cxn>
                <a:cxn ang="T11">
                  <a:pos x="T6" y="T7"/>
                </a:cxn>
              </a:cxnLst>
              <a:rect l="T12" t="T13" r="T14" b="T15"/>
              <a:pathLst>
                <a:path w="714" h="595">
                  <a:moveTo>
                    <a:pt x="0" y="594"/>
                  </a:moveTo>
                  <a:lnTo>
                    <a:pt x="713" y="594"/>
                  </a:lnTo>
                  <a:lnTo>
                    <a:pt x="713" y="0"/>
                  </a:lnTo>
                  <a:lnTo>
                    <a:pt x="402" y="0"/>
                  </a:lnTo>
                </a:path>
              </a:pathLst>
            </a:custGeom>
            <a:noFill/>
            <a:ln w="28575" cap="rnd" cmpd="sng">
              <a:solidFill>
                <a:schemeClr val="accent1"/>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18444" name="Freeform 9"/>
            <p:cNvSpPr>
              <a:spLocks/>
            </p:cNvSpPr>
            <p:nvPr/>
          </p:nvSpPr>
          <p:spPr bwMode="gray">
            <a:xfrm>
              <a:off x="10622250" y="2543595"/>
              <a:ext cx="2631390" cy="2331243"/>
            </a:xfrm>
            <a:custGeom>
              <a:avLst/>
              <a:gdLst>
                <a:gd name="T0" fmla="*/ 0 w 883"/>
                <a:gd name="T1" fmla="*/ 2147483646 h 979"/>
                <a:gd name="T2" fmla="*/ 2147483646 w 883"/>
                <a:gd name="T3" fmla="*/ 2147483646 h 979"/>
                <a:gd name="T4" fmla="*/ 2147483646 w 883"/>
                <a:gd name="T5" fmla="*/ 0 h 979"/>
                <a:gd name="T6" fmla="*/ 2147483646 w 883"/>
                <a:gd name="T7" fmla="*/ 0 h 979"/>
                <a:gd name="T8" fmla="*/ 0 60000 65536"/>
                <a:gd name="T9" fmla="*/ 0 60000 65536"/>
                <a:gd name="T10" fmla="*/ 0 60000 65536"/>
                <a:gd name="T11" fmla="*/ 0 60000 65536"/>
                <a:gd name="T12" fmla="*/ 0 w 883"/>
                <a:gd name="T13" fmla="*/ 0 h 979"/>
                <a:gd name="T14" fmla="*/ 883 w 883"/>
                <a:gd name="T15" fmla="*/ 979 h 979"/>
              </a:gdLst>
              <a:ahLst/>
              <a:cxnLst>
                <a:cxn ang="T8">
                  <a:pos x="T0" y="T1"/>
                </a:cxn>
                <a:cxn ang="T9">
                  <a:pos x="T2" y="T3"/>
                </a:cxn>
                <a:cxn ang="T10">
                  <a:pos x="T4" y="T5"/>
                </a:cxn>
                <a:cxn ang="T11">
                  <a:pos x="T6" y="T7"/>
                </a:cxn>
              </a:cxnLst>
              <a:rect l="T12" t="T13" r="T14" b="T15"/>
              <a:pathLst>
                <a:path w="883" h="979">
                  <a:moveTo>
                    <a:pt x="0" y="978"/>
                  </a:moveTo>
                  <a:lnTo>
                    <a:pt x="882" y="978"/>
                  </a:lnTo>
                  <a:lnTo>
                    <a:pt x="882" y="0"/>
                  </a:lnTo>
                  <a:lnTo>
                    <a:pt x="384" y="0"/>
                  </a:lnTo>
                </a:path>
              </a:pathLst>
            </a:custGeom>
            <a:noFill/>
            <a:ln w="28575" cap="rnd" cmpd="sng">
              <a:solidFill>
                <a:schemeClr val="accent1"/>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18445" name="Freeform 10"/>
            <p:cNvSpPr>
              <a:spLocks/>
            </p:cNvSpPr>
            <p:nvPr/>
          </p:nvSpPr>
          <p:spPr bwMode="gray">
            <a:xfrm>
              <a:off x="10609552" y="2191172"/>
              <a:ext cx="3050382" cy="3231356"/>
            </a:xfrm>
            <a:custGeom>
              <a:avLst/>
              <a:gdLst>
                <a:gd name="T0" fmla="*/ 0 w 961"/>
                <a:gd name="T1" fmla="*/ 2147483646 h 1357"/>
                <a:gd name="T2" fmla="*/ 2147483646 w 961"/>
                <a:gd name="T3" fmla="*/ 2147483646 h 1357"/>
                <a:gd name="T4" fmla="*/ 2147483646 w 961"/>
                <a:gd name="T5" fmla="*/ 0 h 1357"/>
                <a:gd name="T6" fmla="*/ 2147483646 w 961"/>
                <a:gd name="T7" fmla="*/ 0 h 1357"/>
                <a:gd name="T8" fmla="*/ 0 60000 65536"/>
                <a:gd name="T9" fmla="*/ 0 60000 65536"/>
                <a:gd name="T10" fmla="*/ 0 60000 65536"/>
                <a:gd name="T11" fmla="*/ 0 60000 65536"/>
                <a:gd name="T12" fmla="*/ 0 w 961"/>
                <a:gd name="T13" fmla="*/ 0 h 1357"/>
                <a:gd name="T14" fmla="*/ 961 w 961"/>
                <a:gd name="T15" fmla="*/ 1357 h 1357"/>
              </a:gdLst>
              <a:ahLst/>
              <a:cxnLst>
                <a:cxn ang="T8">
                  <a:pos x="T0" y="T1"/>
                </a:cxn>
                <a:cxn ang="T9">
                  <a:pos x="T2" y="T3"/>
                </a:cxn>
                <a:cxn ang="T10">
                  <a:pos x="T4" y="T5"/>
                </a:cxn>
                <a:cxn ang="T11">
                  <a:pos x="T6" y="T7"/>
                </a:cxn>
              </a:cxnLst>
              <a:rect l="T12" t="T13" r="T14" b="T15"/>
              <a:pathLst>
                <a:path w="961" h="1357">
                  <a:moveTo>
                    <a:pt x="0" y="1356"/>
                  </a:moveTo>
                  <a:lnTo>
                    <a:pt x="960" y="1356"/>
                  </a:lnTo>
                  <a:lnTo>
                    <a:pt x="960" y="0"/>
                  </a:lnTo>
                  <a:lnTo>
                    <a:pt x="276" y="0"/>
                  </a:lnTo>
                </a:path>
              </a:pathLst>
            </a:custGeom>
            <a:noFill/>
            <a:ln w="28575" cap="rnd" cmpd="sng">
              <a:solidFill>
                <a:schemeClr val="accent1"/>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grpSp>
    </p:spTree>
    <p:custDataLst>
      <p:tags r:id="rId1"/>
    </p:custDataLst>
    <p:extLst>
      <p:ext uri="{BB962C8B-B14F-4D97-AF65-F5344CB8AC3E}">
        <p14:creationId xmlns:p14="http://schemas.microsoft.com/office/powerpoint/2010/main" val="3954003954"/>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Column Comparisons</a:t>
            </a:r>
          </a:p>
        </p:txBody>
      </p:sp>
      <p:sp>
        <p:nvSpPr>
          <p:cNvPr id="20483" name="Rectangle 3"/>
          <p:cNvSpPr>
            <a:spLocks noGrp="1" noChangeArrowheads="1"/>
          </p:cNvSpPr>
          <p:nvPr>
            <p:ph idx="1"/>
          </p:nvPr>
        </p:nvSpPr>
        <p:spPr>
          <a:xfrm>
            <a:off x="933451" y="2272710"/>
            <a:ext cx="16421100" cy="219296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Multiple-column comparisons involving </a:t>
            </a:r>
            <a:r>
              <a:rPr lang="en-US" altLang="en-US" dirty="0" err="1">
                <a:latin typeface="Oracle Sans" panose="020B0503020204020204" pitchFamily="34" charset="0"/>
                <a:cs typeface="Oracle Sans" panose="020B0503020204020204" pitchFamily="34" charset="0"/>
              </a:rPr>
              <a:t>subqueries</a:t>
            </a:r>
            <a:r>
              <a:rPr lang="en-US" altLang="en-US" dirty="0">
                <a:latin typeface="Oracle Sans" panose="020B0503020204020204" pitchFamily="34" charset="0"/>
                <a:cs typeface="Oracle Sans" panose="020B0503020204020204" pitchFamily="34" charset="0"/>
              </a:rPr>
              <a:t> can be:</a:t>
            </a:r>
          </a:p>
          <a:p>
            <a:pPr lvl="1"/>
            <a:r>
              <a:rPr lang="en-US" altLang="en-US" dirty="0" err="1">
                <a:latin typeface="Oracle Sans" panose="020B0503020204020204" pitchFamily="34" charset="0"/>
                <a:cs typeface="Oracle Sans" panose="020B0503020204020204" pitchFamily="34" charset="0"/>
              </a:rPr>
              <a:t>Pairwise</a:t>
            </a:r>
            <a:r>
              <a:rPr lang="en-US" altLang="en-US" dirty="0">
                <a:latin typeface="Oracle Sans" panose="020B0503020204020204" pitchFamily="34" charset="0"/>
                <a:cs typeface="Oracle Sans" panose="020B0503020204020204" pitchFamily="34" charset="0"/>
              </a:rPr>
              <a:t> comparisons</a:t>
            </a:r>
          </a:p>
          <a:p>
            <a:pPr lvl="1"/>
            <a:r>
              <a:rPr lang="en-US" altLang="en-US" dirty="0" err="1">
                <a:latin typeface="Oracle Sans" panose="020B0503020204020204" pitchFamily="34" charset="0"/>
                <a:cs typeface="Oracle Sans" panose="020B0503020204020204" pitchFamily="34" charset="0"/>
              </a:rPr>
              <a:t>Nonpairwise</a:t>
            </a:r>
            <a:r>
              <a:rPr lang="en-US" altLang="en-US" dirty="0">
                <a:latin typeface="Oracle Sans" panose="020B0503020204020204" pitchFamily="34" charset="0"/>
                <a:cs typeface="Oracle Sans" panose="020B0503020204020204" pitchFamily="34" charset="0"/>
              </a:rPr>
              <a:t> comparisons</a:t>
            </a:r>
          </a:p>
          <a:p>
            <a:pPr lvl="1"/>
            <a:endParaRPr lang="en-US" altLang="en-US" dirty="0">
              <a:latin typeface="Oracle Sans" panose="020B0503020204020204" pitchFamily="34" charset="0"/>
              <a:cs typeface="Oracle Sans" panose="020B0503020204020204" pitchFamily="34" charset="0"/>
            </a:endParaRPr>
          </a:p>
        </p:txBody>
      </p:sp>
      <p:grpSp>
        <p:nvGrpSpPr>
          <p:cNvPr id="14" name="Group 13">
            <a:extLst>
              <a:ext uri="{FF2B5EF4-FFF2-40B4-BE49-F238E27FC236}">
                <a16:creationId xmlns="" xmlns:a16="http://schemas.microsoft.com/office/drawing/2014/main" id="{5371C895-C4B1-4B99-BFF7-C9627BCBBBBC}"/>
              </a:ext>
            </a:extLst>
          </p:cNvPr>
          <p:cNvGrpSpPr/>
          <p:nvPr/>
        </p:nvGrpSpPr>
        <p:grpSpPr>
          <a:xfrm>
            <a:off x="1371600" y="4604047"/>
            <a:ext cx="6743700" cy="5249590"/>
            <a:chOff x="1371600" y="4604047"/>
            <a:chExt cx="6743700" cy="5249590"/>
          </a:xfrm>
        </p:grpSpPr>
        <p:sp>
          <p:nvSpPr>
            <p:cNvPr id="56" name="TextBox 55"/>
            <p:cNvSpPr txBox="1"/>
            <p:nvPr/>
          </p:nvSpPr>
          <p:spPr>
            <a:xfrm>
              <a:off x="2914650" y="9391972"/>
              <a:ext cx="3657600" cy="461665"/>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sz="2400" dirty="0" err="1">
                  <a:latin typeface="+mn-lt"/>
                  <a:cs typeface="Oracle Sans" panose="020B0503020204020204" pitchFamily="34" charset="0"/>
                </a:rPr>
                <a:t>Pairwise</a:t>
              </a:r>
              <a:r>
                <a:rPr lang="en-US" sz="2400" dirty="0">
                  <a:latin typeface="+mn-lt"/>
                  <a:cs typeface="Oracle Sans" panose="020B0503020204020204" pitchFamily="34" charset="0"/>
                </a:rPr>
                <a:t> comparisons</a:t>
              </a:r>
            </a:p>
          </p:txBody>
        </p:sp>
        <p:grpSp>
          <p:nvGrpSpPr>
            <p:cNvPr id="20492" name="Group 20491"/>
            <p:cNvGrpSpPr/>
            <p:nvPr/>
          </p:nvGrpSpPr>
          <p:grpSpPr>
            <a:xfrm>
              <a:off x="1371600" y="4604047"/>
              <a:ext cx="6743700" cy="4572000"/>
              <a:chOff x="912812" y="2667000"/>
              <a:chExt cx="4495800" cy="3048000"/>
            </a:xfrm>
          </p:grpSpPr>
          <p:grpSp>
            <p:nvGrpSpPr>
              <p:cNvPr id="20487" name="Group 20486"/>
              <p:cNvGrpSpPr/>
              <p:nvPr/>
            </p:nvGrpSpPr>
            <p:grpSpPr>
              <a:xfrm>
                <a:off x="912812" y="3467100"/>
                <a:ext cx="1828800" cy="1447800"/>
                <a:chOff x="912812" y="3429000"/>
                <a:chExt cx="1828800" cy="1447800"/>
              </a:xfrm>
            </p:grpSpPr>
            <p:sp>
              <p:nvSpPr>
                <p:cNvPr id="11" name="Rounded Rectangle 10"/>
                <p:cNvSpPr/>
                <p:nvPr/>
              </p:nvSpPr>
              <p:spPr bwMode="auto">
                <a:xfrm>
                  <a:off x="912812" y="3429000"/>
                  <a:ext cx="1828800" cy="1447800"/>
                </a:xfrm>
                <a:prstGeom prst="roundRect">
                  <a:avLst/>
                </a:prstGeom>
                <a:gradFill flip="none" rotWithShape="1">
                  <a:gsLst>
                    <a:gs pos="0">
                      <a:schemeClr val="bg1"/>
                    </a:gs>
                    <a:gs pos="50000">
                      <a:schemeClr val="bg1"/>
                    </a:gs>
                    <a:gs pos="100000">
                      <a:schemeClr val="accent6">
                        <a:lumMod val="20000"/>
                        <a:lumOff val="80000"/>
                      </a:schemeClr>
                    </a:gs>
                  </a:gsLst>
                  <a:lin ang="5400000" scaled="1"/>
                  <a:tileRect/>
                </a:gradFill>
                <a:ln w="28575" cap="flat" cmpd="sng" algn="ctr">
                  <a:solidFill>
                    <a:schemeClr val="accent6">
                      <a:lumMod val="60000"/>
                      <a:lumOff val="4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nvGrpSpPr>
                <p:cNvPr id="20481" name="Group 20480"/>
                <p:cNvGrpSpPr/>
                <p:nvPr/>
              </p:nvGrpSpPr>
              <p:grpSpPr>
                <a:xfrm>
                  <a:off x="1179512" y="3695700"/>
                  <a:ext cx="1295400" cy="914400"/>
                  <a:chOff x="1217612" y="3733800"/>
                  <a:chExt cx="1295400" cy="914400"/>
                </a:xfrm>
              </p:grpSpPr>
              <p:pic>
                <p:nvPicPr>
                  <p:cNvPr id="4" name="Picture 3" descr="cnt2554137.png"/>
                  <p:cNvPicPr>
                    <a:picLocks noChangeAspect="1"/>
                  </p:cNvPicPr>
                  <p:nvPr/>
                </p:nvPicPr>
                <p:blipFill>
                  <a:blip r:embed="rId4" cstate="print"/>
                  <a:stretch>
                    <a:fillRect/>
                  </a:stretch>
                </p:blipFill>
                <p:spPr>
                  <a:xfrm>
                    <a:off x="1217612" y="3734038"/>
                    <a:ext cx="578969" cy="914162"/>
                  </a:xfrm>
                  <a:prstGeom prst="rect">
                    <a:avLst/>
                  </a:prstGeom>
                </p:spPr>
              </p:pic>
              <p:pic>
                <p:nvPicPr>
                  <p:cNvPr id="7" name="Picture 6" descr="cnt2554140.png"/>
                  <p:cNvPicPr>
                    <a:picLocks noChangeAspect="1"/>
                  </p:cNvPicPr>
                  <p:nvPr/>
                </p:nvPicPr>
                <p:blipFill>
                  <a:blip r:embed="rId5" cstate="print"/>
                  <a:stretch>
                    <a:fillRect/>
                  </a:stretch>
                </p:blipFill>
                <p:spPr>
                  <a:xfrm>
                    <a:off x="1933892" y="3733800"/>
                    <a:ext cx="579120" cy="914400"/>
                  </a:xfrm>
                  <a:prstGeom prst="rect">
                    <a:avLst/>
                  </a:prstGeom>
                </p:spPr>
              </p:pic>
            </p:grpSp>
          </p:grpSp>
          <p:grpSp>
            <p:nvGrpSpPr>
              <p:cNvPr id="20486" name="Group 20485"/>
              <p:cNvGrpSpPr/>
              <p:nvPr/>
            </p:nvGrpSpPr>
            <p:grpSpPr>
              <a:xfrm>
                <a:off x="3579812" y="2667000"/>
                <a:ext cx="1828800" cy="3048000"/>
                <a:chOff x="3579812" y="2667000"/>
                <a:chExt cx="1828800" cy="3048000"/>
              </a:xfrm>
            </p:grpSpPr>
            <p:sp>
              <p:nvSpPr>
                <p:cNvPr id="12" name="Rounded Rectangle 11"/>
                <p:cNvSpPr/>
                <p:nvPr/>
              </p:nvSpPr>
              <p:spPr bwMode="auto">
                <a:xfrm>
                  <a:off x="3579812" y="2667000"/>
                  <a:ext cx="1828800" cy="1447800"/>
                </a:xfrm>
                <a:prstGeom prst="roundRect">
                  <a:avLst/>
                </a:prstGeom>
                <a:gradFill flip="none" rotWithShape="1">
                  <a:gsLst>
                    <a:gs pos="0">
                      <a:schemeClr val="bg1"/>
                    </a:gs>
                    <a:gs pos="50000">
                      <a:schemeClr val="bg1"/>
                    </a:gs>
                    <a:gs pos="100000">
                      <a:schemeClr val="accent6">
                        <a:lumMod val="20000"/>
                        <a:lumOff val="80000"/>
                      </a:schemeClr>
                    </a:gs>
                  </a:gsLst>
                  <a:lin ang="5400000" scaled="1"/>
                  <a:tileRect/>
                </a:gradFill>
                <a:ln w="28575" cap="flat" cmpd="sng" algn="ctr">
                  <a:solidFill>
                    <a:schemeClr val="accent6">
                      <a:lumMod val="60000"/>
                      <a:lumOff val="4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13" name="Rounded Rectangle 12"/>
                <p:cNvSpPr/>
                <p:nvPr/>
              </p:nvSpPr>
              <p:spPr bwMode="auto">
                <a:xfrm>
                  <a:off x="3579812" y="4267200"/>
                  <a:ext cx="1828800" cy="1447800"/>
                </a:xfrm>
                <a:prstGeom prst="roundRect">
                  <a:avLst/>
                </a:prstGeom>
                <a:gradFill flip="none" rotWithShape="1">
                  <a:gsLst>
                    <a:gs pos="0">
                      <a:schemeClr val="bg1"/>
                    </a:gs>
                    <a:gs pos="50000">
                      <a:schemeClr val="bg1"/>
                    </a:gs>
                    <a:gs pos="100000">
                      <a:schemeClr val="accent6">
                        <a:lumMod val="20000"/>
                        <a:lumOff val="80000"/>
                      </a:schemeClr>
                    </a:gs>
                  </a:gsLst>
                  <a:lin ang="5400000" scaled="1"/>
                  <a:tileRect/>
                </a:gradFill>
                <a:ln w="28575" cap="flat" cmpd="sng" algn="ctr">
                  <a:solidFill>
                    <a:schemeClr val="accent6">
                      <a:lumMod val="60000"/>
                      <a:lumOff val="4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nvGrpSpPr>
                <p:cNvPr id="20484" name="Group 20483"/>
                <p:cNvGrpSpPr/>
                <p:nvPr/>
              </p:nvGrpSpPr>
              <p:grpSpPr>
                <a:xfrm>
                  <a:off x="3785552" y="2933700"/>
                  <a:ext cx="1417320" cy="914400"/>
                  <a:chOff x="3808412" y="2972802"/>
                  <a:chExt cx="1417320" cy="914400"/>
                </a:xfrm>
              </p:grpSpPr>
              <p:pic>
                <p:nvPicPr>
                  <p:cNvPr id="5" name="Picture 4" descr="cnt2554138.png"/>
                  <p:cNvPicPr>
                    <a:picLocks noChangeAspect="1"/>
                  </p:cNvPicPr>
                  <p:nvPr/>
                </p:nvPicPr>
                <p:blipFill>
                  <a:blip r:embed="rId6" cstate="print"/>
                  <a:stretch>
                    <a:fillRect/>
                  </a:stretch>
                </p:blipFill>
                <p:spPr>
                  <a:xfrm>
                    <a:off x="4646612" y="2972802"/>
                    <a:ext cx="579120" cy="914400"/>
                  </a:xfrm>
                  <a:prstGeom prst="rect">
                    <a:avLst/>
                  </a:prstGeom>
                </p:spPr>
              </p:pic>
              <p:pic>
                <p:nvPicPr>
                  <p:cNvPr id="6" name="Picture 5" descr="cnt2554139.png"/>
                  <p:cNvPicPr>
                    <a:picLocks noChangeAspect="1"/>
                  </p:cNvPicPr>
                  <p:nvPr/>
                </p:nvPicPr>
                <p:blipFill>
                  <a:blip r:embed="rId7" cstate="print"/>
                  <a:stretch>
                    <a:fillRect/>
                  </a:stretch>
                </p:blipFill>
                <p:spPr>
                  <a:xfrm>
                    <a:off x="3808412" y="2972802"/>
                    <a:ext cx="579120" cy="914400"/>
                  </a:xfrm>
                  <a:prstGeom prst="rect">
                    <a:avLst/>
                  </a:prstGeom>
                </p:spPr>
              </p:pic>
            </p:grpSp>
            <p:grpSp>
              <p:nvGrpSpPr>
                <p:cNvPr id="20485" name="Group 20484"/>
                <p:cNvGrpSpPr/>
                <p:nvPr/>
              </p:nvGrpSpPr>
              <p:grpSpPr>
                <a:xfrm>
                  <a:off x="3808412" y="4514850"/>
                  <a:ext cx="1371600" cy="952500"/>
                  <a:chOff x="3808412" y="4495800"/>
                  <a:chExt cx="1371600" cy="952500"/>
                </a:xfrm>
              </p:grpSpPr>
              <p:pic>
                <p:nvPicPr>
                  <p:cNvPr id="8" name="Picture 7" descr="cnt2554141.png"/>
                  <p:cNvPicPr>
                    <a:picLocks noChangeAspect="1"/>
                  </p:cNvPicPr>
                  <p:nvPr/>
                </p:nvPicPr>
                <p:blipFill>
                  <a:blip r:embed="rId8" cstate="print"/>
                  <a:stretch>
                    <a:fillRect/>
                  </a:stretch>
                </p:blipFill>
                <p:spPr>
                  <a:xfrm>
                    <a:off x="3808412" y="4533900"/>
                    <a:ext cx="579120" cy="914400"/>
                  </a:xfrm>
                  <a:prstGeom prst="rect">
                    <a:avLst/>
                  </a:prstGeom>
                </p:spPr>
              </p:pic>
              <p:pic>
                <p:nvPicPr>
                  <p:cNvPr id="10" name="Picture 9" descr="cnt2554137.png"/>
                  <p:cNvPicPr>
                    <a:picLocks noChangeAspect="1"/>
                  </p:cNvPicPr>
                  <p:nvPr/>
                </p:nvPicPr>
                <p:blipFill>
                  <a:blip r:embed="rId4" cstate="print"/>
                  <a:stretch>
                    <a:fillRect/>
                  </a:stretch>
                </p:blipFill>
                <p:spPr>
                  <a:xfrm>
                    <a:off x="4601043" y="4495800"/>
                    <a:ext cx="578969" cy="914162"/>
                  </a:xfrm>
                  <a:prstGeom prst="rect">
                    <a:avLst/>
                  </a:prstGeom>
                </p:spPr>
              </p:pic>
            </p:grpSp>
          </p:grpSp>
          <p:cxnSp>
            <p:nvCxnSpPr>
              <p:cNvPr id="3" name="Elbow Connector 2"/>
              <p:cNvCxnSpPr>
                <a:stCxn id="11" idx="3"/>
                <a:endCxn id="12" idx="1"/>
              </p:cNvCxnSpPr>
              <p:nvPr/>
            </p:nvCxnSpPr>
            <p:spPr bwMode="auto">
              <a:xfrm flipV="1">
                <a:off x="2741612" y="3390900"/>
                <a:ext cx="838200" cy="800100"/>
              </a:xfrm>
              <a:prstGeom prst="bentConnector3">
                <a:avLst/>
              </a:prstGeom>
              <a:noFill/>
              <a:ln w="28575" cap="flat" cmpd="sng" algn="ctr">
                <a:solidFill>
                  <a:schemeClr val="accent4"/>
                </a:solidFill>
                <a:prstDash val="solid"/>
                <a:round/>
                <a:headEnd type="none" w="sm" len="sm"/>
                <a:tailEnd type="triangle" w="lg" len="lg"/>
              </a:ln>
              <a:effectLst/>
            </p:spPr>
          </p:cxnSp>
          <p:cxnSp>
            <p:nvCxnSpPr>
              <p:cNvPr id="17" name="Elbow Connector 16"/>
              <p:cNvCxnSpPr>
                <a:stCxn id="11" idx="3"/>
                <a:endCxn id="13" idx="1"/>
              </p:cNvCxnSpPr>
              <p:nvPr/>
            </p:nvCxnSpPr>
            <p:spPr bwMode="auto">
              <a:xfrm>
                <a:off x="2741612" y="4191000"/>
                <a:ext cx="838200" cy="800100"/>
              </a:xfrm>
              <a:prstGeom prst="bentConnector3">
                <a:avLst/>
              </a:prstGeom>
              <a:noFill/>
              <a:ln w="28575" cap="flat" cmpd="sng" algn="ctr">
                <a:solidFill>
                  <a:schemeClr val="accent4"/>
                </a:solidFill>
                <a:prstDash val="solid"/>
                <a:round/>
                <a:headEnd type="none" w="sm" len="sm"/>
                <a:tailEnd type="triangle" w="lg" len="lg"/>
              </a:ln>
              <a:effectLst/>
            </p:spPr>
          </p:cxnSp>
        </p:grpSp>
      </p:grpSp>
      <p:grpSp>
        <p:nvGrpSpPr>
          <p:cNvPr id="15" name="Group 14">
            <a:extLst>
              <a:ext uri="{FF2B5EF4-FFF2-40B4-BE49-F238E27FC236}">
                <a16:creationId xmlns="" xmlns:a16="http://schemas.microsoft.com/office/drawing/2014/main" id="{4A640B51-8825-4ADB-A82E-9A05B17B5A8D}"/>
              </a:ext>
            </a:extLst>
          </p:cNvPr>
          <p:cNvGrpSpPr/>
          <p:nvPr/>
        </p:nvGrpSpPr>
        <p:grpSpPr>
          <a:xfrm>
            <a:off x="12793488" y="1505371"/>
            <a:ext cx="4343400" cy="8462665"/>
            <a:chOff x="12793488" y="1505371"/>
            <a:chExt cx="4343400" cy="8462665"/>
          </a:xfrm>
        </p:grpSpPr>
        <p:sp>
          <p:nvSpPr>
            <p:cNvPr id="57" name="TextBox 56"/>
            <p:cNvSpPr txBox="1"/>
            <p:nvPr/>
          </p:nvSpPr>
          <p:spPr>
            <a:xfrm>
              <a:off x="12793488" y="9506371"/>
              <a:ext cx="4343400" cy="461665"/>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sz="2400" dirty="0" err="1">
                  <a:latin typeface="+mn-lt"/>
                  <a:cs typeface="Oracle Sans" panose="020B0503020204020204" pitchFamily="34" charset="0"/>
                </a:rPr>
                <a:t>Nonpairwise</a:t>
              </a:r>
              <a:r>
                <a:rPr lang="en-US" sz="2400" dirty="0">
                  <a:latin typeface="+mn-lt"/>
                  <a:cs typeface="Oracle Sans" panose="020B0503020204020204" pitchFamily="34" charset="0"/>
                </a:rPr>
                <a:t> comparisons</a:t>
              </a:r>
            </a:p>
          </p:txBody>
        </p:sp>
        <p:grpSp>
          <p:nvGrpSpPr>
            <p:cNvPr id="20491" name="Group 20490"/>
            <p:cNvGrpSpPr/>
            <p:nvPr/>
          </p:nvGrpSpPr>
          <p:grpSpPr>
            <a:xfrm>
              <a:off x="12993513" y="1505371"/>
              <a:ext cx="3943350" cy="7886700"/>
              <a:chOff x="8647112" y="609600"/>
              <a:chExt cx="2628900" cy="5257800"/>
            </a:xfrm>
          </p:grpSpPr>
          <p:grpSp>
            <p:nvGrpSpPr>
              <p:cNvPr id="20489" name="Group 20488"/>
              <p:cNvGrpSpPr/>
              <p:nvPr/>
            </p:nvGrpSpPr>
            <p:grpSpPr>
              <a:xfrm>
                <a:off x="8647112" y="609600"/>
                <a:ext cx="2628900" cy="2514600"/>
                <a:chOff x="8647112" y="609600"/>
                <a:chExt cx="2628900" cy="2514600"/>
              </a:xfrm>
            </p:grpSpPr>
            <p:grpSp>
              <p:nvGrpSpPr>
                <p:cNvPr id="52" name="Group 51"/>
                <p:cNvGrpSpPr/>
                <p:nvPr/>
              </p:nvGrpSpPr>
              <p:grpSpPr>
                <a:xfrm>
                  <a:off x="8647112" y="1257300"/>
                  <a:ext cx="914400" cy="1219200"/>
                  <a:chOff x="8647112" y="1371600"/>
                  <a:chExt cx="914400" cy="1219200"/>
                </a:xfrm>
              </p:grpSpPr>
              <p:sp>
                <p:nvSpPr>
                  <p:cNvPr id="30" name="Rounded Rectangle 29"/>
                  <p:cNvSpPr/>
                  <p:nvPr/>
                </p:nvSpPr>
                <p:spPr bwMode="auto">
                  <a:xfrm>
                    <a:off x="8647112" y="1371600"/>
                    <a:ext cx="914400" cy="1219200"/>
                  </a:xfrm>
                  <a:prstGeom prst="roundRect">
                    <a:avLst/>
                  </a:prstGeom>
                  <a:gradFill flip="none" rotWithShape="1">
                    <a:gsLst>
                      <a:gs pos="0">
                        <a:schemeClr val="bg1"/>
                      </a:gs>
                      <a:gs pos="50000">
                        <a:schemeClr val="bg1"/>
                      </a:gs>
                      <a:gs pos="100000">
                        <a:schemeClr val="accent6">
                          <a:lumMod val="20000"/>
                          <a:lumOff val="80000"/>
                        </a:schemeClr>
                      </a:gs>
                    </a:gsLst>
                    <a:lin ang="5400000" scaled="1"/>
                    <a:tileRect/>
                  </a:gradFill>
                  <a:ln w="28575" cap="flat" cmpd="sng" algn="ctr">
                    <a:solidFill>
                      <a:schemeClr val="accent6">
                        <a:lumMod val="60000"/>
                        <a:lumOff val="4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pic>
                <p:nvPicPr>
                  <p:cNvPr id="22" name="Picture 21" descr="cnt2554138.png"/>
                  <p:cNvPicPr>
                    <a:picLocks noChangeAspect="1"/>
                  </p:cNvPicPr>
                  <p:nvPr/>
                </p:nvPicPr>
                <p:blipFill>
                  <a:blip r:embed="rId6" cstate="print"/>
                  <a:stretch>
                    <a:fillRect/>
                  </a:stretch>
                </p:blipFill>
                <p:spPr>
                  <a:xfrm>
                    <a:off x="8814752" y="1524000"/>
                    <a:ext cx="579120" cy="914400"/>
                  </a:xfrm>
                  <a:prstGeom prst="rect">
                    <a:avLst/>
                  </a:prstGeom>
                </p:spPr>
              </p:pic>
            </p:grpSp>
            <p:sp>
              <p:nvSpPr>
                <p:cNvPr id="31" name="Rounded Rectangle 30"/>
                <p:cNvSpPr/>
                <p:nvPr/>
              </p:nvSpPr>
              <p:spPr bwMode="auto">
                <a:xfrm>
                  <a:off x="10361612" y="609600"/>
                  <a:ext cx="914400" cy="1219200"/>
                </a:xfrm>
                <a:prstGeom prst="roundRect">
                  <a:avLst/>
                </a:prstGeom>
                <a:gradFill flip="none" rotWithShape="1">
                  <a:gsLst>
                    <a:gs pos="0">
                      <a:schemeClr val="bg1"/>
                    </a:gs>
                    <a:gs pos="50000">
                      <a:schemeClr val="bg1"/>
                    </a:gs>
                    <a:gs pos="100000">
                      <a:schemeClr val="accent6">
                        <a:lumMod val="20000"/>
                        <a:lumOff val="80000"/>
                      </a:schemeClr>
                    </a:gs>
                  </a:gsLst>
                  <a:lin ang="5400000" scaled="1"/>
                  <a:tileRect/>
                </a:gradFill>
                <a:ln w="28575" cap="flat" cmpd="sng" algn="ctr">
                  <a:solidFill>
                    <a:schemeClr val="accent6">
                      <a:lumMod val="60000"/>
                      <a:lumOff val="4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4" name="Rounded Rectangle 33"/>
                <p:cNvSpPr/>
                <p:nvPr/>
              </p:nvSpPr>
              <p:spPr bwMode="auto">
                <a:xfrm>
                  <a:off x="10361612" y="1905000"/>
                  <a:ext cx="914400" cy="1219200"/>
                </a:xfrm>
                <a:prstGeom prst="roundRect">
                  <a:avLst/>
                </a:prstGeom>
                <a:gradFill flip="none" rotWithShape="1">
                  <a:gsLst>
                    <a:gs pos="0">
                      <a:schemeClr val="bg1"/>
                    </a:gs>
                    <a:gs pos="50000">
                      <a:schemeClr val="bg1"/>
                    </a:gs>
                    <a:gs pos="100000">
                      <a:schemeClr val="accent6">
                        <a:lumMod val="20000"/>
                        <a:lumOff val="80000"/>
                      </a:schemeClr>
                    </a:gs>
                  </a:gsLst>
                  <a:lin ang="5400000" scaled="1"/>
                  <a:tileRect/>
                </a:gradFill>
                <a:ln w="28575" cap="flat" cmpd="sng" algn="ctr">
                  <a:solidFill>
                    <a:schemeClr val="accent6">
                      <a:lumMod val="60000"/>
                      <a:lumOff val="4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pic>
              <p:nvPicPr>
                <p:cNvPr id="25" name="Picture 24" descr="cnt2554141.png"/>
                <p:cNvPicPr>
                  <a:picLocks noChangeAspect="1"/>
                </p:cNvPicPr>
                <p:nvPr/>
              </p:nvPicPr>
              <p:blipFill>
                <a:blip r:embed="rId8" cstate="print"/>
                <a:stretch>
                  <a:fillRect/>
                </a:stretch>
              </p:blipFill>
              <p:spPr>
                <a:xfrm>
                  <a:off x="10529252" y="838200"/>
                  <a:ext cx="579120" cy="914400"/>
                </a:xfrm>
                <a:prstGeom prst="rect">
                  <a:avLst/>
                </a:prstGeom>
              </p:spPr>
            </p:pic>
            <p:pic>
              <p:nvPicPr>
                <p:cNvPr id="23" name="Picture 22" descr="cnt2554139.png"/>
                <p:cNvPicPr>
                  <a:picLocks noChangeAspect="1"/>
                </p:cNvPicPr>
                <p:nvPr/>
              </p:nvPicPr>
              <p:blipFill>
                <a:blip r:embed="rId7" cstate="print"/>
                <a:stretch>
                  <a:fillRect/>
                </a:stretch>
              </p:blipFill>
              <p:spPr>
                <a:xfrm>
                  <a:off x="10529252" y="2057400"/>
                  <a:ext cx="579120" cy="914400"/>
                </a:xfrm>
                <a:prstGeom prst="rect">
                  <a:avLst/>
                </a:prstGeom>
              </p:spPr>
            </p:pic>
            <p:cxnSp>
              <p:nvCxnSpPr>
                <p:cNvPr id="26" name="Elbow Connector 25"/>
                <p:cNvCxnSpPr>
                  <a:stCxn id="30" idx="3"/>
                  <a:endCxn id="31" idx="1"/>
                </p:cNvCxnSpPr>
                <p:nvPr/>
              </p:nvCxnSpPr>
              <p:spPr bwMode="auto">
                <a:xfrm flipV="1">
                  <a:off x="9561512" y="1219200"/>
                  <a:ext cx="800100" cy="647700"/>
                </a:xfrm>
                <a:prstGeom prst="bentConnector3">
                  <a:avLst/>
                </a:prstGeom>
                <a:noFill/>
                <a:ln w="28575" cap="flat" cmpd="sng" algn="ctr">
                  <a:solidFill>
                    <a:schemeClr val="accent4"/>
                  </a:solidFill>
                  <a:prstDash val="solid"/>
                  <a:round/>
                  <a:headEnd type="none" w="sm" len="sm"/>
                  <a:tailEnd type="triangle" w="lg" len="lg"/>
                </a:ln>
                <a:effectLst/>
              </p:spPr>
            </p:cxnSp>
            <p:cxnSp>
              <p:nvCxnSpPr>
                <p:cNvPr id="28" name="Elbow Connector 27"/>
                <p:cNvCxnSpPr>
                  <a:stCxn id="30" idx="3"/>
                  <a:endCxn id="34" idx="1"/>
                </p:cNvCxnSpPr>
                <p:nvPr/>
              </p:nvCxnSpPr>
              <p:spPr bwMode="auto">
                <a:xfrm>
                  <a:off x="9561512" y="1866900"/>
                  <a:ext cx="800100" cy="647700"/>
                </a:xfrm>
                <a:prstGeom prst="bentConnector3">
                  <a:avLst/>
                </a:prstGeom>
                <a:noFill/>
                <a:ln w="28575" cap="flat" cmpd="sng" algn="ctr">
                  <a:solidFill>
                    <a:schemeClr val="accent4"/>
                  </a:solidFill>
                  <a:prstDash val="solid"/>
                  <a:round/>
                  <a:headEnd type="none" w="sm" len="sm"/>
                  <a:tailEnd type="triangle" w="lg" len="lg"/>
                </a:ln>
                <a:effectLst/>
              </p:spPr>
            </p:cxnSp>
          </p:grpSp>
          <p:grpSp>
            <p:nvGrpSpPr>
              <p:cNvPr id="20490" name="Group 20489"/>
              <p:cNvGrpSpPr/>
              <p:nvPr/>
            </p:nvGrpSpPr>
            <p:grpSpPr>
              <a:xfrm>
                <a:off x="8647112" y="3053834"/>
                <a:ext cx="2628900" cy="2813566"/>
                <a:chOff x="8647112" y="3053834"/>
                <a:chExt cx="2628900" cy="2813566"/>
              </a:xfrm>
            </p:grpSpPr>
            <p:grpSp>
              <p:nvGrpSpPr>
                <p:cNvPr id="50" name="Group 49"/>
                <p:cNvGrpSpPr/>
                <p:nvPr/>
              </p:nvGrpSpPr>
              <p:grpSpPr>
                <a:xfrm>
                  <a:off x="8647112" y="3962400"/>
                  <a:ext cx="914400" cy="1219200"/>
                  <a:chOff x="8647112" y="4038600"/>
                  <a:chExt cx="914400" cy="1219200"/>
                </a:xfrm>
              </p:grpSpPr>
              <p:sp>
                <p:nvSpPr>
                  <p:cNvPr id="32" name="Rounded Rectangle 31"/>
                  <p:cNvSpPr/>
                  <p:nvPr/>
                </p:nvSpPr>
                <p:spPr bwMode="auto">
                  <a:xfrm>
                    <a:off x="8647112" y="4038600"/>
                    <a:ext cx="914400" cy="1219200"/>
                  </a:xfrm>
                  <a:prstGeom prst="roundRect">
                    <a:avLst/>
                  </a:prstGeom>
                  <a:gradFill flip="none" rotWithShape="1">
                    <a:gsLst>
                      <a:gs pos="0">
                        <a:schemeClr val="bg1"/>
                      </a:gs>
                      <a:gs pos="50000">
                        <a:schemeClr val="bg1"/>
                      </a:gs>
                      <a:gs pos="100000">
                        <a:schemeClr val="accent6">
                          <a:lumMod val="20000"/>
                          <a:lumOff val="80000"/>
                        </a:schemeClr>
                      </a:gs>
                    </a:gsLst>
                    <a:lin ang="5400000" scaled="1"/>
                    <a:tileRect/>
                  </a:gradFill>
                  <a:ln w="28575" cap="flat" cmpd="sng" algn="ctr">
                    <a:solidFill>
                      <a:schemeClr val="accent6">
                        <a:lumMod val="60000"/>
                        <a:lumOff val="4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pic>
                <p:nvPicPr>
                  <p:cNvPr id="21" name="Picture 20" descr="cnt2554137.png"/>
                  <p:cNvPicPr>
                    <a:picLocks noChangeAspect="1"/>
                  </p:cNvPicPr>
                  <p:nvPr/>
                </p:nvPicPr>
                <p:blipFill>
                  <a:blip r:embed="rId4" cstate="print"/>
                  <a:stretch>
                    <a:fillRect/>
                  </a:stretch>
                </p:blipFill>
                <p:spPr>
                  <a:xfrm>
                    <a:off x="8814752" y="4191000"/>
                    <a:ext cx="579120" cy="914400"/>
                  </a:xfrm>
                  <a:prstGeom prst="rect">
                    <a:avLst/>
                  </a:prstGeom>
                </p:spPr>
              </p:pic>
            </p:grpSp>
            <p:sp>
              <p:nvSpPr>
                <p:cNvPr id="33" name="Rounded Rectangle 32"/>
                <p:cNvSpPr/>
                <p:nvPr/>
              </p:nvSpPr>
              <p:spPr bwMode="auto">
                <a:xfrm>
                  <a:off x="10361612" y="3276600"/>
                  <a:ext cx="914400" cy="1219200"/>
                </a:xfrm>
                <a:prstGeom prst="roundRect">
                  <a:avLst/>
                </a:prstGeom>
                <a:gradFill flip="none" rotWithShape="1">
                  <a:gsLst>
                    <a:gs pos="0">
                      <a:schemeClr val="bg1"/>
                    </a:gs>
                    <a:gs pos="50000">
                      <a:schemeClr val="bg1"/>
                    </a:gs>
                    <a:gs pos="100000">
                      <a:schemeClr val="accent6">
                        <a:lumMod val="20000"/>
                        <a:lumOff val="80000"/>
                      </a:schemeClr>
                    </a:gs>
                  </a:gsLst>
                  <a:lin ang="5400000" scaled="1"/>
                  <a:tileRect/>
                </a:gradFill>
                <a:ln w="28575" cap="flat" cmpd="sng" algn="ctr">
                  <a:solidFill>
                    <a:schemeClr val="accent6">
                      <a:lumMod val="60000"/>
                      <a:lumOff val="4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3" name="Rounded Rectangle 42"/>
                <p:cNvSpPr/>
                <p:nvPr/>
              </p:nvSpPr>
              <p:spPr bwMode="auto">
                <a:xfrm>
                  <a:off x="10361612" y="4648200"/>
                  <a:ext cx="914400" cy="1219200"/>
                </a:xfrm>
                <a:prstGeom prst="roundRect">
                  <a:avLst/>
                </a:prstGeom>
                <a:gradFill flip="none" rotWithShape="1">
                  <a:gsLst>
                    <a:gs pos="0">
                      <a:schemeClr val="bg1"/>
                    </a:gs>
                    <a:gs pos="50000">
                      <a:schemeClr val="bg1"/>
                    </a:gs>
                    <a:gs pos="100000">
                      <a:schemeClr val="accent6">
                        <a:lumMod val="20000"/>
                        <a:lumOff val="80000"/>
                      </a:schemeClr>
                    </a:gs>
                  </a:gsLst>
                  <a:lin ang="5400000" scaled="1"/>
                  <a:tileRect/>
                </a:gradFill>
                <a:ln w="28575" cap="flat" cmpd="sng" algn="ctr">
                  <a:solidFill>
                    <a:schemeClr val="accent6">
                      <a:lumMod val="60000"/>
                      <a:lumOff val="4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pic>
              <p:nvPicPr>
                <p:cNvPr id="24" name="Picture 23" descr="cnt2554140.png"/>
                <p:cNvPicPr>
                  <a:picLocks noChangeAspect="1"/>
                </p:cNvPicPr>
                <p:nvPr/>
              </p:nvPicPr>
              <p:blipFill>
                <a:blip r:embed="rId5" cstate="print"/>
                <a:stretch>
                  <a:fillRect/>
                </a:stretch>
              </p:blipFill>
              <p:spPr>
                <a:xfrm>
                  <a:off x="10529252" y="3429000"/>
                  <a:ext cx="579120" cy="914400"/>
                </a:xfrm>
                <a:prstGeom prst="rect">
                  <a:avLst/>
                </a:prstGeom>
              </p:spPr>
            </p:pic>
            <p:pic>
              <p:nvPicPr>
                <p:cNvPr id="29" name="Picture 28" descr="cnt2554137.png"/>
                <p:cNvPicPr>
                  <a:picLocks noChangeAspect="1"/>
                </p:cNvPicPr>
                <p:nvPr/>
              </p:nvPicPr>
              <p:blipFill>
                <a:blip r:embed="rId4" cstate="print"/>
                <a:stretch>
                  <a:fillRect/>
                </a:stretch>
              </p:blipFill>
              <p:spPr>
                <a:xfrm>
                  <a:off x="10529252" y="4800600"/>
                  <a:ext cx="579120" cy="914400"/>
                </a:xfrm>
                <a:prstGeom prst="rect">
                  <a:avLst/>
                </a:prstGeom>
              </p:spPr>
            </p:pic>
            <p:sp>
              <p:nvSpPr>
                <p:cNvPr id="45" name="TextBox 44"/>
                <p:cNvSpPr txBox="1"/>
                <p:nvPr/>
              </p:nvSpPr>
              <p:spPr>
                <a:xfrm>
                  <a:off x="8783813" y="3053834"/>
                  <a:ext cx="762000" cy="30777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400" b="1" dirty="0">
                      <a:latin typeface="Oracle Sans" panose="020B0503020204020204" pitchFamily="34" charset="0"/>
                      <a:cs typeface="Oracle Sans" panose="020B0503020204020204" pitchFamily="34" charset="0"/>
                    </a:rPr>
                    <a:t>AND</a:t>
                  </a:r>
                </a:p>
              </p:txBody>
            </p:sp>
            <p:cxnSp>
              <p:nvCxnSpPr>
                <p:cNvPr id="41" name="Elbow Connector 40"/>
                <p:cNvCxnSpPr>
                  <a:stCxn id="32" idx="3"/>
                  <a:endCxn id="33" idx="1"/>
                </p:cNvCxnSpPr>
                <p:nvPr/>
              </p:nvCxnSpPr>
              <p:spPr bwMode="auto">
                <a:xfrm flipV="1">
                  <a:off x="9561512" y="3886200"/>
                  <a:ext cx="800100" cy="685800"/>
                </a:xfrm>
                <a:prstGeom prst="bentConnector3">
                  <a:avLst/>
                </a:prstGeom>
                <a:noFill/>
                <a:ln w="28575" cap="flat" cmpd="sng" algn="ctr">
                  <a:solidFill>
                    <a:schemeClr val="accent4"/>
                  </a:solidFill>
                  <a:prstDash val="solid"/>
                  <a:round/>
                  <a:headEnd type="none" w="sm" len="sm"/>
                  <a:tailEnd type="triangle" w="lg" len="lg"/>
                </a:ln>
                <a:effectLst/>
              </p:spPr>
            </p:cxnSp>
            <p:cxnSp>
              <p:nvCxnSpPr>
                <p:cNvPr id="46" name="Elbow Connector 45"/>
                <p:cNvCxnSpPr>
                  <a:stCxn id="32" idx="3"/>
                  <a:endCxn id="43" idx="1"/>
                </p:cNvCxnSpPr>
                <p:nvPr/>
              </p:nvCxnSpPr>
              <p:spPr bwMode="auto">
                <a:xfrm>
                  <a:off x="9561512" y="4572000"/>
                  <a:ext cx="800100" cy="685800"/>
                </a:xfrm>
                <a:prstGeom prst="bentConnector3">
                  <a:avLst/>
                </a:prstGeom>
                <a:noFill/>
                <a:ln w="28575" cap="flat" cmpd="sng" algn="ctr">
                  <a:solidFill>
                    <a:schemeClr val="accent4"/>
                  </a:solidFill>
                  <a:prstDash val="solid"/>
                  <a:round/>
                  <a:headEnd type="none" w="sm" len="sm"/>
                  <a:tailEnd type="triangle" w="lg" len="lg"/>
                </a:ln>
                <a:effectLst/>
              </p:spPr>
            </p:cxnSp>
          </p:grpSp>
        </p:grpSp>
      </p:grpSp>
    </p:spTree>
    <p:custDataLst>
      <p:tags r:id="rId1"/>
    </p:custDataLst>
    <p:extLst>
      <p:ext uri="{BB962C8B-B14F-4D97-AF65-F5344CB8AC3E}">
        <p14:creationId xmlns:p14="http://schemas.microsoft.com/office/powerpoint/2010/main" val="4090996139"/>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3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TITLE_TAG" val="Recursive WITH Clause – Limits of CONNECT BY"/>
  <p:tag name="ARTICULATE_SLIDE_PAUSE" val="0"/>
  <p:tag name="ARTICULATE_NAV_LEVEL" val="2"/>
  <p:tag name="ARTICULATE_PLAYLIST_ID" val="-1"/>
  <p:tag name="AUDIO_IMPORT" val="C:\DW_NF_eStudy\src\slides_narration\module3\Recursive WITH Clause_Limitation of CONNECT BY.wav"/>
  <p:tag name="AUDIO_ID" val="606"/>
  <p:tag name="ELAPSEDTIME" val="40.49"/>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 Redwood PowerPoint Template</Template>
  <TotalTime>98</TotalTime>
  <Words>4602</Words>
  <Application>Microsoft Office PowerPoint</Application>
  <PresentationFormat>Custom</PresentationFormat>
  <Paragraphs>438</Paragraphs>
  <Slides>30</Slides>
  <Notes>30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Courier New</vt:lpstr>
      <vt:lpstr>Georgia</vt:lpstr>
      <vt:lpstr>LavosHandy™</vt:lpstr>
      <vt:lpstr>Oracle Sans</vt:lpstr>
      <vt:lpstr>Times New Roman</vt:lpstr>
      <vt:lpstr>OU Redwood PowerPoint Template</vt:lpstr>
      <vt:lpstr>Retrieving Data by Using Subqueries</vt:lpstr>
      <vt:lpstr>Course Roadmap</vt:lpstr>
      <vt:lpstr>Objectives</vt:lpstr>
      <vt:lpstr>Lesson Agenda</vt:lpstr>
      <vt:lpstr>Retrieving Data by Using a Subquery as a Source</vt:lpstr>
      <vt:lpstr>PowerPoint Presentation</vt:lpstr>
      <vt:lpstr>Lesson Agenda</vt:lpstr>
      <vt:lpstr>Multiple-Column Subqueries</vt:lpstr>
      <vt:lpstr>Column Comparisons</vt:lpstr>
      <vt:lpstr>Pairwise Comparison Subquery</vt:lpstr>
      <vt:lpstr>Nonpairwise Comparison Subquery</vt:lpstr>
      <vt:lpstr>Lesson Agenda</vt:lpstr>
      <vt:lpstr>Scalar Subquery Expressions</vt:lpstr>
      <vt:lpstr>Scalar Subqueries: Examples</vt:lpstr>
      <vt:lpstr>Lesson Agenda</vt:lpstr>
      <vt:lpstr>Correlated Subqueries</vt:lpstr>
      <vt:lpstr>Correlated Subqueries</vt:lpstr>
      <vt:lpstr>Using Correlated Subqueries: Example 1</vt:lpstr>
      <vt:lpstr>Using Correlated Subqueries: Example 2</vt:lpstr>
      <vt:lpstr>Lesson Agenda</vt:lpstr>
      <vt:lpstr>Using the EXISTS Operator</vt:lpstr>
      <vt:lpstr>Using the EXISTS Operator</vt:lpstr>
      <vt:lpstr>Find All Departments That Do Not Have Any Employees</vt:lpstr>
      <vt:lpstr>Lesson Agenda</vt:lpstr>
      <vt:lpstr>WITH Clause</vt:lpstr>
      <vt:lpstr>WITH Clause: Example</vt:lpstr>
      <vt:lpstr>Recursive WITH Clause</vt:lpstr>
      <vt:lpstr>Recursive WITH Clause: Example</vt:lpstr>
      <vt:lpstr>Summary</vt:lpstr>
      <vt:lpstr>Practice 16: Overview</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Toufik Bagwan</dc:creator>
  <cp:keywords>OU Redwood PowerPoint Template</cp:keywords>
  <dc:description>Oracle University Production Services PowerPoint Template</dc:description>
  <cp:lastModifiedBy>Pavithran Adka</cp:lastModifiedBy>
  <cp:revision>59</cp:revision>
  <cp:lastPrinted>2002-03-28T23:57:22Z</cp:lastPrinted>
  <dcterms:created xsi:type="dcterms:W3CDTF">2020-05-19T09:19:55Z</dcterms:created>
  <dcterms:modified xsi:type="dcterms:W3CDTF">2020-06-21T09:25:01Z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