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2"/>
  </p:notesMasterIdLst>
  <p:handoutMasterIdLst>
    <p:handoutMasterId r:id="rId23"/>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Lst>
  <p:sldSz cx="18288000" cy="10287000"/>
  <p:notesSz cx="7772400" cy="10058400"/>
  <p:custDataLst>
    <p:tags r:id="rId2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8" autoAdjust="0"/>
    <p:restoredTop sz="94434" autoAdjust="0"/>
  </p:normalViewPr>
  <p:slideViewPr>
    <p:cSldViewPr showGuides="1">
      <p:cViewPr varScale="1">
        <p:scale>
          <a:sx n="46" d="100"/>
          <a:sy n="46" d="100"/>
        </p:scale>
        <p:origin x="36" y="36"/>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3714"/>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17 -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17 -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438933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When you specify the </a:t>
            </a:r>
            <a:r>
              <a:rPr lang="en-US" altLang="en-US" dirty="0">
                <a:latin typeface="Courier New" pitchFamily="49" charset="0"/>
              </a:rPr>
              <a:t>WITH</a:t>
            </a:r>
            <a:r>
              <a:rPr lang="en-US" altLang="en-US" dirty="0"/>
              <a:t> </a:t>
            </a:r>
            <a:r>
              <a:rPr lang="en-US" altLang="en-US" dirty="0">
                <a:latin typeface="Courier New" pitchFamily="49" charset="0"/>
              </a:rPr>
              <a:t>CHECK</a:t>
            </a:r>
            <a:r>
              <a:rPr lang="en-US" altLang="en-US" dirty="0"/>
              <a:t> </a:t>
            </a:r>
            <a:r>
              <a:rPr lang="en-US" altLang="en-US" dirty="0">
                <a:latin typeface="Courier New" pitchFamily="49" charset="0"/>
              </a:rPr>
              <a:t>OPTION</a:t>
            </a:r>
            <a:r>
              <a:rPr lang="en-US" altLang="en-US" dirty="0"/>
              <a:t> keyword,</a:t>
            </a:r>
            <a:r>
              <a:rPr lang="en-US" altLang="en-US" dirty="0">
                <a:solidFill>
                  <a:schemeClr val="tx1"/>
                </a:solidFill>
              </a:rPr>
              <a:t> it indicates that if the subquery is used in place of a table in an </a:t>
            </a:r>
            <a:r>
              <a:rPr lang="en-US" altLang="en-US" dirty="0">
                <a:solidFill>
                  <a:schemeClr val="tx1"/>
                </a:solidFill>
                <a:latin typeface="Courier New" pitchFamily="49" charset="0"/>
              </a:rPr>
              <a:t>INSERT</a:t>
            </a:r>
            <a:r>
              <a:rPr lang="en-US" altLang="en-US" dirty="0">
                <a:solidFill>
                  <a:schemeClr val="tx1"/>
                </a:solidFill>
              </a:rPr>
              <a:t>, </a:t>
            </a:r>
            <a:r>
              <a:rPr lang="en-US" altLang="en-US" dirty="0">
                <a:solidFill>
                  <a:schemeClr val="tx1"/>
                </a:solidFill>
                <a:latin typeface="Courier New" pitchFamily="49" charset="0"/>
              </a:rPr>
              <a:t>UPDATE</a:t>
            </a:r>
            <a:r>
              <a:rPr lang="en-US" altLang="en-US" dirty="0">
                <a:solidFill>
                  <a:schemeClr val="tx1"/>
                </a:solidFill>
              </a:rPr>
              <a:t>, or </a:t>
            </a:r>
            <a:r>
              <a:rPr lang="en-US" altLang="en-US" dirty="0">
                <a:solidFill>
                  <a:schemeClr val="tx1"/>
                </a:solidFill>
                <a:latin typeface="Courier New" pitchFamily="49" charset="0"/>
              </a:rPr>
              <a:t>DELETE</a:t>
            </a:r>
            <a:r>
              <a:rPr lang="en-US" altLang="en-US" dirty="0">
                <a:solidFill>
                  <a:schemeClr val="tx1"/>
                </a:solidFill>
              </a:rPr>
              <a:t> statement, changes are permitted to that table only if those changes will produce rows that are included in the subquery.</a:t>
            </a:r>
          </a:p>
          <a:p>
            <a:pPr lvl="1"/>
            <a:r>
              <a:rPr lang="en-US" altLang="en-US" dirty="0">
                <a:solidFill>
                  <a:schemeClr val="tx1"/>
                </a:solidFill>
              </a:rPr>
              <a:t>The example in the slide shows how to use an inline view with </a:t>
            </a:r>
            <a:r>
              <a:rPr lang="en-US" altLang="en-US" dirty="0" err="1">
                <a:solidFill>
                  <a:schemeClr val="tx1"/>
                </a:solidFill>
                <a:latin typeface="Courier New" pitchFamily="49" charset="0"/>
              </a:rPr>
              <a:t>WITH</a:t>
            </a:r>
            <a:r>
              <a:rPr lang="en-US" altLang="en-US" dirty="0"/>
              <a:t> </a:t>
            </a:r>
            <a:r>
              <a:rPr lang="en-US" altLang="en-US" dirty="0">
                <a:solidFill>
                  <a:schemeClr val="tx1"/>
                </a:solidFill>
                <a:latin typeface="Courier New" pitchFamily="49" charset="0"/>
              </a:rPr>
              <a:t>CHECK</a:t>
            </a:r>
            <a:r>
              <a:rPr lang="en-US" altLang="en-US" dirty="0"/>
              <a:t> </a:t>
            </a:r>
            <a:r>
              <a:rPr lang="en-US" altLang="en-US" dirty="0">
                <a:solidFill>
                  <a:schemeClr val="tx1"/>
                </a:solidFill>
                <a:latin typeface="Courier New" pitchFamily="49" charset="0"/>
              </a:rPr>
              <a:t>OPTION</a:t>
            </a:r>
            <a:r>
              <a:rPr lang="en-US" altLang="en-US" dirty="0">
                <a:solidFill>
                  <a:schemeClr val="tx1"/>
                </a:solidFill>
              </a:rPr>
              <a:t>. The </a:t>
            </a:r>
            <a:r>
              <a:rPr lang="en-US" altLang="en-US" dirty="0">
                <a:solidFill>
                  <a:schemeClr val="tx1"/>
                </a:solidFill>
                <a:latin typeface="Courier New" pitchFamily="49" charset="0"/>
              </a:rPr>
              <a:t>INSERT</a:t>
            </a:r>
            <a:r>
              <a:rPr lang="en-US" altLang="en-US" dirty="0">
                <a:solidFill>
                  <a:schemeClr val="tx1"/>
                </a:solidFill>
              </a:rPr>
              <a:t> statement prevents the creation of records in the </a:t>
            </a:r>
            <a:r>
              <a:rPr lang="en-US" altLang="en-US" dirty="0">
                <a:solidFill>
                  <a:schemeClr val="tx1"/>
                </a:solidFill>
                <a:latin typeface="Courier New" pitchFamily="49" charset="0"/>
              </a:rPr>
              <a:t>LOC</a:t>
            </a:r>
            <a:r>
              <a:rPr lang="en-US" altLang="en-US" dirty="0">
                <a:solidFill>
                  <a:schemeClr val="tx1"/>
                </a:solidFill>
              </a:rPr>
              <a:t> table for a city that is not in Europe. </a:t>
            </a:r>
          </a:p>
          <a:p>
            <a:pPr lvl="1"/>
            <a:r>
              <a:rPr lang="en-US" altLang="en-US" dirty="0">
                <a:solidFill>
                  <a:schemeClr val="tx1"/>
                </a:solidFill>
              </a:rPr>
              <a:t>The following example executes successfully because of the changes in the </a:t>
            </a:r>
            <a:r>
              <a:rPr lang="en-US" altLang="en-US" dirty="0">
                <a:solidFill>
                  <a:schemeClr val="tx1"/>
                </a:solidFill>
                <a:latin typeface="Courier New" pitchFamily="49" charset="0"/>
              </a:rPr>
              <a:t>VALUES</a:t>
            </a:r>
            <a:r>
              <a:rPr lang="en-US" altLang="en-US" dirty="0">
                <a:solidFill>
                  <a:schemeClr val="tx1"/>
                </a:solidFill>
              </a:rPr>
              <a:t> list.</a:t>
            </a:r>
          </a:p>
          <a:p>
            <a:pPr marL="857250" lvl="4"/>
            <a:r>
              <a:rPr lang="en-US" altLang="en-US" dirty="0">
                <a:solidFill>
                  <a:schemeClr val="tx1"/>
                </a:solidFill>
                <a:cs typeface="Times New Roman" pitchFamily="18" charset="0"/>
              </a:rPr>
              <a:t>INSERT INTO (SELECT </a:t>
            </a:r>
            <a:r>
              <a:rPr lang="en-US" altLang="en-US" dirty="0" err="1">
                <a:solidFill>
                  <a:schemeClr val="tx1"/>
                </a:solidFill>
                <a:cs typeface="Times New Roman" pitchFamily="18" charset="0"/>
              </a:rPr>
              <a:t>location_id</a:t>
            </a:r>
            <a:r>
              <a:rPr lang="en-US" altLang="en-US" dirty="0">
                <a:solidFill>
                  <a:schemeClr val="tx1"/>
                </a:solidFill>
                <a:cs typeface="Times New Roman" pitchFamily="18" charset="0"/>
              </a:rPr>
              <a:t>, city, </a:t>
            </a:r>
            <a:r>
              <a:rPr lang="en-US" altLang="en-US" dirty="0" err="1">
                <a:solidFill>
                  <a:schemeClr val="tx1"/>
                </a:solidFill>
                <a:cs typeface="Times New Roman" pitchFamily="18" charset="0"/>
              </a:rPr>
              <a:t>country_id</a:t>
            </a:r>
            <a:endParaRPr lang="en-US" altLang="en-US" dirty="0">
              <a:solidFill>
                <a:schemeClr val="tx1"/>
              </a:solidFill>
              <a:cs typeface="Times New Roman" pitchFamily="18" charset="0"/>
            </a:endParaRPr>
          </a:p>
          <a:p>
            <a:pPr marL="857250" lvl="4"/>
            <a:r>
              <a:rPr lang="en-US" altLang="en-US" dirty="0">
                <a:solidFill>
                  <a:schemeClr val="tx1"/>
                </a:solidFill>
                <a:cs typeface="Times New Roman" pitchFamily="18" charset="0"/>
              </a:rPr>
              <a:t>             FROM   </a:t>
            </a:r>
            <a:r>
              <a:rPr lang="en-US" altLang="en-US" dirty="0" err="1">
                <a:solidFill>
                  <a:schemeClr val="tx1"/>
                </a:solidFill>
                <a:cs typeface="Times New Roman" pitchFamily="18" charset="0"/>
              </a:rPr>
              <a:t>loc</a:t>
            </a:r>
            <a:r>
              <a:rPr lang="en-US" altLang="en-US" dirty="0">
                <a:solidFill>
                  <a:schemeClr val="tx1"/>
                </a:solidFill>
                <a:cs typeface="Times New Roman" pitchFamily="18" charset="0"/>
              </a:rPr>
              <a:t> </a:t>
            </a:r>
          </a:p>
          <a:p>
            <a:pPr marL="857250" lvl="4"/>
            <a:r>
              <a:rPr lang="en-US" altLang="en-US" dirty="0">
                <a:solidFill>
                  <a:schemeClr val="tx1"/>
                </a:solidFill>
                <a:cs typeface="Times New Roman" pitchFamily="18" charset="0"/>
              </a:rPr>
              <a:t>             WHERE  </a:t>
            </a:r>
            <a:r>
              <a:rPr lang="en-US" altLang="en-US" dirty="0" err="1">
                <a:solidFill>
                  <a:schemeClr val="tx1"/>
                </a:solidFill>
                <a:cs typeface="Times New Roman" pitchFamily="18" charset="0"/>
              </a:rPr>
              <a:t>country_id</a:t>
            </a:r>
            <a:r>
              <a:rPr lang="en-US" altLang="en-US" dirty="0">
                <a:solidFill>
                  <a:schemeClr val="tx1"/>
                </a:solidFill>
                <a:cs typeface="Times New Roman" pitchFamily="18" charset="0"/>
              </a:rPr>
              <a:t> IN</a:t>
            </a:r>
          </a:p>
          <a:p>
            <a:pPr marL="857250" lvl="4"/>
            <a:r>
              <a:rPr lang="en-US" altLang="en-US" dirty="0">
                <a:solidFill>
                  <a:schemeClr val="tx1"/>
                </a:solidFill>
                <a:cs typeface="Times New Roman" pitchFamily="18" charset="0"/>
              </a:rPr>
              <a:t>             (SELECT </a:t>
            </a:r>
            <a:r>
              <a:rPr lang="en-US" altLang="en-US" dirty="0" err="1">
                <a:solidFill>
                  <a:schemeClr val="tx1"/>
                </a:solidFill>
                <a:cs typeface="Times New Roman" pitchFamily="18" charset="0"/>
              </a:rPr>
              <a:t>country_id</a:t>
            </a:r>
            <a:r>
              <a:rPr lang="en-US" altLang="en-US" dirty="0">
                <a:solidFill>
                  <a:schemeClr val="tx1"/>
                </a:solidFill>
                <a:cs typeface="Times New Roman" pitchFamily="18" charset="0"/>
              </a:rPr>
              <a:t> </a:t>
            </a:r>
          </a:p>
          <a:p>
            <a:pPr marL="857250" lvl="4"/>
            <a:r>
              <a:rPr lang="en-US" altLang="en-US" dirty="0">
                <a:solidFill>
                  <a:schemeClr val="tx1"/>
                </a:solidFill>
                <a:cs typeface="Times New Roman" pitchFamily="18" charset="0"/>
              </a:rPr>
              <a:t>              FROM countries </a:t>
            </a:r>
          </a:p>
          <a:p>
            <a:pPr marL="857250" lvl="4"/>
            <a:r>
              <a:rPr lang="en-US" altLang="en-US" dirty="0">
                <a:solidFill>
                  <a:schemeClr val="tx1"/>
                </a:solidFill>
                <a:cs typeface="Times New Roman" pitchFamily="18" charset="0"/>
              </a:rPr>
              <a:t>              NATURAL JOIN regions</a:t>
            </a:r>
          </a:p>
          <a:p>
            <a:pPr marL="857250" lvl="4"/>
            <a:r>
              <a:rPr lang="en-US" altLang="en-US" dirty="0">
                <a:solidFill>
                  <a:schemeClr val="tx1"/>
                </a:solidFill>
                <a:cs typeface="Times New Roman" pitchFamily="18" charset="0"/>
              </a:rPr>
              <a:t>              WHERE </a:t>
            </a:r>
            <a:r>
              <a:rPr lang="en-US" altLang="en-US" dirty="0" err="1">
                <a:solidFill>
                  <a:schemeClr val="tx1"/>
                </a:solidFill>
                <a:cs typeface="Times New Roman" pitchFamily="18" charset="0"/>
              </a:rPr>
              <a:t>region_name</a:t>
            </a:r>
            <a:r>
              <a:rPr lang="en-US" altLang="en-US" dirty="0">
                <a:solidFill>
                  <a:schemeClr val="tx1"/>
                </a:solidFill>
                <a:cs typeface="Times New Roman" pitchFamily="18" charset="0"/>
              </a:rPr>
              <a:t> = 'Europe')</a:t>
            </a:r>
          </a:p>
          <a:p>
            <a:pPr marL="857250" lvl="4"/>
            <a:r>
              <a:rPr lang="en-US" altLang="en-US" dirty="0">
                <a:solidFill>
                  <a:schemeClr val="tx1"/>
                </a:solidFill>
                <a:cs typeface="Times New Roman" pitchFamily="18" charset="0"/>
              </a:rPr>
              <a:t>              WITH CHECK OPTION)</a:t>
            </a:r>
          </a:p>
          <a:p>
            <a:pPr marL="857250" lvl="4"/>
            <a:r>
              <a:rPr lang="en-US" altLang="en-US" dirty="0">
                <a:solidFill>
                  <a:schemeClr val="tx1"/>
                </a:solidFill>
                <a:cs typeface="Times New Roman" pitchFamily="18" charset="0"/>
              </a:rPr>
              <a:t>VALUES (3500, </a:t>
            </a:r>
            <a:r>
              <a:rPr lang="en-US" altLang="en-US" dirty="0">
                <a:cs typeface="Times New Roman" pitchFamily="18" charset="0"/>
              </a:rPr>
              <a:t>'</a:t>
            </a:r>
            <a:r>
              <a:rPr lang="en-US" altLang="en-US" dirty="0">
                <a:solidFill>
                  <a:schemeClr val="tx1"/>
                </a:solidFill>
                <a:cs typeface="Times New Roman" pitchFamily="18" charset="0"/>
              </a:rPr>
              <a:t>Berlin</a:t>
            </a:r>
            <a:r>
              <a:rPr lang="en-US" altLang="en-US" dirty="0">
                <a:cs typeface="Times New Roman" pitchFamily="18" charset="0"/>
              </a:rPr>
              <a:t>'</a:t>
            </a:r>
            <a:r>
              <a:rPr lang="en-US" altLang="en-US" dirty="0">
                <a:solidFill>
                  <a:schemeClr val="tx1"/>
                </a:solidFill>
                <a:cs typeface="Times New Roman" pitchFamily="18" charset="0"/>
              </a:rPr>
              <a:t>, </a:t>
            </a:r>
            <a:r>
              <a:rPr lang="en-US" altLang="en-US" dirty="0">
                <a:cs typeface="Times New Roman" pitchFamily="18" charset="0"/>
              </a:rPr>
              <a:t>'</a:t>
            </a:r>
            <a:r>
              <a:rPr lang="en-US" altLang="en-US" dirty="0">
                <a:solidFill>
                  <a:schemeClr val="tx1"/>
                </a:solidFill>
                <a:cs typeface="Times New Roman" pitchFamily="18" charset="0"/>
              </a:rPr>
              <a:t>DE</a:t>
            </a:r>
            <a:r>
              <a:rPr lang="en-US" altLang="en-US" dirty="0">
                <a:cs typeface="Times New Roman" pitchFamily="18" charset="0"/>
              </a:rPr>
              <a:t>'</a:t>
            </a:r>
            <a:r>
              <a:rPr lang="en-US" altLang="en-US" dirty="0">
                <a:solidFill>
                  <a:schemeClr val="tx1"/>
                </a:solidFill>
                <a:cs typeface="Times New Roman" pitchFamily="18" charset="0"/>
              </a:rPr>
              <a:t>);</a:t>
            </a:r>
          </a:p>
          <a:p>
            <a:endParaRPr lang="en-US" dirty="0"/>
          </a:p>
        </p:txBody>
      </p:sp>
    </p:spTree>
    <p:extLst>
      <p:ext uri="{BB962C8B-B14F-4D97-AF65-F5344CB8AC3E}">
        <p14:creationId xmlns:p14="http://schemas.microsoft.com/office/powerpoint/2010/main" val="157022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11</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dirty="0"/>
              <a:t>The use of an inline view with </a:t>
            </a:r>
            <a:r>
              <a:rPr lang="en-US" altLang="en-US" dirty="0" err="1">
                <a:latin typeface="Courier New" pitchFamily="49" charset="0"/>
              </a:rPr>
              <a:t>WITH</a:t>
            </a:r>
            <a:r>
              <a:rPr lang="en-US" altLang="en-US" dirty="0"/>
              <a:t> </a:t>
            </a:r>
            <a:r>
              <a:rPr lang="en-US" altLang="en-US" dirty="0">
                <a:latin typeface="Courier New" pitchFamily="49" charset="0"/>
              </a:rPr>
              <a:t>CHECK</a:t>
            </a:r>
            <a:r>
              <a:rPr lang="en-US" altLang="en-US" dirty="0"/>
              <a:t> </a:t>
            </a:r>
            <a:r>
              <a:rPr lang="en-US" altLang="en-US" dirty="0">
                <a:latin typeface="Courier New" pitchFamily="49" charset="0"/>
              </a:rPr>
              <a:t>OPTION</a:t>
            </a:r>
            <a:r>
              <a:rPr lang="en-US" altLang="en-US" dirty="0"/>
              <a:t> provides an easy method to prevent changes to the table.</a:t>
            </a:r>
          </a:p>
          <a:p>
            <a:pPr lvl="1"/>
            <a:r>
              <a:rPr lang="en-US" altLang="en-US" dirty="0"/>
              <a:t>To prevent the creation of a non-European city, you can also use a database view by performing the following steps:</a:t>
            </a:r>
          </a:p>
          <a:p>
            <a:pPr lvl="2">
              <a:buFont typeface="+mj-lt"/>
              <a:buAutoNum type="arabicPeriod"/>
            </a:pPr>
            <a:r>
              <a:rPr lang="en-US" altLang="en-US" dirty="0"/>
              <a:t>Create a database view:</a:t>
            </a:r>
          </a:p>
          <a:p>
            <a:pPr marL="857250" lvl="4"/>
            <a:r>
              <a:rPr lang="en-US" altLang="en-US" dirty="0">
                <a:cs typeface="Times New Roman" pitchFamily="18" charset="0"/>
              </a:rPr>
              <a:t>CREATE OR REPLACE VIEW </a:t>
            </a:r>
            <a:r>
              <a:rPr lang="en-US" altLang="en-US" dirty="0" err="1">
                <a:cs typeface="Times New Roman" pitchFamily="18" charset="0"/>
              </a:rPr>
              <a:t>european_cities</a:t>
            </a:r>
            <a:r>
              <a:rPr lang="en-US" altLang="en-US" dirty="0">
                <a:cs typeface="Times New Roman" pitchFamily="18" charset="0"/>
              </a:rPr>
              <a:t> </a:t>
            </a:r>
          </a:p>
          <a:p>
            <a:pPr marL="857250" lvl="4"/>
            <a:r>
              <a:rPr lang="en-US" altLang="en-US" dirty="0">
                <a:cs typeface="Times New Roman" pitchFamily="18" charset="0"/>
              </a:rPr>
              <a:t>AS</a:t>
            </a:r>
          </a:p>
          <a:p>
            <a:pPr marL="857250" lvl="4"/>
            <a:r>
              <a:rPr lang="en-US" altLang="en-US" dirty="0">
                <a:cs typeface="Times New Roman" pitchFamily="18" charset="0"/>
              </a:rPr>
              <a:t>SELECT </a:t>
            </a:r>
            <a:r>
              <a:rPr lang="en-US" altLang="en-US" dirty="0" err="1">
                <a:cs typeface="Times New Roman" pitchFamily="18" charset="0"/>
              </a:rPr>
              <a:t>location_id</a:t>
            </a:r>
            <a:r>
              <a:rPr lang="en-US" altLang="en-US" dirty="0">
                <a:cs typeface="Times New Roman" pitchFamily="18" charset="0"/>
              </a:rPr>
              <a:t>, city, </a:t>
            </a:r>
            <a:r>
              <a:rPr lang="en-US" altLang="en-US" dirty="0" err="1">
                <a:cs typeface="Times New Roman" pitchFamily="18" charset="0"/>
              </a:rPr>
              <a:t>country_id</a:t>
            </a:r>
            <a:endParaRPr lang="en-US" altLang="en-US" dirty="0">
              <a:cs typeface="Times New Roman" pitchFamily="18" charset="0"/>
            </a:endParaRPr>
          </a:p>
          <a:p>
            <a:pPr marL="857250" lvl="4"/>
            <a:r>
              <a:rPr lang="en-US" altLang="en-US" dirty="0">
                <a:cs typeface="Times New Roman" pitchFamily="18" charset="0"/>
              </a:rPr>
              <a:t>FROM   locations </a:t>
            </a:r>
          </a:p>
          <a:p>
            <a:pPr marL="857250" lvl="4"/>
            <a:r>
              <a:rPr lang="en-US" altLang="en-US" dirty="0">
                <a:cs typeface="Times New Roman" pitchFamily="18" charset="0"/>
              </a:rPr>
              <a:t>WHERE  </a:t>
            </a:r>
            <a:r>
              <a:rPr lang="en-US" altLang="en-US" dirty="0" err="1">
                <a:cs typeface="Times New Roman" pitchFamily="18" charset="0"/>
              </a:rPr>
              <a:t>country_id</a:t>
            </a:r>
            <a:r>
              <a:rPr lang="en-US" altLang="en-US" dirty="0">
                <a:cs typeface="Times New Roman" pitchFamily="18" charset="0"/>
              </a:rPr>
              <a:t> in </a:t>
            </a:r>
          </a:p>
          <a:p>
            <a:pPr marL="857250" lvl="4"/>
            <a:r>
              <a:rPr lang="en-US" altLang="en-US" dirty="0">
                <a:cs typeface="Times New Roman" pitchFamily="18" charset="0"/>
              </a:rPr>
              <a:t>  (SELECT </a:t>
            </a:r>
            <a:r>
              <a:rPr lang="en-US" altLang="en-US" dirty="0" err="1">
                <a:cs typeface="Times New Roman" pitchFamily="18" charset="0"/>
              </a:rPr>
              <a:t>country_id</a:t>
            </a:r>
            <a:r>
              <a:rPr lang="en-US" altLang="en-US" dirty="0">
                <a:cs typeface="Times New Roman" pitchFamily="18" charset="0"/>
              </a:rPr>
              <a:t> </a:t>
            </a:r>
          </a:p>
          <a:p>
            <a:pPr marL="857250" lvl="4"/>
            <a:r>
              <a:rPr lang="en-US" altLang="en-US" dirty="0">
                <a:cs typeface="Times New Roman" pitchFamily="18" charset="0"/>
              </a:rPr>
              <a:t>   FROM countries </a:t>
            </a:r>
          </a:p>
          <a:p>
            <a:pPr marL="857250" lvl="4"/>
            <a:r>
              <a:rPr lang="en-US" altLang="en-US" dirty="0">
                <a:cs typeface="Times New Roman" pitchFamily="18" charset="0"/>
              </a:rPr>
              <a:t>   NATURAL JOIN regions</a:t>
            </a:r>
          </a:p>
          <a:p>
            <a:pPr marL="857250" lvl="4"/>
            <a:r>
              <a:rPr lang="en-US" altLang="en-US" dirty="0">
                <a:cs typeface="Times New Roman" pitchFamily="18" charset="0"/>
              </a:rPr>
              <a:t>   WHERE </a:t>
            </a:r>
            <a:r>
              <a:rPr lang="en-US" altLang="en-US" dirty="0" err="1">
                <a:cs typeface="Times New Roman" pitchFamily="18" charset="0"/>
              </a:rPr>
              <a:t>region_name</a:t>
            </a:r>
            <a:r>
              <a:rPr lang="en-US" altLang="en-US" dirty="0">
                <a:cs typeface="Times New Roman" pitchFamily="18" charset="0"/>
              </a:rPr>
              <a:t> = 'Europe')</a:t>
            </a:r>
          </a:p>
          <a:p>
            <a:pPr marL="857250" lvl="4"/>
            <a:r>
              <a:rPr lang="en-US" altLang="en-US" dirty="0">
                <a:cs typeface="Times New Roman" pitchFamily="18" charset="0"/>
              </a:rPr>
              <a:t>WITH CHECK OPTION;</a:t>
            </a:r>
            <a:endParaRPr lang="en-US" altLang="en-US" dirty="0">
              <a:latin typeface="Oracle Sans" panose="020B0503020204020204" pitchFamily="34" charset="0"/>
            </a:endParaRPr>
          </a:p>
          <a:p>
            <a:pPr lvl="2">
              <a:buFont typeface="+mj-lt"/>
              <a:buAutoNum type="arabicPeriod"/>
            </a:pPr>
            <a:r>
              <a:rPr lang="en-US" altLang="en-US" dirty="0">
                <a:cs typeface="Times New Roman" pitchFamily="18" charset="0"/>
              </a:rPr>
              <a:t>Verify the results by inserting data:</a:t>
            </a:r>
            <a:endParaRPr lang="en-US" altLang="en-US" dirty="0"/>
          </a:p>
          <a:p>
            <a:pPr marL="857250" lvl="4"/>
            <a:r>
              <a:rPr lang="en-US" altLang="en-US" dirty="0">
                <a:cs typeface="Times New Roman" pitchFamily="18" charset="0"/>
              </a:rPr>
              <a:t>INSERT INTO </a:t>
            </a:r>
            <a:r>
              <a:rPr lang="en-US" altLang="en-US" dirty="0" err="1">
                <a:cs typeface="Times New Roman" pitchFamily="18" charset="0"/>
              </a:rPr>
              <a:t>european_cities</a:t>
            </a:r>
            <a:endParaRPr lang="en-US" altLang="en-US" dirty="0">
              <a:cs typeface="Times New Roman" pitchFamily="18" charset="0"/>
            </a:endParaRPr>
          </a:p>
          <a:p>
            <a:pPr marL="857250" lvl="4"/>
            <a:r>
              <a:rPr lang="en-US" altLang="en-US" dirty="0">
                <a:cs typeface="Times New Roman" pitchFamily="18" charset="0"/>
              </a:rPr>
              <a:t>VALUES (3400,'New </a:t>
            </a:r>
            <a:r>
              <a:rPr lang="en-US" altLang="en-US" dirty="0" err="1">
                <a:cs typeface="Times New Roman" pitchFamily="18" charset="0"/>
              </a:rPr>
              <a:t>York','US</a:t>
            </a:r>
            <a:r>
              <a:rPr lang="en-US" altLang="en-US" dirty="0">
                <a:cs typeface="Times New Roman" pitchFamily="18" charset="0"/>
              </a:rPr>
              <a:t>');</a:t>
            </a:r>
          </a:p>
          <a:p>
            <a:pPr lvl="1"/>
            <a:r>
              <a:rPr lang="en-US" altLang="en-US" dirty="0">
                <a:cs typeface="Times New Roman" pitchFamily="18" charset="0"/>
              </a:rPr>
              <a:t>The second step produces the same error as shown in the slide.</a:t>
            </a:r>
          </a:p>
          <a:p>
            <a:endParaRPr lang="en-US" dirty="0"/>
          </a:p>
        </p:txBody>
      </p:sp>
    </p:spTree>
    <p:extLst>
      <p:ext uri="{BB962C8B-B14F-4D97-AF65-F5344CB8AC3E}">
        <p14:creationId xmlns:p14="http://schemas.microsoft.com/office/powerpoint/2010/main" val="63189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section, you learn how to use correlated subqueries to update and delete rows.</a:t>
            </a:r>
          </a:p>
          <a:p>
            <a:endParaRPr lang="en-US" dirty="0"/>
          </a:p>
        </p:txBody>
      </p:sp>
    </p:spTree>
    <p:extLst>
      <p:ext uri="{BB962C8B-B14F-4D97-AF65-F5344CB8AC3E}">
        <p14:creationId xmlns:p14="http://schemas.microsoft.com/office/powerpoint/2010/main" val="276946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the case of the </a:t>
            </a:r>
            <a:r>
              <a:rPr lang="en-US" altLang="en-US" dirty="0">
                <a:latin typeface="Courier New" pitchFamily="49" charset="0"/>
                <a:cs typeface="Courier New" pitchFamily="49" charset="0"/>
              </a:rPr>
              <a:t>UPDATE</a:t>
            </a:r>
            <a:r>
              <a:rPr lang="en-US" altLang="en-US" dirty="0"/>
              <a:t> statement, you can use a correlated subquery to update rows in one table based on rows from another table.</a:t>
            </a:r>
          </a:p>
          <a:p>
            <a:pPr lvl="1"/>
            <a:endParaRPr lang="en-US" dirty="0"/>
          </a:p>
        </p:txBody>
      </p:sp>
    </p:spTree>
    <p:extLst>
      <p:ext uri="{BB962C8B-B14F-4D97-AF65-F5344CB8AC3E}">
        <p14:creationId xmlns:p14="http://schemas.microsoft.com/office/powerpoint/2010/main" val="8668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Oracle Database 19c: SQL Workshop   17 - </a:t>
            </a:r>
            <a:fld id="{7C951E65-0BAA-4B24-AD87-683F8269D8DB}" type="slidenum">
              <a:rPr lang="en-US" smtClean="0"/>
              <a:pPr/>
              <a:t>14</a:t>
            </a:fld>
            <a:endParaRPr lang="en-US" dirty="0"/>
          </a:p>
        </p:txBody>
      </p:sp>
      <p:sp>
        <p:nvSpPr>
          <p:cNvPr id="6" name="Slide Image Placeholder 5"/>
          <p:cNvSpPr>
            <a:spLocks noGrp="1" noRot="1" noChangeAspect="1"/>
          </p:cNvSpPr>
          <p:nvPr>
            <p:ph type="sldImg"/>
          </p:nvPr>
        </p:nvSpPr>
        <p:spPr/>
      </p:sp>
      <p:sp>
        <p:nvSpPr>
          <p:cNvPr id="8" name="Notes Placeholder 7"/>
          <p:cNvSpPr>
            <a:spLocks noGrp="1"/>
          </p:cNvSpPr>
          <p:nvPr>
            <p:ph type="body" idx="1"/>
          </p:nvPr>
        </p:nvSpPr>
        <p:spPr/>
        <p:txBody>
          <a:bodyPr/>
          <a:lstStyle/>
          <a:p>
            <a:pPr lvl="1">
              <a:defRPr/>
            </a:pPr>
            <a:r>
              <a:rPr lang="en-US" dirty="0">
                <a:solidFill>
                  <a:schemeClr val="tx1"/>
                </a:solidFill>
              </a:rPr>
              <a:t>The example in the slide </a:t>
            </a:r>
            <a:r>
              <a:rPr lang="en-US" dirty="0" err="1">
                <a:solidFill>
                  <a:schemeClr val="tx1"/>
                </a:solidFill>
              </a:rPr>
              <a:t>denormalizes</a:t>
            </a:r>
            <a:r>
              <a:rPr lang="en-US" dirty="0">
                <a:solidFill>
                  <a:schemeClr val="tx1"/>
                </a:solidFill>
              </a:rPr>
              <a:t> the </a:t>
            </a:r>
            <a:r>
              <a:rPr lang="en-US" dirty="0">
                <a:solidFill>
                  <a:schemeClr val="tx1"/>
                </a:solidFill>
                <a:latin typeface="Courier New" pitchFamily="49" charset="0"/>
              </a:rPr>
              <a:t>EMPL6</a:t>
            </a:r>
            <a:r>
              <a:rPr lang="en-US" dirty="0">
                <a:solidFill>
                  <a:schemeClr val="tx1"/>
                </a:solidFill>
              </a:rPr>
              <a:t> table by adding a column to store the department name and then populates the table by using a correlated update.</a:t>
            </a:r>
          </a:p>
          <a:p>
            <a:pPr lvl="1">
              <a:defRPr/>
            </a:pPr>
            <a:r>
              <a:rPr lang="en-US" dirty="0">
                <a:solidFill>
                  <a:schemeClr val="tx1"/>
                </a:solidFill>
              </a:rPr>
              <a:t>Following is another example for a</a:t>
            </a:r>
            <a:r>
              <a:rPr lang="en-US" b="1" dirty="0">
                <a:solidFill>
                  <a:schemeClr val="tx1"/>
                </a:solidFill>
              </a:rPr>
              <a:t> </a:t>
            </a:r>
            <a:r>
              <a:rPr lang="en-US" dirty="0">
                <a:solidFill>
                  <a:schemeClr val="tx1"/>
                </a:solidFill>
              </a:rPr>
              <a:t>correlated update.</a:t>
            </a:r>
          </a:p>
          <a:p>
            <a:pPr lvl="1">
              <a:defRPr/>
            </a:pPr>
            <a:r>
              <a:rPr lang="en-US" b="1" dirty="0">
                <a:solidFill>
                  <a:schemeClr val="tx1"/>
                </a:solidFill>
              </a:rPr>
              <a:t>Problem Statement</a:t>
            </a:r>
          </a:p>
          <a:p>
            <a:pPr lvl="1">
              <a:defRPr/>
            </a:pPr>
            <a:r>
              <a:rPr lang="en-US" dirty="0">
                <a:solidFill>
                  <a:schemeClr val="tx1"/>
                </a:solidFill>
              </a:rPr>
              <a:t>The </a:t>
            </a:r>
            <a:r>
              <a:rPr lang="en-US" dirty="0">
                <a:solidFill>
                  <a:schemeClr val="tx1"/>
                </a:solidFill>
                <a:latin typeface="Courier New" pitchFamily="49" charset="0"/>
              </a:rPr>
              <a:t>REWARDS</a:t>
            </a:r>
            <a:r>
              <a:rPr lang="en-US" dirty="0">
                <a:solidFill>
                  <a:schemeClr val="tx1"/>
                </a:solidFill>
              </a:rPr>
              <a:t> table has a list of employees who have exceeded expectations in their performance. Use a correlated subquery to update rows in the </a:t>
            </a:r>
            <a:r>
              <a:rPr lang="en-US" dirty="0">
                <a:solidFill>
                  <a:schemeClr val="tx1"/>
                </a:solidFill>
                <a:latin typeface="Courier New" pitchFamily="49" charset="0"/>
              </a:rPr>
              <a:t>EMPL6</a:t>
            </a:r>
            <a:r>
              <a:rPr lang="en-US" dirty="0">
                <a:solidFill>
                  <a:schemeClr val="tx1"/>
                </a:solidFill>
              </a:rPr>
              <a:t> table based on rows from the </a:t>
            </a:r>
            <a:r>
              <a:rPr lang="en-US" dirty="0">
                <a:solidFill>
                  <a:schemeClr val="tx1"/>
                </a:solidFill>
                <a:latin typeface="Courier New" pitchFamily="49" charset="0"/>
              </a:rPr>
              <a:t>REWARDS</a:t>
            </a:r>
            <a:r>
              <a:rPr lang="en-US" dirty="0">
                <a:solidFill>
                  <a:schemeClr val="tx1"/>
                </a:solidFill>
              </a:rPr>
              <a:t> table:</a:t>
            </a:r>
          </a:p>
          <a:p>
            <a:pPr marL="857250" lvl="4">
              <a:lnSpc>
                <a:spcPct val="95000"/>
              </a:lnSpc>
              <a:defRPr/>
            </a:pPr>
            <a:r>
              <a:rPr lang="en-US" dirty="0">
                <a:solidFill>
                  <a:schemeClr val="tx1"/>
                </a:solidFill>
              </a:rPr>
              <a:t>UPDATE empl6</a:t>
            </a:r>
          </a:p>
          <a:p>
            <a:pPr marL="857250" lvl="4">
              <a:lnSpc>
                <a:spcPct val="95000"/>
              </a:lnSpc>
              <a:defRPr/>
            </a:pPr>
            <a:r>
              <a:rPr lang="en-US" dirty="0">
                <a:solidFill>
                  <a:schemeClr val="tx1"/>
                </a:solidFill>
              </a:rPr>
              <a:t>SET    salary = (SELECT empl6.salary + </a:t>
            </a:r>
            <a:r>
              <a:rPr lang="en-US" dirty="0" err="1">
                <a:solidFill>
                  <a:schemeClr val="tx1"/>
                </a:solidFill>
              </a:rPr>
              <a:t>rewards.pay_raise</a:t>
            </a:r>
            <a:endParaRPr lang="en-US" dirty="0">
              <a:solidFill>
                <a:schemeClr val="tx1"/>
              </a:solidFill>
            </a:endParaRPr>
          </a:p>
          <a:p>
            <a:pPr marL="857250" lvl="4">
              <a:lnSpc>
                <a:spcPct val="95000"/>
              </a:lnSpc>
              <a:defRPr/>
            </a:pPr>
            <a:r>
              <a:rPr lang="en-US" dirty="0">
                <a:solidFill>
                  <a:schemeClr val="tx1"/>
                </a:solidFill>
              </a:rPr>
              <a:t>                 FROM   rewards</a:t>
            </a:r>
          </a:p>
          <a:p>
            <a:pPr marL="857250" lvl="4">
              <a:lnSpc>
                <a:spcPct val="95000"/>
              </a:lnSpc>
              <a:defRPr/>
            </a:pPr>
            <a:r>
              <a:rPr lang="en-US" dirty="0">
                <a:solidFill>
                  <a:schemeClr val="tx1"/>
                </a:solidFill>
              </a:rPr>
              <a:t>                 WHERE  </a:t>
            </a:r>
            <a:r>
              <a:rPr lang="en-US" dirty="0" err="1">
                <a:solidFill>
                  <a:schemeClr val="tx1"/>
                </a:solidFill>
              </a:rPr>
              <a:t>employee_id</a:t>
            </a:r>
            <a:r>
              <a:rPr lang="en-US" dirty="0">
                <a:solidFill>
                  <a:schemeClr val="tx1"/>
                </a:solidFill>
              </a:rPr>
              <a:t>  =  </a:t>
            </a:r>
          </a:p>
          <a:p>
            <a:pPr marL="857250" lvl="4">
              <a:lnSpc>
                <a:spcPct val="95000"/>
              </a:lnSpc>
              <a:defRPr/>
            </a:pPr>
            <a:r>
              <a:rPr lang="en-US" dirty="0">
                <a:solidFill>
                  <a:schemeClr val="tx1"/>
                </a:solidFill>
              </a:rPr>
              <a:t>                        empl6.employee_id</a:t>
            </a:r>
          </a:p>
          <a:p>
            <a:pPr marL="857250" lvl="4">
              <a:lnSpc>
                <a:spcPct val="95000"/>
              </a:lnSpc>
              <a:defRPr/>
            </a:pPr>
            <a:r>
              <a:rPr lang="en-US" dirty="0">
                <a:solidFill>
                  <a:schemeClr val="tx1"/>
                </a:solidFill>
              </a:rPr>
              <a:t>                 AND  </a:t>
            </a:r>
            <a:r>
              <a:rPr lang="en-US" dirty="0" err="1">
                <a:solidFill>
                  <a:schemeClr val="tx1"/>
                </a:solidFill>
              </a:rPr>
              <a:t>payraise_date</a:t>
            </a:r>
            <a:r>
              <a:rPr lang="en-US" dirty="0">
                <a:solidFill>
                  <a:schemeClr val="tx1"/>
                </a:solidFill>
              </a:rPr>
              <a:t> = </a:t>
            </a:r>
          </a:p>
          <a:p>
            <a:pPr marL="857250" lvl="4">
              <a:lnSpc>
                <a:spcPct val="95000"/>
              </a:lnSpc>
              <a:defRPr/>
            </a:pPr>
            <a:r>
              <a:rPr lang="en-US" dirty="0">
                <a:solidFill>
                  <a:schemeClr val="tx1"/>
                </a:solidFill>
              </a:rPr>
              <a:t>                      (SELECT MAX(</a:t>
            </a:r>
            <a:r>
              <a:rPr lang="en-US" dirty="0" err="1">
                <a:solidFill>
                  <a:schemeClr val="tx1"/>
                </a:solidFill>
              </a:rPr>
              <a:t>payraise_date</a:t>
            </a:r>
            <a:r>
              <a:rPr lang="en-US" dirty="0">
                <a:solidFill>
                  <a:schemeClr val="tx1"/>
                </a:solidFill>
              </a:rPr>
              <a:t>) </a:t>
            </a:r>
          </a:p>
          <a:p>
            <a:pPr marL="857250" lvl="4">
              <a:lnSpc>
                <a:spcPct val="95000"/>
              </a:lnSpc>
              <a:defRPr/>
            </a:pPr>
            <a:r>
              <a:rPr lang="en-US" dirty="0">
                <a:solidFill>
                  <a:schemeClr val="tx1"/>
                </a:solidFill>
              </a:rPr>
              <a:t>                      FROM   rewards</a:t>
            </a:r>
          </a:p>
          <a:p>
            <a:pPr marL="857250" lvl="4">
              <a:lnSpc>
                <a:spcPct val="95000"/>
              </a:lnSpc>
              <a:defRPr/>
            </a:pPr>
            <a:r>
              <a:rPr lang="en-US" dirty="0">
                <a:solidFill>
                  <a:schemeClr val="tx1"/>
                </a:solidFill>
              </a:rPr>
              <a:t>                      WHERE </a:t>
            </a:r>
            <a:r>
              <a:rPr lang="en-US" dirty="0">
                <a:solidFill>
                  <a:schemeClr val="tx1"/>
                </a:solidFill>
                <a:latin typeface="Times New Roman" pitchFamily="18" charset="0"/>
              </a:rPr>
              <a:t> </a:t>
            </a:r>
            <a:r>
              <a:rPr lang="en-US" dirty="0" err="1">
                <a:solidFill>
                  <a:schemeClr val="tx1"/>
                </a:solidFill>
              </a:rPr>
              <a:t>employee_id</a:t>
            </a:r>
            <a:r>
              <a:rPr lang="en-US" dirty="0">
                <a:solidFill>
                  <a:schemeClr val="tx1"/>
                </a:solidFill>
                <a:latin typeface="Times New Roman" pitchFamily="18" charset="0"/>
              </a:rPr>
              <a:t>  </a:t>
            </a:r>
            <a:r>
              <a:rPr lang="en-US" dirty="0">
                <a:solidFill>
                  <a:schemeClr val="tx1"/>
                </a:solidFill>
              </a:rPr>
              <a:t>=</a:t>
            </a:r>
            <a:r>
              <a:rPr lang="en-US" dirty="0">
                <a:solidFill>
                  <a:schemeClr val="tx1"/>
                </a:solidFill>
                <a:latin typeface="Times New Roman" pitchFamily="18" charset="0"/>
              </a:rPr>
              <a:t> </a:t>
            </a:r>
            <a:r>
              <a:rPr lang="en-US" dirty="0">
                <a:solidFill>
                  <a:schemeClr val="tx1"/>
                </a:solidFill>
              </a:rPr>
              <a:t>empl6.employee_id))</a:t>
            </a:r>
          </a:p>
          <a:p>
            <a:pPr marL="857250" lvl="4">
              <a:lnSpc>
                <a:spcPct val="95000"/>
              </a:lnSpc>
              <a:defRPr/>
            </a:pPr>
            <a:r>
              <a:rPr lang="en-US" dirty="0">
                <a:solidFill>
                  <a:schemeClr val="tx1"/>
                </a:solidFill>
              </a:rPr>
              <a:t>WHERE  empl6.employee_id</a:t>
            </a:r>
          </a:p>
          <a:p>
            <a:pPr marL="857250" lvl="4">
              <a:lnSpc>
                <a:spcPct val="95000"/>
              </a:lnSpc>
              <a:defRPr/>
            </a:pPr>
            <a:r>
              <a:rPr lang="en-US" dirty="0">
                <a:solidFill>
                  <a:schemeClr val="tx1"/>
                </a:solidFill>
              </a:rPr>
              <a:t>IN     (SELECT </a:t>
            </a:r>
            <a:r>
              <a:rPr lang="en-US" dirty="0" err="1">
                <a:solidFill>
                  <a:schemeClr val="tx1"/>
                </a:solidFill>
              </a:rPr>
              <a:t>employee_id</a:t>
            </a:r>
            <a:r>
              <a:rPr lang="en-US" dirty="0">
                <a:solidFill>
                  <a:schemeClr val="tx1"/>
                </a:solidFill>
              </a:rPr>
              <a:t> FROM rewards</a:t>
            </a:r>
            <a:r>
              <a:rPr lang="en-US" dirty="0" smtClean="0">
                <a:solidFill>
                  <a:schemeClr val="tx1"/>
                </a:solidFill>
              </a:rPr>
              <a:t>);</a:t>
            </a:r>
            <a:endParaRPr lang="en-US" dirty="0"/>
          </a:p>
        </p:txBody>
      </p:sp>
    </p:spTree>
    <p:extLst>
      <p:ext uri="{BB962C8B-B14F-4D97-AF65-F5344CB8AC3E}">
        <p14:creationId xmlns:p14="http://schemas.microsoft.com/office/powerpoint/2010/main" val="223448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15</a:t>
            </a:fld>
            <a:endParaRPr lang="en-US" dirty="0"/>
          </a:p>
        </p:txBody>
      </p:sp>
      <p:sp>
        <p:nvSpPr>
          <p:cNvPr id="9" name="Notes Placeholder 8"/>
          <p:cNvSpPr>
            <a:spLocks noGrp="1"/>
          </p:cNvSpPr>
          <p:nvPr>
            <p:ph type="body" idx="1"/>
          </p:nvPr>
        </p:nvSpPr>
        <p:spPr>
          <a:xfrm>
            <a:off x="457200" y="449263"/>
            <a:ext cx="6858000" cy="9380537"/>
          </a:xfrm>
        </p:spPr>
        <p:txBody>
          <a:bodyPr/>
          <a:lstStyle/>
          <a:p>
            <a:pPr lvl="1"/>
            <a:r>
              <a:rPr lang="en-US" altLang="en-US" dirty="0"/>
              <a:t>This example uses the </a:t>
            </a:r>
            <a:r>
              <a:rPr lang="en-US" altLang="en-US" dirty="0">
                <a:latin typeface="Courier New" pitchFamily="49" charset="0"/>
              </a:rPr>
              <a:t>REWARDS</a:t>
            </a:r>
            <a:r>
              <a:rPr lang="en-US" altLang="en-US" dirty="0"/>
              <a:t> table. The </a:t>
            </a:r>
            <a:r>
              <a:rPr lang="en-US" altLang="en-US" dirty="0">
                <a:latin typeface="Courier New" pitchFamily="49" charset="0"/>
              </a:rPr>
              <a:t>REWARDS</a:t>
            </a:r>
            <a:r>
              <a:rPr lang="en-US" altLang="en-US" dirty="0"/>
              <a:t> table has the following columns: </a:t>
            </a:r>
            <a:r>
              <a:rPr lang="en-US" altLang="en-US" dirty="0">
                <a:latin typeface="Courier New" pitchFamily="49" charset="0"/>
              </a:rPr>
              <a:t>EMPLOYEE_ID</a:t>
            </a:r>
            <a:r>
              <a:rPr lang="en-US" altLang="en-US" dirty="0"/>
              <a:t>, </a:t>
            </a:r>
            <a:r>
              <a:rPr lang="en-US" altLang="en-US" dirty="0">
                <a:latin typeface="Courier New" pitchFamily="49" charset="0"/>
              </a:rPr>
              <a:t>PAY_RAISE</a:t>
            </a:r>
            <a:r>
              <a:rPr lang="en-US" altLang="en-US" dirty="0"/>
              <a:t>, and </a:t>
            </a:r>
            <a:r>
              <a:rPr lang="en-US" altLang="en-US" dirty="0">
                <a:latin typeface="Courier New" pitchFamily="49" charset="0"/>
              </a:rPr>
              <a:t>PAYRAISE_DATE</a:t>
            </a:r>
            <a:r>
              <a:rPr lang="en-US" altLang="en-US" dirty="0"/>
              <a:t>.</a:t>
            </a:r>
          </a:p>
          <a:p>
            <a:pPr lvl="1"/>
            <a:r>
              <a:rPr lang="en-US" altLang="en-US" dirty="0"/>
              <a:t>Every time an employee gets a pay raise, a record with details such as the employee </a:t>
            </a:r>
            <a:r>
              <a:rPr lang="en-US" altLang="en-US" dirty="0">
                <a:latin typeface="Courier New" pitchFamily="49" charset="0"/>
                <a:cs typeface="Courier New" pitchFamily="49" charset="0"/>
              </a:rPr>
              <a:t>ID</a:t>
            </a:r>
            <a:r>
              <a:rPr lang="en-US" altLang="en-US" dirty="0"/>
              <a:t>, the amount of the pay raise, and the date of receipt of the pay raise is inserted into the </a:t>
            </a:r>
            <a:r>
              <a:rPr lang="en-US" altLang="en-US" dirty="0">
                <a:latin typeface="Courier New" pitchFamily="49" charset="0"/>
              </a:rPr>
              <a:t>REWARDS</a:t>
            </a:r>
            <a:r>
              <a:rPr lang="en-US" altLang="en-US" dirty="0"/>
              <a:t> table. The </a:t>
            </a:r>
            <a:r>
              <a:rPr lang="en-US" altLang="en-US" dirty="0">
                <a:latin typeface="Courier New" pitchFamily="49" charset="0"/>
              </a:rPr>
              <a:t>REWARDS</a:t>
            </a:r>
            <a:r>
              <a:rPr lang="en-US" altLang="en-US" dirty="0"/>
              <a:t> table can contain more than one record for an employee. The </a:t>
            </a:r>
            <a:r>
              <a:rPr lang="en-US" altLang="en-US" dirty="0">
                <a:latin typeface="Courier New" pitchFamily="49" charset="0"/>
              </a:rPr>
              <a:t>PAYRAISE</a:t>
            </a:r>
            <a:r>
              <a:rPr lang="en-US" altLang="en-US" dirty="0"/>
              <a:t> </a:t>
            </a:r>
            <a:r>
              <a:rPr lang="en-US" altLang="en-US" dirty="0">
                <a:latin typeface="Courier New" pitchFamily="49" charset="0"/>
              </a:rPr>
              <a:t>_DATE</a:t>
            </a:r>
            <a:r>
              <a:rPr lang="en-US" altLang="en-US" dirty="0"/>
              <a:t> column is used to identify the most recent pay raise received by an employee.</a:t>
            </a:r>
          </a:p>
          <a:p>
            <a:pPr lvl="1"/>
            <a:r>
              <a:rPr lang="en-US" altLang="en-US" dirty="0"/>
              <a:t>In the example, the</a:t>
            </a:r>
            <a:r>
              <a:rPr lang="en-US" altLang="en-US" b="1" dirty="0"/>
              <a:t> </a:t>
            </a:r>
            <a:r>
              <a:rPr lang="en-US" altLang="en-US" dirty="0">
                <a:latin typeface="Courier New" pitchFamily="49" charset="0"/>
              </a:rPr>
              <a:t>SALARY</a:t>
            </a:r>
            <a:r>
              <a:rPr lang="en-US" altLang="en-US" dirty="0"/>
              <a:t> column in the</a:t>
            </a:r>
            <a:r>
              <a:rPr lang="en-US" altLang="en-US" b="1" dirty="0"/>
              <a:t> </a:t>
            </a:r>
            <a:r>
              <a:rPr lang="en-US" altLang="en-US" dirty="0">
                <a:latin typeface="Courier New" pitchFamily="49" charset="0"/>
              </a:rPr>
              <a:t>EMPL6</a:t>
            </a:r>
            <a:r>
              <a:rPr lang="en-US" altLang="en-US" dirty="0"/>
              <a:t> table</a:t>
            </a:r>
            <a:r>
              <a:rPr lang="en-US" altLang="en-US" b="1" dirty="0"/>
              <a:t> </a:t>
            </a:r>
            <a:r>
              <a:rPr lang="en-US" altLang="en-US" dirty="0"/>
              <a:t>is updated to reflect the latest pay raise received by the employee. This is done by adding the current salary of the employee with the corresponding pay raise from the </a:t>
            </a:r>
            <a:r>
              <a:rPr lang="en-US" altLang="en-US" dirty="0">
                <a:latin typeface="Courier New" pitchFamily="49" charset="0"/>
              </a:rPr>
              <a:t>REWARDS</a:t>
            </a:r>
            <a:r>
              <a:rPr lang="en-US" altLang="en-US" dirty="0"/>
              <a:t> table.</a:t>
            </a:r>
          </a:p>
          <a:p>
            <a:endParaRPr lang="en-US" dirty="0"/>
          </a:p>
        </p:txBody>
      </p:sp>
    </p:spTree>
    <p:extLst>
      <p:ext uri="{BB962C8B-B14F-4D97-AF65-F5344CB8AC3E}">
        <p14:creationId xmlns:p14="http://schemas.microsoft.com/office/powerpoint/2010/main" val="277229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lnSpc>
                <a:spcPct val="90000"/>
              </a:lnSpc>
              <a:spcBef>
                <a:spcPts val="50"/>
              </a:spcBef>
            </a:pPr>
            <a:r>
              <a:rPr lang="en-US" altLang="en-US" dirty="0"/>
              <a:t>In </a:t>
            </a:r>
            <a:r>
              <a:rPr lang="en-US" altLang="en-US" dirty="0">
                <a:solidFill>
                  <a:schemeClr val="tx1"/>
                </a:solidFill>
              </a:rPr>
              <a:t>the case of a </a:t>
            </a:r>
            <a:r>
              <a:rPr lang="en-US" altLang="en-US" dirty="0">
                <a:solidFill>
                  <a:schemeClr val="tx1"/>
                </a:solidFill>
                <a:latin typeface="Courier New" pitchFamily="49" charset="0"/>
                <a:cs typeface="Courier New" pitchFamily="49" charset="0"/>
              </a:rPr>
              <a:t>DELETE</a:t>
            </a:r>
            <a:r>
              <a:rPr lang="en-US" altLang="en-US" dirty="0">
                <a:solidFill>
                  <a:schemeClr val="tx1"/>
                </a:solidFill>
              </a:rPr>
              <a:t> statement, you can use a correlated subquery to delete only those rows that also exist in another table. </a:t>
            </a:r>
          </a:p>
          <a:p>
            <a:pPr lvl="1">
              <a:lnSpc>
                <a:spcPct val="90000"/>
              </a:lnSpc>
              <a:spcBef>
                <a:spcPts val="50"/>
              </a:spcBef>
            </a:pPr>
            <a:r>
              <a:rPr lang="en-US" altLang="en-US" dirty="0">
                <a:solidFill>
                  <a:schemeClr val="tx1"/>
                </a:solidFill>
              </a:rPr>
              <a:t>For example, if you decide that you will maintain only the last four job history records in the </a:t>
            </a:r>
            <a:r>
              <a:rPr lang="en-US" altLang="en-US" dirty="0">
                <a:solidFill>
                  <a:schemeClr val="tx1"/>
                </a:solidFill>
                <a:latin typeface="Courier New" pitchFamily="49" charset="0"/>
                <a:cs typeface="Courier New" pitchFamily="49" charset="0"/>
              </a:rPr>
              <a:t>JOB_HISTORY</a:t>
            </a:r>
            <a:r>
              <a:rPr lang="en-US" altLang="en-US" dirty="0">
                <a:solidFill>
                  <a:schemeClr val="tx1"/>
                </a:solidFill>
              </a:rPr>
              <a:t> table, when an employee transfers to a fifth job, you delete the oldest </a:t>
            </a:r>
            <a:r>
              <a:rPr lang="en-US" altLang="en-US" dirty="0">
                <a:solidFill>
                  <a:schemeClr val="tx1"/>
                </a:solidFill>
                <a:latin typeface="Courier New" pitchFamily="49" charset="0"/>
                <a:cs typeface="Courier New" pitchFamily="49" charset="0"/>
              </a:rPr>
              <a:t>JOB_HISTORY</a:t>
            </a:r>
            <a:r>
              <a:rPr lang="en-US" altLang="en-US" dirty="0">
                <a:solidFill>
                  <a:schemeClr val="tx1"/>
                </a:solidFill>
              </a:rPr>
              <a:t> row by looking up the </a:t>
            </a:r>
            <a:r>
              <a:rPr lang="en-US" altLang="en-US" dirty="0">
                <a:solidFill>
                  <a:schemeClr val="tx1"/>
                </a:solidFill>
                <a:latin typeface="Courier New" pitchFamily="49" charset="0"/>
                <a:cs typeface="Courier New" pitchFamily="49" charset="0"/>
              </a:rPr>
              <a:t>JOB_HISTORY</a:t>
            </a:r>
            <a:r>
              <a:rPr lang="en-US" altLang="en-US" dirty="0">
                <a:solidFill>
                  <a:schemeClr val="tx1"/>
                </a:solidFill>
              </a:rPr>
              <a:t> table for </a:t>
            </a:r>
            <a:r>
              <a:rPr lang="en-US" altLang="en-US" dirty="0">
                <a:solidFill>
                  <a:schemeClr val="tx1"/>
                </a:solidFill>
                <a:latin typeface="Courier New" pitchFamily="49" charset="0"/>
                <a:cs typeface="Courier New" pitchFamily="49" charset="0"/>
              </a:rPr>
              <a:t>MIN(START_DATE</a:t>
            </a:r>
            <a:r>
              <a:rPr lang="en-US" altLang="en-US" dirty="0">
                <a:solidFill>
                  <a:schemeClr val="tx1"/>
                </a:solidFill>
              </a:rPr>
              <a:t>) for the employee. The following code illustrates how the preceding operation can be performed using a correlated </a:t>
            </a:r>
            <a:r>
              <a:rPr lang="en-US" altLang="en-US" dirty="0">
                <a:solidFill>
                  <a:schemeClr val="tx1"/>
                </a:solidFill>
                <a:latin typeface="Courier New" pitchFamily="49" charset="0"/>
                <a:cs typeface="Courier New" pitchFamily="49" charset="0"/>
              </a:rPr>
              <a:t>DELETE</a:t>
            </a:r>
            <a:r>
              <a:rPr lang="en-US" altLang="en-US" dirty="0">
                <a:solidFill>
                  <a:schemeClr val="tx1"/>
                </a:solidFill>
              </a:rPr>
              <a:t>:</a:t>
            </a:r>
          </a:p>
          <a:p>
            <a:pPr marL="857250" lvl="4">
              <a:lnSpc>
                <a:spcPct val="90000"/>
              </a:lnSpc>
              <a:spcBef>
                <a:spcPts val="50"/>
              </a:spcBef>
            </a:pPr>
            <a:r>
              <a:rPr lang="en-US" altLang="en-US" dirty="0">
                <a:cs typeface="Courier New" pitchFamily="49" charset="0"/>
              </a:rPr>
              <a:t>DELETE FROM </a:t>
            </a:r>
            <a:r>
              <a:rPr lang="en-US" altLang="en-US" dirty="0" err="1">
                <a:cs typeface="Courier New" pitchFamily="49" charset="0"/>
              </a:rPr>
              <a:t>job_history</a:t>
            </a:r>
            <a:r>
              <a:rPr lang="en-US" altLang="en-US" dirty="0">
                <a:cs typeface="Courier New" pitchFamily="49" charset="0"/>
              </a:rPr>
              <a:t> JH</a:t>
            </a:r>
          </a:p>
          <a:p>
            <a:pPr marL="857250" lvl="4">
              <a:lnSpc>
                <a:spcPct val="90000"/>
              </a:lnSpc>
              <a:spcBef>
                <a:spcPts val="50"/>
              </a:spcBef>
            </a:pPr>
            <a:r>
              <a:rPr lang="en-US" altLang="en-US" dirty="0">
                <a:cs typeface="Courier New" pitchFamily="49" charset="0"/>
              </a:rPr>
              <a:t>WHERE </a:t>
            </a:r>
            <a:r>
              <a:rPr lang="en-US" altLang="en-US" dirty="0" err="1">
                <a:cs typeface="Courier New" pitchFamily="49" charset="0"/>
              </a:rPr>
              <a:t>employee_id</a:t>
            </a:r>
            <a:r>
              <a:rPr lang="en-US" altLang="en-US" dirty="0">
                <a:cs typeface="Courier New" pitchFamily="49" charset="0"/>
              </a:rPr>
              <a:t> =</a:t>
            </a:r>
          </a:p>
          <a:p>
            <a:pPr marL="857250" lvl="4">
              <a:lnSpc>
                <a:spcPct val="90000"/>
              </a:lnSpc>
              <a:spcBef>
                <a:spcPts val="50"/>
              </a:spcBef>
            </a:pPr>
            <a:r>
              <a:rPr lang="en-US" altLang="en-US" dirty="0">
                <a:cs typeface="Courier New" pitchFamily="49" charset="0"/>
              </a:rPr>
              <a:t>      (SELECT </a:t>
            </a:r>
            <a:r>
              <a:rPr lang="en-US" altLang="en-US" dirty="0" err="1">
                <a:cs typeface="Courier New" pitchFamily="49" charset="0"/>
              </a:rPr>
              <a:t>employee_id</a:t>
            </a:r>
            <a:r>
              <a:rPr lang="en-US" altLang="en-US" dirty="0">
                <a:cs typeface="Courier New" pitchFamily="49" charset="0"/>
              </a:rPr>
              <a:t> </a:t>
            </a:r>
          </a:p>
          <a:p>
            <a:pPr marL="857250" lvl="4">
              <a:lnSpc>
                <a:spcPct val="90000"/>
              </a:lnSpc>
              <a:spcBef>
                <a:spcPts val="50"/>
              </a:spcBef>
            </a:pPr>
            <a:r>
              <a:rPr lang="en-US" altLang="en-US" dirty="0">
                <a:cs typeface="Courier New" pitchFamily="49" charset="0"/>
              </a:rPr>
              <a:t>       FROM employees E</a:t>
            </a:r>
          </a:p>
          <a:p>
            <a:pPr marL="857250" lvl="4">
              <a:lnSpc>
                <a:spcPct val="90000"/>
              </a:lnSpc>
              <a:spcBef>
                <a:spcPts val="50"/>
              </a:spcBef>
            </a:pPr>
            <a:r>
              <a:rPr lang="en-US" altLang="en-US" dirty="0">
                <a:cs typeface="Courier New" pitchFamily="49" charset="0"/>
              </a:rPr>
              <a:t>       WHERE </a:t>
            </a:r>
            <a:r>
              <a:rPr lang="en-US" altLang="en-US" dirty="0" err="1">
                <a:cs typeface="Courier New" pitchFamily="49" charset="0"/>
              </a:rPr>
              <a:t>JH.employee_id</a:t>
            </a:r>
            <a:r>
              <a:rPr lang="en-US" altLang="en-US" dirty="0">
                <a:cs typeface="Courier New" pitchFamily="49" charset="0"/>
              </a:rPr>
              <a:t> = </a:t>
            </a:r>
            <a:r>
              <a:rPr lang="en-US" altLang="en-US" dirty="0" err="1">
                <a:cs typeface="Courier New" pitchFamily="49" charset="0"/>
              </a:rPr>
              <a:t>E.employee_id</a:t>
            </a:r>
            <a:endParaRPr lang="en-US" altLang="en-US" dirty="0">
              <a:cs typeface="Courier New" pitchFamily="49" charset="0"/>
            </a:endParaRPr>
          </a:p>
          <a:p>
            <a:pPr marL="857250" lvl="4">
              <a:lnSpc>
                <a:spcPct val="90000"/>
              </a:lnSpc>
              <a:spcBef>
                <a:spcPts val="50"/>
              </a:spcBef>
            </a:pPr>
            <a:r>
              <a:rPr lang="en-US" altLang="en-US" dirty="0">
                <a:cs typeface="Courier New" pitchFamily="49" charset="0"/>
              </a:rPr>
              <a:t>       AND START_DATE =</a:t>
            </a:r>
          </a:p>
          <a:p>
            <a:pPr marL="857250" lvl="4">
              <a:lnSpc>
                <a:spcPct val="90000"/>
              </a:lnSpc>
              <a:spcBef>
                <a:spcPts val="50"/>
              </a:spcBef>
            </a:pPr>
            <a:r>
              <a:rPr lang="en-US" altLang="en-US" dirty="0">
                <a:cs typeface="Courier New" pitchFamily="49" charset="0"/>
              </a:rPr>
              <a:t>             (SELECT MIN(</a:t>
            </a:r>
            <a:r>
              <a:rPr lang="en-US" altLang="en-US" dirty="0" err="1">
                <a:cs typeface="Courier New" pitchFamily="49" charset="0"/>
              </a:rPr>
              <a:t>start_date</a:t>
            </a:r>
            <a:r>
              <a:rPr lang="en-US" altLang="en-US" dirty="0">
                <a:cs typeface="Courier New" pitchFamily="49" charset="0"/>
              </a:rPr>
              <a:t>)  </a:t>
            </a:r>
          </a:p>
          <a:p>
            <a:pPr marL="857250" lvl="4">
              <a:lnSpc>
                <a:spcPct val="90000"/>
              </a:lnSpc>
              <a:spcBef>
                <a:spcPts val="50"/>
              </a:spcBef>
            </a:pPr>
            <a:r>
              <a:rPr lang="en-US" altLang="en-US" dirty="0">
                <a:cs typeface="Courier New" pitchFamily="49" charset="0"/>
              </a:rPr>
              <a:t>              FROM </a:t>
            </a:r>
            <a:r>
              <a:rPr lang="en-US" altLang="en-US" dirty="0" err="1">
                <a:cs typeface="Courier New" pitchFamily="49" charset="0"/>
              </a:rPr>
              <a:t>job_history</a:t>
            </a:r>
            <a:r>
              <a:rPr lang="en-US" altLang="en-US" dirty="0">
                <a:cs typeface="Courier New" pitchFamily="49" charset="0"/>
              </a:rPr>
              <a:t> JH</a:t>
            </a:r>
          </a:p>
          <a:p>
            <a:pPr marL="857250" lvl="4">
              <a:lnSpc>
                <a:spcPct val="90000"/>
              </a:lnSpc>
              <a:spcBef>
                <a:spcPts val="50"/>
              </a:spcBef>
            </a:pPr>
            <a:r>
              <a:rPr lang="en-US" altLang="en-US" dirty="0">
                <a:cs typeface="Courier New" pitchFamily="49" charset="0"/>
              </a:rPr>
              <a:t>              WHERE </a:t>
            </a:r>
            <a:r>
              <a:rPr lang="en-US" altLang="en-US" dirty="0" err="1">
                <a:cs typeface="Courier New" pitchFamily="49" charset="0"/>
              </a:rPr>
              <a:t>JH.employee_id</a:t>
            </a:r>
            <a:r>
              <a:rPr lang="en-US" altLang="en-US" dirty="0">
                <a:cs typeface="Courier New" pitchFamily="49" charset="0"/>
              </a:rPr>
              <a:t> = </a:t>
            </a:r>
            <a:r>
              <a:rPr lang="en-US" altLang="en-US" dirty="0" err="1">
                <a:cs typeface="Courier New" pitchFamily="49" charset="0"/>
              </a:rPr>
              <a:t>E.employee_id</a:t>
            </a:r>
            <a:r>
              <a:rPr lang="en-US" altLang="en-US" dirty="0">
                <a:cs typeface="Courier New" pitchFamily="49" charset="0"/>
              </a:rPr>
              <a:t>)</a:t>
            </a:r>
          </a:p>
          <a:p>
            <a:pPr marL="857250" lvl="4">
              <a:lnSpc>
                <a:spcPct val="90000"/>
              </a:lnSpc>
              <a:spcBef>
                <a:spcPts val="50"/>
              </a:spcBef>
            </a:pPr>
            <a:r>
              <a:rPr lang="en-US" altLang="en-US" dirty="0">
                <a:cs typeface="Courier New" pitchFamily="49" charset="0"/>
              </a:rPr>
              <a:t>              AND 5 &gt;  (SELECT COUNT(*)  </a:t>
            </a:r>
          </a:p>
          <a:p>
            <a:pPr marL="857250" lvl="4">
              <a:lnSpc>
                <a:spcPct val="90000"/>
              </a:lnSpc>
              <a:spcBef>
                <a:spcPts val="50"/>
              </a:spcBef>
            </a:pPr>
            <a:r>
              <a:rPr lang="en-US" altLang="en-US" dirty="0">
                <a:cs typeface="Courier New" pitchFamily="49" charset="0"/>
              </a:rPr>
              <a:t>                        FROM </a:t>
            </a:r>
            <a:r>
              <a:rPr lang="en-US" altLang="en-US" dirty="0" err="1">
                <a:cs typeface="Courier New" pitchFamily="49" charset="0"/>
              </a:rPr>
              <a:t>job_history</a:t>
            </a:r>
            <a:r>
              <a:rPr lang="en-US" altLang="en-US" dirty="0">
                <a:cs typeface="Courier New" pitchFamily="49" charset="0"/>
              </a:rPr>
              <a:t> JH</a:t>
            </a:r>
          </a:p>
          <a:p>
            <a:pPr marL="857250" lvl="4">
              <a:lnSpc>
                <a:spcPct val="90000"/>
              </a:lnSpc>
              <a:spcBef>
                <a:spcPts val="50"/>
              </a:spcBef>
            </a:pPr>
            <a:r>
              <a:rPr lang="en-US" altLang="en-US" dirty="0">
                <a:cs typeface="Courier New" pitchFamily="49" charset="0"/>
              </a:rPr>
              <a:t>                        WHERE </a:t>
            </a:r>
            <a:r>
              <a:rPr lang="en-US" altLang="en-US" dirty="0" err="1">
                <a:cs typeface="Courier New" pitchFamily="49" charset="0"/>
              </a:rPr>
              <a:t>JH.employee_id</a:t>
            </a:r>
            <a:r>
              <a:rPr lang="en-US" altLang="en-US" dirty="0">
                <a:cs typeface="Courier New" pitchFamily="49" charset="0"/>
              </a:rPr>
              <a:t> = </a:t>
            </a:r>
            <a:r>
              <a:rPr lang="en-US" altLang="en-US" dirty="0" err="1">
                <a:cs typeface="Courier New" pitchFamily="49" charset="0"/>
              </a:rPr>
              <a:t>E.employee_id</a:t>
            </a:r>
            <a:endParaRPr lang="en-US" altLang="en-US" dirty="0">
              <a:cs typeface="Courier New" pitchFamily="49" charset="0"/>
            </a:endParaRPr>
          </a:p>
          <a:p>
            <a:pPr marL="857250" lvl="4">
              <a:lnSpc>
                <a:spcPct val="90000"/>
              </a:lnSpc>
              <a:spcBef>
                <a:spcPts val="50"/>
              </a:spcBef>
            </a:pPr>
            <a:r>
              <a:rPr lang="en-US" altLang="en-US" dirty="0">
                <a:cs typeface="Courier New" pitchFamily="49" charset="0"/>
              </a:rPr>
              <a:t>                        GROUP BY EMPLOYEE_ID</a:t>
            </a:r>
          </a:p>
          <a:p>
            <a:pPr marL="857250" lvl="4">
              <a:lnSpc>
                <a:spcPct val="90000"/>
              </a:lnSpc>
              <a:spcBef>
                <a:spcPts val="50"/>
              </a:spcBef>
            </a:pPr>
            <a:r>
              <a:rPr lang="en-US" altLang="en-US" dirty="0">
                <a:cs typeface="Courier New" pitchFamily="49" charset="0"/>
              </a:rPr>
              <a:t>                        HAVING COUNT(*) &gt;= 4));</a:t>
            </a:r>
            <a:endParaRPr lang="en-US" altLang="en-US" dirty="0"/>
          </a:p>
          <a:p>
            <a:endParaRPr lang="en-US" dirty="0"/>
          </a:p>
        </p:txBody>
      </p:sp>
    </p:spTree>
    <p:extLst>
      <p:ext uri="{BB962C8B-B14F-4D97-AF65-F5344CB8AC3E}">
        <p14:creationId xmlns:p14="http://schemas.microsoft.com/office/powerpoint/2010/main" val="1493154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Two tables are used in this example. They are:</a:t>
            </a:r>
          </a:p>
          <a:p>
            <a:pPr lvl="2"/>
            <a:r>
              <a:rPr lang="en-US" altLang="en-US" dirty="0"/>
              <a:t>The </a:t>
            </a:r>
            <a:r>
              <a:rPr lang="en-US" altLang="en-US" dirty="0">
                <a:latin typeface="Courier New" pitchFamily="49" charset="0"/>
              </a:rPr>
              <a:t>EMPL6</a:t>
            </a:r>
            <a:r>
              <a:rPr lang="en-US" altLang="en-US" dirty="0"/>
              <a:t> table, which provides details of all the current employees</a:t>
            </a:r>
          </a:p>
          <a:p>
            <a:pPr lvl="2"/>
            <a:r>
              <a:rPr lang="en-US" altLang="en-US" dirty="0"/>
              <a:t>The </a:t>
            </a:r>
            <a:r>
              <a:rPr lang="en-US" altLang="en-US" dirty="0">
                <a:latin typeface="Courier New" pitchFamily="49" charset="0"/>
              </a:rPr>
              <a:t>EMPLOYEE_HISTORY</a:t>
            </a:r>
            <a:r>
              <a:rPr lang="en-US" altLang="en-US" dirty="0"/>
              <a:t> table, which provides details of previous employees</a:t>
            </a:r>
          </a:p>
          <a:p>
            <a:pPr lvl="1"/>
            <a:r>
              <a:rPr lang="en-US" altLang="en-US" dirty="0">
                <a:latin typeface="Courier New" pitchFamily="49" charset="0"/>
              </a:rPr>
              <a:t>EMPLOYEE_HISTORY</a:t>
            </a:r>
            <a:r>
              <a:rPr lang="en-US" altLang="en-US" dirty="0"/>
              <a:t> contains data regarding previous employees, so it would be erroneous if the same employee’s record existed in both the </a:t>
            </a:r>
            <a:r>
              <a:rPr lang="en-US" altLang="en-US" dirty="0">
                <a:latin typeface="Courier New" pitchFamily="49" charset="0"/>
              </a:rPr>
              <a:t>EMPL6</a:t>
            </a:r>
            <a:r>
              <a:rPr lang="en-US" altLang="en-US" dirty="0"/>
              <a:t> and </a:t>
            </a:r>
            <a:r>
              <a:rPr lang="en-US" altLang="en-US" dirty="0">
                <a:latin typeface="Courier New" pitchFamily="49" charset="0"/>
              </a:rPr>
              <a:t>EMPLOYEE_HISTORY</a:t>
            </a:r>
            <a:r>
              <a:rPr lang="en-US" altLang="en-US" dirty="0"/>
              <a:t> tables. You can delete such erroneous records by using the correlated subquery shown in the slide.</a:t>
            </a:r>
          </a:p>
          <a:p>
            <a:endParaRPr lang="en-US" altLang="en-US" dirty="0"/>
          </a:p>
          <a:p>
            <a:endParaRPr lang="en-US" dirty="0"/>
          </a:p>
        </p:txBody>
      </p:sp>
    </p:spTree>
    <p:extLst>
      <p:ext uri="{BB962C8B-B14F-4D97-AF65-F5344CB8AC3E}">
        <p14:creationId xmlns:p14="http://schemas.microsoft.com/office/powerpoint/2010/main" val="2714333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should have learned how to manipulate data in the Oracle database by using subqueries. You also learned how to use the </a:t>
            </a:r>
            <a:r>
              <a:rPr lang="en-US" altLang="en-US" dirty="0">
                <a:latin typeface="Courier New" pitchFamily="49" charset="0"/>
                <a:cs typeface="Courier New" pitchFamily="49" charset="0"/>
              </a:rPr>
              <a:t>WITH CHECK OPTION </a:t>
            </a:r>
            <a:r>
              <a:rPr lang="en-US" altLang="en-US" dirty="0"/>
              <a:t>keyword on DML statements and use correlated subqueries with </a:t>
            </a:r>
            <a:r>
              <a:rPr lang="en-US" altLang="en-US" dirty="0">
                <a:latin typeface="Courier New" pitchFamily="49" charset="0"/>
              </a:rPr>
              <a:t>UPDATE </a:t>
            </a:r>
            <a:r>
              <a:rPr lang="en-US" altLang="en-US" dirty="0"/>
              <a:t>and </a:t>
            </a:r>
            <a:r>
              <a:rPr lang="en-US" altLang="en-US" dirty="0">
                <a:latin typeface="Courier New" pitchFamily="49" charset="0"/>
              </a:rPr>
              <a:t>DELETE</a:t>
            </a:r>
            <a:r>
              <a:rPr lang="en-US" altLang="en-US" dirty="0"/>
              <a:t> statements</a:t>
            </a:r>
            <a:r>
              <a:rPr lang="en-US" altLang="en-US" dirty="0" smtClean="0"/>
              <a:t>.</a:t>
            </a:r>
            <a:endParaRPr lang="en-US" altLang="en-US" dirty="0"/>
          </a:p>
        </p:txBody>
      </p:sp>
    </p:spTree>
    <p:extLst>
      <p:ext uri="{BB962C8B-B14F-4D97-AF65-F5344CB8AC3E}">
        <p14:creationId xmlns:p14="http://schemas.microsoft.com/office/powerpoint/2010/main" val="143073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practice, you learn the concepts of manipulating data by using subqueries, using </a:t>
            </a:r>
            <a:r>
              <a:rPr lang="en-US" altLang="en-US" dirty="0">
                <a:latin typeface="Courier New" pitchFamily="49" charset="0"/>
                <a:cs typeface="Courier New" pitchFamily="49" charset="0"/>
              </a:rPr>
              <a:t>WITH</a:t>
            </a:r>
            <a:r>
              <a:rPr lang="en-US" altLang="en-US" dirty="0"/>
              <a:t> </a:t>
            </a:r>
            <a:r>
              <a:rPr lang="en-US" altLang="en-US" dirty="0">
                <a:latin typeface="Courier New" pitchFamily="49" charset="0"/>
                <a:cs typeface="Courier New" pitchFamily="49" charset="0"/>
              </a:rPr>
              <a:t>CHECK</a:t>
            </a:r>
            <a:r>
              <a:rPr lang="en-US" altLang="en-US" dirty="0"/>
              <a:t> </a:t>
            </a:r>
            <a:r>
              <a:rPr lang="en-US" altLang="en-US" dirty="0">
                <a:latin typeface="Courier New" pitchFamily="49" charset="0"/>
                <a:cs typeface="Courier New" pitchFamily="49" charset="0"/>
              </a:rPr>
              <a:t>OPTION</a:t>
            </a:r>
            <a:r>
              <a:rPr lang="en-US" altLang="en-US" dirty="0"/>
              <a:t>, and using correlated subqueries to </a:t>
            </a:r>
            <a:r>
              <a:rPr lang="en-US" altLang="en-US" dirty="0">
                <a:latin typeface="Courier New" pitchFamily="49" charset="0"/>
                <a:cs typeface="Courier New" pitchFamily="49" charset="0"/>
              </a:rPr>
              <a:t>UPDATE</a:t>
            </a:r>
            <a:r>
              <a:rPr lang="en-US" altLang="en-US" dirty="0"/>
              <a:t> and </a:t>
            </a:r>
            <a:r>
              <a:rPr lang="en-US" altLang="en-US" dirty="0">
                <a:latin typeface="Courier New" pitchFamily="49" charset="0"/>
                <a:cs typeface="Courier New" pitchFamily="49" charset="0"/>
              </a:rPr>
              <a:t>DELETE</a:t>
            </a:r>
            <a:r>
              <a:rPr lang="en-US" altLang="en-US" dirty="0"/>
              <a:t> rows.</a:t>
            </a:r>
          </a:p>
          <a:p>
            <a:pPr lvl="1"/>
            <a:endParaRPr lang="en-US" dirty="0"/>
          </a:p>
        </p:txBody>
      </p:sp>
    </p:spTree>
    <p:extLst>
      <p:ext uri="{BB962C8B-B14F-4D97-AF65-F5344CB8AC3E}">
        <p14:creationId xmlns:p14="http://schemas.microsoft.com/office/powerpoint/2010/main" val="22734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lang="en-US" smtClean="0"/>
              <a:t>Oracle Database 19c: SQL Workshop   17 - </a:t>
            </a:r>
            <a:fld id="{7C951E65-0BAA-4B24-AD87-683F8269D8DB}" type="slidenum">
              <a:rPr lang="en-US" smtClean="0"/>
              <a:pPr/>
              <a:t>2</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altLang="en-US" dirty="0"/>
              <a:t>In Unit 5, you will learn to use SQL statements to query and display data from multiple tables using Joins, use subqueries when the condition is unknown, use group functions to aggregate data, and use set operators.</a:t>
            </a:r>
          </a:p>
          <a:p>
            <a:pPr lvl="1"/>
            <a:endParaRPr lang="en-US" dirty="0"/>
          </a:p>
        </p:txBody>
      </p:sp>
    </p:spTree>
    <p:extLst>
      <p:ext uri="{BB962C8B-B14F-4D97-AF65-F5344CB8AC3E}">
        <p14:creationId xmlns:p14="http://schemas.microsoft.com/office/powerpoint/2010/main" val="1757022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98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learn how to manipulate data in the Oracle database by using subqueries. You also learn how to solve problems by using correlated subqueries.</a:t>
            </a:r>
          </a:p>
          <a:p>
            <a:pPr lvl="1"/>
            <a:endParaRPr lang="en-US" dirty="0"/>
          </a:p>
        </p:txBody>
      </p:sp>
    </p:spTree>
    <p:extLst>
      <p:ext uri="{BB962C8B-B14F-4D97-AF65-F5344CB8AC3E}">
        <p14:creationId xmlns:p14="http://schemas.microsoft.com/office/powerpoint/2010/main" val="419969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section, you learn how to use subqueries to manipulate data.</a:t>
            </a:r>
          </a:p>
          <a:p>
            <a:pPr lvl="1"/>
            <a:endParaRPr lang="en-US" dirty="0"/>
          </a:p>
        </p:txBody>
      </p:sp>
    </p:spTree>
    <p:extLst>
      <p:ext uri="{BB962C8B-B14F-4D97-AF65-F5344CB8AC3E}">
        <p14:creationId xmlns:p14="http://schemas.microsoft.com/office/powerpoint/2010/main" val="1900126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Subqueries can be used to retrieve data from a table that you can use as input to an </a:t>
            </a:r>
            <a:r>
              <a:rPr lang="en-US" altLang="en-US" dirty="0">
                <a:latin typeface="Courier New" pitchFamily="49" charset="0"/>
              </a:rPr>
              <a:t>INSERT</a:t>
            </a:r>
            <a:r>
              <a:rPr lang="en-US" altLang="en-US" dirty="0"/>
              <a:t> into a different table. In this way, you can easily copy large volumes of data from one table to another with one single </a:t>
            </a:r>
            <a:r>
              <a:rPr lang="en-US" altLang="en-US" dirty="0">
                <a:latin typeface="Courier New" pitchFamily="49" charset="0"/>
              </a:rPr>
              <a:t>SELECT</a:t>
            </a:r>
            <a:r>
              <a:rPr lang="en-US" altLang="en-US" dirty="0"/>
              <a:t> statement. </a:t>
            </a:r>
          </a:p>
          <a:p>
            <a:pPr lvl="1"/>
            <a:r>
              <a:rPr lang="en-US" altLang="en-US" dirty="0"/>
              <a:t>Similarly, you can use subqueries to perform mass updates and deletes by using them in the </a:t>
            </a:r>
            <a:r>
              <a:rPr lang="en-US" altLang="en-US" dirty="0">
                <a:latin typeface="Courier New" pitchFamily="49" charset="0"/>
              </a:rPr>
              <a:t>WHERE</a:t>
            </a:r>
            <a:r>
              <a:rPr lang="en-US" altLang="en-US" dirty="0"/>
              <a:t> clause of the </a:t>
            </a:r>
            <a:r>
              <a:rPr lang="en-US" altLang="en-US" dirty="0">
                <a:latin typeface="Courier New" pitchFamily="49" charset="0"/>
              </a:rPr>
              <a:t>UPDATE</a:t>
            </a:r>
            <a:r>
              <a:rPr lang="en-US" altLang="en-US" dirty="0"/>
              <a:t> and </a:t>
            </a:r>
            <a:r>
              <a:rPr lang="en-US" altLang="en-US" dirty="0">
                <a:latin typeface="Courier New" pitchFamily="49" charset="0"/>
              </a:rPr>
              <a:t>DELETE</a:t>
            </a:r>
            <a:r>
              <a:rPr lang="en-US" altLang="en-US" dirty="0"/>
              <a:t> statements. You can also use subqueries in the </a:t>
            </a:r>
            <a:r>
              <a:rPr lang="en-US" altLang="en-US" dirty="0">
                <a:latin typeface="Courier New" pitchFamily="49" charset="0"/>
              </a:rPr>
              <a:t>FROM</a:t>
            </a:r>
            <a:r>
              <a:rPr lang="en-US" altLang="en-US" dirty="0"/>
              <a:t> clause of a </a:t>
            </a:r>
            <a:r>
              <a:rPr lang="en-US" altLang="en-US" dirty="0">
                <a:latin typeface="Courier New" pitchFamily="49" charset="0"/>
              </a:rPr>
              <a:t>SELECT</a:t>
            </a:r>
            <a:r>
              <a:rPr lang="en-US" altLang="en-US" dirty="0"/>
              <a:t> statement. This is called an inline view.</a:t>
            </a:r>
          </a:p>
          <a:p>
            <a:pPr lvl="1"/>
            <a:r>
              <a:rPr lang="en-US" altLang="en-US" b="1" dirty="0"/>
              <a:t>Note: </a:t>
            </a:r>
            <a:r>
              <a:rPr lang="en-US" altLang="en-US" dirty="0"/>
              <a:t>You learned how to update and delete rows based on another table in the course titled </a:t>
            </a:r>
            <a:r>
              <a:rPr lang="en-US" altLang="en-US" i="1" dirty="0"/>
              <a:t>Oracle Database: SQL Workshop I</a:t>
            </a:r>
            <a:r>
              <a:rPr lang="en-US" altLang="en-US" dirty="0"/>
              <a:t>.</a:t>
            </a:r>
          </a:p>
          <a:p>
            <a:endParaRPr lang="en-US" dirty="0"/>
          </a:p>
        </p:txBody>
      </p:sp>
    </p:spTree>
    <p:extLst>
      <p:ext uri="{BB962C8B-B14F-4D97-AF65-F5344CB8AC3E}">
        <p14:creationId xmlns:p14="http://schemas.microsoft.com/office/powerpoint/2010/main" val="4714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section, you learn how to insert values into a table by using a subquery as a target.</a:t>
            </a:r>
          </a:p>
          <a:p>
            <a:pPr lvl="1"/>
            <a:endParaRPr lang="en-US" dirty="0"/>
          </a:p>
        </p:txBody>
      </p:sp>
    </p:spTree>
    <p:extLst>
      <p:ext uri="{BB962C8B-B14F-4D97-AF65-F5344CB8AC3E}">
        <p14:creationId xmlns:p14="http://schemas.microsoft.com/office/powerpoint/2010/main" val="123206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defRPr/>
            </a:pPr>
            <a:r>
              <a:rPr lang="en-US" dirty="0"/>
              <a:t>You can use a subquery in place of the table name in the </a:t>
            </a:r>
            <a:r>
              <a:rPr lang="en-US" dirty="0">
                <a:latin typeface="Courier New" pitchFamily="49" charset="0"/>
              </a:rPr>
              <a:t>INTO</a:t>
            </a:r>
            <a:r>
              <a:rPr lang="en-US" dirty="0"/>
              <a:t> clause of the </a:t>
            </a:r>
            <a:r>
              <a:rPr lang="en-US" dirty="0">
                <a:latin typeface="Courier New" pitchFamily="49" charset="0"/>
              </a:rPr>
              <a:t>INSERT</a:t>
            </a:r>
            <a:r>
              <a:rPr lang="en-US" dirty="0"/>
              <a:t> statement. The </a:t>
            </a:r>
            <a:r>
              <a:rPr lang="en-US" dirty="0">
                <a:latin typeface="Courier New" pitchFamily="49" charset="0"/>
              </a:rPr>
              <a:t>SELECT</a:t>
            </a:r>
            <a:r>
              <a:rPr lang="en-US" dirty="0"/>
              <a:t> list of this subquery must have the same number of columns as the column list of the </a:t>
            </a:r>
            <a:r>
              <a:rPr lang="en-US" dirty="0">
                <a:latin typeface="Courier New" pitchFamily="49" charset="0"/>
              </a:rPr>
              <a:t>VALUES</a:t>
            </a:r>
            <a:r>
              <a:rPr lang="en-US" dirty="0"/>
              <a:t> clause. </a:t>
            </a:r>
          </a:p>
          <a:p>
            <a:pPr lvl="1">
              <a:defRPr/>
            </a:pPr>
            <a:r>
              <a:rPr lang="en-US" dirty="0"/>
              <a:t>Any rules on the columns of the base table must be followed for the </a:t>
            </a:r>
            <a:r>
              <a:rPr lang="en-US" dirty="0">
                <a:latin typeface="Courier New" pitchFamily="49" charset="0"/>
              </a:rPr>
              <a:t>INSERT</a:t>
            </a:r>
            <a:r>
              <a:rPr lang="en-US" dirty="0"/>
              <a:t> statement to work successfully. For example, you cannot put in a duplicate location </a:t>
            </a:r>
            <a:r>
              <a:rPr lang="en-US" dirty="0">
                <a:latin typeface="Courier New" pitchFamily="49" charset="0"/>
                <a:cs typeface="Courier New" pitchFamily="49" charset="0"/>
              </a:rPr>
              <a:t>ID</a:t>
            </a:r>
            <a:r>
              <a:rPr lang="en-US" dirty="0"/>
              <a:t> or leave out a value for a mandatory </a:t>
            </a:r>
            <a:r>
              <a:rPr lang="en-US" dirty="0">
                <a:latin typeface="Courier New" pitchFamily="49" charset="0"/>
              </a:rPr>
              <a:t>NOT</a:t>
            </a:r>
            <a:r>
              <a:rPr lang="en-US" dirty="0"/>
              <a:t> </a:t>
            </a:r>
            <a:r>
              <a:rPr lang="en-US" dirty="0">
                <a:latin typeface="Courier New" pitchFamily="49" charset="0"/>
              </a:rPr>
              <a:t>NULL</a:t>
            </a:r>
            <a:r>
              <a:rPr lang="en-US" dirty="0"/>
              <a:t> column.</a:t>
            </a:r>
          </a:p>
          <a:p>
            <a:pPr lvl="1">
              <a:defRPr/>
            </a:pPr>
            <a:r>
              <a:rPr lang="en-US" dirty="0"/>
              <a:t>By using subqueries in this way, you can avoid having to create a view just for performing an </a:t>
            </a:r>
            <a:r>
              <a:rPr lang="en-US" dirty="0">
                <a:latin typeface="Courier New" pitchFamily="49" charset="0"/>
              </a:rPr>
              <a:t>INSERT</a:t>
            </a:r>
            <a:r>
              <a:rPr lang="en-US" dirty="0"/>
              <a:t>.</a:t>
            </a:r>
          </a:p>
          <a:p>
            <a:pPr lvl="1">
              <a:defRPr/>
            </a:pPr>
            <a:r>
              <a:rPr lang="en-US" dirty="0"/>
              <a:t>The example in the slide uses a subquery in the place of </a:t>
            </a:r>
            <a:r>
              <a:rPr lang="en-US" dirty="0">
                <a:latin typeface="Courier New" pitchFamily="49" charset="0"/>
              </a:rPr>
              <a:t>LOC</a:t>
            </a:r>
            <a:r>
              <a:rPr lang="en-US" dirty="0"/>
              <a:t> to create a record for a new European city. </a:t>
            </a:r>
          </a:p>
          <a:p>
            <a:pPr lvl="1">
              <a:defRPr/>
            </a:pPr>
            <a:r>
              <a:rPr lang="en-US" b="1" dirty="0"/>
              <a:t>Note:</a:t>
            </a:r>
            <a:r>
              <a:rPr lang="en-US" dirty="0"/>
              <a:t> You can also perform the </a:t>
            </a:r>
            <a:r>
              <a:rPr lang="en-US" dirty="0">
                <a:latin typeface="Courier New" pitchFamily="49" charset="0"/>
              </a:rPr>
              <a:t>INSERT</a:t>
            </a:r>
            <a:r>
              <a:rPr lang="en-US" dirty="0"/>
              <a:t> operation on the </a:t>
            </a:r>
            <a:r>
              <a:rPr lang="en-US" dirty="0">
                <a:latin typeface="Courier New" pitchFamily="49" charset="0"/>
              </a:rPr>
              <a:t>EUROPEAN_CITIES</a:t>
            </a:r>
            <a:r>
              <a:rPr lang="en-US" dirty="0"/>
              <a:t> view by using the following code:</a:t>
            </a:r>
          </a:p>
          <a:p>
            <a:pPr marL="857250" lvl="4">
              <a:defRPr/>
            </a:pPr>
            <a:r>
              <a:rPr lang="en-US" dirty="0">
                <a:cs typeface="Times New Roman" pitchFamily="18" charset="0"/>
              </a:rPr>
              <a:t>INSERT INTO </a:t>
            </a:r>
            <a:r>
              <a:rPr lang="en-US" dirty="0" err="1">
                <a:cs typeface="Times New Roman" pitchFamily="18" charset="0"/>
              </a:rPr>
              <a:t>european_cities</a:t>
            </a:r>
            <a:endParaRPr lang="en-US" dirty="0">
              <a:cs typeface="Times New Roman" pitchFamily="18" charset="0"/>
            </a:endParaRPr>
          </a:p>
          <a:p>
            <a:pPr marL="857250" lvl="4">
              <a:defRPr/>
            </a:pPr>
            <a:r>
              <a:rPr lang="en-US" dirty="0">
                <a:cs typeface="Times New Roman" pitchFamily="18" charset="0"/>
              </a:rPr>
              <a:t>VALUES (3300,'Cardiff','UK');</a:t>
            </a:r>
          </a:p>
          <a:p>
            <a:pPr marL="57150" lvl="1">
              <a:defRPr/>
            </a:pPr>
            <a:r>
              <a:rPr lang="en-US" dirty="0"/>
              <a:t>   In the example in the slide, the </a:t>
            </a:r>
            <a:r>
              <a:rPr lang="en-US" dirty="0" err="1">
                <a:latin typeface="Courier New" pitchFamily="49" charset="0"/>
                <a:cs typeface="Times New Roman" pitchFamily="18" charset="0"/>
              </a:rPr>
              <a:t>loc</a:t>
            </a:r>
            <a:r>
              <a:rPr lang="en-US" dirty="0"/>
              <a:t> table is created by running the following statement:</a:t>
            </a:r>
          </a:p>
          <a:p>
            <a:pPr marL="857250" lvl="4">
              <a:defRPr/>
            </a:pPr>
            <a:r>
              <a:rPr lang="en-US" dirty="0">
                <a:cs typeface="Courier New" pitchFamily="49" charset="0"/>
              </a:rPr>
              <a:t>CREATE TABLE </a:t>
            </a:r>
            <a:r>
              <a:rPr lang="en-US" dirty="0" err="1">
                <a:cs typeface="Courier New" pitchFamily="49" charset="0"/>
              </a:rPr>
              <a:t>loc</a:t>
            </a:r>
            <a:r>
              <a:rPr lang="en-US" dirty="0">
                <a:cs typeface="Courier New" pitchFamily="49" charset="0"/>
              </a:rPr>
              <a:t> AS SELECT * FROM locations</a:t>
            </a:r>
            <a:r>
              <a:rPr lang="en-US" dirty="0" smtClean="0">
                <a:cs typeface="Courier New" pitchFamily="49" charset="0"/>
              </a:rPr>
              <a:t>;</a:t>
            </a:r>
            <a:endParaRPr lang="en-US" dirty="0"/>
          </a:p>
        </p:txBody>
      </p:sp>
    </p:spTree>
    <p:extLst>
      <p:ext uri="{BB962C8B-B14F-4D97-AF65-F5344CB8AC3E}">
        <p14:creationId xmlns:p14="http://schemas.microsoft.com/office/powerpoint/2010/main" val="2641401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example in the slide shows that the insert via the inline view created a new record in the base table </a:t>
            </a:r>
            <a:r>
              <a:rPr lang="en-US" altLang="en-US" dirty="0">
                <a:latin typeface="Courier New" pitchFamily="49" charset="0"/>
              </a:rPr>
              <a:t>LOC</a:t>
            </a:r>
            <a:r>
              <a:rPr lang="en-US" altLang="en-US" dirty="0"/>
              <a:t>.</a:t>
            </a:r>
          </a:p>
          <a:p>
            <a:pPr lvl="1"/>
            <a:r>
              <a:rPr lang="en-US" altLang="en-US" dirty="0"/>
              <a:t>The following example shows the results of the subquery that was used to identify the table for the </a:t>
            </a:r>
            <a:r>
              <a:rPr lang="en-US" altLang="en-US" dirty="0">
                <a:latin typeface="Courier New" pitchFamily="49" charset="0"/>
              </a:rPr>
              <a:t>INSERT</a:t>
            </a:r>
            <a:r>
              <a:rPr lang="en-US" altLang="en-US" dirty="0"/>
              <a:t> statement.</a:t>
            </a:r>
          </a:p>
          <a:p>
            <a:pPr marL="857250" lvl="4"/>
            <a:r>
              <a:rPr lang="en-US" altLang="en-US" dirty="0"/>
              <a:t>SELECT </a:t>
            </a:r>
            <a:r>
              <a:rPr lang="en-US" altLang="en-US" dirty="0" err="1"/>
              <a:t>l.location_id</a:t>
            </a:r>
            <a:r>
              <a:rPr lang="en-US" altLang="en-US" dirty="0"/>
              <a:t>, </a:t>
            </a:r>
            <a:r>
              <a:rPr lang="en-US" altLang="en-US" dirty="0" err="1"/>
              <a:t>l.city</a:t>
            </a:r>
            <a:r>
              <a:rPr lang="en-US" altLang="en-US" dirty="0"/>
              <a:t>, </a:t>
            </a:r>
            <a:r>
              <a:rPr lang="en-US" altLang="en-US" dirty="0" err="1"/>
              <a:t>l.country_id</a:t>
            </a:r>
            <a:endParaRPr lang="en-US" altLang="en-US" dirty="0"/>
          </a:p>
          <a:p>
            <a:pPr marL="857250" lvl="4"/>
            <a:r>
              <a:rPr lang="en-US" altLang="en-US" dirty="0"/>
              <a:t>FROM   </a:t>
            </a:r>
            <a:r>
              <a:rPr lang="en-US" altLang="en-US" dirty="0" err="1"/>
              <a:t>loc</a:t>
            </a:r>
            <a:r>
              <a:rPr lang="en-US" altLang="en-US" dirty="0"/>
              <a:t> l</a:t>
            </a:r>
          </a:p>
          <a:p>
            <a:pPr marL="857250" lvl="4"/>
            <a:r>
              <a:rPr lang="en-US" altLang="en-US" dirty="0"/>
              <a:t>JOIN   countries c</a:t>
            </a:r>
          </a:p>
          <a:p>
            <a:pPr marL="857250" lvl="4"/>
            <a:r>
              <a:rPr lang="en-US" altLang="en-US" dirty="0"/>
              <a:t>ON(</a:t>
            </a:r>
            <a:r>
              <a:rPr lang="en-US" altLang="en-US" dirty="0" err="1"/>
              <a:t>l.country_id</a:t>
            </a:r>
            <a:r>
              <a:rPr lang="en-US" altLang="en-US" dirty="0"/>
              <a:t> = </a:t>
            </a:r>
            <a:r>
              <a:rPr lang="en-US" altLang="en-US" dirty="0" err="1"/>
              <a:t>c.country_id</a:t>
            </a:r>
            <a:r>
              <a:rPr lang="en-US" altLang="en-US" dirty="0"/>
              <a:t>)</a:t>
            </a:r>
          </a:p>
          <a:p>
            <a:pPr marL="857250" lvl="4"/>
            <a:r>
              <a:rPr lang="en-US" altLang="en-US" dirty="0"/>
              <a:t>JOIN regions USING(</a:t>
            </a:r>
            <a:r>
              <a:rPr lang="en-US" altLang="en-US" dirty="0" err="1"/>
              <a:t>region_id</a:t>
            </a:r>
            <a:r>
              <a:rPr lang="en-US" altLang="en-US" dirty="0"/>
              <a:t>)</a:t>
            </a:r>
          </a:p>
          <a:p>
            <a:pPr marL="857250" lvl="4"/>
            <a:r>
              <a:rPr lang="en-US" altLang="en-US" dirty="0"/>
              <a:t>WHERE </a:t>
            </a:r>
            <a:r>
              <a:rPr lang="en-US" altLang="en-US" dirty="0" err="1"/>
              <a:t>region_name</a:t>
            </a:r>
            <a:r>
              <a:rPr lang="en-US" altLang="en-US" dirty="0"/>
              <a:t> = 'Europe';</a:t>
            </a:r>
          </a:p>
          <a:p>
            <a:pPr marL="857250" lvl="4"/>
            <a:endParaRPr lang="en-US" altLang="en-US" dirty="0"/>
          </a:p>
          <a:p>
            <a:pPr marL="857250" lvl="4"/>
            <a:endParaRPr lang="en-US" altLang="en-US" dirty="0"/>
          </a:p>
          <a:p>
            <a:endParaRPr lang="en-US" dirty="0"/>
          </a:p>
        </p:txBody>
      </p:sp>
    </p:spTree>
    <p:extLst>
      <p:ext uri="{BB962C8B-B14F-4D97-AF65-F5344CB8AC3E}">
        <p14:creationId xmlns:p14="http://schemas.microsoft.com/office/powerpoint/2010/main" val="1240710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17 -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b="0" dirty="0"/>
              <a:t>In this section, you learn how to use the </a:t>
            </a:r>
            <a:r>
              <a:rPr lang="en-US" altLang="en-US" b="0" dirty="0">
                <a:solidFill>
                  <a:srgbClr val="000000"/>
                </a:solidFill>
                <a:latin typeface="Courier New" pitchFamily="49" charset="0"/>
                <a:cs typeface="Times New Roman" pitchFamily="18" charset="0"/>
              </a:rPr>
              <a:t>WITH CHECK OPTION</a:t>
            </a:r>
            <a:r>
              <a:rPr lang="en-US" altLang="en-US" b="0" dirty="0"/>
              <a:t> keyword on DML statements.</a:t>
            </a:r>
          </a:p>
          <a:p>
            <a:endParaRPr lang="en-US" dirty="0"/>
          </a:p>
        </p:txBody>
      </p:sp>
    </p:spTree>
    <p:extLst>
      <p:ext uri="{BB962C8B-B14F-4D97-AF65-F5344CB8AC3E}">
        <p14:creationId xmlns:p14="http://schemas.microsoft.com/office/powerpoint/2010/main" val="1959793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17</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xmlns=""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29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Manipulating Data by Using Subqueries</a:t>
            </a:r>
          </a:p>
        </p:txBody>
      </p:sp>
      <p:sp>
        <p:nvSpPr>
          <p:cNvPr id="3" name="Subtitle 2">
            <a:extLst>
              <a:ext uri="{FF2B5EF4-FFF2-40B4-BE49-F238E27FC236}">
                <a16:creationId xmlns:a16="http://schemas.microsoft.com/office/drawing/2014/main" xmlns="" id="{4C8A3CB2-60DA-4549-8BCF-1A89EC6E6870}"/>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169171466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299329" y="3479584"/>
            <a:ext cx="16125591" cy="382415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3000"/>
              </a:lnSpc>
              <a:tabLst>
                <a:tab pos="1800225" algn="l"/>
              </a:tabLst>
              <a:defRPr/>
            </a:pPr>
            <a:r>
              <a:rPr lang="en-US" altLang="en-US" sz="2400" b="1" dirty="0">
                <a:latin typeface="Courier New" pitchFamily="49" charset="0"/>
                <a:cs typeface="Times New Roman" pitchFamily="18" charset="0"/>
              </a:rPr>
              <a:t>INSERT INTO ( SELECT location_id, city, country_id</a:t>
            </a:r>
          </a:p>
          <a:p>
            <a:pPr>
              <a:lnSpc>
                <a:spcPct val="93000"/>
              </a:lnSpc>
              <a:tabLst>
                <a:tab pos="1800225" algn="l"/>
              </a:tabLst>
              <a:defRPr/>
            </a:pPr>
            <a:r>
              <a:rPr lang="en-US" altLang="en-US" sz="2400" b="1" dirty="0">
                <a:latin typeface="Courier New" pitchFamily="49" charset="0"/>
                <a:cs typeface="Times New Roman" pitchFamily="18" charset="0"/>
              </a:rPr>
              <a:t>              FROM   loc </a:t>
            </a:r>
          </a:p>
          <a:p>
            <a:pPr>
              <a:lnSpc>
                <a:spcPct val="93000"/>
              </a:lnSpc>
              <a:tabLst>
                <a:tab pos="1800225" algn="l"/>
              </a:tabLst>
              <a:defRPr/>
            </a:pPr>
            <a:r>
              <a:rPr lang="en-US" altLang="en-US" sz="2400" b="1" dirty="0">
                <a:latin typeface="Courier New" pitchFamily="49" charset="0"/>
                <a:cs typeface="Times New Roman" pitchFamily="18" charset="0"/>
              </a:rPr>
              <a:t>              WHERE  country_id IN </a:t>
            </a:r>
          </a:p>
          <a:p>
            <a:pPr>
              <a:lnSpc>
                <a:spcPct val="93000"/>
              </a:lnSpc>
              <a:tabLst>
                <a:tab pos="1800225" algn="l"/>
              </a:tabLst>
              <a:defRPr/>
            </a:pPr>
            <a:r>
              <a:rPr lang="en-US" altLang="en-US" sz="2400" b="1" dirty="0">
                <a:latin typeface="Courier New" pitchFamily="49" charset="0"/>
                <a:cs typeface="Times New Roman" pitchFamily="18" charset="0"/>
              </a:rPr>
              <a:t>              (SELECT country_id </a:t>
            </a:r>
          </a:p>
          <a:p>
            <a:pPr>
              <a:lnSpc>
                <a:spcPct val="93000"/>
              </a:lnSpc>
              <a:tabLst>
                <a:tab pos="1800225" algn="l"/>
              </a:tabLst>
              <a:defRPr/>
            </a:pPr>
            <a:r>
              <a:rPr lang="en-US" altLang="en-US" sz="2400" b="1" dirty="0">
                <a:latin typeface="Courier New" pitchFamily="49" charset="0"/>
                <a:cs typeface="Times New Roman" pitchFamily="18" charset="0"/>
              </a:rPr>
              <a:t>               FROM countries </a:t>
            </a:r>
          </a:p>
          <a:p>
            <a:pPr>
              <a:lnSpc>
                <a:spcPct val="93000"/>
              </a:lnSpc>
              <a:tabLst>
                <a:tab pos="1800225" algn="l"/>
              </a:tabLst>
              <a:defRPr/>
            </a:pPr>
            <a:r>
              <a:rPr lang="en-US" altLang="en-US" sz="2400" b="1" dirty="0">
                <a:latin typeface="Courier New" pitchFamily="49" charset="0"/>
                <a:cs typeface="Times New Roman" pitchFamily="18" charset="0"/>
              </a:rPr>
              <a:t>               NATURAL JOIN regions</a:t>
            </a:r>
          </a:p>
          <a:p>
            <a:pPr>
              <a:lnSpc>
                <a:spcPct val="93000"/>
              </a:lnSpc>
              <a:tabLst>
                <a:tab pos="1800225" algn="l"/>
              </a:tabLst>
              <a:defRPr/>
            </a:pPr>
            <a:r>
              <a:rPr lang="en-US" altLang="en-US" sz="2400" b="1" dirty="0">
                <a:latin typeface="Courier New" pitchFamily="49" charset="0"/>
                <a:cs typeface="Times New Roman" pitchFamily="18" charset="0"/>
              </a:rPr>
              <a:t>               WHERE region_name = </a:t>
            </a:r>
            <a:r>
              <a:rPr lang="en-US" altLang="en-US" sz="30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Europe</a:t>
            </a:r>
            <a:r>
              <a:rPr lang="en-US" altLang="en-US" sz="30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a:t>
            </a:r>
          </a:p>
          <a:p>
            <a:pPr>
              <a:lnSpc>
                <a:spcPct val="93000"/>
              </a:lnSpc>
              <a:tabLst>
                <a:tab pos="1800225" algn="l"/>
              </a:tabLst>
              <a:defRPr/>
            </a:pPr>
            <a:r>
              <a:rPr lang="en-US" altLang="en-US" sz="2400" b="1" dirty="0">
                <a:latin typeface="Courier New" pitchFamily="49" charset="0"/>
                <a:cs typeface="Times New Roman" pitchFamily="18" charset="0"/>
              </a:rPr>
              <a:t>               WITH CHECK OPTION )</a:t>
            </a:r>
          </a:p>
          <a:p>
            <a:pPr>
              <a:lnSpc>
                <a:spcPct val="93000"/>
              </a:lnSpc>
              <a:tabLst>
                <a:tab pos="1800225" algn="l"/>
              </a:tabLst>
              <a:defRPr/>
            </a:pPr>
            <a:r>
              <a:rPr lang="en-US" altLang="en-US" sz="2400" b="1" dirty="0">
                <a:latin typeface="Courier New" pitchFamily="49" charset="0"/>
                <a:cs typeface="Times New Roman" pitchFamily="18" charset="0"/>
              </a:rPr>
              <a:t>VALUES (3600, </a:t>
            </a:r>
            <a:r>
              <a:rPr lang="en-US" altLang="en-US" sz="30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Washington</a:t>
            </a:r>
            <a:r>
              <a:rPr lang="en-US" altLang="en-US" sz="30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 </a:t>
            </a:r>
            <a:r>
              <a:rPr lang="en-US" altLang="en-US" sz="30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US</a:t>
            </a:r>
            <a:r>
              <a:rPr lang="en-US" altLang="en-US" sz="30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a:t>
            </a:r>
          </a:p>
        </p:txBody>
      </p:sp>
      <p:sp>
        <p:nvSpPr>
          <p:cNvPr id="22533"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400" dirty="0">
                <a:latin typeface="+mj-lt"/>
                <a:cs typeface="Oracle Sans" panose="020B0503020204020204" pitchFamily="34" charset="0"/>
              </a:rPr>
              <a:t>Using the </a:t>
            </a:r>
            <a:r>
              <a:rPr lang="en-US" altLang="en-US" sz="4400" dirty="0">
                <a:latin typeface="Courier New" panose="02070309020205020404" pitchFamily="49" charset="0"/>
                <a:cs typeface="Courier New" panose="02070309020205020404" pitchFamily="49" charset="0"/>
              </a:rPr>
              <a:t>WITH CHECK OPTION </a:t>
            </a:r>
            <a:r>
              <a:rPr lang="en-US" altLang="en-US" sz="4400" dirty="0">
                <a:latin typeface="+mj-lt"/>
                <a:cs typeface="Oracle Sans" panose="020B0503020204020204" pitchFamily="34" charset="0"/>
              </a:rPr>
              <a:t>Keyword on DML Statements</a:t>
            </a:r>
          </a:p>
        </p:txBody>
      </p:sp>
      <p:sp>
        <p:nvSpPr>
          <p:cNvPr id="22534" name="Rectangle 1027"/>
          <p:cNvSpPr>
            <a:spLocks noGrp="1" noChangeArrowheads="1"/>
          </p:cNvSpPr>
          <p:nvPr>
            <p:ph idx="1"/>
          </p:nvPr>
        </p:nvSpPr>
        <p:spPr>
          <a:xfrm>
            <a:off x="933451" y="227271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WITH CHECK OPTION </a:t>
            </a:r>
            <a:r>
              <a:rPr lang="en-US" altLang="en-US" dirty="0">
                <a:latin typeface="Oracle Sans" panose="020B0503020204020204" pitchFamily="34" charset="0"/>
                <a:cs typeface="Oracle Sans" panose="020B0503020204020204" pitchFamily="34" charset="0"/>
              </a:rPr>
              <a:t>keyword prohibits you from changing rows that are not in the subquery.</a:t>
            </a:r>
          </a:p>
          <a:p>
            <a:endParaRPr lang="en-US" altLang="en-US" dirty="0">
              <a:latin typeface="Oracle Sans" panose="020B0503020204020204" pitchFamily="34" charset="0"/>
              <a:cs typeface="Oracle Sans" panose="020B0503020204020204" pitchFamily="34" charset="0"/>
            </a:endParaRPr>
          </a:p>
        </p:txBody>
      </p:sp>
      <p:sp>
        <p:nvSpPr>
          <p:cNvPr id="22535" name="Rectangle 1029"/>
          <p:cNvSpPr>
            <a:spLocks noChangeArrowheads="1"/>
          </p:cNvSpPr>
          <p:nvPr/>
        </p:nvSpPr>
        <p:spPr bwMode="gray">
          <a:xfrm>
            <a:off x="3942766" y="5787062"/>
            <a:ext cx="3977640" cy="474099"/>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22536" name="TextBox 6"/>
          <p:cNvSpPr txBox="1">
            <a:spLocks noChangeArrowheads="1"/>
          </p:cNvSpPr>
          <p:nvPr/>
        </p:nvSpPr>
        <p:spPr bwMode="auto">
          <a:xfrm>
            <a:off x="1316448" y="7436296"/>
            <a:ext cx="15388392" cy="2171700"/>
          </a:xfrm>
          <a:prstGeom prst="rect">
            <a:avLst/>
          </a:prstGeom>
          <a:noFill/>
          <a:ln w="9525">
            <a:solidFill>
              <a:schemeClr val="tx1"/>
            </a:solidFill>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2400" b="1" dirty="0">
                <a:latin typeface="Oracle Sans" panose="020B0503020204020204" pitchFamily="34" charset="0"/>
                <a:cs typeface="Oracle Sans" panose="020B0503020204020204" pitchFamily="34" charset="0"/>
              </a:rPr>
              <a:t>Error report:</a:t>
            </a:r>
          </a:p>
          <a:p>
            <a:pPr eaLnBrk="1" hangingPunct="1"/>
            <a:r>
              <a:rPr lang="en-US" altLang="en-US" sz="2400" b="1" dirty="0">
                <a:latin typeface="Oracle Sans" panose="020B0503020204020204" pitchFamily="34" charset="0"/>
                <a:cs typeface="Oracle Sans" panose="020B0503020204020204" pitchFamily="34" charset="0"/>
              </a:rPr>
              <a:t>SQL Error: ORA-01402: view </a:t>
            </a:r>
            <a:r>
              <a:rPr lang="en-US" altLang="en-US" sz="2400" b="1" dirty="0">
                <a:latin typeface="Courier New" pitchFamily="49" charset="0"/>
                <a:cs typeface="Courier New" pitchFamily="49" charset="0"/>
              </a:rPr>
              <a:t>WITH CHECK OPTION </a:t>
            </a:r>
            <a:r>
              <a:rPr lang="en-US" altLang="en-US" sz="2400" b="1" dirty="0">
                <a:latin typeface="Oracle Sans" panose="020B0503020204020204" pitchFamily="34" charset="0"/>
                <a:cs typeface="Oracle Sans" panose="020B0503020204020204" pitchFamily="34" charset="0"/>
              </a:rPr>
              <a:t>where-clause violation</a:t>
            </a:r>
          </a:p>
          <a:p>
            <a:pPr eaLnBrk="1" hangingPunct="1"/>
            <a:r>
              <a:rPr lang="en-US" altLang="en-US" sz="2400" b="1" dirty="0">
                <a:latin typeface="Oracle Sans" panose="020B0503020204020204" pitchFamily="34" charset="0"/>
                <a:cs typeface="Oracle Sans" panose="020B0503020204020204" pitchFamily="34" charset="0"/>
              </a:rPr>
              <a:t>01402. 00000 -  "view </a:t>
            </a:r>
            <a:r>
              <a:rPr lang="en-US" altLang="en-US" sz="2400" b="1" dirty="0">
                <a:latin typeface="Courier New" pitchFamily="49" charset="0"/>
                <a:cs typeface="Courier New" pitchFamily="49" charset="0"/>
              </a:rPr>
              <a:t>WITH CHECK OPTION </a:t>
            </a:r>
            <a:r>
              <a:rPr lang="en-US" altLang="en-US" sz="2400" b="1" dirty="0">
                <a:latin typeface="Oracle Sans" panose="020B0503020204020204" pitchFamily="34" charset="0"/>
                <a:cs typeface="Oracle Sans" panose="020B0503020204020204" pitchFamily="34" charset="0"/>
              </a:rPr>
              <a:t>where-clause violation"</a:t>
            </a:r>
          </a:p>
          <a:p>
            <a:pPr eaLnBrk="1" hangingPunct="1"/>
            <a:r>
              <a:rPr lang="en-US" altLang="en-US" sz="2400" b="1" dirty="0">
                <a:latin typeface="Oracle Sans" panose="020B0503020204020204" pitchFamily="34" charset="0"/>
                <a:cs typeface="Oracle Sans" panose="020B0503020204020204" pitchFamily="34" charset="0"/>
              </a:rPr>
              <a:t>*Cause:    </a:t>
            </a:r>
          </a:p>
          <a:p>
            <a:pPr eaLnBrk="1" hangingPunct="1"/>
            <a:r>
              <a:rPr lang="en-US" altLang="en-US" sz="2400" b="1" dirty="0">
                <a:latin typeface="Oracle Sans" panose="020B0503020204020204" pitchFamily="34" charset="0"/>
                <a:cs typeface="Oracle Sans" panose="020B0503020204020204" pitchFamily="34" charset="0"/>
              </a:rPr>
              <a:t>*Action:</a:t>
            </a:r>
          </a:p>
          <a:p>
            <a:pPr eaLnBrk="1" hangingPunct="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19462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1395602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5603" name="Content Placeholder 2"/>
          <p:cNvSpPr>
            <a:spLocks noGrp="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subqueries to manipulate data</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Inserting values by using a subquery as a target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WITH CHECK OPTION </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keyword on DML statements</a:t>
            </a:r>
          </a:p>
          <a:p>
            <a:pPr lvl="1"/>
            <a:r>
              <a:rPr lang="en-US" altLang="en-US" dirty="0">
                <a:latin typeface="Oracle Sans" panose="020B0503020204020204" pitchFamily="34" charset="0"/>
                <a:cs typeface="Oracle Sans" panose="020B0503020204020204" pitchFamily="34" charset="0"/>
              </a:rPr>
              <a:t>Using correlated subqueries to update and delete rows</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92669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Correlated </a:t>
            </a:r>
            <a:r>
              <a:rPr lang="en-US" altLang="en-US" dirty="0">
                <a:latin typeface="Courier New" panose="02070309020205020404" pitchFamily="49" charset="0"/>
                <a:cs typeface="Courier New" panose="02070309020205020404" pitchFamily="49" charset="0"/>
              </a:rPr>
              <a:t>UPDATE</a:t>
            </a:r>
          </a:p>
        </p:txBody>
      </p:sp>
      <p:sp>
        <p:nvSpPr>
          <p:cNvPr id="27651" name="Rectangle 3"/>
          <p:cNvSpPr>
            <a:spLocks noGrp="1" noChangeArrowheads="1"/>
          </p:cNvSpPr>
          <p:nvPr>
            <p:ph idx="1"/>
          </p:nvPr>
        </p:nvSpPr>
        <p:spPr>
          <a:xfrm>
            <a:off x="933451" y="227271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Use a correlated subquery to update rows in one table based on rows from another table.</a:t>
            </a:r>
          </a:p>
          <a:p>
            <a:r>
              <a:rPr lang="en-US" altLang="en-US" dirty="0">
                <a:latin typeface="Oracle Sans" panose="020B0503020204020204" pitchFamily="34" charset="0"/>
                <a:cs typeface="Oracle Sans" panose="020B0503020204020204" pitchFamily="34" charset="0"/>
              </a:rPr>
              <a:t>Syntax:</a:t>
            </a:r>
          </a:p>
        </p:txBody>
      </p:sp>
      <p:sp>
        <p:nvSpPr>
          <p:cNvPr id="5" name="Content Placeholder 2"/>
          <p:cNvSpPr txBox="1">
            <a:spLocks/>
          </p:cNvSpPr>
          <p:nvPr/>
        </p:nvSpPr>
        <p:spPr bwMode="gray">
          <a:xfrm>
            <a:off x="1308983" y="4208162"/>
            <a:ext cx="16125591" cy="21594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UPDATE </a:t>
            </a:r>
            <a:r>
              <a:rPr lang="en-US" altLang="en-US" sz="2400" b="1" i="1" dirty="0">
                <a:latin typeface="Courier New" pitchFamily="49" charset="0"/>
                <a:cs typeface="Oracle Sans" panose="020B0503020204020204" pitchFamily="34" charset="0"/>
              </a:rPr>
              <a:t>table1 alias1</a:t>
            </a:r>
          </a:p>
          <a:p>
            <a:pPr>
              <a:defRPr/>
            </a:pPr>
            <a:r>
              <a:rPr lang="en-US" altLang="en-US" sz="2400" b="1" dirty="0">
                <a:latin typeface="Courier New" pitchFamily="49" charset="0"/>
                <a:cs typeface="Oracle Sans" panose="020B0503020204020204" pitchFamily="34" charset="0"/>
              </a:rPr>
              <a:t>SET    column = (SELECT </a:t>
            </a:r>
            <a:r>
              <a:rPr lang="en-US" altLang="en-US" sz="2400" b="1" i="1" dirty="0">
                <a:latin typeface="Courier New" pitchFamily="49" charset="0"/>
                <a:cs typeface="Oracle Sans" panose="020B0503020204020204" pitchFamily="34" charset="0"/>
              </a:rPr>
              <a:t>expression</a:t>
            </a:r>
          </a:p>
          <a:p>
            <a:pPr>
              <a:defRPr/>
            </a:pPr>
            <a:r>
              <a:rPr lang="en-US" altLang="en-US" sz="2400" b="1" dirty="0">
                <a:latin typeface="Courier New" pitchFamily="49" charset="0"/>
                <a:cs typeface="Oracle Sans" panose="020B0503020204020204" pitchFamily="34" charset="0"/>
              </a:rPr>
              <a:t>                 FROM   </a:t>
            </a:r>
            <a:r>
              <a:rPr lang="en-US" altLang="en-US" sz="2400" b="1" i="1" dirty="0">
                <a:latin typeface="Courier New" pitchFamily="49" charset="0"/>
                <a:cs typeface="Oracle Sans" panose="020B0503020204020204" pitchFamily="34" charset="0"/>
              </a:rPr>
              <a:t>table2 alias2</a:t>
            </a:r>
          </a:p>
          <a:p>
            <a:pPr>
              <a:defRPr/>
            </a:pPr>
            <a:r>
              <a:rPr lang="en-US" altLang="en-US" sz="2400" b="1" dirty="0">
                <a:latin typeface="Courier New" pitchFamily="49" charset="0"/>
                <a:cs typeface="Oracle Sans" panose="020B0503020204020204" pitchFamily="34" charset="0"/>
              </a:rPr>
              <a:t>                 WHERE  </a:t>
            </a:r>
            <a:r>
              <a:rPr lang="en-US" altLang="en-US" sz="2400" b="1" i="1" dirty="0">
                <a:latin typeface="Courier New" pitchFamily="49" charset="0"/>
                <a:cs typeface="Oracle Sans" panose="020B0503020204020204" pitchFamily="34" charset="0"/>
              </a:rPr>
              <a:t>alias1.column =    </a:t>
            </a:r>
          </a:p>
          <a:p>
            <a:pPr>
              <a:defRPr/>
            </a:pPr>
            <a:r>
              <a:rPr lang="en-US" altLang="en-US" sz="2400" b="1" i="1" dirty="0">
                <a:latin typeface="Courier New" pitchFamily="49" charset="0"/>
                <a:cs typeface="Oracle Sans" panose="020B0503020204020204" pitchFamily="34" charset="0"/>
              </a:rPr>
              <a:t>                        alias2.column</a:t>
            </a:r>
            <a:r>
              <a:rPr lang="en-US" altLang="en-US" sz="2400" b="1" dirty="0">
                <a:latin typeface="Courier New" pitchFamily="49" charset="0"/>
                <a:cs typeface="Oracle Sans" panose="020B0503020204020204" pitchFamily="34" charset="0"/>
              </a:rPr>
              <a:t>);</a:t>
            </a:r>
          </a:p>
        </p:txBody>
      </p:sp>
      <p:grpSp>
        <p:nvGrpSpPr>
          <p:cNvPr id="9" name="Group 8">
            <a:extLst>
              <a:ext uri="{FF2B5EF4-FFF2-40B4-BE49-F238E27FC236}">
                <a16:creationId xmlns:a16="http://schemas.microsoft.com/office/drawing/2014/main" xmlns="" id="{A40CF963-D027-4A86-AFB0-7FD663519137}"/>
              </a:ext>
            </a:extLst>
          </p:cNvPr>
          <p:cNvGrpSpPr/>
          <p:nvPr/>
        </p:nvGrpSpPr>
        <p:grpSpPr>
          <a:xfrm>
            <a:off x="12721653" y="6831252"/>
            <a:ext cx="5567363" cy="2344696"/>
            <a:chOff x="12422034" y="6799305"/>
            <a:chExt cx="5567363" cy="2344696"/>
          </a:xfrm>
        </p:grpSpPr>
        <p:sp>
          <p:nvSpPr>
            <p:cNvPr id="8" name="Rectangle 7"/>
            <p:cNvSpPr/>
            <p:nvPr/>
          </p:nvSpPr>
          <p:spPr bwMode="auto">
            <a:xfrm rot="16200000" flipV="1">
              <a:off x="14331797" y="4889542"/>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87401" y="6913604"/>
              <a:ext cx="1967198" cy="2001797"/>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44700" y="7142204"/>
              <a:ext cx="1967199" cy="200179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24932" y="7457301"/>
              <a:ext cx="685800" cy="685800"/>
            </a:xfrm>
            <a:prstGeom prst="rect">
              <a:avLst/>
            </a:prstGeom>
          </p:spPr>
        </p:pic>
      </p:grpSp>
    </p:spTree>
    <p:custDataLst>
      <p:tags r:id="rId1"/>
    </p:custDataLst>
    <p:extLst>
      <p:ext uri="{BB962C8B-B14F-4D97-AF65-F5344CB8AC3E}">
        <p14:creationId xmlns:p14="http://schemas.microsoft.com/office/powerpoint/2010/main" val="363873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Correlated </a:t>
            </a:r>
            <a:r>
              <a:rPr lang="en-US" altLang="en-US" dirty="0">
                <a:latin typeface="Courier New" panose="02070309020205020404" pitchFamily="49" charset="0"/>
                <a:cs typeface="Courier New" panose="02070309020205020404" pitchFamily="49" charset="0"/>
              </a:rPr>
              <a:t>UPDATE</a:t>
            </a:r>
          </a:p>
        </p:txBody>
      </p:sp>
      <p:sp>
        <p:nvSpPr>
          <p:cNvPr id="29699" name="Content Placeholder 2"/>
          <p:cNvSpPr>
            <a:spLocks noGrp="1"/>
          </p:cNvSpPr>
          <p:nvPr>
            <p:ph idx="1"/>
          </p:nvPr>
        </p:nvSpPr>
        <p:spPr>
          <a:xfrm>
            <a:off x="933451" y="2272710"/>
            <a:ext cx="16421100" cy="10926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Denormalize the </a:t>
            </a:r>
            <a:r>
              <a:rPr lang="en-US" altLang="en-US" dirty="0">
                <a:latin typeface="Courier New" panose="02070309020205020404" pitchFamily="49" charset="0"/>
                <a:cs typeface="Courier New" panose="02070309020205020404" pitchFamily="49" charset="0"/>
              </a:rPr>
              <a:t>EMPL6</a:t>
            </a:r>
            <a:r>
              <a:rPr lang="en-US" altLang="en-US" dirty="0">
                <a:latin typeface="Oracle Sans" panose="020B0503020204020204" pitchFamily="34" charset="0"/>
                <a:cs typeface="Oracle Sans" panose="020B0503020204020204" pitchFamily="34" charset="0"/>
              </a:rPr>
              <a:t> table by adding a column to store the department name.</a:t>
            </a:r>
          </a:p>
          <a:p>
            <a:pPr lvl="1"/>
            <a:r>
              <a:rPr lang="en-US" altLang="en-US" dirty="0">
                <a:latin typeface="Oracle Sans" panose="020B0503020204020204" pitchFamily="34" charset="0"/>
                <a:cs typeface="Oracle Sans" panose="020B0503020204020204" pitchFamily="34" charset="0"/>
              </a:rPr>
              <a:t>Populate the table by using a correlated update.</a:t>
            </a:r>
          </a:p>
        </p:txBody>
      </p:sp>
      <p:sp>
        <p:nvSpPr>
          <p:cNvPr id="6" name="Content Placeholder 2"/>
          <p:cNvSpPr txBox="1">
            <a:spLocks/>
          </p:cNvSpPr>
          <p:nvPr/>
        </p:nvSpPr>
        <p:spPr bwMode="gray">
          <a:xfrm>
            <a:off x="1308983" y="3771902"/>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ALTER TABLE empl6</a:t>
            </a:r>
          </a:p>
          <a:p>
            <a:pPr>
              <a:defRPr/>
            </a:pPr>
            <a:r>
              <a:rPr lang="en-US" altLang="en-US" sz="2400" b="1" dirty="0">
                <a:latin typeface="Courier New" pitchFamily="49" charset="0"/>
                <a:cs typeface="Oracle Sans" panose="020B0503020204020204" pitchFamily="34" charset="0"/>
              </a:rPr>
              <a:t>ADD(department_name VARCHAR2(25));</a:t>
            </a:r>
          </a:p>
        </p:txBody>
      </p:sp>
      <p:sp>
        <p:nvSpPr>
          <p:cNvPr id="7" name="Content Placeholder 2"/>
          <p:cNvSpPr txBox="1">
            <a:spLocks/>
          </p:cNvSpPr>
          <p:nvPr/>
        </p:nvSpPr>
        <p:spPr bwMode="gray">
          <a:xfrm>
            <a:off x="1308983" y="5955827"/>
            <a:ext cx="16125591" cy="21594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UPDATE empl6 e</a:t>
            </a:r>
          </a:p>
          <a:p>
            <a:pPr>
              <a:defRPr/>
            </a:pPr>
            <a:r>
              <a:rPr lang="en-US" altLang="en-US" sz="2400" b="1" dirty="0">
                <a:latin typeface="Courier New" pitchFamily="49" charset="0"/>
                <a:cs typeface="Oracle Sans" panose="020B0503020204020204" pitchFamily="34" charset="0"/>
              </a:rPr>
              <a:t>SET    department_name = </a:t>
            </a:r>
          </a:p>
          <a:p>
            <a:pPr>
              <a:defRPr/>
            </a:pPr>
            <a:r>
              <a:rPr lang="en-US" altLang="en-US" sz="2400" b="1" dirty="0">
                <a:latin typeface="Courier New" pitchFamily="49" charset="0"/>
                <a:cs typeface="Oracle Sans" panose="020B0503020204020204" pitchFamily="34" charset="0"/>
              </a:rPr>
              <a:t>              (SELECT department_name </a:t>
            </a:r>
          </a:p>
          <a:p>
            <a:pPr>
              <a:defRPr/>
            </a:pPr>
            <a:r>
              <a:rPr lang="en-US" altLang="en-US" sz="2400" b="1" dirty="0">
                <a:latin typeface="Courier New" pitchFamily="49" charset="0"/>
                <a:cs typeface="Oracle Sans" panose="020B0503020204020204" pitchFamily="34" charset="0"/>
              </a:rPr>
              <a:t>	       FROM   departments d</a:t>
            </a:r>
          </a:p>
          <a:p>
            <a:pPr>
              <a:defRPr/>
            </a:pPr>
            <a:r>
              <a:rPr lang="en-US" altLang="en-US" sz="2400" b="1" dirty="0">
                <a:latin typeface="Courier New" pitchFamily="49" charset="0"/>
                <a:cs typeface="Oracle Sans" panose="020B0503020204020204" pitchFamily="34" charset="0"/>
              </a:rPr>
              <a:t>	       WHERE  e.department_id = d.department_id);</a:t>
            </a:r>
          </a:p>
        </p:txBody>
      </p:sp>
      <p:pic>
        <p:nvPicPr>
          <p:cNvPr id="2050" name="Picture 2"/>
          <p:cNvPicPr>
            <a:picLocks noChangeAspect="1" noChangeArrowheads="1"/>
          </p:cNvPicPr>
          <p:nvPr/>
        </p:nvPicPr>
        <p:blipFill>
          <a:blip r:embed="rId4" cstate="print"/>
          <a:srcRect/>
          <a:stretch>
            <a:fillRect/>
          </a:stretch>
        </p:blipFill>
        <p:spPr bwMode="auto">
          <a:xfrm>
            <a:off x="1308983" y="4914900"/>
            <a:ext cx="2152404" cy="45720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308983" y="8343900"/>
            <a:ext cx="1828800" cy="45938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74854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A98DB-6F0C-4DFB-9236-48C88756EC12}"/>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15022416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5985" y="888207"/>
            <a:ext cx="15832776" cy="1314450"/>
          </a:xfrm>
          <a:prstGeom prst="rect">
            <a:avLst/>
          </a:prstGeom>
          <a:noFill/>
          <a:ln w="9525">
            <a:noFill/>
            <a:miter lim="800000"/>
            <a:headEnd/>
            <a:tailEnd/>
          </a:ln>
        </p:spPr>
        <p:txBody>
          <a:bodyPr lIns="19050" tIns="19050" rIns="19050" bIns="1905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Courier New" pitchFamily="49" charset="0"/>
              <a:ea typeface="+mj-ea"/>
              <a:cs typeface="Oracle Sans" panose="020B0503020204020204" pitchFamily="34" charset="0"/>
            </a:endParaRPr>
          </a:p>
        </p:txBody>
      </p:sp>
      <p:sp>
        <p:nvSpPr>
          <p:cNvPr id="33795" name="Title 6"/>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Correlated </a:t>
            </a:r>
            <a:r>
              <a:rPr lang="en-US" altLang="en-US" dirty="0">
                <a:latin typeface="Courier New" panose="02070309020205020404" pitchFamily="49" charset="0"/>
                <a:cs typeface="Courier New" panose="02070309020205020404" pitchFamily="49" charset="0"/>
              </a:rPr>
              <a:t>DELETE</a:t>
            </a:r>
          </a:p>
        </p:txBody>
      </p:sp>
      <p:sp>
        <p:nvSpPr>
          <p:cNvPr id="33796" name="Content Placeholder 7"/>
          <p:cNvSpPr>
            <a:spLocks noGrp="1"/>
          </p:cNvSpPr>
          <p:nvPr>
            <p:ph idx="1"/>
          </p:nvPr>
        </p:nvSpPr>
        <p:spPr>
          <a:xfrm>
            <a:off x="933451" y="227271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Use a correlated subquery to delete rows in one table based on rows from another table.</a:t>
            </a:r>
          </a:p>
          <a:p>
            <a:r>
              <a:rPr lang="en-US" altLang="en-US" dirty="0">
                <a:latin typeface="Oracle Sans" panose="020B0503020204020204" pitchFamily="34" charset="0"/>
                <a:cs typeface="Oracle Sans" panose="020B0503020204020204" pitchFamily="34" charset="0"/>
              </a:rPr>
              <a:t>Syntax:</a:t>
            </a:r>
          </a:p>
        </p:txBody>
      </p:sp>
      <p:sp>
        <p:nvSpPr>
          <p:cNvPr id="6" name="Content Placeholder 2"/>
          <p:cNvSpPr txBox="1">
            <a:spLocks/>
          </p:cNvSpPr>
          <p:nvPr/>
        </p:nvSpPr>
        <p:spPr bwMode="gray">
          <a:xfrm>
            <a:off x="1299329" y="4136154"/>
            <a:ext cx="16125591" cy="21594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2828925" algn="l"/>
              </a:tabLst>
              <a:defRPr/>
            </a:pPr>
            <a:r>
              <a:rPr lang="en-US" altLang="en-US" sz="2400" b="1" dirty="0">
                <a:latin typeface="Courier New" pitchFamily="49" charset="0"/>
                <a:cs typeface="Oracle Sans" panose="020B0503020204020204" pitchFamily="34" charset="0"/>
              </a:rPr>
              <a:t> DELETE FROM </a:t>
            </a:r>
            <a:r>
              <a:rPr lang="en-US" altLang="en-US" sz="2400" b="1" i="1" dirty="0">
                <a:latin typeface="Courier New" pitchFamily="49" charset="0"/>
                <a:cs typeface="Oracle Sans" panose="020B0503020204020204" pitchFamily="34" charset="0"/>
              </a:rPr>
              <a:t>table1 alias1</a:t>
            </a:r>
          </a:p>
          <a:p>
            <a:pPr>
              <a:tabLst>
                <a:tab pos="2828925" algn="l"/>
              </a:tabLst>
              <a:defRPr/>
            </a:pPr>
            <a:r>
              <a:rPr lang="en-US" altLang="en-US" sz="2400" b="1" dirty="0">
                <a:latin typeface="Courier New" pitchFamily="49" charset="0"/>
                <a:cs typeface="Oracle Sans" panose="020B0503020204020204" pitchFamily="34" charset="0"/>
              </a:rPr>
              <a:t> WHERE  </a:t>
            </a:r>
            <a:r>
              <a:rPr lang="en-US" altLang="en-US" sz="2400" b="1" i="1" dirty="0">
                <a:latin typeface="Courier New" pitchFamily="49" charset="0"/>
                <a:cs typeface="Oracle Sans" panose="020B0503020204020204" pitchFamily="34" charset="0"/>
              </a:rPr>
              <a:t>column operator</a:t>
            </a:r>
            <a:r>
              <a:rPr lang="en-US" altLang="en-US" sz="2400" b="1" dirty="0">
                <a:latin typeface="Courier New" pitchFamily="49" charset="0"/>
                <a:cs typeface="Oracle Sans" panose="020B0503020204020204" pitchFamily="34" charset="0"/>
              </a:rPr>
              <a:t> </a:t>
            </a:r>
          </a:p>
          <a:p>
            <a:pPr>
              <a:tabLst>
                <a:tab pos="2828925" algn="l"/>
              </a:tabLst>
              <a:defRPr/>
            </a:pPr>
            <a:r>
              <a:rPr lang="en-US" altLang="en-US" sz="2400" b="1" dirty="0">
                <a:latin typeface="Courier New" pitchFamily="49" charset="0"/>
                <a:cs typeface="Oracle Sans" panose="020B0503020204020204" pitchFamily="34" charset="0"/>
              </a:rPr>
              <a:t>	(SELECT </a:t>
            </a:r>
            <a:r>
              <a:rPr lang="en-US" altLang="en-US" sz="2400" b="1" i="1" dirty="0">
                <a:latin typeface="Courier New" pitchFamily="49" charset="0"/>
                <a:cs typeface="Oracle Sans" panose="020B0503020204020204" pitchFamily="34" charset="0"/>
              </a:rPr>
              <a:t>expression</a:t>
            </a:r>
          </a:p>
          <a:p>
            <a:pPr>
              <a:tabLst>
                <a:tab pos="2828925" algn="l"/>
              </a:tabLst>
              <a:defRPr/>
            </a:pPr>
            <a:r>
              <a:rPr lang="en-US" altLang="en-US" sz="2400" b="1" dirty="0">
                <a:latin typeface="Courier New" pitchFamily="49" charset="0"/>
                <a:cs typeface="Oracle Sans" panose="020B0503020204020204" pitchFamily="34" charset="0"/>
              </a:rPr>
              <a:t> 	 FROM   </a:t>
            </a:r>
            <a:r>
              <a:rPr lang="en-US" altLang="en-US" sz="2400" b="1" i="1" dirty="0">
                <a:latin typeface="Courier New" pitchFamily="49" charset="0"/>
                <a:cs typeface="Oracle Sans" panose="020B0503020204020204" pitchFamily="34" charset="0"/>
              </a:rPr>
              <a:t>table2 alias2</a:t>
            </a:r>
          </a:p>
          <a:p>
            <a:pPr>
              <a:tabLst>
                <a:tab pos="2828925" algn="l"/>
              </a:tabLst>
              <a:defRPr/>
            </a:pPr>
            <a:r>
              <a:rPr lang="en-US" altLang="en-US" sz="2400" b="1" dirty="0">
                <a:latin typeface="Courier New" pitchFamily="49" charset="0"/>
                <a:cs typeface="Oracle Sans" panose="020B0503020204020204" pitchFamily="34" charset="0"/>
              </a:rPr>
              <a:t> 	 WHERE  </a:t>
            </a:r>
            <a:r>
              <a:rPr lang="en-US" altLang="en-US" sz="2400" b="1" i="1" dirty="0">
                <a:latin typeface="Courier New" pitchFamily="49" charset="0"/>
                <a:cs typeface="Oracle Sans" panose="020B0503020204020204" pitchFamily="34" charset="0"/>
              </a:rPr>
              <a:t>alias1.column = alias2.column);</a:t>
            </a:r>
          </a:p>
        </p:txBody>
      </p:sp>
    </p:spTree>
    <p:custDataLst>
      <p:tags r:id="rId1"/>
    </p:custDataLst>
    <p:extLst>
      <p:ext uri="{BB962C8B-B14F-4D97-AF65-F5344CB8AC3E}">
        <p14:creationId xmlns:p14="http://schemas.microsoft.com/office/powerpoint/2010/main" val="902752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Correlated DELETE</a:t>
            </a:r>
          </a:p>
        </p:txBody>
      </p:sp>
      <p:sp>
        <p:nvSpPr>
          <p:cNvPr id="35843" name="Content Placeholder 2"/>
          <p:cNvSpPr>
            <a:spLocks noGrp="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Use a correlated subquery to delete only those rows from the </a:t>
            </a:r>
            <a:r>
              <a:rPr lang="en-US" altLang="en-US" dirty="0">
                <a:latin typeface="Courier New" panose="02070309020205020404" pitchFamily="49" charset="0"/>
                <a:cs typeface="Courier New" panose="02070309020205020404" pitchFamily="49" charset="0"/>
              </a:rPr>
              <a:t>EMPL6</a:t>
            </a:r>
            <a:r>
              <a:rPr lang="en-US" altLang="en-US" dirty="0">
                <a:latin typeface="Oracle Sans" panose="020B0503020204020204" pitchFamily="34" charset="0"/>
                <a:cs typeface="Oracle Sans" panose="020B0503020204020204" pitchFamily="34" charset="0"/>
              </a:rPr>
              <a:t> table that also exist in the </a:t>
            </a:r>
            <a:r>
              <a:rPr lang="en-US" altLang="en-US" dirty="0">
                <a:latin typeface="Courier New" panose="02070309020205020404" pitchFamily="49" charset="0"/>
                <a:cs typeface="Courier New" panose="02070309020205020404" pitchFamily="49" charset="0"/>
              </a:rPr>
              <a:t>EMP_HISTORY </a:t>
            </a:r>
            <a:r>
              <a:rPr lang="en-US" altLang="en-US" dirty="0">
                <a:latin typeface="Oracle Sans" panose="020B0503020204020204" pitchFamily="34" charset="0"/>
                <a:cs typeface="Oracle Sans" panose="020B0503020204020204" pitchFamily="34" charset="0"/>
              </a:rPr>
              <a:t>table.</a:t>
            </a:r>
          </a:p>
        </p:txBody>
      </p:sp>
      <p:sp>
        <p:nvSpPr>
          <p:cNvPr id="5" name="Content Placeholder 2"/>
          <p:cNvSpPr txBox="1">
            <a:spLocks/>
          </p:cNvSpPr>
          <p:nvPr/>
        </p:nvSpPr>
        <p:spPr bwMode="gray">
          <a:xfrm>
            <a:off x="1313184" y="3704106"/>
            <a:ext cx="16125591" cy="21594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Oracle Sans" panose="020B0503020204020204" pitchFamily="34" charset="0"/>
              </a:rPr>
              <a:t>DELETE FROM empl6 E</a:t>
            </a:r>
            <a:endParaRPr lang="en-US" altLang="en-US" sz="2400" b="1" i="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WHERE employee_id =  </a:t>
            </a:r>
          </a:p>
          <a:p>
            <a:pPr>
              <a:defRPr/>
            </a:pPr>
            <a:r>
              <a:rPr lang="en-US" altLang="en-US" sz="2400" b="1" dirty="0">
                <a:latin typeface="Courier New" pitchFamily="49" charset="0"/>
                <a:cs typeface="Oracle Sans" panose="020B0503020204020204" pitchFamily="34" charset="0"/>
              </a:rPr>
              <a:t>           (SELECT employee_id</a:t>
            </a:r>
            <a:endParaRPr lang="en-US" altLang="en-US" sz="2400" b="1" i="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            FROM   employee_history </a:t>
            </a:r>
            <a:endParaRPr lang="en-US" altLang="en-US" sz="2400" b="1" i="1" dirty="0">
              <a:latin typeface="Courier New" pitchFamily="49" charset="0"/>
              <a:cs typeface="Oracle Sans" panose="020B0503020204020204" pitchFamily="34" charset="0"/>
            </a:endParaRPr>
          </a:p>
          <a:p>
            <a:pPr>
              <a:defRPr/>
            </a:pPr>
            <a:r>
              <a:rPr lang="en-US" altLang="en-US" sz="2400" b="1" dirty="0">
                <a:latin typeface="Courier New" pitchFamily="49" charset="0"/>
                <a:cs typeface="Oracle Sans" panose="020B0503020204020204" pitchFamily="34" charset="0"/>
              </a:rPr>
              <a:t>            WHERE  employee_id = E.employee_id);</a:t>
            </a:r>
          </a:p>
        </p:txBody>
      </p:sp>
    </p:spTree>
    <p:custDataLst>
      <p:tags r:id="rId1"/>
    </p:custDataLst>
    <p:extLst>
      <p:ext uri="{BB962C8B-B14F-4D97-AF65-F5344CB8AC3E}">
        <p14:creationId xmlns:p14="http://schemas.microsoft.com/office/powerpoint/2010/main" val="51005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37891"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a:t>
            </a:r>
          </a:p>
          <a:p>
            <a:pPr lvl="1"/>
            <a:r>
              <a:rPr lang="en-US" altLang="en-US" dirty="0">
                <a:latin typeface="Oracle Sans" panose="020B0503020204020204" pitchFamily="34" charset="0"/>
                <a:cs typeface="Oracle Sans" panose="020B0503020204020204" pitchFamily="34" charset="0"/>
              </a:rPr>
              <a:t>Manipulate data by using subqueries</a:t>
            </a:r>
          </a:p>
          <a:p>
            <a:pPr lvl="1"/>
            <a:r>
              <a:rPr lang="en-US" altLang="en-US" dirty="0">
                <a:latin typeface="Oracle Sans" panose="020B0503020204020204" pitchFamily="34" charset="0"/>
                <a:cs typeface="Oracle Sans" panose="020B0503020204020204" pitchFamily="34" charset="0"/>
              </a:rPr>
              <a:t>Insert values by using a subquery as a target</a:t>
            </a: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WITH CHECK OPTION </a:t>
            </a:r>
            <a:r>
              <a:rPr lang="en-US" altLang="en-US" dirty="0">
                <a:latin typeface="Oracle Sans" panose="020B0503020204020204" pitchFamily="34" charset="0"/>
                <a:cs typeface="Oracle Sans" panose="020B0503020204020204" pitchFamily="34" charset="0"/>
              </a:rPr>
              <a:t>keyword on DML statements</a:t>
            </a:r>
          </a:p>
          <a:p>
            <a:pPr lvl="1"/>
            <a:r>
              <a:rPr lang="en-US" altLang="en-US" dirty="0">
                <a:latin typeface="Oracle Sans" panose="020B0503020204020204" pitchFamily="34" charset="0"/>
                <a:cs typeface="Oracle Sans" panose="020B0503020204020204" pitchFamily="34" charset="0"/>
              </a:rPr>
              <a:t>Use correlated subqueries with </a:t>
            </a:r>
            <a:r>
              <a:rPr lang="en-US" altLang="en-US" dirty="0">
                <a:latin typeface="Courier New" panose="02070309020205020404" pitchFamily="49" charset="0"/>
                <a:cs typeface="Courier New" panose="02070309020205020404" pitchFamily="49" charset="0"/>
              </a:rPr>
              <a:t>UPDATE</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DELETE</a:t>
            </a:r>
            <a:r>
              <a:rPr lang="en-US" altLang="en-US" dirty="0">
                <a:latin typeface="Oracle Sans" panose="020B0503020204020204" pitchFamily="34" charset="0"/>
                <a:cs typeface="Oracle Sans" panose="020B0503020204020204" pitchFamily="34" charset="0"/>
              </a:rPr>
              <a:t> statements</a:t>
            </a:r>
          </a:p>
          <a:p>
            <a:pPr lvl="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9871333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17</a:t>
            </a:r>
            <a:r>
              <a:rPr lang="en-US" altLang="en-US" dirty="0">
                <a:latin typeface="+mj-lt"/>
                <a:cs typeface="Oracle Sans" panose="020B0503020204020204" pitchFamily="34" charset="0"/>
              </a:rPr>
              <a:t>: Overview</a:t>
            </a:r>
          </a:p>
        </p:txBody>
      </p:sp>
      <p:sp>
        <p:nvSpPr>
          <p:cNvPr id="39939" name="Rectangle 5"/>
          <p:cNvSpPr>
            <a:spLocks noGrp="1" noChangeArrowheads="1"/>
          </p:cNvSpPr>
          <p:nvPr>
            <p:ph idx="1"/>
          </p:nvPr>
        </p:nvSpPr>
        <p:spPr>
          <a:xfrm>
            <a:off x="933451" y="2272710"/>
            <a:ext cx="16421100" cy="27346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Using subqueries to manipulate data</a:t>
            </a:r>
          </a:p>
          <a:p>
            <a:pPr lvl="1"/>
            <a:r>
              <a:rPr lang="en-US" altLang="en-US" dirty="0">
                <a:latin typeface="Oracle Sans" panose="020B0503020204020204" pitchFamily="34" charset="0"/>
                <a:cs typeface="Oracle Sans" panose="020B0503020204020204" pitchFamily="34" charset="0"/>
              </a:rPr>
              <a:t>Inserting values by using a subquery as a target</a:t>
            </a:r>
          </a:p>
          <a:p>
            <a:pPr lvl="1"/>
            <a:r>
              <a:rPr lang="en-US" altLang="en-US" dirty="0">
                <a:latin typeface="Oracle Sans" panose="020B0503020204020204" pitchFamily="34" charset="0"/>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WITH CHECK OPTION </a:t>
            </a:r>
            <a:r>
              <a:rPr lang="en-US" altLang="en-US" dirty="0">
                <a:latin typeface="Oracle Sans" panose="020B0503020204020204" pitchFamily="34" charset="0"/>
                <a:cs typeface="Oracle Sans" panose="020B0503020204020204" pitchFamily="34" charset="0"/>
              </a:rPr>
              <a:t>keyword on DML statements</a:t>
            </a:r>
          </a:p>
          <a:p>
            <a:pPr lvl="1"/>
            <a:r>
              <a:rPr lang="en-US" altLang="en-US" dirty="0">
                <a:latin typeface="Oracle Sans" panose="020B0503020204020204" pitchFamily="34" charset="0"/>
                <a:cs typeface="Oracle Sans" panose="020B0503020204020204" pitchFamily="34" charset="0"/>
              </a:rPr>
              <a:t>Using correlated subqueries to update and delete rows</a:t>
            </a:r>
          </a:p>
        </p:txBody>
      </p:sp>
      <p:grpSp>
        <p:nvGrpSpPr>
          <p:cNvPr id="6" name="Group 5">
            <a:extLst>
              <a:ext uri="{FF2B5EF4-FFF2-40B4-BE49-F238E27FC236}">
                <a16:creationId xmlns:a16="http://schemas.microsoft.com/office/drawing/2014/main" xmlns="" id="{3610735B-4E0E-426E-9424-75AE19050114}"/>
              </a:ext>
            </a:extLst>
          </p:cNvPr>
          <p:cNvGrpSpPr/>
          <p:nvPr/>
        </p:nvGrpSpPr>
        <p:grpSpPr>
          <a:xfrm>
            <a:off x="12721653" y="6400800"/>
            <a:ext cx="5567363" cy="2577087"/>
            <a:chOff x="12458700" y="6400800"/>
            <a:chExt cx="5567363" cy="2577087"/>
          </a:xfrm>
        </p:grpSpPr>
        <p:sp>
          <p:nvSpPr>
            <p:cNvPr id="7" name="Rectangle 6"/>
            <p:cNvSpPr/>
            <p:nvPr/>
          </p:nvSpPr>
          <p:spPr bwMode="auto">
            <a:xfrm rot="16200000" flipV="1">
              <a:off x="143684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14702558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grpSp>
        <p:nvGrpSpPr>
          <p:cNvPr id="5" name="Group 4">
            <a:extLst>
              <a:ext uri="{FF2B5EF4-FFF2-40B4-BE49-F238E27FC236}">
                <a16:creationId xmlns:a16="http://schemas.microsoft.com/office/drawing/2014/main" xmlns="" id="{A26952EC-F5D6-40B6-AAD9-1D529B022290}"/>
              </a:ext>
            </a:extLst>
          </p:cNvPr>
          <p:cNvGrpSpPr/>
          <p:nvPr/>
        </p:nvGrpSpPr>
        <p:grpSpPr>
          <a:xfrm>
            <a:off x="632240" y="2038350"/>
            <a:ext cx="17008704" cy="7713662"/>
            <a:chOff x="246212" y="1123950"/>
            <a:chExt cx="17008704" cy="7713662"/>
          </a:xfrm>
        </p:grpSpPr>
        <p:sp>
          <p:nvSpPr>
            <p:cNvPr id="76" name="Rounded Rectangle 75"/>
            <p:cNvSpPr/>
            <p:nvPr/>
          </p:nvSpPr>
          <p:spPr bwMode="auto">
            <a:xfrm>
              <a:off x="4572000" y="1751915"/>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6" name="Rounded Rectangle 35"/>
            <p:cNvSpPr/>
            <p:nvPr/>
          </p:nvSpPr>
          <p:spPr bwMode="auto">
            <a:xfrm>
              <a:off x="6223448" y="5289637"/>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8" name="Rounded Rectangle 37"/>
            <p:cNvSpPr/>
            <p:nvPr/>
          </p:nvSpPr>
          <p:spPr bwMode="auto">
            <a:xfrm>
              <a:off x="6223448" y="3752317"/>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9" name="Rounded Rectangle 38"/>
            <p:cNvSpPr/>
            <p:nvPr/>
          </p:nvSpPr>
          <p:spPr bwMode="auto">
            <a:xfrm>
              <a:off x="6221549" y="2214997"/>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0" name="TextBox 39"/>
            <p:cNvSpPr txBox="1"/>
            <p:nvPr/>
          </p:nvSpPr>
          <p:spPr>
            <a:xfrm>
              <a:off x="7137848" y="2638395"/>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Lesson 15: Managing Schema Objects</a:t>
              </a:r>
            </a:p>
          </p:txBody>
        </p:sp>
        <p:sp>
          <p:nvSpPr>
            <p:cNvPr id="41" name="TextBox 40"/>
            <p:cNvSpPr txBox="1"/>
            <p:nvPr/>
          </p:nvSpPr>
          <p:spPr>
            <a:xfrm>
              <a:off x="7232239" y="4175716"/>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Lesson 16: Retrieving Data by Using Subqueries</a:t>
              </a:r>
            </a:p>
          </p:txBody>
        </p:sp>
        <p:sp>
          <p:nvSpPr>
            <p:cNvPr id="42" name="TextBox 41"/>
            <p:cNvSpPr txBox="1"/>
            <p:nvPr/>
          </p:nvSpPr>
          <p:spPr>
            <a:xfrm>
              <a:off x="7188649" y="5713035"/>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Lesson 17: Manipulating Data by Using Subqueries</a:t>
              </a:r>
            </a:p>
          </p:txBody>
        </p:sp>
        <p:sp>
          <p:nvSpPr>
            <p:cNvPr id="44" name="Isosceles Triangle 43"/>
            <p:cNvSpPr>
              <a:spLocks noChangeAspect="1"/>
            </p:cNvSpPr>
            <p:nvPr/>
          </p:nvSpPr>
          <p:spPr bwMode="auto">
            <a:xfrm rot="5400000">
              <a:off x="6484848" y="422887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5" name="Isosceles Triangle 44"/>
            <p:cNvSpPr>
              <a:spLocks noChangeAspect="1"/>
            </p:cNvSpPr>
            <p:nvPr/>
          </p:nvSpPr>
          <p:spPr bwMode="auto">
            <a:xfrm rot="5400000">
              <a:off x="6484848" y="5766193"/>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7" name="Isosceles Triangle 46"/>
            <p:cNvSpPr>
              <a:spLocks noChangeAspect="1"/>
            </p:cNvSpPr>
            <p:nvPr/>
          </p:nvSpPr>
          <p:spPr bwMode="auto">
            <a:xfrm rot="5400000">
              <a:off x="6484848" y="269155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grpSp>
          <p:nvGrpSpPr>
            <p:cNvPr id="3" name="Group 3"/>
            <p:cNvGrpSpPr/>
            <p:nvPr/>
          </p:nvGrpSpPr>
          <p:grpSpPr>
            <a:xfrm>
              <a:off x="14681651" y="5469875"/>
              <a:ext cx="2573265" cy="887534"/>
              <a:chOff x="9786179" y="1585747"/>
              <a:chExt cx="1715510" cy="591689"/>
            </a:xfrm>
          </p:grpSpPr>
          <p:sp>
            <p:nvSpPr>
              <p:cNvPr id="48" name="Freeform 47"/>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8" name="Freeform 77"/>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9" name="Isosceles Triangle 78"/>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80" name="TextBox 79"/>
              <p:cNvSpPr txBox="1"/>
              <p:nvPr/>
            </p:nvSpPr>
            <p:spPr>
              <a:xfrm>
                <a:off x="10098845" y="1752206"/>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000" b="1" dirty="0">
                    <a:solidFill>
                      <a:schemeClr val="bg1"/>
                    </a:solidFill>
                    <a:latin typeface="+mn-lt"/>
                    <a:cs typeface="Oracle Sans" panose="020B0503020204020204" pitchFamily="34" charset="0"/>
                  </a:rPr>
                  <a:t>You </a:t>
                </a:r>
                <a:r>
                  <a:rPr lang="en-US" sz="2100" b="1" dirty="0">
                    <a:solidFill>
                      <a:schemeClr val="bg1"/>
                    </a:solidFill>
                    <a:latin typeface="+mn-lt"/>
                    <a:cs typeface="Oracle Sans" panose="020B0503020204020204" pitchFamily="34" charset="0"/>
                  </a:rPr>
                  <a:t>are</a:t>
                </a:r>
                <a:r>
                  <a:rPr lang="en-US" sz="2000" b="1" dirty="0">
                    <a:solidFill>
                      <a:schemeClr val="bg1"/>
                    </a:solidFill>
                    <a:latin typeface="+mn-lt"/>
                    <a:cs typeface="Oracle Sans" panose="020B0503020204020204" pitchFamily="34" charset="0"/>
                  </a:rPr>
                  <a:t> here!</a:t>
                </a:r>
              </a:p>
            </p:txBody>
          </p:sp>
        </p:grpSp>
        <p:sp>
          <p:nvSpPr>
            <p:cNvPr id="49" name="Rounded Rectangle 48"/>
            <p:cNvSpPr/>
            <p:nvPr/>
          </p:nvSpPr>
          <p:spPr bwMode="auto">
            <a:xfrm>
              <a:off x="4229597" y="178082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1" name="Rounded Rectangle 50"/>
            <p:cNvSpPr/>
            <p:nvPr/>
          </p:nvSpPr>
          <p:spPr bwMode="auto">
            <a:xfrm>
              <a:off x="4229597" y="3365206"/>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2" name="Rounded Rectangle 51"/>
            <p:cNvSpPr/>
            <p:nvPr/>
          </p:nvSpPr>
          <p:spPr bwMode="auto">
            <a:xfrm>
              <a:off x="4229597" y="493212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3" name="Rounded Rectangle 52"/>
            <p:cNvSpPr/>
            <p:nvPr/>
          </p:nvSpPr>
          <p:spPr bwMode="auto">
            <a:xfrm>
              <a:off x="4229597" y="649903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6" name="Rectangle 55"/>
            <p:cNvSpPr/>
            <p:nvPr/>
          </p:nvSpPr>
          <p:spPr bwMode="auto">
            <a:xfrm>
              <a:off x="304731" y="1123950"/>
              <a:ext cx="5133660" cy="7713662"/>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64" name="Freeform 63"/>
            <p:cNvSpPr/>
            <p:nvPr/>
          </p:nvSpPr>
          <p:spPr bwMode="auto">
            <a:xfrm>
              <a:off x="246212" y="183183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6" name="Freeform 65"/>
            <p:cNvSpPr/>
            <p:nvPr/>
          </p:nvSpPr>
          <p:spPr bwMode="auto">
            <a:xfrm>
              <a:off x="246212" y="341300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81" name="Freeform 80"/>
            <p:cNvSpPr/>
            <p:nvPr/>
          </p:nvSpPr>
          <p:spPr bwMode="auto">
            <a:xfrm>
              <a:off x="246212" y="49766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83" name="Freeform 82"/>
            <p:cNvSpPr/>
            <p:nvPr/>
          </p:nvSpPr>
          <p:spPr bwMode="auto">
            <a:xfrm>
              <a:off x="246212" y="655904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86" name="TextBox 85"/>
            <p:cNvSpPr txBox="1"/>
            <p:nvPr/>
          </p:nvSpPr>
          <p:spPr>
            <a:xfrm>
              <a:off x="782436" y="2163695"/>
              <a:ext cx="43991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4: Views, Sequences, Synonyms, and Indexes</a:t>
              </a:r>
            </a:p>
          </p:txBody>
        </p:sp>
        <p:sp>
          <p:nvSpPr>
            <p:cNvPr id="87" name="TextBox 86"/>
            <p:cNvSpPr txBox="1"/>
            <p:nvPr/>
          </p:nvSpPr>
          <p:spPr>
            <a:xfrm>
              <a:off x="782436" y="3749841"/>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Unit 5: Managing Database Objects and Subqueries</a:t>
              </a:r>
            </a:p>
          </p:txBody>
        </p:sp>
        <p:sp>
          <p:nvSpPr>
            <p:cNvPr id="88" name="TextBox 87"/>
            <p:cNvSpPr txBox="1"/>
            <p:nvPr/>
          </p:nvSpPr>
          <p:spPr>
            <a:xfrm>
              <a:off x="782437" y="5462409"/>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6: User Access</a:t>
              </a:r>
            </a:p>
          </p:txBody>
        </p:sp>
        <p:sp>
          <p:nvSpPr>
            <p:cNvPr id="89" name="TextBox 88"/>
            <p:cNvSpPr txBox="1"/>
            <p:nvPr/>
          </p:nvSpPr>
          <p:spPr>
            <a:xfrm>
              <a:off x="782437" y="7035887"/>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Unit 7: Advanced Queries</a:t>
              </a:r>
            </a:p>
          </p:txBody>
        </p:sp>
      </p:grpSp>
    </p:spTree>
    <p:custDataLst>
      <p:tags r:id="rId1"/>
    </p:custDataLst>
    <p:extLst>
      <p:ext uri="{BB962C8B-B14F-4D97-AF65-F5344CB8AC3E}">
        <p14:creationId xmlns:p14="http://schemas.microsoft.com/office/powerpoint/2010/main" val="237521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366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9"/>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a:t>
            </a:r>
          </a:p>
          <a:p>
            <a:pPr lvl="1"/>
            <a:r>
              <a:rPr lang="en-US" altLang="en-US" dirty="0">
                <a:latin typeface="Oracle Sans" panose="020B0503020204020204" pitchFamily="34" charset="0"/>
                <a:cs typeface="Oracle Sans" panose="020B0503020204020204" pitchFamily="34" charset="0"/>
              </a:rPr>
              <a:t>Use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to manipulate data</a:t>
            </a:r>
          </a:p>
          <a:p>
            <a:pPr lvl="1"/>
            <a:r>
              <a:rPr lang="en-US" altLang="en-US" dirty="0">
                <a:latin typeface="Oracle Sans" panose="020B0503020204020204" pitchFamily="34" charset="0"/>
                <a:cs typeface="Oracle Sans" panose="020B0503020204020204" pitchFamily="34" charset="0"/>
              </a:rPr>
              <a:t>Insert values by using a </a:t>
            </a:r>
            <a:r>
              <a:rPr lang="en-US" altLang="en-US" dirty="0" err="1">
                <a:latin typeface="Oracle Sans" panose="020B0503020204020204" pitchFamily="34" charset="0"/>
                <a:cs typeface="Oracle Sans" panose="020B0503020204020204" pitchFamily="34" charset="0"/>
              </a:rPr>
              <a:t>subquery</a:t>
            </a:r>
            <a:r>
              <a:rPr lang="en-US" altLang="en-US" dirty="0">
                <a:latin typeface="Oracle Sans" panose="020B0503020204020204" pitchFamily="34" charset="0"/>
                <a:cs typeface="Oracle Sans" panose="020B0503020204020204" pitchFamily="34" charset="0"/>
              </a:rPr>
              <a:t> as a target</a:t>
            </a: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WITH CHECK OPTION </a:t>
            </a:r>
            <a:r>
              <a:rPr lang="en-US" altLang="en-US" dirty="0">
                <a:latin typeface="Oracle Sans" panose="020B0503020204020204" pitchFamily="34" charset="0"/>
                <a:cs typeface="Oracle Sans" panose="020B0503020204020204" pitchFamily="34" charset="0"/>
              </a:rPr>
              <a:t>keyword on </a:t>
            </a:r>
            <a:r>
              <a:rPr lang="en-US" altLang="en-US" dirty="0">
                <a:latin typeface="Calibri" panose="020F0502020204030204" pitchFamily="34" charset="0"/>
                <a:cs typeface="Calibri" panose="020F0502020204030204" pitchFamily="34" charset="0"/>
              </a:rPr>
              <a:t>DML </a:t>
            </a:r>
            <a:r>
              <a:rPr lang="en-US" altLang="en-US" dirty="0">
                <a:latin typeface="Oracle Sans" panose="020B0503020204020204" pitchFamily="34" charset="0"/>
                <a:cs typeface="Oracle Sans" panose="020B0503020204020204" pitchFamily="34" charset="0"/>
              </a:rPr>
              <a:t>statements</a:t>
            </a:r>
          </a:p>
          <a:p>
            <a:pPr lvl="1"/>
            <a:r>
              <a:rPr lang="en-US" altLang="en-US" dirty="0">
                <a:latin typeface="Oracle Sans" panose="020B0503020204020204" pitchFamily="34" charset="0"/>
                <a:cs typeface="Oracle Sans" panose="020B0503020204020204" pitchFamily="34" charset="0"/>
              </a:rPr>
              <a:t>Use correlated </a:t>
            </a:r>
            <a:r>
              <a:rPr lang="en-US" altLang="en-US" dirty="0" err="1">
                <a:latin typeface="Oracle Sans" panose="020B0503020204020204" pitchFamily="34" charset="0"/>
                <a:cs typeface="Oracle Sans" panose="020B0503020204020204" pitchFamily="34" charset="0"/>
              </a:rPr>
              <a:t>subqueries</a:t>
            </a:r>
            <a:r>
              <a:rPr lang="en-US" altLang="en-US" dirty="0">
                <a:latin typeface="Oracle Sans" panose="020B0503020204020204" pitchFamily="34" charset="0"/>
                <a:cs typeface="Oracle Sans" panose="020B0503020204020204" pitchFamily="34" charset="0"/>
              </a:rPr>
              <a:t> to update and delete rows</a:t>
            </a:r>
          </a:p>
        </p:txBody>
      </p:sp>
    </p:spTree>
    <p:custDataLst>
      <p:tags r:id="rId1"/>
    </p:custDataLst>
    <p:extLst>
      <p:ext uri="{BB962C8B-B14F-4D97-AF65-F5344CB8AC3E}">
        <p14:creationId xmlns:p14="http://schemas.microsoft.com/office/powerpoint/2010/main" val="226142226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3"/>
          <p:cNvSpPr>
            <a:spLocks noGrp="1" noChangeArrowheads="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Using subqueries to manipulate data</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Inserting values by using a subquery as a target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WITH CHECK OPTION </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keyword on DML statements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correlated subqueries to update and delete rows</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6701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Subqueries to Manipulate Data</a:t>
            </a:r>
          </a:p>
        </p:txBody>
      </p:sp>
      <p:sp>
        <p:nvSpPr>
          <p:cNvPr id="12291" name="Rectangle 5"/>
          <p:cNvSpPr>
            <a:spLocks noGrp="1" noChangeArrowheads="1"/>
          </p:cNvSpPr>
          <p:nvPr>
            <p:ph idx="1"/>
          </p:nvPr>
        </p:nvSpPr>
        <p:spPr>
          <a:xfrm>
            <a:off x="933451" y="2272710"/>
            <a:ext cx="16421100" cy="27346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use subqueries in data manipulation language (DML) statements to:</a:t>
            </a:r>
          </a:p>
          <a:p>
            <a:pPr lvl="1"/>
            <a:r>
              <a:rPr lang="en-US" altLang="en-US" dirty="0">
                <a:latin typeface="Oracle Sans" panose="020B0503020204020204" pitchFamily="34" charset="0"/>
                <a:cs typeface="Oracle Sans" panose="020B0503020204020204" pitchFamily="34" charset="0"/>
              </a:rPr>
              <a:t>Retrieve data by using an inline view</a:t>
            </a:r>
          </a:p>
          <a:p>
            <a:pPr lvl="1"/>
            <a:r>
              <a:rPr lang="en-US" altLang="en-US" dirty="0">
                <a:latin typeface="Oracle Sans" panose="020B0503020204020204" pitchFamily="34" charset="0"/>
                <a:cs typeface="Oracle Sans" panose="020B0503020204020204" pitchFamily="34" charset="0"/>
              </a:rPr>
              <a:t>Copy data from one table to another</a:t>
            </a:r>
          </a:p>
          <a:p>
            <a:pPr lvl="1"/>
            <a:r>
              <a:rPr lang="en-US" altLang="en-US" dirty="0">
                <a:latin typeface="Oracle Sans" panose="020B0503020204020204" pitchFamily="34" charset="0"/>
                <a:cs typeface="Oracle Sans" panose="020B0503020204020204" pitchFamily="34" charset="0"/>
              </a:rPr>
              <a:t>Update data in one table based on the values of another table</a:t>
            </a:r>
          </a:p>
          <a:p>
            <a:pPr lvl="1"/>
            <a:r>
              <a:rPr lang="en-US" altLang="en-US" dirty="0">
                <a:latin typeface="Oracle Sans" panose="020B0503020204020204" pitchFamily="34" charset="0"/>
                <a:cs typeface="Oracle Sans" panose="020B0503020204020204" pitchFamily="34" charset="0"/>
              </a:rPr>
              <a:t>Delete rows from one table based on rows in another table</a:t>
            </a:r>
          </a:p>
        </p:txBody>
      </p:sp>
      <p:grpSp>
        <p:nvGrpSpPr>
          <p:cNvPr id="7" name="Group 6">
            <a:extLst>
              <a:ext uri="{FF2B5EF4-FFF2-40B4-BE49-F238E27FC236}">
                <a16:creationId xmlns:a16="http://schemas.microsoft.com/office/drawing/2014/main" xmlns="" id="{26889469-1729-4F94-9D9D-9445AA38DEF6}"/>
              </a:ext>
            </a:extLst>
          </p:cNvPr>
          <p:cNvGrpSpPr/>
          <p:nvPr/>
        </p:nvGrpSpPr>
        <p:grpSpPr>
          <a:xfrm>
            <a:off x="11729622" y="5486400"/>
            <a:ext cx="6559394" cy="3543300"/>
            <a:chOff x="11430002" y="5486400"/>
            <a:chExt cx="6559394" cy="3543300"/>
          </a:xfrm>
        </p:grpSpPr>
        <p:sp>
          <p:nvSpPr>
            <p:cNvPr id="5" name="Rectangle 4"/>
            <p:cNvSpPr/>
            <p:nvPr/>
          </p:nvSpPr>
          <p:spPr bwMode="auto">
            <a:xfrm rot="16200000" flipV="1">
              <a:off x="12938049" y="3978353"/>
              <a:ext cx="3543300" cy="6559394"/>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6" name="Oval 5"/>
            <p:cNvSpPr/>
            <p:nvPr/>
          </p:nvSpPr>
          <p:spPr bwMode="auto">
            <a:xfrm>
              <a:off x="12687300" y="5772149"/>
              <a:ext cx="2971800" cy="2971800"/>
            </a:xfrm>
            <a:prstGeom prst="ellipse">
              <a:avLst/>
            </a:prstGeom>
            <a:gradFill flip="none" rotWithShape="1">
              <a:gsLst>
                <a:gs pos="0">
                  <a:schemeClr val="bg1">
                    <a:lumMod val="95000"/>
                  </a:schemeClr>
                </a:gs>
                <a:gs pos="100000">
                  <a:schemeClr val="bg1">
                    <a:shade val="100000"/>
                    <a:satMod val="115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026" name="Picture 2" descr="D:\Projects\SQL_Workshop_12cR2\OU Graphics\Batch 1 SQL course icons\Batch 1 SQL course icons\2_SQL_Query.png"/>
            <p:cNvPicPr>
              <a:picLocks noChangeAspect="1" noChangeArrowheads="1"/>
            </p:cNvPicPr>
            <p:nvPr/>
          </p:nvPicPr>
          <p:blipFill>
            <a:blip r:embed="rId4" cstate="print"/>
            <a:srcRect/>
            <a:stretch>
              <a:fillRect/>
            </a:stretch>
          </p:blipFill>
          <p:spPr bwMode="auto">
            <a:xfrm>
              <a:off x="13223083" y="6072186"/>
              <a:ext cx="1900238" cy="2371725"/>
            </a:xfrm>
            <a:prstGeom prst="rect">
              <a:avLst/>
            </a:prstGeom>
            <a:noFill/>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02001" y="6426200"/>
              <a:ext cx="1663700" cy="1663700"/>
            </a:xfrm>
            <a:prstGeom prst="rect">
              <a:avLst/>
            </a:prstGeom>
          </p:spPr>
        </p:pic>
      </p:grpSp>
    </p:spTree>
    <p:custDataLst>
      <p:tags r:id="rId1"/>
    </p:custDataLst>
    <p:extLst>
      <p:ext uri="{BB962C8B-B14F-4D97-AF65-F5344CB8AC3E}">
        <p14:creationId xmlns:p14="http://schemas.microsoft.com/office/powerpoint/2010/main" val="3818231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4339" name="Content Placeholder 2"/>
          <p:cNvSpPr>
            <a:spLocks noGrp="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subqueries to manipulate data</a:t>
            </a:r>
          </a:p>
          <a:p>
            <a:pPr lvl="1"/>
            <a:r>
              <a:rPr lang="en-US" altLang="en-US" dirty="0">
                <a:latin typeface="Oracle Sans" panose="020B0503020204020204" pitchFamily="34" charset="0"/>
                <a:cs typeface="Oracle Sans" panose="020B0503020204020204" pitchFamily="34" charset="0"/>
              </a:rPr>
              <a:t>Inserting values by using a subquery as a target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WITH CHECK OPTION </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keyword on DML statements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correlated subqueries to update and delete rows</a:t>
            </a: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7098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308983" y="2370095"/>
            <a:ext cx="16125591" cy="335319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Times New Roman" pitchFamily="18" charset="0"/>
              </a:rPr>
              <a:t>INSERT INTO (SELECT l.location_id, l.city, l.country_id</a:t>
            </a:r>
          </a:p>
          <a:p>
            <a:pPr>
              <a:defRPr/>
            </a:pPr>
            <a:r>
              <a:rPr lang="en-US" altLang="en-US" sz="2400" b="1" dirty="0">
                <a:latin typeface="Courier New" pitchFamily="49" charset="0"/>
                <a:cs typeface="Times New Roman" pitchFamily="18" charset="0"/>
              </a:rPr>
              <a:t>             FROM   loc l</a:t>
            </a:r>
          </a:p>
          <a:p>
            <a:pPr>
              <a:defRPr/>
            </a:pPr>
            <a:r>
              <a:rPr lang="en-US" altLang="en-US" sz="2400" b="1" dirty="0">
                <a:latin typeface="Courier New" pitchFamily="49" charset="0"/>
                <a:cs typeface="Times New Roman" pitchFamily="18" charset="0"/>
              </a:rPr>
              <a:t>             JOIN   countries c</a:t>
            </a:r>
          </a:p>
          <a:p>
            <a:pPr>
              <a:defRPr/>
            </a:pPr>
            <a:r>
              <a:rPr lang="en-US" altLang="en-US" sz="2400" b="1" dirty="0">
                <a:latin typeface="Courier New" pitchFamily="49" charset="0"/>
                <a:cs typeface="Times New Roman" pitchFamily="18" charset="0"/>
              </a:rPr>
              <a:t>             ON(l.country_id = c.country_id)</a:t>
            </a:r>
          </a:p>
          <a:p>
            <a:pPr>
              <a:defRPr/>
            </a:pPr>
            <a:r>
              <a:rPr lang="en-US" altLang="en-US" sz="2400" b="1" dirty="0">
                <a:latin typeface="Courier New" pitchFamily="49" charset="0"/>
                <a:cs typeface="Times New Roman" pitchFamily="18" charset="0"/>
              </a:rPr>
              <a:t>             JOIN regions USING(region_id)</a:t>
            </a:r>
          </a:p>
          <a:p>
            <a:pPr>
              <a:defRPr/>
            </a:pPr>
            <a:r>
              <a:rPr lang="en-US" altLang="en-US" sz="2400" b="1" dirty="0">
                <a:latin typeface="Courier New" pitchFamily="49" charset="0"/>
                <a:cs typeface="Times New Roman" pitchFamily="18" charset="0"/>
              </a:rPr>
              <a:t>             WHERE region_name = </a:t>
            </a:r>
            <a:r>
              <a:rPr lang="en-US" altLang="en-US" sz="24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Europe</a:t>
            </a:r>
            <a:r>
              <a:rPr lang="en-US" altLang="en-US" sz="24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a:t>
            </a:r>
          </a:p>
          <a:p>
            <a:pPr>
              <a:defRPr/>
            </a:pPr>
            <a:r>
              <a:rPr lang="en-US" altLang="en-US" sz="2400" b="1" dirty="0">
                <a:latin typeface="Courier New" pitchFamily="49" charset="0"/>
                <a:cs typeface="Times New Roman" pitchFamily="18" charset="0"/>
              </a:rPr>
              <a:t>VALUES (3300, </a:t>
            </a:r>
            <a:r>
              <a:rPr lang="en-US" altLang="en-US" sz="24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Cardiff</a:t>
            </a:r>
            <a:r>
              <a:rPr lang="en-US" altLang="en-US" sz="24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 </a:t>
            </a:r>
            <a:r>
              <a:rPr lang="en-US" altLang="en-US" sz="24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UK</a:t>
            </a:r>
            <a:r>
              <a:rPr lang="en-US" altLang="en-US" sz="2400" b="1" dirty="0">
                <a:latin typeface="Courier New" pitchFamily="49" charset="0"/>
                <a:cs typeface="Oracle Sans" panose="020B0503020204020204" pitchFamily="34" charset="0"/>
              </a:rPr>
              <a:t>'</a:t>
            </a:r>
            <a:r>
              <a:rPr lang="en-US" altLang="en-US" sz="2400" b="1" dirty="0">
                <a:latin typeface="Courier New" pitchFamily="49" charset="0"/>
                <a:cs typeface="Times New Roman" pitchFamily="18" charset="0"/>
              </a:rPr>
              <a:t>);</a:t>
            </a:r>
          </a:p>
          <a:p>
            <a:pPr>
              <a:defRPr/>
            </a:pPr>
            <a:endParaRPr lang="en-US" altLang="en-US" sz="2400" b="1" dirty="0">
              <a:latin typeface="Courier New" pitchFamily="49" charset="0"/>
              <a:cs typeface="Times New Roman" pitchFamily="18" charset="0"/>
            </a:endParaRPr>
          </a:p>
        </p:txBody>
      </p:sp>
      <p:sp>
        <p:nvSpPr>
          <p:cNvPr id="1638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by Using a Subquery as a Target</a:t>
            </a:r>
          </a:p>
        </p:txBody>
      </p:sp>
      <p:pic>
        <p:nvPicPr>
          <p:cNvPr id="1026" name="Picture 2"/>
          <p:cNvPicPr>
            <a:picLocks noChangeAspect="1" noChangeArrowheads="1"/>
          </p:cNvPicPr>
          <p:nvPr/>
        </p:nvPicPr>
        <p:blipFill>
          <a:blip r:embed="rId4" cstate="print"/>
          <a:srcRect/>
          <a:stretch>
            <a:fillRect/>
          </a:stretch>
        </p:blipFill>
        <p:spPr bwMode="auto">
          <a:xfrm>
            <a:off x="1308983" y="6223620"/>
            <a:ext cx="1917851" cy="5715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07812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Inserting by Using a Subquery as a Target</a:t>
            </a:r>
          </a:p>
        </p:txBody>
      </p:sp>
      <p:sp>
        <p:nvSpPr>
          <p:cNvPr id="18435" name="Rectangle 2051"/>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Verify the results from the </a:t>
            </a:r>
            <a:r>
              <a:rPr lang="en-US" altLang="en-US" dirty="0">
                <a:latin typeface="Courier New" panose="02070309020205020404" pitchFamily="49" charset="0"/>
                <a:cs typeface="Courier New" panose="02070309020205020404" pitchFamily="49" charset="0"/>
              </a:rPr>
              <a:t>INSERT</a:t>
            </a:r>
            <a:r>
              <a:rPr lang="en-US" altLang="en-US" dirty="0">
                <a:latin typeface="Oracle Sans" panose="020B0503020204020204" pitchFamily="34" charset="0"/>
                <a:cs typeface="Oracle Sans" panose="020B0503020204020204" pitchFamily="34" charset="0"/>
              </a:rPr>
              <a:t> statement in the previous slide.</a:t>
            </a:r>
          </a:p>
        </p:txBody>
      </p:sp>
      <p:grpSp>
        <p:nvGrpSpPr>
          <p:cNvPr id="4" name="Group 3">
            <a:extLst>
              <a:ext uri="{FF2B5EF4-FFF2-40B4-BE49-F238E27FC236}">
                <a16:creationId xmlns:a16="http://schemas.microsoft.com/office/drawing/2014/main" xmlns="" id="{2261E0F6-13B6-4FF4-9161-050FB27CE266}"/>
              </a:ext>
            </a:extLst>
          </p:cNvPr>
          <p:cNvGrpSpPr/>
          <p:nvPr/>
        </p:nvGrpSpPr>
        <p:grpSpPr>
          <a:xfrm>
            <a:off x="1322838" y="5029201"/>
            <a:ext cx="5514287" cy="1542857"/>
            <a:chOff x="1221265" y="5029201"/>
            <a:chExt cx="5514287" cy="1542857"/>
          </a:xfrm>
        </p:grpSpPr>
        <p:pic>
          <p:nvPicPr>
            <p:cNvPr id="18436" name="Picture 7"/>
            <p:cNvPicPr>
              <a:picLocks noChangeAspect="1" noChangeArrowheads="1"/>
            </p:cNvPicPr>
            <p:nvPr/>
          </p:nvPicPr>
          <p:blipFill>
            <a:blip r:embed="rId4" cstate="print"/>
            <a:stretch>
              <a:fillRect/>
            </a:stretch>
          </p:blipFill>
          <p:spPr bwMode="auto">
            <a:xfrm>
              <a:off x="1221266" y="5029201"/>
              <a:ext cx="5514285" cy="1542857"/>
            </a:xfrm>
            <a:prstGeom prst="rect">
              <a:avLst/>
            </a:prstGeom>
            <a:noFill/>
            <a:ln w="28575">
              <a:noFill/>
              <a:miter lim="800000"/>
              <a:headEnd type="none" w="sm" len="sm"/>
              <a:tailEnd type="none" w="sm" len="sm"/>
            </a:ln>
          </p:spPr>
        </p:pic>
        <p:sp>
          <p:nvSpPr>
            <p:cNvPr id="18437" name="Rectangle 7"/>
            <p:cNvSpPr>
              <a:spLocks noChangeArrowheads="1"/>
            </p:cNvSpPr>
            <p:nvPr/>
          </p:nvSpPr>
          <p:spPr bwMode="auto">
            <a:xfrm>
              <a:off x="1221265" y="6223620"/>
              <a:ext cx="5514287" cy="3429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endParaRPr lang="en-US" altLang="en-US" dirty="0">
                <a:latin typeface="Oracle Sans" panose="020B0503020204020204" pitchFamily="34" charset="0"/>
                <a:cs typeface="Oracle Sans" panose="020B0503020204020204" pitchFamily="34" charset="0"/>
              </a:endParaRPr>
            </a:p>
          </p:txBody>
        </p:sp>
      </p:grpSp>
      <p:sp>
        <p:nvSpPr>
          <p:cNvPr id="7" name="Content Placeholder 2"/>
          <p:cNvSpPr txBox="1">
            <a:spLocks/>
          </p:cNvSpPr>
          <p:nvPr/>
        </p:nvSpPr>
        <p:spPr bwMode="gray">
          <a:xfrm>
            <a:off x="1322838" y="3224572"/>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latin typeface="Courier New" pitchFamily="49" charset="0"/>
                <a:cs typeface="Times New Roman" pitchFamily="18" charset="0"/>
              </a:rPr>
              <a:t>SELECT location_id, city, country_id</a:t>
            </a:r>
          </a:p>
          <a:p>
            <a:pPr>
              <a:defRPr/>
            </a:pPr>
            <a:r>
              <a:rPr lang="en-US" altLang="en-US" sz="2400" b="1" dirty="0">
                <a:latin typeface="Courier New" pitchFamily="49" charset="0"/>
                <a:cs typeface="Times New Roman" pitchFamily="18" charset="0"/>
              </a:rPr>
              <a:t>FROM   loc;</a:t>
            </a:r>
          </a:p>
        </p:txBody>
      </p:sp>
      <p:sp>
        <p:nvSpPr>
          <p:cNvPr id="8" name="TextBox 7"/>
          <p:cNvSpPr txBox="1"/>
          <p:nvPr/>
        </p:nvSpPr>
        <p:spPr>
          <a:xfrm>
            <a:off x="1257300" y="4116804"/>
            <a:ext cx="1485900"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4200" dirty="0">
                <a:latin typeface="Oracle Sans" panose="020B0503020204020204" pitchFamily="34"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67612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0483" name="Content Placeholder 2"/>
          <p:cNvSpPr>
            <a:spLocks noGrp="1"/>
          </p:cNvSpPr>
          <p:nvPr>
            <p:ph idx="1"/>
          </p:nvPr>
        </p:nvSpPr>
        <p:spPr>
          <a:xfrm>
            <a:off x="933451" y="2272710"/>
            <a:ext cx="16421100" cy="22180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subqueries to manipulate data</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Inserting values by using a subquery as a target</a:t>
            </a:r>
          </a:p>
          <a:p>
            <a:pPr lvl="1"/>
            <a:r>
              <a:rPr lang="en-US" altLang="en-US" dirty="0">
                <a:latin typeface="Oracle Sans" panose="020B0503020204020204" pitchFamily="34" charset="0"/>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WITH CHECK OPTION </a:t>
            </a:r>
            <a:r>
              <a:rPr lang="en-US" altLang="en-US" dirty="0">
                <a:latin typeface="Oracle Sans" panose="020B0503020204020204" pitchFamily="34" charset="0"/>
                <a:cs typeface="Oracle Sans" panose="020B0503020204020204" pitchFamily="34" charset="0"/>
              </a:rPr>
              <a:t>keyword on DML statements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Using correlated subqueries to update and delete rows</a:t>
            </a:r>
          </a:p>
        </p:txBody>
      </p:sp>
      <p:grpSp>
        <p:nvGrpSpPr>
          <p:cNvPr id="7" name="Group 6"/>
          <p:cNvGrpSpPr/>
          <p:nvPr/>
        </p:nvGrpSpPr>
        <p:grpSpPr>
          <a:xfrm>
            <a:off x="12170570"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6688390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2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35</TotalTime>
  <Words>2262</Words>
  <Application>Microsoft Office PowerPoint</Application>
  <PresentationFormat>Custom</PresentationFormat>
  <Paragraphs>231</Paragraphs>
  <Slides>20</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Georgia</vt:lpstr>
      <vt:lpstr>Oracle Sans</vt:lpstr>
      <vt:lpstr>Times New Roman</vt:lpstr>
      <vt:lpstr>OU Redwood PowerPoint Template</vt:lpstr>
      <vt:lpstr>Manipulating Data by Using Subqueries</vt:lpstr>
      <vt:lpstr>Course Roadmap</vt:lpstr>
      <vt:lpstr>Objectives</vt:lpstr>
      <vt:lpstr>Lesson Agenda</vt:lpstr>
      <vt:lpstr>Using Subqueries to Manipulate Data</vt:lpstr>
      <vt:lpstr>Lesson Agenda</vt:lpstr>
      <vt:lpstr>Inserting by Using a Subquery as a Target</vt:lpstr>
      <vt:lpstr>Inserting by Using a Subquery as a Target</vt:lpstr>
      <vt:lpstr>Lesson Agenda</vt:lpstr>
      <vt:lpstr>Using the WITH CHECK OPTION Keyword on DML Statements</vt:lpstr>
      <vt:lpstr>PowerPoint Presentation</vt:lpstr>
      <vt:lpstr>Lesson Agenda</vt:lpstr>
      <vt:lpstr>Correlated UPDATE</vt:lpstr>
      <vt:lpstr>Using Correlated UPDATE</vt:lpstr>
      <vt:lpstr>PowerPoint Presentation</vt:lpstr>
      <vt:lpstr>Correlated DELETE</vt:lpstr>
      <vt:lpstr>Using Correlated DELETE</vt:lpstr>
      <vt:lpstr>Summary</vt:lpstr>
      <vt:lpstr>Practice 17: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25</cp:revision>
  <cp:lastPrinted>2002-03-28T23:57:22Z</cp:lastPrinted>
  <dcterms:created xsi:type="dcterms:W3CDTF">2020-05-20T06:43:03Z</dcterms:created>
  <dcterms:modified xsi:type="dcterms:W3CDTF">2020-06-21T07:16:53Z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