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8"/>
  </p:notesMasterIdLst>
  <p:handoutMasterIdLst>
    <p:handoutMasterId r:id="rId29"/>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9" r:id="rId25"/>
    <p:sldId id="310" r:id="rId26"/>
    <p:sldId id="311" r:id="rId27"/>
  </p:sldIdLst>
  <p:sldSz cx="18288000" cy="10287000"/>
  <p:notesSz cx="7772400" cy="10058400"/>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48" autoAdjust="0"/>
    <p:restoredTop sz="94434" autoAdjust="0"/>
  </p:normalViewPr>
  <p:slideViewPr>
    <p:cSldViewPr showGuides="1">
      <p:cViewPr varScale="1">
        <p:scale>
          <a:sx n="48" d="100"/>
          <a:sy n="48" d="100"/>
        </p:scale>
        <p:origin x="378" y="36"/>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908"/>
    </p:cViewPr>
  </p:sorterViewPr>
  <p:notesViewPr>
    <p:cSldViewPr showGuides="1">
      <p:cViewPr>
        <p:scale>
          <a:sx n="84" d="100"/>
          <a:sy n="84" d="100"/>
        </p:scale>
        <p:origin x="1926" y="-2124"/>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18 -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18 -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59299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DBA uses the </a:t>
            </a:r>
            <a:r>
              <a:rPr lang="en-US" altLang="en-US" dirty="0">
                <a:solidFill>
                  <a:schemeClr val="tx1"/>
                </a:solidFill>
                <a:latin typeface="Courier New" pitchFamily="49" charset="0"/>
              </a:rPr>
              <a:t>GRANT</a:t>
            </a:r>
            <a:r>
              <a:rPr lang="en-US" altLang="en-US" dirty="0">
                <a:solidFill>
                  <a:schemeClr val="tx1"/>
                </a:solidFill>
              </a:rPr>
              <a:t> statement to allocate system privileges to the user. After the user has been granted the privileges, the user can immediately use those privileges. </a:t>
            </a:r>
          </a:p>
          <a:p>
            <a:pPr lvl="1"/>
            <a:r>
              <a:rPr lang="en-US" altLang="en-US" dirty="0">
                <a:solidFill>
                  <a:schemeClr val="tx1"/>
                </a:solidFill>
              </a:rPr>
              <a:t>In the example in the slide, the </a:t>
            </a:r>
            <a:r>
              <a:rPr lang="en-US" altLang="en-US" dirty="0">
                <a:solidFill>
                  <a:schemeClr val="tx1"/>
                </a:solidFill>
                <a:latin typeface="Courier New" pitchFamily="49" charset="0"/>
              </a:rPr>
              <a:t>demo</a:t>
            </a:r>
            <a:r>
              <a:rPr lang="en-US" altLang="en-US" dirty="0">
                <a:solidFill>
                  <a:schemeClr val="tx1"/>
                </a:solidFill>
              </a:rPr>
              <a:t> user has been assigned the privileges to create sessions, tables, sequences, and views.</a:t>
            </a:r>
          </a:p>
          <a:p>
            <a:endParaRPr lang="en-US" dirty="0"/>
          </a:p>
        </p:txBody>
      </p:sp>
    </p:spTree>
    <p:extLst>
      <p:ext uri="{BB962C8B-B14F-4D97-AF65-F5344CB8AC3E}">
        <p14:creationId xmlns:p14="http://schemas.microsoft.com/office/powerpoint/2010/main" val="312273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7"/>
          <p:cNvSpPr>
            <a:spLocks noGrp="1" noChangeArrowheads="1"/>
          </p:cNvSpPr>
          <p:nvPr>
            <p:ph type="body" idx="1"/>
          </p:nvPr>
        </p:nvSpPr>
        <p:spPr/>
        <p:txBody>
          <a:bodyPr/>
          <a:lstStyle/>
          <a:p>
            <a:pPr lvl="1"/>
            <a:r>
              <a:rPr lang="en-US" altLang="en-US" smtClean="0"/>
              <a:t>In this section, you will learn how to create a role.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11</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83526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A role is a named group of related privileges that can be granted to the user. This method makes it easier to revoke and maintain privileges.</a:t>
            </a:r>
          </a:p>
          <a:p>
            <a:pPr lvl="1"/>
            <a:r>
              <a:rPr lang="en-US" altLang="en-US" dirty="0"/>
              <a:t>A user can have access to several roles, and several users can be assigned the same role. Roles are typically created for a database application.</a:t>
            </a:r>
          </a:p>
          <a:p>
            <a:pPr lvl="1"/>
            <a:r>
              <a:rPr lang="en-US" altLang="en-US" b="1" dirty="0"/>
              <a:t>Creating and Assigning a Role</a:t>
            </a:r>
          </a:p>
          <a:p>
            <a:pPr lvl="1"/>
            <a:r>
              <a:rPr lang="en-US" altLang="en-US" dirty="0"/>
              <a:t>First, the DBA must create the role. Then the DBA can assign privileges to the role and assign the role to users.</a:t>
            </a:r>
          </a:p>
          <a:p>
            <a:pPr lvl="1"/>
            <a:r>
              <a:rPr lang="en-US" altLang="en-US" b="1" dirty="0"/>
              <a:t>Syntax</a:t>
            </a:r>
          </a:p>
          <a:p>
            <a:pPr lvl="1"/>
            <a:r>
              <a:rPr lang="en-US" altLang="en-US" dirty="0">
                <a:latin typeface="Courier New" pitchFamily="49" charset="0"/>
              </a:rPr>
              <a:t>	CREATE   ROLE</a:t>
            </a:r>
            <a:r>
              <a:rPr lang="en-US" altLang="en-US" dirty="0"/>
              <a:t>  </a:t>
            </a:r>
            <a:r>
              <a:rPr lang="en-US" altLang="en-US" i="1" dirty="0" err="1">
                <a:latin typeface="Courier New" pitchFamily="49" charset="0"/>
              </a:rPr>
              <a:t>role</a:t>
            </a:r>
            <a:r>
              <a:rPr lang="en-US" altLang="en-US" dirty="0"/>
              <a:t>;</a:t>
            </a:r>
          </a:p>
          <a:p>
            <a:pPr lvl="1"/>
            <a:r>
              <a:rPr lang="en-US" altLang="en-US" dirty="0"/>
              <a:t>In the syntax:</a:t>
            </a:r>
          </a:p>
          <a:p>
            <a:pPr lvl="1"/>
            <a:r>
              <a:rPr lang="en-US" altLang="en-US" i="1" dirty="0">
                <a:latin typeface="Courier New" pitchFamily="49" charset="0"/>
              </a:rPr>
              <a:t>	role 	</a:t>
            </a:r>
            <a:r>
              <a:rPr lang="en-US" altLang="en-US" dirty="0"/>
              <a:t>Is the name of the role to be created</a:t>
            </a:r>
          </a:p>
          <a:p>
            <a:pPr lvl="1"/>
            <a:endParaRPr lang="en-US" altLang="en-US" dirty="0"/>
          </a:p>
          <a:p>
            <a:pPr lvl="1"/>
            <a:r>
              <a:rPr lang="en-US" altLang="en-US" dirty="0"/>
              <a:t>After the role is created, the DBA can use the </a:t>
            </a:r>
            <a:r>
              <a:rPr lang="en-US" altLang="en-US" dirty="0">
                <a:latin typeface="Courier New" pitchFamily="49" charset="0"/>
              </a:rPr>
              <a:t>GRANT</a:t>
            </a:r>
            <a:r>
              <a:rPr lang="en-US" altLang="en-US" dirty="0"/>
              <a:t> statement to assign the role to users as well as assign privileges to the role. </a:t>
            </a:r>
          </a:p>
          <a:p>
            <a:pPr lvl="1"/>
            <a:r>
              <a:rPr lang="en-US" altLang="en-US" b="1" dirty="0"/>
              <a:t>Note:</a:t>
            </a:r>
            <a:r>
              <a:rPr lang="en-US" altLang="en-US" dirty="0"/>
              <a:t> A role is not a schema object; therefore, any user can add privileges to a role.</a:t>
            </a:r>
          </a:p>
          <a:p>
            <a:endParaRPr lang="en-US" dirty="0"/>
          </a:p>
        </p:txBody>
      </p:sp>
    </p:spTree>
    <p:extLst>
      <p:ext uri="{BB962C8B-B14F-4D97-AF65-F5344CB8AC3E}">
        <p14:creationId xmlns:p14="http://schemas.microsoft.com/office/powerpoint/2010/main" val="143234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r>
              <a:rPr lang="en-US" altLang="en-US" dirty="0"/>
              <a:t>Creating a Role</a:t>
            </a:r>
          </a:p>
          <a:p>
            <a:pPr lvl="1"/>
            <a:r>
              <a:rPr lang="en-US" altLang="en-US" dirty="0"/>
              <a:t>The example in the slide creates a </a:t>
            </a:r>
            <a:r>
              <a:rPr lang="en-US" altLang="en-US" dirty="0">
                <a:latin typeface="Courier New" pitchFamily="49" charset="0"/>
              </a:rPr>
              <a:t>manager</a:t>
            </a:r>
            <a:r>
              <a:rPr lang="en-US" altLang="en-US" dirty="0"/>
              <a:t> role. The manager is then enabled to create tables and views by granting create table and view privileges. It then grants user </a:t>
            </a:r>
            <a:r>
              <a:rPr lang="en-US" altLang="en-US" dirty="0" err="1">
                <a:latin typeface="Courier New" pitchFamily="49" charset="0"/>
              </a:rPr>
              <a:t>alice</a:t>
            </a:r>
            <a:r>
              <a:rPr lang="en-US" altLang="en-US" dirty="0"/>
              <a:t> the role of a manager. Now </a:t>
            </a:r>
            <a:r>
              <a:rPr lang="en-US" altLang="en-US" dirty="0" err="1">
                <a:latin typeface="Courier New" pitchFamily="49" charset="0"/>
              </a:rPr>
              <a:t>alice</a:t>
            </a:r>
            <a:r>
              <a:rPr lang="en-US" altLang="en-US" dirty="0"/>
              <a:t> can create tables and views.</a:t>
            </a:r>
          </a:p>
          <a:p>
            <a:pPr lvl="1"/>
            <a:r>
              <a:rPr lang="en-US" altLang="en-US" dirty="0"/>
              <a:t>If users have multiple roles granted to them, they receive all the privileges associated with all the roles.</a:t>
            </a:r>
          </a:p>
          <a:p>
            <a:endParaRPr lang="en-US" dirty="0"/>
          </a:p>
        </p:txBody>
      </p:sp>
    </p:spTree>
    <p:extLst>
      <p:ext uri="{BB962C8B-B14F-4D97-AF65-F5344CB8AC3E}">
        <p14:creationId xmlns:p14="http://schemas.microsoft.com/office/powerpoint/2010/main" val="26023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DBA creates an account and initializes a password for every user. You can change your password 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USER</a:t>
            </a:r>
            <a:r>
              <a:rPr lang="en-US" altLang="en-US" dirty="0">
                <a:solidFill>
                  <a:schemeClr val="tx1"/>
                </a:solidFill>
              </a:rPr>
              <a:t> statement.</a:t>
            </a:r>
          </a:p>
          <a:p>
            <a:pPr lvl="1"/>
            <a:r>
              <a:rPr lang="en-US" altLang="en-US" dirty="0">
                <a:solidFill>
                  <a:schemeClr val="tx1"/>
                </a:solidFill>
              </a:rPr>
              <a:t>The slide example shows that the </a:t>
            </a:r>
            <a:r>
              <a:rPr lang="en-US" altLang="en-US" dirty="0">
                <a:solidFill>
                  <a:schemeClr val="tx1"/>
                </a:solidFill>
                <a:latin typeface="Courier New" pitchFamily="49" charset="0"/>
              </a:rPr>
              <a:t>demo</a:t>
            </a:r>
            <a:r>
              <a:rPr lang="en-US" altLang="en-US" dirty="0">
                <a:solidFill>
                  <a:schemeClr val="tx1"/>
                </a:solidFill>
              </a:rPr>
              <a:t> user changes the password to </a:t>
            </a:r>
            <a:r>
              <a:rPr lang="en-US" altLang="en-US" dirty="0">
                <a:solidFill>
                  <a:schemeClr val="tx1"/>
                </a:solidFill>
                <a:latin typeface="Courier New"/>
              </a:rPr>
              <a:t>employ </a:t>
            </a:r>
            <a:r>
              <a:rPr lang="en-US" altLang="en-US" dirty="0">
                <a:solidFill>
                  <a:schemeClr val="tx1"/>
                </a:solidFill>
              </a:rPr>
              <a:t>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USER</a:t>
            </a:r>
            <a:r>
              <a:rPr lang="en-US" altLang="en-US" dirty="0">
                <a:solidFill>
                  <a:schemeClr val="tx1"/>
                </a:solidFill>
              </a:rPr>
              <a:t> statement.</a:t>
            </a:r>
          </a:p>
          <a:p>
            <a:pPr lvl="1"/>
            <a:r>
              <a:rPr lang="en-US" altLang="en-US" b="1" dirty="0">
                <a:solidFill>
                  <a:schemeClr val="tx1"/>
                </a:solidFill>
              </a:rPr>
              <a:t>Syntax</a:t>
            </a:r>
            <a:endParaRPr lang="en-US" altLang="en-US" dirty="0">
              <a:solidFill>
                <a:schemeClr val="tx1"/>
              </a:solidFill>
            </a:endParaRPr>
          </a:p>
          <a:p>
            <a:pPr lvl="1">
              <a:spcBef>
                <a:spcPct val="30000"/>
              </a:spcBef>
            </a:pPr>
            <a:r>
              <a:rPr lang="en-US" altLang="en-US" dirty="0">
                <a:solidFill>
                  <a:schemeClr val="tx1"/>
                </a:solidFill>
                <a:latin typeface="Courier New" pitchFamily="49" charset="0"/>
              </a:rPr>
              <a:t>ALTER USER </a:t>
            </a:r>
            <a:r>
              <a:rPr lang="en-US" altLang="en-US" dirty="0" err="1">
                <a:solidFill>
                  <a:schemeClr val="tx1"/>
                </a:solidFill>
                <a:latin typeface="Courier New" pitchFamily="49" charset="0"/>
              </a:rPr>
              <a:t>user</a:t>
            </a:r>
            <a:r>
              <a:rPr lang="en-US" altLang="en-US" dirty="0">
                <a:solidFill>
                  <a:schemeClr val="tx1"/>
                </a:solidFill>
                <a:latin typeface="Courier New" pitchFamily="49" charset="0"/>
              </a:rPr>
              <a:t> IDENTIFIED BY password;</a:t>
            </a:r>
            <a:endParaRPr lang="en-US" altLang="en-US" dirty="0">
              <a:solidFill>
                <a:schemeClr val="tx1"/>
              </a:solidFill>
            </a:endParaRPr>
          </a:p>
          <a:p>
            <a:pPr lvl="1"/>
            <a:r>
              <a:rPr lang="en-US" altLang="en-US" dirty="0">
                <a:solidFill>
                  <a:schemeClr val="tx1"/>
                </a:solidFill>
              </a:rPr>
              <a:t>In the syntax:</a:t>
            </a:r>
            <a:endParaRPr lang="en-US" altLang="en-US" b="1" dirty="0">
              <a:solidFill>
                <a:schemeClr val="tx1"/>
              </a:solidFill>
            </a:endParaRPr>
          </a:p>
          <a:p>
            <a:pPr marL="400050" lvl="2" indent="-171450">
              <a:buNone/>
            </a:pPr>
            <a:r>
              <a:rPr lang="en-US" altLang="en-US" i="1" dirty="0">
                <a:solidFill>
                  <a:schemeClr val="tx1"/>
                </a:solidFill>
                <a:latin typeface="Courier New" pitchFamily="49" charset="0"/>
              </a:rPr>
              <a:t>user</a:t>
            </a:r>
            <a:r>
              <a:rPr lang="en-US" altLang="en-US" i="1" dirty="0">
                <a:solidFill>
                  <a:schemeClr val="tx1"/>
                </a:solidFill>
              </a:rPr>
              <a:t>		</a:t>
            </a:r>
            <a:r>
              <a:rPr lang="en-US" altLang="en-US" dirty="0" smtClean="0">
                <a:solidFill>
                  <a:schemeClr val="tx1"/>
                </a:solidFill>
              </a:rPr>
              <a:t>Is </a:t>
            </a:r>
            <a:r>
              <a:rPr lang="en-US" altLang="en-US" dirty="0">
                <a:solidFill>
                  <a:schemeClr val="tx1"/>
                </a:solidFill>
              </a:rPr>
              <a:t>the name of the user</a:t>
            </a:r>
          </a:p>
          <a:p>
            <a:pPr marL="400050" lvl="2" indent="-171450">
              <a:buNone/>
            </a:pPr>
            <a:r>
              <a:rPr lang="en-US" altLang="en-US" i="1" dirty="0">
                <a:solidFill>
                  <a:schemeClr val="tx1"/>
                </a:solidFill>
                <a:latin typeface="Courier New" pitchFamily="49" charset="0"/>
              </a:rPr>
              <a:t>password</a:t>
            </a:r>
            <a:r>
              <a:rPr lang="en-US" altLang="en-US" dirty="0">
                <a:solidFill>
                  <a:schemeClr val="tx1"/>
                </a:solidFill>
              </a:rPr>
              <a:t>		Specifies the new password</a:t>
            </a:r>
          </a:p>
          <a:p>
            <a:pPr lvl="1"/>
            <a:r>
              <a:rPr lang="en-US" altLang="en-US" dirty="0">
                <a:solidFill>
                  <a:schemeClr val="tx1"/>
                </a:solidFill>
              </a:rPr>
              <a:t>Although this statement can be used to change your password, there are many other options. Remember that you must have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USER</a:t>
            </a:r>
            <a:r>
              <a:rPr lang="en-US" altLang="en-US" dirty="0">
                <a:solidFill>
                  <a:schemeClr val="tx1"/>
                </a:solidFill>
              </a:rPr>
              <a:t> privilege to change any other option.</a:t>
            </a:r>
          </a:p>
          <a:p>
            <a:pPr lvl="1"/>
            <a:r>
              <a:rPr lang="en-US" altLang="en-US" dirty="0">
                <a:solidFill>
                  <a:schemeClr val="tx1"/>
                </a:solidFill>
              </a:rPr>
              <a:t>For more information, see the </a:t>
            </a:r>
            <a:r>
              <a:rPr lang="en-US" altLang="en-US" i="1" dirty="0">
                <a:solidFill>
                  <a:schemeClr val="tx1"/>
                </a:solidFill>
              </a:rPr>
              <a:t>Oracle Database SQL Language Reference </a:t>
            </a:r>
            <a:r>
              <a:rPr lang="en-US" altLang="en-US" dirty="0">
                <a:solidFill>
                  <a:schemeClr val="tx1"/>
                </a:solidFill>
              </a:rPr>
              <a:t>for Oracle Database 19</a:t>
            </a:r>
            <a:r>
              <a:rPr lang="en-US" altLang="en-US" i="1" dirty="0">
                <a:solidFill>
                  <a:schemeClr val="tx1"/>
                </a:solidFill>
              </a:rPr>
              <a:t>c</a:t>
            </a:r>
            <a:r>
              <a:rPr lang="en-US" altLang="en-US" dirty="0"/>
              <a:t>.</a:t>
            </a:r>
          </a:p>
          <a:p>
            <a:pPr lvl="1"/>
            <a:r>
              <a:rPr lang="en-US" altLang="en-US" b="1" dirty="0">
                <a:solidFill>
                  <a:schemeClr val="tx1"/>
                </a:solidFill>
              </a:rPr>
              <a:t>Note:</a:t>
            </a:r>
            <a:r>
              <a:rPr lang="en-US" altLang="en-US" b="1" i="1" dirty="0">
                <a:solidFill>
                  <a:schemeClr val="tx1"/>
                </a:solidFill>
              </a:rPr>
              <a:t> </a:t>
            </a:r>
            <a:r>
              <a:rPr lang="en-US" altLang="en-US" dirty="0">
                <a:solidFill>
                  <a:schemeClr val="tx1"/>
                </a:solidFill>
              </a:rPr>
              <a:t>SQL*Plus has a </a:t>
            </a:r>
            <a:r>
              <a:rPr lang="en-US" altLang="en-US" dirty="0">
                <a:solidFill>
                  <a:schemeClr val="tx1"/>
                </a:solidFill>
                <a:latin typeface="Courier New" pitchFamily="49" charset="0"/>
              </a:rPr>
              <a:t>PASSWORD</a:t>
            </a:r>
            <a:r>
              <a:rPr lang="en-US" altLang="en-US" dirty="0">
                <a:solidFill>
                  <a:schemeClr val="tx1"/>
                </a:solidFill>
              </a:rPr>
              <a:t> command (</a:t>
            </a:r>
            <a:r>
              <a:rPr lang="en-US" altLang="en-US" dirty="0">
                <a:solidFill>
                  <a:schemeClr val="tx1"/>
                </a:solidFill>
                <a:latin typeface="Courier New" pitchFamily="49" charset="0"/>
              </a:rPr>
              <a:t>PASSW</a:t>
            </a:r>
            <a:r>
              <a:rPr lang="en-US" altLang="en-US" dirty="0">
                <a:solidFill>
                  <a:schemeClr val="tx1"/>
                </a:solidFill>
              </a:rPr>
              <a:t>) that can be used to change the password of a user when the user is logged in. This command is not available in Oracle </a:t>
            </a:r>
            <a:r>
              <a:rPr lang="en-US" altLang="en-US" dirty="0"/>
              <a:t>SQL Developer.</a:t>
            </a:r>
          </a:p>
          <a:p>
            <a:endParaRPr lang="en-US" dirty="0"/>
          </a:p>
        </p:txBody>
      </p:sp>
    </p:spTree>
    <p:extLst>
      <p:ext uri="{BB962C8B-B14F-4D97-AF65-F5344CB8AC3E}">
        <p14:creationId xmlns:p14="http://schemas.microsoft.com/office/powerpoint/2010/main" val="711594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pPr lvl="1"/>
            <a:r>
              <a:rPr lang="en-US" altLang="en-US" smtClean="0"/>
              <a:t>This section discusses object privileges.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15</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186223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When an object privilege is given to you, it means that you have a privilege or right to perform a particular action on a specific table, view, sequence, or procedure. </a:t>
            </a:r>
          </a:p>
          <a:p>
            <a:pPr lvl="1"/>
            <a:r>
              <a:rPr lang="en-US" altLang="en-US" dirty="0">
                <a:solidFill>
                  <a:schemeClr val="tx1"/>
                </a:solidFill>
              </a:rPr>
              <a:t>Each object has a particular set of grantable privileges. The table in the slide lists the privileges for various objects. Note that the only privileges that apply to a sequence are </a:t>
            </a:r>
            <a:r>
              <a:rPr lang="en-US" altLang="en-US" dirty="0">
                <a:solidFill>
                  <a:schemeClr val="tx1"/>
                </a:solidFill>
                <a:latin typeface="Courier New" pitchFamily="49" charset="0"/>
              </a:rPr>
              <a:t>SELECT</a:t>
            </a:r>
            <a:r>
              <a:rPr lang="en-US" altLang="en-US" dirty="0">
                <a:solidFill>
                  <a:schemeClr val="tx1"/>
                </a:solidFill>
              </a:rPr>
              <a:t> and </a:t>
            </a:r>
            <a:r>
              <a:rPr lang="en-US" altLang="en-US" dirty="0">
                <a:solidFill>
                  <a:schemeClr val="tx1"/>
                </a:solidFill>
                <a:latin typeface="Courier New" pitchFamily="49" charset="0"/>
              </a:rPr>
              <a:t>ALTER</a:t>
            </a:r>
            <a:r>
              <a:rPr lang="en-US" altLang="en-US" dirty="0">
                <a:solidFill>
                  <a:schemeClr val="tx1"/>
                </a:solidFill>
              </a:rPr>
              <a:t>. </a:t>
            </a:r>
          </a:p>
          <a:p>
            <a:pPr lvl="1"/>
            <a:r>
              <a:rPr lang="en-US" altLang="en-US" dirty="0">
                <a:solidFill>
                  <a:schemeClr val="tx1"/>
                </a:solidFill>
                <a:latin typeface="Courier New" pitchFamily="49" charset="0"/>
              </a:rPr>
              <a:t>UPDATE</a:t>
            </a:r>
            <a:r>
              <a:rPr lang="en-US" altLang="en-US" dirty="0">
                <a:solidFill>
                  <a:schemeClr val="tx1"/>
                </a:solidFill>
              </a:rPr>
              <a:t>, </a:t>
            </a:r>
            <a:r>
              <a:rPr lang="en-US" altLang="en-US" dirty="0">
                <a:solidFill>
                  <a:schemeClr val="tx1"/>
                </a:solidFill>
                <a:latin typeface="Courier New" pitchFamily="49" charset="0"/>
              </a:rPr>
              <a:t>REFERENCES</a:t>
            </a:r>
            <a:r>
              <a:rPr lang="en-US" altLang="en-US" dirty="0">
                <a:solidFill>
                  <a:schemeClr val="tx1"/>
                </a:solidFill>
              </a:rPr>
              <a:t>, and </a:t>
            </a:r>
            <a:r>
              <a:rPr lang="en-US" altLang="en-US" dirty="0">
                <a:solidFill>
                  <a:schemeClr val="tx1"/>
                </a:solidFill>
                <a:latin typeface="Courier New" pitchFamily="49" charset="0"/>
              </a:rPr>
              <a:t>INSERT</a:t>
            </a:r>
            <a:r>
              <a:rPr lang="en-US" altLang="en-US" dirty="0">
                <a:solidFill>
                  <a:schemeClr val="tx1"/>
                </a:solidFill>
              </a:rPr>
              <a:t> can be restricted by specifying a subset of updatable columns. </a:t>
            </a:r>
          </a:p>
          <a:p>
            <a:pPr lvl="1"/>
            <a:r>
              <a:rPr lang="en-US" altLang="en-US" dirty="0">
                <a:solidFill>
                  <a:schemeClr val="tx1"/>
                </a:solidFill>
              </a:rPr>
              <a:t>A </a:t>
            </a:r>
            <a:r>
              <a:rPr lang="en-US" altLang="en-US" dirty="0">
                <a:solidFill>
                  <a:schemeClr val="tx1"/>
                </a:solidFill>
                <a:latin typeface="Courier New" pitchFamily="49" charset="0"/>
              </a:rPr>
              <a:t>SELECT</a:t>
            </a:r>
            <a:r>
              <a:rPr lang="en-US" altLang="en-US" dirty="0">
                <a:solidFill>
                  <a:schemeClr val="tx1"/>
                </a:solidFill>
              </a:rPr>
              <a:t> privilege can be restricted by creating a view with a subset of columns and granting the </a:t>
            </a:r>
            <a:r>
              <a:rPr lang="en-US" altLang="en-US" dirty="0">
                <a:solidFill>
                  <a:schemeClr val="tx1"/>
                </a:solidFill>
                <a:latin typeface="Courier New" pitchFamily="49" charset="0"/>
              </a:rPr>
              <a:t>SELECT</a:t>
            </a:r>
            <a:r>
              <a:rPr lang="en-US" altLang="en-US" dirty="0">
                <a:solidFill>
                  <a:schemeClr val="tx1"/>
                </a:solidFill>
              </a:rPr>
              <a:t> privilege only on the view. A privilege granted on a synonym is converted to a privilege on the base table referenced by the synonym.</a:t>
            </a:r>
          </a:p>
          <a:p>
            <a:pPr lvl="1"/>
            <a:r>
              <a:rPr lang="en-US" altLang="en-US" b="1" dirty="0">
                <a:solidFill>
                  <a:schemeClr val="tx1"/>
                </a:solidFill>
              </a:rPr>
              <a:t>Note:</a:t>
            </a:r>
            <a:r>
              <a:rPr lang="en-US" altLang="en-US" dirty="0">
                <a:solidFill>
                  <a:schemeClr val="tx1"/>
                </a:solidFill>
              </a:rPr>
              <a:t> With the </a:t>
            </a:r>
            <a:r>
              <a:rPr lang="en-US" altLang="en-US" dirty="0">
                <a:solidFill>
                  <a:schemeClr val="tx1"/>
                </a:solidFill>
                <a:latin typeface="Courier New" pitchFamily="49" charset="0"/>
              </a:rPr>
              <a:t>REFERENCES</a:t>
            </a:r>
            <a:r>
              <a:rPr lang="en-US" altLang="en-US" dirty="0">
                <a:solidFill>
                  <a:schemeClr val="tx1"/>
                </a:solidFill>
              </a:rPr>
              <a:t> privilege, you can ensure that other users can create </a:t>
            </a:r>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constraints that reference your table.</a:t>
            </a:r>
          </a:p>
          <a:p>
            <a:endParaRPr lang="en-US" dirty="0"/>
          </a:p>
        </p:txBody>
      </p:sp>
    </p:spTree>
    <p:extLst>
      <p:ext uri="{BB962C8B-B14F-4D97-AF65-F5344CB8AC3E}">
        <p14:creationId xmlns:p14="http://schemas.microsoft.com/office/powerpoint/2010/main" val="2742794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r>
              <a:rPr lang="en-US" altLang="en-US" dirty="0"/>
              <a:t>Granting Object Privileges</a:t>
            </a:r>
          </a:p>
          <a:p>
            <a:pPr lvl="1"/>
            <a:r>
              <a:rPr lang="en-US" altLang="en-US" dirty="0">
                <a:solidFill>
                  <a:schemeClr val="tx1"/>
                </a:solidFill>
              </a:rPr>
              <a:t>You can grant different object privileges for different types of schema objects. </a:t>
            </a:r>
          </a:p>
          <a:p>
            <a:pPr lvl="1"/>
            <a:r>
              <a:rPr lang="en-US" altLang="en-US" dirty="0">
                <a:solidFill>
                  <a:schemeClr val="tx1"/>
                </a:solidFill>
              </a:rPr>
              <a:t>A user automatically has all object privileges for schema objects contained in the user’s schema. A user can grant any object privilege on any schema object that the user owns to any other user or role. </a:t>
            </a:r>
          </a:p>
          <a:p>
            <a:pPr lvl="1"/>
            <a:r>
              <a:rPr lang="en-US" altLang="en-US" dirty="0">
                <a:solidFill>
                  <a:schemeClr val="tx1"/>
                </a:solidFill>
              </a:rPr>
              <a:t>If the grant includes </a:t>
            </a:r>
            <a:r>
              <a:rPr lang="en-US" altLang="en-US" dirty="0">
                <a:solidFill>
                  <a:schemeClr val="tx1"/>
                </a:solidFill>
                <a:latin typeface="Courier New" pitchFamily="49" charset="0"/>
              </a:rPr>
              <a:t>WITH GRANT OPTION</a:t>
            </a:r>
            <a:r>
              <a:rPr lang="en-US" altLang="en-US" dirty="0">
                <a:solidFill>
                  <a:schemeClr val="tx1"/>
                </a:solidFill>
              </a:rPr>
              <a:t>, the grantee can further grant the object privilege to other users; otherwise, the grantee can use the privilege but cannot grant it to other users.</a:t>
            </a:r>
          </a:p>
          <a:p>
            <a:pPr lvl="1"/>
            <a:r>
              <a:rPr lang="en-US" altLang="en-US" dirty="0">
                <a:solidFill>
                  <a:schemeClr val="tx1"/>
                </a:solidFill>
              </a:rPr>
              <a:t>In the syntax:</a:t>
            </a:r>
          </a:p>
          <a:p>
            <a:pPr marL="400050" lvl="2" indent="-171450">
              <a:buNone/>
            </a:pPr>
            <a:r>
              <a:rPr lang="en-US" altLang="en-US" i="1" dirty="0" err="1">
                <a:solidFill>
                  <a:schemeClr val="tx1"/>
                </a:solidFill>
                <a:latin typeface="Courier New" pitchFamily="49" charset="0"/>
              </a:rPr>
              <a:t>object_priv</a:t>
            </a:r>
            <a:r>
              <a:rPr lang="en-US" altLang="en-US" i="1" dirty="0">
                <a:solidFill>
                  <a:schemeClr val="tx1"/>
                </a:solidFill>
                <a:latin typeface="Courier New" pitchFamily="49" charset="0"/>
              </a:rPr>
              <a:t>		</a:t>
            </a:r>
            <a:r>
              <a:rPr lang="en-US" altLang="en-US" dirty="0" smtClean="0">
                <a:solidFill>
                  <a:schemeClr val="tx1"/>
                </a:solidFill>
              </a:rPr>
              <a:t>Is </a:t>
            </a:r>
            <a:r>
              <a:rPr lang="en-US" altLang="en-US" dirty="0">
                <a:solidFill>
                  <a:schemeClr val="tx1"/>
                </a:solidFill>
              </a:rPr>
              <a:t>the object privilege to be granted</a:t>
            </a:r>
          </a:p>
          <a:p>
            <a:pPr marL="400050" lvl="2" indent="-171450" algn="just">
              <a:buNone/>
            </a:pPr>
            <a:r>
              <a:rPr lang="en-US" altLang="en-US" dirty="0">
                <a:solidFill>
                  <a:schemeClr val="tx1"/>
                </a:solidFill>
                <a:latin typeface="Courier New" pitchFamily="49" charset="0"/>
              </a:rPr>
              <a:t>ALL</a:t>
            </a:r>
            <a:r>
              <a:rPr lang="en-US" altLang="en-US" dirty="0">
                <a:solidFill>
                  <a:schemeClr val="tx1"/>
                </a:solidFill>
              </a:rPr>
              <a:t>			</a:t>
            </a:r>
            <a:r>
              <a:rPr lang="en-US" altLang="en-US" dirty="0" smtClean="0">
                <a:solidFill>
                  <a:schemeClr val="tx1"/>
                </a:solidFill>
              </a:rPr>
              <a:t>Specifies </a:t>
            </a:r>
            <a:r>
              <a:rPr lang="en-US" altLang="en-US" dirty="0">
                <a:solidFill>
                  <a:schemeClr val="tx1"/>
                </a:solidFill>
              </a:rPr>
              <a:t>all object privileges</a:t>
            </a:r>
          </a:p>
          <a:p>
            <a:pPr marL="400050" lvl="2" indent="-171450">
              <a:buNone/>
            </a:pPr>
            <a:r>
              <a:rPr lang="en-US" altLang="en-US" i="1" dirty="0">
                <a:solidFill>
                  <a:schemeClr val="tx1"/>
                </a:solidFill>
                <a:latin typeface="Courier New" pitchFamily="49" charset="0"/>
              </a:rPr>
              <a:t>columns			</a:t>
            </a:r>
            <a:r>
              <a:rPr lang="en-US" altLang="en-US" dirty="0" smtClean="0">
                <a:solidFill>
                  <a:schemeClr val="tx1"/>
                </a:solidFill>
              </a:rPr>
              <a:t>Specifies </a:t>
            </a:r>
            <a:r>
              <a:rPr lang="en-US" altLang="en-US" dirty="0">
                <a:solidFill>
                  <a:schemeClr val="tx1"/>
                </a:solidFill>
              </a:rPr>
              <a:t>the column from a table or view on which</a:t>
            </a:r>
            <a:br>
              <a:rPr lang="en-US" altLang="en-US" dirty="0">
                <a:solidFill>
                  <a:schemeClr val="tx1"/>
                </a:solidFill>
              </a:rPr>
            </a:br>
            <a:r>
              <a:rPr lang="en-US" altLang="en-US" dirty="0">
                <a:solidFill>
                  <a:schemeClr val="tx1"/>
                </a:solidFill>
              </a:rPr>
              <a:t>			</a:t>
            </a:r>
            <a:r>
              <a:rPr lang="en-US" altLang="en-US" dirty="0" smtClean="0">
                <a:solidFill>
                  <a:schemeClr val="tx1"/>
                </a:solidFill>
              </a:rPr>
              <a:t>privileges </a:t>
            </a:r>
            <a:r>
              <a:rPr lang="en-US" altLang="en-US" dirty="0">
                <a:solidFill>
                  <a:schemeClr val="tx1"/>
                </a:solidFill>
              </a:rPr>
              <a:t>are granted</a:t>
            </a:r>
          </a:p>
          <a:p>
            <a:pPr marL="400050" lvl="2" indent="-171450" algn="just">
              <a:buNone/>
            </a:pPr>
            <a:r>
              <a:rPr lang="en-US" altLang="en-US" dirty="0">
                <a:solidFill>
                  <a:schemeClr val="tx1"/>
                </a:solidFill>
                <a:latin typeface="Courier New" pitchFamily="49" charset="0"/>
              </a:rPr>
              <a:t>ON </a:t>
            </a:r>
            <a:r>
              <a:rPr lang="en-US" altLang="en-US" i="1" dirty="0">
                <a:solidFill>
                  <a:schemeClr val="tx1"/>
                </a:solidFill>
                <a:latin typeface="Courier New" pitchFamily="49" charset="0"/>
              </a:rPr>
              <a:t>object</a:t>
            </a:r>
            <a:r>
              <a:rPr lang="en-US" altLang="en-US" dirty="0">
                <a:solidFill>
                  <a:schemeClr val="tx1"/>
                </a:solidFill>
              </a:rPr>
              <a:t>		</a:t>
            </a:r>
            <a:r>
              <a:rPr lang="en-US" altLang="en-US" dirty="0" smtClean="0">
                <a:solidFill>
                  <a:schemeClr val="tx1"/>
                </a:solidFill>
              </a:rPr>
              <a:t>Is </a:t>
            </a:r>
            <a:r>
              <a:rPr lang="en-US" altLang="en-US" dirty="0">
                <a:solidFill>
                  <a:schemeClr val="tx1"/>
                </a:solidFill>
              </a:rPr>
              <a:t>the object on which the privileges are granted</a:t>
            </a:r>
          </a:p>
          <a:p>
            <a:pPr marL="400050" lvl="2" indent="-171450" algn="just">
              <a:buNone/>
            </a:pPr>
            <a:r>
              <a:rPr lang="en-US" altLang="en-US" dirty="0">
                <a:solidFill>
                  <a:schemeClr val="tx1"/>
                </a:solidFill>
                <a:latin typeface="Courier New" pitchFamily="49" charset="0"/>
              </a:rPr>
              <a:t>TO		</a:t>
            </a:r>
            <a:r>
              <a:rPr lang="en-US" altLang="en-US" dirty="0">
                <a:solidFill>
                  <a:schemeClr val="tx1"/>
                </a:solidFill>
              </a:rPr>
              <a:t>		</a:t>
            </a:r>
            <a:r>
              <a:rPr lang="en-US" altLang="en-US" dirty="0" smtClean="0">
                <a:solidFill>
                  <a:schemeClr val="tx1"/>
                </a:solidFill>
              </a:rPr>
              <a:t>Identifies </a:t>
            </a:r>
            <a:r>
              <a:rPr lang="en-US" altLang="en-US" dirty="0">
                <a:solidFill>
                  <a:schemeClr val="tx1"/>
                </a:solidFill>
              </a:rPr>
              <a:t>to whom the privilege is granted</a:t>
            </a:r>
          </a:p>
          <a:p>
            <a:pPr marL="400050" lvl="2" indent="-171450" algn="just">
              <a:buNone/>
            </a:pPr>
            <a:r>
              <a:rPr lang="en-US" altLang="en-US" dirty="0">
                <a:solidFill>
                  <a:schemeClr val="tx1"/>
                </a:solidFill>
                <a:latin typeface="Courier New" pitchFamily="49" charset="0"/>
              </a:rPr>
              <a:t>PUBLIC</a:t>
            </a:r>
            <a:r>
              <a:rPr lang="en-US" altLang="en-US" dirty="0">
                <a:solidFill>
                  <a:schemeClr val="tx1"/>
                </a:solidFill>
              </a:rPr>
              <a:t>			Grants object privileges to all users</a:t>
            </a:r>
          </a:p>
          <a:p>
            <a:pPr marL="400050" lvl="2" indent="-171450">
              <a:buNone/>
            </a:pPr>
            <a:r>
              <a:rPr lang="en-US" altLang="en-US" dirty="0">
                <a:solidFill>
                  <a:schemeClr val="tx1"/>
                </a:solidFill>
                <a:latin typeface="Courier New" pitchFamily="49" charset="0"/>
              </a:rPr>
              <a:t>WITH GRANT OPTION</a:t>
            </a:r>
            <a:r>
              <a:rPr lang="en-US" altLang="en-US" dirty="0">
                <a:solidFill>
                  <a:schemeClr val="tx1"/>
                </a:solidFill>
              </a:rPr>
              <a:t> 		Enables the grantee to grant the object privileges to other users and roles</a:t>
            </a:r>
          </a:p>
          <a:p>
            <a:pPr lvl="1"/>
            <a:r>
              <a:rPr lang="en-US" altLang="en-US" b="1" dirty="0">
                <a:solidFill>
                  <a:schemeClr val="tx1"/>
                </a:solidFill>
              </a:rPr>
              <a:t>Note:</a:t>
            </a:r>
            <a:r>
              <a:rPr lang="en-US" altLang="en-US" dirty="0">
                <a:solidFill>
                  <a:schemeClr val="tx1"/>
                </a:solidFill>
              </a:rPr>
              <a:t> In the syntax, </a:t>
            </a:r>
            <a:r>
              <a:rPr lang="en-US" altLang="en-US" i="1" dirty="0">
                <a:solidFill>
                  <a:schemeClr val="tx1"/>
                </a:solidFill>
              </a:rPr>
              <a:t>schema</a:t>
            </a:r>
            <a:r>
              <a:rPr lang="en-US" altLang="en-US" dirty="0">
                <a:solidFill>
                  <a:schemeClr val="tx1"/>
                </a:solidFill>
              </a:rPr>
              <a:t> is the same as the owner’s name.</a:t>
            </a:r>
          </a:p>
          <a:p>
            <a:endParaRPr lang="en-US" dirty="0"/>
          </a:p>
        </p:txBody>
      </p:sp>
    </p:spTree>
    <p:extLst>
      <p:ext uri="{BB962C8B-B14F-4D97-AF65-F5344CB8AC3E}">
        <p14:creationId xmlns:p14="http://schemas.microsoft.com/office/powerpoint/2010/main" val="4203788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244128"/>
          </a:xfrm>
        </p:spPr>
        <p:txBody>
          <a:bodyPr/>
          <a:lstStyle/>
          <a:p>
            <a:r>
              <a:rPr lang="en-US" altLang="en-US" dirty="0" smtClean="0"/>
              <a:t>Guidelines</a:t>
            </a:r>
          </a:p>
          <a:p>
            <a:pPr lvl="2"/>
            <a:r>
              <a:rPr lang="en-US" altLang="en-US" dirty="0" smtClean="0">
                <a:solidFill>
                  <a:schemeClr val="tx1"/>
                </a:solidFill>
              </a:rPr>
              <a:t>To </a:t>
            </a:r>
            <a:r>
              <a:rPr lang="en-US" altLang="en-US" dirty="0">
                <a:solidFill>
                  <a:schemeClr val="tx1"/>
                </a:solidFill>
              </a:rPr>
              <a:t>grant privileges on an object, the object must be in your own schema, or you must have been granted the object privileges </a:t>
            </a:r>
            <a:r>
              <a:rPr lang="en-US" altLang="en-US" dirty="0">
                <a:solidFill>
                  <a:schemeClr val="tx1"/>
                </a:solidFill>
                <a:latin typeface="Courier New" pitchFamily="49" charset="0"/>
              </a:rPr>
              <a:t>WITH GRANT </a:t>
            </a:r>
            <a:r>
              <a:rPr lang="en-US" altLang="en-US" dirty="0" smtClean="0">
                <a:solidFill>
                  <a:schemeClr val="tx1"/>
                </a:solidFill>
                <a:latin typeface="Courier New" pitchFamily="49" charset="0"/>
              </a:rPr>
              <a:t>OPTION</a:t>
            </a:r>
            <a:r>
              <a:rPr lang="en-US" altLang="en-US" dirty="0" smtClean="0">
                <a:solidFill>
                  <a:schemeClr val="tx1"/>
                </a:solidFill>
              </a:rPr>
              <a:t>.</a:t>
            </a:r>
          </a:p>
          <a:p>
            <a:pPr lvl="2"/>
            <a:r>
              <a:rPr lang="en-US" altLang="en-US" dirty="0" smtClean="0">
                <a:solidFill>
                  <a:schemeClr val="tx1"/>
                </a:solidFill>
              </a:rPr>
              <a:t>An </a:t>
            </a:r>
            <a:r>
              <a:rPr lang="en-US" altLang="en-US" dirty="0">
                <a:solidFill>
                  <a:schemeClr val="tx1"/>
                </a:solidFill>
              </a:rPr>
              <a:t>object owner can grant any object privilege on the object to any other user or role of the </a:t>
            </a:r>
            <a:r>
              <a:rPr lang="en-US" altLang="en-US" dirty="0" smtClean="0">
                <a:solidFill>
                  <a:schemeClr val="tx1"/>
                </a:solidFill>
              </a:rPr>
              <a:t>database.</a:t>
            </a:r>
          </a:p>
          <a:p>
            <a:pPr lvl="2"/>
            <a:r>
              <a:rPr lang="en-US" altLang="en-US" dirty="0" smtClean="0">
                <a:solidFill>
                  <a:schemeClr val="tx1"/>
                </a:solidFill>
              </a:rPr>
              <a:t>The </a:t>
            </a:r>
            <a:r>
              <a:rPr lang="en-US" altLang="en-US" dirty="0">
                <a:solidFill>
                  <a:schemeClr val="tx1"/>
                </a:solidFill>
              </a:rPr>
              <a:t>owner of an object automatically acquires all object privileges on that object.</a:t>
            </a:r>
          </a:p>
          <a:p>
            <a:pPr lvl="1"/>
            <a:r>
              <a:rPr lang="en-US" altLang="en-US" dirty="0">
                <a:solidFill>
                  <a:schemeClr val="tx1"/>
                </a:solidFill>
              </a:rPr>
              <a:t>The first example grants the </a:t>
            </a:r>
            <a:r>
              <a:rPr lang="en-US" altLang="en-US" dirty="0">
                <a:solidFill>
                  <a:schemeClr val="tx1"/>
                </a:solidFill>
                <a:latin typeface="Courier New" pitchFamily="49" charset="0"/>
              </a:rPr>
              <a:t>demo</a:t>
            </a:r>
            <a:r>
              <a:rPr lang="en-US" altLang="en-US" dirty="0">
                <a:solidFill>
                  <a:schemeClr val="tx1"/>
                </a:solidFill>
              </a:rPr>
              <a:t> user the privilege to query your </a:t>
            </a:r>
            <a:r>
              <a:rPr lang="en-US" altLang="en-US" dirty="0">
                <a:solidFill>
                  <a:schemeClr val="tx1"/>
                </a:solidFill>
                <a:latin typeface="Courier New" pitchFamily="49" charset="0"/>
              </a:rPr>
              <a:t>EMPLOYEES</a:t>
            </a:r>
            <a:r>
              <a:rPr lang="en-US" altLang="en-US" dirty="0">
                <a:solidFill>
                  <a:schemeClr val="tx1"/>
                </a:solidFill>
              </a:rPr>
              <a:t> table. </a:t>
            </a:r>
          </a:p>
          <a:p>
            <a:pPr lvl="1"/>
            <a:r>
              <a:rPr lang="en-US" altLang="en-US" dirty="0">
                <a:solidFill>
                  <a:schemeClr val="tx1"/>
                </a:solidFill>
              </a:rPr>
              <a:t>The second example grants </a:t>
            </a:r>
            <a:r>
              <a:rPr lang="en-US" altLang="en-US" dirty="0">
                <a:solidFill>
                  <a:schemeClr val="tx1"/>
                </a:solidFill>
                <a:latin typeface="Courier New" pitchFamily="49" charset="0"/>
              </a:rPr>
              <a:t>UPDATE</a:t>
            </a:r>
            <a:r>
              <a:rPr lang="en-US" altLang="en-US" dirty="0">
                <a:solidFill>
                  <a:schemeClr val="tx1"/>
                </a:solidFill>
              </a:rPr>
              <a:t> privileges on specific columns in the </a:t>
            </a:r>
            <a:r>
              <a:rPr lang="en-US" altLang="en-US" dirty="0">
                <a:solidFill>
                  <a:schemeClr val="tx1"/>
                </a:solidFill>
                <a:latin typeface="Courier New" pitchFamily="49" charset="0"/>
              </a:rPr>
              <a:t>DEPARTMENTS</a:t>
            </a:r>
            <a:r>
              <a:rPr lang="en-US" altLang="en-US" dirty="0">
                <a:solidFill>
                  <a:schemeClr val="tx1"/>
                </a:solidFill>
              </a:rPr>
              <a:t> table to </a:t>
            </a:r>
            <a:r>
              <a:rPr lang="en-US" altLang="en-US" dirty="0">
                <a:solidFill>
                  <a:schemeClr val="tx1"/>
                </a:solidFill>
                <a:latin typeface="Courier New" pitchFamily="49" charset="0"/>
              </a:rPr>
              <a:t>demo</a:t>
            </a:r>
            <a:r>
              <a:rPr lang="en-US" altLang="en-US" dirty="0">
                <a:solidFill>
                  <a:schemeClr val="tx1"/>
                </a:solidFill>
              </a:rPr>
              <a:t> and to the </a:t>
            </a:r>
            <a:r>
              <a:rPr lang="en-US" altLang="en-US" dirty="0">
                <a:solidFill>
                  <a:schemeClr val="tx1"/>
                </a:solidFill>
                <a:latin typeface="Courier New" pitchFamily="49" charset="0"/>
              </a:rPr>
              <a:t>manager</a:t>
            </a:r>
            <a:r>
              <a:rPr lang="en-US" altLang="en-US" dirty="0">
                <a:solidFill>
                  <a:schemeClr val="tx1"/>
                </a:solidFill>
              </a:rPr>
              <a:t> </a:t>
            </a:r>
            <a:r>
              <a:rPr lang="en-US" altLang="en-US" dirty="0"/>
              <a:t>role</a:t>
            </a:r>
            <a:r>
              <a:rPr lang="en-US" altLang="en-US" dirty="0">
                <a:solidFill>
                  <a:schemeClr val="tx1"/>
                </a:solidFill>
              </a:rPr>
              <a:t>.</a:t>
            </a:r>
          </a:p>
          <a:p>
            <a:pPr lvl="1"/>
            <a:r>
              <a:rPr lang="en-US" altLang="en-US" dirty="0">
                <a:solidFill>
                  <a:schemeClr val="tx1"/>
                </a:solidFill>
              </a:rPr>
              <a:t>For example, if your schema is </a:t>
            </a:r>
            <a:r>
              <a:rPr lang="en-US" altLang="en-US" dirty="0" err="1">
                <a:solidFill>
                  <a:schemeClr val="tx1"/>
                </a:solidFill>
                <a:latin typeface="Courier New" pitchFamily="49" charset="0"/>
              </a:rPr>
              <a:t>ora</a:t>
            </a:r>
            <a:r>
              <a:rPr lang="en-US" altLang="en-US" i="1" dirty="0" err="1">
                <a:solidFill>
                  <a:schemeClr val="tx1"/>
                </a:solidFill>
                <a:latin typeface="Courier New" pitchFamily="49" charset="0"/>
              </a:rPr>
              <a:t>xx</a:t>
            </a:r>
            <a:r>
              <a:rPr lang="en-US" altLang="en-US" dirty="0">
                <a:solidFill>
                  <a:schemeClr val="tx1"/>
                </a:solidFill>
              </a:rPr>
              <a:t>, and the </a:t>
            </a:r>
            <a:r>
              <a:rPr lang="en-US" altLang="en-US" dirty="0">
                <a:solidFill>
                  <a:schemeClr val="tx1"/>
                </a:solidFill>
                <a:latin typeface="Courier New" pitchFamily="49" charset="0"/>
              </a:rPr>
              <a:t>demo</a:t>
            </a:r>
            <a:r>
              <a:rPr lang="en-US" altLang="en-US" dirty="0">
                <a:solidFill>
                  <a:schemeClr val="tx1"/>
                </a:solidFill>
              </a:rPr>
              <a:t> user now wants to use a </a:t>
            </a:r>
            <a:r>
              <a:rPr lang="en-US" altLang="en-US" dirty="0">
                <a:solidFill>
                  <a:schemeClr val="tx1"/>
                </a:solidFill>
                <a:latin typeface="Courier New" pitchFamily="49" charset="0"/>
              </a:rPr>
              <a:t>SELECT</a:t>
            </a:r>
            <a:r>
              <a:rPr lang="en-US" altLang="en-US" dirty="0">
                <a:solidFill>
                  <a:schemeClr val="tx1"/>
                </a:solidFill>
              </a:rPr>
              <a:t> statement to obtain data from your </a:t>
            </a:r>
            <a:r>
              <a:rPr lang="en-US" altLang="en-US" dirty="0">
                <a:solidFill>
                  <a:schemeClr val="tx1"/>
                </a:solidFill>
                <a:latin typeface="Courier New" pitchFamily="49" charset="0"/>
              </a:rPr>
              <a:t>EMPLOYEES</a:t>
            </a:r>
            <a:r>
              <a:rPr lang="en-US" altLang="en-US" dirty="0">
                <a:solidFill>
                  <a:schemeClr val="tx1"/>
                </a:solidFill>
              </a:rPr>
              <a:t> table, the syntax he or she must use is:</a:t>
            </a:r>
          </a:p>
          <a:p>
            <a:pPr marL="857250" lvl="4"/>
            <a:r>
              <a:rPr lang="en-US" altLang="en-US" dirty="0">
                <a:solidFill>
                  <a:schemeClr val="tx1"/>
                </a:solidFill>
              </a:rPr>
              <a:t>SELECT  * FROM </a:t>
            </a:r>
            <a:r>
              <a:rPr lang="en-US" altLang="en-US" dirty="0" err="1">
                <a:solidFill>
                  <a:schemeClr val="tx1"/>
                </a:solidFill>
              </a:rPr>
              <a:t>oraxx.employees</a:t>
            </a:r>
            <a:r>
              <a:rPr lang="en-US" altLang="en-US" dirty="0">
                <a:solidFill>
                  <a:schemeClr val="tx1"/>
                </a:solidFill>
              </a:rPr>
              <a:t>;</a:t>
            </a:r>
            <a:endParaRPr lang="en-US" altLang="en-US" dirty="0">
              <a:solidFill>
                <a:schemeClr val="tx1"/>
              </a:solidFill>
              <a:latin typeface="Times" pitchFamily="18" charset="0"/>
            </a:endParaRPr>
          </a:p>
          <a:p>
            <a:pPr lvl="1"/>
            <a:r>
              <a:rPr lang="en-US" altLang="en-US" dirty="0">
                <a:solidFill>
                  <a:schemeClr val="tx1"/>
                </a:solidFill>
              </a:rPr>
              <a:t>Alternatively, the </a:t>
            </a:r>
            <a:r>
              <a:rPr lang="en-US" altLang="en-US" dirty="0">
                <a:solidFill>
                  <a:schemeClr val="tx1"/>
                </a:solidFill>
                <a:latin typeface="Courier New" pitchFamily="49" charset="0"/>
              </a:rPr>
              <a:t>demo</a:t>
            </a:r>
            <a:r>
              <a:rPr lang="en-US" altLang="en-US" dirty="0">
                <a:solidFill>
                  <a:schemeClr val="tx1"/>
                </a:solidFill>
              </a:rPr>
              <a:t> user can create a synonym for the table and issue a </a:t>
            </a:r>
            <a:r>
              <a:rPr lang="en-US" altLang="en-US" dirty="0">
                <a:solidFill>
                  <a:schemeClr val="tx1"/>
                </a:solidFill>
                <a:latin typeface="Courier New" pitchFamily="49" charset="0"/>
              </a:rPr>
              <a:t>SELECT</a:t>
            </a:r>
            <a:r>
              <a:rPr lang="en-US" altLang="en-US" dirty="0">
                <a:solidFill>
                  <a:schemeClr val="tx1"/>
                </a:solidFill>
              </a:rPr>
              <a:t> statement from the synonym:</a:t>
            </a:r>
          </a:p>
          <a:p>
            <a:pPr marL="857250" lvl="4"/>
            <a:r>
              <a:rPr lang="en-US" altLang="en-US" dirty="0">
                <a:solidFill>
                  <a:schemeClr val="tx1"/>
                </a:solidFill>
              </a:rPr>
              <a:t>CREATE SYNONYM </a:t>
            </a:r>
            <a:r>
              <a:rPr lang="en-US" altLang="en-US" dirty="0" err="1">
                <a:solidFill>
                  <a:schemeClr val="tx1"/>
                </a:solidFill>
              </a:rPr>
              <a:t>emp</a:t>
            </a:r>
            <a:r>
              <a:rPr lang="en-US" altLang="en-US" dirty="0">
                <a:solidFill>
                  <a:schemeClr val="tx1"/>
                </a:solidFill>
              </a:rPr>
              <a:t> FOR </a:t>
            </a:r>
            <a:r>
              <a:rPr lang="en-US" altLang="en-US" dirty="0" err="1">
                <a:solidFill>
                  <a:schemeClr val="tx1"/>
                </a:solidFill>
              </a:rPr>
              <a:t>oraxx.employees</a:t>
            </a:r>
            <a:r>
              <a:rPr lang="en-US" altLang="en-US" dirty="0">
                <a:solidFill>
                  <a:schemeClr val="tx1"/>
                </a:solidFill>
              </a:rPr>
              <a:t>;</a:t>
            </a:r>
          </a:p>
          <a:p>
            <a:pPr marL="857250" lvl="4"/>
            <a:r>
              <a:rPr lang="en-US" altLang="en-US" dirty="0">
                <a:solidFill>
                  <a:schemeClr val="tx1"/>
                </a:solidFill>
              </a:rPr>
              <a:t>SELECT * FROM </a:t>
            </a:r>
            <a:r>
              <a:rPr lang="en-US" altLang="en-US" dirty="0" err="1">
                <a:solidFill>
                  <a:schemeClr val="tx1"/>
                </a:solidFill>
              </a:rPr>
              <a:t>emp</a:t>
            </a:r>
            <a:r>
              <a:rPr lang="en-US" altLang="en-US" dirty="0">
                <a:solidFill>
                  <a:schemeClr val="tx1"/>
                </a:solidFill>
              </a:rPr>
              <a:t>;</a:t>
            </a:r>
          </a:p>
          <a:p>
            <a:pPr lvl="1"/>
            <a:r>
              <a:rPr lang="en-US" altLang="en-US" b="1" dirty="0">
                <a:solidFill>
                  <a:schemeClr val="tx1"/>
                </a:solidFill>
              </a:rPr>
              <a:t>Note:</a:t>
            </a:r>
            <a:r>
              <a:rPr lang="en-US" altLang="en-US" dirty="0">
                <a:solidFill>
                  <a:schemeClr val="tx1"/>
                </a:solidFill>
              </a:rPr>
              <a:t> DBAs generally allocate system privileges; any user who owns an object can grant object privileges</a:t>
            </a:r>
            <a:r>
              <a:rPr lang="en-US" altLang="en-US" dirty="0" smtClean="0">
                <a:solidFill>
                  <a:schemeClr val="tx1"/>
                </a:solidFill>
              </a:rPr>
              <a:t>.</a:t>
            </a:r>
            <a:endParaRPr lang="en-US" dirty="0"/>
          </a:p>
        </p:txBody>
      </p:sp>
    </p:spTree>
    <p:extLst>
      <p:ext uri="{BB962C8B-B14F-4D97-AF65-F5344CB8AC3E}">
        <p14:creationId xmlns:p14="http://schemas.microsoft.com/office/powerpoint/2010/main" val="211321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b="1" dirty="0">
                <a:latin typeface="Courier New" pitchFamily="49" charset="0"/>
              </a:rPr>
              <a:t>WITH GRANT OPTION</a:t>
            </a:r>
            <a:r>
              <a:rPr lang="en-US" altLang="en-US" b="1" dirty="0"/>
              <a:t> Keyword</a:t>
            </a:r>
          </a:p>
          <a:p>
            <a:pPr lvl="1"/>
            <a:r>
              <a:rPr lang="en-US" altLang="en-US" dirty="0"/>
              <a:t>A privilege that is granted with the </a:t>
            </a:r>
            <a:r>
              <a:rPr lang="en-US" altLang="en-US" dirty="0">
                <a:latin typeface="Courier New" pitchFamily="49" charset="0"/>
              </a:rPr>
              <a:t>WITH GRANT OPTION</a:t>
            </a:r>
            <a:r>
              <a:rPr lang="en-US" altLang="en-US" dirty="0"/>
              <a:t> clause can be passed on to other users and roles by the grantee. Object privileges granted with the </a:t>
            </a:r>
            <a:r>
              <a:rPr lang="en-US" altLang="en-US" dirty="0">
                <a:latin typeface="Courier New" pitchFamily="49" charset="0"/>
              </a:rPr>
              <a:t>WITH GRANT OPTION</a:t>
            </a:r>
            <a:r>
              <a:rPr lang="en-US" altLang="en-US" dirty="0"/>
              <a:t> clause are revoked when the grantor’s privilege is revoked. </a:t>
            </a:r>
          </a:p>
          <a:p>
            <a:pPr lvl="1"/>
            <a:r>
              <a:rPr lang="en-US" altLang="en-US" dirty="0"/>
              <a:t>You can specify </a:t>
            </a:r>
            <a:r>
              <a:rPr lang="en-US" altLang="en-US" dirty="0">
                <a:latin typeface="Courier New" pitchFamily="49" charset="0"/>
                <a:cs typeface="Courier New" pitchFamily="49" charset="0"/>
              </a:rPr>
              <a:t>WITH GRANT OPTION</a:t>
            </a:r>
            <a:r>
              <a:rPr lang="en-US" altLang="en-US" dirty="0"/>
              <a:t> only when granting to a user or to </a:t>
            </a:r>
            <a:r>
              <a:rPr lang="en-US" altLang="en-US" dirty="0">
                <a:latin typeface="Courier New" pitchFamily="49" charset="0"/>
                <a:cs typeface="Courier New" pitchFamily="49" charset="0"/>
              </a:rPr>
              <a:t>PUBLIC</a:t>
            </a:r>
            <a:r>
              <a:rPr lang="en-US" altLang="en-US" dirty="0"/>
              <a:t>, not when granting to a role. The grantor must meet one or more of the below criteria. </a:t>
            </a:r>
          </a:p>
          <a:p>
            <a:pPr lvl="1"/>
            <a:r>
              <a:rPr lang="en-US" altLang="en-US" dirty="0"/>
              <a:t>The grantor:</a:t>
            </a:r>
          </a:p>
          <a:p>
            <a:pPr lvl="2">
              <a:buFont typeface="Arial" charset="0"/>
              <a:buChar char="•"/>
            </a:pPr>
            <a:r>
              <a:rPr lang="en-US" altLang="en-US" dirty="0"/>
              <a:t>Must be the object owner; otherwise, the grantor must have object access with </a:t>
            </a:r>
            <a:r>
              <a:rPr lang="en-US" altLang="en-US" dirty="0">
                <a:latin typeface="Courier New" pitchFamily="49" charset="0"/>
                <a:cs typeface="Courier New" pitchFamily="49" charset="0"/>
              </a:rPr>
              <a:t>GRANT OPTION </a:t>
            </a:r>
            <a:r>
              <a:rPr lang="en-US" altLang="en-US" dirty="0"/>
              <a:t>from the user</a:t>
            </a:r>
          </a:p>
          <a:p>
            <a:pPr lvl="2">
              <a:buFont typeface="Arial" charset="0"/>
              <a:buChar char="•"/>
            </a:pPr>
            <a:r>
              <a:rPr lang="en-US" altLang="en-US" dirty="0"/>
              <a:t>Must have the </a:t>
            </a:r>
            <a:r>
              <a:rPr lang="en-US" altLang="en-US" dirty="0">
                <a:latin typeface="Courier New" pitchFamily="49" charset="0"/>
                <a:cs typeface="Courier New" pitchFamily="49" charset="0"/>
              </a:rPr>
              <a:t>GRANT ANY OBJECT PRIVILEGE </a:t>
            </a:r>
            <a:r>
              <a:rPr lang="en-US" altLang="en-US" dirty="0"/>
              <a:t>system privilege and an object privilege on the object</a:t>
            </a:r>
          </a:p>
          <a:p>
            <a:pPr lvl="1"/>
            <a:r>
              <a:rPr lang="en-US" altLang="en-US" dirty="0"/>
              <a:t>The example in the slide gives the </a:t>
            </a:r>
            <a:r>
              <a:rPr lang="en-US" altLang="en-US" dirty="0">
                <a:latin typeface="Courier New" pitchFamily="49" charset="0"/>
              </a:rPr>
              <a:t>demo</a:t>
            </a:r>
            <a:r>
              <a:rPr lang="en-US" altLang="en-US" dirty="0"/>
              <a:t> user access to your </a:t>
            </a:r>
            <a:r>
              <a:rPr lang="en-US" altLang="en-US" dirty="0">
                <a:latin typeface="Courier New" pitchFamily="49" charset="0"/>
              </a:rPr>
              <a:t>DEPARTMENTS</a:t>
            </a:r>
            <a:r>
              <a:rPr lang="en-US" altLang="en-US" dirty="0"/>
              <a:t> table with the privileges to query the table and add rows to the table. You can also observe that </a:t>
            </a:r>
            <a:r>
              <a:rPr lang="en-US" altLang="en-US" dirty="0">
                <a:latin typeface="Courier New" pitchFamily="49" charset="0"/>
              </a:rPr>
              <a:t>demo</a:t>
            </a:r>
            <a:r>
              <a:rPr lang="en-US" altLang="en-US" dirty="0"/>
              <a:t> can give others these privileges.</a:t>
            </a:r>
          </a:p>
          <a:p>
            <a:pPr lvl="1"/>
            <a:r>
              <a:rPr lang="en-US" altLang="en-US" b="1" dirty="0" smtClean="0">
                <a:latin typeface="Courier New" pitchFamily="49" charset="0"/>
              </a:rPr>
              <a:t>PUBLIC</a:t>
            </a:r>
            <a:r>
              <a:rPr lang="en-US" altLang="en-US" b="1" dirty="0" smtClean="0"/>
              <a:t> </a:t>
            </a:r>
            <a:r>
              <a:rPr lang="en-US" altLang="en-US" b="1" dirty="0"/>
              <a:t>Keyword</a:t>
            </a:r>
          </a:p>
          <a:p>
            <a:pPr lvl="1"/>
            <a:r>
              <a:rPr lang="en-US" altLang="en-US" dirty="0"/>
              <a:t>An owner of a table can grant access to all users by using the </a:t>
            </a:r>
            <a:r>
              <a:rPr lang="en-US" altLang="en-US" dirty="0">
                <a:latin typeface="Courier New" pitchFamily="49" charset="0"/>
              </a:rPr>
              <a:t>PUBLIC</a:t>
            </a:r>
            <a:r>
              <a:rPr lang="en-US" altLang="en-US" dirty="0"/>
              <a:t> keyword. The second example allows all users on the system to query data from the </a:t>
            </a:r>
            <a:r>
              <a:rPr lang="en-US" altLang="en-US" dirty="0">
                <a:latin typeface="Courier New" pitchFamily="49" charset="0"/>
              </a:rPr>
              <a:t>DEPARTMENTS</a:t>
            </a:r>
            <a:r>
              <a:rPr lang="en-US" altLang="en-US" dirty="0"/>
              <a:t> table.</a:t>
            </a:r>
          </a:p>
          <a:p>
            <a:endParaRPr lang="en-US" dirty="0"/>
          </a:p>
        </p:txBody>
      </p:sp>
    </p:spTree>
    <p:extLst>
      <p:ext uri="{BB962C8B-B14F-4D97-AF65-F5344CB8AC3E}">
        <p14:creationId xmlns:p14="http://schemas.microsoft.com/office/powerpoint/2010/main" val="10950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ltLang="en-US" smtClean="0"/>
              <a:t>In Unit 6, you will learn how to create users, control their access to database objects, and revoke permissions from users.</a:t>
            </a:r>
            <a:endParaRPr lang="en-US" altLang="en-US" dirty="0"/>
          </a:p>
        </p:txBody>
      </p:sp>
      <p:sp>
        <p:nvSpPr>
          <p:cNvPr id="5" name="Footer Placeholder 4"/>
          <p:cNvSpPr>
            <a:spLocks noGrp="1"/>
          </p:cNvSpPr>
          <p:nvPr>
            <p:ph type="ftr" sz="quarter" idx="10"/>
          </p:nvPr>
        </p:nvSpPr>
        <p:spPr/>
        <p:txBody>
          <a:bodyPr/>
          <a:lstStyle/>
          <a:p>
            <a:r>
              <a:rPr lang="en-US" smtClean="0"/>
              <a:t>Oracle Database 19c: SQL Workshop   18 - </a:t>
            </a:r>
            <a:fld id="{7C951E65-0BAA-4B24-AD87-683F8269D8DB}" type="slidenum">
              <a:rPr lang="en-US" smtClean="0"/>
              <a:pPr/>
              <a:t>2</a:t>
            </a:fld>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066188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20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If you attempt to perform an unauthorized operation, such as deleting a row from a table for which you do not have the </a:t>
            </a:r>
            <a:r>
              <a:rPr lang="en-US" altLang="en-US" dirty="0">
                <a:latin typeface="Courier New" pitchFamily="49" charset="0"/>
                <a:cs typeface="Courier New" pitchFamily="49" charset="0"/>
              </a:rPr>
              <a:t>DELETE</a:t>
            </a:r>
            <a:r>
              <a:rPr lang="en-US" altLang="en-US" dirty="0"/>
              <a:t> privilege, the Oracle server does not permit the operation to take place.</a:t>
            </a:r>
          </a:p>
          <a:p>
            <a:pPr lvl="1"/>
            <a:r>
              <a:rPr lang="en-US" altLang="en-US" dirty="0"/>
              <a:t>If you receive the Oracle server error message “Table or view does not exist,” you have done either of the following:</a:t>
            </a:r>
          </a:p>
          <a:p>
            <a:pPr lvl="2"/>
            <a:r>
              <a:rPr lang="en-US" altLang="en-US" dirty="0"/>
              <a:t>Named a table or view that does not exist</a:t>
            </a:r>
          </a:p>
          <a:p>
            <a:pPr lvl="2"/>
            <a:r>
              <a:rPr lang="en-US" altLang="en-US" dirty="0"/>
              <a:t>Attempted to perform an operation on a table or view for which you do not have the appropriate privilege</a:t>
            </a:r>
          </a:p>
          <a:p>
            <a:pPr lvl="1"/>
            <a:r>
              <a:rPr lang="en-US" altLang="en-US" dirty="0"/>
              <a:t>The data dictionary is organized in tables and views, and contains information about the database. You can access the data dictionary to view the privileges that you have. The table in the slide describes various data dictionary views.</a:t>
            </a:r>
          </a:p>
          <a:p>
            <a:pPr lvl="1"/>
            <a:r>
              <a:rPr lang="en-US" altLang="en-US" dirty="0"/>
              <a:t>You learn about data dictionary views in the lesson titled “Introduction to Data Dictionary Views.”</a:t>
            </a:r>
          </a:p>
          <a:p>
            <a:pPr lvl="1"/>
            <a:r>
              <a:rPr lang="en-US" altLang="en-US" b="1" dirty="0"/>
              <a:t>Note: </a:t>
            </a:r>
            <a:r>
              <a:rPr lang="en-US" altLang="en-US" dirty="0"/>
              <a:t>The </a:t>
            </a:r>
            <a:r>
              <a:rPr lang="en-US" altLang="en-US" dirty="0">
                <a:latin typeface="Courier New" pitchFamily="49" charset="0"/>
                <a:cs typeface="Courier New" pitchFamily="49" charset="0"/>
              </a:rPr>
              <a:t>ALL_TAB_PRIVS_MADE</a:t>
            </a:r>
            <a:r>
              <a:rPr lang="en-US" altLang="en-US" dirty="0"/>
              <a:t> dictionary view describes all the object grants made by the user or made on the objects owned by the user.</a:t>
            </a:r>
          </a:p>
          <a:p>
            <a:endParaRPr lang="en-US" dirty="0"/>
          </a:p>
        </p:txBody>
      </p:sp>
    </p:spTree>
    <p:extLst>
      <p:ext uri="{BB962C8B-B14F-4D97-AF65-F5344CB8AC3E}">
        <p14:creationId xmlns:p14="http://schemas.microsoft.com/office/powerpoint/2010/main" val="355459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lvl="1"/>
            <a:r>
              <a:rPr lang="en-US" altLang="en-US" smtClean="0"/>
              <a:t>In this section, you will learn how to revoke object privileges.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21</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722910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22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You can remove privileges granted to other users by using the </a:t>
            </a:r>
            <a:r>
              <a:rPr lang="en-US" altLang="en-US" dirty="0">
                <a:solidFill>
                  <a:schemeClr val="tx1"/>
                </a:solidFill>
                <a:latin typeface="Courier New" pitchFamily="49" charset="0"/>
              </a:rPr>
              <a:t>REVOKE</a:t>
            </a:r>
            <a:r>
              <a:rPr lang="en-US" altLang="en-US" dirty="0">
                <a:solidFill>
                  <a:schemeClr val="tx1"/>
                </a:solidFill>
              </a:rPr>
              <a:t> statement. </a:t>
            </a:r>
          </a:p>
          <a:p>
            <a:pPr lvl="1"/>
            <a:r>
              <a:rPr lang="en-US" altLang="en-US" dirty="0">
                <a:solidFill>
                  <a:schemeClr val="tx1"/>
                </a:solidFill>
              </a:rPr>
              <a:t>When you use the </a:t>
            </a:r>
            <a:r>
              <a:rPr lang="en-US" altLang="en-US" dirty="0">
                <a:solidFill>
                  <a:schemeClr val="tx1"/>
                </a:solidFill>
                <a:latin typeface="Courier New" pitchFamily="49" charset="0"/>
              </a:rPr>
              <a:t>REVOKE</a:t>
            </a:r>
            <a:r>
              <a:rPr lang="en-US" altLang="en-US" dirty="0">
                <a:solidFill>
                  <a:schemeClr val="tx1"/>
                </a:solidFill>
              </a:rPr>
              <a:t> statement, the privileges that you specify are revoked from the users you name and from any other users to whom those privileges were granted by the revoked user.</a:t>
            </a:r>
          </a:p>
          <a:p>
            <a:pPr lvl="1"/>
            <a:r>
              <a:rPr lang="en-US" altLang="en-US" dirty="0">
                <a:solidFill>
                  <a:schemeClr val="tx1"/>
                </a:solidFill>
              </a:rPr>
              <a:t>In the syntax:</a:t>
            </a:r>
          </a:p>
          <a:p>
            <a:pPr lvl="1"/>
            <a:r>
              <a:rPr lang="en-US" altLang="en-US" dirty="0">
                <a:solidFill>
                  <a:schemeClr val="tx1"/>
                </a:solidFill>
                <a:latin typeface="Courier New" pitchFamily="49" charset="0"/>
              </a:rPr>
              <a:t>CASCADE</a:t>
            </a:r>
            <a:r>
              <a:rPr lang="en-US" altLang="en-US" dirty="0">
                <a:solidFill>
                  <a:schemeClr val="tx1"/>
                </a:solidFill>
              </a:rPr>
              <a:t> 		Is required to remove any referential integrity constraints made to the </a:t>
            </a:r>
            <a:r>
              <a:rPr lang="en-US" altLang="en-US" dirty="0">
                <a:solidFill>
                  <a:schemeClr val="tx1"/>
                </a:solidFill>
                <a:latin typeface="Courier New" pitchFamily="49" charset="0"/>
              </a:rPr>
              <a:t>CONSTRAINTS	</a:t>
            </a:r>
            <a:r>
              <a:rPr lang="en-US" altLang="en-US" dirty="0" smtClean="0">
                <a:solidFill>
                  <a:schemeClr val="tx1"/>
                </a:solidFill>
              </a:rPr>
              <a:t>object </a:t>
            </a:r>
            <a:r>
              <a:rPr lang="en-US" altLang="en-US" dirty="0">
                <a:solidFill>
                  <a:schemeClr val="tx1"/>
                </a:solidFill>
              </a:rPr>
              <a:t>by means of the </a:t>
            </a:r>
            <a:r>
              <a:rPr lang="en-US" altLang="en-US" dirty="0">
                <a:solidFill>
                  <a:schemeClr val="tx1"/>
                </a:solidFill>
                <a:latin typeface="Courier New" pitchFamily="49" charset="0"/>
              </a:rPr>
              <a:t>REFERENCES</a:t>
            </a:r>
            <a:r>
              <a:rPr lang="en-US" altLang="en-US" dirty="0">
                <a:solidFill>
                  <a:schemeClr val="tx1"/>
                </a:solidFill>
              </a:rPr>
              <a:t> privilege</a:t>
            </a:r>
          </a:p>
          <a:p>
            <a:pPr lvl="1"/>
            <a:r>
              <a:rPr lang="en-US" altLang="en-US" dirty="0">
                <a:solidFill>
                  <a:schemeClr val="tx1"/>
                </a:solidFill>
              </a:rPr>
              <a:t>For more information, see the </a:t>
            </a:r>
            <a:r>
              <a:rPr lang="en-US" altLang="en-US" i="1" dirty="0">
                <a:solidFill>
                  <a:schemeClr val="tx1"/>
                </a:solidFill>
              </a:rPr>
              <a:t>Oracle Database SQL Language Reference </a:t>
            </a:r>
            <a:r>
              <a:rPr lang="en-US" altLang="en-US" dirty="0">
                <a:solidFill>
                  <a:schemeClr val="tx1"/>
                </a:solidFill>
              </a:rPr>
              <a:t>for Oracle Database19</a:t>
            </a:r>
            <a:r>
              <a:rPr lang="en-US" altLang="en-US" i="1" dirty="0">
                <a:solidFill>
                  <a:schemeClr val="tx1"/>
                </a:solidFill>
              </a:rPr>
              <a:t>c</a:t>
            </a:r>
            <a:r>
              <a:rPr lang="en-US" altLang="en-US" dirty="0">
                <a:solidFill>
                  <a:schemeClr val="tx1"/>
                </a:solidFill>
              </a:rPr>
              <a:t>.</a:t>
            </a:r>
          </a:p>
          <a:p>
            <a:pPr lvl="1"/>
            <a:r>
              <a:rPr lang="en-US" altLang="en-US" b="1" dirty="0">
                <a:solidFill>
                  <a:schemeClr val="tx1"/>
                </a:solidFill>
              </a:rPr>
              <a:t>Note: </a:t>
            </a:r>
            <a:r>
              <a:rPr lang="en-US" altLang="en-US" dirty="0">
                <a:solidFill>
                  <a:schemeClr val="tx1"/>
                </a:solidFill>
              </a:rPr>
              <a:t>If a user leaves the company and you revoke his or her privileges, you must re-grant any privileges that this user granted to other users. If you drop the user account without revoking privileges from it, the system privileges granted by this user to other users are not affected by this action.</a:t>
            </a:r>
          </a:p>
          <a:p>
            <a:endParaRPr lang="en-US" dirty="0"/>
          </a:p>
        </p:txBody>
      </p:sp>
    </p:spTree>
    <p:extLst>
      <p:ext uri="{BB962C8B-B14F-4D97-AF65-F5344CB8AC3E}">
        <p14:creationId xmlns:p14="http://schemas.microsoft.com/office/powerpoint/2010/main" val="245771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23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example in the slide revokes </a:t>
            </a:r>
            <a:r>
              <a:rPr lang="en-US" altLang="en-US" dirty="0">
                <a:solidFill>
                  <a:schemeClr val="tx1"/>
                </a:solidFill>
                <a:latin typeface="Courier New" pitchFamily="49" charset="0"/>
              </a:rPr>
              <a:t>SELECT</a:t>
            </a:r>
            <a:r>
              <a:rPr lang="en-US" altLang="en-US" dirty="0">
                <a:solidFill>
                  <a:schemeClr val="tx1"/>
                </a:solidFill>
              </a:rPr>
              <a:t> and </a:t>
            </a:r>
            <a:r>
              <a:rPr lang="en-US" altLang="en-US" dirty="0">
                <a:solidFill>
                  <a:schemeClr val="tx1"/>
                </a:solidFill>
                <a:latin typeface="Courier New" pitchFamily="49" charset="0"/>
              </a:rPr>
              <a:t>INSERT</a:t>
            </a:r>
            <a:r>
              <a:rPr lang="en-US" altLang="en-US" dirty="0">
                <a:solidFill>
                  <a:schemeClr val="tx1"/>
                </a:solidFill>
              </a:rPr>
              <a:t> privileges given to the </a:t>
            </a:r>
            <a:r>
              <a:rPr lang="en-US" altLang="en-US" dirty="0">
                <a:solidFill>
                  <a:schemeClr val="tx1"/>
                </a:solidFill>
                <a:latin typeface="Courier New" pitchFamily="49" charset="0"/>
              </a:rPr>
              <a:t>demo</a:t>
            </a:r>
            <a:r>
              <a:rPr lang="en-US" altLang="en-US" dirty="0">
                <a:solidFill>
                  <a:schemeClr val="tx1"/>
                </a:solidFill>
              </a:rPr>
              <a:t> user on the </a:t>
            </a:r>
            <a:r>
              <a:rPr lang="en-US" altLang="en-US" dirty="0">
                <a:solidFill>
                  <a:schemeClr val="tx1"/>
                </a:solidFill>
                <a:latin typeface="Courier New" pitchFamily="49" charset="0"/>
              </a:rPr>
              <a:t>DEPARTMENTS</a:t>
            </a:r>
            <a:r>
              <a:rPr lang="en-US" altLang="en-US" dirty="0">
                <a:solidFill>
                  <a:schemeClr val="tx1"/>
                </a:solidFill>
              </a:rPr>
              <a:t> table.</a:t>
            </a:r>
          </a:p>
          <a:p>
            <a:pPr lvl="1"/>
            <a:r>
              <a:rPr lang="en-US" altLang="en-US" b="1" dirty="0">
                <a:solidFill>
                  <a:schemeClr val="tx1"/>
                </a:solidFill>
              </a:rPr>
              <a:t>Note: </a:t>
            </a:r>
            <a:r>
              <a:rPr lang="en-US" altLang="en-US" dirty="0">
                <a:solidFill>
                  <a:schemeClr val="tx1"/>
                </a:solidFill>
              </a:rPr>
              <a:t>If a user is granted a privilege with the </a:t>
            </a:r>
            <a:r>
              <a:rPr lang="en-US" altLang="en-US" dirty="0">
                <a:solidFill>
                  <a:schemeClr val="tx1"/>
                </a:solidFill>
                <a:latin typeface="Courier New" pitchFamily="49" charset="0"/>
              </a:rPr>
              <a:t>WITH</a:t>
            </a:r>
            <a:r>
              <a:rPr lang="en-US" altLang="en-US" dirty="0">
                <a:solidFill>
                  <a:schemeClr val="tx1"/>
                </a:solidFill>
              </a:rPr>
              <a:t> </a:t>
            </a:r>
            <a:r>
              <a:rPr lang="en-US" altLang="en-US" dirty="0">
                <a:solidFill>
                  <a:schemeClr val="tx1"/>
                </a:solidFill>
                <a:latin typeface="Courier New" pitchFamily="49" charset="0"/>
              </a:rPr>
              <a:t>GRANT</a:t>
            </a:r>
            <a:r>
              <a:rPr lang="en-US" altLang="en-US" dirty="0">
                <a:solidFill>
                  <a:schemeClr val="tx1"/>
                </a:solidFill>
              </a:rPr>
              <a:t> </a:t>
            </a:r>
            <a:r>
              <a:rPr lang="en-US" altLang="en-US" dirty="0">
                <a:solidFill>
                  <a:schemeClr val="tx1"/>
                </a:solidFill>
                <a:latin typeface="Courier New" pitchFamily="49" charset="0"/>
              </a:rPr>
              <a:t>OPTION</a:t>
            </a:r>
            <a:r>
              <a:rPr lang="en-US" altLang="en-US" dirty="0">
                <a:solidFill>
                  <a:schemeClr val="tx1"/>
                </a:solidFill>
              </a:rPr>
              <a:t> clause, that user can also grant the privilege with the </a:t>
            </a:r>
            <a:r>
              <a:rPr lang="en-US" altLang="en-US" dirty="0">
                <a:solidFill>
                  <a:schemeClr val="tx1"/>
                </a:solidFill>
                <a:latin typeface="Courier New" pitchFamily="49" charset="0"/>
              </a:rPr>
              <a:t>WITH</a:t>
            </a:r>
            <a:r>
              <a:rPr lang="en-US" altLang="en-US" dirty="0">
                <a:solidFill>
                  <a:schemeClr val="tx1"/>
                </a:solidFill>
              </a:rPr>
              <a:t> </a:t>
            </a:r>
            <a:r>
              <a:rPr lang="en-US" altLang="en-US" dirty="0">
                <a:solidFill>
                  <a:schemeClr val="tx1"/>
                </a:solidFill>
                <a:latin typeface="Courier New" pitchFamily="49" charset="0"/>
              </a:rPr>
              <a:t>GRANT</a:t>
            </a:r>
            <a:r>
              <a:rPr lang="en-US" altLang="en-US" dirty="0">
                <a:solidFill>
                  <a:schemeClr val="tx1"/>
                </a:solidFill>
              </a:rPr>
              <a:t> </a:t>
            </a:r>
            <a:r>
              <a:rPr lang="en-US" altLang="en-US" dirty="0">
                <a:solidFill>
                  <a:schemeClr val="tx1"/>
                </a:solidFill>
                <a:latin typeface="Courier New" pitchFamily="49" charset="0"/>
              </a:rPr>
              <a:t>OPTION</a:t>
            </a:r>
            <a:r>
              <a:rPr lang="en-US" altLang="en-US" dirty="0">
                <a:solidFill>
                  <a:schemeClr val="tx1"/>
                </a:solidFill>
              </a:rPr>
              <a:t> clause, so that a long chain of grantees is possible, but no circular grants (granting to a grant ancestor) are permitted. If the owner revokes a privilege from a user who granted the privilege to other users, the revoking cascades to all the privileges granted.</a:t>
            </a:r>
          </a:p>
          <a:p>
            <a:pPr lvl="1"/>
            <a:r>
              <a:rPr lang="en-US" altLang="en-US" dirty="0">
                <a:solidFill>
                  <a:schemeClr val="tx1"/>
                </a:solidFill>
              </a:rPr>
              <a:t>For example, if user </a:t>
            </a:r>
            <a:r>
              <a:rPr lang="en-US" altLang="en-US" dirty="0">
                <a:solidFill>
                  <a:schemeClr val="tx1"/>
                </a:solidFill>
                <a:latin typeface="Courier New" pitchFamily="49" charset="0"/>
              </a:rPr>
              <a:t>A</a:t>
            </a:r>
            <a:r>
              <a:rPr lang="en-US" altLang="en-US" dirty="0">
                <a:solidFill>
                  <a:schemeClr val="tx1"/>
                </a:solidFill>
              </a:rPr>
              <a:t> grants a </a:t>
            </a:r>
            <a:r>
              <a:rPr lang="en-US" altLang="en-US" dirty="0">
                <a:solidFill>
                  <a:schemeClr val="tx1"/>
                </a:solidFill>
                <a:latin typeface="Courier New" pitchFamily="49" charset="0"/>
              </a:rPr>
              <a:t>SELECT</a:t>
            </a:r>
            <a:r>
              <a:rPr lang="en-US" altLang="en-US" dirty="0">
                <a:solidFill>
                  <a:schemeClr val="tx1"/>
                </a:solidFill>
              </a:rPr>
              <a:t> privilege on a table to user </a:t>
            </a:r>
            <a:r>
              <a:rPr lang="en-US" altLang="en-US" dirty="0">
                <a:solidFill>
                  <a:schemeClr val="tx1"/>
                </a:solidFill>
                <a:latin typeface="Courier New" pitchFamily="49" charset="0"/>
              </a:rPr>
              <a:t>B</a:t>
            </a:r>
            <a:r>
              <a:rPr lang="en-US" altLang="en-US" dirty="0">
                <a:solidFill>
                  <a:schemeClr val="tx1"/>
                </a:solidFill>
              </a:rPr>
              <a:t> including the </a:t>
            </a:r>
            <a:r>
              <a:rPr lang="en-US" altLang="en-US" dirty="0">
                <a:solidFill>
                  <a:schemeClr val="tx1"/>
                </a:solidFill>
                <a:latin typeface="Courier New" pitchFamily="49" charset="0"/>
              </a:rPr>
              <a:t>WITH</a:t>
            </a:r>
            <a:r>
              <a:rPr lang="en-US" altLang="en-US" dirty="0">
                <a:solidFill>
                  <a:schemeClr val="tx1"/>
                </a:solidFill>
              </a:rPr>
              <a:t> </a:t>
            </a:r>
            <a:r>
              <a:rPr lang="en-US" altLang="en-US" dirty="0">
                <a:solidFill>
                  <a:schemeClr val="tx1"/>
                </a:solidFill>
                <a:latin typeface="Courier New" pitchFamily="49" charset="0"/>
              </a:rPr>
              <a:t>GRANT</a:t>
            </a:r>
            <a:r>
              <a:rPr lang="en-US" altLang="en-US" dirty="0">
                <a:solidFill>
                  <a:schemeClr val="tx1"/>
                </a:solidFill>
              </a:rPr>
              <a:t> </a:t>
            </a:r>
            <a:r>
              <a:rPr lang="en-US" altLang="en-US" dirty="0">
                <a:solidFill>
                  <a:schemeClr val="tx1"/>
                </a:solidFill>
                <a:latin typeface="Courier New" pitchFamily="49" charset="0"/>
              </a:rPr>
              <a:t>OPTION</a:t>
            </a:r>
            <a:r>
              <a:rPr lang="en-US" altLang="en-US" dirty="0">
                <a:solidFill>
                  <a:schemeClr val="tx1"/>
                </a:solidFill>
              </a:rPr>
              <a:t> clause, user </a:t>
            </a:r>
            <a:r>
              <a:rPr lang="en-US" altLang="en-US" dirty="0">
                <a:solidFill>
                  <a:schemeClr val="tx1"/>
                </a:solidFill>
                <a:latin typeface="Courier New" pitchFamily="49" charset="0"/>
              </a:rPr>
              <a:t>B</a:t>
            </a:r>
            <a:r>
              <a:rPr lang="en-US" altLang="en-US" dirty="0">
                <a:solidFill>
                  <a:schemeClr val="tx1"/>
                </a:solidFill>
              </a:rPr>
              <a:t> can grant to user </a:t>
            </a:r>
            <a:r>
              <a:rPr lang="en-US" altLang="en-US" dirty="0">
                <a:solidFill>
                  <a:schemeClr val="tx1"/>
                </a:solidFill>
                <a:latin typeface="Courier New" pitchFamily="49" charset="0"/>
              </a:rPr>
              <a:t>C</a:t>
            </a:r>
            <a:r>
              <a:rPr lang="en-US" altLang="en-US" dirty="0">
                <a:solidFill>
                  <a:schemeClr val="tx1"/>
                </a:solidFill>
              </a:rPr>
              <a:t> the </a:t>
            </a:r>
            <a:r>
              <a:rPr lang="en-US" altLang="en-US" dirty="0">
                <a:solidFill>
                  <a:schemeClr val="tx1"/>
                </a:solidFill>
                <a:latin typeface="Courier New" pitchFamily="49" charset="0"/>
              </a:rPr>
              <a:t>SELECT</a:t>
            </a:r>
            <a:r>
              <a:rPr lang="en-US" altLang="en-US" dirty="0">
                <a:solidFill>
                  <a:schemeClr val="tx1"/>
                </a:solidFill>
              </a:rPr>
              <a:t> privilege with the </a:t>
            </a:r>
            <a:r>
              <a:rPr lang="en-US" altLang="en-US" dirty="0">
                <a:solidFill>
                  <a:schemeClr val="tx1"/>
                </a:solidFill>
                <a:latin typeface="Courier New" pitchFamily="49" charset="0"/>
              </a:rPr>
              <a:t>WITH</a:t>
            </a:r>
            <a:r>
              <a:rPr lang="en-US" altLang="en-US" dirty="0">
                <a:solidFill>
                  <a:schemeClr val="tx1"/>
                </a:solidFill>
              </a:rPr>
              <a:t> </a:t>
            </a:r>
            <a:r>
              <a:rPr lang="en-US" altLang="en-US" dirty="0">
                <a:solidFill>
                  <a:schemeClr val="tx1"/>
                </a:solidFill>
                <a:latin typeface="Courier New" pitchFamily="49" charset="0"/>
              </a:rPr>
              <a:t>GRANT</a:t>
            </a:r>
            <a:r>
              <a:rPr lang="en-US" altLang="en-US" dirty="0">
                <a:solidFill>
                  <a:schemeClr val="tx1"/>
                </a:solidFill>
              </a:rPr>
              <a:t> </a:t>
            </a:r>
            <a:r>
              <a:rPr lang="en-US" altLang="en-US" dirty="0">
                <a:solidFill>
                  <a:schemeClr val="tx1"/>
                </a:solidFill>
                <a:latin typeface="Courier New" pitchFamily="49" charset="0"/>
              </a:rPr>
              <a:t>OPTION</a:t>
            </a:r>
            <a:r>
              <a:rPr lang="en-US" altLang="en-US" dirty="0">
                <a:solidFill>
                  <a:schemeClr val="tx1"/>
                </a:solidFill>
              </a:rPr>
              <a:t> clause as well, and user </a:t>
            </a:r>
            <a:r>
              <a:rPr lang="en-US" altLang="en-US" dirty="0">
                <a:solidFill>
                  <a:schemeClr val="tx1"/>
                </a:solidFill>
                <a:latin typeface="Courier New" pitchFamily="49" charset="0"/>
              </a:rPr>
              <a:t>C</a:t>
            </a:r>
            <a:r>
              <a:rPr lang="en-US" altLang="en-US" dirty="0">
                <a:solidFill>
                  <a:schemeClr val="tx1"/>
                </a:solidFill>
              </a:rPr>
              <a:t> can then grant to user </a:t>
            </a:r>
            <a:r>
              <a:rPr lang="en-US" altLang="en-US" dirty="0">
                <a:solidFill>
                  <a:schemeClr val="tx1"/>
                </a:solidFill>
                <a:latin typeface="Courier New" pitchFamily="49" charset="0"/>
              </a:rPr>
              <a:t>D</a:t>
            </a:r>
            <a:r>
              <a:rPr lang="en-US" altLang="en-US" dirty="0">
                <a:solidFill>
                  <a:schemeClr val="tx1"/>
                </a:solidFill>
              </a:rPr>
              <a:t> the </a:t>
            </a:r>
            <a:r>
              <a:rPr lang="en-US" altLang="en-US" dirty="0">
                <a:solidFill>
                  <a:schemeClr val="tx1"/>
                </a:solidFill>
                <a:latin typeface="Courier New" pitchFamily="49" charset="0"/>
              </a:rPr>
              <a:t>SELECT</a:t>
            </a:r>
            <a:r>
              <a:rPr lang="en-US" altLang="en-US" dirty="0">
                <a:solidFill>
                  <a:schemeClr val="tx1"/>
                </a:solidFill>
              </a:rPr>
              <a:t> privilege. If user </a:t>
            </a:r>
            <a:r>
              <a:rPr lang="en-US" altLang="en-US" dirty="0">
                <a:solidFill>
                  <a:schemeClr val="tx1"/>
                </a:solidFill>
                <a:latin typeface="Courier New" pitchFamily="49" charset="0"/>
              </a:rPr>
              <a:t>A</a:t>
            </a:r>
            <a:r>
              <a:rPr lang="en-US" altLang="en-US" dirty="0">
                <a:solidFill>
                  <a:schemeClr val="tx1"/>
                </a:solidFill>
              </a:rPr>
              <a:t> revokes privileges from user </a:t>
            </a:r>
            <a:r>
              <a:rPr lang="en-US" altLang="en-US" dirty="0">
                <a:solidFill>
                  <a:schemeClr val="tx1"/>
                </a:solidFill>
                <a:latin typeface="Courier New" pitchFamily="49" charset="0"/>
              </a:rPr>
              <a:t>B</a:t>
            </a:r>
            <a:r>
              <a:rPr lang="en-US" altLang="en-US" dirty="0">
                <a:solidFill>
                  <a:schemeClr val="tx1"/>
                </a:solidFill>
              </a:rPr>
              <a:t>, the privileges granted to users </a:t>
            </a:r>
            <a:r>
              <a:rPr lang="en-US" altLang="en-US" dirty="0">
                <a:solidFill>
                  <a:schemeClr val="tx1"/>
                </a:solidFill>
                <a:latin typeface="Courier New" pitchFamily="49" charset="0"/>
              </a:rPr>
              <a:t>C</a:t>
            </a:r>
            <a:r>
              <a:rPr lang="en-US" altLang="en-US" dirty="0">
                <a:solidFill>
                  <a:schemeClr val="tx1"/>
                </a:solidFill>
              </a:rPr>
              <a:t> and </a:t>
            </a:r>
            <a:r>
              <a:rPr lang="en-US" altLang="en-US" dirty="0">
                <a:solidFill>
                  <a:schemeClr val="tx1"/>
                </a:solidFill>
                <a:latin typeface="Courier New" pitchFamily="49" charset="0"/>
              </a:rPr>
              <a:t>D</a:t>
            </a:r>
            <a:r>
              <a:rPr lang="en-US" altLang="en-US" dirty="0">
                <a:solidFill>
                  <a:schemeClr val="tx1"/>
                </a:solidFill>
              </a:rPr>
              <a:t> are also revoked.</a:t>
            </a:r>
          </a:p>
          <a:p>
            <a:pPr lvl="1"/>
            <a:endParaRPr lang="en-US" altLang="en-US" dirty="0">
              <a:solidFill>
                <a:schemeClr val="tx1"/>
              </a:solidFill>
            </a:endParaRPr>
          </a:p>
          <a:p>
            <a:endParaRPr lang="en-US" dirty="0"/>
          </a:p>
        </p:txBody>
      </p:sp>
    </p:spTree>
    <p:extLst>
      <p:ext uri="{BB962C8B-B14F-4D97-AF65-F5344CB8AC3E}">
        <p14:creationId xmlns:p14="http://schemas.microsoft.com/office/powerpoint/2010/main" val="2552016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24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DBAs establish initial database security for users by assigning privileges to the users.</a:t>
            </a:r>
          </a:p>
          <a:p>
            <a:pPr lvl="2"/>
            <a:r>
              <a:rPr lang="en-US" altLang="en-US" dirty="0"/>
              <a:t>The DBA creates users who must have a password. The DBA is also responsible for establishing the initial system privileges for a user.</a:t>
            </a:r>
          </a:p>
          <a:p>
            <a:pPr lvl="2"/>
            <a:r>
              <a:rPr lang="en-US" altLang="en-US" dirty="0"/>
              <a:t>After the user has created an object, the user can pass along any of the available object privileges to other users or to all users by using the </a:t>
            </a:r>
            <a:r>
              <a:rPr lang="en-US" altLang="en-US" dirty="0">
                <a:latin typeface="Courier New" pitchFamily="49" charset="0"/>
                <a:cs typeface="Courier New" pitchFamily="49" charset="0"/>
              </a:rPr>
              <a:t>GRANT</a:t>
            </a:r>
            <a:r>
              <a:rPr lang="en-US" altLang="en-US" dirty="0"/>
              <a:t> statement.</a:t>
            </a:r>
          </a:p>
          <a:p>
            <a:pPr lvl="2"/>
            <a:r>
              <a:rPr lang="en-US" altLang="en-US" dirty="0"/>
              <a:t>A DBA can create roles by using the </a:t>
            </a:r>
            <a:r>
              <a:rPr lang="en-US" altLang="en-US" dirty="0">
                <a:latin typeface="Courier New" pitchFamily="49" charset="0"/>
                <a:cs typeface="Courier New" pitchFamily="49" charset="0"/>
              </a:rPr>
              <a:t>CREATE</a:t>
            </a:r>
            <a:r>
              <a:rPr lang="en-US" altLang="en-US" dirty="0"/>
              <a:t> </a:t>
            </a:r>
            <a:r>
              <a:rPr lang="en-US" altLang="en-US" dirty="0">
                <a:latin typeface="Courier New" pitchFamily="49" charset="0"/>
                <a:cs typeface="Courier New" pitchFamily="49" charset="0"/>
              </a:rPr>
              <a:t>ROLE</a:t>
            </a:r>
            <a:r>
              <a:rPr lang="en-US" altLang="en-US" dirty="0"/>
              <a:t> statement to pass along a collection of system or object privileges to multiple users. Roles make granting and revoking privileges easier to maintain.</a:t>
            </a:r>
          </a:p>
          <a:p>
            <a:pPr lvl="2"/>
            <a:r>
              <a:rPr lang="en-US" altLang="en-US" dirty="0"/>
              <a:t>Users can change their passwords by using the </a:t>
            </a:r>
            <a:r>
              <a:rPr lang="en-US" altLang="en-US" dirty="0">
                <a:latin typeface="Courier New" pitchFamily="49" charset="0"/>
                <a:cs typeface="Courier New" pitchFamily="49" charset="0"/>
              </a:rPr>
              <a:t>ALTER</a:t>
            </a:r>
            <a:r>
              <a:rPr lang="en-US" altLang="en-US" dirty="0"/>
              <a:t> </a:t>
            </a:r>
            <a:r>
              <a:rPr lang="en-US" altLang="en-US" dirty="0">
                <a:latin typeface="Courier New" pitchFamily="49" charset="0"/>
                <a:cs typeface="Courier New" pitchFamily="49" charset="0"/>
              </a:rPr>
              <a:t>USER</a:t>
            </a:r>
            <a:r>
              <a:rPr lang="en-US" altLang="en-US" dirty="0"/>
              <a:t> statement.</a:t>
            </a:r>
          </a:p>
          <a:p>
            <a:pPr lvl="2"/>
            <a:r>
              <a:rPr lang="en-US" altLang="en-US" dirty="0"/>
              <a:t>You can remove privileges from users by using the </a:t>
            </a:r>
            <a:r>
              <a:rPr lang="en-US" altLang="en-US" dirty="0">
                <a:latin typeface="Courier New" pitchFamily="49" charset="0"/>
                <a:cs typeface="Courier New" pitchFamily="49" charset="0"/>
              </a:rPr>
              <a:t>REVOKE</a:t>
            </a:r>
            <a:r>
              <a:rPr lang="en-US" altLang="en-US" dirty="0"/>
              <a:t> statement.</a:t>
            </a:r>
          </a:p>
          <a:p>
            <a:pPr lvl="2"/>
            <a:r>
              <a:rPr lang="en-US" altLang="en-US" dirty="0"/>
              <a:t>With data dictionary views, users can view the privileges granted to them and those that are granted on their objects.</a:t>
            </a:r>
          </a:p>
          <a:p>
            <a:endParaRPr lang="en-US" dirty="0"/>
          </a:p>
        </p:txBody>
      </p:sp>
    </p:spTree>
    <p:extLst>
      <p:ext uri="{BB962C8B-B14F-4D97-AF65-F5344CB8AC3E}">
        <p14:creationId xmlns:p14="http://schemas.microsoft.com/office/powerpoint/2010/main" val="795286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body" idx="1"/>
          </p:nvPr>
        </p:nvSpPr>
        <p:spPr/>
        <p:txBody>
          <a:bodyPr/>
          <a:lstStyle/>
          <a:p>
            <a:pPr lvl="1"/>
            <a:r>
              <a:rPr lang="en-US" altLang="en-US" smtClean="0"/>
              <a:t>In this practice, you learn how to grant privileges to other users on your table and modifying another user’s table through the privileges granted to you.</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25</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745317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55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 how to control database access to specific objects and add new users with different levels of access privileges.</a:t>
            </a:r>
          </a:p>
          <a:p>
            <a:pPr lvl="1"/>
            <a:endParaRPr lang="en-US" dirty="0"/>
          </a:p>
        </p:txBody>
      </p:sp>
    </p:spTree>
    <p:extLst>
      <p:ext uri="{BB962C8B-B14F-4D97-AF65-F5344CB8AC3E}">
        <p14:creationId xmlns:p14="http://schemas.microsoft.com/office/powerpoint/2010/main" val="339904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body" idx="1"/>
          </p:nvPr>
        </p:nvSpPr>
        <p:spPr/>
        <p:txBody>
          <a:bodyPr/>
          <a:lstStyle/>
          <a:p>
            <a:pPr lvl="1"/>
            <a:r>
              <a:rPr lang="en-US" altLang="en-US" smtClean="0"/>
              <a:t>This section discusses system privileges.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4</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209427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a multiple-user environment, you want to maintain security of database access and use. </a:t>
            </a:r>
          </a:p>
          <a:p>
            <a:pPr lvl="1"/>
            <a:r>
              <a:rPr lang="en-US" altLang="en-US" dirty="0"/>
              <a:t>With Oracle Server database security, you can do the following:</a:t>
            </a:r>
          </a:p>
          <a:p>
            <a:pPr lvl="2"/>
            <a:r>
              <a:rPr lang="en-US" altLang="en-US" dirty="0"/>
              <a:t>Control database access</a:t>
            </a:r>
          </a:p>
          <a:p>
            <a:pPr lvl="2"/>
            <a:r>
              <a:rPr lang="en-US" altLang="en-US" dirty="0"/>
              <a:t>Give access to specific objects in the database</a:t>
            </a:r>
          </a:p>
          <a:p>
            <a:pPr lvl="2"/>
            <a:r>
              <a:rPr lang="en-US" altLang="en-US" dirty="0"/>
              <a:t>Confirm given and received privileges with the Oracle data dictionary</a:t>
            </a:r>
          </a:p>
          <a:p>
            <a:pPr lvl="1"/>
            <a:r>
              <a:rPr lang="en-US" altLang="en-US" dirty="0"/>
              <a:t>Database security can be classified into two categories: </a:t>
            </a:r>
          </a:p>
          <a:p>
            <a:pPr lvl="2"/>
            <a:r>
              <a:rPr lang="en-US" altLang="en-US" b="1" dirty="0"/>
              <a:t>System security </a:t>
            </a:r>
            <a:r>
              <a:rPr lang="en-US" altLang="en-US" dirty="0"/>
              <a:t>covers access and use of the database at the system level, such as the username and password, the disk space allocated to users, and the system operations that users can perform.</a:t>
            </a:r>
          </a:p>
          <a:p>
            <a:pPr lvl="2"/>
            <a:r>
              <a:rPr lang="en-US" altLang="en-US" b="1" dirty="0"/>
              <a:t>Data security </a:t>
            </a:r>
            <a:r>
              <a:rPr lang="en-US" altLang="en-US" dirty="0"/>
              <a:t>covers access and use of the database objects and the actions that users can perform on the objects.</a:t>
            </a:r>
          </a:p>
          <a:p>
            <a:endParaRPr lang="en-US" dirty="0"/>
          </a:p>
        </p:txBody>
      </p:sp>
    </p:spTree>
    <p:extLst>
      <p:ext uri="{BB962C8B-B14F-4D97-AF65-F5344CB8AC3E}">
        <p14:creationId xmlns:p14="http://schemas.microsoft.com/office/powerpoint/2010/main" val="234280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What is a </a:t>
            </a:r>
            <a:r>
              <a:rPr lang="en-US" altLang="en-US" b="1" dirty="0">
                <a:solidFill>
                  <a:schemeClr val="tx1"/>
                </a:solidFill>
              </a:rPr>
              <a:t>privilege</a:t>
            </a:r>
            <a:r>
              <a:rPr lang="en-US" altLang="en-US" dirty="0">
                <a:solidFill>
                  <a:schemeClr val="tx1"/>
                </a:solidFill>
              </a:rPr>
              <a:t>?</a:t>
            </a:r>
          </a:p>
          <a:p>
            <a:pPr lvl="1"/>
            <a:r>
              <a:rPr lang="en-US" altLang="en-US" dirty="0">
                <a:solidFill>
                  <a:schemeClr val="tx1"/>
                </a:solidFill>
              </a:rPr>
              <a:t>A privilege is the right to execute particular SQL statements. </a:t>
            </a:r>
          </a:p>
          <a:p>
            <a:pPr lvl="1"/>
            <a:r>
              <a:rPr lang="en-US" altLang="en-US" dirty="0">
                <a:solidFill>
                  <a:schemeClr val="tx1"/>
                </a:solidFill>
              </a:rPr>
              <a:t>The database administrator (DBA) is a high-level user who has the ability to create users and grant users access to the database and its objects. </a:t>
            </a:r>
          </a:p>
          <a:p>
            <a:pPr lvl="1"/>
            <a:r>
              <a:rPr lang="en-US" altLang="en-US" dirty="0">
                <a:solidFill>
                  <a:schemeClr val="tx1"/>
                </a:solidFill>
              </a:rPr>
              <a:t>You as a user will require system privileges to gain access to the database and object privileges to manipulate the content of the objects in the database. You can also be given the privilege to grant additional privileges to other users or to roles, which are named groups of related privileges.</a:t>
            </a:r>
            <a:endParaRPr lang="en-US" altLang="en-US" b="1" dirty="0"/>
          </a:p>
          <a:p>
            <a:pPr lvl="1"/>
            <a:r>
              <a:rPr lang="en-US" altLang="en-US" b="1" dirty="0"/>
              <a:t>Schemas</a:t>
            </a:r>
          </a:p>
          <a:p>
            <a:pPr lvl="1"/>
            <a:r>
              <a:rPr lang="en-US" altLang="en-US" dirty="0">
                <a:solidFill>
                  <a:schemeClr val="tx1"/>
                </a:solidFill>
              </a:rPr>
              <a:t>A schema is a collection of objects such as tables, views, and sequences. The schema is owned by a database user and has the same name as the user.</a:t>
            </a:r>
          </a:p>
          <a:p>
            <a:pPr lvl="1"/>
            <a:r>
              <a:rPr lang="en-US" altLang="en-US" dirty="0">
                <a:solidFill>
                  <a:schemeClr val="tx1"/>
                </a:solidFill>
              </a:rPr>
              <a:t>A system privilege is the right to perform a particular action, or to perform an action on any schema objects of a particular type. Whereas an object privilege provides the user the ability to perform a particular action on a specific schema object. </a:t>
            </a:r>
          </a:p>
          <a:p>
            <a:endParaRPr lang="en-US" dirty="0"/>
          </a:p>
        </p:txBody>
      </p:sp>
    </p:spTree>
    <p:extLst>
      <p:ext uri="{BB962C8B-B14F-4D97-AF65-F5344CB8AC3E}">
        <p14:creationId xmlns:p14="http://schemas.microsoft.com/office/powerpoint/2010/main" val="300813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5487" name="Group 95"/>
          <p:cNvGraphicFramePr>
            <a:graphicFrameLocks noGrp="1"/>
          </p:cNvGraphicFramePr>
          <p:nvPr>
            <p:extLst>
              <p:ext uri="{D42A27DB-BD31-4B8C-83A1-F6EECF244321}">
                <p14:modId xmlns:p14="http://schemas.microsoft.com/office/powerpoint/2010/main" val="1304137724"/>
              </p:ext>
            </p:extLst>
          </p:nvPr>
        </p:nvGraphicFramePr>
        <p:xfrm>
          <a:off x="600075" y="5904059"/>
          <a:ext cx="5638800" cy="2149477"/>
        </p:xfrm>
        <a:graphic>
          <a:graphicData uri="http://schemas.openxmlformats.org/drawingml/2006/table">
            <a:tbl>
              <a:tblPr/>
              <a:tblGrid>
                <a:gridCol w="21336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tblGrid>
              <a:tr h="2591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System Privilege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Operations Authorized</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2591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USER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Grantee can create other Oracle users.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2591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DROP USER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Grantee can drop another user.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2591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DROP ANY TABLE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Grantee can drop a table in any schema.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4268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BACKUP ANY TABLE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Grantee can back up any table in any schema with the export utility.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4268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SELECT ANY TABLE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Grantee can query tables, views, or materialized views in any schema.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2591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ANY TABLE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Grantee can create tables in any schema. </a:t>
                      </a:r>
                    </a:p>
                  </a:txBody>
                  <a:tcPr marT="45734" marB="457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More than 200 distinct system privileges are available for users and roles. Typically, system privileges are provided by the DBA. </a:t>
            </a:r>
          </a:p>
          <a:p>
            <a:pPr lvl="1"/>
            <a:r>
              <a:rPr lang="en-US" altLang="en-US" dirty="0">
                <a:solidFill>
                  <a:schemeClr val="tx1"/>
                </a:solidFill>
              </a:rPr>
              <a:t>The table </a:t>
            </a:r>
            <a:r>
              <a:rPr lang="en-US" altLang="en-US" dirty="0">
                <a:solidFill>
                  <a:schemeClr val="tx1"/>
                </a:solidFill>
                <a:latin typeface="Courier New" pitchFamily="49" charset="0"/>
                <a:cs typeface="Courier New" pitchFamily="49" charset="0"/>
              </a:rPr>
              <a:t>SYSTEM_PRIVILEGE_MAP</a:t>
            </a:r>
            <a:r>
              <a:rPr lang="en-US" altLang="en-US" dirty="0">
                <a:solidFill>
                  <a:schemeClr val="tx1"/>
                </a:solidFill>
              </a:rPr>
              <a:t> contains all the system privileges available, based on the version release. This table is also used to map privilege type numbers to type names.</a:t>
            </a:r>
          </a:p>
          <a:p>
            <a:pPr lvl="1"/>
            <a:r>
              <a:rPr lang="en-US" altLang="en-US" b="1" dirty="0" smtClean="0">
                <a:solidFill>
                  <a:schemeClr val="tx1"/>
                </a:solidFill>
              </a:rPr>
              <a:t>Typical </a:t>
            </a:r>
            <a:r>
              <a:rPr lang="en-US" altLang="en-US" b="1" dirty="0">
                <a:solidFill>
                  <a:schemeClr val="tx1"/>
                </a:solidFill>
              </a:rPr>
              <a:t>DBA Privileges</a:t>
            </a:r>
          </a:p>
          <a:p>
            <a:pPr lvl="1"/>
            <a:endParaRPr lang="en-US" altLang="en-US" b="1" dirty="0">
              <a:solidFill>
                <a:schemeClr val="tx1"/>
              </a:solidFill>
            </a:endParaRPr>
          </a:p>
          <a:p>
            <a:pPr lvl="1"/>
            <a:endParaRPr lang="en-US" altLang="en-US" b="1" dirty="0">
              <a:solidFill>
                <a:schemeClr val="tx1"/>
              </a:solidFill>
            </a:endParaRPr>
          </a:p>
          <a:p>
            <a:endParaRPr lang="en-US" dirty="0"/>
          </a:p>
        </p:txBody>
      </p:sp>
    </p:spTree>
    <p:extLst>
      <p:ext uri="{BB962C8B-B14F-4D97-AF65-F5344CB8AC3E}">
        <p14:creationId xmlns:p14="http://schemas.microsoft.com/office/powerpoint/2010/main" val="1676338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DBA creates the user by executing the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USER</a:t>
            </a:r>
            <a:r>
              <a:rPr lang="en-US" altLang="en-US" dirty="0">
                <a:solidFill>
                  <a:schemeClr val="tx1"/>
                </a:solidFill>
              </a:rPr>
              <a:t> statement. The user does not have any privileges at this point. The DBA can then grant privileges to that user. These privileges determine what the user can do at the database level.</a:t>
            </a:r>
          </a:p>
          <a:p>
            <a:pPr lvl="1"/>
            <a:r>
              <a:rPr lang="en-US" altLang="en-US" dirty="0">
                <a:solidFill>
                  <a:schemeClr val="tx1"/>
                </a:solidFill>
              </a:rPr>
              <a:t>The slide gives the abridged syntax for creating a user. </a:t>
            </a:r>
          </a:p>
          <a:p>
            <a:pPr lvl="1"/>
            <a:r>
              <a:rPr lang="en-US" altLang="en-US" dirty="0">
                <a:solidFill>
                  <a:schemeClr val="tx1"/>
                </a:solidFill>
              </a:rPr>
              <a:t>In the syntax:</a:t>
            </a:r>
          </a:p>
          <a:p>
            <a:pPr marL="400050" lvl="2" indent="-171450">
              <a:buNone/>
            </a:pPr>
            <a:r>
              <a:rPr lang="en-US" altLang="en-US" i="1" dirty="0">
                <a:solidFill>
                  <a:schemeClr val="tx1"/>
                </a:solidFill>
                <a:latin typeface="Courier New" pitchFamily="49" charset="0"/>
              </a:rPr>
              <a:t>user</a:t>
            </a:r>
            <a:r>
              <a:rPr lang="en-US" altLang="en-US" i="1" dirty="0">
                <a:solidFill>
                  <a:schemeClr val="tx1"/>
                </a:solidFill>
              </a:rPr>
              <a:t>		</a:t>
            </a:r>
            <a:r>
              <a:rPr lang="en-US" altLang="en-US" dirty="0" smtClean="0">
                <a:solidFill>
                  <a:schemeClr val="tx1"/>
                </a:solidFill>
              </a:rPr>
              <a:t>Is </a:t>
            </a:r>
            <a:r>
              <a:rPr lang="en-US" altLang="en-US" dirty="0">
                <a:solidFill>
                  <a:schemeClr val="tx1"/>
                </a:solidFill>
              </a:rPr>
              <a:t>the name of the user to be created</a:t>
            </a:r>
          </a:p>
          <a:p>
            <a:pPr marL="400050" lvl="2" indent="-171450">
              <a:buNone/>
            </a:pPr>
            <a:r>
              <a:rPr lang="en-US" altLang="en-US" i="1" dirty="0">
                <a:solidFill>
                  <a:schemeClr val="tx1"/>
                </a:solidFill>
                <a:latin typeface="Courier New" pitchFamily="49" charset="0"/>
              </a:rPr>
              <a:t>password</a:t>
            </a:r>
            <a:r>
              <a:rPr lang="en-US" altLang="en-US" dirty="0">
                <a:solidFill>
                  <a:schemeClr val="tx1"/>
                </a:solidFill>
              </a:rPr>
              <a:t>		Specifies that the user must log in with this password</a:t>
            </a:r>
          </a:p>
          <a:p>
            <a:pPr lvl="1"/>
            <a:r>
              <a:rPr lang="en-US" altLang="en-US" dirty="0">
                <a:solidFill>
                  <a:schemeClr val="tx1"/>
                </a:solidFill>
              </a:rPr>
              <a:t>For more information, see the</a:t>
            </a:r>
            <a:r>
              <a:rPr lang="en-US" altLang="en-US" i="1" dirty="0">
                <a:solidFill>
                  <a:schemeClr val="tx1"/>
                </a:solidFill>
              </a:rPr>
              <a:t> Oracle Database SQL Language Reference </a:t>
            </a:r>
            <a:r>
              <a:rPr lang="en-US" altLang="en-US" dirty="0">
                <a:solidFill>
                  <a:schemeClr val="tx1"/>
                </a:solidFill>
              </a:rPr>
              <a:t>for Oracle Database19</a:t>
            </a:r>
            <a:r>
              <a:rPr lang="en-US" altLang="en-US" i="1" dirty="0">
                <a:solidFill>
                  <a:schemeClr val="tx1"/>
                </a:solidFill>
              </a:rPr>
              <a:t>c</a:t>
            </a:r>
            <a:r>
              <a:rPr lang="en-US" altLang="en-US" dirty="0">
                <a:solidFill>
                  <a:schemeClr val="tx1"/>
                </a:solidFill>
              </a:rPr>
              <a:t>.</a:t>
            </a:r>
          </a:p>
          <a:p>
            <a:pPr lvl="1"/>
            <a:r>
              <a:rPr lang="en-US" altLang="en-US" b="1" dirty="0">
                <a:solidFill>
                  <a:schemeClr val="tx1"/>
                </a:solidFill>
              </a:rPr>
              <a:t>Note: </a:t>
            </a:r>
            <a:r>
              <a:rPr lang="en-US" altLang="en-US" dirty="0">
                <a:solidFill>
                  <a:schemeClr val="tx1"/>
                </a:solidFill>
              </a:rPr>
              <a:t>Starting with Oracle Database 11</a:t>
            </a:r>
            <a:r>
              <a:rPr lang="en-US" altLang="en-US" i="1" dirty="0">
                <a:solidFill>
                  <a:schemeClr val="tx1"/>
                </a:solidFill>
              </a:rPr>
              <a:t>g</a:t>
            </a:r>
            <a:r>
              <a:rPr lang="en-US" altLang="en-US" dirty="0">
                <a:solidFill>
                  <a:schemeClr val="tx1"/>
                </a:solidFill>
              </a:rPr>
              <a:t>, passwords are case-sensitive. </a:t>
            </a:r>
          </a:p>
          <a:p>
            <a:endParaRPr lang="en-US" dirty="0"/>
          </a:p>
        </p:txBody>
      </p:sp>
    </p:spTree>
    <p:extLst>
      <p:ext uri="{BB962C8B-B14F-4D97-AF65-F5344CB8AC3E}">
        <p14:creationId xmlns:p14="http://schemas.microsoft.com/office/powerpoint/2010/main" val="380642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569" name="Group 81"/>
          <p:cNvGraphicFramePr>
            <a:graphicFrameLocks noGrp="1"/>
          </p:cNvGraphicFramePr>
          <p:nvPr>
            <p:extLst>
              <p:ext uri="{D42A27DB-BD31-4B8C-83A1-F6EECF244321}">
                <p14:modId xmlns:p14="http://schemas.microsoft.com/office/powerpoint/2010/main" val="2923228668"/>
              </p:ext>
            </p:extLst>
          </p:nvPr>
        </p:nvGraphicFramePr>
        <p:xfrm>
          <a:off x="600075" y="5322985"/>
          <a:ext cx="5715000" cy="1722439"/>
        </p:xfrm>
        <a:graphic>
          <a:graphicData uri="http://schemas.openxmlformats.org/drawingml/2006/table">
            <a:tbl>
              <a:tblPr/>
              <a:tblGrid>
                <a:gridCol w="16764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259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System Privilege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Operations Authorized</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259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SESSION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Connect to the database.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259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TABLE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Create tables in the user’s schema.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259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SEQUENCE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Create a sequence in the user’s schema.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259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VIEW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Create a view in the user’s schema.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4267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cs typeface="Courier New" pitchFamily="49" charset="0"/>
                        </a:rPr>
                        <a:t>CREATE PROCEDURE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Create a stored procedure, function, or package in the user’s schema. </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 name="Footer Placeholder 2"/>
          <p:cNvSpPr>
            <a:spLocks noGrp="1"/>
          </p:cNvSpPr>
          <p:nvPr>
            <p:ph type="ftr" sz="quarter" idx="10"/>
          </p:nvPr>
        </p:nvSpPr>
        <p:spPr/>
        <p:txBody>
          <a:bodyPr/>
          <a:lstStyle/>
          <a:p>
            <a:r>
              <a:rPr lang="en-US" smtClean="0"/>
              <a:t>Oracle Database 19c: SQL Workshop   18 -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244128"/>
          </a:xfrm>
        </p:spPr>
        <p:txBody>
          <a:bodyPr/>
          <a:lstStyle/>
          <a:p>
            <a:r>
              <a:rPr lang="en-US" altLang="en-US" dirty="0"/>
              <a:t>Typical User Privileges</a:t>
            </a:r>
          </a:p>
          <a:p>
            <a:pPr lvl="1"/>
            <a:r>
              <a:rPr lang="en-US" altLang="en-US" dirty="0"/>
              <a:t>After the DBA creates a user, the DBA can </a:t>
            </a:r>
            <a:r>
              <a:rPr lang="en-US" altLang="en-US" dirty="0">
                <a:solidFill>
                  <a:schemeClr val="tx1"/>
                </a:solidFill>
              </a:rPr>
              <a:t>assign privileges </a:t>
            </a:r>
            <a:r>
              <a:rPr lang="en-US" altLang="en-US" dirty="0"/>
              <a:t>to that user.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smtClean="0"/>
              <a:t>In </a:t>
            </a:r>
            <a:r>
              <a:rPr lang="en-US" altLang="en-US" dirty="0"/>
              <a:t>the syntax:</a:t>
            </a:r>
          </a:p>
          <a:p>
            <a:pPr marL="228600" lvl="2" indent="0">
              <a:buNone/>
            </a:pPr>
            <a:r>
              <a:rPr lang="en-US" altLang="en-US" i="1" dirty="0">
                <a:latin typeface="Courier New" pitchFamily="49" charset="0"/>
              </a:rPr>
              <a:t>privilege</a:t>
            </a:r>
            <a:r>
              <a:rPr lang="en-US" altLang="en-US" dirty="0"/>
              <a:t>		</a:t>
            </a:r>
            <a:r>
              <a:rPr lang="en-US" altLang="en-US" dirty="0" smtClean="0"/>
              <a:t>Is </a:t>
            </a:r>
            <a:r>
              <a:rPr lang="en-US" altLang="en-US" dirty="0"/>
              <a:t>the system privilege to be granted</a:t>
            </a:r>
          </a:p>
          <a:p>
            <a:pPr marL="400050" lvl="2" indent="-171450">
              <a:buNone/>
            </a:pPr>
            <a:r>
              <a:rPr lang="en-US" altLang="en-US" i="1" dirty="0">
                <a:latin typeface="Courier New" pitchFamily="49" charset="0"/>
              </a:rPr>
              <a:t>user</a:t>
            </a:r>
            <a:r>
              <a:rPr lang="en-US" altLang="en-US" dirty="0">
                <a:latin typeface="Courier New" pitchFamily="49" charset="0"/>
              </a:rPr>
              <a:t>	|</a:t>
            </a:r>
            <a:r>
              <a:rPr lang="en-US" altLang="en-US" dirty="0" err="1">
                <a:latin typeface="Courier New" pitchFamily="49" charset="0"/>
              </a:rPr>
              <a:t>role|PUBLIC</a:t>
            </a:r>
            <a:r>
              <a:rPr lang="en-US" altLang="en-US" dirty="0"/>
              <a:t>	is the name of the user, the name of the role, or </a:t>
            </a:r>
            <a:r>
              <a:rPr lang="en-US" altLang="en-US" dirty="0">
                <a:latin typeface="Courier New" pitchFamily="49" charset="0"/>
              </a:rPr>
              <a:t>PUBLIC</a:t>
            </a:r>
            <a:r>
              <a:rPr lang="en-US" altLang="en-US" dirty="0"/>
              <a:t> 	</a:t>
            </a:r>
            <a:r>
              <a:rPr lang="en-US" altLang="en-US" dirty="0" smtClean="0"/>
              <a:t> 			(</a:t>
            </a:r>
            <a:r>
              <a:rPr lang="en-US" altLang="en-US" dirty="0"/>
              <a:t>which designates that every user is granted the </a:t>
            </a:r>
            <a:r>
              <a:rPr lang="en-US" altLang="en-US" dirty="0" smtClean="0"/>
              <a:t>				privilege</a:t>
            </a:r>
            <a:r>
              <a:rPr lang="en-US" altLang="en-US" dirty="0"/>
              <a:t>)</a:t>
            </a:r>
          </a:p>
          <a:p>
            <a:pPr lvl="1"/>
            <a:r>
              <a:rPr lang="en-US" altLang="en-US" b="1" dirty="0" smtClean="0"/>
              <a:t>Note</a:t>
            </a:r>
            <a:r>
              <a:rPr lang="en-US" altLang="en-US" b="1" dirty="0"/>
              <a:t>:</a:t>
            </a:r>
            <a:r>
              <a:rPr lang="en-US" altLang="en-US" dirty="0"/>
              <a:t> You can find the current system privileges in the </a:t>
            </a:r>
            <a:r>
              <a:rPr lang="en-US" altLang="en-US" dirty="0">
                <a:latin typeface="Courier New" pitchFamily="49" charset="0"/>
              </a:rPr>
              <a:t>SESSION_PRIVS</a:t>
            </a:r>
            <a:r>
              <a:rPr lang="en-US" altLang="en-US" dirty="0"/>
              <a:t> dictionary view. As you are already aware, </a:t>
            </a:r>
            <a:r>
              <a:rPr lang="en-US" altLang="en-US" dirty="0">
                <a:solidFill>
                  <a:schemeClr val="tx1"/>
                </a:solidFill>
              </a:rPr>
              <a:t>data dictionary is a collection of tables and views created and maintained by the Oracle Server. They contain information about the database</a:t>
            </a:r>
            <a:r>
              <a:rPr lang="en-US" altLang="en-US" dirty="0" smtClean="0">
                <a:solidFill>
                  <a:schemeClr val="tx1"/>
                </a:solidFill>
              </a:rPr>
              <a:t>.</a:t>
            </a:r>
            <a:endParaRPr lang="en-US" dirty="0"/>
          </a:p>
        </p:txBody>
      </p:sp>
    </p:spTree>
    <p:extLst>
      <p:ext uri="{BB962C8B-B14F-4D97-AF65-F5344CB8AC3E}">
        <p14:creationId xmlns:p14="http://schemas.microsoft.com/office/powerpoint/2010/main" val="3912974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18</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54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 Id="rId5" Type="http://schemas.openxmlformats.org/officeDocument/2006/relationships/image" Target="../media/image2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7.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Controlling User Access</a:t>
            </a:r>
          </a:p>
        </p:txBody>
      </p:sp>
      <p:sp>
        <p:nvSpPr>
          <p:cNvPr id="3" name="Subtitle 2">
            <a:extLst>
              <a:ext uri="{FF2B5EF4-FFF2-40B4-BE49-F238E27FC236}">
                <a16:creationId xmlns:a16="http://schemas.microsoft.com/office/drawing/2014/main" xmlns="" id="{401A540A-2AAE-4AAB-9FC7-DC03D464EF6C}"/>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366313754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Granting System Privileges</a:t>
            </a:r>
          </a:p>
        </p:txBody>
      </p:sp>
      <p:sp>
        <p:nvSpPr>
          <p:cNvPr id="24579"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DBA can grant specific system privileges to a user.</a:t>
            </a:r>
          </a:p>
        </p:txBody>
      </p:sp>
      <p:sp>
        <p:nvSpPr>
          <p:cNvPr id="6" name="Content Placeholder 2"/>
          <p:cNvSpPr txBox="1">
            <a:spLocks/>
          </p:cNvSpPr>
          <p:nvPr/>
        </p:nvSpPr>
        <p:spPr bwMode="gray">
          <a:xfrm>
            <a:off x="1313184" y="3059760"/>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create session, create table, </a:t>
            </a:r>
          </a:p>
          <a:p>
            <a:pPr>
              <a:tabLst>
                <a:tab pos="1023938" algn="l"/>
                <a:tab pos="2750345" algn="l"/>
              </a:tabLst>
              <a:defRPr/>
            </a:pPr>
            <a:r>
              <a:rPr lang="en-US" altLang="en-US" sz="2400" b="1" dirty="0">
                <a:latin typeface="Courier New" pitchFamily="49" charset="0"/>
                <a:cs typeface="Oracle Sans" panose="020B0503020204020204" pitchFamily="34" charset="0"/>
              </a:rPr>
              <a:t>       create sequence, create view</a:t>
            </a:r>
          </a:p>
          <a:p>
            <a:pPr>
              <a:tabLst>
                <a:tab pos="1023938" algn="l"/>
                <a:tab pos="2750345" algn="l"/>
              </a:tabLst>
              <a:defRPr/>
            </a:pPr>
            <a:r>
              <a:rPr lang="en-US" altLang="en-US" sz="2400" b="1" dirty="0">
                <a:latin typeface="Courier New" pitchFamily="49" charset="0"/>
                <a:cs typeface="Oracle Sans" panose="020B0503020204020204" pitchFamily="34" charset="0"/>
              </a:rPr>
              <a:t>TO     demo;</a:t>
            </a:r>
          </a:p>
        </p:txBody>
      </p:sp>
      <p:pic>
        <p:nvPicPr>
          <p:cNvPr id="3074" name="Picture 2"/>
          <p:cNvPicPr>
            <a:picLocks noChangeAspect="1" noChangeArrowheads="1"/>
          </p:cNvPicPr>
          <p:nvPr/>
        </p:nvPicPr>
        <p:blipFill>
          <a:blip r:embed="rId4" cstate="print"/>
          <a:srcRect/>
          <a:stretch>
            <a:fillRect/>
          </a:stretch>
        </p:blipFill>
        <p:spPr bwMode="auto">
          <a:xfrm>
            <a:off x="1313184" y="4686300"/>
            <a:ext cx="1696967"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9631205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6627" name="Rectangle 3"/>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System privileges</a:t>
            </a:r>
          </a:p>
          <a:p>
            <a:pPr lvl="1"/>
            <a:r>
              <a:rPr lang="en-US" altLang="en-US" dirty="0">
                <a:latin typeface="Oracle Sans" panose="020B0503020204020204" pitchFamily="34" charset="0"/>
                <a:cs typeface="Oracle Sans" panose="020B0503020204020204" pitchFamily="34" charset="0"/>
              </a:rPr>
              <a:t>Creating a role</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Object privileges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Revoking object privileges</a:t>
            </a:r>
          </a:p>
        </p:txBody>
      </p:sp>
      <p:grpSp>
        <p:nvGrpSpPr>
          <p:cNvPr id="9" name="Group 8"/>
          <p:cNvGrpSpPr/>
          <p:nvPr/>
        </p:nvGrpSpPr>
        <p:grpSpPr>
          <a:xfrm>
            <a:off x="12470189" y="6446045"/>
            <a:ext cx="5818827" cy="2500313"/>
            <a:chOff x="5242557" y="4297363"/>
            <a:chExt cx="3879218" cy="1666875"/>
          </a:xfrm>
        </p:grpSpPr>
        <p:sp>
          <p:nvSpPr>
            <p:cNvPr id="10" name="Rectangle 9"/>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1" name="Oval 10"/>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2"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2923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What Is a Role?</a:t>
            </a:r>
          </a:p>
        </p:txBody>
      </p:sp>
      <p:sp>
        <p:nvSpPr>
          <p:cNvPr id="70" name="Rectangle 22"/>
          <p:cNvSpPr>
            <a:spLocks noChangeArrowheads="1"/>
          </p:cNvSpPr>
          <p:nvPr/>
        </p:nvSpPr>
        <p:spPr bwMode="auto">
          <a:xfrm>
            <a:off x="2910972" y="6970319"/>
            <a:ext cx="4745139" cy="87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0"/>
              </a:spcBef>
              <a:buClrTx/>
              <a:buFontTx/>
              <a:buNone/>
            </a:pPr>
            <a:r>
              <a:rPr lang="en-US" altLang="en-US" sz="2400" b="1" dirty="0">
                <a:solidFill>
                  <a:schemeClr val="tx1"/>
                </a:solidFill>
                <a:latin typeface="Oracle Sans" panose="020B0503020204020204" pitchFamily="34" charset="0"/>
                <a:cs typeface="Oracle Sans" panose="020B0503020204020204" pitchFamily="34" charset="0"/>
              </a:rPr>
              <a:t>Allocating privileges</a:t>
            </a:r>
          </a:p>
          <a:p>
            <a:pPr>
              <a:spcBef>
                <a:spcPct val="0"/>
              </a:spcBef>
              <a:buClrTx/>
              <a:buFontTx/>
              <a:buNone/>
            </a:pPr>
            <a:r>
              <a:rPr lang="en-US" altLang="en-US" sz="2400" b="1" dirty="0">
                <a:solidFill>
                  <a:schemeClr val="tx1"/>
                </a:solidFill>
                <a:latin typeface="Oracle Sans" panose="020B0503020204020204" pitchFamily="34" charset="0"/>
                <a:cs typeface="Oracle Sans" panose="020B0503020204020204" pitchFamily="34" charset="0"/>
              </a:rPr>
              <a:t>without a role</a:t>
            </a:r>
          </a:p>
        </p:txBody>
      </p:sp>
      <p:sp>
        <p:nvSpPr>
          <p:cNvPr id="71" name="Rectangle 23"/>
          <p:cNvSpPr>
            <a:spLocks noChangeArrowheads="1"/>
          </p:cNvSpPr>
          <p:nvPr/>
        </p:nvSpPr>
        <p:spPr bwMode="auto">
          <a:xfrm>
            <a:off x="10978376" y="6970319"/>
            <a:ext cx="4735887" cy="87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0"/>
              </a:spcBef>
              <a:buClrTx/>
              <a:buFontTx/>
              <a:buNone/>
            </a:pPr>
            <a:r>
              <a:rPr lang="en-US" altLang="en-US" sz="2400" b="1" dirty="0">
                <a:solidFill>
                  <a:schemeClr val="tx1"/>
                </a:solidFill>
                <a:latin typeface="Oracle Sans" panose="020B0503020204020204" pitchFamily="34" charset="0"/>
                <a:cs typeface="Oracle Sans" panose="020B0503020204020204" pitchFamily="34" charset="0"/>
              </a:rPr>
              <a:t>Allocating privileges</a:t>
            </a:r>
          </a:p>
          <a:p>
            <a:pPr>
              <a:spcBef>
                <a:spcPct val="0"/>
              </a:spcBef>
              <a:buClrTx/>
              <a:buFontTx/>
              <a:buNone/>
            </a:pPr>
            <a:r>
              <a:rPr lang="en-US" altLang="en-US" sz="2400" b="1" dirty="0">
                <a:solidFill>
                  <a:schemeClr val="tx1"/>
                </a:solidFill>
                <a:latin typeface="Oracle Sans" panose="020B0503020204020204" pitchFamily="34" charset="0"/>
                <a:cs typeface="Oracle Sans" panose="020B0503020204020204" pitchFamily="34" charset="0"/>
              </a:rPr>
              <a:t>with a role</a:t>
            </a:r>
          </a:p>
        </p:txBody>
      </p:sp>
      <p:grpSp>
        <p:nvGrpSpPr>
          <p:cNvPr id="13" name="Group 12"/>
          <p:cNvGrpSpPr/>
          <p:nvPr/>
        </p:nvGrpSpPr>
        <p:grpSpPr>
          <a:xfrm>
            <a:off x="2672073" y="2706170"/>
            <a:ext cx="5222937" cy="4140819"/>
            <a:chOff x="1555853" y="1654643"/>
            <a:chExt cx="3481958" cy="2760546"/>
          </a:xfrm>
        </p:grpSpPr>
        <p:sp>
          <p:nvSpPr>
            <p:cNvPr id="58" name="Line 10"/>
            <p:cNvSpPr>
              <a:spLocks noChangeShapeType="1"/>
            </p:cNvSpPr>
            <p:nvPr/>
          </p:nvSpPr>
          <p:spPr bwMode="gray">
            <a:xfrm>
              <a:off x="1971065" y="2585788"/>
              <a:ext cx="0" cy="1408021"/>
            </a:xfrm>
            <a:prstGeom prst="line">
              <a:avLst/>
            </a:prstGeom>
            <a:noFill/>
            <a:ln w="57150">
              <a:solidFill>
                <a:srgbClr val="F9A415"/>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9" name="Line 11"/>
            <p:cNvSpPr>
              <a:spLocks noChangeShapeType="1"/>
            </p:cNvSpPr>
            <p:nvPr/>
          </p:nvSpPr>
          <p:spPr bwMode="gray">
            <a:xfrm flipH="1">
              <a:off x="2875488" y="2524123"/>
              <a:ext cx="406990" cy="1469687"/>
            </a:xfrm>
            <a:prstGeom prst="line">
              <a:avLst/>
            </a:prstGeom>
            <a:noFill/>
            <a:ln w="57150">
              <a:solidFill>
                <a:srgbClr val="9234DB"/>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0" name="Line 12"/>
            <p:cNvSpPr>
              <a:spLocks noChangeShapeType="1"/>
            </p:cNvSpPr>
            <p:nvPr/>
          </p:nvSpPr>
          <p:spPr bwMode="gray">
            <a:xfrm>
              <a:off x="4519894" y="2606343"/>
              <a:ext cx="0" cy="1397745"/>
            </a:xfrm>
            <a:prstGeom prst="line">
              <a:avLst/>
            </a:prstGeom>
            <a:noFill/>
            <a:ln w="571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1" name="Line 13"/>
            <p:cNvSpPr>
              <a:spLocks noChangeShapeType="1"/>
            </p:cNvSpPr>
            <p:nvPr/>
          </p:nvSpPr>
          <p:spPr bwMode="gray">
            <a:xfrm>
              <a:off x="1966954" y="2594010"/>
              <a:ext cx="922923" cy="1420355"/>
            </a:xfrm>
            <a:prstGeom prst="line">
              <a:avLst/>
            </a:prstGeom>
            <a:noFill/>
            <a:ln w="57150">
              <a:solidFill>
                <a:srgbClr val="F9A415"/>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2" name="Line 14"/>
            <p:cNvSpPr>
              <a:spLocks noChangeShapeType="1"/>
            </p:cNvSpPr>
            <p:nvPr/>
          </p:nvSpPr>
          <p:spPr bwMode="gray">
            <a:xfrm>
              <a:off x="1981344" y="2604287"/>
              <a:ext cx="1716348" cy="1410078"/>
            </a:xfrm>
            <a:prstGeom prst="line">
              <a:avLst/>
            </a:prstGeom>
            <a:noFill/>
            <a:ln w="57150">
              <a:solidFill>
                <a:srgbClr val="F9A415"/>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3" name="Line 15"/>
            <p:cNvSpPr>
              <a:spLocks noChangeShapeType="1"/>
            </p:cNvSpPr>
            <p:nvPr/>
          </p:nvSpPr>
          <p:spPr bwMode="gray">
            <a:xfrm>
              <a:off x="1977233" y="2612509"/>
              <a:ext cx="2557050" cy="1401856"/>
            </a:xfrm>
            <a:prstGeom prst="line">
              <a:avLst/>
            </a:prstGeom>
            <a:noFill/>
            <a:ln w="57150">
              <a:solidFill>
                <a:srgbClr val="F9A415"/>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4" name="Line 16"/>
            <p:cNvSpPr>
              <a:spLocks noChangeShapeType="1"/>
            </p:cNvSpPr>
            <p:nvPr/>
          </p:nvSpPr>
          <p:spPr bwMode="gray">
            <a:xfrm flipH="1">
              <a:off x="3683303" y="2614565"/>
              <a:ext cx="832480" cy="1389523"/>
            </a:xfrm>
            <a:prstGeom prst="line">
              <a:avLst/>
            </a:prstGeom>
            <a:noFill/>
            <a:ln w="571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5" name="Line 17"/>
            <p:cNvSpPr>
              <a:spLocks noChangeShapeType="1"/>
            </p:cNvSpPr>
            <p:nvPr/>
          </p:nvSpPr>
          <p:spPr bwMode="gray">
            <a:xfrm flipH="1">
              <a:off x="2875488" y="2612509"/>
              <a:ext cx="1636183" cy="1391579"/>
            </a:xfrm>
            <a:prstGeom prst="line">
              <a:avLst/>
            </a:prstGeom>
            <a:noFill/>
            <a:ln w="571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6" name="Line 18"/>
            <p:cNvSpPr>
              <a:spLocks noChangeShapeType="1"/>
            </p:cNvSpPr>
            <p:nvPr/>
          </p:nvSpPr>
          <p:spPr bwMode="gray">
            <a:xfrm flipH="1">
              <a:off x="1985455" y="2618676"/>
              <a:ext cx="2522106" cy="1364857"/>
            </a:xfrm>
            <a:prstGeom prst="line">
              <a:avLst/>
            </a:prstGeom>
            <a:noFill/>
            <a:ln w="571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7" name="Line 19"/>
            <p:cNvSpPr>
              <a:spLocks noChangeShapeType="1"/>
            </p:cNvSpPr>
            <p:nvPr/>
          </p:nvSpPr>
          <p:spPr bwMode="gray">
            <a:xfrm flipH="1">
              <a:off x="1985455" y="2538511"/>
              <a:ext cx="1288802" cy="1465577"/>
            </a:xfrm>
            <a:prstGeom prst="line">
              <a:avLst/>
            </a:prstGeom>
            <a:noFill/>
            <a:ln w="57150">
              <a:solidFill>
                <a:srgbClr val="9234DB"/>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8" name="Line 20"/>
            <p:cNvSpPr>
              <a:spLocks noChangeShapeType="1"/>
            </p:cNvSpPr>
            <p:nvPr/>
          </p:nvSpPr>
          <p:spPr bwMode="gray">
            <a:xfrm>
              <a:off x="3288646" y="2548789"/>
              <a:ext cx="394657" cy="1445021"/>
            </a:xfrm>
            <a:prstGeom prst="line">
              <a:avLst/>
            </a:prstGeom>
            <a:noFill/>
            <a:ln w="57150">
              <a:solidFill>
                <a:srgbClr val="9234DB"/>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9" name="Line 21"/>
            <p:cNvSpPr>
              <a:spLocks noChangeShapeType="1"/>
            </p:cNvSpPr>
            <p:nvPr/>
          </p:nvSpPr>
          <p:spPr bwMode="gray">
            <a:xfrm>
              <a:off x="3284535" y="2544678"/>
              <a:ext cx="1249748" cy="1469687"/>
            </a:xfrm>
            <a:prstGeom prst="line">
              <a:avLst/>
            </a:prstGeom>
            <a:noFill/>
            <a:ln w="57150">
              <a:solidFill>
                <a:srgbClr val="9234DB"/>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72" name="AutoShape 24"/>
            <p:cNvSpPr>
              <a:spLocks noChangeArrowheads="1"/>
            </p:cNvSpPr>
            <p:nvPr/>
          </p:nvSpPr>
          <p:spPr bwMode="gray">
            <a:xfrm>
              <a:off x="1738794" y="3901312"/>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73" name="AutoShape 25"/>
            <p:cNvSpPr>
              <a:spLocks noChangeArrowheads="1"/>
            </p:cNvSpPr>
            <p:nvPr/>
          </p:nvSpPr>
          <p:spPr bwMode="gray">
            <a:xfrm>
              <a:off x="4281455" y="3901312"/>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74" name="AutoShape 26"/>
            <p:cNvSpPr>
              <a:spLocks noChangeArrowheads="1"/>
            </p:cNvSpPr>
            <p:nvPr/>
          </p:nvSpPr>
          <p:spPr bwMode="gray">
            <a:xfrm>
              <a:off x="3434586" y="3901312"/>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75" name="AutoShape 27"/>
            <p:cNvSpPr>
              <a:spLocks noChangeArrowheads="1"/>
            </p:cNvSpPr>
            <p:nvPr/>
          </p:nvSpPr>
          <p:spPr bwMode="gray">
            <a:xfrm>
              <a:off x="2639106" y="3901312"/>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grpSp>
          <p:nvGrpSpPr>
            <p:cNvPr id="8" name="Group 7"/>
            <p:cNvGrpSpPr/>
            <p:nvPr/>
          </p:nvGrpSpPr>
          <p:grpSpPr>
            <a:xfrm>
              <a:off x="1555853" y="1654643"/>
              <a:ext cx="986643" cy="986643"/>
              <a:chOff x="1555853" y="1654643"/>
              <a:chExt cx="986643" cy="986643"/>
            </a:xfrm>
          </p:grpSpPr>
          <p:grpSp>
            <p:nvGrpSpPr>
              <p:cNvPr id="85" name="Group 49"/>
              <p:cNvGrpSpPr>
                <a:grpSpLocks/>
              </p:cNvGrpSpPr>
              <p:nvPr/>
            </p:nvGrpSpPr>
            <p:grpSpPr bwMode="auto">
              <a:xfrm>
                <a:off x="1555853" y="1654643"/>
                <a:ext cx="986643" cy="986643"/>
                <a:chOff x="0" y="1905000"/>
                <a:chExt cx="1524000" cy="1524000"/>
              </a:xfrm>
            </p:grpSpPr>
            <p:grpSp>
              <p:nvGrpSpPr>
                <p:cNvPr id="86" name="Group 29"/>
                <p:cNvGrpSpPr>
                  <a:grpSpLocks/>
                </p:cNvGrpSpPr>
                <p:nvPr/>
              </p:nvGrpSpPr>
              <p:grpSpPr bwMode="auto">
                <a:xfrm>
                  <a:off x="0" y="1905000"/>
                  <a:ext cx="1524000" cy="1524000"/>
                  <a:chOff x="914400" y="2438400"/>
                  <a:chExt cx="1295400" cy="990600"/>
                </a:xfrm>
              </p:grpSpPr>
              <p:sp>
                <p:nvSpPr>
                  <p:cNvPr id="91" name="Round Single Corner Rectangle 28"/>
                  <p:cNvSpPr/>
                  <p:nvPr/>
                </p:nvSpPr>
                <p:spPr bwMode="auto">
                  <a:xfrm>
                    <a:off x="914400" y="2741772"/>
                    <a:ext cx="836613" cy="687228"/>
                  </a:xfrm>
                  <a:prstGeom prst="round1Rect">
                    <a:avLst/>
                  </a:prstGeom>
                  <a:solidFill>
                    <a:srgbClr val="0070C0"/>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2" name="Round Diagonal Corner Rectangle 27"/>
                  <p:cNvSpPr/>
                  <p:nvPr/>
                </p:nvSpPr>
                <p:spPr bwMode="auto">
                  <a:xfrm>
                    <a:off x="914400" y="2438400"/>
                    <a:ext cx="1295400" cy="990600"/>
                  </a:xfrm>
                  <a:prstGeom prst="round2DiagRect">
                    <a:avLst>
                      <a:gd name="adj1" fmla="val 21225"/>
                      <a:gd name="adj2" fmla="val 20512"/>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87" name="Group 34"/>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89" name="Round Single Corner Rectangle 35"/>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0" name="Round Diagonal Corner Rectangle 89"/>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pic>
            <p:nvPicPr>
              <p:cNvPr id="139" name="Picture 138" descr="cnt2554145.png"/>
              <p:cNvPicPr>
                <a:picLocks noChangeAspect="1"/>
              </p:cNvPicPr>
              <p:nvPr/>
            </p:nvPicPr>
            <p:blipFill>
              <a:blip r:embed="rId4" cstate="print"/>
              <a:stretch>
                <a:fillRect/>
              </a:stretch>
            </p:blipFill>
            <p:spPr>
              <a:xfrm>
                <a:off x="1811788" y="1806289"/>
                <a:ext cx="615335" cy="650002"/>
              </a:xfrm>
              <a:prstGeom prst="rect">
                <a:avLst/>
              </a:prstGeom>
            </p:spPr>
          </p:pic>
        </p:grpSp>
        <p:grpSp>
          <p:nvGrpSpPr>
            <p:cNvPr id="9" name="Group 8"/>
            <p:cNvGrpSpPr/>
            <p:nvPr/>
          </p:nvGrpSpPr>
          <p:grpSpPr>
            <a:xfrm>
              <a:off x="2803546" y="1654643"/>
              <a:ext cx="986643" cy="986643"/>
              <a:chOff x="2803546" y="1654643"/>
              <a:chExt cx="986643" cy="986643"/>
            </a:xfrm>
          </p:grpSpPr>
          <p:grpSp>
            <p:nvGrpSpPr>
              <p:cNvPr id="94" name="Group 66"/>
              <p:cNvGrpSpPr>
                <a:grpSpLocks/>
              </p:cNvGrpSpPr>
              <p:nvPr/>
            </p:nvGrpSpPr>
            <p:grpSpPr bwMode="auto">
              <a:xfrm>
                <a:off x="2803546" y="1654643"/>
                <a:ext cx="986643" cy="986643"/>
                <a:chOff x="0" y="1905000"/>
                <a:chExt cx="1524000" cy="1524000"/>
              </a:xfrm>
            </p:grpSpPr>
            <p:grpSp>
              <p:nvGrpSpPr>
                <p:cNvPr id="96" name="Group 67"/>
                <p:cNvGrpSpPr>
                  <a:grpSpLocks/>
                </p:cNvGrpSpPr>
                <p:nvPr/>
              </p:nvGrpSpPr>
              <p:grpSpPr bwMode="auto">
                <a:xfrm>
                  <a:off x="0" y="1905000"/>
                  <a:ext cx="1524000" cy="1524000"/>
                  <a:chOff x="914400" y="2438400"/>
                  <a:chExt cx="1295400" cy="990600"/>
                </a:xfrm>
              </p:grpSpPr>
              <p:sp>
                <p:nvSpPr>
                  <p:cNvPr id="100" name="Round Single Corner Rectangle 99"/>
                  <p:cNvSpPr/>
                  <p:nvPr/>
                </p:nvSpPr>
                <p:spPr bwMode="auto">
                  <a:xfrm>
                    <a:off x="914400" y="2741772"/>
                    <a:ext cx="839310" cy="687228"/>
                  </a:xfrm>
                  <a:prstGeom prst="round1Rect">
                    <a:avLst/>
                  </a:prstGeom>
                  <a:solidFill>
                    <a:schemeClr val="accent3"/>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01" name="Round Diagonal Corner Rectangle 100"/>
                  <p:cNvSpPr/>
                  <p:nvPr/>
                </p:nvSpPr>
                <p:spPr bwMode="auto">
                  <a:xfrm>
                    <a:off x="914400" y="2438400"/>
                    <a:ext cx="1295400" cy="990600"/>
                  </a:xfrm>
                  <a:prstGeom prst="round2DiagRect">
                    <a:avLst>
                      <a:gd name="adj1" fmla="val 21225"/>
                      <a:gd name="adj2" fmla="val 2051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97" name="Group 68"/>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98" name="Round Single Corner Rectangle 97"/>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9" name="Round Diagonal Corner Rectangle 98"/>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pic>
            <p:nvPicPr>
              <p:cNvPr id="140" name="Picture 139" descr="cnt2554145.png"/>
              <p:cNvPicPr>
                <a:picLocks noChangeAspect="1"/>
              </p:cNvPicPr>
              <p:nvPr/>
            </p:nvPicPr>
            <p:blipFill>
              <a:blip r:embed="rId4" cstate="print"/>
              <a:stretch>
                <a:fillRect/>
              </a:stretch>
            </p:blipFill>
            <p:spPr>
              <a:xfrm>
                <a:off x="3056153" y="1806289"/>
                <a:ext cx="615335" cy="650002"/>
              </a:xfrm>
              <a:prstGeom prst="rect">
                <a:avLst/>
              </a:prstGeom>
            </p:spPr>
          </p:pic>
        </p:grpSp>
        <p:grpSp>
          <p:nvGrpSpPr>
            <p:cNvPr id="6" name="Group 5"/>
            <p:cNvGrpSpPr/>
            <p:nvPr/>
          </p:nvGrpSpPr>
          <p:grpSpPr>
            <a:xfrm>
              <a:off x="4050780" y="1654643"/>
              <a:ext cx="987031" cy="986643"/>
              <a:chOff x="6725453" y="1652588"/>
              <a:chExt cx="987031" cy="986643"/>
            </a:xfrm>
          </p:grpSpPr>
          <p:grpSp>
            <p:nvGrpSpPr>
              <p:cNvPr id="131" name="Group 50"/>
              <p:cNvGrpSpPr>
                <a:grpSpLocks/>
              </p:cNvGrpSpPr>
              <p:nvPr/>
            </p:nvGrpSpPr>
            <p:grpSpPr bwMode="auto">
              <a:xfrm>
                <a:off x="6725453" y="1652588"/>
                <a:ext cx="987031" cy="986643"/>
                <a:chOff x="0" y="1905000"/>
                <a:chExt cx="1524000" cy="1524000"/>
              </a:xfrm>
            </p:grpSpPr>
            <p:grpSp>
              <p:nvGrpSpPr>
                <p:cNvPr id="133" name="Group 51"/>
                <p:cNvGrpSpPr>
                  <a:grpSpLocks/>
                </p:cNvGrpSpPr>
                <p:nvPr/>
              </p:nvGrpSpPr>
              <p:grpSpPr bwMode="auto">
                <a:xfrm>
                  <a:off x="0" y="1905000"/>
                  <a:ext cx="1524000" cy="1524000"/>
                  <a:chOff x="914400" y="2438400"/>
                  <a:chExt cx="1295400" cy="990600"/>
                </a:xfrm>
              </p:grpSpPr>
              <p:sp>
                <p:nvSpPr>
                  <p:cNvPr id="137" name="Round Single Corner Rectangle 136"/>
                  <p:cNvSpPr/>
                  <p:nvPr/>
                </p:nvSpPr>
                <p:spPr bwMode="auto">
                  <a:xfrm>
                    <a:off x="914400" y="2741771"/>
                    <a:ext cx="838981" cy="687229"/>
                  </a:xfrm>
                  <a:prstGeom prst="round1Rect">
                    <a:avLst/>
                  </a:prstGeom>
                  <a:solidFill>
                    <a:srgbClr val="00B050"/>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8" name="Round Diagonal Corner Rectangle 137"/>
                  <p:cNvSpPr/>
                  <p:nvPr/>
                </p:nvSpPr>
                <p:spPr bwMode="auto">
                  <a:xfrm>
                    <a:off x="914400" y="2438400"/>
                    <a:ext cx="1294892" cy="990600"/>
                  </a:xfrm>
                  <a:prstGeom prst="round2DiagRect">
                    <a:avLst>
                      <a:gd name="adj1" fmla="val 21225"/>
                      <a:gd name="adj2" fmla="val 20512"/>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134" name="Group 52"/>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135" name="Round Single Corner Rectangle 134"/>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6" name="Round Diagonal Corner Rectangle 135"/>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pic>
            <p:nvPicPr>
              <p:cNvPr id="141" name="Picture 140" descr="cnt2554145.png"/>
              <p:cNvPicPr>
                <a:picLocks noChangeAspect="1"/>
              </p:cNvPicPr>
              <p:nvPr/>
            </p:nvPicPr>
            <p:blipFill>
              <a:blip r:embed="rId4" cstate="print"/>
              <a:stretch>
                <a:fillRect/>
              </a:stretch>
            </p:blipFill>
            <p:spPr>
              <a:xfrm>
                <a:off x="6968660" y="1790709"/>
                <a:ext cx="615335" cy="650002"/>
              </a:xfrm>
              <a:prstGeom prst="rect">
                <a:avLst/>
              </a:prstGeom>
            </p:spPr>
          </p:pic>
        </p:grpSp>
      </p:grpSp>
      <p:grpSp>
        <p:nvGrpSpPr>
          <p:cNvPr id="14" name="Group 13"/>
          <p:cNvGrpSpPr/>
          <p:nvPr/>
        </p:nvGrpSpPr>
        <p:grpSpPr>
          <a:xfrm>
            <a:off x="10404890" y="2706170"/>
            <a:ext cx="5882861" cy="4224066"/>
            <a:chOff x="6711064" y="1654643"/>
            <a:chExt cx="3921907" cy="2816044"/>
          </a:xfrm>
        </p:grpSpPr>
        <p:cxnSp>
          <p:nvCxnSpPr>
            <p:cNvPr id="51" name="Shape 42"/>
            <p:cNvCxnSpPr>
              <a:cxnSpLocks noChangeShapeType="1"/>
            </p:cNvCxnSpPr>
            <p:nvPr/>
          </p:nvCxnSpPr>
          <p:spPr bwMode="auto">
            <a:xfrm rot="16200000" flipH="1">
              <a:off x="7179720" y="2587844"/>
              <a:ext cx="702983" cy="764649"/>
            </a:xfrm>
            <a:prstGeom prst="bentConnector2">
              <a:avLst/>
            </a:prstGeom>
            <a:noFill/>
            <a:ln w="57150" algn="ctr">
              <a:solidFill>
                <a:srgbClr val="F9A415"/>
              </a:solidFill>
              <a:round/>
              <a:headEnd/>
              <a:tailEnd/>
            </a:ln>
            <a:extLst>
              <a:ext uri="{909E8E84-426E-40DD-AFC4-6F175D3DCCD1}">
                <a14:hiddenFill xmlns:a14="http://schemas.microsoft.com/office/drawing/2010/main">
                  <a:noFill/>
                </a14:hiddenFill>
              </a:ext>
            </a:extLst>
          </p:spPr>
        </p:cxnSp>
        <p:sp>
          <p:nvSpPr>
            <p:cNvPr id="54" name="Line 6"/>
            <p:cNvSpPr>
              <a:spLocks noChangeShapeType="1"/>
            </p:cNvSpPr>
            <p:nvPr/>
          </p:nvSpPr>
          <p:spPr bwMode="gray">
            <a:xfrm>
              <a:off x="8706962" y="3551876"/>
              <a:ext cx="1245637" cy="411101"/>
            </a:xfrm>
            <a:prstGeom prst="line">
              <a:avLst/>
            </a:prstGeom>
            <a:noFill/>
            <a:ln w="57150">
              <a:solidFill>
                <a:srgbClr val="E5405D"/>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5" name="Line 7"/>
            <p:cNvSpPr>
              <a:spLocks noChangeShapeType="1"/>
            </p:cNvSpPr>
            <p:nvPr/>
          </p:nvSpPr>
          <p:spPr bwMode="gray">
            <a:xfrm>
              <a:off x="8686407" y="3555987"/>
              <a:ext cx="392601" cy="402879"/>
            </a:xfrm>
            <a:prstGeom prst="line">
              <a:avLst/>
            </a:prstGeom>
            <a:noFill/>
            <a:ln w="57150">
              <a:solidFill>
                <a:srgbClr val="E5405D"/>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6" name="Line 8"/>
            <p:cNvSpPr>
              <a:spLocks noChangeShapeType="1"/>
            </p:cNvSpPr>
            <p:nvPr/>
          </p:nvSpPr>
          <p:spPr bwMode="gray">
            <a:xfrm flipH="1">
              <a:off x="8289693" y="3549820"/>
              <a:ext cx="417269" cy="417269"/>
            </a:xfrm>
            <a:prstGeom prst="line">
              <a:avLst/>
            </a:prstGeom>
            <a:noFill/>
            <a:ln w="57150">
              <a:solidFill>
                <a:srgbClr val="E5405D"/>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7" name="Line 9"/>
            <p:cNvSpPr>
              <a:spLocks noChangeShapeType="1"/>
            </p:cNvSpPr>
            <p:nvPr/>
          </p:nvSpPr>
          <p:spPr bwMode="gray">
            <a:xfrm flipH="1">
              <a:off x="7389381" y="3562153"/>
              <a:ext cx="1288803" cy="396713"/>
            </a:xfrm>
            <a:prstGeom prst="line">
              <a:avLst/>
            </a:prstGeom>
            <a:noFill/>
            <a:ln w="57150">
              <a:solidFill>
                <a:srgbClr val="E5405D"/>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78" name="Oval 30"/>
            <p:cNvSpPr>
              <a:spLocks noChangeArrowheads="1"/>
            </p:cNvSpPr>
            <p:nvPr/>
          </p:nvSpPr>
          <p:spPr bwMode="blackWhite">
            <a:xfrm>
              <a:off x="7747039" y="3089387"/>
              <a:ext cx="1767736" cy="462490"/>
            </a:xfrm>
            <a:prstGeom prst="ellipse">
              <a:avLst/>
            </a:prstGeom>
            <a:solidFill>
              <a:srgbClr val="00B0F0"/>
            </a:solidFill>
            <a:ln w="28575" cap="flat" cmpd="sng" algn="ctr">
              <a:no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400" dirty="0">
                  <a:solidFill>
                    <a:schemeClr val="bg1"/>
                  </a:solidFill>
                  <a:latin typeface="Oracle Sans" panose="020B0503020204020204" pitchFamily="34" charset="0"/>
                  <a:cs typeface="Oracle Sans" panose="020B0503020204020204" pitchFamily="34" charset="0"/>
                </a:rPr>
                <a:t>Manager</a:t>
              </a:r>
              <a:endParaRPr lang="en-US" altLang="en-US" dirty="0">
                <a:solidFill>
                  <a:schemeClr val="bg1"/>
                </a:solidFill>
                <a:latin typeface="Oracle Sans" panose="020B0503020204020204" pitchFamily="34" charset="0"/>
                <a:cs typeface="Oracle Sans" panose="020B0503020204020204" pitchFamily="34" charset="0"/>
              </a:endParaRPr>
            </a:p>
          </p:txBody>
        </p:sp>
        <p:sp>
          <p:nvSpPr>
            <p:cNvPr id="79" name="AutoShape 32"/>
            <p:cNvSpPr>
              <a:spLocks noChangeArrowheads="1"/>
            </p:cNvSpPr>
            <p:nvPr/>
          </p:nvSpPr>
          <p:spPr bwMode="gray">
            <a:xfrm>
              <a:off x="7136555" y="3956810"/>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80" name="AutoShape 33"/>
            <p:cNvSpPr>
              <a:spLocks noChangeArrowheads="1"/>
            </p:cNvSpPr>
            <p:nvPr/>
          </p:nvSpPr>
          <p:spPr bwMode="gray">
            <a:xfrm>
              <a:off x="9679216" y="3956810"/>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81" name="AutoShape 34"/>
            <p:cNvSpPr>
              <a:spLocks noChangeArrowheads="1"/>
            </p:cNvSpPr>
            <p:nvPr/>
          </p:nvSpPr>
          <p:spPr bwMode="gray">
            <a:xfrm>
              <a:off x="8832347" y="3956810"/>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sp>
          <p:nvSpPr>
            <p:cNvPr id="82" name="AutoShape 35"/>
            <p:cNvSpPr>
              <a:spLocks noChangeArrowheads="1"/>
            </p:cNvSpPr>
            <p:nvPr/>
          </p:nvSpPr>
          <p:spPr bwMode="gray">
            <a:xfrm>
              <a:off x="8036867" y="3956810"/>
              <a:ext cx="493322" cy="513877"/>
            </a:xfrm>
            <a:prstGeom prst="diamond">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spcBef>
                  <a:spcPct val="0"/>
                </a:spcBef>
                <a:buClrTx/>
                <a:buFontTx/>
                <a:buNone/>
              </a:pPr>
              <a:endParaRPr lang="en-IN" altLang="en-US" dirty="0">
                <a:solidFill>
                  <a:schemeClr val="tx1"/>
                </a:solidFill>
                <a:latin typeface="Oracle Sans" panose="020B0503020204020204" pitchFamily="34" charset="0"/>
                <a:cs typeface="Oracle Sans" panose="020B0503020204020204" pitchFamily="34" charset="0"/>
              </a:endParaRPr>
            </a:p>
          </p:txBody>
        </p:sp>
        <p:cxnSp>
          <p:nvCxnSpPr>
            <p:cNvPr id="83" name="Shape 44"/>
            <p:cNvCxnSpPr>
              <a:endCxn id="78" idx="6"/>
            </p:cNvCxnSpPr>
            <p:nvPr/>
          </p:nvCxnSpPr>
          <p:spPr bwMode="auto">
            <a:xfrm rot="5400000">
              <a:off x="9475720" y="2657731"/>
              <a:ext cx="702983" cy="624874"/>
            </a:xfrm>
            <a:prstGeom prst="bentConnector2">
              <a:avLst/>
            </a:prstGeom>
            <a:noFill/>
            <a:ln w="57150" cap="flat" cmpd="sng" algn="ctr">
              <a:solidFill>
                <a:schemeClr val="bg1">
                  <a:lumMod val="75000"/>
                </a:schemeClr>
              </a:solidFill>
              <a:prstDash val="solid"/>
              <a:round/>
              <a:headEnd type="none" w="med" len="med"/>
              <a:tailEnd type="none" w="med" len="med"/>
            </a:ln>
            <a:effectLst/>
          </p:spPr>
        </p:cxnSp>
        <p:cxnSp>
          <p:nvCxnSpPr>
            <p:cNvPr id="84" name="Straight Arrow Connector 47"/>
            <p:cNvCxnSpPr>
              <a:cxnSpLocks noChangeShapeType="1"/>
            </p:cNvCxnSpPr>
            <p:nvPr/>
          </p:nvCxnSpPr>
          <p:spPr bwMode="auto">
            <a:xfrm>
              <a:off x="8630907" y="2618676"/>
              <a:ext cx="0" cy="470710"/>
            </a:xfrm>
            <a:prstGeom prst="straightConnector1">
              <a:avLst/>
            </a:prstGeom>
            <a:noFill/>
            <a:ln w="57150" algn="ctr">
              <a:solidFill>
                <a:srgbClr val="9234DB"/>
              </a:solidFill>
              <a:round/>
              <a:headEnd/>
              <a:tailEnd/>
            </a:ln>
            <a:extLst>
              <a:ext uri="{909E8E84-426E-40DD-AFC4-6F175D3DCCD1}">
                <a14:hiddenFill xmlns:a14="http://schemas.microsoft.com/office/drawing/2010/main">
                  <a:noFill/>
                </a14:hiddenFill>
              </a:ext>
            </a:extLst>
          </p:spPr>
        </p:cxnSp>
        <p:grpSp>
          <p:nvGrpSpPr>
            <p:cNvPr id="12" name="Group 11"/>
            <p:cNvGrpSpPr/>
            <p:nvPr/>
          </p:nvGrpSpPr>
          <p:grpSpPr>
            <a:xfrm>
              <a:off x="6711064" y="1654643"/>
              <a:ext cx="986643" cy="986643"/>
              <a:chOff x="6711064" y="1649528"/>
              <a:chExt cx="986643" cy="986643"/>
            </a:xfrm>
          </p:grpSpPr>
          <p:grpSp>
            <p:nvGrpSpPr>
              <p:cNvPr id="103" name="Group 74"/>
              <p:cNvGrpSpPr>
                <a:grpSpLocks/>
              </p:cNvGrpSpPr>
              <p:nvPr/>
            </p:nvGrpSpPr>
            <p:grpSpPr bwMode="auto">
              <a:xfrm>
                <a:off x="6711064" y="1649528"/>
                <a:ext cx="986643" cy="986643"/>
                <a:chOff x="0" y="1905000"/>
                <a:chExt cx="1524000" cy="1524000"/>
              </a:xfrm>
            </p:grpSpPr>
            <p:grpSp>
              <p:nvGrpSpPr>
                <p:cNvPr id="105" name="Group 75"/>
                <p:cNvGrpSpPr>
                  <a:grpSpLocks/>
                </p:cNvGrpSpPr>
                <p:nvPr/>
              </p:nvGrpSpPr>
              <p:grpSpPr bwMode="auto">
                <a:xfrm>
                  <a:off x="0" y="1905000"/>
                  <a:ext cx="1524000" cy="1524000"/>
                  <a:chOff x="914400" y="2438400"/>
                  <a:chExt cx="1295400" cy="990600"/>
                </a:xfrm>
              </p:grpSpPr>
              <p:sp>
                <p:nvSpPr>
                  <p:cNvPr id="109" name="Round Single Corner Rectangle 108"/>
                  <p:cNvSpPr/>
                  <p:nvPr/>
                </p:nvSpPr>
                <p:spPr bwMode="auto">
                  <a:xfrm>
                    <a:off x="914400" y="2741772"/>
                    <a:ext cx="839312" cy="687228"/>
                  </a:xfrm>
                  <a:prstGeom prst="round1Rect">
                    <a:avLst/>
                  </a:prstGeom>
                  <a:solidFill>
                    <a:srgbClr val="7030A0"/>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10" name="Round Diagonal Corner Rectangle 109"/>
                  <p:cNvSpPr/>
                  <p:nvPr/>
                </p:nvSpPr>
                <p:spPr bwMode="auto">
                  <a:xfrm>
                    <a:off x="914400" y="2438400"/>
                    <a:ext cx="1295400" cy="990600"/>
                  </a:xfrm>
                  <a:prstGeom prst="round2DiagRect">
                    <a:avLst>
                      <a:gd name="adj1" fmla="val 21225"/>
                      <a:gd name="adj2" fmla="val 20512"/>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106" name="Group 76"/>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107" name="Round Single Corner Rectangle 106"/>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08" name="Round Diagonal Corner Rectangle 107"/>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pic>
            <p:nvPicPr>
              <p:cNvPr id="142" name="Picture 141" descr="cnt2554143.png"/>
              <p:cNvPicPr>
                <a:picLocks noChangeAspect="1"/>
              </p:cNvPicPr>
              <p:nvPr/>
            </p:nvPicPr>
            <p:blipFill>
              <a:blip r:embed="rId5" cstate="print"/>
              <a:stretch>
                <a:fillRect/>
              </a:stretch>
            </p:blipFill>
            <p:spPr>
              <a:xfrm>
                <a:off x="6951298" y="1785826"/>
                <a:ext cx="635697" cy="671511"/>
              </a:xfrm>
              <a:prstGeom prst="rect">
                <a:avLst/>
              </a:prstGeom>
            </p:spPr>
          </p:pic>
        </p:grpSp>
        <p:grpSp>
          <p:nvGrpSpPr>
            <p:cNvPr id="11" name="Group 10"/>
            <p:cNvGrpSpPr/>
            <p:nvPr/>
          </p:nvGrpSpPr>
          <p:grpSpPr>
            <a:xfrm>
              <a:off x="8185697" y="1654643"/>
              <a:ext cx="987031" cy="986643"/>
              <a:chOff x="8185697" y="1652588"/>
              <a:chExt cx="987031" cy="986643"/>
            </a:xfrm>
          </p:grpSpPr>
          <p:grpSp>
            <p:nvGrpSpPr>
              <p:cNvPr id="123" name="Group 50"/>
              <p:cNvGrpSpPr>
                <a:grpSpLocks/>
              </p:cNvGrpSpPr>
              <p:nvPr/>
            </p:nvGrpSpPr>
            <p:grpSpPr bwMode="auto">
              <a:xfrm>
                <a:off x="8185697" y="1652588"/>
                <a:ext cx="987031" cy="986643"/>
                <a:chOff x="0" y="1905000"/>
                <a:chExt cx="1524000" cy="1524000"/>
              </a:xfrm>
            </p:grpSpPr>
            <p:grpSp>
              <p:nvGrpSpPr>
                <p:cNvPr id="125" name="Group 51"/>
                <p:cNvGrpSpPr>
                  <a:grpSpLocks/>
                </p:cNvGrpSpPr>
                <p:nvPr/>
              </p:nvGrpSpPr>
              <p:grpSpPr bwMode="auto">
                <a:xfrm>
                  <a:off x="0" y="1905000"/>
                  <a:ext cx="1524000" cy="1524000"/>
                  <a:chOff x="914400" y="2438400"/>
                  <a:chExt cx="1295400" cy="990600"/>
                </a:xfrm>
              </p:grpSpPr>
              <p:sp>
                <p:nvSpPr>
                  <p:cNvPr id="129" name="Round Single Corner Rectangle 128"/>
                  <p:cNvSpPr/>
                  <p:nvPr/>
                </p:nvSpPr>
                <p:spPr bwMode="auto">
                  <a:xfrm>
                    <a:off x="913306" y="2741771"/>
                    <a:ext cx="838981" cy="687229"/>
                  </a:xfrm>
                  <a:prstGeom prst="round1Rect">
                    <a:avLst/>
                  </a:prstGeom>
                  <a:solidFill>
                    <a:schemeClr val="accent2">
                      <a:lumMod val="40000"/>
                      <a:lumOff val="60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30" name="Round Diagonal Corner Rectangle 129"/>
                  <p:cNvSpPr/>
                  <p:nvPr/>
                </p:nvSpPr>
                <p:spPr bwMode="auto">
                  <a:xfrm>
                    <a:off x="913306" y="2438400"/>
                    <a:ext cx="1297589" cy="990600"/>
                  </a:xfrm>
                  <a:prstGeom prst="round2DiagRect">
                    <a:avLst>
                      <a:gd name="adj1" fmla="val 21225"/>
                      <a:gd name="adj2" fmla="val 20512"/>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126" name="Group 52"/>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127" name="Round Single Corner Rectangle 126"/>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28" name="Round Diagonal Corner Rectangle 127"/>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pic>
            <p:nvPicPr>
              <p:cNvPr id="143" name="Picture 142" descr="cnt2554143.png"/>
              <p:cNvPicPr>
                <a:picLocks noChangeAspect="1"/>
              </p:cNvPicPr>
              <p:nvPr/>
            </p:nvPicPr>
            <p:blipFill>
              <a:blip r:embed="rId5" cstate="print"/>
              <a:stretch>
                <a:fillRect/>
              </a:stretch>
            </p:blipFill>
            <p:spPr>
              <a:xfrm>
                <a:off x="8427598" y="1785826"/>
                <a:ext cx="635697" cy="671511"/>
              </a:xfrm>
              <a:prstGeom prst="rect">
                <a:avLst/>
              </a:prstGeom>
            </p:spPr>
          </p:pic>
        </p:grpSp>
        <p:grpSp>
          <p:nvGrpSpPr>
            <p:cNvPr id="10" name="Group 9"/>
            <p:cNvGrpSpPr/>
            <p:nvPr/>
          </p:nvGrpSpPr>
          <p:grpSpPr>
            <a:xfrm>
              <a:off x="9645940" y="1654643"/>
              <a:ext cx="987031" cy="986643"/>
              <a:chOff x="9645940" y="1652588"/>
              <a:chExt cx="987031" cy="986643"/>
            </a:xfrm>
          </p:grpSpPr>
          <p:grpSp>
            <p:nvGrpSpPr>
              <p:cNvPr id="115" name="Group 50"/>
              <p:cNvGrpSpPr>
                <a:grpSpLocks/>
              </p:cNvGrpSpPr>
              <p:nvPr/>
            </p:nvGrpSpPr>
            <p:grpSpPr bwMode="auto">
              <a:xfrm>
                <a:off x="9645940" y="1652588"/>
                <a:ext cx="987031" cy="986643"/>
                <a:chOff x="0" y="1905000"/>
                <a:chExt cx="1524000" cy="1524000"/>
              </a:xfrm>
            </p:grpSpPr>
            <p:grpSp>
              <p:nvGrpSpPr>
                <p:cNvPr id="117" name="Group 51"/>
                <p:cNvGrpSpPr>
                  <a:grpSpLocks/>
                </p:cNvGrpSpPr>
                <p:nvPr/>
              </p:nvGrpSpPr>
              <p:grpSpPr bwMode="auto">
                <a:xfrm>
                  <a:off x="0" y="1905000"/>
                  <a:ext cx="1524000" cy="1524000"/>
                  <a:chOff x="914400" y="2438400"/>
                  <a:chExt cx="1295400" cy="990600"/>
                </a:xfrm>
              </p:grpSpPr>
              <p:sp>
                <p:nvSpPr>
                  <p:cNvPr id="121" name="Round Single Corner Rectangle 120"/>
                  <p:cNvSpPr/>
                  <p:nvPr/>
                </p:nvSpPr>
                <p:spPr bwMode="auto">
                  <a:xfrm>
                    <a:off x="914908" y="2741771"/>
                    <a:ext cx="838983" cy="687229"/>
                  </a:xfrm>
                  <a:prstGeom prst="round1Rect">
                    <a:avLst/>
                  </a:prstGeom>
                  <a:solidFill>
                    <a:srgbClr val="83C2D7"/>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22" name="Round Diagonal Corner Rectangle 121"/>
                  <p:cNvSpPr/>
                  <p:nvPr/>
                </p:nvSpPr>
                <p:spPr bwMode="auto">
                  <a:xfrm>
                    <a:off x="914908" y="2438400"/>
                    <a:ext cx="1294892" cy="990600"/>
                  </a:xfrm>
                  <a:prstGeom prst="round2DiagRect">
                    <a:avLst>
                      <a:gd name="adj1" fmla="val 21225"/>
                      <a:gd name="adj2" fmla="val 20512"/>
                    </a:avLst>
                  </a:prstGeom>
                  <a:gradFill flip="none" rotWithShape="1">
                    <a:gsLst>
                      <a:gs pos="0">
                        <a:srgbClr val="83C2D7">
                          <a:shade val="30000"/>
                          <a:satMod val="115000"/>
                        </a:srgbClr>
                      </a:gs>
                      <a:gs pos="50000">
                        <a:srgbClr val="83C2D7">
                          <a:shade val="67500"/>
                          <a:satMod val="115000"/>
                        </a:srgbClr>
                      </a:gs>
                      <a:gs pos="100000">
                        <a:srgbClr val="83C2D7">
                          <a:shade val="100000"/>
                          <a:satMod val="115000"/>
                        </a:srgb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118" name="Group 52"/>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119" name="Round Single Corner Rectangle 118"/>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20" name="Round Diagonal Corner Rectangle 119"/>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pic>
            <p:nvPicPr>
              <p:cNvPr id="144" name="Picture 143" descr="cnt2554143.png"/>
              <p:cNvPicPr>
                <a:picLocks noChangeAspect="1"/>
              </p:cNvPicPr>
              <p:nvPr/>
            </p:nvPicPr>
            <p:blipFill>
              <a:blip r:embed="rId5" cstate="print"/>
              <a:stretch>
                <a:fillRect/>
              </a:stretch>
            </p:blipFill>
            <p:spPr>
              <a:xfrm>
                <a:off x="9882041" y="1785826"/>
                <a:ext cx="635697" cy="671511"/>
              </a:xfrm>
              <a:prstGeom prst="rect">
                <a:avLst/>
              </a:prstGeom>
            </p:spPr>
          </p:pic>
        </p:grpSp>
      </p:grpSp>
      <p:grpSp>
        <p:nvGrpSpPr>
          <p:cNvPr id="16" name="Group 15"/>
          <p:cNvGrpSpPr/>
          <p:nvPr/>
        </p:nvGrpSpPr>
        <p:grpSpPr>
          <a:xfrm>
            <a:off x="7772400" y="3310305"/>
            <a:ext cx="2770910" cy="3539683"/>
            <a:chOff x="4951411" y="2057400"/>
            <a:chExt cx="1847273" cy="2359788"/>
          </a:xfrm>
        </p:grpSpPr>
        <p:sp>
          <p:nvSpPr>
            <p:cNvPr id="145" name="Oval 144"/>
            <p:cNvSpPr/>
            <p:nvPr/>
          </p:nvSpPr>
          <p:spPr bwMode="auto">
            <a:xfrm>
              <a:off x="5218112" y="2057400"/>
              <a:ext cx="1295400" cy="533400"/>
            </a:xfrm>
            <a:prstGeom prst="ellipse">
              <a:avLst/>
            </a:prstGeom>
            <a:solidFill>
              <a:schemeClr val="accent2">
                <a:lumMod val="40000"/>
                <a:lumOff val="60000"/>
              </a:schemeClr>
            </a:solidFill>
            <a:ln w="28575" cap="flat" cmpd="sng" algn="ctr">
              <a:noFill/>
              <a:prstDash val="solid"/>
              <a:round/>
              <a:headEnd type="none" w="sm" len="sm"/>
              <a:tailEnd type="none" w="sm" len="sm"/>
            </a:ln>
            <a:effectLst/>
          </p:spPr>
          <p:txBody>
            <a:bodyPr vert="horz" wrap="square" lIns="216000" tIns="10800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altLang="en-US" sz="2400" b="1" dirty="0">
                  <a:latin typeface="Oracle Sans" panose="020B0503020204020204" pitchFamily="34" charset="0"/>
                  <a:cs typeface="Oracle Sans" panose="020B0503020204020204" pitchFamily="34" charset="0"/>
                </a:rPr>
                <a:t>Users</a:t>
              </a:r>
              <a:endParaRPr lang="en-US" altLang="en-US" b="1" dirty="0">
                <a:latin typeface="Oracle Sans" panose="020B0503020204020204" pitchFamily="34" charset="0"/>
                <a:cs typeface="Oracle Sans" panose="020B0503020204020204" pitchFamily="34" charset="0"/>
              </a:endParaRP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effectLst/>
                <a:latin typeface="Oracle Sans" panose="020B0503020204020204" pitchFamily="34" charset="0"/>
                <a:cs typeface="Oracle Sans" panose="020B0503020204020204" pitchFamily="34" charset="0"/>
              </a:endParaRPr>
            </a:p>
          </p:txBody>
        </p:sp>
        <p:sp>
          <p:nvSpPr>
            <p:cNvPr id="146" name="Oval 145"/>
            <p:cNvSpPr/>
            <p:nvPr/>
          </p:nvSpPr>
          <p:spPr bwMode="auto">
            <a:xfrm>
              <a:off x="4951411" y="3748275"/>
              <a:ext cx="1847273" cy="668913"/>
            </a:xfrm>
            <a:prstGeom prst="ellipse">
              <a:avLst/>
            </a:prstGeom>
            <a:solidFill>
              <a:schemeClr val="accent2">
                <a:lumMod val="40000"/>
                <a:lumOff val="60000"/>
              </a:schemeClr>
            </a:solidFill>
            <a:ln w="28575" cap="flat" cmpd="sng" algn="ctr">
              <a:noFill/>
              <a:prstDash val="solid"/>
              <a:round/>
              <a:headEnd type="none" w="sm" len="sm"/>
              <a:tailEnd type="none" w="sm" len="sm"/>
            </a:ln>
            <a:effectLst/>
          </p:spPr>
          <p:txBody>
            <a:bodyPr vert="horz" wrap="square" lIns="216000" tIns="180000" rIns="14400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altLang="en-US" sz="2400" b="1" dirty="0">
                  <a:latin typeface="Oracle Sans" panose="020B0503020204020204" pitchFamily="34" charset="0"/>
                  <a:cs typeface="Oracle Sans" panose="020B0503020204020204" pitchFamily="34" charset="0"/>
                </a:rPr>
                <a:t>Privileges</a:t>
              </a:r>
              <a:endParaRPr lang="en-US" altLang="en-US" b="1"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1271236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and Granting Privileges to a Role</a:t>
            </a:r>
          </a:p>
        </p:txBody>
      </p:sp>
      <p:sp>
        <p:nvSpPr>
          <p:cNvPr id="30723" name="Rectangle 3"/>
          <p:cNvSpPr>
            <a:spLocks noGrp="1" noChangeArrowheads="1"/>
          </p:cNvSpPr>
          <p:nvPr>
            <p:ph idx="1"/>
          </p:nvPr>
        </p:nvSpPr>
        <p:spPr>
          <a:xfrm>
            <a:off x="933451" y="2272710"/>
            <a:ext cx="16421100" cy="43427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Create a role: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Grant privileges to a role: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Grant a role to users:</a:t>
            </a:r>
          </a:p>
        </p:txBody>
      </p:sp>
      <p:sp>
        <p:nvSpPr>
          <p:cNvPr id="7" name="Content Placeholder 2"/>
          <p:cNvSpPr txBox="1">
            <a:spLocks/>
          </p:cNvSpPr>
          <p:nvPr/>
        </p:nvSpPr>
        <p:spPr bwMode="gray">
          <a:xfrm>
            <a:off x="1320538" y="2911252"/>
            <a:ext cx="16125591"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CREATE ROLE manager; </a:t>
            </a:r>
          </a:p>
        </p:txBody>
      </p:sp>
      <p:sp>
        <p:nvSpPr>
          <p:cNvPr id="8" name="Content Placeholder 2"/>
          <p:cNvSpPr txBox="1">
            <a:spLocks/>
          </p:cNvSpPr>
          <p:nvPr/>
        </p:nvSpPr>
        <p:spPr bwMode="gray">
          <a:xfrm>
            <a:off x="1320538" y="4584507"/>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create table, create view 		  </a:t>
            </a:r>
          </a:p>
          <a:p>
            <a:pPr>
              <a:tabLst>
                <a:tab pos="1023938" algn="l"/>
                <a:tab pos="2750345" algn="l"/>
              </a:tabLst>
              <a:defRPr/>
            </a:pPr>
            <a:r>
              <a:rPr lang="en-US" altLang="en-US" sz="2400" b="1" dirty="0">
                <a:latin typeface="Courier New" pitchFamily="49" charset="0"/>
                <a:cs typeface="Oracle Sans" panose="020B0503020204020204" pitchFamily="34" charset="0"/>
              </a:rPr>
              <a:t>TO manager;  </a:t>
            </a:r>
          </a:p>
        </p:txBody>
      </p:sp>
      <p:sp>
        <p:nvSpPr>
          <p:cNvPr id="9" name="Content Placeholder 2"/>
          <p:cNvSpPr txBox="1">
            <a:spLocks/>
          </p:cNvSpPr>
          <p:nvPr/>
        </p:nvSpPr>
        <p:spPr bwMode="gray">
          <a:xfrm>
            <a:off x="1320538" y="6655668"/>
            <a:ext cx="16125591"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manager TO alice;      </a:t>
            </a:r>
          </a:p>
        </p:txBody>
      </p:sp>
    </p:spTree>
    <p:custDataLst>
      <p:tags r:id="rId1"/>
    </p:custDataLst>
    <p:extLst>
      <p:ext uri="{BB962C8B-B14F-4D97-AF65-F5344CB8AC3E}">
        <p14:creationId xmlns:p14="http://schemas.microsoft.com/office/powerpoint/2010/main" val="71769472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Changing Your Password</a:t>
            </a:r>
          </a:p>
        </p:txBody>
      </p:sp>
      <p:sp>
        <p:nvSpPr>
          <p:cNvPr id="32771" name="Rectangle 3"/>
          <p:cNvSpPr>
            <a:spLocks noGrp="1" noChangeArrowheads="1"/>
          </p:cNvSpPr>
          <p:nvPr>
            <p:ph idx="1"/>
          </p:nvPr>
        </p:nvSpPr>
        <p:spPr>
          <a:xfrm>
            <a:off x="933451" y="2272710"/>
            <a:ext cx="16421100" cy="11207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The DBA creates your user account and initializes your password.</a:t>
            </a:r>
          </a:p>
          <a:p>
            <a:pPr lvl="1"/>
            <a:r>
              <a:rPr lang="en-US" altLang="en-US" dirty="0">
                <a:latin typeface="Oracle Sans" panose="020B0503020204020204" pitchFamily="34" charset="0"/>
                <a:cs typeface="Oracle Sans" panose="020B0503020204020204" pitchFamily="34" charset="0"/>
              </a:rPr>
              <a:t>You can change your password by using the </a:t>
            </a:r>
            <a:r>
              <a:rPr lang="en-US" altLang="en-US" dirty="0">
                <a:latin typeface="Courier New" panose="02070309020205020404" pitchFamily="49" charset="0"/>
                <a:cs typeface="Courier New" panose="02070309020205020404" pitchFamily="49" charset="0"/>
              </a:rPr>
              <a:t>ALTER USER </a:t>
            </a:r>
            <a:r>
              <a:rPr lang="en-US" altLang="en-US" dirty="0">
                <a:latin typeface="Oracle Sans" panose="020B0503020204020204" pitchFamily="34" charset="0"/>
                <a:cs typeface="Oracle Sans" panose="020B0503020204020204" pitchFamily="34" charset="0"/>
              </a:rPr>
              <a:t>statement.</a:t>
            </a:r>
          </a:p>
        </p:txBody>
      </p:sp>
      <p:sp>
        <p:nvSpPr>
          <p:cNvPr id="5" name="Content Placeholder 2"/>
          <p:cNvSpPr txBox="1">
            <a:spLocks/>
          </p:cNvSpPr>
          <p:nvPr/>
        </p:nvSpPr>
        <p:spPr bwMode="gray">
          <a:xfrm>
            <a:off x="1299329" y="3657601"/>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ALTER USER demo         			  </a:t>
            </a:r>
          </a:p>
          <a:p>
            <a:pPr>
              <a:tabLst>
                <a:tab pos="1023938" algn="l"/>
                <a:tab pos="2750345" algn="l"/>
              </a:tabLst>
              <a:defRPr/>
            </a:pPr>
            <a:r>
              <a:rPr lang="en-US" altLang="en-US" sz="2400" b="1" dirty="0">
                <a:latin typeface="Courier New" pitchFamily="49" charset="0"/>
                <a:cs typeface="Oracle Sans" panose="020B0503020204020204" pitchFamily="34" charset="0"/>
              </a:rPr>
              <a:t>IDENTIFIED BY employ;</a:t>
            </a:r>
          </a:p>
        </p:txBody>
      </p:sp>
      <p:grpSp>
        <p:nvGrpSpPr>
          <p:cNvPr id="7" name="Group 6">
            <a:extLst>
              <a:ext uri="{FF2B5EF4-FFF2-40B4-BE49-F238E27FC236}">
                <a16:creationId xmlns:a16="http://schemas.microsoft.com/office/drawing/2014/main" xmlns="" id="{00ED6F00-3C0A-49B3-9C5A-A24DFD1E5989}"/>
              </a:ext>
            </a:extLst>
          </p:cNvPr>
          <p:cNvGrpSpPr/>
          <p:nvPr/>
        </p:nvGrpSpPr>
        <p:grpSpPr>
          <a:xfrm>
            <a:off x="13901321" y="6286501"/>
            <a:ext cx="4387695" cy="2655644"/>
            <a:chOff x="13601700" y="6286501"/>
            <a:chExt cx="4387695" cy="2655644"/>
          </a:xfrm>
        </p:grpSpPr>
        <p:sp>
          <p:nvSpPr>
            <p:cNvPr id="6" name="Rectangle 5"/>
            <p:cNvSpPr/>
            <p:nvPr/>
          </p:nvSpPr>
          <p:spPr bwMode="auto">
            <a:xfrm rot="16200000" flipV="1">
              <a:off x="14921629" y="5423769"/>
              <a:ext cx="1747838" cy="438769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87501" y="6286501"/>
              <a:ext cx="2655644" cy="2655644"/>
            </a:xfrm>
            <a:prstGeom prst="rect">
              <a:avLst/>
            </a:prstGeom>
          </p:spPr>
        </p:pic>
      </p:grpSp>
    </p:spTree>
    <p:custDataLst>
      <p:tags r:id="rId1"/>
    </p:custDataLst>
    <p:extLst>
      <p:ext uri="{BB962C8B-B14F-4D97-AF65-F5344CB8AC3E}">
        <p14:creationId xmlns:p14="http://schemas.microsoft.com/office/powerpoint/2010/main" val="364408051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34819" name="Rectangle 3"/>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System privileges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role</a:t>
            </a:r>
          </a:p>
          <a:p>
            <a:pPr lvl="1"/>
            <a:r>
              <a:rPr lang="en-US" altLang="en-US" dirty="0">
                <a:latin typeface="Oracle Sans" panose="020B0503020204020204" pitchFamily="34" charset="0"/>
                <a:cs typeface="Oracle Sans" panose="020B0503020204020204" pitchFamily="34" charset="0"/>
              </a:rPr>
              <a:t>Object privileges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Revoking object privileges</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566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69265245"/>
              </p:ext>
            </p:extLst>
          </p:nvPr>
        </p:nvGraphicFramePr>
        <p:xfrm>
          <a:off x="2268743" y="2535876"/>
          <a:ext cx="13750520" cy="6496056"/>
        </p:xfrm>
        <a:graphic>
          <a:graphicData uri="http://schemas.openxmlformats.org/drawingml/2006/table">
            <a:tbl>
              <a:tblPr firstRow="1" firstCol="1" bandRow="1">
                <a:tableStyleId>{5C22544A-7EE6-4342-B048-85BDC9FD1C3A}</a:tableStyleId>
              </a:tblPr>
              <a:tblGrid>
                <a:gridCol w="3997205">
                  <a:extLst>
                    <a:ext uri="{9D8B030D-6E8A-4147-A177-3AD203B41FA5}">
                      <a16:colId xmlns:a16="http://schemas.microsoft.com/office/drawing/2014/main" xmlns="" val="20000"/>
                    </a:ext>
                  </a:extLst>
                </a:gridCol>
                <a:gridCol w="1981142">
                  <a:extLst>
                    <a:ext uri="{9D8B030D-6E8A-4147-A177-3AD203B41FA5}">
                      <a16:colId xmlns:a16="http://schemas.microsoft.com/office/drawing/2014/main" xmlns="" val="20001"/>
                    </a:ext>
                  </a:extLst>
                </a:gridCol>
                <a:gridCol w="2895515">
                  <a:extLst>
                    <a:ext uri="{9D8B030D-6E8A-4147-A177-3AD203B41FA5}">
                      <a16:colId xmlns:a16="http://schemas.microsoft.com/office/drawing/2014/main" xmlns="" val="20002"/>
                    </a:ext>
                  </a:extLst>
                </a:gridCol>
                <a:gridCol w="4876658">
                  <a:extLst>
                    <a:ext uri="{9D8B030D-6E8A-4147-A177-3AD203B41FA5}">
                      <a16:colId xmlns:a16="http://schemas.microsoft.com/office/drawing/2014/main" xmlns="" val="20003"/>
                    </a:ext>
                  </a:extLst>
                </a:gridCol>
              </a:tblGrid>
              <a:tr h="812007">
                <a:tc>
                  <a:txBody>
                    <a:bodyPr/>
                    <a:lstStyle/>
                    <a:p>
                      <a:pPr algn="ctr"/>
                      <a:r>
                        <a:rPr lang="en-US" sz="2700" dirty="0"/>
                        <a:t>Object Privilege</a:t>
                      </a:r>
                    </a:p>
                  </a:txBody>
                  <a:tcPr marL="182874" marR="182874" marT="68574" marB="68574" anchor="ctr">
                    <a:solidFill>
                      <a:srgbClr val="8DA6B1"/>
                    </a:solidFill>
                  </a:tcPr>
                </a:tc>
                <a:tc>
                  <a:txBody>
                    <a:bodyPr/>
                    <a:lstStyle/>
                    <a:p>
                      <a:pPr algn="ctr"/>
                      <a:r>
                        <a:rPr lang="en-US" sz="2700" dirty="0"/>
                        <a:t>Table</a:t>
                      </a:r>
                    </a:p>
                  </a:txBody>
                  <a:tcPr marL="182874" marR="182874" marT="68574" marB="68574" anchor="ctr">
                    <a:solidFill>
                      <a:srgbClr val="8DA6B1"/>
                    </a:solidFill>
                  </a:tcPr>
                </a:tc>
                <a:tc>
                  <a:txBody>
                    <a:bodyPr/>
                    <a:lstStyle/>
                    <a:p>
                      <a:pPr algn="ctr"/>
                      <a:r>
                        <a:rPr lang="en-US" sz="2700" dirty="0"/>
                        <a:t>View</a:t>
                      </a:r>
                    </a:p>
                  </a:txBody>
                  <a:tcPr marL="182874" marR="182874" marT="68574" marB="68574" anchor="ctr">
                    <a:solidFill>
                      <a:srgbClr val="8DA6B1"/>
                    </a:solidFill>
                  </a:tcPr>
                </a:tc>
                <a:tc>
                  <a:txBody>
                    <a:bodyPr/>
                    <a:lstStyle/>
                    <a:p>
                      <a:pPr algn="ctr"/>
                      <a:r>
                        <a:rPr lang="en-US" sz="2700" dirty="0"/>
                        <a:t>Sequence</a:t>
                      </a:r>
                    </a:p>
                  </a:txBody>
                  <a:tcPr marL="182874" marR="182874" marT="68574" marB="68574" anchor="ctr">
                    <a:solidFill>
                      <a:srgbClr val="8DA6B1"/>
                    </a:solidFill>
                  </a:tcPr>
                </a:tc>
                <a:extLst>
                  <a:ext uri="{0D108BD9-81ED-4DB2-BD59-A6C34878D82A}">
                    <a16:rowId xmlns:a16="http://schemas.microsoft.com/office/drawing/2014/main" xmlns="" val="10000"/>
                  </a:ext>
                </a:extLst>
              </a:tr>
              <a:tr h="812007">
                <a:tc>
                  <a:txBody>
                    <a:bodyPr/>
                    <a:lstStyle/>
                    <a:p>
                      <a:pPr algn="ctr"/>
                      <a:r>
                        <a:rPr lang="en-US" altLang="en-US" sz="2700" b="0" dirty="0">
                          <a:solidFill>
                            <a:schemeClr val="bg1"/>
                          </a:solidFill>
                          <a:latin typeface="Courier New" panose="02070309020205020404" pitchFamily="49" charset="0"/>
                        </a:rPr>
                        <a:t>ALTER</a:t>
                      </a:r>
                      <a:endParaRPr lang="en-US" sz="2700" b="0" dirty="0">
                        <a:solidFill>
                          <a:schemeClr val="bg1"/>
                        </a:solidFill>
                      </a:endParaRPr>
                    </a:p>
                  </a:txBody>
                  <a:tcPr marL="182874" marR="182874" marT="68574" marB="68574" anchor="ctr">
                    <a:solidFill>
                      <a:srgbClr val="8DA6B1"/>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extLst>
                  <a:ext uri="{0D108BD9-81ED-4DB2-BD59-A6C34878D82A}">
                    <a16:rowId xmlns:a16="http://schemas.microsoft.com/office/drawing/2014/main" xmlns="" val="10001"/>
                  </a:ext>
                </a:extLst>
              </a:tr>
              <a:tr h="812007">
                <a:tc>
                  <a:txBody>
                    <a:bodyPr/>
                    <a:lstStyle/>
                    <a:p>
                      <a:pPr algn="ctr"/>
                      <a:r>
                        <a:rPr lang="en-US" altLang="en-US" sz="2700" b="0" dirty="0">
                          <a:solidFill>
                            <a:schemeClr val="bg1"/>
                          </a:solidFill>
                          <a:latin typeface="Courier New" panose="02070309020205020404" pitchFamily="49" charset="0"/>
                        </a:rPr>
                        <a:t>DELETE</a:t>
                      </a:r>
                      <a:endParaRPr lang="en-US" sz="2700" b="0" dirty="0">
                        <a:solidFill>
                          <a:schemeClr val="bg1"/>
                        </a:solidFill>
                      </a:endParaRPr>
                    </a:p>
                  </a:txBody>
                  <a:tcPr marL="182874" marR="182874" marT="68574" marB="68574" anchor="ctr">
                    <a:solidFill>
                      <a:srgbClr val="8DA6B1"/>
                    </a:solidFill>
                  </a:tcPr>
                </a:tc>
                <a:tc>
                  <a:txBody>
                    <a:bodyPr/>
                    <a:lstStyle/>
                    <a:p>
                      <a:endParaRPr lang="en-US" sz="2700" dirty="0"/>
                    </a:p>
                  </a:txBody>
                  <a:tcPr marL="182874" marR="182874" marT="68574" marB="68574">
                    <a:solidFill>
                      <a:schemeClr val="bg1"/>
                    </a:solidFill>
                  </a:tcPr>
                </a:tc>
                <a:tc>
                  <a:txBody>
                    <a:bodyPr/>
                    <a:lstStyle/>
                    <a:p>
                      <a:endParaRPr lang="en-US" sz="2700" dirty="0"/>
                    </a:p>
                  </a:txBody>
                  <a:tcPr marL="182874" marR="182874" marT="68574" marB="68574">
                    <a:solidFill>
                      <a:schemeClr val="bg1"/>
                    </a:solidFill>
                  </a:tcPr>
                </a:tc>
                <a:tc>
                  <a:txBody>
                    <a:bodyPr/>
                    <a:lstStyle/>
                    <a:p>
                      <a:endParaRPr lang="en-US" sz="2700" dirty="0"/>
                    </a:p>
                  </a:txBody>
                  <a:tcPr marL="182874" marR="182874" marT="68574" marB="68574">
                    <a:solidFill>
                      <a:schemeClr val="bg1"/>
                    </a:solidFill>
                  </a:tcPr>
                </a:tc>
                <a:extLst>
                  <a:ext uri="{0D108BD9-81ED-4DB2-BD59-A6C34878D82A}">
                    <a16:rowId xmlns:a16="http://schemas.microsoft.com/office/drawing/2014/main" xmlns="" val="10002"/>
                  </a:ext>
                </a:extLst>
              </a:tr>
              <a:tr h="812007">
                <a:tc>
                  <a:txBody>
                    <a:bodyPr/>
                    <a:lstStyle/>
                    <a:p>
                      <a:pPr algn="ctr"/>
                      <a:r>
                        <a:rPr lang="en-US" altLang="en-US" sz="2700" b="0" dirty="0">
                          <a:solidFill>
                            <a:schemeClr val="bg1"/>
                          </a:solidFill>
                          <a:latin typeface="Courier New" panose="02070309020205020404" pitchFamily="49" charset="0"/>
                        </a:rPr>
                        <a:t>INDEX</a:t>
                      </a:r>
                      <a:endParaRPr lang="en-US" sz="2700" b="0" dirty="0">
                        <a:solidFill>
                          <a:schemeClr val="bg1"/>
                        </a:solidFill>
                      </a:endParaRPr>
                    </a:p>
                  </a:txBody>
                  <a:tcPr marL="182874" marR="182874" marT="68574" marB="68574" anchor="ctr">
                    <a:solidFill>
                      <a:srgbClr val="8DA6B1"/>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extLst>
                  <a:ext uri="{0D108BD9-81ED-4DB2-BD59-A6C34878D82A}">
                    <a16:rowId xmlns:a16="http://schemas.microsoft.com/office/drawing/2014/main" xmlns="" val="10003"/>
                  </a:ext>
                </a:extLst>
              </a:tr>
              <a:tr h="812007">
                <a:tc>
                  <a:txBody>
                    <a:bodyPr/>
                    <a:lstStyle/>
                    <a:p>
                      <a:pPr algn="ctr"/>
                      <a:r>
                        <a:rPr lang="en-US" altLang="en-US" sz="2700" b="0" dirty="0">
                          <a:solidFill>
                            <a:schemeClr val="bg1"/>
                          </a:solidFill>
                          <a:latin typeface="Courier New" panose="02070309020205020404" pitchFamily="49" charset="0"/>
                        </a:rPr>
                        <a:t>INSERT</a:t>
                      </a:r>
                      <a:endParaRPr lang="en-US" sz="2700" b="0" dirty="0">
                        <a:solidFill>
                          <a:schemeClr val="bg1"/>
                        </a:solidFill>
                      </a:endParaRPr>
                    </a:p>
                  </a:txBody>
                  <a:tcPr marL="182874" marR="182874" marT="68574" marB="68574" anchor="ctr">
                    <a:solidFill>
                      <a:srgbClr val="8DA6B1"/>
                    </a:solidFill>
                  </a:tcPr>
                </a:tc>
                <a:tc>
                  <a:txBody>
                    <a:bodyPr/>
                    <a:lstStyle/>
                    <a:p>
                      <a:endParaRPr lang="en-US" sz="2700" dirty="0"/>
                    </a:p>
                  </a:txBody>
                  <a:tcPr marL="182874" marR="182874" marT="68574" marB="68574">
                    <a:solidFill>
                      <a:schemeClr val="bg1"/>
                    </a:solidFill>
                  </a:tcPr>
                </a:tc>
                <a:tc>
                  <a:txBody>
                    <a:bodyPr/>
                    <a:lstStyle/>
                    <a:p>
                      <a:endParaRPr lang="en-US" sz="2700" dirty="0"/>
                    </a:p>
                  </a:txBody>
                  <a:tcPr marL="182874" marR="182874" marT="68574" marB="68574">
                    <a:solidFill>
                      <a:schemeClr val="bg1"/>
                    </a:solidFill>
                  </a:tcPr>
                </a:tc>
                <a:tc>
                  <a:txBody>
                    <a:bodyPr/>
                    <a:lstStyle/>
                    <a:p>
                      <a:endParaRPr lang="en-US" sz="2700" dirty="0"/>
                    </a:p>
                  </a:txBody>
                  <a:tcPr marL="182874" marR="182874" marT="68574" marB="68574">
                    <a:solidFill>
                      <a:schemeClr val="bg1"/>
                    </a:solidFill>
                  </a:tcPr>
                </a:tc>
                <a:extLst>
                  <a:ext uri="{0D108BD9-81ED-4DB2-BD59-A6C34878D82A}">
                    <a16:rowId xmlns:a16="http://schemas.microsoft.com/office/drawing/2014/main" xmlns="" val="10004"/>
                  </a:ext>
                </a:extLst>
              </a:tr>
              <a:tr h="812007">
                <a:tc>
                  <a:txBody>
                    <a:bodyPr/>
                    <a:lstStyle/>
                    <a:p>
                      <a:pPr algn="ctr"/>
                      <a:r>
                        <a:rPr lang="en-US" altLang="en-US" sz="2700" b="0" dirty="0">
                          <a:solidFill>
                            <a:schemeClr val="bg1"/>
                          </a:solidFill>
                          <a:latin typeface="Courier New" panose="02070309020205020404" pitchFamily="49" charset="0"/>
                        </a:rPr>
                        <a:t>REFERENCES</a:t>
                      </a:r>
                      <a:endParaRPr lang="en-US" sz="2700" dirty="0"/>
                    </a:p>
                  </a:txBody>
                  <a:tcPr marL="182874" marR="182874" marT="68574" marB="68574" anchor="ctr">
                    <a:solidFill>
                      <a:srgbClr val="8DA6B1"/>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extLst>
                  <a:ext uri="{0D108BD9-81ED-4DB2-BD59-A6C34878D82A}">
                    <a16:rowId xmlns:a16="http://schemas.microsoft.com/office/drawing/2014/main" xmlns="" val="10005"/>
                  </a:ext>
                </a:extLst>
              </a:tr>
              <a:tr h="812007">
                <a:tc>
                  <a:txBody>
                    <a:bodyPr/>
                    <a:lstStyle/>
                    <a:p>
                      <a:pPr algn="ctr"/>
                      <a:r>
                        <a:rPr lang="en-US" altLang="en-US" sz="2700" b="0" dirty="0">
                          <a:solidFill>
                            <a:schemeClr val="bg1"/>
                          </a:solidFill>
                          <a:latin typeface="Courier New" panose="02070309020205020404" pitchFamily="49" charset="0"/>
                        </a:rPr>
                        <a:t>SELECT</a:t>
                      </a:r>
                      <a:r>
                        <a:rPr lang="en-US" altLang="en-US" sz="2700" b="0" dirty="0">
                          <a:solidFill>
                            <a:schemeClr val="bg1"/>
                          </a:solidFill>
                        </a:rPr>
                        <a:t> </a:t>
                      </a:r>
                      <a:endParaRPr lang="en-US" sz="2700" b="0" dirty="0">
                        <a:solidFill>
                          <a:schemeClr val="bg1"/>
                        </a:solidFill>
                      </a:endParaRPr>
                    </a:p>
                  </a:txBody>
                  <a:tcPr marL="182874" marR="182874" marT="68574" marB="68574" anchor="ctr">
                    <a:solidFill>
                      <a:srgbClr val="8DA6B1"/>
                    </a:solidFill>
                  </a:tcPr>
                </a:tc>
                <a:tc>
                  <a:txBody>
                    <a:bodyPr/>
                    <a:lstStyle/>
                    <a:p>
                      <a:endParaRPr lang="en-US" sz="2700" dirty="0"/>
                    </a:p>
                  </a:txBody>
                  <a:tcPr marL="182874" marR="182874" marT="68574" marB="68574">
                    <a:solidFill>
                      <a:schemeClr val="bg1"/>
                    </a:solidFill>
                  </a:tcPr>
                </a:tc>
                <a:tc>
                  <a:txBody>
                    <a:bodyPr/>
                    <a:lstStyle/>
                    <a:p>
                      <a:endParaRPr lang="en-US" sz="2700" dirty="0"/>
                    </a:p>
                  </a:txBody>
                  <a:tcPr marL="182874" marR="182874" marT="68574" marB="68574">
                    <a:solidFill>
                      <a:schemeClr val="bg1"/>
                    </a:solidFill>
                  </a:tcPr>
                </a:tc>
                <a:tc>
                  <a:txBody>
                    <a:bodyPr/>
                    <a:lstStyle/>
                    <a:p>
                      <a:endParaRPr lang="en-US" sz="2700" dirty="0"/>
                    </a:p>
                  </a:txBody>
                  <a:tcPr marL="182874" marR="182874" marT="68574" marB="68574">
                    <a:solidFill>
                      <a:schemeClr val="bg1"/>
                    </a:solidFill>
                  </a:tcPr>
                </a:tc>
                <a:extLst>
                  <a:ext uri="{0D108BD9-81ED-4DB2-BD59-A6C34878D82A}">
                    <a16:rowId xmlns:a16="http://schemas.microsoft.com/office/drawing/2014/main" xmlns="" val="10006"/>
                  </a:ext>
                </a:extLst>
              </a:tr>
              <a:tr h="812007">
                <a:tc>
                  <a:txBody>
                    <a:bodyPr/>
                    <a:lstStyle/>
                    <a:p>
                      <a:pPr algn="ctr"/>
                      <a:r>
                        <a:rPr lang="en-US" altLang="en-US" sz="2700" b="0" dirty="0">
                          <a:solidFill>
                            <a:schemeClr val="bg1"/>
                          </a:solidFill>
                          <a:latin typeface="Courier New" panose="02070309020205020404" pitchFamily="49" charset="0"/>
                        </a:rPr>
                        <a:t>UPDATE</a:t>
                      </a:r>
                      <a:endParaRPr lang="en-US" sz="2700" b="0" dirty="0">
                        <a:solidFill>
                          <a:schemeClr val="bg1"/>
                        </a:solidFill>
                      </a:endParaRPr>
                    </a:p>
                  </a:txBody>
                  <a:tcPr marL="182874" marR="182874" marT="68574" marB="68574" anchor="ctr">
                    <a:solidFill>
                      <a:srgbClr val="8DA6B1"/>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tc>
                  <a:txBody>
                    <a:bodyPr/>
                    <a:lstStyle/>
                    <a:p>
                      <a:endParaRPr lang="en-US" sz="2700" dirty="0"/>
                    </a:p>
                  </a:txBody>
                  <a:tcPr marL="182874" marR="182874" marT="68574" marB="68574">
                    <a:solidFill>
                      <a:srgbClr val="E8EDEF"/>
                    </a:solidFill>
                  </a:tcPr>
                </a:tc>
                <a:extLst>
                  <a:ext uri="{0D108BD9-81ED-4DB2-BD59-A6C34878D82A}">
                    <a16:rowId xmlns:a16="http://schemas.microsoft.com/office/drawing/2014/main" xmlns="" val="10007"/>
                  </a:ext>
                </a:extLst>
              </a:tr>
            </a:tbl>
          </a:graphicData>
        </a:graphic>
      </p:graphicFrame>
      <p:sp>
        <p:nvSpPr>
          <p:cNvPr id="36913"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 Privileges</a:t>
            </a:r>
          </a:p>
        </p:txBody>
      </p:sp>
      <p:pic>
        <p:nvPicPr>
          <p:cNvPr id="36914" name="Picture 26" descr="Symbols: Green Checkmark, OK, Yes"/>
          <p:cNvPicPr>
            <a:picLocks noChangeAspect="1" noChangeArrowheads="1"/>
          </p:cNvPicPr>
          <p:nvPr/>
        </p:nvPicPr>
        <p:blipFill>
          <a:blip r:embed="rId4" cstate="print"/>
          <a:srcRect/>
          <a:stretch>
            <a:fillRect/>
          </a:stretch>
        </p:blipFill>
        <p:spPr bwMode="gray">
          <a:xfrm>
            <a:off x="6972866" y="3528858"/>
            <a:ext cx="502206" cy="496920"/>
          </a:xfrm>
          <a:prstGeom prst="rect">
            <a:avLst/>
          </a:prstGeom>
          <a:noFill/>
          <a:ln w="9525">
            <a:noFill/>
            <a:miter lim="800000"/>
            <a:headEnd/>
            <a:tailEnd/>
          </a:ln>
        </p:spPr>
      </p:pic>
      <p:pic>
        <p:nvPicPr>
          <p:cNvPr id="36915" name="Picture 27" descr="Symbols: Green Checkmark, OK, Yes"/>
          <p:cNvPicPr>
            <a:picLocks noChangeAspect="1" noChangeArrowheads="1"/>
          </p:cNvPicPr>
          <p:nvPr/>
        </p:nvPicPr>
        <p:blipFill>
          <a:blip r:embed="rId4" cstate="print"/>
          <a:srcRect/>
          <a:stretch>
            <a:fillRect/>
          </a:stretch>
        </p:blipFill>
        <p:spPr bwMode="gray">
          <a:xfrm>
            <a:off x="6972866" y="4295621"/>
            <a:ext cx="502206" cy="496920"/>
          </a:xfrm>
          <a:prstGeom prst="rect">
            <a:avLst/>
          </a:prstGeom>
          <a:noFill/>
          <a:ln w="9525">
            <a:noFill/>
            <a:miter lim="800000"/>
            <a:headEnd/>
            <a:tailEnd/>
          </a:ln>
        </p:spPr>
      </p:pic>
      <p:pic>
        <p:nvPicPr>
          <p:cNvPr id="36916" name="Picture 26" descr="Symbols: Green Checkmark, OK, Yes"/>
          <p:cNvPicPr>
            <a:picLocks noChangeAspect="1" noChangeArrowheads="1"/>
          </p:cNvPicPr>
          <p:nvPr/>
        </p:nvPicPr>
        <p:blipFill>
          <a:blip r:embed="rId4" cstate="print"/>
          <a:srcRect/>
          <a:stretch>
            <a:fillRect/>
          </a:stretch>
        </p:blipFill>
        <p:spPr bwMode="gray">
          <a:xfrm>
            <a:off x="6972866" y="5169539"/>
            <a:ext cx="502206" cy="496920"/>
          </a:xfrm>
          <a:prstGeom prst="rect">
            <a:avLst/>
          </a:prstGeom>
          <a:noFill/>
          <a:ln w="9525">
            <a:noFill/>
            <a:miter lim="800000"/>
            <a:headEnd/>
            <a:tailEnd/>
          </a:ln>
        </p:spPr>
      </p:pic>
      <p:pic>
        <p:nvPicPr>
          <p:cNvPr id="36917" name="Picture 27" descr="Symbols: Green Checkmark, OK, Yes"/>
          <p:cNvPicPr>
            <a:picLocks noChangeAspect="1" noChangeArrowheads="1"/>
          </p:cNvPicPr>
          <p:nvPr/>
        </p:nvPicPr>
        <p:blipFill>
          <a:blip r:embed="rId4" cstate="print"/>
          <a:srcRect/>
          <a:stretch>
            <a:fillRect/>
          </a:stretch>
        </p:blipFill>
        <p:spPr bwMode="gray">
          <a:xfrm>
            <a:off x="6972866" y="5936301"/>
            <a:ext cx="502206" cy="496920"/>
          </a:xfrm>
          <a:prstGeom prst="rect">
            <a:avLst/>
          </a:prstGeom>
          <a:noFill/>
          <a:ln w="9525">
            <a:noFill/>
            <a:miter lim="800000"/>
            <a:headEnd/>
            <a:tailEnd/>
          </a:ln>
        </p:spPr>
      </p:pic>
      <p:pic>
        <p:nvPicPr>
          <p:cNvPr id="36918" name="Picture 26" descr="Symbols: Green Checkmark, OK, Yes"/>
          <p:cNvPicPr>
            <a:picLocks noChangeAspect="1" noChangeArrowheads="1"/>
          </p:cNvPicPr>
          <p:nvPr/>
        </p:nvPicPr>
        <p:blipFill>
          <a:blip r:embed="rId4" cstate="print"/>
          <a:srcRect/>
          <a:stretch>
            <a:fillRect/>
          </a:stretch>
        </p:blipFill>
        <p:spPr bwMode="gray">
          <a:xfrm>
            <a:off x="6972866" y="6786408"/>
            <a:ext cx="502206" cy="496920"/>
          </a:xfrm>
          <a:prstGeom prst="rect">
            <a:avLst/>
          </a:prstGeom>
          <a:noFill/>
          <a:ln w="9525">
            <a:noFill/>
            <a:miter lim="800000"/>
            <a:headEnd/>
            <a:tailEnd/>
          </a:ln>
        </p:spPr>
      </p:pic>
      <p:pic>
        <p:nvPicPr>
          <p:cNvPr id="36919" name="Picture 27" descr="Symbols: Green Checkmark, OK, Yes"/>
          <p:cNvPicPr>
            <a:picLocks noChangeAspect="1" noChangeArrowheads="1"/>
          </p:cNvPicPr>
          <p:nvPr/>
        </p:nvPicPr>
        <p:blipFill>
          <a:blip r:embed="rId4" cstate="print"/>
          <a:srcRect/>
          <a:stretch>
            <a:fillRect/>
          </a:stretch>
        </p:blipFill>
        <p:spPr bwMode="gray">
          <a:xfrm>
            <a:off x="6972866" y="7553171"/>
            <a:ext cx="502206" cy="496920"/>
          </a:xfrm>
          <a:prstGeom prst="rect">
            <a:avLst/>
          </a:prstGeom>
          <a:noFill/>
          <a:ln w="9525">
            <a:noFill/>
            <a:miter lim="800000"/>
            <a:headEnd/>
            <a:tailEnd/>
          </a:ln>
        </p:spPr>
      </p:pic>
      <p:pic>
        <p:nvPicPr>
          <p:cNvPr id="36920" name="Picture 27" descr="Symbols: Green Checkmark, OK, Yes"/>
          <p:cNvPicPr>
            <a:picLocks noChangeAspect="1" noChangeArrowheads="1"/>
          </p:cNvPicPr>
          <p:nvPr/>
        </p:nvPicPr>
        <p:blipFill>
          <a:blip r:embed="rId4" cstate="print"/>
          <a:srcRect/>
          <a:stretch>
            <a:fillRect/>
          </a:stretch>
        </p:blipFill>
        <p:spPr bwMode="gray">
          <a:xfrm>
            <a:off x="6972866" y="8400896"/>
            <a:ext cx="502206" cy="496920"/>
          </a:xfrm>
          <a:prstGeom prst="rect">
            <a:avLst/>
          </a:prstGeom>
          <a:noFill/>
          <a:ln w="9525">
            <a:noFill/>
            <a:miter lim="800000"/>
            <a:headEnd/>
            <a:tailEnd/>
          </a:ln>
        </p:spPr>
      </p:pic>
      <p:pic>
        <p:nvPicPr>
          <p:cNvPr id="36921" name="Picture 26" descr="Symbols: Green Checkmark, OK, Yes"/>
          <p:cNvPicPr>
            <a:picLocks noChangeAspect="1" noChangeArrowheads="1"/>
          </p:cNvPicPr>
          <p:nvPr/>
        </p:nvPicPr>
        <p:blipFill>
          <a:blip r:embed="rId4" cstate="print"/>
          <a:srcRect/>
          <a:stretch>
            <a:fillRect/>
          </a:stretch>
        </p:blipFill>
        <p:spPr bwMode="gray">
          <a:xfrm>
            <a:off x="13219640" y="3528858"/>
            <a:ext cx="502206" cy="496920"/>
          </a:xfrm>
          <a:prstGeom prst="rect">
            <a:avLst/>
          </a:prstGeom>
          <a:noFill/>
          <a:ln w="9525">
            <a:noFill/>
            <a:miter lim="800000"/>
            <a:headEnd/>
            <a:tailEnd/>
          </a:ln>
        </p:spPr>
      </p:pic>
      <p:pic>
        <p:nvPicPr>
          <p:cNvPr id="36922" name="Picture 27" descr="Symbols: Green Checkmark, OK, Yes"/>
          <p:cNvPicPr>
            <a:picLocks noChangeAspect="1" noChangeArrowheads="1"/>
          </p:cNvPicPr>
          <p:nvPr/>
        </p:nvPicPr>
        <p:blipFill>
          <a:blip r:embed="rId4" cstate="print"/>
          <a:srcRect/>
          <a:stretch>
            <a:fillRect/>
          </a:stretch>
        </p:blipFill>
        <p:spPr bwMode="gray">
          <a:xfrm>
            <a:off x="9428090" y="4295621"/>
            <a:ext cx="502206" cy="496920"/>
          </a:xfrm>
          <a:prstGeom prst="rect">
            <a:avLst/>
          </a:prstGeom>
          <a:noFill/>
          <a:ln w="9525">
            <a:noFill/>
            <a:miter lim="800000"/>
            <a:headEnd/>
            <a:tailEnd/>
          </a:ln>
        </p:spPr>
      </p:pic>
      <p:pic>
        <p:nvPicPr>
          <p:cNvPr id="36923" name="Picture 27" descr="Symbols: Green Checkmark, OK, Yes"/>
          <p:cNvPicPr>
            <a:picLocks noChangeAspect="1" noChangeArrowheads="1"/>
          </p:cNvPicPr>
          <p:nvPr/>
        </p:nvPicPr>
        <p:blipFill>
          <a:blip r:embed="rId4" cstate="print"/>
          <a:srcRect/>
          <a:stretch>
            <a:fillRect/>
          </a:stretch>
        </p:blipFill>
        <p:spPr bwMode="gray">
          <a:xfrm>
            <a:off x="9428090" y="5936301"/>
            <a:ext cx="502206" cy="496920"/>
          </a:xfrm>
          <a:prstGeom prst="rect">
            <a:avLst/>
          </a:prstGeom>
          <a:noFill/>
          <a:ln w="9525">
            <a:noFill/>
            <a:miter lim="800000"/>
            <a:headEnd/>
            <a:tailEnd/>
          </a:ln>
        </p:spPr>
      </p:pic>
      <p:pic>
        <p:nvPicPr>
          <p:cNvPr id="36924" name="Picture 27" descr="Symbols: Green Checkmark, OK, Yes"/>
          <p:cNvPicPr>
            <a:picLocks noChangeAspect="1" noChangeArrowheads="1"/>
          </p:cNvPicPr>
          <p:nvPr/>
        </p:nvPicPr>
        <p:blipFill>
          <a:blip r:embed="rId4" cstate="print"/>
          <a:srcRect/>
          <a:stretch>
            <a:fillRect/>
          </a:stretch>
        </p:blipFill>
        <p:spPr bwMode="gray">
          <a:xfrm>
            <a:off x="9428090" y="7553171"/>
            <a:ext cx="502206" cy="496920"/>
          </a:xfrm>
          <a:prstGeom prst="rect">
            <a:avLst/>
          </a:prstGeom>
          <a:noFill/>
          <a:ln w="9525">
            <a:noFill/>
            <a:miter lim="800000"/>
            <a:headEnd/>
            <a:tailEnd/>
          </a:ln>
        </p:spPr>
      </p:pic>
      <p:pic>
        <p:nvPicPr>
          <p:cNvPr id="36925" name="Picture 27" descr="Symbols: Green Checkmark, OK, Yes"/>
          <p:cNvPicPr>
            <a:picLocks noChangeAspect="1" noChangeArrowheads="1"/>
          </p:cNvPicPr>
          <p:nvPr/>
        </p:nvPicPr>
        <p:blipFill>
          <a:blip r:embed="rId4" cstate="print"/>
          <a:srcRect/>
          <a:stretch>
            <a:fillRect/>
          </a:stretch>
        </p:blipFill>
        <p:spPr bwMode="gray">
          <a:xfrm>
            <a:off x="9428090" y="8400896"/>
            <a:ext cx="502206" cy="496920"/>
          </a:xfrm>
          <a:prstGeom prst="rect">
            <a:avLst/>
          </a:prstGeom>
          <a:noFill/>
          <a:ln w="9525">
            <a:noFill/>
            <a:miter lim="800000"/>
            <a:headEnd/>
            <a:tailEnd/>
          </a:ln>
        </p:spPr>
      </p:pic>
      <p:pic>
        <p:nvPicPr>
          <p:cNvPr id="36926" name="Picture 27" descr="Symbols: Green Checkmark, OK, Yes"/>
          <p:cNvPicPr>
            <a:picLocks noChangeAspect="1" noChangeArrowheads="1"/>
          </p:cNvPicPr>
          <p:nvPr/>
        </p:nvPicPr>
        <p:blipFill>
          <a:blip r:embed="rId4" cstate="print"/>
          <a:srcRect/>
          <a:stretch>
            <a:fillRect/>
          </a:stretch>
        </p:blipFill>
        <p:spPr bwMode="gray">
          <a:xfrm>
            <a:off x="13219640" y="7553171"/>
            <a:ext cx="502206" cy="49692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1525274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 Privileges</a:t>
            </a:r>
          </a:p>
        </p:txBody>
      </p:sp>
      <p:sp>
        <p:nvSpPr>
          <p:cNvPr id="38915" name="Rectangle 3"/>
          <p:cNvSpPr>
            <a:spLocks noGrp="1" noChangeArrowheads="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Object privileges vary from object to object.</a:t>
            </a:r>
          </a:p>
          <a:p>
            <a:pPr lvl="1"/>
            <a:r>
              <a:rPr lang="en-US" altLang="en-US" dirty="0">
                <a:latin typeface="Oracle Sans" panose="020B0503020204020204" pitchFamily="34" charset="0"/>
                <a:cs typeface="Oracle Sans" panose="020B0503020204020204" pitchFamily="34" charset="0"/>
              </a:rPr>
              <a:t>An owner has all the privileges on the object.</a:t>
            </a:r>
          </a:p>
          <a:p>
            <a:pPr lvl="1"/>
            <a:r>
              <a:rPr lang="en-US" altLang="en-US" dirty="0">
                <a:latin typeface="Oracle Sans" panose="020B0503020204020204" pitchFamily="34" charset="0"/>
                <a:cs typeface="Oracle Sans" panose="020B0503020204020204" pitchFamily="34" charset="0"/>
              </a:rPr>
              <a:t>An owner can give specific privileges on the objects he owns.</a:t>
            </a:r>
          </a:p>
          <a:p>
            <a:pPr lvl="1"/>
            <a:r>
              <a:rPr lang="en-US" altLang="en-US" dirty="0">
                <a:latin typeface="Oracle Sans" panose="020B0503020204020204" pitchFamily="34" charset="0"/>
                <a:cs typeface="Oracle Sans" panose="020B0503020204020204" pitchFamily="34" charset="0"/>
              </a:rPr>
              <a:t>Syntax:</a:t>
            </a:r>
          </a:p>
        </p:txBody>
      </p:sp>
      <p:sp>
        <p:nvSpPr>
          <p:cNvPr id="5" name="Content Placeholder 2"/>
          <p:cNvSpPr txBox="1">
            <a:spLocks/>
          </p:cNvSpPr>
          <p:nvPr/>
        </p:nvSpPr>
        <p:spPr bwMode="gray">
          <a:xfrm>
            <a:off x="1308983" y="4686300"/>
            <a:ext cx="1612559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 GRANT	</a:t>
            </a:r>
            <a:r>
              <a:rPr lang="en-US" altLang="en-US" sz="2400" b="1" i="1" dirty="0">
                <a:latin typeface="Courier New" pitchFamily="49" charset="0"/>
                <a:cs typeface="Oracle Sans" panose="020B0503020204020204" pitchFamily="34" charset="0"/>
              </a:rPr>
              <a:t>object_priv</a:t>
            </a:r>
            <a:r>
              <a:rPr lang="en-US" altLang="en-US" sz="2400" b="1" dirty="0">
                <a:latin typeface="Courier New" pitchFamily="49" charset="0"/>
                <a:cs typeface="Oracle Sans" panose="020B0503020204020204" pitchFamily="34" charset="0"/>
              </a:rPr>
              <a:t> [(</a:t>
            </a:r>
            <a:r>
              <a:rPr lang="en-US" altLang="en-US" sz="2400" b="1" i="1" dirty="0">
                <a:latin typeface="Courier New" pitchFamily="49" charset="0"/>
                <a:cs typeface="Oracle Sans" panose="020B0503020204020204" pitchFamily="34" charset="0"/>
              </a:rPr>
              <a:t>columns</a:t>
            </a:r>
            <a:r>
              <a:rPr lang="en-US" altLang="en-US" sz="2400" b="1" dirty="0">
                <a:latin typeface="Courier New" pitchFamily="49" charset="0"/>
                <a:cs typeface="Oracle Sans" panose="020B0503020204020204" pitchFamily="34" charset="0"/>
              </a:rPr>
              <a:t>)]|ALL</a:t>
            </a:r>
          </a:p>
          <a:p>
            <a:pPr>
              <a:tabLst>
                <a:tab pos="1023938" algn="l"/>
                <a:tab pos="2750345" algn="l"/>
              </a:tabLst>
              <a:defRPr/>
            </a:pPr>
            <a:r>
              <a:rPr lang="en-US" altLang="en-US" sz="2400" b="1" dirty="0">
                <a:latin typeface="Courier New" pitchFamily="49" charset="0"/>
                <a:cs typeface="Oracle Sans" panose="020B0503020204020204" pitchFamily="34" charset="0"/>
              </a:rPr>
              <a:t> ON		</a:t>
            </a:r>
            <a:r>
              <a:rPr lang="en-US" altLang="en-US" sz="2400" b="1" i="1" dirty="0">
                <a:latin typeface="Courier New" pitchFamily="49" charset="0"/>
                <a:cs typeface="Oracle Sans" panose="020B0503020204020204" pitchFamily="34" charset="0"/>
              </a:rPr>
              <a:t>object</a:t>
            </a:r>
            <a:endParaRPr lang="en-US" altLang="en-US" sz="2400" b="1" dirty="0">
              <a:latin typeface="Courier New" pitchFamily="49" charset="0"/>
              <a:cs typeface="Oracle Sans" panose="020B0503020204020204" pitchFamily="34" charset="0"/>
            </a:endParaRPr>
          </a:p>
          <a:p>
            <a:pPr>
              <a:tabLst>
                <a:tab pos="1023938" algn="l"/>
                <a:tab pos="2750345" algn="l"/>
              </a:tabLst>
              <a:defRPr/>
            </a:pPr>
            <a:r>
              <a:rPr lang="en-US" altLang="en-US" sz="2400" b="1" dirty="0">
                <a:latin typeface="Courier New" pitchFamily="49" charset="0"/>
                <a:cs typeface="Oracle Sans" panose="020B0503020204020204" pitchFamily="34" charset="0"/>
              </a:rPr>
              <a:t> TO		{</a:t>
            </a:r>
            <a:r>
              <a:rPr lang="en-US" altLang="en-US" sz="2400" b="1" i="1" dirty="0">
                <a:latin typeface="Courier New" pitchFamily="49" charset="0"/>
                <a:cs typeface="Oracle Sans" panose="020B0503020204020204" pitchFamily="34" charset="0"/>
              </a:rPr>
              <a:t>user</a:t>
            </a:r>
            <a:r>
              <a:rPr lang="en-US" altLang="en-US" sz="2400" b="1" dirty="0">
                <a:latin typeface="Courier New" pitchFamily="49" charset="0"/>
                <a:cs typeface="Oracle Sans" panose="020B0503020204020204" pitchFamily="34" charset="0"/>
              </a:rPr>
              <a:t>|</a:t>
            </a:r>
            <a:r>
              <a:rPr lang="en-US" altLang="en-US" sz="2400" b="1" i="1" dirty="0">
                <a:latin typeface="Courier New" pitchFamily="49" charset="0"/>
                <a:cs typeface="Oracle Sans" panose="020B0503020204020204" pitchFamily="34" charset="0"/>
              </a:rPr>
              <a:t>role</a:t>
            </a:r>
            <a:r>
              <a:rPr lang="en-US" altLang="en-US" sz="2400" b="1" dirty="0">
                <a:latin typeface="Courier New" pitchFamily="49" charset="0"/>
                <a:cs typeface="Oracle Sans" panose="020B0503020204020204" pitchFamily="34" charset="0"/>
              </a:rPr>
              <a:t>|PUBLIC}</a:t>
            </a:r>
          </a:p>
          <a:p>
            <a:pPr>
              <a:tabLst>
                <a:tab pos="1023938" algn="l"/>
                <a:tab pos="2750345" algn="l"/>
              </a:tabLst>
              <a:defRPr/>
            </a:pPr>
            <a:r>
              <a:rPr lang="en-US" altLang="en-US" sz="2400" b="1" dirty="0">
                <a:latin typeface="Courier New" pitchFamily="49" charset="0"/>
                <a:cs typeface="Oracle Sans" panose="020B0503020204020204" pitchFamily="34" charset="0"/>
              </a:rPr>
              <a:t> [WITH GRANT OPTION];</a:t>
            </a:r>
          </a:p>
        </p:txBody>
      </p:sp>
    </p:spTree>
    <p:custDataLst>
      <p:tags r:id="rId1"/>
    </p:custDataLst>
    <p:extLst>
      <p:ext uri="{BB962C8B-B14F-4D97-AF65-F5344CB8AC3E}">
        <p14:creationId xmlns:p14="http://schemas.microsoft.com/office/powerpoint/2010/main" val="85098706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Granting Object Privileges</a:t>
            </a:r>
          </a:p>
        </p:txBody>
      </p:sp>
      <p:sp>
        <p:nvSpPr>
          <p:cNvPr id="40963" name="Rectangle 3"/>
          <p:cNvSpPr>
            <a:spLocks noGrp="1" noChangeArrowheads="1"/>
          </p:cNvSpPr>
          <p:nvPr>
            <p:ph idx="1"/>
          </p:nvPr>
        </p:nvSpPr>
        <p:spPr>
          <a:xfrm>
            <a:off x="933451" y="2272710"/>
            <a:ext cx="16421100" cy="268387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Grant query privileges on the </a:t>
            </a:r>
            <a:r>
              <a:rPr lang="en-US" altLang="en-US" dirty="0">
                <a:latin typeface="Courier New" panose="02070309020205020404" pitchFamily="49" charset="0"/>
                <a:cs typeface="Courier New" panose="02070309020205020404" pitchFamily="49" charset="0"/>
              </a:rPr>
              <a:t>EMPLOYEES</a:t>
            </a:r>
            <a:r>
              <a:rPr lang="en-US" altLang="en-US" dirty="0">
                <a:latin typeface="Oracle Sans" panose="020B0503020204020204" pitchFamily="34" charset="0"/>
                <a:cs typeface="Oracle Sans" panose="020B0503020204020204" pitchFamily="34" charset="0"/>
              </a:rPr>
              <a:t> table: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2"/>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Grant privileges to update specific columns to users and roles:</a:t>
            </a:r>
          </a:p>
        </p:txBody>
      </p:sp>
      <p:sp>
        <p:nvSpPr>
          <p:cNvPr id="6" name="Content Placeholder 2"/>
          <p:cNvSpPr txBox="1">
            <a:spLocks/>
          </p:cNvSpPr>
          <p:nvPr/>
        </p:nvSpPr>
        <p:spPr bwMode="gray">
          <a:xfrm>
            <a:off x="1308983" y="2915744"/>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select</a:t>
            </a:r>
          </a:p>
          <a:p>
            <a:pPr>
              <a:tabLst>
                <a:tab pos="1023938" algn="l"/>
                <a:tab pos="2750345" algn="l"/>
              </a:tabLst>
              <a:defRPr/>
            </a:pPr>
            <a:r>
              <a:rPr lang="en-US" altLang="en-US" sz="2400" b="1" dirty="0">
                <a:latin typeface="Courier New" pitchFamily="49" charset="0"/>
                <a:cs typeface="Oracle Sans" panose="020B0503020204020204" pitchFamily="34" charset="0"/>
              </a:rPr>
              <a:t>ON     employees</a:t>
            </a:r>
          </a:p>
          <a:p>
            <a:pPr>
              <a:tabLst>
                <a:tab pos="1023938" algn="l"/>
                <a:tab pos="2750345" algn="l"/>
              </a:tabLst>
              <a:defRPr/>
            </a:pPr>
            <a:r>
              <a:rPr lang="en-US" altLang="en-US" sz="2400" b="1" dirty="0">
                <a:latin typeface="Courier New" pitchFamily="49" charset="0"/>
                <a:cs typeface="Oracle Sans" panose="020B0503020204020204" pitchFamily="34" charset="0"/>
              </a:rPr>
              <a:t>TO     demo;</a:t>
            </a:r>
          </a:p>
        </p:txBody>
      </p:sp>
      <p:sp>
        <p:nvSpPr>
          <p:cNvPr id="7" name="Content Placeholder 2"/>
          <p:cNvSpPr txBox="1">
            <a:spLocks/>
          </p:cNvSpPr>
          <p:nvPr/>
        </p:nvSpPr>
        <p:spPr bwMode="gray">
          <a:xfrm>
            <a:off x="1308983" y="5143500"/>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update (department_name, location_id)</a:t>
            </a:r>
          </a:p>
          <a:p>
            <a:pPr>
              <a:tabLst>
                <a:tab pos="1023938" algn="l"/>
                <a:tab pos="2750345" algn="l"/>
              </a:tabLst>
              <a:defRPr/>
            </a:pPr>
            <a:r>
              <a:rPr lang="en-US" altLang="en-US" sz="2400" b="1" dirty="0">
                <a:latin typeface="Courier New" pitchFamily="49" charset="0"/>
                <a:cs typeface="Oracle Sans" panose="020B0503020204020204" pitchFamily="34" charset="0"/>
              </a:rPr>
              <a:t>ON     departments</a:t>
            </a:r>
          </a:p>
          <a:p>
            <a:pPr>
              <a:tabLst>
                <a:tab pos="1023938" algn="l"/>
                <a:tab pos="2750345" algn="l"/>
              </a:tabLst>
              <a:defRPr/>
            </a:pPr>
            <a:r>
              <a:rPr lang="en-US" altLang="en-US" sz="2400" b="1" dirty="0">
                <a:latin typeface="Courier New" pitchFamily="49" charset="0"/>
                <a:cs typeface="Oracle Sans" panose="020B0503020204020204" pitchFamily="34" charset="0"/>
              </a:rPr>
              <a:t>TO     demo, manager;</a:t>
            </a:r>
          </a:p>
        </p:txBody>
      </p:sp>
    </p:spTree>
    <p:custDataLst>
      <p:tags r:id="rId1"/>
    </p:custDataLst>
    <p:extLst>
      <p:ext uri="{BB962C8B-B14F-4D97-AF65-F5344CB8AC3E}">
        <p14:creationId xmlns:p14="http://schemas.microsoft.com/office/powerpoint/2010/main" val="92038535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Passing On Your Privileges</a:t>
            </a:r>
          </a:p>
        </p:txBody>
      </p:sp>
      <p:sp>
        <p:nvSpPr>
          <p:cNvPr id="43011" name="Rectangle 3"/>
          <p:cNvSpPr>
            <a:spLocks noGrp="1" noChangeArrowheads="1"/>
          </p:cNvSpPr>
          <p:nvPr>
            <p:ph idx="1"/>
          </p:nvPr>
        </p:nvSpPr>
        <p:spPr>
          <a:xfrm>
            <a:off x="933451" y="2272710"/>
            <a:ext cx="16421100" cy="312399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Give a user authority to pass along privileges:</a:t>
            </a:r>
          </a:p>
          <a:p>
            <a:pPr lvl="2"/>
            <a:endParaRPr lang="en-US" altLang="en-US" dirty="0">
              <a:latin typeface="Oracle Sans" panose="020B0503020204020204" pitchFamily="34" charset="0"/>
              <a:cs typeface="Oracle Sans" panose="020B0503020204020204" pitchFamily="34" charset="0"/>
            </a:endParaRPr>
          </a:p>
          <a:p>
            <a:pPr lvl="2"/>
            <a:endParaRPr lang="en-US" altLang="en-US" dirty="0">
              <a:latin typeface="Oracle Sans" panose="020B0503020204020204" pitchFamily="34" charset="0"/>
              <a:cs typeface="Oracle Sans" panose="020B0503020204020204" pitchFamily="34" charset="0"/>
            </a:endParaRPr>
          </a:p>
          <a:p>
            <a:pPr lvl="2"/>
            <a:endParaRPr lang="en-US" altLang="en-US" dirty="0">
              <a:latin typeface="Oracle Sans" panose="020B0503020204020204" pitchFamily="34" charset="0"/>
              <a:cs typeface="Oracle Sans" panose="020B0503020204020204" pitchFamily="34" charset="0"/>
            </a:endParaRPr>
          </a:p>
          <a:p>
            <a:pPr lvl="2"/>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Allow all users on the system to query data from </a:t>
            </a:r>
            <a:r>
              <a:rPr lang="en-US" altLang="en-US" dirty="0">
                <a:latin typeface="Courier New" panose="02070309020205020404" pitchFamily="49" charset="0"/>
                <a:cs typeface="Courier New" panose="02070309020205020404" pitchFamily="49" charset="0"/>
              </a:rPr>
              <a:t>DEPARTMENTS</a:t>
            </a:r>
            <a:r>
              <a:rPr lang="en-US" altLang="en-US" dirty="0">
                <a:latin typeface="Oracle Sans" panose="020B0503020204020204" pitchFamily="34" charset="0"/>
                <a:cs typeface="Oracle Sans" panose="020B0503020204020204" pitchFamily="34" charset="0"/>
              </a:rPr>
              <a:t> table:</a:t>
            </a:r>
          </a:p>
        </p:txBody>
      </p:sp>
      <p:sp>
        <p:nvSpPr>
          <p:cNvPr id="6" name="Content Placeholder 2"/>
          <p:cNvSpPr txBox="1">
            <a:spLocks/>
          </p:cNvSpPr>
          <p:nvPr/>
        </p:nvSpPr>
        <p:spPr bwMode="gray">
          <a:xfrm>
            <a:off x="1313184" y="2949885"/>
            <a:ext cx="1612559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select, insert</a:t>
            </a:r>
          </a:p>
          <a:p>
            <a:pPr>
              <a:tabLst>
                <a:tab pos="1023938" algn="l"/>
                <a:tab pos="2750345" algn="l"/>
              </a:tabLst>
              <a:defRPr/>
            </a:pPr>
            <a:r>
              <a:rPr lang="en-US" altLang="en-US" sz="2400" b="1" dirty="0">
                <a:latin typeface="Courier New" pitchFamily="49" charset="0"/>
                <a:cs typeface="Oracle Sans" panose="020B0503020204020204" pitchFamily="34" charset="0"/>
              </a:rPr>
              <a:t>ON     departments</a:t>
            </a:r>
          </a:p>
          <a:p>
            <a:pPr>
              <a:tabLst>
                <a:tab pos="1023938" algn="l"/>
                <a:tab pos="2750345" algn="l"/>
              </a:tabLst>
              <a:defRPr/>
            </a:pPr>
            <a:r>
              <a:rPr lang="en-US" altLang="en-US" sz="2400" b="1" dirty="0">
                <a:latin typeface="Courier New" pitchFamily="49" charset="0"/>
                <a:cs typeface="Oracle Sans" panose="020B0503020204020204" pitchFamily="34" charset="0"/>
              </a:rPr>
              <a:t>TO     demo</a:t>
            </a:r>
          </a:p>
          <a:p>
            <a:pPr>
              <a:tabLst>
                <a:tab pos="1023938" algn="l"/>
                <a:tab pos="2750345" algn="l"/>
              </a:tabLst>
              <a:defRPr/>
            </a:pPr>
            <a:r>
              <a:rPr lang="en-US" altLang="en-US" sz="2400" b="1" dirty="0">
                <a:latin typeface="Courier New" pitchFamily="49" charset="0"/>
                <a:cs typeface="Oracle Sans" panose="020B0503020204020204" pitchFamily="34" charset="0"/>
              </a:rPr>
              <a:t>WITH GRANT OPTION;</a:t>
            </a:r>
          </a:p>
        </p:txBody>
      </p:sp>
      <p:sp>
        <p:nvSpPr>
          <p:cNvPr id="7" name="Content Placeholder 2"/>
          <p:cNvSpPr txBox="1">
            <a:spLocks/>
          </p:cNvSpPr>
          <p:nvPr/>
        </p:nvSpPr>
        <p:spPr bwMode="gray">
          <a:xfrm>
            <a:off x="1313184" y="5580040"/>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select</a:t>
            </a:r>
          </a:p>
          <a:p>
            <a:pPr>
              <a:tabLst>
                <a:tab pos="1023938" algn="l"/>
                <a:tab pos="2750345" algn="l"/>
              </a:tabLst>
              <a:defRPr/>
            </a:pPr>
            <a:r>
              <a:rPr lang="en-US" altLang="en-US" sz="2400" b="1" dirty="0">
                <a:latin typeface="Courier New" pitchFamily="49" charset="0"/>
                <a:cs typeface="Oracle Sans" panose="020B0503020204020204" pitchFamily="34" charset="0"/>
              </a:rPr>
              <a:t>ON	  departments</a:t>
            </a:r>
          </a:p>
          <a:p>
            <a:pPr>
              <a:tabLst>
                <a:tab pos="1023938" algn="l"/>
                <a:tab pos="2750345" algn="l"/>
              </a:tabLst>
              <a:defRPr/>
            </a:pPr>
            <a:r>
              <a:rPr lang="en-US" altLang="en-US" sz="2400" b="1" dirty="0">
                <a:latin typeface="Courier New" pitchFamily="49" charset="0"/>
                <a:cs typeface="Oracle Sans" panose="020B0503020204020204" pitchFamily="34" charset="0"/>
              </a:rPr>
              <a:t>TO	  PUBLIC;</a:t>
            </a:r>
          </a:p>
        </p:txBody>
      </p:sp>
      <p:sp>
        <p:nvSpPr>
          <p:cNvPr id="8" name="Rectangle 7"/>
          <p:cNvSpPr/>
          <p:nvPr/>
        </p:nvSpPr>
        <p:spPr bwMode="auto">
          <a:xfrm>
            <a:off x="1314500" y="4207396"/>
            <a:ext cx="4229100" cy="457200"/>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57824220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grpSp>
        <p:nvGrpSpPr>
          <p:cNvPr id="5" name="Group 4">
            <a:extLst>
              <a:ext uri="{FF2B5EF4-FFF2-40B4-BE49-F238E27FC236}">
                <a16:creationId xmlns:a16="http://schemas.microsoft.com/office/drawing/2014/main" xmlns="" id="{6D08DBD6-9053-4574-BE0B-D71BF69050C4}"/>
              </a:ext>
            </a:extLst>
          </p:cNvPr>
          <p:cNvGrpSpPr/>
          <p:nvPr/>
        </p:nvGrpSpPr>
        <p:grpSpPr>
          <a:xfrm>
            <a:off x="632240" y="2007418"/>
            <a:ext cx="17008704" cy="7672586"/>
            <a:chOff x="246212" y="1123950"/>
            <a:chExt cx="17008704" cy="7672586"/>
          </a:xfrm>
        </p:grpSpPr>
        <p:sp>
          <p:nvSpPr>
            <p:cNvPr id="76" name="Rounded Rectangle 75"/>
            <p:cNvSpPr/>
            <p:nvPr/>
          </p:nvSpPr>
          <p:spPr bwMode="auto">
            <a:xfrm>
              <a:off x="4572000" y="4548064"/>
              <a:ext cx="12458700" cy="247718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9" name="Rounded Rectangle 38"/>
            <p:cNvSpPr/>
            <p:nvPr/>
          </p:nvSpPr>
          <p:spPr bwMode="auto">
            <a:xfrm>
              <a:off x="6221549" y="5052120"/>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0" name="TextBox 39"/>
            <p:cNvSpPr txBox="1"/>
            <p:nvPr/>
          </p:nvSpPr>
          <p:spPr>
            <a:xfrm>
              <a:off x="7137848" y="5475518"/>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Lesson 18: Controlling User Access</a:t>
              </a:r>
            </a:p>
          </p:txBody>
        </p:sp>
        <p:sp>
          <p:nvSpPr>
            <p:cNvPr id="47" name="Isosceles Triangle 46"/>
            <p:cNvSpPr>
              <a:spLocks noChangeAspect="1"/>
            </p:cNvSpPr>
            <p:nvPr/>
          </p:nvSpPr>
          <p:spPr bwMode="auto">
            <a:xfrm rot="5400000">
              <a:off x="6484848" y="5528676"/>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2" name="Rounded Rectangle 71"/>
            <p:cNvSpPr/>
            <p:nvPr/>
          </p:nvSpPr>
          <p:spPr bwMode="auto">
            <a:xfrm>
              <a:off x="4229597" y="188376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3" name="Rounded Rectangle 72"/>
            <p:cNvSpPr/>
            <p:nvPr/>
          </p:nvSpPr>
          <p:spPr bwMode="auto">
            <a:xfrm>
              <a:off x="4229597" y="346814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4" name="Rounded Rectangle 73"/>
            <p:cNvSpPr/>
            <p:nvPr/>
          </p:nvSpPr>
          <p:spPr bwMode="auto">
            <a:xfrm>
              <a:off x="4229597" y="503506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5" name="Rounded Rectangle 74"/>
            <p:cNvSpPr/>
            <p:nvPr/>
          </p:nvSpPr>
          <p:spPr bwMode="auto">
            <a:xfrm>
              <a:off x="4229597" y="66019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5" name="Rectangle 54"/>
            <p:cNvSpPr/>
            <p:nvPr/>
          </p:nvSpPr>
          <p:spPr bwMode="auto">
            <a:xfrm>
              <a:off x="304731" y="1123950"/>
              <a:ext cx="5133660" cy="7672586"/>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7" name="Freeform 66"/>
            <p:cNvSpPr/>
            <p:nvPr/>
          </p:nvSpPr>
          <p:spPr bwMode="auto">
            <a:xfrm>
              <a:off x="246212" y="193477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8" name="Freeform 67"/>
            <p:cNvSpPr/>
            <p:nvPr/>
          </p:nvSpPr>
          <p:spPr bwMode="auto">
            <a:xfrm>
              <a:off x="246212" y="351594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9" name="Freeform 68"/>
            <p:cNvSpPr/>
            <p:nvPr/>
          </p:nvSpPr>
          <p:spPr bwMode="auto">
            <a:xfrm>
              <a:off x="246212" y="507960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0" name="Freeform 69"/>
            <p:cNvSpPr/>
            <p:nvPr/>
          </p:nvSpPr>
          <p:spPr bwMode="auto">
            <a:xfrm>
              <a:off x="246212" y="666198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grpSp>
          <p:nvGrpSpPr>
            <p:cNvPr id="3" name="Group 3"/>
            <p:cNvGrpSpPr/>
            <p:nvPr/>
          </p:nvGrpSpPr>
          <p:grpSpPr>
            <a:xfrm>
              <a:off x="14681651" y="5220899"/>
              <a:ext cx="2573265" cy="887534"/>
              <a:chOff x="9786179" y="962562"/>
              <a:chExt cx="1715510" cy="591689"/>
            </a:xfrm>
          </p:grpSpPr>
          <p:sp>
            <p:nvSpPr>
              <p:cNvPr id="48" name="Freeform 47"/>
              <p:cNvSpPr/>
              <p:nvPr/>
            </p:nvSpPr>
            <p:spPr bwMode="auto">
              <a:xfrm>
                <a:off x="11346670" y="1004118"/>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8" name="Freeform 77"/>
              <p:cNvSpPr/>
              <p:nvPr/>
            </p:nvSpPr>
            <p:spPr bwMode="auto">
              <a:xfrm>
                <a:off x="10097297" y="1036406"/>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9" name="Isosceles Triangle 78"/>
              <p:cNvSpPr/>
              <p:nvPr/>
            </p:nvSpPr>
            <p:spPr bwMode="auto">
              <a:xfrm rot="16200000">
                <a:off x="9701851" y="1046890"/>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80" name="TextBox 79"/>
              <p:cNvSpPr txBox="1"/>
              <p:nvPr/>
            </p:nvSpPr>
            <p:spPr>
              <a:xfrm>
                <a:off x="10098845" y="110452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000" b="1" dirty="0">
                    <a:solidFill>
                      <a:schemeClr val="bg1"/>
                    </a:solidFill>
                    <a:latin typeface="+mn-lt"/>
                    <a:cs typeface="Oracle Sans" panose="020B0503020204020204" pitchFamily="34" charset="0"/>
                  </a:rPr>
                  <a:t>You are </a:t>
                </a:r>
                <a:r>
                  <a:rPr lang="en-US" sz="2100" b="1" dirty="0">
                    <a:solidFill>
                      <a:schemeClr val="bg1"/>
                    </a:solidFill>
                    <a:latin typeface="+mn-lt"/>
                    <a:cs typeface="Oracle Sans" panose="020B0503020204020204" pitchFamily="34" charset="0"/>
                  </a:rPr>
                  <a:t>here</a:t>
                </a:r>
                <a:r>
                  <a:rPr lang="en-US" sz="2000" b="1" dirty="0">
                    <a:solidFill>
                      <a:schemeClr val="bg1"/>
                    </a:solidFill>
                    <a:latin typeface="+mn-lt"/>
                    <a:cs typeface="Oracle Sans" panose="020B0503020204020204" pitchFamily="34" charset="0"/>
                  </a:rPr>
                  <a:t>!</a:t>
                </a:r>
              </a:p>
            </p:txBody>
          </p:sp>
        </p:grpSp>
        <p:sp>
          <p:nvSpPr>
            <p:cNvPr id="50" name="TextBox 49"/>
            <p:cNvSpPr txBox="1"/>
            <p:nvPr/>
          </p:nvSpPr>
          <p:spPr>
            <a:xfrm>
              <a:off x="782436" y="2266635"/>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4: Views, Sequences, Synonyms and Indexes</a:t>
              </a:r>
            </a:p>
          </p:txBody>
        </p:sp>
        <p:sp>
          <p:nvSpPr>
            <p:cNvPr id="51" name="TextBox 50"/>
            <p:cNvSpPr txBox="1"/>
            <p:nvPr/>
          </p:nvSpPr>
          <p:spPr>
            <a:xfrm>
              <a:off x="782436" y="3852780"/>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5: Managing Database Objects and Subqueries</a:t>
              </a:r>
            </a:p>
          </p:txBody>
        </p:sp>
        <p:sp>
          <p:nvSpPr>
            <p:cNvPr id="52" name="TextBox 51"/>
            <p:cNvSpPr txBox="1"/>
            <p:nvPr/>
          </p:nvSpPr>
          <p:spPr>
            <a:xfrm>
              <a:off x="782437" y="5565349"/>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6: User Access</a:t>
              </a:r>
            </a:p>
          </p:txBody>
        </p:sp>
        <p:sp>
          <p:nvSpPr>
            <p:cNvPr id="53" name="TextBox 52"/>
            <p:cNvSpPr txBox="1"/>
            <p:nvPr/>
          </p:nvSpPr>
          <p:spPr>
            <a:xfrm>
              <a:off x="782437" y="7138827"/>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7: Advanced Queries</a:t>
              </a:r>
            </a:p>
          </p:txBody>
        </p:sp>
      </p:grpSp>
    </p:spTree>
    <p:custDataLst>
      <p:tags r:id="rId1"/>
    </p:custDataLst>
    <p:extLst>
      <p:ext uri="{BB962C8B-B14F-4D97-AF65-F5344CB8AC3E}">
        <p14:creationId xmlns:p14="http://schemas.microsoft.com/office/powerpoint/2010/main" val="362945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Confirming Granted Privileges</a:t>
            </a:r>
          </a:p>
        </p:txBody>
      </p:sp>
      <p:graphicFrame>
        <p:nvGraphicFramePr>
          <p:cNvPr id="336997" name="Group 101"/>
          <p:cNvGraphicFramePr>
            <a:graphicFrameLocks noGrp="1"/>
          </p:cNvGraphicFramePr>
          <p:nvPr>
            <p:extLst>
              <p:ext uri="{D42A27DB-BD31-4B8C-83A1-F6EECF244321}">
                <p14:modId xmlns:p14="http://schemas.microsoft.com/office/powerpoint/2010/main" val="3547475309"/>
              </p:ext>
            </p:extLst>
          </p:nvPr>
        </p:nvGraphicFramePr>
        <p:xfrm>
          <a:off x="1283070" y="2307183"/>
          <a:ext cx="15997834" cy="7012781"/>
        </p:xfrm>
        <a:graphic>
          <a:graphicData uri="http://schemas.openxmlformats.org/drawingml/2006/table">
            <a:tbl>
              <a:tblPr firstRow="1" firstCol="1" bandRow="1">
                <a:tableStyleId>{5FD0F851-EC5A-4D38-B0AD-8093EC10F338}</a:tableStyleId>
              </a:tblPr>
              <a:tblGrid>
                <a:gridCol w="5723036">
                  <a:extLst>
                    <a:ext uri="{9D8B030D-6E8A-4147-A177-3AD203B41FA5}">
                      <a16:colId xmlns:a16="http://schemas.microsoft.com/office/drawing/2014/main" xmlns="" val="20000"/>
                    </a:ext>
                  </a:extLst>
                </a:gridCol>
                <a:gridCol w="10274798">
                  <a:extLst>
                    <a:ext uri="{9D8B030D-6E8A-4147-A177-3AD203B41FA5}">
                      <a16:colId xmlns:a16="http://schemas.microsoft.com/office/drawing/2014/main" xmlns="" val="20001"/>
                    </a:ext>
                  </a:extLst>
                </a:gridCol>
              </a:tblGrid>
              <a:tr h="768998">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u="none" strike="noStrike" cap="none" normalizeH="0" baseline="0" dirty="0">
                          <a:ln>
                            <a:noFill/>
                          </a:ln>
                          <a:effectLst/>
                        </a:rPr>
                        <a:t>Data Dictionary View</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46267" marR="146267" marT="109707" marB="109707" horzOverflow="overflow"/>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u="none" strike="noStrike" cap="none" normalizeH="0" baseline="0" dirty="0">
                          <a:ln>
                            <a:noFill/>
                          </a:ln>
                          <a:effectLst/>
                        </a:rPr>
                        <a:t>Description</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46267" marR="146267" marT="109707" marB="109707" horzOverflow="overflow"/>
                </a:tc>
                <a:extLst>
                  <a:ext uri="{0D108BD9-81ED-4DB2-BD59-A6C34878D82A}">
                    <a16:rowId xmlns:a16="http://schemas.microsoft.com/office/drawing/2014/main" xmlns="" val="10000"/>
                  </a:ext>
                </a:extLst>
              </a:tr>
              <a:tr h="719001">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ROLE_SYS_PRIVS</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solidFill>
                      <a:schemeClr val="accent5">
                        <a:lumMod val="20000"/>
                        <a:lumOff val="80000"/>
                      </a:schemeClr>
                    </a:solidFill>
                  </a:tcPr>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System privileges granted to roles</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solidFill>
                      <a:schemeClr val="accent5">
                        <a:lumMod val="20000"/>
                        <a:lumOff val="80000"/>
                      </a:schemeClr>
                    </a:solidFill>
                  </a:tcPr>
                </a:tc>
                <a:extLst>
                  <a:ext uri="{0D108BD9-81ED-4DB2-BD59-A6C34878D82A}">
                    <a16:rowId xmlns:a16="http://schemas.microsoft.com/office/drawing/2014/main" xmlns="" val="10001"/>
                  </a:ext>
                </a:extLst>
              </a:tr>
              <a:tr h="721382">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ROLE_TAB_PRIVS</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Table privileges granted to roles</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tc>
                <a:extLst>
                  <a:ext uri="{0D108BD9-81ED-4DB2-BD59-A6C34878D82A}">
                    <a16:rowId xmlns:a16="http://schemas.microsoft.com/office/drawing/2014/main" xmlns="" val="10002"/>
                  </a:ext>
                </a:extLst>
              </a:tr>
              <a:tr h="719001">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USER_ROLE_PRIVS</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solidFill>
                      <a:schemeClr val="accent5">
                        <a:lumMod val="20000"/>
                        <a:lumOff val="80000"/>
                      </a:schemeClr>
                    </a:solidFill>
                  </a:tcPr>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Roles accessible by the user</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solidFill>
                      <a:schemeClr val="accent5">
                        <a:lumMod val="20000"/>
                        <a:lumOff val="80000"/>
                      </a:schemeClr>
                    </a:solidFill>
                  </a:tcPr>
                </a:tc>
                <a:extLst>
                  <a:ext uri="{0D108BD9-81ED-4DB2-BD59-A6C34878D82A}">
                    <a16:rowId xmlns:a16="http://schemas.microsoft.com/office/drawing/2014/main" xmlns="" val="10003"/>
                  </a:ext>
                </a:extLst>
              </a:tr>
              <a:tr h="728523">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USER_SYS_PRIVS</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System privileges granted to the user</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tc>
                <a:extLst>
                  <a:ext uri="{0D108BD9-81ED-4DB2-BD59-A6C34878D82A}">
                    <a16:rowId xmlns:a16="http://schemas.microsoft.com/office/drawing/2014/main" xmlns="" val="10004"/>
                  </a:ext>
                </a:extLst>
              </a:tr>
              <a:tr h="719001">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USER_TAB_PRIVS_MADE</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solidFill>
                      <a:schemeClr val="accent5">
                        <a:lumMod val="20000"/>
                        <a:lumOff val="80000"/>
                      </a:schemeClr>
                    </a:solidFill>
                  </a:tcPr>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Object privileges granted on the user’s objects</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solidFill>
                      <a:schemeClr val="accent5">
                        <a:lumMod val="20000"/>
                        <a:lumOff val="80000"/>
                      </a:schemeClr>
                    </a:solidFill>
                  </a:tcPr>
                </a:tc>
                <a:extLst>
                  <a:ext uri="{0D108BD9-81ED-4DB2-BD59-A6C34878D82A}">
                    <a16:rowId xmlns:a16="http://schemas.microsoft.com/office/drawing/2014/main" xmlns="" val="10005"/>
                  </a:ext>
                </a:extLst>
              </a:tr>
              <a:tr h="661863">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USER_TAB_PRIVS_RECD</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Object privileges granted to the user</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tc>
                <a:extLst>
                  <a:ext uri="{0D108BD9-81ED-4DB2-BD59-A6C34878D82A}">
                    <a16:rowId xmlns:a16="http://schemas.microsoft.com/office/drawing/2014/main" xmlns="" val="10006"/>
                  </a:ext>
                </a:extLst>
              </a:tr>
              <a:tr h="987506">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USER_COL_PRIVS_MADE</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solidFill>
                      <a:schemeClr val="accent5">
                        <a:lumMod val="20000"/>
                        <a:lumOff val="80000"/>
                      </a:schemeClr>
                    </a:solidFill>
                  </a:tcPr>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Object privileges granted on the columns of the user’s objects</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solidFill>
                      <a:schemeClr val="accent5">
                        <a:lumMod val="20000"/>
                        <a:lumOff val="80000"/>
                      </a:schemeClr>
                    </a:solidFill>
                  </a:tcPr>
                </a:tc>
                <a:extLst>
                  <a:ext uri="{0D108BD9-81ED-4DB2-BD59-A6C34878D82A}">
                    <a16:rowId xmlns:a16="http://schemas.microsoft.com/office/drawing/2014/main" xmlns="" val="10007"/>
                  </a:ext>
                </a:extLst>
              </a:tr>
              <a:tr h="987506">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USER_COL_PRIVS_RECD</a:t>
                      </a:r>
                      <a:endParaRPr kumimoji="0" lang="en-US" sz="27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07" marB="109707" horzOverflow="overflow"/>
                </a:tc>
                <a:tc>
                  <a:txBody>
                    <a:bodyPr/>
                    <a:lstStyle/>
                    <a:p>
                      <a:pPr marL="0" marR="0" lvl="0" indent="0" algn="l" defTabSz="228600" rtl="0" eaLnBrk="1" fontAlgn="base" latinLnBrk="0" hangingPunct="1">
                        <a:lnSpc>
                          <a:spcPct val="105000"/>
                        </a:lnSpc>
                        <a:spcBef>
                          <a:spcPct val="50000"/>
                        </a:spcBef>
                        <a:spcAft>
                          <a:spcPct val="0"/>
                        </a:spcAft>
                        <a:buClrTx/>
                        <a:buSzTx/>
                        <a:buFontTx/>
                        <a:buNone/>
                        <a:tabLst/>
                      </a:pPr>
                      <a:r>
                        <a:rPr kumimoji="0" lang="en-US" sz="2400" u="none" strike="noStrike" cap="none" normalizeH="0" baseline="0" dirty="0">
                          <a:ln>
                            <a:noFill/>
                          </a:ln>
                          <a:effectLst/>
                        </a:rPr>
                        <a:t>Object privileges granted to the user on specific columns</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07" marB="109707" horzOverflow="overflow"/>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229129644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47107" name="Rectangle 3"/>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System privileges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role</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Object privileges</a:t>
            </a:r>
          </a:p>
          <a:p>
            <a:pPr lvl="1"/>
            <a:r>
              <a:rPr lang="en-US" altLang="en-US" dirty="0">
                <a:latin typeface="Oracle Sans" panose="020B0503020204020204" pitchFamily="34" charset="0"/>
                <a:cs typeface="Oracle Sans" panose="020B0503020204020204" pitchFamily="34" charset="0"/>
              </a:rPr>
              <a:t>Revoking object privileges</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85340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Revoking Object Privileges</a:t>
            </a:r>
          </a:p>
        </p:txBody>
      </p:sp>
      <p:sp>
        <p:nvSpPr>
          <p:cNvPr id="49155" name="Rectangle 3"/>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use the </a:t>
            </a:r>
            <a:r>
              <a:rPr lang="en-US" altLang="en-US" dirty="0">
                <a:latin typeface="Courier New" panose="02070309020205020404" pitchFamily="49" charset="0"/>
                <a:cs typeface="Courier New" panose="02070309020205020404" pitchFamily="49" charset="0"/>
              </a:rPr>
              <a:t>REVOKE</a:t>
            </a:r>
            <a:r>
              <a:rPr lang="en-US" altLang="en-US" dirty="0">
                <a:latin typeface="Oracle Sans" panose="020B0503020204020204" pitchFamily="34" charset="0"/>
                <a:cs typeface="Oracle Sans" panose="020B0503020204020204" pitchFamily="34" charset="0"/>
              </a:rPr>
              <a:t> statement to revoke privileges granted to other users.</a:t>
            </a:r>
          </a:p>
          <a:p>
            <a:pPr lvl="1"/>
            <a:r>
              <a:rPr lang="en-US" altLang="en-US" dirty="0">
                <a:latin typeface="Oracle Sans" panose="020B0503020204020204" pitchFamily="34" charset="0"/>
                <a:cs typeface="Oracle Sans" panose="020B0503020204020204" pitchFamily="34" charset="0"/>
              </a:rPr>
              <a:t>Privileges granted to others through the </a:t>
            </a:r>
            <a:r>
              <a:rPr lang="en-US" altLang="en-US" dirty="0">
                <a:latin typeface="Courier New" panose="02070309020205020404" pitchFamily="49" charset="0"/>
                <a:cs typeface="Courier New" panose="02070309020205020404" pitchFamily="49" charset="0"/>
              </a:rPr>
              <a:t>WITH GRANT OPTION </a:t>
            </a:r>
            <a:r>
              <a:rPr lang="en-US" altLang="en-US" dirty="0">
                <a:latin typeface="Oracle Sans" panose="020B0503020204020204" pitchFamily="34" charset="0"/>
                <a:cs typeface="Oracle Sans" panose="020B0503020204020204" pitchFamily="34" charset="0"/>
              </a:rPr>
              <a:t>clause are also revoked.</a:t>
            </a:r>
          </a:p>
        </p:txBody>
      </p:sp>
      <p:sp>
        <p:nvSpPr>
          <p:cNvPr id="5" name="Content Placeholder 2"/>
          <p:cNvSpPr txBox="1">
            <a:spLocks/>
          </p:cNvSpPr>
          <p:nvPr/>
        </p:nvSpPr>
        <p:spPr bwMode="gray">
          <a:xfrm>
            <a:off x="1313184" y="4030005"/>
            <a:ext cx="1612559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REVOKE {privilege [, privilege...]|ALL}</a:t>
            </a:r>
          </a:p>
          <a:p>
            <a:pPr>
              <a:tabLst>
                <a:tab pos="1023938" algn="l"/>
                <a:tab pos="2750345" algn="l"/>
              </a:tabLst>
              <a:defRPr/>
            </a:pPr>
            <a:r>
              <a:rPr lang="en-US" altLang="en-US" sz="2400" b="1" dirty="0">
                <a:latin typeface="Courier New" pitchFamily="49" charset="0"/>
                <a:cs typeface="Oracle Sans" panose="020B0503020204020204" pitchFamily="34" charset="0"/>
              </a:rPr>
              <a:t>ON	  object</a:t>
            </a:r>
          </a:p>
          <a:p>
            <a:pPr>
              <a:tabLst>
                <a:tab pos="1023938" algn="l"/>
                <a:tab pos="2750345" algn="l"/>
              </a:tabLst>
              <a:defRPr/>
            </a:pPr>
            <a:r>
              <a:rPr lang="en-US" altLang="en-US" sz="2400" b="1" dirty="0">
                <a:latin typeface="Courier New" pitchFamily="49" charset="0"/>
                <a:cs typeface="Oracle Sans" panose="020B0503020204020204" pitchFamily="34" charset="0"/>
              </a:rPr>
              <a:t>FROM   {user[, user...]|role|PUBLIC}</a:t>
            </a:r>
          </a:p>
          <a:p>
            <a:pPr>
              <a:tabLst>
                <a:tab pos="1023938" algn="l"/>
                <a:tab pos="2750345" algn="l"/>
              </a:tabLst>
              <a:defRPr/>
            </a:pPr>
            <a:r>
              <a:rPr lang="en-US" altLang="en-US" sz="2400" b="1" dirty="0">
                <a:latin typeface="Courier New" pitchFamily="49" charset="0"/>
                <a:cs typeface="Oracle Sans" panose="020B0503020204020204" pitchFamily="34" charset="0"/>
              </a:rPr>
              <a:t>[CASCADE CONSTRAINTS];</a:t>
            </a:r>
          </a:p>
        </p:txBody>
      </p:sp>
    </p:spTree>
    <p:custDataLst>
      <p:tags r:id="rId1"/>
    </p:custDataLst>
    <p:extLst>
      <p:ext uri="{BB962C8B-B14F-4D97-AF65-F5344CB8AC3E}">
        <p14:creationId xmlns:p14="http://schemas.microsoft.com/office/powerpoint/2010/main" val="314614691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Revoking Object Privileges</a:t>
            </a:r>
          </a:p>
        </p:txBody>
      </p:sp>
      <p:sp>
        <p:nvSpPr>
          <p:cNvPr id="51203" name="Rectangle 3"/>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Revoke the </a:t>
            </a:r>
            <a:r>
              <a:rPr lang="en-US" altLang="en-US" dirty="0">
                <a:latin typeface="Courier New" panose="02070309020205020404" pitchFamily="49" charset="0"/>
                <a:cs typeface="Courier New" panose="02070309020205020404" pitchFamily="49" charset="0"/>
              </a:rPr>
              <a:t>SELECT</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privileges given to the demo user on the </a:t>
            </a:r>
            <a:r>
              <a:rPr lang="en-US" altLang="en-US" dirty="0">
                <a:latin typeface="Courier New" panose="02070309020205020404" pitchFamily="49" charset="0"/>
                <a:cs typeface="Courier New" panose="02070309020205020404" pitchFamily="49" charset="0"/>
              </a:rPr>
              <a:t>DEPARTMENTS</a:t>
            </a:r>
            <a:r>
              <a:rPr lang="en-US" altLang="en-US" dirty="0">
                <a:latin typeface="Oracle Sans" panose="020B0503020204020204" pitchFamily="34" charset="0"/>
                <a:cs typeface="Oracle Sans" panose="020B0503020204020204" pitchFamily="34" charset="0"/>
              </a:rPr>
              <a:t> table.</a:t>
            </a:r>
          </a:p>
        </p:txBody>
      </p:sp>
      <p:sp>
        <p:nvSpPr>
          <p:cNvPr id="6" name="Content Placeholder 2"/>
          <p:cNvSpPr txBox="1">
            <a:spLocks/>
          </p:cNvSpPr>
          <p:nvPr/>
        </p:nvSpPr>
        <p:spPr bwMode="gray">
          <a:xfrm>
            <a:off x="1322838" y="3563816"/>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REVOKE  select, insert</a:t>
            </a:r>
          </a:p>
          <a:p>
            <a:pPr>
              <a:tabLst>
                <a:tab pos="1023938" algn="l"/>
                <a:tab pos="2750345" algn="l"/>
              </a:tabLst>
              <a:defRPr/>
            </a:pPr>
            <a:r>
              <a:rPr lang="en-US" altLang="en-US" sz="2400" b="1" dirty="0">
                <a:latin typeface="Courier New" pitchFamily="49" charset="0"/>
                <a:cs typeface="Oracle Sans" panose="020B0503020204020204" pitchFamily="34" charset="0"/>
              </a:rPr>
              <a:t>ON      departments</a:t>
            </a:r>
          </a:p>
          <a:p>
            <a:pPr>
              <a:tabLst>
                <a:tab pos="1023938" algn="l"/>
                <a:tab pos="2750345" algn="l"/>
              </a:tabLst>
              <a:defRPr/>
            </a:pPr>
            <a:r>
              <a:rPr lang="en-US" altLang="en-US" sz="2400" b="1" dirty="0">
                <a:latin typeface="Courier New" pitchFamily="49" charset="0"/>
                <a:cs typeface="Oracle Sans" panose="020B0503020204020204" pitchFamily="34" charset="0"/>
              </a:rPr>
              <a:t>FROM    demo;</a:t>
            </a:r>
          </a:p>
        </p:txBody>
      </p:sp>
      <p:pic>
        <p:nvPicPr>
          <p:cNvPr id="2050" name="Picture 2"/>
          <p:cNvPicPr>
            <a:picLocks noChangeAspect="1" noChangeArrowheads="1"/>
          </p:cNvPicPr>
          <p:nvPr/>
        </p:nvPicPr>
        <p:blipFill>
          <a:blip r:embed="rId4" cstate="print"/>
          <a:srcRect/>
          <a:stretch>
            <a:fillRect/>
          </a:stretch>
        </p:blipFill>
        <p:spPr bwMode="auto">
          <a:xfrm>
            <a:off x="1322838" y="5146967"/>
            <a:ext cx="1957680"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7556829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55299"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Differentiate system privileges from object privileges</a:t>
            </a:r>
          </a:p>
          <a:p>
            <a:pPr lvl="1"/>
            <a:r>
              <a:rPr lang="en-US" altLang="en-US" dirty="0">
                <a:latin typeface="Oracle Sans" panose="020B0503020204020204" pitchFamily="34" charset="0"/>
                <a:cs typeface="Oracle Sans" panose="020B0503020204020204" pitchFamily="34" charset="0"/>
              </a:rPr>
              <a:t>Grant privileges on tables</a:t>
            </a:r>
          </a:p>
          <a:p>
            <a:pPr lvl="1"/>
            <a:r>
              <a:rPr lang="en-US" altLang="en-US" dirty="0">
                <a:latin typeface="Oracle Sans" panose="020B0503020204020204" pitchFamily="34" charset="0"/>
                <a:cs typeface="Oracle Sans" panose="020B0503020204020204" pitchFamily="34" charset="0"/>
              </a:rPr>
              <a:t>Grant roles</a:t>
            </a:r>
          </a:p>
          <a:p>
            <a:pPr lvl="1"/>
            <a:r>
              <a:rPr lang="en-US" altLang="en-US" dirty="0">
                <a:latin typeface="Oracle Sans" panose="020B0503020204020204" pitchFamily="34" charset="0"/>
                <a:cs typeface="Oracle Sans" panose="020B0503020204020204" pitchFamily="34" charset="0"/>
              </a:rPr>
              <a:t>Distinguish between privileges and roles</a:t>
            </a:r>
          </a:p>
        </p:txBody>
      </p:sp>
    </p:spTree>
    <p:custDataLst>
      <p:tags r:id="rId1"/>
    </p:custDataLst>
    <p:extLst>
      <p:ext uri="{BB962C8B-B14F-4D97-AF65-F5344CB8AC3E}">
        <p14:creationId xmlns:p14="http://schemas.microsoft.com/office/powerpoint/2010/main" val="273564667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a:t>
            </a:r>
            <a:r>
              <a:rPr lang="en-US" altLang="en-US" dirty="0" smtClean="0">
                <a:latin typeface="+mj-lt"/>
                <a:cs typeface="Oracle Sans" panose="020B0503020204020204" pitchFamily="34" charset="0"/>
              </a:rPr>
              <a:t>18</a:t>
            </a:r>
            <a:r>
              <a:rPr lang="en-US" altLang="en-US" dirty="0">
                <a:latin typeface="+mj-lt"/>
                <a:cs typeface="Oracle Sans" panose="020B0503020204020204" pitchFamily="34" charset="0"/>
              </a:rPr>
              <a:t>: Overview</a:t>
            </a:r>
          </a:p>
        </p:txBody>
      </p:sp>
      <p:sp>
        <p:nvSpPr>
          <p:cNvPr id="57347" name="Rectangle 3"/>
          <p:cNvSpPr>
            <a:spLocks noGrp="1" noChangeArrowheads="1"/>
          </p:cNvSpPr>
          <p:nvPr>
            <p:ph idx="1"/>
          </p:nvPr>
        </p:nvSpPr>
        <p:spPr>
          <a:xfrm>
            <a:off x="933451" y="2272710"/>
            <a:ext cx="16421100" cy="165128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Granting privileges to other users on your table</a:t>
            </a:r>
          </a:p>
          <a:p>
            <a:pPr lvl="1"/>
            <a:r>
              <a:rPr lang="en-US" altLang="en-US" dirty="0">
                <a:latin typeface="Oracle Sans" panose="020B0503020204020204" pitchFamily="34" charset="0"/>
                <a:cs typeface="Oracle Sans" panose="020B0503020204020204" pitchFamily="34" charset="0"/>
              </a:rPr>
              <a:t>Modifying another user’s table through the privileges granted to you</a:t>
            </a:r>
          </a:p>
        </p:txBody>
      </p:sp>
      <p:sp>
        <p:nvSpPr>
          <p:cNvPr id="7" name="Rectangle 6"/>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29241170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86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 do the following:</a:t>
            </a:r>
          </a:p>
          <a:p>
            <a:pPr lvl="1"/>
            <a:r>
              <a:rPr lang="en-US" altLang="en-US" dirty="0">
                <a:latin typeface="Oracle Sans" panose="020B0503020204020204" pitchFamily="34" charset="0"/>
                <a:cs typeface="Oracle Sans" panose="020B0503020204020204" pitchFamily="34" charset="0"/>
              </a:rPr>
              <a:t>Differentiate system privileges from object privileges</a:t>
            </a:r>
          </a:p>
          <a:p>
            <a:pPr lvl="1"/>
            <a:r>
              <a:rPr lang="en-US" altLang="en-US" dirty="0">
                <a:latin typeface="Oracle Sans" panose="020B0503020204020204" pitchFamily="34" charset="0"/>
                <a:cs typeface="Oracle Sans" panose="020B0503020204020204" pitchFamily="34" charset="0"/>
              </a:rPr>
              <a:t>Grant privileges on tables</a:t>
            </a:r>
          </a:p>
          <a:p>
            <a:pPr lvl="1"/>
            <a:r>
              <a:rPr lang="en-US" altLang="en-US" dirty="0">
                <a:latin typeface="Oracle Sans" panose="020B0503020204020204" pitchFamily="34" charset="0"/>
                <a:cs typeface="Oracle Sans" panose="020B0503020204020204" pitchFamily="34" charset="0"/>
              </a:rPr>
              <a:t>Grant roles</a:t>
            </a:r>
          </a:p>
          <a:p>
            <a:pPr lvl="1"/>
            <a:r>
              <a:rPr lang="en-US" altLang="en-US" dirty="0">
                <a:latin typeface="Oracle Sans" panose="020B0503020204020204" pitchFamily="34" charset="0"/>
                <a:cs typeface="Oracle Sans" panose="020B0503020204020204" pitchFamily="34" charset="0"/>
              </a:rPr>
              <a:t>Distinguish between privileges and roles</a:t>
            </a:r>
          </a:p>
        </p:txBody>
      </p:sp>
    </p:spTree>
    <p:custDataLst>
      <p:tags r:id="rId1"/>
    </p:custDataLst>
    <p:extLst>
      <p:ext uri="{BB962C8B-B14F-4D97-AF65-F5344CB8AC3E}">
        <p14:creationId xmlns:p14="http://schemas.microsoft.com/office/powerpoint/2010/main" val="36289835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3"/>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System privileges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role</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Object privileges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Revoking object privileges</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0218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Controlling User Access</a:t>
            </a:r>
          </a:p>
        </p:txBody>
      </p:sp>
      <p:grpSp>
        <p:nvGrpSpPr>
          <p:cNvPr id="2" name="Group 11"/>
          <p:cNvGrpSpPr>
            <a:grpSpLocks/>
          </p:cNvGrpSpPr>
          <p:nvPr/>
        </p:nvGrpSpPr>
        <p:grpSpPr bwMode="auto">
          <a:xfrm>
            <a:off x="2668688" y="2425105"/>
            <a:ext cx="10512861" cy="6750843"/>
            <a:chOff x="1347369" y="1319391"/>
            <a:chExt cx="5257194" cy="4500384"/>
          </a:xfrm>
        </p:grpSpPr>
        <p:grpSp>
          <p:nvGrpSpPr>
            <p:cNvPr id="3" name="Group 9"/>
            <p:cNvGrpSpPr>
              <a:grpSpLocks/>
            </p:cNvGrpSpPr>
            <p:nvPr/>
          </p:nvGrpSpPr>
          <p:grpSpPr bwMode="auto">
            <a:xfrm>
              <a:off x="1347369" y="1319391"/>
              <a:ext cx="3923848" cy="4500384"/>
              <a:chOff x="1320988" y="1319391"/>
              <a:chExt cx="3923848" cy="4500384"/>
            </a:xfrm>
          </p:grpSpPr>
          <p:grpSp>
            <p:nvGrpSpPr>
              <p:cNvPr id="4" name="Group 6"/>
              <p:cNvGrpSpPr>
                <a:grpSpLocks/>
              </p:cNvGrpSpPr>
              <p:nvPr/>
            </p:nvGrpSpPr>
            <p:grpSpPr bwMode="auto">
              <a:xfrm>
                <a:off x="1813113" y="4298950"/>
                <a:ext cx="2940050" cy="1520825"/>
                <a:chOff x="1174750" y="4298950"/>
                <a:chExt cx="2940050" cy="1520825"/>
              </a:xfrm>
            </p:grpSpPr>
            <p:grpSp>
              <p:nvGrpSpPr>
                <p:cNvPr id="5" name="Group 2"/>
                <p:cNvGrpSpPr>
                  <a:grpSpLocks/>
                </p:cNvGrpSpPr>
                <p:nvPr/>
              </p:nvGrpSpPr>
              <p:grpSpPr bwMode="auto">
                <a:xfrm flipH="1">
                  <a:off x="1174750" y="4298950"/>
                  <a:ext cx="2940050" cy="1520825"/>
                  <a:chOff x="2159000" y="4298950"/>
                  <a:chExt cx="2940050" cy="1520825"/>
                </a:xfrm>
              </p:grpSpPr>
              <p:sp>
                <p:nvSpPr>
                  <p:cNvPr id="28" name="Rectangle 27"/>
                  <p:cNvSpPr/>
                  <p:nvPr/>
                </p:nvSpPr>
                <p:spPr bwMode="auto">
                  <a:xfrm>
                    <a:off x="2157808" y="4783179"/>
                    <a:ext cx="1287315" cy="676248"/>
                  </a:xfrm>
                  <a:prstGeom prst="rect">
                    <a:avLst/>
                  </a:prstGeom>
                  <a:gradFill flip="none" rotWithShape="1">
                    <a:gsLst>
                      <a:gs pos="0">
                        <a:schemeClr val="bg1"/>
                      </a:gs>
                      <a:gs pos="58000">
                        <a:srgbClr val="DDF6FF"/>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9" name="Rounded Rectangle 28"/>
                  <p:cNvSpPr/>
                  <p:nvPr/>
                </p:nvSpPr>
                <p:spPr bwMode="auto">
                  <a:xfrm>
                    <a:off x="3337185" y="4299010"/>
                    <a:ext cx="1761922" cy="1520765"/>
                  </a:xfrm>
                  <a:prstGeom prst="roundRect">
                    <a:avLst/>
                  </a:prstGeom>
                  <a:solidFill>
                    <a:schemeClr val="bg1">
                      <a:lumMod val="95000"/>
                    </a:schemeClr>
                  </a:solidFill>
                  <a:ln w="28575" cap="flat" cmpd="sng" algn="ctr">
                    <a:solidFill>
                      <a:schemeClr val="bg1">
                        <a:lumMod val="9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sp>
              <p:nvSpPr>
                <p:cNvPr id="12305" name="Rectangle 5"/>
                <p:cNvSpPr>
                  <a:spLocks noChangeArrowheads="1"/>
                </p:cNvSpPr>
                <p:nvPr/>
              </p:nvSpPr>
              <p:spPr bwMode="auto">
                <a:xfrm>
                  <a:off x="2996009" y="4921071"/>
                  <a:ext cx="674562" cy="400736"/>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b="1" dirty="0">
                      <a:latin typeface="Oracle Sans" panose="020B0503020204020204" pitchFamily="34" charset="0"/>
                      <a:cs typeface="Oracle Sans" panose="020B0503020204020204" pitchFamily="34" charset="0"/>
                    </a:rPr>
                    <a:t>Users</a:t>
                  </a:r>
                </a:p>
              </p:txBody>
            </p:sp>
          </p:grpSp>
          <p:grpSp>
            <p:nvGrpSpPr>
              <p:cNvPr id="6" name="Group 5"/>
              <p:cNvGrpSpPr>
                <a:grpSpLocks/>
              </p:cNvGrpSpPr>
              <p:nvPr/>
            </p:nvGrpSpPr>
            <p:grpSpPr bwMode="auto">
              <a:xfrm>
                <a:off x="1320988" y="1319391"/>
                <a:ext cx="3923848" cy="1520765"/>
                <a:chOff x="1174750" y="1319391"/>
                <a:chExt cx="3923848" cy="1520765"/>
              </a:xfrm>
            </p:grpSpPr>
            <p:sp>
              <p:nvSpPr>
                <p:cNvPr id="26" name="Rectangle 25"/>
                <p:cNvSpPr/>
                <p:nvPr/>
              </p:nvSpPr>
              <p:spPr bwMode="auto">
                <a:xfrm>
                  <a:off x="1174750" y="1803559"/>
                  <a:ext cx="2271451" cy="676248"/>
                </a:xfrm>
                <a:prstGeom prst="rect">
                  <a:avLst/>
                </a:prstGeom>
                <a:gradFill flip="none" rotWithShape="1">
                  <a:gsLst>
                    <a:gs pos="0">
                      <a:schemeClr val="bg1"/>
                    </a:gs>
                    <a:gs pos="58000">
                      <a:srgbClr val="DDF6FF"/>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3339851" y="1319391"/>
                  <a:ext cx="1758747" cy="1520765"/>
                </a:xfrm>
                <a:prstGeom prst="roundRect">
                  <a:avLst/>
                </a:prstGeom>
                <a:solidFill>
                  <a:schemeClr val="bg1">
                    <a:lumMod val="95000"/>
                  </a:schemeClr>
                </a:solidFill>
                <a:ln w="28575" cap="flat" cmpd="sng" algn="ctr">
                  <a:solidFill>
                    <a:schemeClr val="bg1">
                      <a:lumMod val="9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2302" name="Rectangle 4"/>
                <p:cNvSpPr>
                  <a:spLocks noChangeArrowheads="1"/>
                </p:cNvSpPr>
                <p:nvPr/>
              </p:nvSpPr>
              <p:spPr bwMode="auto">
                <a:xfrm>
                  <a:off x="1487488" y="1812132"/>
                  <a:ext cx="1398183" cy="70850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b="1" dirty="0">
                      <a:latin typeface="Oracle Sans" panose="020B0503020204020204" pitchFamily="34" charset="0"/>
                      <a:cs typeface="Oracle Sans" panose="020B0503020204020204" pitchFamily="34" charset="0"/>
                    </a:rPr>
                    <a:t>Database</a:t>
                  </a:r>
                </a:p>
                <a:p>
                  <a:r>
                    <a:rPr lang="en-US" altLang="en-US" sz="3000" b="1" dirty="0">
                      <a:latin typeface="Oracle Sans" panose="020B0503020204020204" pitchFamily="34" charset="0"/>
                      <a:cs typeface="Oracle Sans" panose="020B0503020204020204" pitchFamily="34" charset="0"/>
                    </a:rPr>
                    <a:t>administrator</a:t>
                  </a:r>
                </a:p>
              </p:txBody>
            </p:sp>
          </p:grpSp>
        </p:grpSp>
        <p:sp>
          <p:nvSpPr>
            <p:cNvPr id="12294" name="Line 2"/>
            <p:cNvSpPr>
              <a:spLocks noChangeShapeType="1"/>
            </p:cNvSpPr>
            <p:nvPr/>
          </p:nvSpPr>
          <p:spPr bwMode="auto">
            <a:xfrm>
              <a:off x="5080563" y="3583871"/>
              <a:ext cx="1524000" cy="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7" name="Group 10"/>
            <p:cNvGrpSpPr>
              <a:grpSpLocks/>
            </p:cNvGrpSpPr>
            <p:nvPr/>
          </p:nvGrpSpPr>
          <p:grpSpPr bwMode="auto">
            <a:xfrm>
              <a:off x="1467225" y="3188584"/>
              <a:ext cx="3684588" cy="762000"/>
              <a:chOff x="1613463" y="3188584"/>
              <a:chExt cx="3684588" cy="762000"/>
            </a:xfrm>
          </p:grpSpPr>
          <p:sp>
            <p:nvSpPr>
              <p:cNvPr id="7175" name="Rectangle 6"/>
              <p:cNvSpPr>
                <a:spLocks noChangeArrowheads="1"/>
              </p:cNvSpPr>
              <p:nvPr/>
            </p:nvSpPr>
            <p:spPr bwMode="blackWhite">
              <a:xfrm>
                <a:off x="1614243" y="3187804"/>
                <a:ext cx="3684163" cy="763558"/>
              </a:xfrm>
              <a:prstGeom prst="rect">
                <a:avLst/>
              </a:prstGeom>
              <a:solidFill>
                <a:schemeClr val="accent3">
                  <a:lumMod val="40000"/>
                  <a:lumOff val="60000"/>
                </a:schemeClr>
              </a:solidFill>
              <a:ln w="28575">
                <a:noFill/>
                <a:miter lim="800000"/>
                <a:headEnd/>
                <a:tailEnd/>
              </a:ln>
              <a:effectLst>
                <a:outerShdw blurRad="63500" sx="102000" sy="102000" algn="ctr" rotWithShape="0">
                  <a:prstClr val="black">
                    <a:alpha val="40000"/>
                  </a:prstClr>
                </a:outerShdw>
              </a:effectLst>
            </p:spPr>
            <p:txBody>
              <a:bodyPr wrap="none" lIns="138113" tIns="69057" rIns="138113" bIns="1371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120000"/>
                  </a:lnSpc>
                  <a:defRPr/>
                </a:pPr>
                <a:r>
                  <a:rPr lang="en-US" altLang="en-US" sz="3000" b="1" dirty="0">
                    <a:solidFill>
                      <a:schemeClr val="accent1"/>
                    </a:solidFill>
                    <a:latin typeface="Oracle Sans" panose="020B0503020204020204" pitchFamily="34" charset="0"/>
                    <a:cs typeface="Oracle Sans" panose="020B0503020204020204" pitchFamily="34" charset="0"/>
                  </a:rPr>
                  <a:t>Username and password</a:t>
                </a:r>
              </a:p>
              <a:p>
                <a:pPr algn="ctr">
                  <a:lnSpc>
                    <a:spcPct val="120000"/>
                  </a:lnSpc>
                  <a:defRPr/>
                </a:pPr>
                <a:r>
                  <a:rPr lang="en-US" altLang="en-US" sz="3000" b="1" dirty="0">
                    <a:solidFill>
                      <a:schemeClr val="accent1"/>
                    </a:solidFill>
                    <a:latin typeface="Oracle Sans" panose="020B0503020204020204" pitchFamily="34" charset="0"/>
                    <a:cs typeface="Oracle Sans" panose="020B0503020204020204" pitchFamily="34" charset="0"/>
                  </a:rPr>
                  <a:t>Privileges</a:t>
                </a:r>
              </a:p>
            </p:txBody>
          </p:sp>
          <p:sp>
            <p:nvSpPr>
              <p:cNvPr id="12297" name="Line 7"/>
              <p:cNvSpPr>
                <a:spLocks noChangeShapeType="1"/>
              </p:cNvSpPr>
              <p:nvPr/>
            </p:nvSpPr>
            <p:spPr bwMode="auto">
              <a:xfrm>
                <a:off x="1627751" y="3583871"/>
                <a:ext cx="3656012" cy="0"/>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grpSp>
      <p:pic>
        <p:nvPicPr>
          <p:cNvPr id="21" name="Picture 20" descr="cnt2554145.png"/>
          <p:cNvPicPr>
            <a:picLocks noChangeAspect="1"/>
          </p:cNvPicPr>
          <p:nvPr/>
        </p:nvPicPr>
        <p:blipFill>
          <a:blip r:embed="rId4" cstate="print"/>
          <a:stretch>
            <a:fillRect/>
          </a:stretch>
        </p:blipFill>
        <p:spPr>
          <a:xfrm>
            <a:off x="7772400" y="2616376"/>
            <a:ext cx="2057400" cy="2173310"/>
          </a:xfrm>
          <a:prstGeom prst="rect">
            <a:avLst/>
          </a:prstGeom>
        </p:spPr>
      </p:pic>
      <p:pic>
        <p:nvPicPr>
          <p:cNvPr id="1026" name="Picture 2" descr="D:\Projects\SQL_Workshop_12cR2\OU Graphics\Batch 2 SQL course icons\Batch 2 SQL course icons\People.png"/>
          <p:cNvPicPr>
            <a:picLocks noChangeAspect="1" noChangeArrowheads="1"/>
          </p:cNvPicPr>
          <p:nvPr/>
        </p:nvPicPr>
        <p:blipFill>
          <a:blip r:embed="rId5" cstate="print"/>
          <a:srcRect/>
          <a:stretch>
            <a:fillRect/>
          </a:stretch>
        </p:blipFill>
        <p:spPr bwMode="auto">
          <a:xfrm>
            <a:off x="4000500" y="7075685"/>
            <a:ext cx="2533650" cy="2085975"/>
          </a:xfrm>
          <a:prstGeom prst="rect">
            <a:avLst/>
          </a:prstGeom>
          <a:noFill/>
        </p:spPr>
      </p:pic>
      <p:sp>
        <p:nvSpPr>
          <p:cNvPr id="8" name="Rounded Rectangle 7"/>
          <p:cNvSpPr/>
          <p:nvPr/>
        </p:nvSpPr>
        <p:spPr bwMode="auto">
          <a:xfrm>
            <a:off x="12915900" y="4218185"/>
            <a:ext cx="4114800" cy="3086100"/>
          </a:xfrm>
          <a:prstGeom prst="roundRect">
            <a:avLst/>
          </a:prstGeom>
          <a:gradFill flip="none" rotWithShape="1">
            <a:gsLst>
              <a:gs pos="0">
                <a:srgbClr val="FFEFE1"/>
              </a:gs>
              <a:gs pos="100000">
                <a:schemeClr val="bg1">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3" name="Picture 22" descr="cnt2427946.png"/>
          <p:cNvPicPr>
            <a:picLocks noChangeAspect="1"/>
          </p:cNvPicPr>
          <p:nvPr/>
        </p:nvPicPr>
        <p:blipFill>
          <a:blip r:embed="rId6" cstate="print"/>
          <a:stretch>
            <a:fillRect/>
          </a:stretch>
        </p:blipFill>
        <p:spPr>
          <a:xfrm>
            <a:off x="13030200" y="4535723"/>
            <a:ext cx="2743200" cy="2451024"/>
          </a:xfrm>
          <a:prstGeom prst="rect">
            <a:avLst/>
          </a:prstGeom>
        </p:spPr>
      </p:pic>
    </p:spTree>
    <p:custDataLst>
      <p:tags r:id="rId1"/>
    </p:custDataLst>
    <p:extLst>
      <p:ext uri="{BB962C8B-B14F-4D97-AF65-F5344CB8AC3E}">
        <p14:creationId xmlns:p14="http://schemas.microsoft.com/office/powerpoint/2010/main" val="102078678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Privileges</a:t>
            </a:r>
          </a:p>
        </p:txBody>
      </p:sp>
      <p:sp>
        <p:nvSpPr>
          <p:cNvPr id="14339" name="Rectangle 3"/>
          <p:cNvSpPr>
            <a:spLocks noGrp="1" noChangeArrowheads="1"/>
          </p:cNvSpPr>
          <p:nvPr>
            <p:ph idx="1"/>
          </p:nvPr>
        </p:nvSpPr>
        <p:spPr>
          <a:xfrm>
            <a:off x="933451" y="2272710"/>
            <a:ext cx="16421100" cy="165128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There are two types of privileges:                                     </a:t>
            </a:r>
          </a:p>
          <a:p>
            <a:pPr lvl="1"/>
            <a:r>
              <a:rPr lang="en-US" altLang="en-US" dirty="0">
                <a:latin typeface="Oracle Sans" panose="020B0503020204020204" pitchFamily="34" charset="0"/>
                <a:cs typeface="Oracle Sans" panose="020B0503020204020204" pitchFamily="34" charset="0"/>
              </a:rPr>
              <a:t>System privileges: Performing a particular action within the database</a:t>
            </a:r>
          </a:p>
          <a:p>
            <a:pPr lvl="1"/>
            <a:r>
              <a:rPr lang="en-US" altLang="en-US" dirty="0">
                <a:latin typeface="Oracle Sans" panose="020B0503020204020204" pitchFamily="34" charset="0"/>
                <a:cs typeface="Oracle Sans" panose="020B0503020204020204" pitchFamily="34" charset="0"/>
              </a:rPr>
              <a:t>Object privileges: Manipulating the content of the database objects</a:t>
            </a:r>
          </a:p>
        </p:txBody>
      </p:sp>
      <p:sp>
        <p:nvSpPr>
          <p:cNvPr id="4" name="Rounded Rectangle 3"/>
          <p:cNvSpPr/>
          <p:nvPr/>
        </p:nvSpPr>
        <p:spPr bwMode="auto">
          <a:xfrm>
            <a:off x="12115800" y="7315200"/>
            <a:ext cx="5257800" cy="1600200"/>
          </a:xfrm>
          <a:prstGeom prst="roundRect">
            <a:avLst/>
          </a:prstGeom>
          <a:solidFill>
            <a:schemeClr val="accent5">
              <a:lumMod val="40000"/>
              <a:lumOff val="60000"/>
            </a:schemeClr>
          </a:solidFill>
          <a:ln w="28575" cap="flat" cmpd="sng" algn="ctr">
            <a:solidFill>
              <a:schemeClr val="accent5">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1" algn="ctr" defTabSz="342900">
              <a:spcBef>
                <a:spcPct val="20000"/>
              </a:spcBef>
              <a:buClr>
                <a:srgbClr val="FF0000"/>
              </a:buClr>
            </a:pPr>
            <a:r>
              <a:rPr lang="en-US" altLang="en-US" sz="2400" b="1" dirty="0">
                <a:latin typeface="Oracle Sans" panose="020B0503020204020204" pitchFamily="34" charset="0"/>
                <a:cs typeface="Oracle Sans" panose="020B0503020204020204" pitchFamily="34" charset="0"/>
              </a:rPr>
              <a:t>Schemas</a:t>
            </a:r>
          </a:p>
          <a:p>
            <a:pPr marL="0" lvl="1" algn="ctr" defTabSz="342900">
              <a:spcBef>
                <a:spcPct val="20000"/>
              </a:spcBef>
              <a:buClr>
                <a:srgbClr val="FF0000"/>
              </a:buClr>
            </a:pPr>
            <a:r>
              <a:rPr lang="en-US" altLang="en-US" sz="2400" dirty="0">
                <a:latin typeface="Oracle Sans" panose="020B0503020204020204" pitchFamily="34" charset="0"/>
                <a:cs typeface="Oracle Sans" panose="020B0503020204020204" pitchFamily="34" charset="0"/>
              </a:rPr>
              <a:t>Collection of objects such as tables, views, and sequences</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Rectangle 5"/>
          <p:cNvSpPr/>
          <p:nvPr/>
        </p:nvSpPr>
        <p:spPr>
          <a:xfrm>
            <a:off x="7572418" y="4555976"/>
            <a:ext cx="3143168" cy="553998"/>
          </a:xfrm>
          <a:prstGeom prst="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400" dirty="0">
                <a:latin typeface="Oracle Sans" panose="020B0503020204020204" pitchFamily="34" charset="0"/>
                <a:cs typeface="Oracle Sans" panose="020B0503020204020204" pitchFamily="34" charset="0"/>
              </a:rPr>
              <a:t>Database security </a:t>
            </a:r>
            <a:endParaRPr lang="en-US" sz="2400" dirty="0">
              <a:latin typeface="Oracle Sans" panose="020B0503020204020204" pitchFamily="34" charset="0"/>
              <a:cs typeface="Oracle Sans" panose="020B0503020204020204" pitchFamily="34" charset="0"/>
            </a:endParaRPr>
          </a:p>
        </p:txBody>
      </p:sp>
      <p:sp>
        <p:nvSpPr>
          <p:cNvPr id="8" name="TextBox 7"/>
          <p:cNvSpPr txBox="1"/>
          <p:nvPr/>
        </p:nvSpPr>
        <p:spPr>
          <a:xfrm>
            <a:off x="5314950" y="6156176"/>
            <a:ext cx="2857500" cy="571500"/>
          </a:xfrm>
          <a:prstGeom prst="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System security</a:t>
            </a:r>
          </a:p>
        </p:txBody>
      </p:sp>
      <p:sp>
        <p:nvSpPr>
          <p:cNvPr id="9" name="TextBox 8"/>
          <p:cNvSpPr txBox="1"/>
          <p:nvPr/>
        </p:nvSpPr>
        <p:spPr>
          <a:xfrm>
            <a:off x="10572750" y="6164927"/>
            <a:ext cx="2400300" cy="553998"/>
          </a:xfrm>
          <a:prstGeom prst="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Data security</a:t>
            </a:r>
          </a:p>
        </p:txBody>
      </p:sp>
      <p:cxnSp>
        <p:nvCxnSpPr>
          <p:cNvPr id="3" name="Elbow Connector 2"/>
          <p:cNvCxnSpPr>
            <a:stCxn id="6" idx="2"/>
            <a:endCxn id="8" idx="0"/>
          </p:cNvCxnSpPr>
          <p:nvPr/>
        </p:nvCxnSpPr>
        <p:spPr bwMode="auto">
          <a:xfrm rot="5400000">
            <a:off x="7420751" y="4432926"/>
            <a:ext cx="1046202" cy="2400302"/>
          </a:xfrm>
          <a:prstGeom prst="bentConnector3">
            <a:avLst/>
          </a:prstGeom>
          <a:noFill/>
          <a:ln w="28575" cap="flat" cmpd="sng" algn="ctr">
            <a:solidFill>
              <a:schemeClr val="accent4"/>
            </a:solidFill>
            <a:prstDash val="solid"/>
            <a:round/>
            <a:headEnd type="none" w="sm" len="sm"/>
            <a:tailEnd type="triangle" w="lg" len="lg"/>
          </a:ln>
          <a:effectLst/>
        </p:spPr>
      </p:cxnSp>
      <p:cxnSp>
        <p:nvCxnSpPr>
          <p:cNvPr id="7" name="Elbow Connector 6"/>
          <p:cNvCxnSpPr>
            <a:stCxn id="6" idx="2"/>
            <a:endCxn id="9" idx="0"/>
          </p:cNvCxnSpPr>
          <p:nvPr/>
        </p:nvCxnSpPr>
        <p:spPr bwMode="auto">
          <a:xfrm rot="16200000" flipH="1">
            <a:off x="9930974" y="4323001"/>
            <a:ext cx="1054953" cy="2628899"/>
          </a:xfrm>
          <a:prstGeom prst="bentConnector3">
            <a:avLst/>
          </a:prstGeom>
          <a:noFill/>
          <a:ln w="28575" cap="flat" cmpd="sng" algn="ctr">
            <a:solidFill>
              <a:schemeClr val="accent4"/>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79543825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System Privileges</a:t>
            </a:r>
          </a:p>
        </p:txBody>
      </p:sp>
      <p:sp>
        <p:nvSpPr>
          <p:cNvPr id="16387" name="Rectangle 3"/>
          <p:cNvSpPr>
            <a:spLocks noGrp="1" noChangeArrowheads="1"/>
          </p:cNvSpPr>
          <p:nvPr>
            <p:ph idx="1"/>
          </p:nvPr>
        </p:nvSpPr>
        <p:spPr>
          <a:xfrm>
            <a:off x="933451" y="2272710"/>
            <a:ext cx="16421100" cy="31265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More than 200 privileges are available.</a:t>
            </a:r>
          </a:p>
          <a:p>
            <a:pPr lvl="1"/>
            <a:r>
              <a:rPr lang="en-US" altLang="en-US" dirty="0">
                <a:latin typeface="Oracle Sans" panose="020B0503020204020204" pitchFamily="34" charset="0"/>
                <a:cs typeface="Oracle Sans" panose="020B0503020204020204" pitchFamily="34" charset="0"/>
              </a:rPr>
              <a:t>The DBA has high-level system privileges for tasks such as:</a:t>
            </a:r>
          </a:p>
          <a:p>
            <a:pPr lvl="2"/>
            <a:r>
              <a:rPr lang="en-US" altLang="en-US" dirty="0">
                <a:latin typeface="Oracle Sans" panose="020B0503020204020204" pitchFamily="34" charset="0"/>
                <a:cs typeface="Oracle Sans" panose="020B0503020204020204" pitchFamily="34" charset="0"/>
              </a:rPr>
              <a:t>Creating new users</a:t>
            </a:r>
          </a:p>
          <a:p>
            <a:pPr lvl="2"/>
            <a:r>
              <a:rPr lang="en-US" altLang="en-US" dirty="0">
                <a:latin typeface="Oracle Sans" panose="020B0503020204020204" pitchFamily="34" charset="0"/>
                <a:cs typeface="Oracle Sans" panose="020B0503020204020204" pitchFamily="34" charset="0"/>
              </a:rPr>
              <a:t>Removing users</a:t>
            </a:r>
          </a:p>
          <a:p>
            <a:pPr lvl="2"/>
            <a:r>
              <a:rPr lang="en-US" altLang="en-US" dirty="0">
                <a:latin typeface="Oracle Sans" panose="020B0503020204020204" pitchFamily="34" charset="0"/>
                <a:cs typeface="Oracle Sans" panose="020B0503020204020204" pitchFamily="34" charset="0"/>
              </a:rPr>
              <a:t>Removing tables</a:t>
            </a:r>
          </a:p>
          <a:p>
            <a:pPr lvl="2"/>
            <a:r>
              <a:rPr lang="en-US" altLang="en-US" dirty="0">
                <a:latin typeface="Oracle Sans" panose="020B0503020204020204" pitchFamily="34" charset="0"/>
                <a:cs typeface="Oracle Sans" panose="020B0503020204020204" pitchFamily="34" charset="0"/>
              </a:rPr>
              <a:t>Backing up tables</a:t>
            </a:r>
          </a:p>
        </p:txBody>
      </p:sp>
      <p:sp>
        <p:nvSpPr>
          <p:cNvPr id="65" name="Freeform 64"/>
          <p:cNvSpPr/>
          <p:nvPr/>
        </p:nvSpPr>
        <p:spPr bwMode="auto">
          <a:xfrm rot="18043610">
            <a:off x="12956174" y="6484220"/>
            <a:ext cx="3076967" cy="3612821"/>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158734"/>
              <a:gd name="connsiteY0" fmla="*/ 512333 h 1016296"/>
              <a:gd name="connsiteX1" fmla="*/ 293690 w 1158734"/>
              <a:gd name="connsiteY1" fmla="*/ 0 h 1016296"/>
              <a:gd name="connsiteX2" fmla="*/ 1158734 w 1158734"/>
              <a:gd name="connsiteY2" fmla="*/ 1016296 h 1016296"/>
              <a:gd name="connsiteX3" fmla="*/ 0 w 1158734"/>
              <a:gd name="connsiteY3" fmla="*/ 512333 h 1016296"/>
              <a:gd name="connsiteX0" fmla="*/ 0 w 1158734"/>
              <a:gd name="connsiteY0" fmla="*/ 733761 h 1237724"/>
              <a:gd name="connsiteX1" fmla="*/ 282744 w 1158734"/>
              <a:gd name="connsiteY1" fmla="*/ 0 h 1237724"/>
              <a:gd name="connsiteX2" fmla="*/ 1158734 w 1158734"/>
              <a:gd name="connsiteY2" fmla="*/ 1237724 h 1237724"/>
              <a:gd name="connsiteX3" fmla="*/ 0 w 1158734"/>
              <a:gd name="connsiteY3" fmla="*/ 733761 h 1237724"/>
              <a:gd name="connsiteX0" fmla="*/ 0 w 1350965"/>
              <a:gd name="connsiteY0" fmla="*/ 365312 h 1237724"/>
              <a:gd name="connsiteX1" fmla="*/ 474975 w 1350965"/>
              <a:gd name="connsiteY1" fmla="*/ 0 h 1237724"/>
              <a:gd name="connsiteX2" fmla="*/ 1350965 w 1350965"/>
              <a:gd name="connsiteY2" fmla="*/ 1237724 h 1237724"/>
              <a:gd name="connsiteX3" fmla="*/ 0 w 1350965"/>
              <a:gd name="connsiteY3" fmla="*/ 365312 h 1237724"/>
              <a:gd name="connsiteX0" fmla="*/ 0 w 1350965"/>
              <a:gd name="connsiteY0" fmla="*/ 367219 h 1239631"/>
              <a:gd name="connsiteX1" fmla="*/ 405556 w 1350965"/>
              <a:gd name="connsiteY1" fmla="*/ 0 h 1239631"/>
              <a:gd name="connsiteX2" fmla="*/ 1350965 w 1350965"/>
              <a:gd name="connsiteY2" fmla="*/ 1239631 h 1239631"/>
              <a:gd name="connsiteX3" fmla="*/ 0 w 1350965"/>
              <a:gd name="connsiteY3" fmla="*/ 367219 h 1239631"/>
              <a:gd name="connsiteX0" fmla="*/ 0 w 1348229"/>
              <a:gd name="connsiteY0" fmla="*/ 255688 h 1239631"/>
              <a:gd name="connsiteX1" fmla="*/ 402820 w 1348229"/>
              <a:gd name="connsiteY1" fmla="*/ 0 h 1239631"/>
              <a:gd name="connsiteX2" fmla="*/ 1348229 w 1348229"/>
              <a:gd name="connsiteY2" fmla="*/ 1239631 h 1239631"/>
              <a:gd name="connsiteX3" fmla="*/ 0 w 1348229"/>
              <a:gd name="connsiteY3" fmla="*/ 255688 h 1239631"/>
            </a:gdLst>
            <a:ahLst/>
            <a:cxnLst>
              <a:cxn ang="0">
                <a:pos x="connsiteX0" y="connsiteY0"/>
              </a:cxn>
              <a:cxn ang="0">
                <a:pos x="connsiteX1" y="connsiteY1"/>
              </a:cxn>
              <a:cxn ang="0">
                <a:pos x="connsiteX2" y="connsiteY2"/>
              </a:cxn>
              <a:cxn ang="0">
                <a:pos x="connsiteX3" y="connsiteY3"/>
              </a:cxn>
            </a:cxnLst>
            <a:rect l="l" t="t" r="r" b="b"/>
            <a:pathLst>
              <a:path w="1348229" h="1239631">
                <a:moveTo>
                  <a:pt x="0" y="255688"/>
                </a:moveTo>
                <a:lnTo>
                  <a:pt x="402820" y="0"/>
                </a:lnTo>
                <a:lnTo>
                  <a:pt x="1348229" y="1239631"/>
                </a:lnTo>
                <a:lnTo>
                  <a:pt x="0" y="255688"/>
                </a:lnTo>
                <a:close/>
              </a:path>
            </a:pathLst>
          </a:custGeom>
          <a:gradFill flip="none" rotWithShape="1">
            <a:gsLst>
              <a:gs pos="0">
                <a:srgbClr val="E1F7FF"/>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66" name="Freeform 65"/>
          <p:cNvSpPr/>
          <p:nvPr/>
        </p:nvSpPr>
        <p:spPr bwMode="auto">
          <a:xfrm rot="18877835">
            <a:off x="12511911" y="5274064"/>
            <a:ext cx="3592341" cy="3824837"/>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455745"/>
              <a:gd name="connsiteY0" fmla="*/ 512333 h 1365177"/>
              <a:gd name="connsiteX1" fmla="*/ 293690 w 1455745"/>
              <a:gd name="connsiteY1" fmla="*/ 0 h 1365177"/>
              <a:gd name="connsiteX2" fmla="*/ 1455745 w 1455745"/>
              <a:gd name="connsiteY2" fmla="*/ 1365177 h 1365177"/>
              <a:gd name="connsiteX3" fmla="*/ 0 w 1455745"/>
              <a:gd name="connsiteY3" fmla="*/ 512333 h 1365177"/>
              <a:gd name="connsiteX0" fmla="*/ 0 w 1455745"/>
              <a:gd name="connsiteY0" fmla="*/ 438514 h 1291358"/>
              <a:gd name="connsiteX1" fmla="*/ 366580 w 1455745"/>
              <a:gd name="connsiteY1" fmla="*/ 0 h 1291358"/>
              <a:gd name="connsiteX2" fmla="*/ 1455745 w 1455745"/>
              <a:gd name="connsiteY2" fmla="*/ 1291358 h 1291358"/>
              <a:gd name="connsiteX3" fmla="*/ 0 w 1455745"/>
              <a:gd name="connsiteY3" fmla="*/ 438514 h 1291358"/>
              <a:gd name="connsiteX0" fmla="*/ 0 w 1486319"/>
              <a:gd name="connsiteY0" fmla="*/ 379866 h 1291358"/>
              <a:gd name="connsiteX1" fmla="*/ 397154 w 1486319"/>
              <a:gd name="connsiteY1" fmla="*/ 0 h 1291358"/>
              <a:gd name="connsiteX2" fmla="*/ 1486319 w 1486319"/>
              <a:gd name="connsiteY2" fmla="*/ 1291358 h 1291358"/>
              <a:gd name="connsiteX3" fmla="*/ 0 w 1486319"/>
              <a:gd name="connsiteY3" fmla="*/ 379866 h 1291358"/>
              <a:gd name="connsiteX0" fmla="*/ 0 w 1486319"/>
              <a:gd name="connsiteY0" fmla="*/ 373453 h 1284945"/>
              <a:gd name="connsiteX1" fmla="*/ 378647 w 1486319"/>
              <a:gd name="connsiteY1" fmla="*/ 0 h 1284945"/>
              <a:gd name="connsiteX2" fmla="*/ 1486319 w 1486319"/>
              <a:gd name="connsiteY2" fmla="*/ 1284945 h 1284945"/>
              <a:gd name="connsiteX3" fmla="*/ 0 w 1486319"/>
              <a:gd name="connsiteY3" fmla="*/ 373453 h 1284945"/>
              <a:gd name="connsiteX0" fmla="*/ 0 w 1406303"/>
              <a:gd name="connsiteY0" fmla="*/ 256673 h 1284945"/>
              <a:gd name="connsiteX1" fmla="*/ 298631 w 1406303"/>
              <a:gd name="connsiteY1" fmla="*/ 0 h 1284945"/>
              <a:gd name="connsiteX2" fmla="*/ 1406303 w 1406303"/>
              <a:gd name="connsiteY2" fmla="*/ 1284945 h 1284945"/>
              <a:gd name="connsiteX3" fmla="*/ 0 w 1406303"/>
              <a:gd name="connsiteY3" fmla="*/ 256673 h 1284945"/>
              <a:gd name="connsiteX0" fmla="*/ 0 w 1406303"/>
              <a:gd name="connsiteY0" fmla="*/ 260986 h 1289258"/>
              <a:gd name="connsiteX1" fmla="*/ 303938 w 1406303"/>
              <a:gd name="connsiteY1" fmla="*/ 0 h 1289258"/>
              <a:gd name="connsiteX2" fmla="*/ 1406303 w 1406303"/>
              <a:gd name="connsiteY2" fmla="*/ 1289258 h 1289258"/>
              <a:gd name="connsiteX3" fmla="*/ 0 w 1406303"/>
              <a:gd name="connsiteY3" fmla="*/ 260986 h 1289258"/>
              <a:gd name="connsiteX0" fmla="*/ 0 w 1406303"/>
              <a:gd name="connsiteY0" fmla="*/ 217215 h 1245487"/>
              <a:gd name="connsiteX1" fmla="*/ 372149 w 1406303"/>
              <a:gd name="connsiteY1" fmla="*/ 0 h 1245487"/>
              <a:gd name="connsiteX2" fmla="*/ 1406303 w 1406303"/>
              <a:gd name="connsiteY2" fmla="*/ 1245487 h 1245487"/>
              <a:gd name="connsiteX3" fmla="*/ 0 w 1406303"/>
              <a:gd name="connsiteY3" fmla="*/ 217215 h 1245487"/>
              <a:gd name="connsiteX0" fmla="*/ 0 w 1406303"/>
              <a:gd name="connsiteY0" fmla="*/ 217215 h 1245487"/>
              <a:gd name="connsiteX1" fmla="*/ 372149 w 1406303"/>
              <a:gd name="connsiteY1" fmla="*/ 0 h 1245487"/>
              <a:gd name="connsiteX2" fmla="*/ 1406303 w 1406303"/>
              <a:gd name="connsiteY2" fmla="*/ 1245487 h 1245487"/>
              <a:gd name="connsiteX3" fmla="*/ 0 w 1406303"/>
              <a:gd name="connsiteY3" fmla="*/ 217215 h 1245487"/>
              <a:gd name="connsiteX0" fmla="*/ 0 w 1406303"/>
              <a:gd name="connsiteY0" fmla="*/ 204276 h 1232548"/>
              <a:gd name="connsiteX1" fmla="*/ 356228 w 1406303"/>
              <a:gd name="connsiteY1" fmla="*/ 0 h 1232548"/>
              <a:gd name="connsiteX2" fmla="*/ 1406303 w 1406303"/>
              <a:gd name="connsiteY2" fmla="*/ 1232548 h 1232548"/>
              <a:gd name="connsiteX3" fmla="*/ 0 w 1406303"/>
              <a:gd name="connsiteY3" fmla="*/ 204276 h 1232548"/>
            </a:gdLst>
            <a:ahLst/>
            <a:cxnLst>
              <a:cxn ang="0">
                <a:pos x="connsiteX0" y="connsiteY0"/>
              </a:cxn>
              <a:cxn ang="0">
                <a:pos x="connsiteX1" y="connsiteY1"/>
              </a:cxn>
              <a:cxn ang="0">
                <a:pos x="connsiteX2" y="connsiteY2"/>
              </a:cxn>
              <a:cxn ang="0">
                <a:pos x="connsiteX3" y="connsiteY3"/>
              </a:cxn>
            </a:cxnLst>
            <a:rect l="l" t="t" r="r" b="b"/>
            <a:pathLst>
              <a:path w="1406303" h="1232548">
                <a:moveTo>
                  <a:pt x="0" y="204276"/>
                </a:moveTo>
                <a:lnTo>
                  <a:pt x="356228" y="0"/>
                </a:lnTo>
                <a:lnTo>
                  <a:pt x="1406303" y="1232548"/>
                </a:lnTo>
                <a:lnTo>
                  <a:pt x="0" y="204276"/>
                </a:lnTo>
                <a:close/>
              </a:path>
            </a:pathLst>
          </a:custGeom>
          <a:gradFill flip="none" rotWithShape="1">
            <a:gsLst>
              <a:gs pos="0">
                <a:srgbClr val="E1F7FF"/>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indent="-252413" defTabSz="342900">
              <a:spcBef>
                <a:spcPct val="20000"/>
              </a:spcBef>
              <a:buClr>
                <a:srgbClr val="FF0000"/>
              </a:buClr>
              <a:buSzPct val="110000"/>
              <a:buFont typeface="Arial" pitchFamily="34" charset="0"/>
              <a:buChar cha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67" name="Freeform 66"/>
          <p:cNvSpPr/>
          <p:nvPr/>
        </p:nvSpPr>
        <p:spPr bwMode="auto">
          <a:xfrm rot="20363023">
            <a:off x="12412790" y="4462622"/>
            <a:ext cx="4387407" cy="3386922"/>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514222 h 1106593"/>
              <a:gd name="connsiteX1" fmla="*/ 269868 w 1506336"/>
              <a:gd name="connsiteY1" fmla="*/ 0 h 1106593"/>
              <a:gd name="connsiteX2" fmla="*/ 1506336 w 1506336"/>
              <a:gd name="connsiteY2" fmla="*/ 1106593 h 1106593"/>
              <a:gd name="connsiteX3" fmla="*/ 0 w 1506336"/>
              <a:gd name="connsiteY3" fmla="*/ 514222 h 1106593"/>
              <a:gd name="connsiteX0" fmla="*/ 0 w 1534911"/>
              <a:gd name="connsiteY0" fmla="*/ 289371 h 1106593"/>
              <a:gd name="connsiteX1" fmla="*/ 298443 w 1534911"/>
              <a:gd name="connsiteY1" fmla="*/ 0 h 1106593"/>
              <a:gd name="connsiteX2" fmla="*/ 1534911 w 1534911"/>
              <a:gd name="connsiteY2" fmla="*/ 1106593 h 1106593"/>
              <a:gd name="connsiteX3" fmla="*/ 0 w 1534911"/>
              <a:gd name="connsiteY3" fmla="*/ 289371 h 1106593"/>
              <a:gd name="connsiteX0" fmla="*/ 0 w 1534911"/>
              <a:gd name="connsiteY0" fmla="*/ 315495 h 1132717"/>
              <a:gd name="connsiteX1" fmla="*/ 273495 w 1534911"/>
              <a:gd name="connsiteY1" fmla="*/ 0 h 1132717"/>
              <a:gd name="connsiteX2" fmla="*/ 1534911 w 1534911"/>
              <a:gd name="connsiteY2" fmla="*/ 1132717 h 1132717"/>
              <a:gd name="connsiteX3" fmla="*/ 0 w 1534911"/>
              <a:gd name="connsiteY3" fmla="*/ 315495 h 1132717"/>
              <a:gd name="connsiteX0" fmla="*/ 0 w 1512245"/>
              <a:gd name="connsiteY0" fmla="*/ 320365 h 1132717"/>
              <a:gd name="connsiteX1" fmla="*/ 250829 w 1512245"/>
              <a:gd name="connsiteY1" fmla="*/ 0 h 1132717"/>
              <a:gd name="connsiteX2" fmla="*/ 1512245 w 1512245"/>
              <a:gd name="connsiteY2" fmla="*/ 1132717 h 1132717"/>
              <a:gd name="connsiteX3" fmla="*/ 0 w 1512245"/>
              <a:gd name="connsiteY3" fmla="*/ 320365 h 1132717"/>
            </a:gdLst>
            <a:ahLst/>
            <a:cxnLst>
              <a:cxn ang="0">
                <a:pos x="connsiteX0" y="connsiteY0"/>
              </a:cxn>
              <a:cxn ang="0">
                <a:pos x="connsiteX1" y="connsiteY1"/>
              </a:cxn>
              <a:cxn ang="0">
                <a:pos x="connsiteX2" y="connsiteY2"/>
              </a:cxn>
              <a:cxn ang="0">
                <a:pos x="connsiteX3" y="connsiteY3"/>
              </a:cxn>
            </a:cxnLst>
            <a:rect l="l" t="t" r="r" b="b"/>
            <a:pathLst>
              <a:path w="1512245" h="1132717">
                <a:moveTo>
                  <a:pt x="0" y="320365"/>
                </a:moveTo>
                <a:lnTo>
                  <a:pt x="250829" y="0"/>
                </a:lnTo>
                <a:lnTo>
                  <a:pt x="1512245" y="1132717"/>
                </a:lnTo>
                <a:lnTo>
                  <a:pt x="0" y="320365"/>
                </a:lnTo>
                <a:close/>
              </a:path>
            </a:pathLst>
          </a:custGeom>
          <a:gradFill flip="none" rotWithShape="1">
            <a:gsLst>
              <a:gs pos="0">
                <a:srgbClr val="E1F7FF"/>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indent="-252413" defTabSz="342900">
              <a:spcBef>
                <a:spcPct val="20000"/>
              </a:spcBef>
              <a:buClr>
                <a:srgbClr val="FF0000"/>
              </a:buClr>
              <a:buSzPct val="110000"/>
              <a:buFont typeface="Arial" pitchFamily="34" charset="0"/>
              <a:buChar cha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68" name="Freeform 67"/>
          <p:cNvSpPr/>
          <p:nvPr/>
        </p:nvSpPr>
        <p:spPr bwMode="auto">
          <a:xfrm>
            <a:off x="12713117" y="3797808"/>
            <a:ext cx="4818092" cy="3008718"/>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499417"/>
              <a:gd name="connsiteY0" fmla="*/ 447717 h 1104704"/>
              <a:gd name="connsiteX1" fmla="*/ 286771 w 1499417"/>
              <a:gd name="connsiteY1" fmla="*/ 0 h 1104704"/>
              <a:gd name="connsiteX2" fmla="*/ 1499417 w 1499417"/>
              <a:gd name="connsiteY2" fmla="*/ 1104704 h 1104704"/>
              <a:gd name="connsiteX3" fmla="*/ 0 w 1499417"/>
              <a:gd name="connsiteY3" fmla="*/ 447717 h 1104704"/>
              <a:gd name="connsiteX0" fmla="*/ 0 w 1499417"/>
              <a:gd name="connsiteY0" fmla="*/ 332844 h 989831"/>
              <a:gd name="connsiteX1" fmla="*/ 272933 w 1499417"/>
              <a:gd name="connsiteY1" fmla="*/ 0 h 989831"/>
              <a:gd name="connsiteX2" fmla="*/ 1499417 w 1499417"/>
              <a:gd name="connsiteY2" fmla="*/ 989831 h 989831"/>
              <a:gd name="connsiteX3" fmla="*/ 0 w 1499417"/>
              <a:gd name="connsiteY3" fmla="*/ 332844 h 989831"/>
              <a:gd name="connsiteX0" fmla="*/ 0 w 1531201"/>
              <a:gd name="connsiteY0" fmla="*/ 346979 h 989831"/>
              <a:gd name="connsiteX1" fmla="*/ 304717 w 1531201"/>
              <a:gd name="connsiteY1" fmla="*/ 0 h 989831"/>
              <a:gd name="connsiteX2" fmla="*/ 1531201 w 1531201"/>
              <a:gd name="connsiteY2" fmla="*/ 989831 h 989831"/>
              <a:gd name="connsiteX3" fmla="*/ 0 w 1531201"/>
              <a:gd name="connsiteY3" fmla="*/ 346979 h 989831"/>
              <a:gd name="connsiteX0" fmla="*/ 0 w 1531201"/>
              <a:gd name="connsiteY0" fmla="*/ 349335 h 992187"/>
              <a:gd name="connsiteX1" fmla="*/ 329691 w 1531201"/>
              <a:gd name="connsiteY1" fmla="*/ 0 h 992187"/>
              <a:gd name="connsiteX2" fmla="*/ 1531201 w 1531201"/>
              <a:gd name="connsiteY2" fmla="*/ 992187 h 992187"/>
              <a:gd name="connsiteX3" fmla="*/ 0 w 1531201"/>
              <a:gd name="connsiteY3" fmla="*/ 349335 h 992187"/>
            </a:gdLst>
            <a:ahLst/>
            <a:cxnLst>
              <a:cxn ang="0">
                <a:pos x="connsiteX0" y="connsiteY0"/>
              </a:cxn>
              <a:cxn ang="0">
                <a:pos x="connsiteX1" y="connsiteY1"/>
              </a:cxn>
              <a:cxn ang="0">
                <a:pos x="connsiteX2" y="connsiteY2"/>
              </a:cxn>
              <a:cxn ang="0">
                <a:pos x="connsiteX3" y="connsiteY3"/>
              </a:cxn>
            </a:cxnLst>
            <a:rect l="l" t="t" r="r" b="b"/>
            <a:pathLst>
              <a:path w="1531201" h="992187">
                <a:moveTo>
                  <a:pt x="0" y="349335"/>
                </a:moveTo>
                <a:lnTo>
                  <a:pt x="329691" y="0"/>
                </a:lnTo>
                <a:lnTo>
                  <a:pt x="1531201" y="992187"/>
                </a:lnTo>
                <a:lnTo>
                  <a:pt x="0" y="349335"/>
                </a:lnTo>
                <a:close/>
              </a:path>
            </a:pathLst>
          </a:custGeom>
          <a:gradFill flip="none" rotWithShape="1">
            <a:gsLst>
              <a:gs pos="0">
                <a:srgbClr val="E1F7FF"/>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grpSp>
        <p:nvGrpSpPr>
          <p:cNvPr id="16395" name="Group 16394"/>
          <p:cNvGrpSpPr/>
          <p:nvPr/>
        </p:nvGrpSpPr>
        <p:grpSpPr>
          <a:xfrm>
            <a:off x="11704393" y="5016734"/>
            <a:ext cx="1305209" cy="1240166"/>
            <a:chOff x="7486999" y="4721536"/>
            <a:chExt cx="870139" cy="826777"/>
          </a:xfrm>
        </p:grpSpPr>
        <p:grpSp>
          <p:nvGrpSpPr>
            <p:cNvPr id="89" name="Group 50"/>
            <p:cNvGrpSpPr>
              <a:grpSpLocks/>
            </p:cNvGrpSpPr>
            <p:nvPr/>
          </p:nvGrpSpPr>
          <p:grpSpPr bwMode="auto">
            <a:xfrm>
              <a:off x="7594839" y="4786313"/>
              <a:ext cx="762299" cy="762000"/>
              <a:chOff x="0" y="1905000"/>
              <a:chExt cx="1524000" cy="1524000"/>
            </a:xfrm>
          </p:grpSpPr>
          <p:grpSp>
            <p:nvGrpSpPr>
              <p:cNvPr id="91" name="Group 51"/>
              <p:cNvGrpSpPr>
                <a:grpSpLocks/>
              </p:cNvGrpSpPr>
              <p:nvPr/>
            </p:nvGrpSpPr>
            <p:grpSpPr bwMode="auto">
              <a:xfrm>
                <a:off x="0" y="1905000"/>
                <a:ext cx="1524000" cy="1524000"/>
                <a:chOff x="914400" y="2438400"/>
                <a:chExt cx="1295400" cy="990600"/>
              </a:xfrm>
            </p:grpSpPr>
            <p:sp>
              <p:nvSpPr>
                <p:cNvPr id="95" name="Round Single Corner Rectangle 94"/>
                <p:cNvSpPr/>
                <p:nvPr/>
              </p:nvSpPr>
              <p:spPr bwMode="auto">
                <a:xfrm>
                  <a:off x="914908" y="2741771"/>
                  <a:ext cx="838983" cy="687229"/>
                </a:xfrm>
                <a:prstGeom prst="round1Rect">
                  <a:avLst/>
                </a:prstGeom>
                <a:solidFill>
                  <a:srgbClr val="0097D4"/>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6" name="Round Diagonal Corner Rectangle 95"/>
                <p:cNvSpPr/>
                <p:nvPr/>
              </p:nvSpPr>
              <p:spPr bwMode="auto">
                <a:xfrm>
                  <a:off x="914908" y="2438400"/>
                  <a:ext cx="1294892" cy="990600"/>
                </a:xfrm>
                <a:prstGeom prst="round2DiagRect">
                  <a:avLst>
                    <a:gd name="adj1" fmla="val 21225"/>
                    <a:gd name="adj2" fmla="val 20512"/>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92" name="Group 52"/>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93" name="Round Single Corner Rectangle 92"/>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4" name="Round Diagonal Corner Rectangle 93"/>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grpSp>
          <p:nvGrpSpPr>
            <p:cNvPr id="16385" name="Group 16384"/>
            <p:cNvGrpSpPr/>
            <p:nvPr/>
          </p:nvGrpSpPr>
          <p:grpSpPr>
            <a:xfrm>
              <a:off x="7486999" y="4721536"/>
              <a:ext cx="377726" cy="377726"/>
              <a:chOff x="7881350" y="4178146"/>
              <a:chExt cx="548640" cy="548640"/>
            </a:xfrm>
          </p:grpSpPr>
          <p:sp>
            <p:nvSpPr>
              <p:cNvPr id="72" name="Oval 71"/>
              <p:cNvSpPr>
                <a:spLocks noChangeAspect="1"/>
              </p:cNvSpPr>
              <p:nvPr/>
            </p:nvSpPr>
            <p:spPr bwMode="auto">
              <a:xfrm flipH="1">
                <a:off x="7881350" y="4178146"/>
                <a:ext cx="548640" cy="548640"/>
              </a:xfrm>
              <a:prstGeom prst="ellipse">
                <a:avLst/>
              </a:prstGeom>
              <a:gradFill flip="none" rotWithShape="1">
                <a:gsLst>
                  <a:gs pos="0">
                    <a:schemeClr val="accent1">
                      <a:lumMod val="75000"/>
                      <a:shade val="30000"/>
                      <a:satMod val="115000"/>
                    </a:schemeClr>
                  </a:gs>
                  <a:gs pos="100000">
                    <a:schemeClr val="accent1"/>
                  </a:gs>
                </a:gsLst>
                <a:lin ang="162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Cross 72"/>
              <p:cNvSpPr/>
              <p:nvPr/>
            </p:nvSpPr>
            <p:spPr bwMode="auto">
              <a:xfrm rot="18900000" flipH="1">
                <a:off x="7987503" y="4284302"/>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grpSp>
        <p:nvGrpSpPr>
          <p:cNvPr id="16393" name="Group 16392"/>
          <p:cNvGrpSpPr/>
          <p:nvPr/>
        </p:nvGrpSpPr>
        <p:grpSpPr>
          <a:xfrm>
            <a:off x="12556513" y="3622925"/>
            <a:ext cx="1289819" cy="1229567"/>
            <a:chOff x="8023000" y="3280793"/>
            <a:chExt cx="859879" cy="819711"/>
          </a:xfrm>
        </p:grpSpPr>
        <p:grpSp>
          <p:nvGrpSpPr>
            <p:cNvPr id="114" name="Group 66"/>
            <p:cNvGrpSpPr>
              <a:grpSpLocks/>
            </p:cNvGrpSpPr>
            <p:nvPr/>
          </p:nvGrpSpPr>
          <p:grpSpPr bwMode="auto">
            <a:xfrm>
              <a:off x="8120879" y="3338504"/>
              <a:ext cx="762000" cy="762000"/>
              <a:chOff x="0" y="1905000"/>
              <a:chExt cx="1524000" cy="1524000"/>
            </a:xfrm>
          </p:grpSpPr>
          <p:grpSp>
            <p:nvGrpSpPr>
              <p:cNvPr id="116" name="Group 67"/>
              <p:cNvGrpSpPr>
                <a:grpSpLocks/>
              </p:cNvGrpSpPr>
              <p:nvPr/>
            </p:nvGrpSpPr>
            <p:grpSpPr bwMode="auto">
              <a:xfrm>
                <a:off x="0" y="1905000"/>
                <a:ext cx="1524000" cy="1524000"/>
                <a:chOff x="914400" y="2438400"/>
                <a:chExt cx="1295400" cy="990600"/>
              </a:xfrm>
            </p:grpSpPr>
            <p:sp>
              <p:nvSpPr>
                <p:cNvPr id="120" name="Round Single Corner Rectangle 119"/>
                <p:cNvSpPr/>
                <p:nvPr/>
              </p:nvSpPr>
              <p:spPr bwMode="auto">
                <a:xfrm>
                  <a:off x="914400" y="2741772"/>
                  <a:ext cx="839310" cy="687228"/>
                </a:xfrm>
                <a:prstGeom prst="round1Rect">
                  <a:avLst/>
                </a:prstGeom>
                <a:solidFill>
                  <a:schemeClr val="accent3"/>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21" name="Round Diagonal Corner Rectangle 120"/>
                <p:cNvSpPr/>
                <p:nvPr/>
              </p:nvSpPr>
              <p:spPr bwMode="auto">
                <a:xfrm>
                  <a:off x="914400" y="2438400"/>
                  <a:ext cx="1295400" cy="990600"/>
                </a:xfrm>
                <a:prstGeom prst="round2DiagRect">
                  <a:avLst>
                    <a:gd name="adj1" fmla="val 21225"/>
                    <a:gd name="adj2" fmla="val 2051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nvGrpSpPr>
              <p:cNvPr id="117" name="Group 68"/>
              <p:cNvGrpSpPr/>
              <p:nvPr/>
            </p:nvGrpSpPr>
            <p:grpSpPr>
              <a:xfrm>
                <a:off x="316089" y="2061790"/>
                <a:ext cx="1097844" cy="1100667"/>
                <a:chOff x="914400" y="2438400"/>
                <a:chExt cx="1295400" cy="990600"/>
              </a:xfrm>
              <a:gradFill flip="none" rotWithShape="1">
                <a:gsLst>
                  <a:gs pos="0">
                    <a:schemeClr val="bg1"/>
                  </a:gs>
                  <a:gs pos="100000">
                    <a:schemeClr val="bg1">
                      <a:lumMod val="85000"/>
                    </a:schemeClr>
                  </a:gs>
                </a:gsLst>
                <a:lin ang="8100000" scaled="1"/>
                <a:tileRect/>
              </a:gradFill>
              <a:effectLst>
                <a:outerShdw blurRad="50800" dist="38100" dir="8100000" algn="tr" rotWithShape="0">
                  <a:prstClr val="black">
                    <a:alpha val="40000"/>
                  </a:prstClr>
                </a:outerShdw>
              </a:effectLst>
            </p:grpSpPr>
            <p:sp>
              <p:nvSpPr>
                <p:cNvPr id="118" name="Round Single Corner Rectangle 117"/>
                <p:cNvSpPr/>
                <p:nvPr/>
              </p:nvSpPr>
              <p:spPr bwMode="auto">
                <a:xfrm>
                  <a:off x="914400" y="2743200"/>
                  <a:ext cx="838200" cy="685800"/>
                </a:xfrm>
                <a:prstGeom prst="round1Rect">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19" name="Round Diagonal Corner Rectangle 118"/>
                <p:cNvSpPr/>
                <p:nvPr/>
              </p:nvSpPr>
              <p:spPr bwMode="auto">
                <a:xfrm>
                  <a:off x="914400" y="2438400"/>
                  <a:ext cx="1295400" cy="990600"/>
                </a:xfrm>
                <a:prstGeom prst="round2DiagRect">
                  <a:avLst>
                    <a:gd name="adj1" fmla="val 21225"/>
                    <a:gd name="adj2" fmla="val 20512"/>
                  </a:avLst>
                </a:prstGeom>
                <a:grp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grpSp>
        <p:grpSp>
          <p:nvGrpSpPr>
            <p:cNvPr id="69" name="Group 68"/>
            <p:cNvGrpSpPr/>
            <p:nvPr/>
          </p:nvGrpSpPr>
          <p:grpSpPr>
            <a:xfrm flipH="1">
              <a:off x="8023000" y="3280793"/>
              <a:ext cx="376978" cy="376978"/>
              <a:chOff x="10342775" y="3798740"/>
              <a:chExt cx="548639" cy="548640"/>
            </a:xfrm>
          </p:grpSpPr>
          <p:sp>
            <p:nvSpPr>
              <p:cNvPr id="70" name="Oval 69"/>
              <p:cNvSpPr>
                <a:spLocks noChangeAspect="1"/>
              </p:cNvSpPr>
              <p:nvPr/>
            </p:nvSpPr>
            <p:spPr bwMode="auto">
              <a:xfrm>
                <a:off x="10342775" y="3798740"/>
                <a:ext cx="548639" cy="548640"/>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Cross 70"/>
              <p:cNvSpPr/>
              <p:nvPr/>
            </p:nvSpPr>
            <p:spPr bwMode="auto">
              <a:xfrm>
                <a:off x="10448951" y="3904901"/>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grpSp>
        <p:nvGrpSpPr>
          <p:cNvPr id="16396" name="Group 16395"/>
          <p:cNvGrpSpPr/>
          <p:nvPr/>
        </p:nvGrpSpPr>
        <p:grpSpPr>
          <a:xfrm>
            <a:off x="12080930" y="7889882"/>
            <a:ext cx="1625693" cy="1286066"/>
            <a:chOff x="7305496" y="5517618"/>
            <a:chExt cx="1083795" cy="857377"/>
          </a:xfrm>
        </p:grpSpPr>
        <p:grpSp>
          <p:nvGrpSpPr>
            <p:cNvPr id="16392" name="Group 16391"/>
            <p:cNvGrpSpPr/>
            <p:nvPr/>
          </p:nvGrpSpPr>
          <p:grpSpPr>
            <a:xfrm>
              <a:off x="7571347" y="5557051"/>
              <a:ext cx="817944" cy="817944"/>
              <a:chOff x="7340800" y="3951525"/>
              <a:chExt cx="700190" cy="700190"/>
            </a:xfrm>
          </p:grpSpPr>
          <p:sp>
            <p:nvSpPr>
              <p:cNvPr id="136" name="Oval 135"/>
              <p:cNvSpPr/>
              <p:nvPr/>
            </p:nvSpPr>
            <p:spPr bwMode="auto">
              <a:xfrm flipH="1">
                <a:off x="7340800" y="3951525"/>
                <a:ext cx="700190" cy="700190"/>
              </a:xfrm>
              <a:prstGeom prst="ellipse">
                <a:avLst/>
              </a:prstGeom>
              <a:gradFill flip="none" rotWithShape="1">
                <a:gsLst>
                  <a:gs pos="0">
                    <a:schemeClr val="bg1">
                      <a:lumMod val="95000"/>
                    </a:schemeClr>
                  </a:gs>
                  <a:gs pos="100000">
                    <a:schemeClr val="bg1"/>
                  </a:gs>
                </a:gsLst>
                <a:lin ang="10800000" scaled="1"/>
                <a:tileRect/>
              </a:gradFill>
              <a:ln w="28575" cap="flat" cmpd="sng" algn="ctr">
                <a:gradFill flip="none" rotWithShape="1">
                  <a:gsLst>
                    <a:gs pos="0">
                      <a:schemeClr val="accent6"/>
                    </a:gs>
                    <a:gs pos="100000">
                      <a:schemeClr val="bg1"/>
                    </a:gs>
                  </a:gsLst>
                  <a:lin ang="108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9690" y="4041235"/>
                <a:ext cx="499491" cy="508277"/>
              </a:xfrm>
              <a:prstGeom prst="rect">
                <a:avLst/>
              </a:prstGeom>
            </p:spPr>
          </p:pic>
        </p:grpSp>
        <p:grpSp>
          <p:nvGrpSpPr>
            <p:cNvPr id="16388" name="Group 16387"/>
            <p:cNvGrpSpPr/>
            <p:nvPr/>
          </p:nvGrpSpPr>
          <p:grpSpPr>
            <a:xfrm>
              <a:off x="7305496" y="5517618"/>
              <a:ext cx="395341" cy="396714"/>
              <a:chOff x="5729277" y="5196151"/>
              <a:chExt cx="548640" cy="550545"/>
            </a:xfrm>
          </p:grpSpPr>
          <p:sp>
            <p:nvSpPr>
              <p:cNvPr id="75" name="Oval 74"/>
              <p:cNvSpPr>
                <a:spLocks noChangeAspect="1"/>
              </p:cNvSpPr>
              <p:nvPr/>
            </p:nvSpPr>
            <p:spPr bwMode="auto">
              <a:xfrm flipH="1">
                <a:off x="5729277" y="5198056"/>
                <a:ext cx="548640" cy="548640"/>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16384" name="Picture 163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1185" y="5196151"/>
                <a:ext cx="504825" cy="533400"/>
              </a:xfrm>
              <a:prstGeom prst="rect">
                <a:avLst/>
              </a:prstGeom>
            </p:spPr>
          </p:pic>
        </p:grpSp>
      </p:grpSp>
      <p:grpSp>
        <p:nvGrpSpPr>
          <p:cNvPr id="16394" name="Group 16393"/>
          <p:cNvGrpSpPr/>
          <p:nvPr/>
        </p:nvGrpSpPr>
        <p:grpSpPr>
          <a:xfrm>
            <a:off x="11544686" y="6416606"/>
            <a:ext cx="1474833" cy="1381985"/>
            <a:chOff x="7406069" y="3891709"/>
            <a:chExt cx="983222" cy="921323"/>
          </a:xfrm>
        </p:grpSpPr>
        <p:grpSp>
          <p:nvGrpSpPr>
            <p:cNvPr id="138" name="Group 137"/>
            <p:cNvGrpSpPr/>
            <p:nvPr/>
          </p:nvGrpSpPr>
          <p:grpSpPr>
            <a:xfrm>
              <a:off x="7571347" y="3995088"/>
              <a:ext cx="817944" cy="817944"/>
              <a:chOff x="7340800" y="3951525"/>
              <a:chExt cx="700190" cy="700190"/>
            </a:xfrm>
          </p:grpSpPr>
          <p:sp>
            <p:nvSpPr>
              <p:cNvPr id="139" name="Oval 138"/>
              <p:cNvSpPr/>
              <p:nvPr/>
            </p:nvSpPr>
            <p:spPr bwMode="auto">
              <a:xfrm flipH="1">
                <a:off x="7340800" y="3951525"/>
                <a:ext cx="700190" cy="700190"/>
              </a:xfrm>
              <a:prstGeom prst="ellipse">
                <a:avLst/>
              </a:prstGeom>
              <a:gradFill flip="none" rotWithShape="1">
                <a:gsLst>
                  <a:gs pos="0">
                    <a:schemeClr val="bg1">
                      <a:lumMod val="95000"/>
                    </a:schemeClr>
                  </a:gs>
                  <a:gs pos="100000">
                    <a:schemeClr val="bg1"/>
                  </a:gs>
                </a:gsLst>
                <a:lin ang="10800000" scaled="1"/>
                <a:tileRect/>
              </a:gradFill>
              <a:ln w="28575" cap="flat" cmpd="sng" algn="ctr">
                <a:gradFill flip="none" rotWithShape="1">
                  <a:gsLst>
                    <a:gs pos="0">
                      <a:schemeClr val="accent6"/>
                    </a:gs>
                    <a:gs pos="100000">
                      <a:schemeClr val="bg1"/>
                    </a:gs>
                  </a:gsLst>
                  <a:lin ang="108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40" name="Picture 1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9690" y="4041235"/>
                <a:ext cx="499491" cy="508277"/>
              </a:xfrm>
              <a:prstGeom prst="rect">
                <a:avLst/>
              </a:prstGeom>
            </p:spPr>
          </p:pic>
        </p:grpSp>
        <p:grpSp>
          <p:nvGrpSpPr>
            <p:cNvPr id="141" name="Group 140"/>
            <p:cNvGrpSpPr/>
            <p:nvPr/>
          </p:nvGrpSpPr>
          <p:grpSpPr>
            <a:xfrm>
              <a:off x="7406069" y="3891709"/>
              <a:ext cx="377726" cy="377726"/>
              <a:chOff x="7881350" y="4178146"/>
              <a:chExt cx="548640" cy="548640"/>
            </a:xfrm>
          </p:grpSpPr>
          <p:sp>
            <p:nvSpPr>
              <p:cNvPr id="142" name="Oval 141"/>
              <p:cNvSpPr>
                <a:spLocks noChangeAspect="1"/>
              </p:cNvSpPr>
              <p:nvPr/>
            </p:nvSpPr>
            <p:spPr bwMode="auto">
              <a:xfrm flipH="1">
                <a:off x="7881350" y="4178146"/>
                <a:ext cx="548640" cy="548640"/>
              </a:xfrm>
              <a:prstGeom prst="ellipse">
                <a:avLst/>
              </a:prstGeom>
              <a:gradFill flip="none" rotWithShape="1">
                <a:gsLst>
                  <a:gs pos="0">
                    <a:schemeClr val="accent1">
                      <a:lumMod val="75000"/>
                      <a:shade val="30000"/>
                      <a:satMod val="115000"/>
                    </a:schemeClr>
                  </a:gs>
                  <a:gs pos="100000">
                    <a:schemeClr val="accent1"/>
                  </a:gs>
                </a:gsLst>
                <a:lin ang="162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43" name="Cross 142"/>
              <p:cNvSpPr/>
              <p:nvPr/>
            </p:nvSpPr>
            <p:spPr bwMode="auto">
              <a:xfrm rot="18900000" flipH="1">
                <a:off x="7987503" y="4284302"/>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grpSp>
        <p:nvGrpSpPr>
          <p:cNvPr id="3" name="Group 2"/>
          <p:cNvGrpSpPr/>
          <p:nvPr/>
        </p:nvGrpSpPr>
        <p:grpSpPr>
          <a:xfrm>
            <a:off x="14303577" y="5289494"/>
            <a:ext cx="3913431" cy="2839311"/>
            <a:chOff x="9276658" y="3089378"/>
            <a:chExt cx="2608954" cy="1892874"/>
          </a:xfrm>
        </p:grpSpPr>
        <p:sp>
          <p:nvSpPr>
            <p:cNvPr id="14" name="Rounded Rectangle 13"/>
            <p:cNvSpPr/>
            <p:nvPr/>
          </p:nvSpPr>
          <p:spPr bwMode="auto">
            <a:xfrm>
              <a:off x="9276658" y="3089378"/>
              <a:ext cx="2608954" cy="1892874"/>
            </a:xfrm>
            <a:prstGeom prst="roundRect">
              <a:avLst>
                <a:gd name="adj" fmla="val 9591"/>
              </a:avLst>
            </a:prstGeom>
            <a:gradFill flip="none" rotWithShape="1">
              <a:gsLst>
                <a:gs pos="0">
                  <a:srgbClr val="FFFFCC"/>
                </a:gs>
                <a:gs pos="100000">
                  <a:schemeClr val="bg1"/>
                </a:gs>
              </a:gsLst>
              <a:lin ang="0" scaled="1"/>
              <a:tileRect/>
            </a:gradFill>
            <a:ln w="381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15" name="Group 14"/>
            <p:cNvGrpSpPr/>
            <p:nvPr/>
          </p:nvGrpSpPr>
          <p:grpSpPr>
            <a:xfrm rot="17945213">
              <a:off x="9602779" y="3300199"/>
              <a:ext cx="1496977" cy="1509281"/>
              <a:chOff x="9326536" y="3281348"/>
              <a:chExt cx="1775785" cy="1790381"/>
            </a:xfrm>
          </p:grpSpPr>
          <p:sp>
            <p:nvSpPr>
              <p:cNvPr id="16" name="Oval 15"/>
              <p:cNvSpPr/>
              <p:nvPr/>
            </p:nvSpPr>
            <p:spPr bwMode="auto">
              <a:xfrm rot="2352567" flipH="1">
                <a:off x="9326536" y="3281348"/>
                <a:ext cx="1775785" cy="1775786"/>
              </a:xfrm>
              <a:prstGeom prst="ellipse">
                <a:avLst/>
              </a:prstGeom>
              <a:gradFill flip="none" rotWithShape="1">
                <a:gsLst>
                  <a:gs pos="83000">
                    <a:schemeClr val="bg1"/>
                  </a:gs>
                  <a:gs pos="100000">
                    <a:srgbClr val="5F87A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17" name="Oval 16"/>
              <p:cNvSpPr/>
              <p:nvPr/>
            </p:nvSpPr>
            <p:spPr bwMode="auto">
              <a:xfrm rot="2352567" flipH="1">
                <a:off x="9348278" y="3418299"/>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sp>
          <p:nvSpPr>
            <p:cNvPr id="18" name="Rounded Rectangle 17"/>
            <p:cNvSpPr/>
            <p:nvPr/>
          </p:nvSpPr>
          <p:spPr bwMode="auto">
            <a:xfrm>
              <a:off x="10153842" y="4223529"/>
              <a:ext cx="1274570" cy="291572"/>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9" name="TextBox 18"/>
            <p:cNvSpPr txBox="1"/>
            <p:nvPr/>
          </p:nvSpPr>
          <p:spPr>
            <a:xfrm>
              <a:off x="10884101" y="4215427"/>
              <a:ext cx="641772"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DBA</a:t>
              </a:r>
            </a:p>
          </p:txBody>
        </p:sp>
        <p:pic>
          <p:nvPicPr>
            <p:cNvPr id="20" name="Picture 7" descr="D:\OU Graphics_2016\06June\Daniel_Graphic Icon Creation\Icons\Jay-with-Laptop.png"/>
            <p:cNvPicPr>
              <a:picLocks noChangeAspect="1" noChangeArrowheads="1"/>
            </p:cNvPicPr>
            <p:nvPr/>
          </p:nvPicPr>
          <p:blipFill>
            <a:blip r:embed="rId6" cstate="print"/>
            <a:srcRect/>
            <a:stretch>
              <a:fillRect/>
            </a:stretch>
          </p:blipFill>
          <p:spPr bwMode="auto">
            <a:xfrm>
              <a:off x="9918755" y="3612815"/>
              <a:ext cx="1012147" cy="1087964"/>
            </a:xfrm>
            <a:prstGeom prst="rect">
              <a:avLst/>
            </a:prstGeom>
            <a:noFill/>
          </p:spPr>
        </p:pic>
      </p:grpSp>
      <p:pic>
        <p:nvPicPr>
          <p:cNvPr id="16402" name="Picture 1640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79530" y="5313411"/>
            <a:ext cx="433587" cy="685449"/>
          </a:xfrm>
          <a:prstGeom prst="rect">
            <a:avLst/>
          </a:prstGeom>
        </p:spPr>
      </p:pic>
      <p:pic>
        <p:nvPicPr>
          <p:cNvPr id="155" name="Picture 154" descr="cnt2554138.png"/>
          <p:cNvPicPr>
            <a:picLocks noChangeAspect="1"/>
          </p:cNvPicPr>
          <p:nvPr/>
        </p:nvPicPr>
        <p:blipFill>
          <a:blip r:embed="rId8" cstate="print"/>
          <a:stretch>
            <a:fillRect/>
          </a:stretch>
        </p:blipFill>
        <p:spPr>
          <a:xfrm>
            <a:off x="13125400" y="3894158"/>
            <a:ext cx="440933" cy="696210"/>
          </a:xfrm>
          <a:prstGeom prst="rect">
            <a:avLst/>
          </a:prstGeom>
        </p:spPr>
      </p:pic>
    </p:spTree>
    <p:custDataLst>
      <p:tags r:id="rId1"/>
    </p:custDataLst>
    <p:extLst>
      <p:ext uri="{BB962C8B-B14F-4D97-AF65-F5344CB8AC3E}">
        <p14:creationId xmlns:p14="http://schemas.microsoft.com/office/powerpoint/2010/main" val="44772129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Users</a:t>
            </a:r>
          </a:p>
        </p:txBody>
      </p:sp>
      <p:sp>
        <p:nvSpPr>
          <p:cNvPr id="18435" name="Rectangle 3"/>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DBA creates users with the </a:t>
            </a:r>
            <a:r>
              <a:rPr lang="en-US" altLang="en-US" dirty="0">
                <a:latin typeface="Courier New" panose="02070309020205020404" pitchFamily="49" charset="0"/>
                <a:cs typeface="Courier New" panose="02070309020205020404" pitchFamily="49" charset="0"/>
              </a:rPr>
              <a:t>CREATE USER </a:t>
            </a:r>
            <a:r>
              <a:rPr lang="en-US" altLang="en-US" dirty="0">
                <a:latin typeface="Oracle Sans" panose="020B0503020204020204" pitchFamily="34" charset="0"/>
                <a:cs typeface="Oracle Sans" panose="020B0503020204020204" pitchFamily="34" charset="0"/>
              </a:rPr>
              <a:t>statement.</a:t>
            </a:r>
          </a:p>
        </p:txBody>
      </p:sp>
      <p:sp>
        <p:nvSpPr>
          <p:cNvPr id="6" name="Content Placeholder 2"/>
          <p:cNvSpPr txBox="1">
            <a:spLocks/>
          </p:cNvSpPr>
          <p:nvPr/>
        </p:nvSpPr>
        <p:spPr bwMode="gray">
          <a:xfrm>
            <a:off x="1308983" y="3096138"/>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CREATE USER </a:t>
            </a:r>
            <a:r>
              <a:rPr lang="en-US" altLang="en-US" sz="2400" b="1" i="1" dirty="0">
                <a:latin typeface="Courier New" pitchFamily="49" charset="0"/>
                <a:cs typeface="Oracle Sans" panose="020B0503020204020204" pitchFamily="34" charset="0"/>
              </a:rPr>
              <a:t>user</a:t>
            </a:r>
            <a:r>
              <a:rPr lang="en-US" altLang="en-US" sz="2400" b="1" dirty="0">
                <a:latin typeface="Courier New" pitchFamily="49" charset="0"/>
                <a:cs typeface="Oracle Sans" panose="020B0503020204020204" pitchFamily="34" charset="0"/>
              </a:rPr>
              <a:t>              			   </a:t>
            </a:r>
          </a:p>
          <a:p>
            <a:pPr>
              <a:tabLst>
                <a:tab pos="1023938" algn="l"/>
                <a:tab pos="2750345" algn="l"/>
              </a:tabLst>
              <a:defRPr/>
            </a:pPr>
            <a:r>
              <a:rPr lang="en-US" altLang="en-US" sz="2400" b="1" dirty="0">
                <a:latin typeface="Courier New" pitchFamily="49" charset="0"/>
                <a:cs typeface="Oracle Sans" panose="020B0503020204020204" pitchFamily="34" charset="0"/>
              </a:rPr>
              <a:t>IDENTIFIED BY   </a:t>
            </a:r>
            <a:r>
              <a:rPr lang="en-US" altLang="en-US" sz="2400" b="1" i="1" dirty="0">
                <a:latin typeface="Courier New" pitchFamily="49" charset="0"/>
                <a:cs typeface="Oracle Sans" panose="020B0503020204020204" pitchFamily="34" charset="0"/>
              </a:rPr>
              <a:t>password</a:t>
            </a:r>
            <a:r>
              <a:rPr lang="en-US" altLang="en-US" sz="2400" b="1" dirty="0">
                <a:latin typeface="Courier New" pitchFamily="49" charset="0"/>
                <a:cs typeface="Oracle Sans" panose="020B0503020204020204" pitchFamily="34" charset="0"/>
              </a:rPr>
              <a:t>;</a:t>
            </a:r>
          </a:p>
        </p:txBody>
      </p:sp>
      <p:sp>
        <p:nvSpPr>
          <p:cNvPr id="7" name="Content Placeholder 2"/>
          <p:cNvSpPr txBox="1">
            <a:spLocks/>
          </p:cNvSpPr>
          <p:nvPr/>
        </p:nvSpPr>
        <p:spPr bwMode="gray">
          <a:xfrm>
            <a:off x="1308983" y="4467740"/>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CREATE USER  demo</a:t>
            </a:r>
          </a:p>
          <a:p>
            <a:pPr>
              <a:tabLst>
                <a:tab pos="1023938" algn="l"/>
                <a:tab pos="2750345" algn="l"/>
              </a:tabLst>
              <a:defRPr/>
            </a:pPr>
            <a:r>
              <a:rPr lang="en-US" altLang="en-US" sz="2400" b="1" dirty="0">
                <a:latin typeface="Courier New" pitchFamily="49" charset="0"/>
                <a:cs typeface="Oracle Sans" panose="020B0503020204020204" pitchFamily="34" charset="0"/>
              </a:rPr>
              <a:t>IDENTIFIED BY demo;</a:t>
            </a:r>
          </a:p>
        </p:txBody>
      </p:sp>
      <p:pic>
        <p:nvPicPr>
          <p:cNvPr id="2050" name="Picture 2"/>
          <p:cNvPicPr>
            <a:picLocks noChangeAspect="1" noChangeArrowheads="1"/>
          </p:cNvPicPr>
          <p:nvPr/>
        </p:nvPicPr>
        <p:blipFill>
          <a:blip r:embed="rId4" cstate="print"/>
          <a:srcRect/>
          <a:stretch>
            <a:fillRect/>
          </a:stretch>
        </p:blipFill>
        <p:spPr bwMode="auto">
          <a:xfrm>
            <a:off x="1308983" y="5875868"/>
            <a:ext cx="2171700" cy="49176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040655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bwMode="auto">
          <a:xfrm>
            <a:off x="13791815" y="6029128"/>
            <a:ext cx="3010286" cy="3010286"/>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User System Privileges</a:t>
            </a:r>
          </a:p>
        </p:txBody>
      </p:sp>
      <p:sp>
        <p:nvSpPr>
          <p:cNvPr id="20483" name="Rectangle 3"/>
          <p:cNvSpPr>
            <a:spLocks noGrp="1" noChangeArrowheads="1"/>
          </p:cNvSpPr>
          <p:nvPr>
            <p:ph idx="1"/>
          </p:nvPr>
        </p:nvSpPr>
        <p:spPr>
          <a:xfrm>
            <a:off x="933451" y="2272710"/>
            <a:ext cx="16421100" cy="471776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After a user is created, the DBA can grant specific system privileges to that user.</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An application developer, for example, may have the following system privileges:</a:t>
            </a:r>
          </a:p>
          <a:p>
            <a:pPr lvl="2"/>
            <a:r>
              <a:rPr lang="en-US" altLang="en-US" dirty="0">
                <a:latin typeface="Courier New" panose="02070309020205020404" pitchFamily="49" charset="0"/>
                <a:cs typeface="Courier New" panose="02070309020205020404" pitchFamily="49" charset="0"/>
              </a:rPr>
              <a:t>CREATE SESSION</a:t>
            </a:r>
          </a:p>
          <a:p>
            <a:pPr lvl="2"/>
            <a:r>
              <a:rPr lang="en-US" altLang="en-US" dirty="0">
                <a:latin typeface="Courier New" panose="02070309020205020404" pitchFamily="49" charset="0"/>
                <a:cs typeface="Courier New" panose="02070309020205020404" pitchFamily="49" charset="0"/>
              </a:rPr>
              <a:t>CREATE TABLE</a:t>
            </a:r>
          </a:p>
          <a:p>
            <a:pPr lvl="2"/>
            <a:r>
              <a:rPr lang="en-US" altLang="en-US" dirty="0">
                <a:latin typeface="Courier New" panose="02070309020205020404" pitchFamily="49" charset="0"/>
                <a:cs typeface="Courier New" panose="02070309020205020404" pitchFamily="49" charset="0"/>
              </a:rPr>
              <a:t>CREATE SEQUENCE</a:t>
            </a:r>
          </a:p>
          <a:p>
            <a:pPr lvl="2"/>
            <a:r>
              <a:rPr lang="en-US" altLang="en-US" dirty="0">
                <a:latin typeface="Courier New" panose="02070309020205020404" pitchFamily="49" charset="0"/>
                <a:cs typeface="Courier New" panose="02070309020205020404" pitchFamily="49" charset="0"/>
              </a:rPr>
              <a:t>CREATE VIEW</a:t>
            </a:r>
          </a:p>
          <a:p>
            <a:pPr lvl="2"/>
            <a:r>
              <a:rPr lang="en-US" altLang="en-US" dirty="0">
                <a:latin typeface="Courier New" panose="02070309020205020404" pitchFamily="49" charset="0"/>
                <a:cs typeface="Courier New" panose="02070309020205020404" pitchFamily="49" charset="0"/>
              </a:rPr>
              <a:t>CREATE PROCEDURE</a:t>
            </a:r>
          </a:p>
        </p:txBody>
      </p:sp>
      <p:sp>
        <p:nvSpPr>
          <p:cNvPr id="20484" name="Rectangle 6"/>
          <p:cNvSpPr>
            <a:spLocks noChangeArrowheads="1"/>
          </p:cNvSpPr>
          <p:nvPr/>
        </p:nvSpPr>
        <p:spPr bwMode="auto">
          <a:xfrm>
            <a:off x="1773572" y="1674022"/>
            <a:ext cx="15559797" cy="1154906"/>
          </a:xfrm>
          <a:prstGeom prst="rect">
            <a:avLst/>
          </a:prstGeom>
          <a:noFill/>
          <a:ln w="9525">
            <a:noFill/>
            <a:miter lim="800000"/>
            <a:headEnd/>
            <a:tailEnd/>
          </a:ln>
          <a:effectLst>
            <a:outerShdw dist="53882" dir="2700000" algn="ctr" rotWithShape="0">
              <a:srgbClr val="000000"/>
            </a:outerShdw>
          </a:effectLst>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95000"/>
              </a:lnSpc>
              <a:spcBef>
                <a:spcPct val="35000"/>
              </a:spcBef>
              <a:buClr>
                <a:srgbClr val="FFCC66"/>
              </a:buClr>
              <a:buFontTx/>
              <a:buChar char="•"/>
              <a:tabLst>
                <a:tab pos="857250" algn="l"/>
              </a:tabLst>
            </a:pPr>
            <a:endParaRPr lang="en-US" altLang="en-US" sz="3600" dirty="0">
              <a:latin typeface="Times New Roman" pitchFamily="18" charset="0"/>
              <a:cs typeface="Oracle Sans" panose="020B0503020204020204" pitchFamily="34" charset="0"/>
            </a:endParaRPr>
          </a:p>
        </p:txBody>
      </p:sp>
      <p:sp>
        <p:nvSpPr>
          <p:cNvPr id="7" name="Content Placeholder 2"/>
          <p:cNvSpPr txBox="1">
            <a:spLocks/>
          </p:cNvSpPr>
          <p:nvPr/>
        </p:nvSpPr>
        <p:spPr bwMode="gray">
          <a:xfrm>
            <a:off x="1308983" y="2850366"/>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GRANT </a:t>
            </a:r>
            <a:r>
              <a:rPr lang="en-US" altLang="en-US" sz="2400" b="1" i="1" dirty="0">
                <a:latin typeface="Courier New" pitchFamily="49" charset="0"/>
                <a:cs typeface="Oracle Sans" panose="020B0503020204020204" pitchFamily="34" charset="0"/>
              </a:rPr>
              <a:t>privilege</a:t>
            </a:r>
            <a:r>
              <a:rPr lang="en-US" altLang="en-US" sz="2400" b="1" dirty="0">
                <a:latin typeface="Courier New" pitchFamily="49" charset="0"/>
                <a:cs typeface="Oracle Sans" panose="020B0503020204020204" pitchFamily="34" charset="0"/>
              </a:rPr>
              <a:t> [, </a:t>
            </a:r>
            <a:r>
              <a:rPr lang="en-US" altLang="en-US" sz="2400" b="1" i="1" dirty="0">
                <a:latin typeface="Courier New" pitchFamily="49" charset="0"/>
                <a:cs typeface="Oracle Sans" panose="020B0503020204020204" pitchFamily="34" charset="0"/>
              </a:rPr>
              <a:t>privilege</a:t>
            </a:r>
            <a:r>
              <a:rPr lang="en-US" altLang="en-US" sz="2400" b="1" dirty="0">
                <a:latin typeface="Courier New" pitchFamily="49" charset="0"/>
                <a:cs typeface="Oracle Sans" panose="020B0503020204020204" pitchFamily="34" charset="0"/>
              </a:rPr>
              <a:t>...]			</a:t>
            </a:r>
          </a:p>
          <a:p>
            <a:pPr>
              <a:tabLst>
                <a:tab pos="1023938" algn="l"/>
                <a:tab pos="2750345" algn="l"/>
              </a:tabLst>
              <a:defRPr/>
            </a:pPr>
            <a:r>
              <a:rPr lang="en-US" altLang="en-US" sz="2400" b="1" dirty="0">
                <a:latin typeface="Courier New" pitchFamily="49" charset="0"/>
                <a:cs typeface="Oracle Sans" panose="020B0503020204020204" pitchFamily="34" charset="0"/>
              </a:rPr>
              <a:t>TO </a:t>
            </a:r>
            <a:r>
              <a:rPr lang="en-US" altLang="en-US" sz="2400" b="1" i="1" dirty="0">
                <a:latin typeface="Courier New" pitchFamily="49" charset="0"/>
                <a:cs typeface="Oracle Sans" panose="020B0503020204020204" pitchFamily="34" charset="0"/>
              </a:rPr>
              <a:t>user </a:t>
            </a:r>
            <a:r>
              <a:rPr lang="en-US" altLang="en-US" sz="2400" b="1" dirty="0">
                <a:latin typeface="Courier New" pitchFamily="49" charset="0"/>
                <a:cs typeface="Oracle Sans" panose="020B0503020204020204" pitchFamily="34" charset="0"/>
              </a:rPr>
              <a:t>[, </a:t>
            </a:r>
            <a:r>
              <a:rPr lang="en-US" altLang="en-US" sz="2400" b="1" i="1" dirty="0">
                <a:latin typeface="Courier New" pitchFamily="49" charset="0"/>
                <a:cs typeface="Oracle Sans" panose="020B0503020204020204" pitchFamily="34" charset="0"/>
              </a:rPr>
              <a:t>user| role, PUBLIC</a:t>
            </a:r>
            <a:r>
              <a:rPr lang="en-US" altLang="en-US" sz="2400" b="1" dirty="0">
                <a:latin typeface="Courier New" pitchFamily="49" charset="0"/>
                <a:cs typeface="Oracle Sans" panose="020B0503020204020204" pitchFamily="34" charset="0"/>
              </a:rPr>
              <a:t>...];</a:t>
            </a:r>
          </a:p>
        </p:txBody>
      </p:sp>
      <p:pic>
        <p:nvPicPr>
          <p:cNvPr id="6" name="Picture 5" descr="cnt2554138.png"/>
          <p:cNvPicPr>
            <a:picLocks noChangeAspect="1"/>
          </p:cNvPicPr>
          <p:nvPr/>
        </p:nvPicPr>
        <p:blipFill>
          <a:blip r:embed="rId4" cstate="print"/>
          <a:stretch>
            <a:fillRect/>
          </a:stretch>
        </p:blipFill>
        <p:spPr>
          <a:xfrm>
            <a:off x="15030450" y="6677019"/>
            <a:ext cx="1085850" cy="1714500"/>
          </a:xfrm>
          <a:prstGeom prst="rect">
            <a:avLst/>
          </a:prstGeom>
        </p:spPr>
      </p:pic>
      <p:sp>
        <p:nvSpPr>
          <p:cNvPr id="10" name="Rounded Rectangle 9"/>
          <p:cNvSpPr/>
          <p:nvPr/>
        </p:nvSpPr>
        <p:spPr bwMode="auto">
          <a:xfrm>
            <a:off x="16344901" y="7243216"/>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dirty="0">
                <a:latin typeface="Oracle Sans" panose="020B0503020204020204" pitchFamily="34" charset="0"/>
                <a:cs typeface="Oracle Sans" panose="020B0503020204020204" pitchFamily="34" charset="0"/>
              </a:rPr>
              <a:t>User</a:t>
            </a:r>
            <a:endParaRPr lang="en-US" sz="2400" b="1"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60834873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234</TotalTime>
  <Words>2950</Words>
  <Application>Microsoft Office PowerPoint</Application>
  <PresentationFormat>Custom</PresentationFormat>
  <Paragraphs>379</Paragraphs>
  <Slides>26</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Georgia</vt:lpstr>
      <vt:lpstr>Oracle Sans</vt:lpstr>
      <vt:lpstr>Times</vt:lpstr>
      <vt:lpstr>Times New Roman</vt:lpstr>
      <vt:lpstr>OU Redwood PowerPoint Template</vt:lpstr>
      <vt:lpstr>Controlling User Access</vt:lpstr>
      <vt:lpstr>Course Roadmap</vt:lpstr>
      <vt:lpstr>Objectives</vt:lpstr>
      <vt:lpstr>Lesson Agenda</vt:lpstr>
      <vt:lpstr>Controlling User Access</vt:lpstr>
      <vt:lpstr>Privileges</vt:lpstr>
      <vt:lpstr>System Privileges</vt:lpstr>
      <vt:lpstr>Creating Users</vt:lpstr>
      <vt:lpstr>User System Privileges</vt:lpstr>
      <vt:lpstr>Granting System Privileges</vt:lpstr>
      <vt:lpstr>Lesson Agenda</vt:lpstr>
      <vt:lpstr>What Is a Role?</vt:lpstr>
      <vt:lpstr>Creating and Granting Privileges to a Role</vt:lpstr>
      <vt:lpstr>Changing Your Password</vt:lpstr>
      <vt:lpstr>Lesson Agenda</vt:lpstr>
      <vt:lpstr>Object Privileges</vt:lpstr>
      <vt:lpstr>Object Privileges</vt:lpstr>
      <vt:lpstr>Granting Object Privileges</vt:lpstr>
      <vt:lpstr>Passing On Your Privileges</vt:lpstr>
      <vt:lpstr>Confirming Granted Privileges</vt:lpstr>
      <vt:lpstr>Lesson Agenda</vt:lpstr>
      <vt:lpstr>Revoking Object Privileges</vt:lpstr>
      <vt:lpstr>Revoking Object Privileges</vt:lpstr>
      <vt:lpstr>Summary</vt:lpstr>
      <vt:lpstr>Practice 18: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44</cp:revision>
  <cp:lastPrinted>2002-03-28T23:57:22Z</cp:lastPrinted>
  <dcterms:created xsi:type="dcterms:W3CDTF">2020-05-20T06:44:38Z</dcterms:created>
  <dcterms:modified xsi:type="dcterms:W3CDTF">2020-06-21T09:26:31Z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