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notesSlides/notesSlide19.xml" ContentType="application/vnd.openxmlformats-officedocument.presentationml.notesSlide+xml"/>
  <Override PartName="/ppt/tags/tag35.xml" ContentType="application/vnd.openxmlformats-officedocument.presentationml.tags+xml"/>
  <Override PartName="/ppt/notesSlides/notesSlide20.xml" ContentType="application/vnd.openxmlformats-officedocument.presentationml.notesSlide+xml"/>
  <Override PartName="/ppt/tags/tag36.xml" ContentType="application/vnd.openxmlformats-officedocument.presentationml.tags+xml"/>
  <Override PartName="/ppt/notesSlides/notesSlide21.xml" ContentType="application/vnd.openxmlformats-officedocument.presentationml.notesSlide+xml"/>
  <Override PartName="/ppt/tags/tag37.xml" ContentType="application/vnd.openxmlformats-officedocument.presentationml.tags+xml"/>
  <Override PartName="/ppt/notesSlides/notesSlide22.xml" ContentType="application/vnd.openxmlformats-officedocument.presentationml.notesSlide+xml"/>
  <Override PartName="/ppt/tags/tag38.xml" ContentType="application/vnd.openxmlformats-officedocument.presentationml.tags+xml"/>
  <Override PartName="/ppt/notesSlides/notesSlide23.xml" ContentType="application/vnd.openxmlformats-officedocument.presentationml.notesSlide+xml"/>
  <Override PartName="/ppt/tags/tag39.xml" ContentType="application/vnd.openxmlformats-officedocument.presentationml.tags+xml"/>
  <Override PartName="/ppt/notesSlides/notesSlide24.xml" ContentType="application/vnd.openxmlformats-officedocument.presentationml.notesSlide+xml"/>
  <Override PartName="/ppt/tags/tag40.xml" ContentType="application/vnd.openxmlformats-officedocument.presentationml.tags+xml"/>
  <Override PartName="/ppt/notesSlides/notesSlide25.xml" ContentType="application/vnd.openxmlformats-officedocument.presentationml.notesSlide+xml"/>
  <Override PartName="/ppt/tags/tag41.xml" ContentType="application/vnd.openxmlformats-officedocument.presentationml.tags+xml"/>
  <Override PartName="/ppt/notesSlides/notesSlide26.xml" ContentType="application/vnd.openxmlformats-officedocument.presentationml.notesSlide+xml"/>
  <Override PartName="/ppt/tags/tag42.xml" ContentType="application/vnd.openxmlformats-officedocument.presentationml.tags+xml"/>
  <Override PartName="/ppt/notesSlides/notesSlide27.xml" ContentType="application/vnd.openxmlformats-officedocument.presentationml.notesSlide+xml"/>
  <Override PartName="/ppt/tags/tag43.xml" ContentType="application/vnd.openxmlformats-officedocument.presentationml.tags+xml"/>
  <Override PartName="/ppt/notesSlides/notesSlide28.xml" ContentType="application/vnd.openxmlformats-officedocument.presentationml.notesSlide+xml"/>
  <Override PartName="/ppt/tags/tag44.xml" ContentType="application/vnd.openxmlformats-officedocument.presentationml.tags+xml"/>
  <Override PartName="/ppt/notesSlides/notesSlide29.xml" ContentType="application/vnd.openxmlformats-officedocument.presentationml.notesSlide+xml"/>
  <Override PartName="/ppt/tags/tag45.xml" ContentType="application/vnd.openxmlformats-officedocument.presentationml.tags+xml"/>
  <Override PartName="/ppt/notesSlides/notesSlide30.xml" ContentType="application/vnd.openxmlformats-officedocument.presentationml.notesSlide+xml"/>
  <Override PartName="/ppt/tags/tag46.xml" ContentType="application/vnd.openxmlformats-officedocument.presentationml.tags+xml"/>
  <Override PartName="/ppt/notesSlides/notesSlide31.xml" ContentType="application/vnd.openxmlformats-officedocument.presentationml.notesSlide+xml"/>
  <Override PartName="/ppt/tags/tag47.xml" ContentType="application/vnd.openxmlformats-officedocument.presentationml.tags+xml"/>
  <Override PartName="/ppt/notesSlides/notesSlide32.xml" ContentType="application/vnd.openxmlformats-officedocument.presentationml.notesSlide+xml"/>
  <Override PartName="/ppt/tags/tag48.xml" ContentType="application/vnd.openxmlformats-officedocument.presentationml.tags+xml"/>
  <Override PartName="/ppt/notesSlides/notesSlide33.xml" ContentType="application/vnd.openxmlformats-officedocument.presentationml.notesSlide+xml"/>
  <Override PartName="/ppt/tags/tag49.xml" ContentType="application/vnd.openxmlformats-officedocument.presentationml.tags+xml"/>
  <Override PartName="/ppt/notesSlides/notesSlide34.xml" ContentType="application/vnd.openxmlformats-officedocument.presentationml.notesSlide+xml"/>
  <Override PartName="/ppt/tags/tag50.xml" ContentType="application/vnd.openxmlformats-officedocument.presentationml.tags+xml"/>
  <Override PartName="/ppt/notesSlides/notesSlide35.xml" ContentType="application/vnd.openxmlformats-officedocument.presentationml.notesSlide+xml"/>
  <Override PartName="/ppt/tags/tag51.xml" ContentType="application/vnd.openxmlformats-officedocument.presentationml.tags+xml"/>
  <Override PartName="/ppt/notesSlides/notesSlide36.xml" ContentType="application/vnd.openxmlformats-officedocument.presentationml.notesSlide+xml"/>
  <Override PartName="/ppt/tags/tag52.xml" ContentType="application/vnd.openxmlformats-officedocument.presentationml.tags+xml"/>
  <Override PartName="/ppt/notesSlides/notesSlide37.xml" ContentType="application/vnd.openxmlformats-officedocument.presentationml.notesSlide+xml"/>
  <Override PartName="/ppt/tags/tag53.xml" ContentType="application/vnd.openxmlformats-officedocument.presentationml.tags+xml"/>
  <Override PartName="/ppt/notesSlides/notesSlide38.xml" ContentType="application/vnd.openxmlformats-officedocument.presentationml.notesSlide+xml"/>
  <Override PartName="/ppt/tags/tag54.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42"/>
  </p:notesMasterIdLst>
  <p:handoutMasterIdLst>
    <p:handoutMasterId r:id="rId43"/>
  </p:handoutMasterIdLst>
  <p:sldIdLst>
    <p:sldId id="285" r:id="rId2"/>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4" r:id="rId39"/>
    <p:sldId id="325" r:id="rId40"/>
    <p:sldId id="326" r:id="rId41"/>
  </p:sldIdLst>
  <p:sldSz cx="18288000" cy="10287000"/>
  <p:notesSz cx="7772400" cy="10058400"/>
  <p:custDataLst>
    <p:tags r:id="rId44"/>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3240">
          <p15:clr>
            <a:srgbClr val="A4A3A4"/>
          </p15:clr>
        </p15:guide>
        <p15:guide id="6" pos="816" userDrawn="1">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634"/>
    <a:srgbClr val="D1350F"/>
    <a:srgbClr val="FFFFFF"/>
    <a:srgbClr val="FDE8E3"/>
    <a:srgbClr val="572B16"/>
    <a:srgbClr val="A6A6A6"/>
    <a:srgbClr val="E0E2E1"/>
    <a:srgbClr val="D8E1E6"/>
    <a:srgbClr val="5A869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9948" autoAdjust="0"/>
    <p:restoredTop sz="85233" autoAdjust="0"/>
  </p:normalViewPr>
  <p:slideViewPr>
    <p:cSldViewPr showGuides="1">
      <p:cViewPr varScale="1">
        <p:scale>
          <a:sx n="40" d="100"/>
          <a:sy n="40" d="100"/>
        </p:scale>
        <p:origin x="858" y="60"/>
      </p:cViewPr>
      <p:guideLst>
        <p:guide orient="horz" pos="3240"/>
        <p:guide pos="816"/>
      </p:guideLst>
    </p:cSldViewPr>
  </p:slideViewPr>
  <p:outlineViewPr>
    <p:cViewPr>
      <p:scale>
        <a:sx n="33" d="100"/>
        <a:sy n="33" d="100"/>
      </p:scale>
      <p:origin x="0" y="-2316"/>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p:scale>
          <a:sx n="93" d="100"/>
          <a:sy n="93" d="100"/>
        </p:scale>
        <p:origin x="1698" y="-3534"/>
      </p:cViewPr>
      <p:guideLst>
        <p:guide orient="horz" pos="2923"/>
        <p:guide orient="horz" pos="283"/>
        <p:guide pos="244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r>
              <a:rPr lang="en-US" smtClean="0">
                <a:latin typeface="Oracle Sans" panose="020B0503020204020204" pitchFamily="34" charset="0"/>
              </a:rPr>
              <a:t>Oracle Database 19c: SQL Workshop   19 - ‹#›</a:t>
            </a:r>
            <a:endParaRPr lang="en-US" dirty="0">
              <a:latin typeface="Oracle Sans" panose="020B0503020204020204"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Oracle Sans" panose="020B0503020204020204" pitchFamily="34" charset="0"/>
              </a:rPr>
              <a:pPr>
                <a:defRPr/>
              </a:pPr>
              <a:t>‹#›</a:t>
            </a:fld>
            <a:endParaRPr lang="en-US" dirty="0">
              <a:latin typeface="Oracle Sans" panose="020B05030202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dirty="0" smtClean="0"/>
              <a:t>Oracle Database 19c: SQL Workshop   19 - </a:t>
            </a:r>
            <a:fld id="{7C951E65-0BAA-4B24-AD87-683F8269D8DB}" type="slidenum">
              <a:rPr lang="en-US" smtClean="0"/>
              <a:pPr>
                <a:defRPr/>
              </a:pPr>
              <a:t>‹#›</a:t>
            </a:fld>
            <a:endParaRPr lang="en-US" dirty="0"/>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sldNum="0"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22" userDrawn="1">
          <p15:clr>
            <a:srgbClr val="F26B43"/>
          </p15:clr>
        </p15:guide>
        <p15:guide id="2" pos="2448" userDrawn="1">
          <p15:clr>
            <a:srgbClr val="F26B43"/>
          </p15:clr>
        </p15:guide>
        <p15:guide id="3" orient="horz" pos="3104" userDrawn="1">
          <p15:clr>
            <a:srgbClr val="F26B43"/>
          </p15:clr>
        </p15:guide>
        <p15:guide id="4" pos="272" userDrawn="1">
          <p15:clr>
            <a:srgbClr val="F26B43"/>
          </p15:clr>
        </p15:guide>
        <p15:guide id="5" pos="453" userDrawn="1">
          <p15:clr>
            <a:srgbClr val="F26B43"/>
          </p15:clr>
        </p15:guide>
        <p15:guide id="6" pos="589" userDrawn="1">
          <p15:clr>
            <a:srgbClr val="F26B43"/>
          </p15:clr>
        </p15:guide>
        <p15:guide id="7" pos="725"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image" Target="../media/image33.png"/></Relationships>
</file>

<file path=ppt/notesSlides/_rels/note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image" Target="../media/image35.png"/></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2248213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ChangeArrowheads="1"/>
          </p:cNvSpPr>
          <p:nvPr/>
        </p:nvSpPr>
        <p:spPr bwMode="auto">
          <a:xfrm>
            <a:off x="742950" y="8123238"/>
            <a:ext cx="184150" cy="593725"/>
          </a:xfrm>
          <a:prstGeom prst="rect">
            <a:avLst/>
          </a:prstGeom>
          <a:noFill/>
          <a:ln w="9525">
            <a:noFill/>
            <a:miter lim="800000"/>
            <a:headEnd/>
            <a:tailEnd/>
          </a:ln>
        </p:spPr>
        <p:txBody>
          <a:bodyPr wrap="none" lIns="87956" tIns="43978" rIns="87956" bIns="43978" anchor="ctr"/>
          <a:lstStyle/>
          <a:p>
            <a:pPr defTabSz="879475" eaLnBrk="1" hangingPunct="1"/>
            <a:endParaRPr lang="en-IN" altLang="en-US" sz="1700" dirty="0">
              <a:latin typeface="Oracle Sans" panose="020B0503020204020204" pitchFamily="34" charset="0"/>
              <a:cs typeface="Oracle Sans" panose="020B0503020204020204" pitchFamily="34" charset="0"/>
            </a:endParaRPr>
          </a:p>
        </p:txBody>
      </p:sp>
      <p:sp>
        <p:nvSpPr>
          <p:cNvPr id="3" name="Footer Placeholder 2"/>
          <p:cNvSpPr>
            <a:spLocks noGrp="1"/>
          </p:cNvSpPr>
          <p:nvPr>
            <p:ph type="ftr" sz="quarter" idx="10"/>
          </p:nvPr>
        </p:nvSpPr>
        <p:spPr/>
        <p:txBody>
          <a:bodyPr/>
          <a:lstStyle/>
          <a:p>
            <a:r>
              <a:rPr lang="en-US" smtClean="0"/>
              <a:t>Oracle Database 19c: SQL Workshop   19 - </a:t>
            </a:r>
            <a:fld id="{7C951E65-0BAA-4B24-AD87-683F8269D8DB}" type="slidenum">
              <a:rPr lang="en-US" smtClean="0"/>
              <a:pPr/>
              <a:t>10</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err="1"/>
              <a:t>Multitable</a:t>
            </a:r>
            <a:r>
              <a:rPr lang="en-US" altLang="en-US" dirty="0"/>
              <a:t> </a:t>
            </a:r>
            <a:r>
              <a:rPr lang="en-US" altLang="en-US" dirty="0">
                <a:latin typeface="Courier New" pitchFamily="49" charset="0"/>
              </a:rPr>
              <a:t>INSERT</a:t>
            </a:r>
            <a:r>
              <a:rPr lang="en-US" altLang="en-US" dirty="0"/>
              <a:t> statements offer the benefits of the </a:t>
            </a:r>
            <a:r>
              <a:rPr lang="en-US" altLang="en-US" dirty="0">
                <a:latin typeface="Courier New" pitchFamily="49" charset="0"/>
              </a:rPr>
              <a:t>INSERT</a:t>
            </a:r>
            <a:r>
              <a:rPr lang="en-US" altLang="en-US" dirty="0"/>
              <a:t>.</a:t>
            </a:r>
            <a:r>
              <a:rPr lang="en-US" altLang="en-US" dirty="0">
                <a:latin typeface="Courier New" pitchFamily="49" charset="0"/>
              </a:rPr>
              <a:t>..SELECT</a:t>
            </a:r>
            <a:r>
              <a:rPr lang="en-US" altLang="en-US" dirty="0"/>
              <a:t> statement when multiple tables are involved as targets. </a:t>
            </a:r>
          </a:p>
          <a:p>
            <a:pPr lvl="1"/>
            <a:r>
              <a:rPr lang="en-US" altLang="en-US" dirty="0"/>
              <a:t>Without </a:t>
            </a:r>
            <a:r>
              <a:rPr lang="en-US" altLang="en-US" dirty="0" err="1"/>
              <a:t>multitable</a:t>
            </a:r>
            <a:r>
              <a:rPr lang="en-US" altLang="en-US" dirty="0"/>
              <a:t> </a:t>
            </a:r>
            <a:r>
              <a:rPr lang="en-US" altLang="en-US" dirty="0">
                <a:latin typeface="Courier New" pitchFamily="49" charset="0"/>
              </a:rPr>
              <a:t>INSERT</a:t>
            </a:r>
            <a:r>
              <a:rPr lang="en-US" altLang="en-US" dirty="0"/>
              <a:t>, you had to deal with </a:t>
            </a:r>
            <a:r>
              <a:rPr lang="en-US" altLang="en-US" i="1" dirty="0"/>
              <a:t>n</a:t>
            </a:r>
            <a:r>
              <a:rPr lang="en-US" altLang="en-US" dirty="0"/>
              <a:t> independent </a:t>
            </a:r>
            <a:r>
              <a:rPr lang="en-US" altLang="en-US" dirty="0">
                <a:latin typeface="Courier New" pitchFamily="49" charset="0"/>
              </a:rPr>
              <a:t>INSERT...SELECT</a:t>
            </a:r>
            <a:r>
              <a:rPr lang="en-US" altLang="en-US" dirty="0"/>
              <a:t> statements, thus processing the same source data </a:t>
            </a:r>
            <a:r>
              <a:rPr lang="en-US" altLang="en-US" i="1" dirty="0"/>
              <a:t>n</a:t>
            </a:r>
            <a:r>
              <a:rPr lang="en-US" altLang="en-US" dirty="0"/>
              <a:t> times and increasing the transformation workload </a:t>
            </a:r>
            <a:r>
              <a:rPr lang="en-US" altLang="en-US" i="1" dirty="0"/>
              <a:t>n</a:t>
            </a:r>
            <a:r>
              <a:rPr lang="en-US" altLang="en-US" dirty="0"/>
              <a:t> times.</a:t>
            </a:r>
          </a:p>
          <a:p>
            <a:pPr lvl="1"/>
            <a:r>
              <a:rPr lang="en-US" altLang="en-US" dirty="0"/>
              <a:t>As with the existing </a:t>
            </a:r>
            <a:r>
              <a:rPr lang="en-US" altLang="en-US" dirty="0">
                <a:latin typeface="Courier New" pitchFamily="49" charset="0"/>
              </a:rPr>
              <a:t>INSERT...SELECT</a:t>
            </a:r>
            <a:r>
              <a:rPr lang="en-US" altLang="en-US" dirty="0"/>
              <a:t> statement, you can use the new statement in parallel with direct-load mechanism for faster performance.</a:t>
            </a:r>
          </a:p>
          <a:p>
            <a:pPr lvl="1"/>
            <a:r>
              <a:rPr lang="en-US" altLang="en-US" dirty="0"/>
              <a:t>Each record from any input stream, such as a </a:t>
            </a:r>
            <a:r>
              <a:rPr lang="en-US" altLang="en-US" dirty="0" err="1"/>
              <a:t>nonrelational</a:t>
            </a:r>
            <a:r>
              <a:rPr lang="en-US" altLang="en-US" dirty="0"/>
              <a:t> database table, can now be converted into multiple records for a more relational database table environment. To alternatively implement this functionality</a:t>
            </a:r>
            <a:r>
              <a:rPr lang="en-US" altLang="en-US" i="1" dirty="0"/>
              <a:t>,</a:t>
            </a:r>
            <a:r>
              <a:rPr lang="en-US" altLang="en-US" dirty="0"/>
              <a:t> you were required to write multiple </a:t>
            </a:r>
            <a:r>
              <a:rPr lang="en-US" altLang="en-US" dirty="0">
                <a:latin typeface="Courier New" pitchFamily="49" charset="0"/>
              </a:rPr>
              <a:t>INSERT</a:t>
            </a:r>
            <a:r>
              <a:rPr lang="en-US" altLang="en-US" dirty="0"/>
              <a:t> statements.</a:t>
            </a:r>
          </a:p>
          <a:p>
            <a:endParaRPr lang="en-US" dirty="0"/>
          </a:p>
        </p:txBody>
      </p:sp>
    </p:spTree>
    <p:extLst>
      <p:ext uri="{BB962C8B-B14F-4D97-AF65-F5344CB8AC3E}">
        <p14:creationId xmlns:p14="http://schemas.microsoft.com/office/powerpoint/2010/main" val="1592849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19 - </a:t>
            </a:r>
            <a:fld id="{7C951E65-0BAA-4B24-AD87-683F8269D8DB}" type="slidenum">
              <a:rPr lang="en-US" smtClean="0"/>
              <a:pPr/>
              <a:t>11</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solidFill>
                  <a:schemeClr val="tx1"/>
                </a:solidFill>
              </a:rPr>
              <a:t>You use different clauses to indicate the type of </a:t>
            </a:r>
            <a:r>
              <a:rPr lang="en-US" altLang="en-US" dirty="0">
                <a:solidFill>
                  <a:schemeClr val="tx1"/>
                </a:solidFill>
                <a:latin typeface="Courier New" pitchFamily="49" charset="0"/>
              </a:rPr>
              <a:t>INSERT</a:t>
            </a:r>
            <a:r>
              <a:rPr lang="en-US" altLang="en-US" dirty="0">
                <a:solidFill>
                  <a:schemeClr val="tx1"/>
                </a:solidFill>
              </a:rPr>
              <a:t> to be executed. The types of </a:t>
            </a:r>
            <a:r>
              <a:rPr lang="en-US" altLang="en-US" dirty="0" err="1">
                <a:solidFill>
                  <a:schemeClr val="tx1"/>
                </a:solidFill>
              </a:rPr>
              <a:t>multitable</a:t>
            </a:r>
            <a:r>
              <a:rPr lang="en-US" altLang="en-US" dirty="0">
                <a:solidFill>
                  <a:schemeClr val="tx1"/>
                </a:solidFill>
              </a:rPr>
              <a:t> </a:t>
            </a:r>
            <a:r>
              <a:rPr lang="en-US" altLang="en-US" dirty="0">
                <a:solidFill>
                  <a:schemeClr val="tx1"/>
                </a:solidFill>
                <a:latin typeface="Courier New" pitchFamily="49" charset="0"/>
              </a:rPr>
              <a:t>INSERT</a:t>
            </a:r>
            <a:r>
              <a:rPr lang="en-US" altLang="en-US" dirty="0">
                <a:solidFill>
                  <a:schemeClr val="tx1"/>
                </a:solidFill>
              </a:rPr>
              <a:t> statements are:</a:t>
            </a:r>
          </a:p>
          <a:p>
            <a:pPr lvl="2"/>
            <a:r>
              <a:rPr lang="en-US" altLang="en-US" b="1" dirty="0">
                <a:solidFill>
                  <a:schemeClr val="tx1"/>
                </a:solidFill>
              </a:rPr>
              <a:t>Unconditional </a:t>
            </a:r>
            <a:r>
              <a:rPr lang="en-US" altLang="en-US" b="1" dirty="0">
                <a:solidFill>
                  <a:schemeClr val="tx1"/>
                </a:solidFill>
                <a:latin typeface="Courier New" pitchFamily="49" charset="0"/>
              </a:rPr>
              <a:t>INSERT</a:t>
            </a:r>
            <a:r>
              <a:rPr lang="en-US" altLang="en-US" b="1" dirty="0">
                <a:solidFill>
                  <a:schemeClr val="tx1"/>
                </a:solidFill>
              </a:rPr>
              <a:t>:</a:t>
            </a:r>
            <a:r>
              <a:rPr lang="en-US" altLang="en-US" dirty="0">
                <a:solidFill>
                  <a:schemeClr val="tx1"/>
                </a:solidFill>
              </a:rPr>
              <a:t> For each row returned by the subquery, a row is inserted into each of the target tables.</a:t>
            </a:r>
          </a:p>
          <a:p>
            <a:pPr lvl="2"/>
            <a:r>
              <a:rPr lang="en-US" altLang="en-US" b="1" dirty="0">
                <a:solidFill>
                  <a:schemeClr val="tx1"/>
                </a:solidFill>
              </a:rPr>
              <a:t>Conditional </a:t>
            </a:r>
            <a:r>
              <a:rPr lang="en-US" altLang="en-US" b="1" dirty="0">
                <a:solidFill>
                  <a:schemeClr val="tx1"/>
                </a:solidFill>
                <a:latin typeface="Courier New" pitchFamily="49" charset="0"/>
              </a:rPr>
              <a:t>INSERT ALL</a:t>
            </a:r>
            <a:r>
              <a:rPr lang="en-US" altLang="en-US" b="1" dirty="0">
                <a:solidFill>
                  <a:schemeClr val="tx1"/>
                </a:solidFill>
              </a:rPr>
              <a:t>:</a:t>
            </a:r>
            <a:r>
              <a:rPr lang="en-US" altLang="en-US" dirty="0">
                <a:solidFill>
                  <a:schemeClr val="tx1"/>
                </a:solidFill>
              </a:rPr>
              <a:t> For each row returned by the subquery, a row is inserted into each target table if the specified condition is met.</a:t>
            </a:r>
          </a:p>
          <a:p>
            <a:pPr lvl="2"/>
            <a:r>
              <a:rPr lang="en-US" altLang="en-US" b="1" dirty="0">
                <a:solidFill>
                  <a:schemeClr val="tx1"/>
                </a:solidFill>
              </a:rPr>
              <a:t>Conditional </a:t>
            </a:r>
            <a:r>
              <a:rPr lang="en-US" altLang="en-US" b="1" dirty="0">
                <a:solidFill>
                  <a:schemeClr val="tx1"/>
                </a:solidFill>
                <a:latin typeface="Courier New" pitchFamily="49" charset="0"/>
              </a:rPr>
              <a:t>INSERT FIRST</a:t>
            </a:r>
            <a:r>
              <a:rPr lang="en-US" altLang="en-US" b="1" dirty="0">
                <a:solidFill>
                  <a:schemeClr val="tx1"/>
                </a:solidFill>
              </a:rPr>
              <a:t>:</a:t>
            </a:r>
            <a:r>
              <a:rPr lang="en-US" altLang="en-US" dirty="0">
                <a:solidFill>
                  <a:schemeClr val="tx1"/>
                </a:solidFill>
              </a:rPr>
              <a:t> For each row returned by the subquery, a row is inserted into the very first target table in which the condition is met.</a:t>
            </a:r>
          </a:p>
          <a:p>
            <a:pPr lvl="2"/>
            <a:r>
              <a:rPr lang="en-US" altLang="en-US" b="1" dirty="0">
                <a:solidFill>
                  <a:schemeClr val="tx1"/>
                </a:solidFill>
              </a:rPr>
              <a:t>Pivoting </a:t>
            </a:r>
            <a:r>
              <a:rPr lang="en-US" altLang="en-US" b="1" dirty="0">
                <a:solidFill>
                  <a:schemeClr val="tx1"/>
                </a:solidFill>
                <a:latin typeface="Courier New" pitchFamily="49" charset="0"/>
              </a:rPr>
              <a:t>INSERT</a:t>
            </a:r>
            <a:r>
              <a:rPr lang="en-US" altLang="en-US" b="1" dirty="0">
                <a:solidFill>
                  <a:schemeClr val="tx1"/>
                </a:solidFill>
              </a:rPr>
              <a:t>:</a:t>
            </a:r>
            <a:r>
              <a:rPr lang="en-US" altLang="en-US" dirty="0">
                <a:solidFill>
                  <a:schemeClr val="tx1"/>
                </a:solidFill>
              </a:rPr>
              <a:t> This is a special case of the unconditional </a:t>
            </a:r>
            <a:r>
              <a:rPr lang="en-US" altLang="en-US" dirty="0">
                <a:solidFill>
                  <a:schemeClr val="tx1"/>
                </a:solidFill>
                <a:latin typeface="Courier New" pitchFamily="49" charset="0"/>
              </a:rPr>
              <a:t>INSERT ALL</a:t>
            </a:r>
            <a:r>
              <a:rPr lang="en-US" altLang="en-US" dirty="0">
                <a:solidFill>
                  <a:schemeClr val="tx1"/>
                </a:solidFill>
              </a:rPr>
              <a:t>.</a:t>
            </a:r>
          </a:p>
          <a:p>
            <a:endParaRPr lang="en-US" dirty="0"/>
          </a:p>
        </p:txBody>
      </p:sp>
    </p:spTree>
    <p:extLst>
      <p:ext uri="{BB962C8B-B14F-4D97-AF65-F5344CB8AC3E}">
        <p14:creationId xmlns:p14="http://schemas.microsoft.com/office/powerpoint/2010/main" val="3095273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19 - </a:t>
            </a:r>
            <a:fld id="{7C951E65-0BAA-4B24-AD87-683F8269D8DB}" type="slidenum">
              <a:rPr lang="en-US" smtClean="0"/>
              <a:pPr/>
              <a:t>12</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The slide displays the generic format for </a:t>
            </a:r>
            <a:r>
              <a:rPr lang="en-US" altLang="en-US" dirty="0" err="1"/>
              <a:t>multitable</a:t>
            </a:r>
            <a:r>
              <a:rPr lang="en-US" altLang="en-US" dirty="0"/>
              <a:t> </a:t>
            </a:r>
            <a:r>
              <a:rPr lang="en-US" altLang="en-US" dirty="0">
                <a:latin typeface="Courier New" pitchFamily="49" charset="0"/>
              </a:rPr>
              <a:t>INSERT</a:t>
            </a:r>
            <a:r>
              <a:rPr lang="en-US" altLang="en-US" dirty="0"/>
              <a:t> statements. </a:t>
            </a:r>
          </a:p>
          <a:p>
            <a:pPr lvl="1"/>
            <a:r>
              <a:rPr lang="en-US" altLang="en-US" b="1" dirty="0">
                <a:latin typeface="Helvetica-Bold"/>
              </a:rPr>
              <a:t>Unconditional </a:t>
            </a:r>
            <a:r>
              <a:rPr lang="en-US" altLang="en-US" b="1" dirty="0">
                <a:latin typeface="Courier New" pitchFamily="49" charset="0"/>
              </a:rPr>
              <a:t>INSERT</a:t>
            </a:r>
            <a:r>
              <a:rPr lang="en-US" altLang="en-US" b="1" dirty="0">
                <a:latin typeface="Helvetica-Bold"/>
              </a:rPr>
              <a:t>: </a:t>
            </a:r>
            <a:r>
              <a:rPr lang="en-US" altLang="en-US" b="1" dirty="0">
                <a:latin typeface="Courier New" pitchFamily="49" charset="0"/>
              </a:rPr>
              <a:t>ALL </a:t>
            </a:r>
            <a:r>
              <a:rPr lang="en-US" altLang="en-US" b="1" dirty="0" err="1">
                <a:latin typeface="Courier New" pitchFamily="49" charset="0"/>
              </a:rPr>
              <a:t>into_clause</a:t>
            </a:r>
            <a:endParaRPr lang="en-US" altLang="en-US" b="1" dirty="0">
              <a:latin typeface="Helvetica-Bold"/>
            </a:endParaRPr>
          </a:p>
          <a:p>
            <a:pPr lvl="1"/>
            <a:r>
              <a:rPr lang="en-US" altLang="en-US" dirty="0"/>
              <a:t>Specify </a:t>
            </a:r>
            <a:r>
              <a:rPr lang="en-US" altLang="en-US" dirty="0">
                <a:latin typeface="Courier New" pitchFamily="49" charset="0"/>
              </a:rPr>
              <a:t>ALL</a:t>
            </a:r>
            <a:r>
              <a:rPr lang="en-US" altLang="en-US" dirty="0"/>
              <a:t> followed by multiple </a:t>
            </a:r>
            <a:r>
              <a:rPr lang="en-US" altLang="en-US" dirty="0" err="1">
                <a:latin typeface="Courier New" pitchFamily="49" charset="0"/>
              </a:rPr>
              <a:t>insert_into_clauses</a:t>
            </a:r>
            <a:r>
              <a:rPr lang="en-US" altLang="en-US" dirty="0"/>
              <a:t> to perform an unconditional </a:t>
            </a:r>
            <a:r>
              <a:rPr lang="en-US" altLang="en-US" dirty="0" err="1"/>
              <a:t>multitable</a:t>
            </a:r>
            <a:r>
              <a:rPr lang="en-US" altLang="en-US" dirty="0"/>
              <a:t> </a:t>
            </a:r>
            <a:r>
              <a:rPr lang="en-US" altLang="en-US" dirty="0">
                <a:latin typeface="Courier New" pitchFamily="49" charset="0"/>
              </a:rPr>
              <a:t>INSERT</a:t>
            </a:r>
            <a:r>
              <a:rPr lang="en-US" altLang="en-US" dirty="0"/>
              <a:t>. The Oracle Server executes each </a:t>
            </a:r>
            <a:r>
              <a:rPr lang="en-US" altLang="en-US" dirty="0" err="1">
                <a:latin typeface="Courier New" pitchFamily="49" charset="0"/>
              </a:rPr>
              <a:t>insert_into_clause</a:t>
            </a:r>
            <a:r>
              <a:rPr lang="en-US" altLang="en-US" dirty="0"/>
              <a:t> once for each row returned by the subquery.</a:t>
            </a:r>
          </a:p>
          <a:p>
            <a:pPr lvl="1"/>
            <a:r>
              <a:rPr lang="en-US" altLang="en-US" b="1" dirty="0">
                <a:latin typeface="Helvetica-Bold"/>
              </a:rPr>
              <a:t>Conditional </a:t>
            </a:r>
            <a:r>
              <a:rPr lang="en-US" altLang="en-US" b="1" dirty="0">
                <a:latin typeface="Courier New" pitchFamily="49" charset="0"/>
              </a:rPr>
              <a:t>INSERT</a:t>
            </a:r>
            <a:r>
              <a:rPr lang="en-US" altLang="en-US" b="1" dirty="0">
                <a:latin typeface="Helvetica-Bold"/>
              </a:rPr>
              <a:t>: </a:t>
            </a:r>
            <a:r>
              <a:rPr lang="en-US" altLang="en-US" b="1" dirty="0" err="1">
                <a:latin typeface="Courier New" pitchFamily="49" charset="0"/>
              </a:rPr>
              <a:t>conditional_insert_clause</a:t>
            </a:r>
            <a:endParaRPr lang="en-US" altLang="en-US" b="1" dirty="0">
              <a:latin typeface="Courier New" pitchFamily="49" charset="0"/>
            </a:endParaRPr>
          </a:p>
          <a:p>
            <a:pPr lvl="1"/>
            <a:r>
              <a:rPr lang="en-US" altLang="en-US" dirty="0"/>
              <a:t>Specify the </a:t>
            </a:r>
            <a:r>
              <a:rPr lang="en-US" altLang="en-US" dirty="0" err="1">
                <a:latin typeface="Courier New" pitchFamily="49" charset="0"/>
              </a:rPr>
              <a:t>conditional_insert_clause</a:t>
            </a:r>
            <a:r>
              <a:rPr lang="en-US" altLang="en-US" dirty="0"/>
              <a:t> to perform a conditional </a:t>
            </a:r>
            <a:r>
              <a:rPr lang="en-US" altLang="en-US" dirty="0" err="1"/>
              <a:t>multitable</a:t>
            </a:r>
            <a:r>
              <a:rPr lang="en-US" altLang="en-US" dirty="0"/>
              <a:t> </a:t>
            </a:r>
            <a:r>
              <a:rPr lang="en-US" altLang="en-US" dirty="0">
                <a:latin typeface="Courier New" pitchFamily="49" charset="0"/>
              </a:rPr>
              <a:t>INSERT</a:t>
            </a:r>
            <a:r>
              <a:rPr lang="en-US" altLang="en-US" dirty="0"/>
              <a:t>. The Oracle Server filters each </a:t>
            </a:r>
            <a:r>
              <a:rPr lang="en-US" altLang="en-US" dirty="0" err="1">
                <a:latin typeface="Courier New" pitchFamily="49" charset="0"/>
              </a:rPr>
              <a:t>insert_into_clause</a:t>
            </a:r>
            <a:r>
              <a:rPr lang="en-US" altLang="en-US" dirty="0"/>
              <a:t> through the corresponding </a:t>
            </a:r>
            <a:r>
              <a:rPr lang="en-US" altLang="en-US" dirty="0">
                <a:latin typeface="Courier New" pitchFamily="49" charset="0"/>
              </a:rPr>
              <a:t>WHEN</a:t>
            </a:r>
            <a:r>
              <a:rPr lang="en-US" altLang="en-US" dirty="0"/>
              <a:t> condition, which determines whether that </a:t>
            </a:r>
            <a:r>
              <a:rPr lang="en-US" altLang="en-US" dirty="0" err="1">
                <a:latin typeface="Courier New" pitchFamily="49" charset="0"/>
              </a:rPr>
              <a:t>insert_into_clause</a:t>
            </a:r>
            <a:r>
              <a:rPr lang="en-US" altLang="en-US" dirty="0"/>
              <a:t> is executed. A single </a:t>
            </a:r>
            <a:r>
              <a:rPr lang="en-US" altLang="en-US" dirty="0" err="1"/>
              <a:t>multitable</a:t>
            </a:r>
            <a:r>
              <a:rPr lang="en-US" altLang="en-US" dirty="0"/>
              <a:t> </a:t>
            </a:r>
            <a:r>
              <a:rPr lang="en-US" altLang="en-US" dirty="0">
                <a:latin typeface="Courier New" pitchFamily="49" charset="0"/>
              </a:rPr>
              <a:t>INSERT</a:t>
            </a:r>
            <a:r>
              <a:rPr lang="en-US" altLang="en-US" dirty="0"/>
              <a:t> statement can contain up to 127 </a:t>
            </a:r>
            <a:r>
              <a:rPr lang="en-US" altLang="en-US" dirty="0">
                <a:latin typeface="Courier New" pitchFamily="49" charset="0"/>
              </a:rPr>
              <a:t>WHEN</a:t>
            </a:r>
            <a:r>
              <a:rPr lang="en-US" altLang="en-US" dirty="0"/>
              <a:t> clauses.</a:t>
            </a:r>
          </a:p>
          <a:p>
            <a:pPr lvl="1"/>
            <a:r>
              <a:rPr lang="en-US" altLang="en-US" b="1" dirty="0">
                <a:latin typeface="Helvetica-Bold"/>
              </a:rPr>
              <a:t>Conditional </a:t>
            </a:r>
            <a:r>
              <a:rPr lang="en-US" altLang="en-US" b="1" dirty="0">
                <a:latin typeface="Courier New" pitchFamily="49" charset="0"/>
              </a:rPr>
              <a:t>INSERT</a:t>
            </a:r>
            <a:r>
              <a:rPr lang="en-US" altLang="en-US" b="1" dirty="0">
                <a:latin typeface="Helvetica-Bold"/>
              </a:rPr>
              <a:t>:</a:t>
            </a:r>
            <a:r>
              <a:rPr lang="en-US" altLang="en-US" dirty="0">
                <a:latin typeface="Helvetica-Bold"/>
              </a:rPr>
              <a:t> </a:t>
            </a:r>
            <a:r>
              <a:rPr lang="en-US" altLang="en-US" b="1" dirty="0">
                <a:latin typeface="Courier New" pitchFamily="49" charset="0"/>
              </a:rPr>
              <a:t>ALL</a:t>
            </a:r>
          </a:p>
          <a:p>
            <a:pPr lvl="1"/>
            <a:r>
              <a:rPr lang="en-US" altLang="en-US" dirty="0"/>
              <a:t>If you specify </a:t>
            </a:r>
            <a:r>
              <a:rPr lang="en-US" altLang="en-US" dirty="0">
                <a:latin typeface="Courier New" pitchFamily="49" charset="0"/>
              </a:rPr>
              <a:t>ALL</a:t>
            </a:r>
            <a:r>
              <a:rPr lang="en-US" altLang="en-US" dirty="0"/>
              <a:t>, the Oracle Server evaluates each </a:t>
            </a:r>
            <a:r>
              <a:rPr lang="en-US" altLang="en-US" dirty="0">
                <a:latin typeface="Courier New" pitchFamily="49" charset="0"/>
              </a:rPr>
              <a:t>WHEN</a:t>
            </a:r>
            <a:r>
              <a:rPr lang="en-US" altLang="en-US" dirty="0"/>
              <a:t> clause regardless of the results of the evaluation of any other </a:t>
            </a:r>
            <a:r>
              <a:rPr lang="en-US" altLang="en-US" dirty="0">
                <a:latin typeface="Courier New" pitchFamily="49" charset="0"/>
              </a:rPr>
              <a:t>WHEN</a:t>
            </a:r>
            <a:r>
              <a:rPr lang="en-US" altLang="en-US" dirty="0"/>
              <a:t> clause. For each </a:t>
            </a:r>
            <a:r>
              <a:rPr lang="en-US" altLang="en-US" dirty="0">
                <a:latin typeface="Courier New" pitchFamily="49" charset="0"/>
              </a:rPr>
              <a:t>WHEN</a:t>
            </a:r>
            <a:r>
              <a:rPr lang="en-US" altLang="en-US" dirty="0"/>
              <a:t> clause whose condition evaluates to true, the Oracle Server executes the corresponding </a:t>
            </a:r>
            <a:r>
              <a:rPr lang="en-US" altLang="en-US" dirty="0">
                <a:latin typeface="Courier New" pitchFamily="49" charset="0"/>
              </a:rPr>
              <a:t>INTO</a:t>
            </a:r>
            <a:r>
              <a:rPr lang="en-US" altLang="en-US" dirty="0"/>
              <a:t> clause list.</a:t>
            </a:r>
          </a:p>
          <a:p>
            <a:pPr lvl="1"/>
            <a:r>
              <a:rPr lang="en-US" altLang="en-US" b="1" dirty="0">
                <a:latin typeface="Helvetica-Bold"/>
              </a:rPr>
              <a:t>Conditional </a:t>
            </a:r>
            <a:r>
              <a:rPr lang="en-US" altLang="en-US" b="1" dirty="0">
                <a:latin typeface="Courier New" pitchFamily="49" charset="0"/>
              </a:rPr>
              <a:t>INSERT:</a:t>
            </a:r>
            <a:r>
              <a:rPr lang="en-US" altLang="en-US" b="1" dirty="0"/>
              <a:t> </a:t>
            </a:r>
            <a:r>
              <a:rPr lang="en-US" altLang="en-US" b="1" dirty="0">
                <a:latin typeface="Courier New" pitchFamily="49" charset="0"/>
              </a:rPr>
              <a:t>FIRST</a:t>
            </a:r>
            <a:endParaRPr lang="en-US" altLang="en-US" b="1" dirty="0">
              <a:latin typeface="Helvetica-Bold"/>
            </a:endParaRPr>
          </a:p>
          <a:p>
            <a:pPr lvl="1"/>
            <a:r>
              <a:rPr lang="en-US" altLang="en-US" dirty="0"/>
              <a:t>If you specify </a:t>
            </a:r>
            <a:r>
              <a:rPr lang="en-US" altLang="en-US" dirty="0">
                <a:latin typeface="Courier New" pitchFamily="49" charset="0"/>
              </a:rPr>
              <a:t>FIRST</a:t>
            </a:r>
            <a:r>
              <a:rPr lang="en-US" altLang="en-US" dirty="0"/>
              <a:t>, the Oracle Server evaluates each </a:t>
            </a:r>
            <a:r>
              <a:rPr lang="en-US" altLang="en-US" dirty="0">
                <a:latin typeface="Courier New" pitchFamily="49" charset="0"/>
              </a:rPr>
              <a:t>WHEN</a:t>
            </a:r>
            <a:r>
              <a:rPr lang="en-US" altLang="en-US" dirty="0"/>
              <a:t> clause in the order in which it appears in the statement. If the first </a:t>
            </a:r>
            <a:r>
              <a:rPr lang="en-US" altLang="en-US" dirty="0">
                <a:latin typeface="Courier New" pitchFamily="49" charset="0"/>
              </a:rPr>
              <a:t>WHEN</a:t>
            </a:r>
            <a:r>
              <a:rPr lang="en-US" altLang="en-US" dirty="0"/>
              <a:t> clause evaluates to true, the Oracle Server executes the corresponding </a:t>
            </a:r>
            <a:r>
              <a:rPr lang="en-US" altLang="en-US" dirty="0">
                <a:latin typeface="Courier New" pitchFamily="49" charset="0"/>
              </a:rPr>
              <a:t>INTO</a:t>
            </a:r>
            <a:r>
              <a:rPr lang="en-US" altLang="en-US" dirty="0"/>
              <a:t> clause and skips subsequent </a:t>
            </a:r>
            <a:r>
              <a:rPr lang="en-US" altLang="en-US" dirty="0">
                <a:latin typeface="Courier New" pitchFamily="49" charset="0"/>
              </a:rPr>
              <a:t>WHEN</a:t>
            </a:r>
            <a:r>
              <a:rPr lang="en-US" altLang="en-US" dirty="0"/>
              <a:t> clauses for the given row.</a:t>
            </a:r>
          </a:p>
          <a:p>
            <a:endParaRPr lang="en-US" dirty="0"/>
          </a:p>
        </p:txBody>
      </p:sp>
    </p:spTree>
    <p:extLst>
      <p:ext uri="{BB962C8B-B14F-4D97-AF65-F5344CB8AC3E}">
        <p14:creationId xmlns:p14="http://schemas.microsoft.com/office/powerpoint/2010/main" val="3269633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19 - </a:t>
            </a:r>
            <a:fld id="{7C951E65-0BAA-4B24-AD87-683F8269D8DB}" type="slidenum">
              <a:rPr lang="en-US" smtClean="0"/>
              <a:pPr/>
              <a:t>13</a:t>
            </a:fld>
            <a:endParaRPr lang="en-US" dirty="0"/>
          </a:p>
        </p:txBody>
      </p:sp>
      <p:sp>
        <p:nvSpPr>
          <p:cNvPr id="6" name="Notes Placeholder 5"/>
          <p:cNvSpPr>
            <a:spLocks noGrp="1"/>
          </p:cNvSpPr>
          <p:nvPr>
            <p:ph type="body" idx="1"/>
          </p:nvPr>
        </p:nvSpPr>
        <p:spPr>
          <a:xfrm>
            <a:off x="457200" y="449263"/>
            <a:ext cx="6858000" cy="9380537"/>
          </a:xfrm>
        </p:spPr>
        <p:txBody>
          <a:bodyPr/>
          <a:lstStyle/>
          <a:p>
            <a:pPr lvl="1"/>
            <a:r>
              <a:rPr lang="en-US" altLang="en-US" b="1" dirty="0">
                <a:latin typeface="Helvetica-Bold"/>
              </a:rPr>
              <a:t>Conditional </a:t>
            </a:r>
            <a:r>
              <a:rPr lang="en-US" altLang="en-US" b="1" dirty="0">
                <a:latin typeface="Courier New" pitchFamily="49" charset="0"/>
              </a:rPr>
              <a:t>INSERT:</a:t>
            </a:r>
            <a:r>
              <a:rPr lang="en-US" altLang="en-US" b="1" dirty="0"/>
              <a:t> </a:t>
            </a:r>
            <a:r>
              <a:rPr lang="en-US" altLang="en-US" b="1" dirty="0">
                <a:latin typeface="Courier New" pitchFamily="49" charset="0"/>
              </a:rPr>
              <a:t>ELSE</a:t>
            </a:r>
            <a:r>
              <a:rPr lang="en-US" altLang="en-US" b="1" dirty="0">
                <a:latin typeface="Helvetica-Bold"/>
              </a:rPr>
              <a:t> Clause</a:t>
            </a:r>
          </a:p>
          <a:p>
            <a:pPr lvl="1"/>
            <a:r>
              <a:rPr lang="en-US" altLang="en-US" dirty="0"/>
              <a:t>For a given row, if no </a:t>
            </a:r>
            <a:r>
              <a:rPr lang="en-US" altLang="en-US" dirty="0">
                <a:latin typeface="Courier New" pitchFamily="49" charset="0"/>
              </a:rPr>
              <a:t>WHEN</a:t>
            </a:r>
            <a:r>
              <a:rPr lang="en-US" altLang="en-US" dirty="0"/>
              <a:t> clause evaluates to true:</a:t>
            </a:r>
          </a:p>
          <a:p>
            <a:pPr lvl="2"/>
            <a:r>
              <a:rPr lang="en-US" altLang="en-US" dirty="0"/>
              <a:t>If you have specified an </a:t>
            </a:r>
            <a:r>
              <a:rPr lang="en-US" altLang="en-US" dirty="0">
                <a:latin typeface="Courier New" pitchFamily="49" charset="0"/>
              </a:rPr>
              <a:t>ELSE</a:t>
            </a:r>
            <a:r>
              <a:rPr lang="en-US" altLang="en-US" dirty="0"/>
              <a:t> clause, the Oracle Server executes the </a:t>
            </a:r>
            <a:r>
              <a:rPr lang="en-US" altLang="en-US" dirty="0">
                <a:latin typeface="Courier New" pitchFamily="49" charset="0"/>
              </a:rPr>
              <a:t>INTO</a:t>
            </a:r>
            <a:r>
              <a:rPr lang="en-US" altLang="en-US" dirty="0"/>
              <a:t> clause list associated with the </a:t>
            </a:r>
            <a:r>
              <a:rPr lang="en-US" altLang="en-US" dirty="0">
                <a:latin typeface="Courier New" pitchFamily="49" charset="0"/>
              </a:rPr>
              <a:t>ELSE</a:t>
            </a:r>
            <a:r>
              <a:rPr lang="en-US" altLang="en-US" dirty="0"/>
              <a:t> clause</a:t>
            </a:r>
          </a:p>
          <a:p>
            <a:pPr lvl="2"/>
            <a:r>
              <a:rPr lang="en-US" altLang="en-US" dirty="0"/>
              <a:t>If you did not specify an </a:t>
            </a:r>
            <a:r>
              <a:rPr lang="en-US" altLang="en-US" dirty="0">
                <a:latin typeface="Courier New" pitchFamily="49" charset="0"/>
              </a:rPr>
              <a:t>ELSE</a:t>
            </a:r>
            <a:r>
              <a:rPr lang="en-US" altLang="en-US" dirty="0"/>
              <a:t> clause, the Oracle Server takes no action for that row</a:t>
            </a:r>
          </a:p>
          <a:p>
            <a:pPr lvl="1"/>
            <a:r>
              <a:rPr lang="en-US" altLang="en-US" b="1" dirty="0">
                <a:latin typeface="Helvetica-Bold"/>
              </a:rPr>
              <a:t>Restrictions on </a:t>
            </a:r>
            <a:r>
              <a:rPr lang="en-US" altLang="en-US" b="1" dirty="0" err="1">
                <a:latin typeface="Helvetica-Bold"/>
              </a:rPr>
              <a:t>Multitable</a:t>
            </a:r>
            <a:r>
              <a:rPr lang="en-US" altLang="en-US" b="1" dirty="0">
                <a:latin typeface="Helvetica-Bold"/>
              </a:rPr>
              <a:t> </a:t>
            </a:r>
            <a:r>
              <a:rPr lang="en-US" altLang="en-US" b="1" dirty="0">
                <a:latin typeface="Courier New" pitchFamily="49" charset="0"/>
              </a:rPr>
              <a:t>INSERT</a:t>
            </a:r>
            <a:r>
              <a:rPr lang="en-US" altLang="en-US" b="1" dirty="0"/>
              <a:t> </a:t>
            </a:r>
            <a:r>
              <a:rPr lang="en-US" altLang="en-US" b="1" dirty="0">
                <a:latin typeface="Helvetica-Bold"/>
              </a:rPr>
              <a:t>Statements</a:t>
            </a:r>
          </a:p>
          <a:p>
            <a:pPr lvl="2"/>
            <a:r>
              <a:rPr lang="en-US" altLang="en-US" dirty="0"/>
              <a:t>You can perform </a:t>
            </a:r>
            <a:r>
              <a:rPr lang="en-US" altLang="en-US" dirty="0" err="1"/>
              <a:t>multitable</a:t>
            </a:r>
            <a:r>
              <a:rPr lang="en-US" altLang="en-US" dirty="0"/>
              <a:t> </a:t>
            </a:r>
            <a:r>
              <a:rPr lang="en-US" altLang="en-US" dirty="0">
                <a:latin typeface="Courier New" pitchFamily="49" charset="0"/>
              </a:rPr>
              <a:t>INSERT</a:t>
            </a:r>
            <a:r>
              <a:rPr lang="en-US" altLang="en-US" dirty="0"/>
              <a:t> statements only on tables, and not on views or materialized views.</a:t>
            </a:r>
          </a:p>
          <a:p>
            <a:pPr lvl="2"/>
            <a:r>
              <a:rPr lang="en-US" altLang="en-US" dirty="0"/>
              <a:t>You cannot perform a </a:t>
            </a:r>
            <a:r>
              <a:rPr lang="en-US" altLang="en-US" dirty="0" err="1"/>
              <a:t>multitable</a:t>
            </a:r>
            <a:r>
              <a:rPr lang="en-US" altLang="en-US" dirty="0"/>
              <a:t> </a:t>
            </a:r>
            <a:r>
              <a:rPr lang="en-US" altLang="en-US" dirty="0">
                <a:latin typeface="Courier New" pitchFamily="49" charset="0"/>
              </a:rPr>
              <a:t>INSERT</a:t>
            </a:r>
            <a:r>
              <a:rPr lang="en-US" altLang="en-US" dirty="0"/>
              <a:t> on a remote table.</a:t>
            </a:r>
          </a:p>
          <a:p>
            <a:pPr lvl="2"/>
            <a:r>
              <a:rPr lang="en-US" altLang="en-US" dirty="0"/>
              <a:t>You cannot specify a table collection expression when performing a </a:t>
            </a:r>
            <a:r>
              <a:rPr lang="en-US" altLang="en-US" dirty="0" err="1"/>
              <a:t>multitable</a:t>
            </a:r>
            <a:r>
              <a:rPr lang="en-US" altLang="en-US" dirty="0"/>
              <a:t> </a:t>
            </a:r>
            <a:r>
              <a:rPr lang="en-US" altLang="en-US" dirty="0">
                <a:latin typeface="Courier New" pitchFamily="49" charset="0"/>
              </a:rPr>
              <a:t>INSERT</a:t>
            </a:r>
            <a:r>
              <a:rPr lang="en-US" altLang="en-US" dirty="0"/>
              <a:t>.</a:t>
            </a:r>
          </a:p>
          <a:p>
            <a:pPr lvl="2"/>
            <a:r>
              <a:rPr lang="en-US" altLang="en-US" dirty="0"/>
              <a:t>In a </a:t>
            </a:r>
            <a:r>
              <a:rPr lang="en-US" altLang="en-US" dirty="0" err="1"/>
              <a:t>multitable</a:t>
            </a:r>
            <a:r>
              <a:rPr lang="en-US" altLang="en-US" dirty="0"/>
              <a:t> </a:t>
            </a:r>
            <a:r>
              <a:rPr lang="en-US" altLang="en-US" dirty="0">
                <a:latin typeface="Courier New" pitchFamily="49" charset="0"/>
              </a:rPr>
              <a:t>INSERT</a:t>
            </a:r>
            <a:r>
              <a:rPr lang="en-US" altLang="en-US" dirty="0"/>
              <a:t>, all </a:t>
            </a:r>
            <a:r>
              <a:rPr lang="en-US" altLang="en-US" dirty="0" err="1">
                <a:latin typeface="Courier New" pitchFamily="49" charset="0"/>
              </a:rPr>
              <a:t>insert_into_clauses</a:t>
            </a:r>
            <a:r>
              <a:rPr lang="en-US" altLang="en-US" dirty="0"/>
              <a:t> cannot combine to specify more than 999 target columns.</a:t>
            </a:r>
          </a:p>
          <a:p>
            <a:endParaRPr lang="en-US" dirty="0"/>
          </a:p>
        </p:txBody>
      </p:sp>
    </p:spTree>
    <p:extLst>
      <p:ext uri="{BB962C8B-B14F-4D97-AF65-F5344CB8AC3E}">
        <p14:creationId xmlns:p14="http://schemas.microsoft.com/office/powerpoint/2010/main" val="2144205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19 - </a:t>
            </a:r>
            <a:fld id="{7C951E65-0BAA-4B24-AD87-683F8269D8DB}" type="slidenum">
              <a:rPr lang="en-US" smtClean="0"/>
              <a:pPr/>
              <a:t>14</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The example in the slide inserts rows into both the </a:t>
            </a:r>
            <a:r>
              <a:rPr lang="en-US" altLang="en-US" dirty="0">
                <a:latin typeface="Courier New" pitchFamily="49" charset="0"/>
              </a:rPr>
              <a:t>SAL_HISTORY</a:t>
            </a:r>
            <a:r>
              <a:rPr lang="en-US" altLang="en-US" dirty="0"/>
              <a:t> and the </a:t>
            </a:r>
            <a:r>
              <a:rPr lang="en-US" altLang="en-US" dirty="0">
                <a:latin typeface="Courier New" pitchFamily="49" charset="0"/>
              </a:rPr>
              <a:t>MGR_HISTORY</a:t>
            </a:r>
            <a:r>
              <a:rPr lang="en-US" altLang="en-US" dirty="0"/>
              <a:t> tables.</a:t>
            </a:r>
          </a:p>
          <a:p>
            <a:pPr lvl="2"/>
            <a:r>
              <a:rPr lang="en-US" altLang="en-US" dirty="0"/>
              <a:t>The </a:t>
            </a:r>
            <a:r>
              <a:rPr lang="en-US" altLang="en-US" dirty="0">
                <a:latin typeface="Courier New" pitchFamily="49" charset="0"/>
              </a:rPr>
              <a:t>SELECT</a:t>
            </a:r>
            <a:r>
              <a:rPr lang="en-US" altLang="en-US" dirty="0"/>
              <a:t> statement retrieves the details of employee </a:t>
            </a:r>
            <a:r>
              <a:rPr lang="en-US" altLang="en-US" dirty="0">
                <a:latin typeface="Courier New" pitchFamily="49" charset="0"/>
                <a:cs typeface="Courier New" pitchFamily="49" charset="0"/>
              </a:rPr>
              <a:t>ID</a:t>
            </a:r>
            <a:r>
              <a:rPr lang="en-US" altLang="en-US" dirty="0"/>
              <a:t>, hire date, salary, and manager </a:t>
            </a:r>
            <a:r>
              <a:rPr lang="en-US" altLang="en-US" dirty="0">
                <a:latin typeface="Courier New" pitchFamily="49" charset="0"/>
                <a:cs typeface="Courier New" pitchFamily="49" charset="0"/>
              </a:rPr>
              <a:t>ID</a:t>
            </a:r>
            <a:r>
              <a:rPr lang="en-US" altLang="en-US" dirty="0"/>
              <a:t> of those employees whose employee</a:t>
            </a:r>
            <a:r>
              <a:rPr lang="en-US" altLang="en-US" dirty="0">
                <a:latin typeface="Courier New" pitchFamily="49" charset="0"/>
                <a:cs typeface="Courier New" pitchFamily="49" charset="0"/>
              </a:rPr>
              <a:t> ID </a:t>
            </a:r>
            <a:r>
              <a:rPr lang="en-US" altLang="en-US" dirty="0"/>
              <a:t>is greater than 200 from the </a:t>
            </a:r>
            <a:r>
              <a:rPr lang="en-US" altLang="en-US" dirty="0">
                <a:latin typeface="Courier New" pitchFamily="49" charset="0"/>
              </a:rPr>
              <a:t>EMPLOYEES</a:t>
            </a:r>
            <a:r>
              <a:rPr lang="en-US" altLang="en-US" dirty="0"/>
              <a:t> table. </a:t>
            </a:r>
          </a:p>
          <a:p>
            <a:pPr lvl="2"/>
            <a:r>
              <a:rPr lang="en-US" altLang="en-US" dirty="0"/>
              <a:t>The details of the employee </a:t>
            </a:r>
            <a:r>
              <a:rPr lang="en-US" altLang="en-US" dirty="0">
                <a:latin typeface="Courier New" pitchFamily="49" charset="0"/>
                <a:cs typeface="Courier New" pitchFamily="49" charset="0"/>
              </a:rPr>
              <a:t>ID</a:t>
            </a:r>
            <a:r>
              <a:rPr lang="en-US" altLang="en-US" dirty="0"/>
              <a:t>, hire date and salary are inserted into the </a:t>
            </a:r>
            <a:r>
              <a:rPr lang="en-US" altLang="en-US" dirty="0">
                <a:latin typeface="Courier New" pitchFamily="49" charset="0"/>
              </a:rPr>
              <a:t>SAL_HISTORY</a:t>
            </a:r>
            <a:r>
              <a:rPr lang="en-US" altLang="en-US" dirty="0"/>
              <a:t> table. </a:t>
            </a:r>
          </a:p>
          <a:p>
            <a:pPr lvl="2"/>
            <a:r>
              <a:rPr lang="en-US" altLang="en-US" dirty="0"/>
              <a:t>The details of employee </a:t>
            </a:r>
            <a:r>
              <a:rPr lang="en-US" altLang="en-US" dirty="0">
                <a:latin typeface="Courier New" pitchFamily="49" charset="0"/>
                <a:cs typeface="Courier New" pitchFamily="49" charset="0"/>
              </a:rPr>
              <a:t>ID</a:t>
            </a:r>
            <a:r>
              <a:rPr lang="en-US" altLang="en-US" dirty="0"/>
              <a:t>, manager </a:t>
            </a:r>
            <a:r>
              <a:rPr lang="en-US" altLang="en-US" dirty="0">
                <a:latin typeface="Courier New" pitchFamily="49" charset="0"/>
                <a:cs typeface="Courier New" pitchFamily="49" charset="0"/>
              </a:rPr>
              <a:t>ID</a:t>
            </a:r>
            <a:r>
              <a:rPr lang="en-US" altLang="en-US" dirty="0"/>
              <a:t>, and salary are inserted into the </a:t>
            </a:r>
            <a:r>
              <a:rPr lang="en-US" altLang="en-US" dirty="0">
                <a:latin typeface="Courier New" pitchFamily="49" charset="0"/>
              </a:rPr>
              <a:t>MGR_HISTORY</a:t>
            </a:r>
            <a:r>
              <a:rPr lang="en-US" altLang="en-US" dirty="0"/>
              <a:t> table.</a:t>
            </a:r>
          </a:p>
          <a:p>
            <a:pPr lvl="1"/>
            <a:r>
              <a:rPr lang="en-US" altLang="en-US" dirty="0"/>
              <a:t>This </a:t>
            </a:r>
            <a:r>
              <a:rPr lang="en-US" altLang="en-US" dirty="0">
                <a:latin typeface="Courier New" pitchFamily="49" charset="0"/>
              </a:rPr>
              <a:t>INSERT</a:t>
            </a:r>
            <a:r>
              <a:rPr lang="en-US" altLang="en-US" dirty="0"/>
              <a:t> statement is referred to as an unconditional </a:t>
            </a:r>
            <a:r>
              <a:rPr lang="en-US" altLang="en-US" dirty="0">
                <a:latin typeface="Courier New" pitchFamily="49" charset="0"/>
              </a:rPr>
              <a:t>INSERT</a:t>
            </a:r>
            <a:r>
              <a:rPr lang="en-US" altLang="en-US" dirty="0"/>
              <a:t> because no further restriction is applied to the rows that are retrieved by the </a:t>
            </a:r>
            <a:r>
              <a:rPr lang="en-US" altLang="en-US" dirty="0">
                <a:latin typeface="Courier New" pitchFamily="49" charset="0"/>
              </a:rPr>
              <a:t>SELECT</a:t>
            </a:r>
            <a:r>
              <a:rPr lang="en-US" altLang="en-US" dirty="0"/>
              <a:t> statement. All the rows retrieved by the </a:t>
            </a:r>
            <a:r>
              <a:rPr lang="en-US" altLang="en-US" dirty="0">
                <a:latin typeface="Courier New" pitchFamily="49" charset="0"/>
              </a:rPr>
              <a:t>SELECT</a:t>
            </a:r>
            <a:r>
              <a:rPr lang="en-US" altLang="en-US" dirty="0"/>
              <a:t> statement are inserted into the two tables: </a:t>
            </a:r>
            <a:r>
              <a:rPr lang="en-US" altLang="en-US" dirty="0">
                <a:latin typeface="Courier New" pitchFamily="49" charset="0"/>
              </a:rPr>
              <a:t>SAL_HISTORY</a:t>
            </a:r>
            <a:r>
              <a:rPr lang="en-US" altLang="en-US" dirty="0"/>
              <a:t> and </a:t>
            </a:r>
            <a:r>
              <a:rPr lang="en-US" altLang="en-US" dirty="0">
                <a:latin typeface="Courier New" pitchFamily="49" charset="0"/>
              </a:rPr>
              <a:t>MGR_HISTORY</a:t>
            </a:r>
            <a:r>
              <a:rPr lang="en-US" altLang="en-US" dirty="0"/>
              <a:t>. The </a:t>
            </a:r>
            <a:r>
              <a:rPr lang="en-US" altLang="en-US" dirty="0">
                <a:latin typeface="Courier New" pitchFamily="49" charset="0"/>
              </a:rPr>
              <a:t>VALUES</a:t>
            </a:r>
            <a:r>
              <a:rPr lang="en-US" altLang="en-US" dirty="0"/>
              <a:t> clause in the </a:t>
            </a:r>
            <a:r>
              <a:rPr lang="en-US" altLang="en-US" dirty="0">
                <a:latin typeface="Courier New" pitchFamily="49" charset="0"/>
              </a:rPr>
              <a:t>INSERT</a:t>
            </a:r>
            <a:r>
              <a:rPr lang="en-US" altLang="en-US" dirty="0"/>
              <a:t> statements specifies the columns from the </a:t>
            </a:r>
            <a:r>
              <a:rPr lang="en-US" altLang="en-US" dirty="0">
                <a:latin typeface="Courier New" pitchFamily="49" charset="0"/>
              </a:rPr>
              <a:t>SELECT</a:t>
            </a:r>
            <a:r>
              <a:rPr lang="en-US" altLang="en-US" dirty="0"/>
              <a:t> statement that must be inserted into each of the tables. Each row returned by the </a:t>
            </a:r>
            <a:r>
              <a:rPr lang="en-US" altLang="en-US" dirty="0">
                <a:latin typeface="Courier New" pitchFamily="49" charset="0"/>
              </a:rPr>
              <a:t>SELECT</a:t>
            </a:r>
            <a:r>
              <a:rPr lang="en-US" altLang="en-US" dirty="0"/>
              <a:t> statement results in two insertions: one for the </a:t>
            </a:r>
            <a:r>
              <a:rPr lang="en-US" altLang="en-US" dirty="0">
                <a:latin typeface="Courier New" pitchFamily="49" charset="0"/>
              </a:rPr>
              <a:t>SAL_HISTORY</a:t>
            </a:r>
            <a:r>
              <a:rPr lang="en-US" altLang="en-US" dirty="0"/>
              <a:t> table and one for the </a:t>
            </a:r>
            <a:r>
              <a:rPr lang="en-US" altLang="en-US" dirty="0">
                <a:latin typeface="Courier New" pitchFamily="49" charset="0"/>
              </a:rPr>
              <a:t>MGR_HISTORY</a:t>
            </a:r>
            <a:r>
              <a:rPr lang="en-US" altLang="en-US" dirty="0"/>
              <a:t> table.</a:t>
            </a:r>
          </a:p>
          <a:p>
            <a:pPr lvl="1"/>
            <a:r>
              <a:rPr lang="en-US" altLang="en-US" dirty="0"/>
              <a:t>A total of 12 rows were inserted:</a:t>
            </a:r>
          </a:p>
          <a:p>
            <a:pPr marL="857250" lvl="4"/>
            <a:r>
              <a:rPr lang="en-US" altLang="en-US" dirty="0"/>
              <a:t>SELECT COUNT(*) </a:t>
            </a:r>
            <a:r>
              <a:rPr lang="en-US" altLang="en-US" dirty="0" err="1"/>
              <a:t>total_in_sal</a:t>
            </a:r>
            <a:r>
              <a:rPr lang="en-US" altLang="en-US" dirty="0"/>
              <a:t> FROM </a:t>
            </a:r>
            <a:r>
              <a:rPr lang="en-US" altLang="en-US" dirty="0" err="1"/>
              <a:t>sal_history</a:t>
            </a:r>
            <a:r>
              <a:rPr lang="en-US" altLang="en-US" dirty="0"/>
              <a:t>;</a:t>
            </a:r>
          </a:p>
          <a:p>
            <a:pPr marL="857250" lvl="4"/>
            <a:r>
              <a:rPr lang="en-US" altLang="en-US" dirty="0"/>
              <a:t>SELECT COUNT(*) </a:t>
            </a:r>
            <a:r>
              <a:rPr lang="en-US" altLang="en-US" dirty="0" err="1"/>
              <a:t>total_in_mgr</a:t>
            </a:r>
            <a:r>
              <a:rPr lang="en-US" altLang="en-US" dirty="0"/>
              <a:t> FROM </a:t>
            </a:r>
            <a:r>
              <a:rPr lang="en-US" altLang="en-US" dirty="0" err="1"/>
              <a:t>mgr_history</a:t>
            </a:r>
            <a:r>
              <a:rPr lang="en-US" altLang="en-US" dirty="0"/>
              <a:t>;</a:t>
            </a:r>
          </a:p>
          <a:p>
            <a:endParaRPr lang="en-US" dirty="0"/>
          </a:p>
        </p:txBody>
      </p:sp>
    </p:spTree>
    <p:extLst>
      <p:ext uri="{BB962C8B-B14F-4D97-AF65-F5344CB8AC3E}">
        <p14:creationId xmlns:p14="http://schemas.microsoft.com/office/powerpoint/2010/main" val="6292987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19 - </a:t>
            </a:r>
            <a:fld id="{7C951E65-0BAA-4B24-AD87-683F8269D8DB}" type="slidenum">
              <a:rPr lang="en-US" smtClean="0"/>
              <a:pPr/>
              <a:t>15</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For all employees in the employees tables, if the employee was hired before 2015, insert that employee record into employee history. If the employee earns a sales commission, insert the record information into the </a:t>
            </a:r>
            <a:r>
              <a:rPr lang="en-US" altLang="en-US" dirty="0">
                <a:latin typeface="Courier New" pitchFamily="49" charset="0"/>
              </a:rPr>
              <a:t>EMP_SALES</a:t>
            </a:r>
            <a:r>
              <a:rPr lang="en-US" altLang="en-US" dirty="0"/>
              <a:t> table. The SQL statement is shown in the next slide.</a:t>
            </a:r>
          </a:p>
          <a:p>
            <a:pPr lvl="1"/>
            <a:endParaRPr lang="en-US" dirty="0"/>
          </a:p>
        </p:txBody>
      </p:sp>
    </p:spTree>
    <p:extLst>
      <p:ext uri="{BB962C8B-B14F-4D97-AF65-F5344CB8AC3E}">
        <p14:creationId xmlns:p14="http://schemas.microsoft.com/office/powerpoint/2010/main" val="2544979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19 - </a:t>
            </a:r>
            <a:fld id="{7C951E65-0BAA-4B24-AD87-683F8269D8DB}" type="slidenum">
              <a:rPr lang="en-US" smtClean="0"/>
              <a:pPr/>
              <a:t>16</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The example in the slide is similar to the example in the previous slide because it inserts rows into both </a:t>
            </a:r>
            <a:r>
              <a:rPr lang="en-US" altLang="en-US" dirty="0">
                <a:latin typeface="Courier New" pitchFamily="49" charset="0"/>
              </a:rPr>
              <a:t>EMP_HISTORY</a:t>
            </a:r>
            <a:r>
              <a:rPr lang="en-US" altLang="en-US" dirty="0"/>
              <a:t> and </a:t>
            </a:r>
            <a:r>
              <a:rPr lang="en-US" altLang="en-US" dirty="0">
                <a:latin typeface="Courier New" pitchFamily="49" charset="0"/>
              </a:rPr>
              <a:t>EMP_SALES</a:t>
            </a:r>
            <a:r>
              <a:rPr lang="en-US" altLang="en-US" dirty="0"/>
              <a:t> tables. </a:t>
            </a:r>
          </a:p>
          <a:p>
            <a:pPr lvl="1"/>
            <a:r>
              <a:rPr lang="en-US" altLang="en-US" dirty="0"/>
              <a:t>The </a:t>
            </a:r>
            <a:r>
              <a:rPr lang="en-US" altLang="en-US" dirty="0">
                <a:latin typeface="Courier New" pitchFamily="49" charset="0"/>
              </a:rPr>
              <a:t>SELECT</a:t>
            </a:r>
            <a:r>
              <a:rPr lang="en-US" altLang="en-US" dirty="0"/>
              <a:t> statement retrieves details such as employee </a:t>
            </a:r>
            <a:r>
              <a:rPr lang="en-US" altLang="en-US" dirty="0">
                <a:latin typeface="Courier New" pitchFamily="49" charset="0"/>
                <a:cs typeface="Courier New" pitchFamily="49" charset="0"/>
              </a:rPr>
              <a:t>ID</a:t>
            </a:r>
            <a:r>
              <a:rPr lang="en-US" altLang="en-US" dirty="0"/>
              <a:t>, hire date, salary, and commission percentage for all employees from the </a:t>
            </a:r>
            <a:r>
              <a:rPr lang="en-US" altLang="en-US" dirty="0">
                <a:latin typeface="Courier New" pitchFamily="49" charset="0"/>
              </a:rPr>
              <a:t>EMPLOYEES</a:t>
            </a:r>
            <a:r>
              <a:rPr lang="en-US" altLang="en-US" dirty="0"/>
              <a:t> table. Details such as employee </a:t>
            </a:r>
            <a:r>
              <a:rPr lang="en-US" altLang="en-US" dirty="0">
                <a:latin typeface="Courier New" pitchFamily="49" charset="0"/>
                <a:cs typeface="Courier New" pitchFamily="49" charset="0"/>
              </a:rPr>
              <a:t>ID</a:t>
            </a:r>
            <a:r>
              <a:rPr lang="en-US" altLang="en-US" dirty="0"/>
              <a:t>, hire date, and salary are inserted into the </a:t>
            </a:r>
            <a:r>
              <a:rPr lang="en-US" altLang="en-US" dirty="0">
                <a:latin typeface="Courier New" pitchFamily="49" charset="0"/>
              </a:rPr>
              <a:t>EMP_HISTORY</a:t>
            </a:r>
            <a:r>
              <a:rPr lang="en-US" altLang="en-US" dirty="0"/>
              <a:t> table. Details such as employee </a:t>
            </a:r>
            <a:r>
              <a:rPr lang="en-US" altLang="en-US" dirty="0">
                <a:latin typeface="Courier New" pitchFamily="49" charset="0"/>
                <a:cs typeface="Courier New" pitchFamily="49" charset="0"/>
              </a:rPr>
              <a:t>ID</a:t>
            </a:r>
            <a:r>
              <a:rPr lang="en-US" altLang="en-US" dirty="0"/>
              <a:t>, commission percentage, and salary are inserted into the </a:t>
            </a:r>
            <a:r>
              <a:rPr lang="en-US" altLang="en-US" dirty="0">
                <a:latin typeface="Courier New" pitchFamily="49" charset="0"/>
              </a:rPr>
              <a:t>EMP_SALES</a:t>
            </a:r>
            <a:r>
              <a:rPr lang="en-US" altLang="en-US" dirty="0"/>
              <a:t> table.</a:t>
            </a:r>
          </a:p>
          <a:p>
            <a:pPr lvl="1"/>
            <a:r>
              <a:rPr lang="en-US" altLang="en-US" dirty="0"/>
              <a:t>This </a:t>
            </a:r>
            <a:r>
              <a:rPr lang="en-US" altLang="en-US" dirty="0">
                <a:latin typeface="Courier New" pitchFamily="49" charset="0"/>
              </a:rPr>
              <a:t>INSERT</a:t>
            </a:r>
            <a:r>
              <a:rPr lang="en-US" altLang="en-US" dirty="0"/>
              <a:t> statement is referred to as a conditional </a:t>
            </a:r>
            <a:r>
              <a:rPr lang="en-US" altLang="en-US" dirty="0">
                <a:latin typeface="Courier New" pitchFamily="49" charset="0"/>
              </a:rPr>
              <a:t>INSERT ALL</a:t>
            </a:r>
            <a:r>
              <a:rPr lang="en-US" altLang="en-US" dirty="0"/>
              <a:t> because a further restriction is applied to the rows that are retrieved by the </a:t>
            </a:r>
            <a:r>
              <a:rPr lang="en-US" altLang="en-US" dirty="0">
                <a:latin typeface="Courier New" pitchFamily="49" charset="0"/>
              </a:rPr>
              <a:t>SELECT</a:t>
            </a:r>
            <a:r>
              <a:rPr lang="en-US" altLang="en-US" dirty="0"/>
              <a:t> statement. From the rows that are retrieved by the </a:t>
            </a:r>
            <a:r>
              <a:rPr lang="en-US" altLang="en-US" dirty="0">
                <a:latin typeface="Courier New" pitchFamily="49" charset="0"/>
              </a:rPr>
              <a:t>SELECT</a:t>
            </a:r>
            <a:r>
              <a:rPr lang="en-US" altLang="en-US" dirty="0"/>
              <a:t> statement, only those rows in which the hire date was prior to 2015 are inserted in the </a:t>
            </a:r>
            <a:r>
              <a:rPr lang="en-US" altLang="en-US" dirty="0">
                <a:latin typeface="Courier New" pitchFamily="49" charset="0"/>
              </a:rPr>
              <a:t>EMP_HISTORY</a:t>
            </a:r>
            <a:r>
              <a:rPr lang="en-US" altLang="en-US" dirty="0"/>
              <a:t> table. Similarly, only those rows where the value of commission percentage is not null are inserted in the </a:t>
            </a:r>
            <a:r>
              <a:rPr lang="en-US" altLang="en-US" dirty="0">
                <a:latin typeface="Courier New" pitchFamily="49" charset="0"/>
              </a:rPr>
              <a:t>EMP_SALES</a:t>
            </a:r>
            <a:r>
              <a:rPr lang="en-US" altLang="en-US" dirty="0"/>
              <a:t> table.</a:t>
            </a:r>
          </a:p>
          <a:p>
            <a:pPr marL="857250" lvl="4"/>
            <a:r>
              <a:rPr lang="en-US" altLang="en-US" dirty="0"/>
              <a:t>SELECT count(*) FROM </a:t>
            </a:r>
            <a:r>
              <a:rPr lang="en-US" altLang="en-US" dirty="0" err="1"/>
              <a:t>emp_history</a:t>
            </a:r>
            <a:r>
              <a:rPr lang="en-US" altLang="en-US" dirty="0"/>
              <a:t>;</a:t>
            </a:r>
          </a:p>
          <a:p>
            <a:pPr lvl="1"/>
            <a:r>
              <a:rPr lang="en-US" altLang="en-US" dirty="0"/>
              <a:t>  Result:         77 rows fetched.</a:t>
            </a:r>
          </a:p>
          <a:p>
            <a:pPr marL="857250" lvl="4"/>
            <a:endParaRPr lang="en-US" altLang="en-US" dirty="0"/>
          </a:p>
          <a:p>
            <a:pPr marL="857250" lvl="4"/>
            <a:r>
              <a:rPr lang="en-US" altLang="en-US" dirty="0"/>
              <a:t>SELECT count(*) FROM </a:t>
            </a:r>
            <a:r>
              <a:rPr lang="en-US" altLang="en-US" dirty="0" err="1"/>
              <a:t>emp_sales</a:t>
            </a:r>
            <a:r>
              <a:rPr lang="en-US" altLang="en-US" dirty="0"/>
              <a:t>;</a:t>
            </a:r>
          </a:p>
          <a:p>
            <a:pPr lvl="1"/>
            <a:r>
              <a:rPr lang="en-US" altLang="en-US" dirty="0"/>
              <a:t>  Result:          35 rows fetched.</a:t>
            </a:r>
          </a:p>
          <a:p>
            <a:endParaRPr lang="en-US" dirty="0"/>
          </a:p>
        </p:txBody>
      </p:sp>
    </p:spTree>
    <p:extLst>
      <p:ext uri="{BB962C8B-B14F-4D97-AF65-F5344CB8AC3E}">
        <p14:creationId xmlns:p14="http://schemas.microsoft.com/office/powerpoint/2010/main" val="3420307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19 - </a:t>
            </a:r>
            <a:fld id="{7C951E65-0BAA-4B24-AD87-683F8269D8DB}" type="slidenum">
              <a:rPr lang="en-US" smtClean="0"/>
              <a:pPr/>
              <a:t>17</a:t>
            </a:fld>
            <a:endParaRPr lang="en-US" dirty="0"/>
          </a:p>
        </p:txBody>
      </p:sp>
      <p:sp>
        <p:nvSpPr>
          <p:cNvPr id="6" name="Notes Placeholder 5"/>
          <p:cNvSpPr>
            <a:spLocks noGrp="1"/>
          </p:cNvSpPr>
          <p:nvPr>
            <p:ph type="body" idx="1"/>
          </p:nvPr>
        </p:nvSpPr>
        <p:spPr>
          <a:xfrm>
            <a:off x="457200" y="449263"/>
            <a:ext cx="6858000" cy="9380537"/>
          </a:xfrm>
        </p:spPr>
        <p:txBody>
          <a:bodyPr/>
          <a:lstStyle/>
          <a:p>
            <a:pPr lvl="1"/>
            <a:r>
              <a:rPr lang="en-US" altLang="en-US" dirty="0"/>
              <a:t>You can also optionally use the </a:t>
            </a:r>
            <a:r>
              <a:rPr lang="en-US" altLang="en-US" dirty="0">
                <a:latin typeface="Courier New" pitchFamily="49" charset="0"/>
              </a:rPr>
              <a:t>ELSE</a:t>
            </a:r>
            <a:r>
              <a:rPr lang="en-US" altLang="en-US" dirty="0"/>
              <a:t> clause with the </a:t>
            </a:r>
            <a:r>
              <a:rPr lang="en-US" altLang="en-US" dirty="0">
                <a:latin typeface="Courier New" pitchFamily="49" charset="0"/>
              </a:rPr>
              <a:t>INSERT</a:t>
            </a:r>
            <a:r>
              <a:rPr lang="en-US" altLang="en-US" dirty="0"/>
              <a:t> </a:t>
            </a:r>
            <a:r>
              <a:rPr lang="en-US" altLang="en-US" dirty="0">
                <a:latin typeface="Courier New" pitchFamily="49" charset="0"/>
              </a:rPr>
              <a:t>ALL</a:t>
            </a:r>
            <a:r>
              <a:rPr lang="en-US" altLang="en-US" dirty="0"/>
              <a:t> statement.</a:t>
            </a:r>
          </a:p>
          <a:p>
            <a:pPr lvl="1"/>
            <a:r>
              <a:rPr lang="en-US" altLang="en-US" dirty="0"/>
              <a:t>Example:</a:t>
            </a:r>
          </a:p>
          <a:p>
            <a:pPr marL="857250" lvl="4"/>
            <a:r>
              <a:rPr lang="en-US" altLang="en-US" dirty="0" smtClean="0"/>
              <a:t>INSERT </a:t>
            </a:r>
            <a:r>
              <a:rPr lang="en-US" altLang="en-US" dirty="0"/>
              <a:t>ALL</a:t>
            </a:r>
          </a:p>
          <a:p>
            <a:pPr marL="857250" lvl="4"/>
            <a:r>
              <a:rPr lang="en-US" altLang="en-US" dirty="0"/>
              <a:t>WHEN </a:t>
            </a:r>
            <a:r>
              <a:rPr lang="en-US" altLang="en-US" dirty="0" err="1"/>
              <a:t>job_id</a:t>
            </a:r>
            <a:r>
              <a:rPr lang="en-US" altLang="en-US" dirty="0"/>
              <a:t> IN </a:t>
            </a:r>
          </a:p>
          <a:p>
            <a:pPr marL="857250" lvl="4"/>
            <a:r>
              <a:rPr lang="en-US" altLang="en-US" dirty="0"/>
              <a:t>(select </a:t>
            </a:r>
            <a:r>
              <a:rPr lang="en-US" altLang="en-US" dirty="0" err="1"/>
              <a:t>job_id</a:t>
            </a:r>
            <a:r>
              <a:rPr lang="en-US" altLang="en-US" dirty="0"/>
              <a:t> FROM jobs WHERE </a:t>
            </a:r>
            <a:r>
              <a:rPr lang="en-US" altLang="en-US" dirty="0" err="1"/>
              <a:t>job_title</a:t>
            </a:r>
            <a:r>
              <a:rPr lang="en-US" altLang="en-US" dirty="0"/>
              <a:t> LIKE '%Manager%') THEN</a:t>
            </a:r>
          </a:p>
          <a:p>
            <a:pPr marL="857250" lvl="4"/>
            <a:r>
              <a:rPr lang="en-US" altLang="en-US" dirty="0"/>
              <a:t>INTO managers2(</a:t>
            </a:r>
            <a:r>
              <a:rPr lang="en-US" altLang="en-US" dirty="0" err="1"/>
              <a:t>last_name,job_id,SALARY</a:t>
            </a:r>
            <a:r>
              <a:rPr lang="en-US" altLang="en-US" dirty="0"/>
              <a:t>)</a:t>
            </a:r>
          </a:p>
          <a:p>
            <a:pPr marL="857250" lvl="4"/>
            <a:r>
              <a:rPr lang="en-US" altLang="en-US" dirty="0"/>
              <a:t>VALUES (</a:t>
            </a:r>
            <a:r>
              <a:rPr lang="en-US" altLang="en-US" dirty="0" err="1"/>
              <a:t>last_name,job_id,SALARY</a:t>
            </a:r>
            <a:r>
              <a:rPr lang="en-US" altLang="en-US" dirty="0"/>
              <a:t>)</a:t>
            </a:r>
          </a:p>
          <a:p>
            <a:pPr marL="857250" lvl="4"/>
            <a:r>
              <a:rPr lang="en-US" altLang="en-US" dirty="0"/>
              <a:t>WHEN SALARY&gt;10000 THEN </a:t>
            </a:r>
          </a:p>
          <a:p>
            <a:pPr marL="857250" lvl="4"/>
            <a:r>
              <a:rPr lang="en-US" altLang="en-US" dirty="0"/>
              <a:t>INTO </a:t>
            </a:r>
            <a:r>
              <a:rPr lang="en-US" altLang="en-US" dirty="0" err="1"/>
              <a:t>richpeople</a:t>
            </a:r>
            <a:r>
              <a:rPr lang="en-US" altLang="en-US" dirty="0"/>
              <a:t>(</a:t>
            </a:r>
            <a:r>
              <a:rPr lang="en-US" altLang="en-US" dirty="0" err="1"/>
              <a:t>last_name,job_id,SALARY</a:t>
            </a:r>
            <a:r>
              <a:rPr lang="en-US" altLang="en-US" dirty="0"/>
              <a:t>)</a:t>
            </a:r>
          </a:p>
          <a:p>
            <a:pPr marL="857250" lvl="4"/>
            <a:r>
              <a:rPr lang="en-US" altLang="en-US" dirty="0"/>
              <a:t>VALUES (</a:t>
            </a:r>
            <a:r>
              <a:rPr lang="en-US" altLang="en-US" dirty="0" err="1"/>
              <a:t>last_name,job_id,SALARY</a:t>
            </a:r>
            <a:r>
              <a:rPr lang="en-US" altLang="en-US" dirty="0"/>
              <a:t>)</a:t>
            </a:r>
          </a:p>
          <a:p>
            <a:pPr marL="857250" lvl="4"/>
            <a:r>
              <a:rPr lang="en-US" altLang="en-US" dirty="0"/>
              <a:t>ELSE </a:t>
            </a:r>
          </a:p>
          <a:p>
            <a:pPr marL="857250" lvl="4"/>
            <a:r>
              <a:rPr lang="en-US" altLang="en-US" dirty="0"/>
              <a:t>INTO </a:t>
            </a:r>
            <a:r>
              <a:rPr lang="en-US" altLang="en-US" dirty="0" err="1"/>
              <a:t>poorpeople</a:t>
            </a:r>
            <a:r>
              <a:rPr lang="en-US" altLang="en-US" dirty="0"/>
              <a:t> VALUES (</a:t>
            </a:r>
            <a:r>
              <a:rPr lang="en-US" altLang="en-US" dirty="0" err="1"/>
              <a:t>last_name,job_id,SALARY</a:t>
            </a:r>
            <a:r>
              <a:rPr lang="en-US" altLang="en-US" dirty="0"/>
              <a:t>)</a:t>
            </a:r>
          </a:p>
          <a:p>
            <a:pPr marL="857250" lvl="4"/>
            <a:r>
              <a:rPr lang="en-US" altLang="en-US" dirty="0"/>
              <a:t>SELECT * FROM employees; </a:t>
            </a:r>
          </a:p>
          <a:p>
            <a:pPr lvl="1"/>
            <a:r>
              <a:rPr lang="en-US" altLang="en-US" dirty="0" smtClean="0"/>
              <a:t>Result</a:t>
            </a:r>
            <a:r>
              <a:rPr lang="en-US" altLang="en-US" dirty="0"/>
              <a:t>:</a:t>
            </a:r>
          </a:p>
          <a:p>
            <a:pPr marL="857250" lvl="4"/>
            <a:r>
              <a:rPr lang="en-US" altLang="en-US" dirty="0"/>
              <a:t>116 rows inserted</a:t>
            </a:r>
          </a:p>
          <a:p>
            <a:endParaRPr lang="en-US" dirty="0"/>
          </a:p>
        </p:txBody>
      </p:sp>
    </p:spTree>
    <p:extLst>
      <p:ext uri="{BB962C8B-B14F-4D97-AF65-F5344CB8AC3E}">
        <p14:creationId xmlns:p14="http://schemas.microsoft.com/office/powerpoint/2010/main" val="4183914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19 - </a:t>
            </a:r>
            <a:fld id="{7C951E65-0BAA-4B24-AD87-683F8269D8DB}" type="slidenum">
              <a:rPr lang="en-US" smtClean="0"/>
              <a:pPr/>
              <a:t>18</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For all employees in the </a:t>
            </a:r>
            <a:r>
              <a:rPr lang="en-US" altLang="en-US" dirty="0">
                <a:latin typeface="Courier New" pitchFamily="49" charset="0"/>
              </a:rPr>
              <a:t>EMPLOYEES</a:t>
            </a:r>
            <a:r>
              <a:rPr lang="en-US" altLang="en-US" dirty="0"/>
              <a:t> table, insert the employee information into the first target table that meets the condition. In the example, if an employee has a salary of 2,000, the record is inserted into the </a:t>
            </a:r>
            <a:r>
              <a:rPr lang="en-US" altLang="en-US" dirty="0">
                <a:latin typeface="Courier New" pitchFamily="49" charset="0"/>
              </a:rPr>
              <a:t>SAL_LOW</a:t>
            </a:r>
            <a:r>
              <a:rPr lang="en-US" altLang="en-US" dirty="0"/>
              <a:t> table only. The SQL statement is shown in the next slide.</a:t>
            </a:r>
          </a:p>
          <a:p>
            <a:pPr lvl="1"/>
            <a:endParaRPr lang="en-US" dirty="0"/>
          </a:p>
        </p:txBody>
      </p:sp>
    </p:spTree>
    <p:extLst>
      <p:ext uri="{BB962C8B-B14F-4D97-AF65-F5344CB8AC3E}">
        <p14:creationId xmlns:p14="http://schemas.microsoft.com/office/powerpoint/2010/main" val="4683967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19 - </a:t>
            </a:r>
            <a:fld id="{7C951E65-0BAA-4B24-AD87-683F8269D8DB}" type="slidenum">
              <a:rPr lang="en-US" smtClean="0"/>
              <a:pPr/>
              <a:t>19</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a:xfrm>
            <a:off x="457200" y="4617720"/>
            <a:ext cx="6858000" cy="6820192"/>
          </a:xfrm>
        </p:spPr>
        <p:txBody>
          <a:bodyPr/>
          <a:lstStyle/>
          <a:p>
            <a:pPr lvl="1"/>
            <a:r>
              <a:rPr lang="en-US" altLang="en-US" dirty="0">
                <a:solidFill>
                  <a:schemeClr val="tx1"/>
                </a:solidFill>
              </a:rPr>
              <a:t>The </a:t>
            </a:r>
            <a:r>
              <a:rPr lang="en-US" altLang="en-US" dirty="0">
                <a:solidFill>
                  <a:schemeClr val="tx1"/>
                </a:solidFill>
                <a:latin typeface="Courier New" pitchFamily="49" charset="0"/>
              </a:rPr>
              <a:t>SELECT</a:t>
            </a:r>
            <a:r>
              <a:rPr lang="en-US" altLang="en-US" dirty="0">
                <a:solidFill>
                  <a:schemeClr val="tx1"/>
                </a:solidFill>
              </a:rPr>
              <a:t> statement retrieves details such as employee </a:t>
            </a:r>
            <a:r>
              <a:rPr lang="en-US" altLang="en-US" dirty="0">
                <a:solidFill>
                  <a:schemeClr val="tx1"/>
                </a:solidFill>
                <a:latin typeface="Courier New" pitchFamily="49" charset="0"/>
                <a:cs typeface="Courier New" pitchFamily="49" charset="0"/>
              </a:rPr>
              <a:t>ID</a:t>
            </a:r>
            <a:r>
              <a:rPr lang="en-US" altLang="en-US" dirty="0">
                <a:solidFill>
                  <a:schemeClr val="tx1"/>
                </a:solidFill>
              </a:rPr>
              <a:t>, last name, and salary for every employee in the </a:t>
            </a:r>
            <a:r>
              <a:rPr lang="en-US" altLang="en-US" dirty="0">
                <a:solidFill>
                  <a:schemeClr val="tx1"/>
                </a:solidFill>
                <a:latin typeface="Courier New" pitchFamily="49" charset="0"/>
              </a:rPr>
              <a:t>EMPLOYEES</a:t>
            </a:r>
            <a:r>
              <a:rPr lang="en-US" altLang="en-US" dirty="0">
                <a:solidFill>
                  <a:schemeClr val="tx1"/>
                </a:solidFill>
              </a:rPr>
              <a:t> table. For each employee record, it is inserted into the very first target table that meets the condition.</a:t>
            </a:r>
          </a:p>
          <a:p>
            <a:pPr lvl="1"/>
            <a:r>
              <a:rPr lang="en-US" altLang="en-US" dirty="0">
                <a:solidFill>
                  <a:schemeClr val="tx1"/>
                </a:solidFill>
              </a:rPr>
              <a:t>This </a:t>
            </a:r>
            <a:r>
              <a:rPr lang="en-US" altLang="en-US" dirty="0">
                <a:solidFill>
                  <a:schemeClr val="tx1"/>
                </a:solidFill>
                <a:latin typeface="Courier New" pitchFamily="49" charset="0"/>
              </a:rPr>
              <a:t>INSERT</a:t>
            </a:r>
            <a:r>
              <a:rPr lang="en-US" altLang="en-US" dirty="0">
                <a:solidFill>
                  <a:schemeClr val="tx1"/>
                </a:solidFill>
              </a:rPr>
              <a:t> statement is referred to as a conditional </a:t>
            </a:r>
            <a:r>
              <a:rPr lang="en-US" altLang="en-US" dirty="0">
                <a:solidFill>
                  <a:schemeClr val="tx1"/>
                </a:solidFill>
                <a:latin typeface="Courier New" pitchFamily="49" charset="0"/>
              </a:rPr>
              <a:t>INSERT</a:t>
            </a:r>
            <a:r>
              <a:rPr lang="en-US" altLang="en-US" dirty="0"/>
              <a:t> </a:t>
            </a:r>
            <a:r>
              <a:rPr lang="en-US" altLang="en-US" dirty="0">
                <a:solidFill>
                  <a:schemeClr val="tx1"/>
                </a:solidFill>
                <a:latin typeface="Courier New" pitchFamily="49" charset="0"/>
              </a:rPr>
              <a:t>FIRST</a:t>
            </a:r>
            <a:r>
              <a:rPr lang="en-US" altLang="en-US" dirty="0"/>
              <a:t>.</a:t>
            </a:r>
            <a:r>
              <a:rPr lang="en-US" altLang="en-US" dirty="0">
                <a:solidFill>
                  <a:schemeClr val="tx1"/>
                </a:solidFill>
              </a:rPr>
              <a:t> The </a:t>
            </a:r>
            <a:r>
              <a:rPr lang="en-US" altLang="en-US" dirty="0">
                <a:solidFill>
                  <a:schemeClr val="tx1"/>
                </a:solidFill>
                <a:latin typeface="Courier New" pitchFamily="49" charset="0"/>
              </a:rPr>
              <a:t>WHEN</a:t>
            </a:r>
            <a:r>
              <a:rPr lang="en-US" altLang="en-US" dirty="0">
                <a:solidFill>
                  <a:schemeClr val="tx1"/>
                </a:solidFill>
              </a:rPr>
              <a:t> </a:t>
            </a:r>
            <a:r>
              <a:rPr lang="en-US" altLang="en-US" dirty="0">
                <a:solidFill>
                  <a:schemeClr val="tx1"/>
                </a:solidFill>
                <a:latin typeface="Courier New" pitchFamily="49" charset="0"/>
              </a:rPr>
              <a:t>salary </a:t>
            </a:r>
            <a:br>
              <a:rPr lang="en-US" altLang="en-US" dirty="0">
                <a:solidFill>
                  <a:schemeClr val="tx1"/>
                </a:solidFill>
                <a:latin typeface="Courier New" pitchFamily="49" charset="0"/>
              </a:rPr>
            </a:br>
            <a:r>
              <a:rPr lang="en-US" altLang="en-US" dirty="0">
                <a:solidFill>
                  <a:schemeClr val="tx1"/>
                </a:solidFill>
                <a:latin typeface="Courier New" pitchFamily="49" charset="0"/>
              </a:rPr>
              <a:t>&lt; 5000</a:t>
            </a:r>
            <a:r>
              <a:rPr lang="en-US" altLang="en-US" dirty="0">
                <a:solidFill>
                  <a:schemeClr val="tx1"/>
                </a:solidFill>
              </a:rPr>
              <a:t> condition is evaluated first. If this first </a:t>
            </a:r>
            <a:r>
              <a:rPr lang="en-US" altLang="en-US" dirty="0">
                <a:solidFill>
                  <a:schemeClr val="tx1"/>
                </a:solidFill>
                <a:latin typeface="Courier New" pitchFamily="49" charset="0"/>
              </a:rPr>
              <a:t>WHEN</a:t>
            </a:r>
            <a:r>
              <a:rPr lang="en-US" altLang="en-US" dirty="0">
                <a:solidFill>
                  <a:schemeClr val="tx1"/>
                </a:solidFill>
              </a:rPr>
              <a:t> clause evaluates to true, the Oracle Server executes the corresponding </a:t>
            </a:r>
            <a:r>
              <a:rPr lang="en-US" altLang="en-US" dirty="0">
                <a:solidFill>
                  <a:schemeClr val="tx1"/>
                </a:solidFill>
                <a:latin typeface="Courier New" pitchFamily="49" charset="0"/>
              </a:rPr>
              <a:t>INTO</a:t>
            </a:r>
            <a:r>
              <a:rPr lang="en-US" altLang="en-US" dirty="0">
                <a:solidFill>
                  <a:schemeClr val="tx1"/>
                </a:solidFill>
              </a:rPr>
              <a:t> clause and inserts the record into the </a:t>
            </a:r>
            <a:r>
              <a:rPr lang="en-US" altLang="en-US" dirty="0">
                <a:solidFill>
                  <a:schemeClr val="tx1"/>
                </a:solidFill>
                <a:latin typeface="Courier New" pitchFamily="49" charset="0"/>
              </a:rPr>
              <a:t>SAL_LOW</a:t>
            </a:r>
            <a:r>
              <a:rPr lang="en-US" altLang="en-US" dirty="0">
                <a:solidFill>
                  <a:schemeClr val="tx1"/>
                </a:solidFill>
              </a:rPr>
              <a:t> table. It skips subsequent </a:t>
            </a:r>
            <a:r>
              <a:rPr lang="en-US" altLang="en-US" dirty="0">
                <a:solidFill>
                  <a:schemeClr val="tx1"/>
                </a:solidFill>
                <a:latin typeface="Courier New" pitchFamily="49" charset="0"/>
              </a:rPr>
              <a:t>WHEN</a:t>
            </a:r>
            <a:r>
              <a:rPr lang="en-US" altLang="en-US" dirty="0">
                <a:solidFill>
                  <a:schemeClr val="tx1"/>
                </a:solidFill>
              </a:rPr>
              <a:t> clauses for this row.</a:t>
            </a:r>
          </a:p>
          <a:p>
            <a:pPr lvl="1"/>
            <a:r>
              <a:rPr lang="en-US" altLang="en-US" dirty="0">
                <a:solidFill>
                  <a:schemeClr val="tx1"/>
                </a:solidFill>
              </a:rPr>
              <a:t>If the row does not satisfy the first </a:t>
            </a:r>
            <a:r>
              <a:rPr lang="en-US" altLang="en-US" dirty="0">
                <a:solidFill>
                  <a:schemeClr val="tx1"/>
                </a:solidFill>
                <a:latin typeface="Courier New" pitchFamily="49" charset="0"/>
              </a:rPr>
              <a:t>WHEN</a:t>
            </a:r>
            <a:r>
              <a:rPr lang="en-US" altLang="en-US" dirty="0">
                <a:solidFill>
                  <a:schemeClr val="tx1"/>
                </a:solidFill>
              </a:rPr>
              <a:t> condition (</a:t>
            </a:r>
            <a:r>
              <a:rPr lang="en-US" altLang="en-US" dirty="0">
                <a:solidFill>
                  <a:schemeClr val="tx1"/>
                </a:solidFill>
                <a:latin typeface="Courier New" pitchFamily="49" charset="0"/>
              </a:rPr>
              <a:t>WHEN salary &lt; 5000</a:t>
            </a:r>
            <a:r>
              <a:rPr lang="en-US" altLang="en-US" dirty="0">
                <a:solidFill>
                  <a:schemeClr val="tx1"/>
                </a:solidFill>
              </a:rPr>
              <a:t>), the next condition (</a:t>
            </a:r>
            <a:r>
              <a:rPr lang="en-US" altLang="en-US" dirty="0">
                <a:solidFill>
                  <a:schemeClr val="tx1"/>
                </a:solidFill>
                <a:latin typeface="Courier New" pitchFamily="49" charset="0"/>
              </a:rPr>
              <a:t>WHEN salary between 5000 and 10000</a:t>
            </a:r>
            <a:r>
              <a:rPr lang="en-US" altLang="en-US" dirty="0">
                <a:solidFill>
                  <a:schemeClr val="tx1"/>
                </a:solidFill>
              </a:rPr>
              <a:t>) is evaluated. If this condition evaluates to true, the record is inserted into the </a:t>
            </a:r>
            <a:r>
              <a:rPr lang="en-US" altLang="en-US" dirty="0">
                <a:solidFill>
                  <a:schemeClr val="tx1"/>
                </a:solidFill>
                <a:latin typeface="Courier New" pitchFamily="49" charset="0"/>
              </a:rPr>
              <a:t>SAL_MID</a:t>
            </a:r>
            <a:r>
              <a:rPr lang="en-US" altLang="en-US" dirty="0">
                <a:solidFill>
                  <a:schemeClr val="tx1"/>
                </a:solidFill>
              </a:rPr>
              <a:t> table, and the last condition is skipped.</a:t>
            </a:r>
          </a:p>
          <a:p>
            <a:pPr lvl="1"/>
            <a:r>
              <a:rPr lang="en-US" altLang="en-US" dirty="0">
                <a:solidFill>
                  <a:schemeClr val="tx1"/>
                </a:solidFill>
              </a:rPr>
              <a:t>If neither the first condition (</a:t>
            </a:r>
            <a:r>
              <a:rPr lang="en-US" altLang="en-US" dirty="0">
                <a:solidFill>
                  <a:schemeClr val="tx1"/>
                </a:solidFill>
                <a:latin typeface="Courier New" pitchFamily="49" charset="0"/>
              </a:rPr>
              <a:t>WHEN salary &lt; 5000</a:t>
            </a:r>
            <a:r>
              <a:rPr lang="en-US" altLang="en-US" dirty="0">
                <a:solidFill>
                  <a:schemeClr val="tx1"/>
                </a:solidFill>
              </a:rPr>
              <a:t>) nor the second condition (</a:t>
            </a:r>
            <a:r>
              <a:rPr lang="en-US" altLang="en-US" dirty="0">
                <a:solidFill>
                  <a:schemeClr val="tx1"/>
                </a:solidFill>
                <a:latin typeface="Courier New" pitchFamily="49" charset="0"/>
              </a:rPr>
              <a:t>WHEN salary</a:t>
            </a:r>
            <a:r>
              <a:rPr lang="en-US" altLang="en-US" dirty="0">
                <a:solidFill>
                  <a:schemeClr val="tx1"/>
                </a:solidFill>
              </a:rPr>
              <a:t> </a:t>
            </a:r>
            <a:r>
              <a:rPr lang="en-US" altLang="en-US" dirty="0">
                <a:solidFill>
                  <a:schemeClr val="tx1"/>
                </a:solidFill>
                <a:latin typeface="Courier New" pitchFamily="49" charset="0"/>
              </a:rPr>
              <a:t>between 5000 and 10000</a:t>
            </a:r>
            <a:r>
              <a:rPr lang="en-US" altLang="en-US" dirty="0">
                <a:solidFill>
                  <a:schemeClr val="tx1"/>
                </a:solidFill>
              </a:rPr>
              <a:t>) is evaluated to true, the Oracle Server executes the corresponding </a:t>
            </a:r>
            <a:r>
              <a:rPr lang="en-US" altLang="en-US" dirty="0">
                <a:solidFill>
                  <a:schemeClr val="tx1"/>
                </a:solidFill>
                <a:latin typeface="Courier New" pitchFamily="49" charset="0"/>
              </a:rPr>
              <a:t>INTO</a:t>
            </a:r>
            <a:r>
              <a:rPr lang="en-US" altLang="en-US" dirty="0">
                <a:solidFill>
                  <a:schemeClr val="tx1"/>
                </a:solidFill>
              </a:rPr>
              <a:t> clause for the </a:t>
            </a:r>
            <a:r>
              <a:rPr lang="en-US" altLang="en-US" dirty="0">
                <a:solidFill>
                  <a:schemeClr val="tx1"/>
                </a:solidFill>
                <a:latin typeface="Courier New" pitchFamily="49" charset="0"/>
              </a:rPr>
              <a:t>ELSE</a:t>
            </a:r>
            <a:r>
              <a:rPr lang="en-US" altLang="en-US" dirty="0">
                <a:solidFill>
                  <a:schemeClr val="tx1"/>
                </a:solidFill>
              </a:rPr>
              <a:t> clause.</a:t>
            </a:r>
          </a:p>
          <a:p>
            <a:pPr lvl="1"/>
            <a:r>
              <a:rPr lang="en-US" altLang="en-US" dirty="0">
                <a:solidFill>
                  <a:schemeClr val="tx1"/>
                </a:solidFill>
              </a:rPr>
              <a:t>A total of 107 rows were inserted:</a:t>
            </a:r>
          </a:p>
          <a:p>
            <a:pPr marL="857250" lvl="4">
              <a:spcBef>
                <a:spcPct val="25000"/>
              </a:spcBef>
            </a:pPr>
            <a:r>
              <a:rPr lang="en-US" altLang="en-US" dirty="0"/>
              <a:t>SELECT count(*) low FROM </a:t>
            </a:r>
            <a:r>
              <a:rPr lang="en-US" altLang="en-US" dirty="0" err="1"/>
              <a:t>sal_low</a:t>
            </a:r>
            <a:r>
              <a:rPr lang="en-US" altLang="en-US" dirty="0"/>
              <a:t>;</a:t>
            </a:r>
          </a:p>
          <a:p>
            <a:pPr marL="857250" lvl="4">
              <a:spcBef>
                <a:spcPts val="600"/>
              </a:spcBef>
            </a:pPr>
            <a:r>
              <a:rPr lang="en-US" altLang="en-US" dirty="0"/>
              <a:t>49 rows fetched.</a:t>
            </a:r>
          </a:p>
          <a:p>
            <a:pPr marL="857250" lvl="4">
              <a:spcBef>
                <a:spcPts val="600"/>
              </a:spcBef>
            </a:pPr>
            <a:r>
              <a:rPr lang="en-US" altLang="en-US" dirty="0"/>
              <a:t>SELECT count(*) mid FROM </a:t>
            </a:r>
            <a:r>
              <a:rPr lang="en-US" altLang="en-US" dirty="0" err="1"/>
              <a:t>sal_mid</a:t>
            </a:r>
            <a:r>
              <a:rPr lang="en-US" altLang="en-US" dirty="0"/>
              <a:t>;</a:t>
            </a:r>
          </a:p>
          <a:p>
            <a:pPr marL="857250" lvl="4">
              <a:spcBef>
                <a:spcPts val="600"/>
              </a:spcBef>
            </a:pPr>
            <a:r>
              <a:rPr lang="en-US" altLang="en-US" dirty="0"/>
              <a:t>43 rows fetched.</a:t>
            </a:r>
          </a:p>
          <a:p>
            <a:pPr marL="857250" lvl="4">
              <a:spcBef>
                <a:spcPts val="600"/>
              </a:spcBef>
            </a:pPr>
            <a:r>
              <a:rPr lang="en-US" altLang="en-US" dirty="0"/>
              <a:t>SELECT count(*) high FROM </a:t>
            </a:r>
            <a:r>
              <a:rPr lang="en-US" altLang="en-US" dirty="0" err="1"/>
              <a:t>sal_high</a:t>
            </a:r>
            <a:r>
              <a:rPr lang="en-US" altLang="en-US" dirty="0"/>
              <a:t>;</a:t>
            </a:r>
          </a:p>
          <a:p>
            <a:pPr marL="857250" lvl="4">
              <a:spcBef>
                <a:spcPts val="600"/>
              </a:spcBef>
            </a:pPr>
            <a:r>
              <a:rPr lang="en-US" altLang="en-US" dirty="0"/>
              <a:t>15 rows fetched</a:t>
            </a:r>
            <a:r>
              <a:rPr lang="en-US" altLang="en-US" dirty="0" smtClean="0"/>
              <a:t>.</a:t>
            </a:r>
            <a:endParaRPr lang="en-US" altLang="en-US" dirty="0"/>
          </a:p>
        </p:txBody>
      </p:sp>
    </p:spTree>
    <p:extLst>
      <p:ext uri="{BB962C8B-B14F-4D97-AF65-F5344CB8AC3E}">
        <p14:creationId xmlns:p14="http://schemas.microsoft.com/office/powerpoint/2010/main" val="14548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1"/>
            <a:r>
              <a:rPr lang="en-US" altLang="en-US" dirty="0"/>
              <a:t>In Unit 7, you will learn advanced SQL statements to manipulate data. You will also learn to manage data in different time zones.</a:t>
            </a:r>
          </a:p>
        </p:txBody>
      </p:sp>
      <p:sp>
        <p:nvSpPr>
          <p:cNvPr id="5" name="Footer Placeholder 4"/>
          <p:cNvSpPr>
            <a:spLocks noGrp="1"/>
          </p:cNvSpPr>
          <p:nvPr>
            <p:ph type="ftr" sz="quarter" idx="10"/>
          </p:nvPr>
        </p:nvSpPr>
        <p:spPr/>
        <p:txBody>
          <a:bodyPr/>
          <a:lstStyle/>
          <a:p>
            <a:r>
              <a:rPr lang="en-US" smtClean="0"/>
              <a:t>Oracle Database 19c: SQL Workshop   19 - </a:t>
            </a:r>
            <a:fld id="{7C951E65-0BAA-4B24-AD87-683F8269D8DB}" type="slidenum">
              <a:rPr lang="en-US" smtClean="0"/>
              <a:pPr/>
              <a:t>2</a:t>
            </a:fld>
            <a:endParaRPr lang="en-US" dirty="0"/>
          </a:p>
        </p:txBody>
      </p:sp>
      <p:sp>
        <p:nvSpPr>
          <p:cNvPr id="9" name="Slide Image Placeholder 8"/>
          <p:cNvSpPr>
            <a:spLocks noGrp="1" noRot="1" noChangeAspect="1"/>
          </p:cNvSpPr>
          <p:nvPr>
            <p:ph type="sldImg"/>
          </p:nvPr>
        </p:nvSpPr>
        <p:spPr/>
      </p:sp>
    </p:spTree>
    <p:extLst>
      <p:ext uri="{BB962C8B-B14F-4D97-AF65-F5344CB8AC3E}">
        <p14:creationId xmlns:p14="http://schemas.microsoft.com/office/powerpoint/2010/main" val="16035845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19 - </a:t>
            </a:r>
            <a:fld id="{7C951E65-0BAA-4B24-AD87-683F8269D8DB}" type="slidenum">
              <a:rPr lang="en-US" smtClean="0"/>
              <a:pPr/>
              <a:t>20</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Pivoting is an operation in which you must build a transformation such that each record from any input stream, such as a </a:t>
            </a:r>
            <a:r>
              <a:rPr lang="en-US" altLang="en-US" dirty="0" err="1"/>
              <a:t>nonrelational</a:t>
            </a:r>
            <a:r>
              <a:rPr lang="en-US" altLang="en-US" dirty="0"/>
              <a:t> database table, must be converted into multiple records for a more relational database table environment.</a:t>
            </a:r>
          </a:p>
          <a:p>
            <a:pPr lvl="1"/>
            <a:r>
              <a:rPr lang="en-US" altLang="en-US" dirty="0"/>
              <a:t>Suppose you receive a set of sales records from a </a:t>
            </a:r>
            <a:r>
              <a:rPr lang="en-US" altLang="en-US" dirty="0" err="1"/>
              <a:t>nonrelational</a:t>
            </a:r>
            <a:r>
              <a:rPr lang="en-US" altLang="en-US" dirty="0"/>
              <a:t> database table: </a:t>
            </a:r>
            <a:r>
              <a:rPr lang="en-US" altLang="en-US" dirty="0">
                <a:latin typeface="Courier New"/>
              </a:rPr>
              <a:t>SALES_SOURCE_DATA</a:t>
            </a:r>
            <a:r>
              <a:rPr lang="en-US" altLang="en-US" dirty="0">
                <a:latin typeface="Times New Roman" pitchFamily="18" charset="0"/>
              </a:rPr>
              <a:t>,</a:t>
            </a:r>
            <a:r>
              <a:rPr lang="en-US" altLang="en-US" dirty="0"/>
              <a:t> in the following format:</a:t>
            </a:r>
          </a:p>
          <a:p>
            <a:pPr marL="857250" lvl="4"/>
            <a:r>
              <a:rPr lang="en-US" altLang="en-US" dirty="0"/>
              <a:t>EMPLOYEE_ID, WEEK_ID, SALES_MON, SALES_TUE, SALES_WED, SALES_THUR, SALES_FRI</a:t>
            </a:r>
          </a:p>
          <a:p>
            <a:pPr lvl="1"/>
            <a:r>
              <a:rPr lang="en-US" altLang="en-US" dirty="0"/>
              <a:t>You want to store these records in the </a:t>
            </a:r>
            <a:r>
              <a:rPr lang="en-US" altLang="en-US" dirty="0">
                <a:latin typeface="Courier New" pitchFamily="49" charset="0"/>
              </a:rPr>
              <a:t>SALES_INFO</a:t>
            </a:r>
            <a:r>
              <a:rPr lang="en-US" altLang="en-US" dirty="0"/>
              <a:t> table in a more typical relational format:</a:t>
            </a:r>
          </a:p>
          <a:p>
            <a:pPr marL="857250" lvl="4"/>
            <a:r>
              <a:rPr lang="en-US" altLang="en-US" dirty="0"/>
              <a:t>EMPLOYEE_ID, WEEK, SALES</a:t>
            </a:r>
          </a:p>
          <a:p>
            <a:pPr lvl="1"/>
            <a:r>
              <a:rPr lang="en-US" altLang="en-US" dirty="0"/>
              <a:t>To solve this problem, you must build a transformation such that each record from the original </a:t>
            </a:r>
            <a:r>
              <a:rPr lang="en-US" altLang="en-US" dirty="0" err="1"/>
              <a:t>nonrelational</a:t>
            </a:r>
            <a:r>
              <a:rPr lang="en-US" altLang="en-US" dirty="0"/>
              <a:t> database table, </a:t>
            </a:r>
            <a:r>
              <a:rPr lang="en-US" altLang="en-US" dirty="0">
                <a:latin typeface="Courier New" pitchFamily="49" charset="0"/>
              </a:rPr>
              <a:t>SALES_SOURCE_DATA</a:t>
            </a:r>
            <a:r>
              <a:rPr lang="en-US" altLang="en-US" dirty="0"/>
              <a:t>, is converted into five records for the data warehouse’s </a:t>
            </a:r>
            <a:r>
              <a:rPr lang="en-US" altLang="en-US" dirty="0">
                <a:latin typeface="Courier New" pitchFamily="49" charset="0"/>
              </a:rPr>
              <a:t>SALES_INFO</a:t>
            </a:r>
            <a:r>
              <a:rPr lang="en-US" altLang="en-US" dirty="0"/>
              <a:t> table. This operation is commonly referred to as </a:t>
            </a:r>
            <a:r>
              <a:rPr lang="en-US" altLang="en-US" i="1" dirty="0"/>
              <a:t>pivoting</a:t>
            </a:r>
            <a:r>
              <a:rPr lang="en-US" altLang="en-US" dirty="0"/>
              <a:t>.</a:t>
            </a:r>
          </a:p>
          <a:p>
            <a:pPr lvl="1"/>
            <a:r>
              <a:rPr lang="en-US" altLang="en-US" dirty="0"/>
              <a:t>The solution to this problem is shown in the next slide</a:t>
            </a:r>
            <a:r>
              <a:rPr lang="en-US" altLang="en-US" dirty="0" smtClean="0"/>
              <a:t>.</a:t>
            </a:r>
            <a:endParaRPr lang="en-US" dirty="0"/>
          </a:p>
        </p:txBody>
      </p:sp>
    </p:spTree>
    <p:extLst>
      <p:ext uri="{BB962C8B-B14F-4D97-AF65-F5344CB8AC3E}">
        <p14:creationId xmlns:p14="http://schemas.microsoft.com/office/powerpoint/2010/main" val="25693988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2" name="Picture 6"/>
          <p:cNvPicPr>
            <a:picLocks noChangeAspect="1" noChangeArrowheads="1"/>
          </p:cNvPicPr>
          <p:nvPr/>
        </p:nvPicPr>
        <p:blipFill>
          <a:blip r:embed="rId3"/>
          <a:srcRect/>
          <a:stretch>
            <a:fillRect/>
          </a:stretch>
        </p:blipFill>
        <p:spPr bwMode="auto">
          <a:xfrm>
            <a:off x="676275" y="5615831"/>
            <a:ext cx="2276475" cy="1762125"/>
          </a:xfrm>
          <a:prstGeom prst="rect">
            <a:avLst/>
          </a:prstGeom>
          <a:noFill/>
          <a:ln w="28575">
            <a:noFill/>
            <a:miter lim="800000"/>
            <a:headEnd type="none" w="sm" len="sm"/>
            <a:tailEnd type="none" w="sm" len="sm"/>
          </a:ln>
        </p:spPr>
      </p:pic>
      <p:pic>
        <p:nvPicPr>
          <p:cNvPr id="6" name="Picture 7"/>
          <p:cNvPicPr>
            <a:picLocks noChangeAspect="1" noChangeArrowheads="1"/>
          </p:cNvPicPr>
          <p:nvPr/>
        </p:nvPicPr>
        <p:blipFill>
          <a:blip r:embed="rId4"/>
          <a:srcRect/>
          <a:stretch>
            <a:fillRect/>
          </a:stretch>
        </p:blipFill>
        <p:spPr bwMode="auto">
          <a:xfrm>
            <a:off x="746720" y="7981528"/>
            <a:ext cx="6019800" cy="439737"/>
          </a:xfrm>
          <a:prstGeom prst="rect">
            <a:avLst/>
          </a:prstGeom>
          <a:noFill/>
          <a:ln w="28575">
            <a:noFill/>
            <a:miter lim="800000"/>
            <a:headEnd type="none" w="sm" len="sm"/>
            <a:tailEnd type="none" w="sm" len="sm"/>
          </a:ln>
        </p:spPr>
      </p:pic>
      <p:sp>
        <p:nvSpPr>
          <p:cNvPr id="3" name="Footer Placeholder 2"/>
          <p:cNvSpPr>
            <a:spLocks noGrp="1"/>
          </p:cNvSpPr>
          <p:nvPr>
            <p:ph type="ftr" sz="quarter" idx="10"/>
          </p:nvPr>
        </p:nvSpPr>
        <p:spPr/>
        <p:txBody>
          <a:bodyPr/>
          <a:lstStyle/>
          <a:p>
            <a:r>
              <a:rPr lang="en-US" smtClean="0"/>
              <a:t>Oracle Database 19c: SQL Workshop   19 - </a:t>
            </a:r>
            <a:fld id="{7C951E65-0BAA-4B24-AD87-683F8269D8DB}" type="slidenum">
              <a:rPr lang="en-US" smtClean="0"/>
              <a:pPr/>
              <a:t>21</a:t>
            </a:fld>
            <a:endParaRPr lang="en-US" dirty="0"/>
          </a:p>
        </p:txBody>
      </p:sp>
      <p:sp>
        <p:nvSpPr>
          <p:cNvPr id="5" name="Slide Image Placeholder 4"/>
          <p:cNvSpPr>
            <a:spLocks noGrp="1" noRot="1" noChangeAspect="1"/>
          </p:cNvSpPr>
          <p:nvPr>
            <p:ph type="sldImg"/>
          </p:nvPr>
        </p:nvSpPr>
        <p:spPr/>
      </p:sp>
      <p:sp>
        <p:nvSpPr>
          <p:cNvPr id="7" name="Notes Placeholder 6"/>
          <p:cNvSpPr>
            <a:spLocks noGrp="1"/>
          </p:cNvSpPr>
          <p:nvPr>
            <p:ph type="body" idx="1"/>
          </p:nvPr>
        </p:nvSpPr>
        <p:spPr/>
        <p:txBody>
          <a:bodyPr/>
          <a:lstStyle/>
          <a:p>
            <a:pPr lvl="1"/>
            <a:r>
              <a:rPr lang="en-US" altLang="en-US" dirty="0"/>
              <a:t>In the example, the sales data is received from the </a:t>
            </a:r>
            <a:r>
              <a:rPr lang="en-US" altLang="en-US" dirty="0" err="1"/>
              <a:t>nonrelational</a:t>
            </a:r>
            <a:r>
              <a:rPr lang="en-US" altLang="en-US" dirty="0"/>
              <a:t> database table </a:t>
            </a:r>
            <a:r>
              <a:rPr lang="en-US" altLang="en-US" dirty="0">
                <a:latin typeface="Courier New" pitchFamily="49" charset="0"/>
              </a:rPr>
              <a:t>SALES_SOURCE_DATA</a:t>
            </a:r>
            <a:r>
              <a:rPr lang="en-US" altLang="en-US" dirty="0"/>
              <a:t>, which has the details of the sales performed by a sales representative on each day of a week, for a week with a particular week </a:t>
            </a:r>
            <a:r>
              <a:rPr lang="en-US" altLang="en-US" dirty="0">
                <a:latin typeface="Courier New" pitchFamily="49" charset="0"/>
                <a:cs typeface="Courier New" pitchFamily="49" charset="0"/>
              </a:rPr>
              <a:t>ID</a:t>
            </a:r>
            <a:r>
              <a:rPr lang="en-US" altLang="en-US" dirty="0"/>
              <a:t>. </a:t>
            </a:r>
          </a:p>
          <a:p>
            <a:pPr lvl="1"/>
            <a:r>
              <a:rPr lang="en-US" altLang="en-US" dirty="0">
                <a:latin typeface="Courier New" pitchFamily="49" charset="0"/>
              </a:rPr>
              <a:t>DESC SALES_SOURCE_DATA</a:t>
            </a:r>
          </a:p>
          <a:p>
            <a:pPr lvl="1"/>
            <a:endParaRPr lang="en-US" altLang="en-US" dirty="0">
              <a:latin typeface="Courier New" pitchFamily="49" charset="0"/>
            </a:endParaRPr>
          </a:p>
          <a:p>
            <a:pPr lvl="1"/>
            <a:endParaRPr lang="en-US" altLang="en-US" dirty="0">
              <a:latin typeface="Courier New" pitchFamily="49" charset="0"/>
            </a:endParaRPr>
          </a:p>
          <a:p>
            <a:pPr lvl="1"/>
            <a:endParaRPr lang="en-US" altLang="en-US" dirty="0">
              <a:latin typeface="Courier New" pitchFamily="49" charset="0"/>
            </a:endParaRPr>
          </a:p>
          <a:p>
            <a:pPr lvl="1"/>
            <a:endParaRPr lang="en-US" altLang="en-US" dirty="0">
              <a:latin typeface="Courier New" pitchFamily="49" charset="0"/>
            </a:endParaRPr>
          </a:p>
          <a:p>
            <a:pPr lvl="1"/>
            <a:endParaRPr lang="en-US" altLang="en-US" dirty="0">
              <a:latin typeface="Courier New" pitchFamily="49" charset="0"/>
            </a:endParaRPr>
          </a:p>
          <a:p>
            <a:pPr lvl="1"/>
            <a:endParaRPr lang="en-US" altLang="en-US" dirty="0">
              <a:latin typeface="Courier New" pitchFamily="49" charset="0"/>
            </a:endParaRPr>
          </a:p>
          <a:p>
            <a:pPr lvl="1"/>
            <a:endParaRPr lang="en-US" altLang="en-US" dirty="0">
              <a:latin typeface="Courier New" pitchFamily="49" charset="0"/>
            </a:endParaRPr>
          </a:p>
          <a:p>
            <a:pPr lvl="1"/>
            <a:r>
              <a:rPr lang="en-US" altLang="en-US" dirty="0" smtClean="0">
                <a:solidFill>
                  <a:schemeClr val="tx1"/>
                </a:solidFill>
                <a:latin typeface="Courier New" pitchFamily="49" charset="0"/>
              </a:rPr>
              <a:t>SELECT </a:t>
            </a:r>
            <a:r>
              <a:rPr lang="en-US" altLang="en-US" dirty="0">
                <a:solidFill>
                  <a:schemeClr val="tx1"/>
                </a:solidFill>
                <a:latin typeface="Courier New" pitchFamily="49" charset="0"/>
              </a:rPr>
              <a:t>* FROM SALES_SOURCE_DATA;</a:t>
            </a:r>
          </a:p>
          <a:p>
            <a:pPr lvl="1"/>
            <a:endParaRPr lang="en-US" altLang="en-US" dirty="0">
              <a:latin typeface="Courier New" pitchFamily="49" charset="0"/>
            </a:endParaRPr>
          </a:p>
          <a:p>
            <a:pPr lvl="1"/>
            <a:endParaRPr lang="en-US" altLang="en-US" dirty="0"/>
          </a:p>
          <a:p>
            <a:endParaRPr lang="en-US" dirty="0"/>
          </a:p>
        </p:txBody>
      </p:sp>
    </p:spTree>
    <p:extLst>
      <p:ext uri="{BB962C8B-B14F-4D97-AF65-F5344CB8AC3E}">
        <p14:creationId xmlns:p14="http://schemas.microsoft.com/office/powerpoint/2010/main" val="9178055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6" name="Picture 8"/>
          <p:cNvPicPr>
            <a:picLocks noChangeAspect="1" noChangeArrowheads="1"/>
          </p:cNvPicPr>
          <p:nvPr/>
        </p:nvPicPr>
        <p:blipFill>
          <a:blip r:embed="rId3"/>
          <a:srcRect/>
          <a:stretch>
            <a:fillRect/>
          </a:stretch>
        </p:blipFill>
        <p:spPr bwMode="auto">
          <a:xfrm>
            <a:off x="717848" y="754856"/>
            <a:ext cx="2305050" cy="1076325"/>
          </a:xfrm>
          <a:prstGeom prst="rect">
            <a:avLst/>
          </a:prstGeom>
          <a:noFill/>
          <a:ln w="28575">
            <a:noFill/>
            <a:miter lim="800000"/>
            <a:headEnd type="none" w="sm" len="sm"/>
            <a:tailEnd type="none" w="sm" len="sm"/>
          </a:ln>
        </p:spPr>
      </p:pic>
      <p:pic>
        <p:nvPicPr>
          <p:cNvPr id="44037" name="Picture 9"/>
          <p:cNvPicPr>
            <a:picLocks noChangeAspect="1" noChangeArrowheads="1"/>
          </p:cNvPicPr>
          <p:nvPr/>
        </p:nvPicPr>
        <p:blipFill>
          <a:blip r:embed="rId4"/>
          <a:srcRect/>
          <a:stretch>
            <a:fillRect/>
          </a:stretch>
        </p:blipFill>
        <p:spPr bwMode="auto">
          <a:xfrm>
            <a:off x="676275" y="2364904"/>
            <a:ext cx="2476500" cy="1190625"/>
          </a:xfrm>
          <a:prstGeom prst="rect">
            <a:avLst/>
          </a:prstGeom>
          <a:noFill/>
          <a:ln w="28575">
            <a:noFill/>
            <a:miter lim="800000"/>
            <a:headEnd type="none" w="sm" len="sm"/>
            <a:tailEnd type="none" w="sm" len="sm"/>
          </a:ln>
        </p:spPr>
      </p:pic>
      <p:sp>
        <p:nvSpPr>
          <p:cNvPr id="3" name="Footer Placeholder 2"/>
          <p:cNvSpPr>
            <a:spLocks noGrp="1"/>
          </p:cNvSpPr>
          <p:nvPr>
            <p:ph type="ftr" sz="quarter" idx="10"/>
          </p:nvPr>
        </p:nvSpPr>
        <p:spPr/>
        <p:txBody>
          <a:bodyPr/>
          <a:lstStyle/>
          <a:p>
            <a:r>
              <a:rPr lang="en-US" smtClean="0"/>
              <a:t>Oracle Database 19c: SQL Workshop   19 - </a:t>
            </a:r>
            <a:fld id="{7C951E65-0BAA-4B24-AD87-683F8269D8DB}" type="slidenum">
              <a:rPr lang="en-US" smtClean="0"/>
              <a:pPr/>
              <a:t>22</a:t>
            </a:fld>
            <a:endParaRPr lang="en-US" dirty="0"/>
          </a:p>
        </p:txBody>
      </p:sp>
      <p:sp>
        <p:nvSpPr>
          <p:cNvPr id="6" name="Notes Placeholder 5"/>
          <p:cNvSpPr>
            <a:spLocks noGrp="1"/>
          </p:cNvSpPr>
          <p:nvPr>
            <p:ph type="body" idx="1"/>
          </p:nvPr>
        </p:nvSpPr>
        <p:spPr>
          <a:xfrm>
            <a:off x="457200" y="449263"/>
            <a:ext cx="6858000" cy="9380537"/>
          </a:xfrm>
        </p:spPr>
        <p:txBody>
          <a:bodyPr/>
          <a:lstStyle/>
          <a:p>
            <a:pPr lvl="1">
              <a:spcBef>
                <a:spcPct val="80000"/>
              </a:spcBef>
            </a:pPr>
            <a:r>
              <a:rPr lang="en-US" altLang="en-US" dirty="0">
                <a:solidFill>
                  <a:schemeClr val="tx1"/>
                </a:solidFill>
                <a:latin typeface="Courier New" pitchFamily="49" charset="0"/>
              </a:rPr>
              <a:t>DESC SALES_INFO</a:t>
            </a:r>
            <a:r>
              <a:rPr lang="en-US" altLang="en-US" dirty="0">
                <a:solidFill>
                  <a:schemeClr val="tx1"/>
                </a:solidFill>
              </a:rPr>
              <a:t> </a:t>
            </a:r>
            <a:br>
              <a:rPr lang="en-US" altLang="en-US" dirty="0">
                <a:solidFill>
                  <a:schemeClr val="tx1"/>
                </a:solidFill>
              </a:rPr>
            </a:br>
            <a:endParaRPr lang="en-US" altLang="en-US" dirty="0">
              <a:solidFill>
                <a:schemeClr val="tx1"/>
              </a:solidFill>
            </a:endParaRPr>
          </a:p>
          <a:p>
            <a:pPr lvl="1">
              <a:spcBef>
                <a:spcPct val="80000"/>
              </a:spcBef>
            </a:pPr>
            <a:endParaRPr lang="en-US" altLang="en-US" dirty="0">
              <a:solidFill>
                <a:schemeClr val="tx1"/>
              </a:solidFill>
            </a:endParaRPr>
          </a:p>
          <a:p>
            <a:pPr lvl="1"/>
            <a:endParaRPr lang="en-US" altLang="en-US" sz="1000" dirty="0">
              <a:solidFill>
                <a:schemeClr val="tx1"/>
              </a:solidFill>
            </a:endParaRPr>
          </a:p>
          <a:p>
            <a:pPr lvl="1"/>
            <a:endParaRPr lang="en-US" altLang="en-US" sz="1000" dirty="0">
              <a:solidFill>
                <a:schemeClr val="tx1"/>
              </a:solidFill>
            </a:endParaRPr>
          </a:p>
          <a:p>
            <a:pPr lvl="1"/>
            <a:endParaRPr lang="en-US" altLang="en-US" sz="1000" dirty="0">
              <a:solidFill>
                <a:schemeClr val="tx1"/>
              </a:solidFill>
            </a:endParaRPr>
          </a:p>
          <a:p>
            <a:pPr lvl="1"/>
            <a:r>
              <a:rPr lang="en-US" altLang="en-US" dirty="0" smtClean="0">
                <a:solidFill>
                  <a:schemeClr val="tx1"/>
                </a:solidFill>
                <a:latin typeface="Courier New" pitchFamily="49" charset="0"/>
              </a:rPr>
              <a:t>SELECT </a:t>
            </a:r>
            <a:r>
              <a:rPr lang="en-US" altLang="en-US" dirty="0">
                <a:solidFill>
                  <a:schemeClr val="tx1"/>
                </a:solidFill>
                <a:latin typeface="Courier New" pitchFamily="49" charset="0"/>
              </a:rPr>
              <a:t>* FROM </a:t>
            </a:r>
            <a:r>
              <a:rPr lang="en-US" altLang="en-US" dirty="0" err="1">
                <a:solidFill>
                  <a:schemeClr val="tx1"/>
                </a:solidFill>
                <a:latin typeface="Courier New" pitchFamily="49" charset="0"/>
              </a:rPr>
              <a:t>sales_info</a:t>
            </a:r>
            <a:r>
              <a:rPr lang="en-US" altLang="en-US" dirty="0">
                <a:solidFill>
                  <a:schemeClr val="tx1"/>
                </a:solidFill>
                <a:latin typeface="Courier New" pitchFamily="49" charset="0"/>
              </a:rPr>
              <a:t>;</a:t>
            </a:r>
          </a:p>
          <a:p>
            <a:pPr lvl="1"/>
            <a:endParaRPr lang="en-US" altLang="en-US" dirty="0">
              <a:solidFill>
                <a:schemeClr val="tx1"/>
              </a:solidFill>
            </a:endParaRPr>
          </a:p>
          <a:p>
            <a:pPr lvl="1"/>
            <a:endParaRPr lang="en-US" altLang="en-US" dirty="0">
              <a:solidFill>
                <a:schemeClr val="tx1"/>
              </a:solidFill>
            </a:endParaRPr>
          </a:p>
          <a:p>
            <a:pPr lvl="1"/>
            <a:endParaRPr lang="en-US" altLang="en-US" dirty="0">
              <a:solidFill>
                <a:schemeClr val="tx1"/>
              </a:solidFill>
            </a:endParaRPr>
          </a:p>
          <a:p>
            <a:pPr lvl="1"/>
            <a:endParaRPr lang="en-US" altLang="en-US" dirty="0">
              <a:solidFill>
                <a:schemeClr val="tx1"/>
              </a:solidFill>
            </a:endParaRPr>
          </a:p>
          <a:p>
            <a:pPr lvl="1"/>
            <a:endParaRPr lang="en-US" altLang="en-US" dirty="0">
              <a:solidFill>
                <a:schemeClr val="tx1"/>
              </a:solidFill>
            </a:endParaRPr>
          </a:p>
          <a:p>
            <a:pPr lvl="1"/>
            <a:r>
              <a:rPr lang="en-US" altLang="en-US" dirty="0">
                <a:solidFill>
                  <a:schemeClr val="tx1"/>
                </a:solidFill>
              </a:rPr>
              <a:t>Observe in the preceding example that by using a pivoting </a:t>
            </a:r>
            <a:r>
              <a:rPr lang="en-US" altLang="en-US" dirty="0">
                <a:solidFill>
                  <a:schemeClr val="tx1"/>
                </a:solidFill>
                <a:latin typeface="Courier New" pitchFamily="49" charset="0"/>
              </a:rPr>
              <a:t>INSERT</a:t>
            </a:r>
            <a:r>
              <a:rPr lang="en-US" altLang="en-US" dirty="0">
                <a:solidFill>
                  <a:schemeClr val="tx1"/>
                </a:solidFill>
              </a:rPr>
              <a:t>, one row from the </a:t>
            </a:r>
            <a:r>
              <a:rPr lang="en-US" altLang="en-US" dirty="0">
                <a:solidFill>
                  <a:schemeClr val="tx1"/>
                </a:solidFill>
                <a:latin typeface="Courier New" pitchFamily="49" charset="0"/>
              </a:rPr>
              <a:t>SALES_SOURCE_DATA</a:t>
            </a:r>
            <a:r>
              <a:rPr lang="en-US" altLang="en-US" dirty="0">
                <a:solidFill>
                  <a:schemeClr val="tx1"/>
                </a:solidFill>
              </a:rPr>
              <a:t> table is converted into five records for the relational table, </a:t>
            </a:r>
            <a:r>
              <a:rPr lang="en-US" altLang="en-US" dirty="0">
                <a:solidFill>
                  <a:schemeClr val="tx1"/>
                </a:solidFill>
                <a:latin typeface="Courier New" pitchFamily="49" charset="0"/>
              </a:rPr>
              <a:t>SALES_INFO</a:t>
            </a:r>
            <a:r>
              <a:rPr lang="en-US" altLang="en-US" dirty="0">
                <a:solidFill>
                  <a:schemeClr val="tx1"/>
                </a:solidFill>
              </a:rPr>
              <a:t>.</a:t>
            </a:r>
            <a:endParaRPr lang="en-US" altLang="en-US" dirty="0"/>
          </a:p>
          <a:p>
            <a:endParaRPr lang="en-US" dirty="0"/>
          </a:p>
        </p:txBody>
      </p:sp>
    </p:spTree>
    <p:extLst>
      <p:ext uri="{BB962C8B-B14F-4D97-AF65-F5344CB8AC3E}">
        <p14:creationId xmlns:p14="http://schemas.microsoft.com/office/powerpoint/2010/main" val="1578878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body" idx="1"/>
          </p:nvPr>
        </p:nvSpPr>
        <p:spPr/>
        <p:txBody>
          <a:bodyPr/>
          <a:lstStyle/>
          <a:p>
            <a:pPr lvl="1"/>
            <a:r>
              <a:rPr lang="en-US" altLang="en-US" smtClean="0"/>
              <a:t>This section discusses merging rows in a table.</a:t>
            </a:r>
            <a:endParaRPr lang="en-US" altLang="en-US" dirty="0"/>
          </a:p>
        </p:txBody>
      </p:sp>
      <p:sp>
        <p:nvSpPr>
          <p:cNvPr id="3" name="Footer Placeholder 2"/>
          <p:cNvSpPr>
            <a:spLocks noGrp="1"/>
          </p:cNvSpPr>
          <p:nvPr>
            <p:ph type="ftr" sz="quarter" idx="10"/>
          </p:nvPr>
        </p:nvSpPr>
        <p:spPr/>
        <p:txBody>
          <a:bodyPr/>
          <a:lstStyle/>
          <a:p>
            <a:r>
              <a:rPr lang="en-US" smtClean="0"/>
              <a:t>Oracle Database 19c: SQL Workshop   19 - </a:t>
            </a:r>
            <a:fld id="{7C951E65-0BAA-4B24-AD87-683F8269D8DB}" type="slidenum">
              <a:rPr lang="en-US" smtClean="0"/>
              <a:pPr/>
              <a:t>23</a:t>
            </a:fld>
            <a:endParaRPr lang="en-US"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40827829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19 - </a:t>
            </a:r>
            <a:fld id="{7C951E65-0BAA-4B24-AD87-683F8269D8DB}" type="slidenum">
              <a:rPr lang="en-US" smtClean="0"/>
              <a:pPr/>
              <a:t>24</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solidFill>
                  <a:schemeClr val="tx1"/>
                </a:solidFill>
              </a:rPr>
              <a:t>The </a:t>
            </a:r>
            <a:r>
              <a:rPr lang="en-US" altLang="en-US" dirty="0">
                <a:solidFill>
                  <a:schemeClr val="tx1"/>
                </a:solidFill>
                <a:latin typeface="Courier New" pitchFamily="49" charset="0"/>
              </a:rPr>
              <a:t>MERGE</a:t>
            </a:r>
            <a:r>
              <a:rPr lang="en-US" altLang="en-US" dirty="0">
                <a:solidFill>
                  <a:schemeClr val="tx1"/>
                </a:solidFill>
              </a:rPr>
              <a:t> statement is suitable in a number of data warehousing applications. For example, in a data warehousing application, you may need to work with data coming from multiple sources, some of which may be duplicate. With the </a:t>
            </a:r>
            <a:r>
              <a:rPr lang="en-US" altLang="en-US" dirty="0">
                <a:solidFill>
                  <a:schemeClr val="tx1"/>
                </a:solidFill>
                <a:latin typeface="Courier New" pitchFamily="49" charset="0"/>
              </a:rPr>
              <a:t>MERGE</a:t>
            </a:r>
            <a:r>
              <a:rPr lang="en-US" altLang="en-US" dirty="0">
                <a:solidFill>
                  <a:schemeClr val="tx1"/>
                </a:solidFill>
              </a:rPr>
              <a:t> statement, you can conditionally add or modify rows.</a:t>
            </a:r>
          </a:p>
          <a:p>
            <a:pPr lvl="1"/>
            <a:r>
              <a:rPr lang="en-US" altLang="en-US" dirty="0">
                <a:solidFill>
                  <a:schemeClr val="tx1"/>
                </a:solidFill>
              </a:rPr>
              <a:t>The Oracle Server supports the </a:t>
            </a:r>
            <a:r>
              <a:rPr lang="en-US" altLang="en-US" dirty="0">
                <a:solidFill>
                  <a:schemeClr val="tx1"/>
                </a:solidFill>
                <a:latin typeface="Courier New" pitchFamily="49" charset="0"/>
              </a:rPr>
              <a:t>MERGE</a:t>
            </a:r>
            <a:r>
              <a:rPr lang="en-US" altLang="en-US" dirty="0">
                <a:solidFill>
                  <a:schemeClr val="tx1"/>
                </a:solidFill>
              </a:rPr>
              <a:t> statement for </a:t>
            </a:r>
            <a:r>
              <a:rPr lang="en-US" altLang="en-US" dirty="0">
                <a:solidFill>
                  <a:schemeClr val="tx1"/>
                </a:solidFill>
                <a:latin typeface="Courier New" pitchFamily="49" charset="0"/>
              </a:rPr>
              <a:t>INSERT</a:t>
            </a:r>
            <a:r>
              <a:rPr lang="en-US" altLang="en-US" dirty="0">
                <a:solidFill>
                  <a:schemeClr val="tx1"/>
                </a:solidFill>
              </a:rPr>
              <a:t>, </a:t>
            </a:r>
            <a:r>
              <a:rPr lang="en-US" altLang="en-US" dirty="0">
                <a:solidFill>
                  <a:schemeClr val="tx1"/>
                </a:solidFill>
                <a:latin typeface="Courier New" pitchFamily="49" charset="0"/>
              </a:rPr>
              <a:t>UPDATE</a:t>
            </a:r>
            <a:r>
              <a:rPr lang="en-US" altLang="en-US" dirty="0">
                <a:solidFill>
                  <a:schemeClr val="tx1"/>
                </a:solidFill>
              </a:rPr>
              <a:t>, and </a:t>
            </a:r>
            <a:r>
              <a:rPr lang="en-US" altLang="en-US" dirty="0">
                <a:solidFill>
                  <a:schemeClr val="tx1"/>
                </a:solidFill>
                <a:latin typeface="Courier New" pitchFamily="49" charset="0"/>
              </a:rPr>
              <a:t>DELETE</a:t>
            </a:r>
            <a:r>
              <a:rPr lang="en-US" altLang="en-US" dirty="0">
                <a:solidFill>
                  <a:schemeClr val="tx1"/>
                </a:solidFill>
              </a:rPr>
              <a:t> operations. By using this statement, you can update, insert, or delete a row conditionally into a table, thus avoiding multiple DML statements. The decision whether to update, insert, or delete into the target table is based on a condition in the </a:t>
            </a:r>
            <a:r>
              <a:rPr lang="en-US" altLang="en-US" dirty="0">
                <a:solidFill>
                  <a:schemeClr val="tx1"/>
                </a:solidFill>
                <a:latin typeface="Courier New" pitchFamily="49" charset="0"/>
              </a:rPr>
              <a:t>ON</a:t>
            </a:r>
            <a:r>
              <a:rPr lang="en-US" altLang="en-US" dirty="0">
                <a:solidFill>
                  <a:schemeClr val="tx1"/>
                </a:solidFill>
              </a:rPr>
              <a:t> clause.</a:t>
            </a:r>
          </a:p>
          <a:p>
            <a:pPr lvl="1"/>
            <a:r>
              <a:rPr lang="en-US" altLang="en-US" dirty="0">
                <a:solidFill>
                  <a:schemeClr val="tx1"/>
                </a:solidFill>
              </a:rPr>
              <a:t>You must have the </a:t>
            </a:r>
            <a:r>
              <a:rPr lang="en-US" altLang="en-US" dirty="0">
                <a:solidFill>
                  <a:schemeClr val="tx1"/>
                </a:solidFill>
                <a:latin typeface="Courier New" pitchFamily="49" charset="0"/>
              </a:rPr>
              <a:t>INSERT</a:t>
            </a:r>
            <a:r>
              <a:rPr lang="en-US" altLang="en-US" dirty="0">
                <a:solidFill>
                  <a:schemeClr val="tx1"/>
                </a:solidFill>
              </a:rPr>
              <a:t> and </a:t>
            </a:r>
            <a:r>
              <a:rPr lang="en-US" altLang="en-US" dirty="0">
                <a:solidFill>
                  <a:schemeClr val="tx1"/>
                </a:solidFill>
                <a:latin typeface="Courier New" pitchFamily="49" charset="0"/>
              </a:rPr>
              <a:t>UPDATE</a:t>
            </a:r>
            <a:r>
              <a:rPr lang="en-US" altLang="en-US" dirty="0">
                <a:solidFill>
                  <a:schemeClr val="tx1"/>
                </a:solidFill>
              </a:rPr>
              <a:t> object privileges on the target table and the </a:t>
            </a:r>
            <a:r>
              <a:rPr lang="en-US" altLang="en-US" dirty="0">
                <a:solidFill>
                  <a:schemeClr val="tx1"/>
                </a:solidFill>
                <a:latin typeface="Courier New" pitchFamily="49" charset="0"/>
              </a:rPr>
              <a:t>SELECT</a:t>
            </a:r>
            <a:r>
              <a:rPr lang="en-US" altLang="en-US" dirty="0">
                <a:solidFill>
                  <a:schemeClr val="tx1"/>
                </a:solidFill>
              </a:rPr>
              <a:t> object privilege on the source table. To specify the </a:t>
            </a:r>
            <a:r>
              <a:rPr lang="en-US" altLang="en-US" dirty="0">
                <a:solidFill>
                  <a:schemeClr val="tx1"/>
                </a:solidFill>
                <a:latin typeface="Courier New" pitchFamily="49" charset="0"/>
              </a:rPr>
              <a:t>DELETE</a:t>
            </a:r>
            <a:r>
              <a:rPr lang="en-US" altLang="en-US" dirty="0">
                <a:solidFill>
                  <a:schemeClr val="tx1"/>
                </a:solidFill>
              </a:rPr>
              <a:t> clause of </a:t>
            </a:r>
            <a:r>
              <a:rPr lang="en-US" altLang="en-US" dirty="0" err="1">
                <a:solidFill>
                  <a:schemeClr val="tx1"/>
                </a:solidFill>
                <a:latin typeface="Courier New" pitchFamily="49" charset="0"/>
              </a:rPr>
              <a:t>merge_update_clause</a:t>
            </a:r>
            <a:r>
              <a:rPr lang="en-US" altLang="en-US" dirty="0">
                <a:solidFill>
                  <a:schemeClr val="tx1"/>
                </a:solidFill>
              </a:rPr>
              <a:t>, you must also have the </a:t>
            </a:r>
            <a:r>
              <a:rPr lang="en-US" altLang="en-US" dirty="0">
                <a:solidFill>
                  <a:schemeClr val="tx1"/>
                </a:solidFill>
                <a:latin typeface="Courier New" pitchFamily="49" charset="0"/>
              </a:rPr>
              <a:t>DELETE</a:t>
            </a:r>
            <a:r>
              <a:rPr lang="en-US" altLang="en-US" dirty="0">
                <a:solidFill>
                  <a:schemeClr val="tx1"/>
                </a:solidFill>
              </a:rPr>
              <a:t> object privilege on the target table.</a:t>
            </a:r>
          </a:p>
          <a:p>
            <a:pPr lvl="1"/>
            <a:r>
              <a:rPr lang="en-US" altLang="en-US" dirty="0">
                <a:solidFill>
                  <a:schemeClr val="tx1"/>
                </a:solidFill>
              </a:rPr>
              <a:t>The </a:t>
            </a:r>
            <a:r>
              <a:rPr lang="en-US" altLang="en-US" dirty="0">
                <a:solidFill>
                  <a:schemeClr val="tx1"/>
                </a:solidFill>
                <a:latin typeface="Courier New" pitchFamily="49" charset="0"/>
              </a:rPr>
              <a:t>MERGE</a:t>
            </a:r>
            <a:r>
              <a:rPr lang="en-US" altLang="en-US" dirty="0">
                <a:solidFill>
                  <a:schemeClr val="tx1"/>
                </a:solidFill>
              </a:rPr>
              <a:t> statement is deterministic. You cannot update the same row of the target table multiple times in the same </a:t>
            </a:r>
            <a:r>
              <a:rPr lang="en-US" altLang="en-US" dirty="0">
                <a:solidFill>
                  <a:schemeClr val="tx1"/>
                </a:solidFill>
                <a:latin typeface="Courier New" pitchFamily="49" charset="0"/>
              </a:rPr>
              <a:t>MERGE</a:t>
            </a:r>
            <a:r>
              <a:rPr lang="en-US" altLang="en-US" dirty="0">
                <a:solidFill>
                  <a:schemeClr val="tx1"/>
                </a:solidFill>
              </a:rPr>
              <a:t> statement.</a:t>
            </a:r>
          </a:p>
          <a:p>
            <a:pPr lvl="1"/>
            <a:r>
              <a:rPr lang="en-US" altLang="en-US" dirty="0">
                <a:solidFill>
                  <a:schemeClr val="tx1"/>
                </a:solidFill>
              </a:rPr>
              <a:t>An alternative approach is to use PL/SQL loops and multiple DML statements. The </a:t>
            </a:r>
            <a:r>
              <a:rPr lang="en-US" altLang="en-US" dirty="0">
                <a:solidFill>
                  <a:schemeClr val="tx1"/>
                </a:solidFill>
                <a:latin typeface="Courier New" pitchFamily="49" charset="0"/>
              </a:rPr>
              <a:t>MERGE</a:t>
            </a:r>
            <a:r>
              <a:rPr lang="en-US" altLang="en-US" dirty="0">
                <a:solidFill>
                  <a:schemeClr val="tx1"/>
                </a:solidFill>
              </a:rPr>
              <a:t> statement, however, is easy to use and more simply expressed as a single SQL statement.</a:t>
            </a:r>
          </a:p>
          <a:p>
            <a:endParaRPr lang="en-US" dirty="0"/>
          </a:p>
        </p:txBody>
      </p:sp>
    </p:spTree>
    <p:extLst>
      <p:ext uri="{BB962C8B-B14F-4D97-AF65-F5344CB8AC3E}">
        <p14:creationId xmlns:p14="http://schemas.microsoft.com/office/powerpoint/2010/main" val="2916507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19 - </a:t>
            </a:r>
            <a:fld id="{7C951E65-0BAA-4B24-AD87-683F8269D8DB}" type="slidenum">
              <a:rPr lang="en-US" smtClean="0"/>
              <a:pPr/>
              <a:t>25</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a:tabLst>
                <a:tab pos="1485900" algn="l"/>
              </a:tabLst>
            </a:pPr>
            <a:r>
              <a:rPr lang="en-US" altLang="en-US" dirty="0"/>
              <a:t>Merging Rows</a:t>
            </a:r>
          </a:p>
          <a:p>
            <a:pPr lvl="1">
              <a:tabLst>
                <a:tab pos="1485900" algn="l"/>
              </a:tabLst>
            </a:pPr>
            <a:r>
              <a:rPr lang="en-US" altLang="en-US" dirty="0">
                <a:solidFill>
                  <a:schemeClr val="tx1"/>
                </a:solidFill>
              </a:rPr>
              <a:t>You can update existing rows, and insert new rows conditionally by using the </a:t>
            </a:r>
            <a:r>
              <a:rPr lang="en-US" altLang="en-US" dirty="0">
                <a:solidFill>
                  <a:schemeClr val="tx1"/>
                </a:solidFill>
                <a:latin typeface="Courier New" pitchFamily="49" charset="0"/>
              </a:rPr>
              <a:t>MERGE</a:t>
            </a:r>
            <a:r>
              <a:rPr lang="en-US" altLang="en-US" dirty="0">
                <a:solidFill>
                  <a:schemeClr val="tx1"/>
                </a:solidFill>
              </a:rPr>
              <a:t> statement. Using the </a:t>
            </a:r>
            <a:r>
              <a:rPr lang="en-US" altLang="en-US" dirty="0">
                <a:solidFill>
                  <a:schemeClr val="tx1"/>
                </a:solidFill>
                <a:latin typeface="Courier New" pitchFamily="49" charset="0"/>
              </a:rPr>
              <a:t>MERGE</a:t>
            </a:r>
            <a:r>
              <a:rPr lang="en-US" altLang="en-US" dirty="0">
                <a:solidFill>
                  <a:schemeClr val="tx1"/>
                </a:solidFill>
              </a:rPr>
              <a:t> statement, you can delete obsolete rows at the same time as you update rows in a table. To do this, you include a </a:t>
            </a:r>
            <a:r>
              <a:rPr lang="en-US" altLang="en-US" dirty="0">
                <a:solidFill>
                  <a:schemeClr val="tx1"/>
                </a:solidFill>
                <a:latin typeface="Courier New" pitchFamily="49" charset="0"/>
              </a:rPr>
              <a:t>DELETE</a:t>
            </a:r>
            <a:r>
              <a:rPr lang="en-US" altLang="en-US" dirty="0">
                <a:solidFill>
                  <a:schemeClr val="tx1"/>
                </a:solidFill>
              </a:rPr>
              <a:t> clause with its own </a:t>
            </a:r>
            <a:r>
              <a:rPr lang="en-US" altLang="en-US" dirty="0">
                <a:solidFill>
                  <a:schemeClr val="tx1"/>
                </a:solidFill>
                <a:latin typeface="Courier New" pitchFamily="49" charset="0"/>
              </a:rPr>
              <a:t>WHERE</a:t>
            </a:r>
            <a:r>
              <a:rPr lang="en-US" altLang="en-US" dirty="0">
                <a:solidFill>
                  <a:schemeClr val="tx1"/>
                </a:solidFill>
              </a:rPr>
              <a:t> clause in the syntax of the </a:t>
            </a:r>
            <a:r>
              <a:rPr lang="en-US" altLang="en-US" dirty="0">
                <a:solidFill>
                  <a:schemeClr val="tx1"/>
                </a:solidFill>
                <a:latin typeface="Courier New" pitchFamily="49" charset="0"/>
              </a:rPr>
              <a:t>MERGE</a:t>
            </a:r>
            <a:r>
              <a:rPr lang="en-US" altLang="en-US" dirty="0">
                <a:solidFill>
                  <a:schemeClr val="tx1"/>
                </a:solidFill>
              </a:rPr>
              <a:t> statement. </a:t>
            </a:r>
          </a:p>
          <a:p>
            <a:pPr lvl="1">
              <a:tabLst>
                <a:tab pos="1485900" algn="l"/>
              </a:tabLst>
            </a:pPr>
            <a:r>
              <a:rPr lang="en-US" altLang="en-US" dirty="0">
                <a:solidFill>
                  <a:schemeClr val="tx1"/>
                </a:solidFill>
              </a:rPr>
              <a:t>In the syntax:</a:t>
            </a:r>
          </a:p>
          <a:p>
            <a:pPr marL="400050" lvl="2" indent="-171450">
              <a:buNone/>
              <a:tabLst>
                <a:tab pos="1485900" algn="l"/>
              </a:tabLst>
            </a:pPr>
            <a:r>
              <a:rPr lang="en-US" altLang="en-US" dirty="0">
                <a:solidFill>
                  <a:schemeClr val="tx1"/>
                </a:solidFill>
                <a:latin typeface="Courier New" pitchFamily="49" charset="0"/>
              </a:rPr>
              <a:t>INTO</a:t>
            </a:r>
            <a:r>
              <a:rPr lang="en-US" altLang="en-US" dirty="0">
                <a:solidFill>
                  <a:schemeClr val="tx1"/>
                </a:solidFill>
              </a:rPr>
              <a:t> clause		Specifies the target table you are updating or inserting into</a:t>
            </a:r>
          </a:p>
          <a:p>
            <a:pPr marL="400050" lvl="2" indent="-171450">
              <a:buNone/>
              <a:tabLst>
                <a:tab pos="1485900" algn="l"/>
              </a:tabLst>
            </a:pPr>
            <a:r>
              <a:rPr lang="en-US" altLang="en-US" dirty="0">
                <a:solidFill>
                  <a:schemeClr val="tx1"/>
                </a:solidFill>
                <a:latin typeface="Courier New" pitchFamily="49" charset="0"/>
              </a:rPr>
              <a:t>USING</a:t>
            </a:r>
            <a:r>
              <a:rPr lang="en-US" altLang="en-US" dirty="0">
                <a:solidFill>
                  <a:schemeClr val="tx1"/>
                </a:solidFill>
              </a:rPr>
              <a:t> clause		Identifies the source of the data to be updated or inserted; can be a table, 		view, or subquery</a:t>
            </a:r>
          </a:p>
          <a:p>
            <a:pPr marL="400050" lvl="2" indent="-171450">
              <a:buNone/>
              <a:tabLst>
                <a:tab pos="1485900" algn="l"/>
              </a:tabLst>
            </a:pPr>
            <a:r>
              <a:rPr lang="en-US" altLang="en-US" dirty="0">
                <a:solidFill>
                  <a:schemeClr val="tx1"/>
                </a:solidFill>
                <a:latin typeface="Courier New" pitchFamily="49" charset="0"/>
              </a:rPr>
              <a:t>ON</a:t>
            </a:r>
            <a:r>
              <a:rPr lang="en-US" altLang="en-US" dirty="0">
                <a:solidFill>
                  <a:schemeClr val="tx1"/>
                </a:solidFill>
              </a:rPr>
              <a:t> clause		The condition on which the </a:t>
            </a:r>
            <a:r>
              <a:rPr lang="en-US" altLang="en-US" dirty="0">
                <a:solidFill>
                  <a:schemeClr val="tx1"/>
                </a:solidFill>
                <a:latin typeface="Courier New" pitchFamily="49" charset="0"/>
              </a:rPr>
              <a:t>MERGE</a:t>
            </a:r>
            <a:r>
              <a:rPr lang="en-US" altLang="en-US" dirty="0">
                <a:solidFill>
                  <a:schemeClr val="tx1"/>
                </a:solidFill>
              </a:rPr>
              <a:t> operation either updates or	 		inserts</a:t>
            </a:r>
          </a:p>
          <a:p>
            <a:pPr marL="400050" lvl="2" indent="-171450">
              <a:buNone/>
              <a:tabLst>
                <a:tab pos="1485900" algn="l"/>
              </a:tabLst>
            </a:pPr>
            <a:r>
              <a:rPr lang="en-US" altLang="en-US" dirty="0">
                <a:solidFill>
                  <a:schemeClr val="tx1"/>
                </a:solidFill>
                <a:latin typeface="Courier New" pitchFamily="49" charset="0"/>
              </a:rPr>
              <a:t>WHEN MATCHED	|</a:t>
            </a:r>
            <a:r>
              <a:rPr lang="en-US" altLang="en-US" dirty="0">
                <a:solidFill>
                  <a:schemeClr val="tx1"/>
                </a:solidFill>
              </a:rPr>
              <a:t>	Instructs the server how to respond to the results of the join </a:t>
            </a:r>
          </a:p>
          <a:p>
            <a:pPr marL="400050" lvl="2" indent="-171450">
              <a:buNone/>
              <a:tabLst>
                <a:tab pos="1485900" algn="l"/>
              </a:tabLst>
            </a:pPr>
            <a:r>
              <a:rPr lang="en-US" altLang="en-US" dirty="0">
                <a:solidFill>
                  <a:schemeClr val="tx1"/>
                </a:solidFill>
                <a:latin typeface="Courier New" pitchFamily="49" charset="0"/>
              </a:rPr>
              <a:t>WHEN NOT MATCHED 	</a:t>
            </a:r>
            <a:r>
              <a:rPr lang="en-US" altLang="en-US" dirty="0">
                <a:solidFill>
                  <a:schemeClr val="tx1"/>
                </a:solidFill>
              </a:rPr>
              <a:t>condition</a:t>
            </a:r>
          </a:p>
          <a:p>
            <a:pPr lvl="1">
              <a:tabLst>
                <a:tab pos="1485900" algn="l"/>
              </a:tabLst>
            </a:pPr>
            <a:r>
              <a:rPr lang="en-US" altLang="en-US" b="1" dirty="0">
                <a:solidFill>
                  <a:schemeClr val="tx1"/>
                </a:solidFill>
              </a:rPr>
              <a:t>Note:</a:t>
            </a:r>
            <a:r>
              <a:rPr lang="en-US" altLang="en-US" dirty="0">
                <a:solidFill>
                  <a:schemeClr val="tx1"/>
                </a:solidFill>
              </a:rPr>
              <a:t> For more information, see </a:t>
            </a:r>
            <a:r>
              <a:rPr lang="en-US" altLang="en-US" i="1" dirty="0">
                <a:solidFill>
                  <a:schemeClr val="tx1"/>
                </a:solidFill>
              </a:rPr>
              <a:t>Oracle Database SQL Language Reference </a:t>
            </a:r>
            <a:r>
              <a:rPr lang="en-US" altLang="en-US" dirty="0">
                <a:solidFill>
                  <a:schemeClr val="tx1"/>
                </a:solidFill>
              </a:rPr>
              <a:t>for Oracle Database 19c.</a:t>
            </a:r>
          </a:p>
          <a:p>
            <a:pPr lvl="1">
              <a:tabLst>
                <a:tab pos="1485900" algn="l"/>
              </a:tabLst>
            </a:pPr>
            <a:endParaRPr lang="en-US" altLang="en-US" dirty="0"/>
          </a:p>
          <a:p>
            <a:endParaRPr lang="en-US" dirty="0"/>
          </a:p>
        </p:txBody>
      </p:sp>
    </p:spTree>
    <p:extLst>
      <p:ext uri="{BB962C8B-B14F-4D97-AF65-F5344CB8AC3E}">
        <p14:creationId xmlns:p14="http://schemas.microsoft.com/office/powerpoint/2010/main" val="7352047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19 - </a:t>
            </a:r>
            <a:fld id="{7C951E65-0BAA-4B24-AD87-683F8269D8DB}" type="slidenum">
              <a:rPr lang="en-US" smtClean="0"/>
              <a:pPr/>
              <a:t>26</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a:xfrm>
            <a:off x="457200" y="4617720"/>
            <a:ext cx="6858000" cy="6244128"/>
          </a:xfrm>
        </p:spPr>
        <p:txBody>
          <a:bodyPr/>
          <a:lstStyle/>
          <a:p>
            <a:pPr lvl="4"/>
            <a:r>
              <a:rPr lang="en-US" altLang="en-US" dirty="0"/>
              <a:t>MERGE INTO copy_emp3 c</a:t>
            </a:r>
          </a:p>
          <a:p>
            <a:pPr lvl="4">
              <a:spcBef>
                <a:spcPts val="600"/>
              </a:spcBef>
            </a:pPr>
            <a:r>
              <a:rPr lang="en-US" altLang="en-US" dirty="0"/>
              <a:t>USING (SELECT * FROM EMPLOYEES ) e</a:t>
            </a:r>
          </a:p>
          <a:p>
            <a:pPr lvl="4">
              <a:spcBef>
                <a:spcPts val="600"/>
              </a:spcBef>
            </a:pPr>
            <a:r>
              <a:rPr lang="en-US" altLang="en-US" dirty="0"/>
              <a:t>ON (</a:t>
            </a:r>
            <a:r>
              <a:rPr lang="en-US" altLang="en-US" dirty="0" err="1"/>
              <a:t>c.employee_id</a:t>
            </a:r>
            <a:r>
              <a:rPr lang="en-US" altLang="en-US" dirty="0"/>
              <a:t> = </a:t>
            </a:r>
            <a:r>
              <a:rPr lang="en-US" altLang="en-US" dirty="0" err="1"/>
              <a:t>e.employee_id</a:t>
            </a:r>
            <a:r>
              <a:rPr lang="en-US" altLang="en-US" dirty="0"/>
              <a:t>)</a:t>
            </a:r>
          </a:p>
          <a:p>
            <a:pPr lvl="4">
              <a:spcBef>
                <a:spcPts val="600"/>
              </a:spcBef>
            </a:pPr>
            <a:r>
              <a:rPr lang="en-US" altLang="en-US" b="1" dirty="0"/>
              <a:t>WHEN MATCHED THEN</a:t>
            </a:r>
          </a:p>
          <a:p>
            <a:pPr lvl="4">
              <a:spcBef>
                <a:spcPts val="600"/>
              </a:spcBef>
            </a:pPr>
            <a:r>
              <a:rPr lang="en-US" altLang="en-US" b="1" dirty="0"/>
              <a:t>UPDATE SET</a:t>
            </a:r>
          </a:p>
          <a:p>
            <a:pPr lvl="4">
              <a:spcBef>
                <a:spcPts val="600"/>
              </a:spcBef>
            </a:pPr>
            <a:r>
              <a:rPr lang="en-US" altLang="en-US" dirty="0" err="1"/>
              <a:t>c.first_name</a:t>
            </a:r>
            <a:r>
              <a:rPr lang="en-US" altLang="en-US" dirty="0"/>
              <a:t> = </a:t>
            </a:r>
            <a:r>
              <a:rPr lang="en-US" altLang="en-US" dirty="0" err="1"/>
              <a:t>e.first_name</a:t>
            </a:r>
            <a:r>
              <a:rPr lang="en-US" altLang="en-US" dirty="0"/>
              <a:t>,</a:t>
            </a:r>
          </a:p>
          <a:p>
            <a:pPr lvl="4">
              <a:spcBef>
                <a:spcPts val="600"/>
              </a:spcBef>
            </a:pPr>
            <a:r>
              <a:rPr lang="en-US" altLang="en-US" dirty="0" err="1"/>
              <a:t>c.last_name</a:t>
            </a:r>
            <a:r>
              <a:rPr lang="en-US" altLang="en-US" dirty="0"/>
              <a:t> = </a:t>
            </a:r>
            <a:r>
              <a:rPr lang="en-US" altLang="en-US" dirty="0" err="1"/>
              <a:t>e.last_name</a:t>
            </a:r>
            <a:r>
              <a:rPr lang="en-US" altLang="en-US" dirty="0"/>
              <a:t>,</a:t>
            </a:r>
          </a:p>
          <a:p>
            <a:pPr lvl="4">
              <a:spcBef>
                <a:spcPts val="600"/>
              </a:spcBef>
            </a:pPr>
            <a:r>
              <a:rPr lang="en-US" altLang="en-US" dirty="0" err="1"/>
              <a:t>c.email</a:t>
            </a:r>
            <a:r>
              <a:rPr lang="en-US" altLang="en-US" dirty="0"/>
              <a:t> = </a:t>
            </a:r>
            <a:r>
              <a:rPr lang="en-US" altLang="en-US" dirty="0" err="1"/>
              <a:t>e.email</a:t>
            </a:r>
            <a:r>
              <a:rPr lang="en-US" altLang="en-US" dirty="0"/>
              <a:t>,</a:t>
            </a:r>
          </a:p>
          <a:p>
            <a:pPr lvl="4">
              <a:spcBef>
                <a:spcPts val="600"/>
              </a:spcBef>
            </a:pPr>
            <a:r>
              <a:rPr lang="en-US" altLang="en-US" dirty="0" err="1"/>
              <a:t>c.phone_number</a:t>
            </a:r>
            <a:r>
              <a:rPr lang="en-US" altLang="en-US" dirty="0"/>
              <a:t> = </a:t>
            </a:r>
            <a:r>
              <a:rPr lang="en-US" altLang="en-US" dirty="0" err="1"/>
              <a:t>e.phone_number</a:t>
            </a:r>
            <a:r>
              <a:rPr lang="en-US" altLang="en-US" dirty="0"/>
              <a:t>,</a:t>
            </a:r>
          </a:p>
          <a:p>
            <a:pPr lvl="4">
              <a:spcBef>
                <a:spcPts val="600"/>
              </a:spcBef>
            </a:pPr>
            <a:r>
              <a:rPr lang="en-US" altLang="en-US" dirty="0" err="1"/>
              <a:t>c.hire_date</a:t>
            </a:r>
            <a:r>
              <a:rPr lang="en-US" altLang="en-US" dirty="0"/>
              <a:t> = </a:t>
            </a:r>
            <a:r>
              <a:rPr lang="en-US" altLang="en-US" dirty="0" err="1"/>
              <a:t>e.hire_date</a:t>
            </a:r>
            <a:r>
              <a:rPr lang="en-US" altLang="en-US" dirty="0"/>
              <a:t>,</a:t>
            </a:r>
          </a:p>
          <a:p>
            <a:pPr lvl="4">
              <a:spcBef>
                <a:spcPts val="600"/>
              </a:spcBef>
            </a:pPr>
            <a:r>
              <a:rPr lang="en-US" altLang="en-US" dirty="0" err="1"/>
              <a:t>c.job_id</a:t>
            </a:r>
            <a:r>
              <a:rPr lang="en-US" altLang="en-US" dirty="0"/>
              <a:t> = </a:t>
            </a:r>
            <a:r>
              <a:rPr lang="en-US" altLang="en-US" dirty="0" err="1"/>
              <a:t>e.job_id</a:t>
            </a:r>
            <a:r>
              <a:rPr lang="en-US" altLang="en-US" dirty="0"/>
              <a:t>,</a:t>
            </a:r>
          </a:p>
          <a:p>
            <a:pPr lvl="4">
              <a:spcBef>
                <a:spcPts val="600"/>
              </a:spcBef>
            </a:pPr>
            <a:r>
              <a:rPr lang="en-US" altLang="en-US" dirty="0" err="1"/>
              <a:t>c.salary</a:t>
            </a:r>
            <a:r>
              <a:rPr lang="en-US" altLang="en-US" dirty="0"/>
              <a:t> = </a:t>
            </a:r>
            <a:r>
              <a:rPr lang="en-US" altLang="en-US" dirty="0" err="1"/>
              <a:t>e.salary</a:t>
            </a:r>
            <a:r>
              <a:rPr lang="en-US" altLang="en-US" dirty="0"/>
              <a:t>*2,</a:t>
            </a:r>
          </a:p>
          <a:p>
            <a:pPr lvl="4">
              <a:spcBef>
                <a:spcPts val="600"/>
              </a:spcBef>
            </a:pPr>
            <a:r>
              <a:rPr lang="en-US" altLang="en-US" dirty="0" err="1"/>
              <a:t>c.commission_pct</a:t>
            </a:r>
            <a:r>
              <a:rPr lang="en-US" altLang="en-US" dirty="0"/>
              <a:t> = </a:t>
            </a:r>
            <a:r>
              <a:rPr lang="en-US" altLang="en-US" dirty="0" err="1"/>
              <a:t>e.commission_pct</a:t>
            </a:r>
            <a:r>
              <a:rPr lang="en-US" altLang="en-US" dirty="0"/>
              <a:t>,</a:t>
            </a:r>
          </a:p>
          <a:p>
            <a:pPr lvl="4">
              <a:spcBef>
                <a:spcPts val="600"/>
              </a:spcBef>
            </a:pPr>
            <a:r>
              <a:rPr lang="en-US" altLang="en-US" dirty="0" err="1"/>
              <a:t>c.manager_id</a:t>
            </a:r>
            <a:r>
              <a:rPr lang="en-US" altLang="en-US" dirty="0"/>
              <a:t> = </a:t>
            </a:r>
            <a:r>
              <a:rPr lang="en-US" altLang="en-US" dirty="0" err="1"/>
              <a:t>e.manager_id</a:t>
            </a:r>
            <a:r>
              <a:rPr lang="en-US" altLang="en-US" dirty="0"/>
              <a:t>,</a:t>
            </a:r>
          </a:p>
          <a:p>
            <a:pPr lvl="4">
              <a:spcBef>
                <a:spcPts val="600"/>
              </a:spcBef>
            </a:pPr>
            <a:r>
              <a:rPr lang="en-US" altLang="en-US" dirty="0" err="1"/>
              <a:t>c.department_id</a:t>
            </a:r>
            <a:r>
              <a:rPr lang="en-US" altLang="en-US" dirty="0"/>
              <a:t> = </a:t>
            </a:r>
            <a:r>
              <a:rPr lang="en-US" altLang="en-US" dirty="0" err="1"/>
              <a:t>e.department_id</a:t>
            </a:r>
            <a:endParaRPr lang="en-US" altLang="en-US" dirty="0"/>
          </a:p>
          <a:p>
            <a:pPr lvl="4">
              <a:spcBef>
                <a:spcPts val="600"/>
              </a:spcBef>
            </a:pPr>
            <a:r>
              <a:rPr lang="en-US" altLang="en-US" b="1" dirty="0"/>
              <a:t>DELETE WHERE (E.COMMISSION_PCT IS NOT NULL)</a:t>
            </a:r>
          </a:p>
          <a:p>
            <a:pPr lvl="4">
              <a:spcBef>
                <a:spcPts val="600"/>
              </a:spcBef>
            </a:pPr>
            <a:r>
              <a:rPr lang="en-US" altLang="en-US" b="1" dirty="0"/>
              <a:t>WHEN NOT MATCHED </a:t>
            </a:r>
            <a:r>
              <a:rPr lang="en-US" altLang="en-US" b="1" dirty="0" smtClean="0"/>
              <a:t>THEN</a:t>
            </a:r>
            <a:endParaRPr lang="en-US" altLang="en-US" b="1" dirty="0"/>
          </a:p>
        </p:txBody>
      </p:sp>
    </p:spTree>
    <p:extLst>
      <p:ext uri="{BB962C8B-B14F-4D97-AF65-F5344CB8AC3E}">
        <p14:creationId xmlns:p14="http://schemas.microsoft.com/office/powerpoint/2010/main" val="35939868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19 - </a:t>
            </a:r>
            <a:fld id="{7C951E65-0BAA-4B24-AD87-683F8269D8DB}" type="slidenum">
              <a:rPr lang="en-US" smtClean="0"/>
              <a:pPr/>
              <a:t>27</a:t>
            </a:fld>
            <a:endParaRPr lang="en-US" dirty="0"/>
          </a:p>
        </p:txBody>
      </p:sp>
      <p:sp>
        <p:nvSpPr>
          <p:cNvPr id="6" name="Notes Placeholder 5"/>
          <p:cNvSpPr>
            <a:spLocks noGrp="1"/>
          </p:cNvSpPr>
          <p:nvPr>
            <p:ph type="body" idx="1"/>
          </p:nvPr>
        </p:nvSpPr>
        <p:spPr>
          <a:xfrm>
            <a:off x="457200" y="449263"/>
            <a:ext cx="6858000" cy="9380537"/>
          </a:xfrm>
        </p:spPr>
        <p:txBody>
          <a:bodyPr/>
          <a:lstStyle/>
          <a:p>
            <a:pPr marL="857250" lvl="4">
              <a:lnSpc>
                <a:spcPct val="98000"/>
              </a:lnSpc>
            </a:pPr>
            <a:r>
              <a:rPr lang="en-US" altLang="en-US" b="1" dirty="0"/>
              <a:t>INSERT VALUES</a:t>
            </a:r>
            <a:r>
              <a:rPr lang="en-US" altLang="en-US" dirty="0"/>
              <a:t>(</a:t>
            </a:r>
            <a:r>
              <a:rPr lang="en-US" altLang="en-US" dirty="0" err="1"/>
              <a:t>e.employee_id</a:t>
            </a:r>
            <a:r>
              <a:rPr lang="en-US" altLang="en-US" dirty="0"/>
              <a:t>, </a:t>
            </a:r>
            <a:r>
              <a:rPr lang="en-US" altLang="en-US" dirty="0" err="1"/>
              <a:t>e.first_name</a:t>
            </a:r>
            <a:r>
              <a:rPr lang="en-US" altLang="en-US" dirty="0"/>
              <a:t>, </a:t>
            </a:r>
            <a:r>
              <a:rPr lang="en-US" altLang="en-US" dirty="0" err="1"/>
              <a:t>e.last_name</a:t>
            </a:r>
            <a:r>
              <a:rPr lang="en-US" altLang="en-US" dirty="0"/>
              <a:t>,</a:t>
            </a:r>
          </a:p>
          <a:p>
            <a:pPr marL="857250" lvl="4">
              <a:lnSpc>
                <a:spcPct val="98000"/>
              </a:lnSpc>
            </a:pPr>
            <a:r>
              <a:rPr lang="en-US" altLang="en-US" dirty="0" err="1"/>
              <a:t>e.email</a:t>
            </a:r>
            <a:r>
              <a:rPr lang="en-US" altLang="en-US" dirty="0"/>
              <a:t>, </a:t>
            </a:r>
            <a:r>
              <a:rPr lang="en-US" altLang="en-US" dirty="0" err="1"/>
              <a:t>e.phone_number</a:t>
            </a:r>
            <a:r>
              <a:rPr lang="en-US" altLang="en-US" dirty="0"/>
              <a:t>, </a:t>
            </a:r>
            <a:r>
              <a:rPr lang="en-US" altLang="en-US" dirty="0" err="1"/>
              <a:t>e.hire_date</a:t>
            </a:r>
            <a:r>
              <a:rPr lang="en-US" altLang="en-US" dirty="0"/>
              <a:t>, </a:t>
            </a:r>
            <a:r>
              <a:rPr lang="en-US" altLang="en-US" dirty="0" err="1"/>
              <a:t>e.job_id</a:t>
            </a:r>
            <a:r>
              <a:rPr lang="en-US" altLang="en-US" dirty="0"/>
              <a:t>,</a:t>
            </a:r>
          </a:p>
          <a:p>
            <a:pPr marL="857250" lvl="4">
              <a:lnSpc>
                <a:spcPct val="98000"/>
              </a:lnSpc>
            </a:pPr>
            <a:r>
              <a:rPr lang="en-US" altLang="en-US" dirty="0" err="1"/>
              <a:t>e.salary</a:t>
            </a:r>
            <a:r>
              <a:rPr lang="en-US" altLang="en-US" dirty="0"/>
              <a:t>, </a:t>
            </a:r>
            <a:r>
              <a:rPr lang="en-US" altLang="en-US" dirty="0" err="1"/>
              <a:t>e.commission_pct</a:t>
            </a:r>
            <a:r>
              <a:rPr lang="en-US" altLang="en-US" dirty="0"/>
              <a:t>, </a:t>
            </a:r>
            <a:r>
              <a:rPr lang="en-US" altLang="en-US" dirty="0" err="1"/>
              <a:t>e.manager_id</a:t>
            </a:r>
            <a:r>
              <a:rPr lang="en-US" altLang="en-US" dirty="0"/>
              <a:t>,</a:t>
            </a:r>
          </a:p>
          <a:p>
            <a:pPr marL="857250" lvl="4">
              <a:lnSpc>
                <a:spcPct val="98000"/>
              </a:lnSpc>
            </a:pPr>
            <a:r>
              <a:rPr lang="en-US" altLang="en-US" dirty="0" err="1"/>
              <a:t>e.department_id</a:t>
            </a:r>
            <a:r>
              <a:rPr lang="en-US" altLang="en-US" dirty="0"/>
              <a:t>);</a:t>
            </a:r>
          </a:p>
          <a:p>
            <a:pPr lvl="1"/>
            <a:r>
              <a:rPr lang="en-US" altLang="en-US" dirty="0"/>
              <a:t>The </a:t>
            </a:r>
            <a:r>
              <a:rPr lang="en-US" altLang="en-US" dirty="0">
                <a:latin typeface="Courier New" pitchFamily="49" charset="0"/>
              </a:rPr>
              <a:t>COPY_EMP3</a:t>
            </a:r>
            <a:r>
              <a:rPr lang="en-US" altLang="en-US" dirty="0"/>
              <a:t> table is created by using the following code:</a:t>
            </a:r>
          </a:p>
          <a:p>
            <a:pPr marL="857250" lvl="4"/>
            <a:r>
              <a:rPr lang="en-US" altLang="en-US" dirty="0"/>
              <a:t>CREATE TABLE COPY_EMP3 AS SELECT * FROM EMPLOYEES</a:t>
            </a:r>
          </a:p>
          <a:p>
            <a:pPr marL="857250" lvl="4"/>
            <a:r>
              <a:rPr lang="en-US" altLang="en-US" dirty="0"/>
              <a:t>WHERE SALARY&lt;10000;</a:t>
            </a:r>
          </a:p>
          <a:p>
            <a:pPr lvl="1"/>
            <a:r>
              <a:rPr lang="en-US" altLang="en-US" dirty="0"/>
              <a:t>Then query the </a:t>
            </a:r>
            <a:r>
              <a:rPr lang="en-US" altLang="en-US" dirty="0">
                <a:latin typeface="Courier New" pitchFamily="49" charset="0"/>
              </a:rPr>
              <a:t>COPY_EMP3</a:t>
            </a:r>
            <a:r>
              <a:rPr lang="en-US" altLang="en-US" dirty="0"/>
              <a:t> table.</a:t>
            </a:r>
          </a:p>
          <a:p>
            <a:pPr marL="857250" lvl="4"/>
            <a:r>
              <a:rPr lang="en-US" altLang="en-US" dirty="0"/>
              <a:t>SELECT </a:t>
            </a:r>
            <a:r>
              <a:rPr lang="en-US" altLang="en-US" dirty="0" err="1"/>
              <a:t>employee_id</a:t>
            </a:r>
            <a:r>
              <a:rPr lang="en-US" altLang="en-US" dirty="0"/>
              <a:t>, salary, </a:t>
            </a:r>
            <a:r>
              <a:rPr lang="en-US" altLang="en-US" dirty="0" err="1"/>
              <a:t>commission_pct</a:t>
            </a:r>
            <a:r>
              <a:rPr lang="en-US" altLang="en-US" dirty="0"/>
              <a:t> FROM COPY_EMP3;</a:t>
            </a:r>
          </a:p>
          <a:p>
            <a:pPr lvl="1"/>
            <a:r>
              <a:rPr lang="en-US" altLang="en-US" dirty="0"/>
              <a:t>Observe that in the output,  there are some employees with </a:t>
            </a:r>
            <a:r>
              <a:rPr lang="en-US" altLang="en-US" dirty="0">
                <a:latin typeface="Courier New" pitchFamily="49" charset="0"/>
              </a:rPr>
              <a:t>SALARY &lt; 10000</a:t>
            </a:r>
            <a:r>
              <a:rPr lang="en-US" altLang="en-US" dirty="0"/>
              <a:t> and there are two employees with </a:t>
            </a:r>
            <a:r>
              <a:rPr lang="en-US" altLang="en-US" dirty="0">
                <a:latin typeface="Courier New" pitchFamily="49" charset="0"/>
              </a:rPr>
              <a:t>COMMISSION_PCT</a:t>
            </a:r>
            <a:r>
              <a:rPr lang="en-US" altLang="en-US" dirty="0"/>
              <a:t>.</a:t>
            </a:r>
          </a:p>
          <a:p>
            <a:pPr lvl="1"/>
            <a:r>
              <a:rPr lang="en-US" altLang="en-US" dirty="0"/>
              <a:t>The example in the slide matches the </a:t>
            </a:r>
            <a:r>
              <a:rPr lang="en-US" altLang="en-US" dirty="0">
                <a:latin typeface="Courier New" pitchFamily="49" charset="0"/>
              </a:rPr>
              <a:t>EMPLOYEE_ID</a:t>
            </a:r>
            <a:r>
              <a:rPr lang="en-US" altLang="en-US" dirty="0"/>
              <a:t> in the </a:t>
            </a:r>
            <a:r>
              <a:rPr lang="en-US" altLang="en-US" dirty="0">
                <a:latin typeface="Courier New" pitchFamily="49" charset="0"/>
              </a:rPr>
              <a:t>COPY_EMP3</a:t>
            </a:r>
            <a:r>
              <a:rPr lang="en-US" altLang="en-US" dirty="0"/>
              <a:t> table to the </a:t>
            </a:r>
            <a:r>
              <a:rPr lang="en-US" altLang="en-US" dirty="0">
                <a:latin typeface="Courier New" pitchFamily="49" charset="0"/>
              </a:rPr>
              <a:t>EMPLOYEE_ID</a:t>
            </a:r>
            <a:r>
              <a:rPr lang="en-US" altLang="en-US" dirty="0"/>
              <a:t> in the </a:t>
            </a:r>
            <a:r>
              <a:rPr lang="en-US" altLang="en-US" dirty="0">
                <a:latin typeface="Courier New" pitchFamily="49" charset="0"/>
              </a:rPr>
              <a:t>EMPLOYEES</a:t>
            </a:r>
            <a:r>
              <a:rPr lang="en-US" altLang="en-US" dirty="0"/>
              <a:t> table. If a match is found, the row in the </a:t>
            </a:r>
            <a:r>
              <a:rPr lang="en-US" altLang="en-US" dirty="0">
                <a:latin typeface="Courier New" pitchFamily="49" charset="0"/>
              </a:rPr>
              <a:t>COPY_EMP3</a:t>
            </a:r>
            <a:r>
              <a:rPr lang="en-US" altLang="en-US" dirty="0"/>
              <a:t> table is updated to match the row in the </a:t>
            </a:r>
            <a:r>
              <a:rPr lang="en-US" altLang="en-US" dirty="0">
                <a:latin typeface="Courier New" pitchFamily="49" charset="0"/>
              </a:rPr>
              <a:t>EMPLOYEES</a:t>
            </a:r>
            <a:r>
              <a:rPr lang="en-US" altLang="en-US" dirty="0"/>
              <a:t> table and the salary of the employee is doubled. </a:t>
            </a:r>
            <a:r>
              <a:rPr lang="en-US" altLang="en-US" dirty="0">
                <a:solidFill>
                  <a:schemeClr val="tx1"/>
                </a:solidFill>
              </a:rPr>
              <a:t>The records of the two employees with values in the </a:t>
            </a:r>
            <a:r>
              <a:rPr lang="en-US" altLang="en-US" dirty="0">
                <a:solidFill>
                  <a:schemeClr val="tx1"/>
                </a:solidFill>
                <a:latin typeface="Courier New" pitchFamily="49" charset="0"/>
              </a:rPr>
              <a:t>COMMISSION_PCT</a:t>
            </a:r>
            <a:r>
              <a:rPr lang="en-US" altLang="en-US" dirty="0">
                <a:solidFill>
                  <a:schemeClr val="tx1"/>
                </a:solidFill>
              </a:rPr>
              <a:t> column are deleted.</a:t>
            </a:r>
            <a:r>
              <a:rPr lang="en-US" altLang="en-US" dirty="0"/>
              <a:t> If the match is not found, rows are inserted into the </a:t>
            </a:r>
            <a:r>
              <a:rPr lang="en-US" altLang="en-US" dirty="0">
                <a:latin typeface="Courier New" pitchFamily="49" charset="0"/>
              </a:rPr>
              <a:t>COPY_EMP3</a:t>
            </a:r>
            <a:r>
              <a:rPr lang="en-US" altLang="en-US" dirty="0"/>
              <a:t> table.</a:t>
            </a:r>
          </a:p>
          <a:p>
            <a:endParaRPr lang="en-US" dirty="0"/>
          </a:p>
        </p:txBody>
      </p:sp>
    </p:spTree>
    <p:extLst>
      <p:ext uri="{BB962C8B-B14F-4D97-AF65-F5344CB8AC3E}">
        <p14:creationId xmlns:p14="http://schemas.microsoft.com/office/powerpoint/2010/main" val="20884454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19 - </a:t>
            </a:r>
            <a:fld id="{7C951E65-0BAA-4B24-AD87-683F8269D8DB}" type="slidenum">
              <a:rPr lang="en-US" smtClean="0"/>
              <a:pPr/>
              <a:t>28</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solidFill>
                  <a:schemeClr val="tx1"/>
                </a:solidFill>
              </a:rPr>
              <a:t>The examples in the slide show that the </a:t>
            </a:r>
            <a:r>
              <a:rPr lang="en-US" altLang="en-US" dirty="0">
                <a:solidFill>
                  <a:schemeClr val="tx1"/>
                </a:solidFill>
                <a:latin typeface="Courier New" pitchFamily="49" charset="0"/>
              </a:rPr>
              <a:t>COPY_EMP3</a:t>
            </a:r>
            <a:r>
              <a:rPr lang="en-US" altLang="en-US" dirty="0">
                <a:solidFill>
                  <a:schemeClr val="tx1"/>
                </a:solidFill>
              </a:rPr>
              <a:t> table is empty. The </a:t>
            </a:r>
            <a:r>
              <a:rPr lang="en-US" altLang="en-US" dirty="0" err="1">
                <a:solidFill>
                  <a:schemeClr val="tx1"/>
                </a:solidFill>
                <a:latin typeface="Courier New" pitchFamily="49" charset="0"/>
              </a:rPr>
              <a:t>c.employee_id</a:t>
            </a:r>
            <a:r>
              <a:rPr lang="en-US" altLang="en-US" dirty="0">
                <a:solidFill>
                  <a:schemeClr val="tx1"/>
                </a:solidFill>
                <a:latin typeface="Courier New" pitchFamily="49" charset="0"/>
              </a:rPr>
              <a:t> = </a:t>
            </a:r>
            <a:r>
              <a:rPr lang="en-US" altLang="en-US" dirty="0" err="1">
                <a:solidFill>
                  <a:schemeClr val="tx1"/>
                </a:solidFill>
                <a:latin typeface="Courier New" pitchFamily="49" charset="0"/>
              </a:rPr>
              <a:t>e.employee_id</a:t>
            </a:r>
            <a:r>
              <a:rPr lang="en-US" altLang="en-US" dirty="0">
                <a:solidFill>
                  <a:schemeClr val="tx1"/>
                </a:solidFill>
              </a:rPr>
              <a:t> condition is evaluated. The condition returns false</a:t>
            </a:r>
            <a:r>
              <a:rPr lang="en-US" altLang="en-US" dirty="0">
                <a:solidFill>
                  <a:schemeClr val="tx1"/>
                </a:solidFill>
                <a:cs typeface="Times New Roman" pitchFamily="18" charset="0"/>
              </a:rPr>
              <a:t>—</a:t>
            </a:r>
            <a:r>
              <a:rPr lang="en-US" altLang="en-US" dirty="0">
                <a:solidFill>
                  <a:schemeClr val="tx1"/>
                </a:solidFill>
              </a:rPr>
              <a:t>there are no matches. The logic falls into the </a:t>
            </a:r>
            <a:r>
              <a:rPr lang="en-US" altLang="en-US" dirty="0">
                <a:solidFill>
                  <a:schemeClr val="tx1"/>
                </a:solidFill>
                <a:latin typeface="Courier New" pitchFamily="49" charset="0"/>
              </a:rPr>
              <a:t>WHEN</a:t>
            </a:r>
            <a:r>
              <a:rPr lang="en-US" altLang="en-US" dirty="0"/>
              <a:t> </a:t>
            </a:r>
            <a:r>
              <a:rPr lang="en-US" altLang="en-US" dirty="0">
                <a:solidFill>
                  <a:schemeClr val="tx1"/>
                </a:solidFill>
                <a:latin typeface="Courier New" pitchFamily="49" charset="0"/>
              </a:rPr>
              <a:t>NOT</a:t>
            </a:r>
            <a:r>
              <a:rPr lang="en-US" altLang="en-US" dirty="0"/>
              <a:t> </a:t>
            </a:r>
            <a:r>
              <a:rPr lang="en-US" altLang="en-US" dirty="0">
                <a:solidFill>
                  <a:schemeClr val="tx1"/>
                </a:solidFill>
                <a:latin typeface="Courier New" pitchFamily="49" charset="0"/>
              </a:rPr>
              <a:t>MATCHED</a:t>
            </a:r>
            <a:r>
              <a:rPr lang="en-US" altLang="en-US" dirty="0">
                <a:solidFill>
                  <a:schemeClr val="tx1"/>
                </a:solidFill>
              </a:rPr>
              <a:t> clause, and the </a:t>
            </a:r>
            <a:r>
              <a:rPr lang="en-US" altLang="en-US" dirty="0">
                <a:solidFill>
                  <a:schemeClr val="tx1"/>
                </a:solidFill>
                <a:latin typeface="Courier New" pitchFamily="49" charset="0"/>
              </a:rPr>
              <a:t>MERGE</a:t>
            </a:r>
            <a:r>
              <a:rPr lang="en-US" altLang="en-US" dirty="0">
                <a:solidFill>
                  <a:schemeClr val="tx1"/>
                </a:solidFill>
              </a:rPr>
              <a:t> command inserts the rows of the </a:t>
            </a:r>
            <a:r>
              <a:rPr lang="en-US" altLang="en-US" dirty="0">
                <a:solidFill>
                  <a:schemeClr val="tx1"/>
                </a:solidFill>
                <a:latin typeface="Courier New" pitchFamily="49" charset="0"/>
              </a:rPr>
              <a:t>EMPLOYEES</a:t>
            </a:r>
            <a:r>
              <a:rPr lang="en-US" altLang="en-US" dirty="0">
                <a:solidFill>
                  <a:schemeClr val="tx1"/>
                </a:solidFill>
              </a:rPr>
              <a:t> table into the </a:t>
            </a:r>
            <a:r>
              <a:rPr lang="en-US" altLang="en-US" dirty="0">
                <a:solidFill>
                  <a:schemeClr val="tx1"/>
                </a:solidFill>
                <a:latin typeface="Courier New" pitchFamily="49" charset="0"/>
              </a:rPr>
              <a:t>COPY_EMP3</a:t>
            </a:r>
            <a:r>
              <a:rPr lang="en-US" altLang="en-US" dirty="0">
                <a:solidFill>
                  <a:schemeClr val="tx1"/>
                </a:solidFill>
              </a:rPr>
              <a:t> table. This means that the </a:t>
            </a:r>
            <a:r>
              <a:rPr lang="en-US" altLang="en-US" dirty="0">
                <a:solidFill>
                  <a:schemeClr val="tx1"/>
                </a:solidFill>
                <a:latin typeface="Courier New" pitchFamily="49" charset="0"/>
              </a:rPr>
              <a:t>COPY_EMP3</a:t>
            </a:r>
            <a:r>
              <a:rPr lang="en-US" altLang="en-US" dirty="0">
                <a:solidFill>
                  <a:schemeClr val="tx1"/>
                </a:solidFill>
              </a:rPr>
              <a:t> table now has exactly the same data as in the </a:t>
            </a:r>
            <a:r>
              <a:rPr lang="en-US" altLang="en-US" dirty="0">
                <a:solidFill>
                  <a:schemeClr val="tx1"/>
                </a:solidFill>
                <a:latin typeface="Courier New" pitchFamily="49" charset="0"/>
              </a:rPr>
              <a:t>EMPLOYEES</a:t>
            </a:r>
            <a:r>
              <a:rPr lang="en-US" altLang="en-US" dirty="0">
                <a:solidFill>
                  <a:schemeClr val="tx1"/>
                </a:solidFill>
              </a:rPr>
              <a:t> table.</a:t>
            </a:r>
          </a:p>
          <a:p>
            <a:pPr marL="857250" lvl="4"/>
            <a:r>
              <a:rPr lang="en-US" altLang="en-US" dirty="0">
                <a:solidFill>
                  <a:schemeClr val="tx1"/>
                </a:solidFill>
              </a:rPr>
              <a:t>SELECT </a:t>
            </a:r>
            <a:r>
              <a:rPr lang="en-US" altLang="en-US" dirty="0" err="1">
                <a:solidFill>
                  <a:schemeClr val="tx1"/>
                </a:solidFill>
              </a:rPr>
              <a:t>employee_id</a:t>
            </a:r>
            <a:r>
              <a:rPr lang="en-US" altLang="en-US" dirty="0">
                <a:solidFill>
                  <a:schemeClr val="tx1"/>
                </a:solidFill>
              </a:rPr>
              <a:t>, salary, </a:t>
            </a:r>
            <a:r>
              <a:rPr lang="en-US" altLang="en-US" dirty="0" err="1">
                <a:solidFill>
                  <a:schemeClr val="tx1"/>
                </a:solidFill>
              </a:rPr>
              <a:t>commission_pct</a:t>
            </a:r>
            <a:r>
              <a:rPr lang="en-US" altLang="en-US" dirty="0">
                <a:solidFill>
                  <a:schemeClr val="tx1"/>
                </a:solidFill>
              </a:rPr>
              <a:t> from copy_emp3;</a:t>
            </a:r>
          </a:p>
          <a:p>
            <a:endParaRPr lang="en-US" dirty="0"/>
          </a:p>
        </p:txBody>
      </p:sp>
    </p:spTree>
    <p:extLst>
      <p:ext uri="{BB962C8B-B14F-4D97-AF65-F5344CB8AC3E}">
        <p14:creationId xmlns:p14="http://schemas.microsoft.com/office/powerpoint/2010/main" val="3921782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Notes Placeholder 2"/>
          <p:cNvSpPr>
            <a:spLocks noGrp="1"/>
          </p:cNvSpPr>
          <p:nvPr>
            <p:ph type="body" idx="1"/>
          </p:nvPr>
        </p:nvSpPr>
        <p:spPr/>
        <p:txBody>
          <a:bodyPr/>
          <a:lstStyle/>
          <a:p>
            <a:pPr lvl="1"/>
            <a:r>
              <a:rPr lang="en-US" altLang="en-US" smtClean="0"/>
              <a:t>This section discusses performing flashback operations.</a:t>
            </a:r>
            <a:endParaRPr lang="en-US" altLang="en-US" dirty="0"/>
          </a:p>
        </p:txBody>
      </p:sp>
      <p:sp>
        <p:nvSpPr>
          <p:cNvPr id="3" name="Footer Placeholder 2"/>
          <p:cNvSpPr>
            <a:spLocks noGrp="1"/>
          </p:cNvSpPr>
          <p:nvPr>
            <p:ph type="ftr" sz="quarter" idx="10"/>
          </p:nvPr>
        </p:nvSpPr>
        <p:spPr/>
        <p:txBody>
          <a:bodyPr/>
          <a:lstStyle/>
          <a:p>
            <a:r>
              <a:rPr lang="en-US" smtClean="0"/>
              <a:t>Oracle Database 19c: SQL Workshop   19 - </a:t>
            </a:r>
            <a:fld id="{7C951E65-0BAA-4B24-AD87-683F8269D8DB}" type="slidenum">
              <a:rPr lang="en-US" smtClean="0"/>
              <a:pPr/>
              <a:t>29</a:t>
            </a:fld>
            <a:endParaRPr lang="en-US"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2995386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077"/>
          <p:cNvSpPr>
            <a:spLocks noGrp="1" noChangeArrowheads="1"/>
          </p:cNvSpPr>
          <p:nvPr>
            <p:ph type="body" idx="1"/>
          </p:nvPr>
        </p:nvSpPr>
        <p:spPr/>
        <p:txBody>
          <a:bodyPr/>
          <a:lstStyle/>
          <a:p>
            <a:pPr lvl="1"/>
            <a:r>
              <a:rPr lang="en-US" altLang="en-US" dirty="0"/>
              <a:t>In this lesson, you learn how to use the </a:t>
            </a:r>
            <a:r>
              <a:rPr lang="en-US" altLang="en-US" dirty="0">
                <a:solidFill>
                  <a:schemeClr val="tx1"/>
                </a:solidFill>
                <a:latin typeface="Courier New" pitchFamily="49" charset="0"/>
              </a:rPr>
              <a:t>DEFAULT</a:t>
            </a:r>
            <a:r>
              <a:rPr lang="en-US" altLang="en-US" dirty="0">
                <a:solidFill>
                  <a:schemeClr val="tx1"/>
                </a:solidFill>
              </a:rPr>
              <a:t> keyword in </a:t>
            </a:r>
            <a:r>
              <a:rPr lang="en-US" altLang="en-US" dirty="0">
                <a:solidFill>
                  <a:schemeClr val="tx1"/>
                </a:solidFill>
                <a:latin typeface="Courier New" pitchFamily="49" charset="0"/>
              </a:rPr>
              <a:t>INSERT</a:t>
            </a:r>
            <a:r>
              <a:rPr lang="en-US" altLang="en-US" dirty="0">
                <a:solidFill>
                  <a:schemeClr val="tx1"/>
                </a:solidFill>
              </a:rPr>
              <a:t> and </a:t>
            </a:r>
            <a:r>
              <a:rPr lang="en-US" altLang="en-US" dirty="0">
                <a:solidFill>
                  <a:schemeClr val="tx1"/>
                </a:solidFill>
                <a:latin typeface="Courier New" pitchFamily="49" charset="0"/>
              </a:rPr>
              <a:t>UPDATE</a:t>
            </a:r>
            <a:r>
              <a:rPr lang="en-US" altLang="en-US" dirty="0">
                <a:solidFill>
                  <a:schemeClr val="tx1"/>
                </a:solidFill>
              </a:rPr>
              <a:t> statements to identify a default column value. </a:t>
            </a:r>
            <a:r>
              <a:rPr lang="en-US" altLang="en-US" dirty="0"/>
              <a:t>You also learn about </a:t>
            </a:r>
            <a:r>
              <a:rPr lang="en-US" altLang="en-US" dirty="0" err="1"/>
              <a:t>multitable</a:t>
            </a:r>
            <a:r>
              <a:rPr lang="en-US" altLang="en-US" dirty="0"/>
              <a:t> </a:t>
            </a:r>
            <a:r>
              <a:rPr lang="en-US" altLang="en-US" dirty="0">
                <a:latin typeface="Courier New" pitchFamily="49" charset="0"/>
              </a:rPr>
              <a:t>INSERT</a:t>
            </a:r>
            <a:r>
              <a:rPr lang="en-US" altLang="en-US" dirty="0"/>
              <a:t> statements, the </a:t>
            </a:r>
            <a:r>
              <a:rPr lang="en-US" altLang="en-US" dirty="0">
                <a:latin typeface="Courier New" pitchFamily="49" charset="0"/>
              </a:rPr>
              <a:t>MERGE</a:t>
            </a:r>
            <a:r>
              <a:rPr lang="en-US" altLang="en-US" dirty="0"/>
              <a:t> statement, performing flashback operations, and tracking changes in the database.</a:t>
            </a:r>
          </a:p>
        </p:txBody>
      </p:sp>
      <p:sp>
        <p:nvSpPr>
          <p:cNvPr id="3" name="Footer Placeholder 2"/>
          <p:cNvSpPr>
            <a:spLocks noGrp="1"/>
          </p:cNvSpPr>
          <p:nvPr>
            <p:ph type="ftr" sz="quarter" idx="10"/>
          </p:nvPr>
        </p:nvSpPr>
        <p:spPr/>
        <p:txBody>
          <a:bodyPr/>
          <a:lstStyle/>
          <a:p>
            <a:r>
              <a:rPr lang="en-US" smtClean="0"/>
              <a:t>Oracle Database 19c: SQL Workshop   19 - </a:t>
            </a:r>
            <a:fld id="{7C951E65-0BAA-4B24-AD87-683F8269D8DB}" type="slidenum">
              <a:rPr lang="en-US" smtClean="0"/>
              <a:pPr/>
              <a:t>3</a:t>
            </a:fld>
            <a:endParaRPr lang="en-US"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29882087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19 - </a:t>
            </a:r>
            <a:fld id="{7C951E65-0BAA-4B24-AD87-683F8269D8DB}" type="slidenum">
              <a:rPr lang="en-US" smtClean="0"/>
              <a:pPr/>
              <a:t>30</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Oracle Flashback Table enables you to recover tables to a specified point in time with a single statement. You can restore table data along with associated indexes and constraints while the database is online, undoing changes to only the specified tables. </a:t>
            </a:r>
          </a:p>
          <a:p>
            <a:pPr lvl="1"/>
            <a:r>
              <a:rPr lang="en-US" altLang="en-US" dirty="0"/>
              <a:t>The Flashback Table feature is similar to a self-service repair tool. For example, if a user accidentally deletes important rows from a table and then wants to recover the deleted rows, you can use the </a:t>
            </a:r>
            <a:r>
              <a:rPr lang="en-US" altLang="en-US" dirty="0">
                <a:latin typeface="Courier New" pitchFamily="49" charset="0"/>
              </a:rPr>
              <a:t>FLASHBACK</a:t>
            </a:r>
            <a:r>
              <a:rPr lang="en-US" altLang="en-US" dirty="0"/>
              <a:t> </a:t>
            </a:r>
            <a:r>
              <a:rPr lang="en-US" altLang="en-US" dirty="0">
                <a:latin typeface="Courier New" pitchFamily="49" charset="0"/>
              </a:rPr>
              <a:t>TABLE</a:t>
            </a:r>
            <a:r>
              <a:rPr lang="en-US" altLang="en-US" dirty="0"/>
              <a:t> statement to restore the table to the time before the deletion and see the missing rows in the table.</a:t>
            </a:r>
          </a:p>
          <a:p>
            <a:pPr lvl="1"/>
            <a:r>
              <a:rPr lang="en-US" altLang="en-US" dirty="0"/>
              <a:t>When using the </a:t>
            </a:r>
            <a:r>
              <a:rPr lang="en-US" altLang="en-US" dirty="0">
                <a:latin typeface="Courier New" pitchFamily="49" charset="0"/>
              </a:rPr>
              <a:t>FLASHBACK</a:t>
            </a:r>
            <a:r>
              <a:rPr lang="en-US" altLang="en-US" dirty="0"/>
              <a:t> </a:t>
            </a:r>
            <a:r>
              <a:rPr lang="en-US" altLang="en-US" dirty="0">
                <a:latin typeface="Courier New" pitchFamily="49" charset="0"/>
              </a:rPr>
              <a:t>TABLE</a:t>
            </a:r>
            <a:r>
              <a:rPr lang="en-US" altLang="en-US" dirty="0"/>
              <a:t> statement, you can revert the table and its contents to a certain time or to an SCN. </a:t>
            </a:r>
          </a:p>
          <a:p>
            <a:pPr lvl="1"/>
            <a:r>
              <a:rPr lang="en-US" altLang="en-US" b="1" dirty="0"/>
              <a:t>Note:</a:t>
            </a:r>
            <a:r>
              <a:rPr lang="en-US" altLang="en-US" dirty="0"/>
              <a:t> The SCN is an integer value associated with each change to the database. It is a unique incremental number in the database. Every time you commit a transaction, a new SCN is recorded.</a:t>
            </a:r>
          </a:p>
          <a:p>
            <a:endParaRPr lang="en-US" altLang="en-US" dirty="0"/>
          </a:p>
          <a:p>
            <a:endParaRPr lang="en-US" dirty="0"/>
          </a:p>
        </p:txBody>
      </p:sp>
    </p:spTree>
    <p:extLst>
      <p:ext uri="{BB962C8B-B14F-4D97-AF65-F5344CB8AC3E}">
        <p14:creationId xmlns:p14="http://schemas.microsoft.com/office/powerpoint/2010/main" val="11312843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19 - </a:t>
            </a:r>
            <a:fld id="{7C951E65-0BAA-4B24-AD87-683F8269D8DB}" type="slidenum">
              <a:rPr lang="en-US" smtClean="0"/>
              <a:pPr/>
              <a:t>31</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b="1" dirty="0"/>
              <a:t>Self-Service Repair Facility</a:t>
            </a:r>
          </a:p>
          <a:p>
            <a:pPr lvl="1"/>
            <a:r>
              <a:rPr lang="en-US" altLang="en-US" dirty="0"/>
              <a:t>You can use the SQL data definition language (DDL) command, </a:t>
            </a:r>
            <a:r>
              <a:rPr lang="en-US" altLang="en-US" dirty="0">
                <a:latin typeface="Courier New" pitchFamily="49" charset="0"/>
              </a:rPr>
              <a:t>FLASHBACK</a:t>
            </a:r>
            <a:r>
              <a:rPr lang="en-US" altLang="en-US" dirty="0"/>
              <a:t> </a:t>
            </a:r>
            <a:r>
              <a:rPr lang="en-US" altLang="en-US" dirty="0">
                <a:latin typeface="Courier New" pitchFamily="49" charset="0"/>
              </a:rPr>
              <a:t>TABLE</a:t>
            </a:r>
            <a:r>
              <a:rPr lang="en-US" altLang="en-US" dirty="0"/>
              <a:t>, provided by Oracle Database to restore the state of a table to an earlier point in time, in case it is inadvertently deleted or modified. </a:t>
            </a:r>
          </a:p>
          <a:p>
            <a:pPr lvl="1"/>
            <a:r>
              <a:rPr lang="en-US" altLang="en-US" dirty="0"/>
              <a:t>The </a:t>
            </a:r>
            <a:r>
              <a:rPr lang="en-US" altLang="en-US" dirty="0">
                <a:latin typeface="Courier New" pitchFamily="49" charset="0"/>
              </a:rPr>
              <a:t>FLASHBACK</a:t>
            </a:r>
            <a:r>
              <a:rPr lang="en-US" altLang="en-US" dirty="0"/>
              <a:t> </a:t>
            </a:r>
            <a:r>
              <a:rPr lang="en-US" altLang="en-US" dirty="0">
                <a:latin typeface="Courier New" pitchFamily="49" charset="0"/>
              </a:rPr>
              <a:t>TABLE</a:t>
            </a:r>
            <a:r>
              <a:rPr lang="en-US" altLang="en-US" dirty="0"/>
              <a:t> command is a self-service repair tool to restore data in a table along with associated attributes such as indexes or views. This is done, while the database is online, by rolling back only the subsequent changes to the given table. Compared to traditional recovery mechanisms, this feature offers significant benefits such as ease of use, availability, and faster restoration. It also takes the burden off the DBA to find and restore application-specific properties. The flashback table feature does not address physical corruption caused because of a bad disk.</a:t>
            </a:r>
          </a:p>
          <a:p>
            <a:pPr lvl="1"/>
            <a:r>
              <a:rPr lang="en-US" altLang="en-US" b="1" dirty="0"/>
              <a:t>Syntax </a:t>
            </a:r>
          </a:p>
          <a:p>
            <a:pPr lvl="1"/>
            <a:r>
              <a:rPr lang="en-US" altLang="en-US" dirty="0"/>
              <a:t>You can invoke a </a:t>
            </a:r>
            <a:r>
              <a:rPr lang="en-US" altLang="en-US" dirty="0">
                <a:latin typeface="Courier New" pitchFamily="49" charset="0"/>
              </a:rPr>
              <a:t>FLASHBACK</a:t>
            </a:r>
            <a:r>
              <a:rPr lang="en-US" altLang="en-US" dirty="0"/>
              <a:t> </a:t>
            </a:r>
            <a:r>
              <a:rPr lang="en-US" altLang="en-US" dirty="0">
                <a:latin typeface="Courier New" pitchFamily="49" charset="0"/>
              </a:rPr>
              <a:t>TABLE</a:t>
            </a:r>
            <a:r>
              <a:rPr lang="en-US" altLang="en-US" dirty="0"/>
              <a:t> operation on one or more tables, even on tables in different schemas. You specify the point in time to which you want to revert by providing a valid time stamp. By default, database triggers are disabled during the flashback operation for all tables involved. You can override this default behavior by specifying the </a:t>
            </a:r>
            <a:r>
              <a:rPr lang="en-US" altLang="en-US" dirty="0">
                <a:latin typeface="Courier New" pitchFamily="49" charset="0"/>
              </a:rPr>
              <a:t>ENABLE</a:t>
            </a:r>
            <a:r>
              <a:rPr lang="en-US" altLang="en-US" dirty="0"/>
              <a:t> </a:t>
            </a:r>
            <a:r>
              <a:rPr lang="en-US" altLang="en-US" dirty="0">
                <a:latin typeface="Courier New" pitchFamily="49" charset="0"/>
              </a:rPr>
              <a:t>TRIGGERS</a:t>
            </a:r>
            <a:r>
              <a:rPr lang="en-US" altLang="en-US" dirty="0"/>
              <a:t> clause.</a:t>
            </a:r>
          </a:p>
          <a:p>
            <a:pPr lvl="1"/>
            <a:r>
              <a:rPr lang="en-US" altLang="en-US" b="1" dirty="0"/>
              <a:t>Note:</a:t>
            </a:r>
            <a:r>
              <a:rPr lang="en-US" altLang="en-US" dirty="0"/>
              <a:t> For more information about recycle bin and flashback semantics, refer to </a:t>
            </a:r>
            <a:r>
              <a:rPr lang="en-US" altLang="en-US" i="1" dirty="0"/>
              <a:t>Oracle Database Administrator’s Guide </a:t>
            </a:r>
            <a:r>
              <a:rPr lang="en-US" altLang="en-US" dirty="0"/>
              <a:t>for Oracle Database </a:t>
            </a:r>
            <a:r>
              <a:rPr lang="en-US" altLang="en-US" dirty="0">
                <a:solidFill>
                  <a:schemeClr val="tx1"/>
                </a:solidFill>
              </a:rPr>
              <a:t>19c.</a:t>
            </a:r>
            <a:endParaRPr lang="en-US" altLang="en-US" dirty="0"/>
          </a:p>
          <a:p>
            <a:endParaRPr lang="en-US" altLang="en-US" dirty="0"/>
          </a:p>
          <a:p>
            <a:endParaRPr lang="en-US" dirty="0"/>
          </a:p>
        </p:txBody>
      </p:sp>
    </p:spTree>
    <p:extLst>
      <p:ext uri="{BB962C8B-B14F-4D97-AF65-F5344CB8AC3E}">
        <p14:creationId xmlns:p14="http://schemas.microsoft.com/office/powerpoint/2010/main" val="8355968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19 - </a:t>
            </a:r>
            <a:fld id="{7C951E65-0BAA-4B24-AD87-683F8269D8DB}" type="slidenum">
              <a:rPr lang="en-US" smtClean="0"/>
              <a:pPr/>
              <a:t>32</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b="1" dirty="0"/>
              <a:t>Syntax and Examples</a:t>
            </a:r>
          </a:p>
          <a:p>
            <a:pPr lvl="1"/>
            <a:r>
              <a:rPr lang="en-US" altLang="en-US" dirty="0"/>
              <a:t>The example restores the </a:t>
            </a:r>
            <a:r>
              <a:rPr lang="en-US" altLang="en-US" dirty="0">
                <a:latin typeface="Courier New" pitchFamily="49" charset="0"/>
              </a:rPr>
              <a:t>EMP3</a:t>
            </a:r>
            <a:r>
              <a:rPr lang="en-US" altLang="en-US" dirty="0"/>
              <a:t> table to a state before a </a:t>
            </a:r>
            <a:r>
              <a:rPr lang="en-US" altLang="en-US" dirty="0">
                <a:latin typeface="Courier New" pitchFamily="49" charset="0"/>
              </a:rPr>
              <a:t>DROP</a:t>
            </a:r>
            <a:r>
              <a:rPr lang="en-US" altLang="en-US" dirty="0"/>
              <a:t> statement.</a:t>
            </a:r>
          </a:p>
          <a:p>
            <a:pPr lvl="1"/>
            <a:r>
              <a:rPr lang="en-US" altLang="en-US" dirty="0"/>
              <a:t>You can query the recycle bin data dictionary table to fetch information about dropped objects. Dropped tables and any associated objects—such as, indexes, constraints, nested tables, and so on—are not removed and still occupy space. They continue to count against user space quotas until you specifically purge from the recycle bin, or until they must be purged by the database because of tablespace space constraints.</a:t>
            </a:r>
          </a:p>
          <a:p>
            <a:pPr lvl="1"/>
            <a:r>
              <a:rPr lang="en-US" altLang="en-US" dirty="0"/>
              <a:t>Each user can be thought of as an owner of a recycle bin because, unless a user has the </a:t>
            </a:r>
            <a:r>
              <a:rPr lang="en-US" altLang="en-US" dirty="0">
                <a:latin typeface="Courier New" pitchFamily="49" charset="0"/>
              </a:rPr>
              <a:t>SYSDBA</a:t>
            </a:r>
            <a:r>
              <a:rPr lang="en-US" altLang="en-US" dirty="0"/>
              <a:t> privilege, the only objects that the user has access to in the recycle bin are those that the user owns. A user can view his or her objects in the recycle bin by using the following statement:</a:t>
            </a:r>
          </a:p>
          <a:p>
            <a:pPr marL="857250" lvl="4"/>
            <a:r>
              <a:rPr lang="en-US" altLang="en-US" dirty="0"/>
              <a:t>SELECT * FROM RECYCLEBIN;</a:t>
            </a:r>
          </a:p>
          <a:p>
            <a:pPr lvl="1"/>
            <a:r>
              <a:rPr lang="en-US" altLang="en-US" dirty="0"/>
              <a:t>When you drop a user, objects belonging to that user are not placed in the recycle bin and those in the recycle bin are purged.</a:t>
            </a:r>
          </a:p>
          <a:p>
            <a:pPr lvl="1"/>
            <a:r>
              <a:rPr lang="en-US" altLang="en-US" dirty="0"/>
              <a:t>You can purge the recycle bin with the following statement:</a:t>
            </a:r>
          </a:p>
          <a:p>
            <a:pPr marL="857250" lvl="4"/>
            <a:r>
              <a:rPr lang="en-US" altLang="en-US" dirty="0"/>
              <a:t>PURGE RECYCLEBIN;</a:t>
            </a:r>
          </a:p>
          <a:p>
            <a:endParaRPr lang="en-US" altLang="en-US" dirty="0"/>
          </a:p>
          <a:p>
            <a:endParaRPr lang="en-US" dirty="0"/>
          </a:p>
        </p:txBody>
      </p:sp>
    </p:spTree>
    <p:extLst>
      <p:ext uri="{BB962C8B-B14F-4D97-AF65-F5344CB8AC3E}">
        <p14:creationId xmlns:p14="http://schemas.microsoft.com/office/powerpoint/2010/main" val="23878186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Notes Placeholder 2"/>
          <p:cNvSpPr>
            <a:spLocks noGrp="1"/>
          </p:cNvSpPr>
          <p:nvPr>
            <p:ph type="body" idx="1"/>
          </p:nvPr>
        </p:nvSpPr>
        <p:spPr/>
        <p:txBody>
          <a:bodyPr/>
          <a:lstStyle/>
          <a:p>
            <a:pPr lvl="1"/>
            <a:r>
              <a:rPr lang="en-US" altLang="en-US" smtClean="0"/>
              <a:t>In this section, you will learn how to track changes in data over a period of time.</a:t>
            </a:r>
            <a:endParaRPr lang="en-US" altLang="en-US" dirty="0"/>
          </a:p>
        </p:txBody>
      </p:sp>
      <p:sp>
        <p:nvSpPr>
          <p:cNvPr id="3" name="Footer Placeholder 2"/>
          <p:cNvSpPr>
            <a:spLocks noGrp="1"/>
          </p:cNvSpPr>
          <p:nvPr>
            <p:ph type="ftr" sz="quarter" idx="10"/>
          </p:nvPr>
        </p:nvSpPr>
        <p:spPr/>
        <p:txBody>
          <a:bodyPr/>
          <a:lstStyle/>
          <a:p>
            <a:r>
              <a:rPr lang="en-US" smtClean="0"/>
              <a:t>Oracle Database 19c: SQL Workshop   19 - </a:t>
            </a:r>
            <a:fld id="{7C951E65-0BAA-4B24-AD87-683F8269D8DB}" type="slidenum">
              <a:rPr lang="en-US" smtClean="0"/>
              <a:pPr/>
              <a:t>33</a:t>
            </a:fld>
            <a:endParaRPr lang="en-US"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681838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19 - </a:t>
            </a:r>
            <a:fld id="{7C951E65-0BAA-4B24-AD87-683F8269D8DB}" type="slidenum">
              <a:rPr lang="en-US" smtClean="0"/>
              <a:pPr/>
              <a:t>34</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lnSpc>
                <a:spcPct val="95000"/>
              </a:lnSpc>
            </a:pPr>
            <a:r>
              <a:rPr lang="en-US" altLang="en-US" dirty="0"/>
              <a:t>You may discover that, somehow, data in a table has been inappropriately changed. To research this, you can use multiple flashback queries to view row data at specific points in time. You can use Oracle Flashback Query to retrieve data as it existed at an earlier time. </a:t>
            </a:r>
          </a:p>
          <a:p>
            <a:pPr lvl="1">
              <a:lnSpc>
                <a:spcPct val="95000"/>
              </a:lnSpc>
            </a:pPr>
            <a:r>
              <a:rPr lang="en-US" altLang="en-US" dirty="0"/>
              <a:t>More efficiently, you can use the Flashback Version Query feature to view all the changes to a row over a period of time. This feature enables you to append a </a:t>
            </a:r>
            <a:r>
              <a:rPr lang="en-US" altLang="en-US" dirty="0">
                <a:latin typeface="Courier New" pitchFamily="49" charset="0"/>
              </a:rPr>
              <a:t>VERSIONS</a:t>
            </a:r>
            <a:r>
              <a:rPr lang="en-US" altLang="en-US" dirty="0"/>
              <a:t> clause to a </a:t>
            </a:r>
            <a:r>
              <a:rPr lang="en-US" altLang="en-US" dirty="0">
                <a:latin typeface="Courier New" pitchFamily="49" charset="0"/>
              </a:rPr>
              <a:t>SELECT</a:t>
            </a:r>
            <a:r>
              <a:rPr lang="en-US" altLang="en-US" dirty="0"/>
              <a:t> statement that specifies an SCN or the time-stamp range within which you want to view changes to row values. The query also can return associated metadata, such as the transaction responsible for the change.</a:t>
            </a:r>
          </a:p>
          <a:p>
            <a:pPr lvl="1">
              <a:lnSpc>
                <a:spcPct val="95000"/>
              </a:lnSpc>
              <a:spcBef>
                <a:spcPct val="20000"/>
              </a:spcBef>
            </a:pPr>
            <a:r>
              <a:rPr lang="en-US" altLang="en-US" dirty="0"/>
              <a:t>Further, after you identify an erroneous transaction, you can use the Flashback Transaction Query feature to identify other changes that were done by the transaction. You then have the option of using the Flashback Table feature to restore the table to a state before the changes were made.</a:t>
            </a:r>
          </a:p>
          <a:p>
            <a:pPr lvl="1">
              <a:lnSpc>
                <a:spcPct val="95000"/>
              </a:lnSpc>
              <a:spcBef>
                <a:spcPct val="20000"/>
              </a:spcBef>
            </a:pPr>
            <a:r>
              <a:rPr lang="en-US" altLang="en-US" dirty="0">
                <a:cs typeface="Times New Roman" pitchFamily="18" charset="0"/>
              </a:rPr>
              <a:t>You can use a query on a table with a </a:t>
            </a:r>
            <a:r>
              <a:rPr lang="en-US" altLang="en-US" dirty="0">
                <a:latin typeface="Courier New" pitchFamily="49" charset="0"/>
                <a:cs typeface="Times New Roman" pitchFamily="18" charset="0"/>
              </a:rPr>
              <a:t>VERSIONS</a:t>
            </a:r>
            <a:r>
              <a:rPr lang="en-US" altLang="en-US" dirty="0">
                <a:cs typeface="Times New Roman" pitchFamily="18" charset="0"/>
              </a:rPr>
              <a:t> clause to produce all the versions of all the rows that exist, or ever existed, between the time the query was issued and the </a:t>
            </a:r>
            <a:r>
              <a:rPr lang="en-US" altLang="en-US" dirty="0" err="1">
                <a:latin typeface="Courier New" pitchFamily="49" charset="0"/>
                <a:cs typeface="Times New Roman" pitchFamily="18" charset="0"/>
              </a:rPr>
              <a:t>undo_retention</a:t>
            </a:r>
            <a:r>
              <a:rPr lang="en-US" altLang="en-US" dirty="0">
                <a:cs typeface="Times New Roman" pitchFamily="18" charset="0"/>
              </a:rPr>
              <a:t> seconds before the current time. </a:t>
            </a:r>
            <a:r>
              <a:rPr lang="en-US" altLang="en-US" dirty="0" err="1">
                <a:latin typeface="Courier New" pitchFamily="49" charset="0"/>
                <a:cs typeface="Times New Roman" pitchFamily="18" charset="0"/>
              </a:rPr>
              <a:t>undo_retention</a:t>
            </a:r>
            <a:r>
              <a:rPr lang="en-US" altLang="en-US" dirty="0">
                <a:cs typeface="Times New Roman" pitchFamily="18" charset="0"/>
              </a:rPr>
              <a:t> is an initialization parameter, which is an auto-tuned parameter. </a:t>
            </a:r>
          </a:p>
          <a:p>
            <a:pPr lvl="1">
              <a:lnSpc>
                <a:spcPct val="95000"/>
              </a:lnSpc>
              <a:spcBef>
                <a:spcPct val="20000"/>
              </a:spcBef>
            </a:pPr>
            <a:r>
              <a:rPr lang="en-US" altLang="en-US" dirty="0">
                <a:cs typeface="Times New Roman" pitchFamily="18" charset="0"/>
              </a:rPr>
              <a:t>A query that includes a </a:t>
            </a:r>
            <a:r>
              <a:rPr lang="en-US" altLang="en-US" dirty="0">
                <a:latin typeface="Courier New" pitchFamily="49" charset="0"/>
                <a:cs typeface="Times New Roman" pitchFamily="18" charset="0"/>
              </a:rPr>
              <a:t>VERSIONS</a:t>
            </a:r>
            <a:r>
              <a:rPr lang="en-US" altLang="en-US" dirty="0">
                <a:cs typeface="Times New Roman" pitchFamily="18" charset="0"/>
              </a:rPr>
              <a:t> clause is referred to as a version query. The results of a version query behaves as though the </a:t>
            </a:r>
            <a:r>
              <a:rPr lang="en-US" altLang="en-US" dirty="0">
                <a:latin typeface="Courier New" pitchFamily="49" charset="0"/>
                <a:cs typeface="Times New Roman" pitchFamily="18" charset="0"/>
              </a:rPr>
              <a:t>WHERE</a:t>
            </a:r>
            <a:r>
              <a:rPr lang="en-US" altLang="en-US" dirty="0">
                <a:cs typeface="Times New Roman" pitchFamily="18" charset="0"/>
              </a:rPr>
              <a:t> clause were applied to the versions of the rows. The version query returns versions of the rows only across transactions.</a:t>
            </a:r>
          </a:p>
          <a:p>
            <a:pPr lvl="1">
              <a:lnSpc>
                <a:spcPct val="95000"/>
              </a:lnSpc>
              <a:spcBef>
                <a:spcPct val="20000"/>
              </a:spcBef>
            </a:pPr>
            <a:r>
              <a:rPr lang="en-US" altLang="en-US" b="1" dirty="0">
                <a:cs typeface="Times New Roman" pitchFamily="18" charset="0"/>
              </a:rPr>
              <a:t>SCN: </a:t>
            </a:r>
            <a:r>
              <a:rPr lang="en-US" altLang="en-US" dirty="0">
                <a:cs typeface="Times New Roman" pitchFamily="18" charset="0"/>
              </a:rPr>
              <a:t>The Oracle server assigns an SCN to identify the redo records for each committed transaction.</a:t>
            </a:r>
            <a:endParaRPr lang="en-US" altLang="en-US" dirty="0"/>
          </a:p>
          <a:p>
            <a:endParaRPr lang="en-US" altLang="en-US" dirty="0"/>
          </a:p>
          <a:p>
            <a:endParaRPr lang="en-US" dirty="0"/>
          </a:p>
        </p:txBody>
      </p:sp>
    </p:spTree>
    <p:extLst>
      <p:ext uri="{BB962C8B-B14F-4D97-AF65-F5344CB8AC3E}">
        <p14:creationId xmlns:p14="http://schemas.microsoft.com/office/powerpoint/2010/main" val="42501862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19 - </a:t>
            </a:r>
            <a:fld id="{7C951E65-0BAA-4B24-AD87-683F8269D8DB}" type="slidenum">
              <a:rPr lang="en-US" smtClean="0"/>
              <a:pPr/>
              <a:t>35</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buFontTx/>
              <a:buNone/>
            </a:pPr>
            <a:r>
              <a:rPr lang="en-US" altLang="en-US" dirty="0"/>
              <a:t>To use Oracle Flashback Query, use a </a:t>
            </a:r>
            <a:r>
              <a:rPr lang="en-US" altLang="en-US" dirty="0">
                <a:latin typeface="Courier New" pitchFamily="49" charset="0"/>
                <a:cs typeface="Courier New" pitchFamily="49" charset="0"/>
              </a:rPr>
              <a:t>SELECT</a:t>
            </a:r>
            <a:r>
              <a:rPr lang="en-US" altLang="en-US" dirty="0"/>
              <a:t> statement with an </a:t>
            </a:r>
            <a:r>
              <a:rPr lang="en-US" altLang="en-US" dirty="0">
                <a:latin typeface="Courier New" pitchFamily="49" charset="0"/>
                <a:cs typeface="Courier New" pitchFamily="49" charset="0"/>
              </a:rPr>
              <a:t>AS OF</a:t>
            </a:r>
            <a:r>
              <a:rPr lang="en-US" altLang="en-US" dirty="0"/>
              <a:t> clause. Oracle Flashback Query retrieves data as it existed at a particular time in the past. The query explicitly references a past time through a timestamp or SCN. It returns committed data that was current at that point in time.</a:t>
            </a:r>
          </a:p>
          <a:p>
            <a:pPr lvl="1">
              <a:buFontTx/>
              <a:buNone/>
            </a:pPr>
            <a:r>
              <a:rPr lang="en-US" altLang="en-US" dirty="0"/>
              <a:t>In the example in the slide, the salary for employee </a:t>
            </a:r>
            <a:r>
              <a:rPr lang="en-US" altLang="en-US" dirty="0">
                <a:latin typeface="Courier New"/>
              </a:rPr>
              <a:t>Chung </a:t>
            </a:r>
            <a:r>
              <a:rPr lang="en-US" altLang="en-US" dirty="0"/>
              <a:t>is retrieved (1). The salary for employee </a:t>
            </a:r>
            <a:r>
              <a:rPr lang="en-US" altLang="en-US" dirty="0">
                <a:latin typeface="Courier New"/>
              </a:rPr>
              <a:t>Chung </a:t>
            </a:r>
            <a:r>
              <a:rPr lang="en-US" altLang="en-US" dirty="0"/>
              <a:t>is increased to 4000 (2). To learn what the value was before the update, you can use the Flashback Query(3).</a:t>
            </a:r>
          </a:p>
          <a:p>
            <a:pPr lvl="1"/>
            <a:r>
              <a:rPr lang="en-US" altLang="en-US" dirty="0"/>
              <a:t>Oracle Flashback Query can be used in the following scenarios:</a:t>
            </a:r>
          </a:p>
          <a:p>
            <a:pPr lvl="2">
              <a:buFont typeface="Arial" pitchFamily="34" charset="0"/>
              <a:buChar char="•"/>
            </a:pPr>
            <a:r>
              <a:rPr lang="en-US" altLang="en-US" dirty="0"/>
              <a:t>To recover lost data or to undo incorrect, committed changes. For example, if you mistakenly delete or update rows, and then commit them, you can immediately undo the mistake.</a:t>
            </a:r>
          </a:p>
          <a:p>
            <a:pPr lvl="2">
              <a:buFont typeface="Arial" pitchFamily="34" charset="0"/>
              <a:buChar char="•"/>
            </a:pPr>
            <a:r>
              <a:rPr lang="en-US" altLang="en-US" dirty="0"/>
              <a:t>To compare current data with the corresponding data at some time in the past.  For example, you can run a daily report that shows the change in data from yesterday. You can compare individual rows of table data or find intersections or unions of sets of rows.</a:t>
            </a:r>
          </a:p>
          <a:p>
            <a:pPr lvl="2">
              <a:buFont typeface="Arial" pitchFamily="34" charset="0"/>
              <a:buChar char="•"/>
            </a:pPr>
            <a:r>
              <a:rPr lang="en-US" altLang="en-US" dirty="0"/>
              <a:t>To check the state of transactional data at a particular time.</a:t>
            </a:r>
          </a:p>
          <a:p>
            <a:pPr lvl="1">
              <a:buFontTx/>
              <a:buNone/>
            </a:pPr>
            <a:endParaRPr lang="en-US" altLang="en-US" dirty="0"/>
          </a:p>
          <a:p>
            <a:endParaRPr lang="en-US" dirty="0"/>
          </a:p>
        </p:txBody>
      </p:sp>
    </p:spTree>
    <p:extLst>
      <p:ext uri="{BB962C8B-B14F-4D97-AF65-F5344CB8AC3E}">
        <p14:creationId xmlns:p14="http://schemas.microsoft.com/office/powerpoint/2010/main" val="19242276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19 - </a:t>
            </a:r>
            <a:fld id="{7C951E65-0BAA-4B24-AD87-683F8269D8DB}" type="slidenum">
              <a:rPr lang="en-US" smtClean="0"/>
              <a:pPr/>
              <a:t>36</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buFontTx/>
              <a:buNone/>
            </a:pPr>
            <a:r>
              <a:rPr lang="en-US" altLang="en-US" dirty="0"/>
              <a:t>In the example in the slide, the salary for employee 107 is retrieved (1). The salary for employee 107 is increased by 30 percent and this change is committed (2). The different versions of salary are displayed (3).</a:t>
            </a:r>
          </a:p>
          <a:p>
            <a:pPr lvl="1">
              <a:lnSpc>
                <a:spcPct val="93000"/>
              </a:lnSpc>
              <a:spcBef>
                <a:spcPts val="238"/>
              </a:spcBef>
            </a:pPr>
            <a:r>
              <a:rPr lang="en-US" altLang="en-US" dirty="0"/>
              <a:t>The </a:t>
            </a:r>
            <a:r>
              <a:rPr lang="en-US" altLang="en-US" dirty="0">
                <a:latin typeface="Courier New" pitchFamily="49" charset="0"/>
                <a:cs typeface="Courier New" pitchFamily="49" charset="0"/>
              </a:rPr>
              <a:t>VERSIONS</a:t>
            </a:r>
            <a:r>
              <a:rPr lang="en-US" altLang="en-US" dirty="0"/>
              <a:t> clause does not change the plan of the query. For example, if you run a query on a table that uses the index access method, the same query on the same table with a </a:t>
            </a:r>
            <a:r>
              <a:rPr lang="en-US" altLang="en-US" dirty="0">
                <a:latin typeface="Courier New" pitchFamily="49" charset="0"/>
                <a:cs typeface="Courier New" pitchFamily="49" charset="0"/>
              </a:rPr>
              <a:t>VERSIONS</a:t>
            </a:r>
            <a:r>
              <a:rPr lang="en-US" altLang="en-US" dirty="0"/>
              <a:t> clause continues to use the index access method. </a:t>
            </a:r>
          </a:p>
          <a:p>
            <a:pPr lvl="1">
              <a:lnSpc>
                <a:spcPct val="93000"/>
              </a:lnSpc>
              <a:spcBef>
                <a:spcPts val="238"/>
              </a:spcBef>
            </a:pPr>
            <a:r>
              <a:rPr lang="en-US" altLang="en-US" dirty="0"/>
              <a:t>The versions of the rows returned by the version query are versions of the rows across transactions. The </a:t>
            </a:r>
            <a:r>
              <a:rPr lang="en-US" altLang="en-US" dirty="0">
                <a:latin typeface="Courier New" pitchFamily="49" charset="0"/>
                <a:cs typeface="Courier New" pitchFamily="49" charset="0"/>
              </a:rPr>
              <a:t>VERSIONS</a:t>
            </a:r>
            <a:r>
              <a:rPr lang="en-US" altLang="en-US" dirty="0"/>
              <a:t> clause has no effect on the transactional behavior of a query. This means that a query on a table with a </a:t>
            </a:r>
            <a:r>
              <a:rPr lang="en-US" altLang="en-US" dirty="0">
                <a:latin typeface="Courier New" pitchFamily="49" charset="0"/>
                <a:cs typeface="Courier New" pitchFamily="49" charset="0"/>
              </a:rPr>
              <a:t>VERSIONS</a:t>
            </a:r>
            <a:r>
              <a:rPr lang="en-US" altLang="en-US" dirty="0"/>
              <a:t> clause still inherits the query environment of the ongoing transaction. </a:t>
            </a:r>
          </a:p>
          <a:p>
            <a:pPr lvl="1">
              <a:lnSpc>
                <a:spcPct val="93000"/>
              </a:lnSpc>
              <a:spcBef>
                <a:spcPts val="238"/>
              </a:spcBef>
            </a:pPr>
            <a:r>
              <a:rPr lang="en-US" altLang="en-US" dirty="0"/>
              <a:t>The default </a:t>
            </a:r>
            <a:r>
              <a:rPr lang="en-US" altLang="en-US" dirty="0">
                <a:latin typeface="Courier New" pitchFamily="49" charset="0"/>
                <a:cs typeface="Courier New" pitchFamily="49" charset="0"/>
              </a:rPr>
              <a:t>VERSIONS</a:t>
            </a:r>
            <a:r>
              <a:rPr lang="en-US" altLang="en-US" dirty="0"/>
              <a:t> clause can be specified as </a:t>
            </a:r>
            <a:r>
              <a:rPr lang="en-US" altLang="en-US" dirty="0">
                <a:latin typeface="Courier New" pitchFamily="49" charset="0"/>
                <a:cs typeface="Courier New" pitchFamily="49" charset="0"/>
              </a:rPr>
              <a:t>VERSIONS BETWEEN {SCN|TIMESTAMP} MINVALUE AND MAXVALUE</a:t>
            </a:r>
            <a:r>
              <a:rPr lang="en-US" altLang="en-US" dirty="0"/>
              <a:t>. The</a:t>
            </a:r>
            <a:r>
              <a:rPr lang="en-US" altLang="en-US" dirty="0">
                <a:latin typeface="Courier New" pitchFamily="49" charset="0"/>
                <a:cs typeface="Courier New" pitchFamily="49" charset="0"/>
              </a:rPr>
              <a:t> VERSIONS </a:t>
            </a:r>
            <a:r>
              <a:rPr lang="en-US" altLang="en-US" dirty="0"/>
              <a:t>clause is a SQL extension only for queries. You can have DML and DDL operations that use a </a:t>
            </a:r>
            <a:r>
              <a:rPr lang="en-US" altLang="en-US" dirty="0">
                <a:latin typeface="Courier New" pitchFamily="49" charset="0"/>
                <a:cs typeface="Courier New" pitchFamily="49" charset="0"/>
              </a:rPr>
              <a:t>VERSIONS</a:t>
            </a:r>
            <a:r>
              <a:rPr lang="en-US" altLang="en-US" dirty="0"/>
              <a:t> clause within subqueries. The row version query retrieves all the committed versions of the selected rows. Changes made by the current active transaction are not returned. The version query retrieves all incarnations of the rows. This essentially means that versions returned include deleted and subsequent reinserted versions of the rows. The row access for a version query can be defined in one of the following two categories:</a:t>
            </a:r>
          </a:p>
          <a:p>
            <a:pPr lvl="2">
              <a:lnSpc>
                <a:spcPct val="93000"/>
              </a:lnSpc>
              <a:spcBef>
                <a:spcPts val="238"/>
              </a:spcBef>
            </a:pPr>
            <a:r>
              <a:rPr lang="en-US" altLang="en-US" b="1" dirty="0"/>
              <a:t>ROWID-based row access:</a:t>
            </a:r>
            <a:r>
              <a:rPr lang="en-US" altLang="en-US" dirty="0"/>
              <a:t> In case of </a:t>
            </a:r>
            <a:r>
              <a:rPr lang="en-US" altLang="en-US" dirty="0">
                <a:latin typeface="Courier New" pitchFamily="49" charset="0"/>
                <a:cs typeface="Courier New" pitchFamily="49" charset="0"/>
              </a:rPr>
              <a:t>ROWID</a:t>
            </a:r>
            <a:r>
              <a:rPr lang="en-US" altLang="en-US" dirty="0"/>
              <a:t>-based access, all versions of the specified </a:t>
            </a:r>
            <a:r>
              <a:rPr lang="en-US" altLang="en-US" dirty="0">
                <a:latin typeface="Courier New" pitchFamily="49" charset="0"/>
                <a:cs typeface="Courier New" pitchFamily="49" charset="0"/>
              </a:rPr>
              <a:t>ROWID</a:t>
            </a:r>
            <a:r>
              <a:rPr lang="en-US" altLang="en-US" dirty="0"/>
              <a:t> are returned irrespective of the row content. This essentially means that all versions of the slot in the block indicated by the</a:t>
            </a:r>
            <a:r>
              <a:rPr lang="en-US" altLang="en-US" dirty="0">
                <a:latin typeface="Courier New" pitchFamily="49" charset="0"/>
                <a:cs typeface="Courier New" pitchFamily="49" charset="0"/>
              </a:rPr>
              <a:t> ROWID </a:t>
            </a:r>
            <a:r>
              <a:rPr lang="en-US" altLang="en-US" dirty="0"/>
              <a:t>are returned.</a:t>
            </a:r>
          </a:p>
          <a:p>
            <a:pPr lvl="2">
              <a:lnSpc>
                <a:spcPct val="93000"/>
              </a:lnSpc>
              <a:spcBef>
                <a:spcPts val="238"/>
              </a:spcBef>
            </a:pPr>
            <a:r>
              <a:rPr lang="en-US" altLang="en-US" b="1" dirty="0"/>
              <a:t>All other row access:</a:t>
            </a:r>
            <a:r>
              <a:rPr lang="en-US" altLang="en-US" dirty="0"/>
              <a:t> For all other row access, all versions of the rows are returned.</a:t>
            </a:r>
          </a:p>
          <a:p>
            <a:endParaRPr lang="en-US" dirty="0"/>
          </a:p>
        </p:txBody>
      </p:sp>
    </p:spTree>
    <p:extLst>
      <p:ext uri="{BB962C8B-B14F-4D97-AF65-F5344CB8AC3E}">
        <p14:creationId xmlns:p14="http://schemas.microsoft.com/office/powerpoint/2010/main" val="22795094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19 - </a:t>
            </a:r>
            <a:fld id="{7C951E65-0BAA-4B24-AD87-683F8269D8DB}" type="slidenum">
              <a:rPr lang="en-US" smtClean="0"/>
              <a:pPr/>
              <a:t>37</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You can use the </a:t>
            </a:r>
            <a:r>
              <a:rPr lang="en-US" altLang="en-US" dirty="0">
                <a:latin typeface="Courier New" pitchFamily="49" charset="0"/>
              </a:rPr>
              <a:t>VERSIONS</a:t>
            </a:r>
            <a:r>
              <a:rPr lang="en-US" altLang="en-US" dirty="0"/>
              <a:t> </a:t>
            </a:r>
            <a:r>
              <a:rPr lang="en-US" altLang="en-US" dirty="0">
                <a:latin typeface="Courier New" pitchFamily="49" charset="0"/>
              </a:rPr>
              <a:t>BETWEEN</a:t>
            </a:r>
            <a:r>
              <a:rPr lang="en-US" altLang="en-US" dirty="0"/>
              <a:t> clause to retrieve all the versions of the rows that exist or have ever existed between the time the query was issued and a point back in time.</a:t>
            </a:r>
          </a:p>
          <a:p>
            <a:pPr lvl="1"/>
            <a:r>
              <a:rPr lang="en-US" altLang="en-US" dirty="0">
                <a:cs typeface="Times New Roman" pitchFamily="18" charset="0"/>
              </a:rPr>
              <a:t>If the undo retention time is less than the lower bound time or the SCN of the </a:t>
            </a:r>
            <a:r>
              <a:rPr lang="en-US" altLang="en-US" dirty="0">
                <a:latin typeface="Courier New" pitchFamily="49" charset="0"/>
                <a:cs typeface="Times New Roman" pitchFamily="18" charset="0"/>
              </a:rPr>
              <a:t>BETWEEN</a:t>
            </a:r>
            <a:r>
              <a:rPr lang="en-US" altLang="en-US" dirty="0">
                <a:cs typeface="Times New Roman" pitchFamily="18" charset="0"/>
              </a:rPr>
              <a:t> clause, the query retrieves versions up to the undo retention time only. The time interval of the </a:t>
            </a:r>
            <a:r>
              <a:rPr lang="en-US" altLang="en-US" dirty="0">
                <a:latin typeface="Courier New" pitchFamily="49" charset="0"/>
                <a:cs typeface="Times New Roman" pitchFamily="18" charset="0"/>
              </a:rPr>
              <a:t>BETWEEN</a:t>
            </a:r>
            <a:r>
              <a:rPr lang="en-US" altLang="en-US" dirty="0">
                <a:cs typeface="Times New Roman" pitchFamily="18" charset="0"/>
              </a:rPr>
              <a:t> clause can be specified as an SCN interval or a wall-clock interval. This time interval is closed at both the lower and the upper bounds.</a:t>
            </a:r>
          </a:p>
          <a:p>
            <a:pPr lvl="1"/>
            <a:r>
              <a:rPr lang="en-US" altLang="en-US" dirty="0">
                <a:cs typeface="Times New Roman" pitchFamily="18" charset="0"/>
              </a:rPr>
              <a:t>In the example, Lorentz’s salary changes are retrieved. The </a:t>
            </a:r>
            <a:r>
              <a:rPr lang="en-US" altLang="en-US" dirty="0">
                <a:latin typeface="Courier New" pitchFamily="49" charset="0"/>
                <a:cs typeface="Times New Roman" pitchFamily="18" charset="0"/>
              </a:rPr>
              <a:t>NULL</a:t>
            </a:r>
            <a:r>
              <a:rPr lang="en-US" altLang="en-US" dirty="0">
                <a:cs typeface="Times New Roman" pitchFamily="18" charset="0"/>
              </a:rPr>
              <a:t> value for </a:t>
            </a:r>
            <a:r>
              <a:rPr lang="en-US" altLang="en-US" dirty="0">
                <a:latin typeface="Courier New" pitchFamily="49" charset="0"/>
                <a:cs typeface="Times New Roman" pitchFamily="18" charset="0"/>
              </a:rPr>
              <a:t>END_DATE</a:t>
            </a:r>
            <a:r>
              <a:rPr lang="en-US" altLang="en-US" dirty="0">
                <a:cs typeface="Times New Roman" pitchFamily="18" charset="0"/>
              </a:rPr>
              <a:t> for the first version indicates that this was the existing version at the time of the query. The </a:t>
            </a:r>
            <a:r>
              <a:rPr lang="en-US" altLang="en-US" dirty="0">
                <a:latin typeface="Courier New" pitchFamily="49" charset="0"/>
                <a:cs typeface="Times New Roman" pitchFamily="18" charset="0"/>
              </a:rPr>
              <a:t>NULL</a:t>
            </a:r>
            <a:r>
              <a:rPr lang="en-US" altLang="en-US" dirty="0">
                <a:cs typeface="Times New Roman" pitchFamily="18" charset="0"/>
              </a:rPr>
              <a:t> value for </a:t>
            </a:r>
            <a:r>
              <a:rPr lang="en-US" altLang="en-US" dirty="0">
                <a:latin typeface="Courier New" pitchFamily="49" charset="0"/>
                <a:cs typeface="Times New Roman" pitchFamily="18" charset="0"/>
              </a:rPr>
              <a:t>START_DATE</a:t>
            </a:r>
            <a:r>
              <a:rPr lang="en-US" altLang="en-US" dirty="0">
                <a:cs typeface="Times New Roman" pitchFamily="18" charset="0"/>
              </a:rPr>
              <a:t> for the last version indicates that this version was created at a time before the undo retention time.</a:t>
            </a:r>
          </a:p>
          <a:p>
            <a:pPr lvl="1"/>
            <a:r>
              <a:rPr lang="en-US" altLang="en-US" b="1" dirty="0">
                <a:cs typeface="Times New Roman" pitchFamily="18" charset="0"/>
              </a:rPr>
              <a:t>Note: </a:t>
            </a:r>
            <a:r>
              <a:rPr lang="en-US" altLang="en-US" dirty="0">
                <a:cs typeface="Times New Roman" pitchFamily="18" charset="0"/>
              </a:rPr>
              <a:t>The</a:t>
            </a:r>
            <a:r>
              <a:rPr lang="en-US" altLang="en-US" dirty="0">
                <a:latin typeface="Courier New"/>
                <a:cs typeface="Times New Roman" pitchFamily="18" charset="0"/>
              </a:rPr>
              <a:t> START_DATE </a:t>
            </a:r>
            <a:r>
              <a:rPr lang="en-US" altLang="en-US" dirty="0">
                <a:cs typeface="Times New Roman" pitchFamily="18" charset="0"/>
              </a:rPr>
              <a:t>and </a:t>
            </a:r>
            <a:r>
              <a:rPr lang="en-US" altLang="en-US" dirty="0">
                <a:latin typeface="Courier New"/>
                <a:cs typeface="Times New Roman" pitchFamily="18" charset="0"/>
              </a:rPr>
              <a:t>END_DATE</a:t>
            </a:r>
            <a:r>
              <a:rPr lang="en-US" altLang="en-US" dirty="0">
                <a:cs typeface="Times New Roman" pitchFamily="18" charset="0"/>
              </a:rPr>
              <a:t> values in the screenshot vary according to when the query was executed.</a:t>
            </a:r>
            <a:endParaRPr lang="en-US" altLang="en-US" dirty="0"/>
          </a:p>
          <a:p>
            <a:endParaRPr lang="en-US" dirty="0"/>
          </a:p>
        </p:txBody>
      </p:sp>
    </p:spTree>
    <p:extLst>
      <p:ext uri="{BB962C8B-B14F-4D97-AF65-F5344CB8AC3E}">
        <p14:creationId xmlns:p14="http://schemas.microsoft.com/office/powerpoint/2010/main" val="33461479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19 - </a:t>
            </a:r>
            <a:fld id="{7C951E65-0BAA-4B24-AD87-683F8269D8DB}" type="slidenum">
              <a:rPr lang="en-US" smtClean="0"/>
              <a:pPr/>
              <a:t>38</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In this lesson, you also should have learned about </a:t>
            </a:r>
            <a:r>
              <a:rPr lang="en-US" altLang="en-US" dirty="0" err="1"/>
              <a:t>multitable</a:t>
            </a:r>
            <a:r>
              <a:rPr lang="en-US" altLang="en-US" dirty="0"/>
              <a:t> </a:t>
            </a:r>
            <a:r>
              <a:rPr lang="en-US" altLang="en-US" dirty="0">
                <a:latin typeface="Courier New" pitchFamily="49" charset="0"/>
              </a:rPr>
              <a:t>INSERT</a:t>
            </a:r>
            <a:r>
              <a:rPr lang="en-US" altLang="en-US" dirty="0"/>
              <a:t> statements, the </a:t>
            </a:r>
            <a:r>
              <a:rPr lang="en-US" altLang="en-US" dirty="0">
                <a:latin typeface="Courier New" pitchFamily="49" charset="0"/>
              </a:rPr>
              <a:t>MERGE</a:t>
            </a:r>
            <a:r>
              <a:rPr lang="en-US" altLang="en-US" dirty="0"/>
              <a:t> statement, and tracking changes in the database.</a:t>
            </a:r>
          </a:p>
          <a:p>
            <a:pPr lvl="1"/>
            <a:endParaRPr lang="en-US" dirty="0"/>
          </a:p>
        </p:txBody>
      </p:sp>
    </p:spTree>
    <p:extLst>
      <p:ext uri="{BB962C8B-B14F-4D97-AF65-F5344CB8AC3E}">
        <p14:creationId xmlns:p14="http://schemas.microsoft.com/office/powerpoint/2010/main" val="29637721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19 - </a:t>
            </a:r>
            <a:fld id="{7C951E65-0BAA-4B24-AD87-683F8269D8DB}" type="slidenum">
              <a:rPr lang="en-US" smtClean="0"/>
              <a:pPr/>
              <a:t>39</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In this practice, you learn how to perform </a:t>
            </a:r>
            <a:r>
              <a:rPr lang="en-US" altLang="en-US" dirty="0" err="1"/>
              <a:t>multitable</a:t>
            </a:r>
            <a:r>
              <a:rPr lang="en-US" altLang="en-US" dirty="0"/>
              <a:t> </a:t>
            </a:r>
            <a:r>
              <a:rPr lang="en-US" altLang="en-US" dirty="0">
                <a:latin typeface="Courier New" pitchFamily="49" charset="0"/>
                <a:cs typeface="Courier New" pitchFamily="49" charset="0"/>
              </a:rPr>
              <a:t>INSERTS</a:t>
            </a:r>
            <a:r>
              <a:rPr lang="en-US" altLang="en-US" dirty="0"/>
              <a:t>, </a:t>
            </a:r>
            <a:r>
              <a:rPr lang="en-US" altLang="en-US" dirty="0">
                <a:latin typeface="Courier New" pitchFamily="49" charset="0"/>
                <a:cs typeface="Courier New" pitchFamily="49" charset="0"/>
              </a:rPr>
              <a:t>MERGE</a:t>
            </a:r>
            <a:r>
              <a:rPr lang="en-US" altLang="en-US" dirty="0"/>
              <a:t> operations, flashback operations, and tracking row versions.</a:t>
            </a:r>
          </a:p>
          <a:p>
            <a:pPr lvl="1"/>
            <a:endParaRPr lang="en-US" dirty="0"/>
          </a:p>
        </p:txBody>
      </p:sp>
    </p:spTree>
    <p:extLst>
      <p:ext uri="{BB962C8B-B14F-4D97-AF65-F5344CB8AC3E}">
        <p14:creationId xmlns:p14="http://schemas.microsoft.com/office/powerpoint/2010/main" val="3790638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19 - </a:t>
            </a:r>
            <a:fld id="{7C951E65-0BAA-4B24-AD87-683F8269D8DB}" type="slidenum">
              <a:rPr lang="en-US" smtClean="0"/>
              <a:pPr/>
              <a:t>4</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b="0" dirty="0"/>
              <a:t>This section discusses explicit default values in </a:t>
            </a:r>
            <a:r>
              <a:rPr lang="en-US" altLang="en-US" b="0" dirty="0">
                <a:latin typeface="Courier New"/>
              </a:rPr>
              <a:t>INSERT </a:t>
            </a:r>
            <a:r>
              <a:rPr lang="en-US" altLang="en-US" b="0" dirty="0"/>
              <a:t>and </a:t>
            </a:r>
            <a:r>
              <a:rPr lang="en-US" altLang="en-US" b="0" dirty="0">
                <a:latin typeface="Courier New"/>
              </a:rPr>
              <a:t>UPDATE </a:t>
            </a:r>
            <a:r>
              <a:rPr lang="en-US" altLang="en-US" b="0" dirty="0"/>
              <a:t>statements.</a:t>
            </a:r>
          </a:p>
          <a:p>
            <a:endParaRPr lang="en-US" dirty="0"/>
          </a:p>
        </p:txBody>
      </p:sp>
    </p:spTree>
    <p:extLst>
      <p:ext uri="{BB962C8B-B14F-4D97-AF65-F5344CB8AC3E}">
        <p14:creationId xmlns:p14="http://schemas.microsoft.com/office/powerpoint/2010/main" val="33751130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150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19 - </a:t>
            </a:r>
            <a:fld id="{7C951E65-0BAA-4B24-AD87-683F8269D8DB}" type="slidenum">
              <a:rPr lang="en-US" smtClean="0"/>
              <a:pPr/>
              <a:t>5</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solidFill>
                  <a:schemeClr val="tx1"/>
                </a:solidFill>
              </a:rPr>
              <a:t>You can use the </a:t>
            </a:r>
            <a:r>
              <a:rPr lang="en-US" altLang="en-US" dirty="0">
                <a:solidFill>
                  <a:schemeClr val="tx1"/>
                </a:solidFill>
                <a:latin typeface="Courier New" pitchFamily="49" charset="0"/>
              </a:rPr>
              <a:t>DEFAULT</a:t>
            </a:r>
            <a:r>
              <a:rPr lang="en-US" altLang="en-US" dirty="0">
                <a:solidFill>
                  <a:schemeClr val="tx1"/>
                </a:solidFill>
              </a:rPr>
              <a:t> keyword in </a:t>
            </a:r>
            <a:r>
              <a:rPr lang="en-US" altLang="en-US" dirty="0">
                <a:solidFill>
                  <a:schemeClr val="tx1"/>
                </a:solidFill>
                <a:latin typeface="Courier New" pitchFamily="49" charset="0"/>
              </a:rPr>
              <a:t>INSERT</a:t>
            </a:r>
            <a:r>
              <a:rPr lang="en-US" altLang="en-US" dirty="0">
                <a:solidFill>
                  <a:schemeClr val="tx1"/>
                </a:solidFill>
              </a:rPr>
              <a:t> and </a:t>
            </a:r>
            <a:r>
              <a:rPr lang="en-US" altLang="en-US" dirty="0">
                <a:solidFill>
                  <a:schemeClr val="tx1"/>
                </a:solidFill>
                <a:latin typeface="Courier New" pitchFamily="49" charset="0"/>
              </a:rPr>
              <a:t>UPDATE</a:t>
            </a:r>
            <a:r>
              <a:rPr lang="en-US" altLang="en-US" dirty="0">
                <a:solidFill>
                  <a:schemeClr val="tx1"/>
                </a:solidFill>
              </a:rPr>
              <a:t> statements to identify a default column value. If no default value exists, a null value is used.</a:t>
            </a:r>
          </a:p>
          <a:p>
            <a:pPr lvl="1"/>
            <a:r>
              <a:rPr lang="en-US" altLang="en-US" dirty="0"/>
              <a:t>The </a:t>
            </a:r>
            <a:r>
              <a:rPr lang="en-US" altLang="en-US" dirty="0">
                <a:solidFill>
                  <a:schemeClr val="tx1"/>
                </a:solidFill>
                <a:latin typeface="Courier New" pitchFamily="49" charset="0"/>
              </a:rPr>
              <a:t>DEFAULT</a:t>
            </a:r>
            <a:r>
              <a:rPr lang="en-US" altLang="en-US" dirty="0"/>
              <a:t> option saves you from having to hard code the default value in your programs or query the dictionary to find it, as was done before this feature was introduced. Hard-coding the default is a problem if the default changes, because the code consequently needs changing. Accessing the dictionary is not usually done in an application; therefore, this is a very important feature.</a:t>
            </a:r>
          </a:p>
          <a:p>
            <a:endParaRPr lang="en-US" dirty="0"/>
          </a:p>
        </p:txBody>
      </p:sp>
    </p:spTree>
    <p:extLst>
      <p:ext uri="{BB962C8B-B14F-4D97-AF65-F5344CB8AC3E}">
        <p14:creationId xmlns:p14="http://schemas.microsoft.com/office/powerpoint/2010/main" val="412489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19 - </a:t>
            </a:r>
            <a:fld id="{7C951E65-0BAA-4B24-AD87-683F8269D8DB}" type="slidenum">
              <a:rPr lang="en-US" smtClean="0"/>
              <a:pPr/>
              <a:t>6</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solidFill>
                  <a:schemeClr val="tx1"/>
                </a:solidFill>
              </a:rPr>
              <a:t>Specify </a:t>
            </a:r>
            <a:r>
              <a:rPr lang="en-US" altLang="en-US" dirty="0">
                <a:solidFill>
                  <a:schemeClr val="tx1"/>
                </a:solidFill>
                <a:latin typeface="Courier New" pitchFamily="49" charset="0"/>
              </a:rPr>
              <a:t>DEFAULT</a:t>
            </a:r>
            <a:r>
              <a:rPr lang="en-US" altLang="en-US" dirty="0">
                <a:solidFill>
                  <a:schemeClr val="tx1"/>
                </a:solidFill>
              </a:rPr>
              <a:t> to set the column to the value previously specified as the default value for the column. If no default value for the corresponding column has been specified, the Oracle server sets the column to null.</a:t>
            </a:r>
          </a:p>
          <a:p>
            <a:pPr lvl="1"/>
            <a:r>
              <a:rPr lang="en-US" altLang="en-US" dirty="0">
                <a:solidFill>
                  <a:schemeClr val="tx1"/>
                </a:solidFill>
              </a:rPr>
              <a:t>In the first example in the slide, the </a:t>
            </a:r>
            <a:r>
              <a:rPr lang="en-US" altLang="en-US" dirty="0">
                <a:solidFill>
                  <a:schemeClr val="tx1"/>
                </a:solidFill>
                <a:latin typeface="Courier New" pitchFamily="49" charset="0"/>
              </a:rPr>
              <a:t>INSERT</a:t>
            </a:r>
            <a:r>
              <a:rPr lang="en-US" altLang="en-US" dirty="0">
                <a:solidFill>
                  <a:schemeClr val="tx1"/>
                </a:solidFill>
              </a:rPr>
              <a:t> statement uses a default value for the </a:t>
            </a:r>
            <a:r>
              <a:rPr lang="en-US" altLang="en-US" dirty="0">
                <a:solidFill>
                  <a:schemeClr val="tx1"/>
                </a:solidFill>
                <a:latin typeface="Courier New" pitchFamily="49" charset="0"/>
              </a:rPr>
              <a:t>MANAGER_ID</a:t>
            </a:r>
            <a:r>
              <a:rPr lang="en-US" altLang="en-US" dirty="0">
                <a:solidFill>
                  <a:schemeClr val="tx1"/>
                </a:solidFill>
              </a:rPr>
              <a:t> column. If there is no default value defined for the column, a null value is inserted. </a:t>
            </a:r>
          </a:p>
          <a:p>
            <a:pPr lvl="1"/>
            <a:r>
              <a:rPr lang="en-US" altLang="en-US" dirty="0">
                <a:solidFill>
                  <a:schemeClr val="tx1"/>
                </a:solidFill>
              </a:rPr>
              <a:t>The second example uses the </a:t>
            </a:r>
            <a:r>
              <a:rPr lang="en-US" altLang="en-US" dirty="0">
                <a:solidFill>
                  <a:schemeClr val="tx1"/>
                </a:solidFill>
                <a:latin typeface="Courier New" pitchFamily="49" charset="0"/>
              </a:rPr>
              <a:t>UPDATE</a:t>
            </a:r>
            <a:r>
              <a:rPr lang="en-US" altLang="en-US" dirty="0">
                <a:solidFill>
                  <a:schemeClr val="tx1"/>
                </a:solidFill>
              </a:rPr>
              <a:t> statement to set the </a:t>
            </a:r>
            <a:r>
              <a:rPr lang="en-US" altLang="en-US" dirty="0">
                <a:solidFill>
                  <a:schemeClr val="tx1"/>
                </a:solidFill>
                <a:latin typeface="Courier New" pitchFamily="49" charset="0"/>
              </a:rPr>
              <a:t>MANAGER_ID</a:t>
            </a:r>
            <a:r>
              <a:rPr lang="en-US" altLang="en-US" dirty="0">
                <a:solidFill>
                  <a:schemeClr val="tx1"/>
                </a:solidFill>
              </a:rPr>
              <a:t> column to a default value for department 10. If no default value is defined for the column, it changes the value to null.</a:t>
            </a:r>
          </a:p>
          <a:p>
            <a:pPr lvl="1"/>
            <a:r>
              <a:rPr lang="en-US" altLang="en-US" b="1" dirty="0">
                <a:solidFill>
                  <a:schemeClr val="tx1"/>
                </a:solidFill>
              </a:rPr>
              <a:t>Note:</a:t>
            </a:r>
            <a:r>
              <a:rPr lang="en-US" altLang="en-US" dirty="0">
                <a:solidFill>
                  <a:schemeClr val="tx1"/>
                </a:solidFill>
              </a:rPr>
              <a:t> When creating a table, you can specify a default value for a column. This is discussed in </a:t>
            </a:r>
            <a:r>
              <a:rPr lang="en-US" altLang="en-US" i="1" dirty="0">
                <a:solidFill>
                  <a:schemeClr val="tx1"/>
                </a:solidFill>
              </a:rPr>
              <a:t>Lesson 11 </a:t>
            </a:r>
            <a:r>
              <a:rPr lang="en-US" altLang="en-US" dirty="0">
                <a:solidFill>
                  <a:schemeClr val="tx1"/>
                </a:solidFill>
              </a:rPr>
              <a:t>of the course.</a:t>
            </a:r>
            <a:endParaRPr lang="en-US" altLang="en-US" dirty="0"/>
          </a:p>
          <a:p>
            <a:endParaRPr lang="en-US" dirty="0"/>
          </a:p>
        </p:txBody>
      </p:sp>
    </p:spTree>
    <p:extLst>
      <p:ext uri="{BB962C8B-B14F-4D97-AF65-F5344CB8AC3E}">
        <p14:creationId xmlns:p14="http://schemas.microsoft.com/office/powerpoint/2010/main" val="1915975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19 - </a:t>
            </a:r>
            <a:fld id="{7C951E65-0BAA-4B24-AD87-683F8269D8DB}" type="slidenum">
              <a:rPr lang="en-US" smtClean="0"/>
              <a:pPr/>
              <a:t>7</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This section discusses the following types of </a:t>
            </a:r>
            <a:r>
              <a:rPr lang="en-US" altLang="en-US" dirty="0" err="1"/>
              <a:t>multitable</a:t>
            </a:r>
            <a:r>
              <a:rPr lang="en-US" altLang="en-US" dirty="0"/>
              <a:t> </a:t>
            </a:r>
            <a:r>
              <a:rPr lang="en-US" altLang="en-US" dirty="0">
                <a:latin typeface="Courier New"/>
              </a:rPr>
              <a:t>INSERT</a:t>
            </a:r>
            <a:r>
              <a:rPr lang="en-US" altLang="en-US" dirty="0"/>
              <a:t>s:</a:t>
            </a:r>
          </a:p>
          <a:p>
            <a:pPr lvl="2"/>
            <a:r>
              <a:rPr lang="en-US" dirty="0"/>
              <a:t>Unconditional </a:t>
            </a:r>
            <a:r>
              <a:rPr lang="en-US" dirty="0">
                <a:latin typeface="Courier New" pitchFamily="49" charset="0"/>
              </a:rPr>
              <a:t>INSERT</a:t>
            </a:r>
          </a:p>
          <a:p>
            <a:pPr lvl="2"/>
            <a:r>
              <a:rPr lang="en-US" dirty="0"/>
              <a:t>Conditional </a:t>
            </a:r>
            <a:r>
              <a:rPr lang="en-US" dirty="0">
                <a:latin typeface="Courier New" pitchFamily="49" charset="0"/>
              </a:rPr>
              <a:t>INSERT ALL</a:t>
            </a:r>
            <a:r>
              <a:rPr lang="en-US" dirty="0"/>
              <a:t> </a:t>
            </a:r>
            <a:endParaRPr lang="en-US" dirty="0">
              <a:latin typeface="Courier New" pitchFamily="49" charset="0"/>
            </a:endParaRPr>
          </a:p>
          <a:p>
            <a:pPr lvl="2"/>
            <a:r>
              <a:rPr lang="en-US" dirty="0"/>
              <a:t>Conditional </a:t>
            </a:r>
            <a:r>
              <a:rPr lang="en-US" dirty="0">
                <a:latin typeface="Courier New" pitchFamily="49" charset="0"/>
              </a:rPr>
              <a:t>INSERT FIRST</a:t>
            </a:r>
            <a:r>
              <a:rPr lang="en-US" dirty="0"/>
              <a:t> </a:t>
            </a:r>
          </a:p>
          <a:p>
            <a:pPr lvl="2"/>
            <a:r>
              <a:rPr lang="en-US" dirty="0"/>
              <a:t>Pivoting </a:t>
            </a:r>
            <a:r>
              <a:rPr lang="en-US" dirty="0" smtClean="0">
                <a:latin typeface="Courier New" pitchFamily="49" charset="0"/>
              </a:rPr>
              <a:t>INSERT</a:t>
            </a:r>
            <a:endParaRPr lang="en-US" dirty="0">
              <a:latin typeface="Courier New" pitchFamily="49" charset="0"/>
            </a:endParaRPr>
          </a:p>
        </p:txBody>
      </p:sp>
    </p:spTree>
    <p:extLst>
      <p:ext uri="{BB962C8B-B14F-4D97-AF65-F5344CB8AC3E}">
        <p14:creationId xmlns:p14="http://schemas.microsoft.com/office/powerpoint/2010/main" val="2845592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r>
              <a:rPr lang="en-US" smtClean="0"/>
              <a:t>Oracle Database 19c: SQL Workshop   19 - </a:t>
            </a:r>
            <a:fld id="{7C951E65-0BAA-4B24-AD87-683F8269D8DB}" type="slidenum">
              <a:rPr lang="en-US" smtClean="0"/>
              <a:pPr/>
              <a:t>8</a:t>
            </a:fld>
            <a:endParaRPr lang="en-US" dirty="0"/>
          </a:p>
        </p:txBody>
      </p:sp>
      <p:sp>
        <p:nvSpPr>
          <p:cNvPr id="8" name="Slide Image Placeholder 7"/>
          <p:cNvSpPr>
            <a:spLocks noGrp="1" noRot="1" noChangeAspect="1"/>
          </p:cNvSpPr>
          <p:nvPr>
            <p:ph type="sldImg"/>
          </p:nvPr>
        </p:nvSpPr>
        <p:spPr/>
      </p:sp>
      <p:sp>
        <p:nvSpPr>
          <p:cNvPr id="9" name="Notes Placeholder 8"/>
          <p:cNvSpPr>
            <a:spLocks noGrp="1"/>
          </p:cNvSpPr>
          <p:nvPr>
            <p:ph type="body" idx="1"/>
          </p:nvPr>
        </p:nvSpPr>
        <p:spPr/>
        <p:txBody>
          <a:bodyPr/>
          <a:lstStyle/>
          <a:p>
            <a:pPr lvl="1"/>
            <a:r>
              <a:rPr lang="en-US" dirty="0"/>
              <a:t>Recall the e-commerce company called </a:t>
            </a:r>
            <a:r>
              <a:rPr lang="en-US" dirty="0" err="1"/>
              <a:t>OracleKart</a:t>
            </a:r>
            <a:r>
              <a:rPr lang="en-US" dirty="0"/>
              <a:t>. Imagine Tom, Dick, and Harry are three customers who are shopping simultaneously from different parts of the globe. Coincidentally, the three of them add the same item into their shopping carts. They check out and make the final payment for the product. At this point, an entry has to be made for the order details in each of their customer accounts. </a:t>
            </a:r>
          </a:p>
          <a:p>
            <a:pPr lvl="1"/>
            <a:r>
              <a:rPr lang="en-US" dirty="0"/>
              <a:t>Executing three different </a:t>
            </a:r>
            <a:r>
              <a:rPr lang="en-US" dirty="0">
                <a:latin typeface="Courier New"/>
              </a:rPr>
              <a:t>INSERT </a:t>
            </a:r>
            <a:r>
              <a:rPr lang="en-US" dirty="0"/>
              <a:t>statements will hinder the performance of the database. In such a scenario, we can use a </a:t>
            </a:r>
            <a:r>
              <a:rPr lang="en-US" dirty="0" err="1"/>
              <a:t>multitable</a:t>
            </a:r>
            <a:r>
              <a:rPr lang="en-US" dirty="0"/>
              <a:t> </a:t>
            </a:r>
            <a:r>
              <a:rPr lang="en-US" dirty="0">
                <a:latin typeface="Courier New"/>
              </a:rPr>
              <a:t>INSERT </a:t>
            </a:r>
            <a:r>
              <a:rPr lang="en-US" dirty="0"/>
              <a:t>statement to simultaneously make an entry in three of the </a:t>
            </a:r>
            <a:r>
              <a:rPr lang="en-US" dirty="0">
                <a:latin typeface="Courier New"/>
              </a:rPr>
              <a:t>CUSTOMER </a:t>
            </a:r>
            <a:r>
              <a:rPr lang="en-US" dirty="0"/>
              <a:t>tables.</a:t>
            </a:r>
          </a:p>
          <a:p>
            <a:endParaRPr lang="en-US" dirty="0"/>
          </a:p>
        </p:txBody>
      </p:sp>
    </p:spTree>
    <p:extLst>
      <p:ext uri="{BB962C8B-B14F-4D97-AF65-F5344CB8AC3E}">
        <p14:creationId xmlns:p14="http://schemas.microsoft.com/office/powerpoint/2010/main" val="3277993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p:cNvSpPr>
            <a:spLocks noChangeArrowheads="1"/>
          </p:cNvSpPr>
          <p:nvPr/>
        </p:nvSpPr>
        <p:spPr bwMode="auto">
          <a:xfrm>
            <a:off x="742950" y="8123238"/>
            <a:ext cx="184150" cy="593725"/>
          </a:xfrm>
          <a:prstGeom prst="rect">
            <a:avLst/>
          </a:prstGeom>
          <a:noFill/>
          <a:ln w="9525">
            <a:noFill/>
            <a:miter lim="800000"/>
            <a:headEnd/>
            <a:tailEnd/>
          </a:ln>
        </p:spPr>
        <p:txBody>
          <a:bodyPr wrap="none" lIns="87956" tIns="43978" rIns="87956" bIns="43978" anchor="ctr"/>
          <a:lstStyle/>
          <a:p>
            <a:pPr defTabSz="879475" eaLnBrk="1" hangingPunct="1"/>
            <a:endParaRPr lang="en-IN" altLang="en-US" sz="1700" dirty="0">
              <a:latin typeface="Oracle Sans" panose="020B0503020204020204" pitchFamily="34" charset="0"/>
              <a:cs typeface="Oracle Sans" panose="020B0503020204020204" pitchFamily="34" charset="0"/>
            </a:endParaRPr>
          </a:p>
        </p:txBody>
      </p:sp>
      <p:sp>
        <p:nvSpPr>
          <p:cNvPr id="3" name="Footer Placeholder 2"/>
          <p:cNvSpPr>
            <a:spLocks noGrp="1"/>
          </p:cNvSpPr>
          <p:nvPr>
            <p:ph type="ftr" sz="quarter" idx="10"/>
          </p:nvPr>
        </p:nvSpPr>
        <p:spPr/>
        <p:txBody>
          <a:bodyPr/>
          <a:lstStyle/>
          <a:p>
            <a:r>
              <a:rPr lang="en-US" smtClean="0"/>
              <a:t>Oracle Database 19c: SQL Workshop   19 - </a:t>
            </a:r>
            <a:fld id="{7C951E65-0BAA-4B24-AD87-683F8269D8DB}" type="slidenum">
              <a:rPr lang="en-US" smtClean="0"/>
              <a:pPr/>
              <a:t>9</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solidFill>
                  <a:schemeClr val="tx1"/>
                </a:solidFill>
              </a:rPr>
              <a:t>In a </a:t>
            </a:r>
            <a:r>
              <a:rPr lang="en-US" altLang="en-US" dirty="0" err="1">
                <a:solidFill>
                  <a:schemeClr val="tx1"/>
                </a:solidFill>
              </a:rPr>
              <a:t>multitable</a:t>
            </a:r>
            <a:r>
              <a:rPr lang="en-US" altLang="en-US" dirty="0">
                <a:solidFill>
                  <a:schemeClr val="tx1"/>
                </a:solidFill>
              </a:rPr>
              <a:t> </a:t>
            </a:r>
            <a:r>
              <a:rPr lang="en-US" altLang="en-US" dirty="0">
                <a:solidFill>
                  <a:schemeClr val="tx1"/>
                </a:solidFill>
                <a:latin typeface="Courier New" pitchFamily="49" charset="0"/>
              </a:rPr>
              <a:t>INSERT</a:t>
            </a:r>
            <a:r>
              <a:rPr lang="en-US" altLang="en-US" dirty="0">
                <a:solidFill>
                  <a:schemeClr val="tx1"/>
                </a:solidFill>
              </a:rPr>
              <a:t> statement, you insert computed rows into one or more tables. These computed rows are derived from the rows returned from the evaluation of a subquery.</a:t>
            </a:r>
          </a:p>
          <a:p>
            <a:pPr lvl="1"/>
            <a:r>
              <a:rPr lang="en-US" altLang="en-US" dirty="0" err="1">
                <a:solidFill>
                  <a:schemeClr val="tx1"/>
                </a:solidFill>
              </a:rPr>
              <a:t>Multitable</a:t>
            </a:r>
            <a:r>
              <a:rPr lang="en-US" altLang="en-US" dirty="0">
                <a:solidFill>
                  <a:schemeClr val="tx1"/>
                </a:solidFill>
              </a:rPr>
              <a:t> </a:t>
            </a:r>
            <a:r>
              <a:rPr lang="en-US" altLang="en-US" dirty="0">
                <a:solidFill>
                  <a:schemeClr val="tx1"/>
                </a:solidFill>
                <a:latin typeface="Courier New" pitchFamily="49" charset="0"/>
              </a:rPr>
              <a:t>INSERT</a:t>
            </a:r>
            <a:r>
              <a:rPr lang="en-US" altLang="en-US" dirty="0">
                <a:solidFill>
                  <a:schemeClr val="tx1"/>
                </a:solidFill>
              </a:rPr>
              <a:t> statements are useful in a data warehouse scenario. You need to load your data warehouse regularly so that it can serve its purpose of facilitating business analysis. To do this, data from one or more operational systems must be extracted and copied into the warehouse. The process of extracting data from the source system and bringing it into the data warehouse is commonly called ETL, which stands for extraction, transformation, and loading.</a:t>
            </a:r>
          </a:p>
          <a:p>
            <a:pPr lvl="1"/>
            <a:r>
              <a:rPr lang="en-US" altLang="en-US" dirty="0">
                <a:solidFill>
                  <a:schemeClr val="tx1"/>
                </a:solidFill>
              </a:rPr>
              <a:t>During extraction, the desired data must be identified and extracted from many different sources, such as database systems and applications. After extraction, the data must be physically transported to the target system or an intermediate system for further processing. Depending on the chosen means of transportation, some transformations can be done during this process. For example, a SQL statement that directly accesses a remote target through a gateway can concatenate two columns as part of the </a:t>
            </a:r>
            <a:r>
              <a:rPr lang="en-US" altLang="en-US" dirty="0">
                <a:solidFill>
                  <a:schemeClr val="tx1"/>
                </a:solidFill>
                <a:latin typeface="Courier New" pitchFamily="49" charset="0"/>
              </a:rPr>
              <a:t>SELECT</a:t>
            </a:r>
            <a:r>
              <a:rPr lang="en-US" altLang="en-US" dirty="0">
                <a:solidFill>
                  <a:schemeClr val="tx1"/>
                </a:solidFill>
              </a:rPr>
              <a:t> statement.</a:t>
            </a:r>
          </a:p>
          <a:p>
            <a:pPr lvl="1"/>
            <a:r>
              <a:rPr lang="en-US" altLang="en-US" dirty="0">
                <a:solidFill>
                  <a:schemeClr val="tx1"/>
                </a:solidFill>
              </a:rPr>
              <a:t>After data is loaded into the Oracle database, data transformations can be executed using SQL operations. A </a:t>
            </a:r>
            <a:r>
              <a:rPr lang="en-US" altLang="en-US" dirty="0" err="1">
                <a:solidFill>
                  <a:schemeClr val="tx1"/>
                </a:solidFill>
              </a:rPr>
              <a:t>multitable</a:t>
            </a:r>
            <a:r>
              <a:rPr lang="en-US" altLang="en-US" dirty="0">
                <a:solidFill>
                  <a:schemeClr val="tx1"/>
                </a:solidFill>
              </a:rPr>
              <a:t> </a:t>
            </a:r>
            <a:r>
              <a:rPr lang="en-US" altLang="en-US" dirty="0">
                <a:solidFill>
                  <a:schemeClr val="tx1"/>
                </a:solidFill>
                <a:latin typeface="Courier New" pitchFamily="49" charset="0"/>
              </a:rPr>
              <a:t>INSERT</a:t>
            </a:r>
            <a:r>
              <a:rPr lang="en-US" altLang="en-US" dirty="0">
                <a:solidFill>
                  <a:schemeClr val="tx1"/>
                </a:solidFill>
              </a:rPr>
              <a:t> statement is one of the techniques for implementing SQL data transformations</a:t>
            </a:r>
            <a:r>
              <a:rPr lang="en-US" altLang="en-US" dirty="0" smtClean="0">
                <a:solidFill>
                  <a:schemeClr val="tx1"/>
                </a:solidFill>
              </a:rPr>
              <a:t>.</a:t>
            </a:r>
            <a:endParaRPr lang="en-US" altLang="en-US" dirty="0"/>
          </a:p>
        </p:txBody>
      </p:sp>
    </p:spTree>
    <p:extLst>
      <p:ext uri="{BB962C8B-B14F-4D97-AF65-F5344CB8AC3E}">
        <p14:creationId xmlns:p14="http://schemas.microsoft.com/office/powerpoint/2010/main" val="33102843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a:solidFill>
                  <a:srgbClr val="FFFFFF"/>
                </a:solidFill>
                <a:latin typeface="Oracle Sans" panose="020B0503020204020204" pitchFamily="34" charset="0"/>
                <a:cs typeface="Oracle Sans" panose="020B0503020204020204" pitchFamily="34" charset="0"/>
              </a:rPr>
              <a:t>19</a:t>
            </a:r>
            <a:endParaRPr lang="en-US" sz="7200" b="1" baseline="0" dirty="0">
              <a:solidFill>
                <a:srgbClr val="FFFFFF"/>
              </a:solidFill>
              <a:latin typeface="Oracle Sans" panose="020B0503020204020204" pitchFamily="34" charset="0"/>
              <a:cs typeface="Oracle Sans" panose="020B0503020204020204" pitchFamily="34" charset="0"/>
            </a:endParaRP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a:t>Click to edit Master title style</a:t>
            </a:r>
            <a:endParaRPr lang="en-US" dirty="0"/>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a:t>Click to edit Master subtitle style</a:t>
            </a:r>
            <a:endParaRPr lang="en-US" dirty="0"/>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xmlns=""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a16="http://schemas.microsoft.com/office/drawing/2014/main" xmlns=""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6634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xmlns=""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racle Sans" panose="020B05030202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xmlns=""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xmlns="" id="{EFB9E9CD-D1E8-2941-B6E9-04C71E3BFC82}"/>
              </a:ext>
            </a:extLst>
          </p:cNvPr>
          <p:cNvPicPr>
            <a:picLocks noChangeAspect="1"/>
          </p:cNvPicPr>
          <p:nvPr/>
        </p:nvPicPr>
        <p:blipFill>
          <a:blip r:embed="rId2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2"/>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 id="2147484129" r:id="rId20"/>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6.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0.xml"/><Relationship Id="rId1" Type="http://schemas.openxmlformats.org/officeDocument/2006/relationships/tags" Target="../tags/tag2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9.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tags" Target="../tags/tag30.xml"/><Relationship Id="rId5" Type="http://schemas.openxmlformats.org/officeDocument/2006/relationships/image" Target="../media/image23.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tags" Target="../tags/tag31.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0.xml"/><Relationship Id="rId1" Type="http://schemas.openxmlformats.org/officeDocument/2006/relationships/tags" Target="../tags/tag3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8.xml"/><Relationship Id="rId1" Type="http://schemas.openxmlformats.org/officeDocument/2006/relationships/tags" Target="../tags/tag3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tags" Target="../tags/tag34.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3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xml"/><Relationship Id="rId1" Type="http://schemas.openxmlformats.org/officeDocument/2006/relationships/tags" Target="../tags/tag36.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0.xml"/><Relationship Id="rId1" Type="http://schemas.openxmlformats.org/officeDocument/2006/relationships/tags" Target="../tags/tag3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38.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39.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40.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41.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0.xml"/><Relationship Id="rId1" Type="http://schemas.openxmlformats.org/officeDocument/2006/relationships/tags" Target="../tags/tag4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8.xml"/><Relationship Id="rId1" Type="http://schemas.openxmlformats.org/officeDocument/2006/relationships/tags" Target="../tags/tag4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44.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45.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46.xml"/><Relationship Id="rId5" Type="http://schemas.openxmlformats.org/officeDocument/2006/relationships/image" Target="../media/image42.png"/><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8.xml"/><Relationship Id="rId1" Type="http://schemas.openxmlformats.org/officeDocument/2006/relationships/tags" Target="../tags/tag4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48.xml"/><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notesSlide" Target="../notesSlides/notesSlide34.xml"/><Relationship Id="rId7" Type="http://schemas.openxmlformats.org/officeDocument/2006/relationships/image" Target="../media/image49.png"/><Relationship Id="rId2" Type="http://schemas.openxmlformats.org/officeDocument/2006/relationships/slideLayout" Target="../slideLayouts/slideLayout8.xml"/><Relationship Id="rId1" Type="http://schemas.openxmlformats.org/officeDocument/2006/relationships/tags" Target="../tags/tag49.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image" Target="../media/image5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8.xml"/><Relationship Id="rId1" Type="http://schemas.openxmlformats.org/officeDocument/2006/relationships/tags" Target="../tags/tag50.xml"/><Relationship Id="rId5" Type="http://schemas.openxmlformats.org/officeDocument/2006/relationships/image" Target="../media/image53.png"/><Relationship Id="rId4" Type="http://schemas.openxmlformats.org/officeDocument/2006/relationships/image" Target="../media/image52.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8.xml"/><Relationship Id="rId1" Type="http://schemas.openxmlformats.org/officeDocument/2006/relationships/tags" Target="../tags/tag51.xml"/><Relationship Id="rId5" Type="http://schemas.openxmlformats.org/officeDocument/2006/relationships/image" Target="../media/image55.png"/><Relationship Id="rId4" Type="http://schemas.openxmlformats.org/officeDocument/2006/relationships/image" Target="../media/image54.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8.xml"/><Relationship Id="rId1" Type="http://schemas.openxmlformats.org/officeDocument/2006/relationships/tags" Target="../tags/tag52.xml"/><Relationship Id="rId4" Type="http://schemas.openxmlformats.org/officeDocument/2006/relationships/image" Target="../media/image56.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tags" Target="../tags/tag5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tags" Target="../tags/tag54.xml"/><Relationship Id="rId4" Type="http://schemas.openxmlformats.org/officeDocument/2006/relationships/image" Target="../media/image5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1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20.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2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notesSlide" Target="../notesSlides/notesSlide8.xml"/><Relationship Id="rId7" Type="http://schemas.openxmlformats.org/officeDocument/2006/relationships/image" Target="../media/image18.jpeg"/><Relationship Id="rId2" Type="http://schemas.openxmlformats.org/officeDocument/2006/relationships/slideLayout" Target="../slideLayouts/slideLayout4.xml"/><Relationship Id="rId1" Type="http://schemas.openxmlformats.org/officeDocument/2006/relationships/tags" Target="../tags/tag23.xml"/><Relationship Id="rId6" Type="http://schemas.openxmlformats.org/officeDocument/2006/relationships/image" Target="../media/image17.jpeg"/><Relationship Id="rId5" Type="http://schemas.openxmlformats.org/officeDocument/2006/relationships/image" Target="../media/image16.jpe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ags" Target="../tags/tag24.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Manipulating Data Using Advanced Queries</a:t>
            </a:r>
          </a:p>
        </p:txBody>
      </p:sp>
      <p:sp>
        <p:nvSpPr>
          <p:cNvPr id="3" name="Subtitle 2">
            <a:extLst>
              <a:ext uri="{FF2B5EF4-FFF2-40B4-BE49-F238E27FC236}">
                <a16:creationId xmlns:a16="http://schemas.microsoft.com/office/drawing/2014/main" xmlns="" id="{8E606241-502A-4530-AF34-6650FF086721}"/>
              </a:ext>
            </a:extLst>
          </p:cNvPr>
          <p:cNvSpPr>
            <a:spLocks noGrp="1"/>
          </p:cNvSpPr>
          <p:nvPr>
            <p:ph type="subTitle" idx="1"/>
          </p:nvPr>
        </p:nvSpPr>
        <p:spPr/>
        <p:txBody>
          <a:bodyPr/>
          <a:lstStyle/>
          <a:p>
            <a:endParaRPr lang="en-IN" dirty="0"/>
          </a:p>
        </p:txBody>
      </p:sp>
    </p:spTree>
    <p:custDataLst>
      <p:tags r:id="rId1"/>
    </p:custDataLst>
    <p:extLst>
      <p:ext uri="{BB962C8B-B14F-4D97-AF65-F5344CB8AC3E}">
        <p14:creationId xmlns:p14="http://schemas.microsoft.com/office/powerpoint/2010/main" val="249089449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Multitable </a:t>
            </a:r>
            <a:r>
              <a:rPr lang="en-US" altLang="en-US" dirty="0">
                <a:latin typeface="Courier New" panose="02070309020205020404" pitchFamily="49" charset="0"/>
                <a:cs typeface="Courier New" panose="02070309020205020404" pitchFamily="49" charset="0"/>
              </a:rPr>
              <a:t>INSERT</a:t>
            </a:r>
            <a:r>
              <a:rPr lang="en-US" altLang="en-US" dirty="0">
                <a:latin typeface="+mj-lt"/>
                <a:cs typeface="Oracle Sans" panose="020B0503020204020204" pitchFamily="34" charset="0"/>
              </a:rPr>
              <a:t> Statements: Overview</a:t>
            </a:r>
          </a:p>
        </p:txBody>
      </p:sp>
      <p:sp>
        <p:nvSpPr>
          <p:cNvPr id="20483" name="Rectangle 5"/>
          <p:cNvSpPr>
            <a:spLocks noGrp="1" noChangeArrowheads="1"/>
          </p:cNvSpPr>
          <p:nvPr>
            <p:ph idx="1"/>
          </p:nvPr>
        </p:nvSpPr>
        <p:spPr>
          <a:xfrm>
            <a:off x="933451" y="2272710"/>
            <a:ext cx="16421100" cy="4243786"/>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Use the </a:t>
            </a:r>
            <a:r>
              <a:rPr lang="en-US" altLang="en-US" dirty="0">
                <a:latin typeface="Courier New" panose="02070309020205020404" pitchFamily="49" charset="0"/>
                <a:cs typeface="Courier New" panose="02070309020205020404" pitchFamily="49" charset="0"/>
              </a:rPr>
              <a:t>INSERT…SELECT </a:t>
            </a:r>
            <a:r>
              <a:rPr lang="en-US" altLang="en-US" dirty="0">
                <a:latin typeface="Oracle Sans" panose="020B0503020204020204" pitchFamily="34" charset="0"/>
                <a:cs typeface="Oracle Sans" panose="020B0503020204020204" pitchFamily="34" charset="0"/>
              </a:rPr>
              <a:t>statement to insert rows into multiple tables as a part of a single DML statement.</a:t>
            </a:r>
          </a:p>
          <a:p>
            <a:pPr lvl="1"/>
            <a:r>
              <a:rPr lang="en-US" altLang="en-US" dirty="0">
                <a:latin typeface="Oracle Sans" panose="020B0503020204020204" pitchFamily="34" charset="0"/>
                <a:cs typeface="Oracle Sans" panose="020B0503020204020204" pitchFamily="34" charset="0"/>
              </a:rPr>
              <a:t>Multitable </a:t>
            </a:r>
            <a:r>
              <a:rPr lang="en-US" altLang="en-US" dirty="0">
                <a:latin typeface="Courier New" panose="02070309020205020404" pitchFamily="49" charset="0"/>
                <a:cs typeface="Courier New" panose="02070309020205020404" pitchFamily="49" charset="0"/>
              </a:rPr>
              <a:t>INSERT</a:t>
            </a:r>
            <a:r>
              <a:rPr lang="en-US" altLang="en-US" dirty="0">
                <a:latin typeface="Oracle Sans" panose="020B0503020204020204" pitchFamily="34" charset="0"/>
                <a:cs typeface="Oracle Sans" panose="020B0503020204020204" pitchFamily="34" charset="0"/>
              </a:rPr>
              <a:t> statements are used in data warehousing systems to transfer data from one or more operational sources to a set of target tables.</a:t>
            </a:r>
          </a:p>
          <a:p>
            <a:pPr lvl="1"/>
            <a:r>
              <a:rPr lang="en-US" altLang="en-US" dirty="0">
                <a:latin typeface="Oracle Sans" panose="020B0503020204020204" pitchFamily="34" charset="0"/>
                <a:cs typeface="Oracle Sans" panose="020B0503020204020204" pitchFamily="34" charset="0"/>
              </a:rPr>
              <a:t>They provide significant performance improvement over:</a:t>
            </a:r>
          </a:p>
          <a:p>
            <a:pPr lvl="2"/>
            <a:r>
              <a:rPr lang="en-US" altLang="en-US" dirty="0">
                <a:latin typeface="Oracle Sans" panose="020B0503020204020204" pitchFamily="34" charset="0"/>
                <a:cs typeface="Oracle Sans" panose="020B0503020204020204" pitchFamily="34" charset="0"/>
              </a:rPr>
              <a:t>Single DML versus multiple </a:t>
            </a:r>
            <a:r>
              <a:rPr lang="en-US" altLang="en-US" dirty="0">
                <a:latin typeface="Courier New" panose="02070309020205020404" pitchFamily="49" charset="0"/>
                <a:cs typeface="Courier New" panose="02070309020205020404" pitchFamily="49" charset="0"/>
              </a:rPr>
              <a:t>INSERT…SELECT </a:t>
            </a:r>
            <a:r>
              <a:rPr lang="en-US" altLang="en-US" dirty="0">
                <a:latin typeface="Oracle Sans" panose="020B0503020204020204" pitchFamily="34" charset="0"/>
                <a:cs typeface="Oracle Sans" panose="020B0503020204020204" pitchFamily="34" charset="0"/>
              </a:rPr>
              <a:t>statements</a:t>
            </a:r>
          </a:p>
          <a:p>
            <a:pPr lvl="2"/>
            <a:r>
              <a:rPr lang="en-US" altLang="en-US" dirty="0">
                <a:latin typeface="Oracle Sans" panose="020B0503020204020204" pitchFamily="34" charset="0"/>
                <a:cs typeface="Oracle Sans" panose="020B0503020204020204" pitchFamily="34" charset="0"/>
              </a:rPr>
              <a:t>Single DML versus a procedure to perform multiple inserts by using the </a:t>
            </a:r>
            <a:r>
              <a:rPr lang="en-US" altLang="en-US" dirty="0">
                <a:latin typeface="Courier New" panose="02070309020205020404" pitchFamily="49" charset="0"/>
                <a:cs typeface="Courier New" panose="02070309020205020404" pitchFamily="49" charset="0"/>
              </a:rPr>
              <a:t>IF…THEN </a:t>
            </a:r>
            <a:r>
              <a:rPr lang="en-US" altLang="en-US" dirty="0">
                <a:latin typeface="Oracle Sans" panose="020B0503020204020204" pitchFamily="34" charset="0"/>
                <a:cs typeface="Oracle Sans" panose="020B0503020204020204" pitchFamily="34" charset="0"/>
              </a:rPr>
              <a:t>syntax</a:t>
            </a:r>
          </a:p>
        </p:txBody>
      </p:sp>
    </p:spTree>
    <p:custDataLst>
      <p:tags r:id="rId1"/>
    </p:custDataLst>
    <p:extLst>
      <p:ext uri="{BB962C8B-B14F-4D97-AF65-F5344CB8AC3E}">
        <p14:creationId xmlns:p14="http://schemas.microsoft.com/office/powerpoint/2010/main" val="1534424940"/>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Types of Multitable </a:t>
            </a:r>
            <a:r>
              <a:rPr lang="en-US" altLang="en-US" dirty="0">
                <a:latin typeface="Courier New" panose="02070309020205020404" pitchFamily="49" charset="0"/>
                <a:cs typeface="Courier New" panose="02070309020205020404" pitchFamily="49" charset="0"/>
              </a:rPr>
              <a:t>INSERT</a:t>
            </a:r>
            <a:r>
              <a:rPr lang="en-US" altLang="en-US" dirty="0">
                <a:latin typeface="+mj-lt"/>
                <a:cs typeface="Oracle Sans" panose="020B0503020204020204" pitchFamily="34" charset="0"/>
              </a:rPr>
              <a:t> Statements</a:t>
            </a:r>
          </a:p>
        </p:txBody>
      </p:sp>
      <p:sp>
        <p:nvSpPr>
          <p:cNvPr id="22531" name="Rectangle 5"/>
          <p:cNvSpPr>
            <a:spLocks noGrp="1" noChangeArrowheads="1"/>
          </p:cNvSpPr>
          <p:nvPr>
            <p:ph idx="1"/>
          </p:nvPr>
        </p:nvSpPr>
        <p:spPr>
          <a:xfrm>
            <a:off x="933451" y="2272710"/>
            <a:ext cx="16421100" cy="2762740"/>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The different types of multitable </a:t>
            </a:r>
            <a:r>
              <a:rPr lang="en-US" altLang="en-US" dirty="0">
                <a:latin typeface="Courier New" panose="02070309020205020404" pitchFamily="49" charset="0"/>
                <a:cs typeface="Courier New" panose="02070309020205020404" pitchFamily="49" charset="0"/>
              </a:rPr>
              <a:t>INSERT</a:t>
            </a:r>
            <a:r>
              <a:rPr lang="en-US" altLang="en-US" dirty="0">
                <a:latin typeface="Oracle Sans" panose="020B0503020204020204" pitchFamily="34" charset="0"/>
                <a:cs typeface="Oracle Sans" panose="020B0503020204020204" pitchFamily="34" charset="0"/>
              </a:rPr>
              <a:t> statements are:</a:t>
            </a:r>
          </a:p>
          <a:p>
            <a:pPr lvl="1"/>
            <a:r>
              <a:rPr lang="en-US" altLang="en-US" dirty="0">
                <a:latin typeface="Oracle Sans" panose="020B0503020204020204" pitchFamily="34" charset="0"/>
                <a:cs typeface="Oracle Sans" panose="020B0503020204020204" pitchFamily="34" charset="0"/>
              </a:rPr>
              <a:t>Unconditional </a:t>
            </a:r>
            <a:r>
              <a:rPr lang="en-US" altLang="en-US" dirty="0">
                <a:latin typeface="Courier New" panose="02070309020205020404" pitchFamily="49" charset="0"/>
                <a:cs typeface="Courier New" panose="02070309020205020404" pitchFamily="49" charset="0"/>
              </a:rPr>
              <a:t>INSERT</a:t>
            </a:r>
          </a:p>
          <a:p>
            <a:pPr lvl="1"/>
            <a:r>
              <a:rPr lang="en-US" altLang="en-US" dirty="0">
                <a:latin typeface="Oracle Sans" panose="020B0503020204020204" pitchFamily="34" charset="0"/>
                <a:cs typeface="Oracle Sans" panose="020B0503020204020204" pitchFamily="34" charset="0"/>
              </a:rPr>
              <a:t>Conditional </a:t>
            </a:r>
            <a:r>
              <a:rPr lang="en-US" altLang="en-US" dirty="0">
                <a:latin typeface="Courier New" panose="02070309020205020404" pitchFamily="49" charset="0"/>
                <a:cs typeface="Courier New" panose="02070309020205020404" pitchFamily="49" charset="0"/>
              </a:rPr>
              <a:t>INSERT ALL </a:t>
            </a:r>
          </a:p>
          <a:p>
            <a:pPr lvl="1"/>
            <a:r>
              <a:rPr lang="en-US" altLang="en-US" dirty="0">
                <a:latin typeface="Oracle Sans" panose="020B0503020204020204" pitchFamily="34" charset="0"/>
                <a:cs typeface="Oracle Sans" panose="020B0503020204020204" pitchFamily="34" charset="0"/>
              </a:rPr>
              <a:t>Conditional </a:t>
            </a:r>
            <a:r>
              <a:rPr lang="en-US" altLang="en-US" dirty="0">
                <a:latin typeface="Courier New" panose="02070309020205020404" pitchFamily="49" charset="0"/>
                <a:cs typeface="Courier New" panose="02070309020205020404" pitchFamily="49" charset="0"/>
              </a:rPr>
              <a:t>INSERT FIRST</a:t>
            </a:r>
          </a:p>
          <a:p>
            <a:pPr lvl="1"/>
            <a:r>
              <a:rPr lang="en-US" altLang="en-US" dirty="0">
                <a:latin typeface="Oracle Sans" panose="020B0503020204020204" pitchFamily="34" charset="0"/>
                <a:cs typeface="Oracle Sans" panose="020B0503020204020204" pitchFamily="34" charset="0"/>
              </a:rPr>
              <a:t>Pivoting </a:t>
            </a:r>
            <a:r>
              <a:rPr lang="en-US" altLang="en-US" dirty="0">
                <a:latin typeface="Courier New" panose="02070309020205020404" pitchFamily="49" charset="0"/>
                <a:cs typeface="Courier New" panose="02070309020205020404" pitchFamily="49" charset="0"/>
              </a:rPr>
              <a:t>INSERT</a:t>
            </a:r>
          </a:p>
        </p:txBody>
      </p:sp>
      <p:sp>
        <p:nvSpPr>
          <p:cNvPr id="4" name="Rectangle 3"/>
          <p:cNvSpPr/>
          <p:nvPr/>
        </p:nvSpPr>
        <p:spPr bwMode="auto">
          <a:xfrm rot="5400000">
            <a:off x="12510554" y="2734122"/>
            <a:ext cx="6857999" cy="2171699"/>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997443" y="6057900"/>
            <a:ext cx="1884219" cy="2743200"/>
          </a:xfrm>
          <a:prstGeom prst="rect">
            <a:avLst/>
          </a:prstGeom>
        </p:spPr>
      </p:pic>
    </p:spTree>
    <p:custDataLst>
      <p:tags r:id="rId1"/>
    </p:custDataLst>
    <p:extLst>
      <p:ext uri="{BB962C8B-B14F-4D97-AF65-F5344CB8AC3E}">
        <p14:creationId xmlns:p14="http://schemas.microsoft.com/office/powerpoint/2010/main" val="3798445241"/>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050"/>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Multitable </a:t>
            </a:r>
            <a:r>
              <a:rPr lang="en-US" altLang="en-US" dirty="0">
                <a:latin typeface="Courier New" panose="02070309020205020404" pitchFamily="49" charset="0"/>
                <a:cs typeface="Courier New" panose="02070309020205020404" pitchFamily="49" charset="0"/>
              </a:rPr>
              <a:t>INSERT</a:t>
            </a:r>
            <a:r>
              <a:rPr lang="en-US" altLang="en-US" dirty="0">
                <a:latin typeface="+mj-lt"/>
                <a:cs typeface="Oracle Sans" panose="020B0503020204020204" pitchFamily="34" charset="0"/>
              </a:rPr>
              <a:t> Statements</a:t>
            </a:r>
          </a:p>
        </p:txBody>
      </p:sp>
      <p:sp>
        <p:nvSpPr>
          <p:cNvPr id="24579" name="Rectangle 2051"/>
          <p:cNvSpPr>
            <a:spLocks noGrp="1" noChangeArrowheads="1"/>
          </p:cNvSpPr>
          <p:nvPr>
            <p:ph idx="1"/>
          </p:nvPr>
        </p:nvSpPr>
        <p:spPr>
          <a:xfrm>
            <a:off x="933451" y="2272710"/>
            <a:ext cx="16421100" cy="3259991"/>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Syntax for multitable </a:t>
            </a:r>
            <a:r>
              <a:rPr lang="en-US" altLang="en-US" dirty="0">
                <a:latin typeface="Courier New" panose="02070309020205020404" pitchFamily="49" charset="0"/>
                <a:cs typeface="Courier New" panose="02070309020205020404" pitchFamily="49" charset="0"/>
              </a:rPr>
              <a:t>INSERT</a:t>
            </a:r>
            <a:r>
              <a:rPr lang="en-US" altLang="en-US" dirty="0">
                <a:latin typeface="Oracle Sans" panose="020B0503020204020204" pitchFamily="34" charset="0"/>
                <a:cs typeface="Oracle Sans" panose="020B0503020204020204" pitchFamily="34" charset="0"/>
              </a:rPr>
              <a:t>:</a:t>
            </a:r>
          </a:p>
          <a:p>
            <a:pPr lvl="1"/>
            <a:endParaRPr lang="en-US" altLang="en-US" dirty="0">
              <a:latin typeface="Oracle Sans" panose="020B0503020204020204" pitchFamily="34" charset="0"/>
              <a:cs typeface="Oracle Sans" panose="020B0503020204020204" pitchFamily="34" charset="0"/>
            </a:endParaRPr>
          </a:p>
          <a:p>
            <a:pPr lvl="1"/>
            <a:endParaRPr lang="en-US" altLang="en-US" dirty="0">
              <a:latin typeface="Oracle Sans" panose="020B0503020204020204" pitchFamily="34" charset="0"/>
              <a:cs typeface="Oracle Sans" panose="020B0503020204020204" pitchFamily="34" charset="0"/>
            </a:endParaRPr>
          </a:p>
          <a:p>
            <a:pPr lvl="1"/>
            <a:endParaRPr lang="en-US" altLang="en-US" dirty="0">
              <a:latin typeface="Oracle Sans" panose="020B0503020204020204" pitchFamily="34" charset="0"/>
              <a:cs typeface="Oracle Sans" panose="020B0503020204020204" pitchFamily="34" charset="0"/>
            </a:endParaRPr>
          </a:p>
          <a:p>
            <a:pPr lvl="1"/>
            <a:endParaRPr lang="en-US" altLang="en-US" dirty="0">
              <a:latin typeface="Oracle Sans" panose="020B0503020204020204" pitchFamily="34" charset="0"/>
              <a:cs typeface="Oracle Sans" panose="020B0503020204020204" pitchFamily="34" charset="0"/>
            </a:endParaRPr>
          </a:p>
          <a:p>
            <a:pPr lvl="1"/>
            <a:r>
              <a:rPr lang="en-US" altLang="en-US" dirty="0">
                <a:latin typeface="Oracle Sans" panose="020B0503020204020204" pitchFamily="34" charset="0"/>
                <a:cs typeface="Oracle Sans" panose="020B0503020204020204" pitchFamily="34" charset="0"/>
              </a:rPr>
              <a:t>Conditional_insert_clause:</a:t>
            </a:r>
          </a:p>
        </p:txBody>
      </p:sp>
      <p:sp>
        <p:nvSpPr>
          <p:cNvPr id="24580" name="Rectangle 2055"/>
          <p:cNvSpPr>
            <a:spLocks noChangeArrowheads="1"/>
          </p:cNvSpPr>
          <p:nvPr/>
        </p:nvSpPr>
        <p:spPr bwMode="auto">
          <a:xfrm>
            <a:off x="1221265" y="5029200"/>
            <a:ext cx="15540752" cy="46863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023938" algn="l"/>
                <a:tab pos="2750345" algn="l"/>
              </a:tabLst>
            </a:pPr>
            <a:endParaRPr lang="en-US" altLang="en-US" sz="2550" b="1" dirty="0">
              <a:solidFill>
                <a:srgbClr val="000000"/>
              </a:solidFill>
              <a:latin typeface="Courier New" pitchFamily="49" charset="0"/>
              <a:cs typeface="Courier New" pitchFamily="49" charset="0"/>
            </a:endParaRPr>
          </a:p>
        </p:txBody>
      </p:sp>
      <p:sp>
        <p:nvSpPr>
          <p:cNvPr id="8" name="Content Placeholder 2"/>
          <p:cNvSpPr txBox="1">
            <a:spLocks/>
          </p:cNvSpPr>
          <p:nvPr/>
        </p:nvSpPr>
        <p:spPr bwMode="gray">
          <a:xfrm>
            <a:off x="1307828" y="5750745"/>
            <a:ext cx="16125591" cy="3353195"/>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023938" algn="l"/>
                <a:tab pos="2750345" algn="l"/>
              </a:tabLst>
              <a:defRPr/>
            </a:pPr>
            <a:r>
              <a:rPr lang="en-US" altLang="en-US" sz="2400" b="1" dirty="0">
                <a:latin typeface="Courier New" pitchFamily="49" charset="0"/>
                <a:cs typeface="Courier New" pitchFamily="49" charset="0"/>
              </a:rPr>
              <a:t>INSERT [ </a:t>
            </a:r>
            <a:r>
              <a:rPr lang="en-US" altLang="en-US" sz="2400" b="1" dirty="0">
                <a:solidFill>
                  <a:srgbClr val="FF0000"/>
                </a:solidFill>
                <a:latin typeface="Courier New" pitchFamily="49" charset="0"/>
                <a:cs typeface="Courier New" pitchFamily="49" charset="0"/>
              </a:rPr>
              <a:t>ALL</a:t>
            </a:r>
            <a:r>
              <a:rPr lang="en-US" altLang="en-US" sz="2400" b="1" dirty="0">
                <a:latin typeface="Courier New" pitchFamily="49" charset="0"/>
                <a:cs typeface="Courier New" pitchFamily="49" charset="0"/>
              </a:rPr>
              <a:t> | </a:t>
            </a:r>
            <a:r>
              <a:rPr lang="en-US" altLang="en-US" sz="2400" b="1" dirty="0">
                <a:solidFill>
                  <a:srgbClr val="FF0000"/>
                </a:solidFill>
                <a:latin typeface="Courier New" pitchFamily="49" charset="0"/>
                <a:cs typeface="Courier New" pitchFamily="49" charset="0"/>
              </a:rPr>
              <a:t>FIRST</a:t>
            </a:r>
            <a:r>
              <a:rPr lang="en-US" altLang="en-US" sz="2400" b="1" dirty="0">
                <a:latin typeface="Courier New" pitchFamily="49" charset="0"/>
                <a:cs typeface="Courier New" pitchFamily="49" charset="0"/>
              </a:rPr>
              <a:t> ] </a:t>
            </a:r>
          </a:p>
          <a:p>
            <a:pPr>
              <a:tabLst>
                <a:tab pos="1023938" algn="l"/>
                <a:tab pos="2750345" algn="l"/>
              </a:tabLst>
              <a:defRPr/>
            </a:pPr>
            <a:r>
              <a:rPr lang="en-US" altLang="en-US" sz="2400" b="1" dirty="0">
                <a:latin typeface="Courier New" pitchFamily="49" charset="0"/>
                <a:cs typeface="Courier New" pitchFamily="49" charset="0"/>
              </a:rPr>
              <a:t> </a:t>
            </a:r>
            <a:r>
              <a:rPr lang="en-US" altLang="en-US" sz="2400" b="1" dirty="0">
                <a:solidFill>
                  <a:srgbClr val="FF0000"/>
                </a:solidFill>
                <a:latin typeface="Courier New" pitchFamily="49" charset="0"/>
                <a:cs typeface="Courier New" pitchFamily="49" charset="0"/>
              </a:rPr>
              <a:t>WHEN</a:t>
            </a:r>
            <a:r>
              <a:rPr lang="en-US" altLang="en-US" sz="2400" b="1" dirty="0">
                <a:latin typeface="Courier New" pitchFamily="49" charset="0"/>
                <a:cs typeface="Courier New" pitchFamily="49" charset="0"/>
              </a:rPr>
              <a:t> condition </a:t>
            </a:r>
            <a:r>
              <a:rPr lang="en-US" altLang="en-US" sz="2400" b="1" dirty="0">
                <a:solidFill>
                  <a:srgbClr val="FF0000"/>
                </a:solidFill>
                <a:latin typeface="Courier New" pitchFamily="49" charset="0"/>
                <a:cs typeface="Courier New" pitchFamily="49" charset="0"/>
              </a:rPr>
              <a:t>THEN</a:t>
            </a:r>
            <a:r>
              <a:rPr lang="en-US" altLang="en-US" sz="2400" b="1" dirty="0">
                <a:latin typeface="Courier New" pitchFamily="49" charset="0"/>
                <a:cs typeface="Courier New" pitchFamily="49" charset="0"/>
              </a:rPr>
              <a:t> insert_into_clause </a:t>
            </a:r>
          </a:p>
          <a:p>
            <a:pPr>
              <a:tabLst>
                <a:tab pos="1023938" algn="l"/>
                <a:tab pos="2750345" algn="l"/>
              </a:tabLst>
              <a:defRPr/>
            </a:pPr>
            <a:r>
              <a:rPr lang="en-US" altLang="en-US" sz="2400" b="1" dirty="0">
                <a:latin typeface="Courier New" pitchFamily="49" charset="0"/>
                <a:cs typeface="Courier New" pitchFamily="49" charset="0"/>
              </a:rPr>
              <a:t>                       [ values_clause ] </a:t>
            </a:r>
          </a:p>
          <a:p>
            <a:pPr>
              <a:tabLst>
                <a:tab pos="1023938" algn="l"/>
                <a:tab pos="2750345" algn="l"/>
              </a:tabLst>
              <a:defRPr/>
            </a:pPr>
            <a:r>
              <a:rPr lang="en-US" altLang="en-US" sz="2400" b="1" dirty="0">
                <a:latin typeface="Courier New" pitchFamily="49" charset="0"/>
                <a:cs typeface="Courier New" pitchFamily="49" charset="0"/>
              </a:rPr>
              <a:t>                       [ insert_into_clause [ values_clause ]]…</a:t>
            </a:r>
          </a:p>
          <a:p>
            <a:pPr>
              <a:tabLst>
                <a:tab pos="1023938" algn="l"/>
                <a:tab pos="2750345" algn="l"/>
              </a:tabLst>
              <a:defRPr/>
            </a:pPr>
            <a:r>
              <a:rPr lang="en-US" altLang="en-US" sz="2400" b="1" dirty="0">
                <a:latin typeface="Courier New" pitchFamily="49" charset="0"/>
                <a:cs typeface="Courier New" pitchFamily="49" charset="0"/>
              </a:rPr>
              <a:t>  [ </a:t>
            </a:r>
            <a:r>
              <a:rPr lang="en-US" altLang="en-US" sz="2400" b="1" dirty="0">
                <a:solidFill>
                  <a:srgbClr val="FF0000"/>
                </a:solidFill>
                <a:latin typeface="Courier New" pitchFamily="49" charset="0"/>
                <a:cs typeface="Courier New" pitchFamily="49" charset="0"/>
              </a:rPr>
              <a:t>ELSE</a:t>
            </a:r>
            <a:r>
              <a:rPr lang="en-US" altLang="en-US" sz="2400" b="1" dirty="0">
                <a:latin typeface="Courier New" pitchFamily="49" charset="0"/>
                <a:cs typeface="Courier New" pitchFamily="49" charset="0"/>
              </a:rPr>
              <a:t> insert_into_clause </a:t>
            </a:r>
          </a:p>
          <a:p>
            <a:pPr>
              <a:tabLst>
                <a:tab pos="1023938" algn="l"/>
                <a:tab pos="2750345" algn="l"/>
              </a:tabLst>
              <a:defRPr/>
            </a:pPr>
            <a:r>
              <a:rPr lang="en-US" altLang="en-US" sz="2400" b="1" dirty="0">
                <a:latin typeface="Courier New" pitchFamily="49" charset="0"/>
                <a:cs typeface="Courier New" pitchFamily="49" charset="0"/>
              </a:rPr>
              <a:t>                       [ values_clause ] </a:t>
            </a:r>
          </a:p>
          <a:p>
            <a:pPr>
              <a:tabLst>
                <a:tab pos="1023938" algn="l"/>
                <a:tab pos="2750345" algn="l"/>
              </a:tabLst>
              <a:defRPr/>
            </a:pPr>
            <a:r>
              <a:rPr lang="en-US" altLang="en-US" sz="2400" b="1" dirty="0">
                <a:latin typeface="Courier New" pitchFamily="49" charset="0"/>
                <a:cs typeface="Courier New" pitchFamily="49" charset="0"/>
              </a:rPr>
              <a:t>                       [ insert_into_clause [ values_clause ]]…</a:t>
            </a:r>
          </a:p>
          <a:p>
            <a:pPr>
              <a:tabLst>
                <a:tab pos="1023938" algn="l"/>
                <a:tab pos="2750345" algn="l"/>
              </a:tabLst>
              <a:defRPr/>
            </a:pPr>
            <a:r>
              <a:rPr lang="en-US" altLang="en-US" sz="2400" b="1" dirty="0">
                <a:latin typeface="Courier New" pitchFamily="49" charset="0"/>
                <a:cs typeface="Courier New" pitchFamily="49" charset="0"/>
              </a:rPr>
              <a:t> ]</a:t>
            </a:r>
            <a:endParaRPr lang="en-US" altLang="en-US" b="1" dirty="0">
              <a:solidFill>
                <a:srgbClr val="000000"/>
              </a:solidFill>
              <a:latin typeface="Courier New" pitchFamily="49" charset="0"/>
              <a:cs typeface="Courier New" pitchFamily="49" charset="0"/>
            </a:endParaRPr>
          </a:p>
        </p:txBody>
      </p:sp>
      <p:sp>
        <p:nvSpPr>
          <p:cNvPr id="9" name="Content Placeholder 2"/>
          <p:cNvSpPr txBox="1">
            <a:spLocks/>
          </p:cNvSpPr>
          <p:nvPr/>
        </p:nvSpPr>
        <p:spPr bwMode="gray">
          <a:xfrm>
            <a:off x="1307828" y="2949885"/>
            <a:ext cx="16125591" cy="1761567"/>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023938" algn="l"/>
                <a:tab pos="2750345" algn="l"/>
              </a:tabLst>
              <a:defRPr/>
            </a:pPr>
            <a:r>
              <a:rPr lang="en-US" altLang="en-US" sz="2400" b="1" dirty="0">
                <a:latin typeface="Courier New" pitchFamily="49" charset="0"/>
                <a:cs typeface="Courier New" pitchFamily="49" charset="0"/>
              </a:rPr>
              <a:t>INSERT [ </a:t>
            </a:r>
            <a:r>
              <a:rPr lang="en-US" altLang="en-US" sz="2400" b="1" dirty="0">
                <a:solidFill>
                  <a:srgbClr val="FF0000"/>
                </a:solidFill>
                <a:latin typeface="Courier New" pitchFamily="49" charset="0"/>
                <a:cs typeface="Courier New" pitchFamily="49" charset="0"/>
              </a:rPr>
              <a:t>ALL </a:t>
            </a:r>
          </a:p>
          <a:p>
            <a:pPr>
              <a:tabLst>
                <a:tab pos="1023938" algn="l"/>
                <a:tab pos="2750345" algn="l"/>
              </a:tabLst>
              <a:defRPr/>
            </a:pPr>
            <a:r>
              <a:rPr lang="en-US" altLang="en-US" sz="2400" b="1" dirty="0">
                <a:latin typeface="Courier New" pitchFamily="49" charset="0"/>
                <a:cs typeface="Courier New" pitchFamily="49" charset="0"/>
              </a:rPr>
              <a:t>{ insert_into_clause [ values_clause ]}... </a:t>
            </a:r>
          </a:p>
          <a:p>
            <a:pPr>
              <a:tabLst>
                <a:tab pos="1023938" algn="l"/>
                <a:tab pos="2750345" algn="l"/>
              </a:tabLst>
              <a:defRPr/>
            </a:pPr>
            <a:r>
              <a:rPr lang="en-US" altLang="en-US" sz="2400" b="1" dirty="0">
                <a:latin typeface="Courier New" pitchFamily="49" charset="0"/>
                <a:cs typeface="Courier New" pitchFamily="49" charset="0"/>
              </a:rPr>
              <a:t>| conditional_insert_clause</a:t>
            </a:r>
          </a:p>
          <a:p>
            <a:pPr>
              <a:tabLst>
                <a:tab pos="1023938" algn="l"/>
                <a:tab pos="2750345" algn="l"/>
              </a:tabLst>
              <a:defRPr/>
            </a:pPr>
            <a:r>
              <a:rPr lang="en-US" altLang="en-US" sz="2400" b="1" dirty="0">
                <a:latin typeface="Courier New" pitchFamily="49" charset="0"/>
                <a:cs typeface="Courier New" pitchFamily="49" charset="0"/>
              </a:rPr>
              <a:t> ] subquery</a:t>
            </a:r>
            <a:endParaRPr lang="en-US" altLang="en-US" b="1" dirty="0">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val="3802303039"/>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59348243"/>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gray">
          <a:xfrm>
            <a:off x="1295128" y="5129119"/>
            <a:ext cx="16125591" cy="2318637"/>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023938" algn="l"/>
                <a:tab pos="2750345" algn="l"/>
              </a:tabLst>
              <a:defRPr/>
            </a:pPr>
            <a:r>
              <a:rPr lang="en-US" altLang="en-US" b="1" dirty="0">
                <a:latin typeface="Courier New" pitchFamily="49" charset="0"/>
                <a:cs typeface="Oracle Sans" panose="020B0503020204020204" pitchFamily="34" charset="0"/>
              </a:rPr>
              <a:t>INSERT  ALL</a:t>
            </a:r>
            <a:br>
              <a:rPr lang="en-US" altLang="en-US" b="1" dirty="0">
                <a:latin typeface="Courier New" pitchFamily="49" charset="0"/>
                <a:cs typeface="Oracle Sans" panose="020B0503020204020204" pitchFamily="34" charset="0"/>
              </a:rPr>
            </a:br>
            <a:r>
              <a:rPr lang="en-US" altLang="en-US" b="1" dirty="0">
                <a:latin typeface="Courier New" pitchFamily="49" charset="0"/>
                <a:cs typeface="Oracle Sans" panose="020B0503020204020204" pitchFamily="34" charset="0"/>
              </a:rPr>
              <a:t>   INTO sal_history VALUES(EMPID,HIREDATE,SAL)</a:t>
            </a:r>
            <a:br>
              <a:rPr lang="en-US" altLang="en-US" b="1" dirty="0">
                <a:latin typeface="Courier New" pitchFamily="49" charset="0"/>
                <a:cs typeface="Oracle Sans" panose="020B0503020204020204" pitchFamily="34" charset="0"/>
              </a:rPr>
            </a:br>
            <a:r>
              <a:rPr lang="en-US" altLang="en-US" b="1" dirty="0">
                <a:latin typeface="Courier New" pitchFamily="49" charset="0"/>
                <a:cs typeface="Oracle Sans" panose="020B0503020204020204" pitchFamily="34" charset="0"/>
              </a:rPr>
              <a:t>   INTO mgr_history VALUES(EMPID,MGR,SAL)</a:t>
            </a:r>
          </a:p>
          <a:p>
            <a:pPr>
              <a:lnSpc>
                <a:spcPct val="110000"/>
              </a:lnSpc>
              <a:tabLst>
                <a:tab pos="1023938" algn="l"/>
                <a:tab pos="2750345" algn="l"/>
              </a:tabLst>
              <a:defRPr/>
            </a:pPr>
            <a:r>
              <a:rPr lang="en-US" altLang="en-US" b="1" dirty="0">
                <a:latin typeface="Courier New" pitchFamily="49" charset="0"/>
                <a:cs typeface="Oracle Sans" panose="020B0503020204020204" pitchFamily="34" charset="0"/>
              </a:rPr>
              <a:t>   SELECT employee_id EMPID, hire_date HIREDATE, </a:t>
            </a:r>
            <a:br>
              <a:rPr lang="en-US" altLang="en-US" b="1" dirty="0">
                <a:latin typeface="Courier New" pitchFamily="49" charset="0"/>
                <a:cs typeface="Oracle Sans" panose="020B0503020204020204" pitchFamily="34" charset="0"/>
              </a:rPr>
            </a:br>
            <a:r>
              <a:rPr lang="en-US" altLang="en-US" b="1" dirty="0">
                <a:latin typeface="Courier New" pitchFamily="49" charset="0"/>
                <a:cs typeface="Oracle Sans" panose="020B0503020204020204" pitchFamily="34" charset="0"/>
              </a:rPr>
              <a:t>          salary SAL, manager_id MGR </a:t>
            </a:r>
          </a:p>
          <a:p>
            <a:pPr>
              <a:tabLst>
                <a:tab pos="1023938" algn="l"/>
                <a:tab pos="2750345" algn="l"/>
              </a:tabLst>
              <a:defRPr/>
            </a:pPr>
            <a:r>
              <a:rPr lang="en-US" altLang="en-US" b="1" dirty="0">
                <a:latin typeface="Courier New" pitchFamily="49" charset="0"/>
                <a:cs typeface="Oracle Sans" panose="020B0503020204020204" pitchFamily="34" charset="0"/>
              </a:rPr>
              <a:t>   FROM  employees</a:t>
            </a:r>
            <a:br>
              <a:rPr lang="en-US" altLang="en-US" b="1" dirty="0">
                <a:latin typeface="Courier New" pitchFamily="49" charset="0"/>
                <a:cs typeface="Oracle Sans" panose="020B0503020204020204" pitchFamily="34" charset="0"/>
              </a:rPr>
            </a:br>
            <a:r>
              <a:rPr lang="en-US" altLang="en-US" b="1" dirty="0">
                <a:latin typeface="Courier New" pitchFamily="49" charset="0"/>
                <a:cs typeface="Oracle Sans" panose="020B0503020204020204" pitchFamily="34" charset="0"/>
              </a:rPr>
              <a:t>   WHERE employee_id &gt; 200;</a:t>
            </a:r>
          </a:p>
        </p:txBody>
      </p:sp>
      <p:sp>
        <p:nvSpPr>
          <p:cNvPr id="27653"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Unconditional </a:t>
            </a:r>
            <a:r>
              <a:rPr lang="en-US" altLang="en-US" dirty="0">
                <a:latin typeface="Courier New" panose="02070309020205020404" pitchFamily="49" charset="0"/>
                <a:cs typeface="Courier New" panose="02070309020205020404" pitchFamily="49" charset="0"/>
              </a:rPr>
              <a:t>INSERT ALL</a:t>
            </a:r>
          </a:p>
        </p:txBody>
      </p:sp>
      <p:sp>
        <p:nvSpPr>
          <p:cNvPr id="27654" name="Rectangle 7"/>
          <p:cNvSpPr>
            <a:spLocks noGrp="1" noChangeArrowheads="1"/>
          </p:cNvSpPr>
          <p:nvPr>
            <p:ph idx="1"/>
          </p:nvPr>
        </p:nvSpPr>
        <p:spPr>
          <a:xfrm>
            <a:off x="933451" y="2272710"/>
            <a:ext cx="16421100" cy="2745812"/>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Select the </a:t>
            </a:r>
            <a:r>
              <a:rPr lang="en-US" altLang="en-US" dirty="0">
                <a:latin typeface="Courier New" panose="02070309020205020404" pitchFamily="49" charset="0"/>
                <a:cs typeface="Courier New" panose="02070309020205020404" pitchFamily="49" charset="0"/>
              </a:rPr>
              <a:t>EMPLOYEE_ID, HIRE_DATE, SALARY, </a:t>
            </a:r>
            <a:r>
              <a:rPr lang="en-US" altLang="en-US" dirty="0">
                <a:latin typeface="+mn-lt"/>
                <a:cs typeface="Courier New" panose="02070309020205020404" pitchFamily="49" charset="0"/>
              </a:rPr>
              <a:t>and</a:t>
            </a:r>
            <a:r>
              <a:rPr lang="en-US" altLang="en-US" dirty="0">
                <a:latin typeface="Courier New" panose="02070309020205020404" pitchFamily="49" charset="0"/>
                <a:cs typeface="Courier New" panose="02070309020205020404" pitchFamily="49" charset="0"/>
              </a:rPr>
              <a:t> MANAGER_ID </a:t>
            </a:r>
            <a:r>
              <a:rPr lang="en-US" altLang="en-US" dirty="0">
                <a:latin typeface="Oracle Sans" panose="020B0503020204020204" pitchFamily="34" charset="0"/>
                <a:cs typeface="Oracle Sans" panose="020B0503020204020204" pitchFamily="34" charset="0"/>
              </a:rPr>
              <a:t>values from the E</a:t>
            </a:r>
            <a:r>
              <a:rPr lang="en-US" altLang="en-US" dirty="0">
                <a:latin typeface="Courier New" panose="02070309020205020404" pitchFamily="49" charset="0"/>
                <a:cs typeface="Courier New" panose="02070309020205020404" pitchFamily="49" charset="0"/>
              </a:rPr>
              <a:t>MPLOYEES</a:t>
            </a:r>
            <a:r>
              <a:rPr lang="en-US" altLang="en-US" dirty="0">
                <a:latin typeface="Oracle Sans" panose="020B0503020204020204" pitchFamily="34" charset="0"/>
                <a:cs typeface="Oracle Sans" panose="020B0503020204020204" pitchFamily="34" charset="0"/>
              </a:rPr>
              <a:t> table for those employees whose </a:t>
            </a:r>
            <a:r>
              <a:rPr lang="en-US" altLang="en-US" dirty="0">
                <a:latin typeface="Courier New" panose="02070309020205020404" pitchFamily="49" charset="0"/>
                <a:cs typeface="Courier New" panose="02070309020205020404" pitchFamily="49" charset="0"/>
              </a:rPr>
              <a:t>EMPLOYEE_ID </a:t>
            </a:r>
            <a:r>
              <a:rPr lang="en-US" altLang="en-US" dirty="0">
                <a:latin typeface="Oracle Sans" panose="020B0503020204020204" pitchFamily="34" charset="0"/>
                <a:cs typeface="Oracle Sans" panose="020B0503020204020204" pitchFamily="34" charset="0"/>
              </a:rPr>
              <a:t>is greater than 200.</a:t>
            </a:r>
          </a:p>
          <a:p>
            <a:pPr lvl="1"/>
            <a:r>
              <a:rPr lang="en-US" altLang="en-US" dirty="0">
                <a:latin typeface="Oracle Sans" panose="020B0503020204020204" pitchFamily="34" charset="0"/>
                <a:cs typeface="Oracle Sans" panose="020B0503020204020204" pitchFamily="34" charset="0"/>
              </a:rPr>
              <a:t>Insert these values into the SAL_HISTORY and MGR_HISTORY tables by using a multitable </a:t>
            </a:r>
            <a:r>
              <a:rPr lang="en-US" altLang="en-US" dirty="0">
                <a:latin typeface="Courier New" panose="02070309020205020404" pitchFamily="49" charset="0"/>
                <a:cs typeface="Courier New" panose="02070309020205020404" pitchFamily="49" charset="0"/>
              </a:rPr>
              <a:t>INSERT</a:t>
            </a:r>
            <a:r>
              <a:rPr lang="en-US" altLang="en-US" dirty="0">
                <a:latin typeface="Oracle Sans" panose="020B0503020204020204" pitchFamily="34" charset="0"/>
                <a:cs typeface="Oracle Sans" panose="020B0503020204020204" pitchFamily="34" charset="0"/>
              </a:rPr>
              <a:t>.</a:t>
            </a:r>
          </a:p>
        </p:txBody>
      </p:sp>
      <p:sp>
        <p:nvSpPr>
          <p:cNvPr id="27655" name="Rectangle 5"/>
          <p:cNvSpPr>
            <a:spLocks noChangeArrowheads="1"/>
          </p:cNvSpPr>
          <p:nvPr/>
        </p:nvSpPr>
        <p:spPr bwMode="gray">
          <a:xfrm>
            <a:off x="3069675" y="5575548"/>
            <a:ext cx="1028343" cy="428625"/>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pic>
        <p:nvPicPr>
          <p:cNvPr id="27656" name="Picture 9"/>
          <p:cNvPicPr>
            <a:picLocks noChangeAspect="1" noChangeArrowheads="1"/>
          </p:cNvPicPr>
          <p:nvPr/>
        </p:nvPicPr>
        <p:blipFill>
          <a:blip r:embed="rId4" cstate="print"/>
          <a:stretch>
            <a:fillRect/>
          </a:stretch>
        </p:blipFill>
        <p:spPr bwMode="auto">
          <a:xfrm>
            <a:off x="1295128" y="7853550"/>
            <a:ext cx="1914285" cy="314286"/>
          </a:xfrm>
          <a:prstGeom prst="rect">
            <a:avLst/>
          </a:prstGeom>
          <a:noFill/>
          <a:ln w="12700">
            <a:solidFill>
              <a:schemeClr val="tx1"/>
            </a:solidFill>
            <a:miter lim="800000"/>
            <a:headEnd type="none" w="sm" len="sm"/>
            <a:tailEnd type="none" w="sm" len="sm"/>
          </a:ln>
        </p:spPr>
      </p:pic>
    </p:spTree>
    <p:custDataLst>
      <p:tags r:id="rId1"/>
    </p:custDataLst>
    <p:extLst>
      <p:ext uri="{BB962C8B-B14F-4D97-AF65-F5344CB8AC3E}">
        <p14:creationId xmlns:p14="http://schemas.microsoft.com/office/powerpoint/2010/main" val="3357064707"/>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Conditional </a:t>
            </a:r>
            <a:r>
              <a:rPr lang="en-US" altLang="en-US" dirty="0">
                <a:latin typeface="Courier New" panose="02070309020205020404" pitchFamily="49" charset="0"/>
                <a:cs typeface="Courier New" panose="02070309020205020404" pitchFamily="49" charset="0"/>
              </a:rPr>
              <a:t>INSERT ALL</a:t>
            </a:r>
            <a:r>
              <a:rPr lang="en-US" altLang="en-US" dirty="0">
                <a:latin typeface="+mj-lt"/>
                <a:cs typeface="Oracle Sans" panose="020B0503020204020204" pitchFamily="34" charset="0"/>
              </a:rPr>
              <a:t>: Example</a:t>
            </a:r>
          </a:p>
        </p:txBody>
      </p:sp>
      <p:grpSp>
        <p:nvGrpSpPr>
          <p:cNvPr id="7" name="Group 6">
            <a:extLst>
              <a:ext uri="{FF2B5EF4-FFF2-40B4-BE49-F238E27FC236}">
                <a16:creationId xmlns:a16="http://schemas.microsoft.com/office/drawing/2014/main" xmlns="" id="{234BA6D4-9CFB-4B91-998A-EA5F8AF30FEB}"/>
              </a:ext>
            </a:extLst>
          </p:cNvPr>
          <p:cNvGrpSpPr/>
          <p:nvPr/>
        </p:nvGrpSpPr>
        <p:grpSpPr>
          <a:xfrm>
            <a:off x="2877348" y="2550686"/>
            <a:ext cx="12533305" cy="6409238"/>
            <a:chOff x="2877348" y="2550686"/>
            <a:chExt cx="12533305" cy="6409238"/>
          </a:xfrm>
        </p:grpSpPr>
        <p:sp>
          <p:nvSpPr>
            <p:cNvPr id="3" name="Rounded Rectangle 2"/>
            <p:cNvSpPr/>
            <p:nvPr/>
          </p:nvSpPr>
          <p:spPr bwMode="auto">
            <a:xfrm>
              <a:off x="2877348" y="4161529"/>
              <a:ext cx="3543300" cy="2764632"/>
            </a:xfrm>
            <a:prstGeom prst="roundRect">
              <a:avLst/>
            </a:prstGeom>
            <a:solidFill>
              <a:srgbClr val="FFF7EF"/>
            </a:solidFill>
            <a:ln w="28575" cap="flat" cmpd="sng" algn="ctr">
              <a:solidFill>
                <a:schemeClr val="bg1"/>
              </a:solidFill>
              <a:prstDash val="solid"/>
              <a:round/>
              <a:headEnd type="none" w="sm" len="sm"/>
              <a:tailEnd type="none" w="sm" len="sm"/>
            </a:ln>
            <a:effectLst>
              <a:outerShdw blurRad="63500" algn="ctr" rotWithShape="0">
                <a:prstClr val="black">
                  <a:alpha val="40000"/>
                </a:prstClr>
              </a:out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55993" y="4357396"/>
              <a:ext cx="2386013" cy="2427978"/>
            </a:xfrm>
            <a:prstGeom prst="rect">
              <a:avLst/>
            </a:prstGeom>
          </p:spPr>
        </p:pic>
        <p:sp>
          <p:nvSpPr>
            <p:cNvPr id="29703" name="Text Box 9"/>
            <p:cNvSpPr txBox="1">
              <a:spLocks noChangeArrowheads="1"/>
            </p:cNvSpPr>
            <p:nvPr/>
          </p:nvSpPr>
          <p:spPr bwMode="auto">
            <a:xfrm>
              <a:off x="3125396" y="6976961"/>
              <a:ext cx="3047207" cy="461665"/>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50000"/>
                </a:spcBef>
              </a:pPr>
              <a:r>
                <a:rPr lang="en-US" altLang="en-US" sz="2400" b="1" dirty="0">
                  <a:latin typeface="Oracle Sans" panose="020B0503020204020204" pitchFamily="34" charset="0"/>
                  <a:cs typeface="Oracle Sans" panose="020B0503020204020204" pitchFamily="34" charset="0"/>
                </a:rPr>
                <a:t>Employees</a:t>
              </a:r>
            </a:p>
          </p:txBody>
        </p:sp>
        <p:grpSp>
          <p:nvGrpSpPr>
            <p:cNvPr id="6" name="Group 5"/>
            <p:cNvGrpSpPr/>
            <p:nvPr/>
          </p:nvGrpSpPr>
          <p:grpSpPr>
            <a:xfrm>
              <a:off x="7183195" y="6784004"/>
              <a:ext cx="3656648" cy="1600200"/>
              <a:chOff x="4697776" y="3962400"/>
              <a:chExt cx="2437765" cy="1066800"/>
            </a:xfrm>
          </p:grpSpPr>
          <p:sp>
            <p:nvSpPr>
              <p:cNvPr id="29705" name="Text Box 12"/>
              <p:cNvSpPr txBox="1">
                <a:spLocks noChangeArrowheads="1"/>
              </p:cNvSpPr>
              <p:nvPr/>
            </p:nvSpPr>
            <p:spPr bwMode="auto">
              <a:xfrm>
                <a:off x="4697776" y="3962400"/>
                <a:ext cx="2437765" cy="307777"/>
              </a:xfrm>
              <a:prstGeom prst="rect">
                <a:avLst/>
              </a:prstGeom>
              <a:noFill/>
              <a:ln w="28575">
                <a:noFill/>
                <a:miter lim="800000"/>
                <a:headEnd type="none" w="sm" len="sm"/>
                <a:tailEnd type="none" w="sm" len="sm"/>
              </a:ln>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50000"/>
                  </a:spcBef>
                </a:pPr>
                <a:r>
                  <a:rPr lang="en-US" altLang="en-US" sz="2400" b="1" dirty="0">
                    <a:latin typeface="Oracle Sans" panose="020B0503020204020204" pitchFamily="34" charset="0"/>
                    <a:cs typeface="Oracle Sans" panose="020B0503020204020204" pitchFamily="34" charset="0"/>
                  </a:rPr>
                  <a:t>With sales commission</a:t>
                </a:r>
              </a:p>
            </p:txBody>
          </p:sp>
          <p:sp>
            <p:nvSpPr>
              <p:cNvPr id="15372" name="AutoShape 13"/>
              <p:cNvSpPr>
                <a:spLocks noChangeArrowheads="1"/>
              </p:cNvSpPr>
              <p:nvPr/>
            </p:nvSpPr>
            <p:spPr bwMode="blackWhite">
              <a:xfrm>
                <a:off x="5154857" y="4648200"/>
                <a:ext cx="1523603" cy="381000"/>
              </a:xfrm>
              <a:prstGeom prst="rightArrow">
                <a:avLst>
                  <a:gd name="adj1" fmla="val 50000"/>
                  <a:gd name="adj2" fmla="val 53569"/>
                </a:avLst>
              </a:prstGeom>
              <a:gradFill flip="none" rotWithShape="1">
                <a:gsLst>
                  <a:gs pos="10000">
                    <a:schemeClr val="accent3"/>
                  </a:gs>
                  <a:gs pos="100000">
                    <a:schemeClr val="bg1"/>
                  </a:gs>
                </a:gsLst>
                <a:lin ang="10800000" scaled="1"/>
                <a:tileRect/>
              </a:gradFill>
              <a:ln w="28575">
                <a:no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defRPr/>
                </a:pPr>
                <a:endParaRPr lang="en-US" altLang="en-US" sz="2400" dirty="0">
                  <a:latin typeface="Oracle Sans" panose="020B0503020204020204" pitchFamily="34" charset="0"/>
                  <a:cs typeface="Oracle Sans" panose="020B0503020204020204" pitchFamily="34" charset="0"/>
                </a:endParaRPr>
              </a:p>
            </p:txBody>
          </p:sp>
        </p:grpSp>
        <p:grpSp>
          <p:nvGrpSpPr>
            <p:cNvPr id="4" name="Group 3"/>
            <p:cNvGrpSpPr/>
            <p:nvPr/>
          </p:nvGrpSpPr>
          <p:grpSpPr>
            <a:xfrm>
              <a:off x="7183195" y="3304352"/>
              <a:ext cx="3656648" cy="1257300"/>
              <a:chOff x="4697776" y="2133600"/>
              <a:chExt cx="2437765" cy="838200"/>
            </a:xfrm>
          </p:grpSpPr>
          <p:sp>
            <p:nvSpPr>
              <p:cNvPr id="29704" name="Text Box 11"/>
              <p:cNvSpPr txBox="1">
                <a:spLocks noChangeArrowheads="1"/>
              </p:cNvSpPr>
              <p:nvPr/>
            </p:nvSpPr>
            <p:spPr bwMode="auto">
              <a:xfrm>
                <a:off x="4697776" y="2133600"/>
                <a:ext cx="2437765" cy="307777"/>
              </a:xfrm>
              <a:prstGeom prst="rect">
                <a:avLst/>
              </a:prstGeom>
              <a:noFill/>
              <a:ln w="28575">
                <a:noFill/>
                <a:miter lim="800000"/>
                <a:headEnd type="none" w="sm" len="sm"/>
                <a:tailEnd type="none" w="sm" len="sm"/>
              </a:ln>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50000"/>
                  </a:spcBef>
                </a:pPr>
                <a:r>
                  <a:rPr lang="en-US" altLang="en-US" sz="2400" b="1" dirty="0">
                    <a:latin typeface="Oracle Sans" panose="020B0503020204020204" pitchFamily="34" charset="0"/>
                    <a:cs typeface="Oracle Sans" panose="020B0503020204020204" pitchFamily="34" charset="0"/>
                  </a:rPr>
                  <a:t>Hired before 2015</a:t>
                </a:r>
              </a:p>
            </p:txBody>
          </p:sp>
          <p:sp>
            <p:nvSpPr>
              <p:cNvPr id="15373" name="AutoShape 14"/>
              <p:cNvSpPr>
                <a:spLocks noChangeArrowheads="1"/>
              </p:cNvSpPr>
              <p:nvPr/>
            </p:nvSpPr>
            <p:spPr bwMode="blackWhite">
              <a:xfrm>
                <a:off x="5154857" y="2590800"/>
                <a:ext cx="1523603" cy="381000"/>
              </a:xfrm>
              <a:prstGeom prst="rightArrow">
                <a:avLst>
                  <a:gd name="adj1" fmla="val 50000"/>
                  <a:gd name="adj2" fmla="val 53569"/>
                </a:avLst>
              </a:prstGeom>
              <a:gradFill flip="none" rotWithShape="1">
                <a:gsLst>
                  <a:gs pos="10000">
                    <a:schemeClr val="accent3"/>
                  </a:gs>
                  <a:gs pos="100000">
                    <a:schemeClr val="bg1"/>
                  </a:gs>
                </a:gsLst>
                <a:lin ang="10800000" scaled="1"/>
                <a:tileRect/>
              </a:gradFill>
              <a:ln w="28575">
                <a:no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defRPr/>
                </a:pPr>
                <a:endParaRPr lang="en-US" altLang="en-US" sz="2400" dirty="0">
                  <a:latin typeface="Oracle Sans" panose="020B0503020204020204" pitchFamily="34" charset="0"/>
                  <a:cs typeface="Oracle Sans" panose="020B0503020204020204" pitchFamily="34" charset="0"/>
                </a:endParaRPr>
              </a:p>
            </p:txBody>
          </p:sp>
        </p:grpSp>
        <p:sp>
          <p:nvSpPr>
            <p:cNvPr id="15" name="Rounded Rectangle 14"/>
            <p:cNvSpPr/>
            <p:nvPr/>
          </p:nvSpPr>
          <p:spPr bwMode="auto">
            <a:xfrm>
              <a:off x="11810678" y="2550686"/>
              <a:ext cx="3543300" cy="2764632"/>
            </a:xfrm>
            <a:prstGeom prst="roundRect">
              <a:avLst/>
            </a:prstGeom>
            <a:gradFill>
              <a:gsLst>
                <a:gs pos="0">
                  <a:srgbClr val="FFF7EF"/>
                </a:gs>
                <a:gs pos="100000">
                  <a:schemeClr val="bg1"/>
                </a:gs>
              </a:gsLst>
              <a:lin ang="5400000" scaled="1"/>
            </a:gradFill>
            <a:ln w="28575" cap="flat" cmpd="sng" algn="ctr">
              <a:noFill/>
              <a:prstDash val="solid"/>
              <a:round/>
              <a:headEnd type="none" w="sm" len="sm"/>
              <a:tailEnd type="none" w="sm" len="sm"/>
            </a:ln>
            <a:effectLst>
              <a:outerShdw blurRad="50800" dist="38100" dir="16200000" sx="98000" sy="98000" rotWithShape="0">
                <a:prstClr val="black">
                  <a:alpha val="40000"/>
                </a:prstClr>
              </a:out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29700" name="Text Box 5"/>
            <p:cNvSpPr txBox="1">
              <a:spLocks noChangeArrowheads="1"/>
            </p:cNvSpPr>
            <p:nvPr/>
          </p:nvSpPr>
          <p:spPr bwMode="auto">
            <a:xfrm>
              <a:off x="11754005" y="4765249"/>
              <a:ext cx="3656648" cy="461665"/>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50000"/>
                </a:spcBef>
              </a:pPr>
              <a:r>
                <a:rPr lang="en-US" altLang="en-US" sz="2400" b="1" dirty="0">
                  <a:latin typeface="Courier New" pitchFamily="49" charset="0"/>
                  <a:cs typeface="Oracle Sans" panose="020B0503020204020204" pitchFamily="34" charset="0"/>
                </a:rPr>
                <a:t>EMP_HISTORY</a:t>
              </a:r>
            </a:p>
          </p:txBody>
        </p: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41410" y="2838060"/>
              <a:ext cx="2881836" cy="1858508"/>
            </a:xfrm>
            <a:prstGeom prst="rect">
              <a:avLst/>
            </a:prstGeom>
          </p:spPr>
        </p:pic>
        <p:sp>
          <p:nvSpPr>
            <p:cNvPr id="17" name="Rounded Rectangle 16"/>
            <p:cNvSpPr/>
            <p:nvPr/>
          </p:nvSpPr>
          <p:spPr bwMode="auto">
            <a:xfrm>
              <a:off x="11810678" y="6195292"/>
              <a:ext cx="3543300" cy="2764632"/>
            </a:xfrm>
            <a:prstGeom prst="roundRect">
              <a:avLst/>
            </a:prstGeom>
            <a:gradFill>
              <a:gsLst>
                <a:gs pos="0">
                  <a:srgbClr val="FFF7EF"/>
                </a:gs>
                <a:gs pos="100000">
                  <a:schemeClr val="bg1"/>
                </a:gs>
              </a:gsLst>
              <a:lin ang="5400000" scaled="1"/>
            </a:gradFill>
            <a:ln w="28575" cap="flat" cmpd="sng" algn="ctr">
              <a:noFill/>
              <a:prstDash val="solid"/>
              <a:round/>
              <a:headEnd type="none" w="sm" len="sm"/>
              <a:tailEnd type="none" w="sm" len="sm"/>
            </a:ln>
            <a:effectLst>
              <a:outerShdw blurRad="50800" dist="38100" dir="16200000" sx="98000" sy="98000" rotWithShape="0">
                <a:prstClr val="black">
                  <a:alpha val="40000"/>
                </a:prstClr>
              </a:out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29701" name="Text Box 6"/>
            <p:cNvSpPr txBox="1">
              <a:spLocks noChangeArrowheads="1"/>
            </p:cNvSpPr>
            <p:nvPr/>
          </p:nvSpPr>
          <p:spPr bwMode="auto">
            <a:xfrm>
              <a:off x="11754005" y="8422848"/>
              <a:ext cx="3656648" cy="461665"/>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50000"/>
                </a:spcBef>
              </a:pPr>
              <a:r>
                <a:rPr lang="en-US" altLang="en-US" sz="2400" b="1" dirty="0">
                  <a:latin typeface="Courier New" pitchFamily="49" charset="0"/>
                  <a:cs typeface="Oracle Sans" panose="020B0503020204020204" pitchFamily="34" charset="0"/>
                </a:rPr>
                <a:t>EMP_SALES</a:t>
              </a:r>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41410" y="6510333"/>
              <a:ext cx="2881836" cy="1858508"/>
            </a:xfrm>
            <a:prstGeom prst="rect">
              <a:avLst/>
            </a:prstGeom>
          </p:spPr>
        </p:pic>
      </p:grpSp>
    </p:spTree>
    <p:custDataLst>
      <p:tags r:id="rId1"/>
    </p:custDataLst>
    <p:extLst>
      <p:ext uri="{BB962C8B-B14F-4D97-AF65-F5344CB8AC3E}">
        <p14:creationId xmlns:p14="http://schemas.microsoft.com/office/powerpoint/2010/main" val="3093021522"/>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bwMode="gray">
          <a:xfrm>
            <a:off x="1221266" y="2139982"/>
            <a:ext cx="16125591" cy="7396006"/>
          </a:xfrm>
          <a:prstGeom prst="round2DiagRect">
            <a:avLst>
              <a:gd name="adj1" fmla="val 9849"/>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110000"/>
              </a:lnSpc>
              <a:spcBef>
                <a:spcPct val="50000"/>
              </a:spcBef>
              <a:tabLst>
                <a:tab pos="1023938" algn="l"/>
                <a:tab pos="2750345" algn="l"/>
              </a:tabLst>
              <a:defRPr/>
            </a:pPr>
            <a:r>
              <a:rPr lang="en-US" altLang="en-US" sz="3200" b="1" dirty="0">
                <a:latin typeface="Courier New" pitchFamily="49" charset="0"/>
                <a:cs typeface="Oracle Sans" panose="020B0503020204020204" pitchFamily="34" charset="0"/>
              </a:rPr>
              <a:t>INSERT  ALL</a:t>
            </a:r>
          </a:p>
          <a:p>
            <a:pPr>
              <a:lnSpc>
                <a:spcPct val="110000"/>
              </a:lnSpc>
              <a:spcBef>
                <a:spcPct val="50000"/>
              </a:spcBef>
              <a:tabLst>
                <a:tab pos="1023938" algn="l"/>
                <a:tab pos="2750345" algn="l"/>
              </a:tabLst>
              <a:defRPr/>
            </a:pPr>
            <a:r>
              <a:rPr lang="en-US" altLang="en-US" sz="3200" b="1" dirty="0">
                <a:latin typeface="Courier New" pitchFamily="49" charset="0"/>
                <a:cs typeface="Oracle Sans" panose="020B0503020204020204" pitchFamily="34" charset="0"/>
              </a:rPr>
              <a:t> WHEN HIREDATE &lt; </a:t>
            </a:r>
            <a:r>
              <a:rPr lang="en-US" altLang="en-US" sz="2400" b="1" dirty="0">
                <a:latin typeface="Courier New" pitchFamily="49" charset="0"/>
                <a:cs typeface="Oracle Sans" panose="020B0503020204020204" pitchFamily="34" charset="0"/>
              </a:rPr>
              <a:t>'</a:t>
            </a:r>
            <a:r>
              <a:rPr lang="en-US" altLang="en-US" sz="3200" b="1" dirty="0">
                <a:latin typeface="Courier New" pitchFamily="49" charset="0"/>
                <a:cs typeface="Oracle Sans" panose="020B0503020204020204" pitchFamily="34" charset="0"/>
              </a:rPr>
              <a:t>01-JAN-15</a:t>
            </a:r>
            <a:r>
              <a:rPr lang="en-US" altLang="en-US" sz="2400" b="1" dirty="0">
                <a:latin typeface="Courier New" pitchFamily="49" charset="0"/>
                <a:cs typeface="Oracle Sans" panose="020B0503020204020204" pitchFamily="34" charset="0"/>
              </a:rPr>
              <a:t>'</a:t>
            </a:r>
            <a:r>
              <a:rPr lang="en-US" altLang="en-US" sz="3200" b="1" dirty="0">
                <a:latin typeface="Courier New" pitchFamily="49" charset="0"/>
                <a:cs typeface="Oracle Sans" panose="020B0503020204020204" pitchFamily="34" charset="0"/>
              </a:rPr>
              <a:t> THEN</a:t>
            </a:r>
          </a:p>
          <a:p>
            <a:pPr>
              <a:lnSpc>
                <a:spcPct val="110000"/>
              </a:lnSpc>
              <a:spcBef>
                <a:spcPct val="50000"/>
              </a:spcBef>
              <a:tabLst>
                <a:tab pos="1023938" algn="l"/>
                <a:tab pos="2750345" algn="l"/>
              </a:tabLst>
              <a:defRPr/>
            </a:pPr>
            <a:r>
              <a:rPr lang="en-US" altLang="en-US" sz="3200" b="1" dirty="0">
                <a:latin typeface="Courier New" pitchFamily="49" charset="0"/>
                <a:cs typeface="Oracle Sans" panose="020B0503020204020204" pitchFamily="34" charset="0"/>
              </a:rPr>
              <a:t>   INTO emp_history VALUES(EMPID,HIREDATE,SAL)</a:t>
            </a:r>
          </a:p>
          <a:p>
            <a:pPr>
              <a:lnSpc>
                <a:spcPct val="110000"/>
              </a:lnSpc>
              <a:spcBef>
                <a:spcPct val="50000"/>
              </a:spcBef>
              <a:tabLst>
                <a:tab pos="1023938" algn="l"/>
                <a:tab pos="2750345" algn="l"/>
              </a:tabLst>
              <a:defRPr/>
            </a:pPr>
            <a:r>
              <a:rPr lang="en-US" altLang="en-US" sz="3200" b="1" dirty="0">
                <a:latin typeface="Courier New" pitchFamily="49" charset="0"/>
                <a:cs typeface="Oracle Sans" panose="020B0503020204020204" pitchFamily="34" charset="0"/>
              </a:rPr>
              <a:t> WHEN COMM IS NOT NULL THEN</a:t>
            </a:r>
          </a:p>
          <a:p>
            <a:pPr>
              <a:lnSpc>
                <a:spcPct val="110000"/>
              </a:lnSpc>
              <a:spcBef>
                <a:spcPct val="50000"/>
              </a:spcBef>
              <a:tabLst>
                <a:tab pos="1023938" algn="l"/>
                <a:tab pos="2750345" algn="l"/>
              </a:tabLst>
              <a:defRPr/>
            </a:pPr>
            <a:r>
              <a:rPr lang="en-US" altLang="en-US" sz="3200" b="1" dirty="0">
                <a:latin typeface="Courier New" pitchFamily="49" charset="0"/>
                <a:cs typeface="Oracle Sans" panose="020B0503020204020204" pitchFamily="34" charset="0"/>
              </a:rPr>
              <a:t>   INTO emp_sales VALUES(EMPID,COMM,SAL)</a:t>
            </a:r>
          </a:p>
          <a:p>
            <a:pPr>
              <a:lnSpc>
                <a:spcPct val="110000"/>
              </a:lnSpc>
              <a:spcBef>
                <a:spcPct val="50000"/>
              </a:spcBef>
              <a:tabLst>
                <a:tab pos="1023938" algn="l"/>
                <a:tab pos="2750345" algn="l"/>
              </a:tabLst>
              <a:defRPr/>
            </a:pPr>
            <a:r>
              <a:rPr lang="en-US" altLang="en-US" sz="3200" b="1" dirty="0">
                <a:latin typeface="Courier New" pitchFamily="49" charset="0"/>
                <a:cs typeface="Oracle Sans" panose="020B0503020204020204" pitchFamily="34" charset="0"/>
              </a:rPr>
              <a:t>   SELECT employee_id EMPID, hire_date HIREDATE, </a:t>
            </a:r>
          </a:p>
          <a:p>
            <a:pPr>
              <a:lnSpc>
                <a:spcPct val="110000"/>
              </a:lnSpc>
              <a:spcBef>
                <a:spcPct val="50000"/>
              </a:spcBef>
              <a:tabLst>
                <a:tab pos="1023938" algn="l"/>
                <a:tab pos="2750345" algn="l"/>
              </a:tabLst>
              <a:defRPr/>
            </a:pPr>
            <a:r>
              <a:rPr lang="en-US" altLang="en-US" sz="3200" b="1" dirty="0">
                <a:latin typeface="Courier New" pitchFamily="49" charset="0"/>
                <a:cs typeface="Oracle Sans" panose="020B0503020204020204" pitchFamily="34" charset="0"/>
              </a:rPr>
              <a:t>          salary SAL, commission_pct COMM</a:t>
            </a:r>
          </a:p>
          <a:p>
            <a:pPr>
              <a:lnSpc>
                <a:spcPct val="110000"/>
              </a:lnSpc>
              <a:spcBef>
                <a:spcPct val="50000"/>
              </a:spcBef>
              <a:tabLst>
                <a:tab pos="1023938" algn="l"/>
                <a:tab pos="2750345" algn="l"/>
              </a:tabLst>
              <a:defRPr/>
            </a:pPr>
            <a:r>
              <a:rPr lang="en-US" altLang="en-US" sz="3200" b="1" dirty="0">
                <a:latin typeface="Courier New" pitchFamily="49" charset="0"/>
                <a:cs typeface="Oracle Sans" panose="020B0503020204020204" pitchFamily="34" charset="0"/>
              </a:rPr>
              <a:t>   FROM  employees;</a:t>
            </a:r>
          </a:p>
          <a:p>
            <a:pPr>
              <a:lnSpc>
                <a:spcPct val="110000"/>
              </a:lnSpc>
              <a:spcBef>
                <a:spcPct val="50000"/>
              </a:spcBef>
              <a:tabLst>
                <a:tab pos="1023938" algn="l"/>
                <a:tab pos="2750345" algn="l"/>
              </a:tabLst>
              <a:defRPr/>
            </a:pPr>
            <a:r>
              <a:rPr lang="en-US" altLang="en-US" sz="3200" b="1" dirty="0">
                <a:latin typeface="Courier New" pitchFamily="49" charset="0"/>
                <a:cs typeface="Oracle Sans" panose="020B0503020204020204" pitchFamily="34" charset="0"/>
              </a:rPr>
              <a:t> 	</a:t>
            </a:r>
          </a:p>
        </p:txBody>
      </p:sp>
      <p:sp>
        <p:nvSpPr>
          <p:cNvPr id="31749"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Conditional </a:t>
            </a:r>
            <a:r>
              <a:rPr lang="en-US" altLang="en-US" dirty="0">
                <a:latin typeface="Courier New" panose="02070309020205020404" pitchFamily="49" charset="0"/>
                <a:cs typeface="Courier New" panose="02070309020205020404" pitchFamily="49" charset="0"/>
              </a:rPr>
              <a:t>INSERT ALL</a:t>
            </a:r>
          </a:p>
        </p:txBody>
      </p:sp>
      <p:sp>
        <p:nvSpPr>
          <p:cNvPr id="31750" name="Rectangle 4"/>
          <p:cNvSpPr>
            <a:spLocks noChangeArrowheads="1"/>
          </p:cNvSpPr>
          <p:nvPr/>
        </p:nvSpPr>
        <p:spPr bwMode="gray">
          <a:xfrm>
            <a:off x="1655168" y="3271292"/>
            <a:ext cx="1150912" cy="511516"/>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sz="2400" dirty="0">
              <a:latin typeface="Oracle Sans" panose="020B0503020204020204" pitchFamily="34" charset="0"/>
              <a:cs typeface="Oracle Sans" panose="020B0503020204020204" pitchFamily="34" charset="0"/>
            </a:endParaRPr>
          </a:p>
        </p:txBody>
      </p:sp>
      <p:sp>
        <p:nvSpPr>
          <p:cNvPr id="31751" name="Rectangle 5"/>
          <p:cNvSpPr>
            <a:spLocks noChangeArrowheads="1"/>
          </p:cNvSpPr>
          <p:nvPr/>
        </p:nvSpPr>
        <p:spPr bwMode="gray">
          <a:xfrm>
            <a:off x="1643417" y="4855468"/>
            <a:ext cx="1235887" cy="457200"/>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sz="2400" dirty="0">
              <a:latin typeface="Oracle Sans" panose="020B0503020204020204" pitchFamily="34" charset="0"/>
              <a:cs typeface="Oracle Sans" panose="020B0503020204020204" pitchFamily="34" charset="0"/>
            </a:endParaRPr>
          </a:p>
        </p:txBody>
      </p:sp>
      <p:sp>
        <p:nvSpPr>
          <p:cNvPr id="31752" name="Rectangle 6"/>
          <p:cNvSpPr>
            <a:spLocks noChangeArrowheads="1"/>
          </p:cNvSpPr>
          <p:nvPr/>
        </p:nvSpPr>
        <p:spPr bwMode="gray">
          <a:xfrm>
            <a:off x="8425136" y="3293039"/>
            <a:ext cx="1150912" cy="511516"/>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sz="2400" dirty="0">
              <a:latin typeface="Oracle Sans" panose="020B0503020204020204" pitchFamily="34" charset="0"/>
              <a:cs typeface="Oracle Sans" panose="020B0503020204020204" pitchFamily="34" charset="0"/>
            </a:endParaRPr>
          </a:p>
        </p:txBody>
      </p:sp>
      <p:sp>
        <p:nvSpPr>
          <p:cNvPr id="31753" name="Rectangle 7"/>
          <p:cNvSpPr>
            <a:spLocks noChangeArrowheads="1"/>
          </p:cNvSpPr>
          <p:nvPr/>
        </p:nvSpPr>
        <p:spPr bwMode="gray">
          <a:xfrm>
            <a:off x="7055768" y="4855468"/>
            <a:ext cx="1152128" cy="457200"/>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sz="2400" dirty="0">
              <a:latin typeface="Oracle Sans" panose="020B0503020204020204" pitchFamily="34" charset="0"/>
              <a:cs typeface="Oracle Sans" panose="020B0503020204020204" pitchFamily="34" charset="0"/>
            </a:endParaRPr>
          </a:p>
        </p:txBody>
      </p:sp>
      <p:pic>
        <p:nvPicPr>
          <p:cNvPr id="1026" name="Picture 2"/>
          <p:cNvPicPr>
            <a:picLocks noChangeAspect="1" noChangeArrowheads="1"/>
          </p:cNvPicPr>
          <p:nvPr/>
        </p:nvPicPr>
        <p:blipFill>
          <a:blip r:embed="rId4" cstate="print"/>
          <a:srcRect/>
          <a:stretch>
            <a:fillRect/>
          </a:stretch>
        </p:blipFill>
        <p:spPr bwMode="auto">
          <a:xfrm>
            <a:off x="1485900" y="8934772"/>
            <a:ext cx="2019048" cy="4572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449225699"/>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21375913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Conditional </a:t>
            </a:r>
            <a:r>
              <a:rPr lang="en-US" altLang="en-US" dirty="0">
                <a:latin typeface="Courier New" panose="02070309020205020404" pitchFamily="49" charset="0"/>
                <a:cs typeface="Courier New" panose="02070309020205020404" pitchFamily="49" charset="0"/>
              </a:rPr>
              <a:t>INSERT FIRST</a:t>
            </a:r>
            <a:r>
              <a:rPr lang="en-US" altLang="en-US" dirty="0">
                <a:latin typeface="+mj-lt"/>
                <a:cs typeface="Oracle Sans" panose="020B0503020204020204" pitchFamily="34" charset="0"/>
              </a:rPr>
              <a:t>: Example</a:t>
            </a:r>
          </a:p>
        </p:txBody>
      </p:sp>
      <p:grpSp>
        <p:nvGrpSpPr>
          <p:cNvPr id="12" name="Group 11"/>
          <p:cNvGrpSpPr/>
          <p:nvPr/>
        </p:nvGrpSpPr>
        <p:grpSpPr>
          <a:xfrm>
            <a:off x="1587791" y="2059656"/>
            <a:ext cx="15693113" cy="7476332"/>
            <a:chOff x="863375" y="1162579"/>
            <a:chExt cx="10462075" cy="4984221"/>
          </a:xfrm>
        </p:grpSpPr>
        <p:sp>
          <p:nvSpPr>
            <p:cNvPr id="20" name="Rounded Rectangle 19"/>
            <p:cNvSpPr/>
            <p:nvPr/>
          </p:nvSpPr>
          <p:spPr bwMode="auto">
            <a:xfrm>
              <a:off x="1317971" y="2794050"/>
              <a:ext cx="2362200" cy="1843088"/>
            </a:xfrm>
            <a:prstGeom prst="roundRect">
              <a:avLst/>
            </a:prstGeom>
            <a:solidFill>
              <a:srgbClr val="FFF7EF"/>
            </a:solidFill>
            <a:ln w="28575" cap="flat" cmpd="sng" algn="ctr">
              <a:solidFill>
                <a:schemeClr val="bg1"/>
              </a:solidFill>
              <a:prstDash val="solid"/>
              <a:round/>
              <a:headEnd type="none" w="sm" len="sm"/>
              <a:tailEnd type="none" w="sm" len="sm"/>
            </a:ln>
            <a:effectLst>
              <a:outerShdw blurRad="63500" algn="ctr" rotWithShape="0">
                <a:prstClr val="black">
                  <a:alpha val="40000"/>
                </a:prstClr>
              </a:out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32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03734" y="2915934"/>
              <a:ext cx="1590675" cy="1618652"/>
            </a:xfrm>
            <a:prstGeom prst="rect">
              <a:avLst/>
            </a:prstGeom>
          </p:spPr>
        </p:pic>
        <p:sp>
          <p:nvSpPr>
            <p:cNvPr id="34828" name="Text Box 8"/>
            <p:cNvSpPr txBox="1">
              <a:spLocks noChangeArrowheads="1"/>
            </p:cNvSpPr>
            <p:nvPr/>
          </p:nvSpPr>
          <p:spPr bwMode="auto">
            <a:xfrm>
              <a:off x="1280189" y="4705398"/>
              <a:ext cx="2437765" cy="307777"/>
            </a:xfrm>
            <a:prstGeom prst="rect">
              <a:avLst/>
            </a:prstGeom>
            <a:noFill/>
            <a:ln w="28575">
              <a:noFill/>
              <a:miter lim="800000"/>
              <a:headEnd type="none" w="sm" len="sm"/>
              <a:tailEnd type="none" w="sm" len="sm"/>
            </a:ln>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50000"/>
                </a:spcBef>
              </a:pPr>
              <a:r>
                <a:rPr lang="en-US" altLang="en-US" sz="2400" b="1" dirty="0">
                  <a:latin typeface="Courier New" pitchFamily="49" charset="0"/>
                  <a:cs typeface="Oracle Sans" panose="020B0503020204020204" pitchFamily="34" charset="0"/>
                </a:rPr>
                <a:t>EMPLOYEES</a:t>
              </a:r>
            </a:p>
          </p:txBody>
        </p:sp>
        <p:sp>
          <p:nvSpPr>
            <p:cNvPr id="34835" name="AutoShape 17"/>
            <p:cNvSpPr>
              <a:spLocks noChangeArrowheads="1"/>
            </p:cNvSpPr>
            <p:nvPr/>
          </p:nvSpPr>
          <p:spPr bwMode="auto">
            <a:xfrm>
              <a:off x="863375" y="1379573"/>
              <a:ext cx="2945633" cy="1241357"/>
            </a:xfrm>
            <a:prstGeom prst="wedgeRectCallout">
              <a:avLst>
                <a:gd name="adj1" fmla="val 65301"/>
                <a:gd name="adj2" fmla="val 15167"/>
              </a:avLst>
            </a:prstGeom>
            <a:gradFill rotWithShape="0">
              <a:gsLst>
                <a:gs pos="0">
                  <a:srgbClr val="E5E5FF"/>
                </a:gs>
                <a:gs pos="50000">
                  <a:srgbClr val="EBEBFF"/>
                </a:gs>
                <a:gs pos="100000">
                  <a:srgbClr val="FFFFFF"/>
                </a:gs>
              </a:gsLst>
              <a:lin ang="8100000" scaled="1"/>
            </a:gradFill>
            <a:ln w="28575">
              <a:solidFill>
                <a:srgbClr val="CCCCFF"/>
              </a:solidFill>
              <a:miter lim="800000"/>
              <a:headEnd/>
              <a:tailEnd/>
            </a:ln>
          </p:spPr>
          <p:txBody>
            <a:bodyPr lIns="137148" tIns="68574" rIns="137148" bIns="68574"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altLang="en-US" sz="2800" b="1" dirty="0">
                  <a:latin typeface="Oracle Sans" panose="020B0503020204020204" pitchFamily="34" charset="0"/>
                  <a:cs typeface="Oracle Sans" panose="020B0503020204020204" pitchFamily="34" charset="0"/>
                </a:rPr>
                <a:t>Scenario: </a:t>
              </a:r>
              <a:r>
                <a:rPr lang="en-US" altLang="en-US" sz="2800" dirty="0">
                  <a:latin typeface="Oracle Sans" panose="020B0503020204020204" pitchFamily="34" charset="0"/>
                  <a:cs typeface="Oracle Sans" panose="020B0503020204020204" pitchFamily="34" charset="0"/>
                </a:rPr>
                <a:t>If an employee salary is 2,000, the record is inserted into the </a:t>
              </a:r>
              <a:r>
                <a:rPr lang="en-US" altLang="en-US" sz="2800" dirty="0">
                  <a:latin typeface="Courier New" pitchFamily="49" charset="0"/>
                  <a:cs typeface="Oracle Sans" panose="020B0503020204020204" pitchFamily="34" charset="0"/>
                </a:rPr>
                <a:t>SAL_LOW</a:t>
              </a:r>
              <a:r>
                <a:rPr lang="en-US" altLang="en-US" sz="2800" dirty="0">
                  <a:latin typeface="Oracle Sans" panose="020B0503020204020204" pitchFamily="34" charset="0"/>
                  <a:cs typeface="Oracle Sans" panose="020B0503020204020204" pitchFamily="34" charset="0"/>
                </a:rPr>
                <a:t> table only.</a:t>
              </a:r>
            </a:p>
          </p:txBody>
        </p:sp>
        <p:grpSp>
          <p:nvGrpSpPr>
            <p:cNvPr id="4" name="Group 3"/>
            <p:cNvGrpSpPr/>
            <p:nvPr/>
          </p:nvGrpSpPr>
          <p:grpSpPr>
            <a:xfrm>
              <a:off x="4113728" y="3261856"/>
              <a:ext cx="3504288" cy="858869"/>
              <a:chOff x="4113728" y="3203550"/>
              <a:chExt cx="3504288" cy="858869"/>
            </a:xfrm>
          </p:grpSpPr>
          <p:sp>
            <p:nvSpPr>
              <p:cNvPr id="17413" name="AutoShape 21"/>
              <p:cNvSpPr>
                <a:spLocks noChangeArrowheads="1"/>
              </p:cNvSpPr>
              <p:nvPr/>
            </p:nvSpPr>
            <p:spPr bwMode="blackWhite">
              <a:xfrm>
                <a:off x="6500707" y="3366284"/>
                <a:ext cx="1117309" cy="533400"/>
              </a:xfrm>
              <a:prstGeom prst="rightArrow">
                <a:avLst>
                  <a:gd name="adj1" fmla="val 50000"/>
                  <a:gd name="adj2" fmla="val 39286"/>
                </a:avLst>
              </a:prstGeom>
              <a:gradFill flip="none" rotWithShape="1">
                <a:gsLst>
                  <a:gs pos="10000">
                    <a:srgbClr val="99CCFF"/>
                  </a:gs>
                  <a:gs pos="100000">
                    <a:schemeClr val="bg1"/>
                  </a:gs>
                </a:gsLst>
                <a:lin ang="10800000" scaled="1"/>
                <a:tileRect/>
              </a:gradFill>
              <a:ln w="28575">
                <a:no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defRPr/>
                </a:pPr>
                <a:endParaRPr lang="en-US" altLang="en-US" sz="2400" dirty="0">
                  <a:latin typeface="Oracle Sans" panose="020B0503020204020204" pitchFamily="34" charset="0"/>
                  <a:cs typeface="Oracle Sans" panose="020B0503020204020204" pitchFamily="34" charset="0"/>
                </a:endParaRPr>
              </a:p>
            </p:txBody>
          </p:sp>
          <p:pic>
            <p:nvPicPr>
              <p:cNvPr id="34822" name="Picture 1"/>
              <p:cNvPicPr>
                <a:picLocks noChangeAspect="1"/>
              </p:cNvPicPr>
              <p:nvPr/>
            </p:nvPicPr>
            <p:blipFill>
              <a:blip r:embed="rId5" cstate="print"/>
              <a:srcRect/>
              <a:stretch>
                <a:fillRect/>
              </a:stretch>
            </p:blipFill>
            <p:spPr bwMode="auto">
              <a:xfrm>
                <a:off x="6684029" y="3203550"/>
                <a:ext cx="750665" cy="858869"/>
              </a:xfrm>
              <a:prstGeom prst="rect">
                <a:avLst/>
              </a:prstGeom>
              <a:noFill/>
              <a:ln w="9525">
                <a:noFill/>
                <a:miter lim="800000"/>
                <a:headEnd/>
                <a:tailEnd/>
              </a:ln>
            </p:spPr>
          </p:pic>
          <p:sp>
            <p:nvSpPr>
              <p:cNvPr id="34830" name="Text Box 11"/>
              <p:cNvSpPr txBox="1">
                <a:spLocks noChangeArrowheads="1"/>
              </p:cNvSpPr>
              <p:nvPr/>
            </p:nvSpPr>
            <p:spPr bwMode="auto">
              <a:xfrm>
                <a:off x="4113728" y="3312309"/>
                <a:ext cx="2437765" cy="553998"/>
              </a:xfrm>
              <a:prstGeom prst="rect">
                <a:avLst/>
              </a:prstGeom>
              <a:noFill/>
              <a:ln w="28575">
                <a:noFill/>
                <a:miter lim="800000"/>
                <a:headEnd type="none" w="sm" len="sm"/>
                <a:tailEnd type="none" w="sm" len="sm"/>
              </a:ln>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50000"/>
                  </a:spcBef>
                </a:pPr>
                <a:r>
                  <a:rPr lang="en-US" altLang="en-US" sz="2400" b="1" dirty="0">
                    <a:latin typeface="Oracle Sans" panose="020B0503020204020204" pitchFamily="34" charset="0"/>
                    <a:cs typeface="Oracle Sans" panose="020B0503020204020204" pitchFamily="34" charset="0"/>
                  </a:rPr>
                  <a:t>5000 &lt;= Salary &lt;= 10,000</a:t>
                </a:r>
              </a:p>
            </p:txBody>
          </p:sp>
        </p:grpSp>
        <p:grpSp>
          <p:nvGrpSpPr>
            <p:cNvPr id="9" name="Group 8"/>
            <p:cNvGrpSpPr/>
            <p:nvPr/>
          </p:nvGrpSpPr>
          <p:grpSpPr>
            <a:xfrm>
              <a:off x="4113728" y="4912944"/>
              <a:ext cx="3504288" cy="858869"/>
              <a:chOff x="4113728" y="4886350"/>
              <a:chExt cx="3504288" cy="858869"/>
            </a:xfrm>
          </p:grpSpPr>
          <p:grpSp>
            <p:nvGrpSpPr>
              <p:cNvPr id="6" name="Group 5"/>
              <p:cNvGrpSpPr/>
              <p:nvPr/>
            </p:nvGrpSpPr>
            <p:grpSpPr>
              <a:xfrm>
                <a:off x="6500707" y="4886350"/>
                <a:ext cx="1117309" cy="858869"/>
                <a:chOff x="6500707" y="4886350"/>
                <a:chExt cx="1117309" cy="858869"/>
              </a:xfrm>
            </p:grpSpPr>
            <p:sp>
              <p:nvSpPr>
                <p:cNvPr id="17412" name="AutoShape 23"/>
                <p:cNvSpPr>
                  <a:spLocks noChangeArrowheads="1"/>
                </p:cNvSpPr>
                <p:nvPr/>
              </p:nvSpPr>
              <p:spPr bwMode="blackWhite">
                <a:xfrm>
                  <a:off x="6500707" y="5049084"/>
                  <a:ext cx="1117309" cy="533400"/>
                </a:xfrm>
                <a:prstGeom prst="rightArrow">
                  <a:avLst>
                    <a:gd name="adj1" fmla="val 50000"/>
                    <a:gd name="adj2" fmla="val 39286"/>
                  </a:avLst>
                </a:prstGeom>
                <a:gradFill flip="none" rotWithShape="1">
                  <a:gsLst>
                    <a:gs pos="10000">
                      <a:srgbClr val="99CCFF"/>
                    </a:gs>
                    <a:gs pos="100000">
                      <a:schemeClr val="bg1"/>
                    </a:gs>
                  </a:gsLst>
                  <a:lin ang="10800000" scaled="1"/>
                  <a:tileRect/>
                </a:gradFill>
                <a:ln w="28575">
                  <a:no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defRPr/>
                  </a:pPr>
                  <a:endParaRPr lang="en-US" altLang="en-US" sz="2400" dirty="0">
                    <a:latin typeface="Oracle Sans" panose="020B0503020204020204" pitchFamily="34" charset="0"/>
                    <a:cs typeface="Oracle Sans" panose="020B0503020204020204" pitchFamily="34" charset="0"/>
                  </a:endParaRPr>
                </a:p>
              </p:txBody>
            </p:sp>
            <p:pic>
              <p:nvPicPr>
                <p:cNvPr id="34823" name="Picture 21"/>
                <p:cNvPicPr>
                  <a:picLocks noChangeAspect="1"/>
                </p:cNvPicPr>
                <p:nvPr/>
              </p:nvPicPr>
              <p:blipFill>
                <a:blip r:embed="rId5" cstate="print"/>
                <a:srcRect/>
                <a:stretch>
                  <a:fillRect/>
                </a:stretch>
              </p:blipFill>
              <p:spPr bwMode="auto">
                <a:xfrm>
                  <a:off x="6684029" y="4886350"/>
                  <a:ext cx="750665" cy="858869"/>
                </a:xfrm>
                <a:prstGeom prst="rect">
                  <a:avLst/>
                </a:prstGeom>
                <a:noFill/>
                <a:ln w="9525">
                  <a:noFill/>
                  <a:miter lim="800000"/>
                  <a:headEnd/>
                  <a:tailEnd/>
                </a:ln>
              </p:spPr>
            </p:pic>
          </p:grpSp>
          <p:sp>
            <p:nvSpPr>
              <p:cNvPr id="34832" name="Text Box 14"/>
              <p:cNvSpPr txBox="1">
                <a:spLocks noChangeArrowheads="1"/>
              </p:cNvSpPr>
              <p:nvPr/>
            </p:nvSpPr>
            <p:spPr bwMode="auto">
              <a:xfrm>
                <a:off x="4113728" y="5132428"/>
                <a:ext cx="2437765" cy="307777"/>
              </a:xfrm>
              <a:prstGeom prst="rect">
                <a:avLst/>
              </a:prstGeom>
              <a:noFill/>
              <a:ln w="28575">
                <a:noFill/>
                <a:miter lim="800000"/>
                <a:headEnd type="none" w="sm" len="sm"/>
                <a:tailEnd type="none" w="sm" len="sm"/>
              </a:ln>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50000"/>
                  </a:spcBef>
                </a:pPr>
                <a:r>
                  <a:rPr lang="en-US" altLang="en-US" sz="2400" b="1" dirty="0">
                    <a:latin typeface="Oracle Sans" panose="020B0503020204020204" pitchFamily="34" charset="0"/>
                    <a:cs typeface="Oracle Sans" panose="020B0503020204020204" pitchFamily="34" charset="0"/>
                  </a:rPr>
                  <a:t>Otherwise</a:t>
                </a:r>
              </a:p>
            </p:txBody>
          </p:sp>
        </p:grpSp>
        <p:grpSp>
          <p:nvGrpSpPr>
            <p:cNvPr id="2" name="Group 1"/>
            <p:cNvGrpSpPr/>
            <p:nvPr/>
          </p:nvGrpSpPr>
          <p:grpSpPr>
            <a:xfrm>
              <a:off x="4113728" y="1686189"/>
              <a:ext cx="3504288" cy="533400"/>
              <a:chOff x="4113728" y="2019300"/>
              <a:chExt cx="3504288" cy="533400"/>
            </a:xfrm>
          </p:grpSpPr>
          <p:sp>
            <p:nvSpPr>
              <p:cNvPr id="34829" name="Text Box 10"/>
              <p:cNvSpPr txBox="1">
                <a:spLocks noChangeArrowheads="1"/>
              </p:cNvSpPr>
              <p:nvPr/>
            </p:nvSpPr>
            <p:spPr bwMode="auto">
              <a:xfrm>
                <a:off x="4113728" y="2102644"/>
                <a:ext cx="2437765" cy="307777"/>
              </a:xfrm>
              <a:prstGeom prst="rect">
                <a:avLst/>
              </a:prstGeom>
              <a:noFill/>
              <a:ln w="28575">
                <a:noFill/>
                <a:miter lim="800000"/>
                <a:headEnd type="none" w="sm" len="sm"/>
                <a:tailEnd type="none" w="sm" len="sm"/>
              </a:ln>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50000"/>
                  </a:spcBef>
                </a:pPr>
                <a:r>
                  <a:rPr lang="en-US" altLang="en-US" sz="2400" b="1" dirty="0">
                    <a:latin typeface="Oracle Sans" panose="020B0503020204020204" pitchFamily="34" charset="0"/>
                    <a:cs typeface="Oracle Sans" panose="020B0503020204020204" pitchFamily="34" charset="0"/>
                  </a:rPr>
                  <a:t>Salary &lt; 5,000</a:t>
                </a:r>
              </a:p>
            </p:txBody>
          </p:sp>
          <p:sp>
            <p:nvSpPr>
              <p:cNvPr id="17428" name="AutoShape 20"/>
              <p:cNvSpPr>
                <a:spLocks noChangeArrowheads="1"/>
              </p:cNvSpPr>
              <p:nvPr/>
            </p:nvSpPr>
            <p:spPr bwMode="blackWhite">
              <a:xfrm>
                <a:off x="6500707" y="2019300"/>
                <a:ext cx="1117309" cy="533400"/>
              </a:xfrm>
              <a:prstGeom prst="rightArrow">
                <a:avLst>
                  <a:gd name="adj1" fmla="val 50000"/>
                  <a:gd name="adj2" fmla="val 39286"/>
                </a:avLst>
              </a:prstGeom>
              <a:gradFill flip="none" rotWithShape="1">
                <a:gsLst>
                  <a:gs pos="10000">
                    <a:srgbClr val="99CCFF"/>
                  </a:gs>
                  <a:gs pos="100000">
                    <a:schemeClr val="bg1"/>
                  </a:gs>
                </a:gsLst>
                <a:lin ang="10800000" scaled="1"/>
                <a:tileRect/>
              </a:gradFill>
              <a:ln w="28575">
                <a:no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defRPr/>
                </a:pPr>
                <a:endParaRPr lang="en-US" altLang="en-US" sz="2400" dirty="0">
                  <a:latin typeface="Oracle Sans" panose="020B0503020204020204" pitchFamily="34" charset="0"/>
                  <a:cs typeface="Oracle Sans" panose="020B0503020204020204" pitchFamily="34" charset="0"/>
                </a:endParaRPr>
              </a:p>
            </p:txBody>
          </p:sp>
        </p:grpSp>
        <p:grpSp>
          <p:nvGrpSpPr>
            <p:cNvPr id="3" name="Group 2"/>
            <p:cNvGrpSpPr/>
            <p:nvPr/>
          </p:nvGrpSpPr>
          <p:grpSpPr>
            <a:xfrm>
              <a:off x="8006818" y="1162579"/>
              <a:ext cx="3318632" cy="1580621"/>
              <a:chOff x="8006818" y="1162579"/>
              <a:chExt cx="3318632" cy="1580621"/>
            </a:xfrm>
          </p:grpSpPr>
          <p:sp>
            <p:nvSpPr>
              <p:cNvPr id="21" name="Rounded Rectangle 20"/>
              <p:cNvSpPr/>
              <p:nvPr/>
            </p:nvSpPr>
            <p:spPr bwMode="auto">
              <a:xfrm>
                <a:off x="8006818" y="1162579"/>
                <a:ext cx="2735794" cy="1580621"/>
              </a:xfrm>
              <a:prstGeom prst="roundRect">
                <a:avLst/>
              </a:prstGeom>
              <a:gradFill>
                <a:gsLst>
                  <a:gs pos="0">
                    <a:srgbClr val="FFF7EF"/>
                  </a:gs>
                  <a:gs pos="100000">
                    <a:schemeClr val="bg1"/>
                  </a:gs>
                </a:gsLst>
                <a:lin ang="5400000" scaled="1"/>
              </a:gradFill>
              <a:ln w="28575" cap="flat" cmpd="sng" algn="ctr">
                <a:noFill/>
                <a:prstDash val="solid"/>
                <a:round/>
                <a:headEnd type="none" w="sm" len="sm"/>
                <a:tailEnd type="none" w="sm" len="sm"/>
              </a:ln>
              <a:effectLst>
                <a:outerShdw blurRad="50800" dist="38100" dir="16200000" sx="98000" sy="98000" rotWithShape="0">
                  <a:prstClr val="black">
                    <a:alpha val="40000"/>
                  </a:prstClr>
                </a:out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32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34825" name="Text Box 4"/>
              <p:cNvSpPr txBox="1">
                <a:spLocks noChangeArrowheads="1"/>
              </p:cNvSpPr>
              <p:nvPr/>
            </p:nvSpPr>
            <p:spPr bwMode="auto">
              <a:xfrm>
                <a:off x="8887685" y="2351088"/>
                <a:ext cx="2437765" cy="307777"/>
              </a:xfrm>
              <a:prstGeom prst="rect">
                <a:avLst/>
              </a:prstGeom>
              <a:noFill/>
              <a:ln w="28575">
                <a:noFill/>
                <a:miter lim="800000"/>
                <a:headEnd type="none" w="sm" len="sm"/>
                <a:tailEnd type="none" w="sm" len="sm"/>
              </a:ln>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50000"/>
                  </a:spcBef>
                </a:pPr>
                <a:r>
                  <a:rPr lang="en-US" altLang="en-US" sz="2400" b="1" dirty="0">
                    <a:latin typeface="Courier New" pitchFamily="49" charset="0"/>
                    <a:cs typeface="Oracle Sans" panose="020B0503020204020204" pitchFamily="34" charset="0"/>
                  </a:rPr>
                  <a:t>SAL_LOW</a:t>
                </a:r>
              </a:p>
            </p:txBody>
          </p:sp>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42825" y="1254412"/>
                <a:ext cx="1890188" cy="1218990"/>
              </a:xfrm>
              <a:prstGeom prst="rect">
                <a:avLst/>
              </a:prstGeom>
            </p:spPr>
          </p:pic>
        </p:grpSp>
        <p:grpSp>
          <p:nvGrpSpPr>
            <p:cNvPr id="5" name="Group 4"/>
            <p:cNvGrpSpPr/>
            <p:nvPr/>
          </p:nvGrpSpPr>
          <p:grpSpPr>
            <a:xfrm>
              <a:off x="8006818" y="2926468"/>
              <a:ext cx="3318632" cy="1515357"/>
              <a:chOff x="8006818" y="2926468"/>
              <a:chExt cx="3318632" cy="1515357"/>
            </a:xfrm>
          </p:grpSpPr>
          <p:sp>
            <p:nvSpPr>
              <p:cNvPr id="22" name="Rounded Rectangle 21"/>
              <p:cNvSpPr/>
              <p:nvPr/>
            </p:nvSpPr>
            <p:spPr bwMode="auto">
              <a:xfrm>
                <a:off x="8006818" y="2926468"/>
                <a:ext cx="2735794" cy="1515357"/>
              </a:xfrm>
              <a:prstGeom prst="roundRect">
                <a:avLst/>
              </a:prstGeom>
              <a:gradFill>
                <a:gsLst>
                  <a:gs pos="0">
                    <a:srgbClr val="FFF7EF"/>
                  </a:gs>
                  <a:gs pos="100000">
                    <a:schemeClr val="bg1"/>
                  </a:gs>
                </a:gsLst>
                <a:lin ang="5400000" scaled="1"/>
              </a:gradFill>
              <a:ln w="28575" cap="flat" cmpd="sng" algn="ctr">
                <a:noFill/>
                <a:prstDash val="solid"/>
                <a:round/>
                <a:headEnd type="none" w="sm" len="sm"/>
                <a:tailEnd type="none" w="sm" len="sm"/>
              </a:ln>
              <a:effectLst>
                <a:outerShdw blurRad="50800" dist="38100" dir="16200000" sx="98000" sy="98000" rotWithShape="0">
                  <a:prstClr val="black">
                    <a:alpha val="40000"/>
                  </a:prstClr>
                </a:out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32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34826" name="Text Box 5"/>
              <p:cNvSpPr txBox="1">
                <a:spLocks noChangeArrowheads="1"/>
              </p:cNvSpPr>
              <p:nvPr/>
            </p:nvSpPr>
            <p:spPr bwMode="auto">
              <a:xfrm>
                <a:off x="8887685" y="4089400"/>
                <a:ext cx="2437765" cy="307777"/>
              </a:xfrm>
              <a:prstGeom prst="rect">
                <a:avLst/>
              </a:prstGeom>
              <a:noFill/>
              <a:ln w="28575">
                <a:noFill/>
                <a:miter lim="800000"/>
                <a:headEnd type="none" w="sm" len="sm"/>
                <a:tailEnd type="none" w="sm" len="sm"/>
              </a:ln>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50000"/>
                  </a:spcBef>
                </a:pPr>
                <a:r>
                  <a:rPr lang="en-US" altLang="en-US" sz="2400" b="1" dirty="0">
                    <a:latin typeface="Courier New" pitchFamily="49" charset="0"/>
                    <a:cs typeface="Oracle Sans" panose="020B0503020204020204" pitchFamily="34" charset="0"/>
                  </a:rPr>
                  <a:t>SAL_MID</a:t>
                </a:r>
              </a:p>
            </p:txBody>
          </p:sp>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42824" y="3011720"/>
                <a:ext cx="1890189" cy="1218990"/>
              </a:xfrm>
              <a:prstGeom prst="rect">
                <a:avLst/>
              </a:prstGeom>
            </p:spPr>
          </p:pic>
        </p:grpSp>
        <p:grpSp>
          <p:nvGrpSpPr>
            <p:cNvPr id="7" name="Group 6"/>
            <p:cNvGrpSpPr/>
            <p:nvPr/>
          </p:nvGrpSpPr>
          <p:grpSpPr>
            <a:xfrm>
              <a:off x="8006818" y="4537957"/>
              <a:ext cx="3318632" cy="1608843"/>
              <a:chOff x="8006818" y="4537957"/>
              <a:chExt cx="3318632" cy="1608843"/>
            </a:xfrm>
          </p:grpSpPr>
          <p:sp>
            <p:nvSpPr>
              <p:cNvPr id="27" name="Rounded Rectangle 26"/>
              <p:cNvSpPr/>
              <p:nvPr/>
            </p:nvSpPr>
            <p:spPr bwMode="auto">
              <a:xfrm>
                <a:off x="8006818" y="4537957"/>
                <a:ext cx="2735794" cy="1608843"/>
              </a:xfrm>
              <a:prstGeom prst="roundRect">
                <a:avLst/>
              </a:prstGeom>
              <a:gradFill>
                <a:gsLst>
                  <a:gs pos="0">
                    <a:srgbClr val="FFF7EF"/>
                  </a:gs>
                  <a:gs pos="100000">
                    <a:schemeClr val="bg1"/>
                  </a:gs>
                </a:gsLst>
                <a:lin ang="5400000" scaled="1"/>
              </a:gradFill>
              <a:ln w="28575" cap="flat" cmpd="sng" algn="ctr">
                <a:noFill/>
                <a:prstDash val="solid"/>
                <a:round/>
                <a:headEnd type="none" w="sm" len="sm"/>
                <a:tailEnd type="none" w="sm" len="sm"/>
              </a:ln>
              <a:effectLst>
                <a:outerShdw blurRad="50800" dist="38100" dir="16200000" sx="98000" sy="98000" rotWithShape="0">
                  <a:prstClr val="black">
                    <a:alpha val="40000"/>
                  </a:prstClr>
                </a:out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32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34831" name="Text Box 12"/>
              <p:cNvSpPr txBox="1">
                <a:spLocks noChangeArrowheads="1"/>
              </p:cNvSpPr>
              <p:nvPr/>
            </p:nvSpPr>
            <p:spPr bwMode="auto">
              <a:xfrm>
                <a:off x="8887685" y="5780088"/>
                <a:ext cx="2437765" cy="307777"/>
              </a:xfrm>
              <a:prstGeom prst="rect">
                <a:avLst/>
              </a:prstGeom>
              <a:noFill/>
              <a:ln w="28575">
                <a:noFill/>
                <a:miter lim="800000"/>
                <a:headEnd type="none" w="sm" len="sm"/>
                <a:tailEnd type="none" w="sm" len="sm"/>
              </a:ln>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50000"/>
                  </a:spcBef>
                </a:pPr>
                <a:r>
                  <a:rPr lang="en-US" altLang="en-US" sz="2400" b="1" dirty="0">
                    <a:latin typeface="Courier New" pitchFamily="49" charset="0"/>
                    <a:cs typeface="Oracle Sans" panose="020B0503020204020204" pitchFamily="34" charset="0"/>
                  </a:rPr>
                  <a:t>SAL_HIGH</a:t>
                </a:r>
              </a:p>
            </p:txBody>
          </p:sp>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42824" y="4624043"/>
                <a:ext cx="1890189" cy="1218990"/>
              </a:xfrm>
              <a:prstGeom prst="rect">
                <a:avLst/>
              </a:prstGeom>
            </p:spPr>
          </p:pic>
        </p:grpSp>
      </p:grpSp>
    </p:spTree>
    <p:custDataLst>
      <p:tags r:id="rId1"/>
    </p:custDataLst>
    <p:extLst>
      <p:ext uri="{BB962C8B-B14F-4D97-AF65-F5344CB8AC3E}">
        <p14:creationId xmlns:p14="http://schemas.microsoft.com/office/powerpoint/2010/main" val="2877520270"/>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bwMode="gray">
          <a:xfrm>
            <a:off x="1295128" y="2246443"/>
            <a:ext cx="16125591" cy="5417337"/>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spcBef>
                <a:spcPct val="50000"/>
              </a:spcBef>
              <a:defRPr/>
            </a:pPr>
            <a:r>
              <a:rPr lang="en-US" altLang="en-US" sz="2400" b="1" dirty="0">
                <a:latin typeface="Courier New" pitchFamily="49" charset="0"/>
                <a:cs typeface="Oracle Sans" panose="020B0503020204020204" pitchFamily="34" charset="0"/>
              </a:rPr>
              <a:t>INSERT FIRST</a:t>
            </a:r>
          </a:p>
          <a:p>
            <a:pPr>
              <a:spcBef>
                <a:spcPct val="50000"/>
              </a:spcBef>
              <a:defRPr/>
            </a:pPr>
            <a:r>
              <a:rPr lang="en-US" altLang="en-US" sz="2400" b="1" dirty="0">
                <a:latin typeface="Courier New" pitchFamily="49" charset="0"/>
                <a:cs typeface="Oracle Sans" panose="020B0503020204020204" pitchFamily="34" charset="0"/>
              </a:rPr>
              <a:t>WHEN salary &lt; 5000 THEN</a:t>
            </a:r>
          </a:p>
          <a:p>
            <a:pPr>
              <a:spcBef>
                <a:spcPct val="50000"/>
              </a:spcBef>
              <a:defRPr/>
            </a:pPr>
            <a:r>
              <a:rPr lang="en-US" altLang="en-US" sz="2400" b="1" dirty="0">
                <a:latin typeface="Courier New" pitchFamily="49" charset="0"/>
                <a:cs typeface="Oracle Sans" panose="020B0503020204020204" pitchFamily="34" charset="0"/>
              </a:rPr>
              <a:t>  INTO sal_low VALUES (employee_id, last_name, salary)</a:t>
            </a:r>
          </a:p>
          <a:p>
            <a:pPr>
              <a:spcBef>
                <a:spcPct val="50000"/>
              </a:spcBef>
              <a:defRPr/>
            </a:pPr>
            <a:r>
              <a:rPr lang="en-US" altLang="en-US" sz="2400" b="1" dirty="0">
                <a:latin typeface="Courier New" pitchFamily="49" charset="0"/>
                <a:cs typeface="Oracle Sans" panose="020B0503020204020204" pitchFamily="34" charset="0"/>
              </a:rPr>
              <a:t>WHEN salary between 5000 and 10000 THEN</a:t>
            </a:r>
          </a:p>
          <a:p>
            <a:pPr>
              <a:spcBef>
                <a:spcPct val="50000"/>
              </a:spcBef>
              <a:defRPr/>
            </a:pPr>
            <a:r>
              <a:rPr lang="en-US" altLang="en-US" sz="2400" b="1" dirty="0">
                <a:latin typeface="Courier New" pitchFamily="49" charset="0"/>
                <a:cs typeface="Oracle Sans" panose="020B0503020204020204" pitchFamily="34" charset="0"/>
              </a:rPr>
              <a:t>  INTO sal_mid VALUES (employee_id, last_name, salary)</a:t>
            </a:r>
          </a:p>
          <a:p>
            <a:pPr>
              <a:spcBef>
                <a:spcPct val="50000"/>
              </a:spcBef>
              <a:defRPr/>
            </a:pPr>
            <a:r>
              <a:rPr lang="en-US" altLang="en-US" sz="2400" b="1" dirty="0">
                <a:latin typeface="Courier New" pitchFamily="49" charset="0"/>
                <a:cs typeface="Oracle Sans" panose="020B0503020204020204" pitchFamily="34" charset="0"/>
              </a:rPr>
              <a:t>ELSE</a:t>
            </a:r>
          </a:p>
          <a:p>
            <a:pPr>
              <a:spcBef>
                <a:spcPct val="50000"/>
              </a:spcBef>
              <a:defRPr/>
            </a:pPr>
            <a:r>
              <a:rPr lang="en-US" altLang="en-US" sz="2400" b="1" dirty="0">
                <a:latin typeface="Courier New" pitchFamily="49" charset="0"/>
                <a:cs typeface="Oracle Sans" panose="020B0503020204020204" pitchFamily="34" charset="0"/>
              </a:rPr>
              <a:t>  INTO sal_high VALUES (employee_id, last_name, salary)</a:t>
            </a:r>
          </a:p>
          <a:p>
            <a:pPr>
              <a:spcBef>
                <a:spcPct val="50000"/>
              </a:spcBef>
              <a:defRPr/>
            </a:pPr>
            <a:r>
              <a:rPr lang="en-US" altLang="en-US" sz="2400" b="1" dirty="0">
                <a:latin typeface="Courier New" pitchFamily="49" charset="0"/>
                <a:cs typeface="Oracle Sans" panose="020B0503020204020204" pitchFamily="34" charset="0"/>
              </a:rPr>
              <a:t>SELECT employee_id, last_name, salary</a:t>
            </a:r>
          </a:p>
          <a:p>
            <a:pPr>
              <a:spcBef>
                <a:spcPct val="50000"/>
              </a:spcBef>
              <a:defRPr/>
            </a:pPr>
            <a:r>
              <a:rPr lang="en-US" altLang="en-US" sz="2400" b="1" dirty="0">
                <a:latin typeface="Courier New" pitchFamily="49" charset="0"/>
                <a:cs typeface="Oracle Sans" panose="020B0503020204020204" pitchFamily="34" charset="0"/>
              </a:rPr>
              <a:t>FROM employees;</a:t>
            </a:r>
          </a:p>
        </p:txBody>
      </p:sp>
      <p:sp>
        <p:nvSpPr>
          <p:cNvPr id="36869"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Conditional </a:t>
            </a:r>
            <a:r>
              <a:rPr lang="en-US" altLang="en-US" dirty="0">
                <a:latin typeface="Courier New" panose="02070309020205020404" pitchFamily="49" charset="0"/>
                <a:cs typeface="Courier New" panose="02070309020205020404" pitchFamily="49" charset="0"/>
              </a:rPr>
              <a:t>INSERT FIRST</a:t>
            </a:r>
          </a:p>
        </p:txBody>
      </p:sp>
      <p:sp>
        <p:nvSpPr>
          <p:cNvPr id="36870" name="Rectangle 5"/>
          <p:cNvSpPr>
            <a:spLocks noChangeArrowheads="1"/>
          </p:cNvSpPr>
          <p:nvPr/>
        </p:nvSpPr>
        <p:spPr bwMode="blackGray">
          <a:xfrm>
            <a:off x="1485901" y="5262364"/>
            <a:ext cx="988616" cy="457200"/>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eaLnBrk="1" hangingPunct="1"/>
            <a:endParaRPr lang="en-US" altLang="en-US" dirty="0">
              <a:latin typeface="Oracle Sans" panose="020B0503020204020204" pitchFamily="34" charset="0"/>
              <a:cs typeface="Oracle Sans" panose="020B0503020204020204" pitchFamily="34" charset="0"/>
            </a:endParaRPr>
          </a:p>
        </p:txBody>
      </p:sp>
      <p:sp>
        <p:nvSpPr>
          <p:cNvPr id="36871" name="Rectangle 6"/>
          <p:cNvSpPr>
            <a:spLocks noChangeArrowheads="1"/>
          </p:cNvSpPr>
          <p:nvPr/>
        </p:nvSpPr>
        <p:spPr bwMode="blackGray">
          <a:xfrm>
            <a:off x="2743202" y="2526060"/>
            <a:ext cx="1257300" cy="457200"/>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eaLnBrk="1" hangingPunct="1"/>
            <a:endParaRPr lang="en-US" altLang="en-US" dirty="0">
              <a:latin typeface="Oracle Sans" panose="020B0503020204020204" pitchFamily="34" charset="0"/>
              <a:cs typeface="Oracle Sans" panose="020B0503020204020204" pitchFamily="34" charset="0"/>
            </a:endParaRPr>
          </a:p>
        </p:txBody>
      </p:sp>
      <p:pic>
        <p:nvPicPr>
          <p:cNvPr id="36872" name="Picture 8"/>
          <p:cNvPicPr>
            <a:picLocks noChangeAspect="1" noChangeArrowheads="1"/>
          </p:cNvPicPr>
          <p:nvPr/>
        </p:nvPicPr>
        <p:blipFill>
          <a:blip r:embed="rId4" cstate="print"/>
          <a:stretch>
            <a:fillRect/>
          </a:stretch>
        </p:blipFill>
        <p:spPr bwMode="auto">
          <a:xfrm>
            <a:off x="1295128" y="8041003"/>
            <a:ext cx="1785714" cy="342857"/>
          </a:xfrm>
          <a:prstGeom prst="rect">
            <a:avLst/>
          </a:prstGeom>
          <a:noFill/>
          <a:ln w="12700">
            <a:solidFill>
              <a:schemeClr val="tx1"/>
            </a:solidFill>
            <a:miter lim="800000"/>
            <a:headEnd type="none" w="sm" len="sm"/>
            <a:tailEnd type="none" w="sm" len="sm"/>
          </a:ln>
        </p:spPr>
      </p:pic>
    </p:spTree>
    <p:custDataLst>
      <p:tags r:id="rId1"/>
    </p:custDataLst>
    <p:extLst>
      <p:ext uri="{BB962C8B-B14F-4D97-AF65-F5344CB8AC3E}">
        <p14:creationId xmlns:p14="http://schemas.microsoft.com/office/powerpoint/2010/main" val="974112643"/>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Course Roadmap</a:t>
            </a:r>
            <a:endParaRPr lang="en-US" dirty="0">
              <a:latin typeface="+mj-lt"/>
              <a:cs typeface="Oracle Sans" panose="020B0503020204020204" pitchFamily="34" charset="0"/>
            </a:endParaRPr>
          </a:p>
        </p:txBody>
      </p:sp>
      <p:grpSp>
        <p:nvGrpSpPr>
          <p:cNvPr id="5" name="Group 4">
            <a:extLst>
              <a:ext uri="{FF2B5EF4-FFF2-40B4-BE49-F238E27FC236}">
                <a16:creationId xmlns:a16="http://schemas.microsoft.com/office/drawing/2014/main" xmlns="" id="{1C7C4346-3B3E-4A45-8E2F-CFE481F7A4A0}"/>
              </a:ext>
            </a:extLst>
          </p:cNvPr>
          <p:cNvGrpSpPr/>
          <p:nvPr/>
        </p:nvGrpSpPr>
        <p:grpSpPr>
          <a:xfrm>
            <a:off x="848264" y="2038350"/>
            <a:ext cx="17008704" cy="7497638"/>
            <a:chOff x="246212" y="1123950"/>
            <a:chExt cx="17008704" cy="7497638"/>
          </a:xfrm>
        </p:grpSpPr>
        <p:sp>
          <p:nvSpPr>
            <p:cNvPr id="76" name="Rounded Rectangle 75"/>
            <p:cNvSpPr/>
            <p:nvPr/>
          </p:nvSpPr>
          <p:spPr bwMode="auto">
            <a:xfrm>
              <a:off x="4572000" y="3543301"/>
              <a:ext cx="12458700" cy="4077386"/>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38" name="Rounded Rectangle 37"/>
            <p:cNvSpPr/>
            <p:nvPr/>
          </p:nvSpPr>
          <p:spPr bwMode="auto">
            <a:xfrm>
              <a:off x="6223448" y="5543702"/>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39" name="Rounded Rectangle 38"/>
            <p:cNvSpPr/>
            <p:nvPr/>
          </p:nvSpPr>
          <p:spPr bwMode="auto">
            <a:xfrm>
              <a:off x="6221549" y="4006382"/>
              <a:ext cx="8574398" cy="1246910"/>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40" name="TextBox 39"/>
            <p:cNvSpPr txBox="1"/>
            <p:nvPr/>
          </p:nvSpPr>
          <p:spPr>
            <a:xfrm>
              <a:off x="7137848" y="4429780"/>
              <a:ext cx="6737417"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000" b="1" dirty="0">
                  <a:solidFill>
                    <a:schemeClr val="bg1"/>
                  </a:solidFill>
                  <a:latin typeface="+mn-lt"/>
                  <a:cs typeface="Oracle Sans" panose="020B0503020204020204" pitchFamily="34" charset="0"/>
                </a:rPr>
                <a:t>Lesson 19: Manipulating Data Using Advanced Queries</a:t>
              </a:r>
            </a:p>
          </p:txBody>
        </p:sp>
        <p:sp>
          <p:nvSpPr>
            <p:cNvPr id="41" name="TextBox 40"/>
            <p:cNvSpPr txBox="1"/>
            <p:nvPr/>
          </p:nvSpPr>
          <p:spPr>
            <a:xfrm>
              <a:off x="7137848" y="5967102"/>
              <a:ext cx="6124925"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000" dirty="0">
                  <a:latin typeface="+mn-lt"/>
                  <a:cs typeface="Oracle Sans" panose="020B0503020204020204" pitchFamily="34" charset="0"/>
                </a:rPr>
                <a:t>Lesson 20</a:t>
              </a:r>
              <a:r>
                <a:rPr lang="en-US" sz="2000">
                  <a:latin typeface="+mn-lt"/>
                  <a:cs typeface="Oracle Sans" panose="020B0503020204020204" pitchFamily="34" charset="0"/>
                </a:rPr>
                <a:t>: Managing </a:t>
              </a:r>
              <a:r>
                <a:rPr lang="en-US" sz="2000" dirty="0">
                  <a:latin typeface="+mn-lt"/>
                  <a:cs typeface="Oracle Sans" panose="020B0503020204020204" pitchFamily="34" charset="0"/>
                </a:rPr>
                <a:t>Data in Different Time Zones</a:t>
              </a:r>
            </a:p>
          </p:txBody>
        </p:sp>
        <p:sp>
          <p:nvSpPr>
            <p:cNvPr id="44" name="Isosceles Triangle 43"/>
            <p:cNvSpPr>
              <a:spLocks noChangeAspect="1"/>
            </p:cNvSpPr>
            <p:nvPr/>
          </p:nvSpPr>
          <p:spPr bwMode="auto">
            <a:xfrm rot="5400000">
              <a:off x="6484848" y="6020258"/>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47" name="Isosceles Triangle 46"/>
            <p:cNvSpPr>
              <a:spLocks noChangeAspect="1"/>
            </p:cNvSpPr>
            <p:nvPr/>
          </p:nvSpPr>
          <p:spPr bwMode="auto">
            <a:xfrm rot="5400000">
              <a:off x="6484848" y="4482938"/>
              <a:ext cx="440700" cy="293798"/>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grpSp>
          <p:nvGrpSpPr>
            <p:cNvPr id="3" name="Group 3"/>
            <p:cNvGrpSpPr/>
            <p:nvPr/>
          </p:nvGrpSpPr>
          <p:grpSpPr>
            <a:xfrm>
              <a:off x="14681651" y="4175161"/>
              <a:ext cx="2573265" cy="887534"/>
              <a:chOff x="9786179" y="1585747"/>
              <a:chExt cx="1715510" cy="591689"/>
            </a:xfrm>
          </p:grpSpPr>
          <p:sp>
            <p:nvSpPr>
              <p:cNvPr id="48" name="Freeform 47"/>
              <p:cNvSpPr/>
              <p:nvPr/>
            </p:nvSpPr>
            <p:spPr bwMode="auto">
              <a:xfrm>
                <a:off x="11346670" y="1627299"/>
                <a:ext cx="142410" cy="515233"/>
              </a:xfrm>
              <a:custGeom>
                <a:avLst/>
                <a:gdLst>
                  <a:gd name="connsiteX0" fmla="*/ 0 w 142410"/>
                  <a:gd name="connsiteY0" fmla="*/ 0 h 515233"/>
                  <a:gd name="connsiteX1" fmla="*/ 56536 w 142410"/>
                  <a:gd name="connsiteY1" fmla="*/ 0 h 515233"/>
                  <a:gd name="connsiteX2" fmla="*/ 142410 w 142410"/>
                  <a:gd name="connsiteY2" fmla="*/ 85874 h 515233"/>
                  <a:gd name="connsiteX3" fmla="*/ 142410 w 142410"/>
                  <a:gd name="connsiteY3" fmla="*/ 429359 h 515233"/>
                  <a:gd name="connsiteX4" fmla="*/ 56536 w 142410"/>
                  <a:gd name="connsiteY4" fmla="*/ 515233 h 515233"/>
                  <a:gd name="connsiteX5" fmla="*/ 0 w 142410"/>
                  <a:gd name="connsiteY5" fmla="*/ 515233 h 515233"/>
                  <a:gd name="connsiteX6" fmla="*/ 0 w 142410"/>
                  <a:gd name="connsiteY6" fmla="*/ 0 h 515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410" h="515233">
                    <a:moveTo>
                      <a:pt x="0" y="0"/>
                    </a:moveTo>
                    <a:lnTo>
                      <a:pt x="56536" y="0"/>
                    </a:lnTo>
                    <a:cubicBezTo>
                      <a:pt x="103963" y="0"/>
                      <a:pt x="142410" y="38447"/>
                      <a:pt x="142410" y="85874"/>
                    </a:cubicBezTo>
                    <a:lnTo>
                      <a:pt x="142410" y="429359"/>
                    </a:lnTo>
                    <a:cubicBezTo>
                      <a:pt x="142410" y="476786"/>
                      <a:pt x="103963" y="515233"/>
                      <a:pt x="56536" y="515233"/>
                    </a:cubicBezTo>
                    <a:lnTo>
                      <a:pt x="0" y="515233"/>
                    </a:lnTo>
                    <a:lnTo>
                      <a:pt x="0" y="0"/>
                    </a:lnTo>
                    <a:close/>
                  </a:path>
                </a:pathLst>
              </a:custGeom>
              <a:gradFill>
                <a:gsLst>
                  <a:gs pos="92000">
                    <a:schemeClr val="accent1">
                      <a:lumMod val="75000"/>
                    </a:schemeClr>
                  </a:gs>
                  <a:gs pos="11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78" name="Freeform 77"/>
              <p:cNvSpPr/>
              <p:nvPr/>
            </p:nvSpPr>
            <p:spPr bwMode="auto">
              <a:xfrm>
                <a:off x="10097297" y="1662739"/>
                <a:ext cx="1404392" cy="437706"/>
              </a:xfrm>
              <a:custGeom>
                <a:avLst/>
                <a:gdLst>
                  <a:gd name="connsiteX0" fmla="*/ 1376166 w 1404392"/>
                  <a:gd name="connsiteY0" fmla="*/ 0 h 704932"/>
                  <a:gd name="connsiteX1" fmla="*/ 1376773 w 1404392"/>
                  <a:gd name="connsiteY1" fmla="*/ 564 h 704932"/>
                  <a:gd name="connsiteX2" fmla="*/ 1404392 w 1404392"/>
                  <a:gd name="connsiteY2" fmla="*/ 92517 h 704932"/>
                  <a:gd name="connsiteX3" fmla="*/ 1404392 w 1404392"/>
                  <a:gd name="connsiteY3" fmla="*/ 612664 h 704932"/>
                  <a:gd name="connsiteX4" fmla="*/ 1376773 w 1404392"/>
                  <a:gd name="connsiteY4" fmla="*/ 704619 h 704932"/>
                  <a:gd name="connsiteX5" fmla="*/ 1376436 w 1404392"/>
                  <a:gd name="connsiteY5" fmla="*/ 704932 h 704932"/>
                  <a:gd name="connsiteX6" fmla="*/ 1369115 w 1404392"/>
                  <a:gd name="connsiteY6" fmla="*/ 680559 h 704932"/>
                  <a:gd name="connsiteX7" fmla="*/ 1314010 w 1404392"/>
                  <a:gd name="connsiteY7" fmla="*/ 649080 h 704932"/>
                  <a:gd name="connsiteX8" fmla="*/ 0 w 1404392"/>
                  <a:gd name="connsiteY8" fmla="*/ 649080 h 704932"/>
                  <a:gd name="connsiteX9" fmla="*/ 0 w 1404392"/>
                  <a:gd name="connsiteY9" fmla="*/ 54954 h 704932"/>
                  <a:gd name="connsiteX10" fmla="*/ 1314010 w 1404392"/>
                  <a:gd name="connsiteY10" fmla="*/ 54954 h 704932"/>
                  <a:gd name="connsiteX11" fmla="*/ 1369115 w 1404392"/>
                  <a:gd name="connsiteY11" fmla="*/ 23476 h 704932"/>
                  <a:gd name="connsiteX12" fmla="*/ 1376166 w 1404392"/>
                  <a:gd name="connsiteY12" fmla="*/ 0 h 70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4392" h="704932">
                    <a:moveTo>
                      <a:pt x="1376166" y="0"/>
                    </a:moveTo>
                    <a:lnTo>
                      <a:pt x="1376773" y="564"/>
                    </a:lnTo>
                    <a:cubicBezTo>
                      <a:pt x="1393838" y="24097"/>
                      <a:pt x="1404392" y="56607"/>
                      <a:pt x="1404392" y="92517"/>
                    </a:cubicBezTo>
                    <a:lnTo>
                      <a:pt x="1404392" y="612664"/>
                    </a:lnTo>
                    <a:cubicBezTo>
                      <a:pt x="1404392" y="648575"/>
                      <a:pt x="1393838" y="681085"/>
                      <a:pt x="1376773" y="704619"/>
                    </a:cubicBezTo>
                    <a:lnTo>
                      <a:pt x="1376436" y="704932"/>
                    </a:lnTo>
                    <a:lnTo>
                      <a:pt x="1369115" y="680559"/>
                    </a:lnTo>
                    <a:cubicBezTo>
                      <a:pt x="1355013" y="661109"/>
                      <a:pt x="1335530" y="649080"/>
                      <a:pt x="1314010" y="649080"/>
                    </a:cubicBezTo>
                    <a:lnTo>
                      <a:pt x="0" y="649080"/>
                    </a:lnTo>
                    <a:lnTo>
                      <a:pt x="0" y="54954"/>
                    </a:lnTo>
                    <a:lnTo>
                      <a:pt x="1314010" y="54954"/>
                    </a:lnTo>
                    <a:cubicBezTo>
                      <a:pt x="1335530" y="54954"/>
                      <a:pt x="1355013" y="42924"/>
                      <a:pt x="1369115" y="23476"/>
                    </a:cubicBezTo>
                    <a:lnTo>
                      <a:pt x="1376166" y="0"/>
                    </a:lnTo>
                    <a:close/>
                  </a:path>
                </a:pathLst>
              </a:custGeom>
              <a:gradFill>
                <a:gsLst>
                  <a:gs pos="90000">
                    <a:schemeClr val="accent1"/>
                  </a:gs>
                  <a:gs pos="100000">
                    <a:schemeClr val="accent1">
                      <a:lumMod val="20000"/>
                      <a:lumOff val="80000"/>
                    </a:schemeClr>
                  </a:gs>
                  <a:gs pos="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79" name="Isosceles Triangle 78"/>
              <p:cNvSpPr/>
              <p:nvPr/>
            </p:nvSpPr>
            <p:spPr bwMode="auto">
              <a:xfrm rot="16200000">
                <a:off x="9701851" y="1670075"/>
                <a:ext cx="591689" cy="423034"/>
              </a:xfrm>
              <a:prstGeom prst="triangle">
                <a:avLst/>
              </a:prstGeom>
              <a:gradFill>
                <a:gsLst>
                  <a:gs pos="95575">
                    <a:schemeClr val="accent1"/>
                  </a:gs>
                  <a:gs pos="23000">
                    <a:srgbClr val="E00000"/>
                  </a:gs>
                  <a:gs pos="0">
                    <a:srgbClr val="E00000"/>
                  </a:gs>
                </a:gsLst>
                <a:lin ang="1620000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000" b="0" i="0" u="none" strike="noStrike" cap="none" normalizeH="0" baseline="0" dirty="0">
                  <a:ln>
                    <a:noFill/>
                  </a:ln>
                  <a:solidFill>
                    <a:schemeClr val="tx1"/>
                  </a:solidFill>
                  <a:effectLst/>
                  <a:latin typeface="+mn-lt"/>
                  <a:cs typeface="Oracle Sans" panose="020B0503020204020204" pitchFamily="34" charset="0"/>
                </a:endParaRPr>
              </a:p>
            </p:txBody>
          </p:sp>
          <p:sp>
            <p:nvSpPr>
              <p:cNvPr id="80" name="TextBox 79"/>
              <p:cNvSpPr txBox="1"/>
              <p:nvPr/>
            </p:nvSpPr>
            <p:spPr>
              <a:xfrm>
                <a:off x="10098845" y="1727704"/>
                <a:ext cx="1322479"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100" b="1" dirty="0">
                    <a:solidFill>
                      <a:schemeClr val="bg1"/>
                    </a:solidFill>
                    <a:latin typeface="+mn-lt"/>
                    <a:cs typeface="Oracle Sans" panose="020B0503020204020204" pitchFamily="34" charset="0"/>
                  </a:rPr>
                  <a:t>You are here!</a:t>
                </a:r>
              </a:p>
            </p:txBody>
          </p:sp>
        </p:grpSp>
        <p:sp>
          <p:nvSpPr>
            <p:cNvPr id="49" name="Rounded Rectangle 48"/>
            <p:cNvSpPr/>
            <p:nvPr/>
          </p:nvSpPr>
          <p:spPr bwMode="auto">
            <a:xfrm>
              <a:off x="4229597" y="1739752"/>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51" name="Rounded Rectangle 50"/>
            <p:cNvSpPr/>
            <p:nvPr/>
          </p:nvSpPr>
          <p:spPr bwMode="auto">
            <a:xfrm>
              <a:off x="4229597" y="3324130"/>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52" name="Rounded Rectangle 51"/>
            <p:cNvSpPr/>
            <p:nvPr/>
          </p:nvSpPr>
          <p:spPr bwMode="auto">
            <a:xfrm>
              <a:off x="4229597" y="4891047"/>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53" name="Rounded Rectangle 52"/>
            <p:cNvSpPr/>
            <p:nvPr/>
          </p:nvSpPr>
          <p:spPr bwMode="auto">
            <a:xfrm>
              <a:off x="4229597" y="6457963"/>
              <a:ext cx="1440264" cy="1473621"/>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56" name="Rectangle 55"/>
            <p:cNvSpPr/>
            <p:nvPr/>
          </p:nvSpPr>
          <p:spPr bwMode="auto">
            <a:xfrm>
              <a:off x="304731" y="1123950"/>
              <a:ext cx="5133660" cy="7497638"/>
            </a:xfrm>
            <a:prstGeom prst="rect">
              <a:avLst/>
            </a:prstGeom>
            <a:gradFill flip="none" rotWithShape="1">
              <a:gsLst>
                <a:gs pos="0">
                  <a:schemeClr val="bg1"/>
                </a:gs>
                <a:gs pos="6000">
                  <a:srgbClr val="DCE3E4"/>
                </a:gs>
                <a:gs pos="96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000" b="0" i="0" u="none" strike="noStrike" cap="none" normalizeH="0" baseline="0" dirty="0">
                <a:ln>
                  <a:noFill/>
                </a:ln>
                <a:solidFill>
                  <a:schemeClr val="tx1"/>
                </a:solidFill>
                <a:effectLst/>
                <a:latin typeface="+mn-lt"/>
                <a:cs typeface="Oracle Sans" panose="020B0503020204020204" pitchFamily="34" charset="0"/>
              </a:endParaRPr>
            </a:p>
          </p:txBody>
        </p:sp>
        <p:sp>
          <p:nvSpPr>
            <p:cNvPr id="64" name="Freeform 63"/>
            <p:cNvSpPr/>
            <p:nvPr/>
          </p:nvSpPr>
          <p:spPr bwMode="auto">
            <a:xfrm>
              <a:off x="246212" y="1790763"/>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65" name="TextBox 64"/>
            <p:cNvSpPr txBox="1"/>
            <p:nvPr/>
          </p:nvSpPr>
          <p:spPr>
            <a:xfrm>
              <a:off x="782436" y="2122619"/>
              <a:ext cx="4399164" cy="707886"/>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000" dirty="0">
                  <a:latin typeface="+mn-lt"/>
                  <a:cs typeface="Oracle Sans" panose="020B0503020204020204" pitchFamily="34" charset="0"/>
                </a:rPr>
                <a:t>Unit 4: Views, Sequences, Synonyms and Indexes</a:t>
              </a:r>
            </a:p>
          </p:txBody>
        </p:sp>
        <p:sp>
          <p:nvSpPr>
            <p:cNvPr id="66" name="Freeform 65"/>
            <p:cNvSpPr/>
            <p:nvPr/>
          </p:nvSpPr>
          <p:spPr bwMode="auto">
            <a:xfrm>
              <a:off x="246212" y="3371929"/>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77" name="TextBox 76"/>
            <p:cNvSpPr txBox="1"/>
            <p:nvPr/>
          </p:nvSpPr>
          <p:spPr>
            <a:xfrm>
              <a:off x="782436" y="3708764"/>
              <a:ext cx="4475364" cy="707886"/>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000" dirty="0">
                  <a:latin typeface="+mn-lt"/>
                  <a:cs typeface="Oracle Sans" panose="020B0503020204020204" pitchFamily="34" charset="0"/>
                </a:rPr>
                <a:t>Unit 5: Managing Database Objects and Subqueries</a:t>
              </a:r>
            </a:p>
          </p:txBody>
        </p:sp>
        <p:sp>
          <p:nvSpPr>
            <p:cNvPr id="81" name="Freeform 80"/>
            <p:cNvSpPr/>
            <p:nvPr/>
          </p:nvSpPr>
          <p:spPr bwMode="auto">
            <a:xfrm>
              <a:off x="246212" y="4935586"/>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82" name="TextBox 81"/>
            <p:cNvSpPr txBox="1"/>
            <p:nvPr/>
          </p:nvSpPr>
          <p:spPr>
            <a:xfrm>
              <a:off x="782437" y="5421333"/>
              <a:ext cx="3319046"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000" dirty="0">
                  <a:latin typeface="+mn-lt"/>
                  <a:cs typeface="Oracle Sans" panose="020B0503020204020204" pitchFamily="34" charset="0"/>
                </a:rPr>
                <a:t>Unit 6: User Access</a:t>
              </a:r>
            </a:p>
          </p:txBody>
        </p:sp>
        <p:sp>
          <p:nvSpPr>
            <p:cNvPr id="83" name="Freeform 82"/>
            <p:cNvSpPr/>
            <p:nvPr/>
          </p:nvSpPr>
          <p:spPr bwMode="auto">
            <a:xfrm>
              <a:off x="246212" y="6517968"/>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84" name="TextBox 83"/>
            <p:cNvSpPr txBox="1"/>
            <p:nvPr/>
          </p:nvSpPr>
          <p:spPr>
            <a:xfrm>
              <a:off x="782437" y="6994811"/>
              <a:ext cx="3319046"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000" b="1" dirty="0">
                  <a:solidFill>
                    <a:schemeClr val="bg1"/>
                  </a:solidFill>
                  <a:latin typeface="+mn-lt"/>
                  <a:cs typeface="Oracle Sans" panose="020B0503020204020204" pitchFamily="34" charset="0"/>
                </a:rPr>
                <a:t>Unit 7: Advanced Queries</a:t>
              </a:r>
            </a:p>
          </p:txBody>
        </p:sp>
      </p:grpSp>
    </p:spTree>
    <p:custDataLst>
      <p:tags r:id="rId1"/>
    </p:custDataLst>
    <p:extLst>
      <p:ext uri="{BB962C8B-B14F-4D97-AF65-F5344CB8AC3E}">
        <p14:creationId xmlns:p14="http://schemas.microsoft.com/office/powerpoint/2010/main" val="3832832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896607257"/>
              </p:ext>
            </p:extLst>
          </p:nvPr>
        </p:nvGraphicFramePr>
        <p:xfrm>
          <a:off x="3049590" y="5964210"/>
          <a:ext cx="12188826" cy="3283746"/>
        </p:xfrm>
        <a:graphic>
          <a:graphicData uri="http://schemas.openxmlformats.org/drawingml/2006/table">
            <a:tbl>
              <a:tblPr firstRow="1" bandRow="1">
                <a:tableStyleId>{5FD0F851-EC5A-4D38-B0AD-8093EC10F338}</a:tableStyleId>
              </a:tblPr>
              <a:tblGrid>
                <a:gridCol w="4062942">
                  <a:extLst>
                    <a:ext uri="{9D8B030D-6E8A-4147-A177-3AD203B41FA5}">
                      <a16:colId xmlns:a16="http://schemas.microsoft.com/office/drawing/2014/main" xmlns="" val="20000"/>
                    </a:ext>
                  </a:extLst>
                </a:gridCol>
                <a:gridCol w="4062942">
                  <a:extLst>
                    <a:ext uri="{9D8B030D-6E8A-4147-A177-3AD203B41FA5}">
                      <a16:colId xmlns:a16="http://schemas.microsoft.com/office/drawing/2014/main" xmlns="" val="20001"/>
                    </a:ext>
                  </a:extLst>
                </a:gridCol>
                <a:gridCol w="4062942">
                  <a:extLst>
                    <a:ext uri="{9D8B030D-6E8A-4147-A177-3AD203B41FA5}">
                      <a16:colId xmlns:a16="http://schemas.microsoft.com/office/drawing/2014/main" xmlns="" val="20002"/>
                    </a:ext>
                  </a:extLst>
                </a:gridCol>
              </a:tblGrid>
              <a:tr h="502896">
                <a:tc>
                  <a:txBody>
                    <a:bodyPr/>
                    <a:lstStyle/>
                    <a:p>
                      <a:pPr algn="l"/>
                      <a:r>
                        <a:rPr lang="en-US" altLang="en-US" sz="2400" b="1" dirty="0" err="1">
                          <a:solidFill>
                            <a:schemeClr val="tx1"/>
                          </a:solidFill>
                        </a:rPr>
                        <a:t>Employee_ID</a:t>
                      </a:r>
                      <a:endParaRPr lang="en-US" sz="2400" dirty="0">
                        <a:solidFill>
                          <a:schemeClr val="tx1"/>
                        </a:solidFill>
                      </a:endParaRPr>
                    </a:p>
                  </a:txBody>
                  <a:tcPr marL="182832" marR="182832" marT="68568" marB="68568"/>
                </a:tc>
                <a:tc>
                  <a:txBody>
                    <a:bodyPr/>
                    <a:lstStyle/>
                    <a:p>
                      <a:pPr algn="l"/>
                      <a:r>
                        <a:rPr lang="en-US" altLang="en-US" sz="2400" b="1" dirty="0">
                          <a:solidFill>
                            <a:schemeClr val="tx1"/>
                          </a:solidFill>
                        </a:rPr>
                        <a:t>WEEK</a:t>
                      </a:r>
                      <a:endParaRPr lang="en-US" sz="2700" dirty="0">
                        <a:solidFill>
                          <a:schemeClr val="tx1"/>
                        </a:solidFill>
                      </a:endParaRPr>
                    </a:p>
                  </a:txBody>
                  <a:tcPr marL="182832" marR="182832" marT="68568" marB="68568"/>
                </a:tc>
                <a:tc>
                  <a:txBody>
                    <a:bodyPr/>
                    <a:lstStyle/>
                    <a:p>
                      <a:pPr algn="l"/>
                      <a:r>
                        <a:rPr lang="en-US" altLang="en-US" sz="2400" b="1" dirty="0">
                          <a:solidFill>
                            <a:schemeClr val="tx1"/>
                          </a:solidFill>
                        </a:rPr>
                        <a:t>SALES</a:t>
                      </a:r>
                      <a:endParaRPr lang="en-US" sz="2700" dirty="0">
                        <a:solidFill>
                          <a:schemeClr val="tx1"/>
                        </a:solidFill>
                      </a:endParaRPr>
                    </a:p>
                  </a:txBody>
                  <a:tcPr marL="182832" marR="182832" marT="68568" marB="68568"/>
                </a:tc>
                <a:extLst>
                  <a:ext uri="{0D108BD9-81ED-4DB2-BD59-A6C34878D82A}">
                    <a16:rowId xmlns:a16="http://schemas.microsoft.com/office/drawing/2014/main" xmlns="" val="10000"/>
                  </a:ext>
                </a:extLst>
              </a:tr>
              <a:tr h="556170">
                <a:tc>
                  <a:txBody>
                    <a:bodyPr/>
                    <a:lstStyle/>
                    <a:p>
                      <a:r>
                        <a:rPr lang="en-US" altLang="en-US" sz="2400" dirty="0"/>
                        <a:t>176</a:t>
                      </a:r>
                      <a:endParaRPr lang="en-US" sz="2700" dirty="0"/>
                    </a:p>
                  </a:txBody>
                  <a:tcPr marL="182832" marR="182832" marT="68568" marB="68568" anchor="ctr">
                    <a:solidFill>
                      <a:schemeClr val="accent5">
                        <a:lumMod val="20000"/>
                        <a:lumOff val="80000"/>
                      </a:schemeClr>
                    </a:solidFill>
                  </a:tcPr>
                </a:tc>
                <a:tc>
                  <a:txBody>
                    <a:bodyPr/>
                    <a:lstStyle/>
                    <a:p>
                      <a:r>
                        <a:rPr lang="en-US" altLang="en-US" sz="2400" dirty="0"/>
                        <a:t>6</a:t>
                      </a:r>
                      <a:endParaRPr lang="en-US" sz="2700" dirty="0"/>
                    </a:p>
                  </a:txBody>
                  <a:tcPr marL="182832" marR="182832" marT="68568" marB="68568">
                    <a:solidFill>
                      <a:schemeClr val="accent5">
                        <a:lumMod val="20000"/>
                        <a:lumOff val="80000"/>
                      </a:schemeClr>
                    </a:solidFill>
                  </a:tcPr>
                </a:tc>
                <a:tc>
                  <a:txBody>
                    <a:bodyPr/>
                    <a:lstStyle/>
                    <a:p>
                      <a:r>
                        <a:rPr lang="en-US" altLang="en-US" sz="2400" dirty="0"/>
                        <a:t>2000</a:t>
                      </a:r>
                      <a:endParaRPr lang="en-US" sz="2700" dirty="0"/>
                    </a:p>
                  </a:txBody>
                  <a:tcPr marL="182832" marR="182832" marT="68568" marB="68568">
                    <a:solidFill>
                      <a:schemeClr val="accent5">
                        <a:lumMod val="20000"/>
                        <a:lumOff val="80000"/>
                      </a:schemeClr>
                    </a:solidFill>
                  </a:tcPr>
                </a:tc>
                <a:extLst>
                  <a:ext uri="{0D108BD9-81ED-4DB2-BD59-A6C34878D82A}">
                    <a16:rowId xmlns:a16="http://schemas.microsoft.com/office/drawing/2014/main" xmlns="" val="10001"/>
                  </a:ext>
                </a:extLst>
              </a:tr>
              <a:tr h="556170">
                <a:tc>
                  <a:txBody>
                    <a:bodyPr/>
                    <a:lstStyle/>
                    <a:p>
                      <a:r>
                        <a:rPr lang="en-US" altLang="en-US" sz="2400" dirty="0"/>
                        <a:t>176</a:t>
                      </a:r>
                      <a:endParaRPr lang="en-US" sz="2400" dirty="0"/>
                    </a:p>
                  </a:txBody>
                  <a:tcPr marL="182832" marR="182832" marT="68568" marB="68568"/>
                </a:tc>
                <a:tc>
                  <a:txBody>
                    <a:bodyPr/>
                    <a:lstStyle/>
                    <a:p>
                      <a:r>
                        <a:rPr lang="en-US" altLang="en-US" sz="2700" dirty="0"/>
                        <a:t>6</a:t>
                      </a:r>
                      <a:endParaRPr lang="en-US" sz="2700" dirty="0"/>
                    </a:p>
                  </a:txBody>
                  <a:tcPr marL="182832" marR="182832" marT="68568" marB="68568"/>
                </a:tc>
                <a:tc>
                  <a:txBody>
                    <a:bodyPr/>
                    <a:lstStyle/>
                    <a:p>
                      <a:r>
                        <a:rPr lang="en-US" altLang="en-US" sz="2400" dirty="0"/>
                        <a:t>3000</a:t>
                      </a:r>
                      <a:endParaRPr lang="en-US" sz="2700" dirty="0"/>
                    </a:p>
                  </a:txBody>
                  <a:tcPr marL="182832" marR="182832" marT="68568" marB="68568"/>
                </a:tc>
                <a:extLst>
                  <a:ext uri="{0D108BD9-81ED-4DB2-BD59-A6C34878D82A}">
                    <a16:rowId xmlns:a16="http://schemas.microsoft.com/office/drawing/2014/main" xmlns="" val="10002"/>
                  </a:ext>
                </a:extLst>
              </a:tr>
              <a:tr h="556170">
                <a:tc>
                  <a:txBody>
                    <a:bodyPr/>
                    <a:lstStyle/>
                    <a:p>
                      <a:r>
                        <a:rPr lang="en-US" altLang="en-US" sz="2400" dirty="0"/>
                        <a:t>176</a:t>
                      </a:r>
                      <a:endParaRPr lang="en-US" sz="2400" dirty="0"/>
                    </a:p>
                  </a:txBody>
                  <a:tcPr marL="182832" marR="182832" marT="68568" marB="68568">
                    <a:solidFill>
                      <a:schemeClr val="accent5">
                        <a:lumMod val="20000"/>
                        <a:lumOff val="80000"/>
                      </a:schemeClr>
                    </a:solidFill>
                  </a:tcPr>
                </a:tc>
                <a:tc>
                  <a:txBody>
                    <a:bodyPr/>
                    <a:lstStyle/>
                    <a:p>
                      <a:r>
                        <a:rPr lang="en-US" altLang="en-US" sz="2700" dirty="0"/>
                        <a:t>6</a:t>
                      </a:r>
                      <a:endParaRPr lang="en-US" sz="2700" dirty="0"/>
                    </a:p>
                  </a:txBody>
                  <a:tcPr marL="182832" marR="182832" marT="68568" marB="68568">
                    <a:solidFill>
                      <a:schemeClr val="accent5">
                        <a:lumMod val="20000"/>
                        <a:lumOff val="80000"/>
                      </a:schemeClr>
                    </a:solidFill>
                  </a:tcPr>
                </a:tc>
                <a:tc>
                  <a:txBody>
                    <a:bodyPr/>
                    <a:lstStyle/>
                    <a:p>
                      <a:r>
                        <a:rPr lang="en-US" altLang="en-US" sz="2400" dirty="0"/>
                        <a:t>4000</a:t>
                      </a:r>
                      <a:endParaRPr lang="en-US" sz="2700" dirty="0"/>
                    </a:p>
                  </a:txBody>
                  <a:tcPr marL="182832" marR="182832" marT="68568" marB="68568">
                    <a:solidFill>
                      <a:schemeClr val="accent5">
                        <a:lumMod val="20000"/>
                        <a:lumOff val="80000"/>
                      </a:schemeClr>
                    </a:solidFill>
                  </a:tcPr>
                </a:tc>
                <a:extLst>
                  <a:ext uri="{0D108BD9-81ED-4DB2-BD59-A6C34878D82A}">
                    <a16:rowId xmlns:a16="http://schemas.microsoft.com/office/drawing/2014/main" xmlns="" val="10003"/>
                  </a:ext>
                </a:extLst>
              </a:tr>
              <a:tr h="556170">
                <a:tc>
                  <a:txBody>
                    <a:bodyPr/>
                    <a:lstStyle/>
                    <a:p>
                      <a:r>
                        <a:rPr lang="en-US" altLang="en-US" sz="2400" dirty="0"/>
                        <a:t>176</a:t>
                      </a:r>
                      <a:endParaRPr lang="en-US" sz="2400" dirty="0"/>
                    </a:p>
                  </a:txBody>
                  <a:tcPr marL="182832" marR="182832" marT="68568" marB="68568"/>
                </a:tc>
                <a:tc>
                  <a:txBody>
                    <a:bodyPr/>
                    <a:lstStyle/>
                    <a:p>
                      <a:r>
                        <a:rPr lang="en-US" altLang="en-US" sz="2700" dirty="0"/>
                        <a:t>6</a:t>
                      </a:r>
                      <a:endParaRPr lang="en-US" sz="2700" dirty="0"/>
                    </a:p>
                  </a:txBody>
                  <a:tcPr marL="182832" marR="182832" marT="68568" marB="68568"/>
                </a:tc>
                <a:tc>
                  <a:txBody>
                    <a:bodyPr/>
                    <a:lstStyle/>
                    <a:p>
                      <a:r>
                        <a:rPr lang="en-US" altLang="en-US" sz="2400" dirty="0"/>
                        <a:t>5000</a:t>
                      </a:r>
                      <a:endParaRPr lang="en-US" sz="2700" dirty="0"/>
                    </a:p>
                  </a:txBody>
                  <a:tcPr marL="182832" marR="182832" marT="68568" marB="68568"/>
                </a:tc>
                <a:extLst>
                  <a:ext uri="{0D108BD9-81ED-4DB2-BD59-A6C34878D82A}">
                    <a16:rowId xmlns:a16="http://schemas.microsoft.com/office/drawing/2014/main" xmlns="" val="10004"/>
                  </a:ext>
                </a:extLst>
              </a:tr>
              <a:tr h="556170">
                <a:tc>
                  <a:txBody>
                    <a:bodyPr/>
                    <a:lstStyle/>
                    <a:p>
                      <a:r>
                        <a:rPr lang="en-US" altLang="en-US" sz="2400" dirty="0"/>
                        <a:t>176</a:t>
                      </a:r>
                      <a:endParaRPr lang="en-US" sz="2400" dirty="0"/>
                    </a:p>
                  </a:txBody>
                  <a:tcPr marL="182832" marR="182832" marT="68568" marB="68568">
                    <a:solidFill>
                      <a:schemeClr val="accent5">
                        <a:lumMod val="20000"/>
                        <a:lumOff val="80000"/>
                      </a:schemeClr>
                    </a:solidFill>
                  </a:tcPr>
                </a:tc>
                <a:tc>
                  <a:txBody>
                    <a:bodyPr/>
                    <a:lstStyle/>
                    <a:p>
                      <a:r>
                        <a:rPr lang="en-US" altLang="en-US" sz="2700" dirty="0"/>
                        <a:t>6</a:t>
                      </a:r>
                      <a:endParaRPr lang="en-US" sz="2700" dirty="0"/>
                    </a:p>
                  </a:txBody>
                  <a:tcPr marL="182832" marR="182832" marT="68568" marB="68568">
                    <a:solidFill>
                      <a:schemeClr val="accent5">
                        <a:lumMod val="20000"/>
                        <a:lumOff val="80000"/>
                      </a:schemeClr>
                    </a:solidFill>
                  </a:tcPr>
                </a:tc>
                <a:tc>
                  <a:txBody>
                    <a:bodyPr/>
                    <a:lstStyle/>
                    <a:p>
                      <a:r>
                        <a:rPr lang="en-US" altLang="en-US" sz="2400" dirty="0"/>
                        <a:t>6000</a:t>
                      </a:r>
                      <a:endParaRPr lang="en-US" sz="2700" dirty="0"/>
                    </a:p>
                  </a:txBody>
                  <a:tcPr marL="182832" marR="182832" marT="68568" marB="68568">
                    <a:solidFill>
                      <a:schemeClr val="accent5">
                        <a:lumMod val="20000"/>
                        <a:lumOff val="80000"/>
                      </a:schemeClr>
                    </a:solidFill>
                  </a:tcPr>
                </a:tc>
                <a:extLst>
                  <a:ext uri="{0D108BD9-81ED-4DB2-BD59-A6C34878D82A}">
                    <a16:rowId xmlns:a16="http://schemas.microsoft.com/office/drawing/2014/main" xmlns="" val="10005"/>
                  </a:ext>
                </a:extLst>
              </a:tr>
            </a:tbl>
          </a:graphicData>
        </a:graphic>
      </p:graphicFrame>
      <p:sp>
        <p:nvSpPr>
          <p:cNvPr id="39960" name="Rectangle 6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Pivoting </a:t>
            </a:r>
            <a:r>
              <a:rPr lang="en-US" altLang="en-US" dirty="0">
                <a:latin typeface="Courier New" panose="02070309020205020404" pitchFamily="49" charset="0"/>
                <a:cs typeface="Courier New" panose="02070309020205020404" pitchFamily="49" charset="0"/>
              </a:rPr>
              <a:t>INSERT</a:t>
            </a:r>
          </a:p>
        </p:txBody>
      </p:sp>
      <p:sp>
        <p:nvSpPr>
          <p:cNvPr id="39961" name="Rectangle 64"/>
          <p:cNvSpPr>
            <a:spLocks noGrp="1" noChangeArrowheads="1"/>
          </p:cNvSpPr>
          <p:nvPr>
            <p:ph idx="1"/>
          </p:nvPr>
        </p:nvSpPr>
        <p:spPr>
          <a:xfrm>
            <a:off x="933451" y="2272710"/>
            <a:ext cx="16421100" cy="112575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Convert the set of sales records from the nonrelational database table to the relational format.</a:t>
            </a:r>
          </a:p>
        </p:txBody>
      </p:sp>
      <p:sp>
        <p:nvSpPr>
          <p:cNvPr id="39941" name="AutoShape 60"/>
          <p:cNvSpPr>
            <a:spLocks noChangeArrowheads="1"/>
          </p:cNvSpPr>
          <p:nvPr/>
        </p:nvSpPr>
        <p:spPr bwMode="blackWhite">
          <a:xfrm rot="5369853">
            <a:off x="8810628" y="5099895"/>
            <a:ext cx="666750" cy="609441"/>
          </a:xfrm>
          <a:prstGeom prst="rightArrow">
            <a:avLst>
              <a:gd name="adj1" fmla="val 50000"/>
              <a:gd name="adj2" fmla="val 50610"/>
            </a:avLst>
          </a:prstGeom>
          <a:gradFill flip="none" rotWithShape="1">
            <a:gsLst>
              <a:gs pos="10000">
                <a:srgbClr val="99CCFF"/>
              </a:gs>
              <a:gs pos="100000">
                <a:schemeClr val="bg1"/>
              </a:gs>
            </a:gsLst>
            <a:lin ang="10800000" scaled="1"/>
            <a:tileRect/>
          </a:gradFill>
          <a:ln w="28575">
            <a:no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defRPr/>
            </a:pPr>
            <a:endParaRPr lang="en-IN" altLang="en-US" dirty="0">
              <a:latin typeface="Oracle Sans" panose="020B0503020204020204" pitchFamily="34" charset="0"/>
              <a:cs typeface="Oracle Sans" panose="020B0503020204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15295933"/>
              </p:ext>
            </p:extLst>
          </p:nvPr>
        </p:nvGraphicFramePr>
        <p:xfrm>
          <a:off x="2046549" y="3799653"/>
          <a:ext cx="14194908" cy="1112046"/>
        </p:xfrm>
        <a:graphic>
          <a:graphicData uri="http://schemas.openxmlformats.org/drawingml/2006/table">
            <a:tbl>
              <a:tblPr firstRow="1" bandRow="1">
                <a:tableStyleId>{5C22544A-7EE6-4342-B048-85BDC9FD1C3A}</a:tableStyleId>
              </a:tblPr>
              <a:tblGrid>
                <a:gridCol w="2027844">
                  <a:extLst>
                    <a:ext uri="{9D8B030D-6E8A-4147-A177-3AD203B41FA5}">
                      <a16:colId xmlns:a16="http://schemas.microsoft.com/office/drawing/2014/main" xmlns="" val="20000"/>
                    </a:ext>
                  </a:extLst>
                </a:gridCol>
                <a:gridCol w="2027844">
                  <a:extLst>
                    <a:ext uri="{9D8B030D-6E8A-4147-A177-3AD203B41FA5}">
                      <a16:colId xmlns:a16="http://schemas.microsoft.com/office/drawing/2014/main" xmlns="" val="20001"/>
                    </a:ext>
                  </a:extLst>
                </a:gridCol>
                <a:gridCol w="2027844">
                  <a:extLst>
                    <a:ext uri="{9D8B030D-6E8A-4147-A177-3AD203B41FA5}">
                      <a16:colId xmlns:a16="http://schemas.microsoft.com/office/drawing/2014/main" xmlns="" val="20002"/>
                    </a:ext>
                  </a:extLst>
                </a:gridCol>
                <a:gridCol w="2027844">
                  <a:extLst>
                    <a:ext uri="{9D8B030D-6E8A-4147-A177-3AD203B41FA5}">
                      <a16:colId xmlns:a16="http://schemas.microsoft.com/office/drawing/2014/main" xmlns="" val="20003"/>
                    </a:ext>
                  </a:extLst>
                </a:gridCol>
                <a:gridCol w="2027844">
                  <a:extLst>
                    <a:ext uri="{9D8B030D-6E8A-4147-A177-3AD203B41FA5}">
                      <a16:colId xmlns:a16="http://schemas.microsoft.com/office/drawing/2014/main" xmlns="" val="20004"/>
                    </a:ext>
                  </a:extLst>
                </a:gridCol>
                <a:gridCol w="2027844">
                  <a:extLst>
                    <a:ext uri="{9D8B030D-6E8A-4147-A177-3AD203B41FA5}">
                      <a16:colId xmlns:a16="http://schemas.microsoft.com/office/drawing/2014/main" xmlns="" val="20005"/>
                    </a:ext>
                  </a:extLst>
                </a:gridCol>
                <a:gridCol w="2027844">
                  <a:extLst>
                    <a:ext uri="{9D8B030D-6E8A-4147-A177-3AD203B41FA5}">
                      <a16:colId xmlns:a16="http://schemas.microsoft.com/office/drawing/2014/main" xmlns="" val="20006"/>
                    </a:ext>
                  </a:extLst>
                </a:gridCol>
              </a:tblGrid>
              <a:tr h="556023">
                <a:tc>
                  <a:txBody>
                    <a:bodyPr/>
                    <a:lstStyle/>
                    <a:p>
                      <a:pPr algn="ctr"/>
                      <a:r>
                        <a:rPr lang="en-US" altLang="en-US" sz="2100" b="1" dirty="0">
                          <a:solidFill>
                            <a:schemeClr val="bg1"/>
                          </a:solidFill>
                        </a:rPr>
                        <a:t>Emp_ID</a:t>
                      </a:r>
                      <a:endParaRPr lang="en-US" sz="2700" dirty="0"/>
                    </a:p>
                  </a:txBody>
                  <a:tcPr marL="182826" marR="182826" marT="68550" marB="68550">
                    <a:lnB w="12700" cap="flat" cmpd="sng" algn="ctr">
                      <a:solidFill>
                        <a:srgbClr val="8DA6B1"/>
                      </a:solidFill>
                      <a:prstDash val="solid"/>
                      <a:round/>
                      <a:headEnd type="none" w="med" len="med"/>
                      <a:tailEnd type="none" w="med" len="med"/>
                    </a:lnB>
                    <a:solidFill>
                      <a:srgbClr val="8DA6B1"/>
                    </a:solidFill>
                  </a:tcPr>
                </a:tc>
                <a:tc>
                  <a:txBody>
                    <a:bodyPr/>
                    <a:lstStyle/>
                    <a:p>
                      <a:pPr algn="ctr"/>
                      <a:r>
                        <a:rPr lang="en-US" altLang="en-US" sz="2100" b="1" dirty="0">
                          <a:solidFill>
                            <a:schemeClr val="bg1"/>
                          </a:solidFill>
                        </a:rPr>
                        <a:t>Week_ID</a:t>
                      </a:r>
                      <a:endParaRPr lang="en-US" sz="2100" dirty="0"/>
                    </a:p>
                  </a:txBody>
                  <a:tcPr marL="182826" marR="182826" marT="68550" marB="68550">
                    <a:lnB w="12700" cap="flat" cmpd="sng" algn="ctr">
                      <a:solidFill>
                        <a:srgbClr val="8DA6B1"/>
                      </a:solidFill>
                      <a:prstDash val="solid"/>
                      <a:round/>
                      <a:headEnd type="none" w="med" len="med"/>
                      <a:tailEnd type="none" w="med" len="med"/>
                    </a:lnB>
                    <a:solidFill>
                      <a:srgbClr val="8DA6B1"/>
                    </a:solidFill>
                  </a:tcPr>
                </a:tc>
                <a:tc>
                  <a:txBody>
                    <a:bodyPr/>
                    <a:lstStyle/>
                    <a:p>
                      <a:pPr algn="ctr"/>
                      <a:r>
                        <a:rPr lang="en-US" altLang="en-US" sz="2100" b="1" dirty="0">
                          <a:solidFill>
                            <a:schemeClr val="bg1"/>
                          </a:solidFill>
                        </a:rPr>
                        <a:t>MON</a:t>
                      </a:r>
                      <a:endParaRPr lang="en-US" sz="2100" dirty="0"/>
                    </a:p>
                  </a:txBody>
                  <a:tcPr marL="182826" marR="182826" marT="68550" marB="68550">
                    <a:lnB w="12700" cap="flat" cmpd="sng" algn="ctr">
                      <a:solidFill>
                        <a:srgbClr val="8DA6B1"/>
                      </a:solidFill>
                      <a:prstDash val="solid"/>
                      <a:round/>
                      <a:headEnd type="none" w="med" len="med"/>
                      <a:tailEnd type="none" w="med" len="med"/>
                    </a:lnB>
                    <a:solidFill>
                      <a:srgbClr val="8DA6B1"/>
                    </a:solidFill>
                  </a:tcPr>
                </a:tc>
                <a:tc>
                  <a:txBody>
                    <a:bodyPr/>
                    <a:lstStyle/>
                    <a:p>
                      <a:pPr algn="ctr"/>
                      <a:r>
                        <a:rPr lang="en-US" altLang="en-US" sz="2100" b="1" dirty="0">
                          <a:solidFill>
                            <a:schemeClr val="bg1"/>
                          </a:solidFill>
                        </a:rPr>
                        <a:t>TUES</a:t>
                      </a:r>
                      <a:endParaRPr lang="en-US" sz="2100" dirty="0"/>
                    </a:p>
                  </a:txBody>
                  <a:tcPr marL="182826" marR="182826" marT="68550" marB="68550">
                    <a:lnB w="12700" cap="flat" cmpd="sng" algn="ctr">
                      <a:solidFill>
                        <a:srgbClr val="8DA6B1"/>
                      </a:solidFill>
                      <a:prstDash val="solid"/>
                      <a:round/>
                      <a:headEnd type="none" w="med" len="med"/>
                      <a:tailEnd type="none" w="med" len="med"/>
                    </a:lnB>
                    <a:solidFill>
                      <a:srgbClr val="8DA6B1"/>
                    </a:solidFill>
                  </a:tcPr>
                </a:tc>
                <a:tc>
                  <a:txBody>
                    <a:bodyPr/>
                    <a:lstStyle/>
                    <a:p>
                      <a:pPr algn="ctr"/>
                      <a:r>
                        <a:rPr lang="en-US" altLang="en-US" sz="2100" b="1" dirty="0">
                          <a:solidFill>
                            <a:schemeClr val="bg1"/>
                          </a:solidFill>
                        </a:rPr>
                        <a:t>WED</a:t>
                      </a:r>
                      <a:endParaRPr lang="en-US" sz="2100" dirty="0"/>
                    </a:p>
                  </a:txBody>
                  <a:tcPr marL="182826" marR="182826" marT="68550" marB="68550">
                    <a:lnB w="12700" cap="flat" cmpd="sng" algn="ctr">
                      <a:solidFill>
                        <a:srgbClr val="8DA6B1"/>
                      </a:solidFill>
                      <a:prstDash val="solid"/>
                      <a:round/>
                      <a:headEnd type="none" w="med" len="med"/>
                      <a:tailEnd type="none" w="med" len="med"/>
                    </a:lnB>
                    <a:solidFill>
                      <a:srgbClr val="8DA6B1"/>
                    </a:solidFill>
                  </a:tcPr>
                </a:tc>
                <a:tc>
                  <a:txBody>
                    <a:bodyPr/>
                    <a:lstStyle/>
                    <a:p>
                      <a:pPr algn="ctr"/>
                      <a:r>
                        <a:rPr lang="en-US" altLang="en-US" sz="2100" b="1" dirty="0">
                          <a:solidFill>
                            <a:schemeClr val="bg1"/>
                          </a:solidFill>
                        </a:rPr>
                        <a:t>THUR</a:t>
                      </a:r>
                      <a:endParaRPr lang="en-US" sz="2100" dirty="0"/>
                    </a:p>
                  </a:txBody>
                  <a:tcPr marL="182826" marR="182826" marT="68550" marB="68550">
                    <a:lnB w="12700" cap="flat" cmpd="sng" algn="ctr">
                      <a:solidFill>
                        <a:srgbClr val="8DA6B1"/>
                      </a:solidFill>
                      <a:prstDash val="solid"/>
                      <a:round/>
                      <a:headEnd type="none" w="med" len="med"/>
                      <a:tailEnd type="none" w="med" len="med"/>
                    </a:lnB>
                    <a:solidFill>
                      <a:srgbClr val="8DA6B1"/>
                    </a:solidFill>
                  </a:tcPr>
                </a:tc>
                <a:tc>
                  <a:txBody>
                    <a:bodyPr/>
                    <a:lstStyle/>
                    <a:p>
                      <a:pPr algn="ctr"/>
                      <a:r>
                        <a:rPr lang="en-US" altLang="en-US" sz="2100" b="1" dirty="0">
                          <a:solidFill>
                            <a:schemeClr val="bg1"/>
                          </a:solidFill>
                        </a:rPr>
                        <a:t>FRI</a:t>
                      </a:r>
                      <a:endParaRPr lang="en-US" sz="2100" dirty="0"/>
                    </a:p>
                  </a:txBody>
                  <a:tcPr marL="182826" marR="182826" marT="68550" marB="68550">
                    <a:lnB w="12700" cap="flat" cmpd="sng" algn="ctr">
                      <a:solidFill>
                        <a:srgbClr val="8DA6B1"/>
                      </a:solidFill>
                      <a:prstDash val="solid"/>
                      <a:round/>
                      <a:headEnd type="none" w="med" len="med"/>
                      <a:tailEnd type="none" w="med" len="med"/>
                    </a:lnB>
                    <a:solidFill>
                      <a:srgbClr val="8DA6B1"/>
                    </a:solidFill>
                  </a:tcPr>
                </a:tc>
                <a:extLst>
                  <a:ext uri="{0D108BD9-81ED-4DB2-BD59-A6C34878D82A}">
                    <a16:rowId xmlns:a16="http://schemas.microsoft.com/office/drawing/2014/main" xmlns="" val="10000"/>
                  </a:ext>
                </a:extLst>
              </a:tr>
              <a:tr h="556023">
                <a:tc>
                  <a:txBody>
                    <a:bodyPr/>
                    <a:lstStyle/>
                    <a:p>
                      <a:pPr algn="l"/>
                      <a:r>
                        <a:rPr lang="en-US" altLang="en-US" sz="2100" dirty="0"/>
                        <a:t>176</a:t>
                      </a:r>
                      <a:endParaRPr lang="en-US" sz="2100" dirty="0"/>
                    </a:p>
                  </a:txBody>
                  <a:tcPr marL="182826" marR="182826" marT="68550" marB="68550">
                    <a:lnT w="12700" cap="flat" cmpd="sng" algn="ctr">
                      <a:solidFill>
                        <a:srgbClr val="8DA6B1"/>
                      </a:solidFill>
                      <a:prstDash val="solid"/>
                      <a:round/>
                      <a:headEnd type="none" w="med" len="med"/>
                      <a:tailEnd type="none" w="med" len="med"/>
                    </a:lnT>
                    <a:lnB w="12700" cap="flat" cmpd="sng" algn="ctr">
                      <a:solidFill>
                        <a:srgbClr val="8DA6B1"/>
                      </a:solidFill>
                      <a:prstDash val="solid"/>
                      <a:round/>
                      <a:headEnd type="none" w="med" len="med"/>
                      <a:tailEnd type="none" w="med" len="med"/>
                    </a:lnB>
                    <a:solidFill>
                      <a:srgbClr val="E8EDEF"/>
                    </a:solidFill>
                  </a:tcPr>
                </a:tc>
                <a:tc>
                  <a:txBody>
                    <a:bodyPr/>
                    <a:lstStyle/>
                    <a:p>
                      <a:pPr algn="l"/>
                      <a:r>
                        <a:rPr lang="en-US" altLang="en-US" sz="2100" dirty="0"/>
                        <a:t>6</a:t>
                      </a:r>
                      <a:endParaRPr lang="en-US" sz="2100" dirty="0"/>
                    </a:p>
                  </a:txBody>
                  <a:tcPr marL="182826" marR="182826" marT="68550" marB="68550">
                    <a:lnT w="12700" cap="flat" cmpd="sng" algn="ctr">
                      <a:solidFill>
                        <a:srgbClr val="8DA6B1"/>
                      </a:solidFill>
                      <a:prstDash val="solid"/>
                      <a:round/>
                      <a:headEnd type="none" w="med" len="med"/>
                      <a:tailEnd type="none" w="med" len="med"/>
                    </a:lnT>
                    <a:lnB w="12700" cap="flat" cmpd="sng" algn="ctr">
                      <a:solidFill>
                        <a:srgbClr val="8DA6B1"/>
                      </a:solidFill>
                      <a:prstDash val="solid"/>
                      <a:round/>
                      <a:headEnd type="none" w="med" len="med"/>
                      <a:tailEnd type="none" w="med" len="med"/>
                    </a:lnB>
                    <a:solidFill>
                      <a:schemeClr val="bg1"/>
                    </a:solidFill>
                  </a:tcPr>
                </a:tc>
                <a:tc>
                  <a:txBody>
                    <a:bodyPr/>
                    <a:lstStyle/>
                    <a:p>
                      <a:pPr algn="l"/>
                      <a:r>
                        <a:rPr lang="en-US" altLang="en-US" sz="2100" dirty="0"/>
                        <a:t>2000</a:t>
                      </a:r>
                      <a:endParaRPr lang="en-US" sz="2100" dirty="0"/>
                    </a:p>
                  </a:txBody>
                  <a:tcPr marL="182826" marR="182826" marT="68550" marB="68550">
                    <a:lnT w="12700" cap="flat" cmpd="sng" algn="ctr">
                      <a:solidFill>
                        <a:srgbClr val="8DA6B1"/>
                      </a:solidFill>
                      <a:prstDash val="solid"/>
                      <a:round/>
                      <a:headEnd type="none" w="med" len="med"/>
                      <a:tailEnd type="none" w="med" len="med"/>
                    </a:lnT>
                    <a:lnB w="12700" cap="flat" cmpd="sng" algn="ctr">
                      <a:solidFill>
                        <a:srgbClr val="8DA6B1"/>
                      </a:solidFill>
                      <a:prstDash val="solid"/>
                      <a:round/>
                      <a:headEnd type="none" w="med" len="med"/>
                      <a:tailEnd type="none" w="med" len="med"/>
                    </a:lnB>
                    <a:solidFill>
                      <a:srgbClr val="E8EDEF"/>
                    </a:solidFill>
                  </a:tcPr>
                </a:tc>
                <a:tc>
                  <a:txBody>
                    <a:bodyPr/>
                    <a:lstStyle/>
                    <a:p>
                      <a:pPr algn="l"/>
                      <a:r>
                        <a:rPr lang="en-US" altLang="en-US" sz="2100" dirty="0"/>
                        <a:t>3000</a:t>
                      </a:r>
                      <a:endParaRPr lang="en-US" sz="2100" dirty="0"/>
                    </a:p>
                  </a:txBody>
                  <a:tcPr marL="182826" marR="182826" marT="68550" marB="68550">
                    <a:lnT w="12700" cap="flat" cmpd="sng" algn="ctr">
                      <a:solidFill>
                        <a:srgbClr val="8DA6B1"/>
                      </a:solidFill>
                      <a:prstDash val="solid"/>
                      <a:round/>
                      <a:headEnd type="none" w="med" len="med"/>
                      <a:tailEnd type="none" w="med" len="med"/>
                    </a:lnT>
                    <a:lnB w="12700" cap="flat" cmpd="sng" algn="ctr">
                      <a:solidFill>
                        <a:srgbClr val="8DA6B1"/>
                      </a:solidFill>
                      <a:prstDash val="solid"/>
                      <a:round/>
                      <a:headEnd type="none" w="med" len="med"/>
                      <a:tailEnd type="none" w="med" len="med"/>
                    </a:lnB>
                    <a:solidFill>
                      <a:schemeClr val="bg1"/>
                    </a:solidFill>
                  </a:tcPr>
                </a:tc>
                <a:tc>
                  <a:txBody>
                    <a:bodyPr/>
                    <a:lstStyle/>
                    <a:p>
                      <a:pPr algn="l"/>
                      <a:r>
                        <a:rPr lang="en-US" altLang="en-US" sz="2100" dirty="0"/>
                        <a:t>4000</a:t>
                      </a:r>
                      <a:endParaRPr lang="en-US" sz="2100" dirty="0"/>
                    </a:p>
                  </a:txBody>
                  <a:tcPr marL="182826" marR="182826" marT="68550" marB="68550">
                    <a:lnT w="12700" cap="flat" cmpd="sng" algn="ctr">
                      <a:solidFill>
                        <a:srgbClr val="8DA6B1"/>
                      </a:solidFill>
                      <a:prstDash val="solid"/>
                      <a:round/>
                      <a:headEnd type="none" w="med" len="med"/>
                      <a:tailEnd type="none" w="med" len="med"/>
                    </a:lnT>
                    <a:lnB w="12700" cap="flat" cmpd="sng" algn="ctr">
                      <a:solidFill>
                        <a:srgbClr val="8DA6B1"/>
                      </a:solidFill>
                      <a:prstDash val="solid"/>
                      <a:round/>
                      <a:headEnd type="none" w="med" len="med"/>
                      <a:tailEnd type="none" w="med" len="med"/>
                    </a:lnB>
                    <a:solidFill>
                      <a:srgbClr val="E8EDEF"/>
                    </a:solidFill>
                  </a:tcPr>
                </a:tc>
                <a:tc>
                  <a:txBody>
                    <a:bodyPr/>
                    <a:lstStyle/>
                    <a:p>
                      <a:pPr algn="l"/>
                      <a:r>
                        <a:rPr lang="en-US" altLang="en-US" sz="2100" dirty="0"/>
                        <a:t>5000</a:t>
                      </a:r>
                      <a:endParaRPr lang="en-US" sz="2100" dirty="0"/>
                    </a:p>
                  </a:txBody>
                  <a:tcPr marL="182826" marR="182826" marT="68550" marB="68550">
                    <a:lnT w="12700" cap="flat" cmpd="sng" algn="ctr">
                      <a:solidFill>
                        <a:srgbClr val="8DA6B1"/>
                      </a:solidFill>
                      <a:prstDash val="solid"/>
                      <a:round/>
                      <a:headEnd type="none" w="med" len="med"/>
                      <a:tailEnd type="none" w="med" len="med"/>
                    </a:lnT>
                    <a:lnB w="12700" cap="flat" cmpd="sng" algn="ctr">
                      <a:solidFill>
                        <a:srgbClr val="8DA6B1"/>
                      </a:solidFill>
                      <a:prstDash val="solid"/>
                      <a:round/>
                      <a:headEnd type="none" w="med" len="med"/>
                      <a:tailEnd type="none" w="med" len="med"/>
                    </a:lnB>
                    <a:solidFill>
                      <a:schemeClr val="bg1"/>
                    </a:solidFill>
                  </a:tcPr>
                </a:tc>
                <a:tc>
                  <a:txBody>
                    <a:bodyPr/>
                    <a:lstStyle/>
                    <a:p>
                      <a:pPr algn="l"/>
                      <a:r>
                        <a:rPr lang="en-US" altLang="en-US" sz="2100" dirty="0"/>
                        <a:t>6000</a:t>
                      </a:r>
                      <a:endParaRPr lang="en-US" sz="2100" dirty="0"/>
                    </a:p>
                  </a:txBody>
                  <a:tcPr marL="182826" marR="182826" marT="68550" marB="68550">
                    <a:lnT w="12700" cap="flat" cmpd="sng" algn="ctr">
                      <a:solidFill>
                        <a:srgbClr val="8DA6B1"/>
                      </a:solidFill>
                      <a:prstDash val="solid"/>
                      <a:round/>
                      <a:headEnd type="none" w="med" len="med"/>
                      <a:tailEnd type="none" w="med" len="med"/>
                    </a:lnT>
                    <a:lnB w="12700" cap="flat" cmpd="sng" algn="ctr">
                      <a:solidFill>
                        <a:srgbClr val="8DA6B1"/>
                      </a:solidFill>
                      <a:prstDash val="solid"/>
                      <a:round/>
                      <a:headEnd type="none" w="med" len="med"/>
                      <a:tailEnd type="none" w="med" len="med"/>
                    </a:lnB>
                    <a:solidFill>
                      <a:srgbClr val="E8EDEF"/>
                    </a:solidFill>
                  </a:tcPr>
                </a:tc>
                <a:extLst>
                  <a:ext uri="{0D108BD9-81ED-4DB2-BD59-A6C34878D82A}">
                    <a16:rowId xmlns:a16="http://schemas.microsoft.com/office/drawing/2014/main" xmlns="" val="10001"/>
                  </a:ext>
                </a:extLst>
              </a:tr>
            </a:tbl>
          </a:graphicData>
        </a:graphic>
      </p:graphicFrame>
    </p:spTree>
    <p:custDataLst>
      <p:tags r:id="rId1"/>
    </p:custDataLst>
    <p:extLst>
      <p:ext uri="{BB962C8B-B14F-4D97-AF65-F5344CB8AC3E}">
        <p14:creationId xmlns:p14="http://schemas.microsoft.com/office/powerpoint/2010/main" val="3886257428"/>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Pivoting </a:t>
            </a:r>
            <a:r>
              <a:rPr lang="en-US" altLang="en-US" dirty="0">
                <a:latin typeface="Courier New" panose="02070309020205020404" pitchFamily="49" charset="0"/>
                <a:cs typeface="Courier New" panose="02070309020205020404" pitchFamily="49" charset="0"/>
              </a:rPr>
              <a:t>INSERT</a:t>
            </a:r>
          </a:p>
        </p:txBody>
      </p:sp>
      <p:grpSp>
        <p:nvGrpSpPr>
          <p:cNvPr id="2" name="Group 1"/>
          <p:cNvGrpSpPr>
            <a:grpSpLocks/>
          </p:cNvGrpSpPr>
          <p:nvPr/>
        </p:nvGrpSpPr>
        <p:grpSpPr bwMode="auto">
          <a:xfrm>
            <a:off x="1300121" y="2244437"/>
            <a:ext cx="16124799" cy="4274345"/>
            <a:chOff x="609600" y="1295400"/>
            <a:chExt cx="8064896" cy="2848903"/>
          </a:xfrm>
        </p:grpSpPr>
        <p:sp>
          <p:nvSpPr>
            <p:cNvPr id="7" name="Content Placeholder 2"/>
            <p:cNvSpPr txBox="1">
              <a:spLocks/>
            </p:cNvSpPr>
            <p:nvPr/>
          </p:nvSpPr>
          <p:spPr bwMode="gray">
            <a:xfrm>
              <a:off x="609600" y="1295400"/>
              <a:ext cx="8064896" cy="284890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115000"/>
                </a:lnSpc>
                <a:spcBef>
                  <a:spcPct val="50000"/>
                </a:spcBef>
                <a:defRPr/>
              </a:pPr>
              <a:r>
                <a:rPr lang="en-US" altLang="en-US" sz="2400" b="1" dirty="0">
                  <a:latin typeface="Courier New" pitchFamily="49" charset="0"/>
                  <a:cs typeface="Oracle Sans" panose="020B0503020204020204" pitchFamily="34" charset="0"/>
                </a:rPr>
                <a:t>INSERT ALL</a:t>
              </a:r>
              <a:br>
                <a:rPr lang="en-US" altLang="en-US" sz="2400" b="1" dirty="0">
                  <a:latin typeface="Courier New" pitchFamily="49" charset="0"/>
                  <a:cs typeface="Oracle Sans" panose="020B0503020204020204" pitchFamily="34" charset="0"/>
                </a:rPr>
              </a:br>
              <a:r>
                <a:rPr lang="en-US" altLang="en-US" sz="2400" b="1" dirty="0">
                  <a:latin typeface="Courier New" pitchFamily="49" charset="0"/>
                  <a:cs typeface="Oracle Sans" panose="020B0503020204020204" pitchFamily="34" charset="0"/>
                </a:rPr>
                <a:t>  INTO sales_info VALUES (employee_id,week_id,sales_MON)</a:t>
              </a:r>
              <a:br>
                <a:rPr lang="en-US" altLang="en-US" sz="2400" b="1" dirty="0">
                  <a:latin typeface="Courier New" pitchFamily="49" charset="0"/>
                  <a:cs typeface="Oracle Sans" panose="020B0503020204020204" pitchFamily="34" charset="0"/>
                </a:rPr>
              </a:br>
              <a:r>
                <a:rPr lang="en-US" altLang="en-US" sz="2400" b="1" dirty="0">
                  <a:latin typeface="Courier New" pitchFamily="49" charset="0"/>
                  <a:cs typeface="Oracle Sans" panose="020B0503020204020204" pitchFamily="34" charset="0"/>
                </a:rPr>
                <a:t>  INTO sales_info VALUES (employee_id,week_id,sales_TUE)</a:t>
              </a:r>
              <a:br>
                <a:rPr lang="en-US" altLang="en-US" sz="2400" b="1" dirty="0">
                  <a:latin typeface="Courier New" pitchFamily="49" charset="0"/>
                  <a:cs typeface="Oracle Sans" panose="020B0503020204020204" pitchFamily="34" charset="0"/>
                </a:rPr>
              </a:br>
              <a:r>
                <a:rPr lang="en-US" altLang="en-US" sz="2400" b="1" dirty="0">
                  <a:latin typeface="Courier New" pitchFamily="49" charset="0"/>
                  <a:cs typeface="Oracle Sans" panose="020B0503020204020204" pitchFamily="34" charset="0"/>
                </a:rPr>
                <a:t>  INTO sales_info VALUES (employee_id,week_id,sales_WED)</a:t>
              </a:r>
              <a:br>
                <a:rPr lang="en-US" altLang="en-US" sz="2400" b="1" dirty="0">
                  <a:latin typeface="Courier New" pitchFamily="49" charset="0"/>
                  <a:cs typeface="Oracle Sans" panose="020B0503020204020204" pitchFamily="34" charset="0"/>
                </a:rPr>
              </a:br>
              <a:r>
                <a:rPr lang="en-US" altLang="en-US" sz="2400" b="1" dirty="0">
                  <a:latin typeface="Courier New" pitchFamily="49" charset="0"/>
                  <a:cs typeface="Oracle Sans" panose="020B0503020204020204" pitchFamily="34" charset="0"/>
                </a:rPr>
                <a:t>  INTO sales_info VALUES (employee_id,week_id,sales_THUR)</a:t>
              </a:r>
              <a:br>
                <a:rPr lang="en-US" altLang="en-US" sz="2400" b="1" dirty="0">
                  <a:latin typeface="Courier New" pitchFamily="49" charset="0"/>
                  <a:cs typeface="Oracle Sans" panose="020B0503020204020204" pitchFamily="34" charset="0"/>
                </a:rPr>
              </a:br>
              <a:r>
                <a:rPr lang="en-US" altLang="en-US" sz="2400" b="1" dirty="0">
                  <a:latin typeface="Courier New" pitchFamily="49" charset="0"/>
                  <a:cs typeface="Oracle Sans" panose="020B0503020204020204" pitchFamily="34" charset="0"/>
                </a:rPr>
                <a:t>  INTO sales_info VALUES (employee_id,week_id, sales_FRI)</a:t>
              </a:r>
              <a:br>
                <a:rPr lang="en-US" altLang="en-US" sz="2400" b="1" dirty="0">
                  <a:latin typeface="Courier New" pitchFamily="49" charset="0"/>
                  <a:cs typeface="Oracle Sans" panose="020B0503020204020204" pitchFamily="34" charset="0"/>
                </a:rPr>
              </a:br>
              <a:r>
                <a:rPr lang="en-US" altLang="en-US" sz="2400" b="1" dirty="0">
                  <a:latin typeface="Courier New" pitchFamily="49" charset="0"/>
                  <a:cs typeface="Oracle Sans" panose="020B0503020204020204" pitchFamily="34" charset="0"/>
                </a:rPr>
                <a:t>  SELECT EMPLOYEE_ID, week_id, sales_MON, sales_TUE,</a:t>
              </a:r>
              <a:br>
                <a:rPr lang="en-US" altLang="en-US" sz="2400" b="1" dirty="0">
                  <a:latin typeface="Courier New" pitchFamily="49" charset="0"/>
                  <a:cs typeface="Oracle Sans" panose="020B0503020204020204" pitchFamily="34" charset="0"/>
                </a:rPr>
              </a:br>
              <a:r>
                <a:rPr lang="en-US" altLang="en-US" sz="2400" b="1" dirty="0">
                  <a:latin typeface="Courier New" pitchFamily="49" charset="0"/>
                  <a:cs typeface="Oracle Sans" panose="020B0503020204020204" pitchFamily="34" charset="0"/>
                </a:rPr>
                <a:t>         sales_WED, sales_THUR,sales_FRI </a:t>
              </a:r>
              <a:br>
                <a:rPr lang="en-US" altLang="en-US" sz="2400" b="1" dirty="0">
                  <a:latin typeface="Courier New" pitchFamily="49" charset="0"/>
                  <a:cs typeface="Oracle Sans" panose="020B0503020204020204" pitchFamily="34" charset="0"/>
                </a:rPr>
              </a:br>
              <a:r>
                <a:rPr lang="en-US" altLang="en-US" sz="2400" b="1" dirty="0">
                  <a:latin typeface="Courier New" pitchFamily="49" charset="0"/>
                  <a:cs typeface="Oracle Sans" panose="020B0503020204020204" pitchFamily="34" charset="0"/>
                </a:rPr>
                <a:t>  FROM sales_source_data;</a:t>
              </a:r>
            </a:p>
          </p:txBody>
        </p:sp>
        <p:sp>
          <p:nvSpPr>
            <p:cNvPr id="41992" name="Rectangle 5"/>
            <p:cNvSpPr>
              <a:spLocks noChangeArrowheads="1"/>
            </p:cNvSpPr>
            <p:nvPr/>
          </p:nvSpPr>
          <p:spPr bwMode="gray">
            <a:xfrm>
              <a:off x="1339522" y="1752600"/>
              <a:ext cx="1003133" cy="1447800"/>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grpSp>
      <p:pic>
        <p:nvPicPr>
          <p:cNvPr id="41988" name="Picture 6" descr="code04_27"/>
          <p:cNvPicPr>
            <a:picLocks noChangeAspect="1" noChangeArrowheads="1"/>
          </p:cNvPicPr>
          <p:nvPr/>
        </p:nvPicPr>
        <p:blipFill>
          <a:blip r:embed="rId4" cstate="print"/>
          <a:srcRect/>
          <a:stretch>
            <a:fillRect/>
          </a:stretch>
        </p:blipFill>
        <p:spPr bwMode="gray">
          <a:xfrm>
            <a:off x="1300119" y="6871692"/>
            <a:ext cx="2811780" cy="394335"/>
          </a:xfrm>
          <a:prstGeom prst="rect">
            <a:avLst/>
          </a:prstGeom>
          <a:noFill/>
          <a:ln w="9525">
            <a:solidFill>
              <a:schemeClr val="tx1"/>
            </a:solidFill>
            <a:miter lim="800000"/>
            <a:headEnd/>
            <a:tailEnd/>
          </a:ln>
        </p:spPr>
      </p:pic>
    </p:spTree>
    <p:custDataLst>
      <p:tags r:id="rId1"/>
    </p:custDataLst>
    <p:extLst>
      <p:ext uri="{BB962C8B-B14F-4D97-AF65-F5344CB8AC3E}">
        <p14:creationId xmlns:p14="http://schemas.microsoft.com/office/powerpoint/2010/main" val="1024362785"/>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04156391"/>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12" name="Rectangle 3">
            <a:extLst>
              <a:ext uri="{FF2B5EF4-FFF2-40B4-BE49-F238E27FC236}">
                <a16:creationId xmlns:a16="http://schemas.microsoft.com/office/drawing/2014/main" xmlns="" id="{D03E1E34-F204-4C3F-80A4-06A498710C81}"/>
              </a:ext>
            </a:extLst>
          </p:cNvPr>
          <p:cNvSpPr>
            <a:spLocks noGrp="1" noChangeArrowheads="1"/>
          </p:cNvSpPr>
          <p:nvPr>
            <p:ph idx="1"/>
          </p:nvPr>
        </p:nvSpPr>
        <p:spPr>
          <a:xfrm>
            <a:off x="933451" y="2272710"/>
            <a:ext cx="16421100" cy="5291316"/>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dirty="0">
                <a:solidFill>
                  <a:schemeClr val="tx1">
                    <a:lumMod val="50000"/>
                    <a:lumOff val="50000"/>
                  </a:schemeClr>
                </a:solidFill>
              </a:rPr>
              <a:t>Specifying explicit default values in the </a:t>
            </a:r>
            <a:r>
              <a:rPr lang="en-US" dirty="0">
                <a:solidFill>
                  <a:schemeClr val="tx1">
                    <a:lumMod val="50000"/>
                    <a:lumOff val="50000"/>
                  </a:schemeClr>
                </a:solidFill>
                <a:latin typeface="Courier New" panose="02070309020205020404" pitchFamily="49" charset="0"/>
                <a:cs typeface="Courier New" panose="02070309020205020404" pitchFamily="49" charset="0"/>
              </a:rPr>
              <a:t>INSERT</a:t>
            </a:r>
            <a:r>
              <a:rPr lang="en-US" dirty="0">
                <a:solidFill>
                  <a:schemeClr val="tx1">
                    <a:lumMod val="50000"/>
                    <a:lumOff val="50000"/>
                  </a:schemeClr>
                </a:solidFill>
              </a:rPr>
              <a:t> and </a:t>
            </a:r>
            <a:r>
              <a:rPr lang="en-US" dirty="0">
                <a:solidFill>
                  <a:schemeClr val="tx1">
                    <a:lumMod val="50000"/>
                    <a:lumOff val="50000"/>
                  </a:schemeClr>
                </a:solidFill>
                <a:latin typeface="Courier New" panose="02070309020205020404" pitchFamily="49" charset="0"/>
                <a:cs typeface="Courier New" panose="02070309020205020404" pitchFamily="49" charset="0"/>
              </a:rPr>
              <a:t>UPDATE</a:t>
            </a:r>
            <a:r>
              <a:rPr lang="en-US" dirty="0">
                <a:solidFill>
                  <a:schemeClr val="tx1">
                    <a:lumMod val="50000"/>
                    <a:lumOff val="50000"/>
                  </a:schemeClr>
                </a:solidFill>
              </a:rPr>
              <a:t> statements</a:t>
            </a:r>
          </a:p>
          <a:p>
            <a:pPr lvl="1">
              <a:buClr>
                <a:schemeClr val="tx1">
                  <a:lumMod val="50000"/>
                  <a:lumOff val="50000"/>
                </a:schemeClr>
              </a:buClr>
            </a:pPr>
            <a:r>
              <a:rPr lang="en-US" dirty="0">
                <a:solidFill>
                  <a:schemeClr val="tx1">
                    <a:lumMod val="50000"/>
                    <a:lumOff val="50000"/>
                  </a:schemeClr>
                </a:solidFill>
              </a:rPr>
              <a:t>Using the following types of </a:t>
            </a:r>
            <a:r>
              <a:rPr lang="en-US" dirty="0" err="1">
                <a:solidFill>
                  <a:schemeClr val="tx1">
                    <a:lumMod val="50000"/>
                    <a:lumOff val="50000"/>
                  </a:schemeClr>
                </a:solidFill>
              </a:rPr>
              <a:t>multitable</a:t>
            </a:r>
            <a:r>
              <a:rPr lang="en-US" dirty="0">
                <a:solidFill>
                  <a:schemeClr val="tx1">
                    <a:lumMod val="50000"/>
                    <a:lumOff val="50000"/>
                  </a:schemeClr>
                </a:solidFill>
              </a:rPr>
              <a:t> </a:t>
            </a:r>
            <a:r>
              <a:rPr lang="en-US" dirty="0">
                <a:solidFill>
                  <a:schemeClr val="tx1">
                    <a:lumMod val="50000"/>
                    <a:lumOff val="50000"/>
                  </a:schemeClr>
                </a:solidFill>
                <a:latin typeface="Courier New" panose="02070309020205020404" pitchFamily="49" charset="0"/>
                <a:cs typeface="Courier New" panose="02070309020205020404" pitchFamily="49" charset="0"/>
              </a:rPr>
              <a:t>INSERT</a:t>
            </a:r>
            <a:r>
              <a:rPr lang="en-US" dirty="0">
                <a:solidFill>
                  <a:schemeClr val="tx1">
                    <a:lumMod val="50000"/>
                    <a:lumOff val="50000"/>
                  </a:schemeClr>
                </a:solidFill>
              </a:rPr>
              <a:t>s:</a:t>
            </a:r>
          </a:p>
          <a:p>
            <a:pPr lvl="2">
              <a:buClr>
                <a:schemeClr val="tx1">
                  <a:lumMod val="50000"/>
                  <a:lumOff val="50000"/>
                </a:schemeClr>
              </a:buClr>
            </a:pPr>
            <a:r>
              <a:rPr lang="en-US" dirty="0">
                <a:solidFill>
                  <a:schemeClr val="tx1">
                    <a:lumMod val="50000"/>
                    <a:lumOff val="50000"/>
                  </a:schemeClr>
                </a:solidFill>
              </a:rPr>
              <a:t>Unconditional </a:t>
            </a:r>
            <a:r>
              <a:rPr lang="en-US" dirty="0">
                <a:solidFill>
                  <a:schemeClr val="tx1">
                    <a:lumMod val="50000"/>
                    <a:lumOff val="50000"/>
                  </a:schemeClr>
                </a:solidFill>
                <a:latin typeface="Courier New" panose="02070309020205020404" pitchFamily="49" charset="0"/>
                <a:cs typeface="Courier New" panose="02070309020205020404" pitchFamily="49" charset="0"/>
              </a:rPr>
              <a:t>INSERT</a:t>
            </a:r>
          </a:p>
          <a:p>
            <a:pPr lvl="2">
              <a:buClr>
                <a:schemeClr val="tx1">
                  <a:lumMod val="50000"/>
                  <a:lumOff val="50000"/>
                </a:schemeClr>
              </a:buClr>
            </a:pPr>
            <a:r>
              <a:rPr lang="en-US" dirty="0">
                <a:solidFill>
                  <a:schemeClr val="tx1">
                    <a:lumMod val="50000"/>
                    <a:lumOff val="50000"/>
                  </a:schemeClr>
                </a:solidFill>
              </a:rPr>
              <a:t>Conditional </a:t>
            </a:r>
            <a:r>
              <a:rPr lang="en-US" dirty="0">
                <a:solidFill>
                  <a:schemeClr val="tx1">
                    <a:lumMod val="50000"/>
                    <a:lumOff val="50000"/>
                  </a:schemeClr>
                </a:solidFill>
                <a:latin typeface="Courier New" panose="02070309020205020404" pitchFamily="49" charset="0"/>
                <a:cs typeface="Courier New" panose="02070309020205020404" pitchFamily="49" charset="0"/>
              </a:rPr>
              <a:t>INSERT ALL</a:t>
            </a:r>
          </a:p>
          <a:p>
            <a:pPr lvl="2">
              <a:buClr>
                <a:schemeClr val="tx1">
                  <a:lumMod val="50000"/>
                  <a:lumOff val="50000"/>
                </a:schemeClr>
              </a:buClr>
            </a:pPr>
            <a:r>
              <a:rPr lang="en-US" dirty="0">
                <a:solidFill>
                  <a:schemeClr val="tx1">
                    <a:lumMod val="50000"/>
                    <a:lumOff val="50000"/>
                  </a:schemeClr>
                </a:solidFill>
              </a:rPr>
              <a:t>Conditional </a:t>
            </a:r>
            <a:r>
              <a:rPr lang="en-US" dirty="0">
                <a:solidFill>
                  <a:schemeClr val="tx1">
                    <a:lumMod val="50000"/>
                    <a:lumOff val="50000"/>
                  </a:schemeClr>
                </a:solidFill>
                <a:latin typeface="Courier New" panose="02070309020205020404" pitchFamily="49" charset="0"/>
                <a:cs typeface="Courier New" panose="02070309020205020404" pitchFamily="49" charset="0"/>
              </a:rPr>
              <a:t>INSERT FIRST</a:t>
            </a:r>
          </a:p>
          <a:p>
            <a:pPr lvl="2">
              <a:buClr>
                <a:schemeClr val="tx1">
                  <a:lumMod val="50000"/>
                  <a:lumOff val="50000"/>
                </a:schemeClr>
              </a:buClr>
            </a:pPr>
            <a:r>
              <a:rPr lang="en-US" dirty="0">
                <a:solidFill>
                  <a:schemeClr val="tx1">
                    <a:lumMod val="50000"/>
                    <a:lumOff val="50000"/>
                  </a:schemeClr>
                </a:solidFill>
              </a:rPr>
              <a:t>Pivoting </a:t>
            </a:r>
            <a:r>
              <a:rPr lang="en-US" dirty="0">
                <a:solidFill>
                  <a:schemeClr val="tx1">
                    <a:lumMod val="50000"/>
                    <a:lumOff val="50000"/>
                  </a:schemeClr>
                </a:solidFill>
                <a:latin typeface="Courier New" panose="02070309020205020404" pitchFamily="49" charset="0"/>
                <a:cs typeface="Courier New" panose="02070309020205020404" pitchFamily="49" charset="0"/>
              </a:rPr>
              <a:t>INSERT </a:t>
            </a:r>
          </a:p>
          <a:p>
            <a:pPr lvl="1"/>
            <a:r>
              <a:rPr lang="en-US" dirty="0"/>
              <a:t>Merging rows in a table</a:t>
            </a:r>
          </a:p>
          <a:p>
            <a:pPr lvl="1">
              <a:buClr>
                <a:schemeClr val="tx1">
                  <a:lumMod val="50000"/>
                  <a:lumOff val="50000"/>
                </a:schemeClr>
              </a:buClr>
            </a:pPr>
            <a:r>
              <a:rPr lang="en-US" dirty="0">
                <a:solidFill>
                  <a:schemeClr val="tx1">
                    <a:lumMod val="50000"/>
                    <a:lumOff val="50000"/>
                  </a:schemeClr>
                </a:solidFill>
              </a:rPr>
              <a:t>Performing flashback operations</a:t>
            </a:r>
          </a:p>
          <a:p>
            <a:pPr lvl="1">
              <a:buClr>
                <a:schemeClr val="tx1">
                  <a:lumMod val="50000"/>
                  <a:lumOff val="50000"/>
                </a:schemeClr>
              </a:buClr>
            </a:pPr>
            <a:r>
              <a:rPr lang="en-US" dirty="0">
                <a:solidFill>
                  <a:schemeClr val="tx1">
                    <a:lumMod val="50000"/>
                    <a:lumOff val="50000"/>
                  </a:schemeClr>
                </a:solidFill>
              </a:rPr>
              <a:t>Tracking the changes in data over a period of time</a:t>
            </a:r>
          </a:p>
          <a:p>
            <a:pPr lvl="1">
              <a:buClr>
                <a:schemeClr val="tx1">
                  <a:lumMod val="25000"/>
                  <a:lumOff val="75000"/>
                </a:schemeClr>
              </a:buClr>
            </a:pPr>
            <a:endParaRPr lang="en-US" dirty="0">
              <a:solidFill>
                <a:schemeClr val="tx1">
                  <a:lumMod val="25000"/>
                  <a:lumOff val="75000"/>
                </a:schemeClr>
              </a:solidFill>
              <a:latin typeface="Oracle Sans" panose="020B0503020204020204" pitchFamily="34" charset="0"/>
              <a:cs typeface="Oracle Sans" panose="020B0503020204020204" pitchFamily="34" charset="0"/>
            </a:endParaRPr>
          </a:p>
        </p:txBody>
      </p:sp>
      <p:grpSp>
        <p:nvGrpSpPr>
          <p:cNvPr id="13" name="Group 12">
            <a:extLst>
              <a:ext uri="{FF2B5EF4-FFF2-40B4-BE49-F238E27FC236}">
                <a16:creationId xmlns:a16="http://schemas.microsoft.com/office/drawing/2014/main" xmlns="" id="{F053E7AA-0A3C-4D09-BA7F-4FE87C337118}"/>
              </a:ext>
            </a:extLst>
          </p:cNvPr>
          <p:cNvGrpSpPr/>
          <p:nvPr/>
        </p:nvGrpSpPr>
        <p:grpSpPr>
          <a:xfrm>
            <a:off x="12470189" y="6446045"/>
            <a:ext cx="5818827" cy="2500313"/>
            <a:chOff x="5242557" y="4297363"/>
            <a:chExt cx="3879218" cy="1666875"/>
          </a:xfrm>
        </p:grpSpPr>
        <p:sp>
          <p:nvSpPr>
            <p:cNvPr id="14" name="Rectangle 13">
              <a:extLst>
                <a:ext uri="{FF2B5EF4-FFF2-40B4-BE49-F238E27FC236}">
                  <a16:creationId xmlns:a16="http://schemas.microsoft.com/office/drawing/2014/main" xmlns="" id="{61E45437-3648-48A7-9CD6-A80D619858AD}"/>
                </a:ext>
              </a:extLst>
            </p:cNvPr>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15" name="Oval 14">
              <a:extLst>
                <a:ext uri="{FF2B5EF4-FFF2-40B4-BE49-F238E27FC236}">
                  <a16:creationId xmlns:a16="http://schemas.microsoft.com/office/drawing/2014/main" xmlns="" id="{95CFAE1E-002A-4BD1-BF94-1DCBCC1AB622}"/>
                </a:ext>
              </a:extLst>
            </p:cNvPr>
            <p:cNvSpPr>
              <a:spLocks noChangeAspect="1"/>
            </p:cNvSpPr>
            <p:nvPr/>
          </p:nvSpPr>
          <p:spPr bwMode="auto">
            <a:xfrm>
              <a:off x="5242557"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6" name="Picture 5">
              <a:extLst>
                <a:ext uri="{FF2B5EF4-FFF2-40B4-BE49-F238E27FC236}">
                  <a16:creationId xmlns:a16="http://schemas.microsoft.com/office/drawing/2014/main" xmlns="" id="{A7BA9878-4409-43AE-821E-DACB5009D7B3}"/>
                </a:ext>
              </a:extLst>
            </p:cNvPr>
            <p:cNvPicPr>
              <a:picLocks noChangeAspect="1"/>
            </p:cNvPicPr>
            <p:nvPr/>
          </p:nvPicPr>
          <p:blipFill>
            <a:blip r:embed="rId4" cstate="print"/>
            <a:srcRect/>
            <a:stretch>
              <a:fillRect/>
            </a:stretch>
          </p:blipFill>
          <p:spPr bwMode="auto">
            <a:xfrm>
              <a:off x="5404482"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218362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MERGE</a:t>
            </a:r>
            <a:r>
              <a:rPr lang="en-US" altLang="en-US" dirty="0">
                <a:latin typeface="+mj-lt"/>
                <a:cs typeface="Oracle Sans" panose="020B0503020204020204" pitchFamily="34" charset="0"/>
              </a:rPr>
              <a:t> Statement</a:t>
            </a:r>
          </a:p>
        </p:txBody>
      </p:sp>
      <p:sp>
        <p:nvSpPr>
          <p:cNvPr id="47107" name="Rectangle 5"/>
          <p:cNvSpPr>
            <a:spLocks noGrp="1" noChangeArrowheads="1"/>
          </p:cNvSpPr>
          <p:nvPr>
            <p:ph idx="1"/>
          </p:nvPr>
        </p:nvSpPr>
        <p:spPr>
          <a:xfrm>
            <a:off x="933451" y="2272710"/>
            <a:ext cx="16421100" cy="316041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Provides the ability to conditionally update, insert, or delete data into a database table</a:t>
            </a:r>
          </a:p>
          <a:p>
            <a:pPr lvl="1"/>
            <a:r>
              <a:rPr lang="en-US" altLang="en-US" dirty="0">
                <a:latin typeface="Oracle Sans" panose="020B0503020204020204" pitchFamily="34" charset="0"/>
                <a:cs typeface="Oracle Sans" panose="020B0503020204020204" pitchFamily="34" charset="0"/>
              </a:rPr>
              <a:t>Performs an </a:t>
            </a:r>
            <a:r>
              <a:rPr lang="en-US" altLang="en-US" dirty="0">
                <a:latin typeface="Courier New" panose="02070309020205020404" pitchFamily="49" charset="0"/>
                <a:cs typeface="Courier New" panose="02070309020205020404" pitchFamily="49" charset="0"/>
              </a:rPr>
              <a:t>UPDATE</a:t>
            </a:r>
            <a:r>
              <a:rPr lang="en-US" altLang="en-US" dirty="0">
                <a:latin typeface="Oracle Sans" panose="020B0503020204020204" pitchFamily="34" charset="0"/>
                <a:cs typeface="Oracle Sans" panose="020B0503020204020204" pitchFamily="34" charset="0"/>
              </a:rPr>
              <a:t> if the row exists and an </a:t>
            </a:r>
            <a:r>
              <a:rPr lang="en-US" altLang="en-US" dirty="0">
                <a:latin typeface="Courier New" panose="02070309020205020404" pitchFamily="49" charset="0"/>
                <a:cs typeface="Courier New" panose="02070309020205020404" pitchFamily="49" charset="0"/>
              </a:rPr>
              <a:t>INSERT</a:t>
            </a:r>
            <a:r>
              <a:rPr lang="en-US" altLang="en-US" dirty="0">
                <a:latin typeface="Oracle Sans" panose="020B0503020204020204" pitchFamily="34" charset="0"/>
                <a:cs typeface="Oracle Sans" panose="020B0503020204020204" pitchFamily="34" charset="0"/>
              </a:rPr>
              <a:t> if it is a new row:</a:t>
            </a:r>
          </a:p>
          <a:p>
            <a:pPr lvl="2"/>
            <a:r>
              <a:rPr lang="en-US" altLang="en-US" dirty="0">
                <a:latin typeface="Oracle Sans" panose="020B0503020204020204" pitchFamily="34" charset="0"/>
                <a:cs typeface="Oracle Sans" panose="020B0503020204020204" pitchFamily="34" charset="0"/>
              </a:rPr>
              <a:t>Avoids separate updates</a:t>
            </a:r>
          </a:p>
          <a:p>
            <a:pPr lvl="2"/>
            <a:r>
              <a:rPr lang="en-US" altLang="en-US" dirty="0">
                <a:latin typeface="Oracle Sans" panose="020B0503020204020204" pitchFamily="34" charset="0"/>
                <a:cs typeface="Oracle Sans" panose="020B0503020204020204" pitchFamily="34" charset="0"/>
              </a:rPr>
              <a:t>Increases performance and ease of use</a:t>
            </a:r>
          </a:p>
          <a:p>
            <a:pPr lvl="2"/>
            <a:r>
              <a:rPr lang="en-US" altLang="en-US" dirty="0">
                <a:latin typeface="Oracle Sans" panose="020B0503020204020204" pitchFamily="34" charset="0"/>
                <a:cs typeface="Oracle Sans" panose="020B0503020204020204" pitchFamily="34" charset="0"/>
              </a:rPr>
              <a:t>Is useful in data warehousing applications</a:t>
            </a:r>
          </a:p>
        </p:txBody>
      </p:sp>
      <p:grpSp>
        <p:nvGrpSpPr>
          <p:cNvPr id="6" name="Group 5">
            <a:extLst>
              <a:ext uri="{FF2B5EF4-FFF2-40B4-BE49-F238E27FC236}">
                <a16:creationId xmlns:a16="http://schemas.microsoft.com/office/drawing/2014/main" xmlns="" id="{482A976D-2964-485A-BA1C-78301AFD58CA}"/>
              </a:ext>
            </a:extLst>
          </p:cNvPr>
          <p:cNvGrpSpPr/>
          <p:nvPr/>
        </p:nvGrpSpPr>
        <p:grpSpPr>
          <a:xfrm>
            <a:off x="13787019" y="6629401"/>
            <a:ext cx="4501997" cy="2453486"/>
            <a:chOff x="13487399" y="6629401"/>
            <a:chExt cx="4501997" cy="2453486"/>
          </a:xfrm>
        </p:grpSpPr>
        <p:sp>
          <p:nvSpPr>
            <p:cNvPr id="5" name="Rectangle 4"/>
            <p:cNvSpPr/>
            <p:nvPr/>
          </p:nvSpPr>
          <p:spPr bwMode="auto">
            <a:xfrm rot="16200000" flipV="1">
              <a:off x="14864479" y="5366620"/>
              <a:ext cx="1747838" cy="4501997"/>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630400" y="6629401"/>
              <a:ext cx="2171700" cy="2453486"/>
            </a:xfrm>
            <a:prstGeom prst="rect">
              <a:avLst/>
            </a:prstGeom>
          </p:spPr>
        </p:pic>
      </p:grpSp>
    </p:spTree>
    <p:custDataLst>
      <p:tags r:id="rId1"/>
    </p:custDataLst>
    <p:extLst>
      <p:ext uri="{BB962C8B-B14F-4D97-AF65-F5344CB8AC3E}">
        <p14:creationId xmlns:p14="http://schemas.microsoft.com/office/powerpoint/2010/main" val="316325452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MERGE</a:t>
            </a:r>
            <a:r>
              <a:rPr lang="en-US" altLang="en-US" dirty="0">
                <a:latin typeface="+mj-lt"/>
                <a:cs typeface="Oracle Sans" panose="020B0503020204020204" pitchFamily="34" charset="0"/>
              </a:rPr>
              <a:t> Statement Syntax</a:t>
            </a:r>
          </a:p>
        </p:txBody>
      </p:sp>
      <p:sp>
        <p:nvSpPr>
          <p:cNvPr id="49155" name="Rectangle 3"/>
          <p:cNvSpPr>
            <a:spLocks noGrp="1" noChangeArrowheads="1"/>
          </p:cNvSpPr>
          <p:nvPr>
            <p:ph idx="1"/>
          </p:nvPr>
        </p:nvSpPr>
        <p:spPr>
          <a:xfrm>
            <a:off x="933451" y="2272710"/>
            <a:ext cx="16421100" cy="112575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You can conditionally insert, update, or delete rows in a table by using the </a:t>
            </a:r>
            <a:r>
              <a:rPr lang="en-US" altLang="en-US" dirty="0">
                <a:latin typeface="Courier New" panose="02070309020205020404" pitchFamily="49" charset="0"/>
                <a:cs typeface="Courier New" panose="02070309020205020404" pitchFamily="49" charset="0"/>
              </a:rPr>
              <a:t>MERGE </a:t>
            </a:r>
            <a:r>
              <a:rPr lang="en-US" altLang="en-US" dirty="0">
                <a:latin typeface="Oracle Sans" panose="020B0503020204020204" pitchFamily="34" charset="0"/>
                <a:cs typeface="Oracle Sans" panose="020B0503020204020204" pitchFamily="34" charset="0"/>
              </a:rPr>
              <a:t>statement.</a:t>
            </a:r>
          </a:p>
        </p:txBody>
      </p:sp>
      <p:sp>
        <p:nvSpPr>
          <p:cNvPr id="5" name="Content Placeholder 2"/>
          <p:cNvSpPr txBox="1">
            <a:spLocks/>
          </p:cNvSpPr>
          <p:nvPr/>
        </p:nvSpPr>
        <p:spPr bwMode="gray">
          <a:xfrm>
            <a:off x="1299329" y="3609050"/>
            <a:ext cx="16125591" cy="4198746"/>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033463" algn="l"/>
                <a:tab pos="2736057" algn="l"/>
                <a:tab pos="4986338" algn="l"/>
                <a:tab pos="6869907" algn="l"/>
              </a:tabLst>
              <a:defRPr/>
            </a:pPr>
            <a:r>
              <a:rPr lang="en-US" altLang="en-US" sz="2400" b="1" dirty="0">
                <a:latin typeface="Courier New" pitchFamily="49" charset="0"/>
                <a:cs typeface="Oracle Sans" panose="020B0503020204020204" pitchFamily="34" charset="0"/>
              </a:rPr>
              <a:t>MERGE INTO </a:t>
            </a:r>
            <a:r>
              <a:rPr lang="en-US" altLang="en-US" sz="2400" b="1" i="1" dirty="0">
                <a:latin typeface="Courier New" pitchFamily="49" charset="0"/>
                <a:cs typeface="Oracle Sans" panose="020B0503020204020204" pitchFamily="34" charset="0"/>
              </a:rPr>
              <a:t>table_name</a:t>
            </a:r>
            <a:r>
              <a:rPr lang="en-US" altLang="en-US" sz="2400" b="1" dirty="0">
                <a:latin typeface="Courier New" pitchFamily="49" charset="0"/>
                <a:cs typeface="Oracle Sans" panose="020B0503020204020204" pitchFamily="34" charset="0"/>
              </a:rPr>
              <a:t> </a:t>
            </a:r>
            <a:r>
              <a:rPr lang="en-US" altLang="en-US" sz="2400" b="1" i="1" dirty="0">
                <a:latin typeface="Courier New" pitchFamily="49" charset="0"/>
                <a:cs typeface="Oracle Sans" panose="020B0503020204020204" pitchFamily="34" charset="0"/>
              </a:rPr>
              <a:t>table_alias</a:t>
            </a:r>
            <a:endParaRPr lang="en-US" altLang="en-US" sz="2400" b="1" dirty="0">
              <a:latin typeface="Courier New" pitchFamily="49" charset="0"/>
              <a:cs typeface="Oracle Sans" panose="020B0503020204020204" pitchFamily="34" charset="0"/>
            </a:endParaRPr>
          </a:p>
          <a:p>
            <a:pPr>
              <a:tabLst>
                <a:tab pos="1033463" algn="l"/>
                <a:tab pos="2736057" algn="l"/>
                <a:tab pos="4986338" algn="l"/>
                <a:tab pos="6869907" algn="l"/>
              </a:tabLst>
              <a:defRPr/>
            </a:pPr>
            <a:r>
              <a:rPr lang="en-US" altLang="en-US" sz="2400" b="1" dirty="0">
                <a:latin typeface="Courier New" pitchFamily="49" charset="0"/>
                <a:cs typeface="Oracle Sans" panose="020B0503020204020204" pitchFamily="34" charset="0"/>
              </a:rPr>
              <a:t>  USING (</a:t>
            </a:r>
            <a:r>
              <a:rPr lang="en-US" altLang="en-US" sz="2400" b="1" i="1" dirty="0">
                <a:latin typeface="Courier New" pitchFamily="49" charset="0"/>
                <a:cs typeface="Oracle Sans" panose="020B0503020204020204" pitchFamily="34" charset="0"/>
              </a:rPr>
              <a:t>table|view|sub_query</a:t>
            </a:r>
            <a:r>
              <a:rPr lang="en-US" altLang="en-US" sz="2400" b="1" dirty="0">
                <a:latin typeface="Courier New" pitchFamily="49" charset="0"/>
                <a:cs typeface="Oracle Sans" panose="020B0503020204020204" pitchFamily="34" charset="0"/>
              </a:rPr>
              <a:t>) </a:t>
            </a:r>
            <a:r>
              <a:rPr lang="en-US" altLang="en-US" sz="2400" b="1" i="1" dirty="0">
                <a:latin typeface="Courier New" pitchFamily="49" charset="0"/>
                <a:cs typeface="Oracle Sans" panose="020B0503020204020204" pitchFamily="34" charset="0"/>
              </a:rPr>
              <a:t>alias</a:t>
            </a:r>
            <a:endParaRPr lang="en-US" altLang="en-US" sz="2400" b="1" dirty="0">
              <a:latin typeface="Courier New" pitchFamily="49" charset="0"/>
              <a:cs typeface="Oracle Sans" panose="020B0503020204020204" pitchFamily="34" charset="0"/>
            </a:endParaRPr>
          </a:p>
          <a:p>
            <a:pPr>
              <a:tabLst>
                <a:tab pos="1033463" algn="l"/>
                <a:tab pos="2736057" algn="l"/>
                <a:tab pos="4986338" algn="l"/>
                <a:tab pos="6869907" algn="l"/>
              </a:tabLst>
              <a:defRPr/>
            </a:pPr>
            <a:r>
              <a:rPr lang="en-US" altLang="en-US" sz="2400" b="1" dirty="0">
                <a:latin typeface="Courier New" pitchFamily="49" charset="0"/>
                <a:cs typeface="Oracle Sans" panose="020B0503020204020204" pitchFamily="34" charset="0"/>
              </a:rPr>
              <a:t>  ON (</a:t>
            </a:r>
            <a:r>
              <a:rPr lang="en-US" altLang="en-US" sz="2400" b="1" i="1" dirty="0">
                <a:latin typeface="Courier New" pitchFamily="49" charset="0"/>
                <a:cs typeface="Oracle Sans" panose="020B0503020204020204" pitchFamily="34" charset="0"/>
              </a:rPr>
              <a:t>join condition</a:t>
            </a:r>
            <a:r>
              <a:rPr lang="en-US" altLang="en-US" sz="2400" b="1" dirty="0">
                <a:latin typeface="Courier New" pitchFamily="49" charset="0"/>
                <a:cs typeface="Oracle Sans" panose="020B0503020204020204" pitchFamily="34" charset="0"/>
              </a:rPr>
              <a:t>)</a:t>
            </a:r>
          </a:p>
          <a:p>
            <a:pPr>
              <a:tabLst>
                <a:tab pos="1033463" algn="l"/>
                <a:tab pos="2736057" algn="l"/>
                <a:tab pos="4986338" algn="l"/>
                <a:tab pos="6869907" algn="l"/>
              </a:tabLst>
              <a:defRPr/>
            </a:pPr>
            <a:r>
              <a:rPr lang="en-US" altLang="en-US" sz="2400" b="1" dirty="0">
                <a:latin typeface="Courier New" pitchFamily="49" charset="0"/>
                <a:cs typeface="Oracle Sans" panose="020B0503020204020204" pitchFamily="34" charset="0"/>
              </a:rPr>
              <a:t>  WHEN MATCHED THEN</a:t>
            </a:r>
          </a:p>
          <a:p>
            <a:pPr>
              <a:tabLst>
                <a:tab pos="1033463" algn="l"/>
                <a:tab pos="2736057" algn="l"/>
                <a:tab pos="4986338" algn="l"/>
                <a:tab pos="6869907" algn="l"/>
              </a:tabLst>
              <a:defRPr/>
            </a:pPr>
            <a:r>
              <a:rPr lang="en-US" altLang="en-US" sz="2400" b="1" dirty="0">
                <a:latin typeface="Courier New" pitchFamily="49" charset="0"/>
                <a:cs typeface="Oracle Sans" panose="020B0503020204020204" pitchFamily="34" charset="0"/>
              </a:rPr>
              <a:t>    UPDATE SET </a:t>
            </a:r>
          </a:p>
          <a:p>
            <a:pPr>
              <a:tabLst>
                <a:tab pos="1033463" algn="l"/>
                <a:tab pos="2736057" algn="l"/>
                <a:tab pos="4986338" algn="l"/>
                <a:tab pos="6869907" algn="l"/>
              </a:tabLst>
              <a:defRPr/>
            </a:pPr>
            <a:r>
              <a:rPr lang="en-US" altLang="en-US" sz="2400" b="1" dirty="0">
                <a:latin typeface="Courier New" pitchFamily="49" charset="0"/>
                <a:cs typeface="Oracle Sans" panose="020B0503020204020204" pitchFamily="34" charset="0"/>
              </a:rPr>
              <a:t>    </a:t>
            </a:r>
            <a:r>
              <a:rPr lang="en-US" altLang="en-US" sz="2400" b="1" i="1" dirty="0">
                <a:latin typeface="Courier New" pitchFamily="49" charset="0"/>
                <a:cs typeface="Oracle Sans" panose="020B0503020204020204" pitchFamily="34" charset="0"/>
              </a:rPr>
              <a:t>col1 = col1_val,</a:t>
            </a:r>
          </a:p>
          <a:p>
            <a:pPr>
              <a:tabLst>
                <a:tab pos="1033463" algn="l"/>
                <a:tab pos="2736057" algn="l"/>
                <a:tab pos="4986338" algn="l"/>
                <a:tab pos="6869907" algn="l"/>
              </a:tabLst>
              <a:defRPr/>
            </a:pPr>
            <a:r>
              <a:rPr lang="en-US" altLang="en-US" sz="2400" b="1" i="1" dirty="0">
                <a:latin typeface="Courier New" pitchFamily="49" charset="0"/>
                <a:cs typeface="Oracle Sans" panose="020B0503020204020204" pitchFamily="34" charset="0"/>
              </a:rPr>
              <a:t>    col2 = col2_val</a:t>
            </a:r>
          </a:p>
          <a:p>
            <a:pPr>
              <a:tabLst>
                <a:tab pos="1033463" algn="l"/>
                <a:tab pos="2736057" algn="l"/>
                <a:tab pos="4986338" algn="l"/>
                <a:tab pos="6869907" algn="l"/>
              </a:tabLst>
              <a:defRPr/>
            </a:pPr>
            <a:r>
              <a:rPr lang="en-US" altLang="en-US" sz="2400" b="1" dirty="0">
                <a:latin typeface="Courier New" pitchFamily="49" charset="0"/>
                <a:cs typeface="Oracle Sans" panose="020B0503020204020204" pitchFamily="34" charset="0"/>
              </a:rPr>
              <a:t> WHEN NOT MATCHED THEN</a:t>
            </a:r>
          </a:p>
          <a:p>
            <a:pPr>
              <a:tabLst>
                <a:tab pos="1033463" algn="l"/>
                <a:tab pos="2736057" algn="l"/>
                <a:tab pos="4986338" algn="l"/>
                <a:tab pos="6869907" algn="l"/>
              </a:tabLst>
              <a:defRPr/>
            </a:pPr>
            <a:r>
              <a:rPr lang="en-US" altLang="en-US" sz="2400" b="1" dirty="0">
                <a:latin typeface="Courier New" pitchFamily="49" charset="0"/>
                <a:cs typeface="Oracle Sans" panose="020B0503020204020204" pitchFamily="34" charset="0"/>
              </a:rPr>
              <a:t>    INSERT (</a:t>
            </a:r>
            <a:r>
              <a:rPr lang="en-US" altLang="en-US" sz="2400" b="1" i="1" dirty="0">
                <a:latin typeface="Courier New" pitchFamily="49" charset="0"/>
                <a:cs typeface="Oracle Sans" panose="020B0503020204020204" pitchFamily="34" charset="0"/>
              </a:rPr>
              <a:t>column_list</a:t>
            </a:r>
            <a:r>
              <a:rPr lang="en-US" altLang="en-US" sz="2400" b="1" dirty="0">
                <a:latin typeface="Courier New" pitchFamily="49" charset="0"/>
                <a:cs typeface="Oracle Sans" panose="020B0503020204020204" pitchFamily="34" charset="0"/>
              </a:rPr>
              <a:t>)</a:t>
            </a:r>
          </a:p>
          <a:p>
            <a:pPr>
              <a:tabLst>
                <a:tab pos="1033463" algn="l"/>
                <a:tab pos="2736057" algn="l"/>
                <a:tab pos="4986338" algn="l"/>
                <a:tab pos="6869907" algn="l"/>
              </a:tabLst>
              <a:defRPr/>
            </a:pPr>
            <a:r>
              <a:rPr lang="en-US" altLang="en-US" sz="2400" b="1" dirty="0">
                <a:latin typeface="Courier New" pitchFamily="49" charset="0"/>
                <a:cs typeface="Oracle Sans" panose="020B0503020204020204" pitchFamily="34" charset="0"/>
              </a:rPr>
              <a:t>    VALUES (</a:t>
            </a:r>
            <a:r>
              <a:rPr lang="en-US" altLang="en-US" sz="2400" b="1" i="1" dirty="0">
                <a:latin typeface="Courier New" pitchFamily="49" charset="0"/>
                <a:cs typeface="Oracle Sans" panose="020B0503020204020204" pitchFamily="34" charset="0"/>
              </a:rPr>
              <a:t>column_values</a:t>
            </a:r>
            <a:r>
              <a:rPr lang="en-US" altLang="en-US" sz="2400" b="1" dirty="0">
                <a:latin typeface="Courier New" pitchFamily="49" charset="0"/>
                <a:cs typeface="Oracle Sans" panose="020B0503020204020204" pitchFamily="34" charset="0"/>
              </a:rPr>
              <a:t>);</a:t>
            </a:r>
          </a:p>
        </p:txBody>
      </p:sp>
    </p:spTree>
    <p:custDataLst>
      <p:tags r:id="rId1"/>
    </p:custDataLst>
    <p:extLst>
      <p:ext uri="{BB962C8B-B14F-4D97-AF65-F5344CB8AC3E}">
        <p14:creationId xmlns:p14="http://schemas.microsoft.com/office/powerpoint/2010/main" val="277871673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ChangeArrowheads="1"/>
          </p:cNvSpPr>
          <p:nvPr/>
        </p:nvSpPr>
        <p:spPr bwMode="blackWhite">
          <a:xfrm>
            <a:off x="2173517" y="3350420"/>
            <a:ext cx="14007627" cy="5276850"/>
          </a:xfrm>
          <a:prstGeom prst="rect">
            <a:avLst/>
          </a:prstGeom>
          <a:noFill/>
          <a:ln w="2857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033463" algn="l"/>
                <a:tab pos="2736057" algn="l"/>
                <a:tab pos="4986338" algn="l"/>
                <a:tab pos="6869907" algn="l"/>
              </a:tabLst>
            </a:pPr>
            <a:endParaRPr lang="en-US" altLang="en-US" sz="2400" dirty="0">
              <a:solidFill>
                <a:schemeClr val="bg2"/>
              </a:solidFill>
              <a:latin typeface="Courier New" pitchFamily="49" charset="0"/>
              <a:cs typeface="Oracle Sans" panose="020B0503020204020204" pitchFamily="34" charset="0"/>
            </a:endParaRPr>
          </a:p>
        </p:txBody>
      </p:sp>
      <p:sp>
        <p:nvSpPr>
          <p:cNvPr id="51203"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Merging Rows: Example</a:t>
            </a:r>
          </a:p>
        </p:txBody>
      </p:sp>
      <p:sp>
        <p:nvSpPr>
          <p:cNvPr id="51204" name="Rectangle 5"/>
          <p:cNvSpPr>
            <a:spLocks noGrp="1" noChangeArrowheads="1"/>
          </p:cNvSpPr>
          <p:nvPr>
            <p:ph idx="1"/>
          </p:nvPr>
        </p:nvSpPr>
        <p:spPr>
          <a:xfrm>
            <a:off x="933451" y="2272710"/>
            <a:ext cx="16421100" cy="59554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Insert or update rows in the </a:t>
            </a:r>
            <a:r>
              <a:rPr lang="en-US" altLang="en-US" dirty="0">
                <a:latin typeface="Courier New" panose="02070309020205020404" pitchFamily="49" charset="0"/>
                <a:cs typeface="Courier New" panose="02070309020205020404" pitchFamily="49" charset="0"/>
              </a:rPr>
              <a:t>COPY_EMP3 </a:t>
            </a:r>
            <a:r>
              <a:rPr lang="en-US" altLang="en-US" dirty="0">
                <a:latin typeface="Oracle Sans" panose="020B0503020204020204" pitchFamily="34" charset="0"/>
                <a:cs typeface="Oracle Sans" panose="020B0503020204020204" pitchFamily="34" charset="0"/>
              </a:rPr>
              <a:t>table to match the </a:t>
            </a:r>
            <a:r>
              <a:rPr lang="en-US" altLang="en-US" dirty="0">
                <a:latin typeface="Courier New" panose="02070309020205020404" pitchFamily="49" charset="0"/>
                <a:cs typeface="Courier New" panose="02070309020205020404" pitchFamily="49" charset="0"/>
              </a:rPr>
              <a:t>EMPLOYEES</a:t>
            </a:r>
            <a:r>
              <a:rPr lang="en-US" altLang="en-US" dirty="0">
                <a:latin typeface="Oracle Sans" panose="020B0503020204020204" pitchFamily="34" charset="0"/>
                <a:cs typeface="Oracle Sans" panose="020B0503020204020204" pitchFamily="34" charset="0"/>
              </a:rPr>
              <a:t> table.</a:t>
            </a:r>
          </a:p>
        </p:txBody>
      </p:sp>
      <p:pic>
        <p:nvPicPr>
          <p:cNvPr id="51205" name="Picture 11"/>
          <p:cNvPicPr>
            <a:picLocks noChangeAspect="1" noChangeArrowheads="1"/>
          </p:cNvPicPr>
          <p:nvPr/>
        </p:nvPicPr>
        <p:blipFill>
          <a:blip r:embed="rId4" cstate="print"/>
          <a:stretch>
            <a:fillRect/>
          </a:stretch>
        </p:blipFill>
        <p:spPr bwMode="auto">
          <a:xfrm>
            <a:off x="1299329" y="8686802"/>
            <a:ext cx="1928571" cy="500000"/>
          </a:xfrm>
          <a:prstGeom prst="rect">
            <a:avLst/>
          </a:prstGeom>
          <a:noFill/>
          <a:ln w="28575">
            <a:noFill/>
            <a:miter lim="800000"/>
            <a:headEnd type="none" w="sm" len="sm"/>
            <a:tailEnd type="none" w="sm" len="sm"/>
          </a:ln>
        </p:spPr>
      </p:pic>
      <p:sp>
        <p:nvSpPr>
          <p:cNvPr id="7" name="Content Placeholder 2"/>
          <p:cNvSpPr txBox="1">
            <a:spLocks/>
          </p:cNvSpPr>
          <p:nvPr/>
        </p:nvSpPr>
        <p:spPr bwMode="gray">
          <a:xfrm>
            <a:off x="1299329" y="2971802"/>
            <a:ext cx="16125591" cy="554168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90000"/>
              </a:lnSpc>
              <a:tabLst>
                <a:tab pos="1033463" algn="l"/>
                <a:tab pos="2736057" algn="l"/>
                <a:tab pos="4102895" algn="l"/>
                <a:tab pos="6869907" algn="l"/>
              </a:tabLst>
              <a:defRPr/>
            </a:pPr>
            <a:r>
              <a:rPr lang="en-US" altLang="en-US" sz="2400" b="1" dirty="0">
                <a:solidFill>
                  <a:schemeClr val="accent1"/>
                </a:solidFill>
                <a:latin typeface="Courier New" pitchFamily="49" charset="0"/>
                <a:cs typeface="Oracle Sans" panose="020B0503020204020204" pitchFamily="34" charset="0"/>
              </a:rPr>
              <a:t>MERGE INTO copy_emp3 c</a:t>
            </a:r>
          </a:p>
          <a:p>
            <a:pPr>
              <a:lnSpc>
                <a:spcPct val="90000"/>
              </a:lnSpc>
              <a:tabLst>
                <a:tab pos="1033463" algn="l"/>
                <a:tab pos="2736057" algn="l"/>
                <a:tab pos="4102895" algn="l"/>
                <a:tab pos="6869907" algn="l"/>
              </a:tabLst>
              <a:defRPr/>
            </a:pPr>
            <a:r>
              <a:rPr lang="en-US" altLang="en-US" sz="2400" b="1" dirty="0">
                <a:solidFill>
                  <a:srgbClr val="000000"/>
                </a:solidFill>
                <a:latin typeface="Courier New" pitchFamily="49" charset="0"/>
                <a:cs typeface="Oracle Sans" panose="020B0503020204020204" pitchFamily="34" charset="0"/>
              </a:rPr>
              <a:t>USING (SELECT * FROM EMPLOYEES ) e</a:t>
            </a:r>
          </a:p>
          <a:p>
            <a:pPr>
              <a:lnSpc>
                <a:spcPct val="90000"/>
              </a:lnSpc>
              <a:tabLst>
                <a:tab pos="1033463" algn="l"/>
                <a:tab pos="2736057" algn="l"/>
                <a:tab pos="4102895" algn="l"/>
                <a:tab pos="6869907" algn="l"/>
              </a:tabLst>
              <a:defRPr/>
            </a:pPr>
            <a:r>
              <a:rPr lang="en-US" altLang="en-US" sz="2400" b="1" dirty="0">
                <a:solidFill>
                  <a:srgbClr val="000000"/>
                </a:solidFill>
                <a:latin typeface="Courier New" pitchFamily="49" charset="0"/>
                <a:cs typeface="Oracle Sans" panose="020B0503020204020204" pitchFamily="34" charset="0"/>
              </a:rPr>
              <a:t>ON (c.employee_id = e.employee_id)</a:t>
            </a:r>
          </a:p>
          <a:p>
            <a:pPr>
              <a:lnSpc>
                <a:spcPct val="90000"/>
              </a:lnSpc>
              <a:tabLst>
                <a:tab pos="1033463" algn="l"/>
                <a:tab pos="2736057" algn="l"/>
                <a:tab pos="4102895" algn="l"/>
                <a:tab pos="6869907" algn="l"/>
              </a:tabLst>
              <a:defRPr/>
            </a:pPr>
            <a:r>
              <a:rPr lang="en-US" altLang="en-US" sz="2400" b="1" dirty="0">
                <a:solidFill>
                  <a:schemeClr val="accent1"/>
                </a:solidFill>
                <a:latin typeface="Courier New" pitchFamily="49" charset="0"/>
                <a:cs typeface="Oracle Sans" panose="020B0503020204020204" pitchFamily="34" charset="0"/>
              </a:rPr>
              <a:t>WHEN MATCHED THEN</a:t>
            </a:r>
          </a:p>
          <a:p>
            <a:pPr>
              <a:lnSpc>
                <a:spcPct val="90000"/>
              </a:lnSpc>
              <a:tabLst>
                <a:tab pos="1033463" algn="l"/>
                <a:tab pos="2736057" algn="l"/>
                <a:tab pos="4102895" algn="l"/>
                <a:tab pos="6869907" algn="l"/>
              </a:tabLst>
              <a:defRPr/>
            </a:pPr>
            <a:r>
              <a:rPr lang="en-US" altLang="en-US" sz="2400" b="1" dirty="0">
                <a:solidFill>
                  <a:schemeClr val="accent1"/>
                </a:solidFill>
                <a:latin typeface="Courier New" pitchFamily="49" charset="0"/>
                <a:cs typeface="Oracle Sans" panose="020B0503020204020204" pitchFamily="34" charset="0"/>
              </a:rPr>
              <a:t>UPDATE SET</a:t>
            </a:r>
          </a:p>
          <a:p>
            <a:pPr>
              <a:lnSpc>
                <a:spcPct val="90000"/>
              </a:lnSpc>
              <a:tabLst>
                <a:tab pos="1033463" algn="l"/>
                <a:tab pos="2736057" algn="l"/>
                <a:tab pos="4102895" algn="l"/>
                <a:tab pos="6869907" algn="l"/>
              </a:tabLst>
              <a:defRPr/>
            </a:pPr>
            <a:r>
              <a:rPr lang="en-US" altLang="en-US" sz="2400" b="1" dirty="0">
                <a:solidFill>
                  <a:srgbClr val="000000"/>
                </a:solidFill>
                <a:latin typeface="Courier New" pitchFamily="49" charset="0"/>
                <a:cs typeface="Oracle Sans" panose="020B0503020204020204" pitchFamily="34" charset="0"/>
              </a:rPr>
              <a:t>c.first_name = e.first_name,</a:t>
            </a:r>
          </a:p>
          <a:p>
            <a:pPr>
              <a:lnSpc>
                <a:spcPct val="90000"/>
              </a:lnSpc>
              <a:tabLst>
                <a:tab pos="1033463" algn="l"/>
                <a:tab pos="2736057" algn="l"/>
                <a:tab pos="4102895" algn="l"/>
                <a:tab pos="6869907" algn="l"/>
              </a:tabLst>
              <a:defRPr/>
            </a:pPr>
            <a:r>
              <a:rPr lang="en-US" altLang="en-US" sz="2400" b="1" dirty="0">
                <a:solidFill>
                  <a:srgbClr val="000000"/>
                </a:solidFill>
                <a:latin typeface="Courier New" pitchFamily="49" charset="0"/>
                <a:cs typeface="Oracle Sans" panose="020B0503020204020204" pitchFamily="34" charset="0"/>
              </a:rPr>
              <a:t>c.last_name = e.last_name,</a:t>
            </a:r>
          </a:p>
          <a:p>
            <a:pPr>
              <a:lnSpc>
                <a:spcPct val="90000"/>
              </a:lnSpc>
              <a:tabLst>
                <a:tab pos="1033463" algn="l"/>
                <a:tab pos="2736057" algn="l"/>
                <a:tab pos="4102895" algn="l"/>
                <a:tab pos="6869907" algn="l"/>
              </a:tabLst>
              <a:defRPr/>
            </a:pPr>
            <a:r>
              <a:rPr lang="en-US" altLang="en-US" sz="2400" b="1" dirty="0">
                <a:solidFill>
                  <a:srgbClr val="000000"/>
                </a:solidFill>
                <a:latin typeface="Courier New" pitchFamily="49" charset="0"/>
                <a:cs typeface="Oracle Sans" panose="020B0503020204020204" pitchFamily="34" charset="0"/>
              </a:rPr>
              <a:t>...</a:t>
            </a:r>
          </a:p>
          <a:p>
            <a:pPr>
              <a:lnSpc>
                <a:spcPct val="90000"/>
              </a:lnSpc>
              <a:tabLst>
                <a:tab pos="1033463" algn="l"/>
                <a:tab pos="2736057" algn="l"/>
                <a:tab pos="4102895" algn="l"/>
                <a:tab pos="6869907" algn="l"/>
              </a:tabLst>
              <a:defRPr/>
            </a:pPr>
            <a:endParaRPr lang="en-US" altLang="en-US" sz="2400" b="1" dirty="0">
              <a:solidFill>
                <a:srgbClr val="000000"/>
              </a:solidFill>
              <a:latin typeface="Courier New" pitchFamily="49" charset="0"/>
              <a:cs typeface="Oracle Sans" panose="020B0503020204020204" pitchFamily="34" charset="0"/>
            </a:endParaRPr>
          </a:p>
          <a:p>
            <a:pPr>
              <a:lnSpc>
                <a:spcPct val="90000"/>
              </a:lnSpc>
              <a:tabLst>
                <a:tab pos="1033463" algn="l"/>
                <a:tab pos="2736057" algn="l"/>
                <a:tab pos="4102895" algn="l"/>
                <a:tab pos="6869907" algn="l"/>
              </a:tabLst>
              <a:defRPr/>
            </a:pPr>
            <a:r>
              <a:rPr lang="en-US" altLang="en-US" sz="2400" b="1" dirty="0">
                <a:solidFill>
                  <a:schemeClr val="accent1"/>
                </a:solidFill>
                <a:latin typeface="Courier New" pitchFamily="49" charset="0"/>
                <a:cs typeface="Oracle Sans" panose="020B0503020204020204" pitchFamily="34" charset="0"/>
              </a:rPr>
              <a:t>DELETE WHERE (E.COMMISSION_PCT IS NOT NULL)</a:t>
            </a:r>
          </a:p>
          <a:p>
            <a:pPr>
              <a:lnSpc>
                <a:spcPct val="90000"/>
              </a:lnSpc>
              <a:tabLst>
                <a:tab pos="1033463" algn="l"/>
                <a:tab pos="2736057" algn="l"/>
                <a:tab pos="4102895" algn="l"/>
                <a:tab pos="6869907" algn="l"/>
              </a:tabLst>
              <a:defRPr/>
            </a:pPr>
            <a:r>
              <a:rPr lang="en-US" altLang="en-US" sz="2400" b="1" dirty="0">
                <a:solidFill>
                  <a:schemeClr val="accent1"/>
                </a:solidFill>
                <a:latin typeface="Courier New" pitchFamily="49" charset="0"/>
                <a:cs typeface="Oracle Sans" panose="020B0503020204020204" pitchFamily="34" charset="0"/>
              </a:rPr>
              <a:t>WHEN NOT MATCHED THEN</a:t>
            </a:r>
          </a:p>
          <a:p>
            <a:pPr>
              <a:lnSpc>
                <a:spcPct val="90000"/>
              </a:lnSpc>
              <a:tabLst>
                <a:tab pos="1033463" algn="l"/>
                <a:tab pos="2736057" algn="l"/>
                <a:tab pos="4102895" algn="l"/>
                <a:tab pos="6869907" algn="l"/>
              </a:tabLst>
              <a:defRPr/>
            </a:pPr>
            <a:r>
              <a:rPr lang="en-US" altLang="en-US" sz="2400" b="1" dirty="0">
                <a:solidFill>
                  <a:schemeClr val="accent1"/>
                </a:solidFill>
                <a:latin typeface="Courier New" pitchFamily="49" charset="0"/>
                <a:cs typeface="Oracle Sans" panose="020B0503020204020204" pitchFamily="34" charset="0"/>
              </a:rPr>
              <a:t>INSERT VALUES</a:t>
            </a:r>
            <a:r>
              <a:rPr lang="en-US" altLang="en-US" sz="2400" b="1" dirty="0">
                <a:solidFill>
                  <a:srgbClr val="000000"/>
                </a:solidFill>
                <a:latin typeface="Courier New" pitchFamily="49" charset="0"/>
                <a:cs typeface="Oracle Sans" panose="020B0503020204020204" pitchFamily="34" charset="0"/>
              </a:rPr>
              <a:t>(e.employee_id, e.first_name, e.last_name,</a:t>
            </a:r>
          </a:p>
          <a:p>
            <a:pPr>
              <a:lnSpc>
                <a:spcPct val="90000"/>
              </a:lnSpc>
              <a:tabLst>
                <a:tab pos="1033463" algn="l"/>
                <a:tab pos="2736057" algn="l"/>
                <a:tab pos="4102895" algn="l"/>
                <a:tab pos="6869907" algn="l"/>
              </a:tabLst>
              <a:defRPr/>
            </a:pPr>
            <a:r>
              <a:rPr lang="en-US" altLang="en-US" sz="2400" b="1" dirty="0">
                <a:solidFill>
                  <a:srgbClr val="000000"/>
                </a:solidFill>
                <a:latin typeface="Courier New" pitchFamily="49" charset="0"/>
                <a:cs typeface="Oracle Sans" panose="020B0503020204020204" pitchFamily="34" charset="0"/>
              </a:rPr>
              <a:t>e.email, e.phone_number, e.hire_date, e.job_id,</a:t>
            </a:r>
          </a:p>
          <a:p>
            <a:pPr>
              <a:lnSpc>
                <a:spcPct val="90000"/>
              </a:lnSpc>
              <a:tabLst>
                <a:tab pos="1033463" algn="l"/>
                <a:tab pos="2736057" algn="l"/>
                <a:tab pos="4102895" algn="l"/>
                <a:tab pos="6869907" algn="l"/>
              </a:tabLst>
              <a:defRPr/>
            </a:pPr>
            <a:r>
              <a:rPr lang="en-US" altLang="en-US" sz="2400" b="1" dirty="0">
                <a:solidFill>
                  <a:srgbClr val="000000"/>
                </a:solidFill>
                <a:latin typeface="Courier New" pitchFamily="49" charset="0"/>
                <a:cs typeface="Oracle Sans" panose="020B0503020204020204" pitchFamily="34" charset="0"/>
              </a:rPr>
              <a:t>e.salary, e.commission_pct, e.manager_id,</a:t>
            </a:r>
          </a:p>
          <a:p>
            <a:pPr>
              <a:lnSpc>
                <a:spcPct val="90000"/>
              </a:lnSpc>
              <a:tabLst>
                <a:tab pos="1033463" algn="l"/>
                <a:tab pos="2736057" algn="l"/>
                <a:tab pos="4102895" algn="l"/>
                <a:tab pos="6869907" algn="l"/>
              </a:tabLst>
              <a:defRPr/>
            </a:pPr>
            <a:r>
              <a:rPr lang="en-US" altLang="en-US" sz="2400" b="1" dirty="0">
                <a:solidFill>
                  <a:srgbClr val="000000"/>
                </a:solidFill>
                <a:latin typeface="Courier New" pitchFamily="49" charset="0"/>
                <a:cs typeface="Oracle Sans" panose="020B0503020204020204" pitchFamily="34" charset="0"/>
              </a:rPr>
              <a:t>e.department_id);</a:t>
            </a:r>
          </a:p>
        </p:txBody>
      </p:sp>
    </p:spTree>
    <p:custDataLst>
      <p:tags r:id="rId1"/>
    </p:custDataLst>
    <p:extLst>
      <p:ext uri="{BB962C8B-B14F-4D97-AF65-F5344CB8AC3E}">
        <p14:creationId xmlns:p14="http://schemas.microsoft.com/office/powerpoint/2010/main" val="226578586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06080407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Merging Rows: Example</a:t>
            </a:r>
          </a:p>
        </p:txBody>
      </p:sp>
      <p:sp>
        <p:nvSpPr>
          <p:cNvPr id="6" name="Content Placeholder 2"/>
          <p:cNvSpPr txBox="1">
            <a:spLocks/>
          </p:cNvSpPr>
          <p:nvPr/>
        </p:nvSpPr>
        <p:spPr bwMode="gray">
          <a:xfrm>
            <a:off x="1299329" y="2202525"/>
            <a:ext cx="16125591" cy="136366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033463" algn="l"/>
                <a:tab pos="2736057" algn="l"/>
                <a:tab pos="4986338" algn="l"/>
                <a:tab pos="6869907" algn="l"/>
              </a:tabLst>
              <a:defRPr/>
            </a:pPr>
            <a:r>
              <a:rPr lang="en-US" altLang="en-US" sz="2400" b="1" dirty="0">
                <a:latin typeface="Courier New" pitchFamily="49" charset="0"/>
                <a:cs typeface="Oracle Sans" panose="020B0503020204020204" pitchFamily="34" charset="0"/>
              </a:rPr>
              <a:t>TRUNCATE TABLE copy_emp3;</a:t>
            </a:r>
          </a:p>
          <a:p>
            <a:pPr>
              <a:tabLst>
                <a:tab pos="1033463" algn="l"/>
                <a:tab pos="2736057" algn="l"/>
                <a:tab pos="4986338" algn="l"/>
                <a:tab pos="6869907" algn="l"/>
              </a:tabLst>
              <a:defRPr/>
            </a:pPr>
            <a:r>
              <a:rPr lang="en-US" altLang="en-US" sz="2400" b="1" dirty="0">
                <a:latin typeface="Courier New" pitchFamily="49" charset="0"/>
                <a:cs typeface="Oracle Sans" panose="020B0503020204020204" pitchFamily="34" charset="0"/>
              </a:rPr>
              <a:t>SELECT * FROM copy_emp3;</a:t>
            </a:r>
          </a:p>
          <a:p>
            <a:pPr>
              <a:tabLst>
                <a:tab pos="1033463" algn="l"/>
                <a:tab pos="2736057" algn="l"/>
                <a:tab pos="4986338" algn="l"/>
                <a:tab pos="6869907" algn="l"/>
              </a:tabLst>
              <a:defRPr/>
            </a:pPr>
            <a:r>
              <a:rPr lang="en-US" altLang="en-US" sz="2400" b="1" dirty="0">
                <a:solidFill>
                  <a:schemeClr val="accent1"/>
                </a:solidFill>
                <a:latin typeface="Courier New" pitchFamily="49" charset="0"/>
                <a:cs typeface="Oracle Sans" panose="020B0503020204020204" pitchFamily="34" charset="0"/>
              </a:rPr>
              <a:t>no rows selected</a:t>
            </a:r>
          </a:p>
        </p:txBody>
      </p:sp>
      <p:sp>
        <p:nvSpPr>
          <p:cNvPr id="7" name="Content Placeholder 2"/>
          <p:cNvSpPr txBox="1">
            <a:spLocks/>
          </p:cNvSpPr>
          <p:nvPr/>
        </p:nvSpPr>
        <p:spPr bwMode="gray">
          <a:xfrm>
            <a:off x="1299329" y="3794785"/>
            <a:ext cx="16125591" cy="4109217"/>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90000"/>
              </a:lnSpc>
              <a:tabLst>
                <a:tab pos="1033463" algn="l"/>
                <a:tab pos="2736057" algn="l"/>
                <a:tab pos="4986338" algn="l"/>
                <a:tab pos="6869907" algn="l"/>
              </a:tabLst>
              <a:defRPr/>
            </a:pPr>
            <a:r>
              <a:rPr lang="en-US" altLang="en-US" sz="2400" b="1" dirty="0">
                <a:latin typeface="Courier New" pitchFamily="49" charset="0"/>
                <a:cs typeface="Oracle Sans" panose="020B0503020204020204" pitchFamily="34" charset="0"/>
              </a:rPr>
              <a:t>MERGE INTO copy_emp3 c</a:t>
            </a:r>
          </a:p>
          <a:p>
            <a:pPr>
              <a:lnSpc>
                <a:spcPct val="90000"/>
              </a:lnSpc>
              <a:tabLst>
                <a:tab pos="1033463" algn="l"/>
                <a:tab pos="2736057" algn="l"/>
                <a:tab pos="4986338" algn="l"/>
                <a:tab pos="6869907" algn="l"/>
              </a:tabLst>
              <a:defRPr/>
            </a:pPr>
            <a:r>
              <a:rPr lang="en-US" altLang="en-US" sz="2400" b="1" dirty="0">
                <a:latin typeface="Courier New" pitchFamily="49" charset="0"/>
                <a:cs typeface="Oracle Sans" panose="020B0503020204020204" pitchFamily="34" charset="0"/>
              </a:rPr>
              <a:t>USING (SELECT * FROM EMPLOYEES ) e</a:t>
            </a:r>
          </a:p>
          <a:p>
            <a:pPr>
              <a:lnSpc>
                <a:spcPct val="90000"/>
              </a:lnSpc>
              <a:tabLst>
                <a:tab pos="1033463" algn="l"/>
                <a:tab pos="2736057" algn="l"/>
                <a:tab pos="4986338" algn="l"/>
                <a:tab pos="6869907" algn="l"/>
              </a:tabLst>
              <a:defRPr/>
            </a:pPr>
            <a:r>
              <a:rPr lang="en-US" altLang="en-US" sz="2400" b="1" dirty="0">
                <a:latin typeface="Courier New" pitchFamily="49" charset="0"/>
                <a:cs typeface="Oracle Sans" panose="020B0503020204020204" pitchFamily="34" charset="0"/>
              </a:rPr>
              <a:t>ON (c.employee_id = e.employee_id)</a:t>
            </a:r>
          </a:p>
          <a:p>
            <a:pPr>
              <a:lnSpc>
                <a:spcPct val="90000"/>
              </a:lnSpc>
              <a:tabLst>
                <a:tab pos="1033463" algn="l"/>
                <a:tab pos="2736057" algn="l"/>
                <a:tab pos="4986338" algn="l"/>
                <a:tab pos="6869907" algn="l"/>
              </a:tabLst>
              <a:defRPr/>
            </a:pPr>
            <a:r>
              <a:rPr lang="en-US" altLang="en-US" sz="2400" b="1" dirty="0">
                <a:latin typeface="Courier New" pitchFamily="49" charset="0"/>
                <a:cs typeface="Oracle Sans" panose="020B0503020204020204" pitchFamily="34" charset="0"/>
              </a:rPr>
              <a:t>WHEN MATCHED THEN</a:t>
            </a:r>
          </a:p>
          <a:p>
            <a:pPr>
              <a:lnSpc>
                <a:spcPct val="90000"/>
              </a:lnSpc>
              <a:tabLst>
                <a:tab pos="1033463" algn="l"/>
                <a:tab pos="2736057" algn="l"/>
                <a:tab pos="4986338" algn="l"/>
                <a:tab pos="6869907" algn="l"/>
              </a:tabLst>
              <a:defRPr/>
            </a:pPr>
            <a:r>
              <a:rPr lang="en-US" altLang="en-US" sz="2400" b="1" dirty="0">
                <a:latin typeface="Courier New" pitchFamily="49" charset="0"/>
                <a:cs typeface="Oracle Sans" panose="020B0503020204020204" pitchFamily="34" charset="0"/>
              </a:rPr>
              <a:t>UPDATE SET</a:t>
            </a:r>
          </a:p>
          <a:p>
            <a:pPr>
              <a:lnSpc>
                <a:spcPct val="90000"/>
              </a:lnSpc>
              <a:tabLst>
                <a:tab pos="1033463" algn="l"/>
                <a:tab pos="2736057" algn="l"/>
                <a:tab pos="4986338" algn="l"/>
                <a:tab pos="6869907" algn="l"/>
              </a:tabLst>
              <a:defRPr/>
            </a:pPr>
            <a:r>
              <a:rPr lang="en-US" altLang="en-US" sz="2400" b="1" dirty="0">
                <a:latin typeface="Courier New" pitchFamily="49" charset="0"/>
                <a:cs typeface="Oracle Sans" panose="020B0503020204020204" pitchFamily="34" charset="0"/>
              </a:rPr>
              <a:t>c.first_name = e.first_name,</a:t>
            </a:r>
          </a:p>
          <a:p>
            <a:pPr>
              <a:lnSpc>
                <a:spcPct val="90000"/>
              </a:lnSpc>
              <a:tabLst>
                <a:tab pos="1033463" algn="l"/>
                <a:tab pos="2736057" algn="l"/>
                <a:tab pos="4986338" algn="l"/>
                <a:tab pos="6869907" algn="l"/>
              </a:tabLst>
              <a:defRPr/>
            </a:pPr>
            <a:r>
              <a:rPr lang="en-US" altLang="en-US" sz="2400" b="1" dirty="0">
                <a:latin typeface="Courier New" pitchFamily="49" charset="0"/>
                <a:cs typeface="Oracle Sans" panose="020B0503020204020204" pitchFamily="34" charset="0"/>
              </a:rPr>
              <a:t>c.last_name = e.last_name,</a:t>
            </a:r>
          </a:p>
          <a:p>
            <a:pPr>
              <a:lnSpc>
                <a:spcPct val="90000"/>
              </a:lnSpc>
              <a:tabLst>
                <a:tab pos="1033463" algn="l"/>
                <a:tab pos="2736057" algn="l"/>
                <a:tab pos="4986338" algn="l"/>
                <a:tab pos="6869907" algn="l"/>
              </a:tabLst>
              <a:defRPr/>
            </a:pPr>
            <a:r>
              <a:rPr lang="en-US" altLang="en-US" sz="2400" b="1" dirty="0">
                <a:latin typeface="Courier New" pitchFamily="49" charset="0"/>
                <a:cs typeface="Oracle Sans" panose="020B0503020204020204" pitchFamily="34" charset="0"/>
              </a:rPr>
              <a:t>...</a:t>
            </a:r>
          </a:p>
          <a:p>
            <a:pPr>
              <a:lnSpc>
                <a:spcPct val="90000"/>
              </a:lnSpc>
              <a:tabLst>
                <a:tab pos="1033463" algn="l"/>
                <a:tab pos="2736057" algn="l"/>
                <a:tab pos="4986338" algn="l"/>
                <a:tab pos="6869907" algn="l"/>
              </a:tabLst>
              <a:defRPr/>
            </a:pPr>
            <a:r>
              <a:rPr lang="en-US" altLang="en-US" sz="2400" b="1" dirty="0">
                <a:latin typeface="Courier New" pitchFamily="49" charset="0"/>
                <a:cs typeface="Oracle Sans" panose="020B0503020204020204" pitchFamily="34" charset="0"/>
              </a:rPr>
              <a:t>DELETE WHERE (E.COMMISSION_PCT IS NOT NULL)</a:t>
            </a:r>
          </a:p>
          <a:p>
            <a:pPr>
              <a:lnSpc>
                <a:spcPct val="90000"/>
              </a:lnSpc>
              <a:tabLst>
                <a:tab pos="1033463" algn="l"/>
                <a:tab pos="2736057" algn="l"/>
                <a:tab pos="4986338" algn="l"/>
                <a:tab pos="6869907" algn="l"/>
              </a:tabLst>
              <a:defRPr/>
            </a:pPr>
            <a:r>
              <a:rPr lang="en-US" altLang="en-US" sz="2400" b="1" dirty="0">
                <a:latin typeface="Courier New" pitchFamily="49" charset="0"/>
                <a:cs typeface="Oracle Sans" panose="020B0503020204020204" pitchFamily="34" charset="0"/>
              </a:rPr>
              <a:t>WHEN NOT MATCHED THEN</a:t>
            </a:r>
          </a:p>
          <a:p>
            <a:pPr>
              <a:lnSpc>
                <a:spcPct val="90000"/>
              </a:lnSpc>
              <a:tabLst>
                <a:tab pos="1033463" algn="l"/>
                <a:tab pos="2736057" algn="l"/>
                <a:tab pos="4986338" algn="l"/>
                <a:tab pos="6869907" algn="l"/>
              </a:tabLst>
              <a:defRPr/>
            </a:pPr>
            <a:r>
              <a:rPr lang="en-US" altLang="en-US" sz="2400" b="1" dirty="0">
                <a:latin typeface="Courier New" pitchFamily="49" charset="0"/>
                <a:cs typeface="Oracle Sans" panose="020B0503020204020204" pitchFamily="34" charset="0"/>
              </a:rPr>
              <a:t>INSERT VALUES(e.employee_id, e.first_name, ...</a:t>
            </a:r>
          </a:p>
        </p:txBody>
      </p:sp>
      <p:sp>
        <p:nvSpPr>
          <p:cNvPr id="8" name="Content Placeholder 2"/>
          <p:cNvSpPr txBox="1">
            <a:spLocks/>
          </p:cNvSpPr>
          <p:nvPr/>
        </p:nvSpPr>
        <p:spPr bwMode="gray">
          <a:xfrm>
            <a:off x="1299329" y="8138187"/>
            <a:ext cx="16125591" cy="96575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033463" algn="l"/>
                <a:tab pos="2736057" algn="l"/>
                <a:tab pos="4986338" algn="l"/>
                <a:tab pos="6869907" algn="l"/>
              </a:tabLst>
              <a:defRPr/>
            </a:pPr>
            <a:r>
              <a:rPr lang="en-US" altLang="en-US" sz="2400" b="1" dirty="0">
                <a:latin typeface="Courier New" pitchFamily="49" charset="0"/>
                <a:cs typeface="Oracle Sans" panose="020B0503020204020204" pitchFamily="34" charset="0"/>
              </a:rPr>
              <a:t>SELECT * FROM copy_emp3;</a:t>
            </a:r>
          </a:p>
          <a:p>
            <a:pPr>
              <a:tabLst>
                <a:tab pos="1033463" algn="l"/>
                <a:tab pos="2736057" algn="l"/>
                <a:tab pos="4986338" algn="l"/>
                <a:tab pos="6869907" algn="l"/>
              </a:tabLst>
              <a:defRPr/>
            </a:pPr>
            <a:r>
              <a:rPr lang="en-US" altLang="en-US" sz="2400" b="1" dirty="0">
                <a:solidFill>
                  <a:schemeClr val="accent1"/>
                </a:solidFill>
                <a:latin typeface="Courier New" pitchFamily="49" charset="0"/>
                <a:cs typeface="Oracle Sans" panose="020B0503020204020204" pitchFamily="34" charset="0"/>
              </a:rPr>
              <a:t>107 rows selected.</a:t>
            </a:r>
          </a:p>
        </p:txBody>
      </p:sp>
    </p:spTree>
    <p:custDataLst>
      <p:tags r:id="rId1"/>
    </p:custDataLst>
    <p:extLst>
      <p:ext uri="{BB962C8B-B14F-4D97-AF65-F5344CB8AC3E}">
        <p14:creationId xmlns:p14="http://schemas.microsoft.com/office/powerpoint/2010/main" val="160773968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14" name="Rectangle 3">
            <a:extLst>
              <a:ext uri="{FF2B5EF4-FFF2-40B4-BE49-F238E27FC236}">
                <a16:creationId xmlns:a16="http://schemas.microsoft.com/office/drawing/2014/main" xmlns="" id="{C9B0E7C8-75C1-4D52-BBB6-39701CDD8356}"/>
              </a:ext>
            </a:extLst>
          </p:cNvPr>
          <p:cNvSpPr>
            <a:spLocks noGrp="1" noChangeArrowheads="1"/>
          </p:cNvSpPr>
          <p:nvPr>
            <p:ph idx="1"/>
          </p:nvPr>
        </p:nvSpPr>
        <p:spPr>
          <a:xfrm>
            <a:off x="933451" y="2272710"/>
            <a:ext cx="16421100" cy="474905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dirty="0">
                <a:solidFill>
                  <a:schemeClr val="tx1">
                    <a:lumMod val="50000"/>
                    <a:lumOff val="50000"/>
                  </a:schemeClr>
                </a:solidFill>
              </a:rPr>
              <a:t>Specifying explicit default values in the </a:t>
            </a:r>
            <a:r>
              <a:rPr lang="en-US" dirty="0">
                <a:solidFill>
                  <a:schemeClr val="tx1">
                    <a:lumMod val="50000"/>
                    <a:lumOff val="50000"/>
                  </a:schemeClr>
                </a:solidFill>
                <a:latin typeface="Courier New" panose="02070309020205020404" pitchFamily="49" charset="0"/>
                <a:cs typeface="Courier New" panose="02070309020205020404" pitchFamily="49" charset="0"/>
              </a:rPr>
              <a:t>INSERT</a:t>
            </a:r>
            <a:r>
              <a:rPr lang="en-US" dirty="0">
                <a:solidFill>
                  <a:schemeClr val="tx1">
                    <a:lumMod val="50000"/>
                    <a:lumOff val="50000"/>
                  </a:schemeClr>
                </a:solidFill>
              </a:rPr>
              <a:t> and </a:t>
            </a:r>
            <a:r>
              <a:rPr lang="en-US" dirty="0">
                <a:solidFill>
                  <a:schemeClr val="tx1">
                    <a:lumMod val="50000"/>
                    <a:lumOff val="50000"/>
                  </a:schemeClr>
                </a:solidFill>
                <a:latin typeface="Courier New" panose="02070309020205020404" pitchFamily="49" charset="0"/>
                <a:cs typeface="Courier New" panose="02070309020205020404" pitchFamily="49" charset="0"/>
              </a:rPr>
              <a:t>UPDATE</a:t>
            </a:r>
            <a:r>
              <a:rPr lang="en-US" dirty="0">
                <a:solidFill>
                  <a:schemeClr val="tx1">
                    <a:lumMod val="50000"/>
                    <a:lumOff val="50000"/>
                  </a:schemeClr>
                </a:solidFill>
              </a:rPr>
              <a:t> statements</a:t>
            </a:r>
          </a:p>
          <a:p>
            <a:pPr lvl="1">
              <a:buClr>
                <a:schemeClr val="tx1">
                  <a:lumMod val="50000"/>
                  <a:lumOff val="50000"/>
                </a:schemeClr>
              </a:buClr>
            </a:pPr>
            <a:r>
              <a:rPr lang="en-US" dirty="0">
                <a:solidFill>
                  <a:schemeClr val="tx1">
                    <a:lumMod val="50000"/>
                    <a:lumOff val="50000"/>
                  </a:schemeClr>
                </a:solidFill>
              </a:rPr>
              <a:t>Using the following types of </a:t>
            </a:r>
            <a:r>
              <a:rPr lang="en-US" dirty="0" err="1">
                <a:solidFill>
                  <a:schemeClr val="tx1">
                    <a:lumMod val="50000"/>
                    <a:lumOff val="50000"/>
                  </a:schemeClr>
                </a:solidFill>
              </a:rPr>
              <a:t>multitable</a:t>
            </a:r>
            <a:r>
              <a:rPr lang="en-US" dirty="0">
                <a:solidFill>
                  <a:schemeClr val="tx1">
                    <a:lumMod val="50000"/>
                    <a:lumOff val="50000"/>
                  </a:schemeClr>
                </a:solidFill>
              </a:rPr>
              <a:t> </a:t>
            </a:r>
            <a:r>
              <a:rPr lang="en-US" dirty="0">
                <a:solidFill>
                  <a:schemeClr val="tx1">
                    <a:lumMod val="50000"/>
                    <a:lumOff val="50000"/>
                  </a:schemeClr>
                </a:solidFill>
                <a:latin typeface="Courier New" panose="02070309020205020404" pitchFamily="49" charset="0"/>
                <a:cs typeface="Courier New" panose="02070309020205020404" pitchFamily="49" charset="0"/>
              </a:rPr>
              <a:t>INSERT</a:t>
            </a:r>
            <a:r>
              <a:rPr lang="en-US" dirty="0">
                <a:solidFill>
                  <a:schemeClr val="tx1">
                    <a:lumMod val="50000"/>
                    <a:lumOff val="50000"/>
                  </a:schemeClr>
                </a:solidFill>
              </a:rPr>
              <a:t>s:</a:t>
            </a:r>
          </a:p>
          <a:p>
            <a:pPr lvl="2">
              <a:buClr>
                <a:schemeClr val="tx1">
                  <a:lumMod val="50000"/>
                  <a:lumOff val="50000"/>
                </a:schemeClr>
              </a:buClr>
            </a:pPr>
            <a:r>
              <a:rPr lang="en-US" dirty="0">
                <a:solidFill>
                  <a:schemeClr val="tx1">
                    <a:lumMod val="50000"/>
                    <a:lumOff val="50000"/>
                  </a:schemeClr>
                </a:solidFill>
              </a:rPr>
              <a:t>Unconditional </a:t>
            </a:r>
            <a:r>
              <a:rPr lang="en-US" dirty="0">
                <a:solidFill>
                  <a:schemeClr val="tx1">
                    <a:lumMod val="50000"/>
                    <a:lumOff val="50000"/>
                  </a:schemeClr>
                </a:solidFill>
                <a:latin typeface="Courier New" panose="02070309020205020404" pitchFamily="49" charset="0"/>
                <a:cs typeface="Courier New" panose="02070309020205020404" pitchFamily="49" charset="0"/>
              </a:rPr>
              <a:t>INSERT</a:t>
            </a:r>
          </a:p>
          <a:p>
            <a:pPr lvl="2">
              <a:buClr>
                <a:schemeClr val="tx1">
                  <a:lumMod val="50000"/>
                  <a:lumOff val="50000"/>
                </a:schemeClr>
              </a:buClr>
            </a:pPr>
            <a:r>
              <a:rPr lang="en-US" dirty="0">
                <a:solidFill>
                  <a:schemeClr val="tx1">
                    <a:lumMod val="50000"/>
                    <a:lumOff val="50000"/>
                  </a:schemeClr>
                </a:solidFill>
              </a:rPr>
              <a:t>Conditional </a:t>
            </a:r>
            <a:r>
              <a:rPr lang="en-US" dirty="0">
                <a:solidFill>
                  <a:schemeClr val="tx1">
                    <a:lumMod val="50000"/>
                    <a:lumOff val="50000"/>
                  </a:schemeClr>
                </a:solidFill>
                <a:latin typeface="Courier New" panose="02070309020205020404" pitchFamily="49" charset="0"/>
                <a:cs typeface="Courier New" panose="02070309020205020404" pitchFamily="49" charset="0"/>
              </a:rPr>
              <a:t>INSERT ALL</a:t>
            </a:r>
          </a:p>
          <a:p>
            <a:pPr lvl="2">
              <a:buClr>
                <a:schemeClr val="tx1">
                  <a:lumMod val="50000"/>
                  <a:lumOff val="50000"/>
                </a:schemeClr>
              </a:buClr>
            </a:pPr>
            <a:r>
              <a:rPr lang="en-US" dirty="0">
                <a:solidFill>
                  <a:schemeClr val="tx1">
                    <a:lumMod val="50000"/>
                    <a:lumOff val="50000"/>
                  </a:schemeClr>
                </a:solidFill>
              </a:rPr>
              <a:t>Conditional </a:t>
            </a:r>
            <a:r>
              <a:rPr lang="en-US" dirty="0">
                <a:solidFill>
                  <a:schemeClr val="tx1">
                    <a:lumMod val="50000"/>
                    <a:lumOff val="50000"/>
                  </a:schemeClr>
                </a:solidFill>
                <a:latin typeface="Courier New" panose="02070309020205020404" pitchFamily="49" charset="0"/>
                <a:cs typeface="Courier New" panose="02070309020205020404" pitchFamily="49" charset="0"/>
              </a:rPr>
              <a:t>INSERT FIRST</a:t>
            </a:r>
          </a:p>
          <a:p>
            <a:pPr lvl="2">
              <a:buClr>
                <a:schemeClr val="tx1">
                  <a:lumMod val="50000"/>
                  <a:lumOff val="50000"/>
                </a:schemeClr>
              </a:buClr>
            </a:pPr>
            <a:r>
              <a:rPr lang="en-US" dirty="0">
                <a:solidFill>
                  <a:schemeClr val="tx1">
                    <a:lumMod val="50000"/>
                    <a:lumOff val="50000"/>
                  </a:schemeClr>
                </a:solidFill>
              </a:rPr>
              <a:t>Pivoting </a:t>
            </a:r>
            <a:r>
              <a:rPr lang="en-US" dirty="0">
                <a:solidFill>
                  <a:schemeClr val="tx1">
                    <a:lumMod val="50000"/>
                    <a:lumOff val="50000"/>
                  </a:schemeClr>
                </a:solidFill>
                <a:latin typeface="Courier New" panose="02070309020205020404" pitchFamily="49" charset="0"/>
                <a:cs typeface="Courier New" panose="02070309020205020404" pitchFamily="49" charset="0"/>
              </a:rPr>
              <a:t>INSERT </a:t>
            </a:r>
          </a:p>
          <a:p>
            <a:pPr lvl="1">
              <a:buClr>
                <a:schemeClr val="tx1">
                  <a:lumMod val="50000"/>
                  <a:lumOff val="50000"/>
                </a:schemeClr>
              </a:buClr>
            </a:pPr>
            <a:r>
              <a:rPr lang="en-US" dirty="0">
                <a:solidFill>
                  <a:schemeClr val="tx1">
                    <a:lumMod val="50000"/>
                    <a:lumOff val="50000"/>
                  </a:schemeClr>
                </a:solidFill>
              </a:rPr>
              <a:t>Merging rows in a table</a:t>
            </a:r>
          </a:p>
          <a:p>
            <a:pPr lvl="1"/>
            <a:r>
              <a:rPr lang="en-US" dirty="0"/>
              <a:t>Performing flashback operations</a:t>
            </a:r>
          </a:p>
          <a:p>
            <a:pPr lvl="1">
              <a:buClr>
                <a:schemeClr val="tx1">
                  <a:lumMod val="50000"/>
                  <a:lumOff val="50000"/>
                </a:schemeClr>
              </a:buClr>
            </a:pPr>
            <a:r>
              <a:rPr lang="en-US" dirty="0">
                <a:solidFill>
                  <a:schemeClr val="tx1">
                    <a:lumMod val="50000"/>
                    <a:lumOff val="50000"/>
                  </a:schemeClr>
                </a:solidFill>
              </a:rPr>
              <a:t>Tracking the changes in data over a period of time</a:t>
            </a:r>
          </a:p>
        </p:txBody>
      </p:sp>
      <p:grpSp>
        <p:nvGrpSpPr>
          <p:cNvPr id="15" name="Group 14">
            <a:extLst>
              <a:ext uri="{FF2B5EF4-FFF2-40B4-BE49-F238E27FC236}">
                <a16:creationId xmlns:a16="http://schemas.microsoft.com/office/drawing/2014/main" xmlns="" id="{6FEF0D48-99D9-4226-BA55-FC7B08652798}"/>
              </a:ext>
            </a:extLst>
          </p:cNvPr>
          <p:cNvGrpSpPr/>
          <p:nvPr/>
        </p:nvGrpSpPr>
        <p:grpSpPr>
          <a:xfrm>
            <a:off x="12470189" y="6446045"/>
            <a:ext cx="5818827" cy="2500313"/>
            <a:chOff x="5242557" y="4297363"/>
            <a:chExt cx="3879218" cy="1666875"/>
          </a:xfrm>
        </p:grpSpPr>
        <p:sp>
          <p:nvSpPr>
            <p:cNvPr id="16" name="Rectangle 15">
              <a:extLst>
                <a:ext uri="{FF2B5EF4-FFF2-40B4-BE49-F238E27FC236}">
                  <a16:creationId xmlns:a16="http://schemas.microsoft.com/office/drawing/2014/main" xmlns="" id="{BBD27A3F-5AFD-4859-BDAD-AA8F31405B82}"/>
                </a:ext>
              </a:extLst>
            </p:cNvPr>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17" name="Oval 16">
              <a:extLst>
                <a:ext uri="{FF2B5EF4-FFF2-40B4-BE49-F238E27FC236}">
                  <a16:creationId xmlns:a16="http://schemas.microsoft.com/office/drawing/2014/main" xmlns="" id="{988061CA-CA37-4E73-A9B7-B6128C720D7E}"/>
                </a:ext>
              </a:extLst>
            </p:cNvPr>
            <p:cNvSpPr>
              <a:spLocks noChangeAspect="1"/>
            </p:cNvSpPr>
            <p:nvPr/>
          </p:nvSpPr>
          <p:spPr bwMode="auto">
            <a:xfrm>
              <a:off x="5242557"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8" name="Picture 5">
              <a:extLst>
                <a:ext uri="{FF2B5EF4-FFF2-40B4-BE49-F238E27FC236}">
                  <a16:creationId xmlns:a16="http://schemas.microsoft.com/office/drawing/2014/main" xmlns="" id="{E0F681ED-B16B-44DC-B2BA-B807CAA77929}"/>
                </a:ext>
              </a:extLst>
            </p:cNvPr>
            <p:cNvPicPr>
              <a:picLocks noChangeAspect="1"/>
            </p:cNvPicPr>
            <p:nvPr/>
          </p:nvPicPr>
          <p:blipFill>
            <a:blip r:embed="rId4" cstate="print"/>
            <a:srcRect/>
            <a:stretch>
              <a:fillRect/>
            </a:stretch>
          </p:blipFill>
          <p:spPr bwMode="auto">
            <a:xfrm>
              <a:off x="5404482"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464347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Objectives</a:t>
            </a:r>
          </a:p>
        </p:txBody>
      </p:sp>
      <p:sp>
        <p:nvSpPr>
          <p:cNvPr id="5123" name="Rectangle 9"/>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After completing this lesson, you should be able to:</a:t>
            </a:r>
          </a:p>
          <a:p>
            <a:pPr lvl="1"/>
            <a:r>
              <a:rPr lang="en-US" altLang="en-US" dirty="0">
                <a:latin typeface="Oracle Sans" panose="020B0503020204020204" pitchFamily="34" charset="0"/>
                <a:cs typeface="Oracle Sans" panose="020B0503020204020204" pitchFamily="34" charset="0"/>
              </a:rPr>
              <a:t>Specify explicit default values in the </a:t>
            </a:r>
            <a:r>
              <a:rPr lang="en-US" altLang="en-US" dirty="0">
                <a:latin typeface="Courier New" panose="02070309020205020404" pitchFamily="49" charset="0"/>
                <a:cs typeface="Courier New" panose="02070309020205020404" pitchFamily="49" charset="0"/>
              </a:rPr>
              <a:t>INSERT</a:t>
            </a:r>
            <a:r>
              <a:rPr lang="en-US" altLang="en-US" dirty="0">
                <a:latin typeface="Oracle Sans" panose="020B0503020204020204" pitchFamily="34" charset="0"/>
                <a:cs typeface="Oracle Sans" panose="020B0503020204020204" pitchFamily="34" charset="0"/>
              </a:rPr>
              <a:t> and </a:t>
            </a:r>
            <a:r>
              <a:rPr lang="en-US" altLang="en-US" dirty="0">
                <a:latin typeface="Courier New" panose="02070309020205020404" pitchFamily="49" charset="0"/>
                <a:cs typeface="Courier New" panose="02070309020205020404" pitchFamily="49" charset="0"/>
              </a:rPr>
              <a:t>UPDATE</a:t>
            </a:r>
            <a:r>
              <a:rPr lang="en-US" altLang="en-US" dirty="0">
                <a:latin typeface="Oracle Sans" panose="020B0503020204020204" pitchFamily="34" charset="0"/>
                <a:cs typeface="Oracle Sans" panose="020B0503020204020204" pitchFamily="34" charset="0"/>
              </a:rPr>
              <a:t> statements</a:t>
            </a:r>
          </a:p>
          <a:p>
            <a:pPr lvl="1"/>
            <a:r>
              <a:rPr lang="en-US" altLang="en-US" dirty="0">
                <a:latin typeface="Oracle Sans" panose="020B0503020204020204" pitchFamily="34" charset="0"/>
                <a:cs typeface="Oracle Sans" panose="020B0503020204020204" pitchFamily="34" charset="0"/>
              </a:rPr>
              <a:t>Describe the features of multitable </a:t>
            </a:r>
            <a:r>
              <a:rPr lang="en-US" altLang="en-US" dirty="0">
                <a:latin typeface="Courier New" panose="02070309020205020404" pitchFamily="49" charset="0"/>
                <a:cs typeface="Courier New" panose="02070309020205020404" pitchFamily="49" charset="0"/>
              </a:rPr>
              <a:t>INSERT</a:t>
            </a:r>
            <a:r>
              <a:rPr lang="en-US" altLang="en-US" dirty="0">
                <a:latin typeface="+mn-lt"/>
                <a:cs typeface="Courier New" panose="02070309020205020404" pitchFamily="49" charset="0"/>
              </a:rPr>
              <a:t>s</a:t>
            </a:r>
          </a:p>
          <a:p>
            <a:pPr lvl="1"/>
            <a:r>
              <a:rPr lang="en-US" altLang="en-US" dirty="0">
                <a:latin typeface="Oracle Sans" panose="020B0503020204020204" pitchFamily="34" charset="0"/>
                <a:cs typeface="Oracle Sans" panose="020B0503020204020204" pitchFamily="34" charset="0"/>
              </a:rPr>
              <a:t>Use the following types of multitable </a:t>
            </a:r>
            <a:r>
              <a:rPr lang="en-US" altLang="en-US" dirty="0">
                <a:latin typeface="Courier New" panose="02070309020205020404" pitchFamily="49" charset="0"/>
                <a:cs typeface="Courier New" panose="02070309020205020404" pitchFamily="49" charset="0"/>
              </a:rPr>
              <a:t>INSERT</a:t>
            </a:r>
            <a:r>
              <a:rPr lang="en-US" altLang="en-US" dirty="0">
                <a:latin typeface="+mn-lt"/>
                <a:cs typeface="Courier New" panose="02070309020205020404" pitchFamily="49" charset="0"/>
              </a:rPr>
              <a:t>s</a:t>
            </a:r>
            <a:r>
              <a:rPr lang="en-US" altLang="en-US" dirty="0">
                <a:latin typeface="Oracle Sans" panose="020B0503020204020204" pitchFamily="34" charset="0"/>
                <a:cs typeface="Oracle Sans" panose="020B0503020204020204" pitchFamily="34" charset="0"/>
              </a:rPr>
              <a:t>:</a:t>
            </a:r>
          </a:p>
          <a:p>
            <a:pPr lvl="2"/>
            <a:r>
              <a:rPr lang="en-US" altLang="en-US" dirty="0">
                <a:latin typeface="Oracle Sans" panose="020B0503020204020204" pitchFamily="34" charset="0"/>
                <a:cs typeface="Oracle Sans" panose="020B0503020204020204" pitchFamily="34" charset="0"/>
              </a:rPr>
              <a:t>Unconditional </a:t>
            </a:r>
            <a:r>
              <a:rPr lang="en-US" altLang="en-US" dirty="0">
                <a:latin typeface="Courier New" panose="02070309020205020404" pitchFamily="49" charset="0"/>
                <a:cs typeface="Courier New" panose="02070309020205020404" pitchFamily="49" charset="0"/>
              </a:rPr>
              <a:t>INSERT</a:t>
            </a:r>
          </a:p>
          <a:p>
            <a:pPr lvl="2"/>
            <a:r>
              <a:rPr lang="en-US" altLang="en-US" dirty="0">
                <a:latin typeface="Oracle Sans" panose="020B0503020204020204" pitchFamily="34" charset="0"/>
                <a:cs typeface="Oracle Sans" panose="020B0503020204020204" pitchFamily="34" charset="0"/>
              </a:rPr>
              <a:t>Conditional </a:t>
            </a:r>
            <a:r>
              <a:rPr lang="en-US" altLang="en-US" dirty="0">
                <a:latin typeface="Courier New" panose="02070309020205020404" pitchFamily="49" charset="0"/>
                <a:cs typeface="Courier New" panose="02070309020205020404" pitchFamily="49" charset="0"/>
              </a:rPr>
              <a:t>INSERT ALL</a:t>
            </a:r>
          </a:p>
          <a:p>
            <a:pPr lvl="2"/>
            <a:r>
              <a:rPr lang="en-US" altLang="en-US" dirty="0">
                <a:latin typeface="Oracle Sans" panose="020B0503020204020204" pitchFamily="34" charset="0"/>
                <a:cs typeface="Oracle Sans" panose="020B0503020204020204" pitchFamily="34" charset="0"/>
              </a:rPr>
              <a:t>Conditional </a:t>
            </a:r>
            <a:r>
              <a:rPr lang="en-US" altLang="en-US" dirty="0">
                <a:latin typeface="Courier New" panose="02070309020205020404" pitchFamily="49" charset="0"/>
                <a:cs typeface="Courier New" panose="02070309020205020404" pitchFamily="49" charset="0"/>
              </a:rPr>
              <a:t>INSERT FIRST</a:t>
            </a:r>
          </a:p>
          <a:p>
            <a:pPr lvl="2"/>
            <a:r>
              <a:rPr lang="en-US" altLang="en-US" dirty="0">
                <a:latin typeface="Oracle Sans" panose="020B0503020204020204" pitchFamily="34" charset="0"/>
                <a:cs typeface="Oracle Sans" panose="020B0503020204020204" pitchFamily="34" charset="0"/>
              </a:rPr>
              <a:t>Pivoting </a:t>
            </a:r>
            <a:r>
              <a:rPr lang="en-US" altLang="en-US" dirty="0">
                <a:latin typeface="Courier New" panose="02070309020205020404" pitchFamily="49" charset="0"/>
                <a:cs typeface="Courier New" panose="02070309020205020404" pitchFamily="49" charset="0"/>
              </a:rPr>
              <a:t>INSERT</a:t>
            </a:r>
          </a:p>
          <a:p>
            <a:pPr lvl="1"/>
            <a:r>
              <a:rPr lang="en-US" altLang="en-US" dirty="0">
                <a:latin typeface="Oracle Sans" panose="020B0503020204020204" pitchFamily="34" charset="0"/>
                <a:cs typeface="Oracle Sans" panose="020B0503020204020204" pitchFamily="34" charset="0"/>
              </a:rPr>
              <a:t>Merge rows in a table</a:t>
            </a:r>
          </a:p>
          <a:p>
            <a:pPr lvl="1"/>
            <a:r>
              <a:rPr lang="en-US" altLang="en-US" dirty="0">
                <a:latin typeface="Oracle Sans" panose="020B0503020204020204" pitchFamily="34" charset="0"/>
                <a:cs typeface="Oracle Sans" panose="020B0503020204020204" pitchFamily="34" charset="0"/>
              </a:rPr>
              <a:t>Perform flashback operations</a:t>
            </a:r>
          </a:p>
          <a:p>
            <a:pPr lvl="1"/>
            <a:r>
              <a:rPr lang="en-US" altLang="en-US" dirty="0">
                <a:latin typeface="Oracle Sans" panose="020B0503020204020204" pitchFamily="34" charset="0"/>
                <a:cs typeface="Oracle Sans" panose="020B0503020204020204" pitchFamily="34" charset="0"/>
              </a:rPr>
              <a:t>Track the changes made to data over a period of time</a:t>
            </a:r>
          </a:p>
        </p:txBody>
      </p:sp>
    </p:spTree>
    <p:custDataLst>
      <p:tags r:id="rId1"/>
    </p:custDataLst>
    <p:extLst>
      <p:ext uri="{BB962C8B-B14F-4D97-AF65-F5344CB8AC3E}">
        <p14:creationId xmlns:p14="http://schemas.microsoft.com/office/powerpoint/2010/main" val="2855468721"/>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FLASHBACK TABLE </a:t>
            </a:r>
            <a:r>
              <a:rPr lang="en-US" altLang="en-US" dirty="0">
                <a:latin typeface="+mj-lt"/>
                <a:cs typeface="Oracle Sans" panose="020B0503020204020204" pitchFamily="34" charset="0"/>
              </a:rPr>
              <a:t>Statement</a:t>
            </a:r>
          </a:p>
        </p:txBody>
      </p:sp>
      <p:sp>
        <p:nvSpPr>
          <p:cNvPr id="58371" name="Rectangle 3"/>
          <p:cNvSpPr>
            <a:spLocks noGrp="1" noChangeArrowheads="1"/>
          </p:cNvSpPr>
          <p:nvPr>
            <p:ph idx="1"/>
          </p:nvPr>
        </p:nvSpPr>
        <p:spPr>
          <a:xfrm>
            <a:off x="933451" y="2272710"/>
            <a:ext cx="16421100" cy="273337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Enables you to recover tables to a specified point in time with a single statement</a:t>
            </a:r>
          </a:p>
          <a:p>
            <a:pPr lvl="1"/>
            <a:r>
              <a:rPr lang="en-US" altLang="en-US" dirty="0">
                <a:latin typeface="Oracle Sans" panose="020B0503020204020204" pitchFamily="34" charset="0"/>
                <a:cs typeface="Oracle Sans" panose="020B0503020204020204" pitchFamily="34" charset="0"/>
              </a:rPr>
              <a:t>Restores table data along with associated indexes and constraints </a:t>
            </a:r>
          </a:p>
          <a:p>
            <a:pPr lvl="1"/>
            <a:r>
              <a:rPr lang="en-US" altLang="en-US" dirty="0">
                <a:latin typeface="Oracle Sans" panose="020B0503020204020204" pitchFamily="34" charset="0"/>
                <a:cs typeface="Oracle Sans" panose="020B0503020204020204" pitchFamily="34" charset="0"/>
              </a:rPr>
              <a:t>Enables you to revert the table and its contents to a certain point in time or system change number (SCN) </a:t>
            </a:r>
          </a:p>
          <a:p>
            <a:endParaRPr lang="en-US" altLang="en-US" dirty="0">
              <a:latin typeface="Oracle Sans" panose="020B0503020204020204" pitchFamily="34" charset="0"/>
              <a:cs typeface="Oracle Sans" panose="020B0503020204020204" pitchFamily="34" charset="0"/>
            </a:endParaRPr>
          </a:p>
        </p:txBody>
      </p:sp>
      <p:grpSp>
        <p:nvGrpSpPr>
          <p:cNvPr id="5" name="Group 4"/>
          <p:cNvGrpSpPr/>
          <p:nvPr/>
        </p:nvGrpSpPr>
        <p:grpSpPr>
          <a:xfrm>
            <a:off x="2834355" y="5715001"/>
            <a:ext cx="12619290" cy="3010286"/>
            <a:chOff x="1827215" y="3986337"/>
            <a:chExt cx="8412860" cy="2006857"/>
          </a:xfrm>
        </p:grpSpPr>
        <p:sp>
          <p:nvSpPr>
            <p:cNvPr id="14" name="Rounded Rectangle 13"/>
            <p:cNvSpPr/>
            <p:nvPr/>
          </p:nvSpPr>
          <p:spPr bwMode="auto">
            <a:xfrm>
              <a:off x="1827215" y="3986337"/>
              <a:ext cx="2006857" cy="2006857"/>
            </a:xfrm>
            <a:prstGeom prst="roundRect">
              <a:avLst/>
            </a:prstGeom>
            <a:gradFill flip="none" rotWithShape="1">
              <a:gsLst>
                <a:gs pos="0">
                  <a:schemeClr val="bg1">
                    <a:lumMod val="95000"/>
                  </a:schemeClr>
                </a:gs>
                <a:gs pos="100000">
                  <a:schemeClr val="bg1"/>
                </a:gs>
              </a:gsLst>
              <a:lin ang="10800000" scaled="1"/>
              <a:tileRect/>
            </a:gradFill>
            <a:ln w="28575" cap="flat" cmpd="sng" algn="ctr">
              <a:noFill/>
              <a:prstDash val="solid"/>
              <a:round/>
              <a:headEnd type="none" w="sm" len="sm"/>
              <a:tailEnd type="none" w="sm" len="sm"/>
            </a:ln>
            <a:effectLst>
              <a:outerShdw blurRad="50800" dist="38100" sx="99000" sy="99000" algn="l" rotWithShape="0">
                <a:prstClr val="black">
                  <a:alpha val="40000"/>
                </a:prstClr>
              </a:out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16" name="Oval 15"/>
            <p:cNvSpPr/>
            <p:nvPr/>
          </p:nvSpPr>
          <p:spPr bwMode="auto">
            <a:xfrm flipH="1">
              <a:off x="4809543" y="3986337"/>
              <a:ext cx="2006857" cy="2006857"/>
            </a:xfrm>
            <a:prstGeom prst="ellipse">
              <a:avLst/>
            </a:prstGeom>
            <a:gradFill flip="none" rotWithShape="1">
              <a:gsLst>
                <a:gs pos="0">
                  <a:schemeClr val="bg1">
                    <a:lumMod val="95000"/>
                  </a:schemeClr>
                </a:gs>
                <a:gs pos="100000">
                  <a:schemeClr val="bg1"/>
                </a:gs>
              </a:gsLst>
              <a:lin ang="10800000" scaled="1"/>
              <a:tileRect/>
            </a:gradFill>
            <a:ln w="28575" cap="flat" cmpd="sng" algn="ctr">
              <a:noFill/>
              <a:prstDash val="solid"/>
              <a:round/>
              <a:headEnd type="none" w="sm" len="sm"/>
              <a:tailEnd type="none" w="sm" len="sm"/>
            </a:ln>
            <a:effectLst>
              <a:outerShdw blurRad="50800" dist="38100" dir="10800000" sx="99000" sy="99000" algn="r" rotWithShape="0">
                <a:prstClr val="black">
                  <a:alpha val="40000"/>
                </a:prstClr>
              </a:out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5" name="Rounded Rectangle 14"/>
            <p:cNvSpPr/>
            <p:nvPr/>
          </p:nvSpPr>
          <p:spPr bwMode="auto">
            <a:xfrm flipH="1">
              <a:off x="8233218" y="3986337"/>
              <a:ext cx="2006857" cy="2006857"/>
            </a:xfrm>
            <a:prstGeom prst="roundRect">
              <a:avLst/>
            </a:prstGeom>
            <a:gradFill flip="none" rotWithShape="1">
              <a:gsLst>
                <a:gs pos="0">
                  <a:schemeClr val="bg1">
                    <a:lumMod val="95000"/>
                  </a:schemeClr>
                </a:gs>
                <a:gs pos="100000">
                  <a:schemeClr val="bg1"/>
                </a:gs>
              </a:gsLst>
              <a:lin ang="10800000" scaled="1"/>
              <a:tileRect/>
            </a:gradFill>
            <a:ln w="28575" cap="flat" cmpd="sng" algn="ctr">
              <a:noFill/>
              <a:prstDash val="solid"/>
              <a:round/>
              <a:headEnd type="none" w="sm" len="sm"/>
              <a:tailEnd type="none" w="sm" len="sm"/>
            </a:ln>
            <a:effectLst>
              <a:outerShdw blurRad="50800" dist="38100" dir="10800000" sx="99000" sy="99000" algn="r" rotWithShape="0">
                <a:prstClr val="black">
                  <a:alpha val="40000"/>
                </a:prstClr>
              </a:out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58372" name="Line 10"/>
            <p:cNvSpPr>
              <a:spLocks noChangeShapeType="1"/>
            </p:cNvSpPr>
            <p:nvPr/>
          </p:nvSpPr>
          <p:spPr bwMode="auto">
            <a:xfrm>
              <a:off x="6704012" y="4989765"/>
              <a:ext cx="1373202" cy="0"/>
            </a:xfrm>
            <a:prstGeom prst="line">
              <a:avLst/>
            </a:prstGeom>
            <a:noFill/>
            <a:ln w="28575" cap="rnd">
              <a:solidFill>
                <a:schemeClr val="accent4"/>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58373" name="Line 8"/>
            <p:cNvSpPr>
              <a:spLocks noChangeShapeType="1"/>
            </p:cNvSpPr>
            <p:nvPr/>
          </p:nvSpPr>
          <p:spPr bwMode="auto">
            <a:xfrm>
              <a:off x="3320187" y="4563522"/>
              <a:ext cx="1468584" cy="0"/>
            </a:xfrm>
            <a:prstGeom prst="line">
              <a:avLst/>
            </a:prstGeom>
            <a:noFill/>
            <a:ln w="28575" cap="rnd">
              <a:solidFill>
                <a:schemeClr val="accent4"/>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58374" name="Line 9"/>
            <p:cNvSpPr>
              <a:spLocks noChangeShapeType="1"/>
            </p:cNvSpPr>
            <p:nvPr/>
          </p:nvSpPr>
          <p:spPr bwMode="auto">
            <a:xfrm>
              <a:off x="3523334" y="5416009"/>
              <a:ext cx="1265437" cy="0"/>
            </a:xfrm>
            <a:prstGeom prst="line">
              <a:avLst/>
            </a:prstGeom>
            <a:noFill/>
            <a:ln w="28575" cap="rnd">
              <a:solidFill>
                <a:schemeClr val="accent4"/>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pic>
          <p:nvPicPr>
            <p:cNvPr id="58375" name="Picture 4" descr="time0007"/>
            <p:cNvPicPr>
              <a:picLocks noChangeAspect="1" noChangeArrowheads="1"/>
            </p:cNvPicPr>
            <p:nvPr/>
          </p:nvPicPr>
          <p:blipFill>
            <a:blip r:embed="rId4" cstate="print"/>
            <a:stretch>
              <a:fillRect/>
            </a:stretch>
          </p:blipFill>
          <p:spPr bwMode="gray">
            <a:xfrm>
              <a:off x="2464080" y="4128107"/>
              <a:ext cx="1047750" cy="1143000"/>
            </a:xfrm>
            <a:prstGeom prst="rect">
              <a:avLst/>
            </a:prstGeom>
            <a:noFill/>
            <a:ln w="9525">
              <a:noFill/>
              <a:miter lim="800000"/>
              <a:headEnd/>
              <a:tailEnd/>
            </a:ln>
          </p:spPr>
        </p:pic>
        <p:sp>
          <p:nvSpPr>
            <p:cNvPr id="58376" name="Rectangle 5"/>
            <p:cNvSpPr>
              <a:spLocks noChangeArrowheads="1"/>
            </p:cNvSpPr>
            <p:nvPr/>
          </p:nvSpPr>
          <p:spPr bwMode="blackWhite">
            <a:xfrm>
              <a:off x="2454694" y="5313970"/>
              <a:ext cx="1066522" cy="357187"/>
            </a:xfrm>
            <a:prstGeom prst="rect">
              <a:avLst/>
            </a:prstGeom>
            <a:solidFill>
              <a:srgbClr val="3399FF"/>
            </a:solidFill>
            <a:ln w="28575">
              <a:noFill/>
              <a:miter lim="800000"/>
              <a:headEnd/>
              <a:tailEnd/>
            </a:ln>
            <a:effectLst/>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r>
                <a:rPr lang="en-US" altLang="en-US" dirty="0">
                  <a:solidFill>
                    <a:schemeClr val="bg1"/>
                  </a:solidFill>
                  <a:latin typeface="Oracle Sans" panose="020B0503020204020204" pitchFamily="34" charset="0"/>
                  <a:cs typeface="Oracle Sans" panose="020B0503020204020204" pitchFamily="34" charset="0"/>
                </a:rPr>
                <a:t>SCN</a:t>
              </a:r>
            </a:p>
          </p:txBody>
        </p:sp>
        <p:pic>
          <p:nvPicPr>
            <p:cNvPr id="58377" name="Picture 6" descr="manuf036"/>
            <p:cNvPicPr>
              <a:picLocks noChangeAspect="1" noChangeArrowheads="1"/>
            </p:cNvPicPr>
            <p:nvPr/>
          </p:nvPicPr>
          <p:blipFill>
            <a:blip r:embed="rId5" cstate="print"/>
            <a:stretch>
              <a:fillRect/>
            </a:stretch>
          </p:blipFill>
          <p:spPr bwMode="gray">
            <a:xfrm>
              <a:off x="5085791" y="4279899"/>
              <a:ext cx="1454360" cy="1419732"/>
            </a:xfrm>
            <a:prstGeom prst="rect">
              <a:avLst/>
            </a:prstGeom>
            <a:noFill/>
            <a:ln w="9525">
              <a:noFill/>
              <a:miter lim="800000"/>
              <a:headEnd/>
              <a:tailEnd/>
            </a:ln>
          </p:spPr>
        </p:pic>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76116" y="4215859"/>
              <a:ext cx="1521060" cy="1547812"/>
            </a:xfrm>
            <a:prstGeom prst="rect">
              <a:avLst/>
            </a:prstGeom>
          </p:spPr>
        </p:pic>
      </p:grpSp>
    </p:spTree>
    <p:custDataLst>
      <p:tags r:id="rId1"/>
    </p:custDataLst>
    <p:extLst>
      <p:ext uri="{BB962C8B-B14F-4D97-AF65-F5344CB8AC3E}">
        <p14:creationId xmlns:p14="http://schemas.microsoft.com/office/powerpoint/2010/main" val="13746712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FLASHBACK TABLE </a:t>
            </a:r>
            <a:r>
              <a:rPr lang="en-US" altLang="en-US" dirty="0">
                <a:latin typeface="+mj-lt"/>
                <a:cs typeface="Oracle Sans" panose="020B0503020204020204" pitchFamily="34" charset="0"/>
              </a:rPr>
              <a:t>Statement</a:t>
            </a:r>
          </a:p>
        </p:txBody>
      </p:sp>
      <p:sp>
        <p:nvSpPr>
          <p:cNvPr id="60419" name="Rectangle 3"/>
          <p:cNvSpPr>
            <a:spLocks noGrp="1" noChangeArrowheads="1"/>
          </p:cNvSpPr>
          <p:nvPr>
            <p:ph idx="1"/>
          </p:nvPr>
        </p:nvSpPr>
        <p:spPr>
          <a:xfrm>
            <a:off x="933451" y="2272710"/>
            <a:ext cx="16421100" cy="3801101"/>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Is a repair tool for accidental table modifications</a:t>
            </a:r>
          </a:p>
          <a:p>
            <a:pPr lvl="1"/>
            <a:r>
              <a:rPr lang="en-US" altLang="en-US" dirty="0">
                <a:latin typeface="Oracle Sans" panose="020B0503020204020204" pitchFamily="34" charset="0"/>
                <a:cs typeface="Oracle Sans" panose="020B0503020204020204" pitchFamily="34" charset="0"/>
              </a:rPr>
              <a:t>Restores a table to an earlier point in time</a:t>
            </a:r>
          </a:p>
          <a:p>
            <a:pPr lvl="1"/>
            <a:r>
              <a:rPr lang="en-US" altLang="en-US" dirty="0">
                <a:latin typeface="Oracle Sans" panose="020B0503020204020204" pitchFamily="34" charset="0"/>
                <a:cs typeface="Oracle Sans" panose="020B0503020204020204" pitchFamily="34" charset="0"/>
              </a:rPr>
              <a:t>Offers ease of use, availability, and fast execution</a:t>
            </a:r>
          </a:p>
          <a:p>
            <a:pPr lvl="1"/>
            <a:r>
              <a:rPr lang="en-US" altLang="en-US" dirty="0">
                <a:latin typeface="Oracle Sans" panose="020B0503020204020204" pitchFamily="34" charset="0"/>
                <a:cs typeface="Oracle Sans" panose="020B0503020204020204" pitchFamily="34" charset="0"/>
              </a:rPr>
              <a:t>Is performed in place</a:t>
            </a:r>
          </a:p>
          <a:p>
            <a:pPr lvl="1"/>
            <a:r>
              <a:rPr lang="en-US" altLang="en-US" dirty="0">
                <a:latin typeface="Oracle Sans" panose="020B0503020204020204" pitchFamily="34" charset="0"/>
                <a:cs typeface="Oracle Sans" panose="020B0503020204020204" pitchFamily="34" charset="0"/>
              </a:rPr>
              <a:t>Syntax:</a:t>
            </a:r>
          </a:p>
          <a:p>
            <a:pPr lvl="1"/>
            <a:endParaRPr lang="en-US" altLang="en-US" dirty="0">
              <a:latin typeface="Oracle Sans" panose="020B0503020204020204" pitchFamily="34" charset="0"/>
              <a:cs typeface="Oracle Sans" panose="020B0503020204020204" pitchFamily="34" charset="0"/>
            </a:endParaRPr>
          </a:p>
          <a:p>
            <a:pPr lvl="1"/>
            <a:endParaRPr lang="en-US" altLang="en-US" dirty="0">
              <a:latin typeface="Oracle Sans" panose="020B0503020204020204" pitchFamily="34" charset="0"/>
              <a:cs typeface="Oracle Sans" panose="020B0503020204020204" pitchFamily="34" charset="0"/>
            </a:endParaRPr>
          </a:p>
        </p:txBody>
      </p:sp>
      <p:grpSp>
        <p:nvGrpSpPr>
          <p:cNvPr id="3" name="Group 2"/>
          <p:cNvGrpSpPr/>
          <p:nvPr/>
        </p:nvGrpSpPr>
        <p:grpSpPr>
          <a:xfrm>
            <a:off x="10858501" y="5895161"/>
            <a:ext cx="6799616" cy="3485216"/>
            <a:chOff x="7443121" y="4031276"/>
            <a:chExt cx="4533077" cy="2323477"/>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21610" y="4031276"/>
              <a:ext cx="1354588" cy="1378412"/>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43121" y="4976341"/>
              <a:ext cx="1354588" cy="1378412"/>
            </a:xfrm>
            <a:prstGeom prst="rect">
              <a:avLst/>
            </a:prstGeom>
          </p:spPr>
        </p:pic>
        <p:pic>
          <p:nvPicPr>
            <p:cNvPr id="60424" name="Picture 10" descr="netwo014"/>
            <p:cNvPicPr>
              <a:picLocks noChangeAspect="1" noChangeArrowheads="1"/>
            </p:cNvPicPr>
            <p:nvPr/>
          </p:nvPicPr>
          <p:blipFill>
            <a:blip r:embed="rId5" cstate="print"/>
            <a:srcRect/>
            <a:stretch>
              <a:fillRect/>
            </a:stretch>
          </p:blipFill>
          <p:spPr bwMode="gray">
            <a:xfrm>
              <a:off x="8797711" y="4829625"/>
              <a:ext cx="1809813" cy="726775"/>
            </a:xfrm>
            <a:prstGeom prst="rect">
              <a:avLst/>
            </a:prstGeom>
            <a:noFill/>
            <a:ln w="9525">
              <a:noFill/>
              <a:miter lim="800000"/>
              <a:headEnd/>
              <a:tailEnd/>
            </a:ln>
          </p:spPr>
        </p:pic>
      </p:grpSp>
      <p:sp>
        <p:nvSpPr>
          <p:cNvPr id="8" name="Content Placeholder 2"/>
          <p:cNvSpPr txBox="1">
            <a:spLocks/>
          </p:cNvSpPr>
          <p:nvPr/>
        </p:nvSpPr>
        <p:spPr bwMode="gray">
          <a:xfrm>
            <a:off x="1295128" y="5240379"/>
            <a:ext cx="13102988" cy="1363660"/>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600075">
              <a:tabLst>
                <a:tab pos="600075" algn="r"/>
                <a:tab pos="1009650" algn="l"/>
              </a:tabLst>
              <a:defRPr/>
            </a:pPr>
            <a:r>
              <a:rPr lang="en-US" altLang="en-US" sz="2400" b="1" dirty="0">
                <a:latin typeface="Courier New" pitchFamily="49" charset="0"/>
                <a:cs typeface="Courier New" pitchFamily="49" charset="0"/>
              </a:rPr>
              <a:t>FLASHBACK TABLE [ schema. ] table [, [ schema. ] table ]... TO { { { SCN | TIMESTAMP } expr | RESTORE POINT restore_point } [ { ENABLE | DISABLE } TRIGGERS ] | BEFORE DROP [ RENAME TO table ] } ;</a:t>
            </a:r>
          </a:p>
        </p:txBody>
      </p:sp>
    </p:spTree>
    <p:custDataLst>
      <p:tags r:id="rId1"/>
    </p:custDataLst>
    <p:extLst>
      <p:ext uri="{BB962C8B-B14F-4D97-AF65-F5344CB8AC3E}">
        <p14:creationId xmlns:p14="http://schemas.microsoft.com/office/powerpoint/2010/main" val="40996890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Using the </a:t>
            </a:r>
            <a:r>
              <a:rPr lang="en-US" altLang="en-US" dirty="0">
                <a:latin typeface="Courier New" panose="02070309020205020404" pitchFamily="49" charset="0"/>
                <a:cs typeface="Courier New" panose="02070309020205020404" pitchFamily="49" charset="0"/>
              </a:rPr>
              <a:t>FLASHBACK TABLE </a:t>
            </a:r>
            <a:r>
              <a:rPr lang="en-US" altLang="en-US" dirty="0">
                <a:latin typeface="+mj-lt"/>
                <a:cs typeface="Oracle Sans" panose="020B0503020204020204" pitchFamily="34" charset="0"/>
              </a:rPr>
              <a:t>Statement</a:t>
            </a:r>
          </a:p>
        </p:txBody>
      </p:sp>
      <p:sp>
        <p:nvSpPr>
          <p:cNvPr id="10" name="Content Placeholder 2"/>
          <p:cNvSpPr txBox="1">
            <a:spLocks/>
          </p:cNvSpPr>
          <p:nvPr/>
        </p:nvSpPr>
        <p:spPr bwMode="gray">
          <a:xfrm>
            <a:off x="1295128" y="2231820"/>
            <a:ext cx="16125591" cy="567846"/>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600075">
              <a:tabLst>
                <a:tab pos="600075" algn="r"/>
                <a:tab pos="1009650" algn="l"/>
              </a:tabLst>
              <a:defRPr/>
            </a:pPr>
            <a:r>
              <a:rPr lang="en-US" altLang="en-US" sz="2400" b="1" dirty="0">
                <a:latin typeface="Courier New" pitchFamily="49" charset="0"/>
                <a:cs typeface="Oracle Sans" panose="020B0503020204020204" pitchFamily="34" charset="0"/>
              </a:rPr>
              <a:t>DROP TABLE emp3;</a:t>
            </a:r>
          </a:p>
        </p:txBody>
      </p:sp>
      <p:sp>
        <p:nvSpPr>
          <p:cNvPr id="11" name="Content Placeholder 2"/>
          <p:cNvSpPr txBox="1">
            <a:spLocks/>
          </p:cNvSpPr>
          <p:nvPr/>
        </p:nvSpPr>
        <p:spPr bwMode="gray">
          <a:xfrm>
            <a:off x="1295128" y="3919364"/>
            <a:ext cx="16125591" cy="567846"/>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600075">
              <a:tabLst>
                <a:tab pos="600075" algn="r"/>
                <a:tab pos="1009650" algn="l"/>
              </a:tabLst>
              <a:defRPr/>
            </a:pPr>
            <a:r>
              <a:rPr lang="en-US" altLang="en-US" sz="2400" b="1" dirty="0">
                <a:latin typeface="Courier New" pitchFamily="49" charset="0"/>
                <a:cs typeface="Courier New" pitchFamily="49" charset="0"/>
              </a:rPr>
              <a:t>SELECT original_name, operation, droptime FROM recyclebin;</a:t>
            </a:r>
            <a:endParaRPr lang="en-US" altLang="en-US" sz="2400" b="1" dirty="0">
              <a:latin typeface="Courier New" pitchFamily="49" charset="0"/>
              <a:cs typeface="Oracle Sans" panose="020B0503020204020204" pitchFamily="34" charset="0"/>
            </a:endParaRPr>
          </a:p>
        </p:txBody>
      </p:sp>
      <p:sp>
        <p:nvSpPr>
          <p:cNvPr id="12" name="Content Placeholder 2"/>
          <p:cNvSpPr txBox="1">
            <a:spLocks/>
          </p:cNvSpPr>
          <p:nvPr/>
        </p:nvSpPr>
        <p:spPr bwMode="gray">
          <a:xfrm>
            <a:off x="1295128" y="7603920"/>
            <a:ext cx="16125591" cy="567846"/>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600075">
              <a:tabLst>
                <a:tab pos="600075" algn="r"/>
                <a:tab pos="1009650" algn="l"/>
              </a:tabLst>
              <a:defRPr/>
            </a:pPr>
            <a:r>
              <a:rPr lang="en-US" altLang="en-US" sz="2400" b="1" dirty="0">
                <a:latin typeface="Courier New" pitchFamily="49" charset="0"/>
                <a:cs typeface="Oracle Sans" panose="020B0503020204020204" pitchFamily="34" charset="0"/>
              </a:rPr>
              <a:t>FLASHBACK TABLE emp3 TO BEFORE DROP;</a:t>
            </a:r>
          </a:p>
        </p:txBody>
      </p:sp>
      <p:pic>
        <p:nvPicPr>
          <p:cNvPr id="1027" name="Picture 3"/>
          <p:cNvPicPr>
            <a:picLocks noChangeAspect="1" noChangeArrowheads="1"/>
          </p:cNvPicPr>
          <p:nvPr/>
        </p:nvPicPr>
        <p:blipFill>
          <a:blip r:embed="rId4" cstate="print"/>
          <a:srcRect/>
          <a:stretch>
            <a:fillRect/>
          </a:stretch>
        </p:blipFill>
        <p:spPr bwMode="auto">
          <a:xfrm>
            <a:off x="1295128" y="2958108"/>
            <a:ext cx="2066307" cy="457200"/>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1295128" y="4742765"/>
            <a:ext cx="4686300" cy="1968575"/>
          </a:xfrm>
          <a:prstGeom prst="rect">
            <a:avLst/>
          </a:prstGeom>
          <a:noFill/>
          <a:ln w="9525">
            <a:noFill/>
            <a:miter lim="800000"/>
            <a:headEnd/>
            <a:tailEnd/>
          </a:ln>
        </p:spPr>
      </p:pic>
      <p:sp>
        <p:nvSpPr>
          <p:cNvPr id="13" name="Rectangle 12"/>
          <p:cNvSpPr/>
          <p:nvPr/>
        </p:nvSpPr>
        <p:spPr bwMode="auto">
          <a:xfrm>
            <a:off x="1295128" y="6342966"/>
            <a:ext cx="4572000" cy="342900"/>
          </a:xfrm>
          <a:prstGeom prst="rect">
            <a:avLst/>
          </a:prstGeom>
          <a:noFill/>
          <a:ln w="28575" cap="flat" cmpd="sng" algn="ctr">
            <a:solidFill>
              <a:schemeClr val="accent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1029" name="Picture 5"/>
          <p:cNvPicPr>
            <a:picLocks noChangeAspect="1" noChangeArrowheads="1"/>
          </p:cNvPicPr>
          <p:nvPr/>
        </p:nvPicPr>
        <p:blipFill>
          <a:blip r:embed="rId6" cstate="print"/>
          <a:srcRect/>
          <a:stretch>
            <a:fillRect/>
          </a:stretch>
        </p:blipFill>
        <p:spPr bwMode="auto">
          <a:xfrm>
            <a:off x="1295128" y="8404021"/>
            <a:ext cx="2628900" cy="411887"/>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0421959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12" name="Rectangle 3">
            <a:extLst>
              <a:ext uri="{FF2B5EF4-FFF2-40B4-BE49-F238E27FC236}">
                <a16:creationId xmlns:a16="http://schemas.microsoft.com/office/drawing/2014/main" xmlns="" id="{3302528F-D045-466F-B54B-1992C44AF5E5}"/>
              </a:ext>
            </a:extLst>
          </p:cNvPr>
          <p:cNvSpPr>
            <a:spLocks noGrp="1" noChangeArrowheads="1"/>
          </p:cNvSpPr>
          <p:nvPr>
            <p:ph idx="1"/>
          </p:nvPr>
        </p:nvSpPr>
        <p:spPr>
          <a:xfrm>
            <a:off x="933451" y="2272710"/>
            <a:ext cx="16421100" cy="474905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dirty="0">
                <a:solidFill>
                  <a:schemeClr val="tx1">
                    <a:lumMod val="50000"/>
                    <a:lumOff val="50000"/>
                  </a:schemeClr>
                </a:solidFill>
              </a:rPr>
              <a:t>Specifying explicit default values in the </a:t>
            </a:r>
            <a:r>
              <a:rPr lang="en-US" dirty="0">
                <a:solidFill>
                  <a:schemeClr val="tx1">
                    <a:lumMod val="50000"/>
                    <a:lumOff val="50000"/>
                  </a:schemeClr>
                </a:solidFill>
                <a:latin typeface="Courier New" panose="02070309020205020404" pitchFamily="49" charset="0"/>
                <a:cs typeface="Courier New" panose="02070309020205020404" pitchFamily="49" charset="0"/>
              </a:rPr>
              <a:t>INSERT</a:t>
            </a:r>
            <a:r>
              <a:rPr lang="en-US" dirty="0">
                <a:solidFill>
                  <a:schemeClr val="tx1">
                    <a:lumMod val="50000"/>
                    <a:lumOff val="50000"/>
                  </a:schemeClr>
                </a:solidFill>
              </a:rPr>
              <a:t> and </a:t>
            </a:r>
            <a:r>
              <a:rPr lang="en-US" dirty="0">
                <a:solidFill>
                  <a:schemeClr val="tx1">
                    <a:lumMod val="50000"/>
                    <a:lumOff val="50000"/>
                  </a:schemeClr>
                </a:solidFill>
                <a:latin typeface="Courier New" panose="02070309020205020404" pitchFamily="49" charset="0"/>
                <a:cs typeface="Courier New" panose="02070309020205020404" pitchFamily="49" charset="0"/>
              </a:rPr>
              <a:t>UPDATE</a:t>
            </a:r>
            <a:r>
              <a:rPr lang="en-US" dirty="0">
                <a:solidFill>
                  <a:schemeClr val="tx1">
                    <a:lumMod val="50000"/>
                    <a:lumOff val="50000"/>
                  </a:schemeClr>
                </a:solidFill>
              </a:rPr>
              <a:t> statements</a:t>
            </a:r>
          </a:p>
          <a:p>
            <a:pPr lvl="1">
              <a:buClr>
                <a:schemeClr val="tx1">
                  <a:lumMod val="50000"/>
                  <a:lumOff val="50000"/>
                </a:schemeClr>
              </a:buClr>
            </a:pPr>
            <a:r>
              <a:rPr lang="en-US" dirty="0">
                <a:solidFill>
                  <a:schemeClr val="tx1">
                    <a:lumMod val="50000"/>
                    <a:lumOff val="50000"/>
                  </a:schemeClr>
                </a:solidFill>
              </a:rPr>
              <a:t>Using the following types of </a:t>
            </a:r>
            <a:r>
              <a:rPr lang="en-US" dirty="0" err="1">
                <a:solidFill>
                  <a:schemeClr val="tx1">
                    <a:lumMod val="50000"/>
                    <a:lumOff val="50000"/>
                  </a:schemeClr>
                </a:solidFill>
              </a:rPr>
              <a:t>multitable</a:t>
            </a:r>
            <a:r>
              <a:rPr lang="en-US" dirty="0">
                <a:solidFill>
                  <a:schemeClr val="tx1">
                    <a:lumMod val="50000"/>
                    <a:lumOff val="50000"/>
                  </a:schemeClr>
                </a:solidFill>
              </a:rPr>
              <a:t> </a:t>
            </a:r>
            <a:r>
              <a:rPr lang="en-US" dirty="0">
                <a:solidFill>
                  <a:schemeClr val="tx1">
                    <a:lumMod val="50000"/>
                    <a:lumOff val="50000"/>
                  </a:schemeClr>
                </a:solidFill>
                <a:latin typeface="Courier New" panose="02070309020205020404" pitchFamily="49" charset="0"/>
                <a:cs typeface="Courier New" panose="02070309020205020404" pitchFamily="49" charset="0"/>
              </a:rPr>
              <a:t>INSERT</a:t>
            </a:r>
            <a:r>
              <a:rPr lang="en-US" dirty="0">
                <a:solidFill>
                  <a:schemeClr val="tx1">
                    <a:lumMod val="50000"/>
                    <a:lumOff val="50000"/>
                  </a:schemeClr>
                </a:solidFill>
              </a:rPr>
              <a:t>s:</a:t>
            </a:r>
          </a:p>
          <a:p>
            <a:pPr lvl="2">
              <a:buClr>
                <a:schemeClr val="tx1">
                  <a:lumMod val="50000"/>
                  <a:lumOff val="50000"/>
                </a:schemeClr>
              </a:buClr>
            </a:pPr>
            <a:r>
              <a:rPr lang="en-US" dirty="0">
                <a:solidFill>
                  <a:schemeClr val="tx1">
                    <a:lumMod val="50000"/>
                    <a:lumOff val="50000"/>
                  </a:schemeClr>
                </a:solidFill>
              </a:rPr>
              <a:t>Unconditional </a:t>
            </a:r>
            <a:r>
              <a:rPr lang="en-US" dirty="0">
                <a:solidFill>
                  <a:schemeClr val="tx1">
                    <a:lumMod val="50000"/>
                    <a:lumOff val="50000"/>
                  </a:schemeClr>
                </a:solidFill>
                <a:latin typeface="Courier New" panose="02070309020205020404" pitchFamily="49" charset="0"/>
                <a:cs typeface="Courier New" panose="02070309020205020404" pitchFamily="49" charset="0"/>
              </a:rPr>
              <a:t>INSERT</a:t>
            </a:r>
          </a:p>
          <a:p>
            <a:pPr lvl="2">
              <a:buClr>
                <a:schemeClr val="tx1">
                  <a:lumMod val="50000"/>
                  <a:lumOff val="50000"/>
                </a:schemeClr>
              </a:buClr>
            </a:pPr>
            <a:r>
              <a:rPr lang="en-US" dirty="0">
                <a:solidFill>
                  <a:schemeClr val="tx1">
                    <a:lumMod val="50000"/>
                    <a:lumOff val="50000"/>
                  </a:schemeClr>
                </a:solidFill>
              </a:rPr>
              <a:t>Conditional </a:t>
            </a:r>
            <a:r>
              <a:rPr lang="en-US" dirty="0">
                <a:solidFill>
                  <a:schemeClr val="tx1">
                    <a:lumMod val="50000"/>
                    <a:lumOff val="50000"/>
                  </a:schemeClr>
                </a:solidFill>
                <a:latin typeface="Courier New" panose="02070309020205020404" pitchFamily="49" charset="0"/>
                <a:cs typeface="Courier New" panose="02070309020205020404" pitchFamily="49" charset="0"/>
              </a:rPr>
              <a:t>INSERT ALL</a:t>
            </a:r>
          </a:p>
          <a:p>
            <a:pPr lvl="2">
              <a:buClr>
                <a:schemeClr val="tx1">
                  <a:lumMod val="50000"/>
                  <a:lumOff val="50000"/>
                </a:schemeClr>
              </a:buClr>
            </a:pPr>
            <a:r>
              <a:rPr lang="en-US" dirty="0">
                <a:solidFill>
                  <a:schemeClr val="tx1">
                    <a:lumMod val="50000"/>
                    <a:lumOff val="50000"/>
                  </a:schemeClr>
                </a:solidFill>
              </a:rPr>
              <a:t>Conditional </a:t>
            </a:r>
            <a:r>
              <a:rPr lang="en-US" dirty="0">
                <a:solidFill>
                  <a:schemeClr val="tx1">
                    <a:lumMod val="50000"/>
                    <a:lumOff val="50000"/>
                  </a:schemeClr>
                </a:solidFill>
                <a:latin typeface="Courier New" panose="02070309020205020404" pitchFamily="49" charset="0"/>
                <a:cs typeface="Courier New" panose="02070309020205020404" pitchFamily="49" charset="0"/>
              </a:rPr>
              <a:t>INSERT FIRST</a:t>
            </a:r>
          </a:p>
          <a:p>
            <a:pPr lvl="2">
              <a:buClr>
                <a:schemeClr val="tx1">
                  <a:lumMod val="50000"/>
                  <a:lumOff val="50000"/>
                </a:schemeClr>
              </a:buClr>
            </a:pPr>
            <a:r>
              <a:rPr lang="en-US" dirty="0">
                <a:solidFill>
                  <a:schemeClr val="tx1">
                    <a:lumMod val="50000"/>
                    <a:lumOff val="50000"/>
                  </a:schemeClr>
                </a:solidFill>
              </a:rPr>
              <a:t>Pivoting </a:t>
            </a:r>
            <a:r>
              <a:rPr lang="en-US" dirty="0">
                <a:solidFill>
                  <a:schemeClr val="tx1">
                    <a:lumMod val="50000"/>
                    <a:lumOff val="50000"/>
                  </a:schemeClr>
                </a:solidFill>
                <a:latin typeface="Courier New" panose="02070309020205020404" pitchFamily="49" charset="0"/>
                <a:cs typeface="Courier New" panose="02070309020205020404" pitchFamily="49" charset="0"/>
              </a:rPr>
              <a:t>INSERT </a:t>
            </a:r>
          </a:p>
          <a:p>
            <a:pPr lvl="1">
              <a:buClr>
                <a:schemeClr val="tx1">
                  <a:lumMod val="50000"/>
                  <a:lumOff val="50000"/>
                </a:schemeClr>
              </a:buClr>
            </a:pPr>
            <a:r>
              <a:rPr lang="en-US" dirty="0">
                <a:solidFill>
                  <a:schemeClr val="tx1">
                    <a:lumMod val="50000"/>
                    <a:lumOff val="50000"/>
                  </a:schemeClr>
                </a:solidFill>
              </a:rPr>
              <a:t>Merging rows in a table</a:t>
            </a:r>
          </a:p>
          <a:p>
            <a:pPr lvl="1">
              <a:buClr>
                <a:schemeClr val="tx1">
                  <a:lumMod val="50000"/>
                  <a:lumOff val="50000"/>
                </a:schemeClr>
              </a:buClr>
            </a:pPr>
            <a:r>
              <a:rPr lang="en-US" dirty="0">
                <a:solidFill>
                  <a:schemeClr val="tx1">
                    <a:lumMod val="50000"/>
                    <a:lumOff val="50000"/>
                  </a:schemeClr>
                </a:solidFill>
              </a:rPr>
              <a:t>Performing flashback operations</a:t>
            </a:r>
          </a:p>
          <a:p>
            <a:pPr lvl="1"/>
            <a:r>
              <a:rPr lang="en-US" dirty="0"/>
              <a:t>Tracking the changes in data over a period of time</a:t>
            </a:r>
          </a:p>
        </p:txBody>
      </p:sp>
      <p:grpSp>
        <p:nvGrpSpPr>
          <p:cNvPr id="13" name="Group 12">
            <a:extLst>
              <a:ext uri="{FF2B5EF4-FFF2-40B4-BE49-F238E27FC236}">
                <a16:creationId xmlns:a16="http://schemas.microsoft.com/office/drawing/2014/main" xmlns="" id="{41B3BD40-4C24-4500-8F89-6FCFCBDE6201}"/>
              </a:ext>
            </a:extLst>
          </p:cNvPr>
          <p:cNvGrpSpPr/>
          <p:nvPr/>
        </p:nvGrpSpPr>
        <p:grpSpPr>
          <a:xfrm>
            <a:off x="12470189" y="6446045"/>
            <a:ext cx="5818827" cy="2500313"/>
            <a:chOff x="5242557" y="4297363"/>
            <a:chExt cx="3879218" cy="1666875"/>
          </a:xfrm>
        </p:grpSpPr>
        <p:sp>
          <p:nvSpPr>
            <p:cNvPr id="14" name="Rectangle 13">
              <a:extLst>
                <a:ext uri="{FF2B5EF4-FFF2-40B4-BE49-F238E27FC236}">
                  <a16:creationId xmlns:a16="http://schemas.microsoft.com/office/drawing/2014/main" xmlns="" id="{1EB39BBE-FC0F-40A7-92C8-09E3F3B78A26}"/>
                </a:ext>
              </a:extLst>
            </p:cNvPr>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15" name="Oval 14">
              <a:extLst>
                <a:ext uri="{FF2B5EF4-FFF2-40B4-BE49-F238E27FC236}">
                  <a16:creationId xmlns:a16="http://schemas.microsoft.com/office/drawing/2014/main" xmlns="" id="{E0C31A60-F667-43E9-AC22-2AE503711CA5}"/>
                </a:ext>
              </a:extLst>
            </p:cNvPr>
            <p:cNvSpPr>
              <a:spLocks noChangeAspect="1"/>
            </p:cNvSpPr>
            <p:nvPr/>
          </p:nvSpPr>
          <p:spPr bwMode="auto">
            <a:xfrm>
              <a:off x="5242557"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6" name="Picture 5">
              <a:extLst>
                <a:ext uri="{FF2B5EF4-FFF2-40B4-BE49-F238E27FC236}">
                  <a16:creationId xmlns:a16="http://schemas.microsoft.com/office/drawing/2014/main" xmlns="" id="{E4423156-B3F6-4618-A17D-73E4123941C7}"/>
                </a:ext>
              </a:extLst>
            </p:cNvPr>
            <p:cNvPicPr>
              <a:picLocks noChangeAspect="1"/>
            </p:cNvPicPr>
            <p:nvPr/>
          </p:nvPicPr>
          <p:blipFill>
            <a:blip r:embed="rId4" cstate="print"/>
            <a:srcRect/>
            <a:stretch>
              <a:fillRect/>
            </a:stretch>
          </p:blipFill>
          <p:spPr bwMode="auto">
            <a:xfrm>
              <a:off x="5404482"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935197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71" name="Line 4"/>
          <p:cNvSpPr>
            <a:spLocks noChangeShapeType="1"/>
          </p:cNvSpPr>
          <p:nvPr/>
        </p:nvSpPr>
        <p:spPr bwMode="auto">
          <a:xfrm>
            <a:off x="8229600" y="5469333"/>
            <a:ext cx="0" cy="2940846"/>
          </a:xfrm>
          <a:prstGeom prst="line">
            <a:avLst/>
          </a:prstGeom>
          <a:noFill/>
          <a:ln w="28575">
            <a:solidFill>
              <a:schemeClr val="accent4"/>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66562" name="Rectangle 7"/>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Tracking Changes in Data</a:t>
            </a:r>
          </a:p>
        </p:txBody>
      </p:sp>
      <p:sp>
        <p:nvSpPr>
          <p:cNvPr id="66569" name="Freeform 2"/>
          <p:cNvSpPr>
            <a:spLocks/>
          </p:cNvSpPr>
          <p:nvPr/>
        </p:nvSpPr>
        <p:spPr bwMode="gray">
          <a:xfrm>
            <a:off x="6499916" y="2123679"/>
            <a:ext cx="3951845" cy="3886200"/>
          </a:xfrm>
          <a:custGeom>
            <a:avLst/>
            <a:gdLst>
              <a:gd name="T0" fmla="*/ 2147483646 w 1245"/>
              <a:gd name="T1" fmla="*/ 2147483646 h 1632"/>
              <a:gd name="T2" fmla="*/ 2147483646 w 1245"/>
              <a:gd name="T3" fmla="*/ 0 h 1632"/>
              <a:gd name="T4" fmla="*/ 2147483646 w 1245"/>
              <a:gd name="T5" fmla="*/ 2147483646 h 1632"/>
              <a:gd name="T6" fmla="*/ 0 w 1245"/>
              <a:gd name="T7" fmla="*/ 2147483646 h 1632"/>
              <a:gd name="T8" fmla="*/ 2147483646 w 1245"/>
              <a:gd name="T9" fmla="*/ 2147483646 h 1632"/>
              <a:gd name="T10" fmla="*/ 0 60000 65536"/>
              <a:gd name="T11" fmla="*/ 0 60000 65536"/>
              <a:gd name="T12" fmla="*/ 0 60000 65536"/>
              <a:gd name="T13" fmla="*/ 0 60000 65536"/>
              <a:gd name="T14" fmla="*/ 0 60000 65536"/>
              <a:gd name="T15" fmla="*/ 0 w 1245"/>
              <a:gd name="T16" fmla="*/ 0 h 1632"/>
              <a:gd name="T17" fmla="*/ 1245 w 1245"/>
              <a:gd name="T18" fmla="*/ 1632 h 1632"/>
            </a:gdLst>
            <a:ahLst/>
            <a:cxnLst>
              <a:cxn ang="T10">
                <a:pos x="T0" y="T1"/>
              </a:cxn>
              <a:cxn ang="T11">
                <a:pos x="T2" y="T3"/>
              </a:cxn>
              <a:cxn ang="T12">
                <a:pos x="T4" y="T5"/>
              </a:cxn>
              <a:cxn ang="T13">
                <a:pos x="T6" y="T7"/>
              </a:cxn>
              <a:cxn ang="T14">
                <a:pos x="T8" y="T9"/>
              </a:cxn>
            </a:cxnLst>
            <a:rect l="T15" t="T16" r="T17" b="T18"/>
            <a:pathLst>
              <a:path w="1245" h="1632">
                <a:moveTo>
                  <a:pt x="861" y="96"/>
                </a:moveTo>
                <a:lnTo>
                  <a:pt x="1245" y="0"/>
                </a:lnTo>
                <a:lnTo>
                  <a:pt x="1245" y="1632"/>
                </a:lnTo>
                <a:lnTo>
                  <a:pt x="0" y="1279"/>
                </a:lnTo>
                <a:lnTo>
                  <a:pt x="861" y="96"/>
                </a:lnTo>
                <a:close/>
              </a:path>
            </a:pathLst>
          </a:custGeom>
          <a:gradFill rotWithShape="1">
            <a:gsLst>
              <a:gs pos="0">
                <a:srgbClr val="83D3FF"/>
              </a:gs>
              <a:gs pos="100000">
                <a:schemeClr val="bg1"/>
              </a:gs>
            </a:gsLst>
            <a:lin ang="2700000" scaled="1"/>
          </a:gradFill>
          <a:ln w="28575" cap="flat" cmpd="sng">
            <a:noFill/>
            <a:prstDash val="solid"/>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66570" name="Rectangle 3"/>
          <p:cNvSpPr>
            <a:spLocks noChangeArrowheads="1"/>
          </p:cNvSpPr>
          <p:nvPr/>
        </p:nvSpPr>
        <p:spPr bwMode="blackWhite">
          <a:xfrm>
            <a:off x="10426369" y="2157017"/>
            <a:ext cx="6246773" cy="3833813"/>
          </a:xfrm>
          <a:prstGeom prst="rect">
            <a:avLst/>
          </a:prstGeom>
          <a:solidFill>
            <a:srgbClr val="FFFFCC"/>
          </a:solidFill>
          <a:ln w="28575">
            <a:solidFill>
              <a:schemeClr val="bg1"/>
            </a:solidFill>
            <a:miter lim="800000"/>
            <a:headEnd type="none" w="sm" len="sm"/>
            <a:tailEnd type="none" w="sm" len="sm"/>
          </a:ln>
          <a:effectLst>
            <a:outerShdw blurRad="63500" algn="ctr" rotWithShape="0">
              <a:prstClr val="black">
                <a:alpha val="40000"/>
              </a:prstClr>
            </a:outerShdw>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1" hangingPunct="1"/>
            <a:endParaRPr lang="en-IN" altLang="en-US" dirty="0">
              <a:latin typeface="Oracle Sans" panose="020B0503020204020204" pitchFamily="34" charset="0"/>
              <a:cs typeface="Oracle Sans" panose="020B0503020204020204" pitchFamily="34" charset="0"/>
            </a:endParaRPr>
          </a:p>
        </p:txBody>
      </p:sp>
      <p:sp>
        <p:nvSpPr>
          <p:cNvPr id="66572" name="Line 5"/>
          <p:cNvSpPr>
            <a:spLocks noChangeShapeType="1"/>
          </p:cNvSpPr>
          <p:nvPr/>
        </p:nvSpPr>
        <p:spPr bwMode="auto">
          <a:xfrm rot="10800000">
            <a:off x="3113073" y="4754961"/>
            <a:ext cx="0" cy="3086100"/>
          </a:xfrm>
          <a:prstGeom prst="line">
            <a:avLst/>
          </a:prstGeom>
          <a:noFill/>
          <a:ln w="28575">
            <a:solidFill>
              <a:schemeClr val="accent4"/>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66573" name="Line 6"/>
          <p:cNvSpPr>
            <a:spLocks noChangeShapeType="1"/>
          </p:cNvSpPr>
          <p:nvPr/>
        </p:nvSpPr>
        <p:spPr bwMode="auto">
          <a:xfrm flipH="1">
            <a:off x="13651328" y="3583386"/>
            <a:ext cx="1828325" cy="0"/>
          </a:xfrm>
          <a:prstGeom prst="line">
            <a:avLst/>
          </a:prstGeom>
          <a:noFill/>
          <a:ln w="28575">
            <a:solidFill>
              <a:schemeClr val="accent4"/>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pic>
        <p:nvPicPr>
          <p:cNvPr id="66574" name="Picture 8" descr="time0006"/>
          <p:cNvPicPr>
            <a:picLocks noChangeAspect="1" noChangeArrowheads="1"/>
          </p:cNvPicPr>
          <p:nvPr/>
        </p:nvPicPr>
        <p:blipFill>
          <a:blip r:embed="rId4" cstate="print"/>
          <a:stretch>
            <a:fillRect/>
          </a:stretch>
        </p:blipFill>
        <p:spPr bwMode="gray">
          <a:xfrm>
            <a:off x="5236595" y="6155133"/>
            <a:ext cx="1571625" cy="1714500"/>
          </a:xfrm>
          <a:prstGeom prst="rect">
            <a:avLst/>
          </a:prstGeom>
          <a:noFill/>
          <a:ln w="9525">
            <a:noFill/>
            <a:miter lim="800000"/>
            <a:headEnd/>
            <a:tailEnd/>
          </a:ln>
        </p:spPr>
      </p:pic>
      <p:sp>
        <p:nvSpPr>
          <p:cNvPr id="66576" name="Text Box 11"/>
          <p:cNvSpPr txBox="1">
            <a:spLocks noChangeArrowheads="1"/>
          </p:cNvSpPr>
          <p:nvPr/>
        </p:nvSpPr>
        <p:spPr bwMode="auto">
          <a:xfrm>
            <a:off x="1477055" y="9172173"/>
            <a:ext cx="7313295" cy="507831"/>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lnSpc>
                <a:spcPct val="90000"/>
              </a:lnSpc>
              <a:spcBef>
                <a:spcPct val="50000"/>
              </a:spcBef>
            </a:pPr>
            <a:r>
              <a:rPr lang="en-US" altLang="en-US" sz="3000" b="1" dirty="0">
                <a:latin typeface="Oracle Sans" panose="020B0503020204020204" pitchFamily="34" charset="0"/>
                <a:cs typeface="Oracle Sans" panose="020B0503020204020204" pitchFamily="34" charset="0"/>
              </a:rPr>
              <a:t>Versions of retrieved rows</a:t>
            </a:r>
          </a:p>
        </p:txBody>
      </p:sp>
      <p:pic>
        <p:nvPicPr>
          <p:cNvPr id="66581" name="Picture 16" descr="Documents: DML Code"/>
          <p:cNvPicPr>
            <a:picLocks noChangeAspect="1" noChangeArrowheads="1"/>
          </p:cNvPicPr>
          <p:nvPr/>
        </p:nvPicPr>
        <p:blipFill>
          <a:blip r:embed="rId5" cstate="print"/>
          <a:srcRect/>
          <a:stretch>
            <a:fillRect/>
          </a:stretch>
        </p:blipFill>
        <p:spPr bwMode="gray">
          <a:xfrm>
            <a:off x="15022573" y="2435624"/>
            <a:ext cx="1091279" cy="2312861"/>
          </a:xfrm>
          <a:prstGeom prst="rect">
            <a:avLst/>
          </a:prstGeom>
          <a:noFill/>
          <a:ln w="9525">
            <a:noFill/>
            <a:miter lim="800000"/>
            <a:headEnd/>
            <a:tailEnd/>
          </a:ln>
        </p:spPr>
      </p:pic>
      <p:sp>
        <p:nvSpPr>
          <p:cNvPr id="66582" name="Text Box 17"/>
          <p:cNvSpPr txBox="1">
            <a:spLocks noChangeArrowheads="1"/>
          </p:cNvSpPr>
          <p:nvPr/>
        </p:nvSpPr>
        <p:spPr bwMode="auto">
          <a:xfrm>
            <a:off x="1589470" y="2833292"/>
            <a:ext cx="3047207" cy="461665"/>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50000"/>
              </a:spcBef>
            </a:pPr>
            <a:r>
              <a:rPr lang="en-US" altLang="en-US" sz="2400" b="1" dirty="0">
                <a:latin typeface="Oracle Sans" panose="020B0503020204020204" pitchFamily="34" charset="0"/>
                <a:cs typeface="Oracle Sans" panose="020B0503020204020204" pitchFamily="34" charset="0"/>
              </a:rPr>
              <a:t>Version query</a:t>
            </a:r>
          </a:p>
        </p:txBody>
      </p:sp>
      <p:pic>
        <p:nvPicPr>
          <p:cNvPr id="66564" name="Picture 2"/>
          <p:cNvPicPr>
            <a:picLocks noChangeAspect="1"/>
          </p:cNvPicPr>
          <p:nvPr/>
        </p:nvPicPr>
        <p:blipFill>
          <a:blip r:embed="rId6" cstate="print"/>
          <a:srcRect/>
          <a:stretch>
            <a:fillRect/>
          </a:stretch>
        </p:blipFill>
        <p:spPr bwMode="auto">
          <a:xfrm>
            <a:off x="2594634" y="7557690"/>
            <a:ext cx="1028700" cy="942975"/>
          </a:xfrm>
          <a:prstGeom prst="rect">
            <a:avLst/>
          </a:prstGeom>
          <a:noFill/>
          <a:ln w="9525">
            <a:noFill/>
            <a:miter lim="800000"/>
            <a:headEnd/>
            <a:tailEnd/>
          </a:ln>
        </p:spPr>
      </p:pic>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98401" y="2293403"/>
            <a:ext cx="2920181" cy="2971541"/>
          </a:xfrm>
          <a:prstGeom prst="rect">
            <a:avLst/>
          </a:prstGeom>
        </p:spPr>
      </p:pic>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23688" y="4019747"/>
            <a:ext cx="3179477" cy="1633095"/>
          </a:xfrm>
          <a:prstGeom prst="rect">
            <a:avLst/>
          </a:prstGeom>
        </p:spPr>
      </p:pic>
      <p:pic>
        <p:nvPicPr>
          <p:cNvPr id="4"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020313" y="2309457"/>
            <a:ext cx="2400887" cy="1917015"/>
          </a:xfrm>
          <a:prstGeom prst="rect">
            <a:avLst/>
          </a:prstGeom>
        </p:spPr>
      </p:pic>
      <p:sp>
        <p:nvSpPr>
          <p:cNvPr id="66575" name="Line 10"/>
          <p:cNvSpPr>
            <a:spLocks noChangeShapeType="1"/>
          </p:cNvSpPr>
          <p:nvPr/>
        </p:nvSpPr>
        <p:spPr bwMode="auto">
          <a:xfrm>
            <a:off x="3959425" y="4302524"/>
            <a:ext cx="2505576" cy="0"/>
          </a:xfrm>
          <a:prstGeom prst="line">
            <a:avLst/>
          </a:prstGeom>
          <a:noFill/>
          <a:ln w="28575">
            <a:solidFill>
              <a:schemeClr val="accent4"/>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66577" name="Rectangle 12"/>
          <p:cNvSpPr>
            <a:spLocks noChangeArrowheads="1"/>
          </p:cNvSpPr>
          <p:nvPr/>
        </p:nvSpPr>
        <p:spPr bwMode="blackWhite">
          <a:xfrm>
            <a:off x="2159224" y="3942426"/>
            <a:ext cx="1904921" cy="720197"/>
          </a:xfrm>
          <a:prstGeom prst="rect">
            <a:avLst/>
          </a:prstGeom>
          <a:solidFill>
            <a:srgbClr val="92D050"/>
          </a:solidFill>
          <a:ln w="28575">
            <a:solidFill>
              <a:schemeClr val="tx1"/>
            </a:solidFill>
            <a:miter lim="800000"/>
            <a:headEnd/>
            <a:tailEnd/>
          </a:ln>
        </p:spPr>
        <p:txBody>
          <a:bodyPr wrap="square" lIns="85725" rIns="85725" anchor="ctr" anchorCtr="1">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554832">
              <a:lnSpc>
                <a:spcPct val="85000"/>
              </a:lnSpc>
            </a:pPr>
            <a:r>
              <a:rPr lang="en-US" altLang="en-US" sz="2400" b="1" dirty="0">
                <a:latin typeface="Courier New" pitchFamily="49" charset="0"/>
                <a:cs typeface="Oracle Sans" panose="020B0503020204020204" pitchFamily="34" charset="0"/>
              </a:rPr>
              <a:t>SELECT</a:t>
            </a:r>
          </a:p>
          <a:p>
            <a:pPr algn="ctr" defTabSz="554832">
              <a:lnSpc>
                <a:spcPct val="85000"/>
              </a:lnSpc>
            </a:pPr>
            <a:r>
              <a:rPr lang="en-US" altLang="en-US" sz="2400" b="1" dirty="0">
                <a:latin typeface="Oracle Sans" panose="020B0503020204020204" pitchFamily="34" charset="0"/>
                <a:cs typeface="Oracle Sans" panose="020B0503020204020204" pitchFamily="34" charset="0"/>
              </a:rPr>
              <a:t>…</a:t>
            </a:r>
            <a:endParaRPr lang="en-US" altLang="en-US" sz="2400" b="1" i="1" dirty="0">
              <a:latin typeface="Oracle Sans" panose="020B0503020204020204" pitchFamily="34" charset="0"/>
              <a:cs typeface="Oracle Sans" panose="020B0503020204020204" pitchFamily="34" charset="0"/>
            </a:endParaRPr>
          </a:p>
        </p:txBody>
      </p:sp>
      <p:pic>
        <p:nvPicPr>
          <p:cNvPr id="26" name="Picture 2"/>
          <p:cNvPicPr>
            <a:picLocks noChangeAspect="1"/>
          </p:cNvPicPr>
          <p:nvPr/>
        </p:nvPicPr>
        <p:blipFill>
          <a:blip r:embed="rId6" cstate="print"/>
          <a:srcRect/>
          <a:stretch>
            <a:fillRect/>
          </a:stretch>
        </p:blipFill>
        <p:spPr bwMode="auto">
          <a:xfrm>
            <a:off x="3853328" y="7726758"/>
            <a:ext cx="1028700" cy="942975"/>
          </a:xfrm>
          <a:prstGeom prst="rect">
            <a:avLst/>
          </a:prstGeom>
          <a:noFill/>
          <a:ln w="9525">
            <a:noFill/>
            <a:miter lim="800000"/>
            <a:headEnd/>
            <a:tailEnd/>
          </a:ln>
        </p:spPr>
      </p:pic>
      <p:pic>
        <p:nvPicPr>
          <p:cNvPr id="27" name="Picture 2"/>
          <p:cNvPicPr>
            <a:picLocks noChangeAspect="1"/>
          </p:cNvPicPr>
          <p:nvPr/>
        </p:nvPicPr>
        <p:blipFill>
          <a:blip r:embed="rId6" cstate="print"/>
          <a:srcRect/>
          <a:stretch>
            <a:fillRect/>
          </a:stretch>
        </p:blipFill>
        <p:spPr bwMode="auto">
          <a:xfrm>
            <a:off x="5112021" y="7955358"/>
            <a:ext cx="1028700" cy="942975"/>
          </a:xfrm>
          <a:prstGeom prst="rect">
            <a:avLst/>
          </a:prstGeom>
          <a:noFill/>
          <a:ln w="9525">
            <a:noFill/>
            <a:miter lim="800000"/>
            <a:headEnd/>
            <a:tailEnd/>
          </a:ln>
        </p:spPr>
      </p:pic>
      <p:pic>
        <p:nvPicPr>
          <p:cNvPr id="28" name="Picture 2"/>
          <p:cNvPicPr>
            <a:picLocks noChangeAspect="1"/>
          </p:cNvPicPr>
          <p:nvPr/>
        </p:nvPicPr>
        <p:blipFill>
          <a:blip r:embed="rId6" cstate="print"/>
          <a:srcRect/>
          <a:stretch>
            <a:fillRect/>
          </a:stretch>
        </p:blipFill>
        <p:spPr bwMode="auto">
          <a:xfrm>
            <a:off x="6370715" y="8183958"/>
            <a:ext cx="1028700" cy="942975"/>
          </a:xfrm>
          <a:prstGeom prst="rect">
            <a:avLst/>
          </a:prstGeom>
          <a:noFill/>
          <a:ln w="9525">
            <a:noFill/>
            <a:miter lim="800000"/>
            <a:headEnd/>
            <a:tailEnd/>
          </a:ln>
        </p:spPr>
      </p:pic>
      <p:pic>
        <p:nvPicPr>
          <p:cNvPr id="29" name="Picture 2"/>
          <p:cNvPicPr>
            <a:picLocks noChangeAspect="1"/>
          </p:cNvPicPr>
          <p:nvPr/>
        </p:nvPicPr>
        <p:blipFill>
          <a:blip r:embed="rId6" cstate="print"/>
          <a:srcRect/>
          <a:stretch>
            <a:fillRect/>
          </a:stretch>
        </p:blipFill>
        <p:spPr bwMode="auto">
          <a:xfrm>
            <a:off x="7629408" y="8412558"/>
            <a:ext cx="1028700" cy="942975"/>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7266101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Flashback Query: Example</a:t>
            </a:r>
          </a:p>
        </p:txBody>
      </p:sp>
      <p:sp>
        <p:nvSpPr>
          <p:cNvPr id="12" name="Content Placeholder 2"/>
          <p:cNvSpPr txBox="1">
            <a:spLocks/>
          </p:cNvSpPr>
          <p:nvPr/>
        </p:nvSpPr>
        <p:spPr bwMode="gray">
          <a:xfrm>
            <a:off x="1314583" y="2360476"/>
            <a:ext cx="16125591" cy="96575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a:tabLst>
                <a:tab pos="1800225" algn="l"/>
              </a:tabLst>
              <a:defRPr/>
            </a:pPr>
            <a:r>
              <a:rPr lang="en-US" altLang="en-US" sz="2400" b="1" dirty="0">
                <a:latin typeface="Courier New" pitchFamily="49" charset="0"/>
                <a:cs typeface="Courier New" pitchFamily="49" charset="0"/>
              </a:rPr>
              <a:t>SELECT salary FROM employees3 </a:t>
            </a:r>
          </a:p>
          <a:p>
            <a:pPr marL="685800" indent="-685800">
              <a:tabLst>
                <a:tab pos="1800225" algn="l"/>
              </a:tabLst>
              <a:defRPr/>
            </a:pPr>
            <a:r>
              <a:rPr lang="en-US" altLang="en-US" sz="2400" b="1" dirty="0">
                <a:latin typeface="Courier New" pitchFamily="49" charset="0"/>
                <a:cs typeface="Courier New" pitchFamily="49" charset="0"/>
              </a:rPr>
              <a:t>WHERE last_name = 'Chung';</a:t>
            </a:r>
          </a:p>
        </p:txBody>
      </p:sp>
      <p:sp>
        <p:nvSpPr>
          <p:cNvPr id="13" name="Content Placeholder 2"/>
          <p:cNvSpPr txBox="1">
            <a:spLocks/>
          </p:cNvSpPr>
          <p:nvPr/>
        </p:nvSpPr>
        <p:spPr bwMode="gray">
          <a:xfrm>
            <a:off x="1314583" y="3731192"/>
            <a:ext cx="16125591" cy="2159474"/>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a:tabLst>
                <a:tab pos="1800225" algn="l"/>
              </a:tabLst>
              <a:defRPr/>
            </a:pPr>
            <a:r>
              <a:rPr lang="en-US" altLang="en-US" sz="2400" b="1" dirty="0">
                <a:latin typeface="Courier New" pitchFamily="49" charset="0"/>
                <a:cs typeface="Oracle Sans" panose="020B0503020204020204" pitchFamily="34" charset="0"/>
              </a:rPr>
              <a:t>UPDATE employees3 SET salary = 4000</a:t>
            </a:r>
          </a:p>
          <a:p>
            <a:pPr marL="685800" indent="-685800">
              <a:tabLst>
                <a:tab pos="1800225" algn="l"/>
              </a:tabLst>
              <a:defRPr/>
            </a:pPr>
            <a:r>
              <a:rPr lang="en-US" altLang="en-US" sz="2400" b="1" dirty="0">
                <a:latin typeface="Courier New" pitchFamily="49" charset="0"/>
                <a:cs typeface="Oracle Sans" panose="020B0503020204020204" pitchFamily="34" charset="0"/>
              </a:rPr>
              <a:t>WHERE </a:t>
            </a:r>
            <a:r>
              <a:rPr lang="en-US" altLang="en-US" sz="2400" b="1" dirty="0">
                <a:latin typeface="Courier New" pitchFamily="49" charset="0"/>
                <a:cs typeface="Courier New" pitchFamily="49" charset="0"/>
              </a:rPr>
              <a:t>last_name = 'Chung';</a:t>
            </a:r>
          </a:p>
          <a:p>
            <a:pPr marL="685800" indent="-685800">
              <a:tabLst>
                <a:tab pos="1800225" algn="l"/>
              </a:tabLst>
              <a:defRPr/>
            </a:pPr>
            <a:endParaRPr lang="en-US" altLang="en-US" sz="2400" b="1" dirty="0">
              <a:latin typeface="Courier New" pitchFamily="49" charset="0"/>
              <a:cs typeface="Courier New" pitchFamily="49" charset="0"/>
            </a:endParaRPr>
          </a:p>
          <a:p>
            <a:pPr marL="685800" indent="-685800">
              <a:tabLst>
                <a:tab pos="1800225" algn="l"/>
              </a:tabLst>
              <a:defRPr/>
            </a:pPr>
            <a:r>
              <a:rPr lang="en-US" altLang="en-US" sz="2400" b="1" dirty="0">
                <a:latin typeface="Courier New" pitchFamily="49" charset="0"/>
                <a:cs typeface="Courier New" pitchFamily="49" charset="0"/>
              </a:rPr>
              <a:t>SELECT salary FROM employees3 </a:t>
            </a:r>
          </a:p>
          <a:p>
            <a:pPr marL="685800" indent="-685800">
              <a:tabLst>
                <a:tab pos="1800225" algn="l"/>
              </a:tabLst>
              <a:defRPr/>
            </a:pPr>
            <a:r>
              <a:rPr lang="en-US" altLang="en-US" sz="2400" b="1" dirty="0">
                <a:latin typeface="Courier New" pitchFamily="49" charset="0"/>
                <a:cs typeface="Courier New" pitchFamily="49" charset="0"/>
              </a:rPr>
              <a:t>WHERE last_name = 'Chung';</a:t>
            </a:r>
          </a:p>
        </p:txBody>
      </p:sp>
      <p:sp>
        <p:nvSpPr>
          <p:cNvPr id="14" name="Content Placeholder 2"/>
          <p:cNvSpPr txBox="1">
            <a:spLocks/>
          </p:cNvSpPr>
          <p:nvPr/>
        </p:nvSpPr>
        <p:spPr bwMode="gray">
          <a:xfrm>
            <a:off x="1314583" y="6295628"/>
            <a:ext cx="16125591" cy="1363660"/>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a:tabLst>
                <a:tab pos="1800225" algn="l"/>
              </a:tabLst>
              <a:defRPr/>
            </a:pPr>
            <a:r>
              <a:rPr lang="en-US" altLang="en-US" sz="2400" b="1" dirty="0">
                <a:latin typeface="Courier New" pitchFamily="49" charset="0"/>
                <a:cs typeface="Courier New" pitchFamily="49" charset="0"/>
              </a:rPr>
              <a:t>SELECT salary FROM employees3</a:t>
            </a:r>
          </a:p>
          <a:p>
            <a:pPr marL="685800" indent="-685800">
              <a:tabLst>
                <a:tab pos="1800225" algn="l"/>
              </a:tabLst>
              <a:defRPr/>
            </a:pPr>
            <a:r>
              <a:rPr lang="en-US" altLang="en-US" sz="2400" b="1" dirty="0">
                <a:latin typeface="Courier New" pitchFamily="49" charset="0"/>
                <a:cs typeface="Courier New" pitchFamily="49" charset="0"/>
              </a:rPr>
              <a:t>AS OF TIMESTAMP (SYSTIMESTAMP - INTERVAL '1' MINUTE) </a:t>
            </a:r>
          </a:p>
          <a:p>
            <a:pPr marL="685800" indent="-685800">
              <a:tabLst>
                <a:tab pos="1800225" algn="l"/>
              </a:tabLst>
              <a:defRPr/>
            </a:pPr>
            <a:r>
              <a:rPr lang="en-US" altLang="en-US" sz="2400" b="1" dirty="0">
                <a:latin typeface="Courier New" pitchFamily="49" charset="0"/>
                <a:cs typeface="Courier New" pitchFamily="49" charset="0"/>
              </a:rPr>
              <a:t>WHERE last_name = 'Chung';</a:t>
            </a:r>
          </a:p>
        </p:txBody>
      </p:sp>
      <p:grpSp>
        <p:nvGrpSpPr>
          <p:cNvPr id="3" name="Group 2">
            <a:extLst>
              <a:ext uri="{FF2B5EF4-FFF2-40B4-BE49-F238E27FC236}">
                <a16:creationId xmlns:a16="http://schemas.microsoft.com/office/drawing/2014/main" xmlns="" id="{C0DF92D2-F06B-45A6-9551-D3CF0E1AF9DF}"/>
              </a:ext>
            </a:extLst>
          </p:cNvPr>
          <p:cNvGrpSpPr/>
          <p:nvPr/>
        </p:nvGrpSpPr>
        <p:grpSpPr>
          <a:xfrm>
            <a:off x="1314583" y="8133957"/>
            <a:ext cx="9313232" cy="897975"/>
            <a:chOff x="1221266" y="8360247"/>
            <a:chExt cx="9313232" cy="897975"/>
          </a:xfrm>
        </p:grpSpPr>
        <p:pic>
          <p:nvPicPr>
            <p:cNvPr id="68611" name="Picture 2"/>
            <p:cNvPicPr>
              <a:picLocks noChangeAspect="1" noChangeArrowheads="1"/>
            </p:cNvPicPr>
            <p:nvPr/>
          </p:nvPicPr>
          <p:blipFill>
            <a:blip r:embed="rId4" cstate="print"/>
            <a:stretch>
              <a:fillRect/>
            </a:stretch>
          </p:blipFill>
          <p:spPr bwMode="auto">
            <a:xfrm>
              <a:off x="1525985" y="8636793"/>
              <a:ext cx="1542857" cy="614286"/>
            </a:xfrm>
            <a:prstGeom prst="rect">
              <a:avLst/>
            </a:prstGeom>
            <a:noFill/>
            <a:ln w="9525">
              <a:solidFill>
                <a:schemeClr val="tx1"/>
              </a:solidFill>
              <a:miter lim="800000"/>
              <a:headEnd type="none" w="sm" len="sm"/>
              <a:tailEnd type="none" w="sm" len="sm"/>
            </a:ln>
          </p:spPr>
        </p:pic>
        <p:pic>
          <p:nvPicPr>
            <p:cNvPr id="68612" name="Picture 3"/>
            <p:cNvPicPr>
              <a:picLocks noChangeAspect="1" noChangeArrowheads="1"/>
            </p:cNvPicPr>
            <p:nvPr/>
          </p:nvPicPr>
          <p:blipFill>
            <a:blip r:embed="rId5" cstate="print"/>
            <a:stretch>
              <a:fillRect/>
            </a:stretch>
          </p:blipFill>
          <p:spPr bwMode="auto">
            <a:xfrm>
              <a:off x="5487355" y="8629650"/>
              <a:ext cx="1571429" cy="628572"/>
            </a:xfrm>
            <a:prstGeom prst="rect">
              <a:avLst/>
            </a:prstGeom>
            <a:noFill/>
            <a:ln w="9525">
              <a:solidFill>
                <a:schemeClr val="tx1"/>
              </a:solidFill>
              <a:miter lim="800000"/>
              <a:headEnd type="none" w="sm" len="sm"/>
              <a:tailEnd type="none" w="sm" len="sm"/>
            </a:ln>
          </p:spPr>
        </p:pic>
        <p:pic>
          <p:nvPicPr>
            <p:cNvPr id="68613" name="Picture 2"/>
            <p:cNvPicPr>
              <a:picLocks noChangeAspect="1" noChangeArrowheads="1"/>
            </p:cNvPicPr>
            <p:nvPr/>
          </p:nvPicPr>
          <p:blipFill>
            <a:blip r:embed="rId4" cstate="print"/>
            <a:stretch>
              <a:fillRect/>
            </a:stretch>
          </p:blipFill>
          <p:spPr bwMode="auto">
            <a:xfrm>
              <a:off x="8991641" y="8636793"/>
              <a:ext cx="1542857" cy="614286"/>
            </a:xfrm>
            <a:prstGeom prst="rect">
              <a:avLst/>
            </a:prstGeom>
            <a:noFill/>
            <a:ln w="9525">
              <a:solidFill>
                <a:schemeClr val="tx1"/>
              </a:solidFill>
              <a:miter lim="800000"/>
              <a:headEnd type="none" w="sm" len="sm"/>
              <a:tailEnd type="none" w="sm" len="sm"/>
            </a:ln>
          </p:spPr>
        </p:pic>
        <p:sp>
          <p:nvSpPr>
            <p:cNvPr id="18" name="Oval 33"/>
            <p:cNvSpPr>
              <a:spLocks noChangeAspect="1" noChangeArrowheads="1"/>
            </p:cNvSpPr>
            <p:nvPr/>
          </p:nvSpPr>
          <p:spPr bwMode="auto">
            <a:xfrm>
              <a:off x="1221266" y="8360247"/>
              <a:ext cx="538665" cy="538806"/>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1</a:t>
              </a:r>
            </a:p>
          </p:txBody>
        </p:sp>
        <p:sp>
          <p:nvSpPr>
            <p:cNvPr id="19" name="Oval 33"/>
            <p:cNvSpPr>
              <a:spLocks noChangeAspect="1" noChangeArrowheads="1"/>
            </p:cNvSpPr>
            <p:nvPr/>
          </p:nvSpPr>
          <p:spPr bwMode="auto">
            <a:xfrm>
              <a:off x="5191125" y="8360247"/>
              <a:ext cx="538665" cy="538806"/>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2</a:t>
              </a:r>
            </a:p>
          </p:txBody>
        </p:sp>
        <p:sp>
          <p:nvSpPr>
            <p:cNvPr id="20" name="Oval 33"/>
            <p:cNvSpPr>
              <a:spLocks noChangeAspect="1" noChangeArrowheads="1"/>
            </p:cNvSpPr>
            <p:nvPr/>
          </p:nvSpPr>
          <p:spPr bwMode="auto">
            <a:xfrm>
              <a:off x="8722308" y="8360247"/>
              <a:ext cx="538665" cy="538806"/>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3</a:t>
              </a:r>
            </a:p>
          </p:txBody>
        </p:sp>
      </p:grpSp>
    </p:spTree>
    <p:custDataLst>
      <p:tags r:id="rId1"/>
    </p:custDataLst>
    <p:extLst>
      <p:ext uri="{BB962C8B-B14F-4D97-AF65-F5344CB8AC3E}">
        <p14:creationId xmlns:p14="http://schemas.microsoft.com/office/powerpoint/2010/main" val="9038803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p:cNvSpPr txBox="1">
            <a:spLocks/>
          </p:cNvSpPr>
          <p:nvPr/>
        </p:nvSpPr>
        <p:spPr bwMode="gray">
          <a:xfrm>
            <a:off x="1295128" y="2329378"/>
            <a:ext cx="16125591" cy="96575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a:tabLst>
                <a:tab pos="1800225" algn="l"/>
              </a:tabLst>
              <a:defRPr/>
            </a:pPr>
            <a:r>
              <a:rPr lang="en-US" altLang="en-US" sz="2400" b="1" dirty="0">
                <a:latin typeface="Courier New" pitchFamily="49" charset="0"/>
                <a:cs typeface="Oracle Sans" panose="020B0503020204020204" pitchFamily="34" charset="0"/>
              </a:rPr>
              <a:t>SELECT salary FROM employees3 </a:t>
            </a:r>
            <a:endParaRPr lang="en-US" altLang="en-US" sz="2400" b="1" dirty="0">
              <a:solidFill>
                <a:srgbClr val="FF0000"/>
              </a:solidFill>
              <a:latin typeface="Courier New" pitchFamily="49" charset="0"/>
              <a:cs typeface="Oracle Sans" panose="020B0503020204020204" pitchFamily="34" charset="0"/>
            </a:endParaRPr>
          </a:p>
          <a:p>
            <a:pPr marL="685800" indent="-685800">
              <a:tabLst>
                <a:tab pos="1800225" algn="l"/>
              </a:tabLst>
              <a:defRPr/>
            </a:pPr>
            <a:r>
              <a:rPr lang="en-US" altLang="en-US" sz="2400" b="1" dirty="0">
                <a:latin typeface="Courier New" pitchFamily="49" charset="0"/>
                <a:cs typeface="Oracle Sans" panose="020B0503020204020204" pitchFamily="34" charset="0"/>
              </a:rPr>
              <a:t>WHERE  employee_id = 107;</a:t>
            </a:r>
          </a:p>
        </p:txBody>
      </p:sp>
      <p:sp>
        <p:nvSpPr>
          <p:cNvPr id="16" name="Content Placeholder 2"/>
          <p:cNvSpPr txBox="1">
            <a:spLocks/>
          </p:cNvSpPr>
          <p:nvPr/>
        </p:nvSpPr>
        <p:spPr bwMode="gray">
          <a:xfrm>
            <a:off x="1295128" y="3752736"/>
            <a:ext cx="16125591" cy="1761567"/>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a:tabLst>
                <a:tab pos="1800225" algn="l"/>
              </a:tabLst>
              <a:defRPr/>
            </a:pPr>
            <a:r>
              <a:rPr lang="en-US" altLang="en-US" sz="2400" b="1" dirty="0">
                <a:latin typeface="Courier New" pitchFamily="49" charset="0"/>
                <a:cs typeface="Oracle Sans" panose="020B0503020204020204" pitchFamily="34" charset="0"/>
              </a:rPr>
              <a:t>UPDATE employees3 SET salary = salary * 1.30</a:t>
            </a:r>
          </a:p>
          <a:p>
            <a:pPr marL="685800" indent="-685800">
              <a:tabLst>
                <a:tab pos="1800225" algn="l"/>
              </a:tabLst>
              <a:defRPr/>
            </a:pPr>
            <a:r>
              <a:rPr lang="en-US" altLang="en-US" sz="2400" b="1" dirty="0">
                <a:latin typeface="Courier New" pitchFamily="49" charset="0"/>
                <a:cs typeface="Oracle Sans" panose="020B0503020204020204" pitchFamily="34" charset="0"/>
              </a:rPr>
              <a:t>WHERE  employee_id = 107;</a:t>
            </a:r>
          </a:p>
          <a:p>
            <a:pPr marL="685800" indent="-685800">
              <a:tabLst>
                <a:tab pos="1800225" algn="l"/>
              </a:tabLst>
              <a:defRPr/>
            </a:pPr>
            <a:endParaRPr lang="en-US" altLang="en-US" sz="2400" b="1" dirty="0">
              <a:latin typeface="Courier New" pitchFamily="49" charset="0"/>
              <a:cs typeface="Oracle Sans" panose="020B0503020204020204" pitchFamily="34" charset="0"/>
            </a:endParaRPr>
          </a:p>
          <a:p>
            <a:pPr marL="685800" indent="-685800">
              <a:tabLst>
                <a:tab pos="1800225" algn="l"/>
              </a:tabLst>
              <a:defRPr/>
            </a:pPr>
            <a:r>
              <a:rPr lang="en-US" altLang="en-US" sz="2400" b="1" dirty="0">
                <a:latin typeface="Courier New" pitchFamily="49" charset="0"/>
                <a:cs typeface="Oracle Sans" panose="020B0503020204020204" pitchFamily="34" charset="0"/>
              </a:rPr>
              <a:t>COMMIT;</a:t>
            </a:r>
          </a:p>
        </p:txBody>
      </p:sp>
      <p:sp>
        <p:nvSpPr>
          <p:cNvPr id="17" name="Content Placeholder 2"/>
          <p:cNvSpPr txBox="1">
            <a:spLocks/>
          </p:cNvSpPr>
          <p:nvPr/>
        </p:nvSpPr>
        <p:spPr bwMode="gray">
          <a:xfrm>
            <a:off x="1314583" y="5950478"/>
            <a:ext cx="16125591" cy="1363660"/>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a:tabLst>
                <a:tab pos="1800225" algn="l"/>
              </a:tabLst>
              <a:defRPr/>
            </a:pPr>
            <a:r>
              <a:rPr lang="en-US" altLang="en-US" sz="2400" b="1" dirty="0">
                <a:latin typeface="Courier New" pitchFamily="49" charset="0"/>
                <a:cs typeface="Oracle Sans" panose="020B0503020204020204" pitchFamily="34" charset="0"/>
              </a:rPr>
              <a:t>SELECT salary FROM employees3</a:t>
            </a:r>
          </a:p>
          <a:p>
            <a:pPr marL="685800" indent="-685800">
              <a:tabLst>
                <a:tab pos="1800225" algn="l"/>
              </a:tabLst>
              <a:defRPr/>
            </a:pPr>
            <a:r>
              <a:rPr lang="en-US" altLang="en-US" sz="2400" b="1" dirty="0">
                <a:solidFill>
                  <a:srgbClr val="FF0000"/>
                </a:solidFill>
                <a:latin typeface="Courier New" pitchFamily="49" charset="0"/>
                <a:cs typeface="Oracle Sans" panose="020B0503020204020204" pitchFamily="34" charset="0"/>
              </a:rPr>
              <a:t>  </a:t>
            </a:r>
            <a:r>
              <a:rPr lang="en-US" altLang="en-US" sz="2400" b="1" dirty="0">
                <a:latin typeface="Courier New" pitchFamily="49" charset="0"/>
                <a:cs typeface="Oracle Sans" panose="020B0503020204020204" pitchFamily="34" charset="0"/>
              </a:rPr>
              <a:t>VERSIONS BETWEEN SCN MINVALUE AND MAXVALUE</a:t>
            </a:r>
          </a:p>
          <a:p>
            <a:pPr marL="685800" indent="-685800">
              <a:tabLst>
                <a:tab pos="1800225" algn="l"/>
              </a:tabLst>
              <a:defRPr/>
            </a:pPr>
            <a:r>
              <a:rPr lang="en-US" altLang="en-US" sz="2400" b="1" dirty="0">
                <a:latin typeface="Courier New" pitchFamily="49" charset="0"/>
                <a:cs typeface="Oracle Sans" panose="020B0503020204020204" pitchFamily="34" charset="0"/>
              </a:rPr>
              <a:t>WHERE  employee_id = 107;</a:t>
            </a:r>
          </a:p>
        </p:txBody>
      </p:sp>
      <p:sp>
        <p:nvSpPr>
          <p:cNvPr id="70669"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Flashback Version Query: Example</a:t>
            </a:r>
          </a:p>
        </p:txBody>
      </p:sp>
      <p:sp>
        <p:nvSpPr>
          <p:cNvPr id="70670" name="Rectangle 9"/>
          <p:cNvSpPr>
            <a:spLocks noChangeArrowheads="1"/>
          </p:cNvSpPr>
          <p:nvPr/>
        </p:nvSpPr>
        <p:spPr bwMode="gray">
          <a:xfrm>
            <a:off x="1310382" y="5046340"/>
            <a:ext cx="1715619" cy="457200"/>
          </a:xfrm>
          <a:prstGeom prst="rect">
            <a:avLst/>
          </a:prstGeom>
          <a:noFill/>
          <a:ln w="28575">
            <a:solidFill>
              <a:schemeClr val="accent1"/>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70671" name="Rectangle 10"/>
          <p:cNvSpPr>
            <a:spLocks noChangeArrowheads="1"/>
          </p:cNvSpPr>
          <p:nvPr/>
        </p:nvSpPr>
        <p:spPr bwMode="gray">
          <a:xfrm>
            <a:off x="1511152" y="6439644"/>
            <a:ext cx="8811890" cy="392907"/>
          </a:xfrm>
          <a:prstGeom prst="rect">
            <a:avLst/>
          </a:prstGeom>
          <a:noFill/>
          <a:ln w="28575">
            <a:solidFill>
              <a:schemeClr val="accent1"/>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24" name="Oval 33"/>
          <p:cNvSpPr>
            <a:spLocks noChangeAspect="1" noChangeArrowheads="1"/>
          </p:cNvSpPr>
          <p:nvPr/>
        </p:nvSpPr>
        <p:spPr bwMode="auto">
          <a:xfrm>
            <a:off x="15255614" y="4279404"/>
            <a:ext cx="538665" cy="538806"/>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2</a:t>
            </a:r>
          </a:p>
        </p:txBody>
      </p:sp>
      <p:grpSp>
        <p:nvGrpSpPr>
          <p:cNvPr id="3" name="Group 2">
            <a:extLst>
              <a:ext uri="{FF2B5EF4-FFF2-40B4-BE49-F238E27FC236}">
                <a16:creationId xmlns:a16="http://schemas.microsoft.com/office/drawing/2014/main" xmlns="" id="{690D4D87-FA22-4927-8069-CAAF770444FF}"/>
              </a:ext>
            </a:extLst>
          </p:cNvPr>
          <p:cNvGrpSpPr/>
          <p:nvPr/>
        </p:nvGrpSpPr>
        <p:grpSpPr>
          <a:xfrm>
            <a:off x="2295302" y="7658949"/>
            <a:ext cx="10869785" cy="1156959"/>
            <a:chOff x="2295302" y="7851162"/>
            <a:chExt cx="10869785" cy="1156959"/>
          </a:xfrm>
        </p:grpSpPr>
        <p:pic>
          <p:nvPicPr>
            <p:cNvPr id="70667" name="Picture 16"/>
            <p:cNvPicPr>
              <a:picLocks noChangeAspect="1" noChangeArrowheads="1"/>
            </p:cNvPicPr>
            <p:nvPr/>
          </p:nvPicPr>
          <p:blipFill>
            <a:blip r:embed="rId4" cstate="print"/>
            <a:stretch>
              <a:fillRect/>
            </a:stretch>
          </p:blipFill>
          <p:spPr bwMode="auto">
            <a:xfrm>
              <a:off x="11864743" y="8122407"/>
              <a:ext cx="1300344" cy="885714"/>
            </a:xfrm>
            <a:prstGeom prst="rect">
              <a:avLst/>
            </a:prstGeom>
            <a:noFill/>
            <a:ln w="12700">
              <a:solidFill>
                <a:schemeClr val="tx1"/>
              </a:solidFill>
              <a:miter lim="800000"/>
              <a:headEnd type="none" w="sm" len="sm"/>
              <a:tailEnd type="none" w="sm" len="sm"/>
            </a:ln>
          </p:spPr>
        </p:pic>
        <p:pic>
          <p:nvPicPr>
            <p:cNvPr id="70668" name="Picture 15"/>
            <p:cNvPicPr>
              <a:picLocks noChangeAspect="1" noChangeArrowheads="1"/>
            </p:cNvPicPr>
            <p:nvPr/>
          </p:nvPicPr>
          <p:blipFill>
            <a:blip r:embed="rId5" cstate="print"/>
            <a:stretch>
              <a:fillRect/>
            </a:stretch>
          </p:blipFill>
          <p:spPr bwMode="auto">
            <a:xfrm>
              <a:off x="2570764" y="8122407"/>
              <a:ext cx="1314285" cy="628572"/>
            </a:xfrm>
            <a:prstGeom prst="rect">
              <a:avLst/>
            </a:prstGeom>
            <a:noFill/>
            <a:ln w="12700">
              <a:solidFill>
                <a:schemeClr val="tx1"/>
              </a:solidFill>
              <a:miter lim="800000"/>
              <a:headEnd type="none" w="sm" len="sm"/>
              <a:tailEnd type="none" w="sm" len="sm"/>
            </a:ln>
          </p:spPr>
        </p:pic>
        <p:sp>
          <p:nvSpPr>
            <p:cNvPr id="23" name="Oval 33"/>
            <p:cNvSpPr>
              <a:spLocks noChangeAspect="1" noChangeArrowheads="1"/>
            </p:cNvSpPr>
            <p:nvPr/>
          </p:nvSpPr>
          <p:spPr bwMode="auto">
            <a:xfrm>
              <a:off x="2295302" y="7851162"/>
              <a:ext cx="538665" cy="538806"/>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1</a:t>
              </a:r>
            </a:p>
          </p:txBody>
        </p:sp>
        <p:sp>
          <p:nvSpPr>
            <p:cNvPr id="25" name="Oval 33"/>
            <p:cNvSpPr>
              <a:spLocks noChangeAspect="1" noChangeArrowheads="1"/>
            </p:cNvSpPr>
            <p:nvPr/>
          </p:nvSpPr>
          <p:spPr bwMode="auto">
            <a:xfrm>
              <a:off x="11560022" y="7876815"/>
              <a:ext cx="538665" cy="538806"/>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3</a:t>
              </a:r>
            </a:p>
          </p:txBody>
        </p:sp>
      </p:grpSp>
      <p:sp>
        <p:nvSpPr>
          <p:cNvPr id="26" name="Oval 33"/>
          <p:cNvSpPr>
            <a:spLocks noChangeAspect="1" noChangeArrowheads="1"/>
          </p:cNvSpPr>
          <p:nvPr/>
        </p:nvSpPr>
        <p:spPr bwMode="auto">
          <a:xfrm>
            <a:off x="15255614" y="2551212"/>
            <a:ext cx="538665" cy="538806"/>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1</a:t>
            </a:r>
          </a:p>
        </p:txBody>
      </p:sp>
      <p:sp>
        <p:nvSpPr>
          <p:cNvPr id="27" name="Oval 33"/>
          <p:cNvSpPr>
            <a:spLocks noChangeAspect="1" noChangeArrowheads="1"/>
          </p:cNvSpPr>
          <p:nvPr/>
        </p:nvSpPr>
        <p:spPr bwMode="auto">
          <a:xfrm>
            <a:off x="15255614" y="6332886"/>
            <a:ext cx="538665" cy="538806"/>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3</a:t>
            </a:r>
          </a:p>
        </p:txBody>
      </p:sp>
    </p:spTree>
    <p:custDataLst>
      <p:tags r:id="rId1"/>
    </p:custDataLst>
    <p:extLst>
      <p:ext uri="{BB962C8B-B14F-4D97-AF65-F5344CB8AC3E}">
        <p14:creationId xmlns:p14="http://schemas.microsoft.com/office/powerpoint/2010/main" val="31203213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gray">
          <a:xfrm>
            <a:off x="1295128" y="2335188"/>
            <a:ext cx="16125591" cy="2955288"/>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defRPr/>
            </a:pPr>
            <a:r>
              <a:rPr lang="en-US" altLang="en-US" sz="2400" b="1" dirty="0">
                <a:latin typeface="Courier New" pitchFamily="49" charset="0"/>
                <a:cs typeface="Oracle Sans" panose="020B0503020204020204" pitchFamily="34" charset="0"/>
              </a:rPr>
              <a:t>SELECT versions_starttime "START_DATE", </a:t>
            </a:r>
            <a:br>
              <a:rPr lang="en-US" altLang="en-US" sz="2400" b="1" dirty="0">
                <a:latin typeface="Courier New" pitchFamily="49" charset="0"/>
                <a:cs typeface="Oracle Sans" panose="020B0503020204020204" pitchFamily="34" charset="0"/>
              </a:rPr>
            </a:br>
            <a:r>
              <a:rPr lang="en-US" altLang="en-US" sz="2400" b="1" dirty="0">
                <a:latin typeface="Courier New" pitchFamily="49" charset="0"/>
                <a:cs typeface="Oracle Sans" panose="020B0503020204020204" pitchFamily="34" charset="0"/>
              </a:rPr>
              <a:t>       versions_endtime   "END_DATE", </a:t>
            </a:r>
          </a:p>
          <a:p>
            <a:pPr>
              <a:tabLst>
                <a:tab pos="1800225" algn="l"/>
              </a:tabLst>
              <a:defRPr/>
            </a:pPr>
            <a:r>
              <a:rPr lang="en-US" altLang="en-US" sz="2400" b="1" dirty="0">
                <a:latin typeface="Courier New" pitchFamily="49" charset="0"/>
                <a:cs typeface="Oracle Sans" panose="020B0503020204020204" pitchFamily="34" charset="0"/>
              </a:rPr>
              <a:t>       salary </a:t>
            </a:r>
            <a:br>
              <a:rPr lang="en-US" altLang="en-US" sz="2400" b="1" dirty="0">
                <a:latin typeface="Courier New" pitchFamily="49" charset="0"/>
                <a:cs typeface="Oracle Sans" panose="020B0503020204020204" pitchFamily="34" charset="0"/>
              </a:rPr>
            </a:br>
            <a:r>
              <a:rPr lang="en-US" altLang="en-US" sz="2400" b="1" dirty="0">
                <a:latin typeface="Courier New" pitchFamily="49" charset="0"/>
                <a:cs typeface="Oracle Sans" panose="020B0503020204020204" pitchFamily="34" charset="0"/>
              </a:rPr>
              <a:t>FROM   employees</a:t>
            </a:r>
            <a:br>
              <a:rPr lang="en-US" altLang="en-US" sz="2400" b="1" dirty="0">
                <a:latin typeface="Courier New" pitchFamily="49" charset="0"/>
                <a:cs typeface="Oracle Sans" panose="020B0503020204020204" pitchFamily="34" charset="0"/>
              </a:rPr>
            </a:br>
            <a:r>
              <a:rPr lang="en-US" altLang="en-US" sz="2400" b="1" dirty="0">
                <a:latin typeface="Courier New" pitchFamily="49" charset="0"/>
                <a:cs typeface="Oracle Sans" panose="020B0503020204020204" pitchFamily="34" charset="0"/>
              </a:rPr>
              <a:t>    VERSIONS BETWEEN SCN MINVALUE </a:t>
            </a:r>
          </a:p>
          <a:p>
            <a:pPr>
              <a:tabLst>
                <a:tab pos="1800225" algn="l"/>
              </a:tabLst>
              <a:defRPr/>
            </a:pPr>
            <a:r>
              <a:rPr lang="en-US" altLang="en-US" sz="2400" b="1" dirty="0">
                <a:latin typeface="Courier New" pitchFamily="49" charset="0"/>
                <a:cs typeface="Oracle Sans" panose="020B0503020204020204" pitchFamily="34" charset="0"/>
              </a:rPr>
              <a:t>    AND MAXVALUE </a:t>
            </a:r>
            <a:br>
              <a:rPr lang="en-US" altLang="en-US" sz="2400" b="1" dirty="0">
                <a:latin typeface="Courier New" pitchFamily="49" charset="0"/>
                <a:cs typeface="Oracle Sans" panose="020B0503020204020204" pitchFamily="34" charset="0"/>
              </a:rPr>
            </a:br>
            <a:r>
              <a:rPr lang="en-US" altLang="en-US" sz="2400" b="1" dirty="0">
                <a:latin typeface="Courier New" pitchFamily="49" charset="0"/>
                <a:cs typeface="Oracle Sans" panose="020B0503020204020204" pitchFamily="34" charset="0"/>
              </a:rPr>
              <a:t>WHERE  last_name = 'Lorentz';</a:t>
            </a:r>
          </a:p>
        </p:txBody>
      </p:sp>
      <p:sp>
        <p:nvSpPr>
          <p:cNvPr id="72709"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VERSIONS BETWEEN </a:t>
            </a:r>
            <a:r>
              <a:rPr lang="en-US" altLang="en-US" dirty="0">
                <a:latin typeface="+mj-lt"/>
                <a:cs typeface="Oracle Sans" panose="020B0503020204020204" pitchFamily="34" charset="0"/>
              </a:rPr>
              <a:t>Clause</a:t>
            </a:r>
          </a:p>
        </p:txBody>
      </p:sp>
      <p:sp>
        <p:nvSpPr>
          <p:cNvPr id="72710" name="Rectangle 4"/>
          <p:cNvSpPr>
            <a:spLocks noChangeArrowheads="1"/>
          </p:cNvSpPr>
          <p:nvPr/>
        </p:nvSpPr>
        <p:spPr bwMode="gray">
          <a:xfrm>
            <a:off x="2087216" y="3991372"/>
            <a:ext cx="6484745" cy="770384"/>
          </a:xfrm>
          <a:prstGeom prst="rect">
            <a:avLst/>
          </a:prstGeom>
          <a:noFill/>
          <a:ln w="28575">
            <a:solidFill>
              <a:schemeClr val="accent1"/>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8" name="Content Placeholder 2"/>
          <p:cNvSpPr txBox="1">
            <a:spLocks/>
          </p:cNvSpPr>
          <p:nvPr/>
        </p:nvSpPr>
        <p:spPr bwMode="gray">
          <a:xfrm>
            <a:off x="1295128" y="6814574"/>
            <a:ext cx="16125591" cy="1363660"/>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a:tabLst>
                <a:tab pos="1800225" algn="l"/>
              </a:tabLst>
              <a:defRPr/>
            </a:pPr>
            <a:r>
              <a:rPr lang="en-US" altLang="en-US" sz="2400" b="1" dirty="0">
                <a:latin typeface="Courier New" pitchFamily="49" charset="0"/>
                <a:cs typeface="Oracle Sans" panose="020B0503020204020204" pitchFamily="34" charset="0"/>
              </a:rPr>
              <a:t>SELECT salary FROM employees3</a:t>
            </a:r>
          </a:p>
          <a:p>
            <a:pPr marL="685800" indent="-685800">
              <a:tabLst>
                <a:tab pos="1800225" algn="l"/>
              </a:tabLst>
              <a:defRPr/>
            </a:pPr>
            <a:r>
              <a:rPr lang="en-US" altLang="en-US" sz="2400" b="1" dirty="0">
                <a:solidFill>
                  <a:srgbClr val="FF0000"/>
                </a:solidFill>
                <a:latin typeface="Courier New" pitchFamily="49" charset="0"/>
                <a:cs typeface="Oracle Sans" panose="020B0503020204020204" pitchFamily="34" charset="0"/>
              </a:rPr>
              <a:t>  </a:t>
            </a:r>
            <a:r>
              <a:rPr lang="en-US" altLang="en-US" sz="2400" b="1" dirty="0">
                <a:latin typeface="Courier New" pitchFamily="49" charset="0"/>
                <a:cs typeface="Oracle Sans" panose="020B0503020204020204" pitchFamily="34" charset="0"/>
              </a:rPr>
              <a:t>VERSIONS BETWEEN SCN MINVALUE AND MAXVALUE</a:t>
            </a:r>
          </a:p>
          <a:p>
            <a:pPr marL="685800" indent="-685800">
              <a:tabLst>
                <a:tab pos="1800225" algn="l"/>
              </a:tabLst>
              <a:defRPr/>
            </a:pPr>
            <a:r>
              <a:rPr lang="en-US" altLang="en-US" sz="2400" b="1" dirty="0">
                <a:latin typeface="Courier New" pitchFamily="49" charset="0"/>
                <a:cs typeface="Oracle Sans" panose="020B0503020204020204" pitchFamily="34" charset="0"/>
              </a:rPr>
              <a:t>WHERE  employee_id = 107;</a:t>
            </a:r>
          </a:p>
        </p:txBody>
      </p:sp>
      <p:pic>
        <p:nvPicPr>
          <p:cNvPr id="2050" name="Picture 2"/>
          <p:cNvPicPr>
            <a:picLocks noChangeAspect="1" noChangeArrowheads="1"/>
          </p:cNvPicPr>
          <p:nvPr/>
        </p:nvPicPr>
        <p:blipFill>
          <a:blip r:embed="rId4" cstate="print"/>
          <a:srcRect/>
          <a:stretch>
            <a:fillRect/>
          </a:stretch>
        </p:blipFill>
        <p:spPr bwMode="auto">
          <a:xfrm>
            <a:off x="1331161" y="5569729"/>
            <a:ext cx="7511561" cy="9144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657635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Summary</a:t>
            </a:r>
          </a:p>
        </p:txBody>
      </p:sp>
      <p:sp>
        <p:nvSpPr>
          <p:cNvPr id="78851" name="Rectangle 5"/>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In this lesson, you should have learned how to:</a:t>
            </a:r>
          </a:p>
          <a:p>
            <a:pPr lvl="1"/>
            <a:r>
              <a:rPr lang="en-US" altLang="en-US" dirty="0">
                <a:latin typeface="Oracle Sans" panose="020B0503020204020204" pitchFamily="34" charset="0"/>
                <a:cs typeface="Oracle Sans" panose="020B0503020204020204" pitchFamily="34" charset="0"/>
              </a:rPr>
              <a:t>Specify explicit default values in the </a:t>
            </a:r>
            <a:r>
              <a:rPr lang="en-US" altLang="en-US" dirty="0">
                <a:latin typeface="Courier New" panose="02070309020205020404" pitchFamily="49" charset="0"/>
                <a:cs typeface="Courier New" panose="02070309020205020404" pitchFamily="49" charset="0"/>
              </a:rPr>
              <a:t>INSERT</a:t>
            </a:r>
            <a:r>
              <a:rPr lang="en-US" altLang="en-US" dirty="0">
                <a:latin typeface="Oracle Sans" panose="020B0503020204020204" pitchFamily="34" charset="0"/>
                <a:cs typeface="Oracle Sans" panose="020B0503020204020204" pitchFamily="34" charset="0"/>
              </a:rPr>
              <a:t> and </a:t>
            </a:r>
            <a:r>
              <a:rPr lang="en-US" altLang="en-US" dirty="0">
                <a:latin typeface="Courier New" panose="02070309020205020404" pitchFamily="49" charset="0"/>
                <a:cs typeface="Courier New" panose="02070309020205020404" pitchFamily="49" charset="0"/>
              </a:rPr>
              <a:t>UPDATE</a:t>
            </a:r>
            <a:r>
              <a:rPr lang="en-US" altLang="en-US" dirty="0">
                <a:latin typeface="Oracle Sans" panose="020B0503020204020204" pitchFamily="34" charset="0"/>
                <a:cs typeface="Oracle Sans" panose="020B0503020204020204" pitchFamily="34" charset="0"/>
              </a:rPr>
              <a:t> statements</a:t>
            </a:r>
          </a:p>
          <a:p>
            <a:pPr lvl="1"/>
            <a:r>
              <a:rPr lang="en-US" altLang="en-US" dirty="0">
                <a:latin typeface="Oracle Sans" panose="020B0503020204020204" pitchFamily="34" charset="0"/>
                <a:cs typeface="Oracle Sans" panose="020B0503020204020204" pitchFamily="34" charset="0"/>
              </a:rPr>
              <a:t>Describe the features of multitable </a:t>
            </a:r>
            <a:r>
              <a:rPr lang="en-US" altLang="en-US" dirty="0">
                <a:latin typeface="Courier New" panose="02070309020205020404" pitchFamily="49" charset="0"/>
                <a:cs typeface="Courier New" panose="02070309020205020404" pitchFamily="49" charset="0"/>
              </a:rPr>
              <a:t>INSERT</a:t>
            </a:r>
            <a:r>
              <a:rPr lang="en-US" altLang="en-US" dirty="0">
                <a:latin typeface="+mn-lt"/>
                <a:cs typeface="Courier New" panose="02070309020205020404" pitchFamily="49" charset="0"/>
              </a:rPr>
              <a:t>s</a:t>
            </a:r>
          </a:p>
          <a:p>
            <a:pPr lvl="1"/>
            <a:r>
              <a:rPr lang="en-US" altLang="en-US" dirty="0">
                <a:latin typeface="Oracle Sans" panose="020B0503020204020204" pitchFamily="34" charset="0"/>
                <a:cs typeface="Oracle Sans" panose="020B0503020204020204" pitchFamily="34" charset="0"/>
              </a:rPr>
              <a:t>Use the following types of multitable </a:t>
            </a:r>
            <a:r>
              <a:rPr lang="en-US" altLang="en-US" dirty="0">
                <a:latin typeface="Courier New" panose="02070309020205020404" pitchFamily="49" charset="0"/>
                <a:cs typeface="Courier New" panose="02070309020205020404" pitchFamily="49" charset="0"/>
              </a:rPr>
              <a:t>INSERT</a:t>
            </a:r>
            <a:r>
              <a:rPr lang="en-US" altLang="en-US" dirty="0">
                <a:latin typeface="+mn-lt"/>
                <a:cs typeface="Courier New" panose="02070309020205020404" pitchFamily="49" charset="0"/>
              </a:rPr>
              <a:t>s</a:t>
            </a:r>
            <a:r>
              <a:rPr lang="en-US" altLang="en-US" dirty="0">
                <a:latin typeface="Oracle Sans" panose="020B0503020204020204" pitchFamily="34" charset="0"/>
                <a:cs typeface="Oracle Sans" panose="020B0503020204020204" pitchFamily="34" charset="0"/>
              </a:rPr>
              <a:t>:</a:t>
            </a:r>
          </a:p>
          <a:p>
            <a:pPr lvl="2"/>
            <a:r>
              <a:rPr lang="en-US" altLang="en-US" dirty="0">
                <a:latin typeface="Courier New" panose="02070309020205020404" pitchFamily="49" charset="0"/>
                <a:cs typeface="Courier New" panose="02070309020205020404" pitchFamily="49" charset="0"/>
              </a:rPr>
              <a:t>Unconditional INSERT</a:t>
            </a:r>
          </a:p>
          <a:p>
            <a:pPr lvl="2"/>
            <a:r>
              <a:rPr lang="en-US" altLang="en-US" dirty="0">
                <a:latin typeface="Courier New" panose="02070309020205020404" pitchFamily="49" charset="0"/>
                <a:cs typeface="Courier New" panose="02070309020205020404" pitchFamily="49" charset="0"/>
              </a:rPr>
              <a:t>Conditional INSERT ALL </a:t>
            </a:r>
          </a:p>
          <a:p>
            <a:pPr lvl="2"/>
            <a:r>
              <a:rPr lang="en-US" altLang="en-US" dirty="0">
                <a:latin typeface="Courier New" panose="02070309020205020404" pitchFamily="49" charset="0"/>
                <a:cs typeface="Courier New" panose="02070309020205020404" pitchFamily="49" charset="0"/>
              </a:rPr>
              <a:t>Conditional INSERT FIRST</a:t>
            </a:r>
          </a:p>
          <a:p>
            <a:pPr lvl="2"/>
            <a:r>
              <a:rPr lang="en-US" altLang="en-US" dirty="0">
                <a:latin typeface="Courier New" panose="02070309020205020404" pitchFamily="49" charset="0"/>
                <a:cs typeface="Courier New" panose="02070309020205020404" pitchFamily="49" charset="0"/>
              </a:rPr>
              <a:t>Pivoting INSERT </a:t>
            </a:r>
          </a:p>
          <a:p>
            <a:pPr lvl="1"/>
            <a:r>
              <a:rPr lang="en-US" altLang="en-US" dirty="0">
                <a:latin typeface="Oracle Sans" panose="020B0503020204020204" pitchFamily="34" charset="0"/>
                <a:cs typeface="Oracle Sans" panose="020B0503020204020204" pitchFamily="34" charset="0"/>
              </a:rPr>
              <a:t>Merge rows in a table</a:t>
            </a:r>
          </a:p>
          <a:p>
            <a:pPr lvl="1"/>
            <a:r>
              <a:rPr lang="en-US" altLang="en-US" dirty="0">
                <a:latin typeface="Oracle Sans" panose="020B0503020204020204" pitchFamily="34" charset="0"/>
                <a:cs typeface="Oracle Sans" panose="020B0503020204020204" pitchFamily="34" charset="0"/>
              </a:rPr>
              <a:t>Perform flashback operations</a:t>
            </a:r>
          </a:p>
          <a:p>
            <a:pPr lvl="1"/>
            <a:r>
              <a:rPr lang="en-US" altLang="en-US" dirty="0">
                <a:latin typeface="Oracle Sans" panose="020B0503020204020204" pitchFamily="34" charset="0"/>
                <a:cs typeface="Oracle Sans" panose="020B0503020204020204" pitchFamily="34" charset="0"/>
              </a:rPr>
              <a:t>Track the changes in data over a period of time</a:t>
            </a:r>
          </a:p>
        </p:txBody>
      </p:sp>
    </p:spTree>
    <p:custDataLst>
      <p:tags r:id="rId1"/>
    </p:custDataLst>
    <p:extLst>
      <p:ext uri="{BB962C8B-B14F-4D97-AF65-F5344CB8AC3E}">
        <p14:creationId xmlns:p14="http://schemas.microsoft.com/office/powerpoint/2010/main" val="982465906"/>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a:latin typeface="+mj-lt"/>
                <a:cs typeface="Oracle Sans" panose="020B0503020204020204" pitchFamily="34" charset="0"/>
              </a:rPr>
              <a:t>Practice </a:t>
            </a:r>
            <a:r>
              <a:rPr lang="en-US" altLang="en-US" smtClean="0">
                <a:latin typeface="+mj-lt"/>
                <a:cs typeface="Oracle Sans" panose="020B0503020204020204" pitchFamily="34" charset="0"/>
              </a:rPr>
              <a:t>19</a:t>
            </a:r>
            <a:r>
              <a:rPr lang="en-US" altLang="en-US" dirty="0">
                <a:latin typeface="+mj-lt"/>
                <a:cs typeface="Oracle Sans" panose="020B0503020204020204" pitchFamily="34" charset="0"/>
              </a:rPr>
              <a:t>: Overview</a:t>
            </a:r>
          </a:p>
        </p:txBody>
      </p:sp>
      <p:sp>
        <p:nvSpPr>
          <p:cNvPr id="80899" name="Rectangle 5"/>
          <p:cNvSpPr>
            <a:spLocks noGrp="1" noChangeArrowheads="1"/>
          </p:cNvSpPr>
          <p:nvPr>
            <p:ph idx="1"/>
          </p:nvPr>
        </p:nvSpPr>
        <p:spPr>
          <a:xfrm>
            <a:off x="933451" y="2272710"/>
            <a:ext cx="16421100" cy="273465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This practice covers the following topics:</a:t>
            </a:r>
          </a:p>
          <a:p>
            <a:pPr lvl="1"/>
            <a:r>
              <a:rPr lang="en-US" altLang="en-US" dirty="0">
                <a:latin typeface="Oracle Sans" panose="020B0503020204020204" pitchFamily="34" charset="0"/>
                <a:cs typeface="Oracle Sans" panose="020B0503020204020204" pitchFamily="34" charset="0"/>
              </a:rPr>
              <a:t>Performing multitable </a:t>
            </a:r>
            <a:r>
              <a:rPr lang="en-US" altLang="en-US" dirty="0">
                <a:latin typeface="Courier New" panose="02070309020205020404" pitchFamily="49" charset="0"/>
                <a:cs typeface="Courier New" panose="02070309020205020404" pitchFamily="49" charset="0"/>
              </a:rPr>
              <a:t>INSERT</a:t>
            </a:r>
            <a:r>
              <a:rPr lang="en-US" altLang="en-US" dirty="0">
                <a:latin typeface="+mn-lt"/>
                <a:cs typeface="Courier New" panose="02070309020205020404" pitchFamily="49" charset="0"/>
              </a:rPr>
              <a:t>s</a:t>
            </a:r>
          </a:p>
          <a:p>
            <a:pPr lvl="1"/>
            <a:r>
              <a:rPr lang="en-US" altLang="en-US" dirty="0">
                <a:latin typeface="Oracle Sans" panose="020B0503020204020204" pitchFamily="34" charset="0"/>
                <a:cs typeface="Oracle Sans" panose="020B0503020204020204" pitchFamily="34" charset="0"/>
              </a:rPr>
              <a:t>Performing </a:t>
            </a:r>
            <a:r>
              <a:rPr lang="en-US" altLang="en-US" dirty="0">
                <a:latin typeface="Courier New" panose="02070309020205020404" pitchFamily="49" charset="0"/>
                <a:cs typeface="Courier New" panose="02070309020205020404" pitchFamily="49" charset="0"/>
              </a:rPr>
              <a:t>MERGE</a:t>
            </a:r>
            <a:r>
              <a:rPr lang="en-US" altLang="en-US" dirty="0">
                <a:latin typeface="Oracle Sans" panose="020B0503020204020204" pitchFamily="34" charset="0"/>
                <a:cs typeface="Oracle Sans" panose="020B0503020204020204" pitchFamily="34" charset="0"/>
              </a:rPr>
              <a:t> operations</a:t>
            </a:r>
          </a:p>
          <a:p>
            <a:pPr lvl="1"/>
            <a:r>
              <a:rPr lang="en-US" altLang="en-US" dirty="0">
                <a:latin typeface="Oracle Sans" panose="020B0503020204020204" pitchFamily="34" charset="0"/>
                <a:cs typeface="Oracle Sans" panose="020B0503020204020204" pitchFamily="34" charset="0"/>
              </a:rPr>
              <a:t>Performing flashback operations</a:t>
            </a:r>
          </a:p>
          <a:p>
            <a:pPr lvl="1"/>
            <a:r>
              <a:rPr lang="en-US" altLang="en-US" dirty="0">
                <a:latin typeface="Oracle Sans" panose="020B0503020204020204" pitchFamily="34" charset="0"/>
                <a:cs typeface="Oracle Sans" panose="020B0503020204020204" pitchFamily="34" charset="0"/>
              </a:rPr>
              <a:t>Tracking row versions</a:t>
            </a:r>
          </a:p>
        </p:txBody>
      </p:sp>
      <p:sp>
        <p:nvSpPr>
          <p:cNvPr id="6" name="Rectangle 5"/>
          <p:cNvSpPr/>
          <p:nvPr/>
        </p:nvSpPr>
        <p:spPr bwMode="auto">
          <a:xfrm rot="16200000" flipV="1">
            <a:off x="14368463" y="4902994"/>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7" name="Group 6"/>
          <p:cNvGrpSpPr/>
          <p:nvPr/>
        </p:nvGrpSpPr>
        <p:grpSpPr>
          <a:xfrm>
            <a:off x="14450994" y="6400800"/>
            <a:ext cx="2579706" cy="2577087"/>
            <a:chOff x="9066212" y="3962400"/>
            <a:chExt cx="1941512" cy="1939542"/>
          </a:xfrm>
        </p:grpSpPr>
        <p:sp>
          <p:nvSpPr>
            <p:cNvPr id="8" name="Oval 7"/>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9" name="Oval 8"/>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6085" y="4324778"/>
              <a:ext cx="1208860" cy="1440933"/>
            </a:xfrm>
            <a:prstGeom prst="rect">
              <a:avLst/>
            </a:prstGeom>
          </p:spPr>
        </p:pic>
      </p:grpSp>
    </p:spTree>
    <p:custDataLst>
      <p:tags r:id="rId1"/>
    </p:custDataLst>
    <p:extLst>
      <p:ext uri="{BB962C8B-B14F-4D97-AF65-F5344CB8AC3E}">
        <p14:creationId xmlns:p14="http://schemas.microsoft.com/office/powerpoint/2010/main" val="122158930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5123" name="Rectangle 3"/>
          <p:cNvSpPr>
            <a:spLocks noGrp="1" noChangeArrowheads="1"/>
          </p:cNvSpPr>
          <p:nvPr>
            <p:ph idx="1"/>
          </p:nvPr>
        </p:nvSpPr>
        <p:spPr>
          <a:xfrm>
            <a:off x="933451" y="2272710"/>
            <a:ext cx="16421100" cy="530638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dirty="0"/>
              <a:t>Specifying explicit default values in the </a:t>
            </a:r>
            <a:r>
              <a:rPr lang="en-US" dirty="0">
                <a:latin typeface="Courier New" panose="02070309020205020404" pitchFamily="49" charset="0"/>
                <a:cs typeface="Courier New" panose="02070309020205020404" pitchFamily="49" charset="0"/>
              </a:rPr>
              <a:t>INSERT</a:t>
            </a:r>
            <a:r>
              <a:rPr lang="en-US" dirty="0"/>
              <a:t> and </a:t>
            </a:r>
            <a:r>
              <a:rPr lang="en-US" dirty="0">
                <a:latin typeface="Courier New" panose="02070309020205020404" pitchFamily="49" charset="0"/>
                <a:cs typeface="Courier New" panose="02070309020205020404" pitchFamily="49" charset="0"/>
              </a:rPr>
              <a:t>UPDATE</a:t>
            </a:r>
            <a:r>
              <a:rPr lang="en-US" dirty="0"/>
              <a:t> statements</a:t>
            </a:r>
          </a:p>
          <a:p>
            <a:pPr lvl="1">
              <a:buClr>
                <a:schemeClr val="tx1">
                  <a:lumMod val="50000"/>
                  <a:lumOff val="50000"/>
                </a:schemeClr>
              </a:buClr>
            </a:pPr>
            <a:r>
              <a:rPr lang="en-US" dirty="0">
                <a:solidFill>
                  <a:schemeClr val="tx1">
                    <a:lumMod val="50000"/>
                    <a:lumOff val="50000"/>
                  </a:schemeClr>
                </a:solidFill>
              </a:rPr>
              <a:t>Using the following types of </a:t>
            </a:r>
            <a:r>
              <a:rPr lang="en-US" dirty="0" err="1">
                <a:solidFill>
                  <a:schemeClr val="tx1">
                    <a:lumMod val="50000"/>
                    <a:lumOff val="50000"/>
                  </a:schemeClr>
                </a:solidFill>
              </a:rPr>
              <a:t>multitable</a:t>
            </a:r>
            <a:r>
              <a:rPr lang="en-US" dirty="0">
                <a:solidFill>
                  <a:schemeClr val="tx1">
                    <a:lumMod val="50000"/>
                    <a:lumOff val="50000"/>
                  </a:schemeClr>
                </a:solidFill>
              </a:rPr>
              <a:t> </a:t>
            </a:r>
            <a:r>
              <a:rPr lang="en-US" dirty="0">
                <a:solidFill>
                  <a:schemeClr val="tx1">
                    <a:lumMod val="50000"/>
                    <a:lumOff val="50000"/>
                  </a:schemeClr>
                </a:solidFill>
                <a:latin typeface="Courier New" panose="02070309020205020404" pitchFamily="49" charset="0"/>
                <a:cs typeface="Courier New" panose="02070309020205020404" pitchFamily="49" charset="0"/>
              </a:rPr>
              <a:t>INSERT</a:t>
            </a:r>
            <a:r>
              <a:rPr lang="en-US" dirty="0">
                <a:solidFill>
                  <a:schemeClr val="tx1">
                    <a:lumMod val="50000"/>
                    <a:lumOff val="50000"/>
                  </a:schemeClr>
                </a:solidFill>
              </a:rPr>
              <a:t>s:</a:t>
            </a:r>
          </a:p>
          <a:p>
            <a:pPr lvl="2">
              <a:buClr>
                <a:schemeClr val="tx1">
                  <a:lumMod val="50000"/>
                  <a:lumOff val="50000"/>
                </a:schemeClr>
              </a:buClr>
            </a:pPr>
            <a:r>
              <a:rPr lang="en-US" dirty="0">
                <a:solidFill>
                  <a:schemeClr val="tx1">
                    <a:lumMod val="50000"/>
                    <a:lumOff val="50000"/>
                  </a:schemeClr>
                </a:solidFill>
              </a:rPr>
              <a:t>Unconditional </a:t>
            </a:r>
            <a:r>
              <a:rPr lang="en-US" dirty="0">
                <a:solidFill>
                  <a:schemeClr val="tx1">
                    <a:lumMod val="50000"/>
                    <a:lumOff val="50000"/>
                  </a:schemeClr>
                </a:solidFill>
                <a:latin typeface="Courier New" panose="02070309020205020404" pitchFamily="49" charset="0"/>
                <a:cs typeface="Courier New" panose="02070309020205020404" pitchFamily="49" charset="0"/>
              </a:rPr>
              <a:t>INSERT</a:t>
            </a:r>
          </a:p>
          <a:p>
            <a:pPr lvl="2">
              <a:buClr>
                <a:schemeClr val="tx1">
                  <a:lumMod val="50000"/>
                  <a:lumOff val="50000"/>
                </a:schemeClr>
              </a:buClr>
            </a:pPr>
            <a:r>
              <a:rPr lang="en-US" dirty="0">
                <a:solidFill>
                  <a:schemeClr val="tx1">
                    <a:lumMod val="50000"/>
                    <a:lumOff val="50000"/>
                  </a:schemeClr>
                </a:solidFill>
              </a:rPr>
              <a:t>Conditional </a:t>
            </a:r>
            <a:r>
              <a:rPr lang="en-US" dirty="0">
                <a:solidFill>
                  <a:schemeClr val="tx1">
                    <a:lumMod val="50000"/>
                    <a:lumOff val="50000"/>
                  </a:schemeClr>
                </a:solidFill>
                <a:latin typeface="Courier New" panose="02070309020205020404" pitchFamily="49" charset="0"/>
                <a:cs typeface="Courier New" panose="02070309020205020404" pitchFamily="49" charset="0"/>
              </a:rPr>
              <a:t>INSERT ALL</a:t>
            </a:r>
          </a:p>
          <a:p>
            <a:pPr lvl="2">
              <a:buClr>
                <a:schemeClr val="tx1">
                  <a:lumMod val="50000"/>
                  <a:lumOff val="50000"/>
                </a:schemeClr>
              </a:buClr>
            </a:pPr>
            <a:r>
              <a:rPr lang="en-US" dirty="0">
                <a:solidFill>
                  <a:schemeClr val="tx1">
                    <a:lumMod val="50000"/>
                    <a:lumOff val="50000"/>
                  </a:schemeClr>
                </a:solidFill>
              </a:rPr>
              <a:t>Conditional </a:t>
            </a:r>
            <a:r>
              <a:rPr lang="en-US" dirty="0">
                <a:solidFill>
                  <a:schemeClr val="tx1">
                    <a:lumMod val="50000"/>
                    <a:lumOff val="50000"/>
                  </a:schemeClr>
                </a:solidFill>
                <a:latin typeface="Courier New" panose="02070309020205020404" pitchFamily="49" charset="0"/>
                <a:cs typeface="Courier New" panose="02070309020205020404" pitchFamily="49" charset="0"/>
              </a:rPr>
              <a:t>INSERT FIRST</a:t>
            </a:r>
          </a:p>
          <a:p>
            <a:pPr lvl="2">
              <a:buClr>
                <a:schemeClr val="tx1">
                  <a:lumMod val="50000"/>
                  <a:lumOff val="50000"/>
                </a:schemeClr>
              </a:buClr>
            </a:pPr>
            <a:r>
              <a:rPr lang="en-US" dirty="0">
                <a:solidFill>
                  <a:schemeClr val="tx1">
                    <a:lumMod val="50000"/>
                    <a:lumOff val="50000"/>
                  </a:schemeClr>
                </a:solidFill>
              </a:rPr>
              <a:t>Pivoting </a:t>
            </a:r>
            <a:r>
              <a:rPr lang="en-US" dirty="0">
                <a:solidFill>
                  <a:schemeClr val="tx1">
                    <a:lumMod val="50000"/>
                    <a:lumOff val="50000"/>
                  </a:schemeClr>
                </a:solidFill>
                <a:latin typeface="Courier New" panose="02070309020205020404" pitchFamily="49" charset="0"/>
                <a:cs typeface="Courier New" panose="02070309020205020404" pitchFamily="49" charset="0"/>
              </a:rPr>
              <a:t>INSERT </a:t>
            </a:r>
          </a:p>
          <a:p>
            <a:pPr lvl="1">
              <a:buClr>
                <a:schemeClr val="tx1">
                  <a:lumMod val="50000"/>
                  <a:lumOff val="50000"/>
                </a:schemeClr>
              </a:buClr>
            </a:pPr>
            <a:r>
              <a:rPr lang="en-US" dirty="0">
                <a:solidFill>
                  <a:schemeClr val="tx1">
                    <a:lumMod val="50000"/>
                    <a:lumOff val="50000"/>
                  </a:schemeClr>
                </a:solidFill>
              </a:rPr>
              <a:t>Merging rows in a table</a:t>
            </a:r>
          </a:p>
          <a:p>
            <a:pPr lvl="1">
              <a:buClr>
                <a:schemeClr val="tx1">
                  <a:lumMod val="50000"/>
                  <a:lumOff val="50000"/>
                </a:schemeClr>
              </a:buClr>
            </a:pPr>
            <a:r>
              <a:rPr lang="en-US" dirty="0">
                <a:solidFill>
                  <a:schemeClr val="tx1">
                    <a:lumMod val="50000"/>
                    <a:lumOff val="50000"/>
                  </a:schemeClr>
                </a:solidFill>
              </a:rPr>
              <a:t>Performing flashback operations</a:t>
            </a:r>
          </a:p>
          <a:p>
            <a:pPr lvl="1">
              <a:buClr>
                <a:schemeClr val="tx1">
                  <a:lumMod val="50000"/>
                  <a:lumOff val="50000"/>
                </a:schemeClr>
              </a:buClr>
            </a:pPr>
            <a:r>
              <a:rPr lang="en-US" dirty="0">
                <a:solidFill>
                  <a:schemeClr val="tx1">
                    <a:lumMod val="50000"/>
                    <a:lumOff val="50000"/>
                  </a:schemeClr>
                </a:solidFill>
              </a:rPr>
              <a:t>Tracking the changes in data over a period of time</a:t>
            </a:r>
          </a:p>
          <a:p>
            <a:endParaRPr lang="en-US" dirty="0"/>
          </a:p>
        </p:txBody>
      </p:sp>
      <p:grpSp>
        <p:nvGrpSpPr>
          <p:cNvPr id="8" name="Group 7"/>
          <p:cNvGrpSpPr/>
          <p:nvPr/>
        </p:nvGrpSpPr>
        <p:grpSpPr>
          <a:xfrm>
            <a:off x="12470189" y="6446045"/>
            <a:ext cx="5818827" cy="2500313"/>
            <a:chOff x="5242557" y="4297363"/>
            <a:chExt cx="3879218" cy="1666875"/>
          </a:xfrm>
        </p:grpSpPr>
        <p:sp>
          <p:nvSpPr>
            <p:cNvPr id="9" name="Rectangle 8"/>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10" name="Oval 9"/>
            <p:cNvSpPr>
              <a:spLocks noChangeAspect="1"/>
            </p:cNvSpPr>
            <p:nvPr/>
          </p:nvSpPr>
          <p:spPr bwMode="auto">
            <a:xfrm>
              <a:off x="5242557"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1" name="Picture 5"/>
            <p:cNvPicPr>
              <a:picLocks noChangeAspect="1"/>
            </p:cNvPicPr>
            <p:nvPr/>
          </p:nvPicPr>
          <p:blipFill>
            <a:blip r:embed="rId4" cstate="print"/>
            <a:srcRect/>
            <a:stretch>
              <a:fillRect/>
            </a:stretch>
          </p:blipFill>
          <p:spPr bwMode="auto">
            <a:xfrm>
              <a:off x="5404482"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13690795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7016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Explicit Default Feature: Overview</a:t>
            </a:r>
          </a:p>
        </p:txBody>
      </p:sp>
      <p:sp>
        <p:nvSpPr>
          <p:cNvPr id="12291" name="Rectangle 5"/>
          <p:cNvSpPr>
            <a:spLocks noGrp="1" noChangeArrowheads="1"/>
          </p:cNvSpPr>
          <p:nvPr>
            <p:ph idx="1"/>
          </p:nvPr>
        </p:nvSpPr>
        <p:spPr>
          <a:xfrm>
            <a:off x="933451" y="2272710"/>
            <a:ext cx="16421100" cy="2745812"/>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Use the </a:t>
            </a:r>
            <a:r>
              <a:rPr lang="en-US" altLang="en-US" dirty="0">
                <a:latin typeface="Courier New" panose="02070309020205020404" pitchFamily="49" charset="0"/>
                <a:cs typeface="Courier New" panose="02070309020205020404" pitchFamily="49" charset="0"/>
              </a:rPr>
              <a:t>DEFAULT</a:t>
            </a:r>
            <a:r>
              <a:rPr lang="en-US" altLang="en-US" dirty="0">
                <a:latin typeface="Oracle Sans" panose="020B0503020204020204" pitchFamily="34" charset="0"/>
                <a:cs typeface="Oracle Sans" panose="020B0503020204020204" pitchFamily="34" charset="0"/>
              </a:rPr>
              <a:t> keyword as a column value where the default column value is desired.</a:t>
            </a:r>
          </a:p>
          <a:p>
            <a:pPr lvl="1"/>
            <a:r>
              <a:rPr lang="en-US" altLang="en-US" dirty="0">
                <a:latin typeface="Oracle Sans" panose="020B0503020204020204" pitchFamily="34" charset="0"/>
                <a:cs typeface="Oracle Sans" panose="020B0503020204020204" pitchFamily="34" charset="0"/>
              </a:rPr>
              <a:t>This allows the user to control where and when the default value should be applied to data.</a:t>
            </a:r>
          </a:p>
          <a:p>
            <a:pPr lvl="1"/>
            <a:r>
              <a:rPr lang="en-US" altLang="en-US" dirty="0">
                <a:latin typeface="Oracle Sans" panose="020B0503020204020204" pitchFamily="34" charset="0"/>
                <a:cs typeface="Oracle Sans" panose="020B0503020204020204" pitchFamily="34" charset="0"/>
              </a:rPr>
              <a:t>Explicit defaults can be used in </a:t>
            </a:r>
            <a:r>
              <a:rPr lang="en-US" altLang="en-US" dirty="0">
                <a:latin typeface="Courier New" panose="02070309020205020404" pitchFamily="49" charset="0"/>
                <a:cs typeface="Courier New" panose="02070309020205020404" pitchFamily="49" charset="0"/>
              </a:rPr>
              <a:t>INSERT</a:t>
            </a:r>
            <a:r>
              <a:rPr lang="en-US" altLang="en-US" dirty="0">
                <a:latin typeface="Oracle Sans" panose="020B0503020204020204" pitchFamily="34" charset="0"/>
                <a:cs typeface="Oracle Sans" panose="020B0503020204020204" pitchFamily="34" charset="0"/>
              </a:rPr>
              <a:t> and </a:t>
            </a:r>
            <a:r>
              <a:rPr lang="en-US" altLang="en-US" dirty="0">
                <a:latin typeface="Courier New" panose="02070309020205020404" pitchFamily="49" charset="0"/>
                <a:cs typeface="Courier New" panose="02070309020205020404" pitchFamily="49" charset="0"/>
              </a:rPr>
              <a:t>UPDATE</a:t>
            </a:r>
            <a:r>
              <a:rPr lang="en-US" altLang="en-US" dirty="0">
                <a:latin typeface="Oracle Sans" panose="020B0503020204020204" pitchFamily="34" charset="0"/>
                <a:cs typeface="Oracle Sans" panose="020B0503020204020204" pitchFamily="34" charset="0"/>
              </a:rPr>
              <a:t> statements.</a:t>
            </a:r>
          </a:p>
        </p:txBody>
      </p:sp>
      <p:grpSp>
        <p:nvGrpSpPr>
          <p:cNvPr id="4" name="Group 3">
            <a:extLst>
              <a:ext uri="{FF2B5EF4-FFF2-40B4-BE49-F238E27FC236}">
                <a16:creationId xmlns:a16="http://schemas.microsoft.com/office/drawing/2014/main" xmlns="" id="{0C4C2D98-B21A-4F7F-8F9F-4EAA0AF96A9C}"/>
              </a:ext>
            </a:extLst>
          </p:cNvPr>
          <p:cNvGrpSpPr/>
          <p:nvPr/>
        </p:nvGrpSpPr>
        <p:grpSpPr>
          <a:xfrm>
            <a:off x="11043821" y="6286500"/>
            <a:ext cx="7245195" cy="2857500"/>
            <a:chOff x="10744200" y="6286500"/>
            <a:chExt cx="7245195" cy="2857500"/>
          </a:xfrm>
        </p:grpSpPr>
        <p:sp>
          <p:nvSpPr>
            <p:cNvPr id="10" name="Rectangle 9"/>
            <p:cNvSpPr/>
            <p:nvPr/>
          </p:nvSpPr>
          <p:spPr bwMode="auto">
            <a:xfrm rot="16200000" flipV="1">
              <a:off x="14693029" y="5292800"/>
              <a:ext cx="1747838" cy="484489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8" name="Rounded Rectangle 7"/>
            <p:cNvSpPr/>
            <p:nvPr/>
          </p:nvSpPr>
          <p:spPr bwMode="auto">
            <a:xfrm>
              <a:off x="14724654" y="6286500"/>
              <a:ext cx="2627757" cy="2857500"/>
            </a:xfrm>
            <a:prstGeom prst="roundRect">
              <a:avLst/>
            </a:prstGeom>
            <a:gradFill flip="none" rotWithShape="1">
              <a:gsLst>
                <a:gs pos="44000">
                  <a:schemeClr val="bg1">
                    <a:lumMod val="95000"/>
                  </a:schemeClr>
                </a:gs>
                <a:gs pos="9000">
                  <a:schemeClr val="bg1"/>
                </a:gs>
                <a:gs pos="61000">
                  <a:schemeClr val="bg1">
                    <a:lumMod val="95000"/>
                  </a:schemeClr>
                </a:gs>
                <a:gs pos="97000">
                  <a:schemeClr val="bg1"/>
                </a:gs>
              </a:gsLst>
              <a:lin ang="5400000" scaled="1"/>
              <a:tileRect/>
            </a:gradFill>
            <a:ln w="28575" cap="flat" cmpd="sng" algn="ctr">
              <a:solidFill>
                <a:srgbClr val="FFE8D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cxnSp>
          <p:nvCxnSpPr>
            <p:cNvPr id="9" name="Straight Arrow Connector 8"/>
            <p:cNvCxnSpPr/>
            <p:nvPr/>
          </p:nvCxnSpPr>
          <p:spPr bwMode="auto">
            <a:xfrm>
              <a:off x="13373100" y="7708108"/>
              <a:ext cx="1351554" cy="14288"/>
            </a:xfrm>
            <a:prstGeom prst="straightConnector1">
              <a:avLst/>
            </a:prstGeom>
            <a:noFill/>
            <a:ln w="28575" cap="flat" cmpd="sng" algn="ctr">
              <a:solidFill>
                <a:schemeClr val="accent4"/>
              </a:solidFill>
              <a:prstDash val="solid"/>
              <a:round/>
              <a:headEnd type="none" w="sm" len="sm"/>
              <a:tailEnd type="triangle" w="lg" len="lg"/>
            </a:ln>
            <a:effectLst/>
          </p:spPr>
        </p:cxnSp>
        <p:pic>
          <p:nvPicPr>
            <p:cNvPr id="1026" name="Picture 2" descr="D:\Projects\SQL_Workshop_12cR2\OU Graphics\Batch 2 SQL course icons\Batch 2 SQL course icons\DataType_Opt1.png"/>
            <p:cNvPicPr>
              <a:picLocks noChangeAspect="1" noChangeArrowheads="1"/>
            </p:cNvPicPr>
            <p:nvPr/>
          </p:nvPicPr>
          <p:blipFill>
            <a:blip r:embed="rId4" cstate="print"/>
            <a:srcRect/>
            <a:stretch>
              <a:fillRect/>
            </a:stretch>
          </p:blipFill>
          <p:spPr bwMode="auto">
            <a:xfrm>
              <a:off x="15024916" y="6500813"/>
              <a:ext cx="2128838" cy="2428875"/>
            </a:xfrm>
            <a:prstGeom prst="rect">
              <a:avLst/>
            </a:prstGeom>
            <a:noFill/>
          </p:spPr>
        </p:pic>
        <p:sp>
          <p:nvSpPr>
            <p:cNvPr id="5" name="TextBox 4"/>
            <p:cNvSpPr txBox="1"/>
            <p:nvPr/>
          </p:nvSpPr>
          <p:spPr>
            <a:xfrm>
              <a:off x="10744200" y="7438251"/>
              <a:ext cx="2857500" cy="461665"/>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400" dirty="0">
                  <a:latin typeface="+mn-lt"/>
                  <a:cs typeface="Oracle Sans" panose="020B0503020204020204" pitchFamily="34" charset="0"/>
                </a:rPr>
                <a:t>Default Values</a:t>
              </a:r>
            </a:p>
          </p:txBody>
        </p:sp>
      </p:grpSp>
    </p:spTree>
    <p:custDataLst>
      <p:tags r:id="rId1"/>
    </p:custDataLst>
    <p:extLst>
      <p:ext uri="{BB962C8B-B14F-4D97-AF65-F5344CB8AC3E}">
        <p14:creationId xmlns:p14="http://schemas.microsoft.com/office/powerpoint/2010/main" val="109607851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Rectangle 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Using Explicit Default Values</a:t>
            </a:r>
          </a:p>
        </p:txBody>
      </p:sp>
      <p:sp>
        <p:nvSpPr>
          <p:cNvPr id="14345" name="Rectangle 9"/>
          <p:cNvSpPr>
            <a:spLocks noGrp="1" noChangeArrowheads="1"/>
          </p:cNvSpPr>
          <p:nvPr>
            <p:ph idx="1"/>
          </p:nvPr>
        </p:nvSpPr>
        <p:spPr>
          <a:xfrm>
            <a:off x="933451" y="2272710"/>
            <a:ext cx="16421100" cy="2745812"/>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Courier New" panose="02070309020205020404" pitchFamily="49" charset="0"/>
                <a:cs typeface="Courier New" panose="02070309020205020404" pitchFamily="49" charset="0"/>
              </a:rPr>
              <a:t>DEFAULT </a:t>
            </a:r>
            <a:r>
              <a:rPr lang="en-US" altLang="en-US" dirty="0">
                <a:latin typeface="+mn-lt"/>
                <a:cs typeface="Courier New" panose="02070309020205020404" pitchFamily="49" charset="0"/>
              </a:rPr>
              <a:t>with</a:t>
            </a:r>
            <a:r>
              <a:rPr lang="en-US" altLang="en-US" dirty="0">
                <a:latin typeface="Courier New" panose="02070309020205020404" pitchFamily="49" charset="0"/>
                <a:cs typeface="Courier New" panose="02070309020205020404" pitchFamily="49" charset="0"/>
              </a:rPr>
              <a:t> INSERT</a:t>
            </a:r>
            <a:r>
              <a:rPr lang="en-US" altLang="en-US" dirty="0">
                <a:latin typeface="Oracle Sans" panose="020B0503020204020204" pitchFamily="34" charset="0"/>
                <a:cs typeface="Oracle Sans" panose="020B0503020204020204" pitchFamily="34" charset="0"/>
              </a:rPr>
              <a:t>:</a:t>
            </a:r>
          </a:p>
          <a:p>
            <a:pPr lvl="1"/>
            <a:endParaRPr lang="en-US" altLang="en-US" dirty="0">
              <a:latin typeface="Oracle Sans" panose="020B0503020204020204" pitchFamily="34" charset="0"/>
              <a:cs typeface="Oracle Sans" panose="020B0503020204020204" pitchFamily="34" charset="0"/>
            </a:endParaRPr>
          </a:p>
          <a:p>
            <a:pPr lvl="1"/>
            <a:endParaRPr lang="en-US" altLang="en-US" dirty="0">
              <a:latin typeface="Oracle Sans" panose="020B0503020204020204" pitchFamily="34" charset="0"/>
              <a:cs typeface="Oracle Sans" panose="020B0503020204020204" pitchFamily="34" charset="0"/>
            </a:endParaRPr>
          </a:p>
          <a:p>
            <a:pPr lvl="1"/>
            <a:endParaRPr lang="en-US" altLang="en-US" dirty="0">
              <a:latin typeface="Oracle Sans" panose="020B0503020204020204" pitchFamily="34" charset="0"/>
              <a:cs typeface="Oracle Sans" panose="020B0503020204020204" pitchFamily="34" charset="0"/>
            </a:endParaRPr>
          </a:p>
          <a:p>
            <a:pPr lvl="1"/>
            <a:r>
              <a:rPr lang="en-US" altLang="en-US" dirty="0">
                <a:latin typeface="Courier New" panose="02070309020205020404" pitchFamily="49" charset="0"/>
                <a:cs typeface="Courier New" panose="02070309020205020404" pitchFamily="49" charset="0"/>
              </a:rPr>
              <a:t>DEFAULT </a:t>
            </a:r>
            <a:r>
              <a:rPr lang="en-US" altLang="en-US" dirty="0">
                <a:latin typeface="+mn-lt"/>
                <a:cs typeface="Courier New" panose="02070309020205020404" pitchFamily="49" charset="0"/>
              </a:rPr>
              <a:t>with</a:t>
            </a:r>
            <a:r>
              <a:rPr lang="en-US" altLang="en-US" dirty="0">
                <a:latin typeface="Courier New" panose="02070309020205020404" pitchFamily="49" charset="0"/>
                <a:cs typeface="Courier New" panose="02070309020205020404" pitchFamily="49" charset="0"/>
              </a:rPr>
              <a:t> UPDATE</a:t>
            </a:r>
            <a:r>
              <a:rPr lang="en-US" altLang="en-US" dirty="0">
                <a:latin typeface="Oracle Sans" panose="020B0503020204020204" pitchFamily="34" charset="0"/>
                <a:cs typeface="Oracle Sans" panose="020B0503020204020204" pitchFamily="34" charset="0"/>
              </a:rPr>
              <a:t>:</a:t>
            </a:r>
          </a:p>
        </p:txBody>
      </p:sp>
      <p:grpSp>
        <p:nvGrpSpPr>
          <p:cNvPr id="4" name="Group 3">
            <a:extLst>
              <a:ext uri="{FF2B5EF4-FFF2-40B4-BE49-F238E27FC236}">
                <a16:creationId xmlns:a16="http://schemas.microsoft.com/office/drawing/2014/main" xmlns="" id="{67738DA2-430B-4CFB-8A18-136C662C107A}"/>
              </a:ext>
            </a:extLst>
          </p:cNvPr>
          <p:cNvGrpSpPr/>
          <p:nvPr/>
        </p:nvGrpSpPr>
        <p:grpSpPr>
          <a:xfrm>
            <a:off x="1299329" y="5359524"/>
            <a:ext cx="16125591" cy="1363660"/>
            <a:chOff x="1257300" y="5724056"/>
            <a:chExt cx="16125591" cy="1363660"/>
          </a:xfrm>
        </p:grpSpPr>
        <p:sp>
          <p:nvSpPr>
            <p:cNvPr id="9" name="Content Placeholder 2"/>
            <p:cNvSpPr txBox="1">
              <a:spLocks/>
            </p:cNvSpPr>
            <p:nvPr/>
          </p:nvSpPr>
          <p:spPr bwMode="gray">
            <a:xfrm>
              <a:off x="1257300" y="5724056"/>
              <a:ext cx="16125591" cy="1363660"/>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defRPr/>
              </a:pPr>
              <a:r>
                <a:rPr lang="en-US" altLang="en-US" sz="2400" b="1" dirty="0">
                  <a:latin typeface="Courier New" pitchFamily="49" charset="0"/>
                  <a:cs typeface="Oracle Sans" panose="020B0503020204020204" pitchFamily="34" charset="0"/>
                </a:rPr>
                <a:t>UPDATE deptm3</a:t>
              </a:r>
            </a:p>
            <a:p>
              <a:pPr>
                <a:tabLst>
                  <a:tab pos="1800225" algn="l"/>
                </a:tabLst>
                <a:defRPr/>
              </a:pPr>
              <a:r>
                <a:rPr lang="en-US" altLang="en-US" sz="2400" b="1" dirty="0">
                  <a:latin typeface="Courier New" pitchFamily="49" charset="0"/>
                  <a:cs typeface="Oracle Sans" panose="020B0503020204020204" pitchFamily="34" charset="0"/>
                </a:rPr>
                <a:t>SET manager_id = DEFAULT </a:t>
              </a:r>
              <a:br>
                <a:rPr lang="en-US" altLang="en-US" sz="2400" b="1" dirty="0">
                  <a:latin typeface="Courier New" pitchFamily="49" charset="0"/>
                  <a:cs typeface="Oracle Sans" panose="020B0503020204020204" pitchFamily="34" charset="0"/>
                </a:rPr>
              </a:br>
              <a:r>
                <a:rPr lang="en-US" altLang="en-US" sz="2400" b="1" dirty="0">
                  <a:latin typeface="Courier New" pitchFamily="49" charset="0"/>
                  <a:cs typeface="Oracle Sans" panose="020B0503020204020204" pitchFamily="34" charset="0"/>
                </a:rPr>
                <a:t>WHERE department_id = 10;</a:t>
              </a:r>
            </a:p>
          </p:txBody>
        </p:sp>
        <p:sp>
          <p:nvSpPr>
            <p:cNvPr id="14346" name="Rectangle 6"/>
            <p:cNvSpPr>
              <a:spLocks noChangeArrowheads="1"/>
            </p:cNvSpPr>
            <p:nvPr/>
          </p:nvSpPr>
          <p:spPr bwMode="gray">
            <a:xfrm>
              <a:off x="4391472" y="6223620"/>
              <a:ext cx="1714500" cy="457200"/>
            </a:xfrm>
            <a:prstGeom prst="rect">
              <a:avLst/>
            </a:prstGeom>
            <a:noFill/>
            <a:ln w="28575">
              <a:solidFill>
                <a:schemeClr val="accent1"/>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grpSp>
      <p:grpSp>
        <p:nvGrpSpPr>
          <p:cNvPr id="5" name="Group 4">
            <a:extLst>
              <a:ext uri="{FF2B5EF4-FFF2-40B4-BE49-F238E27FC236}">
                <a16:creationId xmlns:a16="http://schemas.microsoft.com/office/drawing/2014/main" xmlns="" id="{5BFBC7C6-1A63-41D8-824C-5D6179391178}"/>
              </a:ext>
            </a:extLst>
          </p:cNvPr>
          <p:cNvGrpSpPr/>
          <p:nvPr/>
        </p:nvGrpSpPr>
        <p:grpSpPr>
          <a:xfrm>
            <a:off x="1299329" y="2953883"/>
            <a:ext cx="16125591" cy="1363660"/>
            <a:chOff x="1224965" y="2953883"/>
            <a:chExt cx="16125591" cy="1363660"/>
          </a:xfrm>
        </p:grpSpPr>
        <p:sp>
          <p:nvSpPr>
            <p:cNvPr id="8" name="Content Placeholder 2"/>
            <p:cNvSpPr txBox="1">
              <a:spLocks/>
            </p:cNvSpPr>
            <p:nvPr/>
          </p:nvSpPr>
          <p:spPr bwMode="gray">
            <a:xfrm>
              <a:off x="1224965" y="2953883"/>
              <a:ext cx="16125591" cy="1363660"/>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033463" algn="l"/>
                  <a:tab pos="2736057" algn="l"/>
                  <a:tab pos="4102895" algn="l"/>
                  <a:tab pos="5472113" algn="l"/>
                  <a:tab pos="7539038" algn="l"/>
                </a:tabLst>
                <a:defRPr/>
              </a:pPr>
              <a:r>
                <a:rPr lang="en-US" altLang="en-US" sz="2400" b="1" dirty="0">
                  <a:latin typeface="Courier New" pitchFamily="49" charset="0"/>
                  <a:cs typeface="Oracle Sans" panose="020B0503020204020204" pitchFamily="34" charset="0"/>
                </a:rPr>
                <a:t>INSERT INTO deptm3</a:t>
              </a:r>
            </a:p>
            <a:p>
              <a:pPr>
                <a:tabLst>
                  <a:tab pos="1033463" algn="l"/>
                  <a:tab pos="2736057" algn="l"/>
                  <a:tab pos="4102895" algn="l"/>
                  <a:tab pos="5472113" algn="l"/>
                  <a:tab pos="7539038" algn="l"/>
                </a:tabLst>
                <a:defRPr/>
              </a:pPr>
              <a:r>
                <a:rPr lang="en-US" altLang="en-US" sz="2400" b="1" dirty="0">
                  <a:latin typeface="Courier New" pitchFamily="49" charset="0"/>
                  <a:cs typeface="Oracle Sans" panose="020B0503020204020204" pitchFamily="34" charset="0"/>
                </a:rPr>
                <a:t>  (department_id, department_name, manager_id) </a:t>
              </a:r>
            </a:p>
            <a:p>
              <a:pPr>
                <a:tabLst>
                  <a:tab pos="1033463" algn="l"/>
                  <a:tab pos="2736057" algn="l"/>
                  <a:tab pos="4102895" algn="l"/>
                  <a:tab pos="5472113" algn="l"/>
                  <a:tab pos="7539038" algn="l"/>
                </a:tabLst>
                <a:defRPr/>
              </a:pPr>
              <a:r>
                <a:rPr lang="en-US" altLang="en-US" sz="2400" b="1" dirty="0">
                  <a:latin typeface="Courier New" pitchFamily="49" charset="0"/>
                  <a:cs typeface="Oracle Sans" panose="020B0503020204020204" pitchFamily="34" charset="0"/>
                </a:rPr>
                <a:t>VALUES (300, 'Engineering', DEFAULT);</a:t>
              </a:r>
            </a:p>
          </p:txBody>
        </p:sp>
        <p:sp>
          <p:nvSpPr>
            <p:cNvPr id="14347" name="Rectangle 7"/>
            <p:cNvSpPr>
              <a:spLocks noChangeArrowheads="1"/>
            </p:cNvSpPr>
            <p:nvPr/>
          </p:nvSpPr>
          <p:spPr bwMode="gray">
            <a:xfrm>
              <a:off x="6282531" y="3885456"/>
              <a:ext cx="2171105" cy="342900"/>
            </a:xfrm>
            <a:prstGeom prst="rect">
              <a:avLst/>
            </a:prstGeom>
            <a:noFill/>
            <a:ln w="28575">
              <a:solidFill>
                <a:schemeClr val="accent1"/>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grpSp>
    </p:spTree>
    <p:custDataLst>
      <p:tags r:id="rId1"/>
    </p:custDataLst>
    <p:extLst>
      <p:ext uri="{BB962C8B-B14F-4D97-AF65-F5344CB8AC3E}">
        <p14:creationId xmlns:p14="http://schemas.microsoft.com/office/powerpoint/2010/main" val="64041969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050"/>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mtClean="0"/>
              <a:t>Lesson Agenda</a:t>
            </a:r>
            <a:endParaRPr lang="en-US" altLang="en-US" dirty="0"/>
          </a:p>
        </p:txBody>
      </p:sp>
      <p:sp>
        <p:nvSpPr>
          <p:cNvPr id="3" name="Content Placeholder 2"/>
          <p:cNvSpPr>
            <a:spLocks noGrp="1"/>
          </p:cNvSpPr>
          <p:nvPr>
            <p:ph idx="1"/>
          </p:nvPr>
        </p:nvSpPr>
        <p:spPr>
          <a:xfrm>
            <a:off x="933451" y="2272710"/>
            <a:ext cx="16421100" cy="7333094"/>
          </a:xfrm>
        </p:spPr>
        <p:txBody>
          <a:bodyPr/>
          <a:lstStyle/>
          <a:p>
            <a:pPr lvl="1">
              <a:buClr>
                <a:schemeClr val="tx1">
                  <a:lumMod val="50000"/>
                  <a:lumOff val="50000"/>
                </a:schemeClr>
              </a:buClr>
            </a:pPr>
            <a:r>
              <a:rPr lang="en-US" dirty="0" smtClean="0">
                <a:solidFill>
                  <a:schemeClr val="tx1">
                    <a:lumMod val="50000"/>
                    <a:lumOff val="50000"/>
                  </a:schemeClr>
                </a:solidFill>
              </a:rPr>
              <a:t>Specifying explicit default values in the </a:t>
            </a:r>
            <a:r>
              <a:rPr lang="en-US" dirty="0" smtClean="0">
                <a:solidFill>
                  <a:schemeClr val="tx1">
                    <a:lumMod val="50000"/>
                    <a:lumOff val="50000"/>
                  </a:schemeClr>
                </a:solidFill>
                <a:latin typeface="Courier New" panose="02070309020205020404" pitchFamily="49" charset="0"/>
                <a:cs typeface="Courier New" panose="02070309020205020404" pitchFamily="49" charset="0"/>
              </a:rPr>
              <a:t>INSERT</a:t>
            </a:r>
            <a:r>
              <a:rPr lang="en-US" dirty="0" smtClean="0">
                <a:solidFill>
                  <a:schemeClr val="tx1">
                    <a:lumMod val="50000"/>
                    <a:lumOff val="50000"/>
                  </a:schemeClr>
                </a:solidFill>
              </a:rPr>
              <a:t> and </a:t>
            </a:r>
            <a:r>
              <a:rPr lang="en-US" dirty="0" smtClean="0">
                <a:solidFill>
                  <a:schemeClr val="tx1">
                    <a:lumMod val="50000"/>
                    <a:lumOff val="50000"/>
                  </a:schemeClr>
                </a:solidFill>
                <a:latin typeface="Courier New" panose="02070309020205020404" pitchFamily="49" charset="0"/>
                <a:cs typeface="Courier New" panose="02070309020205020404" pitchFamily="49" charset="0"/>
              </a:rPr>
              <a:t>UPDATE</a:t>
            </a:r>
            <a:r>
              <a:rPr lang="en-US" dirty="0" smtClean="0">
                <a:solidFill>
                  <a:schemeClr val="tx1">
                    <a:lumMod val="50000"/>
                    <a:lumOff val="50000"/>
                  </a:schemeClr>
                </a:solidFill>
              </a:rPr>
              <a:t> statements</a:t>
            </a:r>
          </a:p>
          <a:p>
            <a:pPr lvl="1"/>
            <a:r>
              <a:rPr lang="en-US" dirty="0" smtClean="0"/>
              <a:t>Using the following types of </a:t>
            </a:r>
            <a:r>
              <a:rPr lang="en-US" dirty="0" err="1" smtClean="0"/>
              <a:t>multitable</a:t>
            </a:r>
            <a:r>
              <a:rPr lang="en-US" dirty="0" smtClean="0"/>
              <a:t> </a:t>
            </a:r>
            <a:r>
              <a:rPr lang="en-US" dirty="0" smtClean="0">
                <a:latin typeface="Courier New" panose="02070309020205020404" pitchFamily="49" charset="0"/>
                <a:cs typeface="Courier New" panose="02070309020205020404" pitchFamily="49" charset="0"/>
              </a:rPr>
              <a:t>INSERT</a:t>
            </a:r>
            <a:r>
              <a:rPr lang="en-US" dirty="0" smtClean="0"/>
              <a:t>s:</a:t>
            </a:r>
          </a:p>
          <a:p>
            <a:pPr lvl="2"/>
            <a:r>
              <a:rPr lang="en-US" dirty="0" smtClean="0"/>
              <a:t>Unconditional </a:t>
            </a:r>
            <a:r>
              <a:rPr lang="en-US" dirty="0" smtClean="0">
                <a:latin typeface="Courier New" panose="02070309020205020404" pitchFamily="49" charset="0"/>
                <a:cs typeface="Courier New" panose="02070309020205020404" pitchFamily="49" charset="0"/>
              </a:rPr>
              <a:t>INSERT</a:t>
            </a:r>
          </a:p>
          <a:p>
            <a:pPr lvl="2"/>
            <a:r>
              <a:rPr lang="en-US" dirty="0" smtClean="0"/>
              <a:t>Conditional </a:t>
            </a:r>
            <a:r>
              <a:rPr lang="en-US" dirty="0" smtClean="0">
                <a:latin typeface="Courier New" panose="02070309020205020404" pitchFamily="49" charset="0"/>
                <a:cs typeface="Courier New" panose="02070309020205020404" pitchFamily="49" charset="0"/>
              </a:rPr>
              <a:t>INSERT ALL</a:t>
            </a:r>
          </a:p>
          <a:p>
            <a:pPr lvl="2"/>
            <a:r>
              <a:rPr lang="en-US" dirty="0" smtClean="0"/>
              <a:t>Conditional </a:t>
            </a:r>
            <a:r>
              <a:rPr lang="en-US" dirty="0" smtClean="0">
                <a:latin typeface="Courier New" panose="02070309020205020404" pitchFamily="49" charset="0"/>
                <a:cs typeface="Courier New" panose="02070309020205020404" pitchFamily="49" charset="0"/>
              </a:rPr>
              <a:t>INSERT FIRST</a:t>
            </a:r>
          </a:p>
          <a:p>
            <a:pPr lvl="2"/>
            <a:r>
              <a:rPr lang="en-US" dirty="0" smtClean="0"/>
              <a:t>Pivoting </a:t>
            </a:r>
            <a:r>
              <a:rPr lang="en-US" dirty="0" smtClean="0">
                <a:latin typeface="Courier New" panose="02070309020205020404" pitchFamily="49" charset="0"/>
                <a:cs typeface="Courier New" panose="02070309020205020404" pitchFamily="49" charset="0"/>
              </a:rPr>
              <a:t>INSERT </a:t>
            </a:r>
          </a:p>
          <a:p>
            <a:pPr lvl="1">
              <a:buClr>
                <a:schemeClr val="tx1">
                  <a:lumMod val="50000"/>
                  <a:lumOff val="50000"/>
                </a:schemeClr>
              </a:buClr>
            </a:pPr>
            <a:r>
              <a:rPr lang="en-US" dirty="0" smtClean="0">
                <a:solidFill>
                  <a:schemeClr val="tx1">
                    <a:lumMod val="50000"/>
                    <a:lumOff val="50000"/>
                  </a:schemeClr>
                </a:solidFill>
              </a:rPr>
              <a:t>Merging rows in a table</a:t>
            </a:r>
          </a:p>
          <a:p>
            <a:pPr lvl="1">
              <a:buClr>
                <a:schemeClr val="tx1">
                  <a:lumMod val="50000"/>
                  <a:lumOff val="50000"/>
                </a:schemeClr>
              </a:buClr>
            </a:pPr>
            <a:r>
              <a:rPr lang="en-US" dirty="0" smtClean="0">
                <a:solidFill>
                  <a:schemeClr val="tx1">
                    <a:lumMod val="50000"/>
                    <a:lumOff val="50000"/>
                  </a:schemeClr>
                </a:solidFill>
              </a:rPr>
              <a:t>Performing flashback operations</a:t>
            </a:r>
          </a:p>
          <a:p>
            <a:pPr lvl="1">
              <a:buClr>
                <a:schemeClr val="tx1">
                  <a:lumMod val="50000"/>
                  <a:lumOff val="50000"/>
                </a:schemeClr>
              </a:buClr>
            </a:pPr>
            <a:r>
              <a:rPr lang="en-US" dirty="0" smtClean="0">
                <a:solidFill>
                  <a:schemeClr val="tx1">
                    <a:lumMod val="50000"/>
                    <a:lumOff val="50000"/>
                  </a:schemeClr>
                </a:solidFill>
              </a:rPr>
              <a:t>Tracking the changes in data over a period of time</a:t>
            </a:r>
          </a:p>
          <a:p>
            <a:endParaRPr lang="en-US" dirty="0"/>
          </a:p>
        </p:txBody>
      </p:sp>
      <p:grpSp>
        <p:nvGrpSpPr>
          <p:cNvPr id="13" name="Group 12">
            <a:extLst>
              <a:ext uri="{FF2B5EF4-FFF2-40B4-BE49-F238E27FC236}">
                <a16:creationId xmlns:a16="http://schemas.microsoft.com/office/drawing/2014/main" xmlns="" id="{02AA0C68-2275-4459-9B8A-AE1F95D38954}"/>
              </a:ext>
            </a:extLst>
          </p:cNvPr>
          <p:cNvGrpSpPr/>
          <p:nvPr/>
        </p:nvGrpSpPr>
        <p:grpSpPr>
          <a:xfrm>
            <a:off x="12470189" y="6446045"/>
            <a:ext cx="5818827" cy="2500313"/>
            <a:chOff x="5242557" y="4297363"/>
            <a:chExt cx="3879218" cy="1666875"/>
          </a:xfrm>
        </p:grpSpPr>
        <p:sp>
          <p:nvSpPr>
            <p:cNvPr id="14" name="Rectangle 13">
              <a:extLst>
                <a:ext uri="{FF2B5EF4-FFF2-40B4-BE49-F238E27FC236}">
                  <a16:creationId xmlns:a16="http://schemas.microsoft.com/office/drawing/2014/main" xmlns="" id="{E4F95DF8-5D1F-4BAE-A50E-DC22B8467129}"/>
                </a:ext>
              </a:extLst>
            </p:cNvPr>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15" name="Oval 14">
              <a:extLst>
                <a:ext uri="{FF2B5EF4-FFF2-40B4-BE49-F238E27FC236}">
                  <a16:creationId xmlns:a16="http://schemas.microsoft.com/office/drawing/2014/main" xmlns="" id="{00C1119A-6B66-478B-8C94-CDBB9011FA59}"/>
                </a:ext>
              </a:extLst>
            </p:cNvPr>
            <p:cNvSpPr>
              <a:spLocks noChangeAspect="1"/>
            </p:cNvSpPr>
            <p:nvPr/>
          </p:nvSpPr>
          <p:spPr bwMode="auto">
            <a:xfrm>
              <a:off x="5242557"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6" name="Picture 5">
              <a:extLst>
                <a:ext uri="{FF2B5EF4-FFF2-40B4-BE49-F238E27FC236}">
                  <a16:creationId xmlns:a16="http://schemas.microsoft.com/office/drawing/2014/main" xmlns="" id="{1347F439-3CBA-4542-9C74-95B15B45468B}"/>
                </a:ext>
              </a:extLst>
            </p:cNvPr>
            <p:cNvPicPr>
              <a:picLocks noChangeAspect="1"/>
            </p:cNvPicPr>
            <p:nvPr/>
          </p:nvPicPr>
          <p:blipFill>
            <a:blip r:embed="rId4" cstate="print"/>
            <a:srcRect/>
            <a:stretch>
              <a:fillRect/>
            </a:stretch>
          </p:blipFill>
          <p:spPr bwMode="auto">
            <a:xfrm>
              <a:off x="5404482"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2328759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E-Commerce Scenario</a:t>
            </a:r>
          </a:p>
        </p:txBody>
      </p:sp>
      <p:pic>
        <p:nvPicPr>
          <p:cNvPr id="70" name="Picture 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816800" y="7022014"/>
            <a:ext cx="2233343" cy="3018030"/>
          </a:xfrm>
          <a:prstGeom prst="rect">
            <a:avLst/>
          </a:prstGeom>
        </p:spPr>
      </p:pic>
      <p:grpSp>
        <p:nvGrpSpPr>
          <p:cNvPr id="71" name="Group 70"/>
          <p:cNvGrpSpPr/>
          <p:nvPr/>
        </p:nvGrpSpPr>
        <p:grpSpPr>
          <a:xfrm>
            <a:off x="1600200" y="4923098"/>
            <a:ext cx="4465377" cy="2243076"/>
            <a:chOff x="1065212" y="2693811"/>
            <a:chExt cx="2976918" cy="1495384"/>
          </a:xfrm>
        </p:grpSpPr>
        <p:sp>
          <p:nvSpPr>
            <p:cNvPr id="72" name="Rectangle 71"/>
            <p:cNvSpPr>
              <a:spLocks noChangeArrowheads="1"/>
            </p:cNvSpPr>
            <p:nvPr/>
          </p:nvSpPr>
          <p:spPr bwMode="auto">
            <a:xfrm>
              <a:off x="1956169" y="2693811"/>
              <a:ext cx="2085961" cy="1495384"/>
            </a:xfrm>
            <a:prstGeom prst="rect">
              <a:avLst/>
            </a:prstGeom>
            <a:solidFill>
              <a:srgbClr val="C9DAEE"/>
            </a:solidFill>
            <a:ln>
              <a:noFill/>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anose="020B0604020202020204" pitchFamily="34" charset="0"/>
              </a:pPr>
              <a:endParaRPr lang="en-US" altLang="en-US" dirty="0">
                <a:latin typeface="Oracle Sans" panose="020B0503020204020204" pitchFamily="34" charset="0"/>
                <a:cs typeface="Oracle Sans" panose="020B0503020204020204" pitchFamily="34" charset="0"/>
              </a:endParaRPr>
            </a:p>
          </p:txBody>
        </p:sp>
        <p:sp>
          <p:nvSpPr>
            <p:cNvPr id="73" name="Rectangle 5"/>
            <p:cNvSpPr>
              <a:spLocks noChangeArrowheads="1"/>
            </p:cNvSpPr>
            <p:nvPr/>
          </p:nvSpPr>
          <p:spPr bwMode="auto">
            <a:xfrm flipH="1">
              <a:off x="1065212" y="2693811"/>
              <a:ext cx="957822" cy="1495384"/>
            </a:xfrm>
            <a:prstGeom prst="rect">
              <a:avLst/>
            </a:prstGeom>
            <a:gradFill rotWithShape="1">
              <a:gsLst>
                <a:gs pos="0">
                  <a:srgbClr val="C9DAEE"/>
                </a:gs>
                <a:gs pos="100000">
                  <a:schemeClr val="bg1"/>
                </a:gs>
              </a:gsLst>
              <a:lin ang="0" scaled="1"/>
            </a:gra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anose="020B0604020202020204" pitchFamily="34" charset="0"/>
              </a:pPr>
              <a:endParaRPr lang="en-US" altLang="en-US" dirty="0">
                <a:latin typeface="Oracle Sans" panose="020B0503020204020204" pitchFamily="34" charset="0"/>
                <a:cs typeface="Oracle Sans" panose="020B0503020204020204" pitchFamily="34" charset="0"/>
              </a:endParaRPr>
            </a:p>
          </p:txBody>
        </p:sp>
        <p:pic>
          <p:nvPicPr>
            <p:cNvPr id="74" name="Picture 7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93594" y="2839079"/>
              <a:ext cx="1811110" cy="1208686"/>
            </a:xfrm>
            <a:prstGeom prst="round2DiagRect">
              <a:avLst>
                <a:gd name="adj1" fmla="val 16667"/>
                <a:gd name="adj2" fmla="val 0"/>
              </a:avLst>
            </a:prstGeom>
            <a:ln w="38100" cap="sq">
              <a:solidFill>
                <a:schemeClr val="bg1"/>
              </a:solidFill>
              <a:miter lim="800000"/>
            </a:ln>
            <a:effectLst/>
          </p:spPr>
        </p:pic>
        <p:sp>
          <p:nvSpPr>
            <p:cNvPr id="75" name="Rounded Rectangle 74"/>
            <p:cNvSpPr/>
            <p:nvPr/>
          </p:nvSpPr>
          <p:spPr bwMode="auto">
            <a:xfrm>
              <a:off x="1145159" y="3247466"/>
              <a:ext cx="772729" cy="388073"/>
            </a:xfrm>
            <a:prstGeom prst="roundRect">
              <a:avLst/>
            </a:prstGeom>
            <a:solidFill>
              <a:srgbClr val="FFF7EF"/>
            </a:solidFill>
            <a:ln w="38100" cap="flat" cmpd="sng" algn="ctr">
              <a:solidFill>
                <a:schemeClr val="bg1"/>
              </a:solidFill>
              <a:prstDash val="solid"/>
              <a:round/>
              <a:headEnd type="none" w="sm" len="sm"/>
              <a:tailEnd type="none" w="sm" len="sm"/>
            </a:ln>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sz="2400" b="1" dirty="0">
                  <a:latin typeface="Oracle Sans" panose="020B0503020204020204" pitchFamily="34" charset="0"/>
                  <a:cs typeface="Oracle Sans" panose="020B0503020204020204" pitchFamily="34" charset="0"/>
                </a:rPr>
                <a:t>Dick</a:t>
              </a:r>
            </a:p>
          </p:txBody>
        </p:sp>
      </p:grpSp>
      <p:grpSp>
        <p:nvGrpSpPr>
          <p:cNvPr id="76" name="Group 75"/>
          <p:cNvGrpSpPr/>
          <p:nvPr/>
        </p:nvGrpSpPr>
        <p:grpSpPr>
          <a:xfrm>
            <a:off x="646526" y="2114006"/>
            <a:ext cx="4465377" cy="2243076"/>
            <a:chOff x="1065212" y="825697"/>
            <a:chExt cx="2976918" cy="1495384"/>
          </a:xfrm>
        </p:grpSpPr>
        <p:sp>
          <p:nvSpPr>
            <p:cNvPr id="77" name="Rectangle 76"/>
            <p:cNvSpPr>
              <a:spLocks noChangeArrowheads="1"/>
            </p:cNvSpPr>
            <p:nvPr/>
          </p:nvSpPr>
          <p:spPr bwMode="auto">
            <a:xfrm>
              <a:off x="1956169" y="825697"/>
              <a:ext cx="2085961" cy="1495384"/>
            </a:xfrm>
            <a:prstGeom prst="rect">
              <a:avLst/>
            </a:prstGeom>
            <a:solidFill>
              <a:srgbClr val="C9DAEE"/>
            </a:solidFill>
            <a:ln>
              <a:noFill/>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anose="020B0604020202020204" pitchFamily="34" charset="0"/>
              </a:pPr>
              <a:endParaRPr lang="en-US" altLang="en-US" dirty="0">
                <a:latin typeface="Oracle Sans" panose="020B0503020204020204" pitchFamily="34" charset="0"/>
                <a:cs typeface="Oracle Sans" panose="020B0503020204020204" pitchFamily="34" charset="0"/>
              </a:endParaRPr>
            </a:p>
          </p:txBody>
        </p:sp>
        <p:sp>
          <p:nvSpPr>
            <p:cNvPr id="78" name="Rectangle 5"/>
            <p:cNvSpPr>
              <a:spLocks noChangeArrowheads="1"/>
            </p:cNvSpPr>
            <p:nvPr/>
          </p:nvSpPr>
          <p:spPr bwMode="auto">
            <a:xfrm flipH="1">
              <a:off x="1065212" y="825697"/>
              <a:ext cx="957822" cy="1495384"/>
            </a:xfrm>
            <a:prstGeom prst="rect">
              <a:avLst/>
            </a:prstGeom>
            <a:gradFill rotWithShape="1">
              <a:gsLst>
                <a:gs pos="0">
                  <a:srgbClr val="C9DAEE"/>
                </a:gs>
                <a:gs pos="100000">
                  <a:schemeClr val="bg1"/>
                </a:gs>
              </a:gsLst>
              <a:lin ang="0" scaled="1"/>
            </a:gra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anose="020B0604020202020204" pitchFamily="34" charset="0"/>
              </a:pPr>
              <a:endParaRPr lang="en-US" altLang="en-US" dirty="0">
                <a:latin typeface="Oracle Sans" panose="020B0503020204020204" pitchFamily="34" charset="0"/>
                <a:cs typeface="Oracle Sans" panose="020B0503020204020204" pitchFamily="34" charset="0"/>
              </a:endParaRPr>
            </a:p>
          </p:txBody>
        </p:sp>
        <p:pic>
          <p:nvPicPr>
            <p:cNvPr id="79" name="Picture 7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93594" y="970965"/>
              <a:ext cx="1811110" cy="1204849"/>
            </a:xfrm>
            <a:prstGeom prst="round2DiagRect">
              <a:avLst>
                <a:gd name="adj1" fmla="val 16667"/>
                <a:gd name="adj2" fmla="val 0"/>
              </a:avLst>
            </a:prstGeom>
            <a:ln w="38100" cap="sq">
              <a:solidFill>
                <a:schemeClr val="bg1"/>
              </a:solidFill>
              <a:miter lim="800000"/>
            </a:ln>
            <a:effectLst/>
          </p:spPr>
        </p:pic>
        <p:sp>
          <p:nvSpPr>
            <p:cNvPr id="80" name="Rounded Rectangle 79"/>
            <p:cNvSpPr/>
            <p:nvPr/>
          </p:nvSpPr>
          <p:spPr bwMode="auto">
            <a:xfrm>
              <a:off x="1145159" y="1379352"/>
              <a:ext cx="772729" cy="388073"/>
            </a:xfrm>
            <a:prstGeom prst="roundRect">
              <a:avLst/>
            </a:prstGeom>
            <a:solidFill>
              <a:srgbClr val="FFF7EF"/>
            </a:solidFill>
            <a:ln w="38100" cap="flat" cmpd="sng" algn="ctr">
              <a:solidFill>
                <a:schemeClr val="bg1"/>
              </a:solidFill>
              <a:prstDash val="solid"/>
              <a:round/>
              <a:headEnd type="none" w="sm" len="sm"/>
              <a:tailEnd type="none" w="sm" len="sm"/>
            </a:ln>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sz="2400" b="1" dirty="0">
                  <a:latin typeface="Oracle Sans" panose="020B0503020204020204" pitchFamily="34" charset="0"/>
                  <a:cs typeface="Oracle Sans" panose="020B0503020204020204" pitchFamily="34" charset="0"/>
                </a:rPr>
                <a:t>Tom</a:t>
              </a:r>
            </a:p>
          </p:txBody>
        </p:sp>
      </p:grpSp>
      <p:grpSp>
        <p:nvGrpSpPr>
          <p:cNvPr id="81" name="Group 80"/>
          <p:cNvGrpSpPr/>
          <p:nvPr/>
        </p:nvGrpSpPr>
        <p:grpSpPr>
          <a:xfrm>
            <a:off x="703947" y="7716625"/>
            <a:ext cx="4465377" cy="2243076"/>
            <a:chOff x="1065212" y="4549422"/>
            <a:chExt cx="2976918" cy="1495384"/>
          </a:xfrm>
        </p:grpSpPr>
        <p:sp>
          <p:nvSpPr>
            <p:cNvPr id="82" name="Rectangle 81"/>
            <p:cNvSpPr>
              <a:spLocks noChangeArrowheads="1"/>
            </p:cNvSpPr>
            <p:nvPr/>
          </p:nvSpPr>
          <p:spPr bwMode="auto">
            <a:xfrm>
              <a:off x="1956169" y="4549422"/>
              <a:ext cx="2085961" cy="1495384"/>
            </a:xfrm>
            <a:prstGeom prst="rect">
              <a:avLst/>
            </a:prstGeom>
            <a:solidFill>
              <a:srgbClr val="C9DAEE"/>
            </a:solidFill>
            <a:ln>
              <a:noFill/>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anose="020B0604020202020204" pitchFamily="34" charset="0"/>
              </a:pPr>
              <a:endParaRPr lang="en-US" altLang="en-US" dirty="0">
                <a:latin typeface="Oracle Sans" panose="020B0503020204020204" pitchFamily="34" charset="0"/>
                <a:cs typeface="Oracle Sans" panose="020B0503020204020204" pitchFamily="34" charset="0"/>
              </a:endParaRPr>
            </a:p>
          </p:txBody>
        </p:sp>
        <p:sp>
          <p:nvSpPr>
            <p:cNvPr id="83" name="Rectangle 5"/>
            <p:cNvSpPr>
              <a:spLocks noChangeArrowheads="1"/>
            </p:cNvSpPr>
            <p:nvPr/>
          </p:nvSpPr>
          <p:spPr bwMode="auto">
            <a:xfrm flipH="1">
              <a:off x="1065212" y="4549422"/>
              <a:ext cx="957822" cy="1495384"/>
            </a:xfrm>
            <a:prstGeom prst="rect">
              <a:avLst/>
            </a:prstGeom>
            <a:gradFill rotWithShape="1">
              <a:gsLst>
                <a:gs pos="0">
                  <a:srgbClr val="C9DAEE"/>
                </a:gs>
                <a:gs pos="100000">
                  <a:schemeClr val="bg1"/>
                </a:gs>
              </a:gsLst>
              <a:lin ang="0" scaled="1"/>
            </a:gra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anose="020B0604020202020204" pitchFamily="34" charset="0"/>
              </a:pPr>
              <a:endParaRPr lang="en-US" altLang="en-US" dirty="0">
                <a:latin typeface="Oracle Sans" panose="020B0503020204020204" pitchFamily="34" charset="0"/>
                <a:cs typeface="Oracle Sans" panose="020B0503020204020204" pitchFamily="34" charset="0"/>
              </a:endParaRPr>
            </a:p>
          </p:txBody>
        </p:sp>
        <p:pic>
          <p:nvPicPr>
            <p:cNvPr id="84" name="Picture 8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93594" y="4696064"/>
              <a:ext cx="1813968" cy="1210593"/>
            </a:xfrm>
            <a:prstGeom prst="round2DiagRect">
              <a:avLst>
                <a:gd name="adj1" fmla="val 16667"/>
                <a:gd name="adj2" fmla="val 0"/>
              </a:avLst>
            </a:prstGeom>
            <a:ln w="38100" cap="sq">
              <a:solidFill>
                <a:schemeClr val="bg1"/>
              </a:solidFill>
              <a:miter lim="800000"/>
            </a:ln>
            <a:effectLst/>
          </p:spPr>
        </p:pic>
        <p:sp>
          <p:nvSpPr>
            <p:cNvPr id="85" name="Rounded Rectangle 84"/>
            <p:cNvSpPr/>
            <p:nvPr/>
          </p:nvSpPr>
          <p:spPr bwMode="auto">
            <a:xfrm>
              <a:off x="1145159" y="5103077"/>
              <a:ext cx="772729" cy="388073"/>
            </a:xfrm>
            <a:prstGeom prst="roundRect">
              <a:avLst/>
            </a:prstGeom>
            <a:solidFill>
              <a:srgbClr val="FFF7EF"/>
            </a:solidFill>
            <a:ln w="38100" cap="flat" cmpd="sng" algn="ctr">
              <a:solidFill>
                <a:schemeClr val="bg1"/>
              </a:solidFill>
              <a:prstDash val="solid"/>
              <a:round/>
              <a:headEnd type="none" w="sm" len="sm"/>
              <a:tailEnd type="none" w="sm" len="sm"/>
            </a:ln>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sz="2400" b="1" dirty="0">
                  <a:latin typeface="Oracle Sans" panose="020B0503020204020204" pitchFamily="34" charset="0"/>
                  <a:cs typeface="Oracle Sans" panose="020B0503020204020204" pitchFamily="34" charset="0"/>
                </a:rPr>
                <a:t>Harry</a:t>
              </a:r>
            </a:p>
          </p:txBody>
        </p:sp>
      </p:grpSp>
      <p:sp>
        <p:nvSpPr>
          <p:cNvPr id="86" name="Oval 85"/>
          <p:cNvSpPr/>
          <p:nvPr/>
        </p:nvSpPr>
        <p:spPr bwMode="auto">
          <a:xfrm>
            <a:off x="8115301" y="4901638"/>
            <a:ext cx="2285999" cy="2285999"/>
          </a:xfrm>
          <a:prstGeom prst="ellipse">
            <a:avLst/>
          </a:prstGeom>
          <a:solidFill>
            <a:schemeClr val="bg1"/>
          </a:solidFill>
          <a:ln w="19050" cap="flat" cmpd="sng" algn="ctr">
            <a:solidFill>
              <a:schemeClr val="bg1"/>
            </a:solidFill>
            <a:prstDash val="solid"/>
            <a:round/>
            <a:headEnd type="none" w="sm" len="sm"/>
            <a:tailEnd type="none" w="sm" len="sm"/>
          </a:ln>
          <a:effectLst>
            <a:innerShdw blurRad="190500" dist="190500" dir="10920000">
              <a:schemeClr val="bg1">
                <a:lumMod val="95000"/>
              </a:schemeClr>
            </a:inn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pic>
        <p:nvPicPr>
          <p:cNvPr id="87" name="Picture 86" descr="cnt2554155.png"/>
          <p:cNvPicPr>
            <a:picLocks noChangeAspect="1"/>
          </p:cNvPicPr>
          <p:nvPr/>
        </p:nvPicPr>
        <p:blipFill>
          <a:blip r:embed="rId8" cstate="print"/>
          <a:stretch>
            <a:fillRect/>
          </a:stretch>
        </p:blipFill>
        <p:spPr>
          <a:xfrm>
            <a:off x="8511339" y="5164282"/>
            <a:ext cx="1426185" cy="1828443"/>
          </a:xfrm>
          <a:prstGeom prst="rect">
            <a:avLst/>
          </a:prstGeom>
        </p:spPr>
      </p:pic>
      <p:cxnSp>
        <p:nvCxnSpPr>
          <p:cNvPr id="88" name="Straight Arrow Connector 87"/>
          <p:cNvCxnSpPr>
            <a:stCxn id="72" idx="3"/>
            <a:endCxn id="86" idx="2"/>
          </p:cNvCxnSpPr>
          <p:nvPr/>
        </p:nvCxnSpPr>
        <p:spPr bwMode="auto">
          <a:xfrm>
            <a:off x="6065577" y="6044637"/>
            <a:ext cx="2049723" cy="2"/>
          </a:xfrm>
          <a:prstGeom prst="straightConnector1">
            <a:avLst/>
          </a:prstGeom>
          <a:noFill/>
          <a:ln w="28575" cap="flat" cmpd="sng" algn="ctr">
            <a:solidFill>
              <a:schemeClr val="accent4"/>
            </a:solidFill>
            <a:prstDash val="solid"/>
            <a:round/>
            <a:headEnd type="none" w="sm" len="sm"/>
            <a:tailEnd type="triangle" w="lg" len="lg"/>
          </a:ln>
          <a:effectLst/>
        </p:spPr>
      </p:cxnSp>
      <p:cxnSp>
        <p:nvCxnSpPr>
          <p:cNvPr id="89" name="Elbow Connector 88"/>
          <p:cNvCxnSpPr>
            <a:stCxn id="77" idx="3"/>
            <a:endCxn id="86" idx="1"/>
          </p:cNvCxnSpPr>
          <p:nvPr/>
        </p:nvCxnSpPr>
        <p:spPr bwMode="auto">
          <a:xfrm>
            <a:off x="5111903" y="3235545"/>
            <a:ext cx="3338174" cy="2000870"/>
          </a:xfrm>
          <a:prstGeom prst="bentConnector2">
            <a:avLst/>
          </a:prstGeom>
          <a:noFill/>
          <a:ln w="28575" cap="flat" cmpd="sng" algn="ctr">
            <a:solidFill>
              <a:schemeClr val="accent4"/>
            </a:solidFill>
            <a:prstDash val="solid"/>
            <a:round/>
            <a:headEnd type="none" w="sm" len="sm"/>
            <a:tailEnd type="triangle" w="lg" len="lg"/>
          </a:ln>
          <a:effectLst/>
        </p:spPr>
      </p:cxnSp>
      <p:cxnSp>
        <p:nvCxnSpPr>
          <p:cNvPr id="90" name="Elbow Connector 89"/>
          <p:cNvCxnSpPr>
            <a:stCxn id="82" idx="3"/>
            <a:endCxn id="86" idx="3"/>
          </p:cNvCxnSpPr>
          <p:nvPr/>
        </p:nvCxnSpPr>
        <p:spPr bwMode="auto">
          <a:xfrm flipV="1">
            <a:off x="5169324" y="6852861"/>
            <a:ext cx="3280752" cy="1985303"/>
          </a:xfrm>
          <a:prstGeom prst="bentConnector2">
            <a:avLst/>
          </a:prstGeom>
          <a:noFill/>
          <a:ln w="28575" cap="flat" cmpd="sng" algn="ctr">
            <a:solidFill>
              <a:schemeClr val="accent4"/>
            </a:solidFill>
            <a:prstDash val="solid"/>
            <a:round/>
            <a:headEnd type="none" w="sm" len="sm"/>
            <a:tailEnd type="triangle" w="lg" len="lg"/>
          </a:ln>
          <a:effectLst/>
        </p:spPr>
      </p:cxnSp>
      <p:sp>
        <p:nvSpPr>
          <p:cNvPr id="91" name="TextBox 90"/>
          <p:cNvSpPr txBox="1"/>
          <p:nvPr/>
        </p:nvSpPr>
        <p:spPr>
          <a:xfrm>
            <a:off x="6401980" y="5575548"/>
            <a:ext cx="1376918" cy="461665"/>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dirty="0">
                <a:latin typeface="Oracle Sans" panose="020B0503020204020204" pitchFamily="34" charset="0"/>
                <a:cs typeface="Oracle Sans" panose="020B0503020204020204" pitchFamily="34" charset="0"/>
              </a:rPr>
              <a:t>bought</a:t>
            </a:r>
          </a:p>
        </p:txBody>
      </p:sp>
      <p:sp>
        <p:nvSpPr>
          <p:cNvPr id="92" name="TextBox 91"/>
          <p:cNvSpPr txBox="1"/>
          <p:nvPr/>
        </p:nvSpPr>
        <p:spPr>
          <a:xfrm>
            <a:off x="10281668" y="5801504"/>
            <a:ext cx="1526628" cy="461665"/>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400" dirty="0">
                <a:latin typeface="Oracle Sans" panose="020B0503020204020204" pitchFamily="34" charset="0"/>
                <a:cs typeface="Oracle Sans" panose="020B0503020204020204" pitchFamily="34" charset="0"/>
              </a:rPr>
              <a:t>Product</a:t>
            </a:r>
          </a:p>
        </p:txBody>
      </p:sp>
      <p:grpSp>
        <p:nvGrpSpPr>
          <p:cNvPr id="93" name="Group 92"/>
          <p:cNvGrpSpPr/>
          <p:nvPr/>
        </p:nvGrpSpPr>
        <p:grpSpPr>
          <a:xfrm>
            <a:off x="11544300" y="1534294"/>
            <a:ext cx="5907333" cy="8333453"/>
            <a:chOff x="7694612" y="595345"/>
            <a:chExt cx="3938222" cy="5555635"/>
          </a:xfrm>
        </p:grpSpPr>
        <p:sp>
          <p:nvSpPr>
            <p:cNvPr id="94" name="TextBox 93"/>
            <p:cNvSpPr txBox="1"/>
            <p:nvPr/>
          </p:nvSpPr>
          <p:spPr>
            <a:xfrm>
              <a:off x="7694612" y="595345"/>
              <a:ext cx="3200400" cy="1206004"/>
            </a:xfrm>
            <a:prstGeom prst="round2DiagRect">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033463" algn="l"/>
                  <a:tab pos="2736057" algn="l"/>
                  <a:tab pos="4102895" algn="l"/>
                  <a:tab pos="5472113" algn="l"/>
                  <a:tab pos="7539038" algn="l"/>
                </a:tabLst>
                <a:defRPr/>
              </a:pPr>
              <a:r>
                <a:rPr lang="en-US" altLang="en-US" sz="2400" b="1" dirty="0">
                  <a:latin typeface="Courier New" pitchFamily="49" charset="0"/>
                  <a:cs typeface="Oracle Sans" panose="020B0503020204020204" pitchFamily="34" charset="0"/>
                </a:rPr>
                <a:t>INSERT INTO</a:t>
              </a:r>
            </a:p>
            <a:p>
              <a:pPr>
                <a:tabLst>
                  <a:tab pos="1033463" algn="l"/>
                  <a:tab pos="2736057" algn="l"/>
                  <a:tab pos="4102895" algn="l"/>
                  <a:tab pos="5472113" algn="l"/>
                  <a:tab pos="7539038" algn="l"/>
                </a:tabLst>
                <a:defRPr/>
              </a:pPr>
              <a:r>
                <a:rPr lang="en-US" altLang="en-US" sz="2400" b="1" dirty="0">
                  <a:latin typeface="Courier New" pitchFamily="49" charset="0"/>
                  <a:cs typeface="Oracle Sans" panose="020B0503020204020204" pitchFamily="34" charset="0"/>
                </a:rPr>
                <a:t>Tom_order_details …</a:t>
              </a:r>
            </a:p>
            <a:p>
              <a:pPr>
                <a:tabLst>
                  <a:tab pos="1033463" algn="l"/>
                  <a:tab pos="2736057" algn="l"/>
                  <a:tab pos="4102895" algn="l"/>
                  <a:tab pos="5472113" algn="l"/>
                  <a:tab pos="7539038" algn="l"/>
                </a:tabLst>
                <a:defRPr/>
              </a:pPr>
              <a:r>
                <a:rPr lang="en-US" altLang="en-US" sz="2400" b="1" dirty="0">
                  <a:latin typeface="Courier New" pitchFamily="49" charset="0"/>
                  <a:cs typeface="Oracle Sans" panose="020B0503020204020204" pitchFamily="34" charset="0"/>
                </a:rPr>
                <a:t>Dick_order_details …</a:t>
              </a:r>
            </a:p>
            <a:p>
              <a:pPr>
                <a:tabLst>
                  <a:tab pos="1033463" algn="l"/>
                  <a:tab pos="2736057" algn="l"/>
                  <a:tab pos="4102895" algn="l"/>
                  <a:tab pos="5472113" algn="l"/>
                  <a:tab pos="7539038" algn="l"/>
                </a:tabLst>
                <a:defRPr/>
              </a:pPr>
              <a:r>
                <a:rPr lang="en-US" altLang="en-US" sz="2400" b="1" dirty="0">
                  <a:latin typeface="Courier New" pitchFamily="49" charset="0"/>
                  <a:cs typeface="Oracle Sans" panose="020B0503020204020204" pitchFamily="34" charset="0"/>
                </a:rPr>
                <a:t>Harry_order_details …</a:t>
              </a:r>
            </a:p>
          </p:txBody>
        </p:sp>
        <p:cxnSp>
          <p:nvCxnSpPr>
            <p:cNvPr id="95" name="Straight Arrow Connector 94"/>
            <p:cNvCxnSpPr/>
            <p:nvPr/>
          </p:nvCxnSpPr>
          <p:spPr bwMode="auto">
            <a:xfrm>
              <a:off x="9294812" y="1799411"/>
              <a:ext cx="0" cy="605315"/>
            </a:xfrm>
            <a:prstGeom prst="straightConnector1">
              <a:avLst/>
            </a:prstGeom>
            <a:noFill/>
            <a:ln w="28575" cap="flat" cmpd="sng" algn="ctr">
              <a:solidFill>
                <a:schemeClr val="accent1"/>
              </a:solidFill>
              <a:prstDash val="solid"/>
              <a:round/>
              <a:headEnd type="none" w="sm" len="sm"/>
              <a:tailEnd type="triangle" w="lg" len="lg"/>
            </a:ln>
            <a:effectLst/>
          </p:spPr>
        </p:cxnSp>
        <p:sp>
          <p:nvSpPr>
            <p:cNvPr id="96" name="TextBox 95"/>
            <p:cNvSpPr txBox="1"/>
            <p:nvPr/>
          </p:nvSpPr>
          <p:spPr>
            <a:xfrm>
              <a:off x="9805622" y="2721860"/>
              <a:ext cx="1827212" cy="553998"/>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dirty="0">
                  <a:latin typeface="Oracle Sans" panose="020B0503020204020204" pitchFamily="34" charset="0"/>
                  <a:cs typeface="Oracle Sans" panose="020B0503020204020204" pitchFamily="34" charset="0"/>
                </a:rPr>
                <a:t>Insert into three tables at once.</a:t>
              </a:r>
            </a:p>
          </p:txBody>
        </p:sp>
        <p:pic>
          <p:nvPicPr>
            <p:cNvPr id="97" name="Picture 9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5277" y="4626213"/>
              <a:ext cx="689535" cy="701663"/>
            </a:xfrm>
            <a:prstGeom prst="rect">
              <a:avLst/>
            </a:prstGeom>
          </p:spPr>
        </p:pic>
        <p:pic>
          <p:nvPicPr>
            <p:cNvPr id="98" name="Picture 9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294812" y="4776984"/>
              <a:ext cx="689535" cy="701663"/>
            </a:xfrm>
            <a:prstGeom prst="rect">
              <a:avLst/>
            </a:prstGeom>
          </p:spPr>
        </p:pic>
        <p:pic>
          <p:nvPicPr>
            <p:cNvPr id="99" name="Picture 9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939236" y="5449317"/>
              <a:ext cx="689535" cy="701663"/>
            </a:xfrm>
            <a:prstGeom prst="rect">
              <a:avLst/>
            </a:prstGeom>
          </p:spPr>
        </p:pic>
        <p:cxnSp>
          <p:nvCxnSpPr>
            <p:cNvPr id="100" name="Straight Arrow Connector 99"/>
            <p:cNvCxnSpPr/>
            <p:nvPr/>
          </p:nvCxnSpPr>
          <p:spPr bwMode="auto">
            <a:xfrm>
              <a:off x="9294812" y="3623036"/>
              <a:ext cx="0" cy="1060525"/>
            </a:xfrm>
            <a:prstGeom prst="straightConnector1">
              <a:avLst/>
            </a:prstGeom>
            <a:noFill/>
            <a:ln w="28575" cap="flat" cmpd="sng" algn="ctr">
              <a:solidFill>
                <a:schemeClr val="accent1"/>
              </a:solidFill>
              <a:prstDash val="solid"/>
              <a:round/>
              <a:headEnd type="none" w="sm" len="sm"/>
              <a:tailEnd type="triangle" w="lg" len="lg"/>
            </a:ln>
            <a:effectLst/>
          </p:spPr>
        </p:cxnSp>
        <p:pic>
          <p:nvPicPr>
            <p:cNvPr id="101" name="Picture 2" descr="D:\Projects\SQL_Workshop_12cR2\OU Graphics\Batch 1 SQL course icons\Batch 1 SQL course icons\1_SQL_Statement.png"/>
            <p:cNvPicPr>
              <a:picLocks noChangeAspect="1" noChangeArrowheads="1"/>
            </p:cNvPicPr>
            <p:nvPr/>
          </p:nvPicPr>
          <p:blipFill rotWithShape="1">
            <a:blip r:embed="rId10" cstate="print"/>
            <a:srcRect l="13128" r="-3408"/>
            <a:stretch/>
          </p:blipFill>
          <p:spPr bwMode="auto">
            <a:xfrm>
              <a:off x="8813990" y="2404726"/>
              <a:ext cx="961644" cy="1280598"/>
            </a:xfrm>
            <a:prstGeom prst="rect">
              <a:avLst/>
            </a:prstGeom>
            <a:noFill/>
          </p:spPr>
        </p:pic>
        <p:cxnSp>
          <p:nvCxnSpPr>
            <p:cNvPr id="102" name="Elbow Connector 101"/>
            <p:cNvCxnSpPr>
              <a:endCxn id="99" idx="1"/>
            </p:cNvCxnSpPr>
            <p:nvPr/>
          </p:nvCxnSpPr>
          <p:spPr bwMode="auto">
            <a:xfrm rot="10800000" flipV="1">
              <a:off x="8939236" y="3993345"/>
              <a:ext cx="356056" cy="1806803"/>
            </a:xfrm>
            <a:prstGeom prst="bentConnector3">
              <a:avLst>
                <a:gd name="adj1" fmla="val 299744"/>
              </a:avLst>
            </a:prstGeom>
            <a:noFill/>
            <a:ln w="28575" cap="flat" cmpd="sng" algn="ctr">
              <a:solidFill>
                <a:schemeClr val="accent1"/>
              </a:solidFill>
              <a:prstDash val="solid"/>
              <a:round/>
              <a:headEnd type="none" w="sm" len="sm"/>
              <a:tailEnd type="triangle" w="lg" len="lg"/>
            </a:ln>
            <a:effectLst/>
          </p:spPr>
        </p:cxnSp>
        <p:cxnSp>
          <p:nvCxnSpPr>
            <p:cNvPr id="103" name="Elbow Connector 102"/>
            <p:cNvCxnSpPr>
              <a:endCxn id="98" idx="3"/>
            </p:cNvCxnSpPr>
            <p:nvPr/>
          </p:nvCxnSpPr>
          <p:spPr bwMode="auto">
            <a:xfrm>
              <a:off x="9294812" y="3993346"/>
              <a:ext cx="689535" cy="1134470"/>
            </a:xfrm>
            <a:prstGeom prst="bentConnector3">
              <a:avLst>
                <a:gd name="adj1" fmla="val 165897"/>
              </a:avLst>
            </a:prstGeom>
            <a:noFill/>
            <a:ln w="28575" cap="flat" cmpd="sng" algn="ctr">
              <a:solidFill>
                <a:schemeClr val="accent1"/>
              </a:solidFill>
              <a:prstDash val="solid"/>
              <a:round/>
              <a:headEnd type="none" w="sm" len="sm"/>
              <a:tailEnd type="triangle" w="lg" len="lg"/>
            </a:ln>
            <a:effectLst/>
          </p:spPr>
        </p:cxnSp>
        <p:grpSp>
          <p:nvGrpSpPr>
            <p:cNvPr id="104" name="Group 103"/>
            <p:cNvGrpSpPr/>
            <p:nvPr/>
          </p:nvGrpSpPr>
          <p:grpSpPr>
            <a:xfrm>
              <a:off x="8317610" y="4615248"/>
              <a:ext cx="561111" cy="307777"/>
              <a:chOff x="8301756" y="4562687"/>
              <a:chExt cx="561111" cy="307777"/>
            </a:xfrm>
          </p:grpSpPr>
          <p:sp>
            <p:nvSpPr>
              <p:cNvPr id="111" name="Rounded Rectangle 110"/>
              <p:cNvSpPr/>
              <p:nvPr/>
            </p:nvSpPr>
            <p:spPr bwMode="auto">
              <a:xfrm>
                <a:off x="8349810" y="4590523"/>
                <a:ext cx="513057" cy="267801"/>
              </a:xfrm>
              <a:prstGeom prst="roundRect">
                <a:avLst/>
              </a:prstGeom>
              <a:solidFill>
                <a:srgbClr val="FFF7EF"/>
              </a:solidFill>
              <a:ln w="38100" cap="flat" cmpd="sng" algn="ctr">
                <a:noFill/>
                <a:prstDash val="solid"/>
                <a:round/>
                <a:headEnd type="none" w="sm" len="sm"/>
                <a:tailEnd type="none" w="sm" len="sm"/>
              </a:ln>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3200" b="1" dirty="0">
                  <a:latin typeface="Oracle Sans" panose="020B0503020204020204" pitchFamily="34" charset="0"/>
                  <a:cs typeface="Oracle Sans" panose="020B0503020204020204" pitchFamily="34" charset="0"/>
                </a:endParaRPr>
              </a:p>
            </p:txBody>
          </p:sp>
          <p:sp>
            <p:nvSpPr>
              <p:cNvPr id="112" name="TextBox 111"/>
              <p:cNvSpPr txBox="1"/>
              <p:nvPr/>
            </p:nvSpPr>
            <p:spPr>
              <a:xfrm>
                <a:off x="8301756" y="4562687"/>
                <a:ext cx="532283" cy="30777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400" dirty="0">
                    <a:latin typeface="Oracle Sans" panose="020B0503020204020204" pitchFamily="34" charset="0"/>
                    <a:cs typeface="Oracle Sans" panose="020B0503020204020204" pitchFamily="34" charset="0"/>
                  </a:rPr>
                  <a:t>Tom</a:t>
                </a:r>
              </a:p>
            </p:txBody>
          </p:sp>
        </p:grpSp>
        <p:grpSp>
          <p:nvGrpSpPr>
            <p:cNvPr id="105" name="Group 104"/>
            <p:cNvGrpSpPr/>
            <p:nvPr/>
          </p:nvGrpSpPr>
          <p:grpSpPr>
            <a:xfrm>
              <a:off x="9640008" y="5149343"/>
              <a:ext cx="524930" cy="307776"/>
              <a:chOff x="8736481" y="4969951"/>
              <a:chExt cx="524930" cy="307776"/>
            </a:xfrm>
          </p:grpSpPr>
          <p:sp>
            <p:nvSpPr>
              <p:cNvPr id="109" name="Rounded Rectangle 108"/>
              <p:cNvSpPr/>
              <p:nvPr/>
            </p:nvSpPr>
            <p:spPr bwMode="auto">
              <a:xfrm>
                <a:off x="8746862" y="5005504"/>
                <a:ext cx="466415" cy="221324"/>
              </a:xfrm>
              <a:prstGeom prst="roundRect">
                <a:avLst/>
              </a:prstGeom>
              <a:solidFill>
                <a:srgbClr val="FFF7EF"/>
              </a:solidFill>
              <a:ln w="38100" cap="flat" cmpd="sng" algn="ctr">
                <a:noFill/>
                <a:prstDash val="solid"/>
                <a:round/>
                <a:headEnd type="none" w="sm" len="sm"/>
                <a:tailEnd type="none" w="sm" len="sm"/>
              </a:ln>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3200" b="1" dirty="0">
                  <a:latin typeface="Oracle Sans" panose="020B0503020204020204" pitchFamily="34" charset="0"/>
                  <a:cs typeface="Oracle Sans" panose="020B0503020204020204" pitchFamily="34" charset="0"/>
                </a:endParaRPr>
              </a:p>
            </p:txBody>
          </p:sp>
          <p:sp>
            <p:nvSpPr>
              <p:cNvPr id="110" name="TextBox 109"/>
              <p:cNvSpPr txBox="1"/>
              <p:nvPr/>
            </p:nvSpPr>
            <p:spPr>
              <a:xfrm>
                <a:off x="8736481" y="4969951"/>
                <a:ext cx="524930" cy="307776"/>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400" dirty="0">
                    <a:latin typeface="Oracle Sans" panose="020B0503020204020204" pitchFamily="34" charset="0"/>
                    <a:cs typeface="Oracle Sans" panose="020B0503020204020204" pitchFamily="34" charset="0"/>
                  </a:rPr>
                  <a:t>Dick</a:t>
                </a:r>
              </a:p>
            </p:txBody>
          </p:sp>
        </p:grpSp>
        <p:grpSp>
          <p:nvGrpSpPr>
            <p:cNvPr id="106" name="Group 105"/>
            <p:cNvGrpSpPr/>
            <p:nvPr/>
          </p:nvGrpSpPr>
          <p:grpSpPr>
            <a:xfrm>
              <a:off x="9308561" y="5748333"/>
              <a:ext cx="766041" cy="307776"/>
              <a:chOff x="10138427" y="6010816"/>
              <a:chExt cx="766041" cy="307776"/>
            </a:xfrm>
          </p:grpSpPr>
          <p:sp>
            <p:nvSpPr>
              <p:cNvPr id="107" name="Rounded Rectangle 106"/>
              <p:cNvSpPr/>
              <p:nvPr/>
            </p:nvSpPr>
            <p:spPr bwMode="auto">
              <a:xfrm>
                <a:off x="10138427" y="6072571"/>
                <a:ext cx="766041" cy="201203"/>
              </a:xfrm>
              <a:prstGeom prst="roundRect">
                <a:avLst/>
              </a:prstGeom>
              <a:solidFill>
                <a:srgbClr val="FFF7EF"/>
              </a:solidFill>
              <a:ln w="38100" cap="flat" cmpd="sng" algn="ctr">
                <a:noFill/>
                <a:prstDash val="solid"/>
                <a:round/>
                <a:headEnd type="none" w="sm" len="sm"/>
                <a:tailEnd type="none" w="sm" len="sm"/>
              </a:ln>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3200" b="1" dirty="0">
                  <a:latin typeface="Oracle Sans" panose="020B0503020204020204" pitchFamily="34" charset="0"/>
                  <a:cs typeface="Oracle Sans" panose="020B0503020204020204" pitchFamily="34" charset="0"/>
                </a:endParaRPr>
              </a:p>
            </p:txBody>
          </p:sp>
          <p:sp>
            <p:nvSpPr>
              <p:cNvPr id="108" name="TextBox 107"/>
              <p:cNvSpPr txBox="1"/>
              <p:nvPr/>
            </p:nvSpPr>
            <p:spPr>
              <a:xfrm>
                <a:off x="10257856" y="6010816"/>
                <a:ext cx="642398" cy="307776"/>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400" dirty="0">
                    <a:latin typeface="Oracle Sans" panose="020B0503020204020204" pitchFamily="34" charset="0"/>
                    <a:cs typeface="Oracle Sans" panose="020B0503020204020204" pitchFamily="34" charset="0"/>
                  </a:rPr>
                  <a:t>Harry</a:t>
                </a:r>
              </a:p>
            </p:txBody>
          </p:sp>
        </p:grpSp>
      </p:grpSp>
    </p:spTree>
    <p:custDataLst>
      <p:tags r:id="rId1"/>
    </p:custDataLst>
    <p:extLst>
      <p:ext uri="{BB962C8B-B14F-4D97-AF65-F5344CB8AC3E}">
        <p14:creationId xmlns:p14="http://schemas.microsoft.com/office/powerpoint/2010/main" val="2700619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Rectangle 19"/>
          <p:cNvSpPr>
            <a:spLocks noChangeArrowheads="1"/>
          </p:cNvSpPr>
          <p:nvPr/>
        </p:nvSpPr>
        <p:spPr bwMode="blackWhite">
          <a:xfrm>
            <a:off x="12108997" y="1615108"/>
            <a:ext cx="5027891" cy="7866591"/>
          </a:xfrm>
          <a:prstGeom prst="roundRect">
            <a:avLst>
              <a:gd name="adj" fmla="val 6563"/>
            </a:avLst>
          </a:prstGeom>
          <a:gradFill>
            <a:gsLst>
              <a:gs pos="10000">
                <a:srgbClr val="E1F0FF"/>
              </a:gs>
              <a:gs pos="100000">
                <a:schemeClr val="bg1"/>
              </a:gs>
            </a:gsLst>
            <a:lin ang="10800000" scaled="1"/>
          </a:gradFill>
          <a:ln w="28575">
            <a:noFill/>
            <a:miter lim="800000"/>
            <a:headEnd/>
            <a:tailEnd/>
          </a:ln>
          <a:effectLst/>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endParaRPr lang="en-IN" altLang="en-US" dirty="0">
              <a:latin typeface="Oracle Sans" panose="020B0503020204020204" pitchFamily="34" charset="0"/>
              <a:cs typeface="Oracle Sans" panose="020B0503020204020204" pitchFamily="34" charset="0"/>
            </a:endParaRPr>
          </a:p>
        </p:txBody>
      </p:sp>
      <p:sp>
        <p:nvSpPr>
          <p:cNvPr id="4" name="Rounded Rectangle 3"/>
          <p:cNvSpPr/>
          <p:nvPr/>
        </p:nvSpPr>
        <p:spPr bwMode="auto">
          <a:xfrm>
            <a:off x="4546848" y="2054517"/>
            <a:ext cx="5029200" cy="2959959"/>
          </a:xfrm>
          <a:prstGeom prst="roundRect">
            <a:avLst/>
          </a:prstGeom>
          <a:gradFill flip="none" rotWithShape="1">
            <a:gsLst>
              <a:gs pos="0">
                <a:srgbClr val="FFF7EF"/>
              </a:gs>
              <a:gs pos="97000">
                <a:schemeClr val="bg1"/>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18434" name="Rectangle 17"/>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Multitable </a:t>
            </a:r>
            <a:r>
              <a:rPr lang="en-US" altLang="en-US" dirty="0">
                <a:latin typeface="Courier New" panose="02070309020205020404" pitchFamily="49" charset="0"/>
                <a:cs typeface="Courier New" panose="02070309020205020404" pitchFamily="49" charset="0"/>
              </a:rPr>
              <a:t>INSERT</a:t>
            </a:r>
            <a:r>
              <a:rPr lang="en-US" altLang="en-US" dirty="0">
                <a:latin typeface="+mj-lt"/>
                <a:cs typeface="Oracle Sans" panose="020B0503020204020204" pitchFamily="34" charset="0"/>
              </a:rPr>
              <a:t> Statements: Overview</a:t>
            </a:r>
          </a:p>
        </p:txBody>
      </p:sp>
      <p:sp>
        <p:nvSpPr>
          <p:cNvPr id="18" name="Content Placeholder 2"/>
          <p:cNvSpPr txBox="1">
            <a:spLocks/>
          </p:cNvSpPr>
          <p:nvPr/>
        </p:nvSpPr>
        <p:spPr bwMode="gray">
          <a:xfrm>
            <a:off x="3078473" y="5731960"/>
            <a:ext cx="8836898" cy="3353194"/>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023938" algn="l"/>
                <a:tab pos="2750345" algn="l"/>
              </a:tabLst>
              <a:defRPr/>
            </a:pPr>
            <a:r>
              <a:rPr lang="en-US" altLang="en-US" sz="2400" b="1" dirty="0">
                <a:latin typeface="Courier New" pitchFamily="49" charset="0"/>
                <a:cs typeface="Oracle Sans" panose="020B0503020204020204" pitchFamily="34" charset="0"/>
              </a:rPr>
              <a:t>INSERT  ALL</a:t>
            </a:r>
            <a:br>
              <a:rPr lang="en-US" altLang="en-US" sz="2400" b="1" dirty="0">
                <a:latin typeface="Courier New" pitchFamily="49" charset="0"/>
                <a:cs typeface="Oracle Sans" panose="020B0503020204020204" pitchFamily="34" charset="0"/>
              </a:rPr>
            </a:br>
            <a:r>
              <a:rPr lang="en-US" altLang="en-US" sz="2400" b="1" dirty="0">
                <a:latin typeface="Courier New" pitchFamily="49" charset="0"/>
                <a:cs typeface="Oracle Sans" panose="020B0503020204020204" pitchFamily="34" charset="0"/>
              </a:rPr>
              <a:t>   INTO target_a VALUES(…,…,…)</a:t>
            </a:r>
            <a:br>
              <a:rPr lang="en-US" altLang="en-US" sz="2400" b="1" dirty="0">
                <a:latin typeface="Courier New" pitchFamily="49" charset="0"/>
                <a:cs typeface="Oracle Sans" panose="020B0503020204020204" pitchFamily="34" charset="0"/>
              </a:rPr>
            </a:br>
            <a:r>
              <a:rPr lang="en-US" altLang="en-US" sz="2400" b="1" dirty="0">
                <a:latin typeface="Courier New" pitchFamily="49" charset="0"/>
                <a:cs typeface="Oracle Sans" panose="020B0503020204020204" pitchFamily="34" charset="0"/>
              </a:rPr>
              <a:t>   INTO target_b VALUES(…,…,…)</a:t>
            </a:r>
            <a:br>
              <a:rPr lang="en-US" altLang="en-US" sz="2400" b="1" dirty="0">
                <a:latin typeface="Courier New" pitchFamily="49" charset="0"/>
                <a:cs typeface="Oracle Sans" panose="020B0503020204020204" pitchFamily="34" charset="0"/>
              </a:rPr>
            </a:br>
            <a:r>
              <a:rPr lang="en-US" altLang="en-US" sz="2400" b="1" dirty="0">
                <a:latin typeface="Courier New" pitchFamily="49" charset="0"/>
                <a:cs typeface="Oracle Sans" panose="020B0503020204020204" pitchFamily="34" charset="0"/>
              </a:rPr>
              <a:t>   INTO target_c VALUES(…,…,…)</a:t>
            </a:r>
            <a:br>
              <a:rPr lang="en-US" altLang="en-US" sz="2400" b="1" dirty="0">
                <a:latin typeface="Courier New" pitchFamily="49" charset="0"/>
                <a:cs typeface="Oracle Sans" panose="020B0503020204020204" pitchFamily="34" charset="0"/>
              </a:rPr>
            </a:br>
            <a:r>
              <a:rPr lang="en-US" altLang="en-US" sz="2400" b="1" dirty="0">
                <a:latin typeface="Courier New" pitchFamily="49" charset="0"/>
                <a:cs typeface="Oracle Sans" panose="020B0503020204020204" pitchFamily="34" charset="0"/>
              </a:rPr>
              <a:t>   SELECT … </a:t>
            </a:r>
          </a:p>
          <a:p>
            <a:pPr>
              <a:tabLst>
                <a:tab pos="1023938" algn="l"/>
                <a:tab pos="2750345" algn="l"/>
              </a:tabLst>
              <a:defRPr/>
            </a:pPr>
            <a:r>
              <a:rPr lang="en-US" altLang="en-US" sz="2400" b="1" dirty="0">
                <a:latin typeface="Courier New" pitchFamily="49" charset="0"/>
                <a:cs typeface="Oracle Sans" panose="020B0503020204020204" pitchFamily="34" charset="0"/>
              </a:rPr>
              <a:t>   FROM  sourcetab   </a:t>
            </a:r>
          </a:p>
          <a:p>
            <a:pPr>
              <a:tabLst>
                <a:tab pos="1023938" algn="l"/>
                <a:tab pos="2750345" algn="l"/>
              </a:tabLst>
              <a:defRPr/>
            </a:pPr>
            <a:r>
              <a:rPr lang="en-US" altLang="en-US" sz="2400" b="1" dirty="0">
                <a:latin typeface="Courier New" pitchFamily="49" charset="0"/>
                <a:cs typeface="Oracle Sans" panose="020B0503020204020204" pitchFamily="34" charset="0"/>
              </a:rPr>
              <a:t>   WHERE …;</a:t>
            </a:r>
          </a:p>
          <a:p>
            <a:pPr>
              <a:tabLst>
                <a:tab pos="1023938" algn="l"/>
                <a:tab pos="2750345" algn="l"/>
              </a:tabLst>
              <a:defRPr/>
            </a:pPr>
            <a:endParaRPr lang="en-US" altLang="en-US" sz="2400" b="1" dirty="0">
              <a:latin typeface="Courier New" pitchFamily="49" charset="0"/>
              <a:cs typeface="Oracle Sans" panose="020B0503020204020204" pitchFamily="34" charset="0"/>
            </a:endParaRPr>
          </a:p>
        </p:txBody>
      </p:sp>
      <p:sp>
        <p:nvSpPr>
          <p:cNvPr id="18442" name="Text Box 7"/>
          <p:cNvSpPr txBox="1">
            <a:spLocks noChangeArrowheads="1"/>
          </p:cNvSpPr>
          <p:nvPr/>
        </p:nvSpPr>
        <p:spPr bwMode="auto">
          <a:xfrm>
            <a:off x="14203952" y="3524041"/>
            <a:ext cx="1778325" cy="461665"/>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50000"/>
              </a:spcBef>
            </a:pPr>
            <a:r>
              <a:rPr lang="en-US" altLang="en-US" sz="2400" b="1" dirty="0">
                <a:latin typeface="Oracle Sans" panose="020B0503020204020204" pitchFamily="34" charset="0"/>
                <a:cs typeface="Oracle Sans" panose="020B0503020204020204" pitchFamily="34" charset="0"/>
              </a:rPr>
              <a:t>Target_a</a:t>
            </a:r>
          </a:p>
        </p:txBody>
      </p:sp>
      <p:sp>
        <p:nvSpPr>
          <p:cNvPr id="18443" name="Text Box 8"/>
          <p:cNvSpPr txBox="1">
            <a:spLocks noChangeArrowheads="1"/>
          </p:cNvSpPr>
          <p:nvPr/>
        </p:nvSpPr>
        <p:spPr bwMode="auto">
          <a:xfrm>
            <a:off x="14216150" y="6151806"/>
            <a:ext cx="1753929" cy="461665"/>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50000"/>
              </a:spcBef>
            </a:pPr>
            <a:r>
              <a:rPr lang="en-US" altLang="en-US" sz="2400" b="1" dirty="0">
                <a:latin typeface="Oracle Sans" panose="020B0503020204020204" pitchFamily="34" charset="0"/>
                <a:cs typeface="Oracle Sans" panose="020B0503020204020204" pitchFamily="34" charset="0"/>
              </a:rPr>
              <a:t>Target_b</a:t>
            </a:r>
          </a:p>
        </p:txBody>
      </p:sp>
      <p:sp>
        <p:nvSpPr>
          <p:cNvPr id="18444" name="Text Box 9"/>
          <p:cNvSpPr txBox="1">
            <a:spLocks noChangeArrowheads="1"/>
          </p:cNvSpPr>
          <p:nvPr/>
        </p:nvSpPr>
        <p:spPr bwMode="auto">
          <a:xfrm>
            <a:off x="14203952" y="8799774"/>
            <a:ext cx="1778325" cy="461665"/>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50000"/>
              </a:spcBef>
            </a:pPr>
            <a:r>
              <a:rPr lang="en-US" altLang="en-US" sz="2400" b="1" dirty="0">
                <a:latin typeface="Oracle Sans" panose="020B0503020204020204" pitchFamily="34" charset="0"/>
                <a:cs typeface="Oracle Sans" panose="020B0503020204020204" pitchFamily="34" charset="0"/>
              </a:rPr>
              <a:t>Target_c</a:t>
            </a:r>
          </a:p>
        </p:txBody>
      </p:sp>
      <p:sp>
        <p:nvSpPr>
          <p:cNvPr id="18445" name="Rectangle 11"/>
          <p:cNvSpPr>
            <a:spLocks noChangeArrowheads="1"/>
          </p:cNvSpPr>
          <p:nvPr/>
        </p:nvSpPr>
        <p:spPr bwMode="gray">
          <a:xfrm>
            <a:off x="3585009" y="6322542"/>
            <a:ext cx="6057900" cy="1190135"/>
          </a:xfrm>
          <a:prstGeom prst="rect">
            <a:avLst/>
          </a:prstGeom>
          <a:noFill/>
          <a:ln w="28575">
            <a:solidFill>
              <a:schemeClr val="accent1"/>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18446" name="Text Box 14"/>
          <p:cNvSpPr txBox="1">
            <a:spLocks noChangeArrowheads="1"/>
          </p:cNvSpPr>
          <p:nvPr/>
        </p:nvSpPr>
        <p:spPr bwMode="auto">
          <a:xfrm>
            <a:off x="5537845" y="5014476"/>
            <a:ext cx="3047207" cy="369332"/>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50000"/>
              </a:spcBef>
            </a:pPr>
            <a:r>
              <a:rPr lang="en-US" altLang="en-US" b="1" dirty="0">
                <a:latin typeface="Oracle Sans" panose="020B0503020204020204" pitchFamily="34" charset="0"/>
                <a:cs typeface="Oracle Sans" panose="020B0503020204020204" pitchFamily="34" charset="0"/>
              </a:rPr>
              <a:t>Sourcetab</a:t>
            </a:r>
          </a:p>
        </p:txBody>
      </p:sp>
      <p:sp>
        <p:nvSpPr>
          <p:cNvPr id="10257" name="AutoShape 15"/>
          <p:cNvSpPr>
            <a:spLocks noChangeArrowheads="1"/>
          </p:cNvSpPr>
          <p:nvPr/>
        </p:nvSpPr>
        <p:spPr bwMode="auto">
          <a:xfrm>
            <a:off x="834334" y="7931508"/>
            <a:ext cx="2056865" cy="471488"/>
          </a:xfrm>
          <a:prstGeom prst="wedgeRectCallout">
            <a:avLst>
              <a:gd name="adj1" fmla="val 116667"/>
              <a:gd name="adj2" fmla="val -13130"/>
            </a:avLst>
          </a:prstGeom>
          <a:gradFill>
            <a:gsLst>
              <a:gs pos="0">
                <a:srgbClr val="E5E5FF"/>
              </a:gs>
              <a:gs pos="50000">
                <a:srgbClr val="EBEBFF"/>
              </a:gs>
              <a:gs pos="100000">
                <a:srgbClr val="FFFFFF"/>
              </a:gs>
            </a:gsLst>
            <a:lin ang="8100000" scaled="1"/>
          </a:gradFill>
          <a:ln w="28575">
            <a:solidFill>
              <a:srgbClr val="CCCCFF"/>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r>
              <a:rPr lang="en-US" altLang="en-US" sz="2400" b="1" dirty="0">
                <a:latin typeface="Oracle Sans" panose="020B0503020204020204" pitchFamily="34" charset="0"/>
                <a:cs typeface="Oracle Sans" panose="020B0503020204020204" pitchFamily="34" charset="0"/>
              </a:rPr>
              <a:t>Subquery</a:t>
            </a:r>
            <a:endParaRPr lang="en-US" altLang="en-US" sz="2100" b="1" dirty="0">
              <a:latin typeface="Oracle Sans" panose="020B0503020204020204" pitchFamily="34" charset="0"/>
              <a:cs typeface="Oracle Sans" panose="020B0503020204020204" pitchFamily="34" charset="0"/>
            </a:endParaRPr>
          </a:p>
        </p:txBody>
      </p:sp>
      <p:sp>
        <p:nvSpPr>
          <p:cNvPr id="10259" name="AutoShape 20"/>
          <p:cNvSpPr>
            <a:spLocks noChangeArrowheads="1"/>
          </p:cNvSpPr>
          <p:nvPr/>
        </p:nvSpPr>
        <p:spPr bwMode="blackWhite">
          <a:xfrm>
            <a:off x="9681296" y="3352330"/>
            <a:ext cx="2133045" cy="457200"/>
          </a:xfrm>
          <a:prstGeom prst="rightArrow">
            <a:avLst>
              <a:gd name="adj1" fmla="val 54167"/>
              <a:gd name="adj2" fmla="val 79755"/>
            </a:avLst>
          </a:prstGeom>
          <a:gradFill flip="none" rotWithShape="1">
            <a:gsLst>
              <a:gs pos="10000">
                <a:schemeClr val="accent3"/>
              </a:gs>
              <a:gs pos="100000">
                <a:schemeClr val="bg1"/>
              </a:gs>
            </a:gsLst>
            <a:lin ang="10800000" scaled="1"/>
            <a:tileRect/>
          </a:gradFill>
          <a:ln w="28575">
            <a:no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defRPr/>
            </a:pPr>
            <a:endParaRPr lang="en-US" altLang="en-US" dirty="0">
              <a:latin typeface="Oracle Sans" panose="020B0503020204020204" pitchFamily="34" charset="0"/>
              <a:cs typeface="Oracle Sans" panose="020B0503020204020204"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34721" y="2209361"/>
            <a:ext cx="2152887" cy="2190752"/>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47663" y="2635605"/>
            <a:ext cx="2152887" cy="2190752"/>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214711" y="1778229"/>
            <a:ext cx="2628899" cy="1695387"/>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214711" y="4401763"/>
            <a:ext cx="2628899" cy="1695387"/>
          </a:xfrm>
          <a:prstGeom prst="rect">
            <a:avLst/>
          </a:prstGeom>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214711" y="7044421"/>
            <a:ext cx="2628899" cy="1695387"/>
          </a:xfrm>
          <a:prstGeom prst="rect">
            <a:avLst/>
          </a:prstGeom>
        </p:spPr>
      </p:pic>
    </p:spTree>
    <p:custDataLst>
      <p:tags r:id="rId1"/>
    </p:custDataLst>
    <p:extLst>
      <p:ext uri="{BB962C8B-B14F-4D97-AF65-F5344CB8AC3E}">
        <p14:creationId xmlns:p14="http://schemas.microsoft.com/office/powerpoint/2010/main" val="1904404955"/>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4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133</TotalTime>
  <Words>6086</Words>
  <Application>Microsoft Office PowerPoint</Application>
  <PresentationFormat>Custom</PresentationFormat>
  <Paragraphs>593</Paragraphs>
  <Slides>40</Slides>
  <Notes>40</Notes>
  <HiddenSlides>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Courier New</vt:lpstr>
      <vt:lpstr>Georgia</vt:lpstr>
      <vt:lpstr>Helvetica-Bold</vt:lpstr>
      <vt:lpstr>Oracle Sans</vt:lpstr>
      <vt:lpstr>Times New Roman</vt:lpstr>
      <vt:lpstr>OU Redwood PowerPoint Template</vt:lpstr>
      <vt:lpstr>Manipulating Data Using Advanced Queries</vt:lpstr>
      <vt:lpstr>Course Roadmap</vt:lpstr>
      <vt:lpstr>Objectives</vt:lpstr>
      <vt:lpstr>Lesson Agenda</vt:lpstr>
      <vt:lpstr>Explicit Default Feature: Overview</vt:lpstr>
      <vt:lpstr>Using Explicit Default Values</vt:lpstr>
      <vt:lpstr>Lesson Agenda</vt:lpstr>
      <vt:lpstr>E-Commerce Scenario</vt:lpstr>
      <vt:lpstr>Multitable INSERT Statements: Overview</vt:lpstr>
      <vt:lpstr>Multitable INSERT Statements: Overview</vt:lpstr>
      <vt:lpstr>Types of Multitable INSERT Statements</vt:lpstr>
      <vt:lpstr>Multitable INSERT Statements</vt:lpstr>
      <vt:lpstr>PowerPoint Presentation</vt:lpstr>
      <vt:lpstr>Unconditional INSERT ALL</vt:lpstr>
      <vt:lpstr>Conditional INSERT ALL: Example</vt:lpstr>
      <vt:lpstr>Conditional INSERT ALL</vt:lpstr>
      <vt:lpstr>PowerPoint Presentation</vt:lpstr>
      <vt:lpstr>Conditional INSERT FIRST: Example</vt:lpstr>
      <vt:lpstr>Conditional INSERT FIRST</vt:lpstr>
      <vt:lpstr>Pivoting INSERT</vt:lpstr>
      <vt:lpstr>Pivoting INSERT</vt:lpstr>
      <vt:lpstr>PowerPoint Presentation</vt:lpstr>
      <vt:lpstr>Lesson Agenda</vt:lpstr>
      <vt:lpstr>MERGE Statement</vt:lpstr>
      <vt:lpstr>MERGE Statement Syntax</vt:lpstr>
      <vt:lpstr>Merging Rows: Example</vt:lpstr>
      <vt:lpstr>PowerPoint Presentation</vt:lpstr>
      <vt:lpstr>Merging Rows: Example</vt:lpstr>
      <vt:lpstr>Lesson Agenda</vt:lpstr>
      <vt:lpstr>FLASHBACK TABLE Statement</vt:lpstr>
      <vt:lpstr>FLASHBACK TABLE Statement</vt:lpstr>
      <vt:lpstr>Using the FLASHBACK TABLE Statement</vt:lpstr>
      <vt:lpstr>Lesson Agenda</vt:lpstr>
      <vt:lpstr>Tracking Changes in Data</vt:lpstr>
      <vt:lpstr>Flashback Query: Example</vt:lpstr>
      <vt:lpstr>Flashback Version Query: Example</vt:lpstr>
      <vt:lpstr>VERSIONS BETWEEN Clause</vt:lpstr>
      <vt:lpstr>Summary</vt:lpstr>
      <vt:lpstr>Practice 19: Overview</vt:lpstr>
      <vt:lpstr>PowerPoint Presentation</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Toufik Bagwan</dc:creator>
  <cp:keywords>OU Redwood PowerPoint Template</cp:keywords>
  <dc:description>Oracle University Production Services PowerPoint Template</dc:description>
  <cp:lastModifiedBy>Pavithran Adka</cp:lastModifiedBy>
  <cp:revision>71</cp:revision>
  <cp:lastPrinted>2002-03-28T23:57:22Z</cp:lastPrinted>
  <dcterms:created xsi:type="dcterms:W3CDTF">2020-05-20T06:45:25Z</dcterms:created>
  <dcterms:modified xsi:type="dcterms:W3CDTF">2020-06-21T11:56:21Z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