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ppt/tags/tag38.xml" ContentType="application/vnd.openxmlformats-officedocument.presentationml.tags+xml"/>
  <Override PartName="/ppt/notesSlides/notesSlide23.xml" ContentType="application/vnd.openxmlformats-officedocument.presentationml.notesSlide+xml"/>
  <Override PartName="/ppt/tags/tag39.xml" ContentType="application/vnd.openxmlformats-officedocument.presentationml.tags+xml"/>
  <Override PartName="/ppt/notesSlides/notesSlide24.xml" ContentType="application/vnd.openxmlformats-officedocument.presentationml.notesSlide+xml"/>
  <Override PartName="/ppt/tags/tag40.xml" ContentType="application/vnd.openxmlformats-officedocument.presentationml.tags+xml"/>
  <Override PartName="/ppt/notesSlides/notesSlide25.xml" ContentType="application/vnd.openxmlformats-officedocument.presentationml.notesSlide+xml"/>
  <Override PartName="/ppt/tags/tag41.xml" ContentType="application/vnd.openxmlformats-officedocument.presentationml.tags+xml"/>
  <Override PartName="/ppt/notesSlides/notesSlide26.xml" ContentType="application/vnd.openxmlformats-officedocument.presentationml.notesSlide+xml"/>
  <Override PartName="/ppt/tags/tag42.xml" ContentType="application/vnd.openxmlformats-officedocument.presentationml.tags+xml"/>
  <Override PartName="/ppt/notesSlides/notesSlide27.xml" ContentType="application/vnd.openxmlformats-officedocument.presentationml.notesSlide+xml"/>
  <Override PartName="/ppt/tags/tag43.xml" ContentType="application/vnd.openxmlformats-officedocument.presentationml.tags+xml"/>
  <Override PartName="/ppt/notesSlides/notesSlide28.xml" ContentType="application/vnd.openxmlformats-officedocument.presentationml.notesSlide+xml"/>
  <Override PartName="/ppt/tags/tag44.xml" ContentType="application/vnd.openxmlformats-officedocument.presentationml.tags+xml"/>
  <Override PartName="/ppt/notesSlides/notesSlide29.xml" ContentType="application/vnd.openxmlformats-officedocument.presentationml.notesSlide+xml"/>
  <Override PartName="/ppt/tags/tag45.xml" ContentType="application/vnd.openxmlformats-officedocument.presentationml.tags+xml"/>
  <Override PartName="/ppt/notesSlides/notesSlide30.xml" ContentType="application/vnd.openxmlformats-officedocument.presentationml.notesSlide+xml"/>
  <Override PartName="/ppt/tags/tag46.xml" ContentType="application/vnd.openxmlformats-officedocument.presentationml.tags+xml"/>
  <Override PartName="/ppt/notesSlides/notesSlide31.xml" ContentType="application/vnd.openxmlformats-officedocument.presentationml.notesSlide+xml"/>
  <Override PartName="/ppt/tags/tag47.xml" ContentType="application/vnd.openxmlformats-officedocument.presentationml.tags+xml"/>
  <Override PartName="/ppt/notesSlides/notesSlide32.xml" ContentType="application/vnd.openxmlformats-officedocument.presentationml.notesSlide+xml"/>
  <Override PartName="/ppt/tags/tag48.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6"/>
  </p:notesMasterIdLst>
  <p:handoutMasterIdLst>
    <p:handoutMasterId r:id="rId37"/>
  </p:handoutMasterIdLst>
  <p:sldIdLst>
    <p:sldId id="285"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7" r:id="rId33"/>
    <p:sldId id="318" r:id="rId34"/>
    <p:sldId id="319" r:id="rId35"/>
  </p:sldIdLst>
  <p:sldSz cx="18288000" cy="10287000"/>
  <p:notesSz cx="7772400" cy="10058400"/>
  <p:custDataLst>
    <p:tags r:id="rId38"/>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3240">
          <p15:clr>
            <a:srgbClr val="A4A3A4"/>
          </p15:clr>
        </p15:guide>
        <p15:guide id="6" pos="816" userDrawn="1">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634"/>
    <a:srgbClr val="D1350F"/>
    <a:srgbClr val="FFFFFF"/>
    <a:srgbClr val="FDE8E3"/>
    <a:srgbClr val="572B16"/>
    <a:srgbClr val="A6A6A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9948" autoAdjust="0"/>
    <p:restoredTop sz="80431" autoAdjust="0"/>
  </p:normalViewPr>
  <p:slideViewPr>
    <p:cSldViewPr showGuides="1">
      <p:cViewPr varScale="1">
        <p:scale>
          <a:sx n="48" d="100"/>
          <a:sy n="48" d="100"/>
        </p:scale>
        <p:origin x="378" y="36"/>
      </p:cViewPr>
      <p:guideLst>
        <p:guide orient="horz" pos="3240"/>
        <p:guide pos="816"/>
      </p:guideLst>
    </p:cSldViewPr>
  </p:slideViewPr>
  <p:outlineViewPr>
    <p:cViewPr>
      <p:scale>
        <a:sx n="33" d="100"/>
        <a:sy n="33" d="100"/>
      </p:scale>
      <p:origin x="0" y="-2316"/>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p:scale>
          <a:sx n="77" d="100"/>
          <a:sy n="77" d="100"/>
        </p:scale>
        <p:origin x="2106" y="-1656"/>
      </p:cViewPr>
      <p:guideLst>
        <p:guide orient="horz" pos="2923"/>
        <p:guide orient="horz" pos="283"/>
        <p:guide pos="24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r>
              <a:rPr lang="en-US" smtClean="0">
                <a:latin typeface="Oracle Sans" panose="020B0503020204020204" pitchFamily="34" charset="0"/>
              </a:rPr>
              <a:t>Oracle Database 19c: SQL Workshop   20 - ‹#›</a:t>
            </a:r>
            <a:endParaRPr lang="en-US" dirty="0">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dirty="0" smtClean="0"/>
              <a:t>Oracle Database 19c: SQL Workshop   20 - </a:t>
            </a:r>
            <a:fld id="{7C951E65-0BAA-4B24-AD87-683F8269D8DB}" type="slidenum">
              <a:rPr lang="en-US" smtClean="0"/>
              <a:pPr>
                <a:defRPr/>
              </a:pPr>
              <a:t>‹#›</a:t>
            </a:fld>
            <a:endParaRPr lang="en-US" dirty="0"/>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sldNum="0"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22" userDrawn="1">
          <p15:clr>
            <a:srgbClr val="F26B43"/>
          </p15:clr>
        </p15:guide>
        <p15:guide id="2" pos="272" userDrawn="1">
          <p15:clr>
            <a:srgbClr val="F26B43"/>
          </p15:clr>
        </p15:guide>
        <p15:guide id="3" orient="horz" pos="3104" userDrawn="1">
          <p15:clr>
            <a:srgbClr val="F26B43"/>
          </p15:clr>
        </p15:guide>
        <p15:guide id="4" orient="horz" pos="3285" userDrawn="1">
          <p15:clr>
            <a:srgbClr val="F26B43"/>
          </p15:clr>
        </p15:guide>
        <p15:guide id="5" pos="453" userDrawn="1">
          <p15:clr>
            <a:srgbClr val="F26B43"/>
          </p15:clr>
        </p15:guide>
        <p15:guide id="6" pos="589" userDrawn="1">
          <p15:clr>
            <a:srgbClr val="F26B43"/>
          </p15:clr>
        </p15:guide>
        <p15:guide id="7" pos="725"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3341020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20 - </a:t>
            </a:r>
            <a:fld id="{7C951E65-0BAA-4B24-AD87-683F8269D8DB}" type="slidenum">
              <a:rPr lang="en-US" smtClean="0"/>
              <a:pPr/>
              <a:t>10</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solidFill>
                  <a:schemeClr val="tx1"/>
                </a:solidFill>
              </a:rPr>
              <a:t>Observe the results of the queries run from the previous slide:</a:t>
            </a:r>
          </a:p>
          <a:p>
            <a:pPr lvl="2">
              <a:buFont typeface="+mj-lt"/>
              <a:buAutoNum type="arabicPeriod"/>
            </a:pPr>
            <a:r>
              <a:rPr lang="en-US" altLang="en-US" dirty="0">
                <a:solidFill>
                  <a:schemeClr val="tx1"/>
                </a:solidFill>
              </a:rPr>
              <a:t>The </a:t>
            </a:r>
            <a:r>
              <a:rPr lang="en-US" altLang="en-US" dirty="0">
                <a:solidFill>
                  <a:schemeClr val="tx1"/>
                </a:solidFill>
                <a:latin typeface="Courier New" pitchFamily="49" charset="0"/>
              </a:rPr>
              <a:t>CURRENT_DATE</a:t>
            </a:r>
            <a:r>
              <a:rPr lang="en-US" altLang="en-US" dirty="0">
                <a:solidFill>
                  <a:schemeClr val="tx1"/>
                </a:solidFill>
              </a:rPr>
              <a:t> function returns the current date in the session’s time zone. </a:t>
            </a:r>
          </a:p>
          <a:p>
            <a:pPr lvl="2">
              <a:buFont typeface="+mj-lt"/>
              <a:buAutoNum type="arabicPeriod"/>
            </a:pPr>
            <a:r>
              <a:rPr lang="en-US" altLang="en-US" dirty="0">
                <a:solidFill>
                  <a:schemeClr val="tx1"/>
                </a:solidFill>
              </a:rPr>
              <a:t>The </a:t>
            </a:r>
            <a:r>
              <a:rPr lang="en-US" altLang="en-US" dirty="0">
                <a:solidFill>
                  <a:schemeClr val="tx1"/>
                </a:solidFill>
                <a:latin typeface="Courier New" pitchFamily="49" charset="0"/>
              </a:rPr>
              <a:t>CURRENT_TIMESTAMP</a:t>
            </a:r>
            <a:r>
              <a:rPr lang="en-US" altLang="en-US" dirty="0">
                <a:solidFill>
                  <a:schemeClr val="tx1"/>
                </a:solidFill>
              </a:rPr>
              <a:t> function returns the current date and time in the session’s time zone as a value of the data type </a:t>
            </a:r>
            <a:r>
              <a:rPr lang="en-US" altLang="en-US" dirty="0">
                <a:solidFill>
                  <a:schemeClr val="tx1"/>
                </a:solidFill>
                <a:latin typeface="Courier New" pitchFamily="49" charset="0"/>
              </a:rPr>
              <a:t>TIMESTAMP WITH TIME ZONE.</a:t>
            </a:r>
          </a:p>
          <a:p>
            <a:pPr lvl="2">
              <a:buFont typeface="+mj-lt"/>
              <a:buAutoNum type="arabicPeriod"/>
            </a:pPr>
            <a:r>
              <a:rPr lang="en-US" altLang="en-US" dirty="0">
                <a:solidFill>
                  <a:schemeClr val="tx1"/>
                </a:solidFill>
              </a:rPr>
              <a:t>The </a:t>
            </a:r>
            <a:r>
              <a:rPr lang="en-US" altLang="en-US" dirty="0">
                <a:solidFill>
                  <a:schemeClr val="tx1"/>
                </a:solidFill>
                <a:latin typeface="Courier New" pitchFamily="49" charset="0"/>
              </a:rPr>
              <a:t>LOCALTIMESTAMP</a:t>
            </a:r>
            <a:r>
              <a:rPr lang="en-US" altLang="en-US" dirty="0">
                <a:solidFill>
                  <a:schemeClr val="tx1"/>
                </a:solidFill>
              </a:rPr>
              <a:t> function returns the current date and time in the session’s time zone.</a:t>
            </a:r>
          </a:p>
          <a:p>
            <a:pPr lvl="1"/>
            <a:r>
              <a:rPr lang="en-US" altLang="en-US" b="1" dirty="0"/>
              <a:t>Note: </a:t>
            </a:r>
            <a:r>
              <a:rPr lang="en-US" altLang="en-US" dirty="0"/>
              <a:t>The code example output may vary depending on when the command is run.</a:t>
            </a:r>
            <a:endParaRPr lang="en-US" altLang="en-US" dirty="0">
              <a:solidFill>
                <a:schemeClr val="tx1"/>
              </a:solidFill>
            </a:endParaRPr>
          </a:p>
          <a:p>
            <a:endParaRPr lang="en-US" dirty="0"/>
          </a:p>
        </p:txBody>
      </p:sp>
    </p:spTree>
    <p:extLst>
      <p:ext uri="{BB962C8B-B14F-4D97-AF65-F5344CB8AC3E}">
        <p14:creationId xmlns:p14="http://schemas.microsoft.com/office/powerpoint/2010/main" val="782208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20 - </a:t>
            </a:r>
            <a:fld id="{7C951E65-0BAA-4B24-AD87-683F8269D8DB}" type="slidenum">
              <a:rPr lang="en-US" smtClean="0"/>
              <a:pPr/>
              <a:t>11</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solidFill>
                  <a:schemeClr val="tx1"/>
                </a:solidFill>
              </a:rPr>
              <a:t>If you are the DBA, you can set the database’s default time zone by specifying the </a:t>
            </a:r>
            <a:r>
              <a:rPr lang="en-US" altLang="en-US" dirty="0">
                <a:solidFill>
                  <a:schemeClr val="tx1"/>
                </a:solidFill>
                <a:latin typeface="Courier New" pitchFamily="49" charset="0"/>
              </a:rPr>
              <a:t>SET</a:t>
            </a:r>
            <a:r>
              <a:rPr lang="en-US" altLang="en-US" dirty="0"/>
              <a:t> </a:t>
            </a:r>
            <a:r>
              <a:rPr lang="en-US" altLang="en-US" dirty="0">
                <a:solidFill>
                  <a:schemeClr val="tx1"/>
                </a:solidFill>
                <a:latin typeface="Courier New" pitchFamily="49" charset="0"/>
              </a:rPr>
              <a:t>TIME_ZONE</a:t>
            </a:r>
            <a:r>
              <a:rPr lang="en-US" altLang="en-US" dirty="0">
                <a:solidFill>
                  <a:schemeClr val="tx1"/>
                </a:solidFill>
              </a:rPr>
              <a:t> clause of the </a:t>
            </a:r>
            <a:r>
              <a:rPr lang="en-US" altLang="en-US" dirty="0">
                <a:solidFill>
                  <a:schemeClr val="tx1"/>
                </a:solidFill>
                <a:latin typeface="Courier New" pitchFamily="49" charset="0"/>
              </a:rPr>
              <a:t>CREATE</a:t>
            </a:r>
            <a:r>
              <a:rPr lang="en-US" altLang="en-US" dirty="0"/>
              <a:t> </a:t>
            </a:r>
            <a:r>
              <a:rPr lang="en-US" altLang="en-US" dirty="0">
                <a:solidFill>
                  <a:schemeClr val="tx1"/>
                </a:solidFill>
                <a:latin typeface="Courier New" pitchFamily="49" charset="0"/>
              </a:rPr>
              <a:t>DATABASE</a:t>
            </a:r>
            <a:r>
              <a:rPr lang="en-US" altLang="en-US" dirty="0"/>
              <a:t> </a:t>
            </a:r>
            <a:r>
              <a:rPr lang="en-US" altLang="en-US" dirty="0">
                <a:solidFill>
                  <a:schemeClr val="tx1"/>
                </a:solidFill>
              </a:rPr>
              <a:t>statement. If you omit, the default database time zone is the operating system time zone. Note that the database time zone cannot be changed for a session with an </a:t>
            </a:r>
            <a:r>
              <a:rPr lang="en-US" altLang="en-US" dirty="0">
                <a:solidFill>
                  <a:schemeClr val="tx1"/>
                </a:solidFill>
                <a:latin typeface="Courier New" pitchFamily="49" charset="0"/>
              </a:rPr>
              <a:t>ALTER</a:t>
            </a:r>
            <a:r>
              <a:rPr lang="en-US" altLang="en-US" dirty="0"/>
              <a:t> </a:t>
            </a:r>
            <a:r>
              <a:rPr lang="en-US" altLang="en-US" dirty="0">
                <a:solidFill>
                  <a:schemeClr val="tx1"/>
                </a:solidFill>
                <a:latin typeface="Courier New" pitchFamily="49" charset="0"/>
              </a:rPr>
              <a:t>SESSION</a:t>
            </a:r>
            <a:r>
              <a:rPr lang="en-US" altLang="en-US" dirty="0">
                <a:solidFill>
                  <a:schemeClr val="tx1"/>
                </a:solidFill>
              </a:rPr>
              <a:t> statement.</a:t>
            </a:r>
          </a:p>
          <a:p>
            <a:pPr lvl="1"/>
            <a:r>
              <a:rPr lang="en-US" altLang="en-US" dirty="0">
                <a:solidFill>
                  <a:schemeClr val="tx1"/>
                </a:solidFill>
              </a:rPr>
              <a:t>The </a:t>
            </a:r>
            <a:r>
              <a:rPr lang="en-US" altLang="en-US" dirty="0">
                <a:solidFill>
                  <a:schemeClr val="tx1"/>
                </a:solidFill>
                <a:latin typeface="Courier New" pitchFamily="49" charset="0"/>
              </a:rPr>
              <a:t>DBTIMEZONE</a:t>
            </a:r>
            <a:r>
              <a:rPr lang="en-US" altLang="en-US" dirty="0">
                <a:solidFill>
                  <a:schemeClr val="tx1"/>
                </a:solidFill>
              </a:rPr>
              <a:t> function returns the value of the database time zone. The return type is a time zone offset (a character type in the format: </a:t>
            </a:r>
            <a:r>
              <a:rPr lang="en-US" altLang="en-US" dirty="0">
                <a:solidFill>
                  <a:schemeClr val="tx1"/>
                </a:solidFill>
                <a:latin typeface="Courier New" pitchFamily="49" charset="0"/>
              </a:rPr>
              <a:t>'[+|-]TZH:TZM'</a:t>
            </a:r>
            <a:r>
              <a:rPr lang="en-US" altLang="en-US" dirty="0">
                <a:solidFill>
                  <a:schemeClr val="tx1"/>
                </a:solidFill>
              </a:rPr>
              <a:t>) or a time zone region name, depending on how the user specified the database time zone value in the most recent </a:t>
            </a:r>
            <a:r>
              <a:rPr lang="en-US" altLang="en-US" dirty="0">
                <a:solidFill>
                  <a:schemeClr val="tx1"/>
                </a:solidFill>
                <a:latin typeface="Courier New" pitchFamily="49" charset="0"/>
              </a:rPr>
              <a:t>CREATE</a:t>
            </a:r>
            <a:r>
              <a:rPr lang="en-US" altLang="en-US" dirty="0"/>
              <a:t> </a:t>
            </a:r>
            <a:r>
              <a:rPr lang="en-US" altLang="en-US" dirty="0">
                <a:solidFill>
                  <a:schemeClr val="tx1"/>
                </a:solidFill>
                <a:latin typeface="Courier New" pitchFamily="49" charset="0"/>
              </a:rPr>
              <a:t>DATABASE</a:t>
            </a:r>
            <a:r>
              <a:rPr lang="en-US" altLang="en-US" dirty="0">
                <a:solidFill>
                  <a:schemeClr val="tx1"/>
                </a:solidFill>
              </a:rPr>
              <a:t> or </a:t>
            </a:r>
            <a:r>
              <a:rPr lang="en-US" altLang="en-US" dirty="0">
                <a:solidFill>
                  <a:schemeClr val="tx1"/>
                </a:solidFill>
                <a:latin typeface="Courier New" pitchFamily="49" charset="0"/>
              </a:rPr>
              <a:t>ALTER</a:t>
            </a:r>
            <a:r>
              <a:rPr lang="en-US" altLang="en-US" dirty="0"/>
              <a:t> </a:t>
            </a:r>
            <a:r>
              <a:rPr lang="en-US" altLang="en-US" dirty="0">
                <a:solidFill>
                  <a:schemeClr val="tx1"/>
                </a:solidFill>
                <a:latin typeface="Courier New" pitchFamily="49" charset="0"/>
              </a:rPr>
              <a:t>DATABASE</a:t>
            </a:r>
            <a:r>
              <a:rPr lang="en-US" altLang="en-US" dirty="0">
                <a:solidFill>
                  <a:schemeClr val="tx1"/>
                </a:solidFill>
              </a:rPr>
              <a:t> statement. The example in the slide shows that the database time zone is set to “</a:t>
            </a:r>
            <a:r>
              <a:rPr lang="en-US" altLang="en-US" dirty="0">
                <a:solidFill>
                  <a:schemeClr val="tx1"/>
                </a:solidFill>
                <a:latin typeface="Courier New"/>
              </a:rPr>
              <a:t>+00:00</a:t>
            </a:r>
            <a:r>
              <a:rPr lang="en-US" altLang="en-US" dirty="0">
                <a:solidFill>
                  <a:schemeClr val="tx1"/>
                </a:solidFill>
              </a:rPr>
              <a:t>,” as the </a:t>
            </a:r>
            <a:r>
              <a:rPr lang="en-US" altLang="en-US" dirty="0">
                <a:solidFill>
                  <a:schemeClr val="tx1"/>
                </a:solidFill>
                <a:latin typeface="Courier New" pitchFamily="49" charset="0"/>
              </a:rPr>
              <a:t>TIME_ZONE</a:t>
            </a:r>
            <a:r>
              <a:rPr lang="en-US" altLang="en-US" dirty="0">
                <a:solidFill>
                  <a:schemeClr val="tx1"/>
                </a:solidFill>
              </a:rPr>
              <a:t> parameter is in the format:</a:t>
            </a:r>
          </a:p>
          <a:p>
            <a:pPr marL="857250" lvl="4"/>
            <a:r>
              <a:rPr lang="en-US" altLang="en-US" dirty="0">
                <a:solidFill>
                  <a:schemeClr val="tx1"/>
                </a:solidFill>
              </a:rPr>
              <a:t>TIME_ZONE = '[+ | -] </a:t>
            </a:r>
            <a:r>
              <a:rPr lang="en-US" altLang="en-US" dirty="0" err="1">
                <a:solidFill>
                  <a:schemeClr val="tx1"/>
                </a:solidFill>
              </a:rPr>
              <a:t>hh:mm</a:t>
            </a:r>
            <a:r>
              <a:rPr lang="en-US" altLang="en-US" dirty="0">
                <a:solidFill>
                  <a:schemeClr val="tx1"/>
                </a:solidFill>
              </a:rPr>
              <a:t>‘</a:t>
            </a:r>
            <a:r>
              <a:rPr lang="en-US" altLang="en-US" sz="1200" dirty="0">
                <a:solidFill>
                  <a:schemeClr val="tx1"/>
                </a:solidFill>
              </a:rPr>
              <a:t> </a:t>
            </a:r>
            <a:endParaRPr lang="en-US" altLang="en-US" dirty="0">
              <a:solidFill>
                <a:schemeClr val="tx1"/>
              </a:solidFill>
              <a:latin typeface="Oracle Sans" panose="020B0503020204020204" pitchFamily="34" charset="0"/>
            </a:endParaRPr>
          </a:p>
          <a:p>
            <a:pPr lvl="1"/>
            <a:r>
              <a:rPr lang="en-US" altLang="en-US" dirty="0">
                <a:solidFill>
                  <a:schemeClr val="tx1"/>
                </a:solidFill>
              </a:rPr>
              <a:t>The </a:t>
            </a:r>
            <a:r>
              <a:rPr lang="en-US" altLang="en-US" dirty="0">
                <a:solidFill>
                  <a:schemeClr val="tx1"/>
                </a:solidFill>
                <a:latin typeface="Courier New" pitchFamily="49" charset="0"/>
              </a:rPr>
              <a:t>SESSIONTIMEZONE</a:t>
            </a:r>
            <a:r>
              <a:rPr lang="en-US" altLang="en-US" dirty="0">
                <a:solidFill>
                  <a:schemeClr val="tx1"/>
                </a:solidFill>
              </a:rPr>
              <a:t> function returns the value of the current session’s time zone. The return type is a time zone offset (a character type in the format </a:t>
            </a:r>
            <a:r>
              <a:rPr lang="en-US" altLang="en-US" dirty="0">
                <a:solidFill>
                  <a:schemeClr val="tx1"/>
                </a:solidFill>
                <a:latin typeface="Courier New" pitchFamily="49" charset="0"/>
              </a:rPr>
              <a:t>'[+|-]TZH:TZM'</a:t>
            </a:r>
            <a:r>
              <a:rPr lang="en-US" altLang="en-US" dirty="0">
                <a:solidFill>
                  <a:schemeClr val="tx1"/>
                </a:solidFill>
              </a:rPr>
              <a:t>) or a time zone region name, depending on how the user specified the session time zone value in the most recent </a:t>
            </a:r>
            <a:r>
              <a:rPr lang="en-US" altLang="en-US" dirty="0">
                <a:solidFill>
                  <a:schemeClr val="tx1"/>
                </a:solidFill>
                <a:latin typeface="Courier New" pitchFamily="49" charset="0"/>
              </a:rPr>
              <a:t>ALTER</a:t>
            </a:r>
            <a:r>
              <a:rPr lang="en-US" altLang="en-US" dirty="0"/>
              <a:t> </a:t>
            </a:r>
            <a:r>
              <a:rPr lang="en-US" altLang="en-US" dirty="0">
                <a:solidFill>
                  <a:schemeClr val="tx1"/>
                </a:solidFill>
                <a:latin typeface="Courier New" pitchFamily="49" charset="0"/>
              </a:rPr>
              <a:t>SESSION</a:t>
            </a:r>
            <a:r>
              <a:rPr lang="en-US" altLang="en-US" dirty="0">
                <a:solidFill>
                  <a:schemeClr val="tx1"/>
                </a:solidFill>
              </a:rPr>
              <a:t> statement. The example in the slide shows that the session time zone is offset to </a:t>
            </a:r>
            <a:r>
              <a:rPr lang="en-US" altLang="en-US" dirty="0">
                <a:solidFill>
                  <a:schemeClr val="tx1"/>
                </a:solidFill>
                <a:latin typeface="Courier New"/>
              </a:rPr>
              <a:t>UTC</a:t>
            </a:r>
            <a:r>
              <a:rPr lang="en-US" altLang="en-US" dirty="0">
                <a:solidFill>
                  <a:schemeClr val="tx1"/>
                </a:solidFill>
              </a:rPr>
              <a:t> by </a:t>
            </a:r>
            <a:r>
              <a:rPr lang="en-US" altLang="en-US" dirty="0">
                <a:solidFill>
                  <a:schemeClr val="tx1"/>
                </a:solidFill>
                <a:latin typeface="Courier New"/>
              </a:rPr>
              <a:t>'-5:00' </a:t>
            </a:r>
            <a:r>
              <a:rPr lang="en-US" altLang="en-US" dirty="0">
                <a:solidFill>
                  <a:schemeClr val="tx1"/>
                </a:solidFill>
              </a:rPr>
              <a:t>hours. </a:t>
            </a:r>
          </a:p>
          <a:p>
            <a:pPr lvl="1"/>
            <a:r>
              <a:rPr lang="en-US" altLang="en-US" dirty="0">
                <a:solidFill>
                  <a:schemeClr val="tx1"/>
                </a:solidFill>
              </a:rPr>
              <a:t>Observe that the database time zone is different from the current session’s time zone.</a:t>
            </a:r>
          </a:p>
          <a:p>
            <a:endParaRPr lang="en-US" dirty="0"/>
          </a:p>
        </p:txBody>
      </p:sp>
    </p:spTree>
    <p:extLst>
      <p:ext uri="{BB962C8B-B14F-4D97-AF65-F5344CB8AC3E}">
        <p14:creationId xmlns:p14="http://schemas.microsoft.com/office/powerpoint/2010/main" val="221451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20 - </a:t>
            </a:r>
            <a:fld id="{7C951E65-0BAA-4B24-AD87-683F8269D8DB}" type="slidenum">
              <a:rPr lang="en-US" smtClean="0"/>
              <a:pPr/>
              <a:t>12</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The </a:t>
            </a:r>
            <a:r>
              <a:rPr lang="en-US" altLang="en-US" dirty="0">
                <a:latin typeface="Courier New" pitchFamily="49" charset="0"/>
              </a:rPr>
              <a:t>TIMESTAMP</a:t>
            </a:r>
            <a:r>
              <a:rPr lang="en-US" altLang="en-US" dirty="0"/>
              <a:t> data type is an extension of the </a:t>
            </a:r>
            <a:r>
              <a:rPr lang="en-US" altLang="en-US" dirty="0">
                <a:latin typeface="Courier New" pitchFamily="49" charset="0"/>
              </a:rPr>
              <a:t>DATE</a:t>
            </a:r>
            <a:r>
              <a:rPr lang="en-US" altLang="en-US" dirty="0"/>
              <a:t> data type.</a:t>
            </a:r>
            <a:endParaRPr lang="en-US" altLang="en-US" b="1" dirty="0">
              <a:latin typeface="Courier New" pitchFamily="49" charset="0"/>
            </a:endParaRPr>
          </a:p>
          <a:p>
            <a:pPr marL="857250" lvl="4"/>
            <a:r>
              <a:rPr lang="en-US" altLang="en-US" b="1" dirty="0"/>
              <a:t>TIMESTAMP (</a:t>
            </a:r>
            <a:r>
              <a:rPr lang="en-US" altLang="en-US" b="1" dirty="0" err="1"/>
              <a:t>fractional_seconds</a:t>
            </a:r>
            <a:r>
              <a:rPr lang="en-US" altLang="en-US" b="1" dirty="0"/>
              <a:t>_ precision)</a:t>
            </a:r>
            <a:r>
              <a:rPr lang="en-US" altLang="en-US" dirty="0"/>
              <a:t> </a:t>
            </a:r>
          </a:p>
          <a:p>
            <a:pPr lvl="1"/>
            <a:r>
              <a:rPr lang="en-US" altLang="en-US" dirty="0"/>
              <a:t>This data type contains the year, month, and day values of date, as well as hour, minute, and second values of time, where </a:t>
            </a:r>
            <a:r>
              <a:rPr lang="en-US" altLang="en-US" dirty="0" err="1">
                <a:latin typeface="Courier New"/>
              </a:rPr>
              <a:t>fractional_seconds_precision</a:t>
            </a:r>
            <a:r>
              <a:rPr lang="en-US" altLang="en-US" dirty="0">
                <a:latin typeface="Courier New"/>
              </a:rPr>
              <a:t> </a:t>
            </a:r>
            <a:r>
              <a:rPr lang="en-US" altLang="en-US" dirty="0"/>
              <a:t>is the number of digits in the fractional part of the </a:t>
            </a:r>
            <a:r>
              <a:rPr lang="en-US" altLang="en-US" dirty="0">
                <a:latin typeface="Courier New" pitchFamily="49" charset="0"/>
              </a:rPr>
              <a:t>SECOND</a:t>
            </a:r>
            <a:r>
              <a:rPr lang="en-US" altLang="en-US" dirty="0"/>
              <a:t> </a:t>
            </a:r>
            <a:r>
              <a:rPr lang="en-US" altLang="en-US" dirty="0" err="1"/>
              <a:t>datetime</a:t>
            </a:r>
            <a:r>
              <a:rPr lang="en-US" altLang="en-US" dirty="0"/>
              <a:t> field. The accepted values of significant </a:t>
            </a:r>
            <a:r>
              <a:rPr lang="en-US" altLang="en-US" dirty="0" err="1">
                <a:latin typeface="Courier New" pitchFamily="49" charset="0"/>
              </a:rPr>
              <a:t>fractional_seconds_precision</a:t>
            </a:r>
            <a:r>
              <a:rPr lang="en-US" altLang="en-US" dirty="0"/>
              <a:t> are 0 through 9. The default is 6.</a:t>
            </a:r>
            <a:endParaRPr lang="en-US" altLang="en-US" b="1" dirty="0"/>
          </a:p>
          <a:p>
            <a:pPr marL="857250" lvl="4"/>
            <a:r>
              <a:rPr lang="en-US" altLang="en-US" b="1" dirty="0"/>
              <a:t>TIMESTAMP (</a:t>
            </a:r>
            <a:r>
              <a:rPr lang="en-US" altLang="en-US" b="1" dirty="0" err="1"/>
              <a:t>fractional_seconds_precision</a:t>
            </a:r>
            <a:r>
              <a:rPr lang="en-US" altLang="en-US" b="1" dirty="0"/>
              <a:t>) WITH TIME ZONE</a:t>
            </a:r>
          </a:p>
          <a:p>
            <a:pPr lvl="1"/>
            <a:r>
              <a:rPr lang="en-US" altLang="en-US" dirty="0"/>
              <a:t>This data type contains all values of </a:t>
            </a:r>
            <a:r>
              <a:rPr lang="en-US" altLang="en-US" dirty="0">
                <a:latin typeface="Courier New" pitchFamily="49" charset="0"/>
              </a:rPr>
              <a:t>TIMESTAMP</a:t>
            </a:r>
            <a:r>
              <a:rPr lang="en-US" altLang="en-US" dirty="0"/>
              <a:t> as well as time zone displacement value.</a:t>
            </a:r>
            <a:endParaRPr lang="en-US" altLang="en-US" b="1" dirty="0"/>
          </a:p>
          <a:p>
            <a:pPr marL="857250" lvl="4"/>
            <a:r>
              <a:rPr lang="en-US" altLang="en-US" b="1" dirty="0"/>
              <a:t>TIMESTAMP (</a:t>
            </a:r>
            <a:r>
              <a:rPr lang="en-US" altLang="en-US" b="1" dirty="0" err="1"/>
              <a:t>fractional_seconds_precision</a:t>
            </a:r>
            <a:r>
              <a:rPr lang="en-US" altLang="en-US" b="1" dirty="0"/>
              <a:t>) WITH LOCAL TIME ZONE</a:t>
            </a:r>
          </a:p>
          <a:p>
            <a:pPr lvl="1"/>
            <a:r>
              <a:rPr lang="en-US" altLang="en-US" dirty="0"/>
              <a:t>This data type contains all values of </a:t>
            </a:r>
            <a:r>
              <a:rPr lang="en-US" altLang="en-US" dirty="0">
                <a:latin typeface="Courier New" pitchFamily="49" charset="0"/>
              </a:rPr>
              <a:t>TIMESTAMP</a:t>
            </a:r>
            <a:r>
              <a:rPr lang="en-US" altLang="en-US" dirty="0"/>
              <a:t>, with the following exceptions:</a:t>
            </a:r>
          </a:p>
          <a:p>
            <a:pPr lvl="2"/>
            <a:r>
              <a:rPr lang="en-US" altLang="en-US" dirty="0"/>
              <a:t>Data is normalized to the database time zone when it is stored in the database.</a:t>
            </a:r>
          </a:p>
          <a:p>
            <a:pPr lvl="2"/>
            <a:r>
              <a:rPr lang="en-US" altLang="en-US" dirty="0"/>
              <a:t>When the data is retrieved, users see the data in the session time zone.</a:t>
            </a:r>
          </a:p>
          <a:p>
            <a:endParaRPr lang="en-US" dirty="0"/>
          </a:p>
        </p:txBody>
      </p:sp>
    </p:spTree>
    <p:extLst>
      <p:ext uri="{BB962C8B-B14F-4D97-AF65-F5344CB8AC3E}">
        <p14:creationId xmlns:p14="http://schemas.microsoft.com/office/powerpoint/2010/main" val="2202250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20 - </a:t>
            </a:r>
            <a:fld id="{7C951E65-0BAA-4B24-AD87-683F8269D8DB}" type="slidenum">
              <a:rPr lang="en-US" smtClean="0"/>
              <a:pPr/>
              <a:t>13</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Each </a:t>
            </a:r>
            <a:r>
              <a:rPr lang="en-US" altLang="en-US" dirty="0" err="1"/>
              <a:t>datetime</a:t>
            </a:r>
            <a:r>
              <a:rPr lang="en-US" altLang="en-US" dirty="0"/>
              <a:t> data type is composed of several of these fields. You can mutually compare </a:t>
            </a:r>
            <a:r>
              <a:rPr lang="en-US" altLang="en-US" dirty="0" err="1"/>
              <a:t>datetimes</a:t>
            </a:r>
            <a:r>
              <a:rPr lang="en-US" altLang="en-US" dirty="0"/>
              <a:t> and assign them only if they have the same </a:t>
            </a:r>
            <a:r>
              <a:rPr lang="en-US" altLang="en-US" dirty="0" err="1"/>
              <a:t>datetime</a:t>
            </a:r>
            <a:r>
              <a:rPr lang="en-US" altLang="en-US" dirty="0"/>
              <a:t> fields.</a:t>
            </a:r>
          </a:p>
          <a:p>
            <a:pPr lvl="1"/>
            <a:endParaRPr lang="en-US" dirty="0"/>
          </a:p>
        </p:txBody>
      </p:sp>
    </p:spTree>
    <p:extLst>
      <p:ext uri="{BB962C8B-B14F-4D97-AF65-F5344CB8AC3E}">
        <p14:creationId xmlns:p14="http://schemas.microsoft.com/office/powerpoint/2010/main" val="1368077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Rot="1" noChangeAspect="1" noChangeArrowheads="1" noTextEdit="1"/>
          </p:cNvSpPr>
          <p:nvPr>
            <p:ph type="sldImg"/>
          </p:nvPr>
        </p:nvSpPr>
        <p:spPr>
          <a:xfrm>
            <a:off x="219075" y="441325"/>
            <a:ext cx="6553200" cy="3686175"/>
          </a:xfrm>
          <a:ln/>
        </p:spPr>
      </p:sp>
      <p:sp>
        <p:nvSpPr>
          <p:cNvPr id="29699" name="Rectangle 7"/>
          <p:cNvSpPr>
            <a:spLocks noGrp="1" noChangeArrowheads="1"/>
          </p:cNvSpPr>
          <p:nvPr>
            <p:ph type="body" idx="1"/>
          </p:nvPr>
        </p:nvSpPr>
        <p:spPr>
          <a:noFill/>
          <a:ln/>
        </p:spPr>
        <p:txBody>
          <a:bodyPr lIns="12914" tIns="12914" rIns="12914" bIns="12914"/>
          <a:lstStyle/>
          <a:p>
            <a:r>
              <a:rPr lang="en-US" altLang="en-US" dirty="0">
                <a:latin typeface="Courier New" pitchFamily="49" charset="0"/>
              </a:rPr>
              <a:t>TIMESTAMP</a:t>
            </a:r>
            <a:r>
              <a:rPr lang="en-US" altLang="en-US" dirty="0"/>
              <a:t> Data Type: Example</a:t>
            </a:r>
          </a:p>
          <a:p>
            <a:pPr lvl="1"/>
            <a:r>
              <a:rPr lang="en-US" altLang="en-US" dirty="0"/>
              <a:t>Example A shows the data from the </a:t>
            </a:r>
            <a:r>
              <a:rPr lang="en-US" altLang="en-US" dirty="0" err="1">
                <a:latin typeface="Courier New" pitchFamily="49" charset="0"/>
              </a:rPr>
              <a:t>hire_date</a:t>
            </a:r>
            <a:r>
              <a:rPr lang="en-US" altLang="en-US" dirty="0"/>
              <a:t> column of the </a:t>
            </a:r>
            <a:r>
              <a:rPr lang="en-US" altLang="en-US" dirty="0">
                <a:latin typeface="Courier New" pitchFamily="49" charset="0"/>
              </a:rPr>
              <a:t>EMP4</a:t>
            </a:r>
            <a:r>
              <a:rPr lang="en-US" altLang="en-US" dirty="0"/>
              <a:t> table when the data type of the column is </a:t>
            </a:r>
            <a:r>
              <a:rPr lang="en-US" altLang="en-US" dirty="0">
                <a:latin typeface="Courier New" pitchFamily="49" charset="0"/>
              </a:rPr>
              <a:t>DATE</a:t>
            </a:r>
            <a:r>
              <a:rPr lang="en-US" altLang="en-US" dirty="0"/>
              <a:t>. </a:t>
            </a:r>
          </a:p>
          <a:p>
            <a:pPr lvl="1"/>
            <a:r>
              <a:rPr lang="en-US" altLang="en-US" dirty="0"/>
              <a:t>In example B, the table is altered and the data type of the </a:t>
            </a:r>
            <a:r>
              <a:rPr lang="en-US" altLang="en-US" dirty="0" err="1">
                <a:latin typeface="Courier New" pitchFamily="49" charset="0"/>
              </a:rPr>
              <a:t>hire_date</a:t>
            </a:r>
            <a:r>
              <a:rPr lang="en-US" altLang="en-US" dirty="0"/>
              <a:t> column is made into </a:t>
            </a:r>
            <a:r>
              <a:rPr lang="en-US" altLang="en-US" dirty="0">
                <a:latin typeface="Courier New" pitchFamily="49" charset="0"/>
              </a:rPr>
              <a:t>TIMESTAMP</a:t>
            </a:r>
            <a:r>
              <a:rPr lang="en-US" altLang="en-US" dirty="0"/>
              <a:t>. The output shows the differences in display. You can convert from </a:t>
            </a:r>
            <a:r>
              <a:rPr lang="en-US" altLang="en-US" dirty="0">
                <a:latin typeface="Courier New" pitchFamily="49" charset="0"/>
              </a:rPr>
              <a:t>DATE</a:t>
            </a:r>
            <a:r>
              <a:rPr lang="en-US" altLang="en-US" dirty="0"/>
              <a:t> to </a:t>
            </a:r>
            <a:r>
              <a:rPr lang="en-US" altLang="en-US" dirty="0">
                <a:latin typeface="Courier New" pitchFamily="49" charset="0"/>
              </a:rPr>
              <a:t>TIMESTAMP</a:t>
            </a:r>
            <a:r>
              <a:rPr lang="en-US" altLang="en-US" dirty="0"/>
              <a:t> when the column has data, but you cannot convert from </a:t>
            </a:r>
            <a:r>
              <a:rPr lang="en-US" altLang="en-US" dirty="0">
                <a:latin typeface="Courier New" pitchFamily="49" charset="0"/>
              </a:rPr>
              <a:t>DATE</a:t>
            </a:r>
            <a:r>
              <a:rPr lang="en-US" altLang="en-US" dirty="0"/>
              <a:t> or </a:t>
            </a:r>
            <a:r>
              <a:rPr lang="en-US" altLang="en-US" dirty="0">
                <a:latin typeface="Courier New" pitchFamily="49" charset="0"/>
              </a:rPr>
              <a:t>TIMESTAMP</a:t>
            </a:r>
            <a:r>
              <a:rPr lang="en-US" altLang="en-US" dirty="0"/>
              <a:t> to </a:t>
            </a:r>
            <a:r>
              <a:rPr lang="en-US" altLang="en-US" dirty="0">
                <a:latin typeface="Courier New" pitchFamily="49" charset="0"/>
              </a:rPr>
              <a:t>TIMESTAMP</a:t>
            </a:r>
            <a:r>
              <a:rPr lang="en-US" altLang="en-US" dirty="0"/>
              <a:t> </a:t>
            </a:r>
            <a:r>
              <a:rPr lang="en-US" altLang="en-US" dirty="0">
                <a:latin typeface="Courier New" pitchFamily="49" charset="0"/>
              </a:rPr>
              <a:t>WITH</a:t>
            </a:r>
            <a:r>
              <a:rPr lang="en-US" altLang="en-US" dirty="0"/>
              <a:t> </a:t>
            </a:r>
            <a:r>
              <a:rPr lang="en-US" altLang="en-US" dirty="0">
                <a:latin typeface="Courier New" pitchFamily="49" charset="0"/>
              </a:rPr>
              <a:t>TIME</a:t>
            </a:r>
            <a:r>
              <a:rPr lang="en-US" altLang="en-US" dirty="0"/>
              <a:t> </a:t>
            </a:r>
            <a:r>
              <a:rPr lang="en-US" altLang="en-US" dirty="0">
                <a:latin typeface="Courier New" pitchFamily="49" charset="0"/>
              </a:rPr>
              <a:t>ZONE</a:t>
            </a:r>
            <a:r>
              <a:rPr lang="en-US" altLang="en-US" dirty="0"/>
              <a:t> unless the column is blank.</a:t>
            </a:r>
          </a:p>
          <a:p>
            <a:pPr lvl="1"/>
            <a:r>
              <a:rPr lang="en-US" altLang="en-US" dirty="0"/>
              <a:t>You can specify the fractional seconds precision for time stamp. If none is specified, as in this example, it defaults to 6.</a:t>
            </a:r>
          </a:p>
          <a:p>
            <a:pPr lvl="1"/>
            <a:r>
              <a:rPr lang="en-US" altLang="en-US" dirty="0"/>
              <a:t>For example, the following statement sets the fractional seconds precision as 7:</a:t>
            </a:r>
            <a:endParaRPr lang="en-US" altLang="en-US" dirty="0">
              <a:latin typeface="Courier New" pitchFamily="49" charset="0"/>
            </a:endParaRPr>
          </a:p>
          <a:p>
            <a:pPr marL="857250" lvl="4"/>
            <a:r>
              <a:rPr lang="en-US" altLang="en-US" dirty="0"/>
              <a:t>ALTER TABLE emp4</a:t>
            </a:r>
          </a:p>
          <a:p>
            <a:pPr marL="857250" lvl="4"/>
            <a:r>
              <a:rPr lang="en-US" altLang="en-US" dirty="0"/>
              <a:t>MODIFY </a:t>
            </a:r>
            <a:r>
              <a:rPr lang="en-US" altLang="en-US" dirty="0" err="1"/>
              <a:t>hire_date</a:t>
            </a:r>
            <a:r>
              <a:rPr lang="en-US" altLang="en-US" dirty="0"/>
              <a:t> TIMESTAMP(7);</a:t>
            </a:r>
          </a:p>
          <a:p>
            <a:pPr lvl="1"/>
            <a:r>
              <a:rPr lang="en-US" altLang="en-US" dirty="0"/>
              <a:t>The Oracle </a:t>
            </a:r>
            <a:r>
              <a:rPr lang="en-US" altLang="en-US" dirty="0">
                <a:latin typeface="Courier New" pitchFamily="49" charset="0"/>
                <a:cs typeface="Courier New" pitchFamily="49" charset="0"/>
              </a:rPr>
              <a:t>DATE</a:t>
            </a:r>
            <a:r>
              <a:rPr lang="en-US" altLang="en-US" dirty="0"/>
              <a:t> data type by default looks like what is shown in this example. However, the date data type also contains additional information such as hours, minutes, seconds, AM, and PM. To obtain the date in this format, you can apply a format mask or a function to the date value.</a:t>
            </a:r>
          </a:p>
          <a:p>
            <a:pPr lvl="1"/>
            <a:r>
              <a:rPr lang="en-US" altLang="en-US" b="1" dirty="0"/>
              <a:t>Note: </a:t>
            </a:r>
            <a:r>
              <a:rPr lang="en-US" altLang="en-US" dirty="0"/>
              <a:t>Remember to change the </a:t>
            </a:r>
            <a:r>
              <a:rPr lang="en-US" altLang="en-US" dirty="0">
                <a:latin typeface="Courier New"/>
              </a:rPr>
              <a:t>NLS_DATE_FORMAT</a:t>
            </a:r>
            <a:r>
              <a:rPr lang="en-US" altLang="en-US" dirty="0"/>
              <a:t> to </a:t>
            </a:r>
            <a:r>
              <a:rPr lang="en-US" altLang="en-US" dirty="0">
                <a:latin typeface="Courier New"/>
              </a:rPr>
              <a:t>'DD-MON-YY' </a:t>
            </a:r>
            <a:r>
              <a:rPr lang="en-US" altLang="en-US" dirty="0"/>
              <a:t>before running the queries in the slide. </a:t>
            </a:r>
          </a:p>
          <a:p>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20 - </a:t>
            </a:r>
            <a:fld id="{7C951E65-0BAA-4B24-AD87-683F8269D8DB}" type="slidenum">
              <a:rPr lang="en-US" smtClean="0"/>
              <a:pPr>
                <a:defRPr/>
              </a:pPr>
              <a:t>14</a:t>
            </a:fld>
            <a:endParaRPr lang="en-US" dirty="0"/>
          </a:p>
        </p:txBody>
      </p:sp>
    </p:spTree>
    <p:extLst>
      <p:ext uri="{BB962C8B-B14F-4D97-AF65-F5344CB8AC3E}">
        <p14:creationId xmlns:p14="http://schemas.microsoft.com/office/powerpoint/2010/main" val="2517967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20 - </a:t>
            </a:r>
            <a:fld id="{7C951E65-0BAA-4B24-AD87-683F8269D8DB}" type="slidenum">
              <a:rPr lang="en-US" smtClean="0"/>
              <a:pPr/>
              <a:t>15</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In the example in the slide, a new table </a:t>
            </a:r>
            <a:r>
              <a:rPr lang="en-US" altLang="en-US" dirty="0" err="1">
                <a:latin typeface="Courier New" pitchFamily="49" charset="0"/>
              </a:rPr>
              <a:t>web_orders</a:t>
            </a:r>
            <a:r>
              <a:rPr lang="en-US" altLang="en-US" dirty="0"/>
              <a:t> is created with a column of data type </a:t>
            </a:r>
            <a:r>
              <a:rPr lang="en-US" altLang="en-US" dirty="0">
                <a:latin typeface="Courier New" pitchFamily="49" charset="0"/>
              </a:rPr>
              <a:t>TIMESTAMP</a:t>
            </a:r>
            <a:r>
              <a:rPr lang="en-US" altLang="en-US" dirty="0"/>
              <a:t> </a:t>
            </a:r>
            <a:r>
              <a:rPr lang="en-US" altLang="en-US" dirty="0">
                <a:latin typeface="Courier New" pitchFamily="49" charset="0"/>
              </a:rPr>
              <a:t>WITH</a:t>
            </a:r>
            <a:r>
              <a:rPr lang="en-US" altLang="en-US" dirty="0"/>
              <a:t> </a:t>
            </a:r>
            <a:r>
              <a:rPr lang="en-US" altLang="en-US" dirty="0">
                <a:latin typeface="Courier New" pitchFamily="49" charset="0"/>
              </a:rPr>
              <a:t>TIME</a:t>
            </a:r>
            <a:r>
              <a:rPr lang="en-US" altLang="en-US" dirty="0"/>
              <a:t> </a:t>
            </a:r>
            <a:r>
              <a:rPr lang="en-US" altLang="en-US" dirty="0">
                <a:latin typeface="Courier New" pitchFamily="49" charset="0"/>
              </a:rPr>
              <a:t>ZONE</a:t>
            </a:r>
            <a:r>
              <a:rPr lang="en-US" altLang="en-US" dirty="0"/>
              <a:t> and a column of data type </a:t>
            </a:r>
            <a:r>
              <a:rPr lang="en-US" altLang="en-US" dirty="0">
                <a:latin typeface="Courier New" pitchFamily="49" charset="0"/>
              </a:rPr>
              <a:t>TIMESTAMP WITH LOCAL TIME ZONE</a:t>
            </a:r>
            <a:r>
              <a:rPr lang="en-US" altLang="en-US" dirty="0"/>
              <a:t>. </a:t>
            </a:r>
          </a:p>
          <a:p>
            <a:pPr lvl="1"/>
            <a:r>
              <a:rPr lang="en-US" altLang="en-US" dirty="0"/>
              <a:t>This table is populated whenever a </a:t>
            </a:r>
            <a:r>
              <a:rPr lang="en-US" altLang="en-US" dirty="0" err="1">
                <a:latin typeface="Courier New" pitchFamily="49" charset="0"/>
              </a:rPr>
              <a:t>web_order</a:t>
            </a:r>
            <a:r>
              <a:rPr lang="en-US" altLang="en-US" dirty="0"/>
              <a:t> is placed. The time stamp and time zone for the user placing the order are inserted based on the </a:t>
            </a:r>
            <a:r>
              <a:rPr lang="en-US" altLang="en-US" dirty="0">
                <a:latin typeface="Courier New" pitchFamily="49" charset="0"/>
              </a:rPr>
              <a:t>CURRENT_DATE</a:t>
            </a:r>
            <a:r>
              <a:rPr lang="en-US" altLang="en-US" dirty="0"/>
              <a:t> value. The delivery time is populated by inserting two days from the </a:t>
            </a:r>
            <a:r>
              <a:rPr lang="en-US" altLang="en-US" dirty="0">
                <a:latin typeface="Courier New" pitchFamily="49" charset="0"/>
              </a:rPr>
              <a:t>CURRENT_TIMESTAMP</a:t>
            </a:r>
            <a:r>
              <a:rPr lang="en-US" altLang="en-US" dirty="0"/>
              <a:t> value into it every time an order is placed. When a web-based company guarantees shipping, it can estimate its delivery time based on the time zone of the person placing the order.</a:t>
            </a:r>
          </a:p>
          <a:p>
            <a:pPr lvl="1"/>
            <a:r>
              <a:rPr lang="en-US" altLang="en-US" b="1" dirty="0">
                <a:solidFill>
                  <a:schemeClr val="tx1"/>
                </a:solidFill>
              </a:rPr>
              <a:t>Note: </a:t>
            </a:r>
            <a:r>
              <a:rPr lang="en-US" altLang="en-US" dirty="0"/>
              <a:t>The code example output may vary based on the time when the command is run.</a:t>
            </a:r>
          </a:p>
          <a:p>
            <a:endParaRPr lang="en-US" dirty="0"/>
          </a:p>
        </p:txBody>
      </p:sp>
    </p:spTree>
    <p:extLst>
      <p:ext uri="{BB962C8B-B14F-4D97-AF65-F5344CB8AC3E}">
        <p14:creationId xmlns:p14="http://schemas.microsoft.com/office/powerpoint/2010/main" val="3513448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20 - </a:t>
            </a:r>
            <a:fld id="{7C951E65-0BAA-4B24-AD87-683F8269D8DB}" type="slidenum">
              <a:rPr lang="en-US" smtClean="0"/>
              <a:pPr/>
              <a:t>16</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This section discusses </a:t>
            </a:r>
            <a:r>
              <a:rPr lang="en-US" altLang="en-US" dirty="0">
                <a:latin typeface="Courier New" pitchFamily="49" charset="0"/>
                <a:cs typeface="Courier New" pitchFamily="49" charset="0"/>
              </a:rPr>
              <a:t>INTERVAL</a:t>
            </a:r>
            <a:r>
              <a:rPr lang="en-US" altLang="en-US" dirty="0"/>
              <a:t> data types.</a:t>
            </a:r>
          </a:p>
          <a:p>
            <a:pPr lvl="1"/>
            <a:endParaRPr lang="en-US" dirty="0"/>
          </a:p>
        </p:txBody>
      </p:sp>
    </p:spTree>
    <p:extLst>
      <p:ext uri="{BB962C8B-B14F-4D97-AF65-F5344CB8AC3E}">
        <p14:creationId xmlns:p14="http://schemas.microsoft.com/office/powerpoint/2010/main" val="1465508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20 - </a:t>
            </a:r>
            <a:fld id="{7C951E65-0BAA-4B24-AD87-683F8269D8DB}" type="slidenum">
              <a:rPr lang="en-US" smtClean="0"/>
              <a:pPr/>
              <a:t>17</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latin typeface="Courier New" pitchFamily="49" charset="0"/>
              </a:rPr>
              <a:t>INTERVAL</a:t>
            </a:r>
            <a:r>
              <a:rPr lang="en-US" altLang="en-US" dirty="0"/>
              <a:t> data types are used to store the difference between two </a:t>
            </a:r>
            <a:r>
              <a:rPr lang="en-US" altLang="en-US" dirty="0" err="1"/>
              <a:t>datetime</a:t>
            </a:r>
            <a:r>
              <a:rPr lang="en-US" altLang="en-US" dirty="0"/>
              <a:t> values. There are two classes of intervals: year-month intervals and day-time intervals.</a:t>
            </a:r>
          </a:p>
          <a:p>
            <a:pPr lvl="1"/>
            <a:r>
              <a:rPr lang="en-US" altLang="en-US" dirty="0"/>
              <a:t>A year-month interval is made up of a contiguous subset of fields of </a:t>
            </a:r>
            <a:r>
              <a:rPr lang="en-US" altLang="en-US" dirty="0">
                <a:latin typeface="Courier New" pitchFamily="49" charset="0"/>
              </a:rPr>
              <a:t>YEAR</a:t>
            </a:r>
            <a:r>
              <a:rPr lang="en-US" altLang="en-US" dirty="0"/>
              <a:t> and </a:t>
            </a:r>
            <a:r>
              <a:rPr lang="en-US" altLang="en-US" dirty="0">
                <a:latin typeface="Courier New" pitchFamily="49" charset="0"/>
              </a:rPr>
              <a:t>MONTH</a:t>
            </a:r>
            <a:r>
              <a:rPr lang="en-US" altLang="en-US" dirty="0"/>
              <a:t>, whereas a day-time interval is made up of a contiguous subset of fields consisting of </a:t>
            </a:r>
            <a:r>
              <a:rPr lang="en-US" altLang="en-US" dirty="0">
                <a:latin typeface="Courier New" pitchFamily="49" charset="0"/>
              </a:rPr>
              <a:t>DAY</a:t>
            </a:r>
            <a:r>
              <a:rPr lang="en-US" altLang="en-US" dirty="0"/>
              <a:t>, </a:t>
            </a:r>
            <a:r>
              <a:rPr lang="en-US" altLang="en-US" dirty="0">
                <a:latin typeface="Courier New" pitchFamily="49" charset="0"/>
              </a:rPr>
              <a:t>HOUR</a:t>
            </a:r>
            <a:r>
              <a:rPr lang="en-US" altLang="en-US" dirty="0"/>
              <a:t>, </a:t>
            </a:r>
            <a:r>
              <a:rPr lang="en-US" altLang="en-US" dirty="0">
                <a:latin typeface="Courier New" pitchFamily="49" charset="0"/>
              </a:rPr>
              <a:t>MINUTE</a:t>
            </a:r>
            <a:r>
              <a:rPr lang="en-US" altLang="en-US" dirty="0"/>
              <a:t>, and </a:t>
            </a:r>
            <a:r>
              <a:rPr lang="en-US" altLang="en-US" dirty="0">
                <a:latin typeface="Courier New" pitchFamily="49" charset="0"/>
              </a:rPr>
              <a:t>SECOND</a:t>
            </a:r>
            <a:r>
              <a:rPr lang="en-US" altLang="en-US" dirty="0"/>
              <a:t>. The actual subset of fields that constitute an interval is called the precision of the interval and is specified in the interval qualifier. Because the number of days in a year is calendar-dependent, the year-month interval is NLS-dependent, whereas day-time interval is NLS-independent.</a:t>
            </a:r>
          </a:p>
          <a:p>
            <a:pPr lvl="1"/>
            <a:r>
              <a:rPr lang="en-US" altLang="en-US" dirty="0"/>
              <a:t>The interval qualifier contains a leading field and may contain a trailing field. In case the trailing field is </a:t>
            </a:r>
            <a:r>
              <a:rPr lang="en-US" altLang="en-US" dirty="0">
                <a:latin typeface="Courier New" pitchFamily="49" charset="0"/>
              </a:rPr>
              <a:t>SECOND</a:t>
            </a:r>
            <a:r>
              <a:rPr lang="en-US" altLang="en-US" dirty="0"/>
              <a:t>, it may also specify the fractional seconds precision, which is the number of digits in the fractional part of the </a:t>
            </a:r>
            <a:r>
              <a:rPr lang="en-US" altLang="en-US" dirty="0">
                <a:latin typeface="Courier New" pitchFamily="49" charset="0"/>
              </a:rPr>
              <a:t>SECOND</a:t>
            </a:r>
            <a:r>
              <a:rPr lang="en-US" altLang="en-US" dirty="0"/>
              <a:t> value. If not specified, the default value for leading field precision is 2 digits and the default value for fractional seconds precision is 6 digits.</a:t>
            </a:r>
          </a:p>
          <a:p>
            <a:pPr lvl="1"/>
            <a:r>
              <a:rPr lang="en-US" altLang="en-US" b="1" dirty="0">
                <a:latin typeface="Courier New" pitchFamily="49" charset="0"/>
              </a:rPr>
              <a:t>INTERVAL YEAR (</a:t>
            </a:r>
            <a:r>
              <a:rPr lang="en-US" altLang="en-US" b="1" dirty="0" err="1">
                <a:latin typeface="Courier New" pitchFamily="49" charset="0"/>
              </a:rPr>
              <a:t>year_precision</a:t>
            </a:r>
            <a:r>
              <a:rPr lang="en-US" altLang="en-US" b="1" dirty="0">
                <a:latin typeface="Courier New" pitchFamily="49" charset="0"/>
              </a:rPr>
              <a:t>) TO MONTH</a:t>
            </a:r>
          </a:p>
          <a:p>
            <a:pPr lvl="1"/>
            <a:r>
              <a:rPr lang="en-US" altLang="en-US" dirty="0"/>
              <a:t>This data type stores a period of time in years and months, where </a:t>
            </a:r>
            <a:r>
              <a:rPr lang="en-US" altLang="en-US" dirty="0" err="1">
                <a:latin typeface="Courier New" pitchFamily="49" charset="0"/>
              </a:rPr>
              <a:t>year_precision</a:t>
            </a:r>
            <a:r>
              <a:rPr lang="en-US" altLang="en-US" dirty="0"/>
              <a:t> is the number of digits in the </a:t>
            </a:r>
            <a:r>
              <a:rPr lang="en-US" altLang="en-US" dirty="0">
                <a:latin typeface="Courier New" pitchFamily="49" charset="0"/>
              </a:rPr>
              <a:t>YEAR</a:t>
            </a:r>
            <a:r>
              <a:rPr lang="en-US" altLang="en-US" dirty="0"/>
              <a:t> </a:t>
            </a:r>
            <a:r>
              <a:rPr lang="en-US" altLang="en-US" dirty="0" err="1"/>
              <a:t>datetime</a:t>
            </a:r>
            <a:r>
              <a:rPr lang="en-US" altLang="en-US" dirty="0"/>
              <a:t> field. The accepted values are 0 through 9. The default is 6.</a:t>
            </a:r>
          </a:p>
          <a:p>
            <a:pPr lvl="1"/>
            <a:r>
              <a:rPr lang="en-US" altLang="en-US" b="1" dirty="0">
                <a:latin typeface="Courier New" pitchFamily="49" charset="0"/>
              </a:rPr>
              <a:t>INTERVAL DAY (</a:t>
            </a:r>
            <a:r>
              <a:rPr lang="en-US" altLang="en-US" b="1" dirty="0" err="1">
                <a:latin typeface="Courier New" pitchFamily="49" charset="0"/>
              </a:rPr>
              <a:t>day_precision</a:t>
            </a:r>
            <a:r>
              <a:rPr lang="en-US" altLang="en-US" b="1" dirty="0">
                <a:latin typeface="Courier New" pitchFamily="49" charset="0"/>
              </a:rPr>
              <a:t>) TO SECOND (</a:t>
            </a:r>
            <a:r>
              <a:rPr lang="en-US" altLang="en-US" b="1" dirty="0" err="1">
                <a:latin typeface="Courier New" pitchFamily="49" charset="0"/>
              </a:rPr>
              <a:t>fractional_seconds_precision</a:t>
            </a:r>
            <a:r>
              <a:rPr lang="en-US" altLang="en-US" b="1" dirty="0">
                <a:latin typeface="Courier New" pitchFamily="49" charset="0"/>
              </a:rPr>
              <a:t>)</a:t>
            </a:r>
          </a:p>
          <a:p>
            <a:pPr lvl="1"/>
            <a:r>
              <a:rPr lang="en-US" altLang="en-US" dirty="0"/>
              <a:t>This data type stores a period of time in days, hours, minutes, and seconds, where </a:t>
            </a:r>
            <a:r>
              <a:rPr lang="en-US" altLang="en-US" dirty="0" err="1">
                <a:latin typeface="Courier New" pitchFamily="49" charset="0"/>
              </a:rPr>
              <a:t>day_precision</a:t>
            </a:r>
            <a:r>
              <a:rPr lang="en-US" altLang="en-US" dirty="0"/>
              <a:t> is the maximum number of digits in the </a:t>
            </a:r>
            <a:r>
              <a:rPr lang="en-US" altLang="en-US" dirty="0">
                <a:latin typeface="Courier New" pitchFamily="49" charset="0"/>
              </a:rPr>
              <a:t>DAY</a:t>
            </a:r>
            <a:r>
              <a:rPr lang="en-US" altLang="en-US" dirty="0"/>
              <a:t> </a:t>
            </a:r>
            <a:r>
              <a:rPr lang="en-US" altLang="en-US" dirty="0" err="1"/>
              <a:t>datetime</a:t>
            </a:r>
            <a:r>
              <a:rPr lang="en-US" altLang="en-US" dirty="0"/>
              <a:t> field (accepted values are 0 through 9; the default is 2) and </a:t>
            </a:r>
            <a:r>
              <a:rPr lang="en-US" altLang="en-US" dirty="0" err="1">
                <a:latin typeface="Courier New" pitchFamily="49" charset="0"/>
              </a:rPr>
              <a:t>fractional_seconds_precision</a:t>
            </a:r>
            <a:r>
              <a:rPr lang="en-US" altLang="en-US" dirty="0"/>
              <a:t> is the number of digits in the fractional part of the </a:t>
            </a:r>
            <a:r>
              <a:rPr lang="en-US" altLang="en-US" dirty="0">
                <a:latin typeface="Courier New" pitchFamily="49" charset="0"/>
              </a:rPr>
              <a:t>SECOND</a:t>
            </a:r>
            <a:r>
              <a:rPr lang="en-US" altLang="en-US" dirty="0"/>
              <a:t> field (accepted values are 0 through 9; the default is 6</a:t>
            </a:r>
            <a:r>
              <a:rPr lang="en-US" altLang="en-US" dirty="0" smtClean="0"/>
              <a:t>).</a:t>
            </a:r>
            <a:endParaRPr lang="en-US" altLang="en-US" dirty="0"/>
          </a:p>
        </p:txBody>
      </p:sp>
    </p:spTree>
    <p:extLst>
      <p:ext uri="{BB962C8B-B14F-4D97-AF65-F5344CB8AC3E}">
        <p14:creationId xmlns:p14="http://schemas.microsoft.com/office/powerpoint/2010/main" val="235364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20 - </a:t>
            </a:r>
            <a:fld id="{7C951E65-0BAA-4B24-AD87-683F8269D8DB}" type="slidenum">
              <a:rPr lang="en-US" smtClean="0"/>
              <a:pPr/>
              <a:t>18</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latin typeface="Courier New" pitchFamily="49" charset="0"/>
              </a:rPr>
              <a:t>INTERVAL</a:t>
            </a:r>
            <a:r>
              <a:rPr lang="en-US" altLang="en-US" dirty="0"/>
              <a:t> </a:t>
            </a:r>
            <a:r>
              <a:rPr lang="en-US" altLang="en-US" dirty="0">
                <a:latin typeface="Courier New" pitchFamily="49" charset="0"/>
              </a:rPr>
              <a:t>YEAR</a:t>
            </a:r>
            <a:r>
              <a:rPr lang="en-US" altLang="en-US" dirty="0"/>
              <a:t> </a:t>
            </a:r>
            <a:r>
              <a:rPr lang="en-US" altLang="en-US" dirty="0">
                <a:latin typeface="Courier New" pitchFamily="49" charset="0"/>
              </a:rPr>
              <a:t>TO</a:t>
            </a:r>
            <a:r>
              <a:rPr lang="en-US" altLang="en-US" dirty="0"/>
              <a:t> </a:t>
            </a:r>
            <a:r>
              <a:rPr lang="en-US" altLang="en-US" dirty="0">
                <a:latin typeface="Courier New" pitchFamily="49" charset="0"/>
              </a:rPr>
              <a:t>MONTH</a:t>
            </a:r>
            <a:r>
              <a:rPr lang="en-US" altLang="en-US" dirty="0"/>
              <a:t> can have fields of </a:t>
            </a:r>
            <a:r>
              <a:rPr lang="en-US" altLang="en-US" dirty="0">
                <a:latin typeface="Courier New" pitchFamily="49" charset="0"/>
              </a:rPr>
              <a:t>YEAR</a:t>
            </a:r>
            <a:r>
              <a:rPr lang="en-US" altLang="en-US" dirty="0"/>
              <a:t> and </a:t>
            </a:r>
            <a:r>
              <a:rPr lang="en-US" altLang="en-US" dirty="0">
                <a:latin typeface="Courier New" pitchFamily="49" charset="0"/>
              </a:rPr>
              <a:t>MONTH</a:t>
            </a:r>
            <a:r>
              <a:rPr lang="en-US" altLang="en-US" dirty="0"/>
              <a:t>.</a:t>
            </a:r>
          </a:p>
          <a:p>
            <a:pPr lvl="1"/>
            <a:r>
              <a:rPr lang="en-US" altLang="en-US" dirty="0">
                <a:latin typeface="Courier New" pitchFamily="49" charset="0"/>
              </a:rPr>
              <a:t>INTERVAL</a:t>
            </a:r>
            <a:r>
              <a:rPr lang="en-US" altLang="en-US" dirty="0"/>
              <a:t> </a:t>
            </a:r>
            <a:r>
              <a:rPr lang="en-US" altLang="en-US" dirty="0">
                <a:latin typeface="Courier New" pitchFamily="49" charset="0"/>
              </a:rPr>
              <a:t>DAY</a:t>
            </a:r>
            <a:r>
              <a:rPr lang="en-US" altLang="en-US" dirty="0"/>
              <a:t> </a:t>
            </a:r>
            <a:r>
              <a:rPr lang="en-US" altLang="en-US" dirty="0">
                <a:latin typeface="Courier New" pitchFamily="49" charset="0"/>
              </a:rPr>
              <a:t>TO</a:t>
            </a:r>
            <a:r>
              <a:rPr lang="en-US" altLang="en-US" dirty="0"/>
              <a:t> </a:t>
            </a:r>
            <a:r>
              <a:rPr lang="en-US" altLang="en-US" dirty="0">
                <a:latin typeface="Courier New" pitchFamily="49" charset="0"/>
              </a:rPr>
              <a:t>SECOND</a:t>
            </a:r>
            <a:r>
              <a:rPr lang="en-US" altLang="en-US" dirty="0"/>
              <a:t> can have fields of </a:t>
            </a:r>
            <a:r>
              <a:rPr lang="en-US" altLang="en-US" dirty="0">
                <a:latin typeface="Courier New" pitchFamily="49" charset="0"/>
              </a:rPr>
              <a:t>DAY</a:t>
            </a:r>
            <a:r>
              <a:rPr lang="en-US" altLang="en-US" dirty="0"/>
              <a:t>, </a:t>
            </a:r>
            <a:r>
              <a:rPr lang="en-US" altLang="en-US" dirty="0">
                <a:latin typeface="Courier New" pitchFamily="49" charset="0"/>
              </a:rPr>
              <a:t>HOUR</a:t>
            </a:r>
            <a:r>
              <a:rPr lang="en-US" altLang="en-US" dirty="0"/>
              <a:t>, </a:t>
            </a:r>
            <a:r>
              <a:rPr lang="en-US" altLang="en-US" dirty="0">
                <a:latin typeface="Courier New" pitchFamily="49" charset="0"/>
              </a:rPr>
              <a:t>MINUTE,</a:t>
            </a:r>
            <a:r>
              <a:rPr lang="en-US" altLang="en-US" dirty="0"/>
              <a:t> and </a:t>
            </a:r>
            <a:r>
              <a:rPr lang="en-US" altLang="en-US" dirty="0">
                <a:latin typeface="Courier New" pitchFamily="49" charset="0"/>
              </a:rPr>
              <a:t>SECOND</a:t>
            </a:r>
            <a:r>
              <a:rPr lang="en-US" altLang="en-US" dirty="0"/>
              <a:t>.</a:t>
            </a:r>
          </a:p>
          <a:p>
            <a:pPr lvl="1"/>
            <a:r>
              <a:rPr lang="en-US" altLang="en-US" dirty="0"/>
              <a:t>The actual subset of fields that constitute an item of either type of interval is defined by an interval qualifier, and this subset is known as the precision of the item.</a:t>
            </a:r>
          </a:p>
          <a:p>
            <a:pPr lvl="1"/>
            <a:r>
              <a:rPr lang="en-US" altLang="en-US" dirty="0"/>
              <a:t>Year-month intervals are mutually comparable and assignable only with other year-month intervals. Day-time intervals are mutually comparable and assignable only with other day-time intervals.</a:t>
            </a:r>
          </a:p>
          <a:p>
            <a:endParaRPr lang="en-US" dirty="0"/>
          </a:p>
        </p:txBody>
      </p:sp>
    </p:spTree>
    <p:extLst>
      <p:ext uri="{BB962C8B-B14F-4D97-AF65-F5344CB8AC3E}">
        <p14:creationId xmlns:p14="http://schemas.microsoft.com/office/powerpoint/2010/main" val="19931582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Oracle Database 19c: SQL Workshop   20 - </a:t>
            </a:r>
            <a:fld id="{7C951E65-0BAA-4B24-AD87-683F8269D8DB}" type="slidenum">
              <a:rPr lang="en-US" smtClean="0"/>
              <a:pPr/>
              <a:t>19</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pPr lvl="1" defTabSz="457200">
              <a:spcBef>
                <a:spcPts val="400"/>
              </a:spcBef>
              <a:defRPr/>
            </a:pPr>
            <a:r>
              <a:rPr lang="en-US" altLang="en-US" dirty="0">
                <a:latin typeface="Courier New" pitchFamily="49" charset="0"/>
                <a:cs typeface="Courier New" pitchFamily="49" charset="0"/>
              </a:rPr>
              <a:t>INTERVAL</a:t>
            </a:r>
            <a:r>
              <a:rPr lang="en-US" altLang="en-US" dirty="0"/>
              <a:t> </a:t>
            </a:r>
            <a:r>
              <a:rPr lang="en-US" altLang="en-US" dirty="0">
                <a:latin typeface="Courier New" pitchFamily="49" charset="0"/>
                <a:cs typeface="Courier New" pitchFamily="49" charset="0"/>
              </a:rPr>
              <a:t>YEAR</a:t>
            </a:r>
            <a:r>
              <a:rPr lang="en-US" altLang="en-US" dirty="0"/>
              <a:t> </a:t>
            </a:r>
            <a:r>
              <a:rPr lang="en-US" altLang="en-US" dirty="0">
                <a:latin typeface="Courier New" pitchFamily="49" charset="0"/>
                <a:cs typeface="Courier New" pitchFamily="49" charset="0"/>
              </a:rPr>
              <a:t>TO</a:t>
            </a:r>
            <a:r>
              <a:rPr lang="en-US" altLang="en-US" dirty="0"/>
              <a:t> </a:t>
            </a:r>
            <a:r>
              <a:rPr lang="en-US" altLang="en-US" dirty="0">
                <a:latin typeface="Courier New" pitchFamily="49" charset="0"/>
                <a:cs typeface="Courier New" pitchFamily="49" charset="0"/>
              </a:rPr>
              <a:t>MONTH</a:t>
            </a:r>
            <a:r>
              <a:rPr lang="en-US" altLang="en-US" dirty="0"/>
              <a:t> stores a period of time by using the </a:t>
            </a:r>
            <a:r>
              <a:rPr lang="en-US" altLang="en-US" dirty="0">
                <a:latin typeface="Courier New" pitchFamily="49" charset="0"/>
                <a:cs typeface="Courier New" pitchFamily="49" charset="0"/>
              </a:rPr>
              <a:t>YEAR</a:t>
            </a:r>
            <a:r>
              <a:rPr lang="en-US" altLang="en-US" dirty="0"/>
              <a:t> and </a:t>
            </a:r>
            <a:r>
              <a:rPr lang="en-US" altLang="en-US" dirty="0">
                <a:latin typeface="Courier New" pitchFamily="49" charset="0"/>
                <a:cs typeface="Courier New" pitchFamily="49" charset="0"/>
              </a:rPr>
              <a:t>MONTH</a:t>
            </a:r>
            <a:r>
              <a:rPr lang="en-US" altLang="en-US" dirty="0"/>
              <a:t> </a:t>
            </a:r>
            <a:r>
              <a:rPr lang="en-US" altLang="en-US" dirty="0" err="1"/>
              <a:t>datetime</a:t>
            </a:r>
            <a:r>
              <a:rPr lang="en-US" altLang="en-US" dirty="0"/>
              <a:t> fields. Specify </a:t>
            </a:r>
            <a:r>
              <a:rPr lang="en-US" altLang="en-US" dirty="0">
                <a:latin typeface="Courier New" pitchFamily="49" charset="0"/>
                <a:cs typeface="Courier New" pitchFamily="49" charset="0"/>
              </a:rPr>
              <a:t>INTERVAL</a:t>
            </a:r>
            <a:r>
              <a:rPr lang="en-US" altLang="en-US" dirty="0"/>
              <a:t> </a:t>
            </a:r>
            <a:r>
              <a:rPr lang="en-US" altLang="en-US" dirty="0">
                <a:latin typeface="Courier New" pitchFamily="49" charset="0"/>
                <a:cs typeface="Courier New" pitchFamily="49" charset="0"/>
              </a:rPr>
              <a:t>YEAR</a:t>
            </a:r>
            <a:r>
              <a:rPr lang="en-US" altLang="en-US" dirty="0"/>
              <a:t> </a:t>
            </a:r>
            <a:r>
              <a:rPr lang="en-US" altLang="en-US" dirty="0">
                <a:latin typeface="Courier New" pitchFamily="49" charset="0"/>
                <a:cs typeface="Courier New" pitchFamily="49" charset="0"/>
              </a:rPr>
              <a:t>TO</a:t>
            </a:r>
            <a:r>
              <a:rPr lang="en-US" altLang="en-US" dirty="0"/>
              <a:t> </a:t>
            </a:r>
            <a:r>
              <a:rPr lang="en-US" altLang="en-US" dirty="0">
                <a:latin typeface="Courier New" pitchFamily="49" charset="0"/>
                <a:cs typeface="Courier New" pitchFamily="49" charset="0"/>
              </a:rPr>
              <a:t>MONTH</a:t>
            </a:r>
            <a:r>
              <a:rPr lang="en-US" altLang="en-US" dirty="0"/>
              <a:t> as follows:</a:t>
            </a:r>
          </a:p>
          <a:p>
            <a:pPr defTabSz="457200">
              <a:spcBef>
                <a:spcPts val="400"/>
              </a:spcBef>
              <a:defRPr/>
            </a:pPr>
            <a:r>
              <a:rPr lang="en-US" altLang="en-US" sz="1100" b="0" dirty="0">
                <a:solidFill>
                  <a:srgbClr val="000000"/>
                </a:solidFill>
                <a:latin typeface="Courier New" pitchFamily="49" charset="0"/>
                <a:cs typeface="Courier New" pitchFamily="49" charset="0"/>
              </a:rPr>
              <a:t>	INTERVAL YEAR [(</a:t>
            </a:r>
            <a:r>
              <a:rPr lang="en-US" altLang="en-US" sz="1100" b="0" dirty="0" err="1">
                <a:solidFill>
                  <a:srgbClr val="000000"/>
                </a:solidFill>
                <a:latin typeface="Courier New" pitchFamily="49" charset="0"/>
                <a:cs typeface="Courier New" pitchFamily="49" charset="0"/>
              </a:rPr>
              <a:t>year_precision</a:t>
            </a:r>
            <a:r>
              <a:rPr lang="en-US" altLang="en-US" sz="1100" b="0" dirty="0">
                <a:solidFill>
                  <a:srgbClr val="000000"/>
                </a:solidFill>
                <a:latin typeface="Courier New" pitchFamily="49" charset="0"/>
                <a:cs typeface="Courier New" pitchFamily="49" charset="0"/>
              </a:rPr>
              <a:t>)] TO MONTH</a:t>
            </a:r>
          </a:p>
          <a:p>
            <a:pPr lvl="1" defTabSz="457200">
              <a:spcBef>
                <a:spcPts val="400"/>
              </a:spcBef>
              <a:defRPr/>
            </a:pPr>
            <a:r>
              <a:rPr lang="en-US" altLang="en-US" dirty="0"/>
              <a:t>where </a:t>
            </a:r>
            <a:r>
              <a:rPr lang="en-US" altLang="en-US" dirty="0" err="1">
                <a:latin typeface="Courier New" pitchFamily="49" charset="0"/>
                <a:cs typeface="Courier New" pitchFamily="49" charset="0"/>
              </a:rPr>
              <a:t>year_precision</a:t>
            </a:r>
            <a:r>
              <a:rPr lang="en-US" altLang="en-US" dirty="0"/>
              <a:t> is the number of digits in the </a:t>
            </a:r>
            <a:r>
              <a:rPr lang="en-US" altLang="en-US" dirty="0">
                <a:latin typeface="Courier New" pitchFamily="49" charset="0"/>
                <a:cs typeface="Courier New" pitchFamily="49" charset="0"/>
              </a:rPr>
              <a:t>YEAR</a:t>
            </a:r>
            <a:r>
              <a:rPr lang="en-US" altLang="en-US" dirty="0"/>
              <a:t> </a:t>
            </a:r>
            <a:r>
              <a:rPr lang="en-US" altLang="en-US" dirty="0" err="1"/>
              <a:t>datetime</a:t>
            </a:r>
            <a:r>
              <a:rPr lang="en-US" altLang="en-US" dirty="0"/>
              <a:t> field. The default value of </a:t>
            </a:r>
            <a:r>
              <a:rPr lang="en-US" altLang="en-US" dirty="0" err="1">
                <a:latin typeface="Courier New" pitchFamily="49" charset="0"/>
                <a:cs typeface="Courier New" pitchFamily="49" charset="0"/>
              </a:rPr>
              <a:t>year_precision</a:t>
            </a:r>
            <a:r>
              <a:rPr lang="en-US" altLang="en-US" dirty="0"/>
              <a:t> is 2.</a:t>
            </a:r>
          </a:p>
          <a:p>
            <a:pPr lvl="1" defTabSz="457200">
              <a:spcBef>
                <a:spcPts val="400"/>
              </a:spcBef>
              <a:defRPr/>
            </a:pPr>
            <a:r>
              <a:rPr lang="en-US" altLang="en-US" b="1" dirty="0"/>
              <a:t>Restriction: </a:t>
            </a:r>
            <a:r>
              <a:rPr lang="en-US" altLang="en-US" dirty="0"/>
              <a:t>The leading field must be more significant than the trailing field. For example, </a:t>
            </a:r>
            <a:r>
              <a:rPr lang="en-US" altLang="en-US" dirty="0">
                <a:latin typeface="Courier New" pitchFamily="49" charset="0"/>
                <a:cs typeface="Courier New" pitchFamily="49" charset="0"/>
              </a:rPr>
              <a:t>INTERVAL '0-1' MONTH TO YEAR </a:t>
            </a:r>
            <a:r>
              <a:rPr lang="en-US" altLang="en-US" dirty="0"/>
              <a:t>is not valid.</a:t>
            </a:r>
          </a:p>
          <a:p>
            <a:pPr lvl="1" defTabSz="457200">
              <a:spcBef>
                <a:spcPts val="400"/>
              </a:spcBef>
              <a:defRPr/>
            </a:pPr>
            <a:r>
              <a:rPr lang="en-US" altLang="en-US" dirty="0"/>
              <a:t>Examples:</a:t>
            </a:r>
          </a:p>
          <a:p>
            <a:pPr lvl="2" defTabSz="457200">
              <a:defRPr/>
            </a:pPr>
            <a:r>
              <a:rPr lang="en-US" altLang="en-US" dirty="0">
                <a:latin typeface="Courier New" pitchFamily="49" charset="0"/>
                <a:cs typeface="Courier New" pitchFamily="49" charset="0"/>
              </a:rPr>
              <a:t>INTERVAL '123-2' YEAR(3) TO MONTH </a:t>
            </a:r>
          </a:p>
          <a:p>
            <a:pPr lvl="2" defTabSz="457200">
              <a:buNone/>
              <a:defRPr/>
            </a:pPr>
            <a:r>
              <a:rPr lang="en-US" altLang="en-US" dirty="0"/>
              <a:t>	Indicates an interval of 123 years, 2 months</a:t>
            </a:r>
            <a:endParaRPr lang="en-US" altLang="en-US" dirty="0">
              <a:latin typeface="Courier New" pitchFamily="49" charset="0"/>
              <a:cs typeface="Courier New" pitchFamily="49" charset="0"/>
            </a:endParaRPr>
          </a:p>
          <a:p>
            <a:pPr lvl="2" defTabSz="457200">
              <a:defRPr/>
            </a:pPr>
            <a:r>
              <a:rPr lang="en-US" altLang="en-US" dirty="0">
                <a:latin typeface="Courier New" pitchFamily="49" charset="0"/>
                <a:cs typeface="Courier New" pitchFamily="49" charset="0"/>
              </a:rPr>
              <a:t>INTERVAL '123' YEAR(3) </a:t>
            </a:r>
          </a:p>
          <a:p>
            <a:pPr lvl="2" defTabSz="457200">
              <a:buNone/>
              <a:defRPr/>
            </a:pPr>
            <a:r>
              <a:rPr lang="en-US" altLang="en-US" dirty="0"/>
              <a:t>	Indicates an interval of 123 years, 0 months</a:t>
            </a:r>
            <a:endParaRPr lang="en-US" altLang="en-US" dirty="0">
              <a:latin typeface="Courier New" pitchFamily="49" charset="0"/>
              <a:cs typeface="Courier New" pitchFamily="49" charset="0"/>
            </a:endParaRPr>
          </a:p>
          <a:p>
            <a:pPr lvl="2" defTabSz="457200">
              <a:defRPr/>
            </a:pPr>
            <a:r>
              <a:rPr lang="en-US" altLang="en-US" dirty="0">
                <a:latin typeface="Courier New" pitchFamily="49" charset="0"/>
                <a:cs typeface="Courier New" pitchFamily="49" charset="0"/>
              </a:rPr>
              <a:t>INTERVAL '300' MONTH(3) </a:t>
            </a:r>
          </a:p>
          <a:p>
            <a:pPr lvl="2" defTabSz="457200">
              <a:buNone/>
              <a:defRPr/>
            </a:pPr>
            <a:r>
              <a:rPr lang="en-US" altLang="en-US" dirty="0"/>
              <a:t>	Indicates an interval of 300 months</a:t>
            </a:r>
            <a:endParaRPr lang="en-US" altLang="en-US" dirty="0">
              <a:latin typeface="Courier New" pitchFamily="49" charset="0"/>
              <a:cs typeface="Courier New" pitchFamily="49" charset="0"/>
            </a:endParaRPr>
          </a:p>
          <a:p>
            <a:pPr lvl="2" defTabSz="457200">
              <a:defRPr/>
            </a:pPr>
            <a:r>
              <a:rPr lang="en-US" altLang="en-US" dirty="0">
                <a:latin typeface="Courier New" pitchFamily="49" charset="0"/>
                <a:cs typeface="Courier New" pitchFamily="49" charset="0"/>
              </a:rPr>
              <a:t>INTERVAL '123' YEAR</a:t>
            </a:r>
          </a:p>
          <a:p>
            <a:pPr lvl="2" defTabSz="457200">
              <a:buNone/>
              <a:defRPr/>
            </a:pPr>
            <a:r>
              <a:rPr lang="en-US" altLang="en-US" dirty="0"/>
              <a:t>	Returns an error because the default precision is 2, and '123' has </a:t>
            </a:r>
            <a:r>
              <a:rPr lang="en-US" altLang="en-US" dirty="0" smtClean="0"/>
              <a:t>3</a:t>
            </a:r>
          </a:p>
          <a:p>
            <a:pPr lvl="2" defTabSz="457200">
              <a:buNone/>
              <a:defRPr/>
            </a:pPr>
            <a:endParaRPr lang="en-US" altLang="en-US" dirty="0" smtClean="0">
              <a:latin typeface="Courier New" pitchFamily="49" charset="0"/>
              <a:cs typeface="Courier New" pitchFamily="49" charset="0"/>
            </a:endParaRPr>
          </a:p>
          <a:p>
            <a:endParaRPr lang="en-US" dirty="0"/>
          </a:p>
        </p:txBody>
      </p:sp>
    </p:spTree>
    <p:extLst>
      <p:ext uri="{BB962C8B-B14F-4D97-AF65-F5344CB8AC3E}">
        <p14:creationId xmlns:p14="http://schemas.microsoft.com/office/powerpoint/2010/main" val="627793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smtClean="0"/>
              <a:t>Oracle Database 19c: SQL Workshop   20 - </a:t>
            </a:r>
            <a:fld id="{7C951E65-0BAA-4B24-AD87-683F8269D8DB}" type="slidenum">
              <a:rPr lang="en-US" smtClean="0"/>
              <a:pPr/>
              <a:t>2</a:t>
            </a:fld>
            <a:endParaRPr lang="en-US" dirty="0"/>
          </a:p>
        </p:txBody>
      </p:sp>
      <p:sp>
        <p:nvSpPr>
          <p:cNvPr id="8" name="Slide Image Placeholder 7"/>
          <p:cNvSpPr>
            <a:spLocks noGrp="1" noRot="1" noChangeAspect="1"/>
          </p:cNvSpPr>
          <p:nvPr>
            <p:ph type="sldImg"/>
          </p:nvPr>
        </p:nvSpPr>
        <p:spPr/>
      </p:sp>
      <p:sp>
        <p:nvSpPr>
          <p:cNvPr id="9" name="Notes Placeholder 8"/>
          <p:cNvSpPr>
            <a:spLocks noGrp="1"/>
          </p:cNvSpPr>
          <p:nvPr>
            <p:ph type="body" idx="1"/>
          </p:nvPr>
        </p:nvSpPr>
        <p:spPr/>
        <p:txBody>
          <a:bodyPr/>
          <a:lstStyle/>
          <a:p>
            <a:pPr lvl="1"/>
            <a:r>
              <a:rPr lang="en-US" altLang="en-US" dirty="0"/>
              <a:t>In Unit 7, you will learn advanced SQL statements to manipulate data. You will also learn to manage data in different time zones</a:t>
            </a:r>
            <a:r>
              <a:rPr lang="en-US" altLang="en-US" dirty="0" smtClean="0"/>
              <a:t>.</a:t>
            </a:r>
            <a:endParaRPr lang="en-US" altLang="en-US" dirty="0"/>
          </a:p>
        </p:txBody>
      </p:sp>
    </p:spTree>
    <p:extLst>
      <p:ext uri="{BB962C8B-B14F-4D97-AF65-F5344CB8AC3E}">
        <p14:creationId xmlns:p14="http://schemas.microsoft.com/office/powerpoint/2010/main" val="547196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20 - </a:t>
            </a:r>
            <a:fld id="{7C951E65-0BAA-4B24-AD87-683F8269D8DB}" type="slidenum">
              <a:rPr lang="en-US" smtClean="0"/>
              <a:pPr/>
              <a:t>20</a:t>
            </a:fld>
            <a:endParaRPr lang="en-US" dirty="0"/>
          </a:p>
        </p:txBody>
      </p:sp>
      <p:sp>
        <p:nvSpPr>
          <p:cNvPr id="6" name="Notes Placeholder 5"/>
          <p:cNvSpPr>
            <a:spLocks noGrp="1"/>
          </p:cNvSpPr>
          <p:nvPr>
            <p:ph type="body" idx="1"/>
          </p:nvPr>
        </p:nvSpPr>
        <p:spPr>
          <a:xfrm>
            <a:off x="457200" y="449263"/>
            <a:ext cx="6858000" cy="9380537"/>
          </a:xfrm>
        </p:spPr>
        <p:txBody>
          <a:bodyPr/>
          <a:lstStyle/>
          <a:p>
            <a:pPr lvl="1"/>
            <a:r>
              <a:rPr lang="en-US" altLang="en-US" dirty="0"/>
              <a:t>The Oracle database supports two interval data types: </a:t>
            </a:r>
            <a:r>
              <a:rPr lang="en-US" altLang="en-US" dirty="0">
                <a:latin typeface="Courier New" pitchFamily="49" charset="0"/>
              </a:rPr>
              <a:t>INTERVAL</a:t>
            </a:r>
            <a:r>
              <a:rPr lang="en-US" altLang="en-US" dirty="0"/>
              <a:t> </a:t>
            </a:r>
            <a:r>
              <a:rPr lang="en-US" altLang="en-US" dirty="0">
                <a:latin typeface="Courier New" pitchFamily="49" charset="0"/>
              </a:rPr>
              <a:t>YEAR</a:t>
            </a:r>
            <a:r>
              <a:rPr lang="en-US" altLang="en-US" dirty="0"/>
              <a:t> </a:t>
            </a:r>
            <a:r>
              <a:rPr lang="en-US" altLang="en-US" dirty="0">
                <a:latin typeface="Courier New" pitchFamily="49" charset="0"/>
              </a:rPr>
              <a:t>TO</a:t>
            </a:r>
            <a:r>
              <a:rPr lang="en-US" altLang="en-US" dirty="0"/>
              <a:t> </a:t>
            </a:r>
            <a:r>
              <a:rPr lang="en-US" altLang="en-US" dirty="0">
                <a:latin typeface="Courier New" pitchFamily="49" charset="0"/>
              </a:rPr>
              <a:t>MONTH</a:t>
            </a:r>
            <a:r>
              <a:rPr lang="en-US" altLang="en-US" dirty="0"/>
              <a:t> and </a:t>
            </a:r>
            <a:r>
              <a:rPr lang="en-US" altLang="en-US" dirty="0">
                <a:latin typeface="Courier New" pitchFamily="49" charset="0"/>
              </a:rPr>
              <a:t>INTERVAL DAY</a:t>
            </a:r>
            <a:r>
              <a:rPr lang="en-US" altLang="en-US" dirty="0"/>
              <a:t> </a:t>
            </a:r>
            <a:r>
              <a:rPr lang="en-US" altLang="en-US" dirty="0">
                <a:latin typeface="Courier New" pitchFamily="49" charset="0"/>
              </a:rPr>
              <a:t>TO</a:t>
            </a:r>
            <a:r>
              <a:rPr lang="en-US" altLang="en-US" dirty="0"/>
              <a:t> </a:t>
            </a:r>
            <a:r>
              <a:rPr lang="en-US" altLang="en-US" dirty="0">
                <a:latin typeface="Courier New" pitchFamily="49" charset="0"/>
              </a:rPr>
              <a:t>SECOND</a:t>
            </a:r>
            <a:r>
              <a:rPr lang="en-US" altLang="en-US" dirty="0"/>
              <a:t>. For interval literals, the system also recognizes other American National Standards Institute (ANSI) interval types, such as </a:t>
            </a:r>
            <a:r>
              <a:rPr lang="en-US" altLang="en-US" dirty="0">
                <a:latin typeface="Courier New" pitchFamily="49" charset="0"/>
              </a:rPr>
              <a:t>INTERVAL</a:t>
            </a:r>
            <a:r>
              <a:rPr lang="en-US" altLang="en-US" dirty="0"/>
              <a:t> </a:t>
            </a:r>
            <a:r>
              <a:rPr lang="en-US" altLang="en-US" dirty="0">
                <a:latin typeface="Courier New" pitchFamily="49" charset="0"/>
              </a:rPr>
              <a:t>'2'</a:t>
            </a:r>
            <a:r>
              <a:rPr lang="en-US" altLang="en-US" dirty="0"/>
              <a:t> </a:t>
            </a:r>
            <a:r>
              <a:rPr lang="en-US" altLang="en-US" dirty="0">
                <a:latin typeface="Courier New" pitchFamily="49" charset="0"/>
              </a:rPr>
              <a:t>YEAR</a:t>
            </a:r>
            <a:r>
              <a:rPr lang="en-US" altLang="en-US" dirty="0"/>
              <a:t> or </a:t>
            </a:r>
            <a:r>
              <a:rPr lang="en-US" altLang="en-US" dirty="0">
                <a:latin typeface="Courier New" pitchFamily="49" charset="0"/>
              </a:rPr>
              <a:t>INTERVAL</a:t>
            </a:r>
            <a:r>
              <a:rPr lang="en-US" altLang="en-US" dirty="0"/>
              <a:t> </a:t>
            </a:r>
            <a:r>
              <a:rPr lang="en-US" altLang="en-US" dirty="0">
                <a:latin typeface="Courier New" pitchFamily="49" charset="0"/>
              </a:rPr>
              <a:t>'10'</a:t>
            </a:r>
            <a:r>
              <a:rPr lang="en-US" altLang="en-US" dirty="0"/>
              <a:t> </a:t>
            </a:r>
            <a:r>
              <a:rPr lang="en-US" altLang="en-US" dirty="0">
                <a:latin typeface="Courier New" pitchFamily="49" charset="0"/>
              </a:rPr>
              <a:t>HOUR</a:t>
            </a:r>
            <a:r>
              <a:rPr lang="en-US" altLang="en-US" dirty="0"/>
              <a:t>. In these cases, each interval is converted to one of the two supported types.</a:t>
            </a:r>
          </a:p>
          <a:p>
            <a:pPr lvl="1"/>
            <a:r>
              <a:rPr lang="en-US" altLang="en-US" dirty="0"/>
              <a:t>In the example in the slide, a </a:t>
            </a:r>
            <a:r>
              <a:rPr lang="en-US" altLang="en-US" dirty="0">
                <a:latin typeface="Courier New" pitchFamily="49" charset="0"/>
              </a:rPr>
              <a:t>WARRANTY</a:t>
            </a:r>
            <a:r>
              <a:rPr lang="en-US" altLang="en-US" dirty="0"/>
              <a:t> table is created, which contains a </a:t>
            </a:r>
            <a:r>
              <a:rPr lang="en-US" altLang="en-US" dirty="0" err="1">
                <a:latin typeface="Courier New" pitchFamily="49" charset="0"/>
              </a:rPr>
              <a:t>warranty_time</a:t>
            </a:r>
            <a:r>
              <a:rPr lang="en-US" altLang="en-US" dirty="0"/>
              <a:t> column that takes the </a:t>
            </a:r>
            <a:r>
              <a:rPr lang="en-US" altLang="en-US" dirty="0">
                <a:latin typeface="Courier New" pitchFamily="49" charset="0"/>
              </a:rPr>
              <a:t>INTERVAL</a:t>
            </a:r>
            <a:r>
              <a:rPr lang="en-US" altLang="en-US" dirty="0"/>
              <a:t> </a:t>
            </a:r>
            <a:r>
              <a:rPr lang="en-US" altLang="en-US" dirty="0">
                <a:latin typeface="Courier New" pitchFamily="49" charset="0"/>
              </a:rPr>
              <a:t>YEAR(3)</a:t>
            </a:r>
            <a:r>
              <a:rPr lang="en-US" altLang="en-US" dirty="0"/>
              <a:t> </a:t>
            </a:r>
            <a:r>
              <a:rPr lang="en-US" altLang="en-US" dirty="0">
                <a:latin typeface="Courier New" pitchFamily="49" charset="0"/>
              </a:rPr>
              <a:t>TO</a:t>
            </a:r>
            <a:r>
              <a:rPr lang="en-US" altLang="en-US" dirty="0"/>
              <a:t> </a:t>
            </a:r>
            <a:r>
              <a:rPr lang="en-US" altLang="en-US" dirty="0">
                <a:latin typeface="Courier New" pitchFamily="49" charset="0"/>
              </a:rPr>
              <a:t>MONTH</a:t>
            </a:r>
            <a:r>
              <a:rPr lang="en-US" altLang="en-US" dirty="0"/>
              <a:t> data type. Different values are inserted into it to indicate years and months for various products. When these rows are retrieved from the table, you see a year value separated from the month value by a (</a:t>
            </a:r>
            <a:r>
              <a:rPr lang="en-US" altLang="en-US" dirty="0">
                <a:latin typeface="Courier New" pitchFamily="49" charset="0"/>
                <a:cs typeface="Courier New" pitchFamily="49" charset="0"/>
              </a:rPr>
              <a:t>-</a:t>
            </a:r>
            <a:r>
              <a:rPr lang="en-US" altLang="en-US" dirty="0"/>
              <a:t>).</a:t>
            </a:r>
          </a:p>
          <a:p>
            <a:endParaRPr lang="en-US" dirty="0"/>
          </a:p>
        </p:txBody>
      </p:sp>
    </p:spTree>
    <p:extLst>
      <p:ext uri="{BB962C8B-B14F-4D97-AF65-F5344CB8AC3E}">
        <p14:creationId xmlns:p14="http://schemas.microsoft.com/office/powerpoint/2010/main" val="4018272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956050" y="1588"/>
            <a:ext cx="3036888" cy="466725"/>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latin typeface="Oracle Sans" panose="020B0503020204020204" pitchFamily="34" charset="0"/>
              <a:cs typeface="Oracle Sans" panose="020B0503020204020204" pitchFamily="34" charset="0"/>
            </a:endParaRPr>
          </a:p>
        </p:txBody>
      </p:sp>
      <p:sp>
        <p:nvSpPr>
          <p:cNvPr id="44035" name="Rectangle 3"/>
          <p:cNvSpPr>
            <a:spLocks noChangeArrowheads="1"/>
          </p:cNvSpPr>
          <p:nvPr/>
        </p:nvSpPr>
        <p:spPr bwMode="auto">
          <a:xfrm>
            <a:off x="-3175" y="1588"/>
            <a:ext cx="3032125" cy="466725"/>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latin typeface="Oracle Sans" panose="020B0503020204020204" pitchFamily="34" charset="0"/>
              <a:cs typeface="Oracle Sans" panose="020B0503020204020204" pitchFamily="34" charset="0"/>
            </a:endParaRPr>
          </a:p>
        </p:txBody>
      </p:sp>
      <p:sp>
        <p:nvSpPr>
          <p:cNvPr id="3" name="Footer Placeholder 2"/>
          <p:cNvSpPr>
            <a:spLocks noGrp="1"/>
          </p:cNvSpPr>
          <p:nvPr>
            <p:ph type="ftr" sz="quarter" idx="10"/>
          </p:nvPr>
        </p:nvSpPr>
        <p:spPr/>
        <p:txBody>
          <a:bodyPr/>
          <a:lstStyle/>
          <a:p>
            <a:r>
              <a:rPr lang="en-US" smtClean="0"/>
              <a:t>Oracle Database 19c: SQL Workshop   20 - </a:t>
            </a:r>
            <a:fld id="{7C951E65-0BAA-4B24-AD87-683F8269D8DB}" type="slidenum">
              <a:rPr lang="en-US" smtClean="0"/>
              <a:pPr/>
              <a:t>21</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In the example in the slide: </a:t>
            </a:r>
          </a:p>
          <a:p>
            <a:pPr lvl="2"/>
            <a:r>
              <a:rPr lang="en-US" altLang="en-US" dirty="0"/>
              <a:t>You create the </a:t>
            </a:r>
            <a:r>
              <a:rPr lang="en-US" altLang="en-US" dirty="0">
                <a:latin typeface="Courier New" pitchFamily="49" charset="0"/>
                <a:cs typeface="Courier New" pitchFamily="49" charset="0"/>
              </a:rPr>
              <a:t>lab</a:t>
            </a:r>
            <a:r>
              <a:rPr lang="en-US" altLang="en-US" dirty="0"/>
              <a:t> table with a </a:t>
            </a:r>
            <a:r>
              <a:rPr lang="en-US" altLang="en-US" dirty="0" err="1">
                <a:latin typeface="Courier New" pitchFamily="49" charset="0"/>
              </a:rPr>
              <a:t>test_time</a:t>
            </a:r>
            <a:r>
              <a:rPr lang="en-US" altLang="en-US" dirty="0"/>
              <a:t> column of the </a:t>
            </a:r>
            <a:r>
              <a:rPr lang="en-US" altLang="en-US" dirty="0">
                <a:latin typeface="Courier New" pitchFamily="49" charset="0"/>
              </a:rPr>
              <a:t>INTERVAL</a:t>
            </a:r>
            <a:r>
              <a:rPr lang="en-US" altLang="en-US" dirty="0"/>
              <a:t> </a:t>
            </a:r>
            <a:r>
              <a:rPr lang="en-US" altLang="en-US" dirty="0">
                <a:latin typeface="Courier New" pitchFamily="49" charset="0"/>
              </a:rPr>
              <a:t>DAY</a:t>
            </a:r>
            <a:r>
              <a:rPr lang="en-US" altLang="en-US" dirty="0"/>
              <a:t> </a:t>
            </a:r>
            <a:r>
              <a:rPr lang="en-US" altLang="en-US" dirty="0">
                <a:latin typeface="Courier New" pitchFamily="49" charset="0"/>
              </a:rPr>
              <a:t>TO</a:t>
            </a:r>
            <a:r>
              <a:rPr lang="en-US" altLang="en-US" dirty="0"/>
              <a:t> </a:t>
            </a:r>
            <a:r>
              <a:rPr lang="en-US" altLang="en-US" dirty="0">
                <a:latin typeface="Courier New" pitchFamily="49" charset="0"/>
              </a:rPr>
              <a:t>SECOND</a:t>
            </a:r>
            <a:r>
              <a:rPr lang="en-US" altLang="en-US" dirty="0"/>
              <a:t> data type.</a:t>
            </a:r>
          </a:p>
          <a:p>
            <a:pPr lvl="2"/>
            <a:r>
              <a:rPr lang="en-US" altLang="en-US" dirty="0"/>
              <a:t>You then insert into it the value </a:t>
            </a:r>
            <a:r>
              <a:rPr lang="en-US" altLang="en-US" dirty="0">
                <a:latin typeface="Courier New" pitchFamily="49" charset="0"/>
              </a:rPr>
              <a:t>'90 00:00:00'</a:t>
            </a:r>
            <a:r>
              <a:rPr lang="en-US" altLang="en-US" dirty="0"/>
              <a:t> to indicate 90 days and 0 hours, 0 minutes, and 0 seconds. </a:t>
            </a:r>
          </a:p>
          <a:p>
            <a:pPr lvl="2"/>
            <a:r>
              <a:rPr lang="en-US" altLang="en-US" dirty="0"/>
              <a:t>You insert another row with the value </a:t>
            </a:r>
            <a:r>
              <a:rPr lang="en-US" altLang="en-US" dirty="0">
                <a:latin typeface="Courier New" pitchFamily="49" charset="0"/>
              </a:rPr>
              <a:t>INTERVAL '6 03:30:16' DAY</a:t>
            </a:r>
            <a:r>
              <a:rPr lang="en-US" altLang="en-US" dirty="0">
                <a:solidFill>
                  <a:schemeClr val="bg1"/>
                </a:solidFill>
                <a:latin typeface="Courier New" pitchFamily="49" charset="0"/>
              </a:rPr>
              <a:t> </a:t>
            </a:r>
            <a:r>
              <a:rPr lang="en-US" altLang="en-US" dirty="0">
                <a:latin typeface="Courier New" pitchFamily="49" charset="0"/>
              </a:rPr>
              <a:t>TO SECOND</a:t>
            </a:r>
            <a:r>
              <a:rPr lang="en-US" altLang="en-US" dirty="0"/>
              <a:t> to indicate 6 days, 3 hours, 30 minutes, and 16 seconds. </a:t>
            </a:r>
          </a:p>
          <a:p>
            <a:pPr lvl="2"/>
            <a:r>
              <a:rPr lang="en-US" altLang="en-US" dirty="0"/>
              <a:t>The </a:t>
            </a:r>
            <a:r>
              <a:rPr lang="en-US" altLang="en-US" dirty="0">
                <a:latin typeface="Courier New" pitchFamily="49" charset="0"/>
              </a:rPr>
              <a:t>SELECT</a:t>
            </a:r>
            <a:r>
              <a:rPr lang="en-US" altLang="en-US" dirty="0"/>
              <a:t> statement shows how this data is displayed in the database.</a:t>
            </a:r>
          </a:p>
          <a:p>
            <a:endParaRPr lang="en-US" dirty="0"/>
          </a:p>
        </p:txBody>
      </p:sp>
    </p:spTree>
    <p:extLst>
      <p:ext uri="{BB962C8B-B14F-4D97-AF65-F5344CB8AC3E}">
        <p14:creationId xmlns:p14="http://schemas.microsoft.com/office/powerpoint/2010/main" val="4108138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20 - </a:t>
            </a:r>
            <a:fld id="{7C951E65-0BAA-4B24-AD87-683F8269D8DB}" type="slidenum">
              <a:rPr lang="en-US" smtClean="0"/>
              <a:pPr/>
              <a:t>22</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This section discusses the following functions:</a:t>
            </a:r>
          </a:p>
          <a:p>
            <a:pPr lvl="2" eaLnBrk="1" hangingPunct="1"/>
            <a:r>
              <a:rPr lang="en-US" altLang="en-US" dirty="0">
                <a:latin typeface="Courier New" pitchFamily="49" charset="0"/>
              </a:rPr>
              <a:t>EXTRACT</a:t>
            </a:r>
          </a:p>
          <a:p>
            <a:pPr lvl="2" eaLnBrk="1" hangingPunct="1"/>
            <a:r>
              <a:rPr lang="en-US" altLang="en-US" dirty="0">
                <a:latin typeface="Courier New" pitchFamily="49" charset="0"/>
              </a:rPr>
              <a:t>TZ_OFFSET</a:t>
            </a:r>
          </a:p>
          <a:p>
            <a:pPr lvl="2" eaLnBrk="1" hangingPunct="1"/>
            <a:r>
              <a:rPr lang="en-US" altLang="en-US" dirty="0">
                <a:latin typeface="Courier New" pitchFamily="49" charset="0"/>
              </a:rPr>
              <a:t>FROM_TZ</a:t>
            </a:r>
          </a:p>
          <a:p>
            <a:pPr lvl="2" eaLnBrk="1" hangingPunct="1"/>
            <a:r>
              <a:rPr lang="en-US" altLang="en-US" dirty="0">
                <a:latin typeface="Courier New" pitchFamily="49" charset="0"/>
              </a:rPr>
              <a:t>TO_TIMESTAMP</a:t>
            </a:r>
          </a:p>
          <a:p>
            <a:pPr lvl="2" eaLnBrk="1" hangingPunct="1"/>
            <a:r>
              <a:rPr lang="en-US" altLang="en-US" dirty="0">
                <a:latin typeface="Courier New" pitchFamily="49" charset="0"/>
              </a:rPr>
              <a:t>TO_YMINTERVAL</a:t>
            </a:r>
          </a:p>
          <a:p>
            <a:pPr lvl="2" eaLnBrk="1" hangingPunct="1"/>
            <a:r>
              <a:rPr lang="en-US" altLang="en-US" dirty="0">
                <a:latin typeface="Courier New" pitchFamily="49" charset="0"/>
              </a:rPr>
              <a:t>TO_DSINTERVAL</a:t>
            </a:r>
          </a:p>
          <a:p>
            <a:endParaRPr lang="en-US" altLang="en-US" sz="1100" b="0" dirty="0"/>
          </a:p>
          <a:p>
            <a:endParaRPr lang="en-US" dirty="0"/>
          </a:p>
        </p:txBody>
      </p:sp>
    </p:spTree>
    <p:extLst>
      <p:ext uri="{BB962C8B-B14F-4D97-AF65-F5344CB8AC3E}">
        <p14:creationId xmlns:p14="http://schemas.microsoft.com/office/powerpoint/2010/main" val="349595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20 - </a:t>
            </a:r>
            <a:fld id="{7C951E65-0BAA-4B24-AD87-683F8269D8DB}" type="slidenum">
              <a:rPr lang="en-US" smtClean="0"/>
              <a:pPr/>
              <a:t>23</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solidFill>
                  <a:schemeClr val="tx1"/>
                </a:solidFill>
              </a:rPr>
              <a:t>The </a:t>
            </a:r>
            <a:r>
              <a:rPr lang="en-US" altLang="en-US" dirty="0">
                <a:solidFill>
                  <a:schemeClr val="tx1"/>
                </a:solidFill>
                <a:latin typeface="Courier New" pitchFamily="49" charset="0"/>
              </a:rPr>
              <a:t>EXTRACT</a:t>
            </a:r>
            <a:r>
              <a:rPr lang="en-US" altLang="en-US" dirty="0">
                <a:solidFill>
                  <a:schemeClr val="tx1"/>
                </a:solidFill>
              </a:rPr>
              <a:t> expression extracts and returns the value of a specified </a:t>
            </a:r>
            <a:r>
              <a:rPr lang="en-US" altLang="en-US" dirty="0" err="1">
                <a:solidFill>
                  <a:schemeClr val="tx1"/>
                </a:solidFill>
              </a:rPr>
              <a:t>datetime</a:t>
            </a:r>
            <a:r>
              <a:rPr lang="en-US" altLang="en-US" dirty="0">
                <a:solidFill>
                  <a:schemeClr val="tx1"/>
                </a:solidFill>
              </a:rPr>
              <a:t> field from a </a:t>
            </a:r>
            <a:r>
              <a:rPr lang="en-US" altLang="en-US" dirty="0" err="1">
                <a:solidFill>
                  <a:schemeClr val="tx1"/>
                </a:solidFill>
              </a:rPr>
              <a:t>datetime</a:t>
            </a:r>
            <a:r>
              <a:rPr lang="en-US" altLang="en-US" dirty="0">
                <a:solidFill>
                  <a:schemeClr val="tx1"/>
                </a:solidFill>
              </a:rPr>
              <a:t> or interval value expression. You can extract any of the components mentioned in the following syntax by using the </a:t>
            </a:r>
            <a:r>
              <a:rPr lang="en-US" altLang="en-US" dirty="0">
                <a:solidFill>
                  <a:schemeClr val="tx1"/>
                </a:solidFill>
                <a:latin typeface="Courier New" pitchFamily="49" charset="0"/>
              </a:rPr>
              <a:t>EXTRACT</a:t>
            </a:r>
            <a:r>
              <a:rPr lang="en-US" altLang="en-US" dirty="0">
                <a:solidFill>
                  <a:schemeClr val="tx1"/>
                </a:solidFill>
              </a:rPr>
              <a:t> function. The syntax of the </a:t>
            </a:r>
            <a:r>
              <a:rPr lang="en-US" altLang="en-US" dirty="0">
                <a:solidFill>
                  <a:schemeClr val="tx1"/>
                </a:solidFill>
                <a:latin typeface="Courier New" pitchFamily="49" charset="0"/>
              </a:rPr>
              <a:t>EXTRACT</a:t>
            </a:r>
            <a:r>
              <a:rPr lang="en-US" altLang="en-US" dirty="0">
                <a:solidFill>
                  <a:schemeClr val="tx1"/>
                </a:solidFill>
              </a:rPr>
              <a:t> function is:</a:t>
            </a:r>
          </a:p>
          <a:p>
            <a:pPr lvl="4">
              <a:spcBef>
                <a:spcPct val="0"/>
              </a:spcBef>
            </a:pPr>
            <a:r>
              <a:rPr lang="en-US" altLang="en-US" dirty="0">
                <a:cs typeface="Courier New" pitchFamily="49" charset="0"/>
              </a:rPr>
              <a:t>SELECT EXTRACT( { YEAR | MONTH | DAY | HOUR | MINUTE | SECOND </a:t>
            </a:r>
          </a:p>
          <a:p>
            <a:pPr lvl="4">
              <a:spcBef>
                <a:spcPct val="0"/>
              </a:spcBef>
            </a:pPr>
            <a:r>
              <a:rPr lang="en-US" altLang="en-US" dirty="0">
                <a:cs typeface="Courier New" pitchFamily="49" charset="0"/>
              </a:rPr>
              <a:t> | TIMEZONE_HOUR</a:t>
            </a:r>
          </a:p>
          <a:p>
            <a:pPr lvl="4">
              <a:spcBef>
                <a:spcPct val="0"/>
              </a:spcBef>
            </a:pPr>
            <a:r>
              <a:rPr lang="en-US" altLang="en-US" dirty="0">
                <a:cs typeface="Courier New" pitchFamily="49" charset="0"/>
              </a:rPr>
              <a:t> | TIMEZONE_MINUTE</a:t>
            </a:r>
          </a:p>
          <a:p>
            <a:pPr lvl="4">
              <a:spcBef>
                <a:spcPct val="0"/>
              </a:spcBef>
            </a:pPr>
            <a:r>
              <a:rPr lang="en-US" altLang="en-US" dirty="0">
                <a:cs typeface="Courier New" pitchFamily="49" charset="0"/>
              </a:rPr>
              <a:t> | TIMEZONE_REGION</a:t>
            </a:r>
          </a:p>
          <a:p>
            <a:pPr lvl="4">
              <a:spcBef>
                <a:spcPct val="0"/>
              </a:spcBef>
            </a:pPr>
            <a:r>
              <a:rPr lang="en-US" altLang="en-US" dirty="0">
                <a:cs typeface="Courier New" pitchFamily="49" charset="0"/>
              </a:rPr>
              <a:t> | TIMEZONE_ABBR } </a:t>
            </a:r>
          </a:p>
          <a:p>
            <a:pPr lvl="4">
              <a:spcBef>
                <a:spcPct val="0"/>
              </a:spcBef>
            </a:pPr>
            <a:r>
              <a:rPr lang="en-US" altLang="en-US" dirty="0">
                <a:cs typeface="Courier New" pitchFamily="49" charset="0"/>
              </a:rPr>
              <a:t> FROM { expr } )</a:t>
            </a:r>
          </a:p>
          <a:p>
            <a:pPr lvl="4">
              <a:spcBef>
                <a:spcPct val="0"/>
              </a:spcBef>
            </a:pPr>
            <a:endParaRPr lang="en-US" altLang="en-US" dirty="0">
              <a:cs typeface="Courier New" pitchFamily="49" charset="0"/>
            </a:endParaRPr>
          </a:p>
          <a:p>
            <a:pPr lvl="1">
              <a:spcBef>
                <a:spcPct val="0"/>
              </a:spcBef>
            </a:pPr>
            <a:r>
              <a:rPr lang="en-US" altLang="en-US" dirty="0">
                <a:solidFill>
                  <a:schemeClr val="tx1"/>
                </a:solidFill>
              </a:rPr>
              <a:t>When you extract a </a:t>
            </a:r>
            <a:r>
              <a:rPr lang="en-US" altLang="en-US" dirty="0">
                <a:solidFill>
                  <a:schemeClr val="tx1"/>
                </a:solidFill>
                <a:latin typeface="Courier New" pitchFamily="49" charset="0"/>
              </a:rPr>
              <a:t>TIMEZONE_REGION</a:t>
            </a:r>
            <a:r>
              <a:rPr lang="en-US" altLang="en-US" dirty="0">
                <a:solidFill>
                  <a:schemeClr val="tx1"/>
                </a:solidFill>
              </a:rPr>
              <a:t> or </a:t>
            </a:r>
            <a:r>
              <a:rPr lang="en-US" altLang="en-US" dirty="0">
                <a:solidFill>
                  <a:schemeClr val="tx1"/>
                </a:solidFill>
                <a:latin typeface="Courier New" pitchFamily="49" charset="0"/>
              </a:rPr>
              <a:t>TIMEZONE_ABBR</a:t>
            </a:r>
            <a:r>
              <a:rPr lang="en-US" altLang="en-US" dirty="0">
                <a:solidFill>
                  <a:schemeClr val="tx1"/>
                </a:solidFill>
              </a:rPr>
              <a:t> (abbreviation), the value returned is a string containing the appropriate time zone name or abbreviation. When you extract any of the other values, the value returned is a date in the Gregorian calendar. When extracting from a </a:t>
            </a:r>
            <a:r>
              <a:rPr lang="en-US" altLang="en-US" dirty="0" err="1">
                <a:solidFill>
                  <a:schemeClr val="tx1"/>
                </a:solidFill>
              </a:rPr>
              <a:t>datetime</a:t>
            </a:r>
            <a:r>
              <a:rPr lang="en-US" altLang="en-US" dirty="0">
                <a:solidFill>
                  <a:schemeClr val="tx1"/>
                </a:solidFill>
              </a:rPr>
              <a:t> with a time zone value, the value returned is in UTC. </a:t>
            </a:r>
          </a:p>
          <a:p>
            <a:pPr lvl="1"/>
            <a:r>
              <a:rPr lang="en-US" altLang="en-US" dirty="0">
                <a:solidFill>
                  <a:schemeClr val="tx1"/>
                </a:solidFill>
              </a:rPr>
              <a:t>In the first example in the slide, the </a:t>
            </a:r>
            <a:r>
              <a:rPr lang="en-US" altLang="en-US" dirty="0">
                <a:solidFill>
                  <a:schemeClr val="tx1"/>
                </a:solidFill>
                <a:latin typeface="Courier New" pitchFamily="49" charset="0"/>
              </a:rPr>
              <a:t>EXTRACT</a:t>
            </a:r>
            <a:r>
              <a:rPr lang="en-US" altLang="en-US" dirty="0">
                <a:solidFill>
                  <a:schemeClr val="tx1"/>
                </a:solidFill>
              </a:rPr>
              <a:t> function is used to select </a:t>
            </a:r>
            <a:r>
              <a:rPr lang="en-US" altLang="en-US" dirty="0"/>
              <a:t>all employees who were hired after 2007.</a:t>
            </a:r>
          </a:p>
          <a:p>
            <a:pPr lvl="1"/>
            <a:r>
              <a:rPr lang="en-US" altLang="en-US" dirty="0">
                <a:solidFill>
                  <a:schemeClr val="tx1"/>
                </a:solidFill>
              </a:rPr>
              <a:t>In the second example, the </a:t>
            </a:r>
            <a:r>
              <a:rPr lang="en-US" altLang="en-US" dirty="0">
                <a:solidFill>
                  <a:schemeClr val="tx1"/>
                </a:solidFill>
                <a:latin typeface="Courier New" pitchFamily="49" charset="0"/>
              </a:rPr>
              <a:t>EXTRACT</a:t>
            </a:r>
            <a:r>
              <a:rPr lang="en-US" altLang="en-US" dirty="0">
                <a:solidFill>
                  <a:schemeClr val="tx1"/>
                </a:solidFill>
              </a:rPr>
              <a:t> function is used to extract the </a:t>
            </a:r>
            <a:r>
              <a:rPr lang="en-US" altLang="en-US" dirty="0">
                <a:solidFill>
                  <a:schemeClr val="tx1"/>
                </a:solidFill>
                <a:latin typeface="Courier New" pitchFamily="49" charset="0"/>
              </a:rPr>
              <a:t>MONTH</a:t>
            </a:r>
            <a:r>
              <a:rPr lang="en-US" altLang="en-US" dirty="0">
                <a:solidFill>
                  <a:schemeClr val="tx1"/>
                </a:solidFill>
              </a:rPr>
              <a:t> from the </a:t>
            </a:r>
            <a:r>
              <a:rPr lang="en-US" altLang="en-US" dirty="0">
                <a:solidFill>
                  <a:schemeClr val="tx1"/>
                </a:solidFill>
                <a:latin typeface="Courier New" pitchFamily="49" charset="0"/>
              </a:rPr>
              <a:t>HIRE_DATE</a:t>
            </a:r>
            <a:r>
              <a:rPr lang="en-US" altLang="en-US" dirty="0">
                <a:solidFill>
                  <a:schemeClr val="tx1"/>
                </a:solidFill>
              </a:rPr>
              <a:t> column of the </a:t>
            </a:r>
            <a:r>
              <a:rPr lang="en-US" altLang="en-US" dirty="0">
                <a:solidFill>
                  <a:schemeClr val="tx1"/>
                </a:solidFill>
                <a:latin typeface="Courier New" pitchFamily="49" charset="0"/>
              </a:rPr>
              <a:t>EMPLOYEES</a:t>
            </a:r>
            <a:r>
              <a:rPr lang="en-US" altLang="en-US" dirty="0">
                <a:solidFill>
                  <a:schemeClr val="tx1"/>
                </a:solidFill>
              </a:rPr>
              <a:t> table for those employees who report to the manager whose </a:t>
            </a:r>
            <a:r>
              <a:rPr lang="en-US" altLang="en-US" dirty="0">
                <a:solidFill>
                  <a:schemeClr val="tx1"/>
                </a:solidFill>
                <a:latin typeface="Courier New" pitchFamily="49" charset="0"/>
              </a:rPr>
              <a:t>EMPLOYEE_ID</a:t>
            </a:r>
            <a:r>
              <a:rPr lang="en-US" altLang="en-US" dirty="0">
                <a:solidFill>
                  <a:schemeClr val="tx1"/>
                </a:solidFill>
              </a:rPr>
              <a:t> is 100.</a:t>
            </a:r>
          </a:p>
          <a:p>
            <a:endParaRPr lang="en-US" dirty="0"/>
          </a:p>
        </p:txBody>
      </p:sp>
    </p:spTree>
    <p:extLst>
      <p:ext uri="{BB962C8B-B14F-4D97-AF65-F5344CB8AC3E}">
        <p14:creationId xmlns:p14="http://schemas.microsoft.com/office/powerpoint/2010/main" val="40599669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20 - </a:t>
            </a:r>
            <a:fld id="{7C951E65-0BAA-4B24-AD87-683F8269D8DB}" type="slidenum">
              <a:rPr lang="en-US" smtClean="0"/>
              <a:pPr/>
              <a:t>24</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solidFill>
                  <a:schemeClr val="tx1"/>
                </a:solidFill>
              </a:rPr>
              <a:t>The </a:t>
            </a:r>
            <a:r>
              <a:rPr lang="en-US" altLang="en-US" dirty="0">
                <a:solidFill>
                  <a:schemeClr val="tx1"/>
                </a:solidFill>
                <a:latin typeface="Courier New" pitchFamily="49" charset="0"/>
              </a:rPr>
              <a:t>TZ_OFFSET</a:t>
            </a:r>
            <a:r>
              <a:rPr lang="en-US" altLang="en-US" dirty="0">
                <a:solidFill>
                  <a:schemeClr val="tx1"/>
                </a:solidFill>
              </a:rPr>
              <a:t> function returns the time zone offset corresponding to the value entered. The return value is dependent on the time when the statement is executed. For example, if the </a:t>
            </a:r>
            <a:r>
              <a:rPr lang="en-US" altLang="en-US" dirty="0">
                <a:solidFill>
                  <a:schemeClr val="tx1"/>
                </a:solidFill>
                <a:latin typeface="Courier New" pitchFamily="49" charset="0"/>
              </a:rPr>
              <a:t>TZ_OFFSET</a:t>
            </a:r>
            <a:r>
              <a:rPr lang="en-US" altLang="en-US" dirty="0">
                <a:solidFill>
                  <a:schemeClr val="tx1"/>
                </a:solidFill>
              </a:rPr>
              <a:t> function returns a value –08:00, this value indicates that the time zone for which the command was executed is eight hours behind UTC. You can enter a valid time zone name, a time zone offset from UTC (which simply returns itself), or the keyword </a:t>
            </a:r>
            <a:r>
              <a:rPr lang="en-US" altLang="en-US" dirty="0">
                <a:solidFill>
                  <a:schemeClr val="tx1"/>
                </a:solidFill>
                <a:latin typeface="Courier New" pitchFamily="49" charset="0"/>
              </a:rPr>
              <a:t>SESSIONTIMEZONE</a:t>
            </a:r>
            <a:r>
              <a:rPr lang="en-US" altLang="en-US" dirty="0">
                <a:solidFill>
                  <a:schemeClr val="tx1"/>
                </a:solidFill>
              </a:rPr>
              <a:t> or </a:t>
            </a:r>
            <a:r>
              <a:rPr lang="en-US" altLang="en-US" dirty="0">
                <a:solidFill>
                  <a:schemeClr val="tx1"/>
                </a:solidFill>
                <a:latin typeface="Courier New" pitchFamily="49" charset="0"/>
              </a:rPr>
              <a:t>DBTIMEZONE</a:t>
            </a:r>
            <a:r>
              <a:rPr lang="en-US" altLang="en-US" dirty="0">
                <a:solidFill>
                  <a:schemeClr val="tx1"/>
                </a:solidFill>
              </a:rPr>
              <a:t>. The syntax of the </a:t>
            </a:r>
            <a:r>
              <a:rPr lang="en-US" altLang="en-US" dirty="0">
                <a:solidFill>
                  <a:schemeClr val="tx1"/>
                </a:solidFill>
                <a:latin typeface="Courier New" pitchFamily="49" charset="0"/>
              </a:rPr>
              <a:t>TZ_OFFSET</a:t>
            </a:r>
            <a:r>
              <a:rPr lang="en-US" altLang="en-US" dirty="0">
                <a:solidFill>
                  <a:schemeClr val="tx1"/>
                </a:solidFill>
              </a:rPr>
              <a:t> function is:</a:t>
            </a:r>
          </a:p>
          <a:p>
            <a:pPr lvl="4">
              <a:lnSpc>
                <a:spcPct val="92000"/>
              </a:lnSpc>
              <a:spcBef>
                <a:spcPct val="15000"/>
              </a:spcBef>
            </a:pPr>
            <a:r>
              <a:rPr lang="en-US" altLang="en-US" dirty="0">
                <a:solidFill>
                  <a:schemeClr val="tx1"/>
                </a:solidFill>
              </a:rPr>
              <a:t>   TZ_OFFSET({ '</a:t>
            </a:r>
            <a:r>
              <a:rPr lang="en-US" altLang="en-US" dirty="0" err="1">
                <a:solidFill>
                  <a:schemeClr val="tx1"/>
                </a:solidFill>
              </a:rPr>
              <a:t>time_zone_name</a:t>
            </a:r>
            <a:r>
              <a:rPr lang="en-US" altLang="en-US" dirty="0">
                <a:solidFill>
                  <a:schemeClr val="tx1"/>
                </a:solidFill>
              </a:rPr>
              <a:t>'| '{ + | - } </a:t>
            </a:r>
            <a:r>
              <a:rPr lang="en-US" altLang="en-US" dirty="0" err="1">
                <a:solidFill>
                  <a:schemeClr val="tx1"/>
                </a:solidFill>
              </a:rPr>
              <a:t>hh</a:t>
            </a:r>
            <a:r>
              <a:rPr lang="en-US" altLang="en-US" dirty="0">
                <a:solidFill>
                  <a:schemeClr val="tx1"/>
                </a:solidFill>
              </a:rPr>
              <a:t> : mi'</a:t>
            </a:r>
          </a:p>
          <a:p>
            <a:pPr lvl="4">
              <a:lnSpc>
                <a:spcPct val="92000"/>
              </a:lnSpc>
              <a:spcBef>
                <a:spcPct val="15000"/>
              </a:spcBef>
            </a:pPr>
            <a:r>
              <a:rPr lang="en-US" altLang="en-US" dirty="0">
                <a:solidFill>
                  <a:schemeClr val="tx1"/>
                </a:solidFill>
              </a:rPr>
              <a:t>          | SESSIONTIMEZONE</a:t>
            </a:r>
          </a:p>
          <a:p>
            <a:pPr lvl="4">
              <a:lnSpc>
                <a:spcPct val="92000"/>
              </a:lnSpc>
              <a:spcBef>
                <a:spcPct val="15000"/>
              </a:spcBef>
            </a:pPr>
            <a:r>
              <a:rPr lang="en-US" altLang="en-US" dirty="0">
                <a:solidFill>
                  <a:schemeClr val="tx1"/>
                </a:solidFill>
              </a:rPr>
              <a:t>          | DBTMEZONE</a:t>
            </a:r>
          </a:p>
          <a:p>
            <a:pPr lvl="4">
              <a:lnSpc>
                <a:spcPct val="92000"/>
              </a:lnSpc>
              <a:spcBef>
                <a:spcPct val="15000"/>
              </a:spcBef>
            </a:pPr>
            <a:r>
              <a:rPr lang="en-US" altLang="en-US" dirty="0">
                <a:solidFill>
                  <a:schemeClr val="tx1"/>
                </a:solidFill>
              </a:rPr>
              <a:t>          })</a:t>
            </a:r>
          </a:p>
          <a:p>
            <a:pPr lvl="1">
              <a:lnSpc>
                <a:spcPct val="95000"/>
              </a:lnSpc>
            </a:pPr>
            <a:r>
              <a:rPr lang="en-US" altLang="en-US" dirty="0">
                <a:solidFill>
                  <a:schemeClr val="tx1"/>
                </a:solidFill>
              </a:rPr>
              <a:t>The Fold Motor Company has its headquarters in Michigan, USA, which is in the US/Eastern time zone. The company president, Mr. Fold, wants to conduct a conference call with the vice president of the Canadian operations and the vice president of the European operations, who are in the Canada/Yukon and Europe/London time zones, respectively. Mr. Fold wants to find out the time in each of these places to make sure that his senior management will be available to attend the meeting. His secretary, Mr. Scott, helps by issuing the queries shown in the example and gets the following results:</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'US/Eastern'</a:t>
            </a:r>
            <a:r>
              <a:rPr lang="en-US" altLang="en-US" dirty="0">
                <a:solidFill>
                  <a:schemeClr val="tx1"/>
                </a:solidFill>
              </a:rPr>
              <a:t> time zone is four hours behind UTC.</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'Canada/Yukon'</a:t>
            </a:r>
            <a:r>
              <a:rPr lang="en-US" altLang="en-US" dirty="0">
                <a:solidFill>
                  <a:schemeClr val="tx1"/>
                </a:solidFill>
              </a:rPr>
              <a:t> time zone is seven hours behind UTC.</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'Europe/London'</a:t>
            </a:r>
            <a:r>
              <a:rPr lang="en-US" altLang="en-US" dirty="0">
                <a:solidFill>
                  <a:schemeClr val="tx1"/>
                </a:solidFill>
              </a:rPr>
              <a:t> time zone is one hour ahead of UTC.</a:t>
            </a:r>
          </a:p>
          <a:p>
            <a:endParaRPr lang="en-US" dirty="0"/>
          </a:p>
        </p:txBody>
      </p:sp>
    </p:spTree>
    <p:extLst>
      <p:ext uri="{BB962C8B-B14F-4D97-AF65-F5344CB8AC3E}">
        <p14:creationId xmlns:p14="http://schemas.microsoft.com/office/powerpoint/2010/main" val="3952202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3"/>
          <p:cNvSpPr txBox="1">
            <a:spLocks noChangeArrowheads="1"/>
          </p:cNvSpPr>
          <p:nvPr/>
        </p:nvSpPr>
        <p:spPr bwMode="auto">
          <a:xfrm>
            <a:off x="676275" y="2432844"/>
            <a:ext cx="366713" cy="292100"/>
          </a:xfrm>
          <a:prstGeom prst="rect">
            <a:avLst/>
          </a:prstGeom>
          <a:noFill/>
          <a:ln w="25400">
            <a:noFill/>
            <a:miter lim="800000"/>
            <a:headEnd type="none" w="sm" len="sm"/>
            <a:tailEnd type="none" w="med" len="lg"/>
          </a:ln>
        </p:spPr>
        <p:txBody>
          <a:bodyPr lIns="12698" tIns="12698" rIns="12698" bIns="12698">
            <a:spAutoFit/>
          </a:bodyPr>
          <a:lstStyle/>
          <a:p>
            <a:pPr defTabSz="822325" eaLnBrk="1" hangingPunct="1">
              <a:buClr>
                <a:srgbClr val="000000"/>
              </a:buClr>
            </a:pPr>
            <a:r>
              <a:rPr lang="en-US" altLang="en-US" sz="1700" dirty="0">
                <a:latin typeface="Oracle Sans" panose="020B0503020204020204" pitchFamily="34" charset="0"/>
                <a:cs typeface="Oracle Sans" panose="020B0503020204020204" pitchFamily="34" charset="0"/>
              </a:rPr>
              <a:t>…</a:t>
            </a:r>
          </a:p>
        </p:txBody>
      </p:sp>
      <p:pic>
        <p:nvPicPr>
          <p:cNvPr id="51204" name="Picture 6"/>
          <p:cNvPicPr>
            <a:picLocks noChangeAspect="1" noChangeArrowheads="1"/>
          </p:cNvPicPr>
          <p:nvPr/>
        </p:nvPicPr>
        <p:blipFill>
          <a:blip r:embed="rId3"/>
          <a:srcRect/>
          <a:stretch>
            <a:fillRect/>
          </a:stretch>
        </p:blipFill>
        <p:spPr bwMode="auto">
          <a:xfrm>
            <a:off x="676275" y="1212851"/>
            <a:ext cx="3114675" cy="1171575"/>
          </a:xfrm>
          <a:prstGeom prst="rect">
            <a:avLst/>
          </a:prstGeom>
          <a:noFill/>
          <a:ln w="28575">
            <a:noFill/>
            <a:miter lim="800000"/>
            <a:headEnd type="none" w="sm" len="sm"/>
            <a:tailEnd type="none" w="sm" len="sm"/>
          </a:ln>
        </p:spPr>
      </p:pic>
      <p:sp>
        <p:nvSpPr>
          <p:cNvPr id="3" name="Footer Placeholder 2"/>
          <p:cNvSpPr>
            <a:spLocks noGrp="1"/>
          </p:cNvSpPr>
          <p:nvPr>
            <p:ph type="ftr" sz="quarter" idx="10"/>
          </p:nvPr>
        </p:nvSpPr>
        <p:spPr/>
        <p:txBody>
          <a:bodyPr/>
          <a:lstStyle/>
          <a:p>
            <a:r>
              <a:rPr lang="en-US" smtClean="0"/>
              <a:t>Oracle Database 19c: SQL Workshop   20 - </a:t>
            </a:r>
            <a:fld id="{7C951E65-0BAA-4B24-AD87-683F8269D8DB}" type="slidenum">
              <a:rPr lang="en-US" smtClean="0"/>
              <a:pPr/>
              <a:t>25</a:t>
            </a:fld>
            <a:endParaRPr lang="en-US" dirty="0"/>
          </a:p>
        </p:txBody>
      </p:sp>
      <p:sp>
        <p:nvSpPr>
          <p:cNvPr id="6" name="Notes Placeholder 5"/>
          <p:cNvSpPr>
            <a:spLocks noGrp="1"/>
          </p:cNvSpPr>
          <p:nvPr>
            <p:ph type="body" idx="1"/>
          </p:nvPr>
        </p:nvSpPr>
        <p:spPr>
          <a:xfrm>
            <a:off x="457200" y="449263"/>
            <a:ext cx="6858000" cy="9380537"/>
          </a:xfrm>
        </p:spPr>
        <p:txBody>
          <a:bodyPr/>
          <a:lstStyle/>
          <a:p>
            <a:pPr lvl="1"/>
            <a:r>
              <a:rPr lang="en-US" altLang="en-US" dirty="0">
                <a:solidFill>
                  <a:schemeClr val="tx1"/>
                </a:solidFill>
              </a:rPr>
              <a:t>For a listing of valid time zone name values, you can query the </a:t>
            </a:r>
            <a:r>
              <a:rPr lang="en-US" altLang="en-US" dirty="0">
                <a:solidFill>
                  <a:schemeClr val="tx1"/>
                </a:solidFill>
                <a:latin typeface="Courier New" pitchFamily="49" charset="0"/>
              </a:rPr>
              <a:t>V$TIMEZONE_NAMES</a:t>
            </a:r>
            <a:r>
              <a:rPr lang="en-US" altLang="en-US" dirty="0">
                <a:solidFill>
                  <a:schemeClr val="tx1"/>
                </a:solidFill>
              </a:rPr>
              <a:t> dynamic performance view.</a:t>
            </a:r>
          </a:p>
          <a:p>
            <a:pPr lvl="1"/>
            <a:r>
              <a:rPr lang="en-US" altLang="en-US" dirty="0">
                <a:latin typeface="Courier New" pitchFamily="49" charset="0"/>
              </a:rPr>
              <a:t>SELECT * FROM V$TIMEZONE_NAMES;</a:t>
            </a:r>
            <a:endParaRPr lang="en-US" altLang="en-US" dirty="0"/>
          </a:p>
          <a:p>
            <a:endParaRPr lang="en-US" dirty="0"/>
          </a:p>
        </p:txBody>
      </p:sp>
    </p:spTree>
    <p:extLst>
      <p:ext uri="{BB962C8B-B14F-4D97-AF65-F5344CB8AC3E}">
        <p14:creationId xmlns:p14="http://schemas.microsoft.com/office/powerpoint/2010/main" val="14407276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20 - </a:t>
            </a:r>
            <a:fld id="{7C951E65-0BAA-4B24-AD87-683F8269D8DB}" type="slidenum">
              <a:rPr lang="en-US" smtClean="0"/>
              <a:pPr/>
              <a:t>26</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solidFill>
                  <a:schemeClr val="tx1"/>
                </a:solidFill>
              </a:rPr>
              <a:t>The </a:t>
            </a:r>
            <a:r>
              <a:rPr lang="en-US" altLang="en-US" dirty="0">
                <a:solidFill>
                  <a:schemeClr val="tx1"/>
                </a:solidFill>
                <a:latin typeface="Courier New" pitchFamily="49" charset="0"/>
              </a:rPr>
              <a:t>FROM_TZ</a:t>
            </a:r>
            <a:r>
              <a:rPr lang="en-US" altLang="en-US" dirty="0">
                <a:solidFill>
                  <a:schemeClr val="tx1"/>
                </a:solidFill>
              </a:rPr>
              <a:t> function converts a </a:t>
            </a:r>
            <a:r>
              <a:rPr lang="en-US" altLang="en-US" dirty="0">
                <a:solidFill>
                  <a:schemeClr val="tx1"/>
                </a:solidFill>
                <a:latin typeface="Courier New" pitchFamily="49" charset="0"/>
              </a:rPr>
              <a:t>TIMESTAMP</a:t>
            </a:r>
            <a:r>
              <a:rPr lang="en-US" altLang="en-US" dirty="0">
                <a:solidFill>
                  <a:schemeClr val="tx1"/>
                </a:solidFill>
              </a:rPr>
              <a:t> value to a </a:t>
            </a:r>
            <a:r>
              <a:rPr lang="en-US" altLang="en-US" dirty="0">
                <a:solidFill>
                  <a:schemeClr val="tx1"/>
                </a:solidFill>
                <a:latin typeface="Courier New" pitchFamily="49" charset="0"/>
              </a:rPr>
              <a:t>TIMESTAMP</a:t>
            </a:r>
            <a:r>
              <a:rPr lang="en-US" altLang="en-US" dirty="0"/>
              <a:t> </a:t>
            </a:r>
            <a:r>
              <a:rPr lang="en-US" altLang="en-US" dirty="0">
                <a:solidFill>
                  <a:schemeClr val="tx1"/>
                </a:solidFill>
                <a:latin typeface="Courier New" pitchFamily="49" charset="0"/>
              </a:rPr>
              <a:t>WITH</a:t>
            </a:r>
            <a:r>
              <a:rPr lang="en-US" altLang="en-US" dirty="0"/>
              <a:t> </a:t>
            </a:r>
            <a:r>
              <a:rPr lang="en-US" altLang="en-US" dirty="0">
                <a:solidFill>
                  <a:schemeClr val="tx1"/>
                </a:solidFill>
                <a:latin typeface="Courier New" pitchFamily="49" charset="0"/>
              </a:rPr>
              <a:t>TIME</a:t>
            </a:r>
            <a:r>
              <a:rPr lang="en-US" altLang="en-US" dirty="0"/>
              <a:t> </a:t>
            </a:r>
            <a:r>
              <a:rPr lang="en-US" altLang="en-US" dirty="0">
                <a:solidFill>
                  <a:schemeClr val="tx1"/>
                </a:solidFill>
                <a:latin typeface="Courier New" pitchFamily="49" charset="0"/>
              </a:rPr>
              <a:t>ZONE</a:t>
            </a:r>
            <a:r>
              <a:rPr lang="en-US" altLang="en-US" dirty="0"/>
              <a:t> </a:t>
            </a:r>
            <a:r>
              <a:rPr lang="en-US" altLang="en-US" dirty="0">
                <a:solidFill>
                  <a:schemeClr val="tx1"/>
                </a:solidFill>
              </a:rPr>
              <a:t>value.</a:t>
            </a:r>
          </a:p>
          <a:p>
            <a:pPr lvl="1"/>
            <a:r>
              <a:rPr lang="en-US" altLang="en-US" dirty="0">
                <a:solidFill>
                  <a:schemeClr val="tx1"/>
                </a:solidFill>
              </a:rPr>
              <a:t>The syntax of the </a:t>
            </a:r>
            <a:r>
              <a:rPr lang="en-US" altLang="en-US" dirty="0">
                <a:solidFill>
                  <a:schemeClr val="tx1"/>
                </a:solidFill>
                <a:latin typeface="Courier New" pitchFamily="49" charset="0"/>
              </a:rPr>
              <a:t>FROM_TZ</a:t>
            </a:r>
            <a:r>
              <a:rPr lang="en-US" altLang="en-US" dirty="0">
                <a:solidFill>
                  <a:schemeClr val="tx1"/>
                </a:solidFill>
              </a:rPr>
              <a:t> function is as follows:</a:t>
            </a:r>
          </a:p>
          <a:p>
            <a:pPr lvl="4"/>
            <a:r>
              <a:rPr lang="en-US" altLang="en-US" b="1" dirty="0">
                <a:cs typeface="Courier New" pitchFamily="49" charset="0"/>
              </a:rPr>
              <a:t>FROM_TZ</a:t>
            </a:r>
            <a:r>
              <a:rPr lang="en-US" altLang="en-US" dirty="0">
                <a:cs typeface="Courier New" pitchFamily="49" charset="0"/>
              </a:rPr>
              <a:t>(</a:t>
            </a:r>
            <a:r>
              <a:rPr lang="en-US" altLang="en-US" dirty="0" err="1">
                <a:cs typeface="Courier New" pitchFamily="49" charset="0"/>
              </a:rPr>
              <a:t>timestamp_value</a:t>
            </a:r>
            <a:r>
              <a:rPr lang="en-US" altLang="en-US" dirty="0">
                <a:cs typeface="Courier New" pitchFamily="49" charset="0"/>
              </a:rPr>
              <a:t>, </a:t>
            </a:r>
            <a:r>
              <a:rPr lang="en-US" altLang="en-US" dirty="0" err="1">
                <a:cs typeface="Courier New" pitchFamily="49" charset="0"/>
              </a:rPr>
              <a:t>time_zone_value</a:t>
            </a:r>
            <a:r>
              <a:rPr lang="en-US" altLang="en-US" dirty="0">
                <a:cs typeface="Courier New" pitchFamily="49" charset="0"/>
              </a:rPr>
              <a:t>)</a:t>
            </a:r>
          </a:p>
          <a:p>
            <a:pPr lvl="1"/>
            <a:r>
              <a:rPr lang="en-US" altLang="en-US" dirty="0">
                <a:solidFill>
                  <a:schemeClr val="tx1"/>
                </a:solidFill>
              </a:rPr>
              <a:t>where </a:t>
            </a:r>
            <a:r>
              <a:rPr lang="en-US" altLang="en-US" dirty="0" err="1">
                <a:solidFill>
                  <a:schemeClr val="tx1"/>
                </a:solidFill>
                <a:latin typeface="Courier New" pitchFamily="49" charset="0"/>
              </a:rPr>
              <a:t>time_zone_value</a:t>
            </a:r>
            <a:r>
              <a:rPr lang="en-US" altLang="en-US" dirty="0">
                <a:solidFill>
                  <a:schemeClr val="tx1"/>
                </a:solidFill>
              </a:rPr>
              <a:t> is a character string in the format </a:t>
            </a:r>
            <a:r>
              <a:rPr lang="en-US" altLang="en-US" dirty="0">
                <a:solidFill>
                  <a:schemeClr val="tx1"/>
                </a:solidFill>
                <a:latin typeface="Courier New" pitchFamily="49" charset="0"/>
              </a:rPr>
              <a:t>'TZH:TZM'</a:t>
            </a:r>
            <a:r>
              <a:rPr lang="en-US" altLang="en-US" dirty="0">
                <a:solidFill>
                  <a:schemeClr val="tx1"/>
                </a:solidFill>
              </a:rPr>
              <a:t> or a character expression that returns a string in </a:t>
            </a:r>
            <a:r>
              <a:rPr lang="en-US" altLang="en-US" dirty="0">
                <a:solidFill>
                  <a:schemeClr val="tx1"/>
                </a:solidFill>
                <a:latin typeface="Courier New" pitchFamily="49" charset="0"/>
              </a:rPr>
              <a:t>TZR</a:t>
            </a:r>
            <a:r>
              <a:rPr lang="en-US" altLang="en-US" dirty="0">
                <a:solidFill>
                  <a:schemeClr val="tx1"/>
                </a:solidFill>
              </a:rPr>
              <a:t> (time zone region) with an optional </a:t>
            </a:r>
            <a:r>
              <a:rPr lang="en-US" altLang="en-US" dirty="0">
                <a:solidFill>
                  <a:schemeClr val="tx1"/>
                </a:solidFill>
                <a:latin typeface="Courier New" pitchFamily="49" charset="0"/>
              </a:rPr>
              <a:t>TZD</a:t>
            </a:r>
            <a:r>
              <a:rPr lang="en-US" altLang="en-US" dirty="0">
                <a:solidFill>
                  <a:schemeClr val="tx1"/>
                </a:solidFill>
              </a:rPr>
              <a:t> format. </a:t>
            </a:r>
            <a:r>
              <a:rPr lang="en-US" altLang="en-US" dirty="0">
                <a:solidFill>
                  <a:schemeClr val="tx1"/>
                </a:solidFill>
                <a:latin typeface="Courier New" pitchFamily="49" charset="0"/>
              </a:rPr>
              <a:t>TZD</a:t>
            </a:r>
            <a:r>
              <a:rPr lang="en-US" altLang="en-US" dirty="0">
                <a:solidFill>
                  <a:schemeClr val="tx1"/>
                </a:solidFill>
              </a:rPr>
              <a:t> is an abbreviated time zone string with daylight saving information. </a:t>
            </a:r>
            <a:r>
              <a:rPr lang="en-US" altLang="en-US" dirty="0">
                <a:solidFill>
                  <a:schemeClr val="tx1"/>
                </a:solidFill>
                <a:latin typeface="Courier New" pitchFamily="49" charset="0"/>
              </a:rPr>
              <a:t>TZR</a:t>
            </a:r>
            <a:r>
              <a:rPr lang="en-US" altLang="en-US" dirty="0">
                <a:solidFill>
                  <a:schemeClr val="tx1"/>
                </a:solidFill>
              </a:rPr>
              <a:t> represents the time zone region in </a:t>
            </a:r>
            <a:r>
              <a:rPr lang="en-US" altLang="en-US" dirty="0" err="1">
                <a:solidFill>
                  <a:schemeClr val="tx1"/>
                </a:solidFill>
              </a:rPr>
              <a:t>datetime</a:t>
            </a:r>
            <a:r>
              <a:rPr lang="en-US" altLang="en-US" dirty="0">
                <a:solidFill>
                  <a:schemeClr val="tx1"/>
                </a:solidFill>
              </a:rPr>
              <a:t> input strings. Examples are </a:t>
            </a:r>
            <a:r>
              <a:rPr lang="en-US" altLang="en-US" dirty="0">
                <a:solidFill>
                  <a:schemeClr val="tx1"/>
                </a:solidFill>
                <a:latin typeface="Courier New" pitchFamily="49" charset="0"/>
              </a:rPr>
              <a:t>'Australia/North'</a:t>
            </a:r>
            <a:r>
              <a:rPr lang="en-US" altLang="en-US" dirty="0">
                <a:solidFill>
                  <a:schemeClr val="tx1"/>
                </a:solidFill>
              </a:rPr>
              <a:t>, </a:t>
            </a:r>
            <a:r>
              <a:rPr lang="en-US" altLang="en-US" dirty="0">
                <a:solidFill>
                  <a:schemeClr val="tx1"/>
                </a:solidFill>
                <a:latin typeface="Courier New" pitchFamily="49" charset="0"/>
              </a:rPr>
              <a:t>'PST'</a:t>
            </a:r>
            <a:r>
              <a:rPr lang="en-US" altLang="en-US" dirty="0">
                <a:solidFill>
                  <a:schemeClr val="tx1"/>
                </a:solidFill>
              </a:rPr>
              <a:t> for US/Pacific standard time, </a:t>
            </a:r>
            <a:r>
              <a:rPr lang="en-US" altLang="en-US" dirty="0">
                <a:solidFill>
                  <a:schemeClr val="tx1"/>
                </a:solidFill>
                <a:latin typeface="Courier New" pitchFamily="49" charset="0"/>
              </a:rPr>
              <a:t>'PDT'</a:t>
            </a:r>
            <a:r>
              <a:rPr lang="en-US" altLang="en-US" dirty="0">
                <a:solidFill>
                  <a:schemeClr val="tx1"/>
                </a:solidFill>
              </a:rPr>
              <a:t> for US/Pacific daylight time, and so on. </a:t>
            </a:r>
          </a:p>
          <a:p>
            <a:pPr lvl="1"/>
            <a:r>
              <a:rPr lang="en-US" altLang="en-US" dirty="0">
                <a:solidFill>
                  <a:schemeClr val="tx1"/>
                </a:solidFill>
              </a:rPr>
              <a:t>The example in the slide converts a </a:t>
            </a:r>
            <a:r>
              <a:rPr lang="en-US" altLang="en-US" dirty="0">
                <a:solidFill>
                  <a:schemeClr val="tx1"/>
                </a:solidFill>
                <a:latin typeface="Courier New" pitchFamily="49" charset="0"/>
              </a:rPr>
              <a:t>TIMESTAMP</a:t>
            </a:r>
            <a:r>
              <a:rPr lang="en-US" altLang="en-US" dirty="0">
                <a:solidFill>
                  <a:schemeClr val="tx1"/>
                </a:solidFill>
              </a:rPr>
              <a:t> value to </a:t>
            </a:r>
            <a:r>
              <a:rPr lang="en-US" altLang="en-US" dirty="0">
                <a:solidFill>
                  <a:schemeClr val="tx1"/>
                </a:solidFill>
                <a:latin typeface="Courier New" pitchFamily="49" charset="0"/>
              </a:rPr>
              <a:t>TIMESTAMP</a:t>
            </a:r>
            <a:r>
              <a:rPr lang="en-US" altLang="en-US" dirty="0"/>
              <a:t> </a:t>
            </a:r>
            <a:r>
              <a:rPr lang="en-US" altLang="en-US" dirty="0">
                <a:solidFill>
                  <a:schemeClr val="tx1"/>
                </a:solidFill>
                <a:latin typeface="Courier New" pitchFamily="49" charset="0"/>
              </a:rPr>
              <a:t>WITH</a:t>
            </a:r>
            <a:r>
              <a:rPr lang="en-US" altLang="en-US" dirty="0"/>
              <a:t> </a:t>
            </a:r>
            <a:r>
              <a:rPr lang="en-US" altLang="en-US" dirty="0">
                <a:solidFill>
                  <a:schemeClr val="tx1"/>
                </a:solidFill>
                <a:latin typeface="Courier New" pitchFamily="49" charset="0"/>
              </a:rPr>
              <a:t>TIME</a:t>
            </a:r>
            <a:r>
              <a:rPr lang="en-US" altLang="en-US" dirty="0"/>
              <a:t> </a:t>
            </a:r>
            <a:r>
              <a:rPr lang="en-US" altLang="en-US" dirty="0">
                <a:solidFill>
                  <a:schemeClr val="tx1"/>
                </a:solidFill>
                <a:latin typeface="Courier New" pitchFamily="49" charset="0"/>
              </a:rPr>
              <a:t>ZONE</a:t>
            </a:r>
            <a:r>
              <a:rPr lang="en-US" altLang="en-US" dirty="0">
                <a:solidFill>
                  <a:schemeClr val="tx1"/>
                </a:solidFill>
              </a:rPr>
              <a:t>.</a:t>
            </a:r>
          </a:p>
          <a:p>
            <a:pPr lvl="1"/>
            <a:r>
              <a:rPr lang="en-US" altLang="en-US" b="1" dirty="0">
                <a:solidFill>
                  <a:schemeClr val="tx1"/>
                </a:solidFill>
              </a:rPr>
              <a:t>Note:</a:t>
            </a:r>
            <a:r>
              <a:rPr lang="en-US" altLang="en-US" dirty="0">
                <a:solidFill>
                  <a:schemeClr val="tx1"/>
                </a:solidFill>
              </a:rPr>
              <a:t> To see a listing of valid values for the </a:t>
            </a:r>
            <a:r>
              <a:rPr lang="en-US" altLang="en-US" dirty="0">
                <a:solidFill>
                  <a:schemeClr val="tx1"/>
                </a:solidFill>
                <a:latin typeface="Courier New" pitchFamily="49" charset="0"/>
              </a:rPr>
              <a:t>TZR</a:t>
            </a:r>
            <a:r>
              <a:rPr lang="en-US" altLang="en-US" dirty="0">
                <a:solidFill>
                  <a:schemeClr val="tx1"/>
                </a:solidFill>
              </a:rPr>
              <a:t> and </a:t>
            </a:r>
            <a:r>
              <a:rPr lang="en-US" altLang="en-US" dirty="0">
                <a:solidFill>
                  <a:schemeClr val="tx1"/>
                </a:solidFill>
                <a:latin typeface="Courier New" pitchFamily="49" charset="0"/>
              </a:rPr>
              <a:t>TZD</a:t>
            </a:r>
            <a:r>
              <a:rPr lang="en-US" altLang="en-US" dirty="0">
                <a:solidFill>
                  <a:schemeClr val="tx1"/>
                </a:solidFill>
              </a:rPr>
              <a:t> format elements, query the </a:t>
            </a:r>
            <a:r>
              <a:rPr lang="en-US" altLang="en-US" dirty="0">
                <a:solidFill>
                  <a:schemeClr val="tx1"/>
                </a:solidFill>
                <a:latin typeface="Courier New" pitchFamily="49" charset="0"/>
              </a:rPr>
              <a:t>V$TIMEZONE_NAMES</a:t>
            </a:r>
            <a:r>
              <a:rPr lang="en-US" altLang="en-US" dirty="0">
                <a:solidFill>
                  <a:schemeClr val="tx1"/>
                </a:solidFill>
              </a:rPr>
              <a:t> dynamic performance view.</a:t>
            </a:r>
            <a:endParaRPr lang="en-US" altLang="en-US" dirty="0"/>
          </a:p>
          <a:p>
            <a:endParaRPr lang="en-US" dirty="0"/>
          </a:p>
        </p:txBody>
      </p:sp>
    </p:spTree>
    <p:extLst>
      <p:ext uri="{BB962C8B-B14F-4D97-AF65-F5344CB8AC3E}">
        <p14:creationId xmlns:p14="http://schemas.microsoft.com/office/powerpoint/2010/main" val="18662379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20 - </a:t>
            </a:r>
            <a:fld id="{7C951E65-0BAA-4B24-AD87-683F8269D8DB}" type="slidenum">
              <a:rPr lang="en-US" smtClean="0"/>
              <a:pPr/>
              <a:t>27</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defRPr/>
            </a:pPr>
            <a:r>
              <a:rPr lang="en-US" dirty="0">
                <a:solidFill>
                  <a:schemeClr val="tx1"/>
                </a:solidFill>
              </a:rPr>
              <a:t>The </a:t>
            </a:r>
            <a:r>
              <a:rPr lang="en-US" dirty="0">
                <a:solidFill>
                  <a:schemeClr val="tx1"/>
                </a:solidFill>
                <a:latin typeface="Courier New" pitchFamily="49" charset="0"/>
              </a:rPr>
              <a:t>TO_TIMESTAMP</a:t>
            </a:r>
            <a:r>
              <a:rPr lang="en-US" dirty="0">
                <a:solidFill>
                  <a:schemeClr val="tx1"/>
                </a:solidFill>
              </a:rPr>
              <a:t> function converts a string of </a:t>
            </a:r>
            <a:r>
              <a:rPr lang="en-US" dirty="0">
                <a:solidFill>
                  <a:schemeClr val="tx1"/>
                </a:solidFill>
                <a:latin typeface="Courier New" pitchFamily="49" charset="0"/>
              </a:rPr>
              <a:t>CHAR</a:t>
            </a:r>
            <a:r>
              <a:rPr lang="en-US" dirty="0">
                <a:solidFill>
                  <a:schemeClr val="tx1"/>
                </a:solidFill>
              </a:rPr>
              <a:t>, </a:t>
            </a:r>
            <a:r>
              <a:rPr lang="en-US" dirty="0">
                <a:solidFill>
                  <a:schemeClr val="tx1"/>
                </a:solidFill>
                <a:latin typeface="Courier New" pitchFamily="49" charset="0"/>
              </a:rPr>
              <a:t>VARCHAR2</a:t>
            </a:r>
            <a:r>
              <a:rPr lang="en-US" dirty="0">
                <a:solidFill>
                  <a:schemeClr val="tx1"/>
                </a:solidFill>
              </a:rPr>
              <a:t>, </a:t>
            </a:r>
            <a:r>
              <a:rPr lang="en-US" dirty="0">
                <a:solidFill>
                  <a:schemeClr val="tx1"/>
                </a:solidFill>
                <a:latin typeface="Courier New" pitchFamily="49" charset="0"/>
              </a:rPr>
              <a:t>NCHAR</a:t>
            </a:r>
            <a:r>
              <a:rPr lang="en-US" dirty="0">
                <a:solidFill>
                  <a:schemeClr val="tx1"/>
                </a:solidFill>
              </a:rPr>
              <a:t>, or </a:t>
            </a:r>
            <a:r>
              <a:rPr lang="en-US" dirty="0">
                <a:solidFill>
                  <a:schemeClr val="tx1"/>
                </a:solidFill>
                <a:latin typeface="Courier New" pitchFamily="49" charset="0"/>
              </a:rPr>
              <a:t>NVARCHAR2</a:t>
            </a:r>
            <a:r>
              <a:rPr lang="en-US" dirty="0">
                <a:solidFill>
                  <a:schemeClr val="tx1"/>
                </a:solidFill>
              </a:rPr>
              <a:t> data type to a value of the </a:t>
            </a:r>
            <a:r>
              <a:rPr lang="en-US" dirty="0">
                <a:solidFill>
                  <a:schemeClr val="tx1"/>
                </a:solidFill>
                <a:latin typeface="Courier New" pitchFamily="49" charset="0"/>
              </a:rPr>
              <a:t>TIMESTAMP</a:t>
            </a:r>
            <a:r>
              <a:rPr lang="en-US" dirty="0">
                <a:solidFill>
                  <a:schemeClr val="tx1"/>
                </a:solidFill>
              </a:rPr>
              <a:t> data type. The syntax of the </a:t>
            </a:r>
            <a:r>
              <a:rPr lang="en-US" dirty="0">
                <a:solidFill>
                  <a:schemeClr val="tx1"/>
                </a:solidFill>
                <a:latin typeface="Courier New" pitchFamily="49" charset="0"/>
              </a:rPr>
              <a:t>TO_TIMESTAMP</a:t>
            </a:r>
            <a:r>
              <a:rPr lang="en-US" dirty="0">
                <a:solidFill>
                  <a:schemeClr val="tx1"/>
                </a:solidFill>
              </a:rPr>
              <a:t> function is:</a:t>
            </a:r>
          </a:p>
          <a:p>
            <a:pPr lvl="1">
              <a:defRPr/>
            </a:pPr>
            <a:r>
              <a:rPr lang="en-US" dirty="0"/>
              <a:t>		</a:t>
            </a:r>
            <a:r>
              <a:rPr lang="en-US" dirty="0">
                <a:latin typeface="Courier New" pitchFamily="49" charset="0"/>
                <a:cs typeface="Courier New" pitchFamily="49" charset="0"/>
              </a:rPr>
              <a:t>TO_TIMESTAMP(char [, </a:t>
            </a:r>
            <a:r>
              <a:rPr lang="en-US" dirty="0" err="1">
                <a:latin typeface="Courier New" pitchFamily="49" charset="0"/>
                <a:cs typeface="Courier New" pitchFamily="49" charset="0"/>
              </a:rPr>
              <a:t>fmt</a:t>
            </a:r>
            <a:r>
              <a:rPr lang="en-US" dirty="0">
                <a:latin typeface="Courier New" pitchFamily="49" charset="0"/>
                <a:cs typeface="Courier New" pitchFamily="49" charset="0"/>
              </a:rPr>
              <a:t> [, '</a:t>
            </a:r>
            <a:r>
              <a:rPr lang="en-US" dirty="0" err="1">
                <a:latin typeface="Courier New" pitchFamily="49" charset="0"/>
                <a:cs typeface="Courier New" pitchFamily="49" charset="0"/>
              </a:rPr>
              <a:t>nlsparam</a:t>
            </a:r>
            <a:r>
              <a:rPr lang="en-US" dirty="0">
                <a:latin typeface="Courier New" pitchFamily="49" charset="0"/>
                <a:cs typeface="Courier New" pitchFamily="49" charset="0"/>
              </a:rPr>
              <a:t>' ] ])</a:t>
            </a:r>
            <a:endParaRPr lang="en-US" dirty="0">
              <a:solidFill>
                <a:schemeClr val="tx1"/>
              </a:solidFill>
              <a:latin typeface="Courier New" pitchFamily="49" charset="0"/>
              <a:cs typeface="Courier New" pitchFamily="49" charset="0"/>
            </a:endParaRPr>
          </a:p>
          <a:p>
            <a:pPr lvl="1">
              <a:defRPr/>
            </a:pPr>
            <a:r>
              <a:rPr lang="en-US" dirty="0">
                <a:solidFill>
                  <a:schemeClr val="tx1"/>
                </a:solidFill>
              </a:rPr>
              <a:t>The optional </a:t>
            </a:r>
            <a:r>
              <a:rPr lang="en-US" dirty="0" err="1">
                <a:solidFill>
                  <a:schemeClr val="tx1"/>
                </a:solidFill>
                <a:latin typeface="Courier New" pitchFamily="49" charset="0"/>
              </a:rPr>
              <a:t>fmt</a:t>
            </a:r>
            <a:r>
              <a:rPr lang="en-US" dirty="0">
                <a:solidFill>
                  <a:schemeClr val="tx1"/>
                </a:solidFill>
              </a:rPr>
              <a:t> specifies the format of </a:t>
            </a:r>
            <a:r>
              <a:rPr lang="en-US" dirty="0">
                <a:solidFill>
                  <a:schemeClr val="tx1"/>
                </a:solidFill>
                <a:latin typeface="Courier New" pitchFamily="49" charset="0"/>
              </a:rPr>
              <a:t>char</a:t>
            </a:r>
            <a:r>
              <a:rPr lang="en-US" dirty="0">
                <a:solidFill>
                  <a:schemeClr val="tx1"/>
                </a:solidFill>
              </a:rPr>
              <a:t>. If you omit </a:t>
            </a:r>
            <a:r>
              <a:rPr lang="en-US" dirty="0" err="1">
                <a:solidFill>
                  <a:schemeClr val="tx1"/>
                </a:solidFill>
                <a:latin typeface="Courier New" pitchFamily="49" charset="0"/>
              </a:rPr>
              <a:t>fmt</a:t>
            </a:r>
            <a:r>
              <a:rPr lang="en-US" dirty="0">
                <a:solidFill>
                  <a:schemeClr val="tx1"/>
                </a:solidFill>
              </a:rPr>
              <a:t>, the string must be in the default format of the </a:t>
            </a:r>
            <a:r>
              <a:rPr lang="en-US" dirty="0">
                <a:solidFill>
                  <a:schemeClr val="tx1"/>
                </a:solidFill>
                <a:latin typeface="Courier New" pitchFamily="49" charset="0"/>
              </a:rPr>
              <a:t>TIMESTAMP</a:t>
            </a:r>
            <a:r>
              <a:rPr lang="en-US" dirty="0">
                <a:solidFill>
                  <a:schemeClr val="tx1"/>
                </a:solidFill>
              </a:rPr>
              <a:t> data type. The optional </a:t>
            </a:r>
            <a:r>
              <a:rPr lang="en-US" dirty="0" err="1">
                <a:solidFill>
                  <a:schemeClr val="tx1"/>
                </a:solidFill>
                <a:latin typeface="Courier New" pitchFamily="49" charset="0"/>
              </a:rPr>
              <a:t>nlsparam</a:t>
            </a:r>
            <a:r>
              <a:rPr lang="en-US" dirty="0">
                <a:solidFill>
                  <a:schemeClr val="tx1"/>
                </a:solidFill>
              </a:rPr>
              <a:t> specifies the language in which month and day names, and abbreviations, are returned. This argument can have this form:</a:t>
            </a:r>
          </a:p>
          <a:p>
            <a:pPr marL="857250" lvl="4">
              <a:defRPr/>
            </a:pPr>
            <a:r>
              <a:rPr lang="en-US" dirty="0">
                <a:solidFill>
                  <a:schemeClr val="tx1"/>
                </a:solidFill>
              </a:rPr>
              <a:t>	'NLS_DATE_LANGUAGE = language'</a:t>
            </a:r>
          </a:p>
          <a:p>
            <a:pPr lvl="1">
              <a:defRPr/>
            </a:pPr>
            <a:r>
              <a:rPr lang="en-US" dirty="0">
                <a:solidFill>
                  <a:schemeClr val="tx1"/>
                </a:solidFill>
              </a:rPr>
              <a:t>If you omit </a:t>
            </a:r>
            <a:r>
              <a:rPr lang="en-US" dirty="0" err="1">
                <a:solidFill>
                  <a:schemeClr val="tx1"/>
                </a:solidFill>
                <a:latin typeface="Courier New" pitchFamily="49" charset="0"/>
              </a:rPr>
              <a:t>nlsparams</a:t>
            </a:r>
            <a:r>
              <a:rPr lang="en-US" dirty="0">
                <a:solidFill>
                  <a:schemeClr val="tx1"/>
                </a:solidFill>
              </a:rPr>
              <a:t>, this function uses the default date language for your session.</a:t>
            </a:r>
          </a:p>
          <a:p>
            <a:pPr lvl="1">
              <a:defRPr/>
            </a:pPr>
            <a:r>
              <a:rPr lang="en-US" dirty="0">
                <a:solidFill>
                  <a:schemeClr val="tx1"/>
                </a:solidFill>
              </a:rPr>
              <a:t>The example in the slide converts a character string to a value of </a:t>
            </a:r>
            <a:r>
              <a:rPr lang="en-US" dirty="0">
                <a:solidFill>
                  <a:schemeClr val="tx1"/>
                </a:solidFill>
                <a:latin typeface="Courier New" pitchFamily="49" charset="0"/>
              </a:rPr>
              <a:t>TIMESTAMP</a:t>
            </a:r>
            <a:r>
              <a:rPr lang="en-US" dirty="0">
                <a:solidFill>
                  <a:schemeClr val="tx1"/>
                </a:solidFill>
              </a:rPr>
              <a:t>.</a:t>
            </a:r>
          </a:p>
          <a:p>
            <a:pPr lvl="1">
              <a:defRPr/>
            </a:pPr>
            <a:r>
              <a:rPr lang="en-US" b="1" dirty="0">
                <a:solidFill>
                  <a:schemeClr val="tx1"/>
                </a:solidFill>
              </a:rPr>
              <a:t>Note:</a:t>
            </a:r>
            <a:r>
              <a:rPr lang="en-US" dirty="0">
                <a:solidFill>
                  <a:schemeClr val="tx1"/>
                </a:solidFill>
              </a:rPr>
              <a:t> You use the </a:t>
            </a:r>
            <a:r>
              <a:rPr lang="en-US" dirty="0">
                <a:solidFill>
                  <a:schemeClr val="tx1"/>
                </a:solidFill>
                <a:latin typeface="Courier New" pitchFamily="49" charset="0"/>
              </a:rPr>
              <a:t>TO_TIMESTAMP_TZ</a:t>
            </a:r>
            <a:r>
              <a:rPr lang="en-US" dirty="0">
                <a:solidFill>
                  <a:schemeClr val="tx1"/>
                </a:solidFill>
              </a:rPr>
              <a:t> function to convert a string of </a:t>
            </a:r>
            <a:r>
              <a:rPr lang="en-US" dirty="0">
                <a:solidFill>
                  <a:schemeClr val="tx1"/>
                </a:solidFill>
                <a:latin typeface="Courier New" pitchFamily="49" charset="0"/>
              </a:rPr>
              <a:t>CHAR</a:t>
            </a:r>
            <a:r>
              <a:rPr lang="en-US" dirty="0">
                <a:solidFill>
                  <a:schemeClr val="tx1"/>
                </a:solidFill>
              </a:rPr>
              <a:t>, </a:t>
            </a:r>
            <a:r>
              <a:rPr lang="en-US" dirty="0">
                <a:solidFill>
                  <a:schemeClr val="tx1"/>
                </a:solidFill>
                <a:latin typeface="Courier New" pitchFamily="49" charset="0"/>
              </a:rPr>
              <a:t>VARCHAR2</a:t>
            </a:r>
            <a:r>
              <a:rPr lang="en-US" dirty="0">
                <a:solidFill>
                  <a:schemeClr val="tx1"/>
                </a:solidFill>
              </a:rPr>
              <a:t>, </a:t>
            </a:r>
            <a:r>
              <a:rPr lang="en-US" dirty="0">
                <a:solidFill>
                  <a:schemeClr val="tx1"/>
                </a:solidFill>
                <a:latin typeface="Courier New" pitchFamily="49" charset="0"/>
              </a:rPr>
              <a:t>NCHAR</a:t>
            </a:r>
            <a:r>
              <a:rPr lang="en-US" dirty="0">
                <a:solidFill>
                  <a:schemeClr val="tx1"/>
                </a:solidFill>
              </a:rPr>
              <a:t>, or </a:t>
            </a:r>
            <a:r>
              <a:rPr lang="en-US" dirty="0">
                <a:solidFill>
                  <a:schemeClr val="tx1"/>
                </a:solidFill>
                <a:latin typeface="Courier New" pitchFamily="49" charset="0"/>
              </a:rPr>
              <a:t>NVARCHAR2</a:t>
            </a:r>
            <a:r>
              <a:rPr lang="en-US" dirty="0">
                <a:solidFill>
                  <a:schemeClr val="tx1"/>
                </a:solidFill>
              </a:rPr>
              <a:t> data type to a value of the </a:t>
            </a:r>
            <a:r>
              <a:rPr lang="en-US" dirty="0">
                <a:solidFill>
                  <a:schemeClr val="tx1"/>
                </a:solidFill>
                <a:latin typeface="Courier New" pitchFamily="49" charset="0"/>
              </a:rPr>
              <a:t>TIMESTAMP</a:t>
            </a:r>
            <a:r>
              <a:rPr lang="en-US" dirty="0"/>
              <a:t> </a:t>
            </a:r>
            <a:r>
              <a:rPr lang="en-US" dirty="0">
                <a:solidFill>
                  <a:schemeClr val="tx1"/>
                </a:solidFill>
                <a:latin typeface="Courier New" pitchFamily="49" charset="0"/>
              </a:rPr>
              <a:t>WITH</a:t>
            </a:r>
            <a:r>
              <a:rPr lang="en-US" dirty="0"/>
              <a:t> </a:t>
            </a:r>
            <a:r>
              <a:rPr lang="en-US" dirty="0">
                <a:solidFill>
                  <a:schemeClr val="tx1"/>
                </a:solidFill>
                <a:latin typeface="Courier New" pitchFamily="49" charset="0"/>
              </a:rPr>
              <a:t>TIME</a:t>
            </a:r>
            <a:r>
              <a:rPr lang="en-US" dirty="0"/>
              <a:t> </a:t>
            </a:r>
            <a:r>
              <a:rPr lang="en-US" dirty="0">
                <a:solidFill>
                  <a:schemeClr val="tx1"/>
                </a:solidFill>
                <a:latin typeface="Courier New" pitchFamily="49" charset="0"/>
              </a:rPr>
              <a:t>ZONE</a:t>
            </a:r>
            <a:r>
              <a:rPr lang="en-US" b="1" dirty="0">
                <a:solidFill>
                  <a:schemeClr val="tx1"/>
                </a:solidFill>
              </a:rPr>
              <a:t> </a:t>
            </a:r>
            <a:r>
              <a:rPr lang="en-US" dirty="0">
                <a:solidFill>
                  <a:schemeClr val="tx1"/>
                </a:solidFill>
              </a:rPr>
              <a:t>data type. For more information about this function, see </a:t>
            </a:r>
            <a:r>
              <a:rPr lang="en-US" i="1" dirty="0">
                <a:solidFill>
                  <a:schemeClr val="tx1"/>
                </a:solidFill>
              </a:rPr>
              <a:t>Oracle Database SQL Language Reference </a:t>
            </a:r>
            <a:r>
              <a:rPr lang="en-US" dirty="0">
                <a:solidFill>
                  <a:schemeClr val="tx1"/>
                </a:solidFill>
              </a:rPr>
              <a:t>for Oracle Database 19c</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3055249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20 - </a:t>
            </a:r>
            <a:fld id="{7C951E65-0BAA-4B24-AD87-683F8269D8DB}" type="slidenum">
              <a:rPr lang="en-US" smtClean="0"/>
              <a:pPr/>
              <a:t>28</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solidFill>
                  <a:schemeClr val="tx1"/>
                </a:solidFill>
              </a:rPr>
              <a:t>The </a:t>
            </a:r>
            <a:r>
              <a:rPr lang="en-US" altLang="en-US" dirty="0">
                <a:solidFill>
                  <a:schemeClr val="tx1"/>
                </a:solidFill>
                <a:latin typeface="Courier New" pitchFamily="49" charset="0"/>
              </a:rPr>
              <a:t>TO_YMINTERVAL</a:t>
            </a:r>
            <a:r>
              <a:rPr lang="en-US" altLang="en-US" dirty="0">
                <a:solidFill>
                  <a:schemeClr val="tx1"/>
                </a:solidFill>
              </a:rPr>
              <a:t> function converts a character string of </a:t>
            </a:r>
            <a:r>
              <a:rPr lang="en-US" altLang="en-US" dirty="0">
                <a:solidFill>
                  <a:schemeClr val="tx1"/>
                </a:solidFill>
                <a:latin typeface="Courier New" pitchFamily="49" charset="0"/>
              </a:rPr>
              <a:t>CHAR</a:t>
            </a:r>
            <a:r>
              <a:rPr lang="en-US" altLang="en-US" dirty="0">
                <a:solidFill>
                  <a:schemeClr val="tx1"/>
                </a:solidFill>
              </a:rPr>
              <a:t>, </a:t>
            </a:r>
            <a:r>
              <a:rPr lang="en-US" altLang="en-US" dirty="0">
                <a:solidFill>
                  <a:schemeClr val="tx1"/>
                </a:solidFill>
                <a:latin typeface="Courier New" pitchFamily="49" charset="0"/>
              </a:rPr>
              <a:t>VARCHAR2</a:t>
            </a:r>
            <a:r>
              <a:rPr lang="en-US" altLang="en-US" dirty="0">
                <a:solidFill>
                  <a:schemeClr val="tx1"/>
                </a:solidFill>
              </a:rPr>
              <a:t>, </a:t>
            </a:r>
            <a:r>
              <a:rPr lang="en-US" altLang="en-US" dirty="0">
                <a:solidFill>
                  <a:schemeClr val="tx1"/>
                </a:solidFill>
                <a:latin typeface="Courier New" pitchFamily="49" charset="0"/>
              </a:rPr>
              <a:t>NCHAR</a:t>
            </a:r>
            <a:r>
              <a:rPr lang="en-US" altLang="en-US" dirty="0">
                <a:solidFill>
                  <a:schemeClr val="tx1"/>
                </a:solidFill>
              </a:rPr>
              <a:t>, or </a:t>
            </a:r>
            <a:r>
              <a:rPr lang="en-US" altLang="en-US" dirty="0">
                <a:solidFill>
                  <a:schemeClr val="tx1"/>
                </a:solidFill>
                <a:latin typeface="Courier New" pitchFamily="49" charset="0"/>
              </a:rPr>
              <a:t>NVARCHAR2</a:t>
            </a:r>
            <a:r>
              <a:rPr lang="en-US" altLang="en-US" dirty="0">
                <a:solidFill>
                  <a:schemeClr val="tx1"/>
                </a:solidFill>
              </a:rPr>
              <a:t> data type to an </a:t>
            </a:r>
            <a:r>
              <a:rPr lang="en-US" altLang="en-US" dirty="0">
                <a:solidFill>
                  <a:schemeClr val="tx1"/>
                </a:solidFill>
                <a:latin typeface="Courier New" pitchFamily="49" charset="0"/>
              </a:rPr>
              <a:t>INTERVAL</a:t>
            </a:r>
            <a:r>
              <a:rPr lang="en-US" altLang="en-US" dirty="0"/>
              <a:t> </a:t>
            </a:r>
            <a:r>
              <a:rPr lang="en-US" altLang="en-US" dirty="0">
                <a:solidFill>
                  <a:schemeClr val="tx1"/>
                </a:solidFill>
                <a:latin typeface="Courier New" pitchFamily="49" charset="0"/>
              </a:rPr>
              <a:t>YEAR</a:t>
            </a:r>
            <a:r>
              <a:rPr lang="en-US" altLang="en-US" dirty="0"/>
              <a:t> </a:t>
            </a:r>
            <a:r>
              <a:rPr lang="en-US" altLang="en-US" dirty="0">
                <a:solidFill>
                  <a:schemeClr val="tx1"/>
                </a:solidFill>
                <a:latin typeface="Courier New" pitchFamily="49" charset="0"/>
              </a:rPr>
              <a:t>TO</a:t>
            </a:r>
            <a:r>
              <a:rPr lang="en-US" altLang="en-US" dirty="0"/>
              <a:t> </a:t>
            </a:r>
            <a:r>
              <a:rPr lang="en-US" altLang="en-US" dirty="0">
                <a:solidFill>
                  <a:schemeClr val="tx1"/>
                </a:solidFill>
                <a:latin typeface="Courier New" pitchFamily="49" charset="0"/>
              </a:rPr>
              <a:t>MONTH</a:t>
            </a:r>
            <a:r>
              <a:rPr lang="en-US" altLang="en-US" dirty="0">
                <a:solidFill>
                  <a:schemeClr val="tx1"/>
                </a:solidFill>
              </a:rPr>
              <a:t> data type. The </a:t>
            </a:r>
            <a:r>
              <a:rPr lang="en-US" altLang="en-US" dirty="0">
                <a:solidFill>
                  <a:schemeClr val="tx1"/>
                </a:solidFill>
                <a:latin typeface="Courier New" pitchFamily="49" charset="0"/>
              </a:rPr>
              <a:t>INTERVAL</a:t>
            </a:r>
            <a:r>
              <a:rPr lang="en-US" altLang="en-US" dirty="0"/>
              <a:t> </a:t>
            </a:r>
            <a:r>
              <a:rPr lang="en-US" altLang="en-US" dirty="0">
                <a:solidFill>
                  <a:schemeClr val="tx1"/>
                </a:solidFill>
                <a:latin typeface="Courier New" pitchFamily="49" charset="0"/>
              </a:rPr>
              <a:t>YEAR</a:t>
            </a:r>
            <a:r>
              <a:rPr lang="en-US" altLang="en-US" dirty="0"/>
              <a:t> </a:t>
            </a:r>
            <a:r>
              <a:rPr lang="en-US" altLang="en-US" dirty="0">
                <a:solidFill>
                  <a:schemeClr val="tx1"/>
                </a:solidFill>
                <a:latin typeface="Courier New" pitchFamily="49" charset="0"/>
              </a:rPr>
              <a:t>TO</a:t>
            </a:r>
            <a:r>
              <a:rPr lang="en-US" altLang="en-US" dirty="0"/>
              <a:t> </a:t>
            </a:r>
            <a:r>
              <a:rPr lang="en-US" altLang="en-US" dirty="0">
                <a:solidFill>
                  <a:schemeClr val="tx1"/>
                </a:solidFill>
                <a:latin typeface="Courier New" pitchFamily="49" charset="0"/>
              </a:rPr>
              <a:t>MONTH</a:t>
            </a:r>
            <a:r>
              <a:rPr lang="en-US" altLang="en-US" dirty="0">
                <a:solidFill>
                  <a:schemeClr val="tx1"/>
                </a:solidFill>
              </a:rPr>
              <a:t> data type stores a period of time using the </a:t>
            </a:r>
            <a:r>
              <a:rPr lang="en-US" altLang="en-US" dirty="0">
                <a:solidFill>
                  <a:schemeClr val="tx1"/>
                </a:solidFill>
                <a:latin typeface="Courier New" pitchFamily="49" charset="0"/>
              </a:rPr>
              <a:t>YEAR</a:t>
            </a:r>
            <a:r>
              <a:rPr lang="en-US" altLang="en-US" dirty="0">
                <a:solidFill>
                  <a:schemeClr val="tx1"/>
                </a:solidFill>
              </a:rPr>
              <a:t> and </a:t>
            </a:r>
            <a:r>
              <a:rPr lang="en-US" altLang="en-US" dirty="0">
                <a:solidFill>
                  <a:schemeClr val="tx1"/>
                </a:solidFill>
                <a:latin typeface="Courier New" pitchFamily="49" charset="0"/>
              </a:rPr>
              <a:t>MONTH</a:t>
            </a:r>
            <a:r>
              <a:rPr lang="en-US" altLang="en-US" dirty="0">
                <a:solidFill>
                  <a:schemeClr val="tx1"/>
                </a:solidFill>
              </a:rPr>
              <a:t> </a:t>
            </a:r>
            <a:r>
              <a:rPr lang="en-US" altLang="en-US" dirty="0" err="1">
                <a:solidFill>
                  <a:schemeClr val="tx1"/>
                </a:solidFill>
              </a:rPr>
              <a:t>datetime</a:t>
            </a:r>
            <a:r>
              <a:rPr lang="en-US" altLang="en-US" dirty="0">
                <a:solidFill>
                  <a:schemeClr val="tx1"/>
                </a:solidFill>
              </a:rPr>
              <a:t> fields. The format of </a:t>
            </a:r>
            <a:r>
              <a:rPr lang="en-US" altLang="en-US" dirty="0">
                <a:solidFill>
                  <a:schemeClr val="tx1"/>
                </a:solidFill>
                <a:latin typeface="Courier New" pitchFamily="49" charset="0"/>
              </a:rPr>
              <a:t>INTERVAL</a:t>
            </a:r>
            <a:r>
              <a:rPr lang="en-US" altLang="en-US" dirty="0"/>
              <a:t> </a:t>
            </a:r>
            <a:r>
              <a:rPr lang="en-US" altLang="en-US" dirty="0">
                <a:solidFill>
                  <a:schemeClr val="tx1"/>
                </a:solidFill>
                <a:latin typeface="Courier New" pitchFamily="49" charset="0"/>
              </a:rPr>
              <a:t>YEAR</a:t>
            </a:r>
            <a:r>
              <a:rPr lang="en-US" altLang="en-US" dirty="0"/>
              <a:t> </a:t>
            </a:r>
            <a:r>
              <a:rPr lang="en-US" altLang="en-US" dirty="0">
                <a:solidFill>
                  <a:schemeClr val="tx1"/>
                </a:solidFill>
                <a:latin typeface="Courier New" pitchFamily="49" charset="0"/>
              </a:rPr>
              <a:t>TO</a:t>
            </a:r>
            <a:r>
              <a:rPr lang="en-US" altLang="en-US" dirty="0"/>
              <a:t> </a:t>
            </a:r>
            <a:r>
              <a:rPr lang="en-US" altLang="en-US" dirty="0">
                <a:solidFill>
                  <a:schemeClr val="tx1"/>
                </a:solidFill>
                <a:latin typeface="Courier New" pitchFamily="49" charset="0"/>
              </a:rPr>
              <a:t>MONTH</a:t>
            </a:r>
            <a:r>
              <a:rPr lang="en-US" altLang="en-US" dirty="0">
                <a:solidFill>
                  <a:schemeClr val="tx1"/>
                </a:solidFill>
              </a:rPr>
              <a:t> is as follows:</a:t>
            </a:r>
          </a:p>
          <a:p>
            <a:pPr marL="857250" lvl="4"/>
            <a:r>
              <a:rPr lang="en-US" altLang="en-US" dirty="0">
                <a:solidFill>
                  <a:schemeClr val="tx1"/>
                </a:solidFill>
              </a:rPr>
              <a:t>INTERVAL YEAR [(</a:t>
            </a:r>
            <a:r>
              <a:rPr lang="en-US" altLang="en-US" dirty="0" err="1">
                <a:solidFill>
                  <a:schemeClr val="tx1"/>
                </a:solidFill>
              </a:rPr>
              <a:t>year_precision</a:t>
            </a:r>
            <a:r>
              <a:rPr lang="en-US" altLang="en-US" dirty="0">
                <a:solidFill>
                  <a:schemeClr val="tx1"/>
                </a:solidFill>
              </a:rPr>
              <a:t>)] TO MONTH</a:t>
            </a:r>
          </a:p>
          <a:p>
            <a:pPr lvl="1"/>
            <a:r>
              <a:rPr lang="en-US" altLang="en-US" dirty="0">
                <a:solidFill>
                  <a:schemeClr val="tx1"/>
                </a:solidFill>
              </a:rPr>
              <a:t>where </a:t>
            </a:r>
            <a:r>
              <a:rPr lang="en-US" altLang="en-US" dirty="0" err="1">
                <a:solidFill>
                  <a:schemeClr val="tx1"/>
                </a:solidFill>
                <a:latin typeface="Courier New" pitchFamily="49" charset="0"/>
              </a:rPr>
              <a:t>year_precision</a:t>
            </a:r>
            <a:r>
              <a:rPr lang="en-US" altLang="en-US" dirty="0">
                <a:solidFill>
                  <a:schemeClr val="tx1"/>
                </a:solidFill>
              </a:rPr>
              <a:t> is the number of digits in the </a:t>
            </a:r>
            <a:r>
              <a:rPr lang="en-US" altLang="en-US" dirty="0">
                <a:solidFill>
                  <a:schemeClr val="tx1"/>
                </a:solidFill>
                <a:latin typeface="Courier New" pitchFamily="49" charset="0"/>
              </a:rPr>
              <a:t>YEAR</a:t>
            </a:r>
            <a:r>
              <a:rPr lang="en-US" altLang="en-US" dirty="0">
                <a:solidFill>
                  <a:schemeClr val="tx1"/>
                </a:solidFill>
              </a:rPr>
              <a:t> </a:t>
            </a:r>
            <a:r>
              <a:rPr lang="en-US" altLang="en-US" dirty="0" err="1">
                <a:solidFill>
                  <a:schemeClr val="tx1"/>
                </a:solidFill>
              </a:rPr>
              <a:t>datetime</a:t>
            </a:r>
            <a:r>
              <a:rPr lang="en-US" altLang="en-US" dirty="0">
                <a:solidFill>
                  <a:schemeClr val="tx1"/>
                </a:solidFill>
              </a:rPr>
              <a:t> field. The default value of </a:t>
            </a:r>
            <a:r>
              <a:rPr lang="en-US" altLang="en-US" dirty="0" err="1">
                <a:solidFill>
                  <a:schemeClr val="tx1"/>
                </a:solidFill>
                <a:latin typeface="Courier New" pitchFamily="49" charset="0"/>
              </a:rPr>
              <a:t>year_precision</a:t>
            </a:r>
            <a:r>
              <a:rPr lang="en-US" altLang="en-US" dirty="0">
                <a:solidFill>
                  <a:schemeClr val="tx1"/>
                </a:solidFill>
              </a:rPr>
              <a:t> is 2.</a:t>
            </a:r>
            <a:br>
              <a:rPr lang="en-US" altLang="en-US" dirty="0">
                <a:solidFill>
                  <a:schemeClr val="tx1"/>
                </a:solidFill>
              </a:rPr>
            </a:br>
            <a:r>
              <a:rPr lang="en-US" altLang="en-US" dirty="0">
                <a:solidFill>
                  <a:schemeClr val="tx1"/>
                </a:solidFill>
              </a:rPr>
              <a:t>The syntax of the </a:t>
            </a:r>
            <a:r>
              <a:rPr lang="en-US" altLang="en-US" dirty="0">
                <a:solidFill>
                  <a:schemeClr val="tx1"/>
                </a:solidFill>
                <a:latin typeface="Courier New" pitchFamily="49" charset="0"/>
              </a:rPr>
              <a:t>TO_YMINTERVAL</a:t>
            </a:r>
            <a:r>
              <a:rPr lang="en-US" altLang="en-US" dirty="0"/>
              <a:t> </a:t>
            </a:r>
            <a:r>
              <a:rPr lang="en-US" altLang="en-US" dirty="0">
                <a:solidFill>
                  <a:schemeClr val="tx1"/>
                </a:solidFill>
              </a:rPr>
              <a:t>function is:</a:t>
            </a:r>
          </a:p>
          <a:p>
            <a:pPr marL="857250" lvl="4"/>
            <a:r>
              <a:rPr lang="en-US" altLang="en-US" dirty="0">
                <a:solidFill>
                  <a:schemeClr val="tx1"/>
                </a:solidFill>
              </a:rPr>
              <a:t>TO_YMINTERVAL (char)</a:t>
            </a:r>
          </a:p>
          <a:p>
            <a:pPr lvl="1">
              <a:lnSpc>
                <a:spcPct val="90000"/>
              </a:lnSpc>
              <a:spcBef>
                <a:spcPct val="15000"/>
              </a:spcBef>
            </a:pPr>
            <a:r>
              <a:rPr lang="en-US" altLang="en-US" dirty="0">
                <a:solidFill>
                  <a:schemeClr val="tx1"/>
                </a:solidFill>
              </a:rPr>
              <a:t>where </a:t>
            </a:r>
            <a:r>
              <a:rPr lang="en-US" altLang="en-US" dirty="0">
                <a:solidFill>
                  <a:schemeClr val="tx1"/>
                </a:solidFill>
                <a:latin typeface="Courier New" pitchFamily="49" charset="0"/>
              </a:rPr>
              <a:t>char</a:t>
            </a:r>
            <a:r>
              <a:rPr lang="en-US" altLang="en-US" dirty="0">
                <a:solidFill>
                  <a:schemeClr val="tx1"/>
                </a:solidFill>
              </a:rPr>
              <a:t> is the character string to be converted.</a:t>
            </a:r>
          </a:p>
          <a:p>
            <a:pPr lvl="1">
              <a:lnSpc>
                <a:spcPct val="90000"/>
              </a:lnSpc>
              <a:spcBef>
                <a:spcPct val="15000"/>
              </a:spcBef>
            </a:pPr>
            <a:r>
              <a:rPr lang="en-US" altLang="en-US" dirty="0">
                <a:solidFill>
                  <a:schemeClr val="tx1"/>
                </a:solidFill>
              </a:rPr>
              <a:t>The example in the slide calculates a date that is one year and two months after the hire date for the employees working in the department </a:t>
            </a:r>
            <a:r>
              <a:rPr lang="en-US" altLang="en-US" dirty="0"/>
              <a:t>with the </a:t>
            </a:r>
            <a:r>
              <a:rPr lang="en-US" altLang="en-US" dirty="0">
                <a:latin typeface="Courier New" pitchFamily="49" charset="0"/>
              </a:rPr>
              <a:t>DEPARTMENT_ID</a:t>
            </a:r>
            <a:r>
              <a:rPr lang="en-US" altLang="en-US" dirty="0"/>
              <a:t> 20 </a:t>
            </a:r>
            <a:r>
              <a:rPr lang="en-US" altLang="en-US" dirty="0">
                <a:solidFill>
                  <a:schemeClr val="tx1"/>
                </a:solidFill>
              </a:rPr>
              <a:t>of the </a:t>
            </a:r>
            <a:r>
              <a:rPr lang="en-US" altLang="en-US" dirty="0">
                <a:solidFill>
                  <a:schemeClr val="tx1"/>
                </a:solidFill>
                <a:latin typeface="Courier New" pitchFamily="49" charset="0"/>
              </a:rPr>
              <a:t>EMPLOYEES</a:t>
            </a:r>
            <a:r>
              <a:rPr lang="en-US" altLang="en-US" dirty="0">
                <a:solidFill>
                  <a:schemeClr val="tx1"/>
                </a:solidFill>
              </a:rPr>
              <a:t> table.</a:t>
            </a:r>
          </a:p>
          <a:p>
            <a:endParaRPr lang="en-US" dirty="0"/>
          </a:p>
        </p:txBody>
      </p:sp>
    </p:spTree>
    <p:extLst>
      <p:ext uri="{BB962C8B-B14F-4D97-AF65-F5344CB8AC3E}">
        <p14:creationId xmlns:p14="http://schemas.microsoft.com/office/powerpoint/2010/main" val="14007875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20 - </a:t>
            </a:r>
            <a:fld id="{7C951E65-0BAA-4B24-AD87-683F8269D8DB}" type="slidenum">
              <a:rPr lang="en-US" smtClean="0"/>
              <a:pPr/>
              <a:t>29</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latin typeface="Courier New" pitchFamily="49" charset="0"/>
              </a:rPr>
              <a:t>TO_DSINTERVAL</a:t>
            </a:r>
            <a:r>
              <a:rPr lang="en-US" altLang="en-US" dirty="0"/>
              <a:t> converts a character string of the </a:t>
            </a:r>
            <a:r>
              <a:rPr lang="en-US" altLang="en-US" dirty="0">
                <a:latin typeface="Courier New" pitchFamily="49" charset="0"/>
              </a:rPr>
              <a:t>CHAR</a:t>
            </a:r>
            <a:r>
              <a:rPr lang="en-US" altLang="en-US" dirty="0"/>
              <a:t>, </a:t>
            </a:r>
            <a:r>
              <a:rPr lang="en-US" altLang="en-US" dirty="0">
                <a:latin typeface="Courier New" pitchFamily="49" charset="0"/>
              </a:rPr>
              <a:t>VARCHAR2</a:t>
            </a:r>
            <a:r>
              <a:rPr lang="en-US" altLang="en-US" dirty="0"/>
              <a:t>, </a:t>
            </a:r>
            <a:r>
              <a:rPr lang="en-US" altLang="en-US" dirty="0">
                <a:latin typeface="Courier New" pitchFamily="49" charset="0"/>
              </a:rPr>
              <a:t>NCHAR</a:t>
            </a:r>
            <a:r>
              <a:rPr lang="en-US" altLang="en-US" dirty="0"/>
              <a:t>, or </a:t>
            </a:r>
            <a:r>
              <a:rPr lang="en-US" altLang="en-US" dirty="0">
                <a:latin typeface="Courier New" pitchFamily="49" charset="0"/>
              </a:rPr>
              <a:t>NVARCHAR2</a:t>
            </a:r>
            <a:r>
              <a:rPr lang="en-US" altLang="en-US" dirty="0"/>
              <a:t> data type to an </a:t>
            </a:r>
            <a:r>
              <a:rPr lang="en-US" altLang="en-US" dirty="0">
                <a:latin typeface="Courier New" pitchFamily="49" charset="0"/>
              </a:rPr>
              <a:t>INTERVAL</a:t>
            </a:r>
            <a:r>
              <a:rPr lang="en-US" altLang="en-US" dirty="0"/>
              <a:t> </a:t>
            </a:r>
            <a:r>
              <a:rPr lang="en-US" altLang="en-US" dirty="0">
                <a:latin typeface="Courier New" pitchFamily="49" charset="0"/>
              </a:rPr>
              <a:t>DAY</a:t>
            </a:r>
            <a:r>
              <a:rPr lang="en-US" altLang="en-US" dirty="0"/>
              <a:t> </a:t>
            </a:r>
            <a:r>
              <a:rPr lang="en-US" altLang="en-US" dirty="0">
                <a:latin typeface="Courier New" pitchFamily="49" charset="0"/>
              </a:rPr>
              <a:t>TO</a:t>
            </a:r>
            <a:r>
              <a:rPr lang="en-US" altLang="en-US" dirty="0"/>
              <a:t> </a:t>
            </a:r>
            <a:r>
              <a:rPr lang="en-US" altLang="en-US" dirty="0">
                <a:latin typeface="Courier New" pitchFamily="49" charset="0"/>
              </a:rPr>
              <a:t>SECOND</a:t>
            </a:r>
            <a:r>
              <a:rPr lang="en-US" altLang="en-US" dirty="0"/>
              <a:t> data type.</a:t>
            </a:r>
          </a:p>
          <a:p>
            <a:pPr lvl="1"/>
            <a:r>
              <a:rPr lang="en-US" altLang="en-US" dirty="0"/>
              <a:t>In the example in the slide, the date 100 days and 10 hours after the hire date is obtained.</a:t>
            </a:r>
            <a:endParaRPr lang="en-US" altLang="en-US" dirty="0">
              <a:latin typeface="Courier New" pitchFamily="49" charset="0"/>
            </a:endParaRPr>
          </a:p>
          <a:p>
            <a:endParaRPr lang="en-US" dirty="0"/>
          </a:p>
        </p:txBody>
      </p:sp>
    </p:spTree>
    <p:extLst>
      <p:ext uri="{BB962C8B-B14F-4D97-AF65-F5344CB8AC3E}">
        <p14:creationId xmlns:p14="http://schemas.microsoft.com/office/powerpoint/2010/main" val="1277799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20 - </a:t>
            </a:r>
            <a:fld id="{7C951E65-0BAA-4B24-AD87-683F8269D8DB}" type="slidenum">
              <a:rPr lang="en-US" smtClean="0"/>
              <a:pPr/>
              <a:t>3</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In this lesson, you learn how to use data types similar to </a:t>
            </a:r>
            <a:r>
              <a:rPr lang="en-US" altLang="en-US" dirty="0">
                <a:latin typeface="Courier New" pitchFamily="49" charset="0"/>
              </a:rPr>
              <a:t>DATE</a:t>
            </a:r>
            <a:r>
              <a:rPr lang="en-US" altLang="en-US" dirty="0"/>
              <a:t> that store fractional seconds and track time zones. This lesson addresses some of the </a:t>
            </a:r>
            <a:r>
              <a:rPr lang="en-US" altLang="en-US" dirty="0" err="1"/>
              <a:t>datetime</a:t>
            </a:r>
            <a:r>
              <a:rPr lang="en-US" altLang="en-US" dirty="0"/>
              <a:t> functions available in the Oracle database.</a:t>
            </a:r>
          </a:p>
          <a:p>
            <a:pPr lvl="1"/>
            <a:endParaRPr lang="en-US" dirty="0"/>
          </a:p>
        </p:txBody>
      </p:sp>
    </p:spTree>
    <p:extLst>
      <p:ext uri="{BB962C8B-B14F-4D97-AF65-F5344CB8AC3E}">
        <p14:creationId xmlns:p14="http://schemas.microsoft.com/office/powerpoint/2010/main" val="24351912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20 - </a:t>
            </a:r>
            <a:fld id="{7C951E65-0BAA-4B24-AD87-683F8269D8DB}" type="slidenum">
              <a:rPr lang="en-US" smtClean="0"/>
              <a:pPr/>
              <a:t>30</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a:xfrm>
            <a:off x="457200" y="4617720"/>
            <a:ext cx="6858000" cy="6316136"/>
          </a:xfrm>
        </p:spPr>
        <p:txBody>
          <a:bodyPr/>
          <a:lstStyle/>
          <a:p>
            <a:pPr lvl="1"/>
            <a:r>
              <a:rPr lang="en-US" altLang="en-US" dirty="0"/>
              <a:t>Most western nations advance the clock ahead one hour during the summer months. This period is called daylight saving time (DST). The DST lasts from the start of Daylight Saving to the end of Daylight Saving in most of the US, Mexico, and Canada. The nations of the European Union observe DST, but they call it the summer time period. Europe’s summer time period begins a week earlier than its North American counterpart, but ends at the same time.</a:t>
            </a:r>
          </a:p>
          <a:p>
            <a:pPr lvl="1"/>
            <a:r>
              <a:rPr lang="en-US" altLang="en-US" dirty="0"/>
              <a:t>The Oracle database automatically determines, for any given time zone region, whether the DST is in effect and returns local time values accordingly. The </a:t>
            </a:r>
            <a:r>
              <a:rPr lang="en-US" altLang="en-US" dirty="0" err="1"/>
              <a:t>datetime</a:t>
            </a:r>
            <a:r>
              <a:rPr lang="en-US" altLang="en-US" dirty="0"/>
              <a:t> value is sufficient for the Oracle database to determine whether daylight saving time is in effect for a given region in all cases except boundary cases. </a:t>
            </a:r>
          </a:p>
          <a:p>
            <a:pPr lvl="1"/>
            <a:r>
              <a:rPr lang="en-US" altLang="en-US" dirty="0"/>
              <a:t>A boundary case occurs during the period when the DST goes into or out of effect. For example, in the US/Eastern region, when DST goes into effect, the time changes from 01:59:59 AM to 03:00:00 AM. The one-hour interval between 02:00:00 AM and 02:59:59 AM. does not exist. When daylight saving time goes out of effect, the time changes from 02:00:00 AM back to 01:00:01 AM, and the one-hour interval between 01:00:01 AM and 02:00:00 AM is repeated.</a:t>
            </a:r>
            <a:endParaRPr lang="en-US" altLang="en-US" b="1" dirty="0">
              <a:latin typeface="Courier New" pitchFamily="49" charset="0"/>
            </a:endParaRPr>
          </a:p>
          <a:p>
            <a:pPr lvl="1"/>
            <a:r>
              <a:rPr lang="en-US" altLang="en-US" b="1" dirty="0">
                <a:latin typeface="Courier New" pitchFamily="49" charset="0"/>
              </a:rPr>
              <a:t>ERROR_ON_OVERLAP_TIME</a:t>
            </a:r>
          </a:p>
          <a:p>
            <a:pPr lvl="1"/>
            <a:r>
              <a:rPr lang="en-US" altLang="en-US" dirty="0"/>
              <a:t>The </a:t>
            </a:r>
            <a:r>
              <a:rPr lang="en-US" altLang="en-US" dirty="0">
                <a:latin typeface="Courier New" pitchFamily="49" charset="0"/>
              </a:rPr>
              <a:t>ERROR_ON_OVERLAP_TIME</a:t>
            </a:r>
            <a:r>
              <a:rPr lang="en-US" altLang="en-US" dirty="0"/>
              <a:t> is a session parameter to notify the system to issue an error when it encounters a </a:t>
            </a:r>
            <a:r>
              <a:rPr lang="en-US" altLang="en-US" dirty="0" err="1"/>
              <a:t>datetime</a:t>
            </a:r>
            <a:r>
              <a:rPr lang="en-US" altLang="en-US" dirty="0"/>
              <a:t> that occurs in the overlapped period and no time zone abbreviation was specified to distinguish the period.</a:t>
            </a:r>
          </a:p>
          <a:p>
            <a:pPr lvl="1"/>
            <a:r>
              <a:rPr lang="en-US" altLang="en-US" dirty="0"/>
              <a:t>For example, the DST ends on October 31, at 02:00:01 AM. The overlapped periods are:</a:t>
            </a:r>
          </a:p>
          <a:p>
            <a:pPr lvl="2"/>
            <a:r>
              <a:rPr lang="en-US" altLang="en-US" dirty="0"/>
              <a:t>10/31/2016 01:00:01 AM to 10/31/2016 02:00:00 AM (EDT)</a:t>
            </a:r>
          </a:p>
          <a:p>
            <a:pPr lvl="2"/>
            <a:r>
              <a:rPr lang="en-US" altLang="en-US" dirty="0"/>
              <a:t>10/31/2016 01:00:01 AM to 10/31/2016 02:00:00 AM (EST</a:t>
            </a:r>
            <a:r>
              <a:rPr lang="en-US" altLang="en-US" dirty="0" smtClean="0"/>
              <a:t>)</a:t>
            </a:r>
            <a:endParaRPr lang="en-US" altLang="en-US" dirty="0"/>
          </a:p>
        </p:txBody>
      </p:sp>
    </p:spTree>
    <p:extLst>
      <p:ext uri="{BB962C8B-B14F-4D97-AF65-F5344CB8AC3E}">
        <p14:creationId xmlns:p14="http://schemas.microsoft.com/office/powerpoint/2010/main" val="15737923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20 - </a:t>
            </a:r>
            <a:fld id="{7C951E65-0BAA-4B24-AD87-683F8269D8DB}" type="slidenum">
              <a:rPr lang="en-US" smtClean="0"/>
              <a:pPr/>
              <a:t>31</a:t>
            </a:fld>
            <a:endParaRPr lang="en-US" dirty="0"/>
          </a:p>
        </p:txBody>
      </p:sp>
      <p:sp>
        <p:nvSpPr>
          <p:cNvPr id="6" name="Notes Placeholder 5"/>
          <p:cNvSpPr>
            <a:spLocks noGrp="1"/>
          </p:cNvSpPr>
          <p:nvPr>
            <p:ph type="body" idx="1"/>
          </p:nvPr>
        </p:nvSpPr>
        <p:spPr>
          <a:xfrm>
            <a:off x="457200" y="449263"/>
            <a:ext cx="6858000" cy="9380537"/>
          </a:xfrm>
        </p:spPr>
        <p:txBody>
          <a:bodyPr/>
          <a:lstStyle/>
          <a:p>
            <a:pPr lvl="1"/>
            <a:r>
              <a:rPr lang="en-US" altLang="en-US" dirty="0"/>
              <a:t>If you input a </a:t>
            </a:r>
            <a:r>
              <a:rPr lang="en-US" altLang="en-US" dirty="0" err="1"/>
              <a:t>datetime</a:t>
            </a:r>
            <a:r>
              <a:rPr lang="en-US" altLang="en-US" dirty="0"/>
              <a:t> string that occurs in one of these two periods, you need to specify the time zone abbreviation (for example, EDT or EST) in the input string for the system to determine the period. </a:t>
            </a:r>
          </a:p>
          <a:p>
            <a:pPr lvl="1"/>
            <a:r>
              <a:rPr lang="en-US" altLang="en-US" dirty="0"/>
              <a:t>Without this time zone abbreviation, the system does the following:</a:t>
            </a:r>
          </a:p>
          <a:p>
            <a:pPr lvl="1"/>
            <a:r>
              <a:rPr lang="en-US" altLang="en-US" dirty="0"/>
              <a:t>If the </a:t>
            </a:r>
            <a:r>
              <a:rPr lang="en-US" altLang="en-US" dirty="0">
                <a:latin typeface="Courier New" pitchFamily="49" charset="0"/>
              </a:rPr>
              <a:t>ERROR_ON_OVERLAP_TIME</a:t>
            </a:r>
            <a:r>
              <a:rPr lang="en-US" altLang="en-US" dirty="0"/>
              <a:t> parameter is </a:t>
            </a:r>
            <a:r>
              <a:rPr lang="en-US" altLang="en-US" dirty="0">
                <a:latin typeface="Courier New" pitchFamily="49" charset="0"/>
              </a:rPr>
              <a:t>FALSE</a:t>
            </a:r>
            <a:r>
              <a:rPr lang="en-US" altLang="en-US" dirty="0"/>
              <a:t>, it assumes that the input time is standard time (for example, EST). Otherwise, an error</a:t>
            </a:r>
            <a:r>
              <a:rPr lang="en-US" altLang="en-US" dirty="0">
                <a:solidFill>
                  <a:schemeClr val="hlink"/>
                </a:solidFill>
              </a:rPr>
              <a:t> </a:t>
            </a:r>
            <a:r>
              <a:rPr lang="en-US" altLang="en-US" dirty="0">
                <a:solidFill>
                  <a:schemeClr val="tx1"/>
                </a:solidFill>
              </a:rPr>
              <a:t>is raised</a:t>
            </a:r>
            <a:endParaRPr lang="en-US" altLang="en-US" dirty="0">
              <a:solidFill>
                <a:schemeClr val="hlink"/>
              </a:solidFill>
            </a:endParaRPr>
          </a:p>
          <a:p>
            <a:endParaRPr lang="en-US" dirty="0"/>
          </a:p>
        </p:txBody>
      </p:sp>
    </p:spTree>
    <p:extLst>
      <p:ext uri="{BB962C8B-B14F-4D97-AF65-F5344CB8AC3E}">
        <p14:creationId xmlns:p14="http://schemas.microsoft.com/office/powerpoint/2010/main" val="32421237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7"/>
          <p:cNvSpPr>
            <a:spLocks noGrp="1" noChangeArrowheads="1"/>
          </p:cNvSpPr>
          <p:nvPr>
            <p:ph type="body" idx="1"/>
          </p:nvPr>
        </p:nvSpPr>
        <p:spPr/>
        <p:txBody>
          <a:bodyPr/>
          <a:lstStyle/>
          <a:p>
            <a:pPr lvl="1"/>
            <a:r>
              <a:rPr lang="en-US" altLang="en-US" smtClean="0"/>
              <a:t>This lesson addressed some of the datetime functions available in the Oracle database.</a:t>
            </a:r>
            <a:endParaRPr lang="en-US" altLang="en-US" dirty="0"/>
          </a:p>
        </p:txBody>
      </p:sp>
      <p:sp>
        <p:nvSpPr>
          <p:cNvPr id="3" name="Footer Placeholder 2"/>
          <p:cNvSpPr>
            <a:spLocks noGrp="1"/>
          </p:cNvSpPr>
          <p:nvPr>
            <p:ph type="ftr" sz="quarter" idx="10"/>
          </p:nvPr>
        </p:nvSpPr>
        <p:spPr/>
        <p:txBody>
          <a:bodyPr/>
          <a:lstStyle/>
          <a:p>
            <a:r>
              <a:rPr lang="en-US" smtClean="0"/>
              <a:t>Oracle Database 19c: SQL Workshop   20 - </a:t>
            </a:r>
            <a:fld id="{7C951E65-0BAA-4B24-AD87-683F8269D8DB}" type="slidenum">
              <a:rPr lang="en-US" smtClean="0"/>
              <a:pPr/>
              <a:t>32</a:t>
            </a:fld>
            <a:endParaRPr lang="en-US"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27174845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20 - </a:t>
            </a:r>
            <a:fld id="{7C951E65-0BAA-4B24-AD87-683F8269D8DB}" type="slidenum">
              <a:rPr lang="en-US" smtClean="0"/>
              <a:pPr/>
              <a:t>33</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In this practice, you display time zone offsets, </a:t>
            </a:r>
            <a:r>
              <a:rPr lang="en-US" altLang="en-US" dirty="0">
                <a:latin typeface="Courier New" pitchFamily="49" charset="0"/>
              </a:rPr>
              <a:t>CURRENT_DATE</a:t>
            </a:r>
            <a:r>
              <a:rPr lang="en-US" altLang="en-US" dirty="0"/>
              <a:t>, </a:t>
            </a:r>
            <a:r>
              <a:rPr lang="en-US" altLang="en-US" dirty="0">
                <a:latin typeface="Courier New" pitchFamily="49" charset="0"/>
              </a:rPr>
              <a:t>CURRENT_TIMESTAMP</a:t>
            </a:r>
            <a:r>
              <a:rPr lang="en-US" altLang="en-US" dirty="0"/>
              <a:t>, and </a:t>
            </a:r>
            <a:r>
              <a:rPr lang="en-US" altLang="en-US" dirty="0">
                <a:latin typeface="Courier New" pitchFamily="49" charset="0"/>
              </a:rPr>
              <a:t>LOCALTIMESTAMP</a:t>
            </a:r>
            <a:r>
              <a:rPr lang="en-US" altLang="en-US" dirty="0"/>
              <a:t>. You also set time zones and use the </a:t>
            </a:r>
            <a:r>
              <a:rPr lang="en-US" altLang="en-US" dirty="0">
                <a:latin typeface="Courier New" pitchFamily="49" charset="0"/>
              </a:rPr>
              <a:t>EXTRACT</a:t>
            </a:r>
            <a:r>
              <a:rPr lang="en-US" altLang="en-US" dirty="0"/>
              <a:t> function.</a:t>
            </a:r>
          </a:p>
          <a:p>
            <a:pPr lvl="1"/>
            <a:endParaRPr lang="en-US" dirty="0"/>
          </a:p>
        </p:txBody>
      </p:sp>
    </p:spTree>
    <p:extLst>
      <p:ext uri="{BB962C8B-B14F-4D97-AF65-F5344CB8AC3E}">
        <p14:creationId xmlns:p14="http://schemas.microsoft.com/office/powerpoint/2010/main" val="787376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0255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20 - </a:t>
            </a:r>
            <a:fld id="{7C951E65-0BAA-4B24-AD87-683F8269D8DB}" type="slidenum">
              <a:rPr lang="en-US" smtClean="0"/>
              <a:pPr/>
              <a:t>4</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This section discusses </a:t>
            </a:r>
            <a:r>
              <a:rPr lang="en-US" altLang="en-US" dirty="0">
                <a:latin typeface="Courier New" pitchFamily="49" charset="0"/>
                <a:cs typeface="Courier New" pitchFamily="49" charset="0"/>
              </a:rPr>
              <a:t>CURRENT_DATE, CURRENT_TIMESTAMP,</a:t>
            </a:r>
            <a:r>
              <a:rPr lang="en-US" altLang="en-US" dirty="0"/>
              <a:t> and </a:t>
            </a:r>
            <a:r>
              <a:rPr lang="en-US" altLang="en-US" dirty="0">
                <a:latin typeface="Courier New" pitchFamily="49" charset="0"/>
                <a:cs typeface="Courier New" pitchFamily="49" charset="0"/>
              </a:rPr>
              <a:t>LOCALTIMESTAMP</a:t>
            </a:r>
            <a:r>
              <a:rPr lang="en-US" altLang="en-US" dirty="0"/>
              <a:t>.</a:t>
            </a:r>
          </a:p>
          <a:p>
            <a:r>
              <a:rPr lang="en-US" altLang="en-US" dirty="0"/>
              <a:t> </a:t>
            </a:r>
          </a:p>
          <a:p>
            <a:endParaRPr lang="en-US" dirty="0"/>
          </a:p>
        </p:txBody>
      </p:sp>
    </p:spTree>
    <p:extLst>
      <p:ext uri="{BB962C8B-B14F-4D97-AF65-F5344CB8AC3E}">
        <p14:creationId xmlns:p14="http://schemas.microsoft.com/office/powerpoint/2010/main" val="3024873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smtClean="0"/>
              <a:t>Oracle Database 19c: SQL Workshop   20 - </a:t>
            </a:r>
            <a:fld id="{7C951E65-0BAA-4B24-AD87-683F8269D8DB}" type="slidenum">
              <a:rPr lang="en-US" smtClean="0"/>
              <a:pPr/>
              <a:t>5</a:t>
            </a:fld>
            <a:endParaRPr lang="en-US" dirty="0"/>
          </a:p>
        </p:txBody>
      </p:sp>
      <p:sp>
        <p:nvSpPr>
          <p:cNvPr id="8" name="Slide Image Placeholder 7"/>
          <p:cNvSpPr>
            <a:spLocks noGrp="1" noRot="1" noChangeAspect="1"/>
          </p:cNvSpPr>
          <p:nvPr>
            <p:ph type="sldImg"/>
          </p:nvPr>
        </p:nvSpPr>
        <p:spPr/>
      </p:sp>
      <p:sp>
        <p:nvSpPr>
          <p:cNvPr id="9" name="Notes Placeholder 8"/>
          <p:cNvSpPr>
            <a:spLocks noGrp="1"/>
          </p:cNvSpPr>
          <p:nvPr>
            <p:ph type="body" idx="1"/>
          </p:nvPr>
        </p:nvSpPr>
        <p:spPr/>
        <p:txBody>
          <a:bodyPr/>
          <a:lstStyle/>
          <a:p>
            <a:pPr lvl="1"/>
            <a:r>
              <a:rPr lang="en-US" dirty="0"/>
              <a:t>Recall the </a:t>
            </a:r>
            <a:r>
              <a:rPr lang="en-US" dirty="0" err="1"/>
              <a:t>OracleKart</a:t>
            </a:r>
            <a:r>
              <a:rPr lang="en-US" dirty="0"/>
              <a:t> e-commerce company that is a global online shopping website. Their data center is located in the US. The customers of this site are spread out all around the globe. When a customer, Rick, who lives in Australia, places an order, the date and time of the order is recorded as per the US time zone. Due to this, the order delivery date is miscalculated and the order is delayed. How can this be avoided? </a:t>
            </a:r>
            <a:endParaRPr lang="en-US" dirty="0">
              <a:solidFill>
                <a:srgbClr val="FF0000"/>
              </a:solidFill>
            </a:endParaRPr>
          </a:p>
          <a:p>
            <a:pPr lvl="1"/>
            <a:r>
              <a:rPr lang="en-US" dirty="0"/>
              <a:t>Ideally, the order date and time should be the local time of the place from which the customer placed the order (in this case, Australia). Nonetheless, if the time zone is not set, the date and time will be set to that of the server where the database resides. For example, if the database is in the US, then the date and time entry will be in the US time zone. This will cause problems while calculating the delivery time and returns for the customer. Hence, time zones are very useful for the e-commerce industry. Let us learn more about the different time zones and how to use them.</a:t>
            </a:r>
          </a:p>
          <a:p>
            <a:endParaRPr lang="en-US" dirty="0"/>
          </a:p>
        </p:txBody>
      </p:sp>
    </p:spTree>
    <p:extLst>
      <p:ext uri="{BB962C8B-B14F-4D97-AF65-F5344CB8AC3E}">
        <p14:creationId xmlns:p14="http://schemas.microsoft.com/office/powerpoint/2010/main" val="242192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20 - </a:t>
            </a:r>
            <a:fld id="{7C951E65-0BAA-4B24-AD87-683F8269D8DB}" type="slidenum">
              <a:rPr lang="en-US" smtClean="0"/>
              <a:pPr/>
              <a:t>6</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Let us look into some of the basics of time zones:</a:t>
            </a:r>
          </a:p>
          <a:p>
            <a:pPr lvl="1"/>
            <a:r>
              <a:rPr lang="en-US" altLang="en-US" dirty="0"/>
              <a:t>The hours of the day are measured by the turning of the earth. The time of day at any particular moment depends on where you are. When it is noon in Greenwich, England, it is midnight along the International Date Line. </a:t>
            </a:r>
          </a:p>
          <a:p>
            <a:pPr lvl="1"/>
            <a:r>
              <a:rPr lang="en-US" altLang="en-US" dirty="0"/>
              <a:t>The earth is divided into 24 time zones, one for each hour of the day. The time along the prime meridian in Greenwich, England, is known as Greenwich Mean Time (GMT). GMT is now known as Coordinated Universal Time (UTC). </a:t>
            </a:r>
          </a:p>
          <a:p>
            <a:pPr lvl="1"/>
            <a:r>
              <a:rPr lang="en-US" altLang="en-US" dirty="0"/>
              <a:t>UTC is the time standard against which all other time zones in the world are referenced. It is the same all year round and is not affected by summer time or daylight saving time. </a:t>
            </a:r>
          </a:p>
          <a:p>
            <a:pPr lvl="1"/>
            <a:r>
              <a:rPr lang="en-US" altLang="en-US" dirty="0"/>
              <a:t>The meridian line is an imaginary line that runs from the North Pole to the South Pole. It is known as zero longitude and it is the line from which all other lines of longitude are measured. All time is measured relative to UTC and all places have a latitude (their distance north or south of the equator) and a longitude (their distance east or west of the Greenwich meridian).</a:t>
            </a:r>
          </a:p>
          <a:p>
            <a:endParaRPr lang="en-US" dirty="0"/>
          </a:p>
        </p:txBody>
      </p:sp>
    </p:spTree>
    <p:extLst>
      <p:ext uri="{BB962C8B-B14F-4D97-AF65-F5344CB8AC3E}">
        <p14:creationId xmlns:p14="http://schemas.microsoft.com/office/powerpoint/2010/main" val="473192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956050" y="1588"/>
            <a:ext cx="3036888" cy="466725"/>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latin typeface="Oracle Sans" panose="020B0503020204020204" pitchFamily="34" charset="0"/>
              <a:cs typeface="Oracle Sans" panose="020B0503020204020204" pitchFamily="34" charset="0"/>
            </a:endParaRPr>
          </a:p>
        </p:txBody>
      </p:sp>
      <p:sp>
        <p:nvSpPr>
          <p:cNvPr id="15363" name="Rectangle 3"/>
          <p:cNvSpPr>
            <a:spLocks noChangeArrowheads="1"/>
          </p:cNvSpPr>
          <p:nvPr/>
        </p:nvSpPr>
        <p:spPr bwMode="auto">
          <a:xfrm>
            <a:off x="-3175" y="1588"/>
            <a:ext cx="3032125" cy="466725"/>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latin typeface="Oracle Sans" panose="020B0503020204020204" pitchFamily="34" charset="0"/>
              <a:cs typeface="Oracle Sans" panose="020B0503020204020204" pitchFamily="34" charset="0"/>
            </a:endParaRPr>
          </a:p>
        </p:txBody>
      </p:sp>
      <p:sp>
        <p:nvSpPr>
          <p:cNvPr id="3" name="Footer Placeholder 2"/>
          <p:cNvSpPr>
            <a:spLocks noGrp="1"/>
          </p:cNvSpPr>
          <p:nvPr>
            <p:ph type="ftr" sz="quarter" idx="10"/>
          </p:nvPr>
        </p:nvSpPr>
        <p:spPr/>
        <p:txBody>
          <a:bodyPr/>
          <a:lstStyle/>
          <a:p>
            <a:r>
              <a:rPr lang="en-US" smtClean="0"/>
              <a:t>Oracle Database 19c: SQL Workshop   20 - </a:t>
            </a:r>
            <a:fld id="{7C951E65-0BAA-4B24-AD87-683F8269D8DB}" type="slidenum">
              <a:rPr lang="en-US" smtClean="0"/>
              <a:pPr/>
              <a:t>7</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solidFill>
                  <a:schemeClr val="tx1"/>
                </a:solidFill>
              </a:rPr>
              <a:t>The Oracle database supports storing the time zone in your date and time data, as well as fractional seconds. </a:t>
            </a:r>
          </a:p>
          <a:p>
            <a:pPr lvl="1"/>
            <a:r>
              <a:rPr lang="en-US" altLang="en-US" dirty="0"/>
              <a:t>The </a:t>
            </a:r>
            <a:r>
              <a:rPr lang="en-US" altLang="en-US" dirty="0">
                <a:latin typeface="Courier New" pitchFamily="49" charset="0"/>
              </a:rPr>
              <a:t>ALTER</a:t>
            </a:r>
            <a:r>
              <a:rPr lang="en-US" altLang="en-US" dirty="0"/>
              <a:t> </a:t>
            </a:r>
            <a:r>
              <a:rPr lang="en-US" altLang="en-US" dirty="0">
                <a:latin typeface="Courier New" pitchFamily="49" charset="0"/>
              </a:rPr>
              <a:t>SESSION</a:t>
            </a:r>
            <a:r>
              <a:rPr lang="en-US" altLang="en-US" dirty="0"/>
              <a:t> command can be used to change time zone values in a user’s session. The time zone values can be set to an absolute offset, a named time zone, a database time zone, or the local time zone. Observe the examples shown in the slide.</a:t>
            </a:r>
          </a:p>
          <a:p>
            <a:endParaRPr lang="en-US" dirty="0"/>
          </a:p>
        </p:txBody>
      </p:sp>
    </p:spTree>
    <p:extLst>
      <p:ext uri="{BB962C8B-B14F-4D97-AF65-F5344CB8AC3E}">
        <p14:creationId xmlns:p14="http://schemas.microsoft.com/office/powerpoint/2010/main" val="1408648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20 - </a:t>
            </a:r>
            <a:fld id="{7C951E65-0BAA-4B24-AD87-683F8269D8DB}" type="slidenum">
              <a:rPr lang="en-US" smtClean="0"/>
              <a:pPr/>
              <a:t>8</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The </a:t>
            </a:r>
            <a:r>
              <a:rPr lang="en-US" altLang="en-US" dirty="0">
                <a:latin typeface="Courier New" pitchFamily="49" charset="0"/>
              </a:rPr>
              <a:t>CURRENT_DATE</a:t>
            </a:r>
            <a:r>
              <a:rPr lang="en-US" altLang="en-US" dirty="0"/>
              <a:t> and </a:t>
            </a:r>
            <a:r>
              <a:rPr lang="en-US" altLang="en-US" dirty="0">
                <a:latin typeface="Courier New" pitchFamily="49" charset="0"/>
              </a:rPr>
              <a:t>CURRENT_TIMESTAMP</a:t>
            </a:r>
            <a:r>
              <a:rPr lang="en-US" altLang="en-US" dirty="0"/>
              <a:t> functions return the current date and current time stamp, respectively. The data type of </a:t>
            </a:r>
            <a:r>
              <a:rPr lang="en-US" altLang="en-US" dirty="0">
                <a:latin typeface="Courier New" pitchFamily="49" charset="0"/>
              </a:rPr>
              <a:t>CURRENT_DATE</a:t>
            </a:r>
            <a:r>
              <a:rPr lang="en-US" altLang="en-US" dirty="0"/>
              <a:t> is </a:t>
            </a:r>
            <a:r>
              <a:rPr lang="en-US" altLang="en-US" dirty="0">
                <a:latin typeface="Courier New" pitchFamily="49" charset="0"/>
              </a:rPr>
              <a:t>DATE</a:t>
            </a:r>
            <a:r>
              <a:rPr lang="en-US" altLang="en-US" dirty="0"/>
              <a:t>. The data type of </a:t>
            </a:r>
            <a:r>
              <a:rPr lang="en-US" altLang="en-US" dirty="0">
                <a:latin typeface="Courier New" pitchFamily="49" charset="0"/>
              </a:rPr>
              <a:t>CURRENT_TIMESTAMP</a:t>
            </a:r>
            <a:r>
              <a:rPr lang="en-US" altLang="en-US" dirty="0"/>
              <a:t> is </a:t>
            </a:r>
            <a:r>
              <a:rPr lang="en-US" altLang="en-US" dirty="0">
                <a:latin typeface="Courier New" pitchFamily="49" charset="0"/>
              </a:rPr>
              <a:t>TIMESTAMP</a:t>
            </a:r>
            <a:r>
              <a:rPr lang="en-US" altLang="en-US" dirty="0"/>
              <a:t> </a:t>
            </a:r>
            <a:r>
              <a:rPr lang="en-US" altLang="en-US" dirty="0">
                <a:latin typeface="Courier New" pitchFamily="49" charset="0"/>
              </a:rPr>
              <a:t>WITH</a:t>
            </a:r>
            <a:r>
              <a:rPr lang="en-US" altLang="en-US" dirty="0"/>
              <a:t> </a:t>
            </a:r>
            <a:r>
              <a:rPr lang="en-US" altLang="en-US" dirty="0">
                <a:latin typeface="Courier New" pitchFamily="49" charset="0"/>
              </a:rPr>
              <a:t>TIME</a:t>
            </a:r>
            <a:r>
              <a:rPr lang="en-US" altLang="en-US" dirty="0"/>
              <a:t> </a:t>
            </a:r>
            <a:r>
              <a:rPr lang="en-US" altLang="en-US" dirty="0">
                <a:latin typeface="Courier New" pitchFamily="49" charset="0"/>
              </a:rPr>
              <a:t>ZONE</a:t>
            </a:r>
            <a:r>
              <a:rPr lang="en-US" altLang="en-US" dirty="0"/>
              <a:t>.</a:t>
            </a:r>
          </a:p>
          <a:p>
            <a:pPr lvl="1"/>
            <a:r>
              <a:rPr lang="en-US" altLang="en-US" dirty="0"/>
              <a:t>The values returned display the time zone displacement of the SQL session executing the functions. Here, </a:t>
            </a:r>
            <a:r>
              <a:rPr lang="en-US" altLang="en-US" dirty="0">
                <a:solidFill>
                  <a:schemeClr val="tx1"/>
                </a:solidFill>
              </a:rPr>
              <a:t>the time zone displacement is the difference (in hours and minutes) between local time and UTC. The </a:t>
            </a:r>
            <a:r>
              <a:rPr lang="en-US" altLang="en-US" dirty="0">
                <a:solidFill>
                  <a:schemeClr val="tx1"/>
                </a:solidFill>
                <a:latin typeface="Courier New" pitchFamily="49" charset="0"/>
              </a:rPr>
              <a:t>TIMESTAMP</a:t>
            </a:r>
            <a:r>
              <a:rPr lang="en-US" altLang="en-US" dirty="0"/>
              <a:t> </a:t>
            </a:r>
            <a:r>
              <a:rPr lang="en-US" altLang="en-US" dirty="0">
                <a:solidFill>
                  <a:schemeClr val="tx1"/>
                </a:solidFill>
                <a:latin typeface="Courier New" pitchFamily="49" charset="0"/>
              </a:rPr>
              <a:t>WITH</a:t>
            </a:r>
            <a:r>
              <a:rPr lang="en-US" altLang="en-US" dirty="0"/>
              <a:t> </a:t>
            </a:r>
            <a:r>
              <a:rPr lang="en-US" altLang="en-US" dirty="0">
                <a:solidFill>
                  <a:schemeClr val="tx1"/>
                </a:solidFill>
                <a:latin typeface="Courier New" pitchFamily="49" charset="0"/>
              </a:rPr>
              <a:t>TIME</a:t>
            </a:r>
            <a:r>
              <a:rPr lang="en-US" altLang="en-US" dirty="0"/>
              <a:t> </a:t>
            </a:r>
            <a:r>
              <a:rPr lang="en-US" altLang="en-US" dirty="0">
                <a:solidFill>
                  <a:schemeClr val="tx1"/>
                </a:solidFill>
                <a:latin typeface="Courier New" pitchFamily="49" charset="0"/>
              </a:rPr>
              <a:t>ZONE</a:t>
            </a:r>
            <a:r>
              <a:rPr lang="en-US" altLang="en-US" dirty="0">
                <a:solidFill>
                  <a:schemeClr val="tx1"/>
                </a:solidFill>
              </a:rPr>
              <a:t> data type has the format:</a:t>
            </a:r>
          </a:p>
          <a:p>
            <a:pPr marL="857250" lvl="4"/>
            <a:r>
              <a:rPr lang="en-US" altLang="en-US" dirty="0">
                <a:solidFill>
                  <a:schemeClr val="tx1"/>
                </a:solidFill>
              </a:rPr>
              <a:t>TIMESTAMP [ (</a:t>
            </a:r>
            <a:r>
              <a:rPr lang="en-US" altLang="en-US" dirty="0" err="1">
                <a:solidFill>
                  <a:schemeClr val="tx1"/>
                </a:solidFill>
              </a:rPr>
              <a:t>fractional_seconds_precision</a:t>
            </a:r>
            <a:r>
              <a:rPr lang="en-US" altLang="en-US" dirty="0">
                <a:solidFill>
                  <a:schemeClr val="tx1"/>
                </a:solidFill>
              </a:rPr>
              <a:t>) ] WITH TIME ZONE</a:t>
            </a:r>
          </a:p>
          <a:p>
            <a:pPr lvl="1"/>
            <a:r>
              <a:rPr lang="en-US" altLang="en-US" dirty="0">
                <a:solidFill>
                  <a:schemeClr val="tx1"/>
                </a:solidFill>
              </a:rPr>
              <a:t>where </a:t>
            </a:r>
            <a:r>
              <a:rPr lang="en-US" altLang="en-US" dirty="0" err="1">
                <a:solidFill>
                  <a:schemeClr val="tx1"/>
                </a:solidFill>
                <a:latin typeface="Courier New" pitchFamily="49" charset="0"/>
              </a:rPr>
              <a:t>fractional_seconds_precision</a:t>
            </a:r>
            <a:r>
              <a:rPr lang="en-US" altLang="en-US" dirty="0">
                <a:solidFill>
                  <a:schemeClr val="tx1"/>
                </a:solidFill>
              </a:rPr>
              <a:t> optionally specifies the number of digits in the fractional part of the </a:t>
            </a:r>
            <a:r>
              <a:rPr lang="en-US" altLang="en-US" dirty="0">
                <a:solidFill>
                  <a:schemeClr val="tx1"/>
                </a:solidFill>
                <a:latin typeface="Courier New" pitchFamily="49" charset="0"/>
              </a:rPr>
              <a:t>SECOND</a:t>
            </a:r>
            <a:r>
              <a:rPr lang="en-US" altLang="en-US" dirty="0">
                <a:solidFill>
                  <a:schemeClr val="tx1"/>
                </a:solidFill>
              </a:rPr>
              <a:t> </a:t>
            </a:r>
            <a:r>
              <a:rPr lang="en-US" altLang="en-US" dirty="0" err="1">
                <a:solidFill>
                  <a:schemeClr val="tx1"/>
                </a:solidFill>
              </a:rPr>
              <a:t>datetime</a:t>
            </a:r>
            <a:r>
              <a:rPr lang="en-US" altLang="en-US" dirty="0">
                <a:solidFill>
                  <a:schemeClr val="tx1"/>
                </a:solidFill>
              </a:rPr>
              <a:t> field and can be a number in the range 0 through 9. The default is 6. </a:t>
            </a:r>
          </a:p>
          <a:p>
            <a:pPr lvl="1">
              <a:lnSpc>
                <a:spcPct val="95000"/>
              </a:lnSpc>
              <a:spcBef>
                <a:spcPct val="20000"/>
              </a:spcBef>
            </a:pPr>
            <a:r>
              <a:rPr lang="en-US" altLang="en-US" dirty="0"/>
              <a:t>The </a:t>
            </a:r>
            <a:r>
              <a:rPr lang="en-US" altLang="en-US" dirty="0">
                <a:latin typeface="Courier New" pitchFamily="49" charset="0"/>
              </a:rPr>
              <a:t>LOCALTIMESTAMP</a:t>
            </a:r>
            <a:r>
              <a:rPr lang="en-US" altLang="en-US" dirty="0"/>
              <a:t> function returns the current date and time in the session time zone. The difference between </a:t>
            </a:r>
            <a:r>
              <a:rPr lang="en-US" altLang="en-US" dirty="0">
                <a:latin typeface="Courier New" pitchFamily="49" charset="0"/>
              </a:rPr>
              <a:t>LOCALTIMESTAMP</a:t>
            </a:r>
            <a:r>
              <a:rPr lang="en-US" altLang="en-US" dirty="0"/>
              <a:t> and </a:t>
            </a:r>
            <a:r>
              <a:rPr lang="en-US" altLang="en-US" dirty="0">
                <a:latin typeface="Courier New" pitchFamily="49" charset="0"/>
              </a:rPr>
              <a:t>CURRENT_TIMESTAMP</a:t>
            </a:r>
            <a:r>
              <a:rPr lang="en-US" altLang="en-US" dirty="0"/>
              <a:t> is that </a:t>
            </a:r>
            <a:r>
              <a:rPr lang="en-US" altLang="en-US" dirty="0">
                <a:latin typeface="Courier New" pitchFamily="49" charset="0"/>
              </a:rPr>
              <a:t>LOCALTIMESTAMP</a:t>
            </a:r>
            <a:r>
              <a:rPr lang="en-US" altLang="en-US" dirty="0"/>
              <a:t> returns a </a:t>
            </a:r>
            <a:r>
              <a:rPr lang="en-US" altLang="en-US" dirty="0">
                <a:latin typeface="Courier New" pitchFamily="49" charset="0"/>
              </a:rPr>
              <a:t>TIMESTAMP</a:t>
            </a:r>
            <a:r>
              <a:rPr lang="en-US" altLang="en-US" dirty="0"/>
              <a:t> value, whereas </a:t>
            </a:r>
            <a:r>
              <a:rPr lang="en-US" altLang="en-US" dirty="0">
                <a:latin typeface="Courier New" pitchFamily="49" charset="0"/>
              </a:rPr>
              <a:t>CURRENT_TIMESTAMP</a:t>
            </a:r>
            <a:r>
              <a:rPr lang="en-US" altLang="en-US" dirty="0"/>
              <a:t> returns a </a:t>
            </a:r>
            <a:r>
              <a:rPr lang="en-US" altLang="en-US" dirty="0">
                <a:latin typeface="Courier New" pitchFamily="49" charset="0"/>
              </a:rPr>
              <a:t>TIMESTAMP</a:t>
            </a:r>
            <a:r>
              <a:rPr lang="en-US" altLang="en-US" dirty="0"/>
              <a:t> </a:t>
            </a:r>
            <a:r>
              <a:rPr lang="en-US" altLang="en-US" dirty="0">
                <a:latin typeface="Courier New" pitchFamily="49" charset="0"/>
              </a:rPr>
              <a:t>WITH</a:t>
            </a:r>
            <a:r>
              <a:rPr lang="en-US" altLang="en-US" dirty="0"/>
              <a:t> </a:t>
            </a:r>
            <a:r>
              <a:rPr lang="en-US" altLang="en-US" dirty="0">
                <a:latin typeface="Courier New" pitchFamily="49" charset="0"/>
              </a:rPr>
              <a:t>TIME</a:t>
            </a:r>
            <a:r>
              <a:rPr lang="en-US" altLang="en-US" dirty="0"/>
              <a:t> </a:t>
            </a:r>
            <a:r>
              <a:rPr lang="en-US" altLang="en-US" dirty="0">
                <a:latin typeface="Courier New" pitchFamily="49" charset="0"/>
              </a:rPr>
              <a:t>ZONE</a:t>
            </a:r>
            <a:r>
              <a:rPr lang="en-US" altLang="en-US" dirty="0"/>
              <a:t> value.</a:t>
            </a:r>
            <a:endParaRPr lang="en-US" altLang="en-US" dirty="0">
              <a:solidFill>
                <a:schemeClr val="tx1"/>
              </a:solidFill>
            </a:endParaRPr>
          </a:p>
          <a:p>
            <a:pPr lvl="1">
              <a:lnSpc>
                <a:spcPct val="95000"/>
              </a:lnSpc>
              <a:spcBef>
                <a:spcPct val="20000"/>
              </a:spcBef>
            </a:pPr>
            <a:r>
              <a:rPr lang="en-US" altLang="en-US" dirty="0"/>
              <a:t>These functions are national language support (NLS)–sensitive—that is, the results will be in the current NLS calendar and </a:t>
            </a:r>
            <a:r>
              <a:rPr lang="en-US" altLang="en-US" dirty="0" err="1"/>
              <a:t>datetime</a:t>
            </a:r>
            <a:r>
              <a:rPr lang="en-US" altLang="en-US" dirty="0"/>
              <a:t> formats.</a:t>
            </a:r>
          </a:p>
          <a:p>
            <a:pPr lvl="1">
              <a:lnSpc>
                <a:spcPct val="95000"/>
              </a:lnSpc>
              <a:spcBef>
                <a:spcPct val="20000"/>
              </a:spcBef>
            </a:pPr>
            <a:r>
              <a:rPr lang="en-US" altLang="en-US" b="1" dirty="0"/>
              <a:t>Note:</a:t>
            </a:r>
            <a:r>
              <a:rPr lang="en-US" altLang="en-US" dirty="0"/>
              <a:t> The </a:t>
            </a:r>
            <a:r>
              <a:rPr lang="en-US" altLang="en-US" dirty="0">
                <a:latin typeface="Courier New" pitchFamily="49" charset="0"/>
              </a:rPr>
              <a:t>SYSDATE</a:t>
            </a:r>
            <a:r>
              <a:rPr lang="en-US" altLang="en-US" dirty="0"/>
              <a:t> function returns the current date and time as a </a:t>
            </a:r>
            <a:r>
              <a:rPr lang="en-US" altLang="en-US" dirty="0">
                <a:latin typeface="Courier New" pitchFamily="49" charset="0"/>
              </a:rPr>
              <a:t>DATE</a:t>
            </a:r>
            <a:r>
              <a:rPr lang="en-US" altLang="en-US" dirty="0"/>
              <a:t> data type. You learned how to use the </a:t>
            </a:r>
            <a:r>
              <a:rPr lang="en-US" altLang="en-US" dirty="0">
                <a:latin typeface="Courier New" pitchFamily="49" charset="0"/>
              </a:rPr>
              <a:t>SYSDATE</a:t>
            </a:r>
            <a:r>
              <a:rPr lang="en-US" altLang="en-US" dirty="0"/>
              <a:t> function in the course titled </a:t>
            </a:r>
            <a:r>
              <a:rPr lang="en-US" altLang="en-US" i="1" dirty="0"/>
              <a:t>Oracle Database: SQL Workshop I</a:t>
            </a:r>
            <a:r>
              <a:rPr lang="en-US" altLang="en-US" dirty="0"/>
              <a:t>.</a:t>
            </a:r>
          </a:p>
          <a:p>
            <a:endParaRPr lang="en-US" dirty="0"/>
          </a:p>
        </p:txBody>
      </p:sp>
    </p:spTree>
    <p:extLst>
      <p:ext uri="{BB962C8B-B14F-4D97-AF65-F5344CB8AC3E}">
        <p14:creationId xmlns:p14="http://schemas.microsoft.com/office/powerpoint/2010/main" val="266189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20 - </a:t>
            </a:r>
            <a:fld id="{7C951E65-0BAA-4B24-AD87-683F8269D8DB}" type="slidenum">
              <a:rPr lang="en-US" smtClean="0"/>
              <a:pPr/>
              <a:t>9</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solidFill>
                  <a:schemeClr val="tx1"/>
                </a:solidFill>
              </a:rPr>
              <a:t>The </a:t>
            </a:r>
            <a:r>
              <a:rPr lang="en-US" altLang="en-US" dirty="0">
                <a:solidFill>
                  <a:schemeClr val="tx1"/>
                </a:solidFill>
                <a:latin typeface="Courier New" pitchFamily="49" charset="0"/>
              </a:rPr>
              <a:t>ALTER</a:t>
            </a:r>
            <a:r>
              <a:rPr lang="en-US" altLang="en-US" dirty="0"/>
              <a:t> </a:t>
            </a:r>
            <a:r>
              <a:rPr lang="en-US" altLang="en-US" dirty="0">
                <a:solidFill>
                  <a:schemeClr val="tx1"/>
                </a:solidFill>
                <a:latin typeface="Courier New" pitchFamily="49" charset="0"/>
              </a:rPr>
              <a:t>SESSION</a:t>
            </a:r>
            <a:r>
              <a:rPr lang="en-US" altLang="en-US" dirty="0">
                <a:solidFill>
                  <a:schemeClr val="tx1"/>
                </a:solidFill>
              </a:rPr>
              <a:t> command sets the date format of the session to </a:t>
            </a:r>
            <a:br>
              <a:rPr lang="en-US" altLang="en-US" dirty="0">
                <a:solidFill>
                  <a:schemeClr val="tx1"/>
                </a:solidFill>
              </a:rPr>
            </a:br>
            <a:r>
              <a:rPr lang="en-US" altLang="en-US" dirty="0">
                <a:solidFill>
                  <a:schemeClr val="tx1"/>
                </a:solidFill>
                <a:latin typeface="Courier New" pitchFamily="49" charset="0"/>
                <a:cs typeface="Courier New" pitchFamily="49" charset="0"/>
              </a:rPr>
              <a:t>'</a:t>
            </a:r>
            <a:r>
              <a:rPr lang="en-US" altLang="en-US" dirty="0">
                <a:solidFill>
                  <a:schemeClr val="tx1"/>
                </a:solidFill>
                <a:latin typeface="Courier New" pitchFamily="49" charset="0"/>
              </a:rPr>
              <a:t>DD-MON-YYYY HH24:MI:SS</a:t>
            </a:r>
            <a:r>
              <a:rPr lang="en-US" altLang="en-US" dirty="0">
                <a:solidFill>
                  <a:schemeClr val="tx1"/>
                </a:solidFill>
                <a:latin typeface="Courier New" pitchFamily="49" charset="0"/>
                <a:cs typeface="Courier New" pitchFamily="49" charset="0"/>
              </a:rPr>
              <a:t>' </a:t>
            </a:r>
            <a:r>
              <a:rPr lang="en-US" altLang="en-US" dirty="0">
                <a:solidFill>
                  <a:schemeClr val="tx1"/>
                </a:solidFill>
              </a:rPr>
              <a:t>that is:</a:t>
            </a:r>
          </a:p>
          <a:p>
            <a:pPr lvl="1"/>
            <a:r>
              <a:rPr lang="en-US" altLang="en-US" dirty="0">
                <a:solidFill>
                  <a:schemeClr val="tx1"/>
                </a:solidFill>
              </a:rPr>
              <a:t> day of month (1–31) </a:t>
            </a:r>
            <a:r>
              <a:rPr lang="en-US" altLang="en-US" dirty="0">
                <a:solidFill>
                  <a:schemeClr val="tx1"/>
                </a:solidFill>
                <a:latin typeface="Courier New" pitchFamily="49" charset="0"/>
              </a:rPr>
              <a:t>- </a:t>
            </a:r>
            <a:r>
              <a:rPr lang="en-US" altLang="en-US" dirty="0">
                <a:solidFill>
                  <a:schemeClr val="tx1"/>
                </a:solidFill>
              </a:rPr>
              <a:t>abbreviated name of month </a:t>
            </a:r>
            <a:r>
              <a:rPr lang="en-US" altLang="en-US" dirty="0">
                <a:solidFill>
                  <a:schemeClr val="tx1"/>
                </a:solidFill>
                <a:latin typeface="Courier New" pitchFamily="49" charset="0"/>
              </a:rPr>
              <a:t>- </a:t>
            </a:r>
            <a:r>
              <a:rPr lang="en-US" altLang="en-US" dirty="0">
                <a:solidFill>
                  <a:schemeClr val="tx1"/>
                </a:solidFill>
              </a:rPr>
              <a:t>4-digit year  hour of day (0–23):minute</a:t>
            </a:r>
            <a:br>
              <a:rPr lang="en-US" altLang="en-US" dirty="0">
                <a:solidFill>
                  <a:schemeClr val="tx1"/>
                </a:solidFill>
              </a:rPr>
            </a:br>
            <a:r>
              <a:rPr lang="en-US" altLang="en-US" dirty="0">
                <a:solidFill>
                  <a:schemeClr val="tx1"/>
                </a:solidFill>
              </a:rPr>
              <a:t>(0–59):second (0–59).</a:t>
            </a:r>
          </a:p>
          <a:p>
            <a:pPr lvl="1"/>
            <a:r>
              <a:rPr lang="en-US" altLang="en-US" dirty="0">
                <a:solidFill>
                  <a:schemeClr val="tx1"/>
                </a:solidFill>
              </a:rPr>
              <a:t>The example in the slide illustrates that the session is altered to set the </a:t>
            </a:r>
            <a:r>
              <a:rPr lang="en-US" altLang="en-US" dirty="0">
                <a:solidFill>
                  <a:schemeClr val="tx1"/>
                </a:solidFill>
                <a:latin typeface="Courier New" pitchFamily="49" charset="0"/>
              </a:rPr>
              <a:t>TIME_ZONE</a:t>
            </a:r>
            <a:r>
              <a:rPr lang="en-US" altLang="en-US" dirty="0">
                <a:solidFill>
                  <a:schemeClr val="tx1"/>
                </a:solidFill>
              </a:rPr>
              <a:t> parameter </a:t>
            </a:r>
            <a:r>
              <a:rPr lang="en-US" altLang="en-US" dirty="0">
                <a:solidFill>
                  <a:schemeClr val="tx1"/>
                </a:solidFill>
                <a:latin typeface="Courier New"/>
              </a:rPr>
              <a:t>to</a:t>
            </a:r>
            <a:br>
              <a:rPr lang="en-US" altLang="en-US" dirty="0">
                <a:solidFill>
                  <a:schemeClr val="tx1"/>
                </a:solidFill>
                <a:latin typeface="Courier New"/>
              </a:rPr>
            </a:br>
            <a:r>
              <a:rPr lang="en-US" altLang="en-US" dirty="0">
                <a:solidFill>
                  <a:schemeClr val="tx1"/>
                </a:solidFill>
                <a:latin typeface="Courier New"/>
              </a:rPr>
              <a:t>–5:00.</a:t>
            </a:r>
            <a:r>
              <a:rPr lang="en-US" altLang="en-US" dirty="0">
                <a:solidFill>
                  <a:schemeClr val="tx1"/>
                </a:solidFill>
              </a:rPr>
              <a:t> Then the </a:t>
            </a:r>
            <a:r>
              <a:rPr lang="en-US" altLang="en-US" dirty="0">
                <a:solidFill>
                  <a:schemeClr val="tx1"/>
                </a:solidFill>
                <a:latin typeface="Courier New" pitchFamily="49" charset="0"/>
              </a:rPr>
              <a:t>SELECT</a:t>
            </a:r>
            <a:r>
              <a:rPr lang="en-US" altLang="en-US" dirty="0">
                <a:solidFill>
                  <a:schemeClr val="tx1"/>
                </a:solidFill>
              </a:rPr>
              <a:t> statement for </a:t>
            </a:r>
            <a:r>
              <a:rPr lang="en-US" altLang="en-US" dirty="0">
                <a:solidFill>
                  <a:schemeClr val="tx1"/>
                </a:solidFill>
                <a:latin typeface="Courier New" pitchFamily="49" charset="0"/>
              </a:rPr>
              <a:t>CURRENT_DATE</a:t>
            </a:r>
            <a:r>
              <a:rPr lang="en-US" altLang="en-US" dirty="0">
                <a:solidFill>
                  <a:schemeClr val="tx1"/>
                </a:solidFill>
              </a:rPr>
              <a:t>, </a:t>
            </a:r>
            <a:r>
              <a:rPr lang="en-US" altLang="en-US" dirty="0">
                <a:solidFill>
                  <a:schemeClr val="tx1"/>
                </a:solidFill>
                <a:latin typeface="Courier New" pitchFamily="49" charset="0"/>
              </a:rPr>
              <a:t>CURRENT_TIMESTAMP</a:t>
            </a:r>
            <a:r>
              <a:rPr lang="en-US" altLang="en-US" dirty="0"/>
              <a:t>,</a:t>
            </a:r>
            <a:r>
              <a:rPr lang="en-US" altLang="en-US" dirty="0">
                <a:solidFill>
                  <a:schemeClr val="tx1"/>
                </a:solidFill>
              </a:rPr>
              <a:t> and </a:t>
            </a:r>
            <a:r>
              <a:rPr lang="en-US" altLang="en-US" dirty="0">
                <a:solidFill>
                  <a:schemeClr val="tx1"/>
                </a:solidFill>
                <a:latin typeface="Courier New" pitchFamily="49" charset="0"/>
              </a:rPr>
              <a:t>LOCALTIMESTAMP</a:t>
            </a:r>
            <a:r>
              <a:rPr lang="en-US" altLang="en-US" dirty="0">
                <a:solidFill>
                  <a:schemeClr val="tx1"/>
                </a:solidFill>
              </a:rPr>
              <a:t> is executed to observe the differences in format.</a:t>
            </a:r>
          </a:p>
          <a:p>
            <a:pPr lvl="1"/>
            <a:r>
              <a:rPr lang="en-US" altLang="en-US" b="1" dirty="0">
                <a:solidFill>
                  <a:schemeClr val="tx1"/>
                </a:solidFill>
              </a:rPr>
              <a:t>Note:</a:t>
            </a:r>
            <a:r>
              <a:rPr lang="en-US" altLang="en-US" dirty="0">
                <a:solidFill>
                  <a:schemeClr val="tx1"/>
                </a:solidFill>
              </a:rPr>
              <a:t> The </a:t>
            </a:r>
            <a:r>
              <a:rPr lang="en-US" altLang="en-US" dirty="0">
                <a:solidFill>
                  <a:schemeClr val="tx1"/>
                </a:solidFill>
                <a:latin typeface="Courier New" pitchFamily="49" charset="0"/>
              </a:rPr>
              <a:t>TIME_ZONE</a:t>
            </a:r>
            <a:r>
              <a:rPr lang="en-US" altLang="en-US" dirty="0">
                <a:solidFill>
                  <a:schemeClr val="tx1"/>
                </a:solidFill>
              </a:rPr>
              <a:t> parameter specifies the default local time zone displacement for the current SQL session. </a:t>
            </a:r>
            <a:r>
              <a:rPr lang="en-US" altLang="en-US" dirty="0">
                <a:solidFill>
                  <a:schemeClr val="tx1"/>
                </a:solidFill>
                <a:latin typeface="Courier New" pitchFamily="49" charset="0"/>
              </a:rPr>
              <a:t>TIME_ZONE</a:t>
            </a:r>
            <a:r>
              <a:rPr lang="en-US" altLang="en-US" dirty="0">
                <a:solidFill>
                  <a:schemeClr val="tx1"/>
                </a:solidFill>
              </a:rPr>
              <a:t> is only a session parameter and not an initialization parameter. The </a:t>
            </a:r>
            <a:r>
              <a:rPr lang="en-US" altLang="en-US" dirty="0">
                <a:solidFill>
                  <a:schemeClr val="tx1"/>
                </a:solidFill>
                <a:latin typeface="Courier New" pitchFamily="49" charset="0"/>
              </a:rPr>
              <a:t>TIME_ZONE</a:t>
            </a:r>
            <a:r>
              <a:rPr lang="en-US" altLang="en-US" dirty="0"/>
              <a:t> </a:t>
            </a:r>
            <a:r>
              <a:rPr lang="en-US" altLang="en-US" dirty="0">
                <a:solidFill>
                  <a:schemeClr val="tx1"/>
                </a:solidFill>
              </a:rPr>
              <a:t>parameter is set as follows:</a:t>
            </a:r>
          </a:p>
          <a:p>
            <a:pPr lvl="1"/>
            <a:r>
              <a:rPr lang="en-US" altLang="en-US" dirty="0">
                <a:solidFill>
                  <a:schemeClr val="tx1"/>
                </a:solidFill>
                <a:latin typeface="Courier New" pitchFamily="49" charset="0"/>
              </a:rPr>
              <a:t>   TIME_ZONE = '[+ | -] </a:t>
            </a:r>
            <a:r>
              <a:rPr lang="en-US" altLang="en-US" dirty="0" err="1">
                <a:solidFill>
                  <a:schemeClr val="tx1"/>
                </a:solidFill>
                <a:latin typeface="Courier New" pitchFamily="49" charset="0"/>
              </a:rPr>
              <a:t>hh:mm</a:t>
            </a:r>
            <a:r>
              <a:rPr lang="en-US" altLang="en-US" dirty="0">
                <a:solidFill>
                  <a:schemeClr val="tx1"/>
                </a:solidFill>
                <a:latin typeface="Courier New" pitchFamily="49" charset="0"/>
              </a:rPr>
              <a:t>'</a:t>
            </a:r>
            <a:endParaRPr lang="en-US" altLang="en-US" dirty="0">
              <a:solidFill>
                <a:schemeClr val="tx1"/>
              </a:solidFill>
            </a:endParaRPr>
          </a:p>
          <a:p>
            <a:pPr lvl="1"/>
            <a:r>
              <a:rPr lang="en-US" altLang="en-US" dirty="0">
                <a:solidFill>
                  <a:schemeClr val="tx1"/>
                </a:solidFill>
              </a:rPr>
              <a:t>The format mask (</a:t>
            </a:r>
            <a:r>
              <a:rPr lang="en-US" altLang="en-US" dirty="0">
                <a:solidFill>
                  <a:schemeClr val="tx1"/>
                </a:solidFill>
                <a:latin typeface="Courier New" pitchFamily="49" charset="0"/>
              </a:rPr>
              <a:t>[+ | -] </a:t>
            </a:r>
            <a:r>
              <a:rPr lang="en-US" altLang="en-US" dirty="0" err="1">
                <a:solidFill>
                  <a:schemeClr val="tx1"/>
                </a:solidFill>
                <a:latin typeface="Courier New" pitchFamily="49" charset="0"/>
              </a:rPr>
              <a:t>hh:mm</a:t>
            </a:r>
            <a:r>
              <a:rPr lang="en-US" altLang="en-US" dirty="0">
                <a:solidFill>
                  <a:schemeClr val="tx1"/>
                </a:solidFill>
              </a:rPr>
              <a:t>) indicates the hours and minutes before or after UTC.</a:t>
            </a:r>
          </a:p>
          <a:p>
            <a:endParaRPr lang="en-US" dirty="0"/>
          </a:p>
        </p:txBody>
      </p:sp>
    </p:spTree>
    <p:extLst>
      <p:ext uri="{BB962C8B-B14F-4D97-AF65-F5344CB8AC3E}">
        <p14:creationId xmlns:p14="http://schemas.microsoft.com/office/powerpoint/2010/main" val="31779040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a:solidFill>
                  <a:srgbClr val="FFFFFF"/>
                </a:solidFill>
                <a:latin typeface="Oracle Sans" panose="020B0503020204020204" pitchFamily="34" charset="0"/>
                <a:cs typeface="Oracle Sans" panose="020B0503020204020204" pitchFamily="34" charset="0"/>
              </a:rPr>
              <a:t>20</a:t>
            </a:r>
            <a:endParaRPr lang="en-US" sz="7200" b="1" baseline="0" dirty="0">
              <a:solidFill>
                <a:srgbClr val="FFFFFF"/>
              </a:solidFill>
              <a:latin typeface="Oracle Sans" panose="020B0503020204020204" pitchFamily="34" charset="0"/>
              <a:cs typeface="Oracle Sans" panose="020B0503020204020204" pitchFamily="34" charset="0"/>
            </a:endParaRP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a:t>Click to edit Master title style</a:t>
            </a:r>
            <a:endParaRPr lang="en-US" dirty="0"/>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a:t>Click to edit Master subtitle style</a:t>
            </a:r>
            <a:endParaRPr lang="en-US" dirty="0"/>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a16="http://schemas.microsoft.com/office/drawing/2014/main" xmlns=""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8585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xmlns="" id="{EFB9E9CD-D1E8-2941-B6E9-04C71E3BFC82}"/>
              </a:ext>
            </a:extLst>
          </p:cNvPr>
          <p:cNvPicPr>
            <a:picLocks noChangeAspect="1"/>
          </p:cNvPicPr>
          <p:nvPr/>
        </p:nvPicPr>
        <p:blipFill>
          <a:blip r:embed="rId2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2"/>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 id="2147484129" r:id="rId20"/>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42.png"/><Relationship Id="rId2" Type="http://schemas.openxmlformats.org/officeDocument/2006/relationships/slideLayout" Target="../slideLayouts/slideLayout4.xml"/><Relationship Id="rId1" Type="http://schemas.openxmlformats.org/officeDocument/2006/relationships/tags" Target="../tags/tag25.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6.xml"/><Relationship Id="rId5" Type="http://schemas.openxmlformats.org/officeDocument/2006/relationships/image" Target="../media/image44.png"/><Relationship Id="rId4" Type="http://schemas.openxmlformats.org/officeDocument/2006/relationships/image" Target="../media/image4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tags" Target="../tags/tag29.xml"/><Relationship Id="rId5" Type="http://schemas.openxmlformats.org/officeDocument/2006/relationships/image" Target="../media/image46.png"/><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tags" Target="../tags/tag30.xml"/><Relationship Id="rId4" Type="http://schemas.openxmlformats.org/officeDocument/2006/relationships/image" Target="../media/image4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31.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tags" Target="../tags/tag3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tags" Target="../tags/tag34.xml"/><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0.xml"/><Relationship Id="rId1" Type="http://schemas.openxmlformats.org/officeDocument/2006/relationships/tags" Target="../tags/tag3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tags" Target="../tags/tag36.xml"/><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7.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8.xml"/><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9.xml"/><Relationship Id="rId4" Type="http://schemas.openxmlformats.org/officeDocument/2006/relationships/image" Target="../media/image5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0.xml"/><Relationship Id="rId1" Type="http://schemas.openxmlformats.org/officeDocument/2006/relationships/tags" Target="../tags/tag4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41.xml"/><Relationship Id="rId4" Type="http://schemas.openxmlformats.org/officeDocument/2006/relationships/image" Target="../media/image5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42.xml"/><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43.xml"/><Relationship Id="rId4" Type="http://schemas.openxmlformats.org/officeDocument/2006/relationships/image" Target="../media/image5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44.xml"/><Relationship Id="rId4" Type="http://schemas.openxmlformats.org/officeDocument/2006/relationships/image" Target="../media/image5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45.xml"/><Relationship Id="rId4" Type="http://schemas.openxmlformats.org/officeDocument/2006/relationships/image" Target="../media/image5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0.xml"/><Relationship Id="rId1" Type="http://schemas.openxmlformats.org/officeDocument/2006/relationships/tags" Target="../tags/tag4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tags" Target="../tags/tag4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48.xml"/><Relationship Id="rId4" Type="http://schemas.openxmlformats.org/officeDocument/2006/relationships/image" Target="../media/image5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notesSlide" Target="../notesSlides/notesSlide5.xml"/><Relationship Id="rId21" Type="http://schemas.openxmlformats.org/officeDocument/2006/relationships/image" Target="../media/image31.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slideLayout" Target="../slideLayouts/slideLayout4.xml"/><Relationship Id="rId16" Type="http://schemas.openxmlformats.org/officeDocument/2006/relationships/image" Target="../media/image26.png"/><Relationship Id="rId20" Type="http://schemas.openxmlformats.org/officeDocument/2006/relationships/image" Target="../media/image30.png"/><Relationship Id="rId1" Type="http://schemas.openxmlformats.org/officeDocument/2006/relationships/tags" Target="../tags/tag20.xml"/><Relationship Id="rId6" Type="http://schemas.openxmlformats.org/officeDocument/2006/relationships/image" Target="../media/image16.png"/><Relationship Id="rId11" Type="http://schemas.openxmlformats.org/officeDocument/2006/relationships/image" Target="../media/image21.png"/><Relationship Id="rId24" Type="http://schemas.openxmlformats.org/officeDocument/2006/relationships/image" Target="../media/image34.png"/><Relationship Id="rId5" Type="http://schemas.openxmlformats.org/officeDocument/2006/relationships/image" Target="../media/image15.jpeg"/><Relationship Id="rId15" Type="http://schemas.openxmlformats.org/officeDocument/2006/relationships/image" Target="../media/image25.png"/><Relationship Id="rId23" Type="http://schemas.openxmlformats.org/officeDocument/2006/relationships/image" Target="../media/image33.png"/><Relationship Id="rId10" Type="http://schemas.openxmlformats.org/officeDocument/2006/relationships/image" Target="../media/image20.png"/><Relationship Id="rId19" Type="http://schemas.openxmlformats.org/officeDocument/2006/relationships/image" Target="../media/image29.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 Id="rId22" Type="http://schemas.openxmlformats.org/officeDocument/2006/relationships/image" Target="../media/image3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2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23.xml"/><Relationship Id="rId4" Type="http://schemas.openxmlformats.org/officeDocument/2006/relationships/image" Target="../media/image3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Managing Data in Different Time Zones</a:t>
            </a:r>
          </a:p>
        </p:txBody>
      </p:sp>
      <p:sp>
        <p:nvSpPr>
          <p:cNvPr id="5" name="Subtitle 4"/>
          <p:cNvSpPr>
            <a:spLocks noGrp="1"/>
          </p:cNvSpPr>
          <p:nvPr>
            <p:ph type="subTitle" idx="1"/>
          </p:nvPr>
        </p:nvSpPr>
        <p:spPr>
          <a:xfrm>
            <a:off x="1426465" y="5483353"/>
            <a:ext cx="15435072" cy="61407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4103182625"/>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Comparing Date and Time in a Session’s Time Zone</a:t>
            </a:r>
          </a:p>
        </p:txBody>
      </p:sp>
      <p:sp>
        <p:nvSpPr>
          <p:cNvPr id="20483" name="Rectangle 3"/>
          <p:cNvSpPr>
            <a:spLocks noGrp="1" noChangeArrowheads="1"/>
          </p:cNvSpPr>
          <p:nvPr>
            <p:ph idx="1"/>
          </p:nvPr>
        </p:nvSpPr>
        <p:spPr>
          <a:xfrm>
            <a:off x="933451" y="2272710"/>
            <a:ext cx="16421100" cy="56713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Results of queries:</a:t>
            </a:r>
          </a:p>
        </p:txBody>
      </p:sp>
      <p:pic>
        <p:nvPicPr>
          <p:cNvPr id="1026" name="Picture 2"/>
          <p:cNvPicPr>
            <a:picLocks noChangeAspect="1" noChangeArrowheads="1"/>
          </p:cNvPicPr>
          <p:nvPr/>
        </p:nvPicPr>
        <p:blipFill>
          <a:blip r:embed="rId4" cstate="print"/>
          <a:srcRect/>
          <a:stretch>
            <a:fillRect/>
          </a:stretch>
        </p:blipFill>
        <p:spPr bwMode="auto">
          <a:xfrm>
            <a:off x="1295128" y="3026553"/>
            <a:ext cx="2086145" cy="571500"/>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1295130" y="4055253"/>
            <a:ext cx="4877132" cy="800100"/>
          </a:xfrm>
          <a:prstGeom prst="rect">
            <a:avLst/>
          </a:prstGeom>
          <a:noFill/>
          <a:ln w="9525">
            <a:noFill/>
            <a:miter lim="800000"/>
            <a:headEnd/>
            <a:tailEnd/>
          </a:ln>
        </p:spPr>
      </p:pic>
      <p:pic>
        <p:nvPicPr>
          <p:cNvPr id="1028" name="Picture 4"/>
          <p:cNvPicPr>
            <a:picLocks noChangeAspect="1" noChangeArrowheads="1"/>
          </p:cNvPicPr>
          <p:nvPr/>
        </p:nvPicPr>
        <p:blipFill>
          <a:blip r:embed="rId6" cstate="print"/>
          <a:srcRect/>
          <a:stretch>
            <a:fillRect/>
          </a:stretch>
        </p:blipFill>
        <p:spPr bwMode="auto">
          <a:xfrm>
            <a:off x="1295129" y="5312553"/>
            <a:ext cx="7020345" cy="800100"/>
          </a:xfrm>
          <a:prstGeom prst="rect">
            <a:avLst/>
          </a:prstGeom>
          <a:noFill/>
          <a:ln w="9525">
            <a:noFill/>
            <a:miter lim="800000"/>
            <a:headEnd/>
            <a:tailEnd/>
          </a:ln>
        </p:spPr>
      </p:pic>
      <p:pic>
        <p:nvPicPr>
          <p:cNvPr id="1029" name="Picture 5"/>
          <p:cNvPicPr>
            <a:picLocks noChangeAspect="1" noChangeArrowheads="1"/>
          </p:cNvPicPr>
          <p:nvPr/>
        </p:nvPicPr>
        <p:blipFill>
          <a:blip r:embed="rId7" cstate="print"/>
          <a:srcRect/>
          <a:stretch>
            <a:fillRect/>
          </a:stretch>
        </p:blipFill>
        <p:spPr bwMode="auto">
          <a:xfrm>
            <a:off x="1295131" y="6569855"/>
            <a:ext cx="6712277" cy="877901"/>
          </a:xfrm>
          <a:prstGeom prst="rect">
            <a:avLst/>
          </a:prstGeom>
          <a:noFill/>
          <a:ln w="9525">
            <a:noFill/>
            <a:miter lim="800000"/>
            <a:headEnd/>
            <a:tailEnd/>
          </a:ln>
        </p:spPr>
      </p:pic>
      <p:sp>
        <p:nvSpPr>
          <p:cNvPr id="15" name="Oval 33"/>
          <p:cNvSpPr>
            <a:spLocks noChangeAspect="1" noChangeArrowheads="1"/>
          </p:cNvSpPr>
          <p:nvPr/>
        </p:nvSpPr>
        <p:spPr bwMode="auto">
          <a:xfrm>
            <a:off x="9181829" y="4055254"/>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1</a:t>
            </a:r>
          </a:p>
        </p:txBody>
      </p:sp>
      <p:sp>
        <p:nvSpPr>
          <p:cNvPr id="16" name="Oval 33"/>
          <p:cNvSpPr>
            <a:spLocks noChangeAspect="1" noChangeArrowheads="1"/>
          </p:cNvSpPr>
          <p:nvPr/>
        </p:nvSpPr>
        <p:spPr bwMode="auto">
          <a:xfrm>
            <a:off x="9181829" y="5312554"/>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2</a:t>
            </a:r>
          </a:p>
        </p:txBody>
      </p:sp>
      <p:sp>
        <p:nvSpPr>
          <p:cNvPr id="17" name="Oval 33"/>
          <p:cNvSpPr>
            <a:spLocks noChangeAspect="1" noChangeArrowheads="1"/>
          </p:cNvSpPr>
          <p:nvPr/>
        </p:nvSpPr>
        <p:spPr bwMode="auto">
          <a:xfrm>
            <a:off x="9181829" y="6679865"/>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3</a:t>
            </a:r>
          </a:p>
        </p:txBody>
      </p:sp>
    </p:spTree>
    <p:custDataLst>
      <p:tags r:id="rId1"/>
    </p:custDataLst>
    <p:extLst>
      <p:ext uri="{BB962C8B-B14F-4D97-AF65-F5344CB8AC3E}">
        <p14:creationId xmlns:p14="http://schemas.microsoft.com/office/powerpoint/2010/main" val="3905258483"/>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DBTIMEZONE </a:t>
            </a:r>
            <a:r>
              <a:rPr lang="en-US" altLang="en-US" dirty="0">
                <a:latin typeface="+mn-lt"/>
                <a:cs typeface="Courier New" panose="02070309020205020404" pitchFamily="49" charset="0"/>
              </a:rPr>
              <a:t>and</a:t>
            </a:r>
            <a:r>
              <a:rPr lang="en-US" altLang="en-US" dirty="0">
                <a:latin typeface="Courier New" panose="02070309020205020404" pitchFamily="49" charset="0"/>
                <a:cs typeface="Courier New" panose="02070309020205020404" pitchFamily="49" charset="0"/>
              </a:rPr>
              <a:t> SESSIONTIMEZONE </a:t>
            </a:r>
          </a:p>
        </p:txBody>
      </p:sp>
      <p:sp>
        <p:nvSpPr>
          <p:cNvPr id="22531" name="Rectangle 11"/>
          <p:cNvSpPr>
            <a:spLocks noGrp="1" noChangeArrowheads="1"/>
          </p:cNvSpPr>
          <p:nvPr>
            <p:ph idx="1"/>
          </p:nvPr>
        </p:nvSpPr>
        <p:spPr>
          <a:xfrm>
            <a:off x="933451" y="2272710"/>
            <a:ext cx="16421100" cy="271772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Display the value of the database time zone:</a:t>
            </a: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r>
              <a:rPr lang="en-US" altLang="en-US" dirty="0">
                <a:latin typeface="Oracle Sans" panose="020B0503020204020204" pitchFamily="34" charset="0"/>
                <a:cs typeface="Oracle Sans" panose="020B0503020204020204" pitchFamily="34" charset="0"/>
              </a:rPr>
              <a:t>Display the value of the session’s time zone:</a:t>
            </a:r>
          </a:p>
        </p:txBody>
      </p:sp>
      <p:pic>
        <p:nvPicPr>
          <p:cNvPr id="22532" name="Picture 10"/>
          <p:cNvPicPr>
            <a:picLocks noChangeAspect="1" noChangeArrowheads="1"/>
          </p:cNvPicPr>
          <p:nvPr/>
        </p:nvPicPr>
        <p:blipFill>
          <a:blip r:embed="rId4" cstate="print"/>
          <a:stretch>
            <a:fillRect/>
          </a:stretch>
        </p:blipFill>
        <p:spPr bwMode="auto">
          <a:xfrm>
            <a:off x="1983067" y="3631332"/>
            <a:ext cx="2057144" cy="642857"/>
          </a:xfrm>
          <a:prstGeom prst="rect">
            <a:avLst/>
          </a:prstGeom>
          <a:noFill/>
          <a:ln w="28575">
            <a:noFill/>
            <a:miter lim="800000"/>
            <a:headEnd type="none" w="sm" len="sm"/>
            <a:tailEnd type="none" w="sm" len="sm"/>
          </a:ln>
        </p:spPr>
      </p:pic>
      <p:pic>
        <p:nvPicPr>
          <p:cNvPr id="22533" name="Picture 11"/>
          <p:cNvPicPr>
            <a:picLocks noChangeAspect="1" noChangeArrowheads="1"/>
          </p:cNvPicPr>
          <p:nvPr/>
        </p:nvPicPr>
        <p:blipFill>
          <a:blip r:embed="rId5" cstate="print"/>
          <a:stretch>
            <a:fillRect/>
          </a:stretch>
        </p:blipFill>
        <p:spPr bwMode="auto">
          <a:xfrm>
            <a:off x="1983068" y="5840223"/>
            <a:ext cx="2471429" cy="671429"/>
          </a:xfrm>
          <a:prstGeom prst="rect">
            <a:avLst/>
          </a:prstGeom>
          <a:noFill/>
          <a:ln w="28575">
            <a:noFill/>
            <a:miter lim="800000"/>
            <a:headEnd type="none" w="sm" len="sm"/>
            <a:tailEnd type="none" w="sm" len="sm"/>
          </a:ln>
        </p:spPr>
      </p:pic>
      <p:sp>
        <p:nvSpPr>
          <p:cNvPr id="10" name="Content Placeholder 2"/>
          <p:cNvSpPr txBox="1">
            <a:spLocks/>
          </p:cNvSpPr>
          <p:nvPr/>
        </p:nvSpPr>
        <p:spPr bwMode="gray">
          <a:xfrm>
            <a:off x="1983066" y="2957570"/>
            <a:ext cx="13864788" cy="46837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a:tabLst>
                <a:tab pos="600075" algn="r"/>
                <a:tab pos="1009650" algn="l"/>
              </a:tabLst>
              <a:defRPr/>
            </a:pPr>
            <a:r>
              <a:rPr lang="en-US" altLang="en-US" b="1" dirty="0">
                <a:solidFill>
                  <a:srgbClr val="000000"/>
                </a:solidFill>
                <a:latin typeface="Courier New" pitchFamily="49" charset="0"/>
                <a:cs typeface="Oracle Sans" panose="020B0503020204020204" pitchFamily="34" charset="0"/>
              </a:rPr>
              <a:t>SELECT DBTIMEZONE FROM DUAL;</a:t>
            </a:r>
          </a:p>
        </p:txBody>
      </p:sp>
      <p:sp>
        <p:nvSpPr>
          <p:cNvPr id="11" name="Content Placeholder 2"/>
          <p:cNvSpPr txBox="1">
            <a:spLocks/>
          </p:cNvSpPr>
          <p:nvPr/>
        </p:nvSpPr>
        <p:spPr bwMode="gray">
          <a:xfrm>
            <a:off x="1983067" y="5143500"/>
            <a:ext cx="14169509" cy="46837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altLang="en-US" b="1" dirty="0">
                <a:solidFill>
                  <a:srgbClr val="000000"/>
                </a:solidFill>
                <a:latin typeface="Courier New" pitchFamily="49" charset="0"/>
                <a:cs typeface="Oracle Sans" panose="020B0503020204020204" pitchFamily="34" charset="0"/>
              </a:rPr>
              <a:t>SELECT SESSIONTIMEZONE FROM DUAL;</a:t>
            </a:r>
          </a:p>
        </p:txBody>
      </p:sp>
    </p:spTree>
    <p:custDataLst>
      <p:tags r:id="rId1"/>
    </p:custDataLst>
    <p:extLst>
      <p:ext uri="{BB962C8B-B14F-4D97-AF65-F5344CB8AC3E}">
        <p14:creationId xmlns:p14="http://schemas.microsoft.com/office/powerpoint/2010/main" val="1711973924"/>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TIMESTAMP</a:t>
            </a:r>
            <a:r>
              <a:rPr lang="en-US" altLang="en-US" dirty="0">
                <a:latin typeface="+mj-lt"/>
                <a:cs typeface="Oracle Sans" panose="020B0503020204020204" pitchFamily="34" charset="0"/>
              </a:rPr>
              <a:t> Data Types</a:t>
            </a:r>
          </a:p>
        </p:txBody>
      </p:sp>
      <p:graphicFrame>
        <p:nvGraphicFramePr>
          <p:cNvPr id="2" name="Table 1"/>
          <p:cNvGraphicFramePr>
            <a:graphicFrameLocks noGrp="1"/>
          </p:cNvGraphicFramePr>
          <p:nvPr>
            <p:extLst>
              <p:ext uri="{D42A27DB-BD31-4B8C-83A1-F6EECF244321}">
                <p14:modId xmlns:p14="http://schemas.microsoft.com/office/powerpoint/2010/main" val="1373992513"/>
              </p:ext>
            </p:extLst>
          </p:nvPr>
        </p:nvGraphicFramePr>
        <p:xfrm>
          <a:off x="672132" y="2761067"/>
          <a:ext cx="16943736" cy="5838817"/>
        </p:xfrm>
        <a:graphic>
          <a:graphicData uri="http://schemas.openxmlformats.org/drawingml/2006/table">
            <a:tbl>
              <a:tblPr firstRow="1" firstCol="1" bandRow="1">
                <a:tableStyleId>{5FD0F851-EC5A-4D38-B0AD-8093EC10F338}</a:tableStyleId>
              </a:tblPr>
              <a:tblGrid>
                <a:gridCol w="8105181">
                  <a:extLst>
                    <a:ext uri="{9D8B030D-6E8A-4147-A177-3AD203B41FA5}">
                      <a16:colId xmlns:a16="http://schemas.microsoft.com/office/drawing/2014/main" xmlns="" val="20000"/>
                    </a:ext>
                  </a:extLst>
                </a:gridCol>
                <a:gridCol w="8838555">
                  <a:extLst>
                    <a:ext uri="{9D8B030D-6E8A-4147-A177-3AD203B41FA5}">
                      <a16:colId xmlns:a16="http://schemas.microsoft.com/office/drawing/2014/main" xmlns="" val="20001"/>
                    </a:ext>
                  </a:extLst>
                </a:gridCol>
              </a:tblGrid>
              <a:tr h="7347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700" b="1" dirty="0">
                          <a:solidFill>
                            <a:schemeClr val="tx1"/>
                          </a:solidFill>
                        </a:rPr>
                        <a:t>Data Type</a:t>
                      </a:r>
                    </a:p>
                  </a:txBody>
                  <a:tcPr marL="182867" marR="182867" marT="68580" marB="68580"/>
                </a:tc>
                <a:tc>
                  <a:txBody>
                    <a:bodyPr/>
                    <a:lstStyle/>
                    <a:p>
                      <a:r>
                        <a:rPr lang="en-US" altLang="en-US" sz="2700" b="1" dirty="0">
                          <a:solidFill>
                            <a:schemeClr val="tx1"/>
                          </a:solidFill>
                        </a:rPr>
                        <a:t>Fields</a:t>
                      </a:r>
                      <a:endParaRPr lang="en-US" sz="2700" dirty="0">
                        <a:solidFill>
                          <a:schemeClr val="tx1"/>
                        </a:solidFill>
                      </a:endParaRPr>
                    </a:p>
                  </a:txBody>
                  <a:tcPr marL="182867" marR="182867" marT="68580" marB="68580"/>
                </a:tc>
                <a:extLst>
                  <a:ext uri="{0D108BD9-81ED-4DB2-BD59-A6C34878D82A}">
                    <a16:rowId xmlns:a16="http://schemas.microsoft.com/office/drawing/2014/main" xmlns="" val="10000"/>
                  </a:ext>
                </a:extLst>
              </a:tr>
              <a:tr h="1341692">
                <a:tc>
                  <a:txBody>
                    <a:bodyPr/>
                    <a:lstStyle/>
                    <a:p>
                      <a:r>
                        <a:rPr lang="en-US" altLang="en-US" sz="2700" b="0" dirty="0">
                          <a:latin typeface="Courier New" panose="02070309020205020404" pitchFamily="49" charset="0"/>
                        </a:rPr>
                        <a:t>TIMESTAMP</a:t>
                      </a:r>
                      <a:endParaRPr lang="en-US" sz="2700" b="0" dirty="0"/>
                    </a:p>
                  </a:txBody>
                  <a:tcPr marL="182867" marR="182867" marT="68580" marB="68580" anchor="c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700" dirty="0"/>
                        <a:t>Year, Month, Day, Hour, Minute, Second with fractional seconds</a:t>
                      </a:r>
                    </a:p>
                  </a:txBody>
                  <a:tcPr marL="182867" marR="182867" marT="68580" marB="68580" anchor="ctr">
                    <a:solidFill>
                      <a:schemeClr val="accent5">
                        <a:lumMod val="20000"/>
                        <a:lumOff val="80000"/>
                      </a:schemeClr>
                    </a:solidFill>
                  </a:tcPr>
                </a:tc>
                <a:extLst>
                  <a:ext uri="{0D108BD9-81ED-4DB2-BD59-A6C34878D82A}">
                    <a16:rowId xmlns:a16="http://schemas.microsoft.com/office/drawing/2014/main" xmlns="" val="10001"/>
                  </a:ext>
                </a:extLst>
              </a:tr>
              <a:tr h="22764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700" b="0" dirty="0">
                          <a:latin typeface="Courier New" panose="02070309020205020404" pitchFamily="49" charset="0"/>
                        </a:rPr>
                        <a:t>TIMESTAMP</a:t>
                      </a:r>
                      <a:r>
                        <a:rPr lang="en-US" altLang="en-US" sz="2700" b="0" dirty="0">
                          <a:latin typeface="Times New Roman" panose="02020603050405020304" pitchFamily="18" charset="0"/>
                        </a:rPr>
                        <a:t> </a:t>
                      </a:r>
                      <a:r>
                        <a:rPr lang="en-US" altLang="en-US" sz="2700" b="0" dirty="0">
                          <a:latin typeface="Courier New" panose="02070309020205020404" pitchFamily="49" charset="0"/>
                        </a:rPr>
                        <a:t>WITH</a:t>
                      </a:r>
                      <a:r>
                        <a:rPr lang="en-US" altLang="en-US" sz="2700" b="0" dirty="0">
                          <a:latin typeface="Times New Roman" panose="02020603050405020304" pitchFamily="18" charset="0"/>
                        </a:rPr>
                        <a:t> </a:t>
                      </a:r>
                      <a:r>
                        <a:rPr lang="en-US" altLang="en-US" sz="2700" b="0" dirty="0">
                          <a:latin typeface="Courier New" panose="02070309020205020404" pitchFamily="49" charset="0"/>
                        </a:rPr>
                        <a:t>TIME ZONE</a:t>
                      </a:r>
                    </a:p>
                  </a:txBody>
                  <a:tcPr marL="182867" marR="182867" marT="68580" marB="68580" anchor="ctr"/>
                </a:tc>
                <a:tc>
                  <a:txBody>
                    <a:bodyPr/>
                    <a:lstStyle/>
                    <a:p>
                      <a:pPr>
                        <a:lnSpc>
                          <a:spcPct val="95000"/>
                        </a:lnSpc>
                        <a:spcBef>
                          <a:spcPct val="35000"/>
                        </a:spcBef>
                      </a:pPr>
                      <a:r>
                        <a:rPr lang="en-US" altLang="en-US" sz="2700" dirty="0"/>
                        <a:t>Same as the </a:t>
                      </a:r>
                      <a:r>
                        <a:rPr lang="en-US" altLang="en-US" sz="2700" dirty="0">
                          <a:latin typeface="Courier New" panose="02070309020205020404" pitchFamily="49" charset="0"/>
                        </a:rPr>
                        <a:t>TIMESTAMP</a:t>
                      </a:r>
                      <a:r>
                        <a:rPr lang="en-US" altLang="en-US" sz="2700" dirty="0"/>
                        <a:t> data type; also includes:</a:t>
                      </a:r>
                    </a:p>
                    <a:p>
                      <a:pPr>
                        <a:lnSpc>
                          <a:spcPct val="95000"/>
                        </a:lnSpc>
                        <a:spcBef>
                          <a:spcPct val="35000"/>
                        </a:spcBef>
                      </a:pPr>
                      <a:r>
                        <a:rPr lang="en-US" altLang="en-US" sz="2700" dirty="0">
                          <a:latin typeface="Courier New" panose="02070309020205020404" pitchFamily="49" charset="0"/>
                        </a:rPr>
                        <a:t>TIMEZONE_HOUR</a:t>
                      </a:r>
                      <a:r>
                        <a:rPr lang="en-US" altLang="en-US" sz="2700" dirty="0"/>
                        <a:t>, and </a:t>
                      </a:r>
                      <a:r>
                        <a:rPr lang="en-US" altLang="en-US" sz="2700" dirty="0">
                          <a:latin typeface="Courier New" panose="02070309020205020404" pitchFamily="49" charset="0"/>
                        </a:rPr>
                        <a:t>TIMEZONE_MINUTE</a:t>
                      </a:r>
                      <a:r>
                        <a:rPr lang="en-US" altLang="en-US" sz="2700" dirty="0"/>
                        <a:t> or </a:t>
                      </a:r>
                      <a:r>
                        <a:rPr lang="en-US" altLang="en-US" sz="2700" dirty="0">
                          <a:latin typeface="Courier New" panose="02070309020205020404" pitchFamily="49" charset="0"/>
                        </a:rPr>
                        <a:t>TIMEZONE_REGION</a:t>
                      </a:r>
                    </a:p>
                  </a:txBody>
                  <a:tcPr marL="182867" marR="182867" marT="68580" marB="68580" anchor="ctr"/>
                </a:tc>
                <a:extLst>
                  <a:ext uri="{0D108BD9-81ED-4DB2-BD59-A6C34878D82A}">
                    <a16:rowId xmlns:a16="http://schemas.microsoft.com/office/drawing/2014/main" xmlns="" val="10002"/>
                  </a:ext>
                </a:extLst>
              </a:tr>
              <a:tr h="14858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700" b="0" dirty="0">
                          <a:latin typeface="Courier New" panose="02070309020205020404" pitchFamily="49" charset="0"/>
                        </a:rPr>
                        <a:t>TIMESTAMP</a:t>
                      </a:r>
                      <a:r>
                        <a:rPr lang="en-US" altLang="en-US" sz="2700" b="0" dirty="0">
                          <a:latin typeface="Times New Roman" panose="02020603050405020304" pitchFamily="18" charset="0"/>
                        </a:rPr>
                        <a:t> </a:t>
                      </a:r>
                      <a:r>
                        <a:rPr lang="en-US" altLang="en-US" sz="2700" b="0" dirty="0">
                          <a:latin typeface="Courier New" panose="02070309020205020404" pitchFamily="49" charset="0"/>
                        </a:rPr>
                        <a:t>WITH</a:t>
                      </a:r>
                      <a:r>
                        <a:rPr lang="en-US" altLang="en-US" sz="2700" b="0" dirty="0">
                          <a:latin typeface="Times New Roman" panose="02020603050405020304" pitchFamily="18" charset="0"/>
                        </a:rPr>
                        <a:t> </a:t>
                      </a:r>
                      <a:r>
                        <a:rPr lang="en-US" altLang="en-US" sz="2700" b="0" dirty="0">
                          <a:latin typeface="Courier New" panose="02070309020205020404" pitchFamily="49" charset="0"/>
                        </a:rPr>
                        <a:t>LOCAL TIME</a:t>
                      </a:r>
                      <a:r>
                        <a:rPr lang="en-US" altLang="en-US" sz="2700" b="0" dirty="0">
                          <a:latin typeface="Times New Roman" panose="02020603050405020304" pitchFamily="18" charset="0"/>
                        </a:rPr>
                        <a:t> </a:t>
                      </a:r>
                      <a:r>
                        <a:rPr lang="en-US" altLang="en-US" sz="2700" b="0" dirty="0">
                          <a:latin typeface="Courier New" panose="02070309020205020404" pitchFamily="49" charset="0"/>
                        </a:rPr>
                        <a:t>ZONE</a:t>
                      </a:r>
                    </a:p>
                  </a:txBody>
                  <a:tcPr marL="182867" marR="182867" marT="68580" marB="68580" anchor="c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700" dirty="0"/>
                        <a:t>Same as the </a:t>
                      </a:r>
                      <a:r>
                        <a:rPr lang="en-US" altLang="en-US" sz="2700" dirty="0">
                          <a:latin typeface="Courier New" panose="02070309020205020404" pitchFamily="49" charset="0"/>
                        </a:rPr>
                        <a:t>TIMESTAMP</a:t>
                      </a:r>
                      <a:r>
                        <a:rPr lang="en-US" altLang="en-US" sz="2700" dirty="0"/>
                        <a:t> data type; also includes a time zone offset in its value</a:t>
                      </a:r>
                    </a:p>
                  </a:txBody>
                  <a:tcPr marL="182867" marR="182867" marT="68580" marB="68580" anchor="ctr">
                    <a:solidFill>
                      <a:schemeClr val="accent5">
                        <a:lumMod val="20000"/>
                        <a:lumOff val="80000"/>
                      </a:schemeClr>
                    </a:solidFill>
                  </a:tcPr>
                </a:tc>
                <a:extLst>
                  <a:ext uri="{0D108BD9-81ED-4DB2-BD59-A6C34878D82A}">
                    <a16:rowId xmlns:a16="http://schemas.microsoft.com/office/drawing/2014/main" xmlns="" val="10003"/>
                  </a:ext>
                </a:extLst>
              </a:tr>
            </a:tbl>
          </a:graphicData>
        </a:graphic>
      </p:graphicFrame>
    </p:spTree>
    <p:custDataLst>
      <p:tags r:id="rId1"/>
    </p:custDataLst>
    <p:extLst>
      <p:ext uri="{BB962C8B-B14F-4D97-AF65-F5344CB8AC3E}">
        <p14:creationId xmlns:p14="http://schemas.microsoft.com/office/powerpoint/2010/main" val="122839258"/>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607323089"/>
              </p:ext>
            </p:extLst>
          </p:nvPr>
        </p:nvGraphicFramePr>
        <p:xfrm>
          <a:off x="2097336" y="3040807"/>
          <a:ext cx="14093328" cy="5703093"/>
        </p:xfrm>
        <a:graphic>
          <a:graphicData uri="http://schemas.openxmlformats.org/drawingml/2006/table">
            <a:tbl>
              <a:tblPr firstRow="1" firstCol="1" bandRow="1">
                <a:tableStyleId>{5FD0F851-EC5A-4D38-B0AD-8093EC10F338}</a:tableStyleId>
              </a:tblPr>
              <a:tblGrid>
                <a:gridCol w="5264748">
                  <a:extLst>
                    <a:ext uri="{9D8B030D-6E8A-4147-A177-3AD203B41FA5}">
                      <a16:colId xmlns:a16="http://schemas.microsoft.com/office/drawing/2014/main" xmlns="" val="20000"/>
                    </a:ext>
                  </a:extLst>
                </a:gridCol>
                <a:gridCol w="8828580">
                  <a:extLst>
                    <a:ext uri="{9D8B030D-6E8A-4147-A177-3AD203B41FA5}">
                      <a16:colId xmlns:a16="http://schemas.microsoft.com/office/drawing/2014/main" xmlns="" val="20001"/>
                    </a:ext>
                  </a:extLst>
                </a:gridCol>
              </a:tblGrid>
              <a:tr h="6336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700" b="1" dirty="0">
                          <a:solidFill>
                            <a:schemeClr val="tx1"/>
                          </a:solidFill>
                        </a:rPr>
                        <a:t>Datetime Field</a:t>
                      </a:r>
                    </a:p>
                  </a:txBody>
                  <a:tcPr marL="182832" marR="182832" marT="68574" marB="6857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700" b="1" dirty="0">
                          <a:solidFill>
                            <a:schemeClr val="tx1"/>
                          </a:solidFill>
                        </a:rPr>
                        <a:t> Valid Values</a:t>
                      </a:r>
                    </a:p>
                  </a:txBody>
                  <a:tcPr marL="182832" marR="182832" marT="68574" marB="68574"/>
                </a:tc>
                <a:extLst>
                  <a:ext uri="{0D108BD9-81ED-4DB2-BD59-A6C34878D82A}">
                    <a16:rowId xmlns:a16="http://schemas.microsoft.com/office/drawing/2014/main" xmlns="" val="10000"/>
                  </a:ext>
                </a:extLst>
              </a:tr>
              <a:tr h="633677">
                <a:tc>
                  <a:txBody>
                    <a:bodyPr/>
                    <a:lstStyle/>
                    <a:p>
                      <a:r>
                        <a:rPr lang="en-US" altLang="en-US" sz="2400" b="0" dirty="0">
                          <a:latin typeface="Courier New" panose="02070309020205020404" pitchFamily="49" charset="0"/>
                        </a:rPr>
                        <a:t>YEAR</a:t>
                      </a:r>
                      <a:endParaRPr lang="en-US" sz="2400" b="0" dirty="0"/>
                    </a:p>
                  </a:txBody>
                  <a:tcPr marL="182832" marR="182832" marT="68574" marB="68574">
                    <a:solidFill>
                      <a:schemeClr val="accent5">
                        <a:lumMod val="20000"/>
                        <a:lumOff val="80000"/>
                      </a:schemeClr>
                    </a:solidFill>
                  </a:tcPr>
                </a:tc>
                <a:tc>
                  <a:txBody>
                    <a:bodyPr/>
                    <a:lstStyle/>
                    <a:p>
                      <a:pPr>
                        <a:lnSpc>
                          <a:spcPct val="95000"/>
                        </a:lnSpc>
                        <a:spcBef>
                          <a:spcPct val="35000"/>
                        </a:spcBef>
                      </a:pPr>
                      <a:r>
                        <a:rPr lang="en-US" altLang="en-US" sz="2400" dirty="0"/>
                        <a:t>–4712 to 9999 (excluding year 0)</a:t>
                      </a:r>
                    </a:p>
                  </a:txBody>
                  <a:tcPr marL="182832" marR="182832" marT="68574" marB="68574">
                    <a:solidFill>
                      <a:schemeClr val="accent5">
                        <a:lumMod val="20000"/>
                        <a:lumOff val="80000"/>
                      </a:schemeClr>
                    </a:solidFill>
                  </a:tcPr>
                </a:tc>
                <a:extLst>
                  <a:ext uri="{0D108BD9-81ED-4DB2-BD59-A6C34878D82A}">
                    <a16:rowId xmlns:a16="http://schemas.microsoft.com/office/drawing/2014/main" xmlns="" val="10001"/>
                  </a:ext>
                </a:extLst>
              </a:tr>
              <a:tr h="633677">
                <a:tc>
                  <a:txBody>
                    <a:bodyPr/>
                    <a:lstStyle/>
                    <a:p>
                      <a:r>
                        <a:rPr lang="en-US" altLang="en-US" sz="2400" b="0" dirty="0">
                          <a:latin typeface="Courier New" panose="02070309020205020404" pitchFamily="49" charset="0"/>
                        </a:rPr>
                        <a:t>MONTH</a:t>
                      </a:r>
                      <a:endParaRPr lang="en-US" sz="2400" b="0" dirty="0"/>
                    </a:p>
                  </a:txBody>
                  <a:tcPr marL="182832" marR="182832" marT="68574" marB="6857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400" dirty="0"/>
                        <a:t>01 to 12</a:t>
                      </a:r>
                    </a:p>
                  </a:txBody>
                  <a:tcPr marL="182832" marR="182832" marT="68574" marB="68574"/>
                </a:tc>
                <a:extLst>
                  <a:ext uri="{0D108BD9-81ED-4DB2-BD59-A6C34878D82A}">
                    <a16:rowId xmlns:a16="http://schemas.microsoft.com/office/drawing/2014/main" xmlns="" val="10002"/>
                  </a:ext>
                </a:extLst>
              </a:tr>
              <a:tr h="633677">
                <a:tc>
                  <a:txBody>
                    <a:bodyPr/>
                    <a:lstStyle/>
                    <a:p>
                      <a:r>
                        <a:rPr lang="en-US" altLang="en-US" sz="2400" b="0" dirty="0">
                          <a:latin typeface="Courier New" panose="02070309020205020404" pitchFamily="49" charset="0"/>
                        </a:rPr>
                        <a:t>DAY</a:t>
                      </a:r>
                      <a:endParaRPr lang="en-US" sz="2400" b="0" dirty="0"/>
                    </a:p>
                  </a:txBody>
                  <a:tcPr marL="182832" marR="182832" marT="68574" marB="68574">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400" dirty="0"/>
                        <a:t>01 to 31</a:t>
                      </a:r>
                    </a:p>
                  </a:txBody>
                  <a:tcPr marL="182832" marR="182832" marT="68574" marB="68574">
                    <a:solidFill>
                      <a:schemeClr val="accent5">
                        <a:lumMod val="20000"/>
                        <a:lumOff val="80000"/>
                      </a:schemeClr>
                    </a:solidFill>
                  </a:tcPr>
                </a:tc>
                <a:extLst>
                  <a:ext uri="{0D108BD9-81ED-4DB2-BD59-A6C34878D82A}">
                    <a16:rowId xmlns:a16="http://schemas.microsoft.com/office/drawing/2014/main" xmlns="" val="10003"/>
                  </a:ext>
                </a:extLst>
              </a:tr>
              <a:tr h="633677">
                <a:tc>
                  <a:txBody>
                    <a:bodyPr/>
                    <a:lstStyle/>
                    <a:p>
                      <a:r>
                        <a:rPr lang="en-US" altLang="en-US" sz="2400" b="0" dirty="0">
                          <a:latin typeface="Courier New" panose="02070309020205020404" pitchFamily="49" charset="0"/>
                        </a:rPr>
                        <a:t>HOUR</a:t>
                      </a:r>
                      <a:endParaRPr lang="en-US" sz="2400" b="0" dirty="0"/>
                    </a:p>
                  </a:txBody>
                  <a:tcPr marL="182832" marR="182832" marT="68574" marB="6857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400" dirty="0"/>
                        <a:t>00 to 23</a:t>
                      </a:r>
                    </a:p>
                  </a:txBody>
                  <a:tcPr marL="182832" marR="182832" marT="68574" marB="68574"/>
                </a:tc>
                <a:extLst>
                  <a:ext uri="{0D108BD9-81ED-4DB2-BD59-A6C34878D82A}">
                    <a16:rowId xmlns:a16="http://schemas.microsoft.com/office/drawing/2014/main" xmlns="" val="10004"/>
                  </a:ext>
                </a:extLst>
              </a:tr>
              <a:tr h="633677">
                <a:tc>
                  <a:txBody>
                    <a:bodyPr/>
                    <a:lstStyle/>
                    <a:p>
                      <a:r>
                        <a:rPr lang="en-US" altLang="en-US" sz="2400" b="0" dirty="0">
                          <a:latin typeface="Courier New" panose="02070309020205020404" pitchFamily="49" charset="0"/>
                        </a:rPr>
                        <a:t>MINUTE</a:t>
                      </a:r>
                      <a:endParaRPr lang="en-US" sz="2400" b="0" dirty="0"/>
                    </a:p>
                  </a:txBody>
                  <a:tcPr marL="182832" marR="182832" marT="68574" marB="68574">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400" dirty="0"/>
                        <a:t>00 to 59</a:t>
                      </a:r>
                    </a:p>
                  </a:txBody>
                  <a:tcPr marL="182832" marR="182832" marT="68574" marB="68574">
                    <a:solidFill>
                      <a:schemeClr val="accent5">
                        <a:lumMod val="20000"/>
                        <a:lumOff val="80000"/>
                      </a:schemeClr>
                    </a:solidFill>
                  </a:tcPr>
                </a:tc>
                <a:extLst>
                  <a:ext uri="{0D108BD9-81ED-4DB2-BD59-A6C34878D82A}">
                    <a16:rowId xmlns:a16="http://schemas.microsoft.com/office/drawing/2014/main" xmlns="" val="10005"/>
                  </a:ext>
                </a:extLst>
              </a:tr>
              <a:tr h="633677">
                <a:tc>
                  <a:txBody>
                    <a:bodyPr/>
                    <a:lstStyle/>
                    <a:p>
                      <a:r>
                        <a:rPr lang="en-US" altLang="en-US" sz="2400" b="0" dirty="0">
                          <a:latin typeface="Courier New" panose="02070309020205020404" pitchFamily="49" charset="0"/>
                        </a:rPr>
                        <a:t>SECOND</a:t>
                      </a:r>
                      <a:endParaRPr lang="en-US" sz="2400" b="0" dirty="0"/>
                    </a:p>
                  </a:txBody>
                  <a:tcPr marL="182832" marR="182832" marT="68574" marB="6857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400" dirty="0"/>
                        <a:t>00 to 59.9(N) where 9(N) is precision</a:t>
                      </a:r>
                    </a:p>
                  </a:txBody>
                  <a:tcPr marL="182832" marR="182832" marT="68574" marB="68574"/>
                </a:tc>
                <a:extLst>
                  <a:ext uri="{0D108BD9-81ED-4DB2-BD59-A6C34878D82A}">
                    <a16:rowId xmlns:a16="http://schemas.microsoft.com/office/drawing/2014/main" xmlns="" val="10006"/>
                  </a:ext>
                </a:extLst>
              </a:tr>
              <a:tr h="6336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400" b="0" dirty="0">
                          <a:latin typeface="Courier New" panose="02070309020205020404" pitchFamily="49" charset="0"/>
                        </a:rPr>
                        <a:t>TIMEZONE_HOUR</a:t>
                      </a:r>
                    </a:p>
                  </a:txBody>
                  <a:tcPr marL="182832" marR="182832" marT="68574" marB="68574">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400" dirty="0"/>
                        <a:t>–12 to 14</a:t>
                      </a:r>
                    </a:p>
                  </a:txBody>
                  <a:tcPr marL="182832" marR="182832" marT="68574" marB="68574">
                    <a:solidFill>
                      <a:schemeClr val="accent5">
                        <a:lumMod val="20000"/>
                        <a:lumOff val="80000"/>
                      </a:schemeClr>
                    </a:solidFill>
                  </a:tcPr>
                </a:tc>
                <a:extLst>
                  <a:ext uri="{0D108BD9-81ED-4DB2-BD59-A6C34878D82A}">
                    <a16:rowId xmlns:a16="http://schemas.microsoft.com/office/drawing/2014/main" xmlns="" val="10007"/>
                  </a:ext>
                </a:extLst>
              </a:tr>
              <a:tr h="6336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400" b="0" dirty="0">
                          <a:latin typeface="Courier New" panose="02070309020205020404" pitchFamily="49" charset="0"/>
                        </a:rPr>
                        <a:t>TIMEZONE_MINUTE</a:t>
                      </a:r>
                    </a:p>
                  </a:txBody>
                  <a:tcPr marL="182832" marR="182832" marT="68574" marB="6857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400" dirty="0"/>
                        <a:t>00 to 59</a:t>
                      </a:r>
                    </a:p>
                  </a:txBody>
                  <a:tcPr marL="182832" marR="182832" marT="68574" marB="68574"/>
                </a:tc>
                <a:extLst>
                  <a:ext uri="{0D108BD9-81ED-4DB2-BD59-A6C34878D82A}">
                    <a16:rowId xmlns:a16="http://schemas.microsoft.com/office/drawing/2014/main" xmlns="" val="10008"/>
                  </a:ext>
                </a:extLst>
              </a:tr>
            </a:tbl>
          </a:graphicData>
        </a:graphic>
      </p:graphicFrame>
      <p:sp>
        <p:nvSpPr>
          <p:cNvPr id="2664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TIMESTAMP</a:t>
            </a:r>
            <a:r>
              <a:rPr lang="en-US" altLang="en-US" dirty="0">
                <a:latin typeface="+mj-lt"/>
                <a:cs typeface="Oracle Sans" panose="020B0503020204020204" pitchFamily="34" charset="0"/>
              </a:rPr>
              <a:t> Fields</a:t>
            </a:r>
          </a:p>
        </p:txBody>
      </p:sp>
    </p:spTree>
    <p:custDataLst>
      <p:tags r:id="rId1"/>
    </p:custDataLst>
    <p:extLst>
      <p:ext uri="{BB962C8B-B14F-4D97-AF65-F5344CB8AC3E}">
        <p14:creationId xmlns:p14="http://schemas.microsoft.com/office/powerpoint/2010/main" val="3032397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bwMode="gray">
          <a:xfrm>
            <a:off x="8151343" y="2878856"/>
            <a:ext cx="7543800" cy="2638857"/>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600075">
              <a:lnSpc>
                <a:spcPct val="85000"/>
              </a:lnSpc>
              <a:tabLst>
                <a:tab pos="600075" algn="r"/>
                <a:tab pos="1009650" algn="l"/>
              </a:tabLst>
            </a:pPr>
            <a:r>
              <a:rPr lang="en-US" altLang="en-US" sz="3000" b="1" dirty="0">
                <a:latin typeface="Courier New" pitchFamily="49" charset="0"/>
                <a:cs typeface="Oracle Sans" panose="020B0503020204020204" pitchFamily="34" charset="0"/>
              </a:rPr>
              <a:t>ALTER TABLE emp4</a:t>
            </a:r>
          </a:p>
          <a:p>
            <a:pPr defTabSz="600075">
              <a:lnSpc>
                <a:spcPct val="85000"/>
              </a:lnSpc>
              <a:tabLst>
                <a:tab pos="600075" algn="r"/>
                <a:tab pos="1009650" algn="l"/>
              </a:tabLst>
            </a:pPr>
            <a:r>
              <a:rPr lang="en-US" altLang="en-US" sz="3000" b="1" dirty="0">
                <a:latin typeface="Courier New" pitchFamily="49" charset="0"/>
                <a:cs typeface="Oracle Sans" panose="020B0503020204020204" pitchFamily="34" charset="0"/>
              </a:rPr>
              <a:t>MODIFY hire_date TIMESTAMP;</a:t>
            </a:r>
          </a:p>
          <a:p>
            <a:pPr defTabSz="600075">
              <a:lnSpc>
                <a:spcPct val="85000"/>
              </a:lnSpc>
              <a:tabLst>
                <a:tab pos="600075" algn="r"/>
                <a:tab pos="1009650" algn="l"/>
              </a:tabLst>
            </a:pPr>
            <a:endParaRPr lang="en-US" altLang="en-US" sz="3000" b="1" dirty="0">
              <a:latin typeface="Courier New" pitchFamily="49" charset="0"/>
              <a:cs typeface="Oracle Sans" panose="020B0503020204020204" pitchFamily="34" charset="0"/>
            </a:endParaRPr>
          </a:p>
          <a:p>
            <a:pPr defTabSz="600075">
              <a:lnSpc>
                <a:spcPct val="85000"/>
              </a:lnSpc>
              <a:tabLst>
                <a:tab pos="600075" algn="r"/>
                <a:tab pos="1009650" algn="l"/>
              </a:tabLst>
            </a:pPr>
            <a:r>
              <a:rPr lang="en-US" altLang="en-US" sz="3000" b="1" dirty="0">
                <a:latin typeface="Courier New" pitchFamily="49" charset="0"/>
                <a:cs typeface="Oracle Sans" panose="020B0503020204020204" pitchFamily="34" charset="0"/>
              </a:rPr>
              <a:t>SELECT hire_date </a:t>
            </a:r>
          </a:p>
          <a:p>
            <a:pPr defTabSz="600075">
              <a:lnSpc>
                <a:spcPct val="85000"/>
              </a:lnSpc>
              <a:tabLst>
                <a:tab pos="600075" algn="r"/>
                <a:tab pos="1009650" algn="l"/>
              </a:tabLst>
            </a:pPr>
            <a:r>
              <a:rPr lang="en-US" altLang="en-US" sz="3000" b="1" dirty="0">
                <a:latin typeface="Courier New" pitchFamily="49" charset="0"/>
                <a:cs typeface="Oracle Sans" panose="020B0503020204020204" pitchFamily="34" charset="0"/>
              </a:rPr>
              <a:t>FROM emp4;</a:t>
            </a:r>
          </a:p>
          <a:p>
            <a:pPr lvl="1" indent="-914240" defTabSz="799961">
              <a:buClr>
                <a:srgbClr val="FF0000"/>
              </a:buClr>
              <a:buFont typeface="Arial" panose="020B0604020202020204" pitchFamily="34" charset="0"/>
              <a:buChar char="•"/>
              <a:tabLst>
                <a:tab pos="799961" algn="r"/>
                <a:tab pos="1345965" algn="l"/>
              </a:tabLst>
              <a:defRPr/>
            </a:pPr>
            <a:endParaRPr lang="en-US" b="1" dirty="0">
              <a:latin typeface="Courier New" pitchFamily="49" charset="0"/>
              <a:cs typeface="Oracle Sans" panose="020B0503020204020204" pitchFamily="34" charset="0"/>
            </a:endParaRPr>
          </a:p>
        </p:txBody>
      </p:sp>
      <p:sp>
        <p:nvSpPr>
          <p:cNvPr id="11" name="Content Placeholder 2"/>
          <p:cNvSpPr txBox="1">
            <a:spLocks/>
          </p:cNvSpPr>
          <p:nvPr/>
        </p:nvSpPr>
        <p:spPr bwMode="gray">
          <a:xfrm>
            <a:off x="1295129" y="2923727"/>
            <a:ext cx="6551493" cy="2638857"/>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600075">
              <a:lnSpc>
                <a:spcPct val="85000"/>
              </a:lnSpc>
              <a:tabLst>
                <a:tab pos="600075" algn="r"/>
                <a:tab pos="1009650" algn="l"/>
              </a:tabLst>
            </a:pPr>
            <a:r>
              <a:rPr lang="en-US" altLang="en-US" sz="3000" b="1" dirty="0">
                <a:latin typeface="Courier New" pitchFamily="49" charset="0"/>
                <a:cs typeface="Oracle Sans" panose="020B0503020204020204" pitchFamily="34" charset="0"/>
              </a:rPr>
              <a:t>-- when hire_date is of type DATE</a:t>
            </a:r>
          </a:p>
          <a:p>
            <a:pPr defTabSz="600075">
              <a:lnSpc>
                <a:spcPct val="85000"/>
              </a:lnSpc>
              <a:tabLst>
                <a:tab pos="600075" algn="r"/>
                <a:tab pos="1009650" algn="l"/>
              </a:tabLst>
            </a:pPr>
            <a:endParaRPr lang="en-US" altLang="en-US" sz="3000" b="1" dirty="0">
              <a:latin typeface="Courier New" pitchFamily="49" charset="0"/>
              <a:cs typeface="Oracle Sans" panose="020B0503020204020204" pitchFamily="34" charset="0"/>
            </a:endParaRPr>
          </a:p>
          <a:p>
            <a:pPr defTabSz="600075">
              <a:lnSpc>
                <a:spcPct val="85000"/>
              </a:lnSpc>
              <a:tabLst>
                <a:tab pos="600075" algn="r"/>
                <a:tab pos="1009650" algn="l"/>
              </a:tabLst>
            </a:pPr>
            <a:r>
              <a:rPr lang="en-US" altLang="en-US" sz="3000" b="1" dirty="0">
                <a:latin typeface="Courier New" pitchFamily="49" charset="0"/>
                <a:cs typeface="Oracle Sans" panose="020B0503020204020204" pitchFamily="34" charset="0"/>
              </a:rPr>
              <a:t>SELECT hire_date </a:t>
            </a:r>
          </a:p>
          <a:p>
            <a:pPr defTabSz="600075">
              <a:lnSpc>
                <a:spcPct val="85000"/>
              </a:lnSpc>
              <a:tabLst>
                <a:tab pos="600075" algn="r"/>
                <a:tab pos="1009650" algn="l"/>
              </a:tabLst>
            </a:pPr>
            <a:r>
              <a:rPr lang="en-US" altLang="en-US" sz="3000" b="1" dirty="0">
                <a:latin typeface="Courier New" pitchFamily="49" charset="0"/>
                <a:cs typeface="Oracle Sans" panose="020B0503020204020204" pitchFamily="34" charset="0"/>
              </a:rPr>
              <a:t>FROM emp4;</a:t>
            </a:r>
          </a:p>
          <a:p>
            <a:pPr lvl="1" indent="-914240" defTabSz="799961">
              <a:buClr>
                <a:srgbClr val="FF0000"/>
              </a:buClr>
              <a:buFont typeface="Arial" panose="020B0604020202020204" pitchFamily="34" charset="0"/>
              <a:buChar char="•"/>
              <a:tabLst>
                <a:tab pos="799961" algn="r"/>
                <a:tab pos="1345965" algn="l"/>
              </a:tabLst>
              <a:defRPr/>
            </a:pPr>
            <a:endParaRPr lang="en-US" b="1" dirty="0">
              <a:latin typeface="Courier New" pitchFamily="49" charset="0"/>
              <a:cs typeface="Oracle Sans" panose="020B0503020204020204" pitchFamily="34" charset="0"/>
            </a:endParaRPr>
          </a:p>
        </p:txBody>
      </p:sp>
      <p:sp>
        <p:nvSpPr>
          <p:cNvPr id="2868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Difference Between </a:t>
            </a:r>
            <a:r>
              <a:rPr lang="en-US" altLang="en-US" dirty="0">
                <a:latin typeface="Courier New" panose="02070309020205020404" pitchFamily="49" charset="0"/>
                <a:cs typeface="Courier New" panose="02070309020205020404" pitchFamily="49" charset="0"/>
              </a:rPr>
              <a:t>DATE</a:t>
            </a:r>
            <a:r>
              <a:rPr lang="en-US" altLang="en-US" dirty="0">
                <a:latin typeface="+mj-lt"/>
                <a:cs typeface="Oracle Sans" panose="020B0503020204020204" pitchFamily="34" charset="0"/>
              </a:rPr>
              <a:t> and </a:t>
            </a:r>
            <a:r>
              <a:rPr lang="en-US" altLang="en-US" dirty="0">
                <a:latin typeface="Courier New" panose="02070309020205020404" pitchFamily="49" charset="0"/>
                <a:cs typeface="Courier New" panose="02070309020205020404" pitchFamily="49" charset="0"/>
              </a:rPr>
              <a:t>TIMESTAMP</a:t>
            </a:r>
          </a:p>
        </p:txBody>
      </p:sp>
      <p:sp>
        <p:nvSpPr>
          <p:cNvPr id="28683" name="Rectangle 5"/>
          <p:cNvSpPr>
            <a:spLocks noChangeArrowheads="1"/>
          </p:cNvSpPr>
          <p:nvPr/>
        </p:nvSpPr>
        <p:spPr bwMode="blackWhite">
          <a:xfrm>
            <a:off x="11542342" y="2181398"/>
            <a:ext cx="761802" cy="600075"/>
          </a:xfrm>
          <a:prstGeom prst="rect">
            <a:avLst/>
          </a:prstGeom>
          <a:noFill/>
          <a:ln w="2857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ct val="50000"/>
              </a:spcBef>
            </a:pPr>
            <a:r>
              <a:rPr lang="en-US" altLang="en-US" sz="3000" dirty="0">
                <a:latin typeface="Oracle Sans" panose="020B0503020204020204" pitchFamily="34" charset="0"/>
                <a:cs typeface="Oracle Sans" panose="020B0503020204020204" pitchFamily="34" charset="0"/>
              </a:rPr>
              <a:t>B</a:t>
            </a:r>
          </a:p>
        </p:txBody>
      </p:sp>
      <p:sp>
        <p:nvSpPr>
          <p:cNvPr id="28684" name="Rectangle 6"/>
          <p:cNvSpPr>
            <a:spLocks noChangeArrowheads="1"/>
          </p:cNvSpPr>
          <p:nvPr/>
        </p:nvSpPr>
        <p:spPr bwMode="blackWhite">
          <a:xfrm>
            <a:off x="4189974" y="2181398"/>
            <a:ext cx="761802" cy="600075"/>
          </a:xfrm>
          <a:prstGeom prst="rect">
            <a:avLst/>
          </a:prstGeom>
          <a:noFill/>
          <a:ln w="2857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ct val="50000"/>
              </a:spcBef>
            </a:pPr>
            <a:r>
              <a:rPr lang="en-US" altLang="en-US" sz="3000" dirty="0">
                <a:latin typeface="Oracle Sans" panose="020B0503020204020204" pitchFamily="34" charset="0"/>
                <a:cs typeface="Oracle Sans" panose="020B0503020204020204" pitchFamily="34" charset="0"/>
              </a:rPr>
              <a:t>A</a:t>
            </a:r>
          </a:p>
        </p:txBody>
      </p:sp>
      <p:sp>
        <p:nvSpPr>
          <p:cNvPr id="28685" name="Text Box 7"/>
          <p:cNvSpPr txBox="1">
            <a:spLocks noChangeArrowheads="1"/>
          </p:cNvSpPr>
          <p:nvPr/>
        </p:nvSpPr>
        <p:spPr bwMode="auto">
          <a:xfrm>
            <a:off x="8113519" y="9110215"/>
            <a:ext cx="1828325" cy="785813"/>
          </a:xfrm>
          <a:prstGeom prst="rect">
            <a:avLst/>
          </a:prstGeom>
          <a:noFill/>
          <a:ln w="2857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spcBef>
                <a:spcPct val="50000"/>
              </a:spcBef>
            </a:pPr>
            <a:r>
              <a:rPr lang="en-US" altLang="en-US" sz="4200" dirty="0">
                <a:solidFill>
                  <a:srgbClr val="000000"/>
                </a:solidFill>
                <a:latin typeface="Courier New" pitchFamily="49" charset="0"/>
                <a:cs typeface="Oracle Sans" panose="020B0503020204020204" pitchFamily="34" charset="0"/>
              </a:rPr>
              <a:t>…</a:t>
            </a:r>
          </a:p>
        </p:txBody>
      </p:sp>
      <p:sp>
        <p:nvSpPr>
          <p:cNvPr id="28688" name="Text Box 7"/>
          <p:cNvSpPr txBox="1">
            <a:spLocks noChangeArrowheads="1"/>
          </p:cNvSpPr>
          <p:nvPr/>
        </p:nvSpPr>
        <p:spPr bwMode="auto">
          <a:xfrm>
            <a:off x="1295128" y="8981628"/>
            <a:ext cx="1828325" cy="785813"/>
          </a:xfrm>
          <a:prstGeom prst="rect">
            <a:avLst/>
          </a:prstGeom>
          <a:noFill/>
          <a:ln w="2857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spcBef>
                <a:spcPct val="50000"/>
              </a:spcBef>
            </a:pPr>
            <a:r>
              <a:rPr lang="en-US" altLang="en-US" sz="4200" dirty="0">
                <a:solidFill>
                  <a:srgbClr val="000000"/>
                </a:solidFill>
                <a:latin typeface="Courier New" pitchFamily="49" charset="0"/>
                <a:cs typeface="Oracle Sans" panose="020B0503020204020204" pitchFamily="34" charset="0"/>
              </a:rPr>
              <a:t>…</a:t>
            </a:r>
          </a:p>
        </p:txBody>
      </p:sp>
      <p:pic>
        <p:nvPicPr>
          <p:cNvPr id="2050" name="Picture 2"/>
          <p:cNvPicPr>
            <a:picLocks noChangeAspect="1" noChangeArrowheads="1"/>
          </p:cNvPicPr>
          <p:nvPr/>
        </p:nvPicPr>
        <p:blipFill>
          <a:blip r:embed="rId4" cstate="print"/>
          <a:srcRect/>
          <a:stretch>
            <a:fillRect/>
          </a:stretch>
        </p:blipFill>
        <p:spPr bwMode="auto">
          <a:xfrm>
            <a:off x="1295128" y="5895527"/>
            <a:ext cx="1600200" cy="3336324"/>
          </a:xfrm>
          <a:prstGeom prst="rect">
            <a:avLst/>
          </a:prstGeom>
          <a:noFill/>
          <a:ln w="9525">
            <a:noFill/>
            <a:miter lim="800000"/>
            <a:headEnd/>
            <a:tailEnd/>
          </a:ln>
        </p:spPr>
      </p:pic>
      <p:pic>
        <p:nvPicPr>
          <p:cNvPr id="2052" name="Picture 4"/>
          <p:cNvPicPr>
            <a:picLocks noChangeAspect="1" noChangeArrowheads="1"/>
          </p:cNvPicPr>
          <p:nvPr/>
        </p:nvPicPr>
        <p:blipFill>
          <a:blip r:embed="rId5" cstate="print"/>
          <a:srcRect/>
          <a:stretch>
            <a:fillRect/>
          </a:stretch>
        </p:blipFill>
        <p:spPr bwMode="auto">
          <a:xfrm>
            <a:off x="8207896" y="5895528"/>
            <a:ext cx="3771900" cy="337899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411500311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Comparing </a:t>
            </a:r>
            <a:r>
              <a:rPr lang="en-US" altLang="en-US" dirty="0">
                <a:latin typeface="Courier New" panose="02070309020205020404" pitchFamily="49" charset="0"/>
                <a:cs typeface="Courier New" panose="02070309020205020404" pitchFamily="49" charset="0"/>
              </a:rPr>
              <a:t>TIMESTAMP</a:t>
            </a:r>
            <a:r>
              <a:rPr lang="en-US" altLang="en-US" dirty="0">
                <a:latin typeface="+mj-lt"/>
                <a:cs typeface="Oracle Sans" panose="020B0503020204020204" pitchFamily="34" charset="0"/>
              </a:rPr>
              <a:t> Data Types</a:t>
            </a:r>
          </a:p>
        </p:txBody>
      </p:sp>
      <p:sp>
        <p:nvSpPr>
          <p:cNvPr id="8" name="Content Placeholder 2"/>
          <p:cNvSpPr txBox="1">
            <a:spLocks/>
          </p:cNvSpPr>
          <p:nvPr/>
        </p:nvSpPr>
        <p:spPr bwMode="gray">
          <a:xfrm>
            <a:off x="1295128" y="2541985"/>
            <a:ext cx="16125591" cy="1023397"/>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914240" indent="-914240" defTabSz="799961">
              <a:lnSpc>
                <a:spcPct val="88000"/>
              </a:lnSpc>
              <a:tabLst>
                <a:tab pos="799961" algn="r"/>
                <a:tab pos="1345965" algn="l"/>
              </a:tabLst>
              <a:defRPr/>
            </a:pPr>
            <a:r>
              <a:rPr lang="en-US" altLang="en-US" b="1" dirty="0">
                <a:latin typeface="Courier New" pitchFamily="49" charset="0"/>
                <a:cs typeface="Oracle Sans" panose="020B0503020204020204" pitchFamily="34" charset="0"/>
              </a:rPr>
              <a:t>CREATE TABLE web_orders </a:t>
            </a:r>
            <a:br>
              <a:rPr lang="en-US" altLang="en-US" b="1" dirty="0">
                <a:latin typeface="Courier New" pitchFamily="49" charset="0"/>
                <a:cs typeface="Oracle Sans" panose="020B0503020204020204" pitchFamily="34" charset="0"/>
              </a:rPr>
            </a:br>
            <a:r>
              <a:rPr lang="en-US" altLang="en-US" b="1" dirty="0">
                <a:latin typeface="Courier New" pitchFamily="49" charset="0"/>
                <a:cs typeface="Oracle Sans" panose="020B0503020204020204" pitchFamily="34" charset="0"/>
              </a:rPr>
              <a:t>(order_date TIMESTAMP WITH TIME ZONE, </a:t>
            </a:r>
            <a:br>
              <a:rPr lang="en-US" altLang="en-US" b="1" dirty="0">
                <a:latin typeface="Courier New" pitchFamily="49" charset="0"/>
                <a:cs typeface="Oracle Sans" panose="020B0503020204020204" pitchFamily="34" charset="0"/>
              </a:rPr>
            </a:br>
            <a:r>
              <a:rPr lang="en-US" altLang="en-US" b="1" dirty="0">
                <a:latin typeface="Courier New" pitchFamily="49" charset="0"/>
                <a:cs typeface="Oracle Sans" panose="020B0503020204020204" pitchFamily="34" charset="0"/>
              </a:rPr>
              <a:t> delivery_time TIMESTAMP WITH LOCAL TIME ZONE);</a:t>
            </a:r>
          </a:p>
        </p:txBody>
      </p:sp>
      <p:sp>
        <p:nvSpPr>
          <p:cNvPr id="9" name="Content Placeholder 2"/>
          <p:cNvSpPr txBox="1">
            <a:spLocks/>
          </p:cNvSpPr>
          <p:nvPr/>
        </p:nvSpPr>
        <p:spPr bwMode="gray">
          <a:xfrm>
            <a:off x="1295128" y="4371270"/>
            <a:ext cx="16125591" cy="76075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914240" indent="-914240" defTabSz="799961">
              <a:lnSpc>
                <a:spcPct val="88000"/>
              </a:lnSpc>
              <a:tabLst>
                <a:tab pos="799961" algn="r"/>
                <a:tab pos="1345965" algn="l"/>
              </a:tabLst>
              <a:defRPr/>
            </a:pPr>
            <a:r>
              <a:rPr lang="en-US" altLang="en-US" b="1" dirty="0">
                <a:latin typeface="Courier New" pitchFamily="49" charset="0"/>
                <a:cs typeface="Oracle Sans" panose="020B0503020204020204" pitchFamily="34" charset="0"/>
              </a:rPr>
              <a:t>INSERT INTO web_orders values </a:t>
            </a:r>
            <a:br>
              <a:rPr lang="en-US" altLang="en-US" b="1" dirty="0">
                <a:latin typeface="Courier New" pitchFamily="49" charset="0"/>
                <a:cs typeface="Oracle Sans" panose="020B0503020204020204" pitchFamily="34" charset="0"/>
              </a:rPr>
            </a:br>
            <a:r>
              <a:rPr lang="en-US" altLang="en-US" b="1" dirty="0">
                <a:latin typeface="Courier New" pitchFamily="49" charset="0"/>
                <a:cs typeface="Oracle Sans" panose="020B0503020204020204" pitchFamily="34" charset="0"/>
              </a:rPr>
              <a:t>(current_date, current_timestamp + 2);</a:t>
            </a:r>
          </a:p>
        </p:txBody>
      </p:sp>
      <p:sp>
        <p:nvSpPr>
          <p:cNvPr id="10" name="Content Placeholder 2"/>
          <p:cNvSpPr txBox="1">
            <a:spLocks/>
          </p:cNvSpPr>
          <p:nvPr/>
        </p:nvSpPr>
        <p:spPr bwMode="gray">
          <a:xfrm>
            <a:off x="1295128" y="5937909"/>
            <a:ext cx="16125591" cy="498105"/>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914240" indent="-914240" defTabSz="799961">
              <a:lnSpc>
                <a:spcPct val="88000"/>
              </a:lnSpc>
              <a:tabLst>
                <a:tab pos="799961" algn="r"/>
                <a:tab pos="1345965" algn="l"/>
              </a:tabLst>
              <a:defRPr/>
            </a:pPr>
            <a:r>
              <a:rPr lang="en-US" altLang="en-US" b="1" dirty="0">
                <a:latin typeface="Courier New" pitchFamily="49" charset="0"/>
                <a:cs typeface="Oracle Sans" panose="020B0503020204020204" pitchFamily="34" charset="0"/>
              </a:rPr>
              <a:t>SELECT * FROM web_orders;</a:t>
            </a:r>
          </a:p>
        </p:txBody>
      </p:sp>
      <p:pic>
        <p:nvPicPr>
          <p:cNvPr id="3074" name="Picture 2"/>
          <p:cNvPicPr>
            <a:picLocks noChangeAspect="1" noChangeArrowheads="1"/>
          </p:cNvPicPr>
          <p:nvPr/>
        </p:nvPicPr>
        <p:blipFill>
          <a:blip r:embed="rId4" cstate="print"/>
          <a:srcRect/>
          <a:stretch>
            <a:fillRect/>
          </a:stretch>
        </p:blipFill>
        <p:spPr bwMode="auto">
          <a:xfrm>
            <a:off x="1295128" y="7241903"/>
            <a:ext cx="9282642" cy="8001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285624953"/>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12" name="Rectangle 3">
            <a:extLst>
              <a:ext uri="{FF2B5EF4-FFF2-40B4-BE49-F238E27FC236}">
                <a16:creationId xmlns:a16="http://schemas.microsoft.com/office/drawing/2014/main" xmlns="" id="{0A17B078-9451-493E-BB74-349032BF7E08}"/>
              </a:ext>
            </a:extLst>
          </p:cNvPr>
          <p:cNvSpPr>
            <a:spLocks noGrp="1" noChangeArrowheads="1"/>
          </p:cNvSpPr>
          <p:nvPr>
            <p:ph idx="1"/>
          </p:nvPr>
        </p:nvSpPr>
        <p:spPr>
          <a:xfrm>
            <a:off x="933451" y="2272710"/>
            <a:ext cx="16421100" cy="525348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CURRENT_DATE, CURRENT_TIMESTAMP,</a:t>
            </a:r>
            <a:br>
              <a:rPr lang="en-US" altLang="en-US" dirty="0">
                <a:solidFill>
                  <a:schemeClr val="tx1">
                    <a:lumMod val="50000"/>
                    <a:lumOff val="50000"/>
                  </a:schemeClr>
                </a:solidFill>
                <a:latin typeface="Courier New" panose="02070309020205020404" pitchFamily="49" charset="0"/>
                <a:cs typeface="Courier New" panose="02070309020205020404" pitchFamily="49" charset="0"/>
              </a:rPr>
            </a:br>
            <a:r>
              <a:rPr lang="en-US" altLang="en-US" dirty="0">
                <a:solidFill>
                  <a:schemeClr val="tx1">
                    <a:lumMod val="50000"/>
                    <a:lumOff val="50000"/>
                  </a:schemeClr>
                </a:solidFill>
                <a:cs typeface="Courier New" panose="02070309020205020404" pitchFamily="49" charset="0"/>
              </a:rPr>
              <a:t>and</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 LOCALTIMESTAMP</a:t>
            </a:r>
          </a:p>
          <a:p>
            <a:pPr lvl="1"/>
            <a:r>
              <a:rPr lang="en-US" altLang="en-US" dirty="0">
                <a:latin typeface="Courier New" panose="02070309020205020404" pitchFamily="49" charset="0"/>
                <a:cs typeface="Courier New" panose="02070309020205020404" pitchFamily="49" charset="0"/>
              </a:rPr>
              <a:t>INTERVAL data types</a:t>
            </a:r>
          </a:p>
          <a:p>
            <a:pPr lvl="1">
              <a:buClr>
                <a:schemeClr val="tx1">
                  <a:lumMod val="50000"/>
                  <a:lumOff val="50000"/>
                </a:schemeClr>
              </a:buClr>
            </a:pPr>
            <a:r>
              <a:rPr lang="en-US" altLang="en-US" dirty="0">
                <a:solidFill>
                  <a:schemeClr val="tx1">
                    <a:lumMod val="50000"/>
                    <a:lumOff val="50000"/>
                  </a:schemeClr>
                </a:solidFill>
                <a:cs typeface="Courier New" panose="02070309020205020404" pitchFamily="49" charset="0"/>
              </a:rPr>
              <a:t>Using the following functions:</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EXTRACT</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TZ_OFFSET</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FROM_TZ</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TO_TIMESTAMP</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TO_YMINTERVAL</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TO_DSINTERVAL</a:t>
            </a:r>
          </a:p>
        </p:txBody>
      </p:sp>
      <p:pic>
        <p:nvPicPr>
          <p:cNvPr id="8" name="Picture 5">
            <a:extLst>
              <a:ext uri="{FF2B5EF4-FFF2-40B4-BE49-F238E27FC236}">
                <a16:creationId xmlns:a16="http://schemas.microsoft.com/office/drawing/2014/main" xmlns="" id="{D1070750-9A96-4997-885C-46FF67A07379}"/>
              </a:ext>
            </a:extLst>
          </p:cNvPr>
          <p:cNvPicPr>
            <a:picLocks noChangeAspect="1"/>
          </p:cNvPicPr>
          <p:nvPr/>
        </p:nvPicPr>
        <p:blipFill>
          <a:blip r:embed="rId4" cstate="print"/>
          <a:srcRect/>
          <a:stretch>
            <a:fillRect/>
          </a:stretch>
        </p:blipFill>
        <p:spPr bwMode="auto">
          <a:xfrm>
            <a:off x="14256568" y="6390338"/>
            <a:ext cx="1828800" cy="2271713"/>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87286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46172862"/>
              </p:ext>
            </p:extLst>
          </p:nvPr>
        </p:nvGraphicFramePr>
        <p:xfrm>
          <a:off x="1983066" y="6840513"/>
          <a:ext cx="14321868" cy="2407443"/>
        </p:xfrm>
        <a:graphic>
          <a:graphicData uri="http://schemas.openxmlformats.org/drawingml/2006/table">
            <a:tbl>
              <a:tblPr firstRow="1" firstCol="1" bandRow="1">
                <a:tableStyleId>{5FD0F851-EC5A-4D38-B0AD-8093EC10F338}</a:tableStyleId>
              </a:tblPr>
              <a:tblGrid>
                <a:gridCol w="7160934">
                  <a:extLst>
                    <a:ext uri="{9D8B030D-6E8A-4147-A177-3AD203B41FA5}">
                      <a16:colId xmlns:a16="http://schemas.microsoft.com/office/drawing/2014/main" xmlns="" val="20000"/>
                    </a:ext>
                  </a:extLst>
                </a:gridCol>
                <a:gridCol w="7160934">
                  <a:extLst>
                    <a:ext uri="{9D8B030D-6E8A-4147-A177-3AD203B41FA5}">
                      <a16:colId xmlns:a16="http://schemas.microsoft.com/office/drawing/2014/main" xmlns="" val="20001"/>
                    </a:ext>
                  </a:extLst>
                </a:gridCol>
              </a:tblGrid>
              <a:tr h="6461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700" b="1" dirty="0">
                          <a:solidFill>
                            <a:schemeClr val="tx1"/>
                          </a:solidFill>
                        </a:rPr>
                        <a:t>Data Type</a:t>
                      </a:r>
                    </a:p>
                  </a:txBody>
                  <a:tcPr marL="182832" marR="182832" marT="68595" marB="68595"/>
                </a:tc>
                <a:tc>
                  <a:txBody>
                    <a:bodyPr/>
                    <a:lstStyle/>
                    <a:p>
                      <a:r>
                        <a:rPr lang="en-US" altLang="en-US" sz="2700" b="1" dirty="0">
                          <a:solidFill>
                            <a:schemeClr val="tx1"/>
                          </a:solidFill>
                        </a:rPr>
                        <a:t>Fields</a:t>
                      </a:r>
                      <a:endParaRPr lang="en-US" sz="2700" dirty="0">
                        <a:solidFill>
                          <a:schemeClr val="tx1"/>
                        </a:solidFill>
                      </a:endParaRPr>
                    </a:p>
                  </a:txBody>
                  <a:tcPr marL="182832" marR="182832" marT="68595" marB="68595"/>
                </a:tc>
                <a:extLst>
                  <a:ext uri="{0D108BD9-81ED-4DB2-BD59-A6C34878D82A}">
                    <a16:rowId xmlns:a16="http://schemas.microsoft.com/office/drawing/2014/main" xmlns="" val="10000"/>
                  </a:ext>
                </a:extLst>
              </a:tr>
              <a:tr h="6461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700" b="0" dirty="0">
                          <a:latin typeface="Courier New" panose="02070309020205020404" pitchFamily="49" charset="0"/>
                        </a:rPr>
                        <a:t>INTERVAL YEAR TO MONTH</a:t>
                      </a:r>
                      <a:r>
                        <a:rPr lang="en-US" altLang="en-US" sz="2700" b="0" dirty="0"/>
                        <a:t> </a:t>
                      </a:r>
                    </a:p>
                  </a:txBody>
                  <a:tcPr marL="182832" marR="182832" marT="68595" marB="68595">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700" dirty="0"/>
                        <a:t>Year, Month</a:t>
                      </a:r>
                    </a:p>
                  </a:txBody>
                  <a:tcPr marL="182832" marR="182832" marT="68595" marB="68595">
                    <a:solidFill>
                      <a:schemeClr val="accent5">
                        <a:lumMod val="20000"/>
                        <a:lumOff val="80000"/>
                      </a:schemeClr>
                    </a:solidFill>
                  </a:tcPr>
                </a:tc>
                <a:extLst>
                  <a:ext uri="{0D108BD9-81ED-4DB2-BD59-A6C34878D82A}">
                    <a16:rowId xmlns:a16="http://schemas.microsoft.com/office/drawing/2014/main" xmlns="" val="10001"/>
                  </a:ext>
                </a:extLst>
              </a:tr>
              <a:tr h="11152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700" b="0" dirty="0">
                          <a:latin typeface="Courier New" panose="02070309020205020404" pitchFamily="49" charset="0"/>
                        </a:rPr>
                        <a:t>INTERVAL DAY TO SECOND</a:t>
                      </a:r>
                    </a:p>
                  </a:txBody>
                  <a:tcPr marL="182832" marR="182832" marT="68595" marB="6859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700" dirty="0"/>
                        <a:t>Days, Hour, Minute, Second with fractional seconds</a:t>
                      </a:r>
                    </a:p>
                  </a:txBody>
                  <a:tcPr marL="182832" marR="182832" marT="68595" marB="68595"/>
                </a:tc>
                <a:extLst>
                  <a:ext uri="{0D108BD9-81ED-4DB2-BD59-A6C34878D82A}">
                    <a16:rowId xmlns:a16="http://schemas.microsoft.com/office/drawing/2014/main" xmlns="" val="10002"/>
                  </a:ext>
                </a:extLst>
              </a:tr>
            </a:tbl>
          </a:graphicData>
        </a:graphic>
      </p:graphicFrame>
      <p:sp>
        <p:nvSpPr>
          <p:cNvPr id="34828" name="Rectangle 20"/>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INTERVAL</a:t>
            </a:r>
            <a:r>
              <a:rPr lang="en-US" altLang="en-US" dirty="0">
                <a:latin typeface="+mj-lt"/>
                <a:cs typeface="Oracle Sans" panose="020B0503020204020204" pitchFamily="34" charset="0"/>
              </a:rPr>
              <a:t> Data Types</a:t>
            </a:r>
          </a:p>
        </p:txBody>
      </p:sp>
      <p:sp>
        <p:nvSpPr>
          <p:cNvPr id="34829" name="Rectangle 21"/>
          <p:cNvSpPr>
            <a:spLocks noGrp="1" noChangeArrowheads="1"/>
          </p:cNvSpPr>
          <p:nvPr>
            <p:ph idx="1"/>
          </p:nvPr>
        </p:nvSpPr>
        <p:spPr>
          <a:xfrm>
            <a:off x="933451" y="2272710"/>
            <a:ext cx="16421100" cy="420993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You can use</a:t>
            </a:r>
            <a:r>
              <a:rPr lang="en-US" altLang="en-US" dirty="0">
                <a:latin typeface="Courier New" panose="02070309020205020404" pitchFamily="49" charset="0"/>
                <a:cs typeface="Courier New" panose="02070309020205020404" pitchFamily="49" charset="0"/>
              </a:rPr>
              <a:t> INTERVAL </a:t>
            </a:r>
            <a:r>
              <a:rPr lang="en-US" altLang="en-US" dirty="0">
                <a:latin typeface="Oracle Sans" panose="020B0503020204020204" pitchFamily="34" charset="0"/>
                <a:cs typeface="Oracle Sans" panose="020B0503020204020204" pitchFamily="34" charset="0"/>
              </a:rPr>
              <a:t>data types to store the difference between two datetime values.</a:t>
            </a:r>
          </a:p>
          <a:p>
            <a:pPr lvl="1"/>
            <a:r>
              <a:rPr lang="en-US" altLang="en-US" dirty="0">
                <a:latin typeface="Oracle Sans" panose="020B0503020204020204" pitchFamily="34" charset="0"/>
                <a:cs typeface="Oracle Sans" panose="020B0503020204020204" pitchFamily="34" charset="0"/>
              </a:rPr>
              <a:t>There are two classes of intervals: </a:t>
            </a:r>
          </a:p>
          <a:p>
            <a:pPr lvl="2"/>
            <a:r>
              <a:rPr lang="en-US" altLang="en-US" dirty="0">
                <a:latin typeface="Oracle Sans" panose="020B0503020204020204" pitchFamily="34" charset="0"/>
                <a:cs typeface="Oracle Sans" panose="020B0503020204020204" pitchFamily="34" charset="0"/>
              </a:rPr>
              <a:t>Year-month</a:t>
            </a:r>
          </a:p>
          <a:p>
            <a:pPr lvl="2"/>
            <a:r>
              <a:rPr lang="en-US" altLang="en-US" dirty="0">
                <a:latin typeface="Oracle Sans" panose="020B0503020204020204" pitchFamily="34" charset="0"/>
                <a:cs typeface="Oracle Sans" panose="020B0503020204020204" pitchFamily="34" charset="0"/>
              </a:rPr>
              <a:t>Day-time</a:t>
            </a:r>
          </a:p>
          <a:p>
            <a:pPr lvl="1"/>
            <a:r>
              <a:rPr lang="en-US" altLang="en-US" dirty="0">
                <a:latin typeface="Oracle Sans" panose="020B0503020204020204" pitchFamily="34" charset="0"/>
                <a:cs typeface="Oracle Sans" panose="020B0503020204020204" pitchFamily="34" charset="0"/>
              </a:rPr>
              <a:t>The precision of the interval is:</a:t>
            </a:r>
          </a:p>
          <a:p>
            <a:pPr lvl="2"/>
            <a:r>
              <a:rPr lang="en-US" altLang="en-US" dirty="0">
                <a:latin typeface="Oracle Sans" panose="020B0503020204020204" pitchFamily="34" charset="0"/>
                <a:cs typeface="Oracle Sans" panose="020B0503020204020204" pitchFamily="34" charset="0"/>
              </a:rPr>
              <a:t>The actual subset of fields that constitutes an interval</a:t>
            </a:r>
          </a:p>
          <a:p>
            <a:pPr lvl="2"/>
            <a:r>
              <a:rPr lang="en-US" altLang="en-US" dirty="0">
                <a:latin typeface="Oracle Sans" panose="020B0503020204020204" pitchFamily="34" charset="0"/>
                <a:cs typeface="Oracle Sans" panose="020B0503020204020204" pitchFamily="34" charset="0"/>
              </a:rPr>
              <a:t>Specified in the interval qualifier</a:t>
            </a:r>
          </a:p>
        </p:txBody>
      </p:sp>
    </p:spTree>
    <p:custDataLst>
      <p:tags r:id="rId1"/>
    </p:custDataLst>
    <p:extLst>
      <p:ext uri="{BB962C8B-B14F-4D97-AF65-F5344CB8AC3E}">
        <p14:creationId xmlns:p14="http://schemas.microsoft.com/office/powerpoint/2010/main" val="290061664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INTERVAL</a:t>
            </a:r>
            <a:r>
              <a:rPr lang="en-US" altLang="en-US" dirty="0">
                <a:latin typeface="+mj-lt"/>
                <a:cs typeface="Oracle Sans" panose="020B0503020204020204" pitchFamily="34" charset="0"/>
              </a:rPr>
              <a:t> Fields</a:t>
            </a:r>
          </a:p>
        </p:txBody>
      </p:sp>
      <p:graphicFrame>
        <p:nvGraphicFramePr>
          <p:cNvPr id="2" name="Table 1"/>
          <p:cNvGraphicFramePr>
            <a:graphicFrameLocks noGrp="1"/>
          </p:cNvGraphicFramePr>
          <p:nvPr>
            <p:extLst>
              <p:ext uri="{D42A27DB-BD31-4B8C-83A1-F6EECF244321}">
                <p14:modId xmlns:p14="http://schemas.microsoft.com/office/powerpoint/2010/main" val="532317476"/>
              </p:ext>
            </p:extLst>
          </p:nvPr>
        </p:nvGraphicFramePr>
        <p:xfrm>
          <a:off x="1979894" y="3477345"/>
          <a:ext cx="14328218" cy="4762499"/>
        </p:xfrm>
        <a:graphic>
          <a:graphicData uri="http://schemas.openxmlformats.org/drawingml/2006/table">
            <a:tbl>
              <a:tblPr firstRow="1" firstCol="1" bandRow="1">
                <a:tableStyleId>{5FD0F851-EC5A-4D38-B0AD-8093EC10F338}</a:tableStyleId>
              </a:tblPr>
              <a:tblGrid>
                <a:gridCol w="4417472">
                  <a:extLst>
                    <a:ext uri="{9D8B030D-6E8A-4147-A177-3AD203B41FA5}">
                      <a16:colId xmlns:a16="http://schemas.microsoft.com/office/drawing/2014/main" xmlns="" val="20000"/>
                    </a:ext>
                  </a:extLst>
                </a:gridCol>
                <a:gridCol w="9910746">
                  <a:extLst>
                    <a:ext uri="{9D8B030D-6E8A-4147-A177-3AD203B41FA5}">
                      <a16:colId xmlns:a16="http://schemas.microsoft.com/office/drawing/2014/main" xmlns="" val="20001"/>
                    </a:ext>
                  </a:extLst>
                </a:gridCol>
              </a:tblGrid>
              <a:tr h="6803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700" dirty="0">
                          <a:latin typeface="Courier New" panose="02070309020205020404" pitchFamily="49" charset="0"/>
                        </a:rPr>
                        <a:t>INTERVAL</a:t>
                      </a:r>
                      <a:r>
                        <a:rPr lang="en-US" altLang="en-US" sz="2700" dirty="0"/>
                        <a:t> Field</a:t>
                      </a:r>
                    </a:p>
                  </a:txBody>
                  <a:tcPr marL="182793" marR="182793" marT="68546" marB="6854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700" dirty="0"/>
                        <a:t>Valid Values for Interval</a:t>
                      </a:r>
                    </a:p>
                  </a:txBody>
                  <a:tcPr marL="182793" marR="182793" marT="68546" marB="68546"/>
                </a:tc>
                <a:extLst>
                  <a:ext uri="{0D108BD9-81ED-4DB2-BD59-A6C34878D82A}">
                    <a16:rowId xmlns:a16="http://schemas.microsoft.com/office/drawing/2014/main" xmlns="" val="10000"/>
                  </a:ext>
                </a:extLst>
              </a:tr>
              <a:tr h="680357">
                <a:tc>
                  <a:txBody>
                    <a:bodyPr/>
                    <a:lstStyle/>
                    <a:p>
                      <a:r>
                        <a:rPr lang="en-US" altLang="en-US" sz="2700" b="0" dirty="0">
                          <a:latin typeface="Courier New" panose="02070309020205020404" pitchFamily="49" charset="0"/>
                        </a:rPr>
                        <a:t>YEAR</a:t>
                      </a:r>
                      <a:endParaRPr lang="en-US" sz="2700" b="0" dirty="0"/>
                    </a:p>
                  </a:txBody>
                  <a:tcPr marL="182793" marR="182793" marT="68546" marB="68546">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700" dirty="0"/>
                        <a:t>Any positive or negative integer</a:t>
                      </a:r>
                    </a:p>
                  </a:txBody>
                  <a:tcPr marL="182793" marR="182793" marT="68546" marB="68546">
                    <a:solidFill>
                      <a:schemeClr val="accent5">
                        <a:lumMod val="20000"/>
                        <a:lumOff val="80000"/>
                      </a:schemeClr>
                    </a:solidFill>
                  </a:tcPr>
                </a:tc>
                <a:extLst>
                  <a:ext uri="{0D108BD9-81ED-4DB2-BD59-A6C34878D82A}">
                    <a16:rowId xmlns:a16="http://schemas.microsoft.com/office/drawing/2014/main" xmlns="" val="10001"/>
                  </a:ext>
                </a:extLst>
              </a:tr>
              <a:tr h="680357">
                <a:tc>
                  <a:txBody>
                    <a:bodyPr/>
                    <a:lstStyle/>
                    <a:p>
                      <a:r>
                        <a:rPr lang="en-US" altLang="en-US" sz="2700" b="0" dirty="0">
                          <a:latin typeface="Courier New" panose="02070309020205020404" pitchFamily="49" charset="0"/>
                        </a:rPr>
                        <a:t>MONTH</a:t>
                      </a:r>
                      <a:endParaRPr lang="en-US" sz="2700" b="0" dirty="0"/>
                    </a:p>
                  </a:txBody>
                  <a:tcPr marL="182793" marR="182793" marT="68546" marB="6854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700" dirty="0"/>
                        <a:t>00 to 11</a:t>
                      </a:r>
                    </a:p>
                  </a:txBody>
                  <a:tcPr marL="182793" marR="182793" marT="68546" marB="68546"/>
                </a:tc>
                <a:extLst>
                  <a:ext uri="{0D108BD9-81ED-4DB2-BD59-A6C34878D82A}">
                    <a16:rowId xmlns:a16="http://schemas.microsoft.com/office/drawing/2014/main" xmlns="" val="10002"/>
                  </a:ext>
                </a:extLst>
              </a:tr>
              <a:tr h="680357">
                <a:tc>
                  <a:txBody>
                    <a:bodyPr/>
                    <a:lstStyle/>
                    <a:p>
                      <a:r>
                        <a:rPr lang="en-US" altLang="en-US" sz="2700" b="0" dirty="0">
                          <a:latin typeface="Courier New" panose="02070309020205020404" pitchFamily="49" charset="0"/>
                        </a:rPr>
                        <a:t>DAY</a:t>
                      </a:r>
                      <a:endParaRPr lang="en-US" sz="2700" b="0" dirty="0"/>
                    </a:p>
                  </a:txBody>
                  <a:tcPr marL="182793" marR="182793" marT="68546" marB="68546">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700" dirty="0"/>
                        <a:t>Any positive or negative integer</a:t>
                      </a:r>
                    </a:p>
                  </a:txBody>
                  <a:tcPr marL="182793" marR="182793" marT="68546" marB="68546">
                    <a:solidFill>
                      <a:schemeClr val="accent5">
                        <a:lumMod val="20000"/>
                        <a:lumOff val="80000"/>
                      </a:schemeClr>
                    </a:solidFill>
                  </a:tcPr>
                </a:tc>
                <a:extLst>
                  <a:ext uri="{0D108BD9-81ED-4DB2-BD59-A6C34878D82A}">
                    <a16:rowId xmlns:a16="http://schemas.microsoft.com/office/drawing/2014/main" xmlns="" val="10003"/>
                  </a:ext>
                </a:extLst>
              </a:tr>
              <a:tr h="680357">
                <a:tc>
                  <a:txBody>
                    <a:bodyPr/>
                    <a:lstStyle/>
                    <a:p>
                      <a:r>
                        <a:rPr lang="en-US" altLang="en-US" sz="2700" b="0" dirty="0">
                          <a:latin typeface="Courier New" panose="02070309020205020404" pitchFamily="49" charset="0"/>
                        </a:rPr>
                        <a:t>HOUR</a:t>
                      </a:r>
                      <a:endParaRPr lang="en-US" sz="2700" b="0" dirty="0"/>
                    </a:p>
                  </a:txBody>
                  <a:tcPr marL="182793" marR="182793" marT="68546" marB="6854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700" dirty="0"/>
                        <a:t>00 to 23</a:t>
                      </a:r>
                    </a:p>
                  </a:txBody>
                  <a:tcPr marL="182793" marR="182793" marT="68546" marB="68546"/>
                </a:tc>
                <a:extLst>
                  <a:ext uri="{0D108BD9-81ED-4DB2-BD59-A6C34878D82A}">
                    <a16:rowId xmlns:a16="http://schemas.microsoft.com/office/drawing/2014/main" xmlns="" val="10004"/>
                  </a:ext>
                </a:extLst>
              </a:tr>
              <a:tr h="680357">
                <a:tc>
                  <a:txBody>
                    <a:bodyPr/>
                    <a:lstStyle/>
                    <a:p>
                      <a:r>
                        <a:rPr lang="en-US" altLang="en-US" sz="2700" b="0" dirty="0">
                          <a:latin typeface="Courier New" panose="02070309020205020404" pitchFamily="49" charset="0"/>
                        </a:rPr>
                        <a:t>MINUTE</a:t>
                      </a:r>
                      <a:endParaRPr lang="en-US" sz="2700" b="0" dirty="0"/>
                    </a:p>
                  </a:txBody>
                  <a:tcPr marL="182793" marR="182793" marT="68546" marB="68546">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700" dirty="0"/>
                        <a:t>00 to 59</a:t>
                      </a:r>
                    </a:p>
                  </a:txBody>
                  <a:tcPr marL="182793" marR="182793" marT="68546" marB="68546">
                    <a:solidFill>
                      <a:schemeClr val="accent5">
                        <a:lumMod val="20000"/>
                        <a:lumOff val="80000"/>
                      </a:schemeClr>
                    </a:solidFill>
                  </a:tcPr>
                </a:tc>
                <a:extLst>
                  <a:ext uri="{0D108BD9-81ED-4DB2-BD59-A6C34878D82A}">
                    <a16:rowId xmlns:a16="http://schemas.microsoft.com/office/drawing/2014/main" xmlns="" val="10005"/>
                  </a:ext>
                </a:extLst>
              </a:tr>
              <a:tr h="680357">
                <a:tc>
                  <a:txBody>
                    <a:bodyPr/>
                    <a:lstStyle/>
                    <a:p>
                      <a:r>
                        <a:rPr lang="en-US" altLang="en-US" sz="2700" b="0" dirty="0">
                          <a:latin typeface="Courier New" panose="02070309020205020404" pitchFamily="49" charset="0"/>
                        </a:rPr>
                        <a:t>SECOND</a:t>
                      </a:r>
                      <a:endParaRPr lang="en-US" sz="2700" b="0" dirty="0"/>
                    </a:p>
                  </a:txBody>
                  <a:tcPr marL="182793" marR="182793" marT="68546" marB="6854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700" dirty="0"/>
                        <a:t>00 to 59.9(N) where 9(N) is precision</a:t>
                      </a:r>
                    </a:p>
                  </a:txBody>
                  <a:tcPr marL="182793" marR="182793" marT="68546" marB="68546"/>
                </a:tc>
                <a:extLst>
                  <a:ext uri="{0D108BD9-81ED-4DB2-BD59-A6C34878D82A}">
                    <a16:rowId xmlns:a16="http://schemas.microsoft.com/office/drawing/2014/main" xmlns="" val="10006"/>
                  </a:ext>
                </a:extLst>
              </a:tr>
            </a:tbl>
          </a:graphicData>
        </a:graphic>
      </p:graphicFrame>
    </p:spTree>
    <p:custDataLst>
      <p:tags r:id="rId1"/>
    </p:custDataLst>
    <p:extLst>
      <p:ext uri="{BB962C8B-B14F-4D97-AF65-F5344CB8AC3E}">
        <p14:creationId xmlns:p14="http://schemas.microsoft.com/office/powerpoint/2010/main" val="1265270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gray">
          <a:xfrm>
            <a:off x="1295128" y="2623220"/>
            <a:ext cx="15649581" cy="38481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9050" tIns="19050" rIns="19050" bIns="1905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39941"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INTERVAL YEAR TO MONTH</a:t>
            </a:r>
            <a:r>
              <a:rPr lang="en-US" altLang="en-US" dirty="0">
                <a:latin typeface="+mj-lt"/>
                <a:cs typeface="Oracle Sans" panose="020B0503020204020204" pitchFamily="34" charset="0"/>
              </a:rPr>
              <a:t>: Example</a:t>
            </a:r>
          </a:p>
        </p:txBody>
      </p:sp>
      <p:sp>
        <p:nvSpPr>
          <p:cNvPr id="39942" name="Rectangle 3"/>
          <p:cNvSpPr>
            <a:spLocks noChangeArrowheads="1"/>
          </p:cNvSpPr>
          <p:nvPr/>
        </p:nvSpPr>
        <p:spPr bwMode="blackGray">
          <a:xfrm>
            <a:off x="1371767" y="2971800"/>
            <a:ext cx="15477089" cy="2053641"/>
          </a:xfrm>
          <a:prstGeom prst="rect">
            <a:avLst/>
          </a:prstGeom>
          <a:noFill/>
          <a:ln w="2857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600075">
              <a:lnSpc>
                <a:spcPct val="88000"/>
              </a:lnSpc>
              <a:tabLst>
                <a:tab pos="600075" algn="r"/>
                <a:tab pos="1009650" algn="l"/>
              </a:tabLst>
            </a:pPr>
            <a:r>
              <a:rPr lang="en-US" altLang="en-US" b="1" dirty="0">
                <a:latin typeface="Courier New" pitchFamily="49" charset="0"/>
                <a:cs typeface="Oracle Sans" panose="020B0503020204020204" pitchFamily="34" charset="0"/>
              </a:rPr>
              <a:t>CREATE TABLE warranty </a:t>
            </a:r>
          </a:p>
          <a:p>
            <a:pPr defTabSz="600075">
              <a:lnSpc>
                <a:spcPct val="88000"/>
              </a:lnSpc>
              <a:tabLst>
                <a:tab pos="600075" algn="r"/>
                <a:tab pos="1009650" algn="l"/>
              </a:tabLst>
            </a:pPr>
            <a:r>
              <a:rPr lang="en-US" altLang="en-US" b="1" dirty="0">
                <a:latin typeface="Courier New" pitchFamily="49" charset="0"/>
                <a:cs typeface="Oracle Sans" panose="020B0503020204020204" pitchFamily="34" charset="0"/>
              </a:rPr>
              <a:t>(prod_id number,  warranty_time INTERVAL YEAR(3) TO MONTH);</a:t>
            </a:r>
          </a:p>
          <a:p>
            <a:pPr defTabSz="600075">
              <a:lnSpc>
                <a:spcPct val="88000"/>
              </a:lnSpc>
              <a:spcBef>
                <a:spcPct val="40000"/>
              </a:spcBef>
              <a:tabLst>
                <a:tab pos="600075" algn="r"/>
                <a:tab pos="1009650" algn="l"/>
              </a:tabLst>
            </a:pPr>
            <a:r>
              <a:rPr lang="en-US" altLang="en-US" b="1" dirty="0">
                <a:latin typeface="Courier New" pitchFamily="49" charset="0"/>
                <a:cs typeface="Oracle Sans" panose="020B0503020204020204" pitchFamily="34" charset="0"/>
              </a:rPr>
              <a:t>INSERT INTO warranty VALUES (123, INTERVAL '8' MONTH);</a:t>
            </a:r>
          </a:p>
          <a:p>
            <a:pPr defTabSz="600075">
              <a:lnSpc>
                <a:spcPct val="88000"/>
              </a:lnSpc>
              <a:spcBef>
                <a:spcPct val="40000"/>
              </a:spcBef>
              <a:tabLst>
                <a:tab pos="600075" algn="r"/>
                <a:tab pos="1009650" algn="l"/>
              </a:tabLst>
            </a:pPr>
            <a:r>
              <a:rPr lang="en-US" altLang="en-US" b="1" dirty="0">
                <a:latin typeface="Courier New" pitchFamily="49" charset="0"/>
                <a:cs typeface="Oracle Sans" panose="020B0503020204020204" pitchFamily="34" charset="0"/>
              </a:rPr>
              <a:t>INSERT INTO warranty VALUES (155, INTERVAL '200' YEAR(3));</a:t>
            </a:r>
          </a:p>
          <a:p>
            <a:pPr defTabSz="600075">
              <a:lnSpc>
                <a:spcPct val="88000"/>
              </a:lnSpc>
              <a:spcBef>
                <a:spcPct val="40000"/>
              </a:spcBef>
              <a:tabLst>
                <a:tab pos="600075" algn="r"/>
                <a:tab pos="1009650" algn="l"/>
              </a:tabLst>
            </a:pPr>
            <a:r>
              <a:rPr lang="en-US" altLang="en-US" b="1" dirty="0">
                <a:latin typeface="Courier New" pitchFamily="49" charset="0"/>
                <a:cs typeface="Oracle Sans" panose="020B0503020204020204" pitchFamily="34" charset="0"/>
              </a:rPr>
              <a:t>INSERT INTO warranty VALUES (678, '200-11');</a:t>
            </a:r>
          </a:p>
          <a:p>
            <a:pPr defTabSz="600075">
              <a:lnSpc>
                <a:spcPct val="88000"/>
              </a:lnSpc>
              <a:spcBef>
                <a:spcPct val="40000"/>
              </a:spcBef>
              <a:tabLst>
                <a:tab pos="600075" algn="r"/>
                <a:tab pos="1009650" algn="l"/>
              </a:tabLst>
            </a:pPr>
            <a:r>
              <a:rPr lang="en-US" altLang="en-US" b="1" dirty="0">
                <a:latin typeface="Courier New" pitchFamily="49" charset="0"/>
                <a:cs typeface="Oracle Sans" panose="020B0503020204020204" pitchFamily="34" charset="0"/>
              </a:rPr>
              <a:t>SELECT * FROM warranty;</a:t>
            </a:r>
          </a:p>
        </p:txBody>
      </p:sp>
      <p:pic>
        <p:nvPicPr>
          <p:cNvPr id="39943" name="Picture 5"/>
          <p:cNvPicPr>
            <a:picLocks noChangeAspect="1" noChangeArrowheads="1"/>
          </p:cNvPicPr>
          <p:nvPr/>
        </p:nvPicPr>
        <p:blipFill>
          <a:blip r:embed="rId4" cstate="print"/>
          <a:stretch>
            <a:fillRect/>
          </a:stretch>
        </p:blipFill>
        <p:spPr bwMode="auto">
          <a:xfrm>
            <a:off x="1295128" y="6972300"/>
            <a:ext cx="3442857" cy="1228572"/>
          </a:xfrm>
          <a:prstGeom prst="rect">
            <a:avLst/>
          </a:prstGeom>
          <a:noFill/>
          <a:ln w="28575">
            <a:noFill/>
            <a:miter lim="800000"/>
            <a:headEnd type="none" w="sm" len="sm"/>
            <a:tailEnd type="none" w="sm" len="sm"/>
          </a:ln>
        </p:spPr>
      </p:pic>
    </p:spTree>
    <p:custDataLst>
      <p:tags r:id="rId1"/>
    </p:custDataLst>
    <p:extLst>
      <p:ext uri="{BB962C8B-B14F-4D97-AF65-F5344CB8AC3E}">
        <p14:creationId xmlns:p14="http://schemas.microsoft.com/office/powerpoint/2010/main" val="2789992487"/>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ounded Rectangle 75"/>
          <p:cNvSpPr/>
          <p:nvPr/>
        </p:nvSpPr>
        <p:spPr bwMode="auto">
          <a:xfrm>
            <a:off x="5102044" y="4426769"/>
            <a:ext cx="12458700" cy="4077386"/>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Course Roadmap</a:t>
            </a:r>
            <a:endParaRPr lang="en-US" dirty="0">
              <a:latin typeface="+mj-lt"/>
              <a:cs typeface="Oracle Sans" panose="020B0503020204020204" pitchFamily="34" charset="0"/>
            </a:endParaRPr>
          </a:p>
        </p:txBody>
      </p:sp>
      <p:sp>
        <p:nvSpPr>
          <p:cNvPr id="38" name="Rounded Rectangle 37"/>
          <p:cNvSpPr/>
          <p:nvPr/>
        </p:nvSpPr>
        <p:spPr bwMode="auto">
          <a:xfrm>
            <a:off x="6753492" y="6427170"/>
            <a:ext cx="8570214" cy="1246910"/>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sz="2000" dirty="0">
              <a:latin typeface="+mn-lt"/>
              <a:cs typeface="Oracle Sans" panose="020B0503020204020204" pitchFamily="34" charset="0"/>
            </a:endParaRPr>
          </a:p>
        </p:txBody>
      </p:sp>
      <p:sp>
        <p:nvSpPr>
          <p:cNvPr id="39" name="Rounded Rectangle 38"/>
          <p:cNvSpPr/>
          <p:nvPr/>
        </p:nvSpPr>
        <p:spPr bwMode="auto">
          <a:xfrm>
            <a:off x="6751593" y="4889850"/>
            <a:ext cx="8574398"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sz="2000" dirty="0">
              <a:latin typeface="+mn-lt"/>
              <a:cs typeface="Oracle Sans" panose="020B0503020204020204" pitchFamily="34" charset="0"/>
            </a:endParaRPr>
          </a:p>
        </p:txBody>
      </p:sp>
      <p:sp>
        <p:nvSpPr>
          <p:cNvPr id="40" name="TextBox 39"/>
          <p:cNvSpPr txBox="1"/>
          <p:nvPr/>
        </p:nvSpPr>
        <p:spPr>
          <a:xfrm>
            <a:off x="7667892" y="5313248"/>
            <a:ext cx="6737417"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fontAlgn="auto">
              <a:spcBef>
                <a:spcPts val="0"/>
              </a:spcBef>
              <a:spcAft>
                <a:spcPts val="0"/>
              </a:spcAft>
            </a:pPr>
            <a:r>
              <a:rPr lang="en-US" sz="2000" b="0" dirty="0">
                <a:solidFill>
                  <a:schemeClr val="tx1">
                    <a:lumMod val="75000"/>
                  </a:schemeClr>
                </a:solidFill>
                <a:latin typeface="+mn-lt"/>
                <a:cs typeface="Oracle Sans" panose="020B0503020204020204" pitchFamily="34" charset="0"/>
              </a:rPr>
              <a:t>Lesson 19: Manipulating Data Using Advanced Queries</a:t>
            </a:r>
          </a:p>
        </p:txBody>
      </p:sp>
      <p:sp>
        <p:nvSpPr>
          <p:cNvPr id="41" name="TextBox 40"/>
          <p:cNvSpPr txBox="1"/>
          <p:nvPr/>
        </p:nvSpPr>
        <p:spPr>
          <a:xfrm>
            <a:off x="7762283" y="6850570"/>
            <a:ext cx="6895824"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fontAlgn="base">
              <a:spcBef>
                <a:spcPct val="0"/>
              </a:spcBef>
              <a:spcAft>
                <a:spcPct val="0"/>
              </a:spcAft>
            </a:pPr>
            <a:r>
              <a:rPr lang="en-US" sz="2000" b="1" dirty="0">
                <a:solidFill>
                  <a:schemeClr val="bg1"/>
                </a:solidFill>
                <a:latin typeface="+mn-lt"/>
                <a:cs typeface="Oracle Sans" panose="020B0503020204020204" pitchFamily="34" charset="0"/>
              </a:rPr>
              <a:t>Lesson 20: Managing Data in Different Time Zones</a:t>
            </a:r>
          </a:p>
        </p:txBody>
      </p:sp>
      <p:sp>
        <p:nvSpPr>
          <p:cNvPr id="44" name="Isosceles Triangle 43"/>
          <p:cNvSpPr>
            <a:spLocks noChangeAspect="1"/>
          </p:cNvSpPr>
          <p:nvPr/>
        </p:nvSpPr>
        <p:spPr bwMode="auto">
          <a:xfrm rot="5400000">
            <a:off x="7014892" y="6903726"/>
            <a:ext cx="440700" cy="293798"/>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sz="2000" dirty="0">
              <a:latin typeface="+mn-lt"/>
              <a:cs typeface="Oracle Sans" panose="020B0503020204020204" pitchFamily="34" charset="0"/>
            </a:endParaRPr>
          </a:p>
        </p:txBody>
      </p:sp>
      <p:sp>
        <p:nvSpPr>
          <p:cNvPr id="47" name="Isosceles Triangle 46"/>
          <p:cNvSpPr>
            <a:spLocks noChangeAspect="1"/>
          </p:cNvSpPr>
          <p:nvPr/>
        </p:nvSpPr>
        <p:spPr bwMode="auto">
          <a:xfrm rot="5400000">
            <a:off x="7014892" y="5366406"/>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sz="2000" dirty="0">
              <a:latin typeface="+mn-lt"/>
              <a:cs typeface="Oracle Sans" panose="020B0503020204020204" pitchFamily="34" charset="0"/>
            </a:endParaRPr>
          </a:p>
        </p:txBody>
      </p:sp>
      <p:grpSp>
        <p:nvGrpSpPr>
          <p:cNvPr id="3" name="Group 3"/>
          <p:cNvGrpSpPr/>
          <p:nvPr/>
        </p:nvGrpSpPr>
        <p:grpSpPr>
          <a:xfrm>
            <a:off x="15211695" y="6598469"/>
            <a:ext cx="2573265" cy="887534"/>
            <a:chOff x="9786179" y="1585747"/>
            <a:chExt cx="1715510" cy="591689"/>
          </a:xfrm>
        </p:grpSpPr>
        <p:sp>
          <p:nvSpPr>
            <p:cNvPr id="48" name="Freeform 47"/>
            <p:cNvSpPr/>
            <p:nvPr/>
          </p:nvSpPr>
          <p:spPr bwMode="auto">
            <a:xfrm>
              <a:off x="11346670" y="1627299"/>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78" name="Freeform 77"/>
            <p:cNvSpPr/>
            <p:nvPr/>
          </p:nvSpPr>
          <p:spPr bwMode="auto">
            <a:xfrm>
              <a:off x="10097297" y="1662739"/>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79" name="Isosceles Triangle 78"/>
            <p:cNvSpPr/>
            <p:nvPr/>
          </p:nvSpPr>
          <p:spPr bwMode="auto">
            <a:xfrm rot="16200000">
              <a:off x="9701851" y="1670075"/>
              <a:ext cx="591689" cy="423034"/>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000" b="0" i="0" u="none" strike="noStrike" cap="none" normalizeH="0" baseline="0" dirty="0">
                <a:ln>
                  <a:noFill/>
                </a:ln>
                <a:solidFill>
                  <a:schemeClr val="tx1"/>
                </a:solidFill>
                <a:effectLst/>
                <a:latin typeface="+mn-lt"/>
                <a:cs typeface="Oracle Sans" panose="020B0503020204020204" pitchFamily="34" charset="0"/>
              </a:endParaRPr>
            </a:p>
          </p:txBody>
        </p:sp>
        <p:sp>
          <p:nvSpPr>
            <p:cNvPr id="80" name="TextBox 79"/>
            <p:cNvSpPr txBox="1"/>
            <p:nvPr/>
          </p:nvSpPr>
          <p:spPr>
            <a:xfrm>
              <a:off x="10098845" y="1727704"/>
              <a:ext cx="1322479"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100" b="1" dirty="0">
                  <a:solidFill>
                    <a:schemeClr val="bg1"/>
                  </a:solidFill>
                  <a:latin typeface="+mn-lt"/>
                  <a:cs typeface="Oracle Sans" panose="020B0503020204020204" pitchFamily="34" charset="0"/>
                </a:rPr>
                <a:t>You</a:t>
              </a:r>
              <a:r>
                <a:rPr lang="en-US" sz="2000" b="1" dirty="0">
                  <a:solidFill>
                    <a:schemeClr val="bg1"/>
                  </a:solidFill>
                  <a:latin typeface="+mn-lt"/>
                  <a:cs typeface="Oracle Sans" panose="020B0503020204020204" pitchFamily="34" charset="0"/>
                </a:rPr>
                <a:t> are here!</a:t>
              </a:r>
            </a:p>
          </p:txBody>
        </p:sp>
      </p:grpSp>
      <p:sp>
        <p:nvSpPr>
          <p:cNvPr id="49" name="Rounded Rectangle 48"/>
          <p:cNvSpPr/>
          <p:nvPr/>
        </p:nvSpPr>
        <p:spPr bwMode="auto">
          <a:xfrm>
            <a:off x="4759641" y="2695228"/>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51" name="Rounded Rectangle 50"/>
          <p:cNvSpPr/>
          <p:nvPr/>
        </p:nvSpPr>
        <p:spPr bwMode="auto">
          <a:xfrm>
            <a:off x="4759641" y="4279606"/>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52" name="Rounded Rectangle 51"/>
          <p:cNvSpPr/>
          <p:nvPr/>
        </p:nvSpPr>
        <p:spPr bwMode="auto">
          <a:xfrm>
            <a:off x="4759641" y="5846523"/>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53" name="Rounded Rectangle 52"/>
          <p:cNvSpPr/>
          <p:nvPr/>
        </p:nvSpPr>
        <p:spPr bwMode="auto">
          <a:xfrm>
            <a:off x="4759641" y="7413439"/>
            <a:ext cx="1440264" cy="1473621"/>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56" name="Rectangle 55"/>
          <p:cNvSpPr/>
          <p:nvPr/>
        </p:nvSpPr>
        <p:spPr bwMode="auto">
          <a:xfrm>
            <a:off x="834775" y="2007418"/>
            <a:ext cx="5133660" cy="7672586"/>
          </a:xfrm>
          <a:prstGeom prst="rect">
            <a:avLst/>
          </a:prstGeom>
          <a:gradFill flip="none" rotWithShape="1">
            <a:gsLst>
              <a:gs pos="0">
                <a:schemeClr val="bg1"/>
              </a:gs>
              <a:gs pos="6000">
                <a:srgbClr val="DCE3E4"/>
              </a:gs>
              <a:gs pos="96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000" b="0" i="0" u="none" strike="noStrike" cap="none" normalizeH="0" baseline="0" dirty="0">
              <a:ln>
                <a:noFill/>
              </a:ln>
              <a:solidFill>
                <a:schemeClr val="tx1"/>
              </a:solidFill>
              <a:effectLst/>
              <a:latin typeface="+mn-lt"/>
              <a:cs typeface="Oracle Sans" panose="020B0503020204020204" pitchFamily="34" charset="0"/>
            </a:endParaRPr>
          </a:p>
        </p:txBody>
      </p:sp>
      <p:sp>
        <p:nvSpPr>
          <p:cNvPr id="64" name="Freeform 63"/>
          <p:cNvSpPr/>
          <p:nvPr/>
        </p:nvSpPr>
        <p:spPr bwMode="auto">
          <a:xfrm>
            <a:off x="776256" y="2746239"/>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65" name="TextBox 64"/>
          <p:cNvSpPr txBox="1"/>
          <p:nvPr/>
        </p:nvSpPr>
        <p:spPr>
          <a:xfrm>
            <a:off x="1312480" y="3078095"/>
            <a:ext cx="4399164" cy="707886"/>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dirty="0">
                <a:latin typeface="+mn-lt"/>
                <a:cs typeface="Oracle Sans" panose="020B0503020204020204" pitchFamily="34" charset="0"/>
              </a:rPr>
              <a:t>Unit 4: Views, Sequences, Synonyms and Indexes</a:t>
            </a:r>
          </a:p>
        </p:txBody>
      </p:sp>
      <p:sp>
        <p:nvSpPr>
          <p:cNvPr id="66" name="Freeform 65"/>
          <p:cNvSpPr/>
          <p:nvPr/>
        </p:nvSpPr>
        <p:spPr bwMode="auto">
          <a:xfrm>
            <a:off x="776256" y="4327405"/>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77" name="TextBox 76"/>
          <p:cNvSpPr txBox="1"/>
          <p:nvPr/>
        </p:nvSpPr>
        <p:spPr>
          <a:xfrm>
            <a:off x="1312480" y="4664240"/>
            <a:ext cx="4475364" cy="707886"/>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dirty="0">
                <a:latin typeface="+mn-lt"/>
                <a:cs typeface="Oracle Sans" panose="020B0503020204020204" pitchFamily="34" charset="0"/>
              </a:rPr>
              <a:t>Unit 5: Managing Database Objects and Subqueries</a:t>
            </a:r>
          </a:p>
        </p:txBody>
      </p:sp>
      <p:sp>
        <p:nvSpPr>
          <p:cNvPr id="81" name="Freeform 80"/>
          <p:cNvSpPr/>
          <p:nvPr/>
        </p:nvSpPr>
        <p:spPr bwMode="auto">
          <a:xfrm>
            <a:off x="776256" y="5891062"/>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82" name="TextBox 81"/>
          <p:cNvSpPr txBox="1"/>
          <p:nvPr/>
        </p:nvSpPr>
        <p:spPr>
          <a:xfrm>
            <a:off x="1312481" y="6376809"/>
            <a:ext cx="3319046"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dirty="0">
                <a:latin typeface="+mn-lt"/>
                <a:cs typeface="Oracle Sans" panose="020B0503020204020204" pitchFamily="34" charset="0"/>
              </a:rPr>
              <a:t>Unit 6: User Access</a:t>
            </a:r>
          </a:p>
        </p:txBody>
      </p:sp>
      <p:sp>
        <p:nvSpPr>
          <p:cNvPr id="83" name="Freeform 82"/>
          <p:cNvSpPr/>
          <p:nvPr/>
        </p:nvSpPr>
        <p:spPr bwMode="auto">
          <a:xfrm>
            <a:off x="776256" y="7473444"/>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84" name="TextBox 83"/>
          <p:cNvSpPr txBox="1"/>
          <p:nvPr/>
        </p:nvSpPr>
        <p:spPr>
          <a:xfrm>
            <a:off x="1312481" y="7950287"/>
            <a:ext cx="3319046"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b="1" dirty="0">
                <a:solidFill>
                  <a:schemeClr val="bg1"/>
                </a:solidFill>
                <a:latin typeface="+mn-lt"/>
                <a:cs typeface="Oracle Sans" panose="020B0503020204020204" pitchFamily="34" charset="0"/>
              </a:rPr>
              <a:t>Unit 7: Advanced Queries</a:t>
            </a:r>
          </a:p>
        </p:txBody>
      </p:sp>
    </p:spTree>
    <p:custDataLst>
      <p:tags r:id="rId1"/>
    </p:custDataLst>
    <p:extLst>
      <p:ext uri="{BB962C8B-B14F-4D97-AF65-F5344CB8AC3E}">
        <p14:creationId xmlns:p14="http://schemas.microsoft.com/office/powerpoint/2010/main" val="3832832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84961123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INTERVAL DAY TO SECOND </a:t>
            </a:r>
            <a:r>
              <a:rPr lang="en-US" altLang="en-US" dirty="0">
                <a:latin typeface="+mj-lt"/>
                <a:cs typeface="Oracle Sans" panose="020B0503020204020204" pitchFamily="34" charset="0"/>
              </a:rPr>
              <a:t>Data Type: Example</a:t>
            </a:r>
          </a:p>
        </p:txBody>
      </p:sp>
      <p:pic>
        <p:nvPicPr>
          <p:cNvPr id="43011" name="Picture 6"/>
          <p:cNvPicPr>
            <a:picLocks noChangeAspect="1" noChangeArrowheads="1"/>
          </p:cNvPicPr>
          <p:nvPr/>
        </p:nvPicPr>
        <p:blipFill>
          <a:blip r:embed="rId4" cstate="print"/>
          <a:stretch>
            <a:fillRect/>
          </a:stretch>
        </p:blipFill>
        <p:spPr bwMode="auto">
          <a:xfrm>
            <a:off x="1299329" y="6295628"/>
            <a:ext cx="2800001" cy="914286"/>
          </a:xfrm>
          <a:prstGeom prst="rect">
            <a:avLst/>
          </a:prstGeom>
          <a:noFill/>
          <a:ln w="28575">
            <a:noFill/>
            <a:miter lim="800000"/>
            <a:headEnd type="none" w="sm" len="sm"/>
            <a:tailEnd type="none" w="sm" len="sm"/>
          </a:ln>
        </p:spPr>
      </p:pic>
      <p:sp>
        <p:nvSpPr>
          <p:cNvPr id="6" name="Content Placeholder 2"/>
          <p:cNvSpPr txBox="1">
            <a:spLocks/>
          </p:cNvSpPr>
          <p:nvPr/>
        </p:nvSpPr>
        <p:spPr bwMode="gray">
          <a:xfrm>
            <a:off x="1299329" y="2427798"/>
            <a:ext cx="16125591" cy="199347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600075">
              <a:lnSpc>
                <a:spcPct val="88000"/>
              </a:lnSpc>
              <a:spcBef>
                <a:spcPct val="40000"/>
              </a:spcBef>
              <a:tabLst>
                <a:tab pos="600075" algn="r"/>
                <a:tab pos="1009650" algn="l"/>
              </a:tabLst>
              <a:defRPr/>
            </a:pPr>
            <a:r>
              <a:rPr lang="en-US" altLang="en-US" b="1" dirty="0">
                <a:latin typeface="Courier New" pitchFamily="49" charset="0"/>
                <a:cs typeface="Oracle Sans" panose="020B0503020204020204" pitchFamily="34" charset="0"/>
              </a:rPr>
              <a:t>CREATE TABLE lab </a:t>
            </a:r>
          </a:p>
          <a:p>
            <a:pPr defTabSz="600075">
              <a:lnSpc>
                <a:spcPct val="88000"/>
              </a:lnSpc>
              <a:tabLst>
                <a:tab pos="600075" algn="r"/>
                <a:tab pos="1009650" algn="l"/>
              </a:tabLst>
              <a:defRPr/>
            </a:pPr>
            <a:r>
              <a:rPr lang="en-US" altLang="en-US" b="1" dirty="0">
                <a:latin typeface="Courier New" pitchFamily="49" charset="0"/>
                <a:cs typeface="Oracle Sans" panose="020B0503020204020204" pitchFamily="34" charset="0"/>
              </a:rPr>
              <a:t>( exp_id number, test_time INTERVAL DAY(2) TO SECOND);</a:t>
            </a:r>
          </a:p>
          <a:p>
            <a:pPr defTabSz="600075">
              <a:lnSpc>
                <a:spcPct val="88000"/>
              </a:lnSpc>
              <a:tabLst>
                <a:tab pos="600075" algn="r"/>
                <a:tab pos="1009650" algn="l"/>
              </a:tabLst>
              <a:defRPr/>
            </a:pPr>
            <a:endParaRPr lang="en-US" altLang="en-US" b="1" dirty="0">
              <a:latin typeface="Courier New" pitchFamily="49" charset="0"/>
              <a:cs typeface="Oracle Sans" panose="020B0503020204020204" pitchFamily="34" charset="0"/>
            </a:endParaRPr>
          </a:p>
          <a:p>
            <a:pPr defTabSz="600075">
              <a:lnSpc>
                <a:spcPct val="88000"/>
              </a:lnSpc>
              <a:tabLst>
                <a:tab pos="600075" algn="r"/>
                <a:tab pos="1009650" algn="l"/>
              </a:tabLst>
              <a:defRPr/>
            </a:pPr>
            <a:r>
              <a:rPr lang="en-US" altLang="en-US" b="1" dirty="0">
                <a:latin typeface="Courier New" pitchFamily="49" charset="0"/>
                <a:cs typeface="Oracle Sans" panose="020B0503020204020204" pitchFamily="34" charset="0"/>
              </a:rPr>
              <a:t>INSERT INTO lab VALUES (100012, '90 00:00:00');</a:t>
            </a:r>
          </a:p>
          <a:p>
            <a:pPr defTabSz="600075">
              <a:lnSpc>
                <a:spcPct val="88000"/>
              </a:lnSpc>
              <a:spcBef>
                <a:spcPct val="40000"/>
              </a:spcBef>
              <a:tabLst>
                <a:tab pos="600075" algn="r"/>
                <a:tab pos="1009650" algn="l"/>
              </a:tabLst>
              <a:defRPr/>
            </a:pPr>
            <a:r>
              <a:rPr lang="en-US" altLang="en-US" b="1" dirty="0">
                <a:latin typeface="Courier New" pitchFamily="49" charset="0"/>
                <a:cs typeface="Oracle Sans" panose="020B0503020204020204" pitchFamily="34" charset="0"/>
              </a:rPr>
              <a:t>INSERT INTO lab VALUES (56098,</a:t>
            </a:r>
          </a:p>
          <a:p>
            <a:pPr defTabSz="600075">
              <a:lnSpc>
                <a:spcPct val="88000"/>
              </a:lnSpc>
              <a:spcBef>
                <a:spcPct val="40000"/>
              </a:spcBef>
              <a:tabLst>
                <a:tab pos="600075" algn="r"/>
                <a:tab pos="1009650" algn="l"/>
              </a:tabLst>
              <a:defRPr/>
            </a:pPr>
            <a:r>
              <a:rPr lang="en-US" altLang="en-US" b="1" dirty="0">
                <a:latin typeface="Courier New" pitchFamily="49" charset="0"/>
                <a:cs typeface="Oracle Sans" panose="020B0503020204020204" pitchFamily="34" charset="0"/>
              </a:rPr>
              <a:t>  INTERVAL '6 03:30:16' DAY 	TO SECOND);</a:t>
            </a:r>
          </a:p>
        </p:txBody>
      </p:sp>
      <p:sp>
        <p:nvSpPr>
          <p:cNvPr id="7" name="Content Placeholder 2"/>
          <p:cNvSpPr txBox="1">
            <a:spLocks/>
          </p:cNvSpPr>
          <p:nvPr/>
        </p:nvSpPr>
        <p:spPr bwMode="gray">
          <a:xfrm>
            <a:off x="1299329" y="5143500"/>
            <a:ext cx="16125591" cy="441498"/>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600075">
              <a:lnSpc>
                <a:spcPct val="88000"/>
              </a:lnSpc>
              <a:spcBef>
                <a:spcPct val="40000"/>
              </a:spcBef>
              <a:tabLst>
                <a:tab pos="600075" algn="r"/>
                <a:tab pos="1009650" algn="l"/>
              </a:tabLst>
              <a:defRPr/>
            </a:pPr>
            <a:r>
              <a:rPr lang="en-US" altLang="en-US" b="1" dirty="0">
                <a:latin typeface="Courier New" pitchFamily="49" charset="0"/>
                <a:cs typeface="Oracle Sans" panose="020B0503020204020204" pitchFamily="34" charset="0"/>
              </a:rPr>
              <a:t>SELECT * FROM lab;</a:t>
            </a:r>
          </a:p>
        </p:txBody>
      </p:sp>
    </p:spTree>
    <p:custDataLst>
      <p:tags r:id="rId1"/>
    </p:custDataLst>
    <p:extLst>
      <p:ext uri="{BB962C8B-B14F-4D97-AF65-F5344CB8AC3E}">
        <p14:creationId xmlns:p14="http://schemas.microsoft.com/office/powerpoint/2010/main" val="3245620229"/>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12" name="Rectangle 3">
            <a:extLst>
              <a:ext uri="{FF2B5EF4-FFF2-40B4-BE49-F238E27FC236}">
                <a16:creationId xmlns:a16="http://schemas.microsoft.com/office/drawing/2014/main" xmlns="" id="{E284525F-B979-480E-872D-32254AD1F904}"/>
              </a:ext>
            </a:extLst>
          </p:cNvPr>
          <p:cNvSpPr>
            <a:spLocks noGrp="1" noChangeArrowheads="1"/>
          </p:cNvSpPr>
          <p:nvPr>
            <p:ph idx="1"/>
          </p:nvPr>
        </p:nvSpPr>
        <p:spPr>
          <a:xfrm>
            <a:off x="933451" y="2272710"/>
            <a:ext cx="16421100" cy="525348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CURRENT_DATE, CURRENT_TIMESTAMP</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a:t>
            </a:r>
            <a:br>
              <a:rPr lang="en-US" altLang="en-US" dirty="0">
                <a:solidFill>
                  <a:schemeClr val="tx1">
                    <a:lumMod val="50000"/>
                    <a:lumOff val="50000"/>
                  </a:schemeClr>
                </a:solidFill>
                <a:latin typeface="Oracle Sans" panose="020B0503020204020204" pitchFamily="34" charset="0"/>
                <a:cs typeface="Oracle Sans" panose="020B0503020204020204" pitchFamily="34" charset="0"/>
              </a:rPr>
            </a:b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and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LOCALTIMESTAMP</a:t>
            </a:r>
          </a:p>
          <a:p>
            <a:pPr lvl="1">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INTERVAL</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data types</a:t>
            </a:r>
          </a:p>
          <a:p>
            <a:pPr lvl="1"/>
            <a:r>
              <a:rPr lang="en-US" altLang="en-US" dirty="0">
                <a:latin typeface="Oracle Sans" panose="020B0503020204020204" pitchFamily="34" charset="0"/>
                <a:cs typeface="Oracle Sans" panose="020B0503020204020204" pitchFamily="34" charset="0"/>
              </a:rPr>
              <a:t>Using the following functions:</a:t>
            </a:r>
          </a:p>
          <a:p>
            <a:pPr lvl="2"/>
            <a:r>
              <a:rPr lang="en-US" altLang="en-US" dirty="0">
                <a:latin typeface="Courier New" panose="02070309020205020404" pitchFamily="49" charset="0"/>
                <a:cs typeface="Courier New" panose="02070309020205020404" pitchFamily="49" charset="0"/>
              </a:rPr>
              <a:t>EXTRACT</a:t>
            </a:r>
          </a:p>
          <a:p>
            <a:pPr lvl="2"/>
            <a:r>
              <a:rPr lang="en-US" altLang="en-US" dirty="0">
                <a:latin typeface="Courier New" panose="02070309020205020404" pitchFamily="49" charset="0"/>
                <a:cs typeface="Courier New" panose="02070309020205020404" pitchFamily="49" charset="0"/>
              </a:rPr>
              <a:t>TZ_OFFSET</a:t>
            </a:r>
          </a:p>
          <a:p>
            <a:pPr lvl="2"/>
            <a:r>
              <a:rPr lang="en-US" altLang="en-US" dirty="0">
                <a:latin typeface="Courier New" panose="02070309020205020404" pitchFamily="49" charset="0"/>
                <a:cs typeface="Courier New" panose="02070309020205020404" pitchFamily="49" charset="0"/>
              </a:rPr>
              <a:t>FROM_TZ</a:t>
            </a:r>
          </a:p>
          <a:p>
            <a:pPr lvl="2"/>
            <a:r>
              <a:rPr lang="en-US" altLang="en-US" dirty="0">
                <a:latin typeface="Courier New" panose="02070309020205020404" pitchFamily="49" charset="0"/>
                <a:cs typeface="Courier New" panose="02070309020205020404" pitchFamily="49" charset="0"/>
              </a:rPr>
              <a:t>TO_TIMESTAMP</a:t>
            </a:r>
          </a:p>
          <a:p>
            <a:pPr lvl="2"/>
            <a:r>
              <a:rPr lang="en-US" altLang="en-US" dirty="0">
                <a:latin typeface="Courier New" panose="02070309020205020404" pitchFamily="49" charset="0"/>
                <a:cs typeface="Courier New" panose="02070309020205020404" pitchFamily="49" charset="0"/>
              </a:rPr>
              <a:t>TO_YMINTERVAL</a:t>
            </a:r>
          </a:p>
          <a:p>
            <a:pPr lvl="2"/>
            <a:r>
              <a:rPr lang="en-US" altLang="en-US" dirty="0">
                <a:latin typeface="Courier New" panose="02070309020205020404" pitchFamily="49" charset="0"/>
                <a:cs typeface="Courier New" panose="02070309020205020404" pitchFamily="49" charset="0"/>
              </a:rPr>
              <a:t>TO_DSINTERVAL</a:t>
            </a:r>
          </a:p>
        </p:txBody>
      </p:sp>
      <p:pic>
        <p:nvPicPr>
          <p:cNvPr id="16" name="Picture 5">
            <a:extLst>
              <a:ext uri="{FF2B5EF4-FFF2-40B4-BE49-F238E27FC236}">
                <a16:creationId xmlns:a16="http://schemas.microsoft.com/office/drawing/2014/main" xmlns="" id="{8C3A6F6B-663E-4EB4-92C6-C266674351CA}"/>
              </a:ext>
            </a:extLst>
          </p:cNvPr>
          <p:cNvPicPr>
            <a:picLocks noChangeAspect="1"/>
          </p:cNvPicPr>
          <p:nvPr/>
        </p:nvPicPr>
        <p:blipFill>
          <a:blip r:embed="rId4" cstate="print"/>
          <a:srcRect/>
          <a:stretch>
            <a:fillRect/>
          </a:stretch>
        </p:blipFill>
        <p:spPr bwMode="auto">
          <a:xfrm>
            <a:off x="14256568" y="6390338"/>
            <a:ext cx="1828800" cy="2271713"/>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14951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EXTRACT</a:t>
            </a:r>
          </a:p>
        </p:txBody>
      </p:sp>
      <p:sp>
        <p:nvSpPr>
          <p:cNvPr id="47107" name="Rectangle 14"/>
          <p:cNvSpPr>
            <a:spLocks noGrp="1" noChangeArrowheads="1"/>
          </p:cNvSpPr>
          <p:nvPr>
            <p:ph idx="1"/>
          </p:nvPr>
        </p:nvSpPr>
        <p:spPr>
          <a:xfrm>
            <a:off x="933451" y="2272710"/>
            <a:ext cx="16421100" cy="385188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Display all employees who were hired after 2007.</a:t>
            </a:r>
          </a:p>
          <a:p>
            <a:endParaRPr lang="en-US" altLang="en-US" dirty="0">
              <a:latin typeface="Oracle Sans" panose="020B0503020204020204" pitchFamily="34" charset="0"/>
              <a:cs typeface="Oracle Sans" panose="020B0503020204020204" pitchFamily="34" charset="0"/>
            </a:endParaRPr>
          </a:p>
          <a:p>
            <a:endParaRPr lang="en-US" altLang="en-US" dirty="0">
              <a:latin typeface="Oracle Sans" panose="020B0503020204020204" pitchFamily="34" charset="0"/>
              <a:cs typeface="Oracle Sans" panose="020B0503020204020204" pitchFamily="34" charset="0"/>
            </a:endParaRPr>
          </a:p>
          <a:p>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r>
              <a:rPr lang="en-US" altLang="en-US" dirty="0">
                <a:latin typeface="Oracle Sans" panose="020B0503020204020204" pitchFamily="34" charset="0"/>
                <a:cs typeface="Oracle Sans" panose="020B0503020204020204" pitchFamily="34" charset="0"/>
              </a:rPr>
              <a:t>Display the </a:t>
            </a:r>
            <a:r>
              <a:rPr lang="en-US" altLang="en-US" dirty="0">
                <a:latin typeface="Courier New" panose="02070309020205020404" pitchFamily="49" charset="0"/>
                <a:cs typeface="Courier New" panose="02070309020205020404" pitchFamily="49" charset="0"/>
              </a:rPr>
              <a:t>MONTH</a:t>
            </a:r>
            <a:r>
              <a:rPr lang="en-US" altLang="en-US" dirty="0">
                <a:latin typeface="Oracle Sans" panose="020B0503020204020204" pitchFamily="34" charset="0"/>
                <a:cs typeface="Oracle Sans" panose="020B0503020204020204" pitchFamily="34" charset="0"/>
              </a:rPr>
              <a:t> component from the </a:t>
            </a:r>
            <a:r>
              <a:rPr lang="en-US" altLang="en-US" dirty="0">
                <a:latin typeface="Courier New" panose="02070309020205020404" pitchFamily="49" charset="0"/>
                <a:cs typeface="Courier New" panose="02070309020205020404" pitchFamily="49" charset="0"/>
              </a:rPr>
              <a:t>HIRE_DATE </a:t>
            </a:r>
            <a:r>
              <a:rPr lang="en-US" altLang="en-US" dirty="0">
                <a:latin typeface="Oracle Sans" panose="020B0503020204020204" pitchFamily="34" charset="0"/>
                <a:cs typeface="Oracle Sans" panose="020B0503020204020204" pitchFamily="34" charset="0"/>
              </a:rPr>
              <a:t>for those employees whose </a:t>
            </a:r>
            <a:r>
              <a:rPr lang="en-US" altLang="en-US" dirty="0">
                <a:latin typeface="Courier New" panose="02070309020205020404" pitchFamily="49" charset="0"/>
                <a:cs typeface="Courier New" panose="02070309020205020404" pitchFamily="49" charset="0"/>
              </a:rPr>
              <a:t>MANAGER_ID </a:t>
            </a:r>
            <a:r>
              <a:rPr lang="en-US" altLang="en-US" dirty="0">
                <a:latin typeface="Oracle Sans" panose="020B0503020204020204" pitchFamily="34" charset="0"/>
                <a:cs typeface="Oracle Sans" panose="020B0503020204020204" pitchFamily="34" charset="0"/>
              </a:rPr>
              <a:t>is 100.</a:t>
            </a:r>
          </a:p>
        </p:txBody>
      </p:sp>
      <p:sp>
        <p:nvSpPr>
          <p:cNvPr id="47108" name="Rectangle 8"/>
          <p:cNvSpPr>
            <a:spLocks noChangeArrowheads="1"/>
          </p:cNvSpPr>
          <p:nvPr/>
        </p:nvSpPr>
        <p:spPr bwMode="auto">
          <a:xfrm>
            <a:off x="2744868" y="5600702"/>
            <a:ext cx="8316333" cy="461963"/>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altLang="en-US" sz="2100" b="1" dirty="0">
              <a:solidFill>
                <a:srgbClr val="000000"/>
              </a:solidFill>
              <a:latin typeface="Courier New" pitchFamily="49" charset="0"/>
              <a:cs typeface="Oracle Sans" panose="020B0503020204020204" pitchFamily="34" charset="0"/>
            </a:endParaRPr>
          </a:p>
        </p:txBody>
      </p:sp>
      <p:sp>
        <p:nvSpPr>
          <p:cNvPr id="47109" name="TextBox 13"/>
          <p:cNvSpPr txBox="1">
            <a:spLocks noChangeArrowheads="1"/>
          </p:cNvSpPr>
          <p:nvPr/>
        </p:nvSpPr>
        <p:spPr bwMode="auto">
          <a:xfrm>
            <a:off x="1268840" y="9382680"/>
            <a:ext cx="1066523" cy="369332"/>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Oracle Sans" panose="020B0503020204020204" pitchFamily="34" charset="0"/>
                <a:cs typeface="Oracle Sans" panose="020B0503020204020204" pitchFamily="34" charset="0"/>
              </a:rPr>
              <a:t>…</a:t>
            </a:r>
          </a:p>
        </p:txBody>
      </p:sp>
      <p:grpSp>
        <p:nvGrpSpPr>
          <p:cNvPr id="4" name="Group 3">
            <a:extLst>
              <a:ext uri="{FF2B5EF4-FFF2-40B4-BE49-F238E27FC236}">
                <a16:creationId xmlns:a16="http://schemas.microsoft.com/office/drawing/2014/main" xmlns="" id="{CAB81013-44E7-40E8-A7BD-32EE83D0AB79}"/>
              </a:ext>
            </a:extLst>
          </p:cNvPr>
          <p:cNvGrpSpPr/>
          <p:nvPr/>
        </p:nvGrpSpPr>
        <p:grpSpPr>
          <a:xfrm>
            <a:off x="1299329" y="3004823"/>
            <a:ext cx="16125591" cy="1562613"/>
            <a:chOff x="1224965" y="2780787"/>
            <a:chExt cx="16125591" cy="1562613"/>
          </a:xfrm>
        </p:grpSpPr>
        <p:sp>
          <p:nvSpPr>
            <p:cNvPr id="11" name="Content Placeholder 2"/>
            <p:cNvSpPr txBox="1">
              <a:spLocks/>
            </p:cNvSpPr>
            <p:nvPr/>
          </p:nvSpPr>
          <p:spPr bwMode="gray">
            <a:xfrm>
              <a:off x="1224965" y="2780787"/>
              <a:ext cx="16125591" cy="156261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023938" algn="l"/>
                  <a:tab pos="2750345" algn="l"/>
                </a:tabLst>
                <a:defRPr/>
              </a:pPr>
              <a:r>
                <a:rPr lang="en-US" altLang="en-US" sz="2100" b="1" dirty="0">
                  <a:solidFill>
                    <a:srgbClr val="000000"/>
                  </a:solidFill>
                  <a:latin typeface="Courier New" pitchFamily="49" charset="0"/>
                  <a:cs typeface="Oracle Sans" panose="020B0503020204020204" pitchFamily="34" charset="0"/>
                </a:rPr>
                <a:t>SELECT last_name, employee_id, hire_date</a:t>
              </a:r>
            </a:p>
            <a:p>
              <a:pPr>
                <a:tabLst>
                  <a:tab pos="1023938" algn="l"/>
                  <a:tab pos="2750345" algn="l"/>
                </a:tabLst>
                <a:defRPr/>
              </a:pPr>
              <a:r>
                <a:rPr lang="en-US" altLang="en-US" sz="2100" b="1" dirty="0">
                  <a:solidFill>
                    <a:srgbClr val="000000"/>
                  </a:solidFill>
                  <a:latin typeface="Courier New" pitchFamily="49" charset="0"/>
                  <a:cs typeface="Oracle Sans" panose="020B0503020204020204" pitchFamily="34" charset="0"/>
                </a:rPr>
                <a:t>  FROM employees</a:t>
              </a:r>
            </a:p>
            <a:p>
              <a:pPr>
                <a:tabLst>
                  <a:tab pos="1023938" algn="l"/>
                  <a:tab pos="2750345" algn="l"/>
                </a:tabLst>
                <a:defRPr/>
              </a:pPr>
              <a:r>
                <a:rPr lang="en-US" altLang="en-US" sz="2100" b="1" dirty="0">
                  <a:solidFill>
                    <a:srgbClr val="000000"/>
                  </a:solidFill>
                  <a:latin typeface="Courier New" pitchFamily="49" charset="0"/>
                  <a:cs typeface="Oracle Sans" panose="020B0503020204020204" pitchFamily="34" charset="0"/>
                </a:rPr>
                <a:t>  WHERE EXTRACT(YEAR FROM TO_DATE(hire_date, 'DD-MON-RR')) &gt; 2007</a:t>
              </a:r>
            </a:p>
            <a:p>
              <a:pPr>
                <a:tabLst>
                  <a:tab pos="1023938" algn="l"/>
                  <a:tab pos="2750345" algn="l"/>
                </a:tabLst>
                <a:defRPr/>
              </a:pPr>
              <a:r>
                <a:rPr lang="en-US" altLang="en-US" sz="2100" b="1" dirty="0">
                  <a:solidFill>
                    <a:srgbClr val="000000"/>
                  </a:solidFill>
                  <a:latin typeface="Courier New" pitchFamily="49" charset="0"/>
                  <a:cs typeface="Oracle Sans" panose="020B0503020204020204" pitchFamily="34" charset="0"/>
                </a:rPr>
                <a:t>  ORDER BY hire_date;</a:t>
              </a:r>
            </a:p>
          </p:txBody>
        </p:sp>
        <p:sp>
          <p:nvSpPr>
            <p:cNvPr id="47114" name="Rectangle 10"/>
            <p:cNvSpPr>
              <a:spLocks noChangeArrowheads="1"/>
            </p:cNvSpPr>
            <p:nvPr/>
          </p:nvSpPr>
          <p:spPr bwMode="gray">
            <a:xfrm>
              <a:off x="2594055" y="3618783"/>
              <a:ext cx="9407445" cy="342900"/>
            </a:xfrm>
            <a:prstGeom prst="rect">
              <a:avLst/>
            </a:prstGeom>
            <a:noFill/>
            <a:ln w="28575">
              <a:solidFill>
                <a:srgbClr val="FF33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grpSp>
        <p:nvGrpSpPr>
          <p:cNvPr id="5" name="Group 4">
            <a:extLst>
              <a:ext uri="{FF2B5EF4-FFF2-40B4-BE49-F238E27FC236}">
                <a16:creationId xmlns:a16="http://schemas.microsoft.com/office/drawing/2014/main" xmlns="" id="{E8CEDC07-CDEF-40F5-B96A-689A12BC16EB}"/>
              </a:ext>
            </a:extLst>
          </p:cNvPr>
          <p:cNvGrpSpPr/>
          <p:nvPr/>
        </p:nvGrpSpPr>
        <p:grpSpPr>
          <a:xfrm>
            <a:off x="1299329" y="6223620"/>
            <a:ext cx="16125591" cy="1562613"/>
            <a:chOff x="1221266" y="6046503"/>
            <a:chExt cx="16125591" cy="1562613"/>
          </a:xfrm>
        </p:grpSpPr>
        <p:sp>
          <p:nvSpPr>
            <p:cNvPr id="12" name="Content Placeholder 2"/>
            <p:cNvSpPr txBox="1">
              <a:spLocks/>
            </p:cNvSpPr>
            <p:nvPr/>
          </p:nvSpPr>
          <p:spPr bwMode="gray">
            <a:xfrm>
              <a:off x="1221266" y="6046503"/>
              <a:ext cx="16125591" cy="156261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altLang="en-US" sz="2100" b="1" dirty="0">
                  <a:solidFill>
                    <a:srgbClr val="000000"/>
                  </a:solidFill>
                  <a:latin typeface="Courier New" pitchFamily="49" charset="0"/>
                  <a:cs typeface="Oracle Sans" panose="020B0503020204020204" pitchFamily="34" charset="0"/>
                </a:rPr>
                <a:t>SELECT last_name, hire_date, </a:t>
              </a:r>
            </a:p>
            <a:p>
              <a:pPr>
                <a:defRPr/>
              </a:pPr>
              <a:r>
                <a:rPr lang="en-US" altLang="en-US" sz="2100" b="1" dirty="0">
                  <a:solidFill>
                    <a:srgbClr val="000000"/>
                  </a:solidFill>
                  <a:latin typeface="Courier New" pitchFamily="49" charset="0"/>
                  <a:cs typeface="Oracle Sans" panose="020B0503020204020204" pitchFamily="34" charset="0"/>
                </a:rPr>
                <a:t>       EXTRACT (MONTH FROM HIRE_DATE)</a:t>
              </a:r>
            </a:p>
            <a:p>
              <a:pPr>
                <a:defRPr/>
              </a:pPr>
              <a:r>
                <a:rPr lang="en-US" altLang="en-US" sz="2100" b="1" dirty="0">
                  <a:solidFill>
                    <a:srgbClr val="000000"/>
                  </a:solidFill>
                  <a:latin typeface="Courier New" pitchFamily="49" charset="0"/>
                  <a:cs typeface="Oracle Sans" panose="020B0503020204020204" pitchFamily="34" charset="0"/>
                </a:rPr>
                <a:t>FROM employees</a:t>
              </a:r>
            </a:p>
            <a:p>
              <a:pPr>
                <a:defRPr/>
              </a:pPr>
              <a:r>
                <a:rPr lang="en-US" altLang="en-US" sz="2100" b="1" dirty="0">
                  <a:solidFill>
                    <a:srgbClr val="000000"/>
                  </a:solidFill>
                  <a:latin typeface="Courier New" pitchFamily="49" charset="0"/>
                  <a:cs typeface="Oracle Sans" panose="020B0503020204020204" pitchFamily="34" charset="0"/>
                </a:rPr>
                <a:t>WHERE manager_id = 100;</a:t>
              </a:r>
            </a:p>
          </p:txBody>
        </p:sp>
        <p:sp>
          <p:nvSpPr>
            <p:cNvPr id="47118" name="Rectangle 9"/>
            <p:cNvSpPr>
              <a:spLocks noChangeArrowheads="1"/>
            </p:cNvSpPr>
            <p:nvPr/>
          </p:nvSpPr>
          <p:spPr bwMode="auto">
            <a:xfrm>
              <a:off x="2440860" y="6592734"/>
              <a:ext cx="4988640" cy="342900"/>
            </a:xfrm>
            <a:prstGeom prst="rect">
              <a:avLst/>
            </a:prstGeom>
            <a:noFill/>
            <a:ln w="28575">
              <a:solidFill>
                <a:srgbClr val="FF3300"/>
              </a:solid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solidFill>
                  <a:schemeClr val="accent2"/>
                </a:solidFill>
                <a:latin typeface="Courier New" pitchFamily="49" charset="0"/>
                <a:cs typeface="Oracle Sans" panose="020B0503020204020204" pitchFamily="34" charset="0"/>
              </a:endParaRPr>
            </a:p>
          </p:txBody>
        </p:sp>
      </p:grpSp>
      <p:pic>
        <p:nvPicPr>
          <p:cNvPr id="4098" name="Picture 2"/>
          <p:cNvPicPr>
            <a:picLocks noChangeAspect="1" noChangeArrowheads="1"/>
          </p:cNvPicPr>
          <p:nvPr/>
        </p:nvPicPr>
        <p:blipFill>
          <a:blip r:embed="rId4" cstate="print"/>
          <a:srcRect/>
          <a:stretch>
            <a:fillRect/>
          </a:stretch>
        </p:blipFill>
        <p:spPr bwMode="auto">
          <a:xfrm>
            <a:off x="1299329" y="8026609"/>
            <a:ext cx="4526757" cy="1440656"/>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979330572"/>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TZ_OFFSET</a:t>
            </a:r>
          </a:p>
        </p:txBody>
      </p:sp>
      <p:sp>
        <p:nvSpPr>
          <p:cNvPr id="49155" name="Rectangle 14"/>
          <p:cNvSpPr>
            <a:spLocks noGrp="1" noChangeArrowheads="1"/>
          </p:cNvSpPr>
          <p:nvPr>
            <p:ph idx="1"/>
          </p:nvPr>
        </p:nvSpPr>
        <p:spPr>
          <a:xfrm>
            <a:off x="933451" y="2272710"/>
            <a:ext cx="16421100" cy="115415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Display the time zone offset for the </a:t>
            </a:r>
            <a:r>
              <a:rPr lang="en-US" altLang="en-US" dirty="0">
                <a:latin typeface="Courier New" panose="02070309020205020404" pitchFamily="49" charset="0"/>
                <a:cs typeface="Courier New" panose="02070309020205020404" pitchFamily="49" charset="0"/>
              </a:rPr>
              <a:t>'US/Eastern', 'Canada/Yukon‘, and 'Europe/London'</a:t>
            </a:r>
            <a:r>
              <a:rPr lang="en-US" altLang="en-US" dirty="0">
                <a:latin typeface="Oracle Sans" panose="020B0503020204020204" pitchFamily="34" charset="0"/>
                <a:cs typeface="Oracle Sans" panose="020B0503020204020204" pitchFamily="34" charset="0"/>
              </a:rPr>
              <a:t> time zones:</a:t>
            </a:r>
          </a:p>
        </p:txBody>
      </p:sp>
      <p:pic>
        <p:nvPicPr>
          <p:cNvPr id="49156" name="Picture 6"/>
          <p:cNvPicPr>
            <a:picLocks noChangeAspect="1" noChangeArrowheads="1"/>
          </p:cNvPicPr>
          <p:nvPr/>
        </p:nvPicPr>
        <p:blipFill>
          <a:blip r:embed="rId4" cstate="print"/>
          <a:stretch>
            <a:fillRect/>
          </a:stretch>
        </p:blipFill>
        <p:spPr bwMode="auto">
          <a:xfrm>
            <a:off x="1295128" y="5887884"/>
            <a:ext cx="8757143" cy="657143"/>
          </a:xfrm>
          <a:prstGeom prst="rect">
            <a:avLst/>
          </a:prstGeom>
          <a:noFill/>
          <a:ln w="28575">
            <a:noFill/>
            <a:miter lim="800000"/>
            <a:headEnd type="none" w="sm" len="sm"/>
            <a:tailEnd type="none" w="sm" len="sm"/>
          </a:ln>
        </p:spPr>
      </p:pic>
      <p:sp>
        <p:nvSpPr>
          <p:cNvPr id="6" name="Content Placeholder 2"/>
          <p:cNvSpPr txBox="1">
            <a:spLocks/>
          </p:cNvSpPr>
          <p:nvPr/>
        </p:nvSpPr>
        <p:spPr bwMode="gray">
          <a:xfrm>
            <a:off x="1295128" y="3775348"/>
            <a:ext cx="16125591" cy="1761567"/>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023938" algn="l"/>
                <a:tab pos="2750345" algn="l"/>
              </a:tabLst>
              <a:defRPr/>
            </a:pPr>
            <a:r>
              <a:rPr lang="en-US" altLang="en-US" sz="2400" b="1" dirty="0">
                <a:solidFill>
                  <a:srgbClr val="000000"/>
                </a:solidFill>
                <a:latin typeface="Courier New" pitchFamily="49" charset="0"/>
                <a:cs typeface="Oracle Sans" panose="020B0503020204020204" pitchFamily="34" charset="0"/>
              </a:rPr>
              <a:t>SELECT TZ_OFFSET('US/Eastern'),</a:t>
            </a:r>
          </a:p>
          <a:p>
            <a:pPr>
              <a:tabLst>
                <a:tab pos="1023938" algn="l"/>
                <a:tab pos="2750345" algn="l"/>
              </a:tabLst>
              <a:defRPr/>
            </a:pPr>
            <a:r>
              <a:rPr lang="en-US" altLang="en-US" sz="2400" b="1" dirty="0">
                <a:solidFill>
                  <a:srgbClr val="000000"/>
                </a:solidFill>
                <a:latin typeface="Courier New" pitchFamily="49" charset="0"/>
                <a:cs typeface="Oracle Sans" panose="020B0503020204020204" pitchFamily="34" charset="0"/>
              </a:rPr>
              <a:t>	  TZ_OFFSET(</a:t>
            </a:r>
            <a:r>
              <a:rPr lang="en-US" altLang="en-US" sz="2400" b="1" dirty="0">
                <a:latin typeface="Courier New" pitchFamily="49" charset="0"/>
                <a:cs typeface="Oracle Sans" panose="020B0503020204020204" pitchFamily="34" charset="0"/>
              </a:rPr>
              <a:t>'</a:t>
            </a:r>
            <a:r>
              <a:rPr lang="en-US" altLang="en-US" sz="2400" b="1" dirty="0">
                <a:solidFill>
                  <a:srgbClr val="000000"/>
                </a:solidFill>
                <a:latin typeface="Courier New" pitchFamily="49" charset="0"/>
                <a:cs typeface="Oracle Sans" panose="020B0503020204020204" pitchFamily="34" charset="0"/>
              </a:rPr>
              <a:t>Canada/Yukon</a:t>
            </a:r>
            <a:r>
              <a:rPr lang="en-US" altLang="en-US" sz="2400" b="1" dirty="0">
                <a:latin typeface="Courier New" pitchFamily="49" charset="0"/>
                <a:cs typeface="Oracle Sans" panose="020B0503020204020204" pitchFamily="34" charset="0"/>
              </a:rPr>
              <a:t>'</a:t>
            </a:r>
            <a:r>
              <a:rPr lang="en-US" altLang="en-US" sz="2400" b="1" dirty="0">
                <a:solidFill>
                  <a:srgbClr val="000000"/>
                </a:solidFill>
                <a:latin typeface="Courier New" pitchFamily="49" charset="0"/>
                <a:cs typeface="Oracle Sans" panose="020B0503020204020204" pitchFamily="34" charset="0"/>
              </a:rPr>
              <a:t>),</a:t>
            </a:r>
          </a:p>
          <a:p>
            <a:pPr>
              <a:tabLst>
                <a:tab pos="1023938" algn="l"/>
                <a:tab pos="2750345" algn="l"/>
              </a:tabLst>
              <a:defRPr/>
            </a:pPr>
            <a:r>
              <a:rPr lang="en-US" altLang="en-US" sz="2400" b="1" dirty="0">
                <a:solidFill>
                  <a:srgbClr val="000000"/>
                </a:solidFill>
                <a:latin typeface="Courier New" pitchFamily="49" charset="0"/>
                <a:cs typeface="Oracle Sans" panose="020B0503020204020204" pitchFamily="34" charset="0"/>
              </a:rPr>
              <a:t>	  TZ_OFFSET(</a:t>
            </a:r>
            <a:r>
              <a:rPr lang="en-US" altLang="en-US" sz="2400" b="1" dirty="0">
                <a:latin typeface="Courier New" pitchFamily="49" charset="0"/>
                <a:cs typeface="Oracle Sans" panose="020B0503020204020204" pitchFamily="34" charset="0"/>
              </a:rPr>
              <a:t>'</a:t>
            </a:r>
            <a:r>
              <a:rPr lang="en-US" altLang="en-US" sz="2400" b="1" dirty="0">
                <a:solidFill>
                  <a:srgbClr val="000000"/>
                </a:solidFill>
                <a:latin typeface="Courier New" pitchFamily="49" charset="0"/>
                <a:cs typeface="Oracle Sans" panose="020B0503020204020204" pitchFamily="34" charset="0"/>
              </a:rPr>
              <a:t>Europe/London</a:t>
            </a:r>
            <a:r>
              <a:rPr lang="en-US" altLang="en-US" sz="2400" b="1" dirty="0">
                <a:latin typeface="Courier New" pitchFamily="49" charset="0"/>
                <a:cs typeface="Oracle Sans" panose="020B0503020204020204" pitchFamily="34" charset="0"/>
              </a:rPr>
              <a:t>'</a:t>
            </a:r>
            <a:r>
              <a:rPr lang="en-US" altLang="en-US" sz="2400" b="1" dirty="0">
                <a:solidFill>
                  <a:srgbClr val="000000"/>
                </a:solidFill>
                <a:latin typeface="Courier New" pitchFamily="49" charset="0"/>
                <a:cs typeface="Oracle Sans" panose="020B0503020204020204" pitchFamily="34" charset="0"/>
              </a:rPr>
              <a:t>)</a:t>
            </a:r>
          </a:p>
          <a:p>
            <a:pPr>
              <a:tabLst>
                <a:tab pos="1023938" algn="l"/>
                <a:tab pos="2750345" algn="l"/>
              </a:tabLst>
              <a:defRPr/>
            </a:pPr>
            <a:r>
              <a:rPr lang="en-US" altLang="en-US" sz="2400" b="1" dirty="0">
                <a:solidFill>
                  <a:srgbClr val="000000"/>
                </a:solidFill>
                <a:latin typeface="Courier New" pitchFamily="49" charset="0"/>
                <a:cs typeface="Oracle Sans" panose="020B0503020204020204" pitchFamily="34" charset="0"/>
              </a:rPr>
              <a:t> FROM DUAL;</a:t>
            </a:r>
          </a:p>
        </p:txBody>
      </p:sp>
    </p:spTree>
    <p:custDataLst>
      <p:tags r:id="rId1"/>
    </p:custDataLst>
    <p:extLst>
      <p:ext uri="{BB962C8B-B14F-4D97-AF65-F5344CB8AC3E}">
        <p14:creationId xmlns:p14="http://schemas.microsoft.com/office/powerpoint/2010/main" val="614345161"/>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919909581"/>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FROM_TZ</a:t>
            </a:r>
          </a:p>
        </p:txBody>
      </p:sp>
      <p:sp>
        <p:nvSpPr>
          <p:cNvPr id="52227" name="Rectangle 3"/>
          <p:cNvSpPr>
            <a:spLocks noGrp="1" noChangeArrowheads="1"/>
          </p:cNvSpPr>
          <p:nvPr>
            <p:ph idx="1"/>
          </p:nvPr>
        </p:nvSpPr>
        <p:spPr>
          <a:xfrm>
            <a:off x="933451" y="2272710"/>
            <a:ext cx="16421100" cy="115415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Display the </a:t>
            </a:r>
            <a:r>
              <a:rPr lang="en-US" altLang="en-US" dirty="0">
                <a:latin typeface="Courier New" panose="02070309020205020404" pitchFamily="49" charset="0"/>
                <a:cs typeface="Courier New" panose="02070309020205020404" pitchFamily="49" charset="0"/>
              </a:rPr>
              <a:t>TIMESTAMP</a:t>
            </a:r>
            <a:r>
              <a:rPr lang="en-US" altLang="en-US" dirty="0">
                <a:latin typeface="Oracle Sans" panose="020B0503020204020204" pitchFamily="34" charset="0"/>
                <a:cs typeface="Oracle Sans" panose="020B0503020204020204" pitchFamily="34" charset="0"/>
              </a:rPr>
              <a:t> value '</a:t>
            </a:r>
            <a:r>
              <a:rPr lang="en-US" altLang="en-US" dirty="0">
                <a:latin typeface="Courier New" panose="02070309020205020404" pitchFamily="49" charset="0"/>
                <a:cs typeface="Courier New" panose="02070309020205020404" pitchFamily="49" charset="0"/>
              </a:rPr>
              <a:t>2000-07-12 08:00:00</a:t>
            </a:r>
            <a:r>
              <a:rPr lang="en-US" altLang="en-US" dirty="0">
                <a:latin typeface="Oracle Sans" panose="020B0503020204020204" pitchFamily="34" charset="0"/>
                <a:cs typeface="Oracle Sans" panose="020B0503020204020204" pitchFamily="34" charset="0"/>
              </a:rPr>
              <a:t>' as a </a:t>
            </a:r>
            <a:r>
              <a:rPr lang="en-US" altLang="en-US" dirty="0">
                <a:latin typeface="Courier New" panose="02070309020205020404" pitchFamily="49" charset="0"/>
                <a:cs typeface="Courier New" panose="02070309020205020404" pitchFamily="49" charset="0"/>
              </a:rPr>
              <a:t>TIMESTAMP WITH TIME ZONE</a:t>
            </a:r>
            <a:r>
              <a:rPr lang="en-US" altLang="en-US" dirty="0">
                <a:latin typeface="Oracle Sans" panose="020B0503020204020204" pitchFamily="34" charset="0"/>
                <a:cs typeface="Oracle Sans" panose="020B0503020204020204" pitchFamily="34" charset="0"/>
              </a:rPr>
              <a:t> value for the '</a:t>
            </a:r>
            <a:r>
              <a:rPr lang="en-US" altLang="en-US" dirty="0">
                <a:latin typeface="Courier New" panose="02070309020205020404" pitchFamily="49" charset="0"/>
                <a:cs typeface="Courier New" panose="02070309020205020404" pitchFamily="49" charset="0"/>
              </a:rPr>
              <a:t>Australia/North</a:t>
            </a:r>
            <a:r>
              <a:rPr lang="en-US" altLang="en-US" dirty="0">
                <a:latin typeface="Oracle Sans" panose="020B0503020204020204" pitchFamily="34" charset="0"/>
                <a:cs typeface="Oracle Sans" panose="020B0503020204020204" pitchFamily="34" charset="0"/>
              </a:rPr>
              <a:t>' time zone region.</a:t>
            </a:r>
          </a:p>
        </p:txBody>
      </p:sp>
      <p:pic>
        <p:nvPicPr>
          <p:cNvPr id="52228" name="Picture 6"/>
          <p:cNvPicPr>
            <a:picLocks noChangeAspect="1" noChangeArrowheads="1"/>
          </p:cNvPicPr>
          <p:nvPr/>
        </p:nvPicPr>
        <p:blipFill>
          <a:blip r:embed="rId4" cstate="print"/>
          <a:stretch>
            <a:fillRect/>
          </a:stretch>
        </p:blipFill>
        <p:spPr bwMode="auto">
          <a:xfrm>
            <a:off x="1299329" y="5715001"/>
            <a:ext cx="6071429" cy="685715"/>
          </a:xfrm>
          <a:prstGeom prst="rect">
            <a:avLst/>
          </a:prstGeom>
          <a:noFill/>
          <a:ln w="19050">
            <a:solidFill>
              <a:schemeClr val="tx1"/>
            </a:solidFill>
            <a:miter lim="800000"/>
            <a:headEnd type="none" w="sm" len="sm"/>
            <a:tailEnd type="none" w="sm" len="sm"/>
          </a:ln>
        </p:spPr>
      </p:pic>
      <p:sp>
        <p:nvSpPr>
          <p:cNvPr id="6" name="Content Placeholder 2"/>
          <p:cNvSpPr txBox="1">
            <a:spLocks/>
          </p:cNvSpPr>
          <p:nvPr/>
        </p:nvSpPr>
        <p:spPr bwMode="gray">
          <a:xfrm>
            <a:off x="1299329" y="3839135"/>
            <a:ext cx="16125591" cy="13636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023938" algn="l"/>
                <a:tab pos="2750345" algn="l"/>
              </a:tabLst>
              <a:defRPr/>
            </a:pPr>
            <a:r>
              <a:rPr lang="en-US" altLang="en-US" sz="2400" b="1" dirty="0">
                <a:latin typeface="Courier New" pitchFamily="49" charset="0"/>
                <a:cs typeface="Oracle Sans" panose="020B0503020204020204" pitchFamily="34" charset="0"/>
              </a:rPr>
              <a:t>SELECT FROM_TZ(TIMESTAMP </a:t>
            </a:r>
          </a:p>
          <a:p>
            <a:pPr>
              <a:tabLst>
                <a:tab pos="1023938" algn="l"/>
                <a:tab pos="2750345" algn="l"/>
              </a:tabLst>
              <a:defRPr/>
            </a:pPr>
            <a:r>
              <a:rPr lang="en-US" altLang="en-US" sz="2400" b="1" dirty="0">
                <a:latin typeface="Courier New" pitchFamily="49" charset="0"/>
                <a:cs typeface="Oracle Sans" panose="020B0503020204020204" pitchFamily="34" charset="0"/>
              </a:rPr>
              <a:t>       '2000-07-12 08:00:00', 'Australia/North')</a:t>
            </a:r>
          </a:p>
          <a:p>
            <a:pPr>
              <a:tabLst>
                <a:tab pos="1023938" algn="l"/>
                <a:tab pos="2750345" algn="l"/>
              </a:tabLst>
              <a:defRPr/>
            </a:pPr>
            <a:r>
              <a:rPr lang="en-US" altLang="en-US" sz="2400" b="1" dirty="0">
                <a:latin typeface="Courier New" pitchFamily="49" charset="0"/>
                <a:cs typeface="Oracle Sans" panose="020B0503020204020204" pitchFamily="34" charset="0"/>
              </a:rPr>
              <a:t>FROM DUAL;</a:t>
            </a:r>
          </a:p>
        </p:txBody>
      </p:sp>
    </p:spTree>
    <p:custDataLst>
      <p:tags r:id="rId1"/>
    </p:custDataLst>
    <p:extLst>
      <p:ext uri="{BB962C8B-B14F-4D97-AF65-F5344CB8AC3E}">
        <p14:creationId xmlns:p14="http://schemas.microsoft.com/office/powerpoint/2010/main" val="933429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TO_TIMESTAMP</a:t>
            </a:r>
          </a:p>
        </p:txBody>
      </p:sp>
      <p:sp>
        <p:nvSpPr>
          <p:cNvPr id="54275" name="Rectangle 3"/>
          <p:cNvSpPr>
            <a:spLocks noGrp="1" noChangeArrowheads="1"/>
          </p:cNvSpPr>
          <p:nvPr>
            <p:ph idx="1"/>
          </p:nvPr>
        </p:nvSpPr>
        <p:spPr>
          <a:xfrm>
            <a:off x="933451" y="2272710"/>
            <a:ext cx="16421100" cy="1125240"/>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Display the character string </a:t>
            </a:r>
            <a:r>
              <a:rPr lang="en-US" altLang="en-US" dirty="0">
                <a:latin typeface="Courier New" panose="02070309020205020404" pitchFamily="49" charset="0"/>
                <a:cs typeface="Courier New" panose="02070309020205020404" pitchFamily="49" charset="0"/>
              </a:rPr>
              <a:t>'2016-03-06 11:00:00</a:t>
            </a:r>
            <a:r>
              <a:rPr lang="en-US" altLang="en-US" dirty="0">
                <a:latin typeface="Oracle Sans" panose="020B0503020204020204" pitchFamily="34" charset="0"/>
                <a:cs typeface="Oracle Sans" panose="020B0503020204020204" pitchFamily="34" charset="0"/>
              </a:rPr>
              <a:t>' as a </a:t>
            </a:r>
            <a:r>
              <a:rPr lang="en-US" altLang="en-US" dirty="0">
                <a:latin typeface="Courier New" panose="02070309020205020404" pitchFamily="49" charset="0"/>
                <a:cs typeface="Courier New" panose="02070309020205020404" pitchFamily="49" charset="0"/>
              </a:rPr>
              <a:t>TIMESTAMP</a:t>
            </a:r>
            <a:r>
              <a:rPr lang="en-US" altLang="en-US" dirty="0">
                <a:latin typeface="Oracle Sans" panose="020B0503020204020204" pitchFamily="34" charset="0"/>
                <a:cs typeface="Oracle Sans" panose="020B0503020204020204" pitchFamily="34" charset="0"/>
              </a:rPr>
              <a:t> value: </a:t>
            </a:r>
          </a:p>
          <a:p>
            <a:endParaRPr lang="en-US" altLang="en-US" dirty="0">
              <a:latin typeface="Oracle Sans" panose="020B0503020204020204" pitchFamily="34" charset="0"/>
              <a:cs typeface="Oracle Sans" panose="020B0503020204020204" pitchFamily="34" charset="0"/>
            </a:endParaRPr>
          </a:p>
        </p:txBody>
      </p:sp>
      <p:sp>
        <p:nvSpPr>
          <p:cNvPr id="7" name="Content Placeholder 2"/>
          <p:cNvSpPr txBox="1">
            <a:spLocks/>
          </p:cNvSpPr>
          <p:nvPr/>
        </p:nvSpPr>
        <p:spPr bwMode="gray">
          <a:xfrm>
            <a:off x="1299329" y="3543302"/>
            <a:ext cx="16125591" cy="13636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ct val="50000"/>
              </a:spcBef>
              <a:tabLst>
                <a:tab pos="1023938" algn="l"/>
                <a:tab pos="2750345" algn="l"/>
              </a:tabLst>
              <a:defRPr/>
            </a:pPr>
            <a:r>
              <a:rPr lang="en-US" altLang="en-US" sz="2400" b="1" dirty="0">
                <a:latin typeface="Courier New" pitchFamily="49" charset="0"/>
                <a:cs typeface="Oracle Sans" panose="020B0503020204020204" pitchFamily="34" charset="0"/>
              </a:rPr>
              <a:t>SELECT TO_TIMESTAMP ('2016-03-06 11:00:00',</a:t>
            </a:r>
            <a:br>
              <a:rPr lang="en-US" altLang="en-US" sz="2400" b="1" dirty="0">
                <a:latin typeface="Courier New" pitchFamily="49" charset="0"/>
                <a:cs typeface="Oracle Sans" panose="020B0503020204020204" pitchFamily="34" charset="0"/>
              </a:rPr>
            </a:br>
            <a:r>
              <a:rPr lang="en-US" altLang="en-US" sz="2400" b="1" dirty="0">
                <a:latin typeface="Courier New" pitchFamily="49" charset="0"/>
                <a:cs typeface="Oracle Sans" panose="020B0503020204020204" pitchFamily="34" charset="0"/>
              </a:rPr>
              <a:t>                     'YYYY-MM-DD HH:MI:SS')    </a:t>
            </a:r>
            <a:br>
              <a:rPr lang="en-US" altLang="en-US" sz="2400" b="1" dirty="0">
                <a:latin typeface="Courier New" pitchFamily="49" charset="0"/>
                <a:cs typeface="Oracle Sans" panose="020B0503020204020204" pitchFamily="34" charset="0"/>
              </a:rPr>
            </a:br>
            <a:r>
              <a:rPr lang="en-US" altLang="en-US" sz="2400" b="1" dirty="0">
                <a:latin typeface="Courier New" pitchFamily="49" charset="0"/>
                <a:cs typeface="Oracle Sans" panose="020B0503020204020204" pitchFamily="34" charset="0"/>
              </a:rPr>
              <a:t>FROM DUAL;</a:t>
            </a:r>
          </a:p>
        </p:txBody>
      </p:sp>
      <p:pic>
        <p:nvPicPr>
          <p:cNvPr id="5122" name="Picture 2"/>
          <p:cNvPicPr>
            <a:picLocks noChangeAspect="1" noChangeArrowheads="1"/>
          </p:cNvPicPr>
          <p:nvPr/>
        </p:nvPicPr>
        <p:blipFill>
          <a:blip r:embed="rId4" cstate="print"/>
          <a:srcRect/>
          <a:stretch>
            <a:fillRect/>
          </a:stretch>
        </p:blipFill>
        <p:spPr bwMode="auto">
          <a:xfrm>
            <a:off x="1299329" y="5257800"/>
            <a:ext cx="6726642" cy="8001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56324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TO_YMINTERVAL</a:t>
            </a:r>
          </a:p>
        </p:txBody>
      </p:sp>
      <p:sp>
        <p:nvSpPr>
          <p:cNvPr id="56323" name="Rectangle 3"/>
          <p:cNvSpPr>
            <a:spLocks noGrp="1" noChangeArrowheads="1"/>
          </p:cNvSpPr>
          <p:nvPr>
            <p:ph idx="1"/>
          </p:nvPr>
        </p:nvSpPr>
        <p:spPr>
          <a:xfrm>
            <a:off x="933451" y="2272710"/>
            <a:ext cx="16421100" cy="115415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Display a date that is one year and two months after the hire date for the employees working in the department with the </a:t>
            </a:r>
            <a:r>
              <a:rPr lang="en-US" altLang="en-US" dirty="0">
                <a:latin typeface="Courier New" panose="02070309020205020404" pitchFamily="49" charset="0"/>
                <a:cs typeface="Courier New" panose="02070309020205020404" pitchFamily="49" charset="0"/>
              </a:rPr>
              <a:t>DEPARTMENT_ID </a:t>
            </a:r>
            <a:r>
              <a:rPr lang="en-US" altLang="en-US" dirty="0">
                <a:latin typeface="+mn-lt"/>
                <a:cs typeface="Courier New" panose="02070309020205020404" pitchFamily="49" charset="0"/>
              </a:rPr>
              <a:t>20</a:t>
            </a:r>
            <a:r>
              <a:rPr lang="en-US" altLang="en-US" dirty="0">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bwMode="gray">
          <a:xfrm>
            <a:off x="1299329" y="3918343"/>
            <a:ext cx="16125591" cy="2159474"/>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altLang="en-US" sz="2400" b="1" dirty="0">
                <a:latin typeface="Courier New" pitchFamily="49" charset="0"/>
                <a:cs typeface="Oracle Sans" panose="020B0503020204020204" pitchFamily="34" charset="0"/>
              </a:rPr>
              <a:t>SELECT hire_date, </a:t>
            </a:r>
          </a:p>
          <a:p>
            <a:pPr>
              <a:defRPr/>
            </a:pPr>
            <a:r>
              <a:rPr lang="en-US" altLang="en-US" sz="2400" b="1" dirty="0">
                <a:latin typeface="Courier New" pitchFamily="49" charset="0"/>
                <a:cs typeface="Oracle Sans" panose="020B0503020204020204" pitchFamily="34" charset="0"/>
              </a:rPr>
              <a:t>       hire_date + TO_YMINTERVAL('01-02') AS</a:t>
            </a:r>
            <a:br>
              <a:rPr lang="en-US" altLang="en-US" sz="2400" b="1" dirty="0">
                <a:latin typeface="Courier New" pitchFamily="49" charset="0"/>
                <a:cs typeface="Oracle Sans" panose="020B0503020204020204" pitchFamily="34" charset="0"/>
              </a:rPr>
            </a:br>
            <a:r>
              <a:rPr lang="en-US" altLang="en-US" sz="2400" b="1" dirty="0">
                <a:latin typeface="Courier New" pitchFamily="49" charset="0"/>
                <a:cs typeface="Oracle Sans" panose="020B0503020204020204" pitchFamily="34" charset="0"/>
              </a:rPr>
              <a:t>       HIRE_DATE_YMININTERVAL	   </a:t>
            </a:r>
            <a:br>
              <a:rPr lang="en-US" altLang="en-US" sz="2400" b="1" dirty="0">
                <a:latin typeface="Courier New" pitchFamily="49" charset="0"/>
                <a:cs typeface="Oracle Sans" panose="020B0503020204020204" pitchFamily="34" charset="0"/>
              </a:rPr>
            </a:br>
            <a:r>
              <a:rPr lang="en-US" altLang="en-US" sz="2400" b="1" dirty="0">
                <a:latin typeface="Courier New" pitchFamily="49" charset="0"/>
                <a:cs typeface="Oracle Sans" panose="020B0503020204020204" pitchFamily="34" charset="0"/>
              </a:rPr>
              <a:t>FROM   employees</a:t>
            </a:r>
            <a:br>
              <a:rPr lang="en-US" altLang="en-US" sz="2400" b="1" dirty="0">
                <a:latin typeface="Courier New" pitchFamily="49" charset="0"/>
                <a:cs typeface="Oracle Sans" panose="020B0503020204020204" pitchFamily="34" charset="0"/>
              </a:rPr>
            </a:br>
            <a:r>
              <a:rPr lang="en-US" altLang="en-US" sz="2400" b="1" dirty="0">
                <a:latin typeface="Courier New" pitchFamily="49" charset="0"/>
                <a:cs typeface="Oracle Sans" panose="020B0503020204020204" pitchFamily="34" charset="0"/>
              </a:rPr>
              <a:t>WHERE department_id = 20;</a:t>
            </a:r>
          </a:p>
        </p:txBody>
      </p:sp>
      <p:pic>
        <p:nvPicPr>
          <p:cNvPr id="6146" name="Picture 2"/>
          <p:cNvPicPr>
            <a:picLocks noChangeAspect="1" noChangeArrowheads="1"/>
          </p:cNvPicPr>
          <p:nvPr/>
        </p:nvPicPr>
        <p:blipFill>
          <a:blip r:embed="rId4" cstate="print"/>
          <a:srcRect/>
          <a:stretch>
            <a:fillRect/>
          </a:stretch>
        </p:blipFill>
        <p:spPr bwMode="auto">
          <a:xfrm>
            <a:off x="1299329" y="6649315"/>
            <a:ext cx="5029200" cy="1302497"/>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697678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TO_DSINTERVAL</a:t>
            </a:r>
          </a:p>
        </p:txBody>
      </p:sp>
      <p:sp>
        <p:nvSpPr>
          <p:cNvPr id="58371" name="Rectangle 3"/>
          <p:cNvSpPr>
            <a:spLocks noGrp="1" noChangeArrowheads="1"/>
          </p:cNvSpPr>
          <p:nvPr>
            <p:ph idx="1"/>
          </p:nvPr>
        </p:nvSpPr>
        <p:spPr>
          <a:xfrm>
            <a:off x="933451" y="2272710"/>
            <a:ext cx="16421100" cy="56713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Display a date that is 100 days and 10 hours after the hire date for all the employees.</a:t>
            </a:r>
          </a:p>
        </p:txBody>
      </p:sp>
      <p:sp>
        <p:nvSpPr>
          <p:cNvPr id="58372" name="Text Box 6"/>
          <p:cNvSpPr txBox="1">
            <a:spLocks noChangeArrowheads="1"/>
          </p:cNvSpPr>
          <p:nvPr/>
        </p:nvSpPr>
        <p:spPr bwMode="auto">
          <a:xfrm>
            <a:off x="1223120" y="8458202"/>
            <a:ext cx="1828325" cy="778670"/>
          </a:xfrm>
          <a:prstGeom prst="rect">
            <a:avLst/>
          </a:prstGeom>
          <a:noFill/>
          <a:ln w="2857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spcBef>
                <a:spcPct val="50000"/>
              </a:spcBef>
            </a:pPr>
            <a:r>
              <a:rPr lang="en-US" altLang="en-US" sz="4200" dirty="0">
                <a:solidFill>
                  <a:srgbClr val="000000"/>
                </a:solidFill>
                <a:latin typeface="Courier New" pitchFamily="49" charset="0"/>
                <a:cs typeface="Oracle Sans" panose="020B0503020204020204" pitchFamily="34" charset="0"/>
              </a:rPr>
              <a:t>…</a:t>
            </a:r>
          </a:p>
        </p:txBody>
      </p:sp>
      <p:sp>
        <p:nvSpPr>
          <p:cNvPr id="7" name="Content Placeholder 2"/>
          <p:cNvSpPr txBox="1">
            <a:spLocks/>
          </p:cNvSpPr>
          <p:nvPr/>
        </p:nvSpPr>
        <p:spPr bwMode="gray">
          <a:xfrm>
            <a:off x="1299329" y="3200402"/>
            <a:ext cx="16125591" cy="244298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600075">
              <a:lnSpc>
                <a:spcPct val="95000"/>
              </a:lnSpc>
              <a:tabLst>
                <a:tab pos="600075" algn="r"/>
                <a:tab pos="1009650" algn="l"/>
              </a:tabLst>
              <a:defRPr/>
            </a:pPr>
            <a:r>
              <a:rPr lang="en-US" altLang="en-US" sz="2400" b="1" dirty="0">
                <a:latin typeface="Courier New" pitchFamily="49" charset="0"/>
                <a:cs typeface="Oracle Sans" panose="020B0503020204020204" pitchFamily="34" charset="0"/>
              </a:rPr>
              <a:t>SELECT last_name, </a:t>
            </a:r>
          </a:p>
          <a:p>
            <a:pPr defTabSz="600075">
              <a:lnSpc>
                <a:spcPct val="95000"/>
              </a:lnSpc>
              <a:tabLst>
                <a:tab pos="600075" algn="r"/>
                <a:tab pos="1009650" algn="l"/>
              </a:tabLst>
              <a:defRPr/>
            </a:pPr>
            <a:r>
              <a:rPr lang="en-US" altLang="en-US" sz="2400" b="1" dirty="0">
                <a:latin typeface="Courier New" pitchFamily="49" charset="0"/>
                <a:cs typeface="Oracle Sans" panose="020B0503020204020204" pitchFamily="34" charset="0"/>
              </a:rPr>
              <a:t> TO_CHAR(hire_date, 'mm-dd-yy:hh:mi:ss') hire_date, </a:t>
            </a:r>
          </a:p>
          <a:p>
            <a:pPr defTabSz="600075">
              <a:lnSpc>
                <a:spcPct val="95000"/>
              </a:lnSpc>
              <a:tabLst>
                <a:tab pos="600075" algn="r"/>
                <a:tab pos="1009650" algn="l"/>
              </a:tabLst>
              <a:defRPr/>
            </a:pPr>
            <a:r>
              <a:rPr lang="en-US" altLang="en-US" sz="2400" b="1" dirty="0">
                <a:latin typeface="Courier New" pitchFamily="49" charset="0"/>
                <a:cs typeface="Oracle Sans" panose="020B0503020204020204" pitchFamily="34" charset="0"/>
              </a:rPr>
              <a:t>  TO_CHAR(hire_date + </a:t>
            </a:r>
          </a:p>
          <a:p>
            <a:pPr defTabSz="600075">
              <a:lnSpc>
                <a:spcPct val="95000"/>
              </a:lnSpc>
              <a:tabLst>
                <a:tab pos="600075" algn="r"/>
                <a:tab pos="1009650" algn="l"/>
              </a:tabLst>
              <a:defRPr/>
            </a:pPr>
            <a:r>
              <a:rPr lang="en-US" altLang="en-US" sz="2400" b="1" dirty="0">
                <a:latin typeface="Courier New" pitchFamily="49" charset="0"/>
                <a:cs typeface="Oracle Sans" panose="020B0503020204020204" pitchFamily="34" charset="0"/>
              </a:rPr>
              <a:t>   TO_DSINTERVAL('100 10:00:00'),</a:t>
            </a:r>
          </a:p>
          <a:p>
            <a:pPr defTabSz="600075">
              <a:lnSpc>
                <a:spcPct val="95000"/>
              </a:lnSpc>
              <a:tabLst>
                <a:tab pos="600075" algn="r"/>
                <a:tab pos="1009650" algn="l"/>
              </a:tabLst>
              <a:defRPr/>
            </a:pPr>
            <a:r>
              <a:rPr lang="en-US" altLang="en-US" sz="2400" b="1" dirty="0">
                <a:latin typeface="Courier New" pitchFamily="49" charset="0"/>
                <a:cs typeface="Oracle Sans" panose="020B0503020204020204" pitchFamily="34" charset="0"/>
              </a:rPr>
              <a:t>     'mm-dd-yy:hh:mi:ss') hiredate2</a:t>
            </a:r>
          </a:p>
          <a:p>
            <a:pPr defTabSz="600075">
              <a:lnSpc>
                <a:spcPct val="95000"/>
              </a:lnSpc>
              <a:tabLst>
                <a:tab pos="600075" algn="r"/>
                <a:tab pos="1009650" algn="l"/>
              </a:tabLst>
              <a:defRPr/>
            </a:pPr>
            <a:r>
              <a:rPr lang="en-US" altLang="en-US" sz="2400" b="1" dirty="0">
                <a:latin typeface="Courier New" pitchFamily="49" charset="0"/>
                <a:cs typeface="Oracle Sans" panose="020B0503020204020204" pitchFamily="34" charset="0"/>
              </a:rPr>
              <a:t>FROM employees;</a:t>
            </a:r>
          </a:p>
        </p:txBody>
      </p:sp>
      <p:pic>
        <p:nvPicPr>
          <p:cNvPr id="7170" name="Picture 2"/>
          <p:cNvPicPr>
            <a:picLocks noChangeAspect="1" noChangeArrowheads="1"/>
          </p:cNvPicPr>
          <p:nvPr/>
        </p:nvPicPr>
        <p:blipFill>
          <a:blip r:embed="rId4" cstate="print"/>
          <a:srcRect/>
          <a:stretch>
            <a:fillRect/>
          </a:stretch>
        </p:blipFill>
        <p:spPr bwMode="auto">
          <a:xfrm>
            <a:off x="1299329" y="6057900"/>
            <a:ext cx="5962262" cy="24003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06779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Objectives</a:t>
            </a:r>
          </a:p>
        </p:txBody>
      </p:sp>
      <p:sp>
        <p:nvSpPr>
          <p:cNvPr id="8195" name="Rectangle 5"/>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After completing this lesson, you should be able to:</a:t>
            </a:r>
          </a:p>
          <a:p>
            <a:pPr lvl="1"/>
            <a:r>
              <a:rPr lang="en-US" altLang="en-US" dirty="0">
                <a:latin typeface="Oracle Sans" panose="020B0503020204020204" pitchFamily="34" charset="0"/>
                <a:cs typeface="Oracle Sans" panose="020B0503020204020204" pitchFamily="34" charset="0"/>
              </a:rPr>
              <a:t>Use data types similar to </a:t>
            </a:r>
            <a:r>
              <a:rPr lang="en-US" altLang="en-US" dirty="0">
                <a:latin typeface="Courier New" panose="02070309020205020404" pitchFamily="49" charset="0"/>
                <a:cs typeface="Courier New" panose="02070309020205020404" pitchFamily="49" charset="0"/>
              </a:rPr>
              <a:t>DATE</a:t>
            </a:r>
            <a:r>
              <a:rPr lang="en-US" altLang="en-US" dirty="0">
                <a:latin typeface="Oracle Sans" panose="020B0503020204020204" pitchFamily="34" charset="0"/>
                <a:cs typeface="Oracle Sans" panose="020B0503020204020204" pitchFamily="34" charset="0"/>
              </a:rPr>
              <a:t> that store fractional seconds and track time zones</a:t>
            </a:r>
          </a:p>
          <a:p>
            <a:pPr lvl="1"/>
            <a:r>
              <a:rPr lang="en-US" altLang="en-US" dirty="0">
                <a:latin typeface="Oracle Sans" panose="020B0503020204020204" pitchFamily="34" charset="0"/>
                <a:cs typeface="Oracle Sans" panose="020B0503020204020204" pitchFamily="34" charset="0"/>
              </a:rPr>
              <a:t>Use data types that store the difference between two datetime values</a:t>
            </a:r>
          </a:p>
          <a:p>
            <a:pPr lvl="1"/>
            <a:r>
              <a:rPr lang="en-US" altLang="en-US" dirty="0">
                <a:latin typeface="Oracle Sans" panose="020B0503020204020204" pitchFamily="34" charset="0"/>
                <a:cs typeface="Oracle Sans" panose="020B0503020204020204" pitchFamily="34" charset="0"/>
              </a:rPr>
              <a:t>Use the following datetime functions:</a:t>
            </a:r>
          </a:p>
          <a:p>
            <a:pPr lvl="2"/>
            <a:r>
              <a:rPr lang="en-US" altLang="en-US" dirty="0">
                <a:latin typeface="Courier New" panose="02070309020205020404" pitchFamily="49" charset="0"/>
                <a:cs typeface="Courier New" panose="02070309020205020404" pitchFamily="49" charset="0"/>
              </a:rPr>
              <a:t>CURRENT_DATE</a:t>
            </a:r>
          </a:p>
          <a:p>
            <a:pPr lvl="2"/>
            <a:r>
              <a:rPr lang="en-US" altLang="en-US" dirty="0">
                <a:latin typeface="Courier New" panose="02070309020205020404" pitchFamily="49" charset="0"/>
                <a:cs typeface="Courier New" panose="02070309020205020404" pitchFamily="49" charset="0"/>
              </a:rPr>
              <a:t>CURRENT_TIMESTAMP</a:t>
            </a:r>
          </a:p>
          <a:p>
            <a:pPr lvl="2"/>
            <a:r>
              <a:rPr lang="en-US" altLang="en-US" dirty="0">
                <a:latin typeface="Courier New" panose="02070309020205020404" pitchFamily="49" charset="0"/>
                <a:cs typeface="Courier New" panose="02070309020205020404" pitchFamily="49" charset="0"/>
              </a:rPr>
              <a:t>LOCALTIMESTAMP</a:t>
            </a:r>
          </a:p>
          <a:p>
            <a:pPr lvl="2"/>
            <a:r>
              <a:rPr lang="en-US" altLang="en-US" dirty="0">
                <a:latin typeface="Courier New" panose="02070309020205020404" pitchFamily="49" charset="0"/>
                <a:cs typeface="Courier New" panose="02070309020205020404" pitchFamily="49" charset="0"/>
              </a:rPr>
              <a:t>DBTIMEZONE</a:t>
            </a:r>
          </a:p>
          <a:p>
            <a:pPr lvl="2"/>
            <a:r>
              <a:rPr lang="en-US" altLang="en-US" dirty="0">
                <a:latin typeface="Courier New" panose="02070309020205020404" pitchFamily="49" charset="0"/>
                <a:cs typeface="Courier New" panose="02070309020205020404" pitchFamily="49" charset="0"/>
              </a:rPr>
              <a:t>SESSIONTIMEZONE</a:t>
            </a:r>
          </a:p>
          <a:p>
            <a:pPr lvl="2"/>
            <a:r>
              <a:rPr lang="en-US" altLang="en-US" dirty="0">
                <a:latin typeface="Courier New" panose="02070309020205020404" pitchFamily="49" charset="0"/>
                <a:cs typeface="Courier New" panose="02070309020205020404" pitchFamily="49" charset="0"/>
              </a:rPr>
              <a:t>EXTRACT</a:t>
            </a:r>
          </a:p>
        </p:txBody>
      </p:sp>
      <p:sp>
        <p:nvSpPr>
          <p:cNvPr id="8196" name="Rectangle 6"/>
          <p:cNvSpPr>
            <a:spLocks noChangeArrowheads="1"/>
          </p:cNvSpPr>
          <p:nvPr/>
        </p:nvSpPr>
        <p:spPr bwMode="auto">
          <a:xfrm>
            <a:off x="8296498" y="5257800"/>
            <a:ext cx="7856078" cy="3324225"/>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1550195" lvl="2" indent="-516732" defTabSz="342900" eaLnBrk="1" hangingPunct="1">
              <a:spcBef>
                <a:spcPct val="20000"/>
              </a:spcBef>
              <a:buClr>
                <a:srgbClr val="FF0000"/>
              </a:buClr>
              <a:buFont typeface="Arial" charset="0"/>
              <a:buChar char="–"/>
            </a:pPr>
            <a:r>
              <a:rPr lang="en-US" altLang="en-US" sz="3000" dirty="0">
                <a:solidFill>
                  <a:srgbClr val="5F5F5F"/>
                </a:solidFill>
                <a:latin typeface="Courier New" pitchFamily="49" charset="0"/>
                <a:cs typeface="Oracle Sans" panose="020B0503020204020204" pitchFamily="34" charset="0"/>
              </a:rPr>
              <a:t>TZ_OFFSET</a:t>
            </a:r>
          </a:p>
          <a:p>
            <a:pPr marL="1550195" lvl="2" indent="-516732" defTabSz="342900" eaLnBrk="1" hangingPunct="1">
              <a:spcBef>
                <a:spcPct val="20000"/>
              </a:spcBef>
              <a:buClr>
                <a:srgbClr val="FF0000"/>
              </a:buClr>
              <a:buFont typeface="Arial" charset="0"/>
              <a:buChar char="–"/>
            </a:pPr>
            <a:r>
              <a:rPr lang="en-US" altLang="en-US" sz="3000" dirty="0">
                <a:solidFill>
                  <a:srgbClr val="5F5F5F"/>
                </a:solidFill>
                <a:latin typeface="Courier New" pitchFamily="49" charset="0"/>
                <a:cs typeface="Oracle Sans" panose="020B0503020204020204" pitchFamily="34" charset="0"/>
              </a:rPr>
              <a:t>FROM_TZ</a:t>
            </a:r>
          </a:p>
          <a:p>
            <a:pPr marL="1550195" lvl="2" indent="-516732" defTabSz="342900" eaLnBrk="1" hangingPunct="1">
              <a:spcBef>
                <a:spcPct val="20000"/>
              </a:spcBef>
              <a:buClr>
                <a:srgbClr val="FF0000"/>
              </a:buClr>
              <a:buFont typeface="Arial" charset="0"/>
              <a:buChar char="–"/>
            </a:pPr>
            <a:r>
              <a:rPr lang="en-US" altLang="en-US" sz="3000" dirty="0">
                <a:solidFill>
                  <a:srgbClr val="5F5F5F"/>
                </a:solidFill>
                <a:latin typeface="Courier New" pitchFamily="49" charset="0"/>
                <a:cs typeface="Oracle Sans" panose="020B0503020204020204" pitchFamily="34" charset="0"/>
              </a:rPr>
              <a:t>TO_TIMESTAMP</a:t>
            </a:r>
          </a:p>
          <a:p>
            <a:pPr marL="1550195" lvl="2" indent="-516732" defTabSz="342900" eaLnBrk="1" hangingPunct="1">
              <a:spcBef>
                <a:spcPct val="20000"/>
              </a:spcBef>
              <a:buClr>
                <a:srgbClr val="FF0000"/>
              </a:buClr>
              <a:buFont typeface="Arial" charset="0"/>
              <a:buChar char="–"/>
            </a:pPr>
            <a:r>
              <a:rPr lang="en-US" altLang="en-US" sz="3000" dirty="0">
                <a:solidFill>
                  <a:srgbClr val="5F5F5F"/>
                </a:solidFill>
                <a:latin typeface="Courier New" pitchFamily="49" charset="0"/>
                <a:cs typeface="Oracle Sans" panose="020B0503020204020204" pitchFamily="34" charset="0"/>
              </a:rPr>
              <a:t>TO_YMINTERVAL</a:t>
            </a:r>
          </a:p>
          <a:p>
            <a:pPr marL="1550195" lvl="2" indent="-516732" defTabSz="342900" eaLnBrk="1" hangingPunct="1">
              <a:spcBef>
                <a:spcPct val="20000"/>
              </a:spcBef>
              <a:buClr>
                <a:srgbClr val="FF0000"/>
              </a:buClr>
              <a:buFont typeface="Arial" charset="0"/>
              <a:buChar char="–"/>
            </a:pPr>
            <a:r>
              <a:rPr lang="en-US" altLang="en-US" sz="3000" dirty="0">
                <a:solidFill>
                  <a:srgbClr val="5F5F5F"/>
                </a:solidFill>
                <a:latin typeface="Courier New" pitchFamily="49" charset="0"/>
                <a:cs typeface="Oracle Sans" panose="020B0503020204020204" pitchFamily="34" charset="0"/>
              </a:rPr>
              <a:t>TO_DSINTERVAL</a:t>
            </a:r>
          </a:p>
          <a:p>
            <a:pPr marL="862013" lvl="1" indent="-690563" defTabSz="342900" eaLnBrk="1" hangingPunct="1">
              <a:buFont typeface="Arial" charset="0"/>
              <a:buChar char="•"/>
            </a:pPr>
            <a:endParaRPr lang="en-US" altLang="en-US" sz="3300" dirty="0">
              <a:latin typeface="Courier New" pitchFamily="49"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1445049405"/>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Daylight Saving Time (DST)</a:t>
            </a:r>
          </a:p>
        </p:txBody>
      </p:sp>
      <p:sp>
        <p:nvSpPr>
          <p:cNvPr id="60419" name="Rectangle 5"/>
          <p:cNvSpPr>
            <a:spLocks noGrp="1" noChangeArrowheads="1"/>
          </p:cNvSpPr>
          <p:nvPr>
            <p:ph idx="1"/>
          </p:nvPr>
        </p:nvSpPr>
        <p:spPr>
          <a:xfrm>
            <a:off x="933451" y="2272710"/>
            <a:ext cx="16421100" cy="363438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Start of Daylight Saving:</a:t>
            </a:r>
          </a:p>
          <a:p>
            <a:pPr lvl="2"/>
            <a:r>
              <a:rPr lang="en-US" altLang="en-US" dirty="0">
                <a:latin typeface="Oracle Sans" panose="020B0503020204020204" pitchFamily="34" charset="0"/>
                <a:cs typeface="Oracle Sans" panose="020B0503020204020204" pitchFamily="34" charset="0"/>
              </a:rPr>
              <a:t>Time jumps from 01:59:59 AM to 03:00:00 AM.</a:t>
            </a:r>
          </a:p>
          <a:p>
            <a:pPr lvl="2"/>
            <a:r>
              <a:rPr lang="en-US" altLang="en-US" dirty="0">
                <a:latin typeface="Oracle Sans" panose="020B0503020204020204" pitchFamily="34" charset="0"/>
                <a:cs typeface="Oracle Sans" panose="020B0503020204020204" pitchFamily="34" charset="0"/>
              </a:rPr>
              <a:t>Values from 02:00:00 AM to 02:59:59 AM are not valid.</a:t>
            </a:r>
          </a:p>
          <a:p>
            <a:pPr lvl="1"/>
            <a:r>
              <a:rPr lang="en-US" altLang="en-US" dirty="0">
                <a:latin typeface="Oracle Sans" panose="020B0503020204020204" pitchFamily="34" charset="0"/>
                <a:cs typeface="Oracle Sans" panose="020B0503020204020204" pitchFamily="34" charset="0"/>
              </a:rPr>
              <a:t>End of Daylight Saving:</a:t>
            </a:r>
          </a:p>
          <a:p>
            <a:pPr lvl="2"/>
            <a:r>
              <a:rPr lang="en-US" altLang="en-US" dirty="0">
                <a:latin typeface="Oracle Sans" panose="020B0503020204020204" pitchFamily="34" charset="0"/>
                <a:cs typeface="Oracle Sans" panose="020B0503020204020204" pitchFamily="34" charset="0"/>
              </a:rPr>
              <a:t>Time jumps back from 02:00:00 AM to 01:00:01 AM.</a:t>
            </a:r>
          </a:p>
          <a:p>
            <a:pPr lvl="2"/>
            <a:r>
              <a:rPr lang="en-US" altLang="en-US" dirty="0">
                <a:latin typeface="Oracle Sans" panose="020B0503020204020204" pitchFamily="34" charset="0"/>
                <a:cs typeface="Oracle Sans" panose="020B0503020204020204" pitchFamily="34" charset="0"/>
              </a:rPr>
              <a:t>Values from 01:00:01 AM to 02:00:00 AM are ambiguous because they are visited twice.</a:t>
            </a:r>
          </a:p>
        </p:txBody>
      </p:sp>
      <p:grpSp>
        <p:nvGrpSpPr>
          <p:cNvPr id="4" name="Group 3">
            <a:extLst>
              <a:ext uri="{FF2B5EF4-FFF2-40B4-BE49-F238E27FC236}">
                <a16:creationId xmlns:a16="http://schemas.microsoft.com/office/drawing/2014/main" xmlns="" id="{636CD666-D283-4810-87DF-D7754A88550E}"/>
              </a:ext>
            </a:extLst>
          </p:cNvPr>
          <p:cNvGrpSpPr/>
          <p:nvPr/>
        </p:nvGrpSpPr>
        <p:grpSpPr>
          <a:xfrm>
            <a:off x="14093255" y="6389108"/>
            <a:ext cx="4195761" cy="2456033"/>
            <a:chOff x="13830298" y="6389108"/>
            <a:chExt cx="4195761" cy="2456033"/>
          </a:xfrm>
        </p:grpSpPr>
        <p:sp>
          <p:nvSpPr>
            <p:cNvPr id="5" name="Rectangle 4"/>
            <p:cNvSpPr/>
            <p:nvPr/>
          </p:nvSpPr>
          <p:spPr bwMode="auto">
            <a:xfrm rot="16200000" flipV="1">
              <a:off x="15054260" y="5519738"/>
              <a:ext cx="1747838" cy="4195761"/>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1"/>
            <p:cNvPicPr>
              <a:picLocks noChangeAspect="1"/>
            </p:cNvPicPr>
            <p:nvPr/>
          </p:nvPicPr>
          <p:blipFill>
            <a:blip r:embed="rId4" cstate="print"/>
            <a:srcRect/>
            <a:stretch>
              <a:fillRect/>
            </a:stretch>
          </p:blipFill>
          <p:spPr bwMode="auto">
            <a:xfrm>
              <a:off x="14065619" y="6389108"/>
              <a:ext cx="2456033" cy="2456033"/>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977888464"/>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074132864"/>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Summary</a:t>
            </a:r>
          </a:p>
        </p:txBody>
      </p:sp>
      <p:sp>
        <p:nvSpPr>
          <p:cNvPr id="65539" name="Rectangle 5"/>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In this lesson, you should have learned how to use:</a:t>
            </a:r>
          </a:p>
          <a:p>
            <a:pPr lvl="1"/>
            <a:r>
              <a:rPr lang="en-US" altLang="en-US" dirty="0">
                <a:latin typeface="Oracle Sans" panose="020B0503020204020204" pitchFamily="34" charset="0"/>
                <a:cs typeface="Oracle Sans" panose="020B0503020204020204" pitchFamily="34" charset="0"/>
              </a:rPr>
              <a:t>Data types similar to </a:t>
            </a:r>
            <a:r>
              <a:rPr lang="en-US" altLang="en-US" dirty="0">
                <a:latin typeface="Courier New" panose="02070309020205020404" pitchFamily="49" charset="0"/>
                <a:cs typeface="Courier New" panose="02070309020205020404" pitchFamily="49" charset="0"/>
              </a:rPr>
              <a:t>DATE</a:t>
            </a:r>
            <a:r>
              <a:rPr lang="en-US" altLang="en-US" dirty="0">
                <a:latin typeface="Oracle Sans" panose="020B0503020204020204" pitchFamily="34" charset="0"/>
                <a:cs typeface="Oracle Sans" panose="020B0503020204020204" pitchFamily="34" charset="0"/>
              </a:rPr>
              <a:t> that store fractional seconds and track time zones</a:t>
            </a:r>
          </a:p>
          <a:p>
            <a:pPr lvl="1"/>
            <a:r>
              <a:rPr lang="en-US" altLang="en-US" dirty="0">
                <a:latin typeface="Oracle Sans" panose="020B0503020204020204" pitchFamily="34" charset="0"/>
                <a:cs typeface="Oracle Sans" panose="020B0503020204020204" pitchFamily="34" charset="0"/>
              </a:rPr>
              <a:t>Data types that store the difference between two datetime values</a:t>
            </a:r>
          </a:p>
          <a:p>
            <a:pPr lvl="1"/>
            <a:r>
              <a:rPr lang="en-US" altLang="en-US" dirty="0">
                <a:latin typeface="Oracle Sans" panose="020B0503020204020204" pitchFamily="34" charset="0"/>
                <a:cs typeface="Oracle Sans" panose="020B0503020204020204" pitchFamily="34" charset="0"/>
              </a:rPr>
              <a:t>The following datetime functions:</a:t>
            </a:r>
          </a:p>
          <a:p>
            <a:pPr lvl="2"/>
            <a:r>
              <a:rPr lang="en-US" altLang="en-US" dirty="0">
                <a:latin typeface="Courier New" panose="02070309020205020404" pitchFamily="49" charset="0"/>
                <a:cs typeface="Courier New" panose="02070309020205020404" pitchFamily="49" charset="0"/>
              </a:rPr>
              <a:t>CURRENT_DATE</a:t>
            </a:r>
          </a:p>
          <a:p>
            <a:pPr lvl="2"/>
            <a:r>
              <a:rPr lang="en-US" altLang="en-US" dirty="0">
                <a:latin typeface="Courier New" panose="02070309020205020404" pitchFamily="49" charset="0"/>
                <a:cs typeface="Courier New" panose="02070309020205020404" pitchFamily="49" charset="0"/>
              </a:rPr>
              <a:t>CURRENT_TIMESTAMP</a:t>
            </a:r>
          </a:p>
          <a:p>
            <a:pPr lvl="2"/>
            <a:r>
              <a:rPr lang="en-US" altLang="en-US" dirty="0">
                <a:latin typeface="Courier New" panose="02070309020205020404" pitchFamily="49" charset="0"/>
                <a:cs typeface="Courier New" panose="02070309020205020404" pitchFamily="49" charset="0"/>
              </a:rPr>
              <a:t>LOCALTIMESTAMP</a:t>
            </a:r>
          </a:p>
          <a:p>
            <a:pPr lvl="2"/>
            <a:r>
              <a:rPr lang="en-US" altLang="en-US" dirty="0">
                <a:latin typeface="Courier New" panose="02070309020205020404" pitchFamily="49" charset="0"/>
                <a:cs typeface="Courier New" panose="02070309020205020404" pitchFamily="49" charset="0"/>
              </a:rPr>
              <a:t>DBTIMEZONE</a:t>
            </a:r>
          </a:p>
          <a:p>
            <a:pPr lvl="2"/>
            <a:r>
              <a:rPr lang="en-US" altLang="en-US" dirty="0">
                <a:latin typeface="Courier New" panose="02070309020205020404" pitchFamily="49" charset="0"/>
                <a:cs typeface="Courier New" panose="02070309020205020404" pitchFamily="49" charset="0"/>
              </a:rPr>
              <a:t>SESSIONTIMEZONE</a:t>
            </a:r>
          </a:p>
          <a:p>
            <a:pPr lvl="2"/>
            <a:r>
              <a:rPr lang="en-US" altLang="en-US" dirty="0">
                <a:latin typeface="Courier New" panose="02070309020205020404" pitchFamily="49" charset="0"/>
                <a:cs typeface="Courier New" panose="02070309020205020404" pitchFamily="49" charset="0"/>
              </a:rPr>
              <a:t>EXTRACT</a:t>
            </a:r>
          </a:p>
        </p:txBody>
      </p:sp>
      <p:sp>
        <p:nvSpPr>
          <p:cNvPr id="65540" name="Rectangle 6"/>
          <p:cNvSpPr>
            <a:spLocks noChangeArrowheads="1"/>
          </p:cNvSpPr>
          <p:nvPr/>
        </p:nvSpPr>
        <p:spPr bwMode="auto">
          <a:xfrm>
            <a:off x="8382201" y="5176840"/>
            <a:ext cx="7856079" cy="3426620"/>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1550195" lvl="2" indent="-516732" defTabSz="342900" eaLnBrk="1" hangingPunct="1">
              <a:spcBef>
                <a:spcPct val="20000"/>
              </a:spcBef>
              <a:buClr>
                <a:srgbClr val="FF0000"/>
              </a:buClr>
              <a:buFont typeface="Arial" charset="0"/>
              <a:buChar char="–"/>
            </a:pPr>
            <a:r>
              <a:rPr lang="en-US" altLang="en-US" sz="3000" dirty="0">
                <a:solidFill>
                  <a:srgbClr val="5F5F5F"/>
                </a:solidFill>
                <a:latin typeface="Courier New" pitchFamily="49" charset="0"/>
                <a:cs typeface="Oracle Sans" panose="020B0503020204020204" pitchFamily="34" charset="0"/>
              </a:rPr>
              <a:t>TZ_OFFSET</a:t>
            </a:r>
          </a:p>
          <a:p>
            <a:pPr marL="1550195" lvl="2" indent="-516732" defTabSz="342900" eaLnBrk="1" hangingPunct="1">
              <a:spcBef>
                <a:spcPct val="20000"/>
              </a:spcBef>
              <a:buClr>
                <a:srgbClr val="FF0000"/>
              </a:buClr>
              <a:buFont typeface="Arial" charset="0"/>
              <a:buChar char="–"/>
            </a:pPr>
            <a:r>
              <a:rPr lang="en-US" altLang="en-US" sz="3000" dirty="0">
                <a:solidFill>
                  <a:srgbClr val="5F5F5F"/>
                </a:solidFill>
                <a:latin typeface="Courier New" pitchFamily="49" charset="0"/>
                <a:cs typeface="Oracle Sans" panose="020B0503020204020204" pitchFamily="34" charset="0"/>
              </a:rPr>
              <a:t>FROM_TZ</a:t>
            </a:r>
          </a:p>
          <a:p>
            <a:pPr marL="1550195" lvl="2" indent="-516732" defTabSz="342900" eaLnBrk="1" hangingPunct="1">
              <a:spcBef>
                <a:spcPct val="20000"/>
              </a:spcBef>
              <a:buClr>
                <a:srgbClr val="FF0000"/>
              </a:buClr>
              <a:buFont typeface="Arial" charset="0"/>
              <a:buChar char="–"/>
            </a:pPr>
            <a:r>
              <a:rPr lang="en-US" altLang="en-US" sz="3000" dirty="0">
                <a:solidFill>
                  <a:srgbClr val="5F5F5F"/>
                </a:solidFill>
                <a:latin typeface="Courier New" pitchFamily="49" charset="0"/>
                <a:cs typeface="Oracle Sans" panose="020B0503020204020204" pitchFamily="34" charset="0"/>
              </a:rPr>
              <a:t>TO_TIMESTAMP</a:t>
            </a:r>
          </a:p>
          <a:p>
            <a:pPr marL="1550195" lvl="2" indent="-516732" defTabSz="342900" eaLnBrk="1" hangingPunct="1">
              <a:spcBef>
                <a:spcPct val="20000"/>
              </a:spcBef>
              <a:buClr>
                <a:srgbClr val="FF0000"/>
              </a:buClr>
              <a:buFont typeface="Arial" charset="0"/>
              <a:buChar char="–"/>
            </a:pPr>
            <a:r>
              <a:rPr lang="en-US" altLang="en-US" sz="3000" dirty="0">
                <a:solidFill>
                  <a:srgbClr val="5F5F5F"/>
                </a:solidFill>
                <a:latin typeface="Courier New" pitchFamily="49" charset="0"/>
                <a:cs typeface="Oracle Sans" panose="020B0503020204020204" pitchFamily="34" charset="0"/>
              </a:rPr>
              <a:t>TO_YMINTERVAL</a:t>
            </a:r>
          </a:p>
          <a:p>
            <a:pPr marL="1550195" lvl="2" indent="-516732" defTabSz="342900" eaLnBrk="1" hangingPunct="1">
              <a:spcBef>
                <a:spcPct val="20000"/>
              </a:spcBef>
              <a:buClr>
                <a:srgbClr val="FF0000"/>
              </a:buClr>
              <a:buFont typeface="Arial" charset="0"/>
              <a:buChar char="–"/>
            </a:pPr>
            <a:r>
              <a:rPr lang="en-US" altLang="en-US" sz="3000" dirty="0">
                <a:solidFill>
                  <a:srgbClr val="5F5F5F"/>
                </a:solidFill>
                <a:latin typeface="Courier New" pitchFamily="49" charset="0"/>
                <a:cs typeface="Oracle Sans" panose="020B0503020204020204" pitchFamily="34" charset="0"/>
              </a:rPr>
              <a:t>TO_DSINTERVAL</a:t>
            </a:r>
          </a:p>
          <a:p>
            <a:pPr marL="862013" lvl="1" indent="-690563" defTabSz="342900" eaLnBrk="1" hangingPunct="1">
              <a:buFont typeface="Arial" charset="0"/>
              <a:buChar char="•"/>
            </a:pPr>
            <a:endParaRPr lang="en-US" altLang="en-US" sz="3300" dirty="0">
              <a:latin typeface="Courier New" pitchFamily="49"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1294726489"/>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Practice </a:t>
            </a:r>
            <a:r>
              <a:rPr lang="en-US" altLang="en-US" dirty="0" smtClean="0">
                <a:latin typeface="+mj-lt"/>
                <a:cs typeface="Oracle Sans" panose="020B0503020204020204" pitchFamily="34" charset="0"/>
              </a:rPr>
              <a:t>20</a:t>
            </a:r>
            <a:r>
              <a:rPr lang="en-US" altLang="en-US" dirty="0">
                <a:latin typeface="+mj-lt"/>
                <a:cs typeface="Oracle Sans" panose="020B0503020204020204" pitchFamily="34" charset="0"/>
              </a:rPr>
              <a:t>: Overview</a:t>
            </a:r>
          </a:p>
        </p:txBody>
      </p:sp>
      <p:sp>
        <p:nvSpPr>
          <p:cNvPr id="67587" name="Rectangle 3"/>
          <p:cNvSpPr>
            <a:spLocks noGrp="1" noChangeArrowheads="1"/>
          </p:cNvSpPr>
          <p:nvPr>
            <p:ph idx="1"/>
          </p:nvPr>
        </p:nvSpPr>
        <p:spPr>
          <a:xfrm>
            <a:off x="933451" y="2272710"/>
            <a:ext cx="16421100" cy="56713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This practice focuses on using the datetime functions.</a:t>
            </a:r>
          </a:p>
        </p:txBody>
      </p:sp>
      <p:sp>
        <p:nvSpPr>
          <p:cNvPr id="6" name="Rectangle 5"/>
          <p:cNvSpPr/>
          <p:nvPr/>
        </p:nvSpPr>
        <p:spPr bwMode="auto">
          <a:xfrm rot="16200000" flipV="1">
            <a:off x="14631415" y="4902994"/>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7" name="Group 6"/>
          <p:cNvGrpSpPr/>
          <p:nvPr/>
        </p:nvGrpSpPr>
        <p:grpSpPr>
          <a:xfrm>
            <a:off x="14713946" y="6400800"/>
            <a:ext cx="2579706" cy="2577087"/>
            <a:chOff x="9066212" y="3962400"/>
            <a:chExt cx="1941512" cy="1939542"/>
          </a:xfrm>
        </p:grpSpPr>
        <p:sp>
          <p:nvSpPr>
            <p:cNvPr id="8" name="Oval 7"/>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9" name="Oval 8"/>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spTree>
    <p:custDataLst>
      <p:tags r:id="rId1"/>
    </p:custDataLst>
    <p:extLst>
      <p:ext uri="{BB962C8B-B14F-4D97-AF65-F5344CB8AC3E}">
        <p14:creationId xmlns:p14="http://schemas.microsoft.com/office/powerpoint/2010/main" val="186237527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424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mtClean="0"/>
              <a:t>Lesson Agenda</a:t>
            </a:r>
            <a:endParaRPr lang="en-US" altLang="en-US" dirty="0"/>
          </a:p>
        </p:txBody>
      </p:sp>
      <p:sp>
        <p:nvSpPr>
          <p:cNvPr id="10243" name="Rectangle 3"/>
          <p:cNvSpPr>
            <a:spLocks noGrp="1" noChangeArrowheads="1"/>
          </p:cNvSpPr>
          <p:nvPr>
            <p:ph idx="1"/>
          </p:nvPr>
        </p:nvSpPr>
        <p:spPr>
          <a:xfrm>
            <a:off x="933451" y="2272710"/>
            <a:ext cx="16421100" cy="525348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smtClean="0">
                <a:latin typeface="Courier New" panose="02070309020205020404" pitchFamily="49" charset="0"/>
                <a:cs typeface="Courier New" panose="02070309020205020404" pitchFamily="49" charset="0"/>
              </a:rPr>
              <a:t>CURRENT_DATE, CURRENT_TIMESTAMP,</a:t>
            </a:r>
            <a:br>
              <a:rPr lang="en-US" altLang="en-US" dirty="0" smtClean="0">
                <a:latin typeface="Courier New" panose="02070309020205020404" pitchFamily="49" charset="0"/>
                <a:cs typeface="Courier New" panose="02070309020205020404" pitchFamily="49" charset="0"/>
              </a:rPr>
            </a:br>
            <a:r>
              <a:rPr lang="en-US" altLang="en-US" dirty="0" smtClean="0">
                <a:latin typeface="+mn-lt"/>
                <a:cs typeface="Courier New" panose="02070309020205020404" pitchFamily="49" charset="0"/>
              </a:rPr>
              <a:t>and</a:t>
            </a:r>
            <a:r>
              <a:rPr lang="en-US" altLang="en-US" dirty="0" smtClean="0">
                <a:latin typeface="Courier New" panose="02070309020205020404" pitchFamily="49" charset="0"/>
                <a:cs typeface="Courier New" panose="02070309020205020404" pitchFamily="49" charset="0"/>
              </a:rPr>
              <a:t> LOCALTIMESTAMP</a:t>
            </a:r>
          </a:p>
          <a:p>
            <a:pPr lvl="1">
              <a:buClr>
                <a:schemeClr val="tx1">
                  <a:lumMod val="50000"/>
                  <a:lumOff val="50000"/>
                </a:schemeClr>
              </a:buClr>
            </a:pPr>
            <a:r>
              <a:rPr lang="en-US" altLang="en-US" dirty="0" smtClean="0">
                <a:solidFill>
                  <a:schemeClr val="tx1">
                    <a:lumMod val="50000"/>
                    <a:lumOff val="50000"/>
                  </a:schemeClr>
                </a:solidFill>
                <a:latin typeface="Courier New" panose="02070309020205020404" pitchFamily="49" charset="0"/>
                <a:cs typeface="Courier New" panose="02070309020205020404" pitchFamily="49" charset="0"/>
              </a:rPr>
              <a:t>INTERVAL data types</a:t>
            </a:r>
          </a:p>
          <a:p>
            <a:pPr lvl="1">
              <a:buClr>
                <a:schemeClr val="tx1">
                  <a:lumMod val="50000"/>
                  <a:lumOff val="50000"/>
                </a:schemeClr>
              </a:buClr>
            </a:pPr>
            <a:r>
              <a:rPr lang="en-US" altLang="en-US" dirty="0" smtClean="0">
                <a:solidFill>
                  <a:schemeClr val="tx1">
                    <a:lumMod val="50000"/>
                    <a:lumOff val="50000"/>
                  </a:schemeClr>
                </a:solidFill>
                <a:latin typeface="+mn-lt"/>
                <a:cs typeface="Courier New" panose="02070309020205020404" pitchFamily="49" charset="0"/>
              </a:rPr>
              <a:t>Using the following functions:</a:t>
            </a:r>
          </a:p>
          <a:p>
            <a:pPr lvl="2">
              <a:buClr>
                <a:schemeClr val="tx1">
                  <a:lumMod val="50000"/>
                  <a:lumOff val="50000"/>
                </a:schemeClr>
              </a:buClr>
            </a:pPr>
            <a:r>
              <a:rPr lang="en-US" altLang="en-US" dirty="0" smtClean="0">
                <a:solidFill>
                  <a:schemeClr val="tx1">
                    <a:lumMod val="50000"/>
                    <a:lumOff val="50000"/>
                  </a:schemeClr>
                </a:solidFill>
                <a:latin typeface="Courier New" panose="02070309020205020404" pitchFamily="49" charset="0"/>
                <a:cs typeface="Courier New" panose="02070309020205020404" pitchFamily="49" charset="0"/>
              </a:rPr>
              <a:t>EXTRACT</a:t>
            </a:r>
          </a:p>
          <a:p>
            <a:pPr lvl="2">
              <a:buClr>
                <a:schemeClr val="tx1">
                  <a:lumMod val="50000"/>
                  <a:lumOff val="50000"/>
                </a:schemeClr>
              </a:buClr>
            </a:pPr>
            <a:r>
              <a:rPr lang="en-US" altLang="en-US" dirty="0" smtClean="0">
                <a:solidFill>
                  <a:schemeClr val="tx1">
                    <a:lumMod val="50000"/>
                    <a:lumOff val="50000"/>
                  </a:schemeClr>
                </a:solidFill>
                <a:latin typeface="Courier New" panose="02070309020205020404" pitchFamily="49" charset="0"/>
                <a:cs typeface="Courier New" panose="02070309020205020404" pitchFamily="49" charset="0"/>
              </a:rPr>
              <a:t>TZ_OFFSET</a:t>
            </a:r>
          </a:p>
          <a:p>
            <a:pPr lvl="2">
              <a:buClr>
                <a:schemeClr val="tx1">
                  <a:lumMod val="50000"/>
                  <a:lumOff val="50000"/>
                </a:schemeClr>
              </a:buClr>
            </a:pPr>
            <a:r>
              <a:rPr lang="en-US" altLang="en-US" dirty="0" smtClean="0">
                <a:solidFill>
                  <a:schemeClr val="tx1">
                    <a:lumMod val="50000"/>
                    <a:lumOff val="50000"/>
                  </a:schemeClr>
                </a:solidFill>
                <a:latin typeface="Courier New" panose="02070309020205020404" pitchFamily="49" charset="0"/>
                <a:cs typeface="Courier New" panose="02070309020205020404" pitchFamily="49" charset="0"/>
              </a:rPr>
              <a:t>FROM_TZ</a:t>
            </a:r>
          </a:p>
          <a:p>
            <a:pPr lvl="2">
              <a:buClr>
                <a:schemeClr val="tx1">
                  <a:lumMod val="50000"/>
                  <a:lumOff val="50000"/>
                </a:schemeClr>
              </a:buClr>
            </a:pPr>
            <a:r>
              <a:rPr lang="en-US" altLang="en-US" dirty="0" smtClean="0">
                <a:solidFill>
                  <a:schemeClr val="tx1">
                    <a:lumMod val="50000"/>
                    <a:lumOff val="50000"/>
                  </a:schemeClr>
                </a:solidFill>
                <a:latin typeface="Courier New" panose="02070309020205020404" pitchFamily="49" charset="0"/>
                <a:cs typeface="Courier New" panose="02070309020205020404" pitchFamily="49" charset="0"/>
              </a:rPr>
              <a:t>TO_TIMESTAMP</a:t>
            </a:r>
          </a:p>
          <a:p>
            <a:pPr lvl="2">
              <a:buClr>
                <a:schemeClr val="tx1">
                  <a:lumMod val="50000"/>
                  <a:lumOff val="50000"/>
                </a:schemeClr>
              </a:buClr>
            </a:pPr>
            <a:r>
              <a:rPr lang="en-US" altLang="en-US" dirty="0" smtClean="0">
                <a:solidFill>
                  <a:schemeClr val="tx1">
                    <a:lumMod val="50000"/>
                    <a:lumOff val="50000"/>
                  </a:schemeClr>
                </a:solidFill>
                <a:latin typeface="Courier New" panose="02070309020205020404" pitchFamily="49" charset="0"/>
                <a:cs typeface="Courier New" panose="02070309020205020404" pitchFamily="49" charset="0"/>
              </a:rPr>
              <a:t>TO_YMINTERVAL</a:t>
            </a:r>
          </a:p>
          <a:p>
            <a:pPr lvl="2">
              <a:buClr>
                <a:schemeClr val="tx1">
                  <a:lumMod val="50000"/>
                  <a:lumOff val="50000"/>
                </a:schemeClr>
              </a:buClr>
            </a:pPr>
            <a:r>
              <a:rPr lang="en-US" altLang="en-US" dirty="0" smtClean="0">
                <a:solidFill>
                  <a:schemeClr val="tx1">
                    <a:lumMod val="50000"/>
                    <a:lumOff val="50000"/>
                  </a:schemeClr>
                </a:solidFill>
                <a:latin typeface="Courier New" panose="02070309020205020404" pitchFamily="49" charset="0"/>
                <a:cs typeface="Courier New" panose="02070309020205020404" pitchFamily="49" charset="0"/>
              </a:rPr>
              <a:t>TO_DSINTERVAL</a:t>
            </a:r>
            <a:endParaRPr lang="en-US" altLang="en-US" dirty="0">
              <a:solidFill>
                <a:schemeClr val="tx1">
                  <a:lumMod val="50000"/>
                  <a:lumOff val="50000"/>
                </a:schemeClr>
              </a:solidFill>
              <a:latin typeface="Courier New" panose="02070309020205020404" pitchFamily="49" charset="0"/>
              <a:cs typeface="Courier New" panose="02070309020205020404" pitchFamily="49" charset="0"/>
            </a:endParaRPr>
          </a:p>
        </p:txBody>
      </p:sp>
      <p:pic>
        <p:nvPicPr>
          <p:cNvPr id="11" name="Picture 5">
            <a:extLst>
              <a:ext uri="{FF2B5EF4-FFF2-40B4-BE49-F238E27FC236}">
                <a16:creationId xmlns:a16="http://schemas.microsoft.com/office/drawing/2014/main" xmlns="" id="{E6702B77-11B4-4469-8299-6B2EEE89B9F0}"/>
              </a:ext>
            </a:extLst>
          </p:cNvPr>
          <p:cNvPicPr>
            <a:picLocks noChangeAspect="1"/>
          </p:cNvPicPr>
          <p:nvPr/>
        </p:nvPicPr>
        <p:blipFill>
          <a:blip r:embed="rId4" cstate="print"/>
          <a:srcRect/>
          <a:stretch>
            <a:fillRect/>
          </a:stretch>
        </p:blipFill>
        <p:spPr bwMode="auto">
          <a:xfrm>
            <a:off x="14256568" y="6390338"/>
            <a:ext cx="1828800" cy="2271713"/>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463839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E-Commerce Scenario</a:t>
            </a:r>
          </a:p>
        </p:txBody>
      </p:sp>
      <p:sp>
        <p:nvSpPr>
          <p:cNvPr id="60" name="Rectangle 2"/>
          <p:cNvSpPr>
            <a:spLocks noChangeArrowheads="1"/>
          </p:cNvSpPr>
          <p:nvPr/>
        </p:nvSpPr>
        <p:spPr bwMode="auto">
          <a:xfrm flipH="1">
            <a:off x="11350311" y="3974504"/>
            <a:ext cx="6938705" cy="1897320"/>
          </a:xfrm>
          <a:prstGeom prst="rect">
            <a:avLst/>
          </a:prstGeom>
          <a:gradFill flip="none" rotWithShape="1">
            <a:gsLst>
              <a:gs pos="0">
                <a:schemeClr val="bg1"/>
              </a:gs>
              <a:gs pos="25000">
                <a:schemeClr val="bg2">
                  <a:lumMod val="90000"/>
                </a:schemeClr>
              </a:gs>
            </a:gsLst>
            <a:lin ang="10800000" scaled="1"/>
            <a:tileRect/>
          </a:gradFill>
          <a:ln>
            <a:noFill/>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anose="020B0604020202020204" pitchFamily="34" charset="0"/>
            </a:pPr>
            <a:endParaRPr lang="en-US" altLang="en-US" dirty="0">
              <a:latin typeface="Oracle Sans" panose="020B0503020204020204" pitchFamily="34" charset="0"/>
              <a:cs typeface="Oracle Sans" panose="020B0503020204020204" pitchFamily="34" charset="0"/>
            </a:endParaRPr>
          </a:p>
        </p:txBody>
      </p:sp>
      <p:sp>
        <p:nvSpPr>
          <p:cNvPr id="61" name="Rounded Rectangle 60"/>
          <p:cNvSpPr/>
          <p:nvPr/>
        </p:nvSpPr>
        <p:spPr bwMode="auto">
          <a:xfrm>
            <a:off x="11643915" y="4665480"/>
            <a:ext cx="4341018" cy="2278358"/>
          </a:xfrm>
          <a:prstGeom prst="roundRect">
            <a:avLst/>
          </a:prstGeom>
          <a:gradFill flip="none" rotWithShape="1">
            <a:gsLst>
              <a:gs pos="0">
                <a:schemeClr val="bg1"/>
              </a:gs>
              <a:gs pos="100000">
                <a:schemeClr val="bg1">
                  <a:lumMod val="95000"/>
                </a:schemeClr>
              </a:gs>
            </a:gsLst>
            <a:lin ang="5400000" scaled="1"/>
            <a:tileRect/>
          </a:gradFill>
          <a:ln w="5715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62" name="Oval 61"/>
          <p:cNvSpPr/>
          <p:nvPr/>
        </p:nvSpPr>
        <p:spPr bwMode="auto">
          <a:xfrm>
            <a:off x="5938604" y="6894512"/>
            <a:ext cx="2857500" cy="2857500"/>
          </a:xfrm>
          <a:prstGeom prst="ellipse">
            <a:avLst/>
          </a:prstGeom>
          <a:gradFill flip="none" rotWithShape="1">
            <a:gsLst>
              <a:gs pos="0">
                <a:schemeClr val="bg1"/>
              </a:gs>
              <a:gs pos="50000">
                <a:schemeClr val="bg1"/>
              </a:gs>
              <a:gs pos="100000">
                <a:schemeClr val="accent6">
                  <a:lumMod val="20000"/>
                  <a:lumOff val="80000"/>
                </a:schemeClr>
              </a:gs>
            </a:gsLst>
            <a:lin ang="5400000" scaled="1"/>
            <a:tileRect/>
          </a:gradFill>
          <a:ln w="28575" cap="flat" cmpd="sng" algn="ctr">
            <a:gradFill flip="none" rotWithShape="1">
              <a:gsLst>
                <a:gs pos="0">
                  <a:schemeClr val="accent6">
                    <a:lumMod val="20000"/>
                    <a:lumOff val="80000"/>
                  </a:schemeClr>
                </a:gs>
                <a:gs pos="50000">
                  <a:schemeClr val="bg1"/>
                </a:gs>
                <a:gs pos="100000">
                  <a:schemeClr val="bg1"/>
                </a:gs>
              </a:gsLst>
              <a:lin ang="5400000" scaled="1"/>
              <a:tileRect/>
            </a:gra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63" name="TextBox 62"/>
          <p:cNvSpPr txBox="1"/>
          <p:nvPr/>
        </p:nvSpPr>
        <p:spPr>
          <a:xfrm>
            <a:off x="2797853" y="5500913"/>
            <a:ext cx="2857500" cy="738664"/>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100" dirty="0">
                <a:latin typeface="Oracle Sans" panose="020B0503020204020204" pitchFamily="34" charset="0"/>
                <a:cs typeface="Oracle Sans" panose="020B0503020204020204" pitchFamily="34" charset="0"/>
              </a:rPr>
              <a:t>Rick places an order from </a:t>
            </a:r>
            <a:r>
              <a:rPr lang="en-US" sz="2100" dirty="0">
                <a:latin typeface="Courier New"/>
                <a:cs typeface="Oracle Sans" panose="020B0503020204020204" pitchFamily="34" charset="0"/>
              </a:rPr>
              <a:t>Australia</a:t>
            </a:r>
          </a:p>
        </p:txBody>
      </p:sp>
      <p:sp>
        <p:nvSpPr>
          <p:cNvPr id="64" name="Rectangle 2"/>
          <p:cNvSpPr>
            <a:spLocks noChangeArrowheads="1"/>
          </p:cNvSpPr>
          <p:nvPr/>
        </p:nvSpPr>
        <p:spPr bwMode="auto">
          <a:xfrm>
            <a:off x="-1016" y="2436812"/>
            <a:ext cx="6367205" cy="1897320"/>
          </a:xfrm>
          <a:prstGeom prst="rect">
            <a:avLst/>
          </a:prstGeom>
          <a:gradFill flip="none" rotWithShape="1">
            <a:gsLst>
              <a:gs pos="0">
                <a:schemeClr val="bg1"/>
              </a:gs>
              <a:gs pos="25000">
                <a:srgbClr val="C9DAEE"/>
              </a:gs>
            </a:gsLst>
            <a:lin ang="10800000" scaled="1"/>
            <a:tileRect/>
          </a:gradFill>
          <a:ln>
            <a:noFill/>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anose="020B0604020202020204" pitchFamily="34" charset="0"/>
            </a:pPr>
            <a:endParaRPr lang="en-US" altLang="en-US" dirty="0">
              <a:latin typeface="Oracle Sans" panose="020B0503020204020204" pitchFamily="34" charset="0"/>
              <a:cs typeface="Oracle Sans" panose="020B0503020204020204" pitchFamily="34" charset="0"/>
            </a:endParaRPr>
          </a:p>
        </p:txBody>
      </p:sp>
      <p:pic>
        <p:nvPicPr>
          <p:cNvPr id="65" name="Picture 64"/>
          <p:cNvPicPr>
            <a:picLocks noChangeAspect="1"/>
          </p:cNvPicPr>
          <p:nvPr/>
        </p:nvPicPr>
        <p:blipFill>
          <a:blip r:embed="rId4" cstate="print">
            <a:biLevel thresh="50000"/>
            <a:extLst>
              <a:ext uri="{28A0092B-C50C-407E-A947-70E740481C1C}">
                <a14:useLocalDpi xmlns:a14="http://schemas.microsoft.com/office/drawing/2010/main" val="0"/>
              </a:ext>
            </a:extLst>
          </a:blip>
          <a:stretch>
            <a:fillRect/>
          </a:stretch>
        </p:blipFill>
        <p:spPr>
          <a:xfrm>
            <a:off x="525488" y="2757573"/>
            <a:ext cx="1771002" cy="1255802"/>
          </a:xfrm>
          <a:prstGeom prst="rect">
            <a:avLst/>
          </a:prstGeom>
        </p:spPr>
      </p:pic>
      <p:pic>
        <p:nvPicPr>
          <p:cNvPr id="66" name="Picture 6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14602" y="3071047"/>
            <a:ext cx="3424002" cy="2285087"/>
          </a:xfrm>
          <a:prstGeom prst="round2DiagRect">
            <a:avLst>
              <a:gd name="adj1" fmla="val 0"/>
              <a:gd name="adj2" fmla="val 17923"/>
            </a:avLst>
          </a:prstGeom>
          <a:ln w="88900" cap="sq">
            <a:solidFill>
              <a:srgbClr val="FFFFFF"/>
            </a:solidFill>
            <a:miter lim="800000"/>
          </a:ln>
          <a:effectLst/>
        </p:spPr>
      </p:pic>
      <p:sp>
        <p:nvSpPr>
          <p:cNvPr id="67" name="Rounded Rectangle 66"/>
          <p:cNvSpPr/>
          <p:nvPr/>
        </p:nvSpPr>
        <p:spPr bwMode="auto">
          <a:xfrm>
            <a:off x="5286715" y="4554078"/>
            <a:ext cx="1159094" cy="582110"/>
          </a:xfrm>
          <a:prstGeom prst="roundRect">
            <a:avLst/>
          </a:prstGeom>
          <a:solidFill>
            <a:srgbClr val="C9DAEE"/>
          </a:solidFill>
          <a:ln w="38100" cap="flat" cmpd="sng" algn="ctr">
            <a:solidFill>
              <a:schemeClr val="bg1"/>
            </a:solid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r>
              <a:rPr lang="en-US" sz="2400" b="1" dirty="0">
                <a:latin typeface="Oracle Sans" panose="020B0503020204020204" pitchFamily="34" charset="0"/>
                <a:cs typeface="Oracle Sans" panose="020B0503020204020204" pitchFamily="34" charset="0"/>
              </a:rPr>
              <a:t>Rick</a:t>
            </a:r>
          </a:p>
        </p:txBody>
      </p:sp>
      <p:sp>
        <p:nvSpPr>
          <p:cNvPr id="68" name="Rounded Rectangle 67"/>
          <p:cNvSpPr/>
          <p:nvPr/>
        </p:nvSpPr>
        <p:spPr bwMode="auto">
          <a:xfrm>
            <a:off x="8947348" y="7794004"/>
            <a:ext cx="4229100" cy="1257300"/>
          </a:xfrm>
          <a:prstGeom prst="roundRect">
            <a:avLst/>
          </a:prstGeom>
          <a:solidFill>
            <a:srgbClr val="DFF2FE"/>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pPr>
            <a:r>
              <a:rPr lang="en-US" sz="2100" dirty="0">
                <a:latin typeface="Oracle Sans" panose="020B0503020204020204" pitchFamily="34" charset="0"/>
                <a:cs typeface="Oracle Sans" panose="020B0503020204020204" pitchFamily="34" charset="0"/>
              </a:rPr>
              <a:t>The date and time entry made for the order should be that of </a:t>
            </a:r>
            <a:r>
              <a:rPr lang="en-US" sz="2100" dirty="0">
                <a:latin typeface="Courier New"/>
                <a:cs typeface="Oracle Sans" panose="020B0503020204020204" pitchFamily="34" charset="0"/>
              </a:rPr>
              <a:t>Australia </a:t>
            </a:r>
            <a:r>
              <a:rPr lang="en-US" sz="2100" dirty="0">
                <a:latin typeface="Oracle Sans" panose="020B0503020204020204" pitchFamily="34" charset="0"/>
                <a:cs typeface="Oracle Sans" panose="020B0503020204020204" pitchFamily="34" charset="0"/>
              </a:rPr>
              <a:t>and NOT </a:t>
            </a:r>
            <a:r>
              <a:rPr lang="en-US" sz="2100" dirty="0">
                <a:latin typeface="Courier New"/>
                <a:cs typeface="Oracle Sans" panose="020B0503020204020204" pitchFamily="34" charset="0"/>
              </a:rPr>
              <a:t>USA</a:t>
            </a:r>
            <a:r>
              <a:rPr lang="en-US" sz="2100" dirty="0">
                <a:latin typeface="Oracle Sans" panose="020B0503020204020204" pitchFamily="34" charset="0"/>
                <a:cs typeface="Oracle Sans" panose="020B0503020204020204" pitchFamily="34" charset="0"/>
              </a:rPr>
              <a:t>.</a:t>
            </a:r>
          </a:p>
        </p:txBody>
      </p:sp>
      <p:pic>
        <p:nvPicPr>
          <p:cNvPr id="69" name="Picture 6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45440" y="7197747"/>
            <a:ext cx="1643831" cy="2393156"/>
          </a:xfrm>
          <a:prstGeom prst="rect">
            <a:avLst/>
          </a:prstGeom>
        </p:spPr>
      </p:pic>
      <p:cxnSp>
        <p:nvCxnSpPr>
          <p:cNvPr id="70" name="Elbow Connector 69"/>
          <p:cNvCxnSpPr>
            <a:cxnSpLocks/>
            <a:endCxn id="62" idx="2"/>
          </p:cNvCxnSpPr>
          <p:nvPr/>
        </p:nvCxnSpPr>
        <p:spPr bwMode="auto">
          <a:xfrm rot="16200000" flipH="1">
            <a:off x="3990575" y="6375233"/>
            <a:ext cx="2108072" cy="1787985"/>
          </a:xfrm>
          <a:prstGeom prst="bentConnector2">
            <a:avLst/>
          </a:prstGeom>
          <a:noFill/>
          <a:ln w="28575" cap="flat" cmpd="sng" algn="ctr">
            <a:solidFill>
              <a:schemeClr val="accent4"/>
            </a:solidFill>
            <a:prstDash val="solid"/>
            <a:round/>
            <a:headEnd type="none" w="sm" len="sm"/>
            <a:tailEnd type="triangle" w="lg" len="lg"/>
          </a:ln>
          <a:effectLst/>
        </p:spPr>
      </p:cxnSp>
      <p:sp>
        <p:nvSpPr>
          <p:cNvPr id="71" name="TextBox 70"/>
          <p:cNvSpPr txBox="1"/>
          <p:nvPr/>
        </p:nvSpPr>
        <p:spPr>
          <a:xfrm>
            <a:off x="2397803" y="8468042"/>
            <a:ext cx="3657600" cy="738664"/>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100" dirty="0">
                <a:latin typeface="Oracle Sans" panose="020B0503020204020204" pitchFamily="34" charset="0"/>
                <a:cs typeface="Oracle Sans" panose="020B0503020204020204" pitchFamily="34" charset="0"/>
              </a:rPr>
              <a:t>Order entry is made in the </a:t>
            </a:r>
            <a:r>
              <a:rPr lang="en-US" sz="2100" dirty="0">
                <a:latin typeface="Courier New"/>
                <a:cs typeface="Oracle Sans" panose="020B0503020204020204" pitchFamily="34" charset="0"/>
              </a:rPr>
              <a:t>ORDERS </a:t>
            </a:r>
            <a:r>
              <a:rPr lang="en-US" sz="2100" dirty="0">
                <a:latin typeface="Oracle Sans" panose="020B0503020204020204" pitchFamily="34" charset="0"/>
                <a:cs typeface="Oracle Sans" panose="020B0503020204020204" pitchFamily="34" charset="0"/>
              </a:rPr>
              <a:t>table</a:t>
            </a:r>
          </a:p>
        </p:txBody>
      </p:sp>
      <p:grpSp>
        <p:nvGrpSpPr>
          <p:cNvPr id="72" name="Group 71"/>
          <p:cNvGrpSpPr/>
          <p:nvPr/>
        </p:nvGrpSpPr>
        <p:grpSpPr>
          <a:xfrm>
            <a:off x="12077341" y="5085550"/>
            <a:ext cx="3474167" cy="1438215"/>
            <a:chOff x="6172200" y="1866900"/>
            <a:chExt cx="2316111" cy="958810"/>
          </a:xfrm>
        </p:grpSpPr>
        <p:pic>
          <p:nvPicPr>
            <p:cNvPr id="73" name="Picture 72" descr="cnt2495789.png"/>
            <p:cNvPicPr>
              <a:picLocks noChangeAspect="1"/>
            </p:cNvPicPr>
            <p:nvPr/>
          </p:nvPicPr>
          <p:blipFill>
            <a:blip r:embed="rId7" cstate="print"/>
            <a:stretch>
              <a:fillRect/>
            </a:stretch>
          </p:blipFill>
          <p:spPr>
            <a:xfrm>
              <a:off x="6172200" y="1866900"/>
              <a:ext cx="715911" cy="958810"/>
            </a:xfrm>
            <a:prstGeom prst="rect">
              <a:avLst/>
            </a:prstGeom>
          </p:spPr>
        </p:pic>
        <p:pic>
          <p:nvPicPr>
            <p:cNvPr id="74" name="Picture 73" descr="cnt2554100.png"/>
            <p:cNvPicPr>
              <a:picLocks noChangeAspect="1"/>
            </p:cNvPicPr>
            <p:nvPr/>
          </p:nvPicPr>
          <p:blipFill>
            <a:blip r:embed="rId8" cstate="print"/>
            <a:stretch>
              <a:fillRect/>
            </a:stretch>
          </p:blipFill>
          <p:spPr>
            <a:xfrm>
              <a:off x="6975496" y="1866901"/>
              <a:ext cx="709519" cy="958809"/>
            </a:xfrm>
            <a:prstGeom prst="rect">
              <a:avLst/>
            </a:prstGeom>
          </p:spPr>
        </p:pic>
        <p:pic>
          <p:nvPicPr>
            <p:cNvPr id="75" name="Picture 74" descr="cnt2554101.png"/>
            <p:cNvPicPr>
              <a:picLocks noChangeAspect="1"/>
            </p:cNvPicPr>
            <p:nvPr/>
          </p:nvPicPr>
          <p:blipFill>
            <a:blip r:embed="rId9" cstate="print"/>
            <a:stretch>
              <a:fillRect/>
            </a:stretch>
          </p:blipFill>
          <p:spPr>
            <a:xfrm>
              <a:off x="7772400" y="1866900"/>
              <a:ext cx="715911" cy="958810"/>
            </a:xfrm>
            <a:prstGeom prst="rect">
              <a:avLst/>
            </a:prstGeom>
          </p:spPr>
        </p:pic>
      </p:grpSp>
      <p:pic>
        <p:nvPicPr>
          <p:cNvPr id="76" name="Picture 75"/>
          <p:cNvPicPr>
            <a:picLocks noChangeAspect="1"/>
          </p:cNvPicPr>
          <p:nvPr/>
        </p:nvPicPr>
        <p:blipFill>
          <a:blip r:embed="rId10" cstate="print">
            <a:biLevel thresh="50000"/>
            <a:extLst>
              <a:ext uri="{28A0092B-C50C-407E-A947-70E740481C1C}">
                <a14:useLocalDpi xmlns:a14="http://schemas.microsoft.com/office/drawing/2010/main" val="0"/>
              </a:ext>
            </a:extLst>
          </a:blip>
          <a:stretch>
            <a:fillRect/>
          </a:stretch>
        </p:blipFill>
        <p:spPr>
          <a:xfrm>
            <a:off x="16148329" y="4409563"/>
            <a:ext cx="1699109" cy="1063670"/>
          </a:xfrm>
          <a:prstGeom prst="rect">
            <a:avLst/>
          </a:prstGeom>
        </p:spPr>
      </p:pic>
      <p:sp>
        <p:nvSpPr>
          <p:cNvPr id="77" name="TextBox 76"/>
          <p:cNvSpPr txBox="1"/>
          <p:nvPr/>
        </p:nvSpPr>
        <p:spPr>
          <a:xfrm>
            <a:off x="12234859" y="6924163"/>
            <a:ext cx="3159128" cy="83099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400" dirty="0">
                <a:latin typeface="Oracle Sans" panose="020B0503020204020204" pitchFamily="34" charset="0"/>
                <a:cs typeface="Oracle Sans" panose="020B0503020204020204" pitchFamily="34" charset="0"/>
              </a:rPr>
              <a:t>OracleKart database servers reside in </a:t>
            </a:r>
            <a:r>
              <a:rPr lang="en-US" sz="2400" dirty="0">
                <a:latin typeface="Courier New"/>
                <a:cs typeface="Oracle Sans" panose="020B0503020204020204" pitchFamily="34" charset="0"/>
              </a:rPr>
              <a:t>USA</a:t>
            </a:r>
          </a:p>
        </p:txBody>
      </p:sp>
      <p:grpSp>
        <p:nvGrpSpPr>
          <p:cNvPr id="78" name="Group 77"/>
          <p:cNvGrpSpPr/>
          <p:nvPr/>
        </p:nvGrpSpPr>
        <p:grpSpPr>
          <a:xfrm>
            <a:off x="9924764" y="1677372"/>
            <a:ext cx="6676940" cy="2670599"/>
            <a:chOff x="4904544" y="277001"/>
            <a:chExt cx="4451293" cy="1780399"/>
          </a:xfrm>
        </p:grpSpPr>
        <p:sp>
          <p:nvSpPr>
            <p:cNvPr id="79" name="Rounded Rectangle 78"/>
            <p:cNvSpPr/>
            <p:nvPr/>
          </p:nvSpPr>
          <p:spPr bwMode="auto">
            <a:xfrm>
              <a:off x="4904544" y="490222"/>
              <a:ext cx="4048263" cy="1567178"/>
            </a:xfrm>
            <a:prstGeom prst="roundRect">
              <a:avLst>
                <a:gd name="adj" fmla="val 9150"/>
              </a:avLst>
            </a:prstGeom>
            <a:gradFill flip="none" rotWithShape="1">
              <a:gsLst>
                <a:gs pos="0">
                  <a:schemeClr val="bg1"/>
                </a:gs>
                <a:gs pos="100000">
                  <a:srgbClr val="FFE1E1"/>
                </a:gs>
              </a:gsLst>
              <a:lin ang="16200000" scaled="1"/>
              <a:tileRect/>
            </a:gradFill>
            <a:ln w="28575" cap="flat" cmpd="sng" algn="ctr">
              <a:gradFill flip="none" rotWithShape="1">
                <a:gsLst>
                  <a:gs pos="0">
                    <a:schemeClr val="bg1"/>
                  </a:gs>
                  <a:gs pos="100000">
                    <a:schemeClr val="accent1">
                      <a:lumMod val="30000"/>
                      <a:lumOff val="70000"/>
                    </a:schemeClr>
                  </a:gs>
                </a:gsLst>
                <a:lin ang="16200000" scaled="1"/>
                <a:tileRect/>
              </a:gra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nvGrpSpPr>
            <p:cNvPr id="80" name="Group 79"/>
            <p:cNvGrpSpPr/>
            <p:nvPr/>
          </p:nvGrpSpPr>
          <p:grpSpPr>
            <a:xfrm rot="5839994">
              <a:off x="7457906" y="1037525"/>
              <a:ext cx="613323" cy="613323"/>
              <a:chOff x="5290122" y="479435"/>
              <a:chExt cx="1057947" cy="1057947"/>
            </a:xfrm>
          </p:grpSpPr>
          <p:sp>
            <p:nvSpPr>
              <p:cNvPr id="124" name="Oval 123"/>
              <p:cNvSpPr/>
              <p:nvPr/>
            </p:nvSpPr>
            <p:spPr bwMode="auto">
              <a:xfrm>
                <a:off x="5290122" y="479435"/>
                <a:ext cx="1057947" cy="1057947"/>
              </a:xfrm>
              <a:prstGeom prst="ellipse">
                <a:avLst/>
              </a:prstGeom>
              <a:solidFill>
                <a:schemeClr val="accent1">
                  <a:lumMod val="40000"/>
                  <a:lumOff val="60000"/>
                </a:schemeClr>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25" name="Oval 124"/>
              <p:cNvSpPr/>
              <p:nvPr/>
            </p:nvSpPr>
            <p:spPr bwMode="auto">
              <a:xfrm>
                <a:off x="5406432" y="590148"/>
                <a:ext cx="926458" cy="926458"/>
              </a:xfrm>
              <a:prstGeom prst="ellipse">
                <a:avLst/>
              </a:prstGeom>
              <a:solidFill>
                <a:srgbClr val="B0C3C8"/>
              </a:solidFill>
              <a:ln w="1270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sp>
          <p:nvSpPr>
            <p:cNvPr id="81" name="Oval 80"/>
            <p:cNvSpPr/>
            <p:nvPr/>
          </p:nvSpPr>
          <p:spPr bwMode="auto">
            <a:xfrm>
              <a:off x="8625627" y="829766"/>
              <a:ext cx="730210" cy="730210"/>
            </a:xfrm>
            <a:prstGeom prst="ellipse">
              <a:avLst/>
            </a:prstGeom>
            <a:solidFill>
              <a:schemeClr val="bg1"/>
            </a:solidFill>
            <a:ln w="28575" cap="flat" cmpd="sng" algn="ctr">
              <a:gradFill flip="none" rotWithShape="1">
                <a:gsLst>
                  <a:gs pos="0">
                    <a:schemeClr val="bg1"/>
                  </a:gs>
                  <a:gs pos="100000">
                    <a:schemeClr val="accent1">
                      <a:lumMod val="45000"/>
                      <a:lumOff val="55000"/>
                    </a:schemeClr>
                  </a:gs>
                </a:gsLst>
                <a:lin ang="0" scaled="1"/>
                <a:tileRect/>
              </a:gra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pic>
          <p:nvPicPr>
            <p:cNvPr id="82" name="Picture 8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656437" y="857348"/>
              <a:ext cx="609726" cy="609725"/>
            </a:xfrm>
            <a:prstGeom prst="rect">
              <a:avLst/>
            </a:prstGeom>
          </p:spPr>
        </p:pic>
        <p:sp>
          <p:nvSpPr>
            <p:cNvPr id="83" name="Oval 82"/>
            <p:cNvSpPr/>
            <p:nvPr/>
          </p:nvSpPr>
          <p:spPr bwMode="auto">
            <a:xfrm>
              <a:off x="6291205" y="399339"/>
              <a:ext cx="582551" cy="582551"/>
            </a:xfrm>
            <a:prstGeom prst="ellipse">
              <a:avLst/>
            </a:prstGeom>
            <a:solidFill>
              <a:schemeClr val="accent1">
                <a:lumMod val="40000"/>
                <a:lumOff val="60000"/>
              </a:schemeClr>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84" name="Oval 83"/>
            <p:cNvSpPr/>
            <p:nvPr/>
          </p:nvSpPr>
          <p:spPr bwMode="auto">
            <a:xfrm>
              <a:off x="6355250" y="460302"/>
              <a:ext cx="510148" cy="510148"/>
            </a:xfrm>
            <a:prstGeom prst="ellipse">
              <a:avLst/>
            </a:prstGeom>
            <a:solidFill>
              <a:srgbClr val="B0C3C8"/>
            </a:solidFill>
            <a:ln w="1270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85" name="Picture 84"/>
            <p:cNvPicPr>
              <a:picLocks noChangeAspect="1"/>
            </p:cNvPicPr>
            <p:nvPr/>
          </p:nvPicPr>
          <p:blipFill>
            <a:blip r:embed="rId12" cstate="print">
              <a:biLevel thresh="50000"/>
              <a:extLst>
                <a:ext uri="{28A0092B-C50C-407E-A947-70E740481C1C}">
                  <a14:useLocalDpi xmlns:a14="http://schemas.microsoft.com/office/drawing/2010/main" val="0"/>
                </a:ext>
              </a:extLst>
            </a:blip>
            <a:stretch>
              <a:fillRect/>
            </a:stretch>
          </p:blipFill>
          <p:spPr>
            <a:xfrm>
              <a:off x="7463471" y="1108476"/>
              <a:ext cx="510589" cy="510589"/>
            </a:xfrm>
            <a:prstGeom prst="rect">
              <a:avLst/>
            </a:prstGeom>
          </p:spPr>
        </p:pic>
        <p:grpSp>
          <p:nvGrpSpPr>
            <p:cNvPr id="86" name="Group 85"/>
            <p:cNvGrpSpPr/>
            <p:nvPr/>
          </p:nvGrpSpPr>
          <p:grpSpPr>
            <a:xfrm>
              <a:off x="4904544" y="733497"/>
              <a:ext cx="1371628" cy="1107853"/>
              <a:chOff x="311536" y="1064430"/>
              <a:chExt cx="2365978" cy="1910982"/>
            </a:xfrm>
          </p:grpSpPr>
          <p:pic>
            <p:nvPicPr>
              <p:cNvPr id="120" name="Picture 119"/>
              <p:cNvPicPr>
                <a:picLocks noChangeAspect="1"/>
              </p:cNvPicPr>
              <p:nvPr/>
            </p:nvPicPr>
            <p:blipFill>
              <a:blip r:embed="rId13" cstate="print">
                <a:duotone>
                  <a:prstClr val="black"/>
                  <a:srgbClr val="0070C0">
                    <a:tint val="45000"/>
                    <a:satMod val="400000"/>
                  </a:srgbClr>
                </a:duotone>
                <a:extLst>
                  <a:ext uri="{28A0092B-C50C-407E-A947-70E740481C1C}">
                    <a14:useLocalDpi xmlns:a14="http://schemas.microsoft.com/office/drawing/2010/main" val="0"/>
                  </a:ext>
                </a:extLst>
              </a:blip>
              <a:stretch>
                <a:fillRect/>
              </a:stretch>
            </p:blipFill>
            <p:spPr>
              <a:xfrm>
                <a:off x="311536" y="1064430"/>
                <a:ext cx="2365978" cy="1910982"/>
              </a:xfrm>
              <a:prstGeom prst="rect">
                <a:avLst/>
              </a:prstGeom>
            </p:spPr>
          </p:pic>
          <p:sp>
            <p:nvSpPr>
              <p:cNvPr id="121" name="Rectangle 120"/>
              <p:cNvSpPr/>
              <p:nvPr/>
            </p:nvSpPr>
            <p:spPr bwMode="auto">
              <a:xfrm>
                <a:off x="589508" y="1334954"/>
                <a:ext cx="1762076" cy="1167008"/>
              </a:xfrm>
              <a:prstGeom prst="rect">
                <a:avLst/>
              </a:prstGeom>
              <a:solidFill>
                <a:schemeClr val="bg1"/>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122" name="Picture 12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62772" y="1348735"/>
                <a:ext cx="980965" cy="980965"/>
              </a:xfrm>
              <a:prstGeom prst="rect">
                <a:avLst/>
              </a:prstGeom>
            </p:spPr>
          </p:pic>
          <p:pic>
            <p:nvPicPr>
              <p:cNvPr id="123" name="Picture 12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90292" y="1642325"/>
                <a:ext cx="1217614" cy="1217614"/>
              </a:xfrm>
              <a:prstGeom prst="rect">
                <a:avLst/>
              </a:prstGeom>
            </p:spPr>
          </p:pic>
        </p:grpSp>
        <p:grpSp>
          <p:nvGrpSpPr>
            <p:cNvPr id="87" name="Group 86"/>
            <p:cNvGrpSpPr/>
            <p:nvPr/>
          </p:nvGrpSpPr>
          <p:grpSpPr>
            <a:xfrm rot="4755976">
              <a:off x="6915363" y="289626"/>
              <a:ext cx="461606" cy="461606"/>
              <a:chOff x="2720931" y="548791"/>
              <a:chExt cx="1057947" cy="1057947"/>
            </a:xfrm>
          </p:grpSpPr>
          <p:sp>
            <p:nvSpPr>
              <p:cNvPr id="118" name="Oval 117"/>
              <p:cNvSpPr/>
              <p:nvPr/>
            </p:nvSpPr>
            <p:spPr bwMode="auto">
              <a:xfrm>
                <a:off x="2720931" y="548791"/>
                <a:ext cx="1057947" cy="1057947"/>
              </a:xfrm>
              <a:prstGeom prst="ellipse">
                <a:avLst/>
              </a:prstGeom>
              <a:solidFill>
                <a:schemeClr val="accent6">
                  <a:lumMod val="60000"/>
                  <a:lumOff val="40000"/>
                </a:schemeClr>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19" name="Oval 118"/>
              <p:cNvSpPr/>
              <p:nvPr/>
            </p:nvSpPr>
            <p:spPr bwMode="auto">
              <a:xfrm>
                <a:off x="2837241" y="659504"/>
                <a:ext cx="926458" cy="926458"/>
              </a:xfrm>
              <a:prstGeom prst="ellipse">
                <a:avLst/>
              </a:prstGeom>
              <a:solidFill>
                <a:srgbClr val="FF7575"/>
              </a:solidFill>
              <a:ln w="1270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grpSp>
          <p:nvGrpSpPr>
            <p:cNvPr id="88" name="Group 87"/>
            <p:cNvGrpSpPr/>
            <p:nvPr/>
          </p:nvGrpSpPr>
          <p:grpSpPr>
            <a:xfrm rot="632390">
              <a:off x="7548862" y="521890"/>
              <a:ext cx="464274" cy="464274"/>
              <a:chOff x="5290122" y="479435"/>
              <a:chExt cx="1057947" cy="1057947"/>
            </a:xfrm>
          </p:grpSpPr>
          <p:sp>
            <p:nvSpPr>
              <p:cNvPr id="116" name="Oval 115"/>
              <p:cNvSpPr/>
              <p:nvPr/>
            </p:nvSpPr>
            <p:spPr bwMode="auto">
              <a:xfrm>
                <a:off x="5290122" y="479435"/>
                <a:ext cx="1057947" cy="1057947"/>
              </a:xfrm>
              <a:prstGeom prst="ellipse">
                <a:avLst/>
              </a:prstGeom>
              <a:solidFill>
                <a:schemeClr val="accent1">
                  <a:lumMod val="40000"/>
                  <a:lumOff val="60000"/>
                </a:schemeClr>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17" name="Oval 116"/>
              <p:cNvSpPr/>
              <p:nvPr/>
            </p:nvSpPr>
            <p:spPr bwMode="auto">
              <a:xfrm>
                <a:off x="5406432" y="590148"/>
                <a:ext cx="926458" cy="926458"/>
              </a:xfrm>
              <a:prstGeom prst="ellipse">
                <a:avLst/>
              </a:prstGeom>
              <a:solidFill>
                <a:srgbClr val="B0C3C8"/>
              </a:solidFill>
              <a:ln w="1270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grpSp>
          <p:nvGrpSpPr>
            <p:cNvPr id="89" name="Group 88"/>
            <p:cNvGrpSpPr/>
            <p:nvPr/>
          </p:nvGrpSpPr>
          <p:grpSpPr>
            <a:xfrm rot="18435542">
              <a:off x="6853251" y="785155"/>
              <a:ext cx="584925" cy="584925"/>
              <a:chOff x="2720931" y="548791"/>
              <a:chExt cx="1057947" cy="1057947"/>
            </a:xfrm>
          </p:grpSpPr>
          <p:sp>
            <p:nvSpPr>
              <p:cNvPr id="114" name="Oval 113"/>
              <p:cNvSpPr/>
              <p:nvPr/>
            </p:nvSpPr>
            <p:spPr bwMode="auto">
              <a:xfrm>
                <a:off x="2720931" y="548791"/>
                <a:ext cx="1057947" cy="1057947"/>
              </a:xfrm>
              <a:prstGeom prst="ellipse">
                <a:avLst/>
              </a:prstGeom>
              <a:solidFill>
                <a:schemeClr val="accent6">
                  <a:lumMod val="60000"/>
                  <a:lumOff val="40000"/>
                </a:schemeClr>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15" name="Oval 114"/>
              <p:cNvSpPr/>
              <p:nvPr/>
            </p:nvSpPr>
            <p:spPr bwMode="auto">
              <a:xfrm>
                <a:off x="2837241" y="659504"/>
                <a:ext cx="926458" cy="926458"/>
              </a:xfrm>
              <a:prstGeom prst="ellipse">
                <a:avLst/>
              </a:prstGeom>
              <a:solidFill>
                <a:srgbClr val="FF7575"/>
              </a:solidFill>
              <a:ln w="1270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grpSp>
          <p:nvGrpSpPr>
            <p:cNvPr id="90" name="Group 89"/>
            <p:cNvGrpSpPr/>
            <p:nvPr/>
          </p:nvGrpSpPr>
          <p:grpSpPr>
            <a:xfrm rot="751040">
              <a:off x="8284851" y="277001"/>
              <a:ext cx="582569" cy="582569"/>
              <a:chOff x="2720931" y="548791"/>
              <a:chExt cx="1057947" cy="1057947"/>
            </a:xfrm>
          </p:grpSpPr>
          <p:sp>
            <p:nvSpPr>
              <p:cNvPr id="112" name="Oval 111"/>
              <p:cNvSpPr/>
              <p:nvPr/>
            </p:nvSpPr>
            <p:spPr bwMode="auto">
              <a:xfrm>
                <a:off x="2720931" y="548791"/>
                <a:ext cx="1057947" cy="1057947"/>
              </a:xfrm>
              <a:prstGeom prst="ellipse">
                <a:avLst/>
              </a:prstGeom>
              <a:solidFill>
                <a:schemeClr val="accent6">
                  <a:lumMod val="60000"/>
                  <a:lumOff val="40000"/>
                </a:schemeClr>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13" name="Oval 112"/>
              <p:cNvSpPr/>
              <p:nvPr/>
            </p:nvSpPr>
            <p:spPr bwMode="auto">
              <a:xfrm>
                <a:off x="2837241" y="659504"/>
                <a:ext cx="926458" cy="926458"/>
              </a:xfrm>
              <a:prstGeom prst="ellipse">
                <a:avLst/>
              </a:prstGeom>
              <a:solidFill>
                <a:srgbClr val="FF7575"/>
              </a:solidFill>
              <a:ln w="1270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grpSp>
          <p:nvGrpSpPr>
            <p:cNvPr id="91" name="Group 90"/>
            <p:cNvGrpSpPr/>
            <p:nvPr/>
          </p:nvGrpSpPr>
          <p:grpSpPr>
            <a:xfrm rot="3988232">
              <a:off x="6817607" y="1421679"/>
              <a:ext cx="490335" cy="490335"/>
              <a:chOff x="5290122" y="479435"/>
              <a:chExt cx="1057947" cy="1057947"/>
            </a:xfrm>
          </p:grpSpPr>
          <p:sp>
            <p:nvSpPr>
              <p:cNvPr id="110" name="Oval 109"/>
              <p:cNvSpPr/>
              <p:nvPr/>
            </p:nvSpPr>
            <p:spPr bwMode="auto">
              <a:xfrm>
                <a:off x="5290122" y="479435"/>
                <a:ext cx="1057947" cy="1057947"/>
              </a:xfrm>
              <a:prstGeom prst="ellipse">
                <a:avLst/>
              </a:prstGeom>
              <a:solidFill>
                <a:schemeClr val="accent1">
                  <a:lumMod val="40000"/>
                  <a:lumOff val="60000"/>
                </a:schemeClr>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11" name="Oval 110"/>
              <p:cNvSpPr/>
              <p:nvPr/>
            </p:nvSpPr>
            <p:spPr bwMode="auto">
              <a:xfrm>
                <a:off x="5406432" y="590148"/>
                <a:ext cx="926458" cy="926458"/>
              </a:xfrm>
              <a:prstGeom prst="ellipse">
                <a:avLst/>
              </a:prstGeom>
              <a:solidFill>
                <a:srgbClr val="B0C3C8"/>
              </a:solidFill>
              <a:ln w="1270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grpSp>
          <p:nvGrpSpPr>
            <p:cNvPr id="92" name="Group 91"/>
            <p:cNvGrpSpPr/>
            <p:nvPr/>
          </p:nvGrpSpPr>
          <p:grpSpPr>
            <a:xfrm rot="4755976">
              <a:off x="8134911" y="1371496"/>
              <a:ext cx="476706" cy="476707"/>
              <a:chOff x="2720931" y="548791"/>
              <a:chExt cx="1057947" cy="1057947"/>
            </a:xfrm>
          </p:grpSpPr>
          <p:sp>
            <p:nvSpPr>
              <p:cNvPr id="108" name="Oval 107"/>
              <p:cNvSpPr/>
              <p:nvPr/>
            </p:nvSpPr>
            <p:spPr bwMode="auto">
              <a:xfrm>
                <a:off x="2720931" y="548791"/>
                <a:ext cx="1057947" cy="1057947"/>
              </a:xfrm>
              <a:prstGeom prst="ellipse">
                <a:avLst/>
              </a:prstGeom>
              <a:solidFill>
                <a:schemeClr val="accent6">
                  <a:lumMod val="60000"/>
                  <a:lumOff val="40000"/>
                </a:schemeClr>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09" name="Oval 108"/>
              <p:cNvSpPr/>
              <p:nvPr/>
            </p:nvSpPr>
            <p:spPr bwMode="auto">
              <a:xfrm>
                <a:off x="2837241" y="659504"/>
                <a:ext cx="926458" cy="926458"/>
              </a:xfrm>
              <a:prstGeom prst="ellipse">
                <a:avLst/>
              </a:prstGeom>
              <a:solidFill>
                <a:srgbClr val="FF7575"/>
              </a:solidFill>
              <a:ln w="1270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grpSp>
          <p:nvGrpSpPr>
            <p:cNvPr id="93" name="Group 92"/>
            <p:cNvGrpSpPr/>
            <p:nvPr/>
          </p:nvGrpSpPr>
          <p:grpSpPr>
            <a:xfrm rot="4755976">
              <a:off x="6340888" y="1051718"/>
              <a:ext cx="527319" cy="527319"/>
              <a:chOff x="2720931" y="548791"/>
              <a:chExt cx="1057947" cy="1057947"/>
            </a:xfrm>
          </p:grpSpPr>
          <p:sp>
            <p:nvSpPr>
              <p:cNvPr id="106" name="Oval 105"/>
              <p:cNvSpPr/>
              <p:nvPr/>
            </p:nvSpPr>
            <p:spPr bwMode="auto">
              <a:xfrm>
                <a:off x="2720931" y="548791"/>
                <a:ext cx="1057947" cy="1057947"/>
              </a:xfrm>
              <a:prstGeom prst="ellipse">
                <a:avLst/>
              </a:prstGeom>
              <a:solidFill>
                <a:schemeClr val="accent6">
                  <a:lumMod val="60000"/>
                  <a:lumOff val="40000"/>
                </a:schemeClr>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07" name="Oval 106"/>
              <p:cNvSpPr/>
              <p:nvPr/>
            </p:nvSpPr>
            <p:spPr bwMode="auto">
              <a:xfrm>
                <a:off x="2837241" y="659504"/>
                <a:ext cx="926458" cy="926458"/>
              </a:xfrm>
              <a:prstGeom prst="ellipse">
                <a:avLst/>
              </a:prstGeom>
              <a:solidFill>
                <a:srgbClr val="FF7575"/>
              </a:solidFill>
              <a:ln w="1270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grpSp>
          <p:nvGrpSpPr>
            <p:cNvPr id="94" name="Group 93"/>
            <p:cNvGrpSpPr/>
            <p:nvPr/>
          </p:nvGrpSpPr>
          <p:grpSpPr>
            <a:xfrm rot="632390">
              <a:off x="8058038" y="844371"/>
              <a:ext cx="464274" cy="464274"/>
              <a:chOff x="5290122" y="479435"/>
              <a:chExt cx="1057947" cy="1057947"/>
            </a:xfrm>
          </p:grpSpPr>
          <p:sp>
            <p:nvSpPr>
              <p:cNvPr id="104" name="Oval 103"/>
              <p:cNvSpPr/>
              <p:nvPr/>
            </p:nvSpPr>
            <p:spPr bwMode="auto">
              <a:xfrm>
                <a:off x="5290122" y="479435"/>
                <a:ext cx="1057947" cy="1057947"/>
              </a:xfrm>
              <a:prstGeom prst="ellipse">
                <a:avLst/>
              </a:prstGeom>
              <a:solidFill>
                <a:schemeClr val="accent1">
                  <a:lumMod val="40000"/>
                  <a:lumOff val="60000"/>
                </a:schemeClr>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05" name="Oval 104"/>
              <p:cNvSpPr/>
              <p:nvPr/>
            </p:nvSpPr>
            <p:spPr bwMode="auto">
              <a:xfrm>
                <a:off x="5406432" y="590148"/>
                <a:ext cx="926458" cy="926458"/>
              </a:xfrm>
              <a:prstGeom prst="ellipse">
                <a:avLst/>
              </a:prstGeom>
              <a:solidFill>
                <a:srgbClr val="B0C3C8"/>
              </a:solidFill>
              <a:ln w="1270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pic>
          <p:nvPicPr>
            <p:cNvPr id="95" name="Picture 94"/>
            <p:cNvPicPr>
              <a:picLocks noChangeAspect="1"/>
            </p:cNvPicPr>
            <p:nvPr/>
          </p:nvPicPr>
          <p:blipFill>
            <a:blip r:embed="rId16" cstate="print">
              <a:biLevel thresh="50000"/>
              <a:extLst>
                <a:ext uri="{28A0092B-C50C-407E-A947-70E740481C1C}">
                  <a14:useLocalDpi xmlns:a14="http://schemas.microsoft.com/office/drawing/2010/main" val="0"/>
                </a:ext>
              </a:extLst>
            </a:blip>
            <a:stretch>
              <a:fillRect/>
            </a:stretch>
          </p:blipFill>
          <p:spPr>
            <a:xfrm>
              <a:off x="6417684" y="484711"/>
              <a:ext cx="370805" cy="370805"/>
            </a:xfrm>
            <a:prstGeom prst="rect">
              <a:avLst/>
            </a:prstGeom>
          </p:spPr>
        </p:pic>
        <p:pic>
          <p:nvPicPr>
            <p:cNvPr id="96" name="Picture 95"/>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6445001" y="1172167"/>
              <a:ext cx="285953" cy="285953"/>
            </a:xfrm>
            <a:prstGeom prst="rect">
              <a:avLst/>
            </a:prstGeom>
          </p:spPr>
        </p:pic>
        <p:pic>
          <p:nvPicPr>
            <p:cNvPr id="97" name="Picture 9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964853" y="389771"/>
              <a:ext cx="338457" cy="338457"/>
            </a:xfrm>
            <a:prstGeom prst="rect">
              <a:avLst/>
            </a:prstGeom>
          </p:spPr>
        </p:pic>
        <p:pic>
          <p:nvPicPr>
            <p:cNvPr id="98" name="Picture 9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8245214" y="1509499"/>
              <a:ext cx="232019" cy="232019"/>
            </a:xfrm>
            <a:prstGeom prst="rect">
              <a:avLst/>
            </a:prstGeom>
          </p:spPr>
        </p:pic>
        <p:pic>
          <p:nvPicPr>
            <p:cNvPr id="99" name="Picture 98"/>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348273" y="315693"/>
              <a:ext cx="499357" cy="499357"/>
            </a:xfrm>
            <a:prstGeom prst="rect">
              <a:avLst/>
            </a:prstGeom>
          </p:spPr>
        </p:pic>
        <p:pic>
          <p:nvPicPr>
            <p:cNvPr id="100" name="Picture 99"/>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7596960" y="558974"/>
              <a:ext cx="402656" cy="402656"/>
            </a:xfrm>
            <a:prstGeom prst="rect">
              <a:avLst/>
            </a:prstGeom>
          </p:spPr>
        </p:pic>
        <p:pic>
          <p:nvPicPr>
            <p:cNvPr id="101" name="Picture 100"/>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06713" y="782347"/>
              <a:ext cx="544719" cy="544719"/>
            </a:xfrm>
            <a:prstGeom prst="rect">
              <a:avLst/>
            </a:prstGeom>
          </p:spPr>
        </p:pic>
        <p:pic>
          <p:nvPicPr>
            <p:cNvPr id="102" name="Picture 101"/>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6847825" y="1462014"/>
              <a:ext cx="438346" cy="438346"/>
            </a:xfrm>
            <a:prstGeom prst="rect">
              <a:avLst/>
            </a:prstGeom>
          </p:spPr>
        </p:pic>
        <p:pic>
          <p:nvPicPr>
            <p:cNvPr id="103" name="Picture 102"/>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8089154" y="883133"/>
              <a:ext cx="424131" cy="424131"/>
            </a:xfrm>
            <a:prstGeom prst="rect">
              <a:avLst/>
            </a:prstGeom>
          </p:spPr>
        </p:pic>
      </p:grpSp>
    </p:spTree>
    <p:custDataLst>
      <p:tags r:id="rId1"/>
    </p:custDataLst>
    <p:extLst>
      <p:ext uri="{BB962C8B-B14F-4D97-AF65-F5344CB8AC3E}">
        <p14:creationId xmlns:p14="http://schemas.microsoft.com/office/powerpoint/2010/main" val="2662339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800100" y="3010759"/>
            <a:ext cx="4914900" cy="3680354"/>
          </a:xfrm>
          <a:prstGeom prst="roundRect">
            <a:avLst/>
          </a:prstGeom>
          <a:gradFill flip="none" rotWithShape="1">
            <a:gsLst>
              <a:gs pos="100000">
                <a:srgbClr val="F6F8F8"/>
              </a:gs>
              <a:gs pos="0">
                <a:schemeClr val="bg1"/>
              </a:gs>
            </a:gsLst>
            <a:lin ang="2700000" scaled="1"/>
            <a:tileRect/>
          </a:gradFill>
          <a:ln w="28575" cap="flat" cmpd="sng" algn="ctr">
            <a:gradFill flip="none" rotWithShape="1">
              <a:gsLst>
                <a:gs pos="0">
                  <a:schemeClr val="accent6">
                    <a:lumMod val="40000"/>
                    <a:lumOff val="60000"/>
                  </a:schemeClr>
                </a:gs>
                <a:gs pos="50000">
                  <a:schemeClr val="bg1"/>
                </a:gs>
                <a:gs pos="100000">
                  <a:schemeClr val="bg1"/>
                </a:gs>
              </a:gsLst>
              <a:lin ang="10800000" scaled="1"/>
              <a:tileRect/>
            </a:gra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1229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Time Zones</a:t>
            </a:r>
          </a:p>
        </p:txBody>
      </p:sp>
      <p:sp>
        <p:nvSpPr>
          <p:cNvPr id="12293" name="Rectangle 7"/>
          <p:cNvSpPr>
            <a:spLocks noChangeArrowheads="1"/>
          </p:cNvSpPr>
          <p:nvPr/>
        </p:nvSpPr>
        <p:spPr bwMode="auto">
          <a:xfrm>
            <a:off x="6407696" y="7429502"/>
            <a:ext cx="10208141" cy="369332"/>
          </a:xfrm>
          <a:prstGeom prst="rect">
            <a:avLst/>
          </a:prstGeom>
          <a:noFill/>
          <a:ln w="25400">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spcBef>
                <a:spcPct val="50000"/>
              </a:spcBef>
            </a:pPr>
            <a:r>
              <a:rPr lang="en-US" altLang="en-US" b="1" dirty="0">
                <a:latin typeface="Oracle Sans" panose="020B0503020204020204" pitchFamily="34" charset="0"/>
                <a:cs typeface="Oracle Sans" panose="020B0503020204020204" pitchFamily="34" charset="0"/>
              </a:rPr>
              <a:t>The image represents the time for each time zone when Greenwich time is 12:00.</a:t>
            </a:r>
          </a:p>
        </p:txBody>
      </p:sp>
      <p:grpSp>
        <p:nvGrpSpPr>
          <p:cNvPr id="2" name="Group 1"/>
          <p:cNvGrpSpPr/>
          <p:nvPr/>
        </p:nvGrpSpPr>
        <p:grpSpPr>
          <a:xfrm>
            <a:off x="7781797" y="2514602"/>
            <a:ext cx="7142858" cy="4672665"/>
            <a:chOff x="4164515" y="1676401"/>
            <a:chExt cx="4761905" cy="3115110"/>
          </a:xfrm>
        </p:grpSpPr>
        <p:pic>
          <p:nvPicPr>
            <p:cNvPr id="12291" name="Picture 4"/>
            <p:cNvPicPr>
              <a:picLocks noChangeAspect="1" noChangeArrowheads="1"/>
            </p:cNvPicPr>
            <p:nvPr/>
          </p:nvPicPr>
          <p:blipFill>
            <a:blip r:embed="rId4" cstate="print"/>
            <a:stretch>
              <a:fillRect/>
            </a:stretch>
          </p:blipFill>
          <p:spPr bwMode="gray">
            <a:xfrm>
              <a:off x="4164515" y="1676401"/>
              <a:ext cx="4761905" cy="3115110"/>
            </a:xfrm>
            <a:prstGeom prst="rect">
              <a:avLst/>
            </a:prstGeom>
            <a:noFill/>
            <a:ln w="12700">
              <a:solidFill>
                <a:schemeClr val="tx1"/>
              </a:solidFill>
              <a:miter lim="800000"/>
              <a:headEnd type="none" w="sm" len="sm"/>
              <a:tailEnd type="none" w="sm" len="sm"/>
            </a:ln>
          </p:spPr>
        </p:pic>
        <p:sp>
          <p:nvSpPr>
            <p:cNvPr id="12292" name="Rectangle 6"/>
            <p:cNvSpPr>
              <a:spLocks noChangeArrowheads="1"/>
            </p:cNvSpPr>
            <p:nvPr/>
          </p:nvSpPr>
          <p:spPr bwMode="gray">
            <a:xfrm>
              <a:off x="4570809" y="2895600"/>
              <a:ext cx="914162" cy="247650"/>
            </a:xfrm>
            <a:prstGeom prst="rect">
              <a:avLst/>
            </a:prstGeom>
            <a:noFill/>
            <a:ln w="952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07220" indent="-607220" defTabSz="519113">
                <a:tabLst>
                  <a:tab pos="857250" algn="l"/>
                </a:tabLst>
              </a:pPr>
              <a:r>
                <a:rPr lang="en-US" altLang="en-US" sz="1500" dirty="0">
                  <a:solidFill>
                    <a:srgbClr val="FC0128"/>
                  </a:solidFill>
                  <a:latin typeface="Oracle Sans" panose="020B0503020204020204" pitchFamily="34" charset="0"/>
                  <a:cs typeface="Oracle Sans" panose="020B0503020204020204" pitchFamily="34" charset="0"/>
                </a:rPr>
                <a:t>-08:00</a:t>
              </a:r>
            </a:p>
          </p:txBody>
        </p:sp>
        <p:sp>
          <p:nvSpPr>
            <p:cNvPr id="12294" name="Rectangle 8"/>
            <p:cNvSpPr>
              <a:spLocks noChangeArrowheads="1"/>
            </p:cNvSpPr>
            <p:nvPr/>
          </p:nvSpPr>
          <p:spPr bwMode="gray">
            <a:xfrm>
              <a:off x="5180251" y="4158544"/>
              <a:ext cx="914162" cy="247650"/>
            </a:xfrm>
            <a:prstGeom prst="rect">
              <a:avLst/>
            </a:prstGeom>
            <a:noFill/>
            <a:ln w="952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07220" indent="-607220" defTabSz="519113">
                <a:tabLst>
                  <a:tab pos="857250" algn="l"/>
                </a:tabLst>
              </a:pPr>
              <a:r>
                <a:rPr lang="en-US" altLang="en-US" sz="1500" dirty="0">
                  <a:solidFill>
                    <a:srgbClr val="FC0128"/>
                  </a:solidFill>
                  <a:latin typeface="Oracle Sans" panose="020B0503020204020204" pitchFamily="34" charset="0"/>
                  <a:cs typeface="Oracle Sans" panose="020B0503020204020204" pitchFamily="34" charset="0"/>
                </a:rPr>
                <a:t>-05:00</a:t>
              </a:r>
            </a:p>
          </p:txBody>
        </p:sp>
        <p:sp>
          <p:nvSpPr>
            <p:cNvPr id="12295" name="Rectangle 9"/>
            <p:cNvSpPr>
              <a:spLocks noChangeArrowheads="1"/>
            </p:cNvSpPr>
            <p:nvPr/>
          </p:nvSpPr>
          <p:spPr bwMode="gray">
            <a:xfrm>
              <a:off x="6780212" y="3886200"/>
              <a:ext cx="1117309" cy="247650"/>
            </a:xfrm>
            <a:prstGeom prst="rect">
              <a:avLst/>
            </a:prstGeom>
            <a:noFill/>
            <a:ln w="952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07220" indent="-607220" defTabSz="519113">
                <a:tabLst>
                  <a:tab pos="857250" algn="l"/>
                </a:tabLst>
              </a:pPr>
              <a:r>
                <a:rPr lang="en-US" altLang="en-US" sz="1500" dirty="0">
                  <a:solidFill>
                    <a:srgbClr val="FC0128"/>
                  </a:solidFill>
                  <a:latin typeface="Oracle Sans" panose="020B0503020204020204" pitchFamily="34" charset="0"/>
                  <a:cs typeface="Oracle Sans" panose="020B0503020204020204" pitchFamily="34" charset="0"/>
                </a:rPr>
                <a:t>+02:00</a:t>
              </a:r>
            </a:p>
          </p:txBody>
        </p:sp>
        <p:sp>
          <p:nvSpPr>
            <p:cNvPr id="12296" name="Rectangle 10"/>
            <p:cNvSpPr>
              <a:spLocks noChangeArrowheads="1"/>
            </p:cNvSpPr>
            <p:nvPr/>
          </p:nvSpPr>
          <p:spPr bwMode="gray">
            <a:xfrm>
              <a:off x="7764906" y="3910894"/>
              <a:ext cx="1117309" cy="247650"/>
            </a:xfrm>
            <a:prstGeom prst="rect">
              <a:avLst/>
            </a:prstGeom>
            <a:noFill/>
            <a:ln w="952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07220" indent="-607220" defTabSz="519113">
                <a:tabLst>
                  <a:tab pos="857250" algn="l"/>
                </a:tabLst>
              </a:pPr>
              <a:r>
                <a:rPr lang="en-US" altLang="en-US" sz="1500" dirty="0">
                  <a:solidFill>
                    <a:srgbClr val="FC0128"/>
                  </a:solidFill>
                  <a:latin typeface="Oracle Sans" panose="020B0503020204020204" pitchFamily="34" charset="0"/>
                  <a:cs typeface="Oracle Sans" panose="020B0503020204020204" pitchFamily="34" charset="0"/>
                </a:rPr>
                <a:t>+10:00</a:t>
              </a:r>
            </a:p>
          </p:txBody>
        </p:sp>
        <p:sp>
          <p:nvSpPr>
            <p:cNvPr id="12297" name="Rectangle 11"/>
            <p:cNvSpPr>
              <a:spLocks noChangeArrowheads="1"/>
            </p:cNvSpPr>
            <p:nvPr/>
          </p:nvSpPr>
          <p:spPr bwMode="gray">
            <a:xfrm>
              <a:off x="7598826" y="2894896"/>
              <a:ext cx="597390" cy="400752"/>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07220" indent="-607220" defTabSz="519113">
                <a:tabLst>
                  <a:tab pos="857250" algn="l"/>
                </a:tabLst>
              </a:pPr>
              <a:r>
                <a:rPr lang="en-US" altLang="en-US" sz="1500" dirty="0">
                  <a:solidFill>
                    <a:srgbClr val="FC0128"/>
                  </a:solidFill>
                  <a:latin typeface="Oracle Sans" panose="020B0503020204020204" pitchFamily="34" charset="0"/>
                  <a:cs typeface="Oracle Sans" panose="020B0503020204020204" pitchFamily="34" charset="0"/>
                </a:rPr>
                <a:t>+07:00</a:t>
              </a:r>
            </a:p>
          </p:txBody>
        </p:sp>
      </p:grpSp>
      <p:grpSp>
        <p:nvGrpSpPr>
          <p:cNvPr id="5" name="Group 4"/>
          <p:cNvGrpSpPr/>
          <p:nvPr/>
        </p:nvGrpSpPr>
        <p:grpSpPr>
          <a:xfrm>
            <a:off x="2057401" y="3414468"/>
            <a:ext cx="3109871" cy="2872932"/>
            <a:chOff x="1370012" y="2133600"/>
            <a:chExt cx="2073247" cy="1915288"/>
          </a:xfrm>
        </p:grpSpPr>
        <p:pic>
          <p:nvPicPr>
            <p:cNvPr id="11" name="Picture 10" descr="cnt2296426.png"/>
            <p:cNvPicPr>
              <a:picLocks noChangeAspect="1"/>
            </p:cNvPicPr>
            <p:nvPr/>
          </p:nvPicPr>
          <p:blipFill>
            <a:blip r:embed="rId5" cstate="print"/>
            <a:stretch>
              <a:fillRect/>
            </a:stretch>
          </p:blipFill>
          <p:spPr>
            <a:xfrm>
              <a:off x="1370012" y="2133600"/>
              <a:ext cx="1676400" cy="1892710"/>
            </a:xfrm>
            <a:prstGeom prst="rect">
              <a:avLst/>
            </a:prstGeom>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11169" y="2853018"/>
              <a:ext cx="1132090" cy="1195870"/>
            </a:xfrm>
            <a:prstGeom prst="rect">
              <a:avLst/>
            </a:prstGeom>
          </p:spPr>
        </p:pic>
      </p:grpSp>
    </p:spTree>
    <p:custDataLst>
      <p:tags r:id="rId1"/>
    </p:custDataLst>
    <p:extLst>
      <p:ext uri="{BB962C8B-B14F-4D97-AF65-F5344CB8AC3E}">
        <p14:creationId xmlns:p14="http://schemas.microsoft.com/office/powerpoint/2010/main" val="363740116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gray">
          <a:xfrm>
            <a:off x="1305317" y="5397765"/>
            <a:ext cx="15687555" cy="124322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9050" tIns="19050" rIns="19050" bIns="1905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14341"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TIME_ZONE </a:t>
            </a:r>
            <a:r>
              <a:rPr lang="en-US" altLang="en-US" dirty="0">
                <a:latin typeface="+mj-lt"/>
                <a:cs typeface="Oracle Sans" panose="020B0503020204020204" pitchFamily="34" charset="0"/>
              </a:rPr>
              <a:t>Session Parameter</a:t>
            </a:r>
          </a:p>
        </p:txBody>
      </p:sp>
      <p:sp>
        <p:nvSpPr>
          <p:cNvPr id="14342" name="Rectangle 6"/>
          <p:cNvSpPr>
            <a:spLocks noGrp="1" noChangeArrowheads="1"/>
          </p:cNvSpPr>
          <p:nvPr>
            <p:ph idx="1"/>
          </p:nvPr>
        </p:nvSpPr>
        <p:spPr>
          <a:xfrm>
            <a:off x="933451" y="2272710"/>
            <a:ext cx="16421100" cy="273465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TIME_ZONE </a:t>
            </a:r>
            <a:r>
              <a:rPr lang="en-US" altLang="en-US" dirty="0">
                <a:latin typeface="Oracle Sans" panose="020B0503020204020204" pitchFamily="34" charset="0"/>
                <a:cs typeface="Oracle Sans" panose="020B0503020204020204" pitchFamily="34" charset="0"/>
              </a:rPr>
              <a:t>may be set to:</a:t>
            </a:r>
          </a:p>
          <a:p>
            <a:pPr lvl="1"/>
            <a:r>
              <a:rPr lang="en-US" altLang="en-US" dirty="0">
                <a:latin typeface="Oracle Sans" panose="020B0503020204020204" pitchFamily="34" charset="0"/>
                <a:cs typeface="Oracle Sans" panose="020B0503020204020204" pitchFamily="34" charset="0"/>
              </a:rPr>
              <a:t>An absolute offset</a:t>
            </a:r>
          </a:p>
          <a:p>
            <a:pPr lvl="1"/>
            <a:r>
              <a:rPr lang="en-US" altLang="en-US" dirty="0">
                <a:latin typeface="Oracle Sans" panose="020B0503020204020204" pitchFamily="34" charset="0"/>
                <a:cs typeface="Oracle Sans" panose="020B0503020204020204" pitchFamily="34" charset="0"/>
              </a:rPr>
              <a:t>Database time zone</a:t>
            </a:r>
          </a:p>
          <a:p>
            <a:pPr lvl="1"/>
            <a:r>
              <a:rPr lang="en-US" altLang="en-US" dirty="0">
                <a:latin typeface="Oracle Sans" panose="020B0503020204020204" pitchFamily="34" charset="0"/>
                <a:cs typeface="Oracle Sans" panose="020B0503020204020204" pitchFamily="34" charset="0"/>
              </a:rPr>
              <a:t>OS local time zone</a:t>
            </a:r>
          </a:p>
          <a:p>
            <a:pPr lvl="1"/>
            <a:r>
              <a:rPr lang="en-US" altLang="en-US" dirty="0">
                <a:latin typeface="Oracle Sans" panose="020B0503020204020204" pitchFamily="34" charset="0"/>
                <a:cs typeface="Oracle Sans" panose="020B0503020204020204" pitchFamily="34" charset="0"/>
              </a:rPr>
              <a:t>A named region</a:t>
            </a:r>
          </a:p>
        </p:txBody>
      </p:sp>
      <p:sp>
        <p:nvSpPr>
          <p:cNvPr id="14343" name="Rectangle 4"/>
          <p:cNvSpPr>
            <a:spLocks noChangeArrowheads="1"/>
          </p:cNvSpPr>
          <p:nvPr/>
        </p:nvSpPr>
        <p:spPr bwMode="blackGray">
          <a:xfrm>
            <a:off x="1299759" y="5393532"/>
            <a:ext cx="15693113" cy="1247458"/>
          </a:xfrm>
          <a:prstGeom prst="rect">
            <a:avLst/>
          </a:prstGeom>
          <a:noFill/>
          <a:ln w="2857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600075">
              <a:tabLst>
                <a:tab pos="600075" algn="r"/>
                <a:tab pos="1009650" algn="l"/>
              </a:tabLst>
            </a:pPr>
            <a:r>
              <a:rPr lang="en-US" altLang="en-US" b="1" dirty="0">
                <a:latin typeface="Courier New" pitchFamily="49" charset="0"/>
                <a:cs typeface="Oracle Sans" panose="020B0503020204020204" pitchFamily="34" charset="0"/>
              </a:rPr>
              <a:t>ALTER SESSION SET TIME_ZONE = '-05:00';</a:t>
            </a:r>
          </a:p>
          <a:p>
            <a:pPr defTabSz="600075">
              <a:tabLst>
                <a:tab pos="600075" algn="r"/>
                <a:tab pos="1009650" algn="l"/>
              </a:tabLst>
            </a:pPr>
            <a:r>
              <a:rPr lang="en-US" altLang="en-US" b="1" dirty="0">
                <a:latin typeface="Courier New" pitchFamily="49" charset="0"/>
                <a:cs typeface="Oracle Sans" panose="020B0503020204020204" pitchFamily="34" charset="0"/>
              </a:rPr>
              <a:t>ALTER SESSION SET TIME_ZONE = dbtimezone;</a:t>
            </a:r>
          </a:p>
          <a:p>
            <a:pPr defTabSz="600075">
              <a:tabLst>
                <a:tab pos="600075" algn="r"/>
                <a:tab pos="1009650" algn="l"/>
              </a:tabLst>
            </a:pPr>
            <a:r>
              <a:rPr lang="en-US" altLang="en-US" b="1" dirty="0">
                <a:latin typeface="Courier New" pitchFamily="49" charset="0"/>
                <a:cs typeface="Oracle Sans" panose="020B0503020204020204" pitchFamily="34" charset="0"/>
              </a:rPr>
              <a:t>ALTER SESSION SET TIME_ZONE = local;</a:t>
            </a:r>
          </a:p>
          <a:p>
            <a:pPr defTabSz="600075">
              <a:tabLst>
                <a:tab pos="600075" algn="r"/>
                <a:tab pos="1009650" algn="l"/>
              </a:tabLst>
            </a:pPr>
            <a:r>
              <a:rPr lang="en-US" altLang="en-US" b="1" dirty="0">
                <a:latin typeface="Courier New" pitchFamily="49" charset="0"/>
                <a:cs typeface="Oracle Sans" panose="020B0503020204020204" pitchFamily="34" charset="0"/>
              </a:rPr>
              <a:t>ALTER SESSION SET TIME_ZONE = 'America/New_York';</a:t>
            </a:r>
          </a:p>
        </p:txBody>
      </p:sp>
    </p:spTree>
    <p:custDataLst>
      <p:tags r:id="rId1"/>
    </p:custDataLst>
    <p:extLst>
      <p:ext uri="{BB962C8B-B14F-4D97-AF65-F5344CB8AC3E}">
        <p14:creationId xmlns:p14="http://schemas.microsoft.com/office/powerpoint/2010/main" val="3504368860"/>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4000" dirty="0">
                <a:latin typeface="Courier New" panose="02070309020205020404" pitchFamily="49" charset="0"/>
                <a:cs typeface="Courier New" panose="02070309020205020404" pitchFamily="49" charset="0"/>
              </a:rPr>
              <a:t>CURRENT_DATE</a:t>
            </a:r>
            <a:r>
              <a:rPr lang="en-US" altLang="en-US" sz="4000" dirty="0">
                <a:latin typeface="+mn-lt"/>
                <a:cs typeface="Courier New" panose="02070309020205020404" pitchFamily="49" charset="0"/>
              </a:rPr>
              <a:t>,</a:t>
            </a:r>
            <a:r>
              <a:rPr lang="en-US" altLang="en-US" sz="4000" dirty="0">
                <a:latin typeface="Courier New" panose="02070309020205020404" pitchFamily="49" charset="0"/>
                <a:cs typeface="Courier New" panose="02070309020205020404" pitchFamily="49" charset="0"/>
              </a:rPr>
              <a:t> CURRENT_TIMESTAMP</a:t>
            </a:r>
            <a:r>
              <a:rPr lang="en-US" altLang="en-US" sz="4000" dirty="0">
                <a:latin typeface="+mn-lt"/>
                <a:cs typeface="Courier New" panose="02070309020205020404" pitchFamily="49" charset="0"/>
              </a:rPr>
              <a:t>,</a:t>
            </a:r>
            <a:r>
              <a:rPr lang="en-US" altLang="en-US" sz="4000" dirty="0">
                <a:latin typeface="Courier New" panose="02070309020205020404" pitchFamily="49" charset="0"/>
                <a:cs typeface="Courier New" panose="02070309020205020404" pitchFamily="49" charset="0"/>
              </a:rPr>
              <a:t> </a:t>
            </a:r>
            <a:r>
              <a:rPr lang="en-US" altLang="en-US" sz="4000" dirty="0">
                <a:latin typeface="+mn-lt"/>
                <a:cs typeface="Courier New" panose="02070309020205020404" pitchFamily="49" charset="0"/>
              </a:rPr>
              <a:t>and</a:t>
            </a:r>
            <a:r>
              <a:rPr lang="en-US" altLang="en-US" sz="4000" dirty="0">
                <a:latin typeface="Courier New" panose="02070309020205020404" pitchFamily="49" charset="0"/>
                <a:cs typeface="Courier New" panose="02070309020205020404" pitchFamily="49" charset="0"/>
              </a:rPr>
              <a:t> LOCALTIMESTAMP</a:t>
            </a:r>
          </a:p>
        </p:txBody>
      </p:sp>
      <p:sp>
        <p:nvSpPr>
          <p:cNvPr id="16387" name="Rectangle 5"/>
          <p:cNvSpPr>
            <a:spLocks noGrp="1" noChangeArrowheads="1"/>
          </p:cNvSpPr>
          <p:nvPr>
            <p:ph idx="1"/>
          </p:nvPr>
        </p:nvSpPr>
        <p:spPr>
          <a:xfrm>
            <a:off x="933451" y="2272710"/>
            <a:ext cx="16421100" cy="4683907"/>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Courier New" panose="02070309020205020404" pitchFamily="49" charset="0"/>
                <a:cs typeface="Courier New" panose="02070309020205020404" pitchFamily="49" charset="0"/>
              </a:rPr>
              <a:t>CURRENT_DATE</a:t>
            </a:r>
            <a:r>
              <a:rPr lang="en-US" altLang="en-US" dirty="0">
                <a:latin typeface="Oracle Sans" panose="020B0503020204020204" pitchFamily="34" charset="0"/>
                <a:cs typeface="Oracle Sans" panose="020B0503020204020204" pitchFamily="34" charset="0"/>
              </a:rPr>
              <a:t>: </a:t>
            </a:r>
          </a:p>
          <a:p>
            <a:pPr lvl="2"/>
            <a:r>
              <a:rPr lang="en-US" altLang="en-US" dirty="0">
                <a:latin typeface="Oracle Sans" panose="020B0503020204020204" pitchFamily="34" charset="0"/>
                <a:cs typeface="Oracle Sans" panose="020B0503020204020204" pitchFamily="34" charset="0"/>
              </a:rPr>
              <a:t>Returns the current date from the user session</a:t>
            </a:r>
          </a:p>
          <a:p>
            <a:pPr lvl="2"/>
            <a:r>
              <a:rPr lang="en-US" altLang="en-US" dirty="0">
                <a:latin typeface="Oracle Sans" panose="020B0503020204020204" pitchFamily="34" charset="0"/>
                <a:cs typeface="Oracle Sans" panose="020B0503020204020204" pitchFamily="34" charset="0"/>
              </a:rPr>
              <a:t>Has a data type of </a:t>
            </a:r>
            <a:r>
              <a:rPr lang="en-US" altLang="en-US" dirty="0">
                <a:latin typeface="Courier New" panose="02070309020205020404" pitchFamily="49" charset="0"/>
                <a:cs typeface="Courier New" panose="02070309020205020404" pitchFamily="49" charset="0"/>
              </a:rPr>
              <a:t>DATE</a:t>
            </a:r>
          </a:p>
          <a:p>
            <a:pPr lvl="1"/>
            <a:r>
              <a:rPr lang="en-US" altLang="en-US" dirty="0">
                <a:latin typeface="Courier New" panose="02070309020205020404" pitchFamily="49" charset="0"/>
                <a:cs typeface="Courier New" panose="02070309020205020404" pitchFamily="49" charset="0"/>
              </a:rPr>
              <a:t>CURRENT_TIMESTAMP:</a:t>
            </a:r>
            <a:r>
              <a:rPr lang="en-US" altLang="en-US" dirty="0">
                <a:latin typeface="Oracle Sans" panose="020B0503020204020204" pitchFamily="34" charset="0"/>
                <a:cs typeface="Oracle Sans" panose="020B0503020204020204" pitchFamily="34" charset="0"/>
              </a:rPr>
              <a:t> </a:t>
            </a:r>
          </a:p>
          <a:p>
            <a:pPr lvl="2"/>
            <a:r>
              <a:rPr lang="en-US" altLang="en-US" dirty="0">
                <a:latin typeface="Oracle Sans" panose="020B0503020204020204" pitchFamily="34" charset="0"/>
                <a:cs typeface="Oracle Sans" panose="020B0503020204020204" pitchFamily="34" charset="0"/>
              </a:rPr>
              <a:t>Returns the current date and time from the user session</a:t>
            </a:r>
          </a:p>
          <a:p>
            <a:pPr lvl="2"/>
            <a:r>
              <a:rPr lang="en-US" altLang="en-US" dirty="0">
                <a:latin typeface="Oracle Sans" panose="020B0503020204020204" pitchFamily="34" charset="0"/>
                <a:cs typeface="Oracle Sans" panose="020B0503020204020204" pitchFamily="34" charset="0"/>
              </a:rPr>
              <a:t>Has a data type of </a:t>
            </a:r>
            <a:r>
              <a:rPr lang="en-US" altLang="en-US" dirty="0">
                <a:latin typeface="Courier New" panose="02070309020205020404" pitchFamily="49" charset="0"/>
                <a:cs typeface="Courier New" panose="02070309020205020404" pitchFamily="49" charset="0"/>
              </a:rPr>
              <a:t>TIMESTAMP WITH TIME ZONE</a:t>
            </a:r>
          </a:p>
          <a:p>
            <a:pPr lvl="1"/>
            <a:r>
              <a:rPr lang="en-US" altLang="en-US" dirty="0">
                <a:latin typeface="Courier New" panose="02070309020205020404" pitchFamily="49" charset="0"/>
                <a:cs typeface="Courier New" panose="02070309020205020404" pitchFamily="49" charset="0"/>
              </a:rPr>
              <a:t>LOCALTIMESTAMP</a:t>
            </a:r>
            <a:r>
              <a:rPr lang="en-US" altLang="en-US" dirty="0">
                <a:latin typeface="Oracle Sans" panose="020B0503020204020204" pitchFamily="34" charset="0"/>
                <a:cs typeface="Oracle Sans" panose="020B0503020204020204" pitchFamily="34" charset="0"/>
              </a:rPr>
              <a:t>:</a:t>
            </a:r>
          </a:p>
          <a:p>
            <a:pPr lvl="2"/>
            <a:r>
              <a:rPr lang="en-US" altLang="en-US" dirty="0">
                <a:latin typeface="Oracle Sans" panose="020B0503020204020204" pitchFamily="34" charset="0"/>
                <a:cs typeface="Oracle Sans" panose="020B0503020204020204" pitchFamily="34" charset="0"/>
              </a:rPr>
              <a:t>Returns the current date and time from the user session</a:t>
            </a:r>
          </a:p>
          <a:p>
            <a:pPr lvl="2"/>
            <a:r>
              <a:rPr lang="en-US" altLang="en-US" dirty="0">
                <a:latin typeface="Oracle Sans" panose="020B0503020204020204" pitchFamily="34" charset="0"/>
                <a:cs typeface="Oracle Sans" panose="020B0503020204020204" pitchFamily="34" charset="0"/>
              </a:rPr>
              <a:t>Has a data type of </a:t>
            </a:r>
            <a:r>
              <a:rPr lang="en-US" altLang="en-US" dirty="0">
                <a:latin typeface="Courier New" panose="02070309020205020404" pitchFamily="49" charset="0"/>
                <a:cs typeface="Courier New" panose="02070309020205020404" pitchFamily="49" charset="0"/>
              </a:rPr>
              <a:t>TIMESTAMP</a:t>
            </a:r>
          </a:p>
        </p:txBody>
      </p:sp>
      <p:grpSp>
        <p:nvGrpSpPr>
          <p:cNvPr id="8" name="Group 7">
            <a:extLst>
              <a:ext uri="{FF2B5EF4-FFF2-40B4-BE49-F238E27FC236}">
                <a16:creationId xmlns:a16="http://schemas.microsoft.com/office/drawing/2014/main" xmlns="" id="{F9229BE5-B190-4A56-B72F-3770108B736A}"/>
              </a:ext>
            </a:extLst>
          </p:cNvPr>
          <p:cNvGrpSpPr/>
          <p:nvPr/>
        </p:nvGrpSpPr>
        <p:grpSpPr>
          <a:xfrm>
            <a:off x="14093255" y="6629400"/>
            <a:ext cx="4195761" cy="2471853"/>
            <a:chOff x="13830298" y="6629400"/>
            <a:chExt cx="4195761" cy="2471853"/>
          </a:xfrm>
        </p:grpSpPr>
        <p:sp>
          <p:nvSpPr>
            <p:cNvPr id="5" name="Rectangle 4"/>
            <p:cNvSpPr/>
            <p:nvPr/>
          </p:nvSpPr>
          <p:spPr bwMode="auto">
            <a:xfrm rot="16200000" flipV="1">
              <a:off x="15054260" y="5519738"/>
              <a:ext cx="1747838" cy="4195761"/>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630400" y="6629400"/>
              <a:ext cx="2171700" cy="2471853"/>
            </a:xfrm>
            <a:prstGeom prst="rect">
              <a:avLst/>
            </a:prstGeom>
          </p:spPr>
        </p:pic>
      </p:grpSp>
    </p:spTree>
    <p:custDataLst>
      <p:tags r:id="rId1"/>
    </p:custDataLst>
    <p:extLst>
      <p:ext uri="{BB962C8B-B14F-4D97-AF65-F5344CB8AC3E}">
        <p14:creationId xmlns:p14="http://schemas.microsoft.com/office/powerpoint/2010/main" val="366593644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bwMode="gray">
          <a:xfrm>
            <a:off x="1305317" y="3606692"/>
            <a:ext cx="15687555" cy="4407598"/>
          </a:xfrm>
          <a:prstGeom prst="round2DiagRect">
            <a:avLst>
              <a:gd name="adj1" fmla="val 6910"/>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9050" tIns="19050" rIns="19050" bIns="1905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18437"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Comparing Date and Time in a Session’s Time Zone</a:t>
            </a:r>
          </a:p>
        </p:txBody>
      </p:sp>
      <p:sp>
        <p:nvSpPr>
          <p:cNvPr id="18438" name="Rectangle 3"/>
          <p:cNvSpPr>
            <a:spLocks noGrp="1" noChangeArrowheads="1"/>
          </p:cNvSpPr>
          <p:nvPr>
            <p:ph idx="1"/>
          </p:nvPr>
        </p:nvSpPr>
        <p:spPr>
          <a:xfrm>
            <a:off x="933451" y="2272710"/>
            <a:ext cx="16421100" cy="1125240"/>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The </a:t>
            </a:r>
            <a:r>
              <a:rPr lang="en-US" altLang="en-US" dirty="0">
                <a:latin typeface="Courier New" panose="02070309020205020404" pitchFamily="49" charset="0"/>
                <a:cs typeface="Courier New" panose="02070309020205020404" pitchFamily="49" charset="0"/>
              </a:rPr>
              <a:t>TIME_ZONE </a:t>
            </a:r>
            <a:r>
              <a:rPr lang="en-US" altLang="en-US" dirty="0">
                <a:latin typeface="Oracle Sans" panose="020B0503020204020204" pitchFamily="34" charset="0"/>
                <a:cs typeface="Oracle Sans" panose="020B0503020204020204" pitchFamily="34" charset="0"/>
              </a:rPr>
              <a:t>parameter is set to –5:00 and then </a:t>
            </a:r>
            <a:r>
              <a:rPr lang="en-US" altLang="en-US" dirty="0">
                <a:latin typeface="Courier New" panose="02070309020205020404" pitchFamily="49" charset="0"/>
                <a:cs typeface="Courier New" panose="02070309020205020404" pitchFamily="49" charset="0"/>
              </a:rPr>
              <a:t>SELECT </a:t>
            </a:r>
            <a:r>
              <a:rPr lang="en-US" altLang="en-US" dirty="0">
                <a:latin typeface="Oracle Sans" panose="020B0503020204020204" pitchFamily="34" charset="0"/>
                <a:cs typeface="Oracle Sans" panose="020B0503020204020204" pitchFamily="34" charset="0"/>
              </a:rPr>
              <a:t>statements for each date and time are executed to compare differences.</a:t>
            </a:r>
          </a:p>
        </p:txBody>
      </p:sp>
      <p:sp>
        <p:nvSpPr>
          <p:cNvPr id="18439" name="Rectangle 4"/>
          <p:cNvSpPr>
            <a:spLocks noChangeArrowheads="1"/>
          </p:cNvSpPr>
          <p:nvPr/>
        </p:nvSpPr>
        <p:spPr bwMode="blackGray">
          <a:xfrm>
            <a:off x="1443775" y="3685241"/>
            <a:ext cx="15549097" cy="3740449"/>
          </a:xfrm>
          <a:prstGeom prst="rect">
            <a:avLst/>
          </a:prstGeom>
          <a:noFill/>
          <a:ln w="2857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b="1" dirty="0">
                <a:latin typeface="Courier New" pitchFamily="49" charset="0"/>
                <a:cs typeface="Oracle Sans" panose="020B0503020204020204" pitchFamily="34" charset="0"/>
              </a:rPr>
              <a:t>ALTER SESSION </a:t>
            </a:r>
          </a:p>
          <a:p>
            <a:r>
              <a:rPr lang="en-US" altLang="en-US" b="1" dirty="0">
                <a:latin typeface="Courier New" pitchFamily="49" charset="0"/>
                <a:cs typeface="Oracle Sans" panose="020B0503020204020204" pitchFamily="34" charset="0"/>
              </a:rPr>
              <a:t>SET NLS_DATE_FORMAT = 'DD-MON-YYYY HH24:MI:SS';</a:t>
            </a:r>
          </a:p>
          <a:p>
            <a:r>
              <a:rPr lang="en-US" altLang="en-US" b="1" dirty="0">
                <a:latin typeface="Courier New" pitchFamily="49" charset="0"/>
                <a:cs typeface="Oracle Sans" panose="020B0503020204020204" pitchFamily="34" charset="0"/>
              </a:rPr>
              <a:t>ALTER SESSION SET TIME_ZONE = '-5:00';</a:t>
            </a:r>
          </a:p>
          <a:p>
            <a:endParaRPr lang="en-US" altLang="en-US" b="1" dirty="0">
              <a:latin typeface="Courier New" pitchFamily="49" charset="0"/>
              <a:cs typeface="Oracle Sans" panose="020B0503020204020204" pitchFamily="34" charset="0"/>
            </a:endParaRPr>
          </a:p>
          <a:p>
            <a:r>
              <a:rPr lang="en-US" altLang="en-US" b="1" dirty="0">
                <a:latin typeface="Courier New" pitchFamily="49" charset="0"/>
                <a:cs typeface="Oracle Sans" panose="020B0503020204020204" pitchFamily="34" charset="0"/>
              </a:rPr>
              <a:t>SELECT SESSIONTIMEZONE, CURRENT_DATE FROM DUAL;</a:t>
            </a:r>
          </a:p>
          <a:p>
            <a:endParaRPr lang="en-US" altLang="en-US" b="1" dirty="0">
              <a:latin typeface="Courier New" pitchFamily="49" charset="0"/>
              <a:cs typeface="Oracle Sans" panose="020B0503020204020204" pitchFamily="34" charset="0"/>
            </a:endParaRPr>
          </a:p>
          <a:p>
            <a:endParaRPr lang="en-US" altLang="en-US" b="1" dirty="0">
              <a:latin typeface="Courier New" pitchFamily="49" charset="0"/>
              <a:cs typeface="Oracle Sans" panose="020B0503020204020204" pitchFamily="34" charset="0"/>
            </a:endParaRPr>
          </a:p>
          <a:p>
            <a:endParaRPr lang="en-US" altLang="en-US" b="1" dirty="0">
              <a:latin typeface="Courier New" pitchFamily="49" charset="0"/>
              <a:cs typeface="Oracle Sans" panose="020B0503020204020204" pitchFamily="34" charset="0"/>
            </a:endParaRPr>
          </a:p>
          <a:p>
            <a:r>
              <a:rPr lang="en-US" altLang="en-US" b="1" dirty="0">
                <a:latin typeface="Courier New" pitchFamily="49" charset="0"/>
                <a:cs typeface="Oracle Sans" panose="020B0503020204020204" pitchFamily="34" charset="0"/>
              </a:rPr>
              <a:t>SELECT SESSIONTIMEZONE, CURRENT_TIMESTAMP FROM DUAL;</a:t>
            </a:r>
          </a:p>
          <a:p>
            <a:endParaRPr lang="en-US" altLang="en-US" b="1" dirty="0">
              <a:latin typeface="Courier New" pitchFamily="49" charset="0"/>
              <a:cs typeface="Oracle Sans" panose="020B0503020204020204" pitchFamily="34" charset="0"/>
            </a:endParaRPr>
          </a:p>
          <a:p>
            <a:endParaRPr lang="en-US" altLang="en-US" b="1" dirty="0">
              <a:latin typeface="Courier New" pitchFamily="49" charset="0"/>
              <a:cs typeface="Oracle Sans" panose="020B0503020204020204" pitchFamily="34" charset="0"/>
            </a:endParaRPr>
          </a:p>
          <a:p>
            <a:endParaRPr lang="en-US" altLang="en-US" b="1" dirty="0">
              <a:latin typeface="Courier New" pitchFamily="49" charset="0"/>
              <a:cs typeface="Oracle Sans" panose="020B0503020204020204" pitchFamily="34" charset="0"/>
            </a:endParaRPr>
          </a:p>
          <a:p>
            <a:r>
              <a:rPr lang="en-US" altLang="en-US" b="1" dirty="0">
                <a:latin typeface="Courier New" pitchFamily="49" charset="0"/>
                <a:cs typeface="Oracle Sans" panose="020B0503020204020204" pitchFamily="34" charset="0"/>
              </a:rPr>
              <a:t>SELECT SESSIONTIMEZONE, LOCALTIMESTAMP FROM DUAL;</a:t>
            </a:r>
          </a:p>
        </p:txBody>
      </p:sp>
      <p:sp>
        <p:nvSpPr>
          <p:cNvPr id="12" name="Oval 33"/>
          <p:cNvSpPr>
            <a:spLocks noChangeAspect="1" noChangeArrowheads="1"/>
          </p:cNvSpPr>
          <p:nvPr/>
        </p:nvSpPr>
        <p:spPr bwMode="auto">
          <a:xfrm>
            <a:off x="15678391" y="4669435"/>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1</a:t>
            </a:r>
          </a:p>
        </p:txBody>
      </p:sp>
      <p:sp>
        <p:nvSpPr>
          <p:cNvPr id="13" name="Oval 33"/>
          <p:cNvSpPr>
            <a:spLocks noChangeAspect="1" noChangeArrowheads="1"/>
          </p:cNvSpPr>
          <p:nvPr/>
        </p:nvSpPr>
        <p:spPr bwMode="auto">
          <a:xfrm>
            <a:off x="15678391" y="5734560"/>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2</a:t>
            </a:r>
          </a:p>
        </p:txBody>
      </p:sp>
      <p:sp>
        <p:nvSpPr>
          <p:cNvPr id="14" name="Oval 33"/>
          <p:cNvSpPr>
            <a:spLocks noChangeAspect="1" noChangeArrowheads="1"/>
          </p:cNvSpPr>
          <p:nvPr/>
        </p:nvSpPr>
        <p:spPr bwMode="auto">
          <a:xfrm>
            <a:off x="15678391" y="6799684"/>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3</a:t>
            </a:r>
          </a:p>
        </p:txBody>
      </p:sp>
    </p:spTree>
    <p:custDataLst>
      <p:tags r:id="rId1"/>
    </p:custDataLst>
    <p:extLst>
      <p:ext uri="{BB962C8B-B14F-4D97-AF65-F5344CB8AC3E}">
        <p14:creationId xmlns:p14="http://schemas.microsoft.com/office/powerpoint/2010/main" val="407325173"/>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3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73</TotalTime>
  <Words>5043</Words>
  <Application>Microsoft Office PowerPoint</Application>
  <PresentationFormat>Custom</PresentationFormat>
  <Paragraphs>464</Paragraphs>
  <Slides>34</Slides>
  <Notes>34</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Courier New</vt:lpstr>
      <vt:lpstr>Georgia</vt:lpstr>
      <vt:lpstr>Oracle Sans</vt:lpstr>
      <vt:lpstr>Times New Roman</vt:lpstr>
      <vt:lpstr>OU Redwood PowerPoint Template</vt:lpstr>
      <vt:lpstr>Managing Data in Different Time Zones</vt:lpstr>
      <vt:lpstr>Course Roadmap</vt:lpstr>
      <vt:lpstr>Objectives</vt:lpstr>
      <vt:lpstr>Lesson Agenda</vt:lpstr>
      <vt:lpstr>E-Commerce Scenario</vt:lpstr>
      <vt:lpstr>Time Zones</vt:lpstr>
      <vt:lpstr>TIME_ZONE Session Parameter</vt:lpstr>
      <vt:lpstr>CURRENT_DATE, CURRENT_TIMESTAMP, and LOCALTIMESTAMP</vt:lpstr>
      <vt:lpstr>Comparing Date and Time in a Session’s Time Zone</vt:lpstr>
      <vt:lpstr>Comparing Date and Time in a Session’s Time Zone</vt:lpstr>
      <vt:lpstr>DBTIMEZONE and SESSIONTIMEZONE </vt:lpstr>
      <vt:lpstr>TIMESTAMP Data Types</vt:lpstr>
      <vt:lpstr>TIMESTAMP Fields</vt:lpstr>
      <vt:lpstr>Difference Between DATE and TIMESTAMP</vt:lpstr>
      <vt:lpstr>Comparing TIMESTAMP Data Types</vt:lpstr>
      <vt:lpstr>Lesson Agenda</vt:lpstr>
      <vt:lpstr>INTERVAL Data Types</vt:lpstr>
      <vt:lpstr>INTERVAL Fields</vt:lpstr>
      <vt:lpstr>INTERVAL YEAR TO MONTH: Example</vt:lpstr>
      <vt:lpstr>PowerPoint Presentation</vt:lpstr>
      <vt:lpstr>INTERVAL DAY TO SECOND Data Type: Example</vt:lpstr>
      <vt:lpstr>Lesson Agenda</vt:lpstr>
      <vt:lpstr>EXTRACT</vt:lpstr>
      <vt:lpstr>TZ_OFFSET</vt:lpstr>
      <vt:lpstr>PowerPoint Presentation</vt:lpstr>
      <vt:lpstr>FROM_TZ</vt:lpstr>
      <vt:lpstr>TO_TIMESTAMP</vt:lpstr>
      <vt:lpstr>TO_YMINTERVAL</vt:lpstr>
      <vt:lpstr>TO_DSINTERVAL</vt:lpstr>
      <vt:lpstr>Daylight Saving Time (DST)</vt:lpstr>
      <vt:lpstr>PowerPoint Presentation</vt:lpstr>
      <vt:lpstr>Summary</vt:lpstr>
      <vt:lpstr>Practice 20: Overview</vt:lpstr>
      <vt:lpstr>PowerPoint Presentation</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Toufik Bagwan</dc:creator>
  <cp:keywords>OU Redwood PowerPoint Template</cp:keywords>
  <dc:description>Oracle University Production Services PowerPoint Template</dc:description>
  <cp:lastModifiedBy>Pavithran Adka</cp:lastModifiedBy>
  <cp:revision>53</cp:revision>
  <cp:lastPrinted>2002-03-28T23:57:22Z</cp:lastPrinted>
  <dcterms:created xsi:type="dcterms:W3CDTF">2020-05-20T06:47:14Z</dcterms:created>
  <dcterms:modified xsi:type="dcterms:W3CDTF">2020-06-21T09:30:08Z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