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ppt/tags/tag38.xml" ContentType="application/vnd.openxmlformats-officedocument.presentationml.tags+xml"/>
  <Override PartName="/ppt/notesSlides/notesSlide23.xml" ContentType="application/vnd.openxmlformats-officedocument.presentationml.notesSlide+xml"/>
  <Override PartName="/ppt/tags/tag39.xml" ContentType="application/vnd.openxmlformats-officedocument.presentationml.tags+xml"/>
  <Override PartName="/ppt/notesSlides/notesSlide24.xml" ContentType="application/vnd.openxmlformats-officedocument.presentationml.notesSlide+xml"/>
  <Override PartName="/ppt/tags/tag40.xml" ContentType="application/vnd.openxmlformats-officedocument.presentationml.tags+xml"/>
  <Override PartName="/ppt/notesSlides/notesSlide25.xml" ContentType="application/vnd.openxmlformats-officedocument.presentationml.notesSlide+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notesSlides/notesSlide27.xml" ContentType="application/vnd.openxmlformats-officedocument.presentationml.notesSlide+xml"/>
  <Override PartName="/ppt/tags/tag43.xml" ContentType="application/vnd.openxmlformats-officedocument.presentationml.tags+xml"/>
  <Override PartName="/ppt/notesSlides/notesSlide28.xml" ContentType="application/vnd.openxmlformats-officedocument.presentationml.notesSlide+xml"/>
  <Override PartName="/ppt/tags/tag44.xml" ContentType="application/vnd.openxmlformats-officedocument.presentationml.tags+xml"/>
  <Override PartName="/ppt/notesSlides/notesSlide29.xml" ContentType="application/vnd.openxmlformats-officedocument.presentationml.notesSlide+xml"/>
  <Override PartName="/ppt/tags/tag45.xml" ContentType="application/vnd.openxmlformats-officedocument.presentationml.tags+xml"/>
  <Override PartName="/ppt/notesSlides/notesSlide30.xml" ContentType="application/vnd.openxmlformats-officedocument.presentationml.notesSlide+xml"/>
  <Override PartName="/ppt/tags/tag46.xml" ContentType="application/vnd.openxmlformats-officedocument.presentationml.tags+xml"/>
  <Override PartName="/ppt/notesSlides/notesSlide31.xml" ContentType="application/vnd.openxmlformats-officedocument.presentationml.notesSlide+xml"/>
  <Override PartName="/ppt/tags/tag47.xml" ContentType="application/vnd.openxmlformats-officedocument.presentationml.tags+xml"/>
  <Override PartName="/ppt/notesSlides/notesSlide32.xml" ContentType="application/vnd.openxmlformats-officedocument.presentationml.notesSlide+xml"/>
  <Override PartName="/ppt/tags/tag48.xml" ContentType="application/vnd.openxmlformats-officedocument.presentationml.tags+xml"/>
  <Override PartName="/ppt/notesSlides/notesSlide33.xml" ContentType="application/vnd.openxmlformats-officedocument.presentationml.notesSlide+xml"/>
  <Override PartName="/ppt/tags/tag49.xml" ContentType="application/vnd.openxmlformats-officedocument.presentationml.tags+xml"/>
  <Override PartName="/ppt/notesSlides/notesSlide34.xml" ContentType="application/vnd.openxmlformats-officedocument.presentationml.notesSlide+xml"/>
  <Override PartName="/ppt/tags/tag50.xml" ContentType="application/vnd.openxmlformats-officedocument.presentationml.tags+xml"/>
  <Override PartName="/ppt/notesSlides/notesSlide35.xml" ContentType="application/vnd.openxmlformats-officedocument.presentationml.notesSlide+xml"/>
  <Override PartName="/ppt/tags/tag51.xml" ContentType="application/vnd.openxmlformats-officedocument.presentationml.tags+xml"/>
  <Override PartName="/ppt/notesSlides/notesSlide36.xml" ContentType="application/vnd.openxmlformats-officedocument.presentationml.notesSlide+xml"/>
  <Override PartName="/ppt/tags/tag52.xml" ContentType="application/vnd.openxmlformats-officedocument.presentationml.tags+xml"/>
  <Override PartName="/ppt/notesSlides/notesSlide37.xml" ContentType="application/vnd.openxmlformats-officedocument.presentationml.notesSlide+xml"/>
  <Override PartName="/ppt/tags/tag53.xml" ContentType="application/vnd.openxmlformats-officedocument.presentationml.tags+xml"/>
  <Override PartName="/ppt/notesSlides/notesSlide38.xml" ContentType="application/vnd.openxmlformats-officedocument.presentationml.notesSlide+xml"/>
  <Override PartName="/ppt/tags/tag5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42"/>
  </p:notesMasterIdLst>
  <p:handoutMasterIdLst>
    <p:handoutMasterId r:id="rId43"/>
  </p:handoutMasterIdLst>
  <p:sldIdLst>
    <p:sldId id="285"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3" r:id="rId39"/>
    <p:sldId id="324" r:id="rId40"/>
    <p:sldId id="325" r:id="rId41"/>
  </p:sldIdLst>
  <p:sldSz cx="18288000" cy="10287000"/>
  <p:notesSz cx="7772400" cy="10058400"/>
  <p:custDataLst>
    <p:tags r:id="rId44"/>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2832" userDrawn="1">
          <p15:clr>
            <a:srgbClr val="A4A3A4"/>
          </p15:clr>
        </p15:guide>
        <p15:guide id="6" pos="5760">
          <p15:clr>
            <a:srgbClr val="A4A3A4"/>
          </p15:clr>
        </p15:guide>
        <p15:guide id="7" orient="horz" pos="1652" userDrawn="1">
          <p15:clr>
            <a:srgbClr val="A4A3A4"/>
          </p15:clr>
        </p15:guide>
        <p15:guide id="8" orient="horz" pos="1743" userDrawn="1">
          <p15:clr>
            <a:srgbClr val="A4A3A4"/>
          </p15:clr>
        </p15:guide>
        <p15:guide id="9" orient="horz" pos="1380" userDrawn="1">
          <p15:clr>
            <a:srgbClr val="A4A3A4"/>
          </p15:clr>
        </p15:guide>
        <p15:guide id="10" orient="horz" pos="5825" userDrawn="1">
          <p15:clr>
            <a:srgbClr val="A4A3A4"/>
          </p15:clr>
        </p15:guide>
        <p15:guide id="11" orient="horz" pos="881" userDrawn="1">
          <p15:clr>
            <a:srgbClr val="A4A3A4"/>
          </p15:clr>
        </p15:guide>
        <p15:guide id="12" pos="135" userDrawn="1">
          <p15:clr>
            <a:srgbClr val="A4A3A4"/>
          </p15:clr>
        </p15:guide>
        <p15:guide id="13" pos="3311" userDrawn="1">
          <p15:clr>
            <a:srgbClr val="A4A3A4"/>
          </p15:clr>
        </p15:guide>
        <p15:guide id="14" pos="8209" userDrawn="1">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634"/>
    <a:srgbClr val="D1350F"/>
    <a:srgbClr val="FFFFF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434" autoAdjust="0"/>
  </p:normalViewPr>
  <p:slideViewPr>
    <p:cSldViewPr showGuides="1">
      <p:cViewPr varScale="1">
        <p:scale>
          <a:sx n="48" d="100"/>
          <a:sy n="48" d="100"/>
        </p:scale>
        <p:origin x="372" y="36"/>
      </p:cViewPr>
      <p:guideLst>
        <p:guide orient="horz" pos="2832"/>
        <p:guide pos="5760"/>
        <p:guide orient="horz" pos="1652"/>
        <p:guide orient="horz" pos="1743"/>
        <p:guide orient="horz" pos="1380"/>
        <p:guide orient="horz" pos="5825"/>
        <p:guide orient="horz" pos="881"/>
        <p:guide pos="135"/>
        <p:guide pos="3311"/>
        <p:guide pos="8209"/>
      </p:guideLst>
    </p:cSldViewPr>
  </p:slideViewPr>
  <p:outlineViewPr>
    <p:cViewPr>
      <p:scale>
        <a:sx n="33" d="100"/>
        <a:sy n="33" d="100"/>
      </p:scale>
      <p:origin x="0" y="-2316"/>
    </p:cViewPr>
  </p:outlineViewPr>
  <p:notesTextViewPr>
    <p:cViewPr>
      <p:scale>
        <a:sx n="100" d="100"/>
        <a:sy n="100" d="100"/>
      </p:scale>
      <p:origin x="0" y="0"/>
    </p:cViewPr>
  </p:notesTextViewPr>
  <p:sorterViewPr>
    <p:cViewPr>
      <p:scale>
        <a:sx n="66" d="100"/>
        <a:sy n="66" d="100"/>
      </p:scale>
      <p:origin x="0" y="0"/>
    </p:cViewPr>
  </p:sorterViewPr>
  <p:notesViewPr>
    <p:cSldViewPr showGuides="1">
      <p:cViewPr>
        <p:scale>
          <a:sx n="75" d="100"/>
          <a:sy n="75" d="100"/>
        </p:scale>
        <p:origin x="2130" y="54"/>
      </p:cViewPr>
      <p:guideLst>
        <p:guide orient="horz" pos="2923"/>
        <p:guide orient="horz" pos="283"/>
        <p:guide pos="24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r>
              <a:rPr lang="en-US" smtClean="0">
                <a:latin typeface="Oracle Sans" panose="020B0503020204020204" pitchFamily="34" charset="0"/>
              </a:rPr>
              <a:t>Oracle Database 19c: SQL Workshop   2 - ‹#›</a:t>
            </a:r>
            <a:endParaRPr lang="en-US" dirty="0">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dirty="0" smtClean="0"/>
              <a:t>Oracle Database 19c: SQL Workshop   2 - </a:t>
            </a:r>
            <a:fld id="{7C951E65-0BAA-4B24-AD87-683F8269D8DB}" type="slidenum">
              <a:rPr lang="en-US" smtClean="0"/>
              <a:pPr>
                <a:defRPr/>
              </a:pPr>
              <a:t>‹#›</a:t>
            </a:fld>
            <a:endParaRPr lang="en-US" dirty="0"/>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sldNum="0"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22" userDrawn="1">
          <p15:clr>
            <a:srgbClr val="F26B43"/>
          </p15:clr>
        </p15:guide>
        <p15:guide id="2" pos="2448" userDrawn="1">
          <p15:clr>
            <a:srgbClr val="F26B43"/>
          </p15:clr>
        </p15:guide>
        <p15:guide id="3" pos="272" userDrawn="1">
          <p15:clr>
            <a:srgbClr val="F26B43"/>
          </p15:clr>
        </p15:guide>
        <p15:guide id="4" pos="408" userDrawn="1">
          <p15:clr>
            <a:srgbClr val="F26B43"/>
          </p15:clr>
        </p15:guide>
        <p15:guide id="5" pos="5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73.emf"/><Relationship Id="rId4" Type="http://schemas.openxmlformats.org/officeDocument/2006/relationships/oleObject" Target="../embeddings/oleObject1.bin"/></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Slide Image Placeholder 3"/>
          <p:cNvSpPr>
            <a:spLocks noGrp="1" noRot="1" noChangeAspect="1" noTextEdit="1"/>
          </p:cNvSpPr>
          <p:nvPr>
            <p:ph type="sldImg"/>
          </p:nvPr>
        </p:nvSpPr>
        <p:spPr>
          <a:xfrm>
            <a:off x="457200" y="457200"/>
            <a:ext cx="6858000" cy="3859213"/>
          </a:xfrm>
          <a:ln/>
        </p:spPr>
      </p:sp>
      <p:sp>
        <p:nvSpPr>
          <p:cNvPr id="7171" name="Notes Placeholder 4"/>
          <p:cNvSpPr>
            <a:spLocks noGrp="1"/>
          </p:cNvSpPr>
          <p:nvPr>
            <p:ph type="body" idx="1"/>
          </p:nvPr>
        </p:nvSpPr>
        <p:spPr>
          <a:noFill/>
          <a:ln/>
        </p:spPr>
        <p:txBody>
          <a:bodyPr/>
          <a:lstStyle/>
          <a:p>
            <a:endParaRPr lang="en-US" altLang="en-US" dirty="0"/>
          </a:p>
        </p:txBody>
      </p:sp>
    </p:spTree>
    <p:extLst>
      <p:ext uri="{BB962C8B-B14F-4D97-AF65-F5344CB8AC3E}">
        <p14:creationId xmlns:p14="http://schemas.microsoft.com/office/powerpoint/2010/main" val="940128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5"/>
          <p:cNvSpPr>
            <a:spLocks noGrp="1" noChangeArrowheads="1"/>
          </p:cNvSpPr>
          <p:nvPr>
            <p:ph type="body" idx="1"/>
          </p:nvPr>
        </p:nvSpPr>
        <p:spPr/>
        <p:txBody>
          <a:bodyPr>
            <a:normAutofit/>
          </a:bodyPr>
          <a:lstStyle/>
          <a:p>
            <a:pPr lvl="1"/>
            <a:r>
              <a:rPr lang="en-US" altLang="en-US" dirty="0"/>
              <a:t>In SQL Developer, column headings are displayed in uppercase and are left-aligned.</a:t>
            </a:r>
          </a:p>
          <a:p>
            <a:pPr lvl="1"/>
            <a:r>
              <a:rPr lang="en-US" dirty="0"/>
              <a:t>Run the following SQL statement and observe the column headings in the output:</a:t>
            </a:r>
            <a:endParaRPr lang="en-US" altLang="en-US" dirty="0"/>
          </a:p>
          <a:p>
            <a:pPr lvl="4"/>
            <a:r>
              <a:rPr lang="en-US" altLang="en-US" dirty="0"/>
              <a:t>	SELECT last_name, hire_date, salary</a:t>
            </a:r>
          </a:p>
          <a:p>
            <a:pPr lvl="4"/>
            <a:r>
              <a:rPr lang="en-US" altLang="en-US" dirty="0"/>
              <a:t>	FROM   employees;</a:t>
            </a:r>
          </a:p>
          <a:p>
            <a:pPr lvl="1"/>
            <a:r>
              <a:rPr lang="en-US" altLang="en-US" dirty="0"/>
              <a:t>You can override the column heading display with an alias. Column aliases are covered later in this lesson.</a:t>
            </a:r>
          </a:p>
        </p:txBody>
      </p:sp>
      <p:sp>
        <p:nvSpPr>
          <p:cNvPr id="7" name="Slide Image Placeholder 6"/>
          <p:cNvSpPr>
            <a:spLocks noGrp="1" noRot="1" noChangeAspect="1"/>
          </p:cNvSpPr>
          <p:nvPr>
            <p:ph type="sldImg"/>
          </p:nvPr>
        </p:nvSpPr>
        <p:spPr>
          <a:xfrm>
            <a:off x="457200" y="457200"/>
            <a:ext cx="6858000" cy="3859213"/>
          </a:xfrm>
        </p:spPr>
      </p:sp>
      <p:sp>
        <p:nvSpPr>
          <p:cNvPr id="3" name="Footer Placeholder 2"/>
          <p:cNvSpPr>
            <a:spLocks noGrp="1"/>
          </p:cNvSpPr>
          <p:nvPr>
            <p:ph type="ftr" sz="quarter" idx="10"/>
          </p:nvPr>
        </p:nvSpPr>
        <p:spPr/>
        <p:txBody>
          <a:bodyPr/>
          <a:lstStyle/>
          <a:p>
            <a:pPr>
              <a:defRPr/>
            </a:pPr>
            <a:r>
              <a:rPr lang="en-US" smtClean="0"/>
              <a:t>Oracle Database 19c: SQL Workshop   2 - </a:t>
            </a:r>
            <a:fld id="{7C951E65-0BAA-4B24-AD87-683F8269D8DB}" type="slidenum">
              <a:rPr lang="en-US" smtClean="0"/>
              <a:pPr>
                <a:defRPr/>
              </a:pPr>
              <a:t>10</a:t>
            </a:fld>
            <a:endParaRPr lang="en-US" dirty="0"/>
          </a:p>
        </p:txBody>
      </p:sp>
    </p:spTree>
    <p:extLst>
      <p:ext uri="{BB962C8B-B14F-4D97-AF65-F5344CB8AC3E}">
        <p14:creationId xmlns:p14="http://schemas.microsoft.com/office/powerpoint/2010/main" val="3010830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marL="166940" lvl="1" defTabSz="667761">
              <a:spcBef>
                <a:spcPts val="584"/>
              </a:spcBef>
              <a:defRPr/>
            </a:pPr>
            <a:r>
              <a:rPr lang="en-US" altLang="en-US" baseline="0" dirty="0"/>
              <a:t>You can enter multiple statements in the SQL Editor. You can select one statement or multiple statements in the SQL Editor and click the </a:t>
            </a:r>
            <a:r>
              <a:rPr lang="en-US" altLang="en-US" b="1" baseline="0" dirty="0"/>
              <a:t>Execute SQL Script</a:t>
            </a:r>
            <a:r>
              <a:rPr lang="en-US" altLang="en-US" baseline="0" dirty="0"/>
              <a:t> button (to the left of the Execute Current SQL Script button) or press </a:t>
            </a:r>
            <a:r>
              <a:rPr lang="en-US" altLang="en-US" b="1" baseline="0" dirty="0"/>
              <a:t>Ctrl+Shift+Enter</a:t>
            </a:r>
            <a:r>
              <a:rPr lang="en-US" altLang="en-US" b="0" baseline="0" dirty="0"/>
              <a:t> to execute the selected statement or statements, or execute all statements in the SQL Editor if nothing is selected.</a:t>
            </a:r>
          </a:p>
          <a:p>
            <a:pPr lvl="1"/>
            <a:r>
              <a:rPr lang="en-US" dirty="0"/>
              <a:t>B</a:t>
            </a:r>
            <a:r>
              <a:rPr lang="en-US" baseline="0" dirty="0"/>
              <a:t>y default, the headings of the results in the Result Grid are the column names, displayed left-aligned above the results. </a:t>
            </a:r>
            <a:r>
              <a:rPr lang="en-US" dirty="0"/>
              <a:t>Run the following SQL statement and observe the column headings in the output:</a:t>
            </a:r>
            <a:endParaRPr lang="en-US" altLang="en-US" dirty="0"/>
          </a:p>
          <a:p>
            <a:pPr lvl="4"/>
            <a:r>
              <a:rPr lang="en-US" altLang="en-US" dirty="0"/>
              <a:t>	SELECT last_name, hire_date, salary</a:t>
            </a:r>
          </a:p>
          <a:p>
            <a:pPr lvl="4"/>
            <a:r>
              <a:rPr lang="en-US" altLang="en-US" dirty="0"/>
              <a:t>	FROM   employees;</a:t>
            </a:r>
          </a:p>
          <a:p>
            <a:pPr lvl="1"/>
            <a:r>
              <a:rPr lang="en-US" altLang="en-US" dirty="0"/>
              <a:t>You can override the column heading display with an alias. Column aliases are covered later in this lesson.</a:t>
            </a:r>
          </a:p>
        </p:txBody>
      </p:sp>
      <p:sp>
        <p:nvSpPr>
          <p:cNvPr id="6" name="Footer Placeholder 5"/>
          <p:cNvSpPr>
            <a:spLocks noGrp="1"/>
          </p:cNvSpPr>
          <p:nvPr>
            <p:ph type="ftr" sz="quarter" idx="10"/>
          </p:nvPr>
        </p:nvSpPr>
        <p:spPr/>
        <p:txBody>
          <a:bodyPr/>
          <a:lstStyle/>
          <a:p>
            <a:pPr>
              <a:defRPr/>
            </a:pPr>
            <a:r>
              <a:rPr lang="en-US" smtClean="0"/>
              <a:t>Oracle Database 19c: SQL Workshop   2 - </a:t>
            </a:r>
            <a:fld id="{7C951E65-0BAA-4B24-AD87-683F8269D8DB}" type="slidenum">
              <a:rPr lang="en-US" smtClean="0"/>
              <a:pPr>
                <a:defRPr/>
              </a:pPr>
              <a:t>11</a:t>
            </a:fld>
            <a:endParaRPr lang="en-US" dirty="0"/>
          </a:p>
        </p:txBody>
      </p:sp>
    </p:spTree>
    <p:extLst>
      <p:ext uri="{BB962C8B-B14F-4D97-AF65-F5344CB8AC3E}">
        <p14:creationId xmlns:p14="http://schemas.microsoft.com/office/powerpoint/2010/main" val="1590385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dirty="0"/>
              <a:t>The default</a:t>
            </a:r>
            <a:r>
              <a:rPr lang="en-US" baseline="0" dirty="0"/>
              <a:t> prompt for </a:t>
            </a:r>
            <a:r>
              <a:rPr lang="en-US" baseline="0" dirty="0">
                <a:latin typeface="Courier New" panose="02070309020205020404" pitchFamily="49" charset="0"/>
              </a:rPr>
              <a:t>mysql</a:t>
            </a:r>
            <a:r>
              <a:rPr lang="en-US" baseline="0" dirty="0"/>
              <a:t> command line client is </a:t>
            </a:r>
            <a:r>
              <a:rPr lang="en-US" baseline="0" dirty="0">
                <a:latin typeface="Courier New" panose="02070309020205020404" pitchFamily="49" charset="0"/>
              </a:rPr>
              <a:t>mysql&gt;</a:t>
            </a:r>
            <a:r>
              <a:rPr lang="en-US" baseline="0" dirty="0"/>
              <a:t>. When you press Enter before terminating the statement with a semicolon, the prompt becomes </a:t>
            </a:r>
            <a:r>
              <a:rPr lang="en-US" baseline="0" dirty="0">
                <a:latin typeface="Courier New" panose="02070309020205020404" pitchFamily="49" charset="0"/>
              </a:rPr>
              <a:t>-&gt;</a:t>
            </a:r>
            <a:r>
              <a:rPr lang="en-US" baseline="0" dirty="0"/>
              <a:t>. </a:t>
            </a:r>
            <a:r>
              <a:rPr lang="en-US" altLang="en-US" baseline="0" dirty="0"/>
              <a:t>The MySQL examples in this course use MySQL Workbench, but you can use the </a:t>
            </a:r>
            <a:r>
              <a:rPr lang="en-US" altLang="en-US" baseline="0" dirty="0">
                <a:latin typeface="Courier New" panose="02070309020205020404" pitchFamily="49" charset="0"/>
              </a:rPr>
              <a:t>mysql</a:t>
            </a:r>
            <a:r>
              <a:rPr lang="en-US" altLang="en-US" baseline="0" dirty="0"/>
              <a:t> command-line client if you prefer a command-line tool.</a:t>
            </a:r>
          </a:p>
          <a:p>
            <a:pPr lvl="1"/>
            <a:r>
              <a:rPr lang="en-US" dirty="0"/>
              <a:t>B</a:t>
            </a:r>
            <a:r>
              <a:rPr lang="en-US" baseline="0" dirty="0"/>
              <a:t>y default, the headings of the results are the column names, displayed left-aligned. </a:t>
            </a:r>
            <a:r>
              <a:rPr lang="en-US" dirty="0"/>
              <a:t>Run the following SQL statement and observe the column headings in the output:</a:t>
            </a:r>
            <a:endParaRPr lang="en-US" altLang="en-US" dirty="0"/>
          </a:p>
          <a:p>
            <a:pPr lvl="4"/>
            <a:r>
              <a:rPr lang="en-US" altLang="en-US" dirty="0"/>
              <a:t>	SELECT last_name, hire_date, salary</a:t>
            </a:r>
          </a:p>
          <a:p>
            <a:pPr lvl="4"/>
            <a:r>
              <a:rPr lang="en-US" altLang="en-US" dirty="0"/>
              <a:t>	FROM   employees;</a:t>
            </a:r>
          </a:p>
          <a:p>
            <a:pPr lvl="1"/>
            <a:r>
              <a:rPr lang="en-US" altLang="en-US" dirty="0"/>
              <a:t>You can override the column heading display with an alias. Column aliases are covered later in this lesson.</a:t>
            </a:r>
          </a:p>
          <a:p>
            <a:pPr lvl="1"/>
            <a:endParaRPr lang="en-US" dirty="0"/>
          </a:p>
        </p:txBody>
      </p:sp>
      <p:sp>
        <p:nvSpPr>
          <p:cNvPr id="6" name="Footer Placeholder 5"/>
          <p:cNvSpPr>
            <a:spLocks noGrp="1"/>
          </p:cNvSpPr>
          <p:nvPr>
            <p:ph type="ftr" sz="quarter" idx="10"/>
          </p:nvPr>
        </p:nvSpPr>
        <p:spPr/>
        <p:txBody>
          <a:bodyPr/>
          <a:lstStyle/>
          <a:p>
            <a:pPr>
              <a:defRPr/>
            </a:pPr>
            <a:r>
              <a:rPr lang="en-US" smtClean="0"/>
              <a:t>Oracle Database 19c: SQL Workshop   2 - </a:t>
            </a:r>
            <a:fld id="{7C951E65-0BAA-4B24-AD87-683F8269D8DB}" type="slidenum">
              <a:rPr lang="en-US" smtClean="0"/>
              <a:pPr>
                <a:defRPr/>
              </a:pPr>
              <a:t>12</a:t>
            </a:fld>
            <a:endParaRPr lang="en-US" dirty="0"/>
          </a:p>
        </p:txBody>
      </p:sp>
    </p:spTree>
    <p:extLst>
      <p:ext uri="{BB962C8B-B14F-4D97-AF65-F5344CB8AC3E}">
        <p14:creationId xmlns:p14="http://schemas.microsoft.com/office/powerpoint/2010/main" val="251566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Image Placeholder 10"/>
          <p:cNvSpPr>
            <a:spLocks noGrp="1" noRot="1" noChangeAspect="1"/>
          </p:cNvSpPr>
          <p:nvPr>
            <p:ph type="sldImg"/>
          </p:nvPr>
        </p:nvSpPr>
        <p:spPr>
          <a:xfrm>
            <a:off x="457200" y="457200"/>
            <a:ext cx="6858000" cy="3859213"/>
          </a:xfrm>
        </p:spPr>
      </p:sp>
      <p:sp>
        <p:nvSpPr>
          <p:cNvPr id="12" name="Notes Placeholder 11"/>
          <p:cNvSpPr>
            <a:spLocks noGrp="1"/>
          </p:cNvSpPr>
          <p:nvPr>
            <p:ph type="body" idx="1"/>
          </p:nvPr>
        </p:nvSpPr>
        <p:spPr/>
        <p:txBody>
          <a:bodyPr>
            <a:normAutofit/>
          </a:bodyPr>
          <a:lstStyle/>
          <a:p>
            <a:pPr lvl="1" eaLnBrk="1" hangingPunct="1"/>
            <a:r>
              <a:rPr lang="en-US" altLang="en-US" dirty="0"/>
              <a:t>You can use the SELECT statement to display specific columns of the table by specifying the column names, separated by commas. The example in the slide displays all the department numbers and location numbers from the departments table. The results from Oracle SQL Developer</a:t>
            </a:r>
            <a:r>
              <a:rPr lang="en-US" altLang="en-US" baseline="0" dirty="0"/>
              <a:t> and MySQL Workbench are the same. The order of the results might differ unless you specify an order. You learn to specify an order for the results in the lesson titled Restricting and Sorting Data.</a:t>
            </a:r>
            <a:endParaRPr lang="en-US" altLang="en-US" dirty="0"/>
          </a:p>
          <a:p>
            <a:pPr lvl="1" eaLnBrk="1" hangingPunct="1"/>
            <a:r>
              <a:rPr lang="en-US" altLang="en-US" dirty="0"/>
              <a:t>In the SELECT clause, specify the columns that you want, in the order in which you want them to appear in the output. For example, to display location before department number (from left to right), you use the following statement:</a:t>
            </a:r>
          </a:p>
          <a:p>
            <a:pPr lvl="1" eaLnBrk="1" hangingPunct="1"/>
            <a:r>
              <a:rPr lang="en-US" altLang="en-US" dirty="0">
                <a:latin typeface="Courier New" pitchFamily="49" charset="0"/>
                <a:cs typeface="Courier New" pitchFamily="49" charset="0"/>
              </a:rPr>
              <a:t>	SELECT location_id, department_id</a:t>
            </a:r>
          </a:p>
          <a:p>
            <a:pPr lvl="1" eaLnBrk="1" hangingPunct="1"/>
            <a:r>
              <a:rPr lang="en-US" altLang="en-US" dirty="0">
                <a:latin typeface="Courier New" pitchFamily="49" charset="0"/>
                <a:cs typeface="Courier New" pitchFamily="49" charset="0"/>
              </a:rPr>
              <a:t>	FROM   departments;</a:t>
            </a:r>
          </a:p>
          <a:p>
            <a:pPr lvl="1" eaLnBrk="1" hangingPunct="1"/>
            <a:endParaRPr lang="en-US" altLang="en-US" dirty="0"/>
          </a:p>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2 - </a:t>
            </a:r>
            <a:fld id="{7C951E65-0BAA-4B24-AD87-683F8269D8DB}" type="slidenum">
              <a:rPr lang="en-US" smtClean="0"/>
              <a:pPr>
                <a:defRPr/>
              </a:pPr>
              <a:t>13</a:t>
            </a:fld>
            <a:endParaRPr lang="en-US" dirty="0"/>
          </a:p>
        </p:txBody>
      </p:sp>
    </p:spTree>
    <p:extLst>
      <p:ext uri="{BB962C8B-B14F-4D97-AF65-F5344CB8AC3E}">
        <p14:creationId xmlns:p14="http://schemas.microsoft.com/office/powerpoint/2010/main" val="548862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idx="1"/>
          </p:nvPr>
        </p:nvSpPr>
        <p:spPr/>
        <p:txBody>
          <a:bodyPr>
            <a:normAutofit/>
          </a:bodyPr>
          <a:lstStyle/>
          <a:p>
            <a:pPr lvl="1"/>
            <a:r>
              <a:rPr lang="en-US" dirty="0"/>
              <a:t>When you install Oracle Database, a </a:t>
            </a:r>
            <a:r>
              <a:rPr lang="en-US" dirty="0">
                <a:latin typeface="Courier New" pitchFamily="49" charset="0"/>
                <a:cs typeface="Courier New" pitchFamily="49" charset="0"/>
              </a:rPr>
              <a:t>dual</a:t>
            </a:r>
            <a:r>
              <a:rPr lang="en-US" dirty="0"/>
              <a:t> table is automatically created. This table is in the </a:t>
            </a:r>
            <a:r>
              <a:rPr lang="en-US" dirty="0">
                <a:latin typeface="Courier New" pitchFamily="49" charset="0"/>
                <a:cs typeface="Courier New" pitchFamily="49" charset="0"/>
              </a:rPr>
              <a:t>SYS</a:t>
            </a:r>
            <a:r>
              <a:rPr lang="en-US" dirty="0"/>
              <a:t> user schema but is accessible by the name </a:t>
            </a:r>
            <a:r>
              <a:rPr lang="en-US" dirty="0">
                <a:latin typeface="Courier New" pitchFamily="49" charset="0"/>
                <a:cs typeface="Courier New" pitchFamily="49" charset="0"/>
              </a:rPr>
              <a:t>dual</a:t>
            </a:r>
            <a:r>
              <a:rPr lang="en-US" dirty="0"/>
              <a:t> to all users. When you display the contents of the </a:t>
            </a:r>
            <a:r>
              <a:rPr lang="en-US" dirty="0">
                <a:latin typeface="Courier New" pitchFamily="49" charset="0"/>
                <a:cs typeface="Courier New" pitchFamily="49" charset="0"/>
              </a:rPr>
              <a:t>dual</a:t>
            </a:r>
            <a:r>
              <a:rPr lang="en-US" dirty="0"/>
              <a:t> table, you will observe that it has one column, </a:t>
            </a:r>
            <a:r>
              <a:rPr lang="en-US" dirty="0">
                <a:latin typeface="Courier New" pitchFamily="49" charset="0"/>
                <a:cs typeface="Courier New" pitchFamily="49" charset="0"/>
              </a:rPr>
              <a:t>DUMMY</a:t>
            </a:r>
            <a:r>
              <a:rPr lang="en-US" dirty="0"/>
              <a:t>, defined to be </a:t>
            </a:r>
            <a:r>
              <a:rPr lang="en-US" dirty="0">
                <a:latin typeface="Courier New" pitchFamily="49" charset="0"/>
                <a:cs typeface="Courier New" pitchFamily="49" charset="0"/>
              </a:rPr>
              <a:t>varchar(1)</a:t>
            </a:r>
            <a:r>
              <a:rPr lang="en-US" dirty="0"/>
              <a:t>, and contains one row with a value</a:t>
            </a:r>
            <a:r>
              <a:rPr lang="en-US" dirty="0">
                <a:latin typeface="Courier New" pitchFamily="49" charset="0"/>
                <a:cs typeface="Courier New" pitchFamily="49" charset="0"/>
              </a:rPr>
              <a:t> x</a:t>
            </a:r>
            <a:r>
              <a:rPr lang="en-US" dirty="0"/>
              <a:t>. </a:t>
            </a:r>
          </a:p>
          <a:p>
            <a:pPr lvl="1"/>
            <a:r>
              <a:rPr lang="en-US" dirty="0"/>
              <a:t>Selecting from the </a:t>
            </a:r>
            <a:r>
              <a:rPr lang="en-US" dirty="0">
                <a:latin typeface="Courier New" pitchFamily="49" charset="0"/>
                <a:cs typeface="Courier New" pitchFamily="49" charset="0"/>
              </a:rPr>
              <a:t>dual</a:t>
            </a:r>
            <a:r>
              <a:rPr lang="en-US" dirty="0"/>
              <a:t> table is useful for computing a constant expression with the </a:t>
            </a:r>
            <a:r>
              <a:rPr lang="en-US" dirty="0">
                <a:latin typeface="Courier New" pitchFamily="49" charset="0"/>
                <a:cs typeface="Courier New" pitchFamily="49" charset="0"/>
              </a:rPr>
              <a:t>SELECT</a:t>
            </a:r>
            <a:r>
              <a:rPr lang="en-US" dirty="0"/>
              <a:t> statement. Because </a:t>
            </a:r>
            <a:r>
              <a:rPr lang="en-US" dirty="0">
                <a:latin typeface="Courier New" pitchFamily="49" charset="0"/>
                <a:cs typeface="Courier New" pitchFamily="49" charset="0"/>
              </a:rPr>
              <a:t>dual</a:t>
            </a:r>
            <a:r>
              <a:rPr lang="en-US" dirty="0"/>
              <a:t> has only one row, the constant is returned only once. Alternatively, you can select a constant, pseudocolumn, or expression from any table, but the value will be returned as many times as there are rows in the table.</a:t>
            </a:r>
          </a:p>
          <a:p>
            <a:pPr lvl="1"/>
            <a:r>
              <a:rPr lang="en-US" dirty="0"/>
              <a:t>For example, if you want to compute the expression </a:t>
            </a:r>
            <a:r>
              <a:rPr lang="en-US" dirty="0">
                <a:latin typeface="Courier New" pitchFamily="49" charset="0"/>
                <a:cs typeface="Courier New" pitchFamily="49" charset="0"/>
              </a:rPr>
              <a:t>12*4/5+5*8, </a:t>
            </a:r>
            <a:r>
              <a:rPr lang="en-US" dirty="0"/>
              <a:t>use the following statement:</a:t>
            </a:r>
          </a:p>
          <a:p>
            <a:pPr lvl="1"/>
            <a:r>
              <a:rPr lang="en-US" dirty="0">
                <a:latin typeface="Courier New" pitchFamily="49" charset="0"/>
                <a:cs typeface="Courier New" pitchFamily="49" charset="0"/>
              </a:rPr>
              <a:t>	SELECT  12*4/5+5*8 </a:t>
            </a:r>
          </a:p>
          <a:p>
            <a:pPr lvl="1"/>
            <a:r>
              <a:rPr lang="en-US" dirty="0">
                <a:latin typeface="Courier New" pitchFamily="49" charset="0"/>
                <a:cs typeface="Courier New" pitchFamily="49" charset="0"/>
              </a:rPr>
              <a:t>	FROM dual;</a:t>
            </a:r>
          </a:p>
          <a:p>
            <a:endParaRPr lang="en-US" dirty="0"/>
          </a:p>
        </p:txBody>
      </p:sp>
      <p:sp>
        <p:nvSpPr>
          <p:cNvPr id="10" name="Slide Image Placeholder 9"/>
          <p:cNvSpPr>
            <a:spLocks noGrp="1" noRot="1" noChangeAspect="1"/>
          </p:cNvSpPr>
          <p:nvPr>
            <p:ph type="sldImg"/>
          </p:nvPr>
        </p:nvSpPr>
        <p:spPr>
          <a:xfrm>
            <a:off x="457200" y="457200"/>
            <a:ext cx="6858000" cy="3859213"/>
          </a:xfrm>
        </p:spPr>
      </p:sp>
      <p:sp>
        <p:nvSpPr>
          <p:cNvPr id="3" name="Footer Placeholder 2"/>
          <p:cNvSpPr>
            <a:spLocks noGrp="1"/>
          </p:cNvSpPr>
          <p:nvPr>
            <p:ph type="ftr" sz="quarter" idx="10"/>
          </p:nvPr>
        </p:nvSpPr>
        <p:spPr/>
        <p:txBody>
          <a:bodyPr/>
          <a:lstStyle/>
          <a:p>
            <a:pPr>
              <a:defRPr/>
            </a:pPr>
            <a:r>
              <a:rPr lang="en-US" smtClean="0"/>
              <a:t>Oracle Database 19c: SQL Workshop   2 - </a:t>
            </a:r>
            <a:fld id="{7C951E65-0BAA-4B24-AD87-683F8269D8DB}" type="slidenum">
              <a:rPr lang="en-US" smtClean="0"/>
              <a:pPr>
                <a:defRPr/>
              </a:pPr>
              <a:t>14</a:t>
            </a:fld>
            <a:endParaRPr lang="en-US" dirty="0"/>
          </a:p>
        </p:txBody>
      </p:sp>
    </p:spTree>
    <p:extLst>
      <p:ext uri="{BB962C8B-B14F-4D97-AF65-F5344CB8AC3E}">
        <p14:creationId xmlns:p14="http://schemas.microsoft.com/office/powerpoint/2010/main" val="902381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idx="1"/>
          </p:nvPr>
        </p:nvSpPr>
        <p:spPr/>
        <p:txBody>
          <a:bodyPr>
            <a:normAutofit/>
          </a:bodyPr>
          <a:lstStyle/>
          <a:p>
            <a:pPr lvl="1"/>
            <a:r>
              <a:rPr lang="en-US" dirty="0"/>
              <a:t>Selecting from the </a:t>
            </a:r>
            <a:r>
              <a:rPr lang="en-US" dirty="0">
                <a:latin typeface="Courier New" pitchFamily="49" charset="0"/>
                <a:cs typeface="Courier New" pitchFamily="49" charset="0"/>
              </a:rPr>
              <a:t>dual</a:t>
            </a:r>
            <a:r>
              <a:rPr lang="en-US" dirty="0"/>
              <a:t> table is useful for computing a constant expression with the </a:t>
            </a:r>
            <a:r>
              <a:rPr lang="en-US" dirty="0">
                <a:latin typeface="Courier New" pitchFamily="49" charset="0"/>
                <a:cs typeface="Courier New" pitchFamily="49" charset="0"/>
              </a:rPr>
              <a:t>SELECT</a:t>
            </a:r>
            <a:r>
              <a:rPr lang="en-US" dirty="0"/>
              <a:t> statement. It returns the value only once. Alternatively, you can select a constant, pseudocolumn, or expression from any table, but the value will be returned as many times as there are rows in the table. </a:t>
            </a:r>
          </a:p>
          <a:p>
            <a:pPr lvl="1"/>
            <a:r>
              <a:rPr lang="en-US" dirty="0"/>
              <a:t>For example, if you want to compute the expression </a:t>
            </a:r>
            <a:r>
              <a:rPr lang="en-US" dirty="0">
                <a:latin typeface="Courier New" pitchFamily="49" charset="0"/>
                <a:cs typeface="Courier New" pitchFamily="49" charset="0"/>
              </a:rPr>
              <a:t>12*4/5+5*8, use </a:t>
            </a:r>
            <a:r>
              <a:rPr lang="en-US" dirty="0"/>
              <a:t>either of the following equivalent statements:</a:t>
            </a:r>
          </a:p>
          <a:p>
            <a:pPr marL="667761" lvl="2" indent="-333881" defTabSz="667761">
              <a:spcBef>
                <a:spcPts val="438"/>
              </a:spcBef>
              <a:buNone/>
              <a:defRPr/>
            </a:pPr>
            <a:r>
              <a:rPr lang="en-US" dirty="0">
                <a:latin typeface="Courier New" pitchFamily="49" charset="0"/>
                <a:cs typeface="Courier New" pitchFamily="49" charset="0"/>
              </a:rPr>
              <a:t>SELECT  12*4/5+5*8 </a:t>
            </a:r>
          </a:p>
          <a:p>
            <a:pPr marL="333880" lvl="2" indent="0" defTabSz="667761">
              <a:spcBef>
                <a:spcPts val="438"/>
              </a:spcBef>
              <a:buNone/>
              <a:defRPr/>
            </a:pPr>
            <a:r>
              <a:rPr lang="en-US" dirty="0">
                <a:latin typeface="Courier New" pitchFamily="49" charset="0"/>
                <a:cs typeface="Courier New" pitchFamily="49" charset="0"/>
              </a:rPr>
              <a:t>FROM dual;</a:t>
            </a:r>
          </a:p>
          <a:p>
            <a:pPr marL="333880" lvl="2" indent="0" defTabSz="667761">
              <a:spcBef>
                <a:spcPts val="438"/>
              </a:spcBef>
              <a:buNone/>
              <a:defRPr/>
            </a:pPr>
            <a:endParaRPr lang="en-US" dirty="0">
              <a:latin typeface="Courier New" pitchFamily="49" charset="0"/>
              <a:cs typeface="Courier New" pitchFamily="49" charset="0"/>
            </a:endParaRPr>
          </a:p>
          <a:p>
            <a:pPr marL="333880" lvl="2" indent="0" defTabSz="667761">
              <a:spcBef>
                <a:spcPts val="438"/>
              </a:spcBef>
              <a:buNone/>
              <a:defRPr/>
            </a:pPr>
            <a:r>
              <a:rPr lang="en-US" dirty="0">
                <a:latin typeface="Courier New" pitchFamily="49" charset="0"/>
                <a:cs typeface="Courier New" pitchFamily="49" charset="0"/>
              </a:rPr>
              <a:t>SELECT  12*4/5+5*8;</a:t>
            </a:r>
          </a:p>
          <a:p>
            <a:pPr marL="166940" lvl="1" indent="-333881" defTabSz="667761">
              <a:spcBef>
                <a:spcPts val="438"/>
              </a:spcBef>
              <a:defRPr/>
            </a:pPr>
            <a:r>
              <a:rPr lang="en-US" dirty="0" smtClean="0"/>
              <a:t>	MySQL</a:t>
            </a:r>
            <a:r>
              <a:rPr lang="en-US" baseline="0" dirty="0" smtClean="0"/>
              <a:t> </a:t>
            </a:r>
            <a:r>
              <a:rPr lang="en-US" baseline="0" dirty="0"/>
              <a:t>does not create a dual table. In MySQL, the statement </a:t>
            </a:r>
            <a:r>
              <a:rPr lang="en-US" baseline="0" dirty="0">
                <a:latin typeface="Courier New" panose="02070309020205020404" pitchFamily="49" charset="0"/>
              </a:rPr>
              <a:t>SELECT * from dual; </a:t>
            </a:r>
            <a:r>
              <a:rPr lang="en-US" baseline="0" dirty="0"/>
              <a:t>will generate an error message because the </a:t>
            </a:r>
            <a:r>
              <a:rPr lang="en-US" baseline="0" dirty="0">
                <a:latin typeface="Courier New" panose="02070309020205020404" pitchFamily="49" charset="0"/>
              </a:rPr>
              <a:t>dual</a:t>
            </a:r>
            <a:r>
              <a:rPr lang="en-US" baseline="0" dirty="0"/>
              <a:t> table does not exist.</a:t>
            </a:r>
            <a:endParaRPr lang="en-US" dirty="0">
              <a:latin typeface="Courier New" pitchFamily="49" charset="0"/>
              <a:cs typeface="Courier New" pitchFamily="49" charset="0"/>
            </a:endParaRPr>
          </a:p>
          <a:p>
            <a:pPr lvl="2"/>
            <a:endParaRPr lang="en-US" dirty="0">
              <a:latin typeface="Courier New" pitchFamily="49" charset="0"/>
              <a:cs typeface="Courier New" pitchFamily="49" charset="0"/>
            </a:endParaRPr>
          </a:p>
          <a:p>
            <a:endParaRPr lang="en-US" dirty="0"/>
          </a:p>
        </p:txBody>
      </p:sp>
      <p:sp>
        <p:nvSpPr>
          <p:cNvPr id="10" name="Slide Image Placeholder 9"/>
          <p:cNvSpPr>
            <a:spLocks noGrp="1" noRot="1" noChangeAspect="1"/>
          </p:cNvSpPr>
          <p:nvPr>
            <p:ph type="sldImg"/>
          </p:nvPr>
        </p:nvSpPr>
        <p:spPr>
          <a:xfrm>
            <a:off x="457200" y="457200"/>
            <a:ext cx="6858000" cy="3859213"/>
          </a:xfrm>
        </p:spPr>
      </p:sp>
      <p:sp>
        <p:nvSpPr>
          <p:cNvPr id="3" name="Footer Placeholder 2"/>
          <p:cNvSpPr>
            <a:spLocks noGrp="1"/>
          </p:cNvSpPr>
          <p:nvPr>
            <p:ph type="ftr" sz="quarter" idx="10"/>
          </p:nvPr>
        </p:nvSpPr>
        <p:spPr/>
        <p:txBody>
          <a:bodyPr/>
          <a:lstStyle/>
          <a:p>
            <a:pPr>
              <a:defRPr/>
            </a:pPr>
            <a:r>
              <a:rPr lang="en-US" smtClean="0"/>
              <a:t>Oracle Database 19c: SQL Workshop   2 - </a:t>
            </a:r>
            <a:fld id="{7C951E65-0BAA-4B24-AD87-683F8269D8DB}" type="slidenum">
              <a:rPr lang="en-US" smtClean="0"/>
              <a:pPr>
                <a:defRPr/>
              </a:pPr>
              <a:t>15</a:t>
            </a:fld>
            <a:endParaRPr lang="en-US" dirty="0"/>
          </a:p>
        </p:txBody>
      </p:sp>
    </p:spTree>
    <p:extLst>
      <p:ext uri="{BB962C8B-B14F-4D97-AF65-F5344CB8AC3E}">
        <p14:creationId xmlns:p14="http://schemas.microsoft.com/office/powerpoint/2010/main" val="3516300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457200" y="457200"/>
            <a:ext cx="6858000" cy="3859213"/>
          </a:xfrm>
        </p:spPr>
      </p:sp>
      <p:sp>
        <p:nvSpPr>
          <p:cNvPr id="7" name="Notes Placeholder 6"/>
          <p:cNvSpPr>
            <a:spLocks noGrp="1"/>
          </p:cNvSpPr>
          <p:nvPr>
            <p:ph type="body" idx="1"/>
          </p:nvPr>
        </p:nvSpPr>
        <p:spPr/>
        <p:txBody>
          <a:bodyPr>
            <a:normAutofit/>
          </a:bodyPr>
          <a:lstStyle/>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2 - </a:t>
            </a:r>
            <a:fld id="{7C951E65-0BAA-4B24-AD87-683F8269D8DB}" type="slidenum">
              <a:rPr lang="en-US" smtClean="0"/>
              <a:pPr>
                <a:defRPr/>
              </a:pPr>
              <a:t>16</a:t>
            </a:fld>
            <a:endParaRPr lang="en-US" dirty="0"/>
          </a:p>
        </p:txBody>
      </p:sp>
    </p:spTree>
    <p:extLst>
      <p:ext uri="{BB962C8B-B14F-4D97-AF65-F5344CB8AC3E}">
        <p14:creationId xmlns:p14="http://schemas.microsoft.com/office/powerpoint/2010/main" val="8818019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body" idx="1"/>
          </p:nvPr>
        </p:nvSpPr>
        <p:spPr>
          <a:noFill/>
          <a:ln/>
        </p:spPr>
        <p:txBody>
          <a:bodyPr/>
          <a:lstStyle/>
          <a:p>
            <a:pPr lvl="1" eaLnBrk="1" hangingPunct="1"/>
            <a:r>
              <a:rPr lang="en-US" altLang="en-US" dirty="0"/>
              <a:t>You may need to </a:t>
            </a:r>
            <a:r>
              <a:rPr lang="en-US" altLang="en-US" dirty="0">
                <a:solidFill>
                  <a:schemeClr val="tx1"/>
                </a:solidFill>
              </a:rPr>
              <a:t>modify the way in which data is displayed, or you may want to perform calculations or look at what-if scenarios. All these are possible using arithmetic expressions. An arithmetic expression can contain column names, constant numeric values, and the arithmetic operators.</a:t>
            </a:r>
          </a:p>
          <a:p>
            <a:pPr lvl="1" eaLnBrk="1" hangingPunct="1"/>
            <a:r>
              <a:rPr lang="en-US" altLang="en-US" b="1" dirty="0"/>
              <a:t>Arithmetic Operators</a:t>
            </a:r>
          </a:p>
          <a:p>
            <a:pPr lvl="1" eaLnBrk="1" hangingPunct="1"/>
            <a:r>
              <a:rPr lang="en-US" altLang="en-US" dirty="0">
                <a:solidFill>
                  <a:schemeClr val="tx1"/>
                </a:solidFill>
              </a:rPr>
              <a:t>The slide lists the arithmetic operators that are available in SQL. You can use arithmetic operators in any clause of a SQL statement (except the </a:t>
            </a:r>
            <a:r>
              <a:rPr lang="en-US" altLang="en-US" dirty="0">
                <a:solidFill>
                  <a:schemeClr val="tx1"/>
                </a:solidFill>
                <a:latin typeface="Courier New" pitchFamily="49" charset="0"/>
              </a:rPr>
              <a:t>FROM</a:t>
            </a:r>
            <a:r>
              <a:rPr lang="en-US" altLang="en-US" dirty="0">
                <a:solidFill>
                  <a:schemeClr val="tx1"/>
                </a:solidFill>
              </a:rPr>
              <a:t> clause).</a:t>
            </a:r>
          </a:p>
          <a:p>
            <a:pPr lvl="1" eaLnBrk="1" hangingPunct="1"/>
            <a:r>
              <a:rPr lang="en-US" altLang="en-US" dirty="0">
                <a:solidFill>
                  <a:schemeClr val="tx1"/>
                </a:solidFill>
              </a:rPr>
              <a:t>Remember that </a:t>
            </a:r>
            <a:r>
              <a:rPr lang="en-US" altLang="en-US" dirty="0"/>
              <a:t>you can use only the addition and subtraction operators </a:t>
            </a:r>
            <a:r>
              <a:rPr lang="en-US" altLang="en-US" dirty="0">
                <a:solidFill>
                  <a:schemeClr val="tx1"/>
                </a:solidFill>
              </a:rPr>
              <a:t>with the </a:t>
            </a:r>
            <a:r>
              <a:rPr lang="en-US" altLang="en-US" dirty="0">
                <a:solidFill>
                  <a:schemeClr val="tx1"/>
                </a:solidFill>
                <a:latin typeface="Courier New" pitchFamily="49" charset="0"/>
              </a:rPr>
              <a:t>DATE</a:t>
            </a:r>
            <a:r>
              <a:rPr lang="en-US" altLang="en-US" dirty="0">
                <a:solidFill>
                  <a:schemeClr val="tx1"/>
                </a:solidFill>
              </a:rPr>
              <a:t> and </a:t>
            </a:r>
            <a:r>
              <a:rPr lang="en-US" altLang="en-US" dirty="0">
                <a:solidFill>
                  <a:schemeClr val="tx1"/>
                </a:solidFill>
                <a:latin typeface="Courier New" pitchFamily="49" charset="0"/>
              </a:rPr>
              <a:t>TIMESTAMP</a:t>
            </a:r>
            <a:r>
              <a:rPr lang="en-US" altLang="en-US" dirty="0"/>
              <a:t> data types.</a:t>
            </a:r>
          </a:p>
        </p:txBody>
      </p:sp>
      <p:sp>
        <p:nvSpPr>
          <p:cNvPr id="25604"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2 - </a:t>
            </a:r>
            <a:fld id="{7C951E65-0BAA-4B24-AD87-683F8269D8DB}" type="slidenum">
              <a:rPr lang="en-US" smtClean="0"/>
              <a:pPr>
                <a:defRPr/>
              </a:pPr>
              <a:t>17</a:t>
            </a:fld>
            <a:endParaRPr lang="en-US" dirty="0"/>
          </a:p>
        </p:txBody>
      </p:sp>
    </p:spTree>
    <p:extLst>
      <p:ext uri="{BB962C8B-B14F-4D97-AF65-F5344CB8AC3E}">
        <p14:creationId xmlns:p14="http://schemas.microsoft.com/office/powerpoint/2010/main" val="2776643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9"/>
          <p:cNvSpPr>
            <a:spLocks noGrp="1" noChangeArrowheads="1"/>
          </p:cNvSpPr>
          <p:nvPr>
            <p:ph type="body" idx="1"/>
          </p:nvPr>
        </p:nvSpPr>
        <p:spPr>
          <a:noFill/>
          <a:ln/>
        </p:spPr>
        <p:txBody>
          <a:bodyPr/>
          <a:lstStyle/>
          <a:p>
            <a:pPr lvl="1" eaLnBrk="1" hangingPunct="1"/>
            <a:r>
              <a:rPr lang="en-US" altLang="en-US" dirty="0"/>
              <a:t>The example in the slide uses the addition operator to calculate a salary increase of $300 for all employees. The slide also displays a </a:t>
            </a:r>
            <a:r>
              <a:rPr lang="en-US" altLang="en-US" dirty="0">
                <a:latin typeface="Courier New" pitchFamily="49" charset="0"/>
              </a:rPr>
              <a:t>SALARY+300</a:t>
            </a:r>
            <a:r>
              <a:rPr lang="en-US" altLang="en-US" dirty="0"/>
              <a:t> column in the output.</a:t>
            </a:r>
          </a:p>
          <a:p>
            <a:pPr lvl="1" eaLnBrk="1" hangingPunct="1"/>
            <a:r>
              <a:rPr lang="en-US" altLang="en-US" dirty="0"/>
              <a:t>Note that the resultant calculated column, </a:t>
            </a:r>
            <a:r>
              <a:rPr lang="en-US" altLang="en-US" dirty="0">
                <a:latin typeface="Courier New" pitchFamily="49" charset="0"/>
              </a:rPr>
              <a:t>SALARY+300</a:t>
            </a:r>
            <a:r>
              <a:rPr lang="en-US" altLang="en-US" dirty="0"/>
              <a:t>, is not a new column in the </a:t>
            </a:r>
            <a:r>
              <a:rPr lang="en-US" altLang="en-US" dirty="0">
                <a:latin typeface="Courier New" pitchFamily="49" charset="0"/>
              </a:rPr>
              <a:t>EMPLOYEES</a:t>
            </a:r>
            <a:r>
              <a:rPr lang="en-US" altLang="en-US" dirty="0"/>
              <a:t> table; it is for display only. By default, the name of a new column comes from the calculation that generated it—in this case, </a:t>
            </a:r>
            <a:r>
              <a:rPr lang="en-US" altLang="en-US" dirty="0">
                <a:latin typeface="Courier New" pitchFamily="49" charset="0"/>
              </a:rPr>
              <a:t>salary+300</a:t>
            </a:r>
            <a:r>
              <a:rPr lang="en-US" altLang="en-US" dirty="0"/>
              <a:t>.</a:t>
            </a:r>
          </a:p>
          <a:p>
            <a:pPr lvl="1" eaLnBrk="1" hangingPunct="1"/>
            <a:r>
              <a:rPr lang="en-US" altLang="en-US" dirty="0"/>
              <a:t>Remember that the Oracle server ignores blank spaces before and after the arithmetic operator.</a:t>
            </a:r>
          </a:p>
          <a:p>
            <a:pPr lvl="1" eaLnBrk="1" hangingPunct="1"/>
            <a:r>
              <a:rPr lang="en-US" altLang="en-US" b="1" dirty="0"/>
              <a:t>Rules of </a:t>
            </a:r>
            <a:r>
              <a:rPr lang="en-US" altLang="en-US" b="1" dirty="0" smtClean="0"/>
              <a:t>Precedence</a:t>
            </a:r>
          </a:p>
          <a:p>
            <a:pPr lvl="2" eaLnBrk="1" hangingPunct="1"/>
            <a:r>
              <a:rPr lang="en-US" altLang="en-US" dirty="0" smtClean="0"/>
              <a:t>Multiplication </a:t>
            </a:r>
            <a:r>
              <a:rPr lang="en-US" altLang="en-US" dirty="0"/>
              <a:t>and division occur before addition and </a:t>
            </a:r>
            <a:r>
              <a:rPr lang="en-US" altLang="en-US" dirty="0" smtClean="0"/>
              <a:t>subtraction.</a:t>
            </a:r>
          </a:p>
          <a:p>
            <a:pPr lvl="2" eaLnBrk="1" hangingPunct="1"/>
            <a:r>
              <a:rPr lang="en-US" altLang="en-US" dirty="0" smtClean="0"/>
              <a:t>Operators </a:t>
            </a:r>
            <a:r>
              <a:rPr lang="en-US" altLang="en-US" dirty="0"/>
              <a:t>of the same priority are evaluated from left to </a:t>
            </a:r>
            <a:r>
              <a:rPr lang="en-US" altLang="en-US" dirty="0" smtClean="0"/>
              <a:t>right.</a:t>
            </a:r>
          </a:p>
          <a:p>
            <a:pPr lvl="2" eaLnBrk="1" hangingPunct="1"/>
            <a:r>
              <a:rPr lang="en-US" altLang="en-US" dirty="0" smtClean="0"/>
              <a:t>Parentheses </a:t>
            </a:r>
            <a:r>
              <a:rPr lang="en-US" altLang="en-US" dirty="0"/>
              <a:t>are used to override the default precedence or to clarify the statement.</a:t>
            </a:r>
          </a:p>
        </p:txBody>
      </p:sp>
      <p:sp>
        <p:nvSpPr>
          <p:cNvPr id="27652"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2 - </a:t>
            </a:r>
            <a:fld id="{7C951E65-0BAA-4B24-AD87-683F8269D8DB}" type="slidenum">
              <a:rPr lang="en-US" smtClean="0"/>
              <a:pPr>
                <a:defRPr/>
              </a:pPr>
              <a:t>18</a:t>
            </a:fld>
            <a:endParaRPr lang="en-US" dirty="0"/>
          </a:p>
        </p:txBody>
      </p:sp>
    </p:spTree>
    <p:extLst>
      <p:ext uri="{BB962C8B-B14F-4D97-AF65-F5344CB8AC3E}">
        <p14:creationId xmlns:p14="http://schemas.microsoft.com/office/powerpoint/2010/main" val="17716864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9"/>
          <p:cNvSpPr>
            <a:spLocks noGrp="1" noChangeArrowheads="1"/>
          </p:cNvSpPr>
          <p:nvPr>
            <p:ph type="body" idx="1"/>
          </p:nvPr>
        </p:nvSpPr>
        <p:spPr>
          <a:noFill/>
          <a:ln/>
        </p:spPr>
        <p:txBody>
          <a:bodyPr/>
          <a:lstStyle/>
          <a:p>
            <a:pPr lvl="1" eaLnBrk="1" hangingPunct="1"/>
            <a:r>
              <a:rPr lang="en-US" altLang="en-US" dirty="0">
                <a:solidFill>
                  <a:schemeClr val="tx1"/>
                </a:solidFill>
              </a:rPr>
              <a:t>The first example in the slide displays the last name, salary, and annual compensation of employees. It calculates the annual compensation by multiplying the monthly salary with 12, plus a one-time bonus of $100. Note that multiplication is performed before addition.</a:t>
            </a:r>
          </a:p>
          <a:p>
            <a:pPr lvl="1" eaLnBrk="1" hangingPunct="1"/>
            <a:r>
              <a:rPr lang="en-US" altLang="en-US" b="1" dirty="0">
                <a:solidFill>
                  <a:schemeClr val="tx1"/>
                </a:solidFill>
              </a:rPr>
              <a:t>Note:</a:t>
            </a:r>
            <a:r>
              <a:rPr lang="en-US" altLang="en-US" dirty="0">
                <a:solidFill>
                  <a:schemeClr val="tx1"/>
                </a:solidFill>
              </a:rPr>
              <a:t> Use parentheses to reinforce the standard order of precedence and to improve clarity. For example, the expression in the slide can be written as </a:t>
            </a:r>
            <a:r>
              <a:rPr lang="en-US" altLang="en-US" dirty="0">
                <a:solidFill>
                  <a:schemeClr val="tx1"/>
                </a:solidFill>
                <a:latin typeface="Courier New" pitchFamily="49" charset="0"/>
              </a:rPr>
              <a:t>(12*salary)+100</a:t>
            </a:r>
            <a:r>
              <a:rPr lang="en-US" altLang="en-US" dirty="0">
                <a:solidFill>
                  <a:schemeClr val="tx1"/>
                </a:solidFill>
              </a:rPr>
              <a:t> with no change in the result.</a:t>
            </a:r>
            <a:endParaRPr lang="en-US" altLang="en-US" b="1" dirty="0"/>
          </a:p>
          <a:p>
            <a:pPr lvl="1" eaLnBrk="1" hangingPunct="1"/>
            <a:r>
              <a:rPr lang="en-US" altLang="en-US" b="1" dirty="0"/>
              <a:t>Using Parentheses</a:t>
            </a:r>
          </a:p>
          <a:p>
            <a:pPr lvl="1" eaLnBrk="1" hangingPunct="1"/>
            <a:r>
              <a:rPr lang="en-US" altLang="en-US" dirty="0">
                <a:solidFill>
                  <a:schemeClr val="tx1"/>
                </a:solidFill>
              </a:rPr>
              <a:t>You can override the rules of precedence by using parentheses to specify the desired order in which the operators are to be executed.</a:t>
            </a:r>
          </a:p>
          <a:p>
            <a:pPr lvl="1" eaLnBrk="1" hangingPunct="1"/>
            <a:r>
              <a:rPr lang="en-US" altLang="en-US" dirty="0">
                <a:solidFill>
                  <a:schemeClr val="tx1"/>
                </a:solidFill>
              </a:rPr>
              <a:t>The second example in the slide displays the last name, salary, and annual compensation of employees. It calculates the annual compensation as follows: adding a monthly bonus of $100 to the monthly salary, and then multiplying that subtotal with 12. Because of the parentheses, addition takes priority over multiplication.</a:t>
            </a:r>
          </a:p>
        </p:txBody>
      </p:sp>
      <p:sp>
        <p:nvSpPr>
          <p:cNvPr id="29700"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2 - </a:t>
            </a:r>
            <a:fld id="{7C951E65-0BAA-4B24-AD87-683F8269D8DB}" type="slidenum">
              <a:rPr lang="en-US" smtClean="0"/>
              <a:pPr>
                <a:defRPr/>
              </a:pPr>
              <a:t>19</a:t>
            </a:fld>
            <a:endParaRPr lang="en-US" dirty="0"/>
          </a:p>
        </p:txBody>
      </p:sp>
    </p:spTree>
    <p:extLst>
      <p:ext uri="{BB962C8B-B14F-4D97-AF65-F5344CB8AC3E}">
        <p14:creationId xmlns:p14="http://schemas.microsoft.com/office/powerpoint/2010/main" val="428389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Notes Placeholder 6"/>
          <p:cNvSpPr>
            <a:spLocks noGrp="1"/>
          </p:cNvSpPr>
          <p:nvPr>
            <p:ph type="body" idx="1"/>
          </p:nvPr>
        </p:nvSpPr>
        <p:spPr/>
        <p:txBody>
          <a:bodyPr>
            <a:normAutofit/>
          </a:bodyPr>
          <a:lstStyle/>
          <a:p>
            <a:pPr lvl="1"/>
            <a:r>
              <a:rPr lang="en-US" altLang="en-US" dirty="0"/>
              <a:t>In Unit 1, you will learn how to query the data from tables, how to query selected records from tables, and also how to sort the data retrieved from the tables.</a:t>
            </a:r>
          </a:p>
        </p:txBody>
      </p:sp>
      <p:sp>
        <p:nvSpPr>
          <p:cNvPr id="7" name="Slide Image Placeholder 6"/>
          <p:cNvSpPr>
            <a:spLocks noGrp="1" noRot="1" noChangeAspect="1"/>
          </p:cNvSpPr>
          <p:nvPr>
            <p:ph type="sldImg"/>
          </p:nvPr>
        </p:nvSpPr>
        <p:spPr>
          <a:xfrm>
            <a:off x="457200" y="457200"/>
            <a:ext cx="6858000" cy="3859213"/>
          </a:xfrm>
        </p:spPr>
      </p:sp>
      <p:sp>
        <p:nvSpPr>
          <p:cNvPr id="3" name="Footer Placeholder 2"/>
          <p:cNvSpPr>
            <a:spLocks noGrp="1"/>
          </p:cNvSpPr>
          <p:nvPr>
            <p:ph type="ftr" sz="quarter" idx="10"/>
          </p:nvPr>
        </p:nvSpPr>
        <p:spPr/>
        <p:txBody>
          <a:bodyPr/>
          <a:lstStyle/>
          <a:p>
            <a:pPr>
              <a:defRPr/>
            </a:pPr>
            <a:r>
              <a:rPr lang="en-US" smtClean="0"/>
              <a:t>Oracle Database 19c: SQL Workshop   2 - </a:t>
            </a:r>
            <a:fld id="{7C951E65-0BAA-4B24-AD87-683F8269D8DB}" type="slidenum">
              <a:rPr lang="en-US" smtClean="0"/>
              <a:pPr>
                <a:defRPr/>
              </a:pPr>
              <a:t>2</a:t>
            </a:fld>
            <a:endParaRPr lang="en-US" dirty="0"/>
          </a:p>
        </p:txBody>
      </p:sp>
    </p:spTree>
    <p:extLst>
      <p:ext uri="{BB962C8B-B14F-4D97-AF65-F5344CB8AC3E}">
        <p14:creationId xmlns:p14="http://schemas.microsoft.com/office/powerpoint/2010/main" val="25020160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8"/>
          <p:cNvSpPr>
            <a:spLocks noGrp="1" noRot="1" noChangeAspect="1" noChangeArrowheads="1" noTextEdit="1"/>
          </p:cNvSpPr>
          <p:nvPr>
            <p:ph type="sldImg"/>
          </p:nvPr>
        </p:nvSpPr>
        <p:spPr>
          <a:xfrm>
            <a:off x="457200" y="457200"/>
            <a:ext cx="6858000" cy="3859213"/>
          </a:xfrm>
          <a:ln/>
        </p:spPr>
      </p:sp>
      <p:sp>
        <p:nvSpPr>
          <p:cNvPr id="31747" name="Rectangle 1029"/>
          <p:cNvSpPr>
            <a:spLocks noGrp="1" noChangeArrowheads="1"/>
          </p:cNvSpPr>
          <p:nvPr>
            <p:ph type="body" idx="1"/>
          </p:nvPr>
        </p:nvSpPr>
        <p:spPr>
          <a:noFill/>
          <a:ln/>
        </p:spPr>
        <p:txBody>
          <a:bodyPr lIns="13611" tIns="13611" rIns="13611" bIns="13611"/>
          <a:lstStyle/>
          <a:p>
            <a:pPr lvl="1" eaLnBrk="1" hangingPunct="1"/>
            <a:r>
              <a:rPr lang="en-US" altLang="en-US" dirty="0"/>
              <a:t>If a row </a:t>
            </a:r>
            <a:r>
              <a:rPr lang="en-US" altLang="en-US" dirty="0">
                <a:solidFill>
                  <a:schemeClr val="tx1"/>
                </a:solidFill>
              </a:rPr>
              <a:t>lacks a data value for a particular column, that value is said to be </a:t>
            </a:r>
            <a:r>
              <a:rPr lang="en-US" altLang="en-US" dirty="0">
                <a:solidFill>
                  <a:schemeClr val="tx1"/>
                </a:solidFill>
                <a:latin typeface="Courier New" pitchFamily="49" charset="0"/>
                <a:cs typeface="Courier New" pitchFamily="49" charset="0"/>
              </a:rPr>
              <a:t>NULL</a:t>
            </a:r>
            <a:r>
              <a:rPr lang="en-US" altLang="en-US" dirty="0">
                <a:solidFill>
                  <a:schemeClr val="tx1"/>
                </a:solidFill>
              </a:rPr>
              <a:t> or to contain a null. </a:t>
            </a:r>
          </a:p>
          <a:p>
            <a:pPr lvl="1" eaLnBrk="1" hangingPunct="1"/>
            <a:r>
              <a:rPr lang="en-US" altLang="en-US" dirty="0"/>
              <a:t>You can select columns with </a:t>
            </a:r>
            <a:r>
              <a:rPr lang="en-US" altLang="en-US" dirty="0">
                <a:latin typeface="Courier New" pitchFamily="49" charset="0"/>
                <a:cs typeface="Courier New" pitchFamily="49" charset="0"/>
              </a:rPr>
              <a:t>NULL</a:t>
            </a:r>
            <a:r>
              <a:rPr lang="en-US" altLang="en-US" dirty="0"/>
              <a:t> value in a </a:t>
            </a:r>
            <a:r>
              <a:rPr lang="en-US" altLang="en-US" dirty="0">
                <a:latin typeface="Courier New" pitchFamily="49" charset="0"/>
                <a:cs typeface="Courier New" pitchFamily="49" charset="0"/>
              </a:rPr>
              <a:t>SELECT</a:t>
            </a:r>
            <a:r>
              <a:rPr lang="en-US" altLang="en-US" dirty="0"/>
              <a:t> query and </a:t>
            </a:r>
            <a:r>
              <a:rPr lang="en-US" altLang="en-US" dirty="0">
                <a:latin typeface="Courier New" pitchFamily="49" charset="0"/>
                <a:cs typeface="Courier New" pitchFamily="49" charset="0"/>
              </a:rPr>
              <a:t>NULL</a:t>
            </a:r>
            <a:r>
              <a:rPr lang="en-US" altLang="en-US" dirty="0"/>
              <a:t> values can be part of an arithmetic expression. Any arithmetic expression using </a:t>
            </a:r>
            <a:r>
              <a:rPr lang="en-US" altLang="en-US" dirty="0">
                <a:latin typeface="Courier New" pitchFamily="49" charset="0"/>
                <a:cs typeface="Courier New" pitchFamily="49" charset="0"/>
              </a:rPr>
              <a:t>NULL</a:t>
            </a:r>
            <a:r>
              <a:rPr lang="en-US" altLang="en-US" dirty="0"/>
              <a:t> values results into </a:t>
            </a:r>
            <a:r>
              <a:rPr lang="en-US" altLang="en-US" dirty="0">
                <a:latin typeface="Courier New" pitchFamily="49" charset="0"/>
                <a:cs typeface="Courier New" pitchFamily="49" charset="0"/>
              </a:rPr>
              <a:t>NULL</a:t>
            </a:r>
            <a:r>
              <a:rPr lang="en-US" altLang="en-US" dirty="0"/>
              <a:t>. </a:t>
            </a:r>
          </a:p>
          <a:p>
            <a:pPr lvl="1" eaLnBrk="1" hangingPunct="1"/>
            <a:r>
              <a:rPr lang="en-US" altLang="en-US" dirty="0">
                <a:solidFill>
                  <a:schemeClr val="tx1"/>
                </a:solidFill>
              </a:rPr>
              <a:t>Columns of any</a:t>
            </a:r>
            <a:r>
              <a:rPr lang="en-US" altLang="en-US" dirty="0"/>
              <a:t> data type can contain nulls. However, some constraints (</a:t>
            </a:r>
            <a:r>
              <a:rPr lang="en-US" altLang="en-US" dirty="0">
                <a:latin typeface="Courier New" pitchFamily="49" charset="0"/>
              </a:rPr>
              <a:t>NOT</a:t>
            </a:r>
            <a:r>
              <a:rPr lang="en-US" altLang="en-US" dirty="0"/>
              <a:t> </a:t>
            </a:r>
            <a:r>
              <a:rPr lang="en-US" altLang="en-US" dirty="0">
                <a:latin typeface="Courier New" pitchFamily="49" charset="0"/>
              </a:rPr>
              <a:t>NULL</a:t>
            </a:r>
            <a:r>
              <a:rPr lang="en-US" altLang="en-US" dirty="0"/>
              <a:t> and </a:t>
            </a:r>
            <a:r>
              <a:rPr lang="en-US" altLang="en-US" dirty="0">
                <a:latin typeface="Courier New" pitchFamily="49" charset="0"/>
              </a:rPr>
              <a:t>PRIMARY KEY</a:t>
            </a:r>
            <a:r>
              <a:rPr lang="en-US" altLang="en-US" dirty="0"/>
              <a:t>) prevent nulls from being used in the column. </a:t>
            </a:r>
          </a:p>
          <a:p>
            <a:pPr lvl="1" eaLnBrk="1" hangingPunct="1"/>
            <a:r>
              <a:rPr lang="en-US" altLang="en-US" dirty="0"/>
              <a:t>In the slide example, notice that only a sales manager or sales representative can earn a commission in the </a:t>
            </a:r>
            <a:r>
              <a:rPr lang="en-US" altLang="en-US" dirty="0">
                <a:latin typeface="Courier New" pitchFamily="49" charset="0"/>
              </a:rPr>
              <a:t>COMMISSION_PCT</a:t>
            </a:r>
            <a:r>
              <a:rPr lang="en-US" altLang="en-US" dirty="0"/>
              <a:t> column of the </a:t>
            </a:r>
            <a:r>
              <a:rPr lang="en-US" altLang="en-US" dirty="0">
                <a:latin typeface="Courier New" pitchFamily="49" charset="0"/>
              </a:rPr>
              <a:t>EMPLOYEES</a:t>
            </a:r>
            <a:r>
              <a:rPr lang="en-US" altLang="en-US" dirty="0"/>
              <a:t> table. Other employees are not entitled to earn commissions. A null represents that fact.</a:t>
            </a:r>
          </a:p>
          <a:p>
            <a:pPr lvl="1" eaLnBrk="1" hangingPunct="1"/>
            <a:r>
              <a:rPr lang="en-US" altLang="en-US" dirty="0"/>
              <a:t>You can see that by default, SQL Developer uses the literal, (null), to identify null values,</a:t>
            </a:r>
            <a:r>
              <a:rPr lang="en-US" altLang="en-US" baseline="0" dirty="0"/>
              <a:t> and MySQL Workbench displays </a:t>
            </a:r>
            <a:r>
              <a:rPr lang="en-US" altLang="en-US" baseline="0" dirty="0">
                <a:latin typeface="Courier New" panose="02070309020205020404" pitchFamily="49" charset="0"/>
              </a:rPr>
              <a:t>NULL</a:t>
            </a:r>
            <a:r>
              <a:rPr lang="en-US" altLang="en-US" baseline="0" dirty="0"/>
              <a:t> as a graphic in white on Gray. The mysql command-line client displays the word </a:t>
            </a:r>
            <a:r>
              <a:rPr lang="en-US" altLang="en-US" baseline="0" dirty="0">
                <a:latin typeface="Courier New" panose="02070309020205020404" pitchFamily="49" charset="0"/>
              </a:rPr>
              <a:t>NULL</a:t>
            </a:r>
            <a:r>
              <a:rPr lang="en-US" altLang="en-US" baseline="0" dirty="0"/>
              <a:t>.</a:t>
            </a:r>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2 - </a:t>
            </a:r>
            <a:fld id="{7C951E65-0BAA-4B24-AD87-683F8269D8DB}" type="slidenum">
              <a:rPr lang="en-US" smtClean="0"/>
              <a:pPr>
                <a:defRPr/>
              </a:pPr>
              <a:t>20</a:t>
            </a:fld>
            <a:endParaRPr lang="en-US" dirty="0"/>
          </a:p>
        </p:txBody>
      </p:sp>
    </p:spTree>
    <p:extLst>
      <p:ext uri="{BB962C8B-B14F-4D97-AF65-F5344CB8AC3E}">
        <p14:creationId xmlns:p14="http://schemas.microsoft.com/office/powerpoint/2010/main" val="6371412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Rot="1" noChangeAspect="1" noChangeArrowheads="1" noTextEdit="1"/>
          </p:cNvSpPr>
          <p:nvPr>
            <p:ph type="sldImg"/>
          </p:nvPr>
        </p:nvSpPr>
        <p:spPr>
          <a:xfrm>
            <a:off x="457200" y="457200"/>
            <a:ext cx="6858000" cy="3859213"/>
          </a:xfrm>
          <a:ln/>
        </p:spPr>
      </p:sp>
      <p:sp>
        <p:nvSpPr>
          <p:cNvPr id="33795" name="Rectangle 5"/>
          <p:cNvSpPr>
            <a:spLocks noGrp="1" noChangeArrowheads="1"/>
          </p:cNvSpPr>
          <p:nvPr>
            <p:ph type="body" idx="1"/>
          </p:nvPr>
        </p:nvSpPr>
        <p:spPr>
          <a:noFill/>
          <a:ln/>
        </p:spPr>
        <p:txBody>
          <a:bodyPr lIns="13611" tIns="13611" rIns="13611" bIns="13611"/>
          <a:lstStyle/>
          <a:p>
            <a:pPr lvl="1" eaLnBrk="1" hangingPunct="1"/>
            <a:r>
              <a:rPr lang="en-US" altLang="en-US" dirty="0"/>
              <a:t>If any column value in an arithmetic expression is null, the result </a:t>
            </a:r>
            <a:r>
              <a:rPr lang="en-US" altLang="en-US" dirty="0">
                <a:solidFill>
                  <a:schemeClr val="tx1"/>
                </a:solidFill>
              </a:rPr>
              <a:t>is null. For example, if you attempt to perform division by zero, you get an error. However, if you divide a number by null, the result is a null or unknown.</a:t>
            </a:r>
          </a:p>
          <a:p>
            <a:pPr lvl="1" eaLnBrk="1" hangingPunct="1"/>
            <a:r>
              <a:rPr lang="en-US" altLang="en-US" dirty="0">
                <a:solidFill>
                  <a:schemeClr val="tx1"/>
                </a:solidFill>
              </a:rPr>
              <a:t>In the example in the slide, employee King does not get any commission. Because the </a:t>
            </a:r>
            <a:r>
              <a:rPr lang="en-US" altLang="en-US" dirty="0">
                <a:solidFill>
                  <a:schemeClr val="tx1"/>
                </a:solidFill>
                <a:latin typeface="Courier New" pitchFamily="49" charset="0"/>
              </a:rPr>
              <a:t>commission_pct</a:t>
            </a:r>
            <a:r>
              <a:rPr lang="en-US" altLang="en-US" dirty="0">
                <a:solidFill>
                  <a:schemeClr val="tx1"/>
                </a:solidFill>
              </a:rPr>
              <a:t> column in the arithmetic expression is null, the result is null.</a:t>
            </a:r>
          </a:p>
        </p:txBody>
      </p:sp>
      <p:sp>
        <p:nvSpPr>
          <p:cNvPr id="3" name="Footer Placeholder 2"/>
          <p:cNvSpPr>
            <a:spLocks noGrp="1"/>
          </p:cNvSpPr>
          <p:nvPr>
            <p:ph type="ftr" sz="quarter" idx="10"/>
          </p:nvPr>
        </p:nvSpPr>
        <p:spPr/>
        <p:txBody>
          <a:bodyPr/>
          <a:lstStyle/>
          <a:p>
            <a:pPr>
              <a:defRPr/>
            </a:pPr>
            <a:r>
              <a:rPr lang="en-US" smtClean="0"/>
              <a:t>Oracle Database 19c: SQL Workshop   2 - </a:t>
            </a:r>
            <a:fld id="{7C951E65-0BAA-4B24-AD87-683F8269D8DB}" type="slidenum">
              <a:rPr lang="en-US" smtClean="0"/>
              <a:pPr>
                <a:defRPr/>
              </a:pPr>
              <a:t>21</a:t>
            </a:fld>
            <a:endParaRPr lang="en-US" dirty="0"/>
          </a:p>
        </p:txBody>
      </p:sp>
    </p:spTree>
    <p:extLst>
      <p:ext uri="{BB962C8B-B14F-4D97-AF65-F5344CB8AC3E}">
        <p14:creationId xmlns:p14="http://schemas.microsoft.com/office/powerpoint/2010/main" val="10554786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Image Placeholder 5"/>
          <p:cNvSpPr>
            <a:spLocks noGrp="1" noRot="1" noChangeAspect="1" noTextEdit="1"/>
          </p:cNvSpPr>
          <p:nvPr>
            <p:ph type="sldImg"/>
          </p:nvPr>
        </p:nvSpPr>
        <p:spPr>
          <a:xfrm>
            <a:off x="457200" y="457200"/>
            <a:ext cx="6858000" cy="3859213"/>
          </a:xfrm>
          <a:ln/>
        </p:spPr>
      </p:sp>
      <p:sp>
        <p:nvSpPr>
          <p:cNvPr id="35844" name="Notes Placeholder 6"/>
          <p:cNvSpPr>
            <a:spLocks noGrp="1"/>
          </p:cNvSpPr>
          <p:nvPr>
            <p:ph type="body" idx="1"/>
          </p:nvPr>
        </p:nvSpPr>
        <p:spPr>
          <a:noFill/>
          <a:ln/>
        </p:spPr>
        <p:txBody>
          <a:bodyPr/>
          <a:lstStyle/>
          <a:p>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2 - </a:t>
            </a:r>
            <a:fld id="{7C951E65-0BAA-4B24-AD87-683F8269D8DB}" type="slidenum">
              <a:rPr lang="en-US" smtClean="0"/>
              <a:pPr>
                <a:defRPr/>
              </a:pPr>
              <a:t>22</a:t>
            </a:fld>
            <a:endParaRPr lang="en-US" dirty="0"/>
          </a:p>
        </p:txBody>
      </p:sp>
    </p:spTree>
    <p:extLst>
      <p:ext uri="{BB962C8B-B14F-4D97-AF65-F5344CB8AC3E}">
        <p14:creationId xmlns:p14="http://schemas.microsoft.com/office/powerpoint/2010/main" val="21939321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body" idx="1"/>
          </p:nvPr>
        </p:nvSpPr>
        <p:spPr>
          <a:noFill/>
          <a:ln/>
        </p:spPr>
        <p:txBody>
          <a:bodyPr/>
          <a:lstStyle/>
          <a:p>
            <a:pPr lvl="1" eaLnBrk="1" hangingPunct="1"/>
            <a:r>
              <a:rPr lang="en-US" altLang="en-US" dirty="0"/>
              <a:t>When displaying the result of a query, the results normally use the name of the selected column as the column heading. This heading might</a:t>
            </a:r>
            <a:r>
              <a:rPr lang="en-US" altLang="en-US" baseline="0" dirty="0"/>
              <a:t> </a:t>
            </a:r>
            <a:r>
              <a:rPr lang="en-US" altLang="en-US" dirty="0"/>
              <a:t>not be descriptive and, therefore, might be difficult to understand. You can change a column heading by using a column alias.</a:t>
            </a:r>
          </a:p>
          <a:p>
            <a:pPr lvl="1" eaLnBrk="1" hangingPunct="1"/>
            <a:r>
              <a:rPr lang="en-US" altLang="en-US" dirty="0"/>
              <a:t>Specify the alias after the column in the </a:t>
            </a:r>
            <a:r>
              <a:rPr lang="en-US" altLang="en-US" dirty="0">
                <a:latin typeface="Courier New" pitchFamily="49" charset="0"/>
              </a:rPr>
              <a:t>SELECT</a:t>
            </a:r>
            <a:r>
              <a:rPr lang="en-US" altLang="en-US" dirty="0"/>
              <a:t> list using blank space or the optional keyword</a:t>
            </a:r>
            <a:r>
              <a:rPr lang="en-US" altLang="en-US" baseline="0" dirty="0"/>
              <a:t> </a:t>
            </a:r>
            <a:r>
              <a:rPr lang="en-US" altLang="en-US" baseline="0" dirty="0">
                <a:latin typeface="Courier New" panose="02070309020205020404" pitchFamily="49" charset="0"/>
              </a:rPr>
              <a:t>AS</a:t>
            </a:r>
            <a:r>
              <a:rPr lang="en-US" altLang="en-US" dirty="0"/>
              <a:t> as a separator between the column name and the alias. </a:t>
            </a:r>
          </a:p>
          <a:p>
            <a:pPr lvl="1" eaLnBrk="1" hangingPunct="1"/>
            <a:r>
              <a:rPr lang="en-US" altLang="en-US" dirty="0"/>
              <a:t>In Oracle database, by default, alias headings appear in uppercase, so enclose a case-sensitive alias in double quotation marks (</a:t>
            </a:r>
            <a:r>
              <a:rPr lang="en-US" altLang="en-US" dirty="0">
                <a:latin typeface="Courier New" pitchFamily="49" charset="0"/>
                <a:cs typeface="Courier New" pitchFamily="49" charset="0"/>
              </a:rPr>
              <a:t>" "</a:t>
            </a:r>
            <a:r>
              <a:rPr lang="en-US" altLang="en-US" dirty="0"/>
              <a:t>). In Oracle database, if the alias contains spaces or special characters (such as </a:t>
            </a:r>
            <a:r>
              <a:rPr lang="en-US" altLang="en-US" dirty="0">
                <a:latin typeface="Courier New" pitchFamily="49" charset="0"/>
                <a:cs typeface="Courier New" pitchFamily="49" charset="0"/>
              </a:rPr>
              <a:t>-</a:t>
            </a:r>
            <a:r>
              <a:rPr lang="en-US" altLang="en-US" dirty="0"/>
              <a:t>, </a:t>
            </a:r>
            <a:r>
              <a:rPr lang="en-US" altLang="en-US" dirty="0">
                <a:latin typeface="Courier New" pitchFamily="49" charset="0"/>
                <a:cs typeface="Courier New" pitchFamily="49" charset="0"/>
              </a:rPr>
              <a:t>!</a:t>
            </a:r>
            <a:r>
              <a:rPr lang="en-US" altLang="en-US" dirty="0"/>
              <a:t>, </a:t>
            </a:r>
            <a:r>
              <a:rPr lang="en-US" altLang="en-US" dirty="0">
                <a:latin typeface="Courier New" pitchFamily="49" charset="0"/>
                <a:cs typeface="Courier New" pitchFamily="49" charset="0"/>
              </a:rPr>
              <a:t>_</a:t>
            </a:r>
            <a:r>
              <a:rPr lang="en-US" altLang="en-US" dirty="0"/>
              <a:t>), enclose the alias in double quotation marks (</a:t>
            </a:r>
            <a:r>
              <a:rPr lang="en-US" altLang="en-US" dirty="0">
                <a:latin typeface="Courier New" pitchFamily="49" charset="0"/>
                <a:cs typeface="Courier New" pitchFamily="49" charset="0"/>
              </a:rPr>
              <a:t>" "</a:t>
            </a:r>
            <a:r>
              <a:rPr lang="en-US" altLang="en-US" dirty="0"/>
              <a:t>). </a:t>
            </a:r>
          </a:p>
          <a:p>
            <a:pPr lvl="1" eaLnBrk="1" hangingPunct="1"/>
            <a:r>
              <a:rPr lang="en-US" altLang="en-US" dirty="0"/>
              <a:t>In</a:t>
            </a:r>
            <a:r>
              <a:rPr lang="en-US" altLang="en-US" baseline="0" dirty="0"/>
              <a:t> MySQL, if the alias contains spaces or special chara</a:t>
            </a:r>
            <a:r>
              <a:rPr lang="en-US" altLang="en-US" dirty="0"/>
              <a:t>cters, quote the alias by being enclosing it in backticks (</a:t>
            </a:r>
            <a:r>
              <a:rPr lang="en-US" altLang="en-US" dirty="0">
                <a:latin typeface="Courier New" panose="02070309020205020404" pitchFamily="49" charset="0"/>
              </a:rPr>
              <a:t>` `</a:t>
            </a:r>
            <a:r>
              <a:rPr lang="en-US" altLang="en-US" dirty="0"/>
              <a:t>), single quotation marks (</a:t>
            </a:r>
            <a:r>
              <a:rPr lang="en-US" altLang="en-US" dirty="0">
                <a:latin typeface="Courier New" panose="02070309020205020404" pitchFamily="49" charset="0"/>
              </a:rPr>
              <a:t>' '</a:t>
            </a:r>
            <a:r>
              <a:rPr lang="en-US" altLang="en-US" dirty="0"/>
              <a:t>), or double quotation marks (</a:t>
            </a:r>
            <a:r>
              <a:rPr lang="en-US" altLang="en-US" dirty="0">
                <a:latin typeface="Courier New" panose="02070309020205020404" pitchFamily="49" charset="0"/>
              </a:rPr>
              <a:t>" "</a:t>
            </a:r>
            <a:r>
              <a:rPr lang="en-US" altLang="en-US" dirty="0"/>
              <a:t>). In MySQL, </a:t>
            </a:r>
            <a:r>
              <a:rPr lang="en-US" altLang="en-US" baseline="0" dirty="0"/>
              <a:t>alias headings are case-sensitive. That is, they appear in the case specified, even if they are not quoted with</a:t>
            </a:r>
            <a:r>
              <a:rPr lang="en-US" altLang="en-US" dirty="0"/>
              <a:t> backticks (</a:t>
            </a:r>
            <a:r>
              <a:rPr lang="en-US" altLang="en-US" dirty="0">
                <a:latin typeface="Courier New" panose="02070309020205020404" pitchFamily="49" charset="0"/>
              </a:rPr>
              <a:t>` `</a:t>
            </a:r>
            <a:r>
              <a:rPr lang="en-US" altLang="en-US" dirty="0"/>
              <a:t>), single quotation marks (</a:t>
            </a:r>
            <a:r>
              <a:rPr lang="en-US" altLang="en-US" dirty="0">
                <a:latin typeface="Courier New" panose="02070309020205020404" pitchFamily="49" charset="0"/>
              </a:rPr>
              <a:t>' '</a:t>
            </a:r>
            <a:r>
              <a:rPr lang="en-US" altLang="en-US" dirty="0"/>
              <a:t>), or double quotation marks (</a:t>
            </a:r>
            <a:r>
              <a:rPr lang="en-US" altLang="en-US" dirty="0">
                <a:latin typeface="Courier New" panose="02070309020205020404" pitchFamily="49" charset="0"/>
              </a:rPr>
              <a:t>" "</a:t>
            </a:r>
            <a:r>
              <a:rPr lang="en-US" altLang="en-US" dirty="0"/>
              <a:t>). </a:t>
            </a:r>
          </a:p>
        </p:txBody>
      </p:sp>
      <p:sp>
        <p:nvSpPr>
          <p:cNvPr id="37892"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2 - </a:t>
            </a:r>
            <a:fld id="{7C951E65-0BAA-4B24-AD87-683F8269D8DB}" type="slidenum">
              <a:rPr lang="en-US" smtClean="0"/>
              <a:pPr>
                <a:defRPr/>
              </a:pPr>
              <a:t>23</a:t>
            </a:fld>
            <a:endParaRPr lang="en-US" dirty="0"/>
          </a:p>
        </p:txBody>
      </p:sp>
    </p:spTree>
    <p:extLst>
      <p:ext uri="{BB962C8B-B14F-4D97-AF65-F5344CB8AC3E}">
        <p14:creationId xmlns:p14="http://schemas.microsoft.com/office/powerpoint/2010/main" val="42508188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Rot="1" noChangeAspect="1" noChangeArrowheads="1" noTextEdit="1"/>
          </p:cNvSpPr>
          <p:nvPr>
            <p:ph type="sldImg"/>
          </p:nvPr>
        </p:nvSpPr>
        <p:spPr>
          <a:xfrm>
            <a:off x="457200" y="457200"/>
            <a:ext cx="6858000" cy="3859213"/>
          </a:xfrm>
          <a:ln/>
        </p:spPr>
      </p:sp>
      <p:sp>
        <p:nvSpPr>
          <p:cNvPr id="39939" name="Rectangle 7"/>
          <p:cNvSpPr>
            <a:spLocks noGrp="1" noChangeArrowheads="1"/>
          </p:cNvSpPr>
          <p:nvPr>
            <p:ph type="body" idx="1"/>
          </p:nvPr>
        </p:nvSpPr>
        <p:spPr>
          <a:noFill/>
          <a:ln/>
        </p:spPr>
        <p:txBody>
          <a:bodyPr lIns="13611" tIns="13611" rIns="13611" bIns="13611"/>
          <a:lstStyle/>
          <a:p>
            <a:pPr lvl="1" eaLnBrk="1" hangingPunct="1"/>
            <a:r>
              <a:rPr lang="en-US" altLang="en-US" dirty="0">
                <a:solidFill>
                  <a:schemeClr val="tx1"/>
                </a:solidFill>
              </a:rPr>
              <a:t>The first example displays the names and the commission percentages of all the employees. Note that the optional </a:t>
            </a:r>
            <a:r>
              <a:rPr lang="en-US" altLang="en-US" dirty="0">
                <a:solidFill>
                  <a:schemeClr val="tx1"/>
                </a:solidFill>
                <a:latin typeface="Courier New" pitchFamily="49" charset="0"/>
              </a:rPr>
              <a:t>AS</a:t>
            </a:r>
            <a:r>
              <a:rPr lang="en-US" altLang="en-US" dirty="0">
                <a:solidFill>
                  <a:schemeClr val="tx1"/>
                </a:solidFill>
              </a:rPr>
              <a:t> keyword has been used before the column alias ‘name’. The result of the query is the same whether the </a:t>
            </a:r>
            <a:r>
              <a:rPr lang="en-US" altLang="en-US" dirty="0">
                <a:solidFill>
                  <a:schemeClr val="tx1"/>
                </a:solidFill>
                <a:latin typeface="Courier New" pitchFamily="49" charset="0"/>
              </a:rPr>
              <a:t>AS</a:t>
            </a:r>
            <a:r>
              <a:rPr lang="en-US" altLang="en-US" dirty="0">
                <a:solidFill>
                  <a:schemeClr val="tx1"/>
                </a:solidFill>
              </a:rPr>
              <a:t> keyword is used or not. Also, note that the SQL statement has the column aliases, </a:t>
            </a:r>
            <a:r>
              <a:rPr lang="en-US" altLang="en-US" dirty="0">
                <a:solidFill>
                  <a:schemeClr val="tx1"/>
                </a:solidFill>
                <a:latin typeface="Courier New" pitchFamily="49" charset="0"/>
              </a:rPr>
              <a:t>name</a:t>
            </a:r>
            <a:r>
              <a:rPr lang="en-US" altLang="en-US" dirty="0">
                <a:solidFill>
                  <a:schemeClr val="tx1"/>
                </a:solidFill>
              </a:rPr>
              <a:t> and </a:t>
            </a:r>
            <a:r>
              <a:rPr lang="en-US" altLang="en-US" dirty="0">
                <a:solidFill>
                  <a:schemeClr val="tx1"/>
                </a:solidFill>
                <a:latin typeface="Courier New" pitchFamily="49" charset="0"/>
              </a:rPr>
              <a:t>comm</a:t>
            </a:r>
            <a:r>
              <a:rPr lang="en-US" altLang="en-US" dirty="0">
                <a:solidFill>
                  <a:schemeClr val="tx1"/>
                </a:solidFill>
              </a:rPr>
              <a:t>, in lowercase, whereas the result of the query in Oracle displays the column headings in uppercase. As mentioned in the preceding slide, column headings appear in uppercase by default.</a:t>
            </a:r>
          </a:p>
          <a:p>
            <a:pPr lvl="1" eaLnBrk="1" hangingPunct="1"/>
            <a:r>
              <a:rPr lang="en-US" altLang="en-US" dirty="0">
                <a:solidFill>
                  <a:schemeClr val="tx1"/>
                </a:solidFill>
              </a:rPr>
              <a:t>The second example displays the last names and annual salaries of all the employees. Because </a:t>
            </a:r>
            <a:r>
              <a:rPr lang="en-US" altLang="en-US" dirty="0">
                <a:solidFill>
                  <a:schemeClr val="tx1"/>
                </a:solidFill>
                <a:latin typeface="Courier New" pitchFamily="49" charset="0"/>
              </a:rPr>
              <a:t>Annual</a:t>
            </a:r>
            <a:r>
              <a:rPr lang="en-US" altLang="en-US" dirty="0">
                <a:solidFill>
                  <a:schemeClr val="tx1"/>
                </a:solidFill>
              </a:rPr>
              <a:t> </a:t>
            </a:r>
            <a:r>
              <a:rPr lang="en-US" altLang="en-US" dirty="0">
                <a:solidFill>
                  <a:schemeClr val="tx1"/>
                </a:solidFill>
                <a:latin typeface="Courier New" pitchFamily="49" charset="0"/>
              </a:rPr>
              <a:t>Salary</a:t>
            </a:r>
            <a:r>
              <a:rPr lang="en-US" altLang="en-US" dirty="0">
                <a:solidFill>
                  <a:schemeClr val="tx1"/>
                </a:solidFill>
              </a:rPr>
              <a:t> contains a space, it has been enclosed in double quotation marks. Note that the column heading in the output is exactly the same as the column</a:t>
            </a:r>
            <a:r>
              <a:rPr lang="en-US" altLang="en-US" dirty="0"/>
              <a:t> alias.</a:t>
            </a:r>
          </a:p>
          <a:p>
            <a:pPr lvl="1" eaLnBrk="1" hangingPunct="1"/>
            <a:r>
              <a:rPr lang="en-US" altLang="en-US" dirty="0"/>
              <a:t>Note: In MySQL</a:t>
            </a:r>
            <a:r>
              <a:rPr lang="en-US" altLang="en-US" baseline="0" dirty="0"/>
              <a:t> the second example does not require the double quotation marks for ‘Name’. It would be equivalent as the following:</a:t>
            </a:r>
          </a:p>
          <a:p>
            <a:pPr lvl="4" eaLnBrk="1" hangingPunct="1"/>
            <a:r>
              <a:rPr lang="en-US" altLang="en-US" dirty="0">
                <a:latin typeface="Courier New" panose="02070309020205020404" pitchFamily="49" charset="0"/>
              </a:rPr>
              <a:t>SELECT</a:t>
            </a:r>
            <a:r>
              <a:rPr lang="en-US" altLang="en-US" baseline="0" dirty="0">
                <a:latin typeface="Courier New" panose="02070309020205020404" pitchFamily="49" charset="0"/>
              </a:rPr>
              <a:t> last_name Name, salary*12 "Annual Salary"</a:t>
            </a:r>
          </a:p>
          <a:p>
            <a:pPr lvl="4" eaLnBrk="1" hangingPunct="1"/>
            <a:r>
              <a:rPr lang="en-US" altLang="en-US" baseline="0" dirty="0">
                <a:latin typeface="Courier New" panose="02070309020205020404" pitchFamily="49" charset="0"/>
              </a:rPr>
              <a:t>FROM employees;</a:t>
            </a:r>
            <a:endParaRPr lang="en-US" altLang="en-US" dirty="0">
              <a:latin typeface="Courier New" panose="02070309020205020404" pitchFamily="49" charset="0"/>
            </a:endParaRPr>
          </a:p>
        </p:txBody>
      </p:sp>
      <p:sp>
        <p:nvSpPr>
          <p:cNvPr id="3" name="Footer Placeholder 2"/>
          <p:cNvSpPr>
            <a:spLocks noGrp="1"/>
          </p:cNvSpPr>
          <p:nvPr>
            <p:ph type="ftr" sz="quarter" idx="10"/>
          </p:nvPr>
        </p:nvSpPr>
        <p:spPr/>
        <p:txBody>
          <a:bodyPr/>
          <a:lstStyle/>
          <a:p>
            <a:pPr>
              <a:defRPr/>
            </a:pPr>
            <a:r>
              <a:rPr lang="en-US" smtClean="0"/>
              <a:t>Oracle Database 19c: SQL Workshop   2 - </a:t>
            </a:r>
            <a:fld id="{7C951E65-0BAA-4B24-AD87-683F8269D8DB}" type="slidenum">
              <a:rPr lang="en-US" smtClean="0"/>
              <a:pPr>
                <a:defRPr/>
              </a:pPr>
              <a:t>24</a:t>
            </a:fld>
            <a:endParaRPr lang="en-US" dirty="0"/>
          </a:p>
        </p:txBody>
      </p:sp>
    </p:spTree>
    <p:extLst>
      <p:ext uri="{BB962C8B-B14F-4D97-AF65-F5344CB8AC3E}">
        <p14:creationId xmlns:p14="http://schemas.microsoft.com/office/powerpoint/2010/main" val="1102799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Image Placeholder 5"/>
          <p:cNvSpPr>
            <a:spLocks noGrp="1" noRot="1" noChangeAspect="1" noTextEdit="1"/>
          </p:cNvSpPr>
          <p:nvPr>
            <p:ph type="sldImg"/>
          </p:nvPr>
        </p:nvSpPr>
        <p:spPr>
          <a:xfrm>
            <a:off x="457200" y="457200"/>
            <a:ext cx="6858000" cy="3859213"/>
          </a:xfrm>
          <a:ln/>
        </p:spPr>
      </p:sp>
      <p:sp>
        <p:nvSpPr>
          <p:cNvPr id="41988" name="Notes Placeholder 6"/>
          <p:cNvSpPr>
            <a:spLocks noGrp="1"/>
          </p:cNvSpPr>
          <p:nvPr>
            <p:ph type="body" idx="1"/>
          </p:nvPr>
        </p:nvSpPr>
        <p:spPr>
          <a:noFill/>
          <a:ln/>
        </p:spPr>
        <p:txBody>
          <a:bodyPr/>
          <a:lstStyle/>
          <a:p>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2 - </a:t>
            </a:r>
            <a:fld id="{7C951E65-0BAA-4B24-AD87-683F8269D8DB}" type="slidenum">
              <a:rPr lang="en-US" smtClean="0"/>
              <a:pPr>
                <a:defRPr/>
              </a:pPr>
              <a:t>25</a:t>
            </a:fld>
            <a:endParaRPr lang="en-US" dirty="0"/>
          </a:p>
        </p:txBody>
      </p:sp>
    </p:spTree>
    <p:extLst>
      <p:ext uri="{BB962C8B-B14F-4D97-AF65-F5344CB8AC3E}">
        <p14:creationId xmlns:p14="http://schemas.microsoft.com/office/powerpoint/2010/main" val="30366439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Notes Placeholder 2"/>
          <p:cNvSpPr>
            <a:spLocks noGrp="1"/>
          </p:cNvSpPr>
          <p:nvPr>
            <p:ph type="body" idx="1"/>
          </p:nvPr>
        </p:nvSpPr>
        <p:spPr>
          <a:noFill/>
          <a:ln/>
        </p:spPr>
        <p:txBody>
          <a:bodyPr/>
          <a:lstStyle/>
          <a:p>
            <a:pPr lvl="1"/>
            <a:r>
              <a:rPr lang="en-US" altLang="en-US" dirty="0"/>
              <a:t>You can link columns to other columns, arithmetic expressions, or constant values to create a character expression by using the concatenation operator (</a:t>
            </a:r>
            <a:r>
              <a:rPr lang="en-US" altLang="en-US" dirty="0">
                <a:latin typeface="Courier New" pitchFamily="49" charset="0"/>
                <a:cs typeface="Courier New" pitchFamily="49" charset="0"/>
              </a:rPr>
              <a:t>||</a:t>
            </a:r>
            <a:r>
              <a:rPr lang="en-US" altLang="en-US" dirty="0"/>
              <a:t>). Columns on either side of the operator are combined to make a single output column.</a:t>
            </a:r>
          </a:p>
          <a:p>
            <a:pPr lvl="1"/>
            <a:r>
              <a:rPr lang="en-US" altLang="en-US" dirty="0"/>
              <a:t>In the example, </a:t>
            </a:r>
            <a:r>
              <a:rPr lang="en-US" altLang="en-US" dirty="0">
                <a:latin typeface="Courier New" pitchFamily="49" charset="0"/>
                <a:cs typeface="Courier New" pitchFamily="49" charset="0"/>
              </a:rPr>
              <a:t>LAST_NAME</a:t>
            </a:r>
            <a:r>
              <a:rPr lang="en-US" altLang="en-US" dirty="0"/>
              <a:t> and </a:t>
            </a:r>
            <a:r>
              <a:rPr lang="en-US" altLang="en-US" dirty="0">
                <a:latin typeface="Courier New" pitchFamily="49" charset="0"/>
                <a:cs typeface="Courier New" pitchFamily="49" charset="0"/>
              </a:rPr>
              <a:t>JOB_ID</a:t>
            </a:r>
            <a:r>
              <a:rPr lang="en-US" altLang="en-US" dirty="0"/>
              <a:t> are concatenated, and given the alias </a:t>
            </a:r>
            <a:r>
              <a:rPr lang="en-US" altLang="en-US" dirty="0">
                <a:latin typeface="Courier New" pitchFamily="49" charset="0"/>
                <a:cs typeface="Courier New" pitchFamily="49" charset="0"/>
              </a:rPr>
              <a:t>Employees</a:t>
            </a:r>
            <a:r>
              <a:rPr lang="en-US" altLang="en-US" dirty="0"/>
              <a:t>. Note that the last name of the employee and the job code are combined to make a single output column.</a:t>
            </a:r>
          </a:p>
          <a:p>
            <a:pPr lvl="1"/>
            <a:r>
              <a:rPr lang="en-US" altLang="en-US" dirty="0"/>
              <a:t>The </a:t>
            </a:r>
            <a:r>
              <a:rPr lang="en-US" altLang="en-US" dirty="0">
                <a:latin typeface="Courier New" pitchFamily="49" charset="0"/>
                <a:cs typeface="Courier New" pitchFamily="49" charset="0"/>
              </a:rPr>
              <a:t>AS</a:t>
            </a:r>
            <a:r>
              <a:rPr lang="en-US" altLang="en-US" dirty="0"/>
              <a:t> keyword before the alias name makes the </a:t>
            </a:r>
            <a:r>
              <a:rPr lang="en-US" altLang="en-US" dirty="0">
                <a:latin typeface="Courier New" pitchFamily="49" charset="0"/>
                <a:cs typeface="Courier New" pitchFamily="49" charset="0"/>
              </a:rPr>
              <a:t>SELECT</a:t>
            </a:r>
            <a:r>
              <a:rPr lang="en-US" altLang="en-US" dirty="0"/>
              <a:t> clause easier to read.</a:t>
            </a:r>
          </a:p>
          <a:p>
            <a:pPr lvl="1"/>
            <a:r>
              <a:rPr lang="en-US" altLang="en-US" b="1" dirty="0"/>
              <a:t>Null Values with the Concatenation Operator</a:t>
            </a:r>
            <a:endParaRPr lang="en-US" altLang="en-US" dirty="0"/>
          </a:p>
          <a:p>
            <a:pPr lvl="1"/>
            <a:r>
              <a:rPr lang="en-US" altLang="en-US" dirty="0"/>
              <a:t>I</a:t>
            </a:r>
            <a:r>
              <a:rPr lang="en-US" altLang="en-US" baseline="0" dirty="0"/>
              <a:t>n Oracle databases, i</a:t>
            </a:r>
            <a:r>
              <a:rPr lang="en-US" altLang="en-US" dirty="0"/>
              <a:t>f you concatenate a null value with a character string, the result is a character string. </a:t>
            </a:r>
            <a:r>
              <a:rPr lang="en-US" altLang="en-US" dirty="0">
                <a:latin typeface="Courier New" pitchFamily="49" charset="0"/>
                <a:cs typeface="Courier New" pitchFamily="49" charset="0"/>
              </a:rPr>
              <a:t>LAST_NAME || NULL</a:t>
            </a:r>
            <a:r>
              <a:rPr lang="en-US" altLang="en-US" dirty="0"/>
              <a:t> results in </a:t>
            </a:r>
            <a:r>
              <a:rPr lang="en-US" altLang="en-US" dirty="0">
                <a:latin typeface="Courier New" pitchFamily="49" charset="0"/>
                <a:cs typeface="Courier New" pitchFamily="49" charset="0"/>
              </a:rPr>
              <a:t>LAST_NAME</a:t>
            </a:r>
            <a:r>
              <a:rPr lang="en-US" altLang="en-US" dirty="0"/>
              <a:t>.</a:t>
            </a:r>
          </a:p>
        </p:txBody>
      </p:sp>
      <p:sp>
        <p:nvSpPr>
          <p:cNvPr id="44036"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2 - </a:t>
            </a:r>
            <a:fld id="{7C951E65-0BAA-4B24-AD87-683F8269D8DB}" type="slidenum">
              <a:rPr lang="en-US" smtClean="0"/>
              <a:pPr>
                <a:defRPr/>
              </a:pPr>
              <a:t>26</a:t>
            </a:fld>
            <a:endParaRPr lang="en-US" dirty="0"/>
          </a:p>
        </p:txBody>
      </p:sp>
    </p:spTree>
    <p:extLst>
      <p:ext uri="{BB962C8B-B14F-4D97-AF65-F5344CB8AC3E}">
        <p14:creationId xmlns:p14="http://schemas.microsoft.com/office/powerpoint/2010/main" val="11067083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Notes Placeholder 2"/>
          <p:cNvSpPr>
            <a:spLocks noGrp="1"/>
          </p:cNvSpPr>
          <p:nvPr>
            <p:ph type="body" idx="1"/>
          </p:nvPr>
        </p:nvSpPr>
        <p:spPr>
          <a:noFill/>
          <a:ln/>
        </p:spPr>
        <p:txBody>
          <a:bodyPr/>
          <a:lstStyle/>
          <a:p>
            <a:pPr lvl="1"/>
            <a:r>
              <a:rPr lang="en-US" altLang="en-US" dirty="0"/>
              <a:t>You can link columns to other columns, arithmetic expressions, or constant values to create a character expression by using </a:t>
            </a:r>
            <a:r>
              <a:rPr lang="en-US" altLang="en-US" dirty="0">
                <a:latin typeface="Courier New" panose="02070309020205020404" pitchFamily="49" charset="0"/>
              </a:rPr>
              <a:t>CONCAT()</a:t>
            </a:r>
            <a:r>
              <a:rPr lang="en-US" altLang="en-US" dirty="0"/>
              <a:t>. Columns</a:t>
            </a:r>
            <a:r>
              <a:rPr lang="en-US" altLang="en-US" baseline="0" dirty="0"/>
              <a:t> names, separated by commas, </a:t>
            </a:r>
            <a:r>
              <a:rPr lang="en-US" altLang="en-US" dirty="0"/>
              <a:t>are combined to make a single output column.</a:t>
            </a:r>
          </a:p>
          <a:p>
            <a:pPr lvl="1"/>
            <a:r>
              <a:rPr lang="en-US" altLang="en-US" dirty="0"/>
              <a:t>In the example, </a:t>
            </a:r>
            <a:r>
              <a:rPr lang="en-US" altLang="en-US" dirty="0">
                <a:latin typeface="Courier New" pitchFamily="49" charset="0"/>
                <a:cs typeface="Courier New" pitchFamily="49" charset="0"/>
              </a:rPr>
              <a:t>Last_name</a:t>
            </a:r>
            <a:r>
              <a:rPr lang="en-US" altLang="en-US" dirty="0"/>
              <a:t> and </a:t>
            </a:r>
            <a:r>
              <a:rPr lang="en-US" altLang="en-US" dirty="0">
                <a:latin typeface="Courier New" pitchFamily="49" charset="0"/>
                <a:cs typeface="Courier New" pitchFamily="49" charset="0"/>
              </a:rPr>
              <a:t>Job_id</a:t>
            </a:r>
            <a:r>
              <a:rPr lang="en-US" altLang="en-US" dirty="0"/>
              <a:t> are concatenated, and given the alias </a:t>
            </a:r>
            <a:r>
              <a:rPr lang="en-US" altLang="en-US" dirty="0">
                <a:latin typeface="Courier New" pitchFamily="49" charset="0"/>
                <a:cs typeface="Courier New" pitchFamily="49" charset="0"/>
              </a:rPr>
              <a:t>Employees</a:t>
            </a:r>
            <a:r>
              <a:rPr lang="en-US" altLang="en-US" dirty="0"/>
              <a:t>. Note that the last name of the employee and the job code are combined to make a single output column, with no space between</a:t>
            </a:r>
            <a:r>
              <a:rPr lang="en-US" altLang="en-US" baseline="0" dirty="0"/>
              <a:t> them</a:t>
            </a:r>
            <a:r>
              <a:rPr lang="en-US" altLang="en-US" dirty="0"/>
              <a:t>.</a:t>
            </a:r>
          </a:p>
          <a:p>
            <a:pPr lvl="1"/>
            <a:r>
              <a:rPr lang="en-US" altLang="en-US" dirty="0"/>
              <a:t>The </a:t>
            </a:r>
            <a:r>
              <a:rPr lang="en-US" altLang="en-US" dirty="0">
                <a:latin typeface="Courier New" pitchFamily="49" charset="0"/>
                <a:cs typeface="Courier New" pitchFamily="49" charset="0"/>
              </a:rPr>
              <a:t>AS</a:t>
            </a:r>
            <a:r>
              <a:rPr lang="en-US" altLang="en-US" dirty="0"/>
              <a:t> keyword before the alias name makes the </a:t>
            </a:r>
            <a:r>
              <a:rPr lang="en-US" altLang="en-US" dirty="0">
                <a:latin typeface="Courier New" pitchFamily="49" charset="0"/>
                <a:cs typeface="Courier New" pitchFamily="49" charset="0"/>
              </a:rPr>
              <a:t>SELECT</a:t>
            </a:r>
            <a:r>
              <a:rPr lang="en-US" altLang="en-US" dirty="0"/>
              <a:t> clause easier to read.</a:t>
            </a:r>
          </a:p>
          <a:p>
            <a:pPr lvl="1"/>
            <a:r>
              <a:rPr lang="en-US" altLang="en-US" b="1" dirty="0"/>
              <a:t>Null Values with the Concatenation Operator</a:t>
            </a:r>
            <a:endParaRPr lang="en-US" altLang="en-US" dirty="0"/>
          </a:p>
          <a:p>
            <a:pPr lvl="1"/>
            <a:r>
              <a:rPr lang="en-US" altLang="en-US" dirty="0"/>
              <a:t>In MySQL, if you use the </a:t>
            </a:r>
            <a:r>
              <a:rPr lang="en-US" altLang="en-US" dirty="0">
                <a:latin typeface="Courier New" panose="02070309020205020404" pitchFamily="49" charset="0"/>
              </a:rPr>
              <a:t>CONCAT()</a:t>
            </a:r>
            <a:r>
              <a:rPr lang="en-US" altLang="en-US" dirty="0"/>
              <a:t> function to concatenate a null value with a character string, the result is </a:t>
            </a:r>
            <a:r>
              <a:rPr lang="en-US" altLang="en-US" dirty="0">
                <a:latin typeface="Courier New" pitchFamily="49" charset="0"/>
                <a:cs typeface="Courier New" pitchFamily="49" charset="0"/>
              </a:rPr>
              <a:t>NULL</a:t>
            </a:r>
            <a:r>
              <a:rPr lang="en-US" altLang="en-US" dirty="0"/>
              <a:t>.</a:t>
            </a:r>
          </a:p>
          <a:p>
            <a:r>
              <a:rPr lang="en-US" altLang="en-US" b="1" dirty="0">
                <a:solidFill>
                  <a:srgbClr val="0000FF"/>
                </a:solidFill>
              </a:rPr>
              <a:t>Instructor Note</a:t>
            </a:r>
          </a:p>
          <a:p>
            <a:pPr lvl="1"/>
            <a:r>
              <a:rPr lang="en-US" altLang="en-US" dirty="0">
                <a:solidFill>
                  <a:srgbClr val="0000FF"/>
                </a:solidFill>
              </a:rPr>
              <a:t>In</a:t>
            </a:r>
            <a:r>
              <a:rPr lang="en-US" altLang="en-US" baseline="0" dirty="0">
                <a:solidFill>
                  <a:srgbClr val="0000FF"/>
                </a:solidFill>
              </a:rPr>
              <a:t> MySQL if you set </a:t>
            </a:r>
            <a:r>
              <a:rPr lang="en-US" altLang="en-US" baseline="0" dirty="0">
                <a:solidFill>
                  <a:srgbClr val="0000FF"/>
                </a:solidFill>
                <a:latin typeface="Courier New" panose="02070309020205020404" pitchFamily="49" charset="0"/>
              </a:rPr>
              <a:t>sql_mode </a:t>
            </a:r>
            <a:r>
              <a:rPr lang="en-US" altLang="en-US" baseline="0" dirty="0">
                <a:solidFill>
                  <a:srgbClr val="0000FF"/>
                </a:solidFill>
              </a:rPr>
              <a:t>to </a:t>
            </a:r>
            <a:r>
              <a:rPr lang="en-US" altLang="en-US" baseline="0" dirty="0">
                <a:solidFill>
                  <a:srgbClr val="0000FF"/>
                </a:solidFill>
                <a:latin typeface="Courier New" panose="02070309020205020404" pitchFamily="49" charset="0"/>
              </a:rPr>
              <a:t>PIPES_AS_CONCAT</a:t>
            </a:r>
            <a:r>
              <a:rPr lang="en-US" altLang="en-US" baseline="0" dirty="0">
                <a:solidFill>
                  <a:srgbClr val="0000FF"/>
                </a:solidFill>
              </a:rPr>
              <a:t>, you can use two vertical bars (pipes) as a concatenation operator, just as in Oracle. Setting the </a:t>
            </a:r>
            <a:r>
              <a:rPr lang="en-US" altLang="en-US" baseline="0" dirty="0">
                <a:solidFill>
                  <a:srgbClr val="0000FF"/>
                </a:solidFill>
                <a:latin typeface="Courier New" panose="02070309020205020404" pitchFamily="49" charset="0"/>
              </a:rPr>
              <a:t>sql_mode </a:t>
            </a:r>
            <a:r>
              <a:rPr lang="en-US" altLang="en-US" baseline="0" dirty="0">
                <a:solidFill>
                  <a:srgbClr val="0000FF"/>
                </a:solidFill>
              </a:rPr>
              <a:t>system variable in MySQL is beyond the scope of this course. MySQL and Oracle treat concatenation with </a:t>
            </a:r>
            <a:r>
              <a:rPr lang="en-US" altLang="en-US" baseline="0" dirty="0">
                <a:solidFill>
                  <a:srgbClr val="0000FF"/>
                </a:solidFill>
                <a:latin typeface="Courier New" panose="02070309020205020404" pitchFamily="49" charset="0"/>
              </a:rPr>
              <a:t>NULL</a:t>
            </a:r>
            <a:r>
              <a:rPr lang="en-US" altLang="en-US" baseline="0" dirty="0">
                <a:solidFill>
                  <a:srgbClr val="0000FF"/>
                </a:solidFill>
              </a:rPr>
              <a:t> differently. In Oracle, concatenation of a character string with </a:t>
            </a:r>
            <a:r>
              <a:rPr lang="en-US" altLang="en-US" baseline="0" dirty="0">
                <a:solidFill>
                  <a:srgbClr val="0000FF"/>
                </a:solidFill>
                <a:latin typeface="Courier New" panose="02070309020205020404" pitchFamily="49" charset="0"/>
              </a:rPr>
              <a:t>NULL</a:t>
            </a:r>
            <a:r>
              <a:rPr lang="en-US" altLang="en-US" baseline="0" dirty="0">
                <a:solidFill>
                  <a:srgbClr val="0000FF"/>
                </a:solidFill>
              </a:rPr>
              <a:t> returns the character string, while in MySQL any concatenation with </a:t>
            </a:r>
            <a:r>
              <a:rPr lang="en-US" altLang="en-US" baseline="0" dirty="0">
                <a:solidFill>
                  <a:srgbClr val="0000FF"/>
                </a:solidFill>
                <a:latin typeface="Courier New" panose="02070309020205020404" pitchFamily="49" charset="0"/>
              </a:rPr>
              <a:t>NULL</a:t>
            </a:r>
            <a:r>
              <a:rPr lang="en-US" altLang="en-US" baseline="0" dirty="0">
                <a:solidFill>
                  <a:srgbClr val="0000FF"/>
                </a:solidFill>
              </a:rPr>
              <a:t> returns </a:t>
            </a:r>
            <a:r>
              <a:rPr lang="en-US" altLang="en-US" baseline="0" dirty="0">
                <a:solidFill>
                  <a:srgbClr val="0000FF"/>
                </a:solidFill>
                <a:latin typeface="Courier New" panose="02070309020205020404" pitchFamily="49" charset="0"/>
              </a:rPr>
              <a:t>NULL</a:t>
            </a:r>
            <a:r>
              <a:rPr lang="en-US" altLang="en-US" baseline="0" dirty="0">
                <a:solidFill>
                  <a:srgbClr val="0000FF"/>
                </a:solidFill>
              </a:rPr>
              <a:t>.</a:t>
            </a:r>
            <a:endParaRPr lang="en-US" altLang="en-US" dirty="0">
              <a:solidFill>
                <a:srgbClr val="0000FF"/>
              </a:solidFill>
            </a:endParaRPr>
          </a:p>
        </p:txBody>
      </p:sp>
      <p:sp>
        <p:nvSpPr>
          <p:cNvPr id="44036"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2 - </a:t>
            </a:r>
            <a:fld id="{7C951E65-0BAA-4B24-AD87-683F8269D8DB}" type="slidenum">
              <a:rPr lang="en-US" smtClean="0"/>
              <a:pPr>
                <a:defRPr/>
              </a:pPr>
              <a:t>27</a:t>
            </a:fld>
            <a:endParaRPr lang="en-US" dirty="0"/>
          </a:p>
        </p:txBody>
      </p:sp>
    </p:spTree>
    <p:extLst>
      <p:ext uri="{BB962C8B-B14F-4D97-AF65-F5344CB8AC3E}">
        <p14:creationId xmlns:p14="http://schemas.microsoft.com/office/powerpoint/2010/main" val="28596243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body" idx="1"/>
          </p:nvPr>
        </p:nvSpPr>
        <p:spPr>
          <a:noFill/>
          <a:ln/>
        </p:spPr>
        <p:txBody>
          <a:bodyPr/>
          <a:lstStyle/>
          <a:p>
            <a:pPr lvl="1" eaLnBrk="1" hangingPunct="1"/>
            <a:r>
              <a:rPr lang="en-US" altLang="en-US" dirty="0">
                <a:solidFill>
                  <a:schemeClr val="tx1"/>
                </a:solidFill>
              </a:rPr>
              <a:t>A literal is a character, a number, or a date that is included in the </a:t>
            </a:r>
            <a:r>
              <a:rPr lang="en-US" altLang="en-US" dirty="0">
                <a:solidFill>
                  <a:schemeClr val="tx1"/>
                </a:solidFill>
                <a:latin typeface="Courier New" pitchFamily="49" charset="0"/>
              </a:rPr>
              <a:t>SELECT</a:t>
            </a:r>
            <a:r>
              <a:rPr lang="en-US" altLang="en-US" dirty="0">
                <a:solidFill>
                  <a:schemeClr val="tx1"/>
                </a:solidFill>
              </a:rPr>
              <a:t> list. It is not a column name or a column alias. It is printed for each row returned. Literal strings of free-format text can be included in the query result and are treated the same as a column in the </a:t>
            </a:r>
            <a:r>
              <a:rPr lang="en-US" altLang="en-US" dirty="0">
                <a:solidFill>
                  <a:schemeClr val="tx1"/>
                </a:solidFill>
                <a:latin typeface="Courier New" pitchFamily="49" charset="0"/>
              </a:rPr>
              <a:t>SELECT</a:t>
            </a:r>
            <a:r>
              <a:rPr lang="en-US" altLang="en-US" dirty="0">
                <a:solidFill>
                  <a:schemeClr val="tx1"/>
                </a:solidFill>
              </a:rPr>
              <a:t> list.</a:t>
            </a:r>
          </a:p>
          <a:p>
            <a:pPr lvl="1" eaLnBrk="1" hangingPunct="1"/>
            <a:r>
              <a:rPr lang="en-US" altLang="en-US" dirty="0"/>
              <a:t>The date and character literals </a:t>
            </a:r>
            <a:r>
              <a:rPr lang="en-US" altLang="en-US" i="1" dirty="0"/>
              <a:t>must </a:t>
            </a:r>
            <a:r>
              <a:rPr lang="en-US" altLang="en-US" dirty="0"/>
              <a:t>be enclosed within single quotation marks (</a:t>
            </a:r>
            <a:r>
              <a:rPr lang="en-US" altLang="en-US" dirty="0">
                <a:latin typeface="Courier New" pitchFamily="49" charset="0"/>
              </a:rPr>
              <a:t>''</a:t>
            </a:r>
            <a:r>
              <a:rPr lang="en-US" altLang="en-US" dirty="0"/>
              <a:t>); number literals need not be enclosed in a similar manner.</a:t>
            </a:r>
          </a:p>
          <a:p>
            <a:pPr lvl="1" eaLnBrk="1" hangingPunct="1"/>
            <a:r>
              <a:rPr lang="en-US" altLang="en-US" baseline="0" dirty="0"/>
              <a:t>MySQL accepts either single quotation marks (</a:t>
            </a:r>
            <a:r>
              <a:rPr lang="en-US" altLang="en-US" baseline="0" dirty="0">
                <a:latin typeface="Courier New" panose="02070309020205020404" pitchFamily="49" charset="0"/>
              </a:rPr>
              <a:t>' '</a:t>
            </a:r>
            <a:r>
              <a:rPr lang="en-US" altLang="en-US" baseline="0" dirty="0"/>
              <a:t>) or double quotation marks (</a:t>
            </a:r>
            <a:r>
              <a:rPr lang="en-US" altLang="en-US" baseline="0" dirty="0">
                <a:latin typeface="Courier New" panose="02070309020205020404" pitchFamily="49" charset="0"/>
              </a:rPr>
              <a:t>" "</a:t>
            </a:r>
            <a:r>
              <a:rPr lang="en-US" altLang="en-US" baseline="0" dirty="0"/>
              <a:t>), unless </a:t>
            </a:r>
            <a:r>
              <a:rPr lang="en-US" altLang="en-US" baseline="0" dirty="0">
                <a:latin typeface="Courier New" panose="02070309020205020404" pitchFamily="49" charset="0"/>
              </a:rPr>
              <a:t>ANSI_QUOTES </a:t>
            </a:r>
            <a:r>
              <a:rPr lang="en-US" altLang="en-US" baseline="0" dirty="0"/>
              <a:t>is enabled for the </a:t>
            </a:r>
            <a:r>
              <a:rPr lang="en-US" altLang="en-US" baseline="0" dirty="0">
                <a:latin typeface="Courier New" panose="02070309020205020404" pitchFamily="49" charset="0"/>
              </a:rPr>
              <a:t>sql_mode </a:t>
            </a:r>
            <a:r>
              <a:rPr lang="en-US" altLang="en-US" baseline="0" dirty="0"/>
              <a:t>system variable. Setting system variables is beyond the scope of this course, so examples of literal character strings in this course use single quotation marks.</a:t>
            </a:r>
            <a:endParaRPr lang="en-US" altLang="en-US" dirty="0"/>
          </a:p>
        </p:txBody>
      </p:sp>
      <p:sp>
        <p:nvSpPr>
          <p:cNvPr id="46084"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2 - </a:t>
            </a:r>
            <a:fld id="{7C951E65-0BAA-4B24-AD87-683F8269D8DB}" type="slidenum">
              <a:rPr lang="en-US" smtClean="0"/>
              <a:pPr>
                <a:defRPr/>
              </a:pPr>
              <a:t>28</a:t>
            </a:fld>
            <a:endParaRPr lang="en-US" dirty="0"/>
          </a:p>
        </p:txBody>
      </p:sp>
    </p:spTree>
    <p:extLst>
      <p:ext uri="{BB962C8B-B14F-4D97-AF65-F5344CB8AC3E}">
        <p14:creationId xmlns:p14="http://schemas.microsoft.com/office/powerpoint/2010/main" val="9307728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5"/>
          <p:cNvSpPr>
            <a:spLocks noGrp="1" noChangeArrowheads="1"/>
          </p:cNvSpPr>
          <p:nvPr>
            <p:ph type="body" idx="1"/>
          </p:nvPr>
        </p:nvSpPr>
        <p:spPr>
          <a:noFill/>
          <a:ln/>
        </p:spPr>
        <p:txBody>
          <a:bodyPr/>
          <a:lstStyle/>
          <a:p>
            <a:pPr lvl="1" eaLnBrk="1" hangingPunct="1"/>
            <a:r>
              <a:rPr lang="en-US" altLang="en-US" dirty="0"/>
              <a:t>The example in the slide displays the last names and job codes of all employees. The column has the heading Employee Details. Note the spaces between the single quotation marks in the </a:t>
            </a:r>
            <a:r>
              <a:rPr lang="en-US" altLang="en-US" dirty="0">
                <a:latin typeface="Courier New" pitchFamily="49" charset="0"/>
              </a:rPr>
              <a:t>SELECT</a:t>
            </a:r>
            <a:r>
              <a:rPr lang="en-US" altLang="en-US" dirty="0"/>
              <a:t> statement. The spaces improve the readability of the output. </a:t>
            </a:r>
          </a:p>
          <a:p>
            <a:pPr lvl="1" eaLnBrk="1" hangingPunct="1"/>
            <a:r>
              <a:rPr lang="en-US" altLang="en-US" dirty="0"/>
              <a:t>In the following example, the last name and salary for each employee are concatenated with a literal, to give the returned rows more meaning:</a:t>
            </a:r>
          </a:p>
          <a:p>
            <a:pPr lvl="1" eaLnBrk="1" hangingPunct="1"/>
            <a:endParaRPr lang="en-US" altLang="en-US" sz="400" dirty="0"/>
          </a:p>
          <a:p>
            <a:pPr marL="939203" lvl="4" eaLnBrk="1" hangingPunct="1">
              <a:spcBef>
                <a:spcPct val="25000"/>
              </a:spcBef>
            </a:pPr>
            <a:r>
              <a:rPr lang="en-US" altLang="en-US" dirty="0"/>
              <a:t>SELECT last_name ||': 1 Month salary = '||salary Monthly</a:t>
            </a:r>
          </a:p>
          <a:p>
            <a:pPr marL="939203" lvl="4" eaLnBrk="1" hangingPunct="1"/>
            <a:r>
              <a:rPr lang="en-US" altLang="en-US" dirty="0"/>
              <a:t>FROM   employees;</a:t>
            </a:r>
          </a:p>
        </p:txBody>
      </p:sp>
      <p:sp>
        <p:nvSpPr>
          <p:cNvPr id="48132"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2 - </a:t>
            </a:r>
            <a:fld id="{7C951E65-0BAA-4B24-AD87-683F8269D8DB}" type="slidenum">
              <a:rPr lang="en-US" smtClean="0"/>
              <a:pPr>
                <a:defRPr/>
              </a:pPr>
              <a:t>29</a:t>
            </a:fld>
            <a:endParaRPr lang="en-US" dirty="0"/>
          </a:p>
        </p:txBody>
      </p:sp>
    </p:spTree>
    <p:extLst>
      <p:ext uri="{BB962C8B-B14F-4D97-AF65-F5344CB8AC3E}">
        <p14:creationId xmlns:p14="http://schemas.microsoft.com/office/powerpoint/2010/main" val="3891650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9"/>
          <p:cNvSpPr>
            <a:spLocks noGrp="1" noChangeArrowheads="1"/>
          </p:cNvSpPr>
          <p:nvPr>
            <p:ph type="body" idx="1"/>
          </p:nvPr>
        </p:nvSpPr>
        <p:spPr>
          <a:noFill/>
          <a:ln/>
        </p:spPr>
        <p:txBody>
          <a:bodyPr/>
          <a:lstStyle/>
          <a:p>
            <a:pPr lvl="1" eaLnBrk="1" hangingPunct="1"/>
            <a:r>
              <a:rPr lang="en-US" altLang="en-US" dirty="0">
                <a:solidFill>
                  <a:schemeClr val="tx1"/>
                </a:solidFill>
              </a:rPr>
              <a:t>To extract data from a database, you need to use the SQL </a:t>
            </a:r>
            <a:r>
              <a:rPr lang="en-US" altLang="en-US" dirty="0">
                <a:solidFill>
                  <a:schemeClr val="tx1"/>
                </a:solidFill>
                <a:latin typeface="Courier New" pitchFamily="49" charset="0"/>
              </a:rPr>
              <a:t>SELECT</a:t>
            </a:r>
            <a:r>
              <a:rPr lang="en-US" altLang="en-US" dirty="0">
                <a:solidFill>
                  <a:schemeClr val="tx1"/>
                </a:solidFill>
              </a:rPr>
              <a:t> statement. However, you may need to restrict the columns that are displayed. This lesson describes the </a:t>
            </a:r>
            <a:r>
              <a:rPr lang="en-US" altLang="en-US" dirty="0">
                <a:solidFill>
                  <a:schemeClr val="tx1"/>
                </a:solidFill>
                <a:latin typeface="Courier New" pitchFamily="49" charset="0"/>
              </a:rPr>
              <a:t>SELECT</a:t>
            </a:r>
            <a:r>
              <a:rPr lang="en-US" altLang="en-US" dirty="0">
                <a:solidFill>
                  <a:schemeClr val="tx1"/>
                </a:solidFill>
              </a:rPr>
              <a:t> statement that is needed to perform these actions. Further, you may want to create </a:t>
            </a:r>
            <a:r>
              <a:rPr lang="en-US" altLang="en-US" dirty="0">
                <a:solidFill>
                  <a:schemeClr val="tx1"/>
                </a:solidFill>
                <a:latin typeface="Courier New" pitchFamily="49" charset="0"/>
              </a:rPr>
              <a:t>SELECT</a:t>
            </a:r>
            <a:r>
              <a:rPr lang="en-US" altLang="en-US" dirty="0">
                <a:solidFill>
                  <a:schemeClr val="tx1"/>
                </a:solidFill>
              </a:rPr>
              <a:t> statements that can be used more than once.</a:t>
            </a:r>
          </a:p>
        </p:txBody>
      </p:sp>
      <p:sp>
        <p:nvSpPr>
          <p:cNvPr id="9220"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2 - </a:t>
            </a:r>
            <a:fld id="{7C951E65-0BAA-4B24-AD87-683F8269D8DB}" type="slidenum">
              <a:rPr lang="en-US" smtClean="0"/>
              <a:pPr>
                <a:defRPr/>
              </a:pPr>
              <a:t>3</a:t>
            </a:fld>
            <a:endParaRPr lang="en-US" dirty="0"/>
          </a:p>
        </p:txBody>
      </p:sp>
    </p:spTree>
    <p:extLst>
      <p:ext uri="{BB962C8B-B14F-4D97-AF65-F5344CB8AC3E}">
        <p14:creationId xmlns:p14="http://schemas.microsoft.com/office/powerpoint/2010/main" val="4854546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5"/>
          <p:cNvSpPr>
            <a:spLocks noGrp="1" noChangeArrowheads="1"/>
          </p:cNvSpPr>
          <p:nvPr>
            <p:ph type="body" idx="1"/>
          </p:nvPr>
        </p:nvSpPr>
        <p:spPr>
          <a:noFill/>
          <a:ln/>
        </p:spPr>
        <p:txBody>
          <a:bodyPr/>
          <a:lstStyle/>
          <a:p>
            <a:pPr lvl="1" eaLnBrk="1" hangingPunct="1"/>
            <a:r>
              <a:rPr lang="en-US" altLang="en-US" dirty="0"/>
              <a:t>The example in the slide displays the last names and job codes of all employees. The column has the heading Employee Details. Note the spaces between the single quotation marks in the </a:t>
            </a:r>
            <a:r>
              <a:rPr lang="en-US" altLang="en-US" dirty="0">
                <a:latin typeface="Courier New" pitchFamily="49" charset="0"/>
              </a:rPr>
              <a:t>SELECT</a:t>
            </a:r>
            <a:r>
              <a:rPr lang="en-US" altLang="en-US" dirty="0"/>
              <a:t> statement. The spaces improve the readability of the output. </a:t>
            </a:r>
          </a:p>
          <a:p>
            <a:pPr lvl="1" eaLnBrk="1" hangingPunct="1"/>
            <a:r>
              <a:rPr lang="en-US" altLang="en-US" dirty="0"/>
              <a:t>In the following example, the last name and salary for each employee are concatenated with a literal, to give the returned rows more meaning:</a:t>
            </a:r>
          </a:p>
          <a:p>
            <a:pPr lvl="1" eaLnBrk="1" hangingPunct="1"/>
            <a:endParaRPr lang="en-US" altLang="en-US" sz="400" dirty="0"/>
          </a:p>
          <a:p>
            <a:pPr marL="939203" lvl="4" eaLnBrk="1" hangingPunct="1">
              <a:spcBef>
                <a:spcPct val="25000"/>
              </a:spcBef>
            </a:pPr>
            <a:r>
              <a:rPr lang="en-US" altLang="en-US" dirty="0"/>
              <a:t>SELECT CONCAT(last_name, ': 1 Month salary = ', salary) AS Monthly</a:t>
            </a:r>
          </a:p>
          <a:p>
            <a:pPr marL="939203" lvl="4" eaLnBrk="1" hangingPunct="1"/>
            <a:r>
              <a:rPr lang="en-US" altLang="en-US" dirty="0"/>
              <a:t>FROM   employees;</a:t>
            </a:r>
          </a:p>
        </p:txBody>
      </p:sp>
      <p:sp>
        <p:nvSpPr>
          <p:cNvPr id="48132"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2 - </a:t>
            </a:r>
            <a:fld id="{7C951E65-0BAA-4B24-AD87-683F8269D8DB}" type="slidenum">
              <a:rPr lang="en-US" smtClean="0"/>
              <a:pPr>
                <a:defRPr/>
              </a:pPr>
              <a:t>30</a:t>
            </a:fld>
            <a:endParaRPr lang="en-US" dirty="0"/>
          </a:p>
        </p:txBody>
      </p:sp>
    </p:spTree>
    <p:extLst>
      <p:ext uri="{BB962C8B-B14F-4D97-AF65-F5344CB8AC3E}">
        <p14:creationId xmlns:p14="http://schemas.microsoft.com/office/powerpoint/2010/main" val="417734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9"/>
          <p:cNvSpPr>
            <a:spLocks noGrp="1" noChangeArrowheads="1"/>
          </p:cNvSpPr>
          <p:nvPr>
            <p:ph type="body" idx="1"/>
          </p:nvPr>
        </p:nvSpPr>
        <p:spPr>
          <a:noFill/>
          <a:ln/>
        </p:spPr>
        <p:txBody>
          <a:bodyPr/>
          <a:lstStyle/>
          <a:p>
            <a:pPr lvl="1" eaLnBrk="1" hangingPunct="1"/>
            <a:r>
              <a:rPr lang="en-US" altLang="en-US" dirty="0"/>
              <a:t>Many SQL statements use character literals in expressions or conditions. If the literal itself contains a single quotation mark, you can use the quote (</a:t>
            </a:r>
            <a:r>
              <a:rPr lang="en-US" altLang="en-US" dirty="0">
                <a:latin typeface="Courier New" pitchFamily="49" charset="0"/>
              </a:rPr>
              <a:t>q</a:t>
            </a:r>
            <a:r>
              <a:rPr lang="en-US" altLang="en-US" dirty="0"/>
              <a:t>) operator and select your own quotation mark delimiter.</a:t>
            </a:r>
          </a:p>
          <a:p>
            <a:pPr lvl="1" eaLnBrk="1" hangingPunct="1"/>
            <a:r>
              <a:rPr lang="en-US" altLang="en-US" dirty="0"/>
              <a:t>You can choose any convenient delimiter, single-byte or multibyte, or any of the following character pairs: </a:t>
            </a:r>
            <a:r>
              <a:rPr lang="en-US" altLang="en-US" dirty="0">
                <a:latin typeface="Courier New" pitchFamily="49" charset="0"/>
                <a:cs typeface="Courier New" pitchFamily="49" charset="0"/>
              </a:rPr>
              <a:t>[ ]</a:t>
            </a:r>
            <a:r>
              <a:rPr lang="en-US" altLang="en-US" dirty="0"/>
              <a:t>, </a:t>
            </a:r>
            <a:r>
              <a:rPr lang="en-US" altLang="en-US" dirty="0">
                <a:latin typeface="Courier New" pitchFamily="49" charset="0"/>
                <a:cs typeface="Courier New" pitchFamily="49" charset="0"/>
              </a:rPr>
              <a:t>{ }</a:t>
            </a:r>
            <a:r>
              <a:rPr lang="en-US" altLang="en-US" dirty="0"/>
              <a:t>, </a:t>
            </a:r>
            <a:r>
              <a:rPr lang="en-US" altLang="en-US" dirty="0">
                <a:latin typeface="Courier New" pitchFamily="49" charset="0"/>
                <a:cs typeface="Courier New" pitchFamily="49" charset="0"/>
              </a:rPr>
              <a:t>( )</a:t>
            </a:r>
            <a:r>
              <a:rPr lang="en-US" altLang="en-US" dirty="0"/>
              <a:t>, or </a:t>
            </a:r>
            <a:r>
              <a:rPr lang="en-US" altLang="en-US" dirty="0">
                <a:latin typeface="Courier New" pitchFamily="49" charset="0"/>
                <a:cs typeface="Courier New" pitchFamily="49" charset="0"/>
              </a:rPr>
              <a:t>&lt; &gt;</a:t>
            </a:r>
            <a:r>
              <a:rPr lang="en-US" altLang="en-US" dirty="0"/>
              <a:t>.</a:t>
            </a:r>
          </a:p>
          <a:p>
            <a:pPr lvl="1" eaLnBrk="1" hangingPunct="1"/>
            <a:r>
              <a:rPr lang="en-US" altLang="en-US" dirty="0"/>
              <a:t>In the example shown, the string contains a single quotation mark, which is normally interpreted as a delimiter of a character string. By using the </a:t>
            </a:r>
            <a:r>
              <a:rPr lang="en-US" altLang="en-US" dirty="0">
                <a:latin typeface="Courier New" pitchFamily="49" charset="0"/>
              </a:rPr>
              <a:t>q</a:t>
            </a:r>
            <a:r>
              <a:rPr lang="en-US" altLang="en-US" dirty="0"/>
              <a:t> operator, however, brackets </a:t>
            </a:r>
            <a:r>
              <a:rPr lang="en-US" altLang="en-US" dirty="0">
                <a:latin typeface="Courier New" pitchFamily="49" charset="0"/>
                <a:cs typeface="Courier New" pitchFamily="49" charset="0"/>
              </a:rPr>
              <a:t>[ ]</a:t>
            </a:r>
            <a:r>
              <a:rPr lang="en-US" altLang="en-US" dirty="0"/>
              <a:t> are used as the quotation mark delimiters. The string between the brackets delimiters is interpreted as a literal character string.</a:t>
            </a:r>
          </a:p>
        </p:txBody>
      </p:sp>
      <p:sp>
        <p:nvSpPr>
          <p:cNvPr id="50180"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2 - </a:t>
            </a:r>
            <a:fld id="{7C951E65-0BAA-4B24-AD87-683F8269D8DB}" type="slidenum">
              <a:rPr lang="en-US" smtClean="0"/>
              <a:pPr>
                <a:defRPr/>
              </a:pPr>
              <a:t>31</a:t>
            </a:fld>
            <a:endParaRPr lang="en-US" dirty="0"/>
          </a:p>
        </p:txBody>
      </p:sp>
    </p:spTree>
    <p:extLst>
      <p:ext uri="{BB962C8B-B14F-4D97-AF65-F5344CB8AC3E}">
        <p14:creationId xmlns:p14="http://schemas.microsoft.com/office/powerpoint/2010/main" val="2949267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9"/>
          <p:cNvSpPr>
            <a:spLocks noGrp="1" noChangeArrowheads="1"/>
          </p:cNvSpPr>
          <p:nvPr>
            <p:ph type="body" idx="1"/>
          </p:nvPr>
        </p:nvSpPr>
        <p:spPr>
          <a:noFill/>
          <a:ln/>
        </p:spPr>
        <p:txBody>
          <a:bodyPr/>
          <a:lstStyle/>
          <a:p>
            <a:pPr lvl="1" eaLnBrk="1" hangingPunct="1"/>
            <a:r>
              <a:rPr lang="en-US" altLang="en-US" dirty="0"/>
              <a:t>Many SQL statements use character literals in expressions or conditions. If the literal itself contains a single quotation mark, you can use the (</a:t>
            </a:r>
            <a:r>
              <a:rPr lang="en-US" altLang="en-US" dirty="0">
                <a:latin typeface="Courier New" panose="02070309020205020404" pitchFamily="49" charset="0"/>
              </a:rPr>
              <a:t>\</a:t>
            </a:r>
            <a:r>
              <a:rPr lang="en-US" altLang="en-US" dirty="0"/>
              <a:t>) escape sequence to</a:t>
            </a:r>
            <a:r>
              <a:rPr lang="en-US" altLang="en-US" baseline="0" dirty="0"/>
              <a:t> indicate that the quotation mark is part of the string</a:t>
            </a:r>
            <a:r>
              <a:rPr lang="en-US" altLang="en-US" dirty="0"/>
              <a:t>.</a:t>
            </a:r>
          </a:p>
          <a:p>
            <a:pPr lvl="1" eaLnBrk="1" hangingPunct="1"/>
            <a:r>
              <a:rPr lang="en-US" altLang="en-US" dirty="0"/>
              <a:t>In the example shown, the string contains a single quotation mark, which is normally interpreted as a delimiter of a character string. By using the </a:t>
            </a:r>
            <a:r>
              <a:rPr lang="en-US" altLang="en-US" dirty="0">
                <a:latin typeface="Courier New" panose="02070309020205020404" pitchFamily="49" charset="0"/>
              </a:rPr>
              <a:t>\'</a:t>
            </a:r>
            <a:r>
              <a:rPr lang="en-US" altLang="en-US" baseline="0" dirty="0"/>
              <a:t> escape sequence</a:t>
            </a:r>
            <a:r>
              <a:rPr lang="en-US" altLang="en-US" dirty="0"/>
              <a:t>, however, the single</a:t>
            </a:r>
            <a:r>
              <a:rPr lang="en-US" altLang="en-US" baseline="0" dirty="0"/>
              <a:t> quotation mark is included as part of the string. MySQL supports a number of other escape sequences.</a:t>
            </a:r>
            <a:endParaRPr lang="en-US" altLang="en-US" dirty="0"/>
          </a:p>
        </p:txBody>
      </p:sp>
      <p:sp>
        <p:nvSpPr>
          <p:cNvPr id="50180"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2 - </a:t>
            </a:r>
            <a:fld id="{7C951E65-0BAA-4B24-AD87-683F8269D8DB}" type="slidenum">
              <a:rPr lang="en-US" smtClean="0"/>
              <a:pPr>
                <a:defRPr/>
              </a:pPr>
              <a:t>32</a:t>
            </a:fld>
            <a:endParaRPr lang="en-US" dirty="0"/>
          </a:p>
        </p:txBody>
      </p:sp>
    </p:spTree>
    <p:extLst>
      <p:ext uri="{BB962C8B-B14F-4D97-AF65-F5344CB8AC3E}">
        <p14:creationId xmlns:p14="http://schemas.microsoft.com/office/powerpoint/2010/main" val="38521121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3"/>
          <p:cNvSpPr>
            <a:spLocks noGrp="1" noChangeArrowheads="1"/>
          </p:cNvSpPr>
          <p:nvPr>
            <p:ph type="body" idx="1"/>
          </p:nvPr>
        </p:nvSpPr>
        <p:spPr>
          <a:noFill/>
          <a:ln/>
        </p:spPr>
        <p:txBody>
          <a:bodyPr/>
          <a:lstStyle/>
          <a:p>
            <a:pPr lvl="1" eaLnBrk="1" hangingPunct="1"/>
            <a:r>
              <a:rPr lang="en-US" altLang="en-US" dirty="0"/>
              <a:t>Unless you indicate otherwise, SQL displays the results of a query without eliminating the duplicate rows. The first example in the slide</a:t>
            </a:r>
            <a:r>
              <a:rPr lang="en-US" altLang="en-US" dirty="0">
                <a:solidFill>
                  <a:schemeClr val="tx1"/>
                </a:solidFill>
              </a:rPr>
              <a:t> displays all the department numbers from the </a:t>
            </a:r>
            <a:r>
              <a:rPr lang="en-US" altLang="en-US" dirty="0">
                <a:solidFill>
                  <a:schemeClr val="tx1"/>
                </a:solidFill>
                <a:latin typeface="Courier New" pitchFamily="49" charset="0"/>
              </a:rPr>
              <a:t>EMPLOYEES</a:t>
            </a:r>
            <a:r>
              <a:rPr lang="en-US" altLang="en-US" dirty="0">
                <a:solidFill>
                  <a:schemeClr val="tx1"/>
                </a:solidFill>
              </a:rPr>
              <a:t> table. Note that the department numbers are repeated. </a:t>
            </a:r>
          </a:p>
          <a:p>
            <a:pPr lvl="1" eaLnBrk="1" hangingPunct="1"/>
            <a:r>
              <a:rPr lang="en-US" altLang="en-US" dirty="0">
                <a:solidFill>
                  <a:schemeClr val="tx1"/>
                </a:solidFill>
              </a:rPr>
              <a:t>To eliminate duplicate rows in the result, include the </a:t>
            </a:r>
            <a:r>
              <a:rPr lang="en-US" altLang="en-US" dirty="0">
                <a:solidFill>
                  <a:schemeClr val="tx1"/>
                </a:solidFill>
                <a:latin typeface="Courier New" pitchFamily="49" charset="0"/>
              </a:rPr>
              <a:t>DISTINCT</a:t>
            </a:r>
            <a:r>
              <a:rPr lang="en-US" altLang="en-US" dirty="0">
                <a:solidFill>
                  <a:schemeClr val="tx1"/>
                </a:solidFill>
              </a:rPr>
              <a:t> keyword in the </a:t>
            </a:r>
            <a:r>
              <a:rPr lang="en-US" altLang="en-US" dirty="0">
                <a:solidFill>
                  <a:schemeClr val="tx1"/>
                </a:solidFill>
                <a:latin typeface="Courier New" pitchFamily="49" charset="0"/>
              </a:rPr>
              <a:t>SELECT</a:t>
            </a:r>
            <a:r>
              <a:rPr lang="en-US" altLang="en-US" dirty="0">
                <a:solidFill>
                  <a:schemeClr val="tx1"/>
                </a:solidFill>
              </a:rPr>
              <a:t> clause immediately after the </a:t>
            </a:r>
            <a:r>
              <a:rPr lang="en-US" altLang="en-US" dirty="0">
                <a:solidFill>
                  <a:schemeClr val="tx1"/>
                </a:solidFill>
                <a:latin typeface="Courier New" pitchFamily="49" charset="0"/>
              </a:rPr>
              <a:t>SELECT</a:t>
            </a:r>
            <a:r>
              <a:rPr lang="en-US" altLang="en-US" dirty="0">
                <a:solidFill>
                  <a:schemeClr val="tx1"/>
                </a:solidFill>
              </a:rPr>
              <a:t> keyword. In the second example in the slide, the </a:t>
            </a:r>
            <a:r>
              <a:rPr lang="en-US" altLang="en-US" dirty="0">
                <a:solidFill>
                  <a:schemeClr val="tx1"/>
                </a:solidFill>
                <a:latin typeface="Courier New" pitchFamily="49" charset="0"/>
              </a:rPr>
              <a:t>EMPLOYEES</a:t>
            </a:r>
            <a:r>
              <a:rPr lang="en-US" altLang="en-US" dirty="0">
                <a:solidFill>
                  <a:schemeClr val="tx1"/>
                </a:solidFill>
              </a:rPr>
              <a:t> table actually contains 20</a:t>
            </a:r>
            <a:r>
              <a:rPr lang="en-US" altLang="en-US" i="1" dirty="0">
                <a:solidFill>
                  <a:schemeClr val="tx1"/>
                </a:solidFill>
              </a:rPr>
              <a:t> </a:t>
            </a:r>
            <a:r>
              <a:rPr lang="en-US" altLang="en-US" dirty="0">
                <a:solidFill>
                  <a:schemeClr val="tx1"/>
                </a:solidFill>
              </a:rPr>
              <a:t>rows, but there are only</a:t>
            </a:r>
            <a:r>
              <a:rPr lang="en-US" altLang="en-US" dirty="0"/>
              <a:t> seven unique department numbers in the table.</a:t>
            </a:r>
          </a:p>
          <a:p>
            <a:pPr lvl="1" eaLnBrk="1" hangingPunct="1"/>
            <a:r>
              <a:rPr lang="en-US" altLang="en-US" dirty="0"/>
              <a:t>You can specify multiple columns after the </a:t>
            </a:r>
            <a:r>
              <a:rPr lang="en-US" altLang="en-US" dirty="0">
                <a:latin typeface="Courier New" pitchFamily="49" charset="0"/>
              </a:rPr>
              <a:t>DISTINCT</a:t>
            </a:r>
            <a:r>
              <a:rPr lang="en-US" altLang="en-US" dirty="0"/>
              <a:t> qualifier. The </a:t>
            </a:r>
            <a:r>
              <a:rPr lang="en-US" altLang="en-US" dirty="0">
                <a:latin typeface="Courier New" pitchFamily="49" charset="0"/>
              </a:rPr>
              <a:t>DISTINCT</a:t>
            </a:r>
            <a:r>
              <a:rPr lang="en-US" altLang="en-US" dirty="0"/>
              <a:t> qualifier affects all the selected columns, and the result is every distinct combination of the columns. </a:t>
            </a:r>
            <a:endParaRPr lang="en-US" altLang="en-US" sz="500" dirty="0"/>
          </a:p>
          <a:p>
            <a:pPr marL="939203" lvl="4" eaLnBrk="1" hangingPunct="1">
              <a:spcBef>
                <a:spcPct val="25000"/>
              </a:spcBef>
            </a:pPr>
            <a:r>
              <a:rPr lang="en-US" altLang="en-US" dirty="0"/>
              <a:t>SELECT  DISTINCT department_id, job_id</a:t>
            </a:r>
          </a:p>
          <a:p>
            <a:pPr marL="939203" lvl="4" eaLnBrk="1" hangingPunct="1"/>
            <a:r>
              <a:rPr lang="en-US" altLang="en-US" dirty="0"/>
              <a:t>FROM    employees;</a:t>
            </a:r>
          </a:p>
        </p:txBody>
      </p:sp>
      <p:sp>
        <p:nvSpPr>
          <p:cNvPr id="52228"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2 - </a:t>
            </a:r>
            <a:fld id="{7C951E65-0BAA-4B24-AD87-683F8269D8DB}" type="slidenum">
              <a:rPr lang="en-US" smtClean="0"/>
              <a:pPr>
                <a:defRPr/>
              </a:pPr>
              <a:t>33</a:t>
            </a:fld>
            <a:endParaRPr lang="en-US" dirty="0"/>
          </a:p>
        </p:txBody>
      </p:sp>
    </p:spTree>
    <p:extLst>
      <p:ext uri="{BB962C8B-B14F-4D97-AF65-F5344CB8AC3E}">
        <p14:creationId xmlns:p14="http://schemas.microsoft.com/office/powerpoint/2010/main" val="12255774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Slide Image Placeholder 5"/>
          <p:cNvSpPr>
            <a:spLocks noGrp="1" noRot="1" noChangeAspect="1" noTextEdit="1"/>
          </p:cNvSpPr>
          <p:nvPr>
            <p:ph type="sldImg"/>
          </p:nvPr>
        </p:nvSpPr>
        <p:spPr>
          <a:xfrm>
            <a:off x="457200" y="457200"/>
            <a:ext cx="6858000" cy="3859213"/>
          </a:xfrm>
          <a:ln/>
        </p:spPr>
      </p:sp>
      <p:sp>
        <p:nvSpPr>
          <p:cNvPr id="54276" name="Notes Placeholder 6"/>
          <p:cNvSpPr>
            <a:spLocks noGrp="1"/>
          </p:cNvSpPr>
          <p:nvPr>
            <p:ph type="body" idx="1"/>
          </p:nvPr>
        </p:nvSpPr>
        <p:spPr>
          <a:noFill/>
          <a:ln/>
        </p:spPr>
        <p:txBody>
          <a:bodyPr/>
          <a:lstStyle/>
          <a:p>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2 - </a:t>
            </a:r>
            <a:fld id="{7C951E65-0BAA-4B24-AD87-683F8269D8DB}" type="slidenum">
              <a:rPr lang="en-US" smtClean="0"/>
              <a:pPr>
                <a:defRPr/>
              </a:pPr>
              <a:t>34</a:t>
            </a:fld>
            <a:endParaRPr lang="en-US" dirty="0"/>
          </a:p>
        </p:txBody>
      </p:sp>
    </p:spTree>
    <p:extLst>
      <p:ext uri="{BB962C8B-B14F-4D97-AF65-F5344CB8AC3E}">
        <p14:creationId xmlns:p14="http://schemas.microsoft.com/office/powerpoint/2010/main" val="24514841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8"/>
          <p:cNvSpPr>
            <a:spLocks noGrp="1" noChangeArrowheads="1"/>
          </p:cNvSpPr>
          <p:nvPr>
            <p:ph type="body" idx="1"/>
          </p:nvPr>
        </p:nvSpPr>
        <p:spPr>
          <a:noFill/>
          <a:ln/>
        </p:spPr>
        <p:txBody>
          <a:bodyPr/>
          <a:lstStyle/>
          <a:p>
            <a:pPr marL="166940" lvl="1" defTabSz="667761" eaLnBrk="1" hangingPunct="1">
              <a:spcBef>
                <a:spcPts val="584"/>
              </a:spcBef>
              <a:defRPr/>
            </a:pPr>
            <a:r>
              <a:rPr lang="en-US" altLang="en-US" dirty="0"/>
              <a:t>In the syntax, </a:t>
            </a:r>
            <a:r>
              <a:rPr lang="en-US" altLang="en-US" i="1" dirty="0">
                <a:latin typeface="Courier New" pitchFamily="49" charset="0"/>
              </a:rPr>
              <a:t>tablename</a:t>
            </a:r>
            <a:r>
              <a:rPr lang="en-US" altLang="en-US" i="1" dirty="0"/>
              <a:t> </a:t>
            </a:r>
            <a:r>
              <a:rPr lang="en-US" altLang="en-US" dirty="0"/>
              <a:t>is the name of any existing table, view, or synonym that is accessible to the user.</a:t>
            </a:r>
          </a:p>
          <a:p>
            <a:pPr lvl="1" eaLnBrk="1" hangingPunct="1"/>
            <a:r>
              <a:rPr lang="en-US" altLang="en-US" dirty="0"/>
              <a:t>The example in the slide displays information about the structure of the </a:t>
            </a:r>
            <a:r>
              <a:rPr lang="en-US" altLang="en-US" dirty="0">
                <a:latin typeface="Courier New" pitchFamily="49" charset="0"/>
              </a:rPr>
              <a:t>employees</a:t>
            </a:r>
            <a:r>
              <a:rPr lang="en-US" altLang="en-US" dirty="0"/>
              <a:t> table using the </a:t>
            </a:r>
            <a:r>
              <a:rPr lang="en-US" altLang="en-US" dirty="0">
                <a:latin typeface="Courier New" pitchFamily="49" charset="0"/>
              </a:rPr>
              <a:t>DESCRIBE</a:t>
            </a:r>
            <a:r>
              <a:rPr lang="en-US" altLang="en-US" dirty="0"/>
              <a:t> command.</a:t>
            </a:r>
          </a:p>
          <a:p>
            <a:pPr lvl="1" eaLnBrk="1" hangingPunct="1"/>
            <a:r>
              <a:rPr lang="en-US" altLang="en-US" dirty="0"/>
              <a:t>In the resulting displa</a:t>
            </a:r>
            <a:r>
              <a:rPr lang="en-US" altLang="en-US" sz="1200" dirty="0"/>
              <a:t>y, </a:t>
            </a:r>
            <a:r>
              <a:rPr lang="en-US" altLang="en-US" i="1" dirty="0"/>
              <a:t>Null </a:t>
            </a:r>
            <a:r>
              <a:rPr lang="en-US" altLang="en-US" dirty="0"/>
              <a:t>indicates that the values for this column may be unknown. </a:t>
            </a:r>
            <a:r>
              <a:rPr lang="en-US" altLang="en-US" dirty="0">
                <a:latin typeface="Courier New" pitchFamily="49" charset="0"/>
              </a:rPr>
              <a:t>NOT</a:t>
            </a:r>
            <a:r>
              <a:rPr lang="en-US" altLang="en-US" dirty="0"/>
              <a:t> </a:t>
            </a:r>
            <a:r>
              <a:rPr lang="en-US" altLang="en-US" dirty="0">
                <a:latin typeface="Courier New" pitchFamily="49" charset="0"/>
              </a:rPr>
              <a:t>NULL</a:t>
            </a:r>
            <a:r>
              <a:rPr lang="en-US" altLang="en-US" dirty="0"/>
              <a:t> in SQL Developer or </a:t>
            </a:r>
            <a:r>
              <a:rPr lang="en-US" altLang="en-US" dirty="0">
                <a:latin typeface="Courier New" panose="02070309020205020404" pitchFamily="49" charset="0"/>
              </a:rPr>
              <a:t>NO</a:t>
            </a:r>
            <a:r>
              <a:rPr lang="en-US" altLang="en-US" dirty="0"/>
              <a:t> in MySQL Workbench indicates that a column must contain data. </a:t>
            </a:r>
            <a:r>
              <a:rPr lang="en-US" altLang="en-US" i="1" dirty="0"/>
              <a:t>Type </a:t>
            </a:r>
            <a:r>
              <a:rPr lang="en-US" altLang="en-US" dirty="0"/>
              <a:t>displays the data type for a column.</a:t>
            </a:r>
          </a:p>
          <a:p>
            <a:pPr lvl="1" eaLnBrk="1" hangingPunct="1"/>
            <a:r>
              <a:rPr lang="en-US" altLang="en-US" dirty="0"/>
              <a:t>Data types are explained</a:t>
            </a:r>
            <a:r>
              <a:rPr lang="en-US" altLang="en-US" baseline="0" dirty="0"/>
              <a:t> in the lesson titled Introduction to Data Definition Language.</a:t>
            </a:r>
            <a:endParaRPr lang="en-US" altLang="en-US" dirty="0"/>
          </a:p>
        </p:txBody>
      </p:sp>
      <p:graphicFrame>
        <p:nvGraphicFramePr>
          <p:cNvPr id="58371" name="Object 1024"/>
          <p:cNvGraphicFramePr>
            <a:graphicFrameLocks/>
          </p:cNvGraphicFramePr>
          <p:nvPr/>
        </p:nvGraphicFramePr>
        <p:xfrm>
          <a:off x="848894" y="6401972"/>
          <a:ext cx="6076378" cy="1520716"/>
        </p:xfrm>
        <a:graphic>
          <a:graphicData uri="http://schemas.openxmlformats.org/presentationml/2006/ole">
            <mc:AlternateContent xmlns:mc="http://schemas.openxmlformats.org/markup-compatibility/2006">
              <mc:Choice xmlns:v="urn:schemas-microsoft-com:vml" Requires="v">
                <p:oleObj spid="_x0000_s2188" name="Document" r:id="rId4" imgW="5644186" imgH="1453997" progId="Word.Document.8">
                  <p:embed/>
                </p:oleObj>
              </mc:Choice>
              <mc:Fallback>
                <p:oleObj name="Document" r:id="rId4" imgW="5644186" imgH="1453997" progId="Word.Document.8">
                  <p:embed/>
                  <p:pic>
                    <p:nvPicPr>
                      <p:cNvPr id="58371"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894" y="6401972"/>
                        <a:ext cx="6076378" cy="1520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73" name="Slide Image Placeholder 7"/>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2 - </a:t>
            </a:r>
            <a:fld id="{7C951E65-0BAA-4B24-AD87-683F8269D8DB}" type="slidenum">
              <a:rPr lang="en-US" smtClean="0"/>
              <a:pPr>
                <a:defRPr/>
              </a:pPr>
              <a:t>35</a:t>
            </a:fld>
            <a:endParaRPr lang="en-US" dirty="0"/>
          </a:p>
        </p:txBody>
      </p:sp>
    </p:spTree>
    <p:extLst>
      <p:ext uri="{BB962C8B-B14F-4D97-AF65-F5344CB8AC3E}">
        <p14:creationId xmlns:p14="http://schemas.microsoft.com/office/powerpoint/2010/main" val="32820787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body" idx="1"/>
          </p:nvPr>
        </p:nvSpPr>
        <p:spPr>
          <a:noFill/>
          <a:ln/>
        </p:spPr>
        <p:txBody>
          <a:bodyPr/>
          <a:lstStyle/>
          <a:p>
            <a:pPr lvl="1" eaLnBrk="1" hangingPunct="1"/>
            <a:r>
              <a:rPr lang="en-US" altLang="en-US" dirty="0"/>
              <a:t>You can display the structure of a </a:t>
            </a:r>
            <a:r>
              <a:rPr lang="en-US" altLang="en-US" dirty="0">
                <a:solidFill>
                  <a:schemeClr val="tx1"/>
                </a:solidFill>
              </a:rPr>
              <a:t>table in Oracle SQL Developer by using the </a:t>
            </a:r>
            <a:r>
              <a:rPr lang="en-US" altLang="en-US" dirty="0">
                <a:solidFill>
                  <a:schemeClr val="tx1"/>
                </a:solidFill>
                <a:latin typeface="Courier New" pitchFamily="49" charset="0"/>
              </a:rPr>
              <a:t>DESCRIBE</a:t>
            </a:r>
            <a:r>
              <a:rPr lang="en-US" altLang="en-US" dirty="0">
                <a:solidFill>
                  <a:schemeClr val="tx1"/>
                </a:solidFill>
              </a:rPr>
              <a:t> command. The command displays the column names and the data types, and it shows you whether a</a:t>
            </a:r>
            <a:r>
              <a:rPr lang="en-US" altLang="en-US" dirty="0"/>
              <a:t> column </a:t>
            </a:r>
            <a:r>
              <a:rPr lang="en-US" altLang="en-US" i="1" dirty="0"/>
              <a:t>must</a:t>
            </a:r>
            <a:r>
              <a:rPr lang="en-US" altLang="en-US" dirty="0"/>
              <a:t> contain data (that is, whether the column has a </a:t>
            </a:r>
            <a:r>
              <a:rPr lang="en-US" altLang="en-US" dirty="0">
                <a:latin typeface="Courier New" pitchFamily="49" charset="0"/>
              </a:rPr>
              <a:t>NOT</a:t>
            </a:r>
            <a:r>
              <a:rPr lang="en-US" altLang="en-US" dirty="0"/>
              <a:t> </a:t>
            </a:r>
            <a:r>
              <a:rPr lang="en-US" altLang="en-US" dirty="0">
                <a:latin typeface="Courier New" pitchFamily="49" charset="0"/>
              </a:rPr>
              <a:t>NULL</a:t>
            </a:r>
            <a:r>
              <a:rPr lang="en-US" altLang="en-US" dirty="0"/>
              <a:t> constraint).</a:t>
            </a:r>
          </a:p>
          <a:p>
            <a:pPr lvl="1" eaLnBrk="1" hangingPunct="1"/>
            <a:r>
              <a:rPr lang="en-US" altLang="en-US" dirty="0"/>
              <a:t>In the syntax, </a:t>
            </a:r>
            <a:r>
              <a:rPr lang="en-US" altLang="en-US" i="1" dirty="0">
                <a:latin typeface="Courier New" pitchFamily="49" charset="0"/>
              </a:rPr>
              <a:t>table</a:t>
            </a:r>
            <a:r>
              <a:rPr lang="en-US" altLang="en-US" i="1" dirty="0"/>
              <a:t> </a:t>
            </a:r>
            <a:r>
              <a:rPr lang="en-US" altLang="en-US" i="1" dirty="0">
                <a:latin typeface="Courier New" pitchFamily="49" charset="0"/>
              </a:rPr>
              <a:t>name</a:t>
            </a:r>
            <a:r>
              <a:rPr lang="en-US" altLang="en-US" i="1" dirty="0"/>
              <a:t> </a:t>
            </a:r>
            <a:r>
              <a:rPr lang="en-US" altLang="en-US" dirty="0"/>
              <a:t>is the name of any existing table, view, or synonym that is accessible to the user.</a:t>
            </a:r>
          </a:p>
          <a:p>
            <a:pPr lvl="1" eaLnBrk="1" hangingPunct="1"/>
            <a:r>
              <a:rPr lang="en-US" altLang="en-US" dirty="0"/>
              <a:t>Using the SQL Developer GUI interface, you can select the table in the Connections tree and use the Columns tab to view the table structure.</a:t>
            </a:r>
          </a:p>
          <a:p>
            <a:pPr lvl="1" eaLnBrk="1" hangingPunct="1"/>
            <a:r>
              <a:rPr lang="en-US" altLang="en-US" b="1" dirty="0"/>
              <a:t>Note: </a:t>
            </a:r>
            <a:r>
              <a:rPr lang="en-US" altLang="en-US" dirty="0">
                <a:latin typeface="Courier New" pitchFamily="49" charset="0"/>
              </a:rPr>
              <a:t>DESCRIBE</a:t>
            </a:r>
            <a:r>
              <a:rPr lang="en-US" altLang="en-US" dirty="0"/>
              <a:t> is a SQL*Plus command supported by SQL Developer. It is abbreviated as </a:t>
            </a:r>
            <a:r>
              <a:rPr lang="en-US" altLang="en-US" dirty="0">
                <a:latin typeface="Courier New" pitchFamily="49" charset="0"/>
              </a:rPr>
              <a:t>DESC</a:t>
            </a:r>
            <a:r>
              <a:rPr lang="en-US" altLang="en-US" dirty="0"/>
              <a:t>.</a:t>
            </a:r>
          </a:p>
        </p:txBody>
      </p:sp>
      <p:sp>
        <p:nvSpPr>
          <p:cNvPr id="56324"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2 - </a:t>
            </a:r>
            <a:fld id="{7C951E65-0BAA-4B24-AD87-683F8269D8DB}" type="slidenum">
              <a:rPr lang="en-US" smtClean="0"/>
              <a:pPr>
                <a:defRPr/>
              </a:pPr>
              <a:t>36</a:t>
            </a:fld>
            <a:endParaRPr lang="en-US" dirty="0"/>
          </a:p>
        </p:txBody>
      </p:sp>
    </p:spTree>
    <p:extLst>
      <p:ext uri="{BB962C8B-B14F-4D97-AF65-F5344CB8AC3E}">
        <p14:creationId xmlns:p14="http://schemas.microsoft.com/office/powerpoint/2010/main" val="2143876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body" idx="1"/>
          </p:nvPr>
        </p:nvSpPr>
        <p:spPr>
          <a:noFill/>
          <a:ln/>
        </p:spPr>
        <p:txBody>
          <a:bodyPr/>
          <a:lstStyle/>
          <a:p>
            <a:pPr lvl="1" eaLnBrk="1" hangingPunct="1"/>
            <a:r>
              <a:rPr lang="en-US" altLang="en-US" dirty="0"/>
              <a:t>You can display the structure of a </a:t>
            </a:r>
            <a:r>
              <a:rPr lang="en-US" altLang="en-US" dirty="0">
                <a:solidFill>
                  <a:schemeClr val="tx1"/>
                </a:solidFill>
              </a:rPr>
              <a:t>table in MySQL Workbench by using the </a:t>
            </a:r>
            <a:r>
              <a:rPr lang="en-US" altLang="en-US" dirty="0">
                <a:solidFill>
                  <a:schemeClr val="tx1"/>
                </a:solidFill>
                <a:latin typeface="Courier New" pitchFamily="49" charset="0"/>
              </a:rPr>
              <a:t>DESCRIBE</a:t>
            </a:r>
            <a:r>
              <a:rPr lang="en-US" altLang="en-US" dirty="0">
                <a:solidFill>
                  <a:schemeClr val="tx1"/>
                </a:solidFill>
              </a:rPr>
              <a:t> command. The command displays the column names and the data types, and it shows you whether a</a:t>
            </a:r>
            <a:r>
              <a:rPr lang="en-US" altLang="en-US" dirty="0"/>
              <a:t> column </a:t>
            </a:r>
            <a:r>
              <a:rPr lang="en-US" altLang="en-US" i="1" dirty="0"/>
              <a:t>must</a:t>
            </a:r>
            <a:r>
              <a:rPr lang="en-US" altLang="en-US" dirty="0"/>
              <a:t> contain data (that is, whether the Nullable column indicates </a:t>
            </a:r>
            <a:r>
              <a:rPr lang="en-US" altLang="en-US" dirty="0">
                <a:latin typeface="Courier New" panose="02070309020205020404" pitchFamily="49" charset="0"/>
              </a:rPr>
              <a:t>NO</a:t>
            </a:r>
            <a:r>
              <a:rPr lang="en-US" altLang="en-US" dirty="0"/>
              <a:t>).</a:t>
            </a:r>
          </a:p>
          <a:p>
            <a:pPr lvl="1" eaLnBrk="1" hangingPunct="1"/>
            <a:r>
              <a:rPr lang="en-US" altLang="en-US" dirty="0"/>
              <a:t>Using the SQL Developer GUI interface, you can right-click the table in the Navigator and select </a:t>
            </a:r>
            <a:r>
              <a:rPr lang="en-US" altLang="en-US" b="1" dirty="0"/>
              <a:t>Table Inspector </a:t>
            </a:r>
            <a:r>
              <a:rPr lang="en-US" altLang="en-US" dirty="0"/>
              <a:t>from the menu. Then select the </a:t>
            </a:r>
            <a:r>
              <a:rPr lang="en-US" altLang="en-US" b="1" dirty="0"/>
              <a:t>Columns</a:t>
            </a:r>
            <a:r>
              <a:rPr lang="en-US" altLang="en-US" dirty="0"/>
              <a:t> tab.</a:t>
            </a:r>
          </a:p>
          <a:p>
            <a:pPr lvl="1" eaLnBrk="1" hangingPunct="1"/>
            <a:r>
              <a:rPr lang="en-US" altLang="en-US" b="1" dirty="0"/>
              <a:t>Note: </a:t>
            </a:r>
            <a:r>
              <a:rPr lang="en-US" altLang="en-US" dirty="0">
                <a:latin typeface="Courier New" pitchFamily="49" charset="0"/>
              </a:rPr>
              <a:t>DESCRIBE</a:t>
            </a:r>
            <a:r>
              <a:rPr lang="en-US" altLang="en-US" dirty="0"/>
              <a:t> is abbreviated as </a:t>
            </a:r>
            <a:r>
              <a:rPr lang="en-US" altLang="en-US" dirty="0">
                <a:latin typeface="Courier New" pitchFamily="49" charset="0"/>
              </a:rPr>
              <a:t>DESC</a:t>
            </a:r>
            <a:r>
              <a:rPr lang="en-US" altLang="en-US" dirty="0"/>
              <a:t>.</a:t>
            </a:r>
          </a:p>
        </p:txBody>
      </p:sp>
      <p:sp>
        <p:nvSpPr>
          <p:cNvPr id="56324"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2 - </a:t>
            </a:r>
            <a:fld id="{7C951E65-0BAA-4B24-AD87-683F8269D8DB}" type="slidenum">
              <a:rPr lang="en-US" smtClean="0"/>
              <a:pPr>
                <a:defRPr/>
              </a:pPr>
              <a:t>37</a:t>
            </a:fld>
            <a:endParaRPr lang="en-US" dirty="0"/>
          </a:p>
        </p:txBody>
      </p:sp>
    </p:spTree>
    <p:extLst>
      <p:ext uri="{BB962C8B-B14F-4D97-AF65-F5344CB8AC3E}">
        <p14:creationId xmlns:p14="http://schemas.microsoft.com/office/powerpoint/2010/main" val="6456337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5"/>
          <p:cNvSpPr>
            <a:spLocks noGrp="1" noChangeArrowheads="1"/>
          </p:cNvSpPr>
          <p:nvPr>
            <p:ph type="body" idx="1"/>
          </p:nvPr>
        </p:nvSpPr>
        <p:spPr>
          <a:noFill/>
          <a:ln/>
        </p:spPr>
        <p:txBody>
          <a:bodyPr/>
          <a:lstStyle/>
          <a:p>
            <a:pPr lvl="1" eaLnBrk="1" hangingPunct="1"/>
            <a:r>
              <a:rPr lang="en-US" altLang="en-US" dirty="0"/>
              <a:t>In this lesson, you should have learned how to retrieve data from a database table with the </a:t>
            </a:r>
            <a:r>
              <a:rPr lang="en-US" altLang="en-US" dirty="0">
                <a:latin typeface="Courier New" pitchFamily="49" charset="0"/>
              </a:rPr>
              <a:t>SELECT</a:t>
            </a:r>
            <a:r>
              <a:rPr lang="en-US" altLang="en-US" dirty="0"/>
              <a:t> statement.</a:t>
            </a:r>
            <a:endParaRPr lang="en-US" altLang="en-US" b="1" dirty="0">
              <a:latin typeface="Courier New" pitchFamily="49" charset="0"/>
            </a:endParaRPr>
          </a:p>
          <a:p>
            <a:pPr marL="939203" lvl="4" eaLnBrk="1" hangingPunct="1"/>
            <a:r>
              <a:rPr lang="en-US" altLang="en-US" dirty="0"/>
              <a:t>SELECT  *|{[DISTINCT] </a:t>
            </a:r>
            <a:r>
              <a:rPr lang="en-US" altLang="en-US" i="1" dirty="0"/>
              <a:t>column </a:t>
            </a:r>
            <a:r>
              <a:rPr lang="en-US" altLang="en-US" dirty="0"/>
              <a:t>[</a:t>
            </a:r>
            <a:r>
              <a:rPr lang="en-US" altLang="en-US" i="1" dirty="0"/>
              <a:t>alias</a:t>
            </a:r>
            <a:r>
              <a:rPr lang="en-US" altLang="en-US" dirty="0"/>
              <a:t>],...}</a:t>
            </a:r>
          </a:p>
          <a:p>
            <a:pPr marL="939203" lvl="4" eaLnBrk="1" hangingPunct="1"/>
            <a:r>
              <a:rPr lang="en-US" altLang="en-US" dirty="0"/>
              <a:t>FROM    </a:t>
            </a:r>
            <a:r>
              <a:rPr lang="en-US" altLang="en-US" i="1" dirty="0"/>
              <a:t>table</a:t>
            </a:r>
            <a:r>
              <a:rPr lang="en-US" altLang="en-US" dirty="0"/>
              <a:t>;</a:t>
            </a:r>
          </a:p>
          <a:p>
            <a:pPr lvl="1" eaLnBrk="1" hangingPunct="1"/>
            <a:r>
              <a:rPr lang="en-US" altLang="en-US" dirty="0"/>
              <a:t>In the syntax:</a:t>
            </a:r>
          </a:p>
          <a:p>
            <a:pPr lvl="1" eaLnBrk="1" hangingPunct="1"/>
            <a:r>
              <a:rPr lang="en-US" altLang="en-US" dirty="0"/>
              <a:t>	</a:t>
            </a:r>
            <a:r>
              <a:rPr lang="en-US" altLang="en-US" dirty="0">
                <a:latin typeface="Courier New" pitchFamily="49" charset="0"/>
              </a:rPr>
              <a:t>SELECT</a:t>
            </a:r>
            <a:r>
              <a:rPr lang="en-US" altLang="en-US" dirty="0"/>
              <a:t>			</a:t>
            </a:r>
            <a:r>
              <a:rPr lang="en-US" altLang="en-US" dirty="0" smtClean="0"/>
              <a:t>Is </a:t>
            </a:r>
            <a:r>
              <a:rPr lang="en-US" altLang="en-US" dirty="0"/>
              <a:t>a list of one or more columns</a:t>
            </a:r>
            <a:endParaRPr lang="en-US" altLang="en-US" i="1" dirty="0"/>
          </a:p>
          <a:p>
            <a:pPr marL="438295" lvl="2" indent="-187841" eaLnBrk="1" hangingPunct="1">
              <a:buNone/>
            </a:pPr>
            <a:r>
              <a:rPr lang="en-US" altLang="en-US" dirty="0"/>
              <a:t>		</a:t>
            </a:r>
            <a:r>
              <a:rPr lang="en-US" altLang="en-US" dirty="0">
                <a:latin typeface="Courier New" pitchFamily="49" charset="0"/>
              </a:rPr>
              <a:t>*</a:t>
            </a:r>
            <a:r>
              <a:rPr lang="en-US" altLang="en-US" i="1" dirty="0">
                <a:latin typeface="Courier New" pitchFamily="49" charset="0"/>
              </a:rPr>
              <a:t> </a:t>
            </a:r>
            <a:r>
              <a:rPr lang="en-US" altLang="en-US" i="1" dirty="0"/>
              <a:t> 			</a:t>
            </a:r>
            <a:r>
              <a:rPr lang="en-US" altLang="en-US" dirty="0" smtClean="0"/>
              <a:t>Selects </a:t>
            </a:r>
            <a:r>
              <a:rPr lang="en-US" altLang="en-US" dirty="0"/>
              <a:t>all columns</a:t>
            </a:r>
          </a:p>
          <a:p>
            <a:pPr marL="438295" lvl="2" indent="-187841" eaLnBrk="1" hangingPunct="1">
              <a:buNone/>
            </a:pPr>
            <a:r>
              <a:rPr lang="en-US" altLang="en-US" dirty="0"/>
              <a:t>		</a:t>
            </a:r>
            <a:r>
              <a:rPr lang="en-US" altLang="en-US" dirty="0">
                <a:latin typeface="Courier New" pitchFamily="49" charset="0"/>
              </a:rPr>
              <a:t>DISTINCT</a:t>
            </a:r>
            <a:r>
              <a:rPr lang="en-US" altLang="en-US" dirty="0"/>
              <a:t>			Suppresses duplicates</a:t>
            </a:r>
          </a:p>
          <a:p>
            <a:pPr marL="438295" lvl="2" indent="-187841" eaLnBrk="1" hangingPunct="1">
              <a:buNone/>
            </a:pPr>
            <a:r>
              <a:rPr lang="en-US" altLang="en-US" i="1" dirty="0"/>
              <a:t>		</a:t>
            </a:r>
            <a:r>
              <a:rPr lang="en-US" altLang="en-US" i="1" dirty="0">
                <a:latin typeface="Courier New" pitchFamily="49" charset="0"/>
              </a:rPr>
              <a:t>column|expression</a:t>
            </a:r>
            <a:r>
              <a:rPr lang="en-US" altLang="en-US" dirty="0"/>
              <a:t>		Selects the named column or the expression</a:t>
            </a:r>
          </a:p>
          <a:p>
            <a:pPr marL="438295" lvl="2" indent="-187841" eaLnBrk="1" hangingPunct="1">
              <a:buNone/>
            </a:pPr>
            <a:r>
              <a:rPr lang="en-US" altLang="en-US" i="1" dirty="0"/>
              <a:t>		</a:t>
            </a:r>
            <a:r>
              <a:rPr lang="en-US" altLang="en-US" i="1" dirty="0">
                <a:latin typeface="Courier New" pitchFamily="49" charset="0"/>
              </a:rPr>
              <a:t>alias			</a:t>
            </a:r>
            <a:r>
              <a:rPr lang="en-US" altLang="en-US" dirty="0" smtClean="0"/>
              <a:t>Gives </a:t>
            </a:r>
            <a:r>
              <a:rPr lang="en-US" altLang="en-US" dirty="0"/>
              <a:t>different headings to the selected columns</a:t>
            </a:r>
          </a:p>
          <a:p>
            <a:pPr marL="438295" lvl="2" indent="-187841" eaLnBrk="1" hangingPunct="1">
              <a:buNone/>
            </a:pPr>
            <a:r>
              <a:rPr lang="en-US" altLang="en-US" dirty="0"/>
              <a:t>		</a:t>
            </a:r>
            <a:r>
              <a:rPr lang="en-US" altLang="en-US" dirty="0">
                <a:latin typeface="Courier New" pitchFamily="49" charset="0"/>
              </a:rPr>
              <a:t>FROM</a:t>
            </a:r>
            <a:r>
              <a:rPr lang="en-US" altLang="en-US" i="1" dirty="0">
                <a:latin typeface="Courier New" pitchFamily="49" charset="0"/>
              </a:rPr>
              <a:t> table</a:t>
            </a:r>
            <a:r>
              <a:rPr lang="en-US" altLang="en-US" i="1" dirty="0"/>
              <a:t> 			</a:t>
            </a:r>
            <a:r>
              <a:rPr lang="en-US" altLang="en-US" dirty="0"/>
              <a:t>Specifies the table containing the columns</a:t>
            </a:r>
          </a:p>
        </p:txBody>
      </p:sp>
      <p:sp>
        <p:nvSpPr>
          <p:cNvPr id="62468"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2 - </a:t>
            </a:r>
            <a:fld id="{7C951E65-0BAA-4B24-AD87-683F8269D8DB}" type="slidenum">
              <a:rPr lang="en-US" smtClean="0"/>
              <a:pPr>
                <a:defRPr/>
              </a:pPr>
              <a:t>38</a:t>
            </a:fld>
            <a:endParaRPr lang="en-US" dirty="0"/>
          </a:p>
        </p:txBody>
      </p:sp>
    </p:spTree>
    <p:extLst>
      <p:ext uri="{BB962C8B-B14F-4D97-AF65-F5344CB8AC3E}">
        <p14:creationId xmlns:p14="http://schemas.microsoft.com/office/powerpoint/2010/main" val="1094962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body" idx="1"/>
          </p:nvPr>
        </p:nvSpPr>
        <p:spPr>
          <a:noFill/>
          <a:ln/>
        </p:spPr>
        <p:txBody>
          <a:bodyPr/>
          <a:lstStyle/>
          <a:p>
            <a:pPr lvl="1" eaLnBrk="1" hangingPunct="1"/>
            <a:r>
              <a:rPr lang="en-US" altLang="en-US" dirty="0"/>
              <a:t>In this practice, you write simple </a:t>
            </a:r>
            <a:r>
              <a:rPr lang="en-US" altLang="en-US" dirty="0">
                <a:latin typeface="Courier New" pitchFamily="49" charset="0"/>
              </a:rPr>
              <a:t>SELECT</a:t>
            </a:r>
            <a:r>
              <a:rPr lang="en-US" altLang="en-US" dirty="0"/>
              <a:t> queries. The queries cover most of the </a:t>
            </a:r>
            <a:r>
              <a:rPr lang="en-US" altLang="en-US" dirty="0">
                <a:latin typeface="Courier New" pitchFamily="49" charset="0"/>
              </a:rPr>
              <a:t>SELECT</a:t>
            </a:r>
            <a:r>
              <a:rPr lang="en-US" altLang="en-US" dirty="0"/>
              <a:t> clauses and operations that you learned in this lesson.</a:t>
            </a:r>
          </a:p>
        </p:txBody>
      </p:sp>
      <p:sp>
        <p:nvSpPr>
          <p:cNvPr id="64516"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2 - </a:t>
            </a:r>
            <a:fld id="{7C951E65-0BAA-4B24-AD87-683F8269D8DB}" type="slidenum">
              <a:rPr lang="en-US" smtClean="0"/>
              <a:pPr>
                <a:defRPr/>
              </a:pPr>
              <a:t>39</a:t>
            </a:fld>
            <a:endParaRPr lang="en-US" dirty="0"/>
          </a:p>
        </p:txBody>
      </p:sp>
    </p:spTree>
    <p:extLst>
      <p:ext uri="{BB962C8B-B14F-4D97-AF65-F5344CB8AC3E}">
        <p14:creationId xmlns:p14="http://schemas.microsoft.com/office/powerpoint/2010/main" val="2410116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457200" y="457200"/>
            <a:ext cx="6858000" cy="3859213"/>
          </a:xfrm>
        </p:spPr>
      </p:sp>
      <p:sp>
        <p:nvSpPr>
          <p:cNvPr id="7" name="Notes Placeholder 6"/>
          <p:cNvSpPr>
            <a:spLocks noGrp="1"/>
          </p:cNvSpPr>
          <p:nvPr>
            <p:ph type="body" idx="1"/>
          </p:nvPr>
        </p:nvSpPr>
        <p:spPr/>
        <p:txBody>
          <a:bodyPr>
            <a:normAutofit/>
          </a:bodyPr>
          <a:lstStyle/>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2 - </a:t>
            </a:r>
            <a:fld id="{7C951E65-0BAA-4B24-AD87-683F8269D8DB}" type="slidenum">
              <a:rPr lang="en-US" smtClean="0"/>
              <a:pPr>
                <a:defRPr/>
              </a:pPr>
              <a:t>4</a:t>
            </a:fld>
            <a:endParaRPr lang="en-US" dirty="0"/>
          </a:p>
        </p:txBody>
      </p:sp>
    </p:spTree>
    <p:extLst>
      <p:ext uri="{BB962C8B-B14F-4D97-AF65-F5344CB8AC3E}">
        <p14:creationId xmlns:p14="http://schemas.microsoft.com/office/powerpoint/2010/main" val="24423124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4737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lvl="1"/>
            <a:r>
              <a:rPr lang="en-US" dirty="0"/>
              <a:t>Alex, an HR manager in India, wants a report of all the employees in the Accounting department of the organization. </a:t>
            </a:r>
            <a:r>
              <a:rPr lang="en-US" sz="1100" kern="1200" dirty="0">
                <a:solidFill>
                  <a:srgbClr val="000000"/>
                </a:solidFill>
                <a:effectLst/>
                <a:ea typeface="+mn-ea"/>
                <a:cs typeface="+mn-cs"/>
              </a:rPr>
              <a:t>This slide displays a mockup of the screens that the application might display in order to access the database. </a:t>
            </a:r>
            <a:r>
              <a:rPr lang="en-US" dirty="0"/>
              <a:t>The HR application consists of a database of all the employees in the organization. So, how does Alex search based on the criteria in the HR application?</a:t>
            </a:r>
          </a:p>
          <a:p>
            <a:pPr lvl="1"/>
            <a:r>
              <a:rPr lang="en-US" dirty="0"/>
              <a:t>Alex finds it very efficient to use the HR application to generate reports. He logs in to the application, enters ‘Accounting’ in the Department field, and clicks Go.</a:t>
            </a:r>
          </a:p>
          <a:p>
            <a:pPr lvl="1"/>
            <a:r>
              <a:rPr lang="en-US" dirty="0"/>
              <a:t>The HR application fires a SQL </a:t>
            </a:r>
            <a:r>
              <a:rPr lang="en-US" dirty="0">
                <a:latin typeface="Courier New"/>
              </a:rPr>
              <a:t>SELECT </a:t>
            </a:r>
            <a:r>
              <a:rPr lang="en-US" dirty="0"/>
              <a:t>statement to query the database for all employees in the Accounting department. Alex then sees the result on his application.</a:t>
            </a:r>
          </a:p>
          <a:p>
            <a:pPr lvl="1"/>
            <a:r>
              <a:rPr lang="en-US" dirty="0"/>
              <a:t>Basically, you can query the database for information by writing conditional and complex SQL statements. In this lesson, you will learn more about SQL </a:t>
            </a:r>
            <a:r>
              <a:rPr lang="en-US" dirty="0">
                <a:latin typeface="Courier New"/>
              </a:rPr>
              <a:t>SELECT </a:t>
            </a:r>
            <a:r>
              <a:rPr lang="en-US" dirty="0"/>
              <a:t>statements. You will not learn about the application used to develop the interface screens like those shown in the mockup in this slide. Those are covered in Oracle courses on application development like APEX and in the MySQL for Developers course.</a:t>
            </a:r>
          </a:p>
        </p:txBody>
      </p:sp>
      <p:sp>
        <p:nvSpPr>
          <p:cNvPr id="10" name="Slide Image Placeholder 9"/>
          <p:cNvSpPr>
            <a:spLocks noGrp="1" noRot="1" noChangeAspect="1"/>
          </p:cNvSpPr>
          <p:nvPr>
            <p:ph type="sldImg"/>
          </p:nvPr>
        </p:nvSpPr>
        <p:spPr>
          <a:xfrm>
            <a:off x="457200" y="457200"/>
            <a:ext cx="6858000" cy="3859213"/>
          </a:xfrm>
        </p:spPr>
      </p:sp>
      <p:sp>
        <p:nvSpPr>
          <p:cNvPr id="5" name="Footer Placeholder 4"/>
          <p:cNvSpPr>
            <a:spLocks noGrp="1"/>
          </p:cNvSpPr>
          <p:nvPr>
            <p:ph type="ftr" sz="quarter" idx="10"/>
          </p:nvPr>
        </p:nvSpPr>
        <p:spPr/>
        <p:txBody>
          <a:bodyPr/>
          <a:lstStyle/>
          <a:p>
            <a:pPr>
              <a:defRPr/>
            </a:pPr>
            <a:r>
              <a:rPr lang="en-US" smtClean="0"/>
              <a:t>Oracle Database 19c: SQL Workshop   2 - </a:t>
            </a:r>
            <a:fld id="{7C951E65-0BAA-4B24-AD87-683F8269D8DB}" type="slidenum">
              <a:rPr lang="en-US" smtClean="0"/>
              <a:pPr>
                <a:defRPr/>
              </a:pPr>
              <a:t>5</a:t>
            </a:fld>
            <a:endParaRPr lang="en-US" dirty="0"/>
          </a:p>
        </p:txBody>
      </p:sp>
    </p:spTree>
    <p:extLst>
      <p:ext uri="{BB962C8B-B14F-4D97-AF65-F5344CB8AC3E}">
        <p14:creationId xmlns:p14="http://schemas.microsoft.com/office/powerpoint/2010/main" val="955823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3"/>
          <p:cNvSpPr>
            <a:spLocks noGrp="1" noChangeArrowheads="1"/>
          </p:cNvSpPr>
          <p:nvPr>
            <p:ph type="body" idx="1"/>
          </p:nvPr>
        </p:nvSpPr>
        <p:spPr/>
        <p:txBody>
          <a:bodyPr>
            <a:normAutofit/>
          </a:bodyPr>
          <a:lstStyle/>
          <a:p>
            <a:pPr lvl="1"/>
            <a:r>
              <a:rPr lang="en-US" altLang="en-US" b="1" dirty="0"/>
              <a:t>Writing SQL Statements</a:t>
            </a:r>
          </a:p>
          <a:p>
            <a:pPr lvl="1"/>
            <a:r>
              <a:rPr lang="en-US" altLang="en-US" dirty="0"/>
              <a:t>By using the following simple rules and guidelines, you can construct valid statements that are easy to read and edit:</a:t>
            </a:r>
          </a:p>
          <a:p>
            <a:pPr lvl="2"/>
            <a:r>
              <a:rPr lang="en-US" altLang="en-US" dirty="0"/>
              <a:t>SQL statements are not case-sensitive (unless indicated).</a:t>
            </a:r>
          </a:p>
          <a:p>
            <a:pPr lvl="2"/>
            <a:r>
              <a:rPr lang="en-US" altLang="en-US" dirty="0"/>
              <a:t>SQL statements can be entered on one or many lines. </a:t>
            </a:r>
          </a:p>
          <a:p>
            <a:pPr lvl="2"/>
            <a:r>
              <a:rPr lang="en-US" altLang="en-US" dirty="0"/>
              <a:t>Keywords cannot be split across lines or abbreviated.</a:t>
            </a:r>
          </a:p>
          <a:p>
            <a:pPr lvl="2"/>
            <a:r>
              <a:rPr lang="en-US" altLang="en-US" dirty="0"/>
              <a:t>Clauses are usually placed on separate lines for readability and ease of editing.</a:t>
            </a:r>
          </a:p>
          <a:p>
            <a:pPr lvl="2"/>
            <a:r>
              <a:rPr lang="en-US" altLang="en-US" dirty="0"/>
              <a:t>Indents should be used to make code more readable.</a:t>
            </a:r>
          </a:p>
          <a:p>
            <a:pPr lvl="2"/>
            <a:r>
              <a:rPr lang="en-US" altLang="en-US" dirty="0"/>
              <a:t>Keywords typically are entered in uppercase; all other words, such as table names and columns names, are entered in lowercase.</a:t>
            </a:r>
          </a:p>
        </p:txBody>
      </p:sp>
      <p:sp>
        <p:nvSpPr>
          <p:cNvPr id="7" name="Slide Image Placeholder 6"/>
          <p:cNvSpPr>
            <a:spLocks noGrp="1" noRot="1" noChangeAspect="1"/>
          </p:cNvSpPr>
          <p:nvPr>
            <p:ph type="sldImg"/>
          </p:nvPr>
        </p:nvSpPr>
        <p:spPr>
          <a:xfrm>
            <a:off x="457200" y="457200"/>
            <a:ext cx="6858000" cy="3859213"/>
          </a:xfrm>
        </p:spPr>
      </p:sp>
      <p:sp>
        <p:nvSpPr>
          <p:cNvPr id="3" name="Footer Placeholder 2"/>
          <p:cNvSpPr>
            <a:spLocks noGrp="1"/>
          </p:cNvSpPr>
          <p:nvPr>
            <p:ph type="ftr" sz="quarter" idx="10"/>
          </p:nvPr>
        </p:nvSpPr>
        <p:spPr/>
        <p:txBody>
          <a:bodyPr/>
          <a:lstStyle/>
          <a:p>
            <a:pPr>
              <a:defRPr/>
            </a:pPr>
            <a:r>
              <a:rPr lang="en-US" smtClean="0"/>
              <a:t>Oracle Database 19c: SQL Workshop   2 - </a:t>
            </a:r>
            <a:fld id="{7C951E65-0BAA-4B24-AD87-683F8269D8DB}" type="slidenum">
              <a:rPr lang="en-US" smtClean="0"/>
              <a:pPr>
                <a:defRPr/>
              </a:pPr>
              <a:t>6</a:t>
            </a:fld>
            <a:endParaRPr lang="en-US" dirty="0"/>
          </a:p>
        </p:txBody>
      </p:sp>
    </p:spTree>
    <p:extLst>
      <p:ext uri="{BB962C8B-B14F-4D97-AF65-F5344CB8AC3E}">
        <p14:creationId xmlns:p14="http://schemas.microsoft.com/office/powerpoint/2010/main" val="3323363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9"/>
          <p:cNvSpPr>
            <a:spLocks noGrp="1" noChangeArrowheads="1"/>
          </p:cNvSpPr>
          <p:nvPr>
            <p:ph type="body" idx="1"/>
          </p:nvPr>
        </p:nvSpPr>
        <p:spPr>
          <a:xfrm>
            <a:off x="457200" y="4617720"/>
            <a:ext cx="6858000" cy="6820192"/>
          </a:xfrm>
        </p:spPr>
        <p:txBody>
          <a:bodyPr>
            <a:normAutofit/>
          </a:bodyPr>
          <a:lstStyle/>
          <a:p>
            <a:pPr lvl="1"/>
            <a:r>
              <a:rPr lang="en-US" altLang="en-US" dirty="0"/>
              <a:t>Use the </a:t>
            </a:r>
            <a:r>
              <a:rPr lang="en-US" altLang="en-US" dirty="0">
                <a:latin typeface="Courier New" pitchFamily="49" charset="0"/>
                <a:cs typeface="Courier New" pitchFamily="49" charset="0"/>
              </a:rPr>
              <a:t>SELECT</a:t>
            </a:r>
            <a:r>
              <a:rPr lang="en-US" altLang="en-US" dirty="0"/>
              <a:t> statement to retrieve data from one or more tables or views in the database. </a:t>
            </a:r>
          </a:p>
          <a:p>
            <a:pPr lvl="1"/>
            <a:r>
              <a:rPr lang="en-US" altLang="en-US" dirty="0"/>
              <a:t>In its simplest form, a </a:t>
            </a:r>
            <a:r>
              <a:rPr lang="en-US" altLang="en-US" dirty="0">
                <a:latin typeface="Courier New" pitchFamily="49" charset="0"/>
                <a:cs typeface="Courier New" pitchFamily="49" charset="0"/>
              </a:rPr>
              <a:t>SELECT</a:t>
            </a:r>
            <a:r>
              <a:rPr lang="en-US" altLang="en-US" dirty="0"/>
              <a:t> statement must include the following:</a:t>
            </a:r>
          </a:p>
          <a:p>
            <a:pPr lvl="2"/>
            <a:r>
              <a:rPr lang="en-US" altLang="en-US" dirty="0"/>
              <a:t>A </a:t>
            </a:r>
            <a:r>
              <a:rPr lang="en-US" altLang="en-US" dirty="0">
                <a:latin typeface="Courier New" pitchFamily="49" charset="0"/>
                <a:cs typeface="Courier New" pitchFamily="49" charset="0"/>
              </a:rPr>
              <a:t>SELECT</a:t>
            </a:r>
            <a:r>
              <a:rPr lang="en-US" altLang="en-US" dirty="0"/>
              <a:t> clause, which specifies the columns to be displayed</a:t>
            </a:r>
          </a:p>
          <a:p>
            <a:pPr lvl="2"/>
            <a:r>
              <a:rPr lang="en-US" altLang="en-US" dirty="0"/>
              <a:t>A </a:t>
            </a:r>
            <a:r>
              <a:rPr lang="en-US" altLang="en-US" dirty="0">
                <a:latin typeface="Courier New" pitchFamily="49" charset="0"/>
                <a:cs typeface="Courier New" pitchFamily="49" charset="0"/>
              </a:rPr>
              <a:t>FROM</a:t>
            </a:r>
            <a:r>
              <a:rPr lang="en-US" altLang="en-US" dirty="0"/>
              <a:t> clause, which identifies the table containing the columns that are listed in the </a:t>
            </a:r>
            <a:r>
              <a:rPr lang="en-US" altLang="en-US" dirty="0">
                <a:latin typeface="Courier New" pitchFamily="49" charset="0"/>
                <a:cs typeface="Courier New" pitchFamily="49" charset="0"/>
              </a:rPr>
              <a:t>SELECT</a:t>
            </a:r>
            <a:r>
              <a:rPr lang="en-US" altLang="en-US" dirty="0"/>
              <a:t> clause</a:t>
            </a:r>
          </a:p>
          <a:p>
            <a:pPr lvl="1"/>
            <a:r>
              <a:rPr lang="en-US" altLang="en-US" dirty="0"/>
              <a:t>In the syntax:</a:t>
            </a:r>
          </a:p>
          <a:p>
            <a:pPr lvl="3">
              <a:buNone/>
            </a:pPr>
            <a:r>
              <a:rPr lang="en-US" altLang="en-US" dirty="0">
                <a:latin typeface="Courier New" pitchFamily="49" charset="0"/>
                <a:cs typeface="Courier New" pitchFamily="49" charset="0"/>
              </a:rPr>
              <a:t>SELECT</a:t>
            </a:r>
            <a:r>
              <a:rPr lang="en-US" altLang="en-US" dirty="0"/>
              <a:t>		Is a list of one or more columns</a:t>
            </a:r>
          </a:p>
          <a:p>
            <a:pPr lvl="3">
              <a:buNone/>
            </a:pPr>
            <a:r>
              <a:rPr lang="en-US" altLang="en-US" dirty="0">
                <a:latin typeface="Courier New" pitchFamily="49" charset="0"/>
                <a:cs typeface="Courier New" pitchFamily="49" charset="0"/>
              </a:rPr>
              <a:t>* </a:t>
            </a:r>
            <a:r>
              <a:rPr lang="en-US" altLang="en-US" dirty="0"/>
              <a:t> 			</a:t>
            </a:r>
            <a:r>
              <a:rPr lang="en-US" altLang="en-US" dirty="0" smtClean="0"/>
              <a:t>Selects </a:t>
            </a:r>
            <a:r>
              <a:rPr lang="en-US" altLang="en-US" dirty="0"/>
              <a:t>all columns</a:t>
            </a:r>
          </a:p>
          <a:p>
            <a:pPr lvl="3">
              <a:buNone/>
            </a:pPr>
            <a:r>
              <a:rPr lang="en-US" altLang="en-US" dirty="0">
                <a:latin typeface="Courier New" pitchFamily="49" charset="0"/>
                <a:cs typeface="Courier New" pitchFamily="49" charset="0"/>
              </a:rPr>
              <a:t>DISTINCT</a:t>
            </a:r>
            <a:r>
              <a:rPr lang="en-US" altLang="en-US" dirty="0"/>
              <a:t>		Suppresses duplicates</a:t>
            </a:r>
          </a:p>
          <a:p>
            <a:pPr lvl="3">
              <a:buNone/>
            </a:pPr>
            <a:r>
              <a:rPr lang="en-US" altLang="en-US" i="1" dirty="0">
                <a:latin typeface="Courier New" pitchFamily="49" charset="0"/>
                <a:cs typeface="Courier New" pitchFamily="49" charset="0"/>
              </a:rPr>
              <a:t>column|expression</a:t>
            </a:r>
            <a:r>
              <a:rPr lang="en-US" altLang="en-US" dirty="0"/>
              <a:t>	Selects the named column or the expression</a:t>
            </a:r>
          </a:p>
          <a:p>
            <a:pPr lvl="3">
              <a:buNone/>
            </a:pPr>
            <a:r>
              <a:rPr lang="en-US" altLang="en-US" i="1" dirty="0">
                <a:latin typeface="Courier New" pitchFamily="49" charset="0"/>
                <a:cs typeface="Courier New" pitchFamily="49" charset="0"/>
              </a:rPr>
              <a:t>alias</a:t>
            </a:r>
            <a:r>
              <a:rPr lang="en-US" altLang="en-US" dirty="0"/>
              <a:t>		</a:t>
            </a:r>
            <a:r>
              <a:rPr lang="en-US" altLang="en-US" dirty="0" smtClean="0"/>
              <a:t>Gives </a:t>
            </a:r>
            <a:r>
              <a:rPr lang="en-US" altLang="en-US" dirty="0"/>
              <a:t>different headings to the selected columns </a:t>
            </a:r>
          </a:p>
          <a:p>
            <a:pPr lvl="3">
              <a:buNone/>
            </a:pPr>
            <a:r>
              <a:rPr lang="en-US" altLang="en-US" i="1" dirty="0">
                <a:latin typeface="Courier New" pitchFamily="49" charset="0"/>
                <a:cs typeface="Courier New" pitchFamily="49" charset="0"/>
              </a:rPr>
              <a:t>FROM</a:t>
            </a:r>
            <a:r>
              <a:rPr lang="en-US" altLang="en-US" i="1" dirty="0"/>
              <a:t> </a:t>
            </a:r>
            <a:r>
              <a:rPr lang="en-US" altLang="en-US" i="1" dirty="0">
                <a:latin typeface="Courier New" pitchFamily="49" charset="0"/>
                <a:cs typeface="Courier New" pitchFamily="49" charset="0"/>
              </a:rPr>
              <a:t>table</a:t>
            </a:r>
            <a:r>
              <a:rPr lang="en-US" altLang="en-US" dirty="0"/>
              <a:t> 		Specifies the table containing the columns</a:t>
            </a:r>
          </a:p>
          <a:p>
            <a:pPr lvl="1"/>
            <a:r>
              <a:rPr lang="en-US" altLang="en-US" dirty="0"/>
              <a:t>Throughout this course, you will see that the words </a:t>
            </a:r>
            <a:r>
              <a:rPr lang="en-US" altLang="en-US" i="1" dirty="0"/>
              <a:t>keyword</a:t>
            </a:r>
            <a:r>
              <a:rPr lang="en-US" altLang="en-US" dirty="0"/>
              <a:t>, </a:t>
            </a:r>
            <a:r>
              <a:rPr lang="en-US" altLang="en-US" i="1" dirty="0"/>
              <a:t>clause</a:t>
            </a:r>
            <a:r>
              <a:rPr lang="en-US" altLang="en-US" dirty="0"/>
              <a:t>, and </a:t>
            </a:r>
            <a:r>
              <a:rPr lang="en-US" altLang="en-US" i="1" dirty="0"/>
              <a:t>statement</a:t>
            </a:r>
            <a:r>
              <a:rPr lang="en-US" altLang="en-US" dirty="0"/>
              <a:t> are used as follows:</a:t>
            </a:r>
          </a:p>
          <a:p>
            <a:pPr lvl="2"/>
            <a:r>
              <a:rPr lang="en-US" altLang="en-US" dirty="0"/>
              <a:t>A </a:t>
            </a:r>
            <a:r>
              <a:rPr lang="en-US" altLang="en-US" i="1" dirty="0"/>
              <a:t>keyword</a:t>
            </a:r>
            <a:r>
              <a:rPr lang="en-US" altLang="en-US" dirty="0"/>
              <a:t> refers to an individual SQL element—for example, </a:t>
            </a:r>
            <a:r>
              <a:rPr lang="en-US" altLang="en-US" dirty="0">
                <a:latin typeface="Courier New" pitchFamily="49" charset="0"/>
                <a:cs typeface="Courier New" pitchFamily="49" charset="0"/>
              </a:rPr>
              <a:t>SELECT</a:t>
            </a:r>
            <a:r>
              <a:rPr lang="en-US" altLang="en-US" dirty="0"/>
              <a:t> and </a:t>
            </a:r>
            <a:r>
              <a:rPr lang="en-US" altLang="en-US" dirty="0">
                <a:latin typeface="Courier New" pitchFamily="49" charset="0"/>
                <a:cs typeface="Courier New" pitchFamily="49" charset="0"/>
              </a:rPr>
              <a:t>FROM</a:t>
            </a:r>
            <a:r>
              <a:rPr lang="en-US" altLang="en-US" dirty="0"/>
              <a:t> are keywords.</a:t>
            </a:r>
          </a:p>
          <a:p>
            <a:pPr lvl="2"/>
            <a:r>
              <a:rPr lang="en-US" altLang="en-US" dirty="0"/>
              <a:t>A </a:t>
            </a:r>
            <a:r>
              <a:rPr lang="en-US" altLang="en-US" i="1" dirty="0"/>
              <a:t>clause</a:t>
            </a:r>
            <a:r>
              <a:rPr lang="en-US" altLang="en-US" dirty="0"/>
              <a:t> is a part of a SQL statement—for example, </a:t>
            </a:r>
            <a:r>
              <a:rPr lang="en-US" altLang="en-US" dirty="0">
                <a:latin typeface="Courier New" pitchFamily="49" charset="0"/>
                <a:cs typeface="Courier New" pitchFamily="49" charset="0"/>
              </a:rPr>
              <a:t>SELECT</a:t>
            </a:r>
            <a:r>
              <a:rPr lang="en-US" altLang="en-US" dirty="0"/>
              <a:t> </a:t>
            </a:r>
            <a:r>
              <a:rPr lang="en-US" altLang="en-US" dirty="0">
                <a:latin typeface="Courier New" pitchFamily="49" charset="0"/>
                <a:cs typeface="Courier New" pitchFamily="49" charset="0"/>
              </a:rPr>
              <a:t>employee_id</a:t>
            </a:r>
            <a:r>
              <a:rPr lang="en-US" altLang="en-US" dirty="0"/>
              <a:t>, </a:t>
            </a:r>
            <a:r>
              <a:rPr lang="en-US" altLang="en-US" dirty="0">
                <a:latin typeface="Courier New" pitchFamily="49" charset="0"/>
                <a:cs typeface="Courier New" pitchFamily="49" charset="0"/>
              </a:rPr>
              <a:t>last_name</a:t>
            </a:r>
            <a:r>
              <a:rPr lang="en-US" altLang="en-US" dirty="0"/>
              <a:t>, and so on.</a:t>
            </a:r>
          </a:p>
          <a:p>
            <a:pPr lvl="2"/>
            <a:r>
              <a:rPr lang="en-US" altLang="en-US" dirty="0"/>
              <a:t>A </a:t>
            </a:r>
            <a:r>
              <a:rPr lang="en-US" altLang="en-US" i="1" dirty="0"/>
              <a:t>statement</a:t>
            </a:r>
            <a:r>
              <a:rPr lang="en-US" altLang="en-US" dirty="0"/>
              <a:t> is a combination of two or more clauses—for example, </a:t>
            </a:r>
            <a:r>
              <a:rPr lang="en-US" altLang="en-US" dirty="0">
                <a:latin typeface="Courier New" pitchFamily="49" charset="0"/>
                <a:cs typeface="Courier New" pitchFamily="49" charset="0"/>
              </a:rPr>
              <a:t>SELECT * FROM employees</a:t>
            </a:r>
            <a:r>
              <a:rPr lang="en-US" altLang="en-US" dirty="0"/>
              <a:t>.</a:t>
            </a:r>
          </a:p>
        </p:txBody>
      </p:sp>
      <p:sp>
        <p:nvSpPr>
          <p:cNvPr id="7" name="Slide Image Placeholder 6"/>
          <p:cNvSpPr>
            <a:spLocks noGrp="1" noRot="1" noChangeAspect="1"/>
          </p:cNvSpPr>
          <p:nvPr>
            <p:ph type="sldImg"/>
          </p:nvPr>
        </p:nvSpPr>
        <p:spPr>
          <a:xfrm>
            <a:off x="457200" y="457200"/>
            <a:ext cx="6858000" cy="3859213"/>
          </a:xfrm>
        </p:spPr>
      </p:sp>
      <p:sp>
        <p:nvSpPr>
          <p:cNvPr id="3" name="Footer Placeholder 2"/>
          <p:cNvSpPr>
            <a:spLocks noGrp="1"/>
          </p:cNvSpPr>
          <p:nvPr>
            <p:ph type="ftr" sz="quarter" idx="10"/>
          </p:nvPr>
        </p:nvSpPr>
        <p:spPr/>
        <p:txBody>
          <a:bodyPr/>
          <a:lstStyle/>
          <a:p>
            <a:pPr>
              <a:defRPr/>
            </a:pPr>
            <a:r>
              <a:rPr lang="en-US" smtClean="0"/>
              <a:t>Oracle Database 19c: SQL Workshop   2 - </a:t>
            </a:r>
            <a:fld id="{7C951E65-0BAA-4B24-AD87-683F8269D8DB}" type="slidenum">
              <a:rPr lang="en-US" smtClean="0"/>
              <a:pPr>
                <a:defRPr/>
              </a:pPr>
              <a:t>7</a:t>
            </a:fld>
            <a:endParaRPr lang="en-US" dirty="0"/>
          </a:p>
        </p:txBody>
      </p:sp>
    </p:spTree>
    <p:extLst>
      <p:ext uri="{BB962C8B-B14F-4D97-AF65-F5344CB8AC3E}">
        <p14:creationId xmlns:p14="http://schemas.microsoft.com/office/powerpoint/2010/main" val="3715750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9"/>
          <p:cNvSpPr>
            <a:spLocks noGrp="1" noChangeArrowheads="1"/>
          </p:cNvSpPr>
          <p:nvPr>
            <p:ph type="body" idx="1"/>
          </p:nvPr>
        </p:nvSpPr>
        <p:spPr>
          <a:noFill/>
          <a:ln/>
        </p:spPr>
        <p:txBody>
          <a:bodyPr/>
          <a:lstStyle/>
          <a:p>
            <a:pPr lvl="1" eaLnBrk="1" hangingPunct="1"/>
            <a:r>
              <a:rPr lang="en-US" altLang="en-US" dirty="0"/>
              <a:t>You can display all columns of data in a table by following the </a:t>
            </a:r>
            <a:r>
              <a:rPr lang="en-US" altLang="en-US" dirty="0">
                <a:latin typeface="Courier New" pitchFamily="49" charset="0"/>
              </a:rPr>
              <a:t>SELECT</a:t>
            </a:r>
            <a:r>
              <a:rPr lang="en-US" altLang="en-US" dirty="0"/>
              <a:t> keyword with an asterisk (</a:t>
            </a:r>
            <a:r>
              <a:rPr lang="en-US" altLang="en-US" dirty="0">
                <a:latin typeface="Courier New" pitchFamily="49" charset="0"/>
              </a:rPr>
              <a:t>*</a:t>
            </a:r>
            <a:r>
              <a:rPr lang="en-US" altLang="en-US" dirty="0"/>
              <a:t>). In the example in the slide, the </a:t>
            </a:r>
            <a:r>
              <a:rPr lang="en-US" altLang="en-US" dirty="0">
                <a:latin typeface="Courier New" pitchFamily="49" charset="0"/>
              </a:rPr>
              <a:t>departments</a:t>
            </a:r>
            <a:r>
              <a:rPr lang="en-US" altLang="en-US" dirty="0"/>
              <a:t> table contains four columns: </a:t>
            </a:r>
            <a:r>
              <a:rPr lang="en-US" altLang="en-US" dirty="0">
                <a:latin typeface="Courier New" pitchFamily="49" charset="0"/>
              </a:rPr>
              <a:t>department_id</a:t>
            </a:r>
            <a:r>
              <a:rPr lang="en-US" altLang="en-US" dirty="0"/>
              <a:t>, </a:t>
            </a:r>
            <a:r>
              <a:rPr lang="en-US" altLang="en-US" dirty="0">
                <a:latin typeface="Courier New" pitchFamily="49" charset="0"/>
              </a:rPr>
              <a:t>department_name</a:t>
            </a:r>
            <a:r>
              <a:rPr lang="en-US" altLang="en-US" dirty="0"/>
              <a:t>, </a:t>
            </a:r>
            <a:r>
              <a:rPr lang="en-US" altLang="en-US" dirty="0">
                <a:latin typeface="Courier New" pitchFamily="49" charset="0"/>
              </a:rPr>
              <a:t>manager_id</a:t>
            </a:r>
            <a:r>
              <a:rPr lang="en-US" altLang="en-US" dirty="0"/>
              <a:t>, and </a:t>
            </a:r>
            <a:r>
              <a:rPr lang="en-US" altLang="en-US" dirty="0">
                <a:latin typeface="Courier New" pitchFamily="49" charset="0"/>
              </a:rPr>
              <a:t>location_id</a:t>
            </a:r>
            <a:r>
              <a:rPr lang="en-US" altLang="en-US" dirty="0"/>
              <a:t>. The table contains eight rows, one for each department. </a:t>
            </a:r>
          </a:p>
          <a:p>
            <a:pPr lvl="1" eaLnBrk="1" hangingPunct="1"/>
            <a:r>
              <a:rPr lang="en-US" altLang="en-US" dirty="0"/>
              <a:t>You can also display all columns in the table by listing them after the </a:t>
            </a:r>
            <a:r>
              <a:rPr lang="en-US" altLang="en-US" dirty="0">
                <a:latin typeface="Courier New" pitchFamily="49" charset="0"/>
              </a:rPr>
              <a:t>SELECT</a:t>
            </a:r>
            <a:r>
              <a:rPr lang="en-US" altLang="en-US" dirty="0"/>
              <a:t> keyword. For example, the following SQL statement (like the example in the slide) displays all columns and all rows of the </a:t>
            </a:r>
            <a:r>
              <a:rPr lang="en-US" altLang="en-US" dirty="0">
                <a:latin typeface="Courier New" pitchFamily="49" charset="0"/>
              </a:rPr>
              <a:t>departments</a:t>
            </a:r>
            <a:r>
              <a:rPr lang="en-US" altLang="en-US" dirty="0"/>
              <a:t> table:</a:t>
            </a:r>
          </a:p>
          <a:p>
            <a:pPr marL="939203" lvl="4" indent="-187841" eaLnBrk="1" hangingPunct="1"/>
            <a:r>
              <a:rPr lang="en-US" altLang="en-US" dirty="0"/>
              <a:t>SELECT  department_id, department_name, manager_id, location_id</a:t>
            </a:r>
          </a:p>
          <a:p>
            <a:pPr marL="939203" lvl="4" indent="-187841" eaLnBrk="1" hangingPunct="1"/>
            <a:r>
              <a:rPr lang="en-US" altLang="en-US" dirty="0"/>
              <a:t>FROM    departments</a:t>
            </a:r>
            <a:r>
              <a:rPr lang="en-US" altLang="en-US" b="1" dirty="0"/>
              <a:t>;</a:t>
            </a:r>
          </a:p>
          <a:p>
            <a:pPr lvl="1" eaLnBrk="1" hangingPunct="1"/>
            <a:r>
              <a:rPr lang="en-US" altLang="en-US" b="0" dirty="0"/>
              <a:t>The</a:t>
            </a:r>
            <a:r>
              <a:rPr lang="en-US" altLang="en-US" b="0" baseline="0" dirty="0"/>
              <a:t> examples in the slide show the output from executing the displayed statement in both Oracle SQL Developer and MySQL Workbench. Before considering other </a:t>
            </a:r>
            <a:r>
              <a:rPr lang="en-US" altLang="en-US" b="0" baseline="0" dirty="0">
                <a:latin typeface="Courier New" panose="02070309020205020404" pitchFamily="49" charset="0"/>
              </a:rPr>
              <a:t>SELECT</a:t>
            </a:r>
            <a:r>
              <a:rPr lang="en-US" altLang="en-US" b="0" baseline="0" dirty="0"/>
              <a:t> statements, the next few topics explain how to execute statements and what the output looks like in SQL Developer and MySQL Workbench. </a:t>
            </a:r>
          </a:p>
          <a:p>
            <a:pPr marL="166940" lvl="1" defTabSz="667761" eaLnBrk="1" hangingPunct="1">
              <a:spcBef>
                <a:spcPts val="584"/>
              </a:spcBef>
              <a:defRPr/>
            </a:pPr>
            <a:r>
              <a:rPr lang="en-US" altLang="en-US" dirty="0">
                <a:latin typeface="Courier New" pitchFamily="49" charset="0"/>
                <a:cs typeface="Courier New" pitchFamily="49" charset="0"/>
              </a:rPr>
              <a:t>Note: In</a:t>
            </a:r>
            <a:r>
              <a:rPr lang="en-US" altLang="en-US" baseline="0" dirty="0">
                <a:latin typeface="Courier New" pitchFamily="49" charset="0"/>
                <a:cs typeface="Courier New" pitchFamily="49" charset="0"/>
              </a:rPr>
              <a:t> this course, for examples on slides when both Oracle and MySQL use the same syntax, the output of both Oracle SQL Developer and MySQL Workbench appear. Your output should appear like the output of the database you are using. For topics where the databases use a different syntax or have other significant differences, separate slides are provided. You can skip over slides that do not apply to the database you are using.</a:t>
            </a:r>
            <a:endParaRPr lang="en-US" altLang="en-US" dirty="0">
              <a:latin typeface="Courier New" pitchFamily="49" charset="0"/>
              <a:cs typeface="Courier New" pitchFamily="49" charset="0"/>
            </a:endParaRPr>
          </a:p>
        </p:txBody>
      </p:sp>
      <p:sp>
        <p:nvSpPr>
          <p:cNvPr id="15364"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2 - </a:t>
            </a:r>
            <a:fld id="{7C951E65-0BAA-4B24-AD87-683F8269D8DB}" type="slidenum">
              <a:rPr lang="en-US" smtClean="0"/>
              <a:pPr>
                <a:defRPr/>
              </a:pPr>
              <a:t>8</a:t>
            </a:fld>
            <a:endParaRPr lang="en-US" dirty="0"/>
          </a:p>
        </p:txBody>
      </p:sp>
    </p:spTree>
    <p:extLst>
      <p:ext uri="{BB962C8B-B14F-4D97-AF65-F5344CB8AC3E}">
        <p14:creationId xmlns:p14="http://schemas.microsoft.com/office/powerpoint/2010/main" val="2818905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r>
              <a:rPr lang="en-US" dirty="0"/>
              <a:t>In SQL Developer:</a:t>
            </a:r>
          </a:p>
          <a:p>
            <a:pPr lvl="1"/>
            <a:r>
              <a:rPr lang="en-US" altLang="en-US" dirty="0"/>
              <a:t>Click the Run Script icon or press [F5] to run the command or commands in the SQL Worksheet. </a:t>
            </a:r>
          </a:p>
          <a:p>
            <a:pPr lvl="1"/>
            <a:r>
              <a:rPr lang="en-US" altLang="en-US" dirty="0"/>
              <a:t>You can also click the Execute Statement icon or press [F9] to run a SQL statement in the SQL Worksheet. </a:t>
            </a:r>
          </a:p>
          <a:p>
            <a:pPr lvl="2"/>
            <a:r>
              <a:rPr lang="en-US" altLang="en-US" dirty="0"/>
              <a:t>The Execute Statement icon executes the statement at the cursor in the Enter SQL Statement box, while the Run Script icon executes all the statements in the Enter SQL Statement box. </a:t>
            </a:r>
          </a:p>
          <a:p>
            <a:pPr lvl="2"/>
            <a:r>
              <a:rPr lang="en-US" altLang="en-US" dirty="0"/>
              <a:t>The Execute Statement icon displays the output of the query on the Results tabbed page, whereas the Run Script icon emulates the SQL*Plus display and shows the output on the Script Output tabbed page.</a:t>
            </a:r>
          </a:p>
          <a:p>
            <a:r>
              <a:rPr lang="en-US" dirty="0"/>
              <a:t>In SQL*Plus:</a:t>
            </a:r>
          </a:p>
          <a:p>
            <a:pPr lvl="1"/>
            <a:r>
              <a:rPr lang="en-US" altLang="en-US" dirty="0"/>
              <a:t>In SQL*Plus, terminate the SQL statement with a semicolon, and then press [Enter] to run the command.</a:t>
            </a:r>
          </a:p>
          <a:p>
            <a:endParaRPr lang="en-US" dirty="0"/>
          </a:p>
        </p:txBody>
      </p:sp>
      <p:sp>
        <p:nvSpPr>
          <p:cNvPr id="6" name="Footer Placeholder 5"/>
          <p:cNvSpPr>
            <a:spLocks noGrp="1"/>
          </p:cNvSpPr>
          <p:nvPr>
            <p:ph type="ftr" sz="quarter" idx="10"/>
          </p:nvPr>
        </p:nvSpPr>
        <p:spPr/>
        <p:txBody>
          <a:bodyPr/>
          <a:lstStyle/>
          <a:p>
            <a:pPr>
              <a:defRPr/>
            </a:pPr>
            <a:r>
              <a:rPr lang="en-US" smtClean="0"/>
              <a:t>Oracle Database 19c: SQL Workshop   2 - </a:t>
            </a:r>
            <a:fld id="{7C951E65-0BAA-4B24-AD87-683F8269D8DB}" type="slidenum">
              <a:rPr lang="en-US" smtClean="0"/>
              <a:pPr>
                <a:defRPr/>
              </a:pPr>
              <a:t>9</a:t>
            </a:fld>
            <a:endParaRPr lang="en-US" dirty="0"/>
          </a:p>
        </p:txBody>
      </p:sp>
    </p:spTree>
    <p:extLst>
      <p:ext uri="{BB962C8B-B14F-4D97-AF65-F5344CB8AC3E}">
        <p14:creationId xmlns:p14="http://schemas.microsoft.com/office/powerpoint/2010/main" val="38821657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dirty="0">
                <a:solidFill>
                  <a:srgbClr val="FFFFFF"/>
                </a:solidFill>
                <a:latin typeface="Oracle Sans" panose="020B0503020204020204" pitchFamily="34" charset="0"/>
                <a:cs typeface="Oracle Sans" panose="020B0503020204020204" pitchFamily="34" charset="0"/>
              </a:rPr>
              <a:t>2</a:t>
            </a: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a:t>Click to edit Master title style</a:t>
            </a:r>
            <a:endParaRPr lang="en-US" dirty="0"/>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a:t>Click to edit Master subtitle style</a:t>
            </a:r>
            <a:endParaRPr lang="en-US" dirty="0"/>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 xmlns:a16="http://schemas.microsoft.com/office/drawing/2014/main"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9208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 xmlns:a16="http://schemas.microsoft.com/office/drawing/2014/main" id="{EFB9E9CD-D1E8-2941-B6E9-04C71E3BFC82}"/>
              </a:ext>
            </a:extLst>
          </p:cNvPr>
          <p:cNvPicPr>
            <a:picLocks noChangeAspect="1"/>
          </p:cNvPicPr>
          <p:nvPr/>
        </p:nvPicPr>
        <p:blipFill>
          <a:blip r:embed="rId2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2"/>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 id="2147484127" r:id="rId20"/>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25.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6.xml"/><Relationship Id="rId5" Type="http://schemas.openxmlformats.org/officeDocument/2006/relationships/image" Target="../media/image23.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7.xml"/><Relationship Id="rId5" Type="http://schemas.openxmlformats.org/officeDocument/2006/relationships/image" Target="../media/image23.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3.png"/><Relationship Id="rId2" Type="http://schemas.openxmlformats.org/officeDocument/2006/relationships/slideLayout" Target="../slideLayouts/slideLayout9.xml"/><Relationship Id="rId1" Type="http://schemas.openxmlformats.org/officeDocument/2006/relationships/tags" Target="../tags/tag28.xml"/><Relationship Id="rId6" Type="http://schemas.openxmlformats.org/officeDocument/2006/relationships/image" Target="../media/image22.png"/><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9.xml"/><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30.xml"/><Relationship Id="rId5" Type="http://schemas.openxmlformats.org/officeDocument/2006/relationships/image" Target="../media/image23.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31.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3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18.xml"/><Relationship Id="rId7" Type="http://schemas.openxmlformats.org/officeDocument/2006/relationships/image" Target="../media/image22.png"/><Relationship Id="rId2" Type="http://schemas.openxmlformats.org/officeDocument/2006/relationships/slideLayout" Target="../slideLayouts/slideLayout8.xml"/><Relationship Id="rId1" Type="http://schemas.openxmlformats.org/officeDocument/2006/relationships/tags" Target="../tags/tag3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jpeg"/></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19.xml"/><Relationship Id="rId7" Type="http://schemas.openxmlformats.org/officeDocument/2006/relationships/image" Target="../media/image41.PNG"/><Relationship Id="rId2" Type="http://schemas.openxmlformats.org/officeDocument/2006/relationships/slideLayout" Target="../slideLayouts/slideLayout8.xml"/><Relationship Id="rId1" Type="http://schemas.openxmlformats.org/officeDocument/2006/relationships/tags" Target="../tags/tag3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notesSlide" Target="../notesSlides/notesSlide20.xml"/><Relationship Id="rId7" Type="http://schemas.openxmlformats.org/officeDocument/2006/relationships/image" Target="../media/image45.png"/><Relationship Id="rId12" Type="http://schemas.openxmlformats.org/officeDocument/2006/relationships/image" Target="../media/image23.png"/><Relationship Id="rId2" Type="http://schemas.openxmlformats.org/officeDocument/2006/relationships/slideLayout" Target="../slideLayouts/slideLayout4.xml"/><Relationship Id="rId1" Type="http://schemas.openxmlformats.org/officeDocument/2006/relationships/tags" Target="../tags/tag35.xml"/><Relationship Id="rId6" Type="http://schemas.openxmlformats.org/officeDocument/2006/relationships/image" Target="../media/image44.png"/><Relationship Id="rId11" Type="http://schemas.openxmlformats.org/officeDocument/2006/relationships/image" Target="../media/image22.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21.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notesSlide" Target="../notesSlides/notesSlide21.xml"/><Relationship Id="rId7" Type="http://schemas.openxmlformats.org/officeDocument/2006/relationships/image" Target="../media/image52.png"/><Relationship Id="rId2" Type="http://schemas.openxmlformats.org/officeDocument/2006/relationships/slideLayout" Target="../slideLayouts/slideLayout4.xml"/><Relationship Id="rId1" Type="http://schemas.openxmlformats.org/officeDocument/2006/relationships/tags" Target="../tags/tag36.xml"/><Relationship Id="rId6" Type="http://schemas.openxmlformats.org/officeDocument/2006/relationships/image" Target="../media/image51.png"/><Relationship Id="rId11" Type="http://schemas.openxmlformats.org/officeDocument/2006/relationships/image" Target="../media/image23.png"/><Relationship Id="rId5" Type="http://schemas.openxmlformats.org/officeDocument/2006/relationships/image" Target="../media/image50.png"/><Relationship Id="rId10" Type="http://schemas.openxmlformats.org/officeDocument/2006/relationships/image" Target="../media/image22.png"/><Relationship Id="rId4" Type="http://schemas.openxmlformats.org/officeDocument/2006/relationships/image" Target="../media/image49.png"/><Relationship Id="rId9" Type="http://schemas.openxmlformats.org/officeDocument/2006/relationships/image" Target="../media/image5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7.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8.xml"/><Relationship Id="rId4" Type="http://schemas.openxmlformats.org/officeDocument/2006/relationships/image" Target="../media/image55.png"/></Relationships>
</file>

<file path=ppt/slides/_rels/slide2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24.xml"/><Relationship Id="rId7" Type="http://schemas.openxmlformats.org/officeDocument/2006/relationships/image" Target="../media/image59.png"/><Relationship Id="rId2" Type="http://schemas.openxmlformats.org/officeDocument/2006/relationships/slideLayout" Target="../slideLayouts/slideLayout8.xml"/><Relationship Id="rId1" Type="http://schemas.openxmlformats.org/officeDocument/2006/relationships/tags" Target="../tags/tag39.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40.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41.xml"/><Relationship Id="rId5" Type="http://schemas.openxmlformats.org/officeDocument/2006/relationships/image" Target="../media/image22.png"/><Relationship Id="rId4" Type="http://schemas.openxmlformats.org/officeDocument/2006/relationships/image" Target="../media/image6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42.xml"/><Relationship Id="rId5" Type="http://schemas.openxmlformats.org/officeDocument/2006/relationships/image" Target="../media/image23.png"/><Relationship Id="rId4" Type="http://schemas.openxmlformats.org/officeDocument/2006/relationships/image" Target="../media/image6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43.xml"/><Relationship Id="rId4" Type="http://schemas.openxmlformats.org/officeDocument/2006/relationships/image" Target="../media/image6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8.xml"/><Relationship Id="rId1" Type="http://schemas.openxmlformats.org/officeDocument/2006/relationships/tags" Target="../tags/tag44.xml"/><Relationship Id="rId5" Type="http://schemas.openxmlformats.org/officeDocument/2006/relationships/image" Target="../media/image22.png"/><Relationship Id="rId4" Type="http://schemas.openxmlformats.org/officeDocument/2006/relationships/image" Target="../media/image6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8.xml"/><Relationship Id="rId1" Type="http://schemas.openxmlformats.org/officeDocument/2006/relationships/tags" Target="../tags/tag45.xml"/><Relationship Id="rId5" Type="http://schemas.openxmlformats.org/officeDocument/2006/relationships/image" Target="../media/image23.png"/><Relationship Id="rId4" Type="http://schemas.openxmlformats.org/officeDocument/2006/relationships/image" Target="../media/image6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46.xml"/><Relationship Id="rId4" Type="http://schemas.openxmlformats.org/officeDocument/2006/relationships/image" Target="../media/image65.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47.xml"/><Relationship Id="rId5" Type="http://schemas.openxmlformats.org/officeDocument/2006/relationships/image" Target="../media/image23.png"/><Relationship Id="rId4" Type="http://schemas.openxmlformats.org/officeDocument/2006/relationships/image" Target="../media/image66.PNG"/></Relationships>
</file>

<file path=ppt/slides/_rels/slide3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33.xml"/><Relationship Id="rId7" Type="http://schemas.openxmlformats.org/officeDocument/2006/relationships/image" Target="../media/image70.PNG"/><Relationship Id="rId2" Type="http://schemas.openxmlformats.org/officeDocument/2006/relationships/slideLayout" Target="../slideLayouts/slideLayout4.xml"/><Relationship Id="rId1" Type="http://schemas.openxmlformats.org/officeDocument/2006/relationships/tags" Target="../tags/tag48.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 Id="rId9"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49.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23.png"/><Relationship Id="rId2" Type="http://schemas.openxmlformats.org/officeDocument/2006/relationships/slideLayout" Target="../slideLayouts/slideLayout4.xml"/><Relationship Id="rId1" Type="http://schemas.openxmlformats.org/officeDocument/2006/relationships/tags" Target="../tags/tag50.xml"/><Relationship Id="rId6" Type="http://schemas.openxmlformats.org/officeDocument/2006/relationships/image" Target="../media/image22.png"/><Relationship Id="rId5" Type="http://schemas.openxmlformats.org/officeDocument/2006/relationships/image" Target="../media/image72.png"/><Relationship Id="rId4" Type="http://schemas.openxmlformats.org/officeDocument/2006/relationships/image" Target="../media/image71.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51.xml"/><Relationship Id="rId5" Type="http://schemas.openxmlformats.org/officeDocument/2006/relationships/image" Target="../media/image75.png"/><Relationship Id="rId4" Type="http://schemas.openxmlformats.org/officeDocument/2006/relationships/image" Target="../media/image74.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52.xml"/><Relationship Id="rId5" Type="http://schemas.openxmlformats.org/officeDocument/2006/relationships/image" Target="../media/image23.png"/><Relationship Id="rId4" Type="http://schemas.openxmlformats.org/officeDocument/2006/relationships/image" Target="../media/image76.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tags" Target="../tags/tag5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54.xml"/><Relationship Id="rId4" Type="http://schemas.openxmlformats.org/officeDocument/2006/relationships/image" Target="../media/image7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7.png"/><Relationship Id="rId2" Type="http://schemas.openxmlformats.org/officeDocument/2006/relationships/slideLayout" Target="../slideLayouts/slideLayout8.xml"/><Relationship Id="rId1" Type="http://schemas.openxmlformats.org/officeDocument/2006/relationships/tags" Target="../tags/tag2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1.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2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3.png"/><Relationship Id="rId2" Type="http://schemas.openxmlformats.org/officeDocument/2006/relationships/slideLayout" Target="../slideLayouts/slideLayout9.xml"/><Relationship Id="rId1" Type="http://schemas.openxmlformats.org/officeDocument/2006/relationships/tags" Target="../tags/tag2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24.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Retrieving Data Using </a:t>
            </a:r>
            <a:br>
              <a:rPr lang="en-US" altLang="en-US" dirty="0">
                <a:latin typeface="+mj-lt"/>
                <a:cs typeface="Oracle Sans" panose="020B0503020204020204" pitchFamily="34" charset="0"/>
              </a:rPr>
            </a:br>
            <a:r>
              <a:rPr lang="en-US" altLang="en-US" dirty="0">
                <a:latin typeface="+mj-lt"/>
                <a:cs typeface="Oracle Sans" panose="020B0503020204020204" pitchFamily="34" charset="0"/>
              </a:rPr>
              <a:t>the SQL SELECT Statement</a:t>
            </a:r>
          </a:p>
        </p:txBody>
      </p:sp>
      <p:sp>
        <p:nvSpPr>
          <p:cNvPr id="6" name="Subtitle 5">
            <a:extLst>
              <a:ext uri="{FF2B5EF4-FFF2-40B4-BE49-F238E27FC236}">
                <a16:creationId xmlns="" xmlns:a16="http://schemas.microsoft.com/office/drawing/2014/main" id="{A3730AAC-685E-4B5C-999E-1FA3DA322BB0}"/>
              </a:ext>
            </a:extLst>
          </p:cNvPr>
          <p:cNvSpPr>
            <a:spLocks noGrp="1"/>
          </p:cNvSpPr>
          <p:nvPr>
            <p:ph type="subTitle" idx="1"/>
          </p:nvPr>
        </p:nvSpPr>
        <p:spPr/>
        <p:txBody>
          <a:bodyPr/>
          <a:lstStyle/>
          <a:p>
            <a:endParaRPr lang="en-IN" dirty="0"/>
          </a:p>
        </p:txBody>
      </p:sp>
    </p:spTree>
    <p:custDataLst>
      <p:tags r:id="rId1"/>
    </p:custDataLst>
    <p:extLst>
      <p:ext uri="{BB962C8B-B14F-4D97-AF65-F5344CB8AC3E}">
        <p14:creationId xmlns:p14="http://schemas.microsoft.com/office/powerpoint/2010/main" val="3259037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26"/>
          <p:cNvGrpSpPr>
            <a:grpSpLocks/>
          </p:cNvGrpSpPr>
          <p:nvPr/>
        </p:nvGrpSpPr>
        <p:grpSpPr bwMode="auto">
          <a:xfrm>
            <a:off x="13373100" y="1903140"/>
            <a:ext cx="4605339" cy="7200800"/>
            <a:chOff x="4114801" y="171940"/>
            <a:chExt cx="4876801" cy="6234163"/>
          </a:xfrm>
        </p:grpSpPr>
        <p:sp>
          <p:nvSpPr>
            <p:cNvPr id="9" name="Rectangle 8"/>
            <p:cNvSpPr/>
            <p:nvPr/>
          </p:nvSpPr>
          <p:spPr bwMode="auto">
            <a:xfrm rot="5400000">
              <a:off x="5211753" y="2626254"/>
              <a:ext cx="2682897" cy="4876801"/>
            </a:xfrm>
            <a:prstGeom prst="rect">
              <a:avLst/>
            </a:prstGeom>
            <a:gradFill flip="none" rotWithShape="1">
              <a:gsLst>
                <a:gs pos="100000">
                  <a:srgbClr val="F6F8F8"/>
                </a:gs>
                <a:gs pos="0">
                  <a:schemeClr val="bg1"/>
                </a:gs>
              </a:gsLst>
              <a:lin ang="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0" name="Rectangle 9"/>
            <p:cNvSpPr/>
            <p:nvPr/>
          </p:nvSpPr>
          <p:spPr bwMode="auto">
            <a:xfrm rot="5400000">
              <a:off x="5000614" y="-713874"/>
              <a:ext cx="3105175" cy="4876801"/>
            </a:xfrm>
            <a:prstGeom prst="rect">
              <a:avLst/>
            </a:prstGeom>
            <a:gradFill flip="none" rotWithShape="1">
              <a:gsLst>
                <a:gs pos="100000">
                  <a:srgbClr val="F6F8F8"/>
                </a:gs>
                <a:gs pos="0">
                  <a:schemeClr val="bg1"/>
                </a:gs>
              </a:gsLst>
              <a:lin ang="108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sp>
        <p:nvSpPr>
          <p:cNvPr id="20482"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4800" dirty="0">
                <a:latin typeface="+mj-lt"/>
                <a:cs typeface="Oracle Sans" panose="020B0503020204020204" pitchFamily="34" charset="0"/>
              </a:rPr>
              <a:t>Column Heading Defaults in SQL Developer and SQL*Plus</a:t>
            </a:r>
          </a:p>
        </p:txBody>
      </p:sp>
      <p:sp>
        <p:nvSpPr>
          <p:cNvPr id="20483" name="Rectangle 5"/>
          <p:cNvSpPr>
            <a:spLocks noGrp="1" noChangeArrowheads="1"/>
          </p:cNvSpPr>
          <p:nvPr>
            <p:ph idx="1"/>
          </p:nvPr>
        </p:nvSpPr>
        <p:spPr>
          <a:xfrm>
            <a:off x="933451" y="2272710"/>
            <a:ext cx="16421100" cy="363438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SQL Developer:</a:t>
            </a:r>
          </a:p>
          <a:p>
            <a:pPr lvl="2"/>
            <a:r>
              <a:rPr lang="en-US" altLang="en-US" dirty="0">
                <a:latin typeface="Oracle Sans" panose="020B0503020204020204" pitchFamily="34" charset="0"/>
                <a:cs typeface="Oracle Sans" panose="020B0503020204020204" pitchFamily="34" charset="0"/>
              </a:rPr>
              <a:t>Default heading alignment: Left-aligned</a:t>
            </a:r>
          </a:p>
          <a:p>
            <a:pPr lvl="2"/>
            <a:r>
              <a:rPr lang="en-US" altLang="en-US" dirty="0">
                <a:latin typeface="Oracle Sans" panose="020B0503020204020204" pitchFamily="34" charset="0"/>
                <a:cs typeface="Oracle Sans" panose="020B0503020204020204" pitchFamily="34" charset="0"/>
              </a:rPr>
              <a:t>Default heading display: Uppercase</a:t>
            </a:r>
          </a:p>
          <a:p>
            <a:pPr lvl="1"/>
            <a:r>
              <a:rPr lang="en-US" altLang="en-US" dirty="0">
                <a:latin typeface="Oracle Sans" panose="020B0503020204020204" pitchFamily="34" charset="0"/>
                <a:cs typeface="Oracle Sans" panose="020B0503020204020204" pitchFamily="34" charset="0"/>
              </a:rPr>
              <a:t>SQL*Plus:</a:t>
            </a:r>
          </a:p>
          <a:p>
            <a:pPr lvl="2"/>
            <a:r>
              <a:rPr lang="en-US" altLang="en-US" dirty="0">
                <a:latin typeface="Oracle Sans" panose="020B0503020204020204" pitchFamily="34" charset="0"/>
                <a:cs typeface="Oracle Sans" panose="020B0503020204020204" pitchFamily="34" charset="0"/>
              </a:rPr>
              <a:t>Character and Date column headings are left-aligned.</a:t>
            </a:r>
          </a:p>
          <a:p>
            <a:pPr lvl="2"/>
            <a:r>
              <a:rPr lang="en-US" altLang="en-US" dirty="0">
                <a:latin typeface="Oracle Sans" panose="020B0503020204020204" pitchFamily="34" charset="0"/>
                <a:cs typeface="Oracle Sans" panose="020B0503020204020204" pitchFamily="34" charset="0"/>
              </a:rPr>
              <a:t>Number column headings are right-aligned.</a:t>
            </a:r>
          </a:p>
          <a:p>
            <a:pPr lvl="2"/>
            <a:r>
              <a:rPr lang="en-US" altLang="en-US" dirty="0">
                <a:latin typeface="Oracle Sans" panose="020B0503020204020204" pitchFamily="34" charset="0"/>
                <a:cs typeface="Oracle Sans" panose="020B0503020204020204" pitchFamily="34" charset="0"/>
              </a:rPr>
              <a:t>Default heading display: Uppercase</a:t>
            </a:r>
          </a:p>
        </p:txBody>
      </p:sp>
      <p:grpSp>
        <p:nvGrpSpPr>
          <p:cNvPr id="3" name="Group 2"/>
          <p:cNvGrpSpPr/>
          <p:nvPr/>
        </p:nvGrpSpPr>
        <p:grpSpPr>
          <a:xfrm>
            <a:off x="13885514" y="3490012"/>
            <a:ext cx="3580514" cy="3580514"/>
            <a:chOff x="9281276" y="4159107"/>
            <a:chExt cx="2053045" cy="2053045"/>
          </a:xfrm>
          <a:effectLst/>
        </p:grpSpPr>
        <p:sp>
          <p:nvSpPr>
            <p:cNvPr id="6" name="Oval 5"/>
            <p:cNvSpPr/>
            <p:nvPr/>
          </p:nvSpPr>
          <p:spPr bwMode="auto">
            <a:xfrm>
              <a:off x="9281276" y="4159107"/>
              <a:ext cx="2053045" cy="2053045"/>
            </a:xfrm>
            <a:prstGeom prst="ellipse">
              <a:avLst/>
            </a:prstGeom>
            <a:gradFill>
              <a:gsLst>
                <a:gs pos="0">
                  <a:schemeClr val="bg1">
                    <a:lumMod val="95000"/>
                  </a:schemeClr>
                </a:gs>
                <a:gs pos="97000">
                  <a:schemeClr val="bg1"/>
                </a:gs>
              </a:gsLst>
              <a:lin ang="5400000" scaled="1"/>
            </a:gradFill>
            <a:ln w="38100" cap="flat" cmpd="sng" algn="ctr">
              <a:solidFill>
                <a:schemeClr val="bg2">
                  <a:lumMod val="9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51827" y="4387708"/>
              <a:ext cx="1111942" cy="1621448"/>
            </a:xfrm>
            <a:prstGeom prst="rect">
              <a:avLst/>
            </a:prstGeom>
          </p:spPr>
        </p:pic>
      </p:grpSp>
    </p:spTree>
    <p:custDataLst>
      <p:tags r:id="rId1"/>
    </p:custDataLst>
    <p:extLst>
      <p:ext uri="{BB962C8B-B14F-4D97-AF65-F5344CB8AC3E}">
        <p14:creationId xmlns:p14="http://schemas.microsoft.com/office/powerpoint/2010/main" val="265222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Executing SQL Statements in MySQL Workbench</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8314" y="4248389"/>
            <a:ext cx="9448334" cy="5287599"/>
          </a:xfrm>
          <a:prstGeom prst="rect">
            <a:avLst/>
          </a:prstGeom>
          <a:ln>
            <a:solidFill>
              <a:schemeClr val="tx1"/>
            </a:solidFill>
          </a:ln>
        </p:spPr>
      </p:pic>
      <p:sp>
        <p:nvSpPr>
          <p:cNvPr id="5" name="Rectangular Callout 4"/>
          <p:cNvSpPr/>
          <p:nvPr/>
        </p:nvSpPr>
        <p:spPr bwMode="auto">
          <a:xfrm>
            <a:off x="2300280" y="4248389"/>
            <a:ext cx="2654337" cy="1257300"/>
          </a:xfrm>
          <a:prstGeom prst="wedgeRectCallout">
            <a:avLst>
              <a:gd name="adj1" fmla="val 126527"/>
              <a:gd name="adj2" fmla="val -6736"/>
            </a:avLst>
          </a:prstGeom>
          <a:gradFill flip="none" rotWithShape="1">
            <a:gsLst>
              <a:gs pos="0">
                <a:srgbClr val="E5E5FF"/>
              </a:gs>
              <a:gs pos="100000">
                <a:srgbClr val="FFFFFF"/>
              </a:gs>
              <a:gs pos="50000">
                <a:srgbClr val="EBEBFF"/>
              </a:gs>
            </a:gsLst>
            <a:lin ang="8100000" scaled="1"/>
            <a:tileRect/>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82849" tIns="91424" rIns="182849" bIns="91424" anchor="ctr" anchorCtr="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eaLnBrk="0" hangingPunct="0">
              <a:spcBef>
                <a:spcPct val="20000"/>
              </a:spcBef>
              <a:buClr>
                <a:srgbClr val="FF0000"/>
              </a:buClr>
            </a:pPr>
            <a:r>
              <a:rPr lang="en-US" dirty="0">
                <a:solidFill>
                  <a:srgbClr val="000000"/>
                </a:solidFill>
                <a:latin typeface="Oracle Sans" panose="020B0503020204020204" pitchFamily="34" charset="0"/>
                <a:cs typeface="Oracle Sans" panose="020B0503020204020204" pitchFamily="34" charset="0"/>
                <a:sym typeface="Arial"/>
              </a:rPr>
              <a:t>Execute Current SQL Script Button</a:t>
            </a:r>
          </a:p>
        </p:txBody>
      </p:sp>
      <p:sp>
        <p:nvSpPr>
          <p:cNvPr id="6" name="Rectangular Callout 5"/>
          <p:cNvSpPr/>
          <p:nvPr/>
        </p:nvSpPr>
        <p:spPr bwMode="auto">
          <a:xfrm>
            <a:off x="2300280" y="6311769"/>
            <a:ext cx="2654337" cy="600131"/>
          </a:xfrm>
          <a:prstGeom prst="wedgeRectCallout">
            <a:avLst>
              <a:gd name="adj1" fmla="val 112195"/>
              <a:gd name="adj2" fmla="val -177349"/>
            </a:avLst>
          </a:prstGeom>
          <a:gradFill flip="none" rotWithShape="1">
            <a:gsLst>
              <a:gs pos="0">
                <a:srgbClr val="E5E5FF"/>
              </a:gs>
              <a:gs pos="100000">
                <a:srgbClr val="FFFFFF"/>
              </a:gs>
              <a:gs pos="50000">
                <a:srgbClr val="EBEBFF"/>
              </a:gs>
            </a:gsLst>
            <a:lin ang="8100000" scaled="1"/>
            <a:tileRect/>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82849" tIns="91424" rIns="182849" bIns="91424" anchor="ctr" anchorCtr="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eaLnBrk="0" hangingPunct="0">
              <a:spcBef>
                <a:spcPct val="20000"/>
              </a:spcBef>
              <a:buClr>
                <a:srgbClr val="FF0000"/>
              </a:buClr>
            </a:pPr>
            <a:r>
              <a:rPr lang="en-US" dirty="0">
                <a:solidFill>
                  <a:srgbClr val="000000"/>
                </a:solidFill>
                <a:latin typeface="Oracle Sans" panose="020B0503020204020204" pitchFamily="34" charset="0"/>
                <a:cs typeface="Oracle Sans" panose="020B0503020204020204" pitchFamily="34" charset="0"/>
                <a:sym typeface="Arial"/>
              </a:rPr>
              <a:t>SQL Editor</a:t>
            </a:r>
          </a:p>
        </p:txBody>
      </p:sp>
      <p:sp>
        <p:nvSpPr>
          <p:cNvPr id="7" name="Rectangular Callout 6"/>
          <p:cNvSpPr/>
          <p:nvPr/>
        </p:nvSpPr>
        <p:spPr bwMode="auto">
          <a:xfrm>
            <a:off x="2300280" y="7905990"/>
            <a:ext cx="2654337" cy="600131"/>
          </a:xfrm>
          <a:prstGeom prst="wedgeRectCallout">
            <a:avLst>
              <a:gd name="adj1" fmla="val 85296"/>
              <a:gd name="adj2" fmla="val -139779"/>
            </a:avLst>
          </a:prstGeom>
          <a:gradFill flip="none" rotWithShape="1">
            <a:gsLst>
              <a:gs pos="0">
                <a:srgbClr val="E5E5FF"/>
              </a:gs>
              <a:gs pos="100000">
                <a:srgbClr val="FFFFFF"/>
              </a:gs>
              <a:gs pos="50000">
                <a:srgbClr val="EBEBFF"/>
              </a:gs>
            </a:gsLst>
            <a:lin ang="8100000" scaled="1"/>
            <a:tileRect/>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82849" tIns="91424" rIns="182849" bIns="91424" anchor="ctr" anchorCtr="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eaLnBrk="0" hangingPunct="0">
              <a:spcBef>
                <a:spcPct val="20000"/>
              </a:spcBef>
              <a:buClr>
                <a:srgbClr val="FF0000"/>
              </a:buClr>
            </a:pPr>
            <a:r>
              <a:rPr lang="en-US" dirty="0">
                <a:solidFill>
                  <a:srgbClr val="000000"/>
                </a:solidFill>
                <a:latin typeface="Oracle Sans" panose="020B0503020204020204" pitchFamily="34" charset="0"/>
                <a:cs typeface="Oracle Sans" panose="020B0503020204020204" pitchFamily="34" charset="0"/>
                <a:sym typeface="Arial"/>
              </a:rPr>
              <a:t>Results Grid</a:t>
            </a:r>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3000" y="712912"/>
            <a:ext cx="680564" cy="685800"/>
          </a:xfrm>
          <a:prstGeom prst="rect">
            <a:avLst/>
          </a:prstGeom>
        </p:spPr>
      </p:pic>
      <p:sp>
        <p:nvSpPr>
          <p:cNvPr id="15" name="Content Placeholder 2">
            <a:extLst>
              <a:ext uri="{FF2B5EF4-FFF2-40B4-BE49-F238E27FC236}">
                <a16:creationId xmlns="" xmlns:a16="http://schemas.microsoft.com/office/drawing/2014/main" id="{38F4BC81-F9A0-43A4-9F29-BB1E4DDA12D4}"/>
              </a:ext>
            </a:extLst>
          </p:cNvPr>
          <p:cNvSpPr txBox="1">
            <a:spLocks/>
          </p:cNvSpPr>
          <p:nvPr/>
        </p:nvSpPr>
        <p:spPr bwMode="gray">
          <a:xfrm>
            <a:off x="1085851" y="2204894"/>
            <a:ext cx="16421100" cy="1683855"/>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defPPr>
              <a:defRPr lang="en-US"/>
            </a:defPPr>
            <a:lvl1pPr marL="0" indent="0" algn="l" defTabSz="457181" rtl="0" eaLnBrk="1" fontAlgn="base" hangingPunct="1">
              <a:lnSpc>
                <a:spcPct val="110000"/>
              </a:lnSpc>
              <a:spcBef>
                <a:spcPct val="0"/>
              </a:spcBef>
              <a:spcAft>
                <a:spcPct val="0"/>
              </a:spcAft>
              <a:buClr>
                <a:srgbClr val="000000"/>
              </a:buClr>
              <a:buFont typeface="Arial" charset="0"/>
              <a:defRPr sz="3300" kern="1200" baseline="0">
                <a:solidFill>
                  <a:schemeClr val="tx1"/>
                </a:solidFill>
                <a:latin typeface="Arial" charset="0"/>
                <a:ea typeface="+mn-ea"/>
                <a:cs typeface="Arial" charset="0"/>
              </a:defRPr>
            </a:lvl1pPr>
            <a:lvl2pPr marL="914361" indent="-573088" algn="l" defTabSz="457181" rtl="0" eaLnBrk="1" fontAlgn="base" hangingPunct="1">
              <a:lnSpc>
                <a:spcPct val="110000"/>
              </a:lnSpc>
              <a:spcBef>
                <a:spcPct val="0"/>
              </a:spcBef>
              <a:spcAft>
                <a:spcPct val="0"/>
              </a:spcAft>
              <a:buClr>
                <a:schemeClr val="accent1"/>
              </a:buClr>
              <a:buFont typeface="Arial" charset="0"/>
              <a:buChar char="•"/>
              <a:defRPr sz="3200" kern="1200" baseline="0">
                <a:solidFill>
                  <a:schemeClr val="tx1"/>
                </a:solidFill>
                <a:latin typeface="Arial" charset="0"/>
                <a:ea typeface="+mn-ea"/>
                <a:cs typeface="Arial" charset="0"/>
              </a:defRPr>
            </a:lvl2pPr>
            <a:lvl3pPr marL="1828724" indent="-571500" algn="l" defTabSz="457181" rtl="0" eaLnBrk="1" fontAlgn="base" hangingPunct="1">
              <a:lnSpc>
                <a:spcPct val="110000"/>
              </a:lnSpc>
              <a:spcBef>
                <a:spcPct val="0"/>
              </a:spcBef>
              <a:spcAft>
                <a:spcPct val="0"/>
              </a:spcAft>
              <a:buClr>
                <a:schemeClr val="accent1"/>
              </a:buClr>
              <a:buFont typeface="Arial" charset="0"/>
              <a:buChar char="–"/>
              <a:defRPr sz="3000" kern="1200" baseline="0">
                <a:solidFill>
                  <a:schemeClr val="tx1"/>
                </a:solidFill>
                <a:latin typeface="Arial" charset="0"/>
                <a:ea typeface="+mn-ea"/>
                <a:cs typeface="Arial" charset="0"/>
              </a:defRPr>
            </a:lvl3pPr>
            <a:lvl4pPr marL="2743086" indent="-577850" algn="l" defTabSz="457181" rtl="0" eaLnBrk="1" fontAlgn="base" hangingPunct="1">
              <a:lnSpc>
                <a:spcPct val="110000"/>
              </a:lnSpc>
              <a:spcBef>
                <a:spcPct val="0"/>
              </a:spcBef>
              <a:spcAft>
                <a:spcPct val="0"/>
              </a:spcAft>
              <a:buClr>
                <a:schemeClr val="accent1"/>
              </a:buClr>
              <a:buSzPct val="45000"/>
              <a:buFont typeface="Arial" charset="0"/>
              <a:buChar char="—"/>
              <a:defRPr sz="2700" kern="1200" baseline="0">
                <a:solidFill>
                  <a:schemeClr val="tx1"/>
                </a:solidFill>
                <a:latin typeface="Arial" charset="0"/>
                <a:ea typeface="+mn-ea"/>
                <a:cs typeface="Arial" charset="0"/>
              </a:defRPr>
            </a:lvl4pPr>
            <a:lvl5pPr marL="3657447" indent="-571500" algn="l" defTabSz="457181" rtl="0" eaLnBrk="1" fontAlgn="base" hangingPunct="1">
              <a:lnSpc>
                <a:spcPct val="110000"/>
              </a:lnSpc>
              <a:spcBef>
                <a:spcPct val="0"/>
              </a:spcBef>
              <a:spcAft>
                <a:spcPct val="0"/>
              </a:spcAft>
              <a:buClr>
                <a:schemeClr val="accent1"/>
              </a:buClr>
              <a:buSzPct val="55000"/>
              <a:buFont typeface="Arial" charset="0"/>
              <a:buChar char="—"/>
              <a:defRPr sz="2400" kern="1200" baseline="0">
                <a:solidFill>
                  <a:schemeClr val="tx1"/>
                </a:solidFill>
                <a:latin typeface="Arial" charset="0"/>
                <a:ea typeface="+mn-ea"/>
                <a:cs typeface="Arial" charset="0"/>
              </a:defRPr>
            </a:lvl5pPr>
            <a:lvl6pPr marL="4571810"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6pPr>
            <a:lvl7pPr marL="5486171"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7pPr>
            <a:lvl8pPr marL="6400533"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8pPr>
            <a:lvl9pPr marL="7314896"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9pPr>
          </a:lstStyle>
          <a:p>
            <a:r>
              <a:rPr lang="en-US" dirty="0">
                <a:latin typeface="Oracle Sans" panose="020B0503020204020204" pitchFamily="34" charset="0"/>
                <a:cs typeface="Oracle Sans" panose="020B0503020204020204" pitchFamily="34" charset="0"/>
              </a:rPr>
              <a:t>Enter statements in the SQL Editor. To execute a single statement, place the cursor anywhere in the statement and click the </a:t>
            </a:r>
            <a:r>
              <a:rPr lang="en-US" b="1" dirty="0">
                <a:latin typeface="Oracle Sans" panose="020B0503020204020204" pitchFamily="34" charset="0"/>
                <a:cs typeface="Oracle Sans" panose="020B0503020204020204" pitchFamily="34" charset="0"/>
              </a:rPr>
              <a:t>Execute Current SQL Script </a:t>
            </a:r>
            <a:r>
              <a:rPr lang="en-US" dirty="0">
                <a:latin typeface="Oracle Sans" panose="020B0503020204020204" pitchFamily="34" charset="0"/>
                <a:cs typeface="Oracle Sans" panose="020B0503020204020204" pitchFamily="34" charset="0"/>
              </a:rPr>
              <a:t>button or press </a:t>
            </a:r>
            <a:r>
              <a:rPr lang="en-US" b="1" dirty="0">
                <a:latin typeface="Oracle Sans" panose="020B0503020204020204" pitchFamily="34" charset="0"/>
                <a:cs typeface="Oracle Sans" panose="020B0503020204020204" pitchFamily="34" charset="0"/>
              </a:rPr>
              <a:t>Ctrl+Enter</a:t>
            </a:r>
            <a:r>
              <a:rPr lang="en-US" dirty="0">
                <a:latin typeface="Oracle Sans" panose="020B0503020204020204" pitchFamily="34" charset="0"/>
                <a:cs typeface="Oracle Sans" panose="020B0503020204020204" pitchFamily="34" charset="0"/>
              </a:rPr>
              <a:t>. The results display in the Results Grid.</a:t>
            </a:r>
          </a:p>
        </p:txBody>
      </p:sp>
    </p:spTree>
    <p:custDataLst>
      <p:tags r:id="rId1"/>
    </p:custDataLst>
    <p:extLst>
      <p:ext uri="{BB962C8B-B14F-4D97-AF65-F5344CB8AC3E}">
        <p14:creationId xmlns:p14="http://schemas.microsoft.com/office/powerpoint/2010/main" val="2475255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451" y="656828"/>
            <a:ext cx="16421100"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4800" dirty="0">
                <a:latin typeface="+mj-lt"/>
                <a:cs typeface="Oracle Sans" panose="020B0503020204020204" pitchFamily="34" charset="0"/>
              </a:rPr>
              <a:t>Executing SQL Statements in</a:t>
            </a:r>
            <a:r>
              <a:rPr lang="en-US" sz="4400" dirty="0">
                <a:latin typeface="Oracle Sans" panose="020B0503020204020204" pitchFamily="34" charset="0"/>
                <a:cs typeface="Oracle Sans" panose="020B0503020204020204" pitchFamily="34" charset="0"/>
              </a:rPr>
              <a:t> </a:t>
            </a:r>
            <a:r>
              <a:rPr lang="en-US" sz="4400" dirty="0">
                <a:latin typeface="Courier New" panose="02070309020205020404" pitchFamily="49" charset="0"/>
                <a:cs typeface="Oracle Sans" panose="020B0503020204020204" pitchFamily="34" charset="0"/>
              </a:rPr>
              <a:t>mysql</a:t>
            </a:r>
            <a:r>
              <a:rPr lang="en-US" sz="4800" dirty="0">
                <a:latin typeface="Oracle Sans" panose="020B0503020204020204" pitchFamily="34" charset="0"/>
                <a:cs typeface="Oracle Sans" panose="020B0503020204020204" pitchFamily="34" charset="0"/>
              </a:rPr>
              <a:t> </a:t>
            </a:r>
            <a:r>
              <a:rPr lang="en-US" sz="4800" dirty="0">
                <a:latin typeface="+mj-lt"/>
                <a:cs typeface="Oracle Sans" panose="020B0503020204020204" pitchFamily="34" charset="0"/>
              </a:rPr>
              <a:t>Command-line Client</a:t>
            </a:r>
            <a:endParaRPr lang="en-US" dirty="0">
              <a:latin typeface="+mj-lt"/>
              <a:cs typeface="Oracle Sans" panose="020B0503020204020204" pitchFamily="34"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2572" y="4724776"/>
            <a:ext cx="7242857" cy="3422993"/>
          </a:xfrm>
          <a:prstGeom prst="rect">
            <a:avLst/>
          </a:prstGeom>
          <a:ln>
            <a:solidFill>
              <a:schemeClr val="tx1"/>
            </a:solidFill>
          </a:ln>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91028" y="4658611"/>
            <a:ext cx="680564" cy="685800"/>
          </a:xfrm>
          <a:prstGeom prst="rect">
            <a:avLst/>
          </a:prstGeom>
        </p:spPr>
      </p:pic>
      <p:pic>
        <p:nvPicPr>
          <p:cNvPr id="9" name="Picture 8">
            <a:extLst>
              <a:ext uri="{FF2B5EF4-FFF2-40B4-BE49-F238E27FC236}">
                <a16:creationId xmlns="" xmlns:a16="http://schemas.microsoft.com/office/drawing/2014/main" id="{725317EB-4BD0-477A-B5CE-C4F4E5E8632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3000" y="712912"/>
            <a:ext cx="680564" cy="685800"/>
          </a:xfrm>
          <a:prstGeom prst="rect">
            <a:avLst/>
          </a:prstGeom>
        </p:spPr>
      </p:pic>
      <p:sp>
        <p:nvSpPr>
          <p:cNvPr id="14" name="Content Placeholder 2">
            <a:extLst>
              <a:ext uri="{FF2B5EF4-FFF2-40B4-BE49-F238E27FC236}">
                <a16:creationId xmlns="" xmlns:a16="http://schemas.microsoft.com/office/drawing/2014/main" id="{36D77480-7468-4732-8D4D-C51EE542C59C}"/>
              </a:ext>
            </a:extLst>
          </p:cNvPr>
          <p:cNvSpPr>
            <a:spLocks noGrp="1"/>
          </p:cNvSpPr>
          <p:nvPr>
            <p:ph idx="1"/>
          </p:nvPr>
        </p:nvSpPr>
        <p:spPr>
          <a:xfrm>
            <a:off x="933451" y="2272710"/>
            <a:ext cx="16421100" cy="168385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Oracle Sans" panose="020B0503020204020204" pitchFamily="34" charset="0"/>
                <a:cs typeface="Oracle Sans" panose="020B0503020204020204" pitchFamily="34" charset="0"/>
              </a:rPr>
              <a:t>Enter statements in the </a:t>
            </a:r>
            <a:r>
              <a:rPr lang="en-US" dirty="0">
                <a:latin typeface="Courier New" panose="02070309020205020404" pitchFamily="49" charset="0"/>
                <a:cs typeface="Oracle Sans" panose="020B0503020204020204" pitchFamily="34" charset="0"/>
              </a:rPr>
              <a:t>mysql</a:t>
            </a:r>
            <a:r>
              <a:rPr lang="en-US" dirty="0">
                <a:latin typeface="Oracle Sans" panose="020B0503020204020204" pitchFamily="34" charset="0"/>
                <a:cs typeface="Oracle Sans" panose="020B0503020204020204" pitchFamily="34" charset="0"/>
              </a:rPr>
              <a:t> command-line client. Press </a:t>
            </a:r>
            <a:r>
              <a:rPr lang="en-US" b="1" dirty="0">
                <a:latin typeface="Oracle Sans" panose="020B0503020204020204" pitchFamily="34" charset="0"/>
                <a:cs typeface="Oracle Sans" panose="020B0503020204020204" pitchFamily="34" charset="0"/>
              </a:rPr>
              <a:t>Enter</a:t>
            </a:r>
            <a:r>
              <a:rPr lang="en-US" dirty="0">
                <a:latin typeface="Oracle Sans" panose="020B0503020204020204" pitchFamily="34" charset="0"/>
                <a:cs typeface="Oracle Sans" panose="020B0503020204020204" pitchFamily="34" charset="0"/>
              </a:rPr>
              <a:t> to continue a statement to another line. Terminate a statement with semicolon (</a:t>
            </a:r>
            <a:r>
              <a:rPr lang="en-US" b="1" dirty="0">
                <a:latin typeface="Courier New" panose="02070309020205020404" pitchFamily="49" charset="0"/>
                <a:cs typeface="Oracle Sans" panose="020B0503020204020204" pitchFamily="34" charset="0"/>
              </a:rPr>
              <a:t>;</a:t>
            </a:r>
            <a:r>
              <a:rPr lang="en-US" dirty="0">
                <a:latin typeface="Oracle Sans" panose="020B0503020204020204" pitchFamily="34" charset="0"/>
                <a:cs typeface="Oracle Sans" panose="020B0503020204020204" pitchFamily="34" charset="0"/>
              </a:rPr>
              <a:t>) and press </a:t>
            </a:r>
            <a:r>
              <a:rPr lang="en-US" b="1" dirty="0">
                <a:latin typeface="Oracle Sans" panose="020B0503020204020204" pitchFamily="34" charset="0"/>
                <a:cs typeface="Oracle Sans" panose="020B0503020204020204" pitchFamily="34" charset="0"/>
              </a:rPr>
              <a:t>Enter</a:t>
            </a:r>
            <a:r>
              <a:rPr lang="en-US" dirty="0">
                <a:latin typeface="Oracle Sans" panose="020B0503020204020204" pitchFamily="34" charset="0"/>
                <a:cs typeface="Oracle Sans" panose="020B0503020204020204" pitchFamily="34" charset="0"/>
              </a:rPr>
              <a:t> to execute the statement. Results display in a text table.</a:t>
            </a:r>
          </a:p>
        </p:txBody>
      </p:sp>
    </p:spTree>
    <p:custDataLst>
      <p:tags r:id="rId1"/>
    </p:custDataLst>
    <p:extLst>
      <p:ext uri="{BB962C8B-B14F-4D97-AF65-F5344CB8AC3E}">
        <p14:creationId xmlns:p14="http://schemas.microsoft.com/office/powerpoint/2010/main" val="263705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mj-lt"/>
                <a:cs typeface="Oracle Sans" panose="020B0503020204020204" pitchFamily="34" charset="0"/>
              </a:rPr>
              <a:t>Selecting Specific Columns</a:t>
            </a:r>
          </a:p>
        </p:txBody>
      </p:sp>
      <p:sp>
        <p:nvSpPr>
          <p:cNvPr id="2" name="Content Placeholder 1"/>
          <p:cNvSpPr>
            <a:spLocks noGrp="1"/>
          </p:cNvSpPr>
          <p:nvPr>
            <p:ph sz="half" idx="1"/>
          </p:nvPr>
        </p:nvSpPr>
        <p:spPr>
          <a:xfrm>
            <a:off x="1583160" y="2312991"/>
            <a:ext cx="7256040" cy="551557"/>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dirty="0">
                <a:latin typeface="Oracle Sans" panose="020B0503020204020204" pitchFamily="34" charset="0"/>
                <a:cs typeface="Oracle Sans" panose="020B0503020204020204" pitchFamily="34" charset="0"/>
              </a:rPr>
              <a:t>Oracle SQL Developer:</a:t>
            </a:r>
          </a:p>
        </p:txBody>
      </p:sp>
      <p:sp>
        <p:nvSpPr>
          <p:cNvPr id="3" name="Content Placeholder 2"/>
          <p:cNvSpPr>
            <a:spLocks noGrp="1"/>
          </p:cNvSpPr>
          <p:nvPr>
            <p:ph sz="half" idx="2"/>
          </p:nvPr>
        </p:nvSpPr>
        <p:spPr>
          <a:xfrm>
            <a:off x="9448799" y="2312991"/>
            <a:ext cx="8077200" cy="551557"/>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dirty="0">
                <a:latin typeface="Oracle Sans" panose="020B0503020204020204" pitchFamily="34" charset="0"/>
                <a:cs typeface="Oracle Sans" panose="020B0503020204020204" pitchFamily="34" charset="0"/>
              </a:rPr>
              <a:t>MySQL Workbench:</a:t>
            </a:r>
          </a:p>
        </p:txBody>
      </p:sp>
      <p:pic>
        <p:nvPicPr>
          <p:cNvPr id="16387" name="Picture 7"/>
          <p:cNvPicPr>
            <a:picLocks noChangeAspect="1" noChangeArrowheads="1"/>
          </p:cNvPicPr>
          <p:nvPr/>
        </p:nvPicPr>
        <p:blipFill>
          <a:blip r:embed="rId4" cstate="print"/>
          <a:srcRect/>
          <a:stretch>
            <a:fillRect/>
          </a:stretch>
        </p:blipFill>
        <p:spPr bwMode="auto">
          <a:xfrm>
            <a:off x="3280120" y="5143500"/>
            <a:ext cx="4167188" cy="2843213"/>
          </a:xfrm>
          <a:prstGeom prst="rect">
            <a:avLst/>
          </a:prstGeom>
          <a:noFill/>
          <a:ln w="15875">
            <a:solidFill>
              <a:schemeClr val="tx1"/>
            </a:solidFill>
            <a:miter lim="800000"/>
            <a:headEnd type="none" w="sm" len="sm"/>
            <a:tailEnd type="none" w="sm" len="sm"/>
          </a:ln>
        </p:spPr>
      </p:pic>
      <p:grpSp>
        <p:nvGrpSpPr>
          <p:cNvPr id="16388" name="Group 1"/>
          <p:cNvGrpSpPr>
            <a:grpSpLocks/>
          </p:cNvGrpSpPr>
          <p:nvPr/>
        </p:nvGrpSpPr>
        <p:grpSpPr bwMode="auto">
          <a:xfrm>
            <a:off x="3095625" y="3118352"/>
            <a:ext cx="12096750" cy="945029"/>
            <a:chOff x="539552" y="2078755"/>
            <a:chExt cx="8064896" cy="629498"/>
          </a:xfrm>
        </p:grpSpPr>
        <p:sp>
          <p:nvSpPr>
            <p:cNvPr id="7" name="Content Placeholder 2"/>
            <p:cNvSpPr txBox="1">
              <a:spLocks/>
            </p:cNvSpPr>
            <p:nvPr/>
          </p:nvSpPr>
          <p:spPr bwMode="gray">
            <a:xfrm>
              <a:off x="539552" y="2078755"/>
              <a:ext cx="8064896" cy="62949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department_id, location_id</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departments;</a:t>
              </a:r>
            </a:p>
          </p:txBody>
        </p:sp>
        <p:sp>
          <p:nvSpPr>
            <p:cNvPr id="16392" name="Rectangle 7"/>
            <p:cNvSpPr>
              <a:spLocks noChangeArrowheads="1"/>
            </p:cNvSpPr>
            <p:nvPr/>
          </p:nvSpPr>
          <p:spPr bwMode="gray">
            <a:xfrm>
              <a:off x="1403491" y="2187904"/>
              <a:ext cx="3312531" cy="273190"/>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sz="2400" dirty="0">
                <a:latin typeface="Oracle Sans" panose="020B0503020204020204" pitchFamily="34" charset="0"/>
                <a:cs typeface="Oracle Sans" panose="020B0503020204020204" pitchFamily="34" charset="0"/>
              </a:endParaRPr>
            </a:p>
          </p:txBody>
        </p:sp>
      </p:gr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37510" y="5198984"/>
            <a:ext cx="3058635" cy="3157700"/>
          </a:xfrm>
          <a:prstGeom prst="rect">
            <a:avLst/>
          </a:prstGeom>
          <a:ln>
            <a:solidFill>
              <a:schemeClr val="tx1"/>
            </a:solidFill>
          </a:ln>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68581" y="5143500"/>
            <a:ext cx="642938" cy="714375"/>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24154" y="5198984"/>
            <a:ext cx="680564" cy="685800"/>
          </a:xfrm>
          <a:prstGeom prst="rect">
            <a:avLst/>
          </a:prstGeom>
        </p:spPr>
      </p:pic>
    </p:spTree>
    <p:custDataLst>
      <p:tags r:id="rId1"/>
    </p:custDataLst>
    <p:extLst>
      <p:ext uri="{BB962C8B-B14F-4D97-AF65-F5344CB8AC3E}">
        <p14:creationId xmlns:p14="http://schemas.microsoft.com/office/powerpoint/2010/main" val="2811428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Selecting from </a:t>
            </a:r>
            <a:r>
              <a:rPr lang="en-US" dirty="0">
                <a:solidFill>
                  <a:srgbClr val="000000"/>
                </a:solidFill>
                <a:latin typeface="Courier New" pitchFamily="49" charset="0"/>
                <a:ea typeface="+mj-ea"/>
                <a:cs typeface="Courier New" pitchFamily="49" charset="0"/>
              </a:rPr>
              <a:t>dual</a:t>
            </a:r>
            <a:r>
              <a:rPr lang="en-US" dirty="0">
                <a:latin typeface="+mj-lt"/>
                <a:cs typeface="Oracle Sans" panose="020B0503020204020204" pitchFamily="34" charset="0"/>
              </a:rPr>
              <a:t> with Oracle Database</a:t>
            </a:r>
          </a:p>
        </p:txBody>
      </p:sp>
      <p:pic>
        <p:nvPicPr>
          <p:cNvPr id="122882" name="Picture 2"/>
          <p:cNvPicPr>
            <a:picLocks noChangeAspect="1" noChangeArrowheads="1"/>
          </p:cNvPicPr>
          <p:nvPr/>
        </p:nvPicPr>
        <p:blipFill>
          <a:blip r:embed="rId4" cstate="print"/>
          <a:srcRect/>
          <a:stretch>
            <a:fillRect/>
          </a:stretch>
        </p:blipFill>
        <p:spPr bwMode="auto">
          <a:xfrm>
            <a:off x="3497837" y="5359524"/>
            <a:ext cx="1304975" cy="571500"/>
          </a:xfrm>
          <a:prstGeom prst="rect">
            <a:avLst/>
          </a:prstGeom>
          <a:noFill/>
          <a:ln w="15875">
            <a:solidFill>
              <a:schemeClr val="tx1">
                <a:lumMod val="75000"/>
              </a:schemeClr>
            </a:solidFill>
            <a:miter lim="800000"/>
            <a:headEnd/>
            <a:tailEnd/>
          </a:ln>
        </p:spPr>
      </p:pic>
      <p:sp>
        <p:nvSpPr>
          <p:cNvPr id="5" name="Content Placeholder 2"/>
          <p:cNvSpPr txBox="1">
            <a:spLocks/>
          </p:cNvSpPr>
          <p:nvPr/>
        </p:nvSpPr>
        <p:spPr bwMode="gray">
          <a:xfrm>
            <a:off x="3200400" y="4207396"/>
            <a:ext cx="12096750" cy="94502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dual;</a:t>
            </a:r>
          </a:p>
        </p:txBody>
      </p:sp>
      <p:sp>
        <p:nvSpPr>
          <p:cNvPr id="6" name="Content Placeholder 2"/>
          <p:cNvSpPr txBox="1">
            <a:spLocks/>
          </p:cNvSpPr>
          <p:nvPr/>
        </p:nvSpPr>
        <p:spPr bwMode="gray">
          <a:xfrm>
            <a:off x="3200400" y="6583660"/>
            <a:ext cx="12096750" cy="94502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SYSDATE</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dual;</a:t>
            </a:r>
          </a:p>
        </p:txBody>
      </p:sp>
      <p:pic>
        <p:nvPicPr>
          <p:cNvPr id="4" name="Picture 3"/>
          <p:cNvPicPr>
            <a:picLocks noChangeAspect="1"/>
          </p:cNvPicPr>
          <p:nvPr/>
        </p:nvPicPr>
        <p:blipFill>
          <a:blip r:embed="rId5"/>
          <a:stretch>
            <a:fillRect/>
          </a:stretch>
        </p:blipFill>
        <p:spPr>
          <a:xfrm>
            <a:off x="3497837" y="7663780"/>
            <a:ext cx="1464738" cy="602322"/>
          </a:xfrm>
          <a:prstGeom prst="rect">
            <a:avLst/>
          </a:prstGeom>
        </p:spPr>
      </p:pic>
      <p:sp>
        <p:nvSpPr>
          <p:cNvPr id="12" name="Content Placeholder 2">
            <a:extLst>
              <a:ext uri="{FF2B5EF4-FFF2-40B4-BE49-F238E27FC236}">
                <a16:creationId xmlns="" xmlns:a16="http://schemas.microsoft.com/office/drawing/2014/main" id="{B1FB6C02-41EC-4282-80D0-C86EFF047A5B}"/>
              </a:ext>
            </a:extLst>
          </p:cNvPr>
          <p:cNvSpPr>
            <a:spLocks noGrp="1"/>
          </p:cNvSpPr>
          <p:nvPr>
            <p:ph idx="1"/>
          </p:nvPr>
        </p:nvSpPr>
        <p:spPr>
          <a:xfrm>
            <a:off x="933450" y="2273300"/>
            <a:ext cx="16421100" cy="2344036"/>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indent="-514350" defTabSz="342900">
              <a:spcBef>
                <a:spcPct val="20000"/>
              </a:spcBef>
              <a:defRPr/>
            </a:pPr>
            <a:r>
              <a:rPr lang="en-US" altLang="en-US" sz="3300" dirty="0">
                <a:latin typeface="Courier New" pitchFamily="49" charset="0"/>
                <a:cs typeface="Oracle Sans" panose="020B0503020204020204" pitchFamily="34" charset="0"/>
              </a:rPr>
              <a:t>dual</a:t>
            </a:r>
            <a:r>
              <a:rPr lang="en-US" altLang="en-US" sz="3300" dirty="0">
                <a:latin typeface="Oracle Sans" panose="020B0503020204020204" pitchFamily="34" charset="0"/>
                <a:cs typeface="Oracle Sans" panose="020B0503020204020204" pitchFamily="34" charset="0"/>
              </a:rPr>
              <a:t> is a table automatically created by Oracle Database.</a:t>
            </a:r>
          </a:p>
          <a:p>
            <a:pPr lvl="1" indent="-514350" defTabSz="342900">
              <a:spcBef>
                <a:spcPct val="20000"/>
              </a:spcBef>
              <a:defRPr/>
            </a:pPr>
            <a:r>
              <a:rPr lang="en-US" altLang="en-US" sz="3300" dirty="0">
                <a:latin typeface="Courier New" pitchFamily="49" charset="0"/>
                <a:cs typeface="Oracle Sans" panose="020B0503020204020204" pitchFamily="34" charset="0"/>
              </a:rPr>
              <a:t>dual</a:t>
            </a:r>
            <a:r>
              <a:rPr lang="en-US" altLang="en-US" sz="3300" dirty="0">
                <a:latin typeface="Oracle Sans" panose="020B0503020204020204" pitchFamily="34" charset="0"/>
                <a:cs typeface="Oracle Sans" panose="020B0503020204020204" pitchFamily="34" charset="0"/>
              </a:rPr>
              <a:t> has one column called </a:t>
            </a:r>
            <a:r>
              <a:rPr lang="en-US" altLang="en-US" sz="3300" dirty="0">
                <a:latin typeface="Courier New" pitchFamily="49" charset="0"/>
                <a:cs typeface="Courier New" pitchFamily="49" charset="0"/>
              </a:rPr>
              <a:t>DUMMY</a:t>
            </a:r>
            <a:r>
              <a:rPr lang="en-US" altLang="en-US" sz="3300" dirty="0">
                <a:latin typeface="Oracle Sans" panose="020B0503020204020204" pitchFamily="34" charset="0"/>
                <a:cs typeface="Oracle Sans" panose="020B0503020204020204" pitchFamily="34" charset="0"/>
              </a:rPr>
              <a:t>, of data type </a:t>
            </a:r>
            <a:r>
              <a:rPr lang="en-US" altLang="en-US" sz="3300" dirty="0">
                <a:latin typeface="Courier New" pitchFamily="49" charset="0"/>
                <a:cs typeface="Courier New" pitchFamily="49" charset="0"/>
              </a:rPr>
              <a:t>VARCHAR(1)</a:t>
            </a:r>
            <a:r>
              <a:rPr lang="en-US" altLang="en-US" sz="3300" dirty="0">
                <a:latin typeface="Oracle Sans" panose="020B0503020204020204" pitchFamily="34" charset="0"/>
                <a:cs typeface="Oracle Sans" panose="020B0503020204020204" pitchFamily="34" charset="0"/>
              </a:rPr>
              <a:t>, and contains one row with a value </a:t>
            </a:r>
            <a:r>
              <a:rPr lang="en-US" altLang="en-US" sz="3300" dirty="0">
                <a:latin typeface="Courier New" pitchFamily="49" charset="0"/>
                <a:cs typeface="Courier New" pitchFamily="49" charset="0"/>
              </a:rPr>
              <a:t>x</a:t>
            </a:r>
            <a:r>
              <a:rPr lang="en-US" altLang="en-US" sz="3300" dirty="0">
                <a:latin typeface="Oracle Sans" panose="020B0503020204020204" pitchFamily="34" charset="0"/>
                <a:cs typeface="Oracle Sans" panose="020B0503020204020204" pitchFamily="34" charset="0"/>
              </a:rPr>
              <a:t>.</a:t>
            </a:r>
          </a:p>
          <a:p>
            <a:endParaRPr 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234643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Selecting Constant Expressions in MySQL</a:t>
            </a:r>
          </a:p>
        </p:txBody>
      </p:sp>
      <p:pic>
        <p:nvPicPr>
          <p:cNvPr id="122882"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657598" y="4745732"/>
            <a:ext cx="2352797" cy="656306"/>
          </a:xfrm>
          <a:prstGeom prst="rect">
            <a:avLst/>
          </a:prstGeom>
          <a:noFill/>
          <a:ln w="15875">
            <a:solidFill>
              <a:schemeClr val="tx1">
                <a:lumMod val="75000"/>
              </a:schemeClr>
            </a:solidFill>
            <a:miter lim="800000"/>
            <a:headEnd/>
            <a:tailEnd/>
          </a:ln>
        </p:spPr>
      </p:pic>
      <p:sp>
        <p:nvSpPr>
          <p:cNvPr id="5" name="Content Placeholder 2"/>
          <p:cNvSpPr txBox="1">
            <a:spLocks/>
          </p:cNvSpPr>
          <p:nvPr/>
        </p:nvSpPr>
        <p:spPr bwMode="gray">
          <a:xfrm>
            <a:off x="3200400" y="4032601"/>
            <a:ext cx="12096750" cy="44764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SYSDATE();</a:t>
            </a:r>
          </a:p>
        </p:txBody>
      </p:sp>
      <p:sp>
        <p:nvSpPr>
          <p:cNvPr id="6" name="Content Placeholder 2"/>
          <p:cNvSpPr txBox="1">
            <a:spLocks/>
          </p:cNvSpPr>
          <p:nvPr/>
        </p:nvSpPr>
        <p:spPr bwMode="gray">
          <a:xfrm>
            <a:off x="3200400" y="6398600"/>
            <a:ext cx="12096750" cy="74607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SYSDATE()</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FROM   DUAL;</a:t>
            </a:r>
          </a:p>
        </p:txBody>
      </p:sp>
      <p:pic>
        <p:nvPicPr>
          <p:cNvPr id="122883"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657598" y="7410028"/>
            <a:ext cx="2352797" cy="656306"/>
          </a:xfrm>
          <a:prstGeom prst="rect">
            <a:avLst/>
          </a:prstGeom>
          <a:noFill/>
          <a:ln w="15875">
            <a:solidFill>
              <a:schemeClr val="tx1">
                <a:lumMod val="75000"/>
              </a:schemeClr>
            </a:solidFill>
            <a:miter lim="800000"/>
            <a:headEnd/>
            <a:tailEnd/>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60117" y="7410028"/>
            <a:ext cx="680564" cy="685800"/>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60117" y="4745732"/>
            <a:ext cx="680564" cy="685800"/>
          </a:xfrm>
          <a:prstGeom prst="rect">
            <a:avLst/>
          </a:prstGeom>
        </p:spPr>
      </p:pic>
      <p:sp>
        <p:nvSpPr>
          <p:cNvPr id="15" name="Content Placeholder 2">
            <a:extLst>
              <a:ext uri="{FF2B5EF4-FFF2-40B4-BE49-F238E27FC236}">
                <a16:creationId xmlns="" xmlns:a16="http://schemas.microsoft.com/office/drawing/2014/main" id="{7F99ED45-5FC6-4BCC-91D2-931AE77FA5B2}"/>
              </a:ext>
            </a:extLst>
          </p:cNvPr>
          <p:cNvSpPr>
            <a:spLocks noGrp="1"/>
          </p:cNvSpPr>
          <p:nvPr>
            <p:ph idx="1"/>
          </p:nvPr>
        </p:nvSpPr>
        <p:spPr>
          <a:xfrm>
            <a:off x="935590" y="2191172"/>
            <a:ext cx="16416824" cy="1724822"/>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171450" lvl="1" indent="0" defTabSz="342900">
              <a:spcBef>
                <a:spcPct val="20000"/>
              </a:spcBef>
              <a:buNone/>
              <a:defRPr/>
            </a:pPr>
            <a:r>
              <a:rPr lang="en-US" altLang="en-US" sz="3300" dirty="0">
                <a:latin typeface="Oracle Sans" panose="020B0503020204020204" pitchFamily="34" charset="0"/>
                <a:cs typeface="Oracle Sans" panose="020B0503020204020204" pitchFamily="34" charset="0"/>
              </a:rPr>
              <a:t>MySQL accepts the </a:t>
            </a:r>
            <a:r>
              <a:rPr lang="en-US" altLang="en-US" sz="3300" dirty="0">
                <a:latin typeface="Courier New" panose="02070309020205020404" pitchFamily="49" charset="0"/>
                <a:cs typeface="Oracle Sans" panose="020B0503020204020204" pitchFamily="34" charset="0"/>
              </a:rPr>
              <a:t>FROM DUAL </a:t>
            </a:r>
            <a:r>
              <a:rPr lang="en-US" altLang="en-US" sz="3300" dirty="0">
                <a:latin typeface="Oracle Sans" panose="020B0503020204020204" pitchFamily="34" charset="0"/>
                <a:cs typeface="Oracle Sans" panose="020B0503020204020204" pitchFamily="34" charset="0"/>
              </a:rPr>
              <a:t>clause but ignores it. The following statements are equivalent:</a:t>
            </a:r>
          </a:p>
          <a:p>
            <a:endParaRPr lang="en-US" dirty="0">
              <a:latin typeface="Oracle Sans" panose="020B0503020204020204" pitchFamily="34" charset="0"/>
              <a:cs typeface="Oracle Sans" panose="020B0503020204020204" pitchFamily="34" charset="0"/>
            </a:endParaRPr>
          </a:p>
        </p:txBody>
      </p:sp>
      <p:pic>
        <p:nvPicPr>
          <p:cNvPr id="16" name="Picture 15">
            <a:extLst>
              <a:ext uri="{FF2B5EF4-FFF2-40B4-BE49-F238E27FC236}">
                <a16:creationId xmlns="" xmlns:a16="http://schemas.microsoft.com/office/drawing/2014/main" id="{978A0B44-2BE1-4943-A0CD-CF1E797890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92" y="704404"/>
            <a:ext cx="680564" cy="685800"/>
          </a:xfrm>
          <a:prstGeom prst="rect">
            <a:avLst/>
          </a:prstGeom>
        </p:spPr>
      </p:pic>
    </p:spTree>
    <p:custDataLst>
      <p:tags r:id="rId1"/>
    </p:custDataLst>
    <p:extLst>
      <p:ext uri="{BB962C8B-B14F-4D97-AF65-F5344CB8AC3E}">
        <p14:creationId xmlns:p14="http://schemas.microsoft.com/office/powerpoint/2010/main" val="252102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grpSp>
        <p:nvGrpSpPr>
          <p:cNvPr id="4" name="Group 3"/>
          <p:cNvGrpSpPr/>
          <p:nvPr/>
        </p:nvGrpSpPr>
        <p:grpSpPr>
          <a:xfrm>
            <a:off x="12458701" y="6515101"/>
            <a:ext cx="5829299" cy="2500313"/>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12" name="Rectangle 1029">
            <a:extLst>
              <a:ext uri="{FF2B5EF4-FFF2-40B4-BE49-F238E27FC236}">
                <a16:creationId xmlns="" xmlns:a16="http://schemas.microsoft.com/office/drawing/2014/main" id="{89C0EF12-3645-444E-B7E8-672790E8F36A}"/>
              </a:ext>
            </a:extLst>
          </p:cNvPr>
          <p:cNvSpPr>
            <a:spLocks noGrp="1" noChangeArrowheads="1"/>
          </p:cNvSpPr>
          <p:nvPr>
            <p:ph idx="1"/>
          </p:nvPr>
        </p:nvSpPr>
        <p:spPr>
          <a:xfrm>
            <a:off x="933451" y="2272710"/>
            <a:ext cx="16421100" cy="328737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buClr>
                <a:srgbClr val="A6A6A6"/>
              </a:buClr>
              <a:defRPr/>
            </a:pPr>
            <a:r>
              <a:rPr lang="en-US" dirty="0">
                <a:solidFill>
                  <a:schemeClr val="tx1">
                    <a:lumMod val="25000"/>
                    <a:lumOff val="75000"/>
                  </a:schemeClr>
                </a:solidFill>
                <a:latin typeface="Oracle Sans" panose="020B0503020204020204" pitchFamily="34" charset="0"/>
                <a:cs typeface="Oracle Sans" panose="020B0503020204020204" pitchFamily="34" charset="0"/>
              </a:rPr>
              <a:t>Capabilities of SQL </a:t>
            </a:r>
            <a:r>
              <a:rPr lang="en-US" dirty="0">
                <a:solidFill>
                  <a:schemeClr val="tx1">
                    <a:lumMod val="25000"/>
                    <a:lumOff val="75000"/>
                  </a:schemeClr>
                </a:solidFill>
                <a:latin typeface="Courier New" pitchFamily="49" charset="0"/>
                <a:cs typeface="Oracle Sans" panose="020B0503020204020204" pitchFamily="34" charset="0"/>
              </a:rPr>
              <a:t>SELECT</a:t>
            </a:r>
            <a:r>
              <a:rPr lang="en-US" dirty="0">
                <a:solidFill>
                  <a:schemeClr val="tx1">
                    <a:lumMod val="25000"/>
                    <a:lumOff val="75000"/>
                  </a:schemeClr>
                </a:solidFill>
                <a:latin typeface="Oracle Sans" panose="020B0503020204020204" pitchFamily="34" charset="0"/>
                <a:cs typeface="Oracle Sans" panose="020B0503020204020204" pitchFamily="34" charset="0"/>
              </a:rPr>
              <a:t> statements</a:t>
            </a:r>
          </a:p>
          <a:p>
            <a:pPr lvl="1" eaLnBrk="1" hangingPunct="1">
              <a:defRPr/>
            </a:pPr>
            <a:r>
              <a:rPr lang="en-US" dirty="0">
                <a:latin typeface="Oracle Sans" panose="020B0503020204020204" pitchFamily="34" charset="0"/>
                <a:cs typeface="Oracle Sans" panose="020B0503020204020204" pitchFamily="34" charset="0"/>
              </a:rPr>
              <a:t>Arithmetic expressions and </a:t>
            </a:r>
            <a:r>
              <a:rPr lang="en-US" dirty="0">
                <a:latin typeface="Courier New" pitchFamily="49" charset="0"/>
                <a:cs typeface="Oracle Sans" panose="020B0503020204020204" pitchFamily="34" charset="0"/>
              </a:rPr>
              <a:t>NULL</a:t>
            </a:r>
            <a:r>
              <a:rPr lang="en-US" dirty="0">
                <a:latin typeface="Oracle Sans" panose="020B0503020204020204" pitchFamily="34" charset="0"/>
                <a:cs typeface="Oracle Sans" panose="020B0503020204020204" pitchFamily="34" charset="0"/>
              </a:rPr>
              <a:t> values in the </a:t>
            </a:r>
            <a:r>
              <a:rPr lang="en-US" dirty="0">
                <a:latin typeface="Courier New" pitchFamily="49" charset="0"/>
                <a:cs typeface="Oracle Sans" panose="020B0503020204020204" pitchFamily="34" charset="0"/>
              </a:rPr>
              <a:t>SELECT</a:t>
            </a:r>
            <a:r>
              <a:rPr lang="en-US" dirty="0">
                <a:latin typeface="Oracle Sans" panose="020B0503020204020204" pitchFamily="34" charset="0"/>
                <a:cs typeface="Oracle Sans" panose="020B0503020204020204" pitchFamily="34" charset="0"/>
              </a:rPr>
              <a:t> statement</a:t>
            </a:r>
          </a:p>
          <a:p>
            <a:pPr lvl="1" eaLnBrk="1" hangingPunct="1">
              <a:buClr>
                <a:srgbClr val="A6A6A6"/>
              </a:buClr>
              <a:defRPr/>
            </a:pPr>
            <a:r>
              <a:rPr lang="en-US" dirty="0">
                <a:solidFill>
                  <a:schemeClr val="tx1">
                    <a:lumMod val="25000"/>
                    <a:lumOff val="75000"/>
                  </a:schemeClr>
                </a:solidFill>
                <a:latin typeface="Oracle Sans" panose="020B0503020204020204" pitchFamily="34" charset="0"/>
                <a:cs typeface="Oracle Sans" panose="020B0503020204020204" pitchFamily="34" charset="0"/>
              </a:rPr>
              <a:t>Column aliases</a:t>
            </a:r>
          </a:p>
          <a:p>
            <a:pPr lvl="1" eaLnBrk="1" hangingPunct="1">
              <a:buClr>
                <a:srgbClr val="A6A6A6"/>
              </a:buClr>
              <a:defRPr/>
            </a:pPr>
            <a:r>
              <a:rPr lang="en-US" dirty="0">
                <a:solidFill>
                  <a:schemeClr val="tx1">
                    <a:lumMod val="25000"/>
                    <a:lumOff val="75000"/>
                  </a:schemeClr>
                </a:solidFill>
                <a:latin typeface="Oracle Sans" panose="020B0503020204020204" pitchFamily="34" charset="0"/>
                <a:cs typeface="Oracle Sans" panose="020B0503020204020204" pitchFamily="34" charset="0"/>
              </a:rPr>
              <a:t>Use of the concatenation operator, literal character strings, the alternative quote operator, and the </a:t>
            </a:r>
            <a:r>
              <a:rPr lang="en-US" dirty="0">
                <a:solidFill>
                  <a:schemeClr val="tx1">
                    <a:lumMod val="25000"/>
                    <a:lumOff val="75000"/>
                  </a:schemeClr>
                </a:solidFill>
                <a:latin typeface="Courier New" pitchFamily="49" charset="0"/>
                <a:cs typeface="Oracle Sans" panose="020B0503020204020204" pitchFamily="34" charset="0"/>
              </a:rPr>
              <a:t>DISTINCT</a:t>
            </a:r>
            <a:r>
              <a:rPr lang="en-US" dirty="0">
                <a:solidFill>
                  <a:schemeClr val="tx1">
                    <a:lumMod val="25000"/>
                    <a:lumOff val="75000"/>
                  </a:schemeClr>
                </a:solidFill>
                <a:latin typeface="Oracle Sans" panose="020B0503020204020204" pitchFamily="34" charset="0"/>
                <a:cs typeface="Oracle Sans" panose="020B0503020204020204" pitchFamily="34" charset="0"/>
              </a:rPr>
              <a:t> keyword</a:t>
            </a:r>
          </a:p>
          <a:p>
            <a:pPr lvl="1" eaLnBrk="1" hangingPunct="1">
              <a:buClr>
                <a:srgbClr val="A6A6A6"/>
              </a:buClr>
              <a:defRPr/>
            </a:pPr>
            <a:r>
              <a:rPr lang="en-US" dirty="0">
                <a:solidFill>
                  <a:schemeClr val="tx1">
                    <a:lumMod val="25000"/>
                    <a:lumOff val="75000"/>
                  </a:schemeClr>
                </a:solidFill>
                <a:latin typeface="Courier New" pitchFamily="49" charset="0"/>
                <a:cs typeface="Oracle Sans" panose="020B0503020204020204" pitchFamily="34" charset="0"/>
              </a:rPr>
              <a:t>DESCRIBE</a:t>
            </a:r>
            <a:r>
              <a:rPr lang="en-US" dirty="0">
                <a:solidFill>
                  <a:schemeClr val="tx1">
                    <a:lumMod val="25000"/>
                    <a:lumOff val="75000"/>
                  </a:schemeClr>
                </a:solidFill>
                <a:latin typeface="Oracle Sans" panose="020B0503020204020204" pitchFamily="34" charset="0"/>
                <a:cs typeface="Oracle Sans" panose="020B0503020204020204" pitchFamily="34" charset="0"/>
              </a:rPr>
              <a:t> command</a:t>
            </a:r>
          </a:p>
        </p:txBody>
      </p:sp>
    </p:spTree>
    <p:custDataLst>
      <p:tags r:id="rId1"/>
    </p:custDataLst>
    <p:extLst>
      <p:ext uri="{BB962C8B-B14F-4D97-AF65-F5344CB8AC3E}">
        <p14:creationId xmlns:p14="http://schemas.microsoft.com/office/powerpoint/2010/main" val="201797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Arithmetic Expressions</a:t>
            </a:r>
          </a:p>
        </p:txBody>
      </p:sp>
      <p:sp>
        <p:nvSpPr>
          <p:cNvPr id="24579" name="Rectangle 27"/>
          <p:cNvSpPr>
            <a:spLocks noGrp="1" noChangeArrowheads="1"/>
          </p:cNvSpPr>
          <p:nvPr>
            <p:ph idx="1"/>
          </p:nvPr>
        </p:nvSpPr>
        <p:spPr>
          <a:xfrm>
            <a:off x="933451" y="2272710"/>
            <a:ext cx="14115205" cy="56701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You can create expressions with number and date data by using arithmetic operators.</a:t>
            </a:r>
          </a:p>
        </p:txBody>
      </p:sp>
      <p:graphicFrame>
        <p:nvGraphicFramePr>
          <p:cNvPr id="3" name="Table 2"/>
          <p:cNvGraphicFramePr>
            <a:graphicFrameLocks noGrp="1"/>
          </p:cNvGraphicFramePr>
          <p:nvPr>
            <p:extLst>
              <p:ext uri="{D42A27DB-BD31-4B8C-83A1-F6EECF244321}">
                <p14:modId xmlns:p14="http://schemas.microsoft.com/office/powerpoint/2010/main" val="296480464"/>
              </p:ext>
            </p:extLst>
          </p:nvPr>
        </p:nvGraphicFramePr>
        <p:xfrm>
          <a:off x="3887416" y="4306416"/>
          <a:ext cx="6515100" cy="2781300"/>
        </p:xfrm>
        <a:graphic>
          <a:graphicData uri="http://schemas.openxmlformats.org/drawingml/2006/table">
            <a:tbl>
              <a:tblPr firstRow="1" firstCol="1" bandRow="1">
                <a:tableStyleId>{5FD0F851-EC5A-4D38-B0AD-8093EC10F338}</a:tableStyleId>
              </a:tblPr>
              <a:tblGrid>
                <a:gridCol w="3257550">
                  <a:extLst>
                    <a:ext uri="{9D8B030D-6E8A-4147-A177-3AD203B41FA5}">
                      <a16:colId xmlns="" xmlns:a16="http://schemas.microsoft.com/office/drawing/2014/main" val="20000"/>
                    </a:ext>
                  </a:extLst>
                </a:gridCol>
                <a:gridCol w="3257550">
                  <a:extLst>
                    <a:ext uri="{9D8B030D-6E8A-4147-A177-3AD203B41FA5}">
                      <a16:colId xmlns="" xmlns:a16="http://schemas.microsoft.com/office/drawing/2014/main" val="20001"/>
                    </a:ext>
                  </a:extLst>
                </a:gridCol>
              </a:tblGrid>
              <a:tr h="556260">
                <a:tc>
                  <a:txBody>
                    <a:bodyPr/>
                    <a:lstStyle/>
                    <a:p>
                      <a:r>
                        <a:rPr lang="en-US" altLang="en-US" sz="2700" dirty="0">
                          <a:solidFill>
                            <a:srgbClr val="000000"/>
                          </a:solidFill>
                          <a:latin typeface="+mj-lt"/>
                        </a:rPr>
                        <a:t>Operator</a:t>
                      </a:r>
                      <a:endParaRPr lang="en-US" sz="2700" dirty="0">
                        <a:solidFill>
                          <a:srgbClr val="000000"/>
                        </a:solidFill>
                        <a:latin typeface="+mj-lt"/>
                      </a:endParaRPr>
                    </a:p>
                  </a:txBody>
                  <a:tcPr marL="137160" marR="137160" marT="68580" marB="68580"/>
                </a:tc>
                <a:tc>
                  <a:txBody>
                    <a:bodyPr/>
                    <a:lstStyle/>
                    <a:p>
                      <a:r>
                        <a:rPr lang="en-US" altLang="en-US" sz="2700" dirty="0">
                          <a:solidFill>
                            <a:srgbClr val="000000"/>
                          </a:solidFill>
                          <a:latin typeface="+mj-lt"/>
                        </a:rPr>
                        <a:t>Description</a:t>
                      </a:r>
                      <a:endParaRPr lang="en-US" sz="2700" dirty="0">
                        <a:solidFill>
                          <a:srgbClr val="000000"/>
                        </a:solidFill>
                        <a:latin typeface="+mj-lt"/>
                      </a:endParaRPr>
                    </a:p>
                  </a:txBody>
                  <a:tcPr marL="137160" marR="137160" marT="68580" marB="68580"/>
                </a:tc>
                <a:extLst>
                  <a:ext uri="{0D108BD9-81ED-4DB2-BD59-A6C34878D82A}">
                    <a16:rowId xmlns="" xmlns:a16="http://schemas.microsoft.com/office/drawing/2014/main" val="10000"/>
                  </a:ext>
                </a:extLst>
              </a:tr>
              <a:tr h="556260">
                <a:tc>
                  <a:txBody>
                    <a:bodyPr/>
                    <a:lstStyle/>
                    <a:p>
                      <a:r>
                        <a:rPr lang="en-US" altLang="en-US" sz="2700" b="0" dirty="0">
                          <a:solidFill>
                            <a:srgbClr val="000000"/>
                          </a:solidFill>
                        </a:rPr>
                        <a:t>+</a:t>
                      </a:r>
                      <a:endParaRPr lang="en-US" sz="3600" b="0" dirty="0">
                        <a:solidFill>
                          <a:srgbClr val="000000"/>
                        </a:solidFill>
                      </a:endParaRPr>
                    </a:p>
                  </a:txBody>
                  <a:tcPr marL="137160" marR="137160" marT="68580" marB="68580"/>
                </a:tc>
                <a:tc>
                  <a:txBody>
                    <a:bodyPr/>
                    <a:lstStyle/>
                    <a:p>
                      <a:r>
                        <a:rPr lang="en-US" altLang="en-US" sz="2700" dirty="0">
                          <a:solidFill>
                            <a:srgbClr val="000000"/>
                          </a:solidFill>
                        </a:rPr>
                        <a:t>Add</a:t>
                      </a:r>
                      <a:endParaRPr lang="en-US" sz="3600" dirty="0">
                        <a:solidFill>
                          <a:srgbClr val="000000"/>
                        </a:solidFill>
                      </a:endParaRPr>
                    </a:p>
                  </a:txBody>
                  <a:tcPr marL="137160" marR="137160" marT="68580" marB="68580"/>
                </a:tc>
                <a:extLst>
                  <a:ext uri="{0D108BD9-81ED-4DB2-BD59-A6C34878D82A}">
                    <a16:rowId xmlns="" xmlns:a16="http://schemas.microsoft.com/office/drawing/2014/main" val="10001"/>
                  </a:ext>
                </a:extLst>
              </a:tr>
              <a:tr h="556260">
                <a:tc>
                  <a:txBody>
                    <a:bodyPr/>
                    <a:lstStyle/>
                    <a:p>
                      <a:r>
                        <a:rPr lang="en-US" altLang="en-US" sz="2700" b="0" dirty="0">
                          <a:solidFill>
                            <a:srgbClr val="000000"/>
                          </a:solidFill>
                        </a:rPr>
                        <a:t>-</a:t>
                      </a:r>
                      <a:endParaRPr lang="en-US" sz="2700" b="0" dirty="0">
                        <a:solidFill>
                          <a:srgbClr val="000000"/>
                        </a:solidFill>
                        <a:latin typeface="+mn-lt"/>
                      </a:endParaRPr>
                    </a:p>
                  </a:txBody>
                  <a:tcPr marL="137160" marR="137160" marT="68580" marB="68580"/>
                </a:tc>
                <a:tc>
                  <a:txBody>
                    <a:bodyPr/>
                    <a:lstStyle/>
                    <a:p>
                      <a:r>
                        <a:rPr lang="en-US" altLang="en-US" sz="2700" dirty="0">
                          <a:solidFill>
                            <a:srgbClr val="000000"/>
                          </a:solidFill>
                        </a:rPr>
                        <a:t>Subtract</a:t>
                      </a:r>
                      <a:endParaRPr lang="en-US" sz="3600" dirty="0">
                        <a:solidFill>
                          <a:srgbClr val="000000"/>
                        </a:solidFill>
                      </a:endParaRPr>
                    </a:p>
                  </a:txBody>
                  <a:tcPr marL="137160" marR="137160" marT="68580" marB="68580"/>
                </a:tc>
                <a:extLst>
                  <a:ext uri="{0D108BD9-81ED-4DB2-BD59-A6C34878D82A}">
                    <a16:rowId xmlns="" xmlns:a16="http://schemas.microsoft.com/office/drawing/2014/main" val="10002"/>
                  </a:ext>
                </a:extLst>
              </a:tr>
              <a:tr h="556260">
                <a:tc>
                  <a:txBody>
                    <a:bodyPr/>
                    <a:lstStyle/>
                    <a:p>
                      <a:r>
                        <a:rPr lang="en-US" altLang="en-US" sz="2700" b="0" dirty="0">
                          <a:solidFill>
                            <a:srgbClr val="000000"/>
                          </a:solidFill>
                        </a:rPr>
                        <a:t>*</a:t>
                      </a:r>
                      <a:endParaRPr lang="en-US" sz="3600" b="0" dirty="0">
                        <a:solidFill>
                          <a:srgbClr val="000000"/>
                        </a:solidFill>
                      </a:endParaRPr>
                    </a:p>
                  </a:txBody>
                  <a:tcPr marL="137160" marR="137160" marT="68580" marB="68580"/>
                </a:tc>
                <a:tc>
                  <a:txBody>
                    <a:bodyPr/>
                    <a:lstStyle/>
                    <a:p>
                      <a:r>
                        <a:rPr lang="en-US" altLang="en-US" sz="2700" dirty="0">
                          <a:solidFill>
                            <a:srgbClr val="000000"/>
                          </a:solidFill>
                        </a:rPr>
                        <a:t>Multiply</a:t>
                      </a:r>
                      <a:endParaRPr lang="en-US" sz="3600" dirty="0">
                        <a:solidFill>
                          <a:srgbClr val="000000"/>
                        </a:solidFill>
                      </a:endParaRPr>
                    </a:p>
                  </a:txBody>
                  <a:tcPr marL="137160" marR="137160" marT="68580" marB="68580"/>
                </a:tc>
                <a:extLst>
                  <a:ext uri="{0D108BD9-81ED-4DB2-BD59-A6C34878D82A}">
                    <a16:rowId xmlns="" xmlns:a16="http://schemas.microsoft.com/office/drawing/2014/main" val="10003"/>
                  </a:ext>
                </a:extLst>
              </a:tr>
              <a:tr h="556260">
                <a:tc>
                  <a:txBody>
                    <a:bodyPr/>
                    <a:lstStyle/>
                    <a:p>
                      <a:r>
                        <a:rPr lang="en-US" altLang="en-US" sz="2700" b="0" dirty="0">
                          <a:solidFill>
                            <a:srgbClr val="000000"/>
                          </a:solidFill>
                        </a:rPr>
                        <a:t>/</a:t>
                      </a:r>
                      <a:endParaRPr lang="en-US" sz="3600" b="0" dirty="0">
                        <a:solidFill>
                          <a:srgbClr val="000000"/>
                        </a:solidFill>
                      </a:endParaRPr>
                    </a:p>
                  </a:txBody>
                  <a:tcPr marL="137160" marR="137160" marT="68580" marB="68580"/>
                </a:tc>
                <a:tc>
                  <a:txBody>
                    <a:bodyPr/>
                    <a:lstStyle/>
                    <a:p>
                      <a:r>
                        <a:rPr lang="en-US" altLang="en-US" sz="2700" dirty="0">
                          <a:solidFill>
                            <a:srgbClr val="000000"/>
                          </a:solidFill>
                        </a:rPr>
                        <a:t>Divide</a:t>
                      </a:r>
                      <a:endParaRPr lang="en-US" sz="3600" dirty="0">
                        <a:solidFill>
                          <a:srgbClr val="000000"/>
                        </a:solidFill>
                      </a:endParaRPr>
                    </a:p>
                  </a:txBody>
                  <a:tcPr marL="137160" marR="137160" marT="68580" marB="68580"/>
                </a:tc>
                <a:extLst>
                  <a:ext uri="{0D108BD9-81ED-4DB2-BD59-A6C34878D82A}">
                    <a16:rowId xmlns="" xmlns:a16="http://schemas.microsoft.com/office/drawing/2014/main" val="10004"/>
                  </a:ext>
                </a:extLst>
              </a:tr>
            </a:tbl>
          </a:graphicData>
        </a:graphic>
      </p:graphicFrame>
      <p:sp>
        <p:nvSpPr>
          <p:cNvPr id="5" name="Rectangle 4"/>
          <p:cNvSpPr/>
          <p:nvPr/>
        </p:nvSpPr>
        <p:spPr bwMode="auto">
          <a:xfrm flipH="1">
            <a:off x="11770518" y="6957461"/>
            <a:ext cx="6515100" cy="1629882"/>
          </a:xfrm>
          <a:prstGeom prst="rect">
            <a:avLst/>
          </a:prstGeom>
          <a:gradFill flip="none" rotWithShape="1">
            <a:gsLst>
              <a:gs pos="0">
                <a:schemeClr val="bg1"/>
              </a:gs>
              <a:gs pos="100000">
                <a:srgbClr val="DCE3E4">
                  <a:shade val="100000"/>
                  <a:satMod val="115000"/>
                </a:srgb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6" name="Round Diagonal Corner Rectangle 5"/>
          <p:cNvSpPr/>
          <p:nvPr/>
        </p:nvSpPr>
        <p:spPr bwMode="auto">
          <a:xfrm>
            <a:off x="14173200" y="6286500"/>
            <a:ext cx="2976372" cy="2971800"/>
          </a:xfrm>
          <a:prstGeom prst="round2DiagRect">
            <a:avLst/>
          </a:prstGeom>
          <a:solidFill>
            <a:schemeClr val="bg1"/>
          </a:solidFill>
          <a:ln w="76200" cap="flat" cmpd="sng" algn="ctr">
            <a:solidFill>
              <a:schemeClr val="bg1"/>
            </a:solidFill>
            <a:prstDash val="solid"/>
            <a:round/>
            <a:headEnd type="none" w="sm" len="sm"/>
            <a:tailEnd type="none" w="sm" len="sm"/>
          </a:ln>
          <a:effectLst>
            <a:innerShdw blurRad="215900">
              <a:srgbClr val="00A8DC"/>
            </a:inn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27287" y="6560048"/>
            <a:ext cx="1668198" cy="2424707"/>
          </a:xfrm>
          <a:prstGeom prst="rect">
            <a:avLst/>
          </a:prstGeom>
        </p:spPr>
      </p:pic>
    </p:spTree>
    <p:custDataLst>
      <p:tags r:id="rId1"/>
    </p:custDataLst>
    <p:extLst>
      <p:ext uri="{BB962C8B-B14F-4D97-AF65-F5344CB8AC3E}">
        <p14:creationId xmlns:p14="http://schemas.microsoft.com/office/powerpoint/2010/main" val="4051719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9"/>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Using Arithmetic Operators</a:t>
            </a:r>
          </a:p>
        </p:txBody>
      </p:sp>
      <p:grpSp>
        <p:nvGrpSpPr>
          <p:cNvPr id="11" name="Group 10"/>
          <p:cNvGrpSpPr/>
          <p:nvPr/>
        </p:nvGrpSpPr>
        <p:grpSpPr>
          <a:xfrm>
            <a:off x="10744201" y="5088467"/>
            <a:ext cx="7543799" cy="3668748"/>
            <a:chOff x="573215" y="3721867"/>
            <a:chExt cx="3815118" cy="1916434"/>
          </a:xfrm>
        </p:grpSpPr>
        <p:sp>
          <p:nvSpPr>
            <p:cNvPr id="12" name="Rectangle 2"/>
            <p:cNvSpPr>
              <a:spLocks noChangeArrowheads="1"/>
            </p:cNvSpPr>
            <p:nvPr/>
          </p:nvSpPr>
          <p:spPr bwMode="auto">
            <a:xfrm>
              <a:off x="1715036" y="3721867"/>
              <a:ext cx="2673297" cy="1916434"/>
            </a:xfrm>
            <a:prstGeom prst="rect">
              <a:avLst/>
            </a:prstGeom>
            <a:gradFill flip="none" rotWithShape="1">
              <a:gsLst>
                <a:gs pos="0">
                  <a:srgbClr val="D0DEF0"/>
                </a:gs>
                <a:gs pos="100000">
                  <a:srgbClr val="DCE3E4"/>
                </a:gs>
              </a:gsLst>
              <a:lin ang="0" scaled="1"/>
              <a:tileRect/>
            </a:gradFill>
            <a:ln>
              <a:noFill/>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1" hangingPunct="1">
                <a:buClr>
                  <a:srgbClr val="FF0000"/>
                </a:buClr>
              </a:pPr>
              <a:endParaRPr lang="en-US" altLang="en-US" dirty="0">
                <a:solidFill>
                  <a:schemeClr val="tx1"/>
                </a:solidFill>
                <a:latin typeface="Oracle Sans" panose="020B0503020204020204" pitchFamily="34" charset="0"/>
                <a:cs typeface="Oracle Sans" panose="020B0503020204020204" pitchFamily="34" charset="0"/>
              </a:endParaRPr>
            </a:p>
          </p:txBody>
        </p:sp>
        <p:sp>
          <p:nvSpPr>
            <p:cNvPr id="13" name="Rectangle 5"/>
            <p:cNvSpPr>
              <a:spLocks noChangeArrowheads="1"/>
            </p:cNvSpPr>
            <p:nvPr/>
          </p:nvSpPr>
          <p:spPr bwMode="auto">
            <a:xfrm flipH="1">
              <a:off x="573215" y="3721867"/>
              <a:ext cx="1227513" cy="1916434"/>
            </a:xfrm>
            <a:prstGeom prst="rect">
              <a:avLst/>
            </a:prstGeom>
            <a:gradFill rotWithShape="1">
              <a:gsLst>
                <a:gs pos="0">
                  <a:srgbClr val="C9DAEE"/>
                </a:gs>
                <a:gs pos="100000">
                  <a:schemeClr val="bg1"/>
                </a:gs>
              </a:gsLst>
              <a:lin ang="0" scaled="1"/>
            </a:gra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1" hangingPunct="1">
                <a:buClr>
                  <a:srgbClr val="FF0000"/>
                </a:buClr>
              </a:pPr>
              <a:endParaRPr lang="en-US" altLang="en-US" dirty="0">
                <a:solidFill>
                  <a:schemeClr val="tx1"/>
                </a:solidFill>
                <a:latin typeface="Oracle Sans" panose="020B0503020204020204" pitchFamily="34" charset="0"/>
                <a:cs typeface="Oracle Sans" panose="020B0503020204020204" pitchFamily="34" charset="0"/>
              </a:endParaRPr>
            </a:p>
          </p:txBody>
        </p:sp>
      </p:gr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092470" y="5456147"/>
            <a:ext cx="4395431" cy="2933390"/>
          </a:xfrm>
          <a:prstGeom prst="rect">
            <a:avLst/>
          </a:prstGeom>
          <a:noFill/>
          <a:ln w="28575">
            <a:solidFill>
              <a:schemeClr val="bg1"/>
            </a:solidFill>
            <a:miter lim="800000"/>
            <a:headEnd/>
            <a:tailEnd/>
          </a:ln>
        </p:spPr>
      </p:pic>
      <p:grpSp>
        <p:nvGrpSpPr>
          <p:cNvPr id="4" name="Group 3"/>
          <p:cNvGrpSpPr/>
          <p:nvPr/>
        </p:nvGrpSpPr>
        <p:grpSpPr>
          <a:xfrm>
            <a:off x="2057400" y="2603621"/>
            <a:ext cx="12096750" cy="5168780"/>
            <a:chOff x="1370012" y="1735747"/>
            <a:chExt cx="8064500" cy="3445853"/>
          </a:xfrm>
        </p:grpSpPr>
        <p:sp>
          <p:nvSpPr>
            <p:cNvPr id="26628" name="Text Box 6"/>
            <p:cNvSpPr txBox="1">
              <a:spLocks noChangeArrowheads="1"/>
            </p:cNvSpPr>
            <p:nvPr/>
          </p:nvSpPr>
          <p:spPr bwMode="gray">
            <a:xfrm>
              <a:off x="1370012" y="4786620"/>
              <a:ext cx="366695" cy="394980"/>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pic>
          <p:nvPicPr>
            <p:cNvPr id="26629" name="Picture 7"/>
            <p:cNvPicPr>
              <a:picLocks noChangeAspect="1" noChangeArrowheads="1"/>
            </p:cNvPicPr>
            <p:nvPr/>
          </p:nvPicPr>
          <p:blipFill>
            <a:blip r:embed="rId5" cstate="print"/>
            <a:stretch>
              <a:fillRect/>
            </a:stretch>
          </p:blipFill>
          <p:spPr bwMode="auto">
            <a:xfrm>
              <a:off x="1382711" y="2710074"/>
              <a:ext cx="2933333" cy="2133333"/>
            </a:xfrm>
            <a:prstGeom prst="rect">
              <a:avLst/>
            </a:prstGeom>
            <a:noFill/>
            <a:ln w="9525">
              <a:solidFill>
                <a:schemeClr val="tx1"/>
              </a:solidFill>
              <a:miter lim="800000"/>
              <a:headEnd type="none" w="sm" len="sm"/>
              <a:tailEnd type="none" w="sm" len="sm"/>
            </a:ln>
          </p:spPr>
        </p:pic>
        <p:sp>
          <p:nvSpPr>
            <p:cNvPr id="7" name="Content Placeholder 2"/>
            <p:cNvSpPr txBox="1">
              <a:spLocks/>
            </p:cNvSpPr>
            <p:nvPr/>
          </p:nvSpPr>
          <p:spPr bwMode="gray">
            <a:xfrm>
              <a:off x="1370012" y="1735747"/>
              <a:ext cx="8064500" cy="63001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last_name, salary, salary + 300</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p:txBody>
        </p:sp>
        <p:sp>
          <p:nvSpPr>
            <p:cNvPr id="26633" name="Rectangle 4"/>
            <p:cNvSpPr>
              <a:spLocks noChangeArrowheads="1"/>
            </p:cNvSpPr>
            <p:nvPr/>
          </p:nvSpPr>
          <p:spPr bwMode="gray">
            <a:xfrm>
              <a:off x="4550491" y="1810450"/>
              <a:ext cx="1543921" cy="320581"/>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75343" y="2743200"/>
              <a:ext cx="2534415" cy="2245476"/>
            </a:xfrm>
            <a:prstGeom prst="rect">
              <a:avLst/>
            </a:prstGeom>
            <a:ln>
              <a:solidFill>
                <a:schemeClr val="tx1">
                  <a:lumMod val="75000"/>
                </a:schemeClr>
              </a:solidFill>
            </a:ln>
          </p:spPr>
        </p:pic>
      </p:grp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52306" y="4061413"/>
            <a:ext cx="642938" cy="714375"/>
          </a:xfrm>
          <a:prstGeom prst="rect">
            <a:avLst/>
          </a:prstGeom>
        </p:spPr>
      </p:pic>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03111" y="4075700"/>
            <a:ext cx="680564" cy="685800"/>
          </a:xfrm>
          <a:prstGeom prst="rect">
            <a:avLst/>
          </a:prstGeom>
        </p:spPr>
      </p:pic>
      <p:sp>
        <p:nvSpPr>
          <p:cNvPr id="15" name="Text Box 6"/>
          <p:cNvSpPr txBox="1">
            <a:spLocks noChangeArrowheads="1"/>
          </p:cNvSpPr>
          <p:nvPr/>
        </p:nvSpPr>
        <p:spPr bwMode="gray">
          <a:xfrm>
            <a:off x="7886701" y="7315200"/>
            <a:ext cx="550043" cy="592470"/>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16144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Operator Precedence</a:t>
            </a:r>
          </a:p>
        </p:txBody>
      </p:sp>
      <p:sp>
        <p:nvSpPr>
          <p:cNvPr id="13" name="Content Placeholder 2"/>
          <p:cNvSpPr txBox="1">
            <a:spLocks/>
          </p:cNvSpPr>
          <p:nvPr/>
        </p:nvSpPr>
        <p:spPr bwMode="gray">
          <a:xfrm>
            <a:off x="3095625" y="2179463"/>
            <a:ext cx="12096750" cy="74607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last_name, salary, 12*salary+100</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FROM   employees;</a:t>
            </a:r>
          </a:p>
        </p:txBody>
      </p:sp>
      <p:sp>
        <p:nvSpPr>
          <p:cNvPr id="14" name="Content Placeholder 2"/>
          <p:cNvSpPr txBox="1">
            <a:spLocks/>
          </p:cNvSpPr>
          <p:nvPr/>
        </p:nvSpPr>
        <p:spPr bwMode="gray">
          <a:xfrm>
            <a:off x="3095625" y="5596197"/>
            <a:ext cx="12096750" cy="74607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last_name, salary, 12*(salary+100)</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FROM   employees;</a:t>
            </a:r>
          </a:p>
        </p:txBody>
      </p:sp>
      <p:sp>
        <p:nvSpPr>
          <p:cNvPr id="28682" name="Rectangle 4"/>
          <p:cNvSpPr>
            <a:spLocks noChangeArrowheads="1"/>
          </p:cNvSpPr>
          <p:nvPr/>
        </p:nvSpPr>
        <p:spPr bwMode="gray">
          <a:xfrm>
            <a:off x="6679022" y="2247899"/>
            <a:ext cx="1963534" cy="524798"/>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28683" name="Rectangle 6"/>
          <p:cNvSpPr>
            <a:spLocks noChangeArrowheads="1"/>
          </p:cNvSpPr>
          <p:nvPr/>
        </p:nvSpPr>
        <p:spPr bwMode="gray">
          <a:xfrm>
            <a:off x="6679023" y="5676900"/>
            <a:ext cx="2189206" cy="459902"/>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16391" name="Oval 15"/>
          <p:cNvSpPr>
            <a:spLocks noChangeArrowheads="1"/>
          </p:cNvSpPr>
          <p:nvPr/>
        </p:nvSpPr>
        <p:spPr bwMode="blackWhite">
          <a:xfrm>
            <a:off x="14938784" y="1923478"/>
            <a:ext cx="507182" cy="51197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altLang="en-US" sz="2400" b="1" dirty="0">
                <a:solidFill>
                  <a:schemeClr val="bg1"/>
                </a:solidFill>
                <a:latin typeface="Oracle Sans" panose="020B0503020204020204" pitchFamily="34" charset="0"/>
                <a:cs typeface="Oracle Sans" panose="020B0503020204020204" pitchFamily="34" charset="0"/>
              </a:rPr>
              <a:t>1</a:t>
            </a:r>
          </a:p>
        </p:txBody>
      </p:sp>
      <p:sp>
        <p:nvSpPr>
          <p:cNvPr id="16392" name="Oval 16"/>
          <p:cNvSpPr>
            <a:spLocks noChangeArrowheads="1"/>
          </p:cNvSpPr>
          <p:nvPr/>
        </p:nvSpPr>
        <p:spPr bwMode="blackWhite">
          <a:xfrm>
            <a:off x="14934023" y="5394883"/>
            <a:ext cx="511943" cy="51196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altLang="en-US" sz="2400" b="1" dirty="0">
                <a:solidFill>
                  <a:schemeClr val="bg1"/>
                </a:solidFill>
                <a:latin typeface="Oracle Sans" panose="020B0503020204020204" pitchFamily="34" charset="0"/>
                <a:cs typeface="Oracle Sans" panose="020B0503020204020204" pitchFamily="34" charset="0"/>
              </a:rPr>
              <a:t>2</a:t>
            </a:r>
          </a:p>
        </p:txBody>
      </p:sp>
      <p:sp>
        <p:nvSpPr>
          <p:cNvPr id="28690" name="Text Box 8"/>
          <p:cNvSpPr txBox="1">
            <a:spLocks noChangeArrowheads="1"/>
          </p:cNvSpPr>
          <p:nvPr/>
        </p:nvSpPr>
        <p:spPr bwMode="gray">
          <a:xfrm>
            <a:off x="3676919" y="4561517"/>
            <a:ext cx="550043" cy="592470"/>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sp>
        <p:nvSpPr>
          <p:cNvPr id="28691" name="Text Box 13"/>
          <p:cNvSpPr txBox="1">
            <a:spLocks noChangeArrowheads="1"/>
          </p:cNvSpPr>
          <p:nvPr/>
        </p:nvSpPr>
        <p:spPr bwMode="gray">
          <a:xfrm>
            <a:off x="3707874" y="7935406"/>
            <a:ext cx="550041" cy="592470"/>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pic>
        <p:nvPicPr>
          <p:cNvPr id="28692" name="Picture 16"/>
          <p:cNvPicPr>
            <a:picLocks noChangeAspect="1" noChangeArrowheads="1"/>
          </p:cNvPicPr>
          <p:nvPr/>
        </p:nvPicPr>
        <p:blipFill>
          <a:blip r:embed="rId4" cstate="print"/>
          <a:srcRect/>
          <a:stretch>
            <a:fillRect/>
          </a:stretch>
        </p:blipFill>
        <p:spPr bwMode="auto">
          <a:xfrm>
            <a:off x="3657870" y="6772275"/>
            <a:ext cx="4771791" cy="1457325"/>
          </a:xfrm>
          <a:prstGeom prst="rect">
            <a:avLst/>
          </a:prstGeom>
          <a:noFill/>
          <a:ln w="6350">
            <a:noFill/>
            <a:miter lim="800000"/>
            <a:headEnd type="none" w="sm" len="sm"/>
            <a:tailEnd type="none" w="sm" len="sm"/>
          </a:ln>
        </p:spPr>
      </p:pic>
      <p:pic>
        <p:nvPicPr>
          <p:cNvPr id="28693" name="Picture 13"/>
          <p:cNvPicPr>
            <a:picLocks noChangeAspect="1" noChangeArrowheads="1"/>
          </p:cNvPicPr>
          <p:nvPr/>
        </p:nvPicPr>
        <p:blipFill>
          <a:blip r:embed="rId5" cstate="print"/>
          <a:srcRect/>
          <a:stretch>
            <a:fillRect/>
          </a:stretch>
        </p:blipFill>
        <p:spPr bwMode="auto">
          <a:xfrm>
            <a:off x="3657870" y="3401847"/>
            <a:ext cx="4628922" cy="1457325"/>
          </a:xfrm>
          <a:prstGeom prst="rect">
            <a:avLst/>
          </a:prstGeom>
          <a:noFill/>
          <a:ln w="12700">
            <a:solidFill>
              <a:schemeClr val="tx1"/>
            </a:solidFill>
            <a:miter lim="800000"/>
            <a:headEnd type="none" w="sm" len="sm"/>
            <a:tailEnd type="none" w="sm" len="sm"/>
          </a:ln>
        </p:spPr>
      </p:pic>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05004" y="3401403"/>
            <a:ext cx="3987371" cy="1535508"/>
          </a:xfrm>
          <a:prstGeom prst="rect">
            <a:avLst/>
          </a:prstGeom>
          <a:ln>
            <a:solidFill>
              <a:schemeClr val="tx1">
                <a:lumMod val="75000"/>
              </a:schemeClr>
            </a:solidFill>
          </a:ln>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79304" y="6856128"/>
            <a:ext cx="3913071" cy="1547892"/>
          </a:xfrm>
          <a:prstGeom prst="rect">
            <a:avLst/>
          </a:prstGeom>
          <a:ln>
            <a:solidFill>
              <a:schemeClr val="tx1">
                <a:lumMod val="75000"/>
              </a:schemeClr>
            </a:solidFill>
          </a:ln>
        </p:spPr>
      </p:pic>
      <p:sp>
        <p:nvSpPr>
          <p:cNvPr id="17" name="Text Box 13"/>
          <p:cNvSpPr txBox="1">
            <a:spLocks noChangeArrowheads="1"/>
          </p:cNvSpPr>
          <p:nvPr/>
        </p:nvSpPr>
        <p:spPr bwMode="gray">
          <a:xfrm>
            <a:off x="11196078" y="4665330"/>
            <a:ext cx="550041" cy="592470"/>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sp>
        <p:nvSpPr>
          <p:cNvPr id="18" name="Text Box 13"/>
          <p:cNvSpPr txBox="1">
            <a:spLocks noChangeArrowheads="1"/>
          </p:cNvSpPr>
          <p:nvPr/>
        </p:nvSpPr>
        <p:spPr bwMode="gray">
          <a:xfrm>
            <a:off x="11196078" y="8121933"/>
            <a:ext cx="550041" cy="592470"/>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79304" y="3401403"/>
            <a:ext cx="642938" cy="714375"/>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79304" y="6748462"/>
            <a:ext cx="642938" cy="714375"/>
          </a:xfrm>
          <a:prstGeom prst="rect">
            <a:avLst/>
          </a:prstGeom>
        </p:spPr>
      </p:pic>
      <p:pic>
        <p:nvPicPr>
          <p:cNvPr id="20" name="Picture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69978" y="6743700"/>
            <a:ext cx="680564" cy="685800"/>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69978" y="3314895"/>
            <a:ext cx="680564" cy="685800"/>
          </a:xfrm>
          <a:prstGeom prst="rect">
            <a:avLst/>
          </a:prstGeom>
        </p:spPr>
      </p:pic>
    </p:spTree>
    <p:custDataLst>
      <p:tags r:id="rId1"/>
    </p:custDataLst>
    <p:extLst>
      <p:ext uri="{BB962C8B-B14F-4D97-AF65-F5344CB8AC3E}">
        <p14:creationId xmlns:p14="http://schemas.microsoft.com/office/powerpoint/2010/main" val="264698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Course Roadmap</a:t>
            </a:r>
          </a:p>
        </p:txBody>
      </p:sp>
      <p:sp>
        <p:nvSpPr>
          <p:cNvPr id="52" name="Rounded Rectangle 51"/>
          <p:cNvSpPr/>
          <p:nvPr/>
        </p:nvSpPr>
        <p:spPr bwMode="auto">
          <a:xfrm>
            <a:off x="5030036" y="2622550"/>
            <a:ext cx="12458700" cy="6251911"/>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3" name="Rounded Rectangle 52"/>
          <p:cNvSpPr/>
          <p:nvPr/>
        </p:nvSpPr>
        <p:spPr bwMode="auto">
          <a:xfrm>
            <a:off x="6681484" y="5880785"/>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4" name="Rounded Rectangle 53"/>
          <p:cNvSpPr/>
          <p:nvPr/>
        </p:nvSpPr>
        <p:spPr bwMode="auto">
          <a:xfrm>
            <a:off x="6681484" y="7418106"/>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5" name="Rounded Rectangle 54"/>
          <p:cNvSpPr/>
          <p:nvPr/>
        </p:nvSpPr>
        <p:spPr bwMode="auto">
          <a:xfrm>
            <a:off x="6681484" y="4343465"/>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6" name="Rounded Rectangle 55"/>
          <p:cNvSpPr/>
          <p:nvPr/>
        </p:nvSpPr>
        <p:spPr bwMode="auto">
          <a:xfrm>
            <a:off x="6679585" y="2806145"/>
            <a:ext cx="8574398" cy="1246910"/>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7" name="TextBox 56"/>
          <p:cNvSpPr txBox="1"/>
          <p:nvPr/>
        </p:nvSpPr>
        <p:spPr>
          <a:xfrm>
            <a:off x="7595884" y="3221849"/>
            <a:ext cx="6737417"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b="1" dirty="0">
                <a:solidFill>
                  <a:schemeClr val="bg1"/>
                </a:solidFill>
                <a:latin typeface="Oracle Sans" panose="020B0503020204020204" pitchFamily="34" charset="0"/>
                <a:cs typeface="Oracle Sans" panose="020B0503020204020204" pitchFamily="34" charset="0"/>
              </a:rPr>
              <a:t>Lesson 2: Retrieving Data using SQL </a:t>
            </a:r>
            <a:r>
              <a:rPr lang="en-US" sz="2100" b="1" dirty="0">
                <a:solidFill>
                  <a:schemeClr val="bg1"/>
                </a:solidFill>
                <a:latin typeface="Courier New" panose="02070309020205020404" pitchFamily="49" charset="0"/>
                <a:cs typeface="Courier New" panose="02070309020205020404" pitchFamily="49" charset="0"/>
              </a:rPr>
              <a:t>SELECT</a:t>
            </a:r>
          </a:p>
        </p:txBody>
      </p:sp>
      <p:sp>
        <p:nvSpPr>
          <p:cNvPr id="58" name="TextBox 57"/>
          <p:cNvSpPr txBox="1"/>
          <p:nvPr/>
        </p:nvSpPr>
        <p:spPr>
          <a:xfrm>
            <a:off x="7690275" y="4759171"/>
            <a:ext cx="6124925"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Lesson 3: Restricting and Sorting Data</a:t>
            </a:r>
          </a:p>
        </p:txBody>
      </p:sp>
      <p:sp>
        <p:nvSpPr>
          <p:cNvPr id="59" name="TextBox 58"/>
          <p:cNvSpPr txBox="1"/>
          <p:nvPr/>
        </p:nvSpPr>
        <p:spPr>
          <a:xfrm>
            <a:off x="7646685" y="6134906"/>
            <a:ext cx="6124925"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Lesson 4: Using Single-Row Functions to Customize Output</a:t>
            </a:r>
          </a:p>
        </p:txBody>
      </p:sp>
      <p:sp>
        <p:nvSpPr>
          <p:cNvPr id="60" name="TextBox 59"/>
          <p:cNvSpPr txBox="1"/>
          <p:nvPr/>
        </p:nvSpPr>
        <p:spPr>
          <a:xfrm>
            <a:off x="7646685" y="7672228"/>
            <a:ext cx="6124925"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Lesson 5: Using Conversion Functions and Conditional Expressions</a:t>
            </a:r>
          </a:p>
        </p:txBody>
      </p:sp>
      <p:sp>
        <p:nvSpPr>
          <p:cNvPr id="61" name="Isosceles Triangle 60"/>
          <p:cNvSpPr>
            <a:spLocks noChangeAspect="1"/>
          </p:cNvSpPr>
          <p:nvPr/>
        </p:nvSpPr>
        <p:spPr bwMode="auto">
          <a:xfrm rot="5400000">
            <a:off x="6942884" y="4820021"/>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62" name="Isosceles Triangle 61"/>
          <p:cNvSpPr>
            <a:spLocks noChangeAspect="1"/>
          </p:cNvSpPr>
          <p:nvPr/>
        </p:nvSpPr>
        <p:spPr bwMode="auto">
          <a:xfrm rot="5400000">
            <a:off x="6942884" y="6357341"/>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63" name="Isosceles Triangle 62"/>
          <p:cNvSpPr>
            <a:spLocks noChangeAspect="1"/>
          </p:cNvSpPr>
          <p:nvPr/>
        </p:nvSpPr>
        <p:spPr bwMode="auto">
          <a:xfrm rot="5400000">
            <a:off x="6942884" y="7894662"/>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64" name="Isosceles Triangle 63"/>
          <p:cNvSpPr>
            <a:spLocks noChangeAspect="1"/>
          </p:cNvSpPr>
          <p:nvPr/>
        </p:nvSpPr>
        <p:spPr bwMode="auto">
          <a:xfrm rot="5400000">
            <a:off x="6942884" y="3282701"/>
            <a:ext cx="440700" cy="293798"/>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nvGrpSpPr>
          <p:cNvPr id="65" name="Group 64"/>
          <p:cNvGrpSpPr/>
          <p:nvPr/>
        </p:nvGrpSpPr>
        <p:grpSpPr>
          <a:xfrm>
            <a:off x="15251698" y="2974923"/>
            <a:ext cx="2461254" cy="887534"/>
            <a:chOff x="9786179" y="1585747"/>
            <a:chExt cx="1715510" cy="591689"/>
          </a:xfrm>
        </p:grpSpPr>
        <p:sp>
          <p:nvSpPr>
            <p:cNvPr id="66" name="Freeform 65"/>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67" name="Freeform 66"/>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68" name="Isosceles Triangle 67"/>
            <p:cNvSpPr/>
            <p:nvPr/>
          </p:nvSpPr>
          <p:spPr bwMode="auto">
            <a:xfrm rot="16200000">
              <a:off x="9701851" y="1670075"/>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69" name="TextBox 68"/>
            <p:cNvSpPr txBox="1"/>
            <p:nvPr/>
          </p:nvSpPr>
          <p:spPr>
            <a:xfrm>
              <a:off x="10098845" y="1727704"/>
              <a:ext cx="1322479"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100" b="1" dirty="0">
                  <a:solidFill>
                    <a:schemeClr val="bg1"/>
                  </a:solidFill>
                  <a:latin typeface="LavosHandy™"/>
                  <a:cs typeface="Oracle Sans" panose="020B0503020204020204" pitchFamily="34" charset="0"/>
                </a:rPr>
                <a:t>You are here!</a:t>
              </a:r>
            </a:p>
          </p:txBody>
        </p:sp>
      </p:grpSp>
      <p:sp>
        <p:nvSpPr>
          <p:cNvPr id="70" name="Rounded Rectangle 69"/>
          <p:cNvSpPr/>
          <p:nvPr/>
        </p:nvSpPr>
        <p:spPr bwMode="auto">
          <a:xfrm>
            <a:off x="4687633" y="4195833"/>
            <a:ext cx="1440264" cy="1473621"/>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1" name="Rounded Rectangle 70"/>
          <p:cNvSpPr/>
          <p:nvPr/>
        </p:nvSpPr>
        <p:spPr bwMode="auto">
          <a:xfrm>
            <a:off x="4687633" y="2627637"/>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2" name="Rounded Rectangle 71"/>
          <p:cNvSpPr/>
          <p:nvPr/>
        </p:nvSpPr>
        <p:spPr bwMode="auto">
          <a:xfrm>
            <a:off x="4687633" y="5780211"/>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3" name="Rounded Rectangle 72"/>
          <p:cNvSpPr/>
          <p:nvPr/>
        </p:nvSpPr>
        <p:spPr bwMode="auto">
          <a:xfrm>
            <a:off x="4687633" y="7347127"/>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4" name="Rectangle 73"/>
          <p:cNvSpPr/>
          <p:nvPr/>
        </p:nvSpPr>
        <p:spPr bwMode="auto">
          <a:xfrm>
            <a:off x="762767" y="2263180"/>
            <a:ext cx="5133660" cy="6912768"/>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75" name="Freeform 74"/>
          <p:cNvSpPr/>
          <p:nvPr/>
        </p:nvSpPr>
        <p:spPr bwMode="auto">
          <a:xfrm>
            <a:off x="704248" y="2672125"/>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100" dirty="0">
              <a:latin typeface="Oracle Sans" panose="020B0503020204020204" pitchFamily="34" charset="0"/>
              <a:cs typeface="Oracle Sans" panose="020B0503020204020204" pitchFamily="34" charset="0"/>
            </a:endParaRPr>
          </a:p>
        </p:txBody>
      </p:sp>
      <p:sp>
        <p:nvSpPr>
          <p:cNvPr id="76" name="Freeform 75"/>
          <p:cNvSpPr/>
          <p:nvPr/>
        </p:nvSpPr>
        <p:spPr bwMode="auto">
          <a:xfrm>
            <a:off x="704248" y="4246843"/>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7" name="Freeform 76"/>
          <p:cNvSpPr/>
          <p:nvPr/>
        </p:nvSpPr>
        <p:spPr bwMode="auto">
          <a:xfrm>
            <a:off x="704248" y="5828010"/>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8" name="Freeform 77"/>
          <p:cNvSpPr/>
          <p:nvPr/>
        </p:nvSpPr>
        <p:spPr bwMode="auto">
          <a:xfrm>
            <a:off x="704248" y="7391667"/>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100" dirty="0">
              <a:latin typeface="Oracle Sans" panose="020B0503020204020204" pitchFamily="34" charset="0"/>
              <a:cs typeface="Oracle Sans" panose="020B0503020204020204" pitchFamily="34" charset="0"/>
            </a:endParaRPr>
          </a:p>
        </p:txBody>
      </p:sp>
      <p:sp>
        <p:nvSpPr>
          <p:cNvPr id="79" name="TextBox 78"/>
          <p:cNvSpPr txBox="1"/>
          <p:nvPr/>
        </p:nvSpPr>
        <p:spPr>
          <a:xfrm>
            <a:off x="1240473" y="3157872"/>
            <a:ext cx="3650951"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dirty="0">
                <a:latin typeface="Oracle Sans" panose="020B0503020204020204" pitchFamily="34" charset="0"/>
                <a:cs typeface="Oracle Sans" panose="020B0503020204020204" pitchFamily="34" charset="0"/>
              </a:rPr>
              <a:t>Lesson 1: Introduction</a:t>
            </a:r>
          </a:p>
        </p:txBody>
      </p:sp>
      <p:sp>
        <p:nvSpPr>
          <p:cNvPr id="80" name="TextBox 79"/>
          <p:cNvSpPr txBox="1"/>
          <p:nvPr/>
        </p:nvSpPr>
        <p:spPr>
          <a:xfrm>
            <a:off x="1240472" y="4563312"/>
            <a:ext cx="4399164"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b="1" dirty="0">
                <a:solidFill>
                  <a:schemeClr val="bg1"/>
                </a:solidFill>
                <a:latin typeface="Oracle Sans" panose="020B0503020204020204" pitchFamily="34" charset="0"/>
                <a:cs typeface="Oracle Sans" panose="020B0503020204020204" pitchFamily="34" charset="0"/>
              </a:rPr>
              <a:t>Unit 1: Retrieving, Restricting and Sorting Data</a:t>
            </a:r>
          </a:p>
        </p:txBody>
      </p:sp>
      <p:sp>
        <p:nvSpPr>
          <p:cNvPr id="81" name="TextBox 80"/>
          <p:cNvSpPr txBox="1"/>
          <p:nvPr/>
        </p:nvSpPr>
        <p:spPr>
          <a:xfrm>
            <a:off x="1240472" y="6149457"/>
            <a:ext cx="4475364"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Unit 2: Joins, Subqueries, and Set Operators</a:t>
            </a:r>
          </a:p>
        </p:txBody>
      </p:sp>
      <p:sp>
        <p:nvSpPr>
          <p:cNvPr id="82" name="TextBox 81"/>
          <p:cNvSpPr txBox="1"/>
          <p:nvPr/>
        </p:nvSpPr>
        <p:spPr>
          <a:xfrm>
            <a:off x="1240473" y="7877413"/>
            <a:ext cx="3319046"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dirty="0">
                <a:latin typeface="Oracle Sans" panose="020B0503020204020204" pitchFamily="34" charset="0"/>
                <a:cs typeface="Oracle Sans" panose="020B0503020204020204" pitchFamily="34" charset="0"/>
              </a:rPr>
              <a:t>Unit 3: DML and DDL</a:t>
            </a:r>
          </a:p>
        </p:txBody>
      </p:sp>
    </p:spTree>
    <p:custDataLst>
      <p:tags r:id="rId1"/>
    </p:custDataLst>
    <p:extLst>
      <p:ext uri="{BB962C8B-B14F-4D97-AF65-F5344CB8AC3E}">
        <p14:creationId xmlns:p14="http://schemas.microsoft.com/office/powerpoint/2010/main" val="3176563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Defining a Null Value</a:t>
            </a:r>
          </a:p>
        </p:txBody>
      </p:sp>
      <p:sp>
        <p:nvSpPr>
          <p:cNvPr id="30723" name="Rectangle 14"/>
          <p:cNvSpPr>
            <a:spLocks noGrp="1" noChangeArrowheads="1"/>
          </p:cNvSpPr>
          <p:nvPr>
            <p:ph idx="1"/>
          </p:nvPr>
        </p:nvSpPr>
        <p:spPr>
          <a:xfrm>
            <a:off x="933451" y="2272710"/>
            <a:ext cx="16421100" cy="1092667"/>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Null is a value that is unavailable, unassigned, unknown, or inapplicable.</a:t>
            </a:r>
          </a:p>
          <a:p>
            <a:pPr lvl="1"/>
            <a:r>
              <a:rPr lang="en-US" altLang="en-US" dirty="0">
                <a:latin typeface="Oracle Sans" panose="020B0503020204020204" pitchFamily="34" charset="0"/>
                <a:cs typeface="Oracle Sans" panose="020B0503020204020204" pitchFamily="34" charset="0"/>
              </a:rPr>
              <a:t>Null is not the same as zero or a blank space.</a:t>
            </a:r>
          </a:p>
        </p:txBody>
      </p:sp>
      <p:sp>
        <p:nvSpPr>
          <p:cNvPr id="12" name="Content Placeholder 2"/>
          <p:cNvSpPr txBox="1">
            <a:spLocks/>
          </p:cNvSpPr>
          <p:nvPr/>
        </p:nvSpPr>
        <p:spPr bwMode="gray">
          <a:xfrm>
            <a:off x="3095625" y="3578216"/>
            <a:ext cx="12096750" cy="74607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last_name, job_id, salary, commission_pct</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FROM   employees;</a:t>
            </a:r>
          </a:p>
        </p:txBody>
      </p:sp>
      <p:sp>
        <p:nvSpPr>
          <p:cNvPr id="30728" name="Rectangle 6"/>
          <p:cNvSpPr>
            <a:spLocks noChangeArrowheads="1"/>
          </p:cNvSpPr>
          <p:nvPr/>
        </p:nvSpPr>
        <p:spPr bwMode="gray">
          <a:xfrm>
            <a:off x="7772401" y="3658965"/>
            <a:ext cx="2114140" cy="493936"/>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30729" name="Text Box 7"/>
          <p:cNvSpPr txBox="1">
            <a:spLocks noChangeArrowheads="1"/>
          </p:cNvSpPr>
          <p:nvPr/>
        </p:nvSpPr>
        <p:spPr bwMode="auto">
          <a:xfrm>
            <a:off x="4589958" y="5715000"/>
            <a:ext cx="550041" cy="592932"/>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pic>
        <p:nvPicPr>
          <p:cNvPr id="30730" name="Picture 10"/>
          <p:cNvPicPr>
            <a:picLocks noChangeAspect="1" noChangeArrowheads="1"/>
          </p:cNvPicPr>
          <p:nvPr/>
        </p:nvPicPr>
        <p:blipFill>
          <a:blip r:embed="rId4" cstate="print"/>
          <a:srcRect/>
          <a:stretch>
            <a:fillRect/>
          </a:stretch>
        </p:blipFill>
        <p:spPr bwMode="auto">
          <a:xfrm>
            <a:off x="1951018" y="4822033"/>
            <a:ext cx="5757581" cy="1243013"/>
          </a:xfrm>
          <a:prstGeom prst="rect">
            <a:avLst/>
          </a:prstGeom>
          <a:noFill/>
          <a:ln w="28575">
            <a:noFill/>
            <a:miter lim="800000"/>
            <a:headEnd type="none" w="sm" len="sm"/>
            <a:tailEnd type="none" w="sm" len="sm"/>
          </a:ln>
        </p:spPr>
      </p:pic>
      <p:pic>
        <p:nvPicPr>
          <p:cNvPr id="30731" name="Picture 11"/>
          <p:cNvPicPr>
            <a:picLocks noChangeAspect="1" noChangeArrowheads="1"/>
          </p:cNvPicPr>
          <p:nvPr/>
        </p:nvPicPr>
        <p:blipFill>
          <a:blip r:embed="rId5" cstate="print"/>
          <a:srcRect/>
          <a:stretch>
            <a:fillRect/>
          </a:stretch>
        </p:blipFill>
        <p:spPr bwMode="auto">
          <a:xfrm>
            <a:off x="1951017" y="6307933"/>
            <a:ext cx="5843301" cy="1214438"/>
          </a:xfrm>
          <a:prstGeom prst="rect">
            <a:avLst/>
          </a:prstGeom>
          <a:noFill/>
          <a:ln w="28575">
            <a:noFill/>
            <a:miter lim="800000"/>
            <a:headEnd type="none" w="sm" len="sm"/>
            <a:tailEnd type="none" w="sm" len="sm"/>
          </a:ln>
        </p:spPr>
      </p:pic>
      <p:pic>
        <p:nvPicPr>
          <p:cNvPr id="30732" name="Picture 13"/>
          <p:cNvPicPr>
            <a:picLocks noChangeAspect="1" noChangeArrowheads="1"/>
          </p:cNvPicPr>
          <p:nvPr/>
        </p:nvPicPr>
        <p:blipFill>
          <a:blip r:embed="rId6" cstate="print"/>
          <a:srcRect/>
          <a:stretch>
            <a:fillRect/>
          </a:stretch>
        </p:blipFill>
        <p:spPr bwMode="auto">
          <a:xfrm>
            <a:off x="1951018" y="7908132"/>
            <a:ext cx="5871875" cy="914400"/>
          </a:xfrm>
          <a:prstGeom prst="rect">
            <a:avLst/>
          </a:prstGeom>
          <a:noFill/>
          <a:ln w="28575">
            <a:noFill/>
            <a:miter lim="800000"/>
            <a:headEnd type="none" w="sm" len="sm"/>
            <a:tailEnd type="none" w="sm" len="sm"/>
          </a:ln>
        </p:spPr>
      </p:pic>
      <p:sp>
        <p:nvSpPr>
          <p:cNvPr id="30733" name="Text Box 7"/>
          <p:cNvSpPr txBox="1">
            <a:spLocks noChangeArrowheads="1"/>
          </p:cNvSpPr>
          <p:nvPr/>
        </p:nvSpPr>
        <p:spPr bwMode="auto">
          <a:xfrm>
            <a:off x="4673299" y="7200900"/>
            <a:ext cx="550043" cy="592932"/>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sp>
        <p:nvSpPr>
          <p:cNvPr id="13" name="Rectangle 12"/>
          <p:cNvSpPr/>
          <p:nvPr/>
        </p:nvSpPr>
        <p:spPr bwMode="auto">
          <a:xfrm rot="16200000" flipV="1">
            <a:off x="14899480" y="5172074"/>
            <a:ext cx="1747838" cy="5029200"/>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973301" y="6700836"/>
            <a:ext cx="1877786" cy="1971675"/>
          </a:xfrm>
          <a:prstGeom prst="rect">
            <a:avLst/>
          </a:pr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72599" y="4862555"/>
            <a:ext cx="4792274" cy="1225931"/>
          </a:xfrm>
          <a:prstGeom prst="rect">
            <a:avLst/>
          </a:prstGeom>
          <a:ln>
            <a:solidFill>
              <a:schemeClr val="tx1"/>
            </a:solidFill>
          </a:ln>
        </p:spPr>
      </p:pic>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350641" y="6648386"/>
            <a:ext cx="4668443" cy="1238315"/>
          </a:xfrm>
          <a:prstGeom prst="rect">
            <a:avLst/>
          </a:prstGeom>
          <a:ln>
            <a:solidFill>
              <a:schemeClr val="tx1"/>
            </a:solidFill>
          </a:ln>
        </p:spPr>
      </p:pic>
      <p:pic>
        <p:nvPicPr>
          <p:cNvPr id="4" name="Pictur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350641" y="8394332"/>
            <a:ext cx="4891340" cy="978269"/>
          </a:xfrm>
          <a:prstGeom prst="rect">
            <a:avLst/>
          </a:prstGeom>
          <a:ln>
            <a:solidFill>
              <a:schemeClr val="tx1"/>
            </a:solidFill>
          </a:ln>
        </p:spPr>
      </p:pic>
      <p:pic>
        <p:nvPicPr>
          <p:cNvPr id="6" name="Picture 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09405" y="4832575"/>
            <a:ext cx="642938" cy="714375"/>
          </a:xfrm>
          <a:prstGeom prst="rect">
            <a:avLst/>
          </a:prstGeom>
        </p:spPr>
      </p:pic>
      <p:pic>
        <p:nvPicPr>
          <p:cNvPr id="18" name="Picture 1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655933" y="4862555"/>
            <a:ext cx="680564" cy="685800"/>
          </a:xfrm>
          <a:prstGeom prst="rect">
            <a:avLst/>
          </a:prstGeom>
        </p:spPr>
      </p:pic>
      <p:sp>
        <p:nvSpPr>
          <p:cNvPr id="19" name="Text Box 7"/>
          <p:cNvSpPr txBox="1">
            <a:spLocks noChangeArrowheads="1"/>
          </p:cNvSpPr>
          <p:nvPr/>
        </p:nvSpPr>
        <p:spPr bwMode="auto">
          <a:xfrm>
            <a:off x="9336499" y="7636668"/>
            <a:ext cx="550043" cy="592932"/>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sp>
        <p:nvSpPr>
          <p:cNvPr id="20" name="Text Box 7"/>
          <p:cNvSpPr txBox="1">
            <a:spLocks noChangeArrowheads="1"/>
          </p:cNvSpPr>
          <p:nvPr/>
        </p:nvSpPr>
        <p:spPr bwMode="auto">
          <a:xfrm>
            <a:off x="9336497" y="5919003"/>
            <a:ext cx="550043" cy="592932"/>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230747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Null Values in Arithmetic Expressions</a:t>
            </a:r>
          </a:p>
        </p:txBody>
      </p:sp>
      <p:sp>
        <p:nvSpPr>
          <p:cNvPr id="32771" name="Rectangle 14"/>
          <p:cNvSpPr>
            <a:spLocks noGrp="1" noChangeArrowheads="1"/>
          </p:cNvSpPr>
          <p:nvPr>
            <p:ph idx="1"/>
          </p:nvPr>
        </p:nvSpPr>
        <p:spPr>
          <a:xfrm>
            <a:off x="933451" y="2272710"/>
            <a:ext cx="16421100" cy="56713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Arithmetic expressions containing a null value evaluate to null.</a:t>
            </a:r>
          </a:p>
        </p:txBody>
      </p:sp>
      <p:sp>
        <p:nvSpPr>
          <p:cNvPr id="32772" name="Text Box 8"/>
          <p:cNvSpPr txBox="1">
            <a:spLocks noChangeArrowheads="1"/>
          </p:cNvSpPr>
          <p:nvPr/>
        </p:nvSpPr>
        <p:spPr bwMode="auto">
          <a:xfrm>
            <a:off x="3543300" y="5356279"/>
            <a:ext cx="571500" cy="592932"/>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pic>
        <p:nvPicPr>
          <p:cNvPr id="32773" name="Picture 10"/>
          <p:cNvPicPr>
            <a:picLocks noChangeAspect="1" noChangeArrowheads="1"/>
          </p:cNvPicPr>
          <p:nvPr/>
        </p:nvPicPr>
        <p:blipFill>
          <a:blip r:embed="rId4" cstate="print"/>
          <a:srcRect/>
          <a:stretch>
            <a:fillRect/>
          </a:stretch>
        </p:blipFill>
        <p:spPr bwMode="auto">
          <a:xfrm>
            <a:off x="3657600" y="4341357"/>
            <a:ext cx="4743450" cy="1185863"/>
          </a:xfrm>
          <a:prstGeom prst="rect">
            <a:avLst/>
          </a:prstGeom>
          <a:noFill/>
          <a:ln w="28575">
            <a:noFill/>
            <a:miter lim="800000"/>
            <a:headEnd type="none" w="sm" len="sm"/>
            <a:tailEnd type="none" w="sm" len="sm"/>
          </a:ln>
        </p:spPr>
      </p:pic>
      <p:pic>
        <p:nvPicPr>
          <p:cNvPr id="32774" name="Picture 11"/>
          <p:cNvPicPr>
            <a:picLocks noChangeAspect="1" noChangeArrowheads="1"/>
          </p:cNvPicPr>
          <p:nvPr/>
        </p:nvPicPr>
        <p:blipFill>
          <a:blip r:embed="rId5" cstate="print"/>
          <a:srcRect/>
          <a:stretch>
            <a:fillRect/>
          </a:stretch>
        </p:blipFill>
        <p:spPr bwMode="auto">
          <a:xfrm>
            <a:off x="3657602" y="6170155"/>
            <a:ext cx="4786313" cy="1200150"/>
          </a:xfrm>
          <a:prstGeom prst="rect">
            <a:avLst/>
          </a:prstGeom>
          <a:noFill/>
          <a:ln w="28575">
            <a:noFill/>
            <a:miter lim="800000"/>
            <a:headEnd type="none" w="sm" len="sm"/>
            <a:tailEnd type="none" w="sm" len="sm"/>
          </a:ln>
        </p:spPr>
      </p:pic>
      <p:sp>
        <p:nvSpPr>
          <p:cNvPr id="32775" name="Text Box 8"/>
          <p:cNvSpPr txBox="1">
            <a:spLocks noChangeArrowheads="1"/>
          </p:cNvSpPr>
          <p:nvPr/>
        </p:nvSpPr>
        <p:spPr bwMode="auto">
          <a:xfrm>
            <a:off x="3657600" y="7294006"/>
            <a:ext cx="571500" cy="592932"/>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pic>
        <p:nvPicPr>
          <p:cNvPr id="32776" name="Picture 12"/>
          <p:cNvPicPr>
            <a:picLocks noChangeAspect="1" noChangeArrowheads="1"/>
          </p:cNvPicPr>
          <p:nvPr/>
        </p:nvPicPr>
        <p:blipFill>
          <a:blip r:embed="rId6" cstate="print"/>
          <a:srcRect/>
          <a:stretch>
            <a:fillRect/>
          </a:stretch>
        </p:blipFill>
        <p:spPr bwMode="auto">
          <a:xfrm>
            <a:off x="3657600" y="8113255"/>
            <a:ext cx="4714875" cy="1171575"/>
          </a:xfrm>
          <a:prstGeom prst="rect">
            <a:avLst/>
          </a:prstGeom>
          <a:noFill/>
          <a:ln w="28575">
            <a:noFill/>
            <a:miter lim="800000"/>
            <a:headEnd type="none" w="sm" len="sm"/>
            <a:tailEnd type="none" w="sm" len="sm"/>
          </a:ln>
        </p:spPr>
      </p:pic>
      <p:sp>
        <p:nvSpPr>
          <p:cNvPr id="12" name="Content Placeholder 2"/>
          <p:cNvSpPr txBox="1">
            <a:spLocks/>
          </p:cNvSpPr>
          <p:nvPr/>
        </p:nvSpPr>
        <p:spPr bwMode="gray">
          <a:xfrm>
            <a:off x="3635388" y="3019495"/>
            <a:ext cx="11017224" cy="94502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last_name, 12*salary*commission_pct</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p:txBody>
      </p:sp>
      <p:sp>
        <p:nvSpPr>
          <p:cNvPr id="32780" name="Rectangle 6"/>
          <p:cNvSpPr>
            <a:spLocks noChangeArrowheads="1"/>
          </p:cNvSpPr>
          <p:nvPr/>
        </p:nvSpPr>
        <p:spPr bwMode="gray">
          <a:xfrm>
            <a:off x="6911752" y="3136125"/>
            <a:ext cx="4680520" cy="495301"/>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45897" y="4354508"/>
            <a:ext cx="3838772" cy="1201166"/>
          </a:xfrm>
          <a:prstGeom prst="rect">
            <a:avLst/>
          </a:prstGeom>
          <a:ln>
            <a:solidFill>
              <a:schemeClr val="tx1">
                <a:lumMod val="75000"/>
              </a:schemeClr>
            </a:solidFill>
          </a:ln>
        </p:spPr>
      </p:pic>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60177" y="6119386"/>
            <a:ext cx="3801623" cy="1287846"/>
          </a:xfrm>
          <a:prstGeom prst="rect">
            <a:avLst/>
          </a:prstGeom>
          <a:ln>
            <a:solidFill>
              <a:schemeClr val="tx1">
                <a:lumMod val="75000"/>
              </a:schemeClr>
            </a:solidFill>
          </a:ln>
        </p:spPr>
      </p:pic>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45897" y="8113255"/>
            <a:ext cx="3937838" cy="1250697"/>
          </a:xfrm>
          <a:prstGeom prst="rect">
            <a:avLst/>
          </a:prstGeom>
          <a:ln>
            <a:solidFill>
              <a:schemeClr val="tx1">
                <a:lumMod val="75000"/>
              </a:schemeClr>
            </a:solidFill>
          </a:ln>
        </p:spPr>
      </p:pic>
      <p:sp>
        <p:nvSpPr>
          <p:cNvPr id="15" name="Text Box 8"/>
          <p:cNvSpPr txBox="1">
            <a:spLocks noChangeArrowheads="1"/>
          </p:cNvSpPr>
          <p:nvPr/>
        </p:nvSpPr>
        <p:spPr bwMode="auto">
          <a:xfrm>
            <a:off x="10616793" y="5356279"/>
            <a:ext cx="570750" cy="601935"/>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sp>
        <p:nvSpPr>
          <p:cNvPr id="16" name="Text Box 8"/>
          <p:cNvSpPr txBox="1">
            <a:spLocks noChangeArrowheads="1"/>
          </p:cNvSpPr>
          <p:nvPr/>
        </p:nvSpPr>
        <p:spPr bwMode="auto">
          <a:xfrm>
            <a:off x="10613661" y="7294006"/>
            <a:ext cx="571500" cy="592932"/>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85671" y="4318909"/>
            <a:ext cx="584489" cy="649432"/>
          </a:xfrm>
          <a:prstGeom prst="rect">
            <a:avLst/>
          </a:prstGeom>
        </p:spPr>
      </p:pic>
      <p:pic>
        <p:nvPicPr>
          <p:cNvPr id="17" name="Picture 1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56554" y="4262930"/>
            <a:ext cx="680564" cy="685800"/>
          </a:xfrm>
          <a:prstGeom prst="rect">
            <a:avLst/>
          </a:prstGeom>
        </p:spPr>
      </p:pic>
    </p:spTree>
    <p:custDataLst>
      <p:tags r:id="rId1"/>
    </p:custDataLst>
    <p:extLst>
      <p:ext uri="{BB962C8B-B14F-4D97-AF65-F5344CB8AC3E}">
        <p14:creationId xmlns:p14="http://schemas.microsoft.com/office/powerpoint/2010/main" val="667260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grpSp>
        <p:nvGrpSpPr>
          <p:cNvPr id="4" name="Group 3"/>
          <p:cNvGrpSpPr/>
          <p:nvPr/>
        </p:nvGrpSpPr>
        <p:grpSpPr>
          <a:xfrm>
            <a:off x="12458701" y="6446047"/>
            <a:ext cx="5829299" cy="2500313"/>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12" name="Rectangle 5">
            <a:extLst>
              <a:ext uri="{FF2B5EF4-FFF2-40B4-BE49-F238E27FC236}">
                <a16:creationId xmlns="" xmlns:a16="http://schemas.microsoft.com/office/drawing/2014/main" id="{2C2622A3-6153-4AEA-AFCA-9DA2212B648F}"/>
              </a:ext>
            </a:extLst>
          </p:cNvPr>
          <p:cNvSpPr>
            <a:spLocks noGrp="1" noChangeArrowheads="1"/>
          </p:cNvSpPr>
          <p:nvPr>
            <p:ph idx="1"/>
          </p:nvPr>
        </p:nvSpPr>
        <p:spPr>
          <a:xfrm>
            <a:off x="933451" y="2272710"/>
            <a:ext cx="13911324" cy="328737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buClr>
                <a:srgbClr val="A6A6A6"/>
              </a:buClr>
              <a:defRPr/>
            </a:pPr>
            <a:r>
              <a:rPr lang="en-US" dirty="0">
                <a:solidFill>
                  <a:schemeClr val="tx1">
                    <a:lumMod val="25000"/>
                    <a:lumOff val="75000"/>
                  </a:schemeClr>
                </a:solidFill>
                <a:latin typeface="Oracle Sans" panose="020B0503020204020204" pitchFamily="34" charset="0"/>
                <a:cs typeface="Oracle Sans" panose="020B0503020204020204" pitchFamily="34" charset="0"/>
              </a:rPr>
              <a:t>Capabilities of SQL </a:t>
            </a:r>
            <a:r>
              <a:rPr lang="en-US" dirty="0">
                <a:solidFill>
                  <a:schemeClr val="tx1">
                    <a:lumMod val="25000"/>
                    <a:lumOff val="75000"/>
                  </a:schemeClr>
                </a:solidFill>
                <a:latin typeface="Courier New" pitchFamily="49" charset="0"/>
                <a:cs typeface="Oracle Sans" panose="020B0503020204020204" pitchFamily="34" charset="0"/>
              </a:rPr>
              <a:t>SELECT</a:t>
            </a:r>
            <a:r>
              <a:rPr lang="en-US" dirty="0">
                <a:solidFill>
                  <a:schemeClr val="tx1">
                    <a:lumMod val="25000"/>
                    <a:lumOff val="75000"/>
                  </a:schemeClr>
                </a:solidFill>
                <a:latin typeface="Oracle Sans" panose="020B0503020204020204" pitchFamily="34" charset="0"/>
                <a:cs typeface="Oracle Sans" panose="020B0503020204020204" pitchFamily="34" charset="0"/>
              </a:rPr>
              <a:t> statements</a:t>
            </a:r>
          </a:p>
          <a:p>
            <a:pPr lvl="1" eaLnBrk="1" hangingPunct="1">
              <a:buClr>
                <a:srgbClr val="A6A6A6"/>
              </a:buClr>
              <a:defRPr/>
            </a:pPr>
            <a:r>
              <a:rPr lang="en-US" dirty="0">
                <a:solidFill>
                  <a:schemeClr val="tx1">
                    <a:lumMod val="25000"/>
                    <a:lumOff val="75000"/>
                  </a:schemeClr>
                </a:solidFill>
                <a:latin typeface="Oracle Sans" panose="020B0503020204020204" pitchFamily="34" charset="0"/>
                <a:cs typeface="Oracle Sans" panose="020B0503020204020204" pitchFamily="34" charset="0"/>
              </a:rPr>
              <a:t>Arithmetic expressions and </a:t>
            </a:r>
            <a:r>
              <a:rPr lang="en-US" dirty="0">
                <a:solidFill>
                  <a:schemeClr val="tx1">
                    <a:lumMod val="25000"/>
                    <a:lumOff val="75000"/>
                  </a:schemeClr>
                </a:solidFill>
                <a:latin typeface="Courier New" pitchFamily="49" charset="0"/>
                <a:cs typeface="Oracle Sans" panose="020B0503020204020204" pitchFamily="34" charset="0"/>
              </a:rPr>
              <a:t>NULL</a:t>
            </a:r>
            <a:r>
              <a:rPr lang="en-US" dirty="0">
                <a:solidFill>
                  <a:schemeClr val="tx1">
                    <a:lumMod val="25000"/>
                    <a:lumOff val="75000"/>
                  </a:schemeClr>
                </a:solidFill>
                <a:latin typeface="Oracle Sans" panose="020B0503020204020204" pitchFamily="34" charset="0"/>
                <a:cs typeface="Oracle Sans" panose="020B0503020204020204" pitchFamily="34" charset="0"/>
              </a:rPr>
              <a:t> values in the </a:t>
            </a:r>
            <a:r>
              <a:rPr lang="en-US" dirty="0">
                <a:solidFill>
                  <a:schemeClr val="tx1">
                    <a:lumMod val="25000"/>
                    <a:lumOff val="75000"/>
                  </a:schemeClr>
                </a:solidFill>
                <a:latin typeface="Courier New" pitchFamily="49" charset="0"/>
                <a:cs typeface="Oracle Sans" panose="020B0503020204020204" pitchFamily="34" charset="0"/>
              </a:rPr>
              <a:t>SELECT</a:t>
            </a:r>
            <a:r>
              <a:rPr lang="en-US" dirty="0">
                <a:solidFill>
                  <a:schemeClr val="tx1">
                    <a:lumMod val="25000"/>
                    <a:lumOff val="75000"/>
                  </a:schemeClr>
                </a:solidFill>
                <a:latin typeface="Oracle Sans" panose="020B0503020204020204" pitchFamily="34" charset="0"/>
                <a:cs typeface="Oracle Sans" panose="020B0503020204020204" pitchFamily="34" charset="0"/>
              </a:rPr>
              <a:t> statement</a:t>
            </a:r>
          </a:p>
          <a:p>
            <a:pPr lvl="1" eaLnBrk="1" hangingPunct="1">
              <a:defRPr/>
            </a:pPr>
            <a:r>
              <a:rPr lang="en-US" dirty="0">
                <a:latin typeface="Oracle Sans" panose="020B0503020204020204" pitchFamily="34" charset="0"/>
                <a:cs typeface="Oracle Sans" panose="020B0503020204020204" pitchFamily="34" charset="0"/>
              </a:rPr>
              <a:t>Column aliases</a:t>
            </a:r>
          </a:p>
          <a:p>
            <a:pPr lvl="1" eaLnBrk="1" hangingPunct="1">
              <a:buClr>
                <a:srgbClr val="A6A6A6"/>
              </a:buClr>
              <a:defRPr/>
            </a:pPr>
            <a:r>
              <a:rPr lang="en-US" dirty="0">
                <a:solidFill>
                  <a:schemeClr val="tx1">
                    <a:lumMod val="25000"/>
                    <a:lumOff val="75000"/>
                  </a:schemeClr>
                </a:solidFill>
                <a:latin typeface="Oracle Sans" panose="020B0503020204020204" pitchFamily="34" charset="0"/>
                <a:cs typeface="Oracle Sans" panose="020B0503020204020204" pitchFamily="34" charset="0"/>
              </a:rPr>
              <a:t>Use of the concatenation operator, literal character strings, the alternative quote operator, and the </a:t>
            </a:r>
            <a:r>
              <a:rPr lang="en-US" dirty="0">
                <a:solidFill>
                  <a:schemeClr val="tx1">
                    <a:lumMod val="25000"/>
                    <a:lumOff val="75000"/>
                  </a:schemeClr>
                </a:solidFill>
                <a:latin typeface="Courier New" pitchFamily="49" charset="0"/>
                <a:cs typeface="Oracle Sans" panose="020B0503020204020204" pitchFamily="34" charset="0"/>
              </a:rPr>
              <a:t>DISTINCT</a:t>
            </a:r>
            <a:r>
              <a:rPr lang="en-US" dirty="0">
                <a:solidFill>
                  <a:schemeClr val="tx1">
                    <a:lumMod val="25000"/>
                    <a:lumOff val="75000"/>
                  </a:schemeClr>
                </a:solidFill>
                <a:latin typeface="Oracle Sans" panose="020B0503020204020204" pitchFamily="34" charset="0"/>
                <a:cs typeface="Oracle Sans" panose="020B0503020204020204" pitchFamily="34" charset="0"/>
              </a:rPr>
              <a:t> keyword</a:t>
            </a:r>
          </a:p>
          <a:p>
            <a:pPr lvl="1" eaLnBrk="1" hangingPunct="1">
              <a:buClr>
                <a:srgbClr val="A6A6A6"/>
              </a:buClr>
              <a:defRPr/>
            </a:pPr>
            <a:r>
              <a:rPr lang="en-US" dirty="0">
                <a:solidFill>
                  <a:schemeClr val="tx1">
                    <a:lumMod val="25000"/>
                    <a:lumOff val="75000"/>
                  </a:schemeClr>
                </a:solidFill>
                <a:latin typeface="Courier New" pitchFamily="49" charset="0"/>
                <a:cs typeface="Oracle Sans" panose="020B0503020204020204" pitchFamily="34" charset="0"/>
              </a:rPr>
              <a:t>DESCRIBE</a:t>
            </a:r>
            <a:r>
              <a:rPr lang="en-US" dirty="0">
                <a:solidFill>
                  <a:schemeClr val="tx1">
                    <a:lumMod val="25000"/>
                    <a:lumOff val="75000"/>
                  </a:schemeClr>
                </a:solidFill>
                <a:latin typeface="Oracle Sans" panose="020B0503020204020204" pitchFamily="34" charset="0"/>
                <a:cs typeface="Oracle Sans" panose="020B0503020204020204" pitchFamily="34" charset="0"/>
              </a:rPr>
              <a:t> command</a:t>
            </a:r>
          </a:p>
        </p:txBody>
      </p:sp>
    </p:spTree>
    <p:custDataLst>
      <p:tags r:id="rId1"/>
    </p:custDataLst>
    <p:extLst>
      <p:ext uri="{BB962C8B-B14F-4D97-AF65-F5344CB8AC3E}">
        <p14:creationId xmlns:p14="http://schemas.microsoft.com/office/powerpoint/2010/main" val="174393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rot="16200000" flipV="1">
            <a:off x="15528131" y="5800723"/>
            <a:ext cx="1747838" cy="3771899"/>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980443" y="6192217"/>
            <a:ext cx="1707357" cy="2485640"/>
          </a:xfrm>
          <a:prstGeom prst="rect">
            <a:avLst/>
          </a:prstGeom>
        </p:spPr>
      </p:pic>
      <p:sp>
        <p:nvSpPr>
          <p:cNvPr id="36866"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mj-lt"/>
                <a:cs typeface="Oracle Sans" panose="020B0503020204020204" pitchFamily="34" charset="0"/>
              </a:rPr>
              <a:t>Defining a Column Alias</a:t>
            </a:r>
          </a:p>
        </p:txBody>
      </p:sp>
      <p:sp>
        <p:nvSpPr>
          <p:cNvPr id="36867" name="Rectangle 5"/>
          <p:cNvSpPr>
            <a:spLocks noGrp="1" noChangeArrowheads="1"/>
          </p:cNvSpPr>
          <p:nvPr>
            <p:ph idx="1"/>
          </p:nvPr>
        </p:nvSpPr>
        <p:spPr>
          <a:xfrm>
            <a:off x="933451" y="2272710"/>
            <a:ext cx="16421100" cy="3802242"/>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indent="0"/>
            <a:r>
              <a:rPr lang="en-US" altLang="en-US" dirty="0">
                <a:latin typeface="+mn-lt"/>
                <a:cs typeface="Oracle Sans" panose="020B0503020204020204" pitchFamily="34" charset="0"/>
              </a:rPr>
              <a:t>A column alias:</a:t>
            </a:r>
          </a:p>
          <a:p>
            <a:pPr lvl="1" eaLnBrk="1" hangingPunct="1"/>
            <a:r>
              <a:rPr lang="en-US" altLang="en-US" dirty="0">
                <a:latin typeface="+mn-lt"/>
                <a:cs typeface="Oracle Sans" panose="020B0503020204020204" pitchFamily="34" charset="0"/>
              </a:rPr>
              <a:t>Renames a column heading</a:t>
            </a:r>
          </a:p>
          <a:p>
            <a:pPr lvl="1" eaLnBrk="1" hangingPunct="1"/>
            <a:r>
              <a:rPr lang="en-US" altLang="en-US" dirty="0">
                <a:latin typeface="+mn-lt"/>
                <a:cs typeface="Oracle Sans" panose="020B0503020204020204" pitchFamily="34" charset="0"/>
              </a:rPr>
              <a:t>Is useful with calculations</a:t>
            </a:r>
          </a:p>
          <a:p>
            <a:pPr lvl="1" eaLnBrk="1" hangingPunct="1"/>
            <a:r>
              <a:rPr lang="en-US" altLang="en-US" dirty="0">
                <a:latin typeface="+mn-lt"/>
                <a:cs typeface="Oracle Sans" panose="020B0503020204020204" pitchFamily="34" charset="0"/>
              </a:rPr>
              <a:t>Immediately follows the column name (there can also be the optional AS keyword between the column name and the alias)</a:t>
            </a:r>
          </a:p>
          <a:p>
            <a:pPr lvl="1" eaLnBrk="1" hangingPunct="1"/>
            <a:r>
              <a:rPr lang="en-US" altLang="en-US" dirty="0">
                <a:latin typeface="+mn-lt"/>
                <a:cs typeface="Oracle Sans" panose="020B0503020204020204" pitchFamily="34" charset="0"/>
              </a:rPr>
              <a:t>Requires double quotation marks if it contains spaces or special characters. In Oracle, it requires double quotation marks if it is case-sensitive</a:t>
            </a:r>
          </a:p>
        </p:txBody>
      </p:sp>
      <p:sp>
        <p:nvSpPr>
          <p:cNvPr id="5" name="TextBox 4"/>
          <p:cNvSpPr txBox="1"/>
          <p:nvPr/>
        </p:nvSpPr>
        <p:spPr>
          <a:xfrm>
            <a:off x="12230100" y="8089422"/>
            <a:ext cx="2026468" cy="46166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dirty="0">
                <a:latin typeface="+mn-lt"/>
                <a:cs typeface="Oracle Sans" panose="020B0503020204020204" pitchFamily="34" charset="0"/>
              </a:rPr>
              <a:t>Column Alias</a:t>
            </a:r>
          </a:p>
        </p:txBody>
      </p:sp>
      <p:cxnSp>
        <p:nvCxnSpPr>
          <p:cNvPr id="6" name="Elbow Connector 5"/>
          <p:cNvCxnSpPr>
            <a:cxnSpLocks/>
            <a:endCxn id="5" idx="0"/>
          </p:cNvCxnSpPr>
          <p:nvPr/>
        </p:nvCxnSpPr>
        <p:spPr bwMode="auto">
          <a:xfrm rot="10800000" flipV="1">
            <a:off x="13243335" y="7060722"/>
            <a:ext cx="2187175" cy="1028700"/>
          </a:xfrm>
          <a:prstGeom prst="bentConnector2">
            <a:avLst/>
          </a:prstGeom>
          <a:noFill/>
          <a:ln w="50800" cap="flat" cmpd="sng" algn="ctr">
            <a:solidFill>
              <a:schemeClr val="accent3">
                <a:lumMod val="50000"/>
              </a:schemeClr>
            </a:solidFill>
            <a:prstDash val="solid"/>
            <a:round/>
            <a:headEnd type="none" w="sm" len="sm"/>
            <a:tailEnd type="triangle" w="lg" len="med"/>
          </a:ln>
          <a:effectLst/>
        </p:spPr>
      </p:cxnSp>
    </p:spTree>
    <p:custDataLst>
      <p:tags r:id="rId1"/>
    </p:custDataLst>
    <p:extLst>
      <p:ext uri="{BB962C8B-B14F-4D97-AF65-F5344CB8AC3E}">
        <p14:creationId xmlns:p14="http://schemas.microsoft.com/office/powerpoint/2010/main" val="3406381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1"/>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Using Column Aliases</a:t>
            </a:r>
          </a:p>
        </p:txBody>
      </p:sp>
      <p:grpSp>
        <p:nvGrpSpPr>
          <p:cNvPr id="38915" name="Group 1"/>
          <p:cNvGrpSpPr>
            <a:grpSpLocks/>
          </p:cNvGrpSpPr>
          <p:nvPr/>
        </p:nvGrpSpPr>
        <p:grpSpPr bwMode="auto">
          <a:xfrm>
            <a:off x="3316564" y="2496614"/>
            <a:ext cx="12096750" cy="6550480"/>
            <a:chOff x="539552" y="1622864"/>
            <a:chExt cx="8064896" cy="4366414"/>
          </a:xfrm>
        </p:grpSpPr>
        <p:sp>
          <p:nvSpPr>
            <p:cNvPr id="38916" name="Text Box 13"/>
            <p:cNvSpPr txBox="1">
              <a:spLocks noChangeArrowheads="1"/>
            </p:cNvSpPr>
            <p:nvPr/>
          </p:nvSpPr>
          <p:spPr bwMode="auto">
            <a:xfrm>
              <a:off x="898525" y="3394075"/>
              <a:ext cx="366713" cy="394928"/>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sp>
          <p:nvSpPr>
            <p:cNvPr id="38917" name="Text Box 14"/>
            <p:cNvSpPr txBox="1">
              <a:spLocks noChangeArrowheads="1"/>
            </p:cNvSpPr>
            <p:nvPr/>
          </p:nvSpPr>
          <p:spPr bwMode="auto">
            <a:xfrm>
              <a:off x="887413" y="5594350"/>
              <a:ext cx="366712" cy="394928"/>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pic>
          <p:nvPicPr>
            <p:cNvPr id="38918" name="Picture 23"/>
            <p:cNvPicPr>
              <a:picLocks noChangeAspect="1" noChangeArrowheads="1"/>
            </p:cNvPicPr>
            <p:nvPr/>
          </p:nvPicPr>
          <p:blipFill>
            <a:blip r:embed="rId4" cstate="print"/>
            <a:srcRect/>
            <a:stretch>
              <a:fillRect/>
            </a:stretch>
          </p:blipFill>
          <p:spPr bwMode="auto">
            <a:xfrm>
              <a:off x="990600" y="2590800"/>
              <a:ext cx="1724025" cy="990600"/>
            </a:xfrm>
            <a:prstGeom prst="rect">
              <a:avLst/>
            </a:prstGeom>
            <a:noFill/>
            <a:ln w="28575">
              <a:noFill/>
              <a:miter lim="800000"/>
              <a:headEnd type="none" w="sm" len="sm"/>
              <a:tailEnd type="none" w="sm" len="sm"/>
            </a:ln>
          </p:spPr>
        </p:pic>
        <p:pic>
          <p:nvPicPr>
            <p:cNvPr id="38919" name="Picture 25"/>
            <p:cNvPicPr>
              <a:picLocks noChangeAspect="1" noChangeArrowheads="1"/>
            </p:cNvPicPr>
            <p:nvPr/>
          </p:nvPicPr>
          <p:blipFill>
            <a:blip r:embed="rId5" cstate="print"/>
            <a:srcRect/>
            <a:stretch>
              <a:fillRect/>
            </a:stretch>
          </p:blipFill>
          <p:spPr bwMode="auto">
            <a:xfrm>
              <a:off x="990600" y="4800600"/>
              <a:ext cx="2066925" cy="981075"/>
            </a:xfrm>
            <a:prstGeom prst="rect">
              <a:avLst/>
            </a:prstGeom>
            <a:noFill/>
            <a:ln w="28575">
              <a:noFill/>
              <a:miter lim="800000"/>
              <a:headEnd type="none" w="sm" len="sm"/>
              <a:tailEnd type="none" w="sm" len="sm"/>
            </a:ln>
          </p:spPr>
        </p:pic>
        <p:sp>
          <p:nvSpPr>
            <p:cNvPr id="15" name="Content Placeholder 2"/>
            <p:cNvSpPr txBox="1">
              <a:spLocks/>
            </p:cNvSpPr>
            <p:nvPr/>
          </p:nvSpPr>
          <p:spPr bwMode="gray">
            <a:xfrm>
              <a:off x="539552" y="1622864"/>
              <a:ext cx="8064896" cy="6299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last_name AS name, commission_pct comm</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p:txBody>
        </p:sp>
        <p:sp>
          <p:nvSpPr>
            <p:cNvPr id="38923" name="Rectangle 11"/>
            <p:cNvSpPr>
              <a:spLocks noChangeArrowheads="1"/>
            </p:cNvSpPr>
            <p:nvPr/>
          </p:nvSpPr>
          <p:spPr bwMode="gray">
            <a:xfrm>
              <a:off x="3030768" y="1761818"/>
              <a:ext cx="619125" cy="219075"/>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38924" name="Rectangle 16"/>
            <p:cNvSpPr>
              <a:spLocks noChangeArrowheads="1"/>
            </p:cNvSpPr>
            <p:nvPr/>
          </p:nvSpPr>
          <p:spPr bwMode="gray">
            <a:xfrm>
              <a:off x="5553780" y="1761818"/>
              <a:ext cx="619125" cy="219075"/>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16" name="Content Placeholder 2"/>
            <p:cNvSpPr txBox="1">
              <a:spLocks/>
            </p:cNvSpPr>
            <p:nvPr/>
          </p:nvSpPr>
          <p:spPr bwMode="gray">
            <a:xfrm>
              <a:off x="539552" y="3919401"/>
              <a:ext cx="8064896" cy="6299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last_name "Name" , salary*12 "Annual Salary"</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p:txBody>
        </p:sp>
        <p:sp>
          <p:nvSpPr>
            <p:cNvPr id="38928" name="Rectangle 12"/>
            <p:cNvSpPr>
              <a:spLocks noChangeArrowheads="1"/>
            </p:cNvSpPr>
            <p:nvPr/>
          </p:nvSpPr>
          <p:spPr bwMode="gray">
            <a:xfrm>
              <a:off x="2651692" y="4048202"/>
              <a:ext cx="816131" cy="231775"/>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38929" name="Rectangle 20"/>
            <p:cNvSpPr>
              <a:spLocks noChangeArrowheads="1"/>
            </p:cNvSpPr>
            <p:nvPr/>
          </p:nvSpPr>
          <p:spPr bwMode="gray">
            <a:xfrm>
              <a:off x="4996323" y="4048202"/>
              <a:ext cx="2079625" cy="231775"/>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39070" y="3947119"/>
            <a:ext cx="2117517" cy="1535508"/>
          </a:xfrm>
          <a:prstGeom prst="rect">
            <a:avLst/>
          </a:prstGeom>
          <a:ln>
            <a:solidFill>
              <a:schemeClr val="tx1">
                <a:lumMod val="75000"/>
              </a:schemeClr>
            </a:solidFill>
          </a:ln>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9071" y="7263842"/>
            <a:ext cx="2687141" cy="1523126"/>
          </a:xfrm>
          <a:prstGeom prst="rect">
            <a:avLst/>
          </a:prstGeom>
          <a:ln>
            <a:solidFill>
              <a:schemeClr val="tx1">
                <a:lumMod val="75000"/>
              </a:schemeClr>
            </a:solidFill>
          </a:ln>
        </p:spPr>
      </p:pic>
      <p:sp>
        <p:nvSpPr>
          <p:cNvPr id="17" name="Text Box 8"/>
          <p:cNvSpPr txBox="1">
            <a:spLocks noChangeArrowheads="1"/>
          </p:cNvSpPr>
          <p:nvPr/>
        </p:nvSpPr>
        <p:spPr bwMode="auto">
          <a:xfrm>
            <a:off x="9339070" y="5217220"/>
            <a:ext cx="570750" cy="601935"/>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sp>
        <p:nvSpPr>
          <p:cNvPr id="18" name="Text Box 8"/>
          <p:cNvSpPr txBox="1">
            <a:spLocks noChangeArrowheads="1"/>
          </p:cNvSpPr>
          <p:nvPr/>
        </p:nvSpPr>
        <p:spPr bwMode="auto">
          <a:xfrm>
            <a:off x="9365689" y="8574013"/>
            <a:ext cx="570750" cy="601935"/>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95095" y="4067613"/>
            <a:ext cx="642938" cy="714375"/>
          </a:xfrm>
          <a:prstGeom prst="rect">
            <a:avLst/>
          </a:prstGeom>
        </p:spPr>
      </p:pic>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1312" y="7426392"/>
            <a:ext cx="642938" cy="714375"/>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455776" y="7288204"/>
            <a:ext cx="680564" cy="685800"/>
          </a:xfrm>
          <a:prstGeom prst="rect">
            <a:avLst/>
          </a:prstGeom>
        </p:spPr>
      </p:pic>
      <p:pic>
        <p:nvPicPr>
          <p:cNvPr id="22" name="Picture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436293" y="3963616"/>
            <a:ext cx="680564" cy="685800"/>
          </a:xfrm>
          <a:prstGeom prst="rect">
            <a:avLst/>
          </a:prstGeom>
        </p:spPr>
      </p:pic>
    </p:spTree>
    <p:custDataLst>
      <p:tags r:id="rId1"/>
    </p:custDataLst>
    <p:extLst>
      <p:ext uri="{BB962C8B-B14F-4D97-AF65-F5344CB8AC3E}">
        <p14:creationId xmlns:p14="http://schemas.microsoft.com/office/powerpoint/2010/main" val="397363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grpSp>
        <p:nvGrpSpPr>
          <p:cNvPr id="4" name="Group 3"/>
          <p:cNvGrpSpPr/>
          <p:nvPr/>
        </p:nvGrpSpPr>
        <p:grpSpPr>
          <a:xfrm>
            <a:off x="12458703" y="6446047"/>
            <a:ext cx="5829298" cy="2500313"/>
            <a:chOff x="5410201" y="4297363"/>
            <a:chExt cx="3886198" cy="1666875"/>
          </a:xfrm>
        </p:grpSpPr>
        <p:sp>
          <p:nvSpPr>
            <p:cNvPr id="5" name="Rectangle 4"/>
            <p:cNvSpPr/>
            <p:nvPr/>
          </p:nvSpPr>
          <p:spPr bwMode="auto">
            <a:xfrm rot="16200000" flipV="1">
              <a:off x="6770687" y="3135314"/>
              <a:ext cx="1165225" cy="3886198"/>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12" name="Rectangle 1029">
            <a:extLst>
              <a:ext uri="{FF2B5EF4-FFF2-40B4-BE49-F238E27FC236}">
                <a16:creationId xmlns="" xmlns:a16="http://schemas.microsoft.com/office/drawing/2014/main" id="{095B61A2-55B7-4A3C-B336-2AB549453640}"/>
              </a:ext>
            </a:extLst>
          </p:cNvPr>
          <p:cNvSpPr>
            <a:spLocks noGrp="1" noChangeArrowheads="1"/>
          </p:cNvSpPr>
          <p:nvPr>
            <p:ph idx="1"/>
          </p:nvPr>
        </p:nvSpPr>
        <p:spPr>
          <a:xfrm>
            <a:off x="933451" y="2272710"/>
            <a:ext cx="16421100" cy="328737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buClr>
                <a:srgbClr val="A6A6A6"/>
              </a:buClr>
              <a:defRPr/>
            </a:pPr>
            <a:r>
              <a:rPr lang="en-US" dirty="0">
                <a:solidFill>
                  <a:schemeClr val="tx1">
                    <a:lumMod val="25000"/>
                    <a:lumOff val="75000"/>
                  </a:schemeClr>
                </a:solidFill>
                <a:latin typeface="Oracle Sans" panose="020B0503020204020204" pitchFamily="34" charset="0"/>
                <a:cs typeface="Oracle Sans" panose="020B0503020204020204" pitchFamily="34" charset="0"/>
              </a:rPr>
              <a:t>Capabilities of SQL </a:t>
            </a:r>
            <a:r>
              <a:rPr lang="en-US" dirty="0">
                <a:solidFill>
                  <a:schemeClr val="tx1">
                    <a:lumMod val="25000"/>
                    <a:lumOff val="75000"/>
                  </a:schemeClr>
                </a:solidFill>
                <a:latin typeface="Courier New" pitchFamily="49" charset="0"/>
                <a:cs typeface="Courier New" pitchFamily="49" charset="0"/>
              </a:rPr>
              <a:t>SELECT</a:t>
            </a:r>
            <a:r>
              <a:rPr lang="en-US" dirty="0">
                <a:solidFill>
                  <a:schemeClr val="tx1">
                    <a:lumMod val="25000"/>
                    <a:lumOff val="75000"/>
                  </a:schemeClr>
                </a:solidFill>
                <a:latin typeface="Oracle Sans" panose="020B0503020204020204" pitchFamily="34" charset="0"/>
                <a:cs typeface="Oracle Sans" panose="020B0503020204020204" pitchFamily="34" charset="0"/>
              </a:rPr>
              <a:t> statements</a:t>
            </a:r>
          </a:p>
          <a:p>
            <a:pPr lvl="1" eaLnBrk="1" hangingPunct="1">
              <a:buClr>
                <a:srgbClr val="A6A6A6"/>
              </a:buClr>
              <a:defRPr/>
            </a:pPr>
            <a:r>
              <a:rPr lang="en-US" dirty="0">
                <a:solidFill>
                  <a:schemeClr val="tx1">
                    <a:lumMod val="25000"/>
                    <a:lumOff val="75000"/>
                  </a:schemeClr>
                </a:solidFill>
                <a:latin typeface="Oracle Sans" panose="020B0503020204020204" pitchFamily="34" charset="0"/>
                <a:cs typeface="Oracle Sans" panose="020B0503020204020204" pitchFamily="34" charset="0"/>
              </a:rPr>
              <a:t>Arithmetic expressions and </a:t>
            </a:r>
            <a:r>
              <a:rPr lang="en-US" dirty="0">
                <a:solidFill>
                  <a:schemeClr val="tx1">
                    <a:lumMod val="25000"/>
                    <a:lumOff val="75000"/>
                  </a:schemeClr>
                </a:solidFill>
                <a:latin typeface="Courier New" pitchFamily="49" charset="0"/>
                <a:cs typeface="Courier New" pitchFamily="49" charset="0"/>
              </a:rPr>
              <a:t>NULL</a:t>
            </a:r>
            <a:r>
              <a:rPr lang="en-US" dirty="0">
                <a:solidFill>
                  <a:schemeClr val="tx1">
                    <a:lumMod val="25000"/>
                    <a:lumOff val="75000"/>
                  </a:schemeClr>
                </a:solidFill>
                <a:latin typeface="Oracle Sans" panose="020B0503020204020204" pitchFamily="34" charset="0"/>
                <a:cs typeface="Oracle Sans" panose="020B0503020204020204" pitchFamily="34" charset="0"/>
              </a:rPr>
              <a:t> values in the </a:t>
            </a:r>
            <a:r>
              <a:rPr lang="en-US" dirty="0">
                <a:solidFill>
                  <a:schemeClr val="tx1">
                    <a:lumMod val="25000"/>
                    <a:lumOff val="75000"/>
                  </a:schemeClr>
                </a:solidFill>
                <a:latin typeface="Courier New" pitchFamily="49" charset="0"/>
                <a:cs typeface="Courier New" pitchFamily="49" charset="0"/>
              </a:rPr>
              <a:t>SELECT</a:t>
            </a:r>
            <a:r>
              <a:rPr lang="en-US" dirty="0">
                <a:solidFill>
                  <a:schemeClr val="tx1">
                    <a:lumMod val="25000"/>
                    <a:lumOff val="75000"/>
                  </a:schemeClr>
                </a:solidFill>
                <a:latin typeface="Oracle Sans" panose="020B0503020204020204" pitchFamily="34" charset="0"/>
                <a:cs typeface="Oracle Sans" panose="020B0503020204020204" pitchFamily="34" charset="0"/>
              </a:rPr>
              <a:t> statement</a:t>
            </a:r>
          </a:p>
          <a:p>
            <a:pPr lvl="1" eaLnBrk="1" hangingPunct="1">
              <a:buClr>
                <a:srgbClr val="A6A6A6"/>
              </a:buClr>
              <a:defRPr/>
            </a:pPr>
            <a:r>
              <a:rPr lang="en-US" dirty="0">
                <a:solidFill>
                  <a:schemeClr val="tx1">
                    <a:lumMod val="25000"/>
                    <a:lumOff val="75000"/>
                  </a:schemeClr>
                </a:solidFill>
                <a:latin typeface="Oracle Sans" panose="020B0503020204020204" pitchFamily="34" charset="0"/>
                <a:cs typeface="Oracle Sans" panose="020B0503020204020204" pitchFamily="34" charset="0"/>
              </a:rPr>
              <a:t>Column aliases</a:t>
            </a:r>
          </a:p>
          <a:p>
            <a:pPr lvl="1" eaLnBrk="1" hangingPunct="1">
              <a:defRPr/>
            </a:pPr>
            <a:r>
              <a:rPr lang="en-US" dirty="0">
                <a:latin typeface="Oracle Sans" panose="020B0503020204020204" pitchFamily="34" charset="0"/>
                <a:cs typeface="Oracle Sans" panose="020B0503020204020204" pitchFamily="34" charset="0"/>
              </a:rPr>
              <a:t>Use of the concatenation operator, literal character strings, the alternative quote operator, and the </a:t>
            </a:r>
            <a:r>
              <a:rPr lang="en-US" dirty="0">
                <a:latin typeface="Courier New" pitchFamily="49" charset="0"/>
                <a:cs typeface="Courier New" pitchFamily="49" charset="0"/>
              </a:rPr>
              <a:t>DISTINCT</a:t>
            </a:r>
            <a:r>
              <a:rPr lang="en-US" dirty="0">
                <a:latin typeface="Oracle Sans" panose="020B0503020204020204" pitchFamily="34" charset="0"/>
                <a:cs typeface="Oracle Sans" panose="020B0503020204020204" pitchFamily="34" charset="0"/>
              </a:rPr>
              <a:t> keyword</a:t>
            </a:r>
          </a:p>
          <a:p>
            <a:pPr lvl="1" eaLnBrk="1" hangingPunct="1">
              <a:buClr>
                <a:srgbClr val="A6A6A6"/>
              </a:buClr>
              <a:defRPr/>
            </a:pPr>
            <a:r>
              <a:rPr lang="en-US" dirty="0">
                <a:solidFill>
                  <a:schemeClr val="tx1">
                    <a:lumMod val="25000"/>
                    <a:lumOff val="75000"/>
                  </a:schemeClr>
                </a:solidFill>
                <a:latin typeface="Courier New" pitchFamily="49" charset="0"/>
                <a:cs typeface="Courier New" pitchFamily="49" charset="0"/>
              </a:rPr>
              <a:t>DESCRIBE</a:t>
            </a:r>
            <a:r>
              <a:rPr lang="en-US" dirty="0">
                <a:solidFill>
                  <a:schemeClr val="tx1">
                    <a:lumMod val="25000"/>
                    <a:lumOff val="75000"/>
                  </a:schemeClr>
                </a:solidFill>
                <a:latin typeface="Oracle Sans" panose="020B0503020204020204" pitchFamily="34" charset="0"/>
                <a:cs typeface="Oracle Sans" panose="020B0503020204020204" pitchFamily="34" charset="0"/>
              </a:rPr>
              <a:t> command</a:t>
            </a:r>
          </a:p>
        </p:txBody>
      </p:sp>
    </p:spTree>
    <p:custDataLst>
      <p:tags r:id="rId1"/>
    </p:custDataLst>
    <p:extLst>
      <p:ext uri="{BB962C8B-B14F-4D97-AF65-F5344CB8AC3E}">
        <p14:creationId xmlns:p14="http://schemas.microsoft.com/office/powerpoint/2010/main" val="3118594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3"/>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Concatenation Operator in Oracle</a:t>
            </a:r>
          </a:p>
        </p:txBody>
      </p:sp>
      <p:grpSp>
        <p:nvGrpSpPr>
          <p:cNvPr id="2" name="Group 1"/>
          <p:cNvGrpSpPr/>
          <p:nvPr/>
        </p:nvGrpSpPr>
        <p:grpSpPr>
          <a:xfrm>
            <a:off x="4805214" y="4803135"/>
            <a:ext cx="8677572" cy="4228799"/>
            <a:chOff x="2061964" y="3202088"/>
            <a:chExt cx="5785048" cy="2819198"/>
          </a:xfrm>
        </p:grpSpPr>
        <p:sp>
          <p:nvSpPr>
            <p:cNvPr id="43012" name="Text Box 7"/>
            <p:cNvSpPr txBox="1">
              <a:spLocks noChangeArrowheads="1"/>
            </p:cNvSpPr>
            <p:nvPr/>
          </p:nvSpPr>
          <p:spPr bwMode="gray">
            <a:xfrm>
              <a:off x="4181061" y="5625998"/>
              <a:ext cx="533400" cy="395288"/>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pic>
          <p:nvPicPr>
            <p:cNvPr id="43013" name="Picture 7"/>
            <p:cNvPicPr>
              <a:picLocks noChangeAspect="1" noChangeArrowheads="1"/>
            </p:cNvPicPr>
            <p:nvPr/>
          </p:nvPicPr>
          <p:blipFill>
            <a:blip r:embed="rId4" cstate="print"/>
            <a:srcRect/>
            <a:stretch>
              <a:fillRect/>
            </a:stretch>
          </p:blipFill>
          <p:spPr bwMode="auto">
            <a:xfrm>
              <a:off x="4206775" y="4038600"/>
              <a:ext cx="1495425" cy="1752600"/>
            </a:xfrm>
            <a:prstGeom prst="rect">
              <a:avLst/>
            </a:prstGeom>
            <a:noFill/>
            <a:ln w="15875">
              <a:solidFill>
                <a:schemeClr val="tx1"/>
              </a:solidFill>
              <a:miter lim="800000"/>
              <a:headEnd type="none" w="sm" len="sm"/>
              <a:tailEnd type="none" w="sm" len="sm"/>
            </a:ln>
          </p:spPr>
        </p:pic>
        <p:sp>
          <p:nvSpPr>
            <p:cNvPr id="7" name="Content Placeholder 2"/>
            <p:cNvSpPr txBox="1">
              <a:spLocks/>
            </p:cNvSpPr>
            <p:nvPr/>
          </p:nvSpPr>
          <p:spPr bwMode="gray">
            <a:xfrm>
              <a:off x="2061964" y="3202088"/>
              <a:ext cx="5785048" cy="53054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90000" bIns="0" anchor="b">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last_name||job_id AS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p:txBody>
        </p:sp>
      </p:gr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04918" y="6012931"/>
            <a:ext cx="642938" cy="714375"/>
          </a:xfrm>
          <a:prstGeom prst="rect">
            <a:avLst/>
          </a:prstGeom>
        </p:spPr>
      </p:pic>
      <p:sp>
        <p:nvSpPr>
          <p:cNvPr id="15" name="Content Placeholder 4">
            <a:extLst>
              <a:ext uri="{FF2B5EF4-FFF2-40B4-BE49-F238E27FC236}">
                <a16:creationId xmlns="" xmlns:a16="http://schemas.microsoft.com/office/drawing/2014/main" id="{F4FDE654-0491-4D99-9219-88C74911EC51}"/>
              </a:ext>
            </a:extLst>
          </p:cNvPr>
          <p:cNvSpPr>
            <a:spLocks noGrp="1"/>
          </p:cNvSpPr>
          <p:nvPr>
            <p:ph idx="1"/>
          </p:nvPr>
        </p:nvSpPr>
        <p:spPr>
          <a:xfrm>
            <a:off x="933451" y="2272710"/>
            <a:ext cx="16421100" cy="219296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indent="0"/>
            <a:r>
              <a:rPr lang="en-US" altLang="en-US" dirty="0">
                <a:latin typeface="Oracle Sans" panose="020B0503020204020204" pitchFamily="34" charset="0"/>
                <a:cs typeface="Oracle Sans" panose="020B0503020204020204" pitchFamily="34" charset="0"/>
              </a:rPr>
              <a:t>The concatenation operator:</a:t>
            </a:r>
          </a:p>
          <a:p>
            <a:pPr lvl="1" eaLnBrk="1" hangingPunct="1"/>
            <a:r>
              <a:rPr lang="en-US" altLang="en-US" dirty="0">
                <a:latin typeface="Oracle Sans" panose="020B0503020204020204" pitchFamily="34" charset="0"/>
                <a:cs typeface="Oracle Sans" panose="020B0503020204020204" pitchFamily="34" charset="0"/>
              </a:rPr>
              <a:t>Links columns or character strings to other columns</a:t>
            </a:r>
          </a:p>
          <a:p>
            <a:pPr lvl="1" eaLnBrk="1" hangingPunct="1"/>
            <a:r>
              <a:rPr lang="en-US" altLang="en-US" dirty="0">
                <a:latin typeface="Oracle Sans" panose="020B0503020204020204" pitchFamily="34" charset="0"/>
                <a:cs typeface="Oracle Sans" panose="020B0503020204020204" pitchFamily="34" charset="0"/>
              </a:rPr>
              <a:t>Is represented by two vertical bars (</a:t>
            </a:r>
            <a:r>
              <a:rPr lang="en-US" altLang="en-US" dirty="0">
                <a:latin typeface="Courier New" pitchFamily="49" charset="0"/>
                <a:cs typeface="Courier New" pitchFamily="49" charset="0"/>
              </a:rPr>
              <a:t>||</a:t>
            </a:r>
            <a:r>
              <a:rPr lang="en-US" altLang="en-US" dirty="0">
                <a:latin typeface="Oracle Sans" panose="020B0503020204020204" pitchFamily="34" charset="0"/>
                <a:cs typeface="Oracle Sans" panose="020B0503020204020204" pitchFamily="34" charset="0"/>
              </a:rPr>
              <a:t>)</a:t>
            </a:r>
          </a:p>
          <a:p>
            <a:pPr lvl="1" eaLnBrk="1" hangingPunct="1"/>
            <a:r>
              <a:rPr lang="en-US" altLang="en-US" dirty="0">
                <a:latin typeface="Oracle Sans" panose="020B0503020204020204" pitchFamily="34" charset="0"/>
                <a:cs typeface="Oracle Sans" panose="020B0503020204020204" pitchFamily="34" charset="0"/>
              </a:rPr>
              <a:t>Creates a resultant column that is a character expression</a:t>
            </a:r>
          </a:p>
        </p:txBody>
      </p:sp>
    </p:spTree>
    <p:custDataLst>
      <p:tags r:id="rId1"/>
    </p:custDataLst>
    <p:extLst>
      <p:ext uri="{BB962C8B-B14F-4D97-AF65-F5344CB8AC3E}">
        <p14:creationId xmlns:p14="http://schemas.microsoft.com/office/powerpoint/2010/main" val="1783455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3"/>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Concatenation Function in MySQL – </a:t>
            </a:r>
            <a:r>
              <a:rPr lang="en-US" altLang="en-US" dirty="0">
                <a:latin typeface="Courier New" panose="02070309020205020404" pitchFamily="49" charset="0"/>
                <a:cs typeface="Courier New" panose="02070309020205020404" pitchFamily="49" charset="0"/>
              </a:rPr>
              <a:t>CONCAT()</a:t>
            </a:r>
          </a:p>
        </p:txBody>
      </p:sp>
      <p:grpSp>
        <p:nvGrpSpPr>
          <p:cNvPr id="2" name="Group 1"/>
          <p:cNvGrpSpPr/>
          <p:nvPr/>
        </p:nvGrpSpPr>
        <p:grpSpPr>
          <a:xfrm>
            <a:off x="4174257" y="4840006"/>
            <a:ext cx="9939486" cy="4407950"/>
            <a:chOff x="1855256" y="3146823"/>
            <a:chExt cx="5991756" cy="2938633"/>
          </a:xfrm>
        </p:grpSpPr>
        <p:sp>
          <p:nvSpPr>
            <p:cNvPr id="43012" name="Text Box 7"/>
            <p:cNvSpPr txBox="1">
              <a:spLocks noChangeArrowheads="1"/>
            </p:cNvSpPr>
            <p:nvPr/>
          </p:nvSpPr>
          <p:spPr bwMode="gray">
            <a:xfrm>
              <a:off x="4161965" y="5690168"/>
              <a:ext cx="533400" cy="395288"/>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pic>
          <p:nvPicPr>
            <p:cNvPr id="43013" name="Picture 7"/>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171833" y="4038597"/>
              <a:ext cx="1358602" cy="1849215"/>
            </a:xfrm>
            <a:prstGeom prst="rect">
              <a:avLst/>
            </a:prstGeom>
            <a:noFill/>
            <a:ln w="15875">
              <a:solidFill>
                <a:schemeClr val="tx1"/>
              </a:solidFill>
              <a:miter lim="800000"/>
              <a:headEnd type="none" w="sm" len="sm"/>
              <a:tailEnd type="none" w="sm" len="sm"/>
            </a:ln>
          </p:spPr>
        </p:pic>
        <p:sp>
          <p:nvSpPr>
            <p:cNvPr id="7" name="Content Placeholder 2"/>
            <p:cNvSpPr txBox="1">
              <a:spLocks/>
            </p:cNvSpPr>
            <p:nvPr/>
          </p:nvSpPr>
          <p:spPr bwMode="gray">
            <a:xfrm>
              <a:off x="1855256" y="3146823"/>
              <a:ext cx="5991756" cy="63001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CONCAT(last_name, job_id) AS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p:txBody>
        </p:sp>
      </p:gr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9784" y="6057897"/>
            <a:ext cx="680564" cy="685800"/>
          </a:xfrm>
          <a:prstGeom prst="rect">
            <a:avLst/>
          </a:prstGeom>
        </p:spPr>
      </p:pic>
      <p:sp>
        <p:nvSpPr>
          <p:cNvPr id="14" name="Content Placeholder 4">
            <a:extLst>
              <a:ext uri="{FF2B5EF4-FFF2-40B4-BE49-F238E27FC236}">
                <a16:creationId xmlns="" xmlns:a16="http://schemas.microsoft.com/office/drawing/2014/main" id="{8BB27624-9BCC-4556-92AF-B52B6EB26E18}"/>
              </a:ext>
            </a:extLst>
          </p:cNvPr>
          <p:cNvSpPr>
            <a:spLocks noGrp="1"/>
          </p:cNvSpPr>
          <p:nvPr>
            <p:ph idx="1"/>
          </p:nvPr>
        </p:nvSpPr>
        <p:spPr>
          <a:xfrm>
            <a:off x="933451" y="2272710"/>
            <a:ext cx="16421100" cy="219296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indent="0"/>
            <a:r>
              <a:rPr lang="en-US" altLang="en-US" dirty="0">
                <a:latin typeface="Oracle Sans" panose="020B0503020204020204" pitchFamily="34" charset="0"/>
                <a:cs typeface="Oracle Sans" panose="020B0503020204020204" pitchFamily="34" charset="0"/>
              </a:rPr>
              <a:t>The </a:t>
            </a:r>
            <a:r>
              <a:rPr lang="en-US" altLang="en-US" dirty="0">
                <a:latin typeface="Courier New" panose="02070309020205020404" pitchFamily="49" charset="0"/>
                <a:cs typeface="Oracle Sans" panose="020B0503020204020204" pitchFamily="34" charset="0"/>
              </a:rPr>
              <a:t>CONCAT()</a:t>
            </a:r>
            <a:r>
              <a:rPr lang="en-US" altLang="en-US" dirty="0">
                <a:latin typeface="Oracle Sans" panose="020B0503020204020204" pitchFamily="34" charset="0"/>
                <a:cs typeface="Oracle Sans" panose="020B0503020204020204" pitchFamily="34" charset="0"/>
              </a:rPr>
              <a:t>function:</a:t>
            </a:r>
          </a:p>
          <a:p>
            <a:pPr lvl="1" eaLnBrk="1" hangingPunct="1"/>
            <a:r>
              <a:rPr lang="en-US" altLang="en-US" dirty="0">
                <a:latin typeface="Oracle Sans" panose="020B0503020204020204" pitchFamily="34" charset="0"/>
                <a:cs typeface="Oracle Sans" panose="020B0503020204020204" pitchFamily="34" charset="0"/>
              </a:rPr>
              <a:t>Links columns or character strings to other columns</a:t>
            </a:r>
          </a:p>
          <a:p>
            <a:pPr lvl="1" eaLnBrk="1" hangingPunct="1"/>
            <a:r>
              <a:rPr lang="en-US" altLang="en-US" dirty="0">
                <a:latin typeface="Oracle Sans" panose="020B0503020204020204" pitchFamily="34" charset="0"/>
                <a:cs typeface="Oracle Sans" panose="020B0503020204020204" pitchFamily="34" charset="0"/>
              </a:rPr>
              <a:t>Is a function that concatenates the values provided to it</a:t>
            </a:r>
          </a:p>
          <a:p>
            <a:pPr lvl="1" eaLnBrk="1" hangingPunct="1"/>
            <a:r>
              <a:rPr lang="en-US" altLang="en-US" dirty="0">
                <a:latin typeface="Oracle Sans" panose="020B0503020204020204" pitchFamily="34" charset="0"/>
                <a:cs typeface="Oracle Sans" panose="020B0503020204020204" pitchFamily="34" charset="0"/>
              </a:rPr>
              <a:t>Creates a resultant column that is a character expression</a:t>
            </a:r>
          </a:p>
        </p:txBody>
      </p:sp>
      <p:pic>
        <p:nvPicPr>
          <p:cNvPr id="15" name="Picture 14">
            <a:extLst>
              <a:ext uri="{FF2B5EF4-FFF2-40B4-BE49-F238E27FC236}">
                <a16:creationId xmlns="" xmlns:a16="http://schemas.microsoft.com/office/drawing/2014/main" id="{5214D0F8-2272-46BC-A5BC-27B4AD0DFA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3000" y="704404"/>
            <a:ext cx="680564" cy="685800"/>
          </a:xfrm>
          <a:prstGeom prst="rect">
            <a:avLst/>
          </a:prstGeom>
        </p:spPr>
      </p:pic>
    </p:spTree>
    <p:custDataLst>
      <p:tags r:id="rId1"/>
    </p:custDataLst>
    <p:extLst>
      <p:ext uri="{BB962C8B-B14F-4D97-AF65-F5344CB8AC3E}">
        <p14:creationId xmlns:p14="http://schemas.microsoft.com/office/powerpoint/2010/main" val="3196602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flipH="1">
            <a:off x="12312351" y="6871692"/>
            <a:ext cx="5945769" cy="2083325"/>
          </a:xfrm>
          <a:prstGeom prst="rect">
            <a:avLst/>
          </a:prstGeom>
          <a:gradFill flip="none" rotWithShape="1">
            <a:gsLst>
              <a:gs pos="100000">
                <a:srgbClr val="F6F8F8"/>
              </a:gs>
              <a:gs pos="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7" name="Oval 6"/>
          <p:cNvSpPr>
            <a:spLocks noChangeAspect="1"/>
          </p:cNvSpPr>
          <p:nvPr/>
        </p:nvSpPr>
        <p:spPr bwMode="auto">
          <a:xfrm>
            <a:off x="14058901" y="6446045"/>
            <a:ext cx="3024188" cy="3021119"/>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45058"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mj-lt"/>
                <a:cs typeface="Oracle Sans" panose="020B0503020204020204" pitchFamily="34" charset="0"/>
              </a:rPr>
              <a:t>Literal Character Strings</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506576" y="6742166"/>
            <a:ext cx="2128838" cy="2428875"/>
          </a:xfrm>
          <a:prstGeom prst="rect">
            <a:avLst/>
          </a:prstGeom>
        </p:spPr>
      </p:pic>
      <p:sp>
        <p:nvSpPr>
          <p:cNvPr id="9" name="Rectangle 5">
            <a:extLst>
              <a:ext uri="{FF2B5EF4-FFF2-40B4-BE49-F238E27FC236}">
                <a16:creationId xmlns="" xmlns:a16="http://schemas.microsoft.com/office/drawing/2014/main" id="{74D58C9C-992F-42A0-866C-1272A8A8111E}"/>
              </a:ext>
            </a:extLst>
          </p:cNvPr>
          <p:cNvSpPr>
            <a:spLocks noGrp="1" noChangeArrowheads="1"/>
          </p:cNvSpPr>
          <p:nvPr>
            <p:ph idx="1"/>
          </p:nvPr>
        </p:nvSpPr>
        <p:spPr>
          <a:xfrm>
            <a:off x="933451" y="2272710"/>
            <a:ext cx="13323117" cy="163435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A literal is a character, a number, or a date that is included in the </a:t>
            </a:r>
            <a:r>
              <a:rPr lang="en-US" altLang="en-US" dirty="0">
                <a:latin typeface="Courier New" pitchFamily="49" charset="0"/>
                <a:cs typeface="Oracle Sans" panose="020B0503020204020204" pitchFamily="34" charset="0"/>
              </a:rPr>
              <a:t>SELECT</a:t>
            </a:r>
            <a:r>
              <a:rPr lang="en-US" altLang="en-US" dirty="0">
                <a:latin typeface="Oracle Sans" panose="020B0503020204020204" pitchFamily="34" charset="0"/>
                <a:cs typeface="Oracle Sans" panose="020B0503020204020204" pitchFamily="34" charset="0"/>
              </a:rPr>
              <a:t> statement.</a:t>
            </a:r>
          </a:p>
          <a:p>
            <a:pPr lvl="1" eaLnBrk="1" hangingPunct="1"/>
            <a:r>
              <a:rPr lang="en-US" altLang="en-US" dirty="0">
                <a:latin typeface="Oracle Sans" panose="020B0503020204020204" pitchFamily="34" charset="0"/>
                <a:cs typeface="Oracle Sans" panose="020B0503020204020204" pitchFamily="34" charset="0"/>
              </a:rPr>
              <a:t>Date and character literal values must be enclosed within single quotation marks.</a:t>
            </a:r>
          </a:p>
          <a:p>
            <a:pPr lvl="1" eaLnBrk="1" hangingPunct="1"/>
            <a:r>
              <a:rPr lang="en-US" altLang="en-US" dirty="0">
                <a:latin typeface="Oracle Sans" panose="020B0503020204020204" pitchFamily="34" charset="0"/>
                <a:cs typeface="Oracle Sans" panose="020B0503020204020204" pitchFamily="34" charset="0"/>
              </a:rPr>
              <a:t>Each character string is output once for each row returned.</a:t>
            </a:r>
          </a:p>
        </p:txBody>
      </p:sp>
    </p:spTree>
    <p:custDataLst>
      <p:tags r:id="rId1"/>
    </p:custDataLst>
    <p:extLst>
      <p:ext uri="{BB962C8B-B14F-4D97-AF65-F5344CB8AC3E}">
        <p14:creationId xmlns:p14="http://schemas.microsoft.com/office/powerpoint/2010/main" val="4228333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mj-lt"/>
                <a:cs typeface="Oracle Sans" panose="020B0503020204020204" pitchFamily="34" charset="0"/>
              </a:rPr>
              <a:t>Using Literal Character Strings in Oracle</a:t>
            </a:r>
          </a:p>
        </p:txBody>
      </p:sp>
      <p:grpSp>
        <p:nvGrpSpPr>
          <p:cNvPr id="47107" name="Group 1"/>
          <p:cNvGrpSpPr>
            <a:grpSpLocks/>
          </p:cNvGrpSpPr>
          <p:nvPr/>
        </p:nvGrpSpPr>
        <p:grpSpPr bwMode="auto">
          <a:xfrm>
            <a:off x="5256213" y="2350125"/>
            <a:ext cx="7775575" cy="5661364"/>
            <a:chOff x="474024" y="1954739"/>
            <a:chExt cx="5183894" cy="3774241"/>
          </a:xfrm>
        </p:grpSpPr>
        <p:sp>
          <p:nvSpPr>
            <p:cNvPr id="47108" name="Text Box 3"/>
            <p:cNvSpPr txBox="1">
              <a:spLocks noChangeArrowheads="1"/>
            </p:cNvSpPr>
            <p:nvPr/>
          </p:nvSpPr>
          <p:spPr bwMode="auto">
            <a:xfrm>
              <a:off x="2479576" y="5334000"/>
              <a:ext cx="366713" cy="394980"/>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pic>
          <p:nvPicPr>
            <p:cNvPr id="47109" name="Picture 8"/>
            <p:cNvPicPr>
              <a:picLocks noChangeAspect="1" noChangeArrowheads="1"/>
            </p:cNvPicPr>
            <p:nvPr/>
          </p:nvPicPr>
          <p:blipFill>
            <a:blip r:embed="rId4" cstate="print"/>
            <a:srcRect/>
            <a:stretch>
              <a:fillRect/>
            </a:stretch>
          </p:blipFill>
          <p:spPr bwMode="auto">
            <a:xfrm>
              <a:off x="2113471" y="3384940"/>
              <a:ext cx="1905000" cy="2324100"/>
            </a:xfrm>
            <a:prstGeom prst="rect">
              <a:avLst/>
            </a:prstGeom>
            <a:noFill/>
            <a:ln w="28575">
              <a:noFill/>
              <a:miter lim="800000"/>
              <a:headEnd type="none" w="sm" len="sm"/>
              <a:tailEnd type="none" w="sm" len="sm"/>
            </a:ln>
          </p:spPr>
        </p:pic>
        <p:sp>
          <p:nvSpPr>
            <p:cNvPr id="7" name="Content Placeholder 2"/>
            <p:cNvSpPr txBox="1">
              <a:spLocks/>
            </p:cNvSpPr>
            <p:nvPr/>
          </p:nvSpPr>
          <p:spPr bwMode="gray">
            <a:xfrm>
              <a:off x="474024" y="1954739"/>
              <a:ext cx="5183894" cy="895291"/>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last_name ||' is a '||job_id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AS "Employee Details"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p:txBody>
        </p:sp>
        <p:sp>
          <p:nvSpPr>
            <p:cNvPr id="47113" name="Rectangle 7"/>
            <p:cNvSpPr>
              <a:spLocks noChangeArrowheads="1"/>
            </p:cNvSpPr>
            <p:nvPr/>
          </p:nvSpPr>
          <p:spPr bwMode="gray">
            <a:xfrm>
              <a:off x="2885660" y="2086532"/>
              <a:ext cx="961656" cy="234207"/>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9518" y="4501133"/>
            <a:ext cx="642938" cy="714375"/>
          </a:xfrm>
          <a:prstGeom prst="rect">
            <a:avLst/>
          </a:prstGeom>
        </p:spPr>
      </p:pic>
    </p:spTree>
    <p:custDataLst>
      <p:tags r:id="rId1"/>
    </p:custDataLst>
    <p:extLst>
      <p:ext uri="{BB962C8B-B14F-4D97-AF65-F5344CB8AC3E}">
        <p14:creationId xmlns:p14="http://schemas.microsoft.com/office/powerpoint/2010/main" val="138179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smtClean="0">
                <a:latin typeface="+mj-lt"/>
                <a:cs typeface="Oracle Sans" panose="020B0503020204020204" pitchFamily="34" charset="0"/>
              </a:rPr>
              <a:t>Objectives</a:t>
            </a:r>
            <a:endParaRPr lang="en-US" altLang="en-US" dirty="0">
              <a:latin typeface="+mj-lt"/>
              <a:cs typeface="Oracle Sans" panose="020B0503020204020204" pitchFamily="34" charset="0"/>
            </a:endParaRPr>
          </a:p>
        </p:txBody>
      </p:sp>
      <p:sp>
        <p:nvSpPr>
          <p:cNvPr id="8195" name="Rectangle 1029"/>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indent="0"/>
            <a:r>
              <a:rPr lang="en-US" altLang="en-US" smtClean="0">
                <a:latin typeface="Oracle Sans" panose="020B0503020204020204" pitchFamily="34" charset="0"/>
                <a:cs typeface="Oracle Sans" panose="020B0503020204020204" pitchFamily="34" charset="0"/>
              </a:rPr>
              <a:t>After completing this lesson, you should be able to do the following:</a:t>
            </a:r>
          </a:p>
          <a:p>
            <a:pPr lvl="1" eaLnBrk="1" hangingPunct="1"/>
            <a:r>
              <a:rPr lang="en-US" altLang="en-US" smtClean="0">
                <a:latin typeface="Oracle Sans" panose="020B0503020204020204" pitchFamily="34" charset="0"/>
                <a:cs typeface="Oracle Sans" panose="020B0503020204020204" pitchFamily="34" charset="0"/>
              </a:rPr>
              <a:t>List the capabilities of SQL </a:t>
            </a:r>
            <a:r>
              <a:rPr lang="en-US" altLang="en-US" smtClean="0">
                <a:latin typeface="Courier New" pitchFamily="49" charset="0"/>
                <a:cs typeface="Oracle Sans" panose="020B0503020204020204" pitchFamily="34" charset="0"/>
              </a:rPr>
              <a:t>SELECT</a:t>
            </a:r>
            <a:r>
              <a:rPr lang="en-US" altLang="en-US" smtClean="0">
                <a:latin typeface="Oracle Sans" panose="020B0503020204020204" pitchFamily="34" charset="0"/>
                <a:cs typeface="Oracle Sans" panose="020B0503020204020204" pitchFamily="34" charset="0"/>
              </a:rPr>
              <a:t> statements</a:t>
            </a:r>
          </a:p>
          <a:p>
            <a:pPr lvl="1" eaLnBrk="1" hangingPunct="1"/>
            <a:r>
              <a:rPr lang="en-US" altLang="en-US" smtClean="0">
                <a:latin typeface="Oracle Sans" panose="020B0503020204020204" pitchFamily="34" charset="0"/>
                <a:cs typeface="Oracle Sans" panose="020B0503020204020204" pitchFamily="34" charset="0"/>
              </a:rPr>
              <a:t>Execute a basic </a:t>
            </a:r>
            <a:r>
              <a:rPr lang="en-US" altLang="en-US" smtClean="0">
                <a:latin typeface="Courier New" pitchFamily="49" charset="0"/>
                <a:cs typeface="Oracle Sans" panose="020B0503020204020204" pitchFamily="34" charset="0"/>
              </a:rPr>
              <a:t>SELECT</a:t>
            </a:r>
            <a:r>
              <a:rPr lang="en-US" altLang="en-US" smtClean="0">
                <a:latin typeface="Oracle Sans" panose="020B0503020204020204" pitchFamily="34" charset="0"/>
                <a:cs typeface="Oracle Sans" panose="020B0503020204020204" pitchFamily="34" charset="0"/>
              </a:rPr>
              <a:t> statement</a:t>
            </a:r>
            <a:endParaRPr lang="en-US" alt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1060766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Using Literal Character Strings in MySQL</a:t>
            </a:r>
          </a:p>
        </p:txBody>
      </p:sp>
      <p:grpSp>
        <p:nvGrpSpPr>
          <p:cNvPr id="47107" name="Group 1"/>
          <p:cNvGrpSpPr>
            <a:grpSpLocks/>
          </p:cNvGrpSpPr>
          <p:nvPr/>
        </p:nvGrpSpPr>
        <p:grpSpPr bwMode="auto">
          <a:xfrm>
            <a:off x="5246490" y="2350124"/>
            <a:ext cx="7795020" cy="5993780"/>
            <a:chOff x="539552" y="1954738"/>
            <a:chExt cx="5196858" cy="3995852"/>
          </a:xfrm>
        </p:grpSpPr>
        <p:sp>
          <p:nvSpPr>
            <p:cNvPr id="47108" name="Text Box 3"/>
            <p:cNvSpPr txBox="1">
              <a:spLocks noChangeArrowheads="1"/>
            </p:cNvSpPr>
            <p:nvPr/>
          </p:nvSpPr>
          <p:spPr bwMode="auto">
            <a:xfrm>
              <a:off x="2239568" y="5555610"/>
              <a:ext cx="366713" cy="394980"/>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pic>
          <p:nvPicPr>
            <p:cNvPr id="47109" name="Picture 8"/>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91771" y="3416187"/>
              <a:ext cx="1692420" cy="2270242"/>
            </a:xfrm>
            <a:prstGeom prst="rect">
              <a:avLst/>
            </a:prstGeom>
            <a:noFill/>
            <a:ln w="28575">
              <a:solidFill>
                <a:schemeClr val="tx1"/>
              </a:solidFill>
              <a:miter lim="800000"/>
              <a:headEnd type="none" w="sm" len="sm"/>
              <a:tailEnd type="none" w="sm" len="sm"/>
            </a:ln>
          </p:spPr>
        </p:pic>
        <p:sp>
          <p:nvSpPr>
            <p:cNvPr id="7" name="Content Placeholder 2"/>
            <p:cNvSpPr txBox="1">
              <a:spLocks/>
            </p:cNvSpPr>
            <p:nvPr/>
          </p:nvSpPr>
          <p:spPr bwMode="gray">
            <a:xfrm>
              <a:off x="539552" y="1954738"/>
              <a:ext cx="5196858" cy="89529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nchor="ctr">
              <a:spAutoFit/>
            </a:bodyPr>
            <a:lstStyle>
              <a:defPPr>
                <a:defRPr lang="en-US"/>
              </a:defPPr>
              <a:lvl1pPr eaLnBrk="1" hangingPunct="1">
                <a:defRPr b="1">
                  <a:solidFill>
                    <a:schemeClr val="tx1">
                      <a:lumMod val="75000"/>
                    </a:schemeClr>
                  </a:solidFill>
                  <a:latin typeface="Courier New" panose="02070309020205020404" pitchFamily="49" charset="0"/>
                  <a:cs typeface="Arial" panose="020B0604020202020204" pitchFamily="34"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400" dirty="0">
                  <a:cs typeface="Oracle Sans" panose="020B0503020204020204" pitchFamily="34" charset="0"/>
                </a:rPr>
                <a:t>SELECT CONCAT(last_name,' is a ', job_id) </a:t>
              </a:r>
            </a:p>
            <a:p>
              <a:r>
                <a:rPr lang="en-US" altLang="en-US" sz="2400" dirty="0">
                  <a:cs typeface="Oracle Sans" panose="020B0503020204020204" pitchFamily="34" charset="0"/>
                </a:rPr>
                <a:t>       AS 'Employee Details'</a:t>
              </a:r>
            </a:p>
            <a:p>
              <a:r>
                <a:rPr lang="en-US" altLang="en-US" sz="2400" dirty="0">
                  <a:cs typeface="Oracle Sans" panose="020B0503020204020204" pitchFamily="34" charset="0"/>
                </a:rPr>
                <a:t>FROM   employees;</a:t>
              </a:r>
            </a:p>
          </p:txBody>
        </p:sp>
        <p:sp>
          <p:nvSpPr>
            <p:cNvPr id="47113" name="Rectangle 7"/>
            <p:cNvSpPr>
              <a:spLocks noChangeArrowheads="1"/>
            </p:cNvSpPr>
            <p:nvPr/>
          </p:nvSpPr>
          <p:spPr bwMode="gray">
            <a:xfrm>
              <a:off x="3540166" y="2098473"/>
              <a:ext cx="1003346" cy="218098"/>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27776" y="4457700"/>
            <a:ext cx="680564" cy="685800"/>
          </a:xfrm>
          <a:prstGeom prst="rect">
            <a:avLst/>
          </a:prstGeom>
        </p:spPr>
      </p:pic>
      <p:pic>
        <p:nvPicPr>
          <p:cNvPr id="11" name="Picture 10">
            <a:extLst>
              <a:ext uri="{FF2B5EF4-FFF2-40B4-BE49-F238E27FC236}">
                <a16:creationId xmlns="" xmlns:a16="http://schemas.microsoft.com/office/drawing/2014/main" id="{5B0FC969-C5B4-49E2-87B5-82415DB81F4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3000" y="704404"/>
            <a:ext cx="680564" cy="685800"/>
          </a:xfrm>
          <a:prstGeom prst="rect">
            <a:avLst/>
          </a:prstGeom>
        </p:spPr>
      </p:pic>
    </p:spTree>
    <p:custDataLst>
      <p:tags r:id="rId1"/>
    </p:custDataLst>
    <p:extLst>
      <p:ext uri="{BB962C8B-B14F-4D97-AF65-F5344CB8AC3E}">
        <p14:creationId xmlns:p14="http://schemas.microsoft.com/office/powerpoint/2010/main" val="3773215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9"/>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mj-lt"/>
                <a:cs typeface="Oracle Sans" panose="020B0503020204020204" pitchFamily="34" charset="0"/>
              </a:rPr>
              <a:t>Alternative Quote </a:t>
            </a:r>
            <a:r>
              <a:rPr lang="en-US" altLang="en-US" dirty="0">
                <a:latin typeface="Courier New" panose="02070309020205020404" pitchFamily="49" charset="0"/>
                <a:cs typeface="Courier New" panose="02070309020205020404" pitchFamily="49" charset="0"/>
              </a:rPr>
              <a:t>(</a:t>
            </a:r>
            <a:r>
              <a:rPr lang="en-US" altLang="en-US" dirty="0">
                <a:latin typeface="Courier New" pitchFamily="49" charset="0"/>
                <a:cs typeface="Oracle Sans" panose="020B0503020204020204" pitchFamily="34" charset="0"/>
              </a:rPr>
              <a:t>q</a:t>
            </a:r>
            <a:r>
              <a:rPr lang="en-US" altLang="en-US" dirty="0">
                <a:latin typeface="Courier New" panose="02070309020205020404" pitchFamily="49" charset="0"/>
                <a:cs typeface="Courier New" panose="02070309020205020404" pitchFamily="49" charset="0"/>
              </a:rPr>
              <a:t>)</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Operator in Oracle</a:t>
            </a:r>
          </a:p>
        </p:txBody>
      </p:sp>
      <p:sp>
        <p:nvSpPr>
          <p:cNvPr id="49155" name="Rectangle 10"/>
          <p:cNvSpPr>
            <a:spLocks noGrp="1" noChangeArrowheads="1"/>
          </p:cNvSpPr>
          <p:nvPr>
            <p:ph idx="1"/>
          </p:nvPr>
        </p:nvSpPr>
        <p:spPr>
          <a:xfrm>
            <a:off x="933451" y="2272710"/>
            <a:ext cx="16421100" cy="163435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Specify your own quotation mark delimiter.</a:t>
            </a:r>
          </a:p>
          <a:p>
            <a:pPr lvl="1" eaLnBrk="1" hangingPunct="1"/>
            <a:r>
              <a:rPr lang="en-US" altLang="en-US" dirty="0">
                <a:latin typeface="Oracle Sans" panose="020B0503020204020204" pitchFamily="34" charset="0"/>
                <a:cs typeface="Oracle Sans" panose="020B0503020204020204" pitchFamily="34" charset="0"/>
              </a:rPr>
              <a:t>Select any delimiter.</a:t>
            </a:r>
          </a:p>
          <a:p>
            <a:pPr lvl="1" eaLnBrk="1" hangingPunct="1"/>
            <a:r>
              <a:rPr lang="en-US" altLang="en-US" dirty="0">
                <a:latin typeface="Oracle Sans" panose="020B0503020204020204" pitchFamily="34" charset="0"/>
                <a:cs typeface="Oracle Sans" panose="020B0503020204020204" pitchFamily="34" charset="0"/>
              </a:rPr>
              <a:t>Increase readability and usability.</a:t>
            </a:r>
          </a:p>
        </p:txBody>
      </p:sp>
      <p:grpSp>
        <p:nvGrpSpPr>
          <p:cNvPr id="49156" name="Group 1"/>
          <p:cNvGrpSpPr>
            <a:grpSpLocks/>
          </p:cNvGrpSpPr>
          <p:nvPr/>
        </p:nvGrpSpPr>
        <p:grpSpPr bwMode="auto">
          <a:xfrm>
            <a:off x="3711403" y="4145401"/>
            <a:ext cx="10865195" cy="4884300"/>
            <a:chOff x="594684" y="2811829"/>
            <a:chExt cx="7243551" cy="3255596"/>
          </a:xfrm>
        </p:grpSpPr>
        <p:pic>
          <p:nvPicPr>
            <p:cNvPr id="49157" name="Picture 7"/>
            <p:cNvPicPr>
              <a:picLocks noChangeAspect="1" noChangeArrowheads="1"/>
            </p:cNvPicPr>
            <p:nvPr/>
          </p:nvPicPr>
          <p:blipFill>
            <a:blip r:embed="rId4" cstate="print"/>
            <a:srcRect/>
            <a:stretch>
              <a:fillRect/>
            </a:stretch>
          </p:blipFill>
          <p:spPr bwMode="auto">
            <a:xfrm>
              <a:off x="2530534" y="4343400"/>
              <a:ext cx="3371850" cy="1724025"/>
            </a:xfrm>
            <a:prstGeom prst="rect">
              <a:avLst/>
            </a:prstGeom>
            <a:noFill/>
            <a:ln w="12700">
              <a:solidFill>
                <a:schemeClr val="tx1"/>
              </a:solidFill>
              <a:miter lim="800000"/>
              <a:headEnd type="none" w="sm" len="sm"/>
              <a:tailEnd type="none" w="sm" len="sm"/>
            </a:ln>
          </p:spPr>
        </p:pic>
        <p:sp>
          <p:nvSpPr>
            <p:cNvPr id="7" name="Content Placeholder 2"/>
            <p:cNvSpPr txBox="1">
              <a:spLocks/>
            </p:cNvSpPr>
            <p:nvPr/>
          </p:nvSpPr>
          <p:spPr bwMode="gray">
            <a:xfrm>
              <a:off x="594684" y="2811829"/>
              <a:ext cx="7243551" cy="116034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department_name || q'[ Department's Manager Id: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 manager_id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AS "Department and Manager"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departments;</a:t>
              </a:r>
            </a:p>
          </p:txBody>
        </p:sp>
        <p:sp>
          <p:nvSpPr>
            <p:cNvPr id="49161" name="Rectangle 8"/>
            <p:cNvSpPr>
              <a:spLocks noChangeArrowheads="1"/>
            </p:cNvSpPr>
            <p:nvPr/>
          </p:nvSpPr>
          <p:spPr bwMode="gray">
            <a:xfrm>
              <a:off x="3805738" y="2906004"/>
              <a:ext cx="3888479" cy="404813"/>
            </a:xfrm>
            <a:prstGeom prst="rect">
              <a:avLst/>
            </a:prstGeom>
            <a:noFill/>
            <a:ln w="38100">
              <a:solidFill>
                <a:schemeClr val="accent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buClr>
                  <a:srgbClr val="000000"/>
                </a:buClr>
              </a:pPr>
              <a:endParaRPr lang="en-US" altLang="en-US" sz="3450" dirty="0">
                <a:latin typeface="Oracle Sans" panose="020B0503020204020204" pitchFamily="34" charset="0"/>
                <a:cs typeface="Oracle Sans" panose="020B0503020204020204" pitchFamily="34" charset="0"/>
              </a:endParaRPr>
            </a:p>
          </p:txBody>
        </p:sp>
      </p:grpSp>
    </p:spTree>
    <p:custDataLst>
      <p:tags r:id="rId1"/>
    </p:custDataLst>
    <p:extLst>
      <p:ext uri="{BB962C8B-B14F-4D97-AF65-F5344CB8AC3E}">
        <p14:creationId xmlns:p14="http://schemas.microsoft.com/office/powerpoint/2010/main" val="2332274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9"/>
          <p:cNvSpPr>
            <a:spLocks noGrp="1" noChangeArrowheads="1"/>
          </p:cNvSpPr>
          <p:nvPr>
            <p:ph type="title"/>
          </p:nvPr>
        </p:nvSpPr>
        <p:spPr>
          <a:xfrm>
            <a:off x="1075828" y="534988"/>
            <a:ext cx="16421100"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4400" dirty="0" smtClean="0">
                <a:latin typeface="+mj-lt"/>
                <a:cs typeface="Oracle Sans" panose="020B0503020204020204" pitchFamily="34" charset="0"/>
              </a:rPr>
              <a:t>Including a Single Quotation Mark in a String with an Escape Sequence in MySQL</a:t>
            </a:r>
            <a:endParaRPr lang="en-US" altLang="en-US" sz="4400" dirty="0">
              <a:latin typeface="+mj-lt"/>
              <a:cs typeface="Oracle Sans" panose="020B0503020204020204" pitchFamily="34" charset="0"/>
            </a:endParaRPr>
          </a:p>
        </p:txBody>
      </p:sp>
      <p:sp>
        <p:nvSpPr>
          <p:cNvPr id="49155" name="Rectangle 10"/>
          <p:cNvSpPr>
            <a:spLocks noGrp="1" noChangeArrowheads="1"/>
          </p:cNvSpPr>
          <p:nvPr>
            <p:ph idx="1"/>
          </p:nvPr>
        </p:nvSpPr>
        <p:spPr>
          <a:xfrm>
            <a:off x="933451" y="2272710"/>
            <a:ext cx="16421100" cy="1092667"/>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To indicate a quotation mark is to be included in a string, use the </a:t>
            </a:r>
            <a:r>
              <a:rPr lang="en-US" altLang="en-US" b="1" dirty="0">
                <a:latin typeface="Courier New" panose="02070309020205020404" pitchFamily="49" charset="0"/>
                <a:cs typeface="Oracle Sans" panose="020B0503020204020204" pitchFamily="34" charset="0"/>
              </a:rPr>
              <a:t>\'</a:t>
            </a:r>
            <a:r>
              <a:rPr lang="en-US" altLang="en-US" dirty="0">
                <a:latin typeface="Oracle Sans" panose="020B0503020204020204" pitchFamily="34" charset="0"/>
                <a:cs typeface="Oracle Sans" panose="020B0503020204020204" pitchFamily="34" charset="0"/>
              </a:rPr>
              <a:t> escape sequence.</a:t>
            </a:r>
          </a:p>
        </p:txBody>
      </p:sp>
      <p:grpSp>
        <p:nvGrpSpPr>
          <p:cNvPr id="49156" name="Group 1"/>
          <p:cNvGrpSpPr>
            <a:grpSpLocks/>
          </p:cNvGrpSpPr>
          <p:nvPr/>
        </p:nvGrpSpPr>
        <p:grpSpPr bwMode="auto">
          <a:xfrm>
            <a:off x="4431482" y="3504657"/>
            <a:ext cx="9425037" cy="5167235"/>
            <a:chOff x="594684" y="2811828"/>
            <a:chExt cx="6283434" cy="3444178"/>
          </a:xfrm>
        </p:grpSpPr>
        <p:pic>
          <p:nvPicPr>
            <p:cNvPr id="49157" name="Picture 7"/>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341217" y="4415390"/>
              <a:ext cx="2790367" cy="1840616"/>
            </a:xfrm>
            <a:prstGeom prst="rect">
              <a:avLst/>
            </a:prstGeom>
            <a:noFill/>
            <a:ln w="12700">
              <a:solidFill>
                <a:schemeClr val="tx1"/>
              </a:solidFill>
              <a:miter lim="800000"/>
              <a:headEnd type="none" w="sm" len="sm"/>
              <a:tailEnd type="none" w="sm" len="sm"/>
            </a:ln>
          </p:spPr>
        </p:pic>
        <p:sp>
          <p:nvSpPr>
            <p:cNvPr id="7" name="Content Placeholder 2"/>
            <p:cNvSpPr txBox="1">
              <a:spLocks/>
            </p:cNvSpPr>
            <p:nvPr/>
          </p:nvSpPr>
          <p:spPr bwMode="gray">
            <a:xfrm>
              <a:off x="594684" y="2811828"/>
              <a:ext cx="6283434" cy="116034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CONCAT(department_name,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 Department\'s Manager Id: ', 	manager_id)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AS "Department and Manager"</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departments;</a:t>
              </a:r>
            </a:p>
          </p:txBody>
        </p:sp>
        <p:sp>
          <p:nvSpPr>
            <p:cNvPr id="49161" name="Rectangle 8"/>
            <p:cNvSpPr>
              <a:spLocks noChangeArrowheads="1"/>
            </p:cNvSpPr>
            <p:nvPr/>
          </p:nvSpPr>
          <p:spPr bwMode="gray">
            <a:xfrm>
              <a:off x="708219" y="3156937"/>
              <a:ext cx="3961627" cy="289242"/>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buClr>
                  <a:srgbClr val="000000"/>
                </a:buClr>
              </a:pPr>
              <a:endParaRPr lang="en-US" altLang="en-US" sz="3450" dirty="0">
                <a:latin typeface="Oracle Sans" panose="020B0503020204020204" pitchFamily="34" charset="0"/>
                <a:cs typeface="Oracle Sans" panose="020B0503020204020204" pitchFamily="34" charset="0"/>
              </a:endParaRPr>
            </a:p>
          </p:txBody>
        </p:sp>
      </p:gr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0686" y="5910451"/>
            <a:ext cx="680564" cy="685800"/>
          </a:xfrm>
          <a:prstGeom prst="rect">
            <a:avLst/>
          </a:prstGeom>
        </p:spPr>
      </p:pic>
      <p:pic>
        <p:nvPicPr>
          <p:cNvPr id="10" name="Picture 9">
            <a:extLst>
              <a:ext uri="{FF2B5EF4-FFF2-40B4-BE49-F238E27FC236}">
                <a16:creationId xmlns="" xmlns:a16="http://schemas.microsoft.com/office/drawing/2014/main" id="{83F0A006-BCC9-4B6C-94C0-62C222D63DB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2275" y="704404"/>
            <a:ext cx="680564" cy="685800"/>
          </a:xfrm>
          <a:prstGeom prst="rect">
            <a:avLst/>
          </a:prstGeom>
        </p:spPr>
      </p:pic>
    </p:spTree>
    <p:custDataLst>
      <p:tags r:id="rId1"/>
    </p:custDataLst>
    <p:extLst>
      <p:ext uri="{BB962C8B-B14F-4D97-AF65-F5344CB8AC3E}">
        <p14:creationId xmlns:p14="http://schemas.microsoft.com/office/powerpoint/2010/main" val="122506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mj-lt"/>
                <a:cs typeface="Oracle Sans" panose="020B0503020204020204" pitchFamily="34" charset="0"/>
              </a:rPr>
              <a:t>Duplicate Rows</a:t>
            </a:r>
          </a:p>
        </p:txBody>
      </p:sp>
      <p:sp>
        <p:nvSpPr>
          <p:cNvPr id="51203" name="Rectangle 24"/>
          <p:cNvSpPr>
            <a:spLocks noGrp="1" noChangeArrowheads="1"/>
          </p:cNvSpPr>
          <p:nvPr>
            <p:ph idx="1"/>
          </p:nvPr>
        </p:nvSpPr>
        <p:spPr>
          <a:xfrm>
            <a:off x="933451" y="2272710"/>
            <a:ext cx="16421100" cy="56713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Oracle Sans" panose="020B0503020204020204" pitchFamily="34" charset="0"/>
                <a:cs typeface="Oracle Sans" panose="020B0503020204020204" pitchFamily="34" charset="0"/>
              </a:rPr>
              <a:t>The default display of queries is all rows, including duplicate rows.</a:t>
            </a:r>
          </a:p>
        </p:txBody>
      </p:sp>
      <p:grpSp>
        <p:nvGrpSpPr>
          <p:cNvPr id="51204" name="Group 1"/>
          <p:cNvGrpSpPr>
            <a:grpSpLocks/>
          </p:cNvGrpSpPr>
          <p:nvPr/>
        </p:nvGrpSpPr>
        <p:grpSpPr bwMode="auto">
          <a:xfrm>
            <a:off x="1986668" y="3335385"/>
            <a:ext cx="13819345" cy="4437015"/>
            <a:chOff x="-28899" y="2694770"/>
            <a:chExt cx="9212898" cy="2958010"/>
          </a:xfrm>
        </p:grpSpPr>
        <p:sp>
          <p:nvSpPr>
            <p:cNvPr id="12" name="Content Placeholder 2"/>
            <p:cNvSpPr txBox="1">
              <a:spLocks/>
            </p:cNvSpPr>
            <p:nvPr/>
          </p:nvSpPr>
          <p:spPr bwMode="gray">
            <a:xfrm>
              <a:off x="-28899" y="2809383"/>
              <a:ext cx="3566444" cy="63001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department_id</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p:txBody>
        </p:sp>
        <p:sp>
          <p:nvSpPr>
            <p:cNvPr id="13" name="Content Placeholder 2"/>
            <p:cNvSpPr txBox="1">
              <a:spLocks/>
            </p:cNvSpPr>
            <p:nvPr/>
          </p:nvSpPr>
          <p:spPr bwMode="gray">
            <a:xfrm>
              <a:off x="4742657" y="2809383"/>
              <a:ext cx="4270686" cy="63001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rgbClr val="000000"/>
                  </a:solidFill>
                  <a:latin typeface="Courier New" panose="02070309020205020404" pitchFamily="49" charset="0"/>
                  <a:cs typeface="Oracle Sans" panose="020B0503020204020204" pitchFamily="34" charset="0"/>
                </a:rPr>
                <a:t>SELECT DISTINCT department_id</a:t>
              </a:r>
            </a:p>
            <a:p>
              <a:pPr eaLnBrk="1" hangingPunct="1">
                <a:defRPr/>
              </a:pPr>
              <a:r>
                <a:rPr lang="en-US" altLang="en-US" sz="2400" b="1" dirty="0">
                  <a:solidFill>
                    <a:srgbClr val="000000"/>
                  </a:solidFill>
                  <a:latin typeface="Courier New" panose="02070309020205020404" pitchFamily="49" charset="0"/>
                  <a:cs typeface="Oracle Sans" panose="020B0503020204020204" pitchFamily="34" charset="0"/>
                </a:rPr>
                <a:t>FROM   employees;</a:t>
              </a:r>
            </a:p>
          </p:txBody>
        </p:sp>
        <p:sp>
          <p:nvSpPr>
            <p:cNvPr id="51208" name="Rectangle 10"/>
            <p:cNvSpPr>
              <a:spLocks noChangeArrowheads="1"/>
            </p:cNvSpPr>
            <p:nvPr/>
          </p:nvSpPr>
          <p:spPr bwMode="gray">
            <a:xfrm>
              <a:off x="5630304" y="2922049"/>
              <a:ext cx="1070579" cy="250825"/>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51209" name="Text Box 6"/>
            <p:cNvSpPr txBox="1">
              <a:spLocks noChangeArrowheads="1"/>
            </p:cNvSpPr>
            <p:nvPr/>
          </p:nvSpPr>
          <p:spPr bwMode="gray">
            <a:xfrm>
              <a:off x="18256" y="5257800"/>
              <a:ext cx="366713" cy="394980"/>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pic>
          <p:nvPicPr>
            <p:cNvPr id="51210" name="Picture 14"/>
            <p:cNvPicPr>
              <a:picLocks noChangeAspect="1" noChangeArrowheads="1"/>
            </p:cNvPicPr>
            <p:nvPr/>
          </p:nvPicPr>
          <p:blipFill>
            <a:blip r:embed="rId4" cstate="print"/>
            <a:srcRect/>
            <a:stretch>
              <a:fillRect/>
            </a:stretch>
          </p:blipFill>
          <p:spPr bwMode="auto">
            <a:xfrm>
              <a:off x="4734099" y="3672148"/>
              <a:ext cx="1571625" cy="1752600"/>
            </a:xfrm>
            <a:prstGeom prst="rect">
              <a:avLst/>
            </a:prstGeom>
            <a:noFill/>
            <a:ln w="28575">
              <a:noFill/>
              <a:miter lim="800000"/>
              <a:headEnd type="none" w="sm" len="sm"/>
              <a:tailEnd type="none" w="sm" len="sm"/>
            </a:ln>
          </p:spPr>
        </p:pic>
        <p:pic>
          <p:nvPicPr>
            <p:cNvPr id="51211" name="Picture 15"/>
            <p:cNvPicPr>
              <a:picLocks noChangeAspect="1" noChangeArrowheads="1"/>
            </p:cNvPicPr>
            <p:nvPr/>
          </p:nvPicPr>
          <p:blipFill>
            <a:blip r:embed="rId5" cstate="print"/>
            <a:srcRect/>
            <a:stretch>
              <a:fillRect/>
            </a:stretch>
          </p:blipFill>
          <p:spPr bwMode="auto">
            <a:xfrm>
              <a:off x="-19847" y="3693165"/>
              <a:ext cx="1562100" cy="1762125"/>
            </a:xfrm>
            <a:prstGeom prst="rect">
              <a:avLst/>
            </a:prstGeom>
            <a:noFill/>
            <a:ln w="28575">
              <a:noFill/>
              <a:miter lim="800000"/>
              <a:headEnd type="none" w="sm" len="sm"/>
              <a:tailEnd type="none" w="sm" len="sm"/>
            </a:ln>
          </p:spPr>
        </p:pic>
        <p:sp>
          <p:nvSpPr>
            <p:cNvPr id="27658" name="Oval 15"/>
            <p:cNvSpPr>
              <a:spLocks noChangeArrowheads="1"/>
            </p:cNvSpPr>
            <p:nvPr/>
          </p:nvSpPr>
          <p:spPr bwMode="blackWhite">
            <a:xfrm>
              <a:off x="3368475" y="2694770"/>
              <a:ext cx="338138"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altLang="en-US" sz="2400" b="1" dirty="0">
                  <a:solidFill>
                    <a:schemeClr val="bg1"/>
                  </a:solidFill>
                  <a:latin typeface="Oracle Sans" panose="020B0503020204020204" pitchFamily="34" charset="0"/>
                  <a:cs typeface="Oracle Sans" panose="020B0503020204020204" pitchFamily="34" charset="0"/>
                </a:rPr>
                <a:t>1</a:t>
              </a:r>
            </a:p>
          </p:txBody>
        </p:sp>
        <p:sp>
          <p:nvSpPr>
            <p:cNvPr id="27659" name="Oval 16"/>
            <p:cNvSpPr>
              <a:spLocks noChangeArrowheads="1"/>
            </p:cNvSpPr>
            <p:nvPr/>
          </p:nvSpPr>
          <p:spPr bwMode="blackWhite">
            <a:xfrm>
              <a:off x="8842686" y="2694770"/>
              <a:ext cx="341313"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altLang="en-US" sz="2400" b="1" dirty="0">
                  <a:solidFill>
                    <a:schemeClr val="bg1"/>
                  </a:solidFill>
                  <a:latin typeface="Oracle Sans" panose="020B0503020204020204" pitchFamily="34" charset="0"/>
                  <a:cs typeface="Oracle Sans" panose="020B0503020204020204" pitchFamily="34" charset="0"/>
                </a:rPr>
                <a:t>2</a:t>
              </a:r>
            </a:p>
          </p:txBody>
        </p:sp>
      </p:gr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41714" y="4829258"/>
            <a:ext cx="1894620" cy="3071018"/>
          </a:xfrm>
          <a:prstGeom prst="rect">
            <a:avLst/>
          </a:prstGeom>
          <a:ln>
            <a:solidFill>
              <a:schemeClr val="tx1"/>
            </a:solidFill>
          </a:ln>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692558" y="4797950"/>
            <a:ext cx="1857471" cy="2798589"/>
          </a:xfrm>
          <a:prstGeom prst="rect">
            <a:avLst/>
          </a:prstGeom>
          <a:ln>
            <a:solidFill>
              <a:schemeClr val="tx1"/>
            </a:solidFill>
          </a:ln>
        </p:spPr>
      </p:pic>
      <p:sp>
        <p:nvSpPr>
          <p:cNvPr id="15" name="Text Box 6"/>
          <p:cNvSpPr txBox="1">
            <a:spLocks noChangeArrowheads="1"/>
          </p:cNvSpPr>
          <p:nvPr/>
        </p:nvSpPr>
        <p:spPr bwMode="gray">
          <a:xfrm>
            <a:off x="5507831" y="7658100"/>
            <a:ext cx="550070" cy="592470"/>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00262" y="4797950"/>
            <a:ext cx="642938" cy="714375"/>
          </a:xfrm>
          <a:prstGeom prst="rect">
            <a:avLst/>
          </a:prstGeom>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61190" y="4772025"/>
            <a:ext cx="642938" cy="714375"/>
          </a:xfrm>
          <a:prstGeom prst="rect">
            <a:avLst/>
          </a:prstGeom>
        </p:spPr>
      </p:pic>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003325" y="4780934"/>
            <a:ext cx="680564" cy="685800"/>
          </a:xfrm>
          <a:prstGeom prst="rect">
            <a:avLst/>
          </a:prstGeom>
        </p:spPr>
      </p:pic>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29625" y="4785057"/>
            <a:ext cx="680564" cy="685800"/>
          </a:xfrm>
          <a:prstGeom prst="rect">
            <a:avLst/>
          </a:prstGeom>
        </p:spPr>
      </p:pic>
    </p:spTree>
    <p:custDataLst>
      <p:tags r:id="rId1"/>
    </p:custDataLst>
    <p:extLst>
      <p:ext uri="{BB962C8B-B14F-4D97-AF65-F5344CB8AC3E}">
        <p14:creationId xmlns:p14="http://schemas.microsoft.com/office/powerpoint/2010/main" val="2401816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2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mj-lt"/>
                <a:cs typeface="Oracle Sans" panose="020B0503020204020204" pitchFamily="34" charset="0"/>
              </a:rPr>
              <a:t>Lesson Agenda</a:t>
            </a:r>
          </a:p>
        </p:txBody>
      </p:sp>
      <p:grpSp>
        <p:nvGrpSpPr>
          <p:cNvPr id="4" name="Group 3"/>
          <p:cNvGrpSpPr/>
          <p:nvPr/>
        </p:nvGrpSpPr>
        <p:grpSpPr>
          <a:xfrm>
            <a:off x="12458701" y="6446047"/>
            <a:ext cx="5829299" cy="2500313"/>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11" name="Rectangle 1029">
            <a:extLst>
              <a:ext uri="{FF2B5EF4-FFF2-40B4-BE49-F238E27FC236}">
                <a16:creationId xmlns="" xmlns:a16="http://schemas.microsoft.com/office/drawing/2014/main" id="{CD6EE50E-9B09-4495-A63A-A278B31245A2}"/>
              </a:ext>
            </a:extLst>
          </p:cNvPr>
          <p:cNvSpPr>
            <a:spLocks noGrp="1" noChangeArrowheads="1"/>
          </p:cNvSpPr>
          <p:nvPr>
            <p:ph idx="1"/>
          </p:nvPr>
        </p:nvSpPr>
        <p:spPr>
          <a:xfrm>
            <a:off x="933451" y="2190750"/>
            <a:ext cx="16421100" cy="328737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buClr>
                <a:srgbClr val="A6A6A6"/>
              </a:buClr>
              <a:defRPr/>
            </a:pPr>
            <a:r>
              <a:rPr lang="en-US" dirty="0">
                <a:solidFill>
                  <a:schemeClr val="tx1">
                    <a:lumMod val="25000"/>
                    <a:lumOff val="75000"/>
                  </a:schemeClr>
                </a:solidFill>
                <a:latin typeface="Oracle Sans" panose="020B0503020204020204" pitchFamily="34" charset="0"/>
                <a:cs typeface="Oracle Sans" panose="020B0503020204020204" pitchFamily="34" charset="0"/>
              </a:rPr>
              <a:t>Capabilities of SQL </a:t>
            </a:r>
            <a:r>
              <a:rPr lang="en-US" dirty="0">
                <a:solidFill>
                  <a:schemeClr val="tx1">
                    <a:lumMod val="25000"/>
                    <a:lumOff val="75000"/>
                  </a:schemeClr>
                </a:solidFill>
                <a:latin typeface="Courier New" pitchFamily="49" charset="0"/>
                <a:cs typeface="Courier New" pitchFamily="49" charset="0"/>
              </a:rPr>
              <a:t>SELECT</a:t>
            </a:r>
            <a:r>
              <a:rPr lang="en-US" dirty="0">
                <a:solidFill>
                  <a:schemeClr val="tx1">
                    <a:lumMod val="25000"/>
                    <a:lumOff val="75000"/>
                  </a:schemeClr>
                </a:solidFill>
                <a:latin typeface="Oracle Sans" panose="020B0503020204020204" pitchFamily="34" charset="0"/>
                <a:cs typeface="Oracle Sans" panose="020B0503020204020204" pitchFamily="34" charset="0"/>
              </a:rPr>
              <a:t> statements</a:t>
            </a:r>
          </a:p>
          <a:p>
            <a:pPr lvl="1" eaLnBrk="1" hangingPunct="1">
              <a:buClr>
                <a:srgbClr val="A6A6A6"/>
              </a:buClr>
              <a:defRPr/>
            </a:pPr>
            <a:r>
              <a:rPr lang="en-US" dirty="0">
                <a:solidFill>
                  <a:schemeClr val="tx1">
                    <a:lumMod val="25000"/>
                    <a:lumOff val="75000"/>
                  </a:schemeClr>
                </a:solidFill>
                <a:latin typeface="Oracle Sans" panose="020B0503020204020204" pitchFamily="34" charset="0"/>
                <a:cs typeface="Oracle Sans" panose="020B0503020204020204" pitchFamily="34" charset="0"/>
              </a:rPr>
              <a:t>Arithmetic expressions and </a:t>
            </a:r>
            <a:r>
              <a:rPr lang="en-US" dirty="0">
                <a:solidFill>
                  <a:schemeClr val="tx1">
                    <a:lumMod val="25000"/>
                    <a:lumOff val="75000"/>
                  </a:schemeClr>
                </a:solidFill>
                <a:latin typeface="Courier New" pitchFamily="49" charset="0"/>
                <a:cs typeface="Courier New" pitchFamily="49" charset="0"/>
              </a:rPr>
              <a:t>NULL</a:t>
            </a:r>
            <a:r>
              <a:rPr lang="en-US" dirty="0">
                <a:solidFill>
                  <a:schemeClr val="tx1">
                    <a:lumMod val="25000"/>
                    <a:lumOff val="75000"/>
                  </a:schemeClr>
                </a:solidFill>
                <a:latin typeface="Oracle Sans" panose="020B0503020204020204" pitchFamily="34" charset="0"/>
                <a:cs typeface="Oracle Sans" panose="020B0503020204020204" pitchFamily="34" charset="0"/>
              </a:rPr>
              <a:t> values in the </a:t>
            </a:r>
            <a:r>
              <a:rPr lang="en-US" dirty="0">
                <a:solidFill>
                  <a:schemeClr val="tx1">
                    <a:lumMod val="25000"/>
                    <a:lumOff val="75000"/>
                  </a:schemeClr>
                </a:solidFill>
                <a:latin typeface="Courier New" pitchFamily="49" charset="0"/>
                <a:cs typeface="Courier New" pitchFamily="49" charset="0"/>
              </a:rPr>
              <a:t>SELECT</a:t>
            </a:r>
            <a:r>
              <a:rPr lang="en-US" dirty="0">
                <a:solidFill>
                  <a:schemeClr val="tx1">
                    <a:lumMod val="25000"/>
                    <a:lumOff val="75000"/>
                  </a:schemeClr>
                </a:solidFill>
                <a:latin typeface="Oracle Sans" panose="020B0503020204020204" pitchFamily="34" charset="0"/>
                <a:cs typeface="Oracle Sans" panose="020B0503020204020204" pitchFamily="34" charset="0"/>
              </a:rPr>
              <a:t> statement</a:t>
            </a:r>
          </a:p>
          <a:p>
            <a:pPr lvl="1" eaLnBrk="1" hangingPunct="1">
              <a:buClr>
                <a:srgbClr val="A6A6A6"/>
              </a:buClr>
              <a:defRPr/>
            </a:pPr>
            <a:r>
              <a:rPr lang="en-US" dirty="0">
                <a:solidFill>
                  <a:schemeClr val="tx1">
                    <a:lumMod val="25000"/>
                    <a:lumOff val="75000"/>
                  </a:schemeClr>
                </a:solidFill>
                <a:latin typeface="Oracle Sans" panose="020B0503020204020204" pitchFamily="34" charset="0"/>
                <a:cs typeface="Oracle Sans" panose="020B0503020204020204" pitchFamily="34" charset="0"/>
              </a:rPr>
              <a:t>Column aliases</a:t>
            </a:r>
          </a:p>
          <a:p>
            <a:pPr lvl="1" eaLnBrk="1" hangingPunct="1">
              <a:buClr>
                <a:srgbClr val="A6A6A6"/>
              </a:buClr>
              <a:defRPr/>
            </a:pPr>
            <a:r>
              <a:rPr lang="en-US" dirty="0">
                <a:solidFill>
                  <a:schemeClr val="tx1">
                    <a:lumMod val="25000"/>
                    <a:lumOff val="75000"/>
                  </a:schemeClr>
                </a:solidFill>
                <a:latin typeface="Oracle Sans" panose="020B0503020204020204" pitchFamily="34" charset="0"/>
                <a:cs typeface="Oracle Sans" panose="020B0503020204020204" pitchFamily="34" charset="0"/>
              </a:rPr>
              <a:t>Use of the concatenation operator, literal character strings, the alternative quote operator, and the </a:t>
            </a:r>
            <a:r>
              <a:rPr lang="en-US" dirty="0">
                <a:solidFill>
                  <a:schemeClr val="tx1">
                    <a:lumMod val="25000"/>
                    <a:lumOff val="75000"/>
                  </a:schemeClr>
                </a:solidFill>
                <a:latin typeface="Courier New" pitchFamily="49" charset="0"/>
                <a:cs typeface="Courier New" pitchFamily="49" charset="0"/>
              </a:rPr>
              <a:t>DISTINCT</a:t>
            </a:r>
            <a:r>
              <a:rPr lang="en-US" dirty="0">
                <a:solidFill>
                  <a:schemeClr val="tx1">
                    <a:lumMod val="25000"/>
                    <a:lumOff val="75000"/>
                  </a:schemeClr>
                </a:solidFill>
                <a:latin typeface="Oracle Sans" panose="020B0503020204020204" pitchFamily="34" charset="0"/>
                <a:cs typeface="Oracle Sans" panose="020B0503020204020204" pitchFamily="34" charset="0"/>
              </a:rPr>
              <a:t> keyword</a:t>
            </a:r>
          </a:p>
          <a:p>
            <a:pPr lvl="1" eaLnBrk="1" hangingPunct="1">
              <a:defRPr/>
            </a:pPr>
            <a:r>
              <a:rPr lang="en-US" dirty="0">
                <a:latin typeface="Courier New" pitchFamily="49" charset="0"/>
                <a:cs typeface="Courier New" pitchFamily="49" charset="0"/>
              </a:rPr>
              <a:t>DESCRIBE</a:t>
            </a:r>
            <a:r>
              <a:rPr lang="en-US" dirty="0">
                <a:latin typeface="Oracle Sans" panose="020B0503020204020204" pitchFamily="34" charset="0"/>
                <a:cs typeface="Oracle Sans" panose="020B0503020204020204" pitchFamily="34" charset="0"/>
              </a:rPr>
              <a:t> command</a:t>
            </a:r>
          </a:p>
        </p:txBody>
      </p:sp>
    </p:spTree>
    <p:custDataLst>
      <p:tags r:id="rId1"/>
    </p:custDataLst>
    <p:extLst>
      <p:ext uri="{BB962C8B-B14F-4D97-AF65-F5344CB8AC3E}">
        <p14:creationId xmlns:p14="http://schemas.microsoft.com/office/powerpoint/2010/main" val="943930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933450" y="654497"/>
            <a:ext cx="16995525"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4800" dirty="0">
                <a:latin typeface="+mj-lt"/>
                <a:cs typeface="Oracle Sans" panose="020B0503020204020204" pitchFamily="34" charset="0"/>
              </a:rPr>
              <a:t>Displaying Table Structure by Using the</a:t>
            </a:r>
            <a:r>
              <a:rPr lang="en-US" altLang="en-US" sz="4800" dirty="0">
                <a:latin typeface="Oracle Sans" panose="020B0503020204020204" pitchFamily="34" charset="0"/>
                <a:cs typeface="Oracle Sans" panose="020B0503020204020204" pitchFamily="34" charset="0"/>
              </a:rPr>
              <a:t> </a:t>
            </a:r>
            <a:r>
              <a:rPr lang="en-US" altLang="en-US" sz="4800" dirty="0">
                <a:latin typeface="Courier New" pitchFamily="49" charset="0"/>
                <a:cs typeface="Oracle Sans" panose="020B0503020204020204" pitchFamily="34" charset="0"/>
              </a:rPr>
              <a:t>DESCRIBE</a:t>
            </a:r>
            <a:r>
              <a:rPr lang="en-US" altLang="en-US" sz="4800" dirty="0">
                <a:latin typeface="Oracle Sans" panose="020B0503020204020204" pitchFamily="34" charset="0"/>
                <a:cs typeface="Oracle Sans" panose="020B0503020204020204" pitchFamily="34" charset="0"/>
              </a:rPr>
              <a:t> </a:t>
            </a:r>
            <a:r>
              <a:rPr lang="en-US" altLang="en-US" sz="4800" dirty="0">
                <a:latin typeface="+mj-lt"/>
                <a:cs typeface="Oracle Sans" panose="020B0503020204020204" pitchFamily="34" charset="0"/>
              </a:rPr>
              <a:t>Command</a:t>
            </a:r>
          </a:p>
        </p:txBody>
      </p:sp>
      <p:sp>
        <p:nvSpPr>
          <p:cNvPr id="3" name="Content Placeholder 2"/>
          <p:cNvSpPr>
            <a:spLocks noGrp="1"/>
          </p:cNvSpPr>
          <p:nvPr>
            <p:ph idx="1"/>
          </p:nvPr>
        </p:nvSpPr>
        <p:spPr>
          <a:xfrm>
            <a:off x="935590" y="2036051"/>
            <a:ext cx="16416824" cy="224246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dirty="0">
                <a:latin typeface="Oracle Sans" panose="020B0503020204020204" pitchFamily="34" charset="0"/>
                <a:cs typeface="Oracle Sans" panose="020B0503020204020204" pitchFamily="34" charset="0"/>
              </a:rPr>
              <a:t>Syntax:</a:t>
            </a:r>
          </a:p>
          <a:p>
            <a:pPr algn="ctr"/>
            <a:endParaRPr lang="en-US" dirty="0">
              <a:latin typeface="Oracle Sans" panose="020B0503020204020204" pitchFamily="34" charset="0"/>
              <a:cs typeface="Oracle Sans" panose="020B0503020204020204" pitchFamily="34" charset="0"/>
            </a:endParaRPr>
          </a:p>
          <a:p>
            <a:pPr algn="ctr"/>
            <a:r>
              <a:rPr lang="en-US" dirty="0">
                <a:latin typeface="Oracle Sans" panose="020B0503020204020204" pitchFamily="34" charset="0"/>
                <a:cs typeface="Oracle Sans" panose="020B0503020204020204" pitchFamily="34" charset="0"/>
              </a:rPr>
              <a:t>Example:</a:t>
            </a:r>
          </a:p>
          <a:p>
            <a:pPr algn="ctr"/>
            <a:endParaRPr lang="en-US" dirty="0">
              <a:latin typeface="Oracle Sans" panose="020B0503020204020204" pitchFamily="34" charset="0"/>
              <a:cs typeface="Oracle Sans" panose="020B0503020204020204" pitchFamily="34" charset="0"/>
            </a:endParaRPr>
          </a:p>
        </p:txBody>
      </p:sp>
      <p:pic>
        <p:nvPicPr>
          <p:cNvPr id="57348" name="Picture 5"/>
          <p:cNvPicPr>
            <a:picLocks noChangeAspect="1" noChangeArrowheads="1"/>
          </p:cNvPicPr>
          <p:nvPr/>
        </p:nvPicPr>
        <p:blipFill>
          <a:blip r:embed="rId4" cstate="print"/>
          <a:srcRect/>
          <a:stretch>
            <a:fillRect/>
          </a:stretch>
        </p:blipFill>
        <p:spPr bwMode="auto">
          <a:xfrm>
            <a:off x="3314700" y="4457700"/>
            <a:ext cx="5829300" cy="4779168"/>
          </a:xfrm>
          <a:prstGeom prst="rect">
            <a:avLst/>
          </a:prstGeom>
          <a:noFill/>
          <a:ln w="28575">
            <a:noFill/>
            <a:miter lim="800000"/>
            <a:headEnd type="none" w="sm" len="sm"/>
            <a:tailEnd type="none" w="sm" len="sm"/>
          </a:ln>
        </p:spPr>
      </p:pic>
      <p:sp>
        <p:nvSpPr>
          <p:cNvPr id="5" name="Content Placeholder 2"/>
          <p:cNvSpPr txBox="1">
            <a:spLocks/>
          </p:cNvSpPr>
          <p:nvPr/>
        </p:nvSpPr>
        <p:spPr bwMode="gray">
          <a:xfrm>
            <a:off x="7155180" y="2612115"/>
            <a:ext cx="3977640" cy="44764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DESCRIBE </a:t>
            </a:r>
            <a:r>
              <a:rPr lang="en-US" altLang="en-US" b="1" i="1" dirty="0">
                <a:solidFill>
                  <a:schemeClr val="tx1">
                    <a:lumMod val="75000"/>
                  </a:schemeClr>
                </a:solidFill>
                <a:latin typeface="Courier New" panose="02070309020205020404" pitchFamily="49" charset="0"/>
                <a:cs typeface="Oracle Sans" panose="020B0503020204020204" pitchFamily="34" charset="0"/>
              </a:rPr>
              <a:t>tablename</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44201" y="4469762"/>
            <a:ext cx="5312366" cy="3714941"/>
          </a:xfrm>
          <a:prstGeom prst="rect">
            <a:avLst/>
          </a:prstGeom>
          <a:ln>
            <a:solidFill>
              <a:schemeClr val="tx1"/>
            </a:solidFill>
          </a:ln>
        </p:spPr>
      </p:pic>
      <p:sp>
        <p:nvSpPr>
          <p:cNvPr id="8" name="Content Placeholder 2"/>
          <p:cNvSpPr txBox="1">
            <a:spLocks/>
          </p:cNvSpPr>
          <p:nvPr/>
        </p:nvSpPr>
        <p:spPr bwMode="gray">
          <a:xfrm>
            <a:off x="7155180" y="3692235"/>
            <a:ext cx="3977640" cy="44764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DESCRIBE employees</a:t>
            </a:r>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49844" y="4477710"/>
            <a:ext cx="642938" cy="714375"/>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41719" y="4386470"/>
            <a:ext cx="680564" cy="685800"/>
          </a:xfrm>
          <a:prstGeom prst="rect">
            <a:avLst/>
          </a:prstGeom>
        </p:spPr>
      </p:pic>
    </p:spTree>
    <p:custDataLst>
      <p:tags r:id="rId1"/>
    </p:custDataLst>
    <p:extLst>
      <p:ext uri="{BB962C8B-B14F-4D97-AF65-F5344CB8AC3E}">
        <p14:creationId xmlns:p14="http://schemas.microsoft.com/office/powerpoint/2010/main" val="2027154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5"/>
          <p:cNvSpPr>
            <a:spLocks noGrp="1" noChangeArrowheads="1"/>
          </p:cNvSpPr>
          <p:nvPr>
            <p:ph type="title"/>
          </p:nvPr>
        </p:nvSpPr>
        <p:spPr>
          <a:xfrm>
            <a:off x="933450" y="616397"/>
            <a:ext cx="17139541"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sz="4800" dirty="0">
                <a:latin typeface="+mj-lt"/>
                <a:cs typeface="Oracle Sans" panose="020B0503020204020204" pitchFamily="34" charset="0"/>
              </a:rPr>
              <a:t>Displaying Table Structure by Using Oracle SQL Developer</a:t>
            </a:r>
          </a:p>
        </p:txBody>
      </p:sp>
      <p:sp>
        <p:nvSpPr>
          <p:cNvPr id="55301" name="Rectangle 6"/>
          <p:cNvSpPr>
            <a:spLocks noGrp="1" noChangeArrowheads="1"/>
          </p:cNvSpPr>
          <p:nvPr>
            <p:ph idx="1"/>
          </p:nvPr>
        </p:nvSpPr>
        <p:spPr>
          <a:xfrm>
            <a:off x="933451" y="2272710"/>
            <a:ext cx="16421100" cy="163435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Use the </a:t>
            </a:r>
            <a:r>
              <a:rPr lang="en-US" altLang="en-US" dirty="0">
                <a:latin typeface="Courier New" pitchFamily="49" charset="0"/>
                <a:cs typeface="Oracle Sans" panose="020B0503020204020204" pitchFamily="34" charset="0"/>
              </a:rPr>
              <a:t>DESCRIBE</a:t>
            </a:r>
            <a:r>
              <a:rPr lang="en-US" altLang="en-US" dirty="0">
                <a:latin typeface="Oracle Sans" panose="020B0503020204020204" pitchFamily="34" charset="0"/>
                <a:cs typeface="Oracle Sans" panose="020B0503020204020204" pitchFamily="34" charset="0"/>
              </a:rPr>
              <a:t> command to display the structure of a table.</a:t>
            </a:r>
          </a:p>
          <a:p>
            <a:pPr lvl="1" eaLnBrk="1" hangingPunct="1"/>
            <a:r>
              <a:rPr lang="en-US" altLang="en-US" dirty="0">
                <a:latin typeface="Oracle Sans" panose="020B0503020204020204" pitchFamily="34" charset="0"/>
                <a:cs typeface="Oracle Sans" panose="020B0503020204020204" pitchFamily="34" charset="0"/>
              </a:rPr>
              <a:t>Alternatively, select the table in the Connections tree and use the Columns tab to view the table structure.</a:t>
            </a:r>
          </a:p>
        </p:txBody>
      </p:sp>
      <p:grpSp>
        <p:nvGrpSpPr>
          <p:cNvPr id="2" name="Group 1"/>
          <p:cNvGrpSpPr/>
          <p:nvPr/>
        </p:nvGrpSpPr>
        <p:grpSpPr>
          <a:xfrm>
            <a:off x="3249217" y="4114801"/>
            <a:ext cx="11789567" cy="4171949"/>
            <a:chOff x="2482851" y="3475039"/>
            <a:chExt cx="7859711" cy="2781299"/>
          </a:xfrm>
        </p:grpSpPr>
        <p:pic>
          <p:nvPicPr>
            <p:cNvPr id="55298" name="Picture 14" descr="C:\salome_official\projects\11gR2\screenshots\les1_s26_a.gif"/>
            <p:cNvPicPr>
              <a:picLocks noChangeAspect="1" noChangeArrowheads="1"/>
            </p:cNvPicPr>
            <p:nvPr/>
          </p:nvPicPr>
          <p:blipFill>
            <a:blip r:embed="rId4" cstate="print"/>
            <a:srcRect/>
            <a:stretch>
              <a:fillRect/>
            </a:stretch>
          </p:blipFill>
          <p:spPr bwMode="auto">
            <a:xfrm>
              <a:off x="2482851" y="3475039"/>
              <a:ext cx="2293937" cy="2478087"/>
            </a:xfrm>
            <a:prstGeom prst="rect">
              <a:avLst/>
            </a:prstGeom>
            <a:noFill/>
            <a:ln w="12700">
              <a:solidFill>
                <a:schemeClr val="tx1"/>
              </a:solidFill>
              <a:miter lim="800000"/>
              <a:headEnd/>
              <a:tailEnd/>
            </a:ln>
          </p:spPr>
        </p:pic>
        <p:pic>
          <p:nvPicPr>
            <p:cNvPr id="55299" name="Picture 15" descr="C:\salome_official\projects\11gR2\screenshots\les1_s26_b.gif"/>
            <p:cNvPicPr>
              <a:picLocks noChangeAspect="1" noChangeArrowheads="1"/>
            </p:cNvPicPr>
            <p:nvPr/>
          </p:nvPicPr>
          <p:blipFill>
            <a:blip r:embed="rId5" cstate="print"/>
            <a:srcRect/>
            <a:stretch>
              <a:fillRect/>
            </a:stretch>
          </p:blipFill>
          <p:spPr bwMode="auto">
            <a:xfrm>
              <a:off x="3568700" y="4749800"/>
              <a:ext cx="6773862" cy="1506538"/>
            </a:xfrm>
            <a:prstGeom prst="rect">
              <a:avLst/>
            </a:prstGeom>
            <a:noFill/>
            <a:ln w="12700">
              <a:solidFill>
                <a:schemeClr val="tx1"/>
              </a:solidFill>
              <a:miter lim="800000"/>
              <a:headEnd/>
              <a:tailEnd/>
            </a:ln>
          </p:spPr>
        </p:pic>
        <p:sp>
          <p:nvSpPr>
            <p:cNvPr id="55302" name="Rectangle 12"/>
            <p:cNvSpPr>
              <a:spLocks noChangeArrowheads="1"/>
            </p:cNvSpPr>
            <p:nvPr/>
          </p:nvSpPr>
          <p:spPr bwMode="gray">
            <a:xfrm>
              <a:off x="3570288" y="4748214"/>
              <a:ext cx="549275" cy="187325"/>
            </a:xfrm>
            <a:prstGeom prst="rect">
              <a:avLst/>
            </a:prstGeom>
            <a:noFill/>
            <a:ln w="38100">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spTree>
    <p:custDataLst>
      <p:tags r:id="rId1"/>
    </p:custDataLst>
    <p:extLst>
      <p:ext uri="{BB962C8B-B14F-4D97-AF65-F5344CB8AC3E}">
        <p14:creationId xmlns:p14="http://schemas.microsoft.com/office/powerpoint/2010/main" val="766899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sz="4800" dirty="0">
                <a:latin typeface="+mj-lt"/>
                <a:cs typeface="Oracle Sans" panose="020B0503020204020204" pitchFamily="34" charset="0"/>
              </a:rPr>
              <a:t>Displaying Table Structure by Using MySQL Workbench</a:t>
            </a:r>
          </a:p>
        </p:txBody>
      </p:sp>
      <p:sp>
        <p:nvSpPr>
          <p:cNvPr id="55301" name="Rectangle 6"/>
          <p:cNvSpPr>
            <a:spLocks noGrp="1" noChangeArrowheads="1"/>
          </p:cNvSpPr>
          <p:nvPr>
            <p:ph idx="1"/>
          </p:nvPr>
        </p:nvSpPr>
        <p:spPr>
          <a:xfrm>
            <a:off x="933451" y="2272710"/>
            <a:ext cx="16421100" cy="163435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Use the </a:t>
            </a:r>
            <a:r>
              <a:rPr lang="en-US" altLang="en-US" dirty="0">
                <a:latin typeface="Courier New" pitchFamily="49" charset="0"/>
                <a:cs typeface="Oracle Sans" panose="020B0503020204020204" pitchFamily="34" charset="0"/>
              </a:rPr>
              <a:t>DESCRIBE</a:t>
            </a:r>
            <a:r>
              <a:rPr lang="en-US" altLang="en-US" dirty="0">
                <a:latin typeface="Oracle Sans" panose="020B0503020204020204" pitchFamily="34" charset="0"/>
                <a:cs typeface="Oracle Sans" panose="020B0503020204020204" pitchFamily="34" charset="0"/>
              </a:rPr>
              <a:t> command to display the structure of a table.</a:t>
            </a:r>
          </a:p>
          <a:p>
            <a:pPr lvl="1" eaLnBrk="1" hangingPunct="1"/>
            <a:r>
              <a:rPr lang="en-US" altLang="en-US" dirty="0">
                <a:latin typeface="Oracle Sans" panose="020B0503020204020204" pitchFamily="34" charset="0"/>
                <a:cs typeface="Oracle Sans" panose="020B0503020204020204" pitchFamily="34" charset="0"/>
              </a:rPr>
              <a:t>Alternatively, right-click the table in the Navigator and select </a:t>
            </a:r>
            <a:r>
              <a:rPr lang="en-US" altLang="en-US" b="1" dirty="0">
                <a:latin typeface="Oracle Sans" panose="020B0503020204020204" pitchFamily="34" charset="0"/>
                <a:cs typeface="Oracle Sans" panose="020B0503020204020204" pitchFamily="34" charset="0"/>
              </a:rPr>
              <a:t>Table Inspector </a:t>
            </a:r>
            <a:r>
              <a:rPr lang="en-US" altLang="en-US" dirty="0">
                <a:latin typeface="Oracle Sans" panose="020B0503020204020204" pitchFamily="34" charset="0"/>
                <a:cs typeface="Oracle Sans" panose="020B0503020204020204" pitchFamily="34" charset="0"/>
              </a:rPr>
              <a:t>from the menu. Select the </a:t>
            </a:r>
            <a:r>
              <a:rPr lang="en-US" altLang="en-US" b="1" dirty="0">
                <a:latin typeface="Oracle Sans" panose="020B0503020204020204" pitchFamily="34" charset="0"/>
                <a:cs typeface="Oracle Sans" panose="020B0503020204020204" pitchFamily="34" charset="0"/>
              </a:rPr>
              <a:t>Columns</a:t>
            </a:r>
            <a:r>
              <a:rPr lang="en-US" altLang="en-US" dirty="0">
                <a:latin typeface="Oracle Sans" panose="020B0503020204020204" pitchFamily="34" charset="0"/>
                <a:cs typeface="Oracle Sans" panose="020B0503020204020204" pitchFamily="34" charset="0"/>
              </a:rPr>
              <a:t> tab.</a:t>
            </a:r>
          </a:p>
        </p:txBody>
      </p:sp>
      <p:grpSp>
        <p:nvGrpSpPr>
          <p:cNvPr id="2" name="Group 1">
            <a:extLst>
              <a:ext uri="{FF2B5EF4-FFF2-40B4-BE49-F238E27FC236}">
                <a16:creationId xmlns="" xmlns:a16="http://schemas.microsoft.com/office/drawing/2014/main" id="{16D1A3A0-1A03-459E-BA02-77CDD333A6F8}"/>
              </a:ext>
            </a:extLst>
          </p:cNvPr>
          <p:cNvGrpSpPr/>
          <p:nvPr/>
        </p:nvGrpSpPr>
        <p:grpSpPr>
          <a:xfrm>
            <a:off x="3752524" y="4169668"/>
            <a:ext cx="10782953" cy="4842386"/>
            <a:chOff x="3710908" y="4169668"/>
            <a:chExt cx="10782953" cy="4842386"/>
          </a:xfrm>
        </p:grpSpPr>
        <p:pic>
          <p:nvPicPr>
            <p:cNvPr id="55298" name="Picture 1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451136" y="4207396"/>
              <a:ext cx="10042725" cy="4804658"/>
            </a:xfrm>
            <a:prstGeom prst="rect">
              <a:avLst/>
            </a:prstGeom>
            <a:noFill/>
            <a:ln w="12700">
              <a:solidFill>
                <a:schemeClr val="tx1"/>
              </a:solidFill>
              <a:miter lim="800000"/>
              <a:headEnd/>
              <a:tailEnd/>
            </a:ln>
          </p:spPr>
        </p:pic>
        <p:sp>
          <p:nvSpPr>
            <p:cNvPr id="55302" name="Rectangle 12"/>
            <p:cNvSpPr>
              <a:spLocks noChangeArrowheads="1"/>
            </p:cNvSpPr>
            <p:nvPr/>
          </p:nvSpPr>
          <p:spPr bwMode="gray">
            <a:xfrm>
              <a:off x="6110951" y="6856606"/>
              <a:ext cx="2804450" cy="342900"/>
            </a:xfrm>
            <a:prstGeom prst="rect">
              <a:avLst/>
            </a:prstGeom>
            <a:noFill/>
            <a:ln w="38100">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10908" y="4169668"/>
              <a:ext cx="680564" cy="685800"/>
            </a:xfrm>
            <a:prstGeom prst="rect">
              <a:avLst/>
            </a:prstGeom>
          </p:spPr>
        </p:pic>
      </p:gr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3000" y="704404"/>
            <a:ext cx="680564" cy="685800"/>
          </a:xfrm>
          <a:prstGeom prst="rect">
            <a:avLst/>
          </a:prstGeom>
        </p:spPr>
      </p:pic>
    </p:spTree>
    <p:custDataLst>
      <p:tags r:id="rId1"/>
    </p:custDataLst>
    <p:extLst>
      <p:ext uri="{BB962C8B-B14F-4D97-AF65-F5344CB8AC3E}">
        <p14:creationId xmlns:p14="http://schemas.microsoft.com/office/powerpoint/2010/main" val="1646356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Summary</a:t>
            </a:r>
          </a:p>
        </p:txBody>
      </p:sp>
      <p:sp>
        <p:nvSpPr>
          <p:cNvPr id="61443" name="Rectangle 6"/>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indent="0"/>
            <a:r>
              <a:rPr lang="en-US" altLang="en-US" dirty="0">
                <a:latin typeface="Oracle Sans" panose="020B0503020204020204" pitchFamily="34" charset="0"/>
                <a:cs typeface="Oracle Sans" panose="020B0503020204020204" pitchFamily="34" charset="0"/>
              </a:rPr>
              <a:t>In this lesson, you should have learned how to write a </a:t>
            </a:r>
            <a:r>
              <a:rPr lang="en-US" altLang="en-US" dirty="0">
                <a:latin typeface="Courier New" pitchFamily="49" charset="0"/>
                <a:cs typeface="Oracle Sans" panose="020B0503020204020204" pitchFamily="34" charset="0"/>
              </a:rPr>
              <a:t>SELECT</a:t>
            </a:r>
            <a:r>
              <a:rPr lang="en-US" altLang="en-US" dirty="0">
                <a:latin typeface="Oracle Sans" panose="020B0503020204020204" pitchFamily="34" charset="0"/>
                <a:cs typeface="Oracle Sans" panose="020B0503020204020204" pitchFamily="34" charset="0"/>
              </a:rPr>
              <a:t> statement that:</a:t>
            </a:r>
          </a:p>
          <a:p>
            <a:pPr lvl="1" eaLnBrk="1" hangingPunct="1"/>
            <a:r>
              <a:rPr lang="en-US" altLang="en-US" dirty="0">
                <a:latin typeface="Oracle Sans" panose="020B0503020204020204" pitchFamily="34" charset="0"/>
                <a:cs typeface="Oracle Sans" panose="020B0503020204020204" pitchFamily="34" charset="0"/>
              </a:rPr>
              <a:t>Returns all rows and columns from a table</a:t>
            </a:r>
          </a:p>
          <a:p>
            <a:pPr lvl="1" eaLnBrk="1" hangingPunct="1"/>
            <a:r>
              <a:rPr lang="en-US" altLang="en-US" dirty="0">
                <a:latin typeface="Oracle Sans" panose="020B0503020204020204" pitchFamily="34" charset="0"/>
                <a:cs typeface="Oracle Sans" panose="020B0503020204020204" pitchFamily="34" charset="0"/>
              </a:rPr>
              <a:t>Returns specified columns from a table</a:t>
            </a:r>
          </a:p>
          <a:p>
            <a:pPr lvl="1" eaLnBrk="1" hangingPunct="1"/>
            <a:r>
              <a:rPr lang="en-US" altLang="en-US" dirty="0">
                <a:latin typeface="Oracle Sans" panose="020B0503020204020204" pitchFamily="34" charset="0"/>
                <a:cs typeface="Oracle Sans" panose="020B0503020204020204" pitchFamily="34" charset="0"/>
              </a:rPr>
              <a:t>Uses column aliases to display more descriptive column headings</a:t>
            </a:r>
          </a:p>
          <a:p>
            <a:pPr lvl="1" eaLnBrk="1" hangingPunct="1"/>
            <a:r>
              <a:rPr lang="en-US" altLang="en-US" dirty="0">
                <a:latin typeface="Oracle Sans" panose="020B0503020204020204" pitchFamily="34" charset="0"/>
                <a:cs typeface="Oracle Sans" panose="020B0503020204020204" pitchFamily="34" charset="0"/>
              </a:rPr>
              <a:t>Describes the structure of a table</a:t>
            </a:r>
          </a:p>
        </p:txBody>
      </p:sp>
    </p:spTree>
    <p:custDataLst>
      <p:tags r:id="rId1"/>
    </p:custDataLst>
    <p:extLst>
      <p:ext uri="{BB962C8B-B14F-4D97-AF65-F5344CB8AC3E}">
        <p14:creationId xmlns:p14="http://schemas.microsoft.com/office/powerpoint/2010/main" val="4072597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Practice 2: Overview</a:t>
            </a:r>
          </a:p>
        </p:txBody>
      </p:sp>
      <p:sp>
        <p:nvSpPr>
          <p:cNvPr id="63491" name="Rectangle 5"/>
          <p:cNvSpPr>
            <a:spLocks noGrp="1" noChangeArrowheads="1"/>
          </p:cNvSpPr>
          <p:nvPr>
            <p:ph idx="1"/>
          </p:nvPr>
        </p:nvSpPr>
        <p:spPr>
          <a:xfrm>
            <a:off x="933451" y="2272710"/>
            <a:ext cx="16421100" cy="219296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This practice covers the following topics:</a:t>
            </a:r>
          </a:p>
          <a:p>
            <a:pPr lvl="1"/>
            <a:r>
              <a:rPr lang="en-US" altLang="en-US" dirty="0">
                <a:latin typeface="Oracle Sans" panose="020B0503020204020204" pitchFamily="34" charset="0"/>
                <a:cs typeface="Oracle Sans" panose="020B0503020204020204" pitchFamily="34" charset="0"/>
              </a:rPr>
              <a:t>Selecting all data from different tables</a:t>
            </a:r>
          </a:p>
          <a:p>
            <a:pPr lvl="1"/>
            <a:r>
              <a:rPr lang="en-US" altLang="en-US" dirty="0">
                <a:latin typeface="Oracle Sans" panose="020B0503020204020204" pitchFamily="34" charset="0"/>
                <a:cs typeface="Oracle Sans" panose="020B0503020204020204" pitchFamily="34" charset="0"/>
              </a:rPr>
              <a:t>Describing the structure of tables</a:t>
            </a:r>
          </a:p>
          <a:p>
            <a:pPr lvl="1"/>
            <a:r>
              <a:rPr lang="en-US" altLang="en-US" dirty="0">
                <a:latin typeface="Oracle Sans" panose="020B0503020204020204" pitchFamily="34" charset="0"/>
                <a:cs typeface="Oracle Sans" panose="020B0503020204020204" pitchFamily="34" charset="0"/>
              </a:rPr>
              <a:t>Performing arithmetic calculations and specifying column names</a:t>
            </a:r>
          </a:p>
        </p:txBody>
      </p:sp>
      <p:sp>
        <p:nvSpPr>
          <p:cNvPr id="7" name="Rectangle 6"/>
          <p:cNvSpPr/>
          <p:nvPr/>
        </p:nvSpPr>
        <p:spPr bwMode="auto">
          <a:xfrm rot="16200000" flipV="1">
            <a:off x="14499431" y="4772026"/>
            <a:ext cx="1747838" cy="5829299"/>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8" name="Group 7"/>
          <p:cNvGrpSpPr/>
          <p:nvPr/>
        </p:nvGrpSpPr>
        <p:grpSpPr>
          <a:xfrm>
            <a:off x="14450994" y="6400800"/>
            <a:ext cx="2579706" cy="2577087"/>
            <a:chOff x="9066212" y="3962400"/>
            <a:chExt cx="1941512" cy="1939542"/>
          </a:xfrm>
        </p:grpSpPr>
        <p:sp>
          <p:nvSpPr>
            <p:cNvPr id="9" name="Oval 8"/>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0" name="Oval 9"/>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spTree>
    <p:custDataLst>
      <p:tags r:id="rId1"/>
    </p:custDataLst>
    <p:extLst>
      <p:ext uri="{BB962C8B-B14F-4D97-AF65-F5344CB8AC3E}">
        <p14:creationId xmlns:p14="http://schemas.microsoft.com/office/powerpoint/2010/main" val="978205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grpSp>
        <p:nvGrpSpPr>
          <p:cNvPr id="4" name="Group 3"/>
          <p:cNvGrpSpPr/>
          <p:nvPr/>
        </p:nvGrpSpPr>
        <p:grpSpPr>
          <a:xfrm>
            <a:off x="12458701" y="6400801"/>
            <a:ext cx="5829299" cy="2500313"/>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12" name="Rectangle 5">
            <a:extLst>
              <a:ext uri="{FF2B5EF4-FFF2-40B4-BE49-F238E27FC236}">
                <a16:creationId xmlns="" xmlns:a16="http://schemas.microsoft.com/office/drawing/2014/main" id="{EE8307C7-E102-4D2F-948C-6648D37A59CA}"/>
              </a:ext>
            </a:extLst>
          </p:cNvPr>
          <p:cNvSpPr>
            <a:spLocks noGrp="1" noChangeArrowheads="1"/>
          </p:cNvSpPr>
          <p:nvPr>
            <p:ph idx="1"/>
          </p:nvPr>
        </p:nvSpPr>
        <p:spPr>
          <a:xfrm>
            <a:off x="933451" y="2272710"/>
            <a:ext cx="16421100" cy="328737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defRPr/>
            </a:pPr>
            <a:r>
              <a:rPr lang="en-US" dirty="0">
                <a:latin typeface="Oracle Sans" panose="020B0503020204020204" pitchFamily="34" charset="0"/>
                <a:cs typeface="Oracle Sans" panose="020B0503020204020204" pitchFamily="34" charset="0"/>
              </a:rPr>
              <a:t>Capabilities of SQL </a:t>
            </a:r>
            <a:r>
              <a:rPr lang="en-US" dirty="0">
                <a:latin typeface="Courier New" pitchFamily="49" charset="0"/>
                <a:cs typeface="Courier New" pitchFamily="49" charset="0"/>
              </a:rPr>
              <a:t>SELECT</a:t>
            </a:r>
            <a:r>
              <a:rPr lang="en-US" dirty="0">
                <a:latin typeface="Oracle Sans" panose="020B0503020204020204" pitchFamily="34" charset="0"/>
                <a:cs typeface="Oracle Sans" panose="020B0503020204020204" pitchFamily="34" charset="0"/>
              </a:rPr>
              <a:t> statements</a:t>
            </a:r>
          </a:p>
          <a:p>
            <a:pPr lvl="1" eaLnBrk="1" hangingPunct="1">
              <a:buClr>
                <a:srgbClr val="A6A6A6"/>
              </a:buClr>
              <a:defRPr/>
            </a:pPr>
            <a:r>
              <a:rPr lang="en-US" dirty="0">
                <a:solidFill>
                  <a:schemeClr val="bg1">
                    <a:lumMod val="65000"/>
                  </a:schemeClr>
                </a:solidFill>
                <a:latin typeface="Oracle Sans" panose="020B0503020204020204" pitchFamily="34" charset="0"/>
                <a:cs typeface="Oracle Sans" panose="020B0503020204020204" pitchFamily="34" charset="0"/>
              </a:rPr>
              <a:t>Arithmetic expressions and </a:t>
            </a:r>
            <a:r>
              <a:rPr lang="en-US" dirty="0">
                <a:solidFill>
                  <a:schemeClr val="bg1">
                    <a:lumMod val="65000"/>
                  </a:schemeClr>
                </a:solidFill>
                <a:latin typeface="Courier New" pitchFamily="49" charset="0"/>
                <a:cs typeface="Courier New" pitchFamily="49" charset="0"/>
              </a:rPr>
              <a:t>NULL</a:t>
            </a:r>
            <a:r>
              <a:rPr lang="en-US" dirty="0">
                <a:solidFill>
                  <a:schemeClr val="bg1">
                    <a:lumMod val="65000"/>
                  </a:schemeClr>
                </a:solidFill>
                <a:latin typeface="Oracle Sans" panose="020B0503020204020204" pitchFamily="34" charset="0"/>
                <a:cs typeface="Oracle Sans" panose="020B0503020204020204" pitchFamily="34" charset="0"/>
              </a:rPr>
              <a:t> values in the </a:t>
            </a:r>
            <a:r>
              <a:rPr lang="en-US" dirty="0">
                <a:solidFill>
                  <a:schemeClr val="bg1">
                    <a:lumMod val="65000"/>
                  </a:schemeClr>
                </a:solidFill>
                <a:latin typeface="Courier New" pitchFamily="49" charset="0"/>
                <a:cs typeface="Courier New" pitchFamily="49" charset="0"/>
              </a:rPr>
              <a:t>SELECT</a:t>
            </a:r>
            <a:r>
              <a:rPr lang="en-US" dirty="0">
                <a:solidFill>
                  <a:schemeClr val="bg1">
                    <a:lumMod val="65000"/>
                  </a:schemeClr>
                </a:solidFill>
                <a:latin typeface="Oracle Sans" panose="020B0503020204020204" pitchFamily="34" charset="0"/>
                <a:cs typeface="Oracle Sans" panose="020B0503020204020204" pitchFamily="34" charset="0"/>
              </a:rPr>
              <a:t> statement</a:t>
            </a:r>
          </a:p>
          <a:p>
            <a:pPr lvl="1" eaLnBrk="1" hangingPunct="1">
              <a:buClr>
                <a:srgbClr val="A6A6A6"/>
              </a:buClr>
              <a:defRPr/>
            </a:pPr>
            <a:r>
              <a:rPr lang="en-US" dirty="0">
                <a:solidFill>
                  <a:schemeClr val="bg1">
                    <a:lumMod val="65000"/>
                  </a:schemeClr>
                </a:solidFill>
                <a:latin typeface="Oracle Sans" panose="020B0503020204020204" pitchFamily="34" charset="0"/>
                <a:cs typeface="Oracle Sans" panose="020B0503020204020204" pitchFamily="34" charset="0"/>
              </a:rPr>
              <a:t>Column aliases</a:t>
            </a:r>
          </a:p>
          <a:p>
            <a:pPr lvl="1" eaLnBrk="1" hangingPunct="1">
              <a:buClr>
                <a:srgbClr val="A6A6A6"/>
              </a:buClr>
              <a:defRPr/>
            </a:pPr>
            <a:r>
              <a:rPr lang="en-US" dirty="0">
                <a:solidFill>
                  <a:schemeClr val="bg1">
                    <a:lumMod val="65000"/>
                  </a:schemeClr>
                </a:solidFill>
                <a:latin typeface="Oracle Sans" panose="020B0503020204020204" pitchFamily="34" charset="0"/>
                <a:cs typeface="Oracle Sans" panose="020B0503020204020204" pitchFamily="34" charset="0"/>
              </a:rPr>
              <a:t>Use of the concatenation operator, literal character strings, the alternative quote operator, and the </a:t>
            </a:r>
            <a:r>
              <a:rPr lang="en-US" dirty="0">
                <a:solidFill>
                  <a:schemeClr val="bg1">
                    <a:lumMod val="65000"/>
                  </a:schemeClr>
                </a:solidFill>
                <a:latin typeface="Courier New" pitchFamily="49" charset="0"/>
                <a:cs typeface="Courier New" pitchFamily="49" charset="0"/>
              </a:rPr>
              <a:t>DISTINCT</a:t>
            </a:r>
            <a:r>
              <a:rPr lang="en-US" dirty="0">
                <a:solidFill>
                  <a:schemeClr val="bg1">
                    <a:lumMod val="65000"/>
                  </a:schemeClr>
                </a:solidFill>
                <a:latin typeface="Oracle Sans" panose="020B0503020204020204" pitchFamily="34" charset="0"/>
                <a:cs typeface="Oracle Sans" panose="020B0503020204020204" pitchFamily="34" charset="0"/>
              </a:rPr>
              <a:t> keyword</a:t>
            </a:r>
          </a:p>
          <a:p>
            <a:pPr lvl="1" eaLnBrk="1" hangingPunct="1">
              <a:buClr>
                <a:srgbClr val="A6A6A6"/>
              </a:buClr>
              <a:defRPr/>
            </a:pPr>
            <a:r>
              <a:rPr lang="en-US" dirty="0">
                <a:solidFill>
                  <a:schemeClr val="bg1">
                    <a:lumMod val="65000"/>
                  </a:schemeClr>
                </a:solidFill>
                <a:latin typeface="Courier New" pitchFamily="49" charset="0"/>
                <a:cs typeface="Courier New" pitchFamily="49" charset="0"/>
              </a:rPr>
              <a:t>DESCRIBE</a:t>
            </a:r>
            <a:r>
              <a:rPr lang="en-US" dirty="0">
                <a:solidFill>
                  <a:schemeClr val="bg1">
                    <a:lumMod val="65000"/>
                  </a:schemeClr>
                </a:solidFill>
                <a:latin typeface="Oracle Sans" panose="020B0503020204020204" pitchFamily="34" charset="0"/>
                <a:cs typeface="Oracle Sans" panose="020B0503020204020204" pitchFamily="34" charset="0"/>
              </a:rPr>
              <a:t> command</a:t>
            </a:r>
          </a:p>
        </p:txBody>
      </p:sp>
    </p:spTree>
    <p:custDataLst>
      <p:tags r:id="rId1"/>
    </p:custDataLst>
    <p:extLst>
      <p:ext uri="{BB962C8B-B14F-4D97-AF65-F5344CB8AC3E}">
        <p14:creationId xmlns:p14="http://schemas.microsoft.com/office/powerpoint/2010/main" val="1543730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1536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F4FA3418-A5CB-476C-8811-1B692A1F32B0}"/>
              </a:ext>
            </a:extLst>
          </p:cNvPr>
          <p:cNvGrpSpPr/>
          <p:nvPr/>
        </p:nvGrpSpPr>
        <p:grpSpPr>
          <a:xfrm>
            <a:off x="1007096" y="1618563"/>
            <a:ext cx="14908858" cy="7902385"/>
            <a:chOff x="687729" y="1618563"/>
            <a:chExt cx="16833272" cy="8922414"/>
          </a:xfrm>
        </p:grpSpPr>
        <p:sp>
          <p:nvSpPr>
            <p:cNvPr id="64" name="Freeform 63"/>
            <p:cNvSpPr/>
            <p:nvPr/>
          </p:nvSpPr>
          <p:spPr bwMode="auto">
            <a:xfrm>
              <a:off x="7507316" y="6005359"/>
              <a:ext cx="10013685" cy="4535618"/>
            </a:xfrm>
            <a:custGeom>
              <a:avLst/>
              <a:gdLst>
                <a:gd name="connsiteX0" fmla="*/ 0 w 6743700"/>
                <a:gd name="connsiteY0" fmla="*/ 38100 h 2819400"/>
                <a:gd name="connsiteX1" fmla="*/ 2273300 w 6743700"/>
                <a:gd name="connsiteY1" fmla="*/ 2819400 h 2819400"/>
                <a:gd name="connsiteX2" fmla="*/ 6743700 w 6743700"/>
                <a:gd name="connsiteY2" fmla="*/ 736600 h 2819400"/>
                <a:gd name="connsiteX3" fmla="*/ 5549900 w 6743700"/>
                <a:gd name="connsiteY3" fmla="*/ 0 h 2819400"/>
                <a:gd name="connsiteX4" fmla="*/ 0 w 6743700"/>
                <a:gd name="connsiteY4" fmla="*/ 38100 h 2819400"/>
                <a:gd name="connsiteX0" fmla="*/ 0 w 6566047"/>
                <a:gd name="connsiteY0" fmla="*/ 38100 h 2819400"/>
                <a:gd name="connsiteX1" fmla="*/ 2273300 w 6566047"/>
                <a:gd name="connsiteY1" fmla="*/ 2819400 h 2819400"/>
                <a:gd name="connsiteX2" fmla="*/ 6566047 w 6566047"/>
                <a:gd name="connsiteY2" fmla="*/ 662918 h 2819400"/>
                <a:gd name="connsiteX3" fmla="*/ 5549900 w 6566047"/>
                <a:gd name="connsiteY3" fmla="*/ 0 h 2819400"/>
                <a:gd name="connsiteX4" fmla="*/ 0 w 6566047"/>
                <a:gd name="connsiteY4" fmla="*/ 38100 h 2819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6047" h="2819400">
                  <a:moveTo>
                    <a:pt x="0" y="38100"/>
                  </a:moveTo>
                  <a:lnTo>
                    <a:pt x="2273300" y="2819400"/>
                  </a:lnTo>
                  <a:lnTo>
                    <a:pt x="6566047" y="662918"/>
                  </a:lnTo>
                  <a:lnTo>
                    <a:pt x="5549900" y="0"/>
                  </a:lnTo>
                  <a:lnTo>
                    <a:pt x="0" y="38100"/>
                  </a:lnTo>
                  <a:close/>
                </a:path>
              </a:pathLst>
            </a:custGeom>
            <a:gradFill flip="none" rotWithShape="1">
              <a:gsLst>
                <a:gs pos="100000">
                  <a:schemeClr val="bg1"/>
                </a:gs>
                <a:gs pos="0">
                  <a:srgbClr val="ABFFAB"/>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nvGrpSpPr>
            <p:cNvPr id="6" name="Group 5">
              <a:extLst>
                <a:ext uri="{FF2B5EF4-FFF2-40B4-BE49-F238E27FC236}">
                  <a16:creationId xmlns="" xmlns:a16="http://schemas.microsoft.com/office/drawing/2014/main" id="{05E8467D-B275-403D-9284-030DE21CA64D}"/>
                </a:ext>
              </a:extLst>
            </p:cNvPr>
            <p:cNvGrpSpPr/>
            <p:nvPr/>
          </p:nvGrpSpPr>
          <p:grpSpPr>
            <a:xfrm>
              <a:off x="687729" y="1618563"/>
              <a:ext cx="15364391" cy="7617667"/>
              <a:chOff x="687729" y="1618563"/>
              <a:chExt cx="15364391" cy="7617667"/>
            </a:xfrm>
          </p:grpSpPr>
          <p:grpSp>
            <p:nvGrpSpPr>
              <p:cNvPr id="4" name="Group 3">
                <a:extLst>
                  <a:ext uri="{FF2B5EF4-FFF2-40B4-BE49-F238E27FC236}">
                    <a16:creationId xmlns="" xmlns:a16="http://schemas.microsoft.com/office/drawing/2014/main" id="{459FE2B5-22BE-40E9-A5BF-38194D3CD9FD}"/>
                  </a:ext>
                </a:extLst>
              </p:cNvPr>
              <p:cNvGrpSpPr/>
              <p:nvPr/>
            </p:nvGrpSpPr>
            <p:grpSpPr>
              <a:xfrm>
                <a:off x="7344096" y="1618563"/>
                <a:ext cx="8708024" cy="4647149"/>
                <a:chOff x="7344096" y="1618563"/>
                <a:chExt cx="8708024" cy="4647149"/>
              </a:xfrm>
            </p:grpSpPr>
            <p:sp>
              <p:nvSpPr>
                <p:cNvPr id="65" name="Rounded Rectangle 64"/>
                <p:cNvSpPr/>
                <p:nvPr/>
              </p:nvSpPr>
              <p:spPr bwMode="auto">
                <a:xfrm>
                  <a:off x="7344096" y="1618563"/>
                  <a:ext cx="8708024" cy="4647149"/>
                </a:xfrm>
                <a:prstGeom prst="roundRect">
                  <a:avLst>
                    <a:gd name="adj" fmla="val 9753"/>
                  </a:avLst>
                </a:prstGeom>
                <a:gradFill flip="none" rotWithShape="1">
                  <a:gsLst>
                    <a:gs pos="0">
                      <a:schemeClr val="bg2">
                        <a:lumMod val="90000"/>
                      </a:schemeClr>
                    </a:gs>
                    <a:gs pos="50000">
                      <a:schemeClr val="accent5">
                        <a:lumMod val="40000"/>
                        <a:lumOff val="60000"/>
                      </a:schemeClr>
                    </a:gs>
                    <a:gs pos="100000">
                      <a:schemeClr val="accent6">
                        <a:lumMod val="20000"/>
                        <a:lumOff val="80000"/>
                      </a:schemeClr>
                    </a:gs>
                  </a:gsLst>
                  <a:lin ang="5400000" scaled="1"/>
                  <a:tileRect/>
                </a:gradFill>
                <a:ln w="38100" cap="flat" cmpd="sng" algn="ctr">
                  <a:solidFill>
                    <a:schemeClr val="bg1"/>
                  </a:solidFill>
                  <a:prstDash val="solid"/>
                  <a:round/>
                  <a:headEnd type="none" w="sm" len="sm"/>
                  <a:tailEnd type="none" w="sm" len="sm"/>
                </a:ln>
                <a:effectLst/>
              </p:spPr>
              <p:txBody>
                <a:bodyPr wrap="square">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66" name="Rounded Rectangle 65"/>
                <p:cNvSpPr/>
                <p:nvPr/>
              </p:nvSpPr>
              <p:spPr bwMode="auto">
                <a:xfrm>
                  <a:off x="10791025" y="2418987"/>
                  <a:ext cx="4233068" cy="516350"/>
                </a:xfrm>
                <a:prstGeom prst="roundRect">
                  <a:avLst>
                    <a:gd name="adj" fmla="val 0"/>
                  </a:avLst>
                </a:prstGeom>
                <a:solidFill>
                  <a:schemeClr val="bg1"/>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67" name="TextBox 66"/>
                <p:cNvSpPr txBox="1"/>
                <p:nvPr/>
              </p:nvSpPr>
              <p:spPr>
                <a:xfrm>
                  <a:off x="7507317" y="1876738"/>
                  <a:ext cx="3404652" cy="41700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b="1" dirty="0">
                      <a:solidFill>
                        <a:srgbClr val="000000"/>
                      </a:solidFill>
                      <a:latin typeface="Oracle Sans" panose="020B0503020204020204" pitchFamily="34" charset="0"/>
                      <a:cs typeface="Oracle Sans" panose="020B0503020204020204" pitchFamily="34" charset="0"/>
                    </a:rPr>
                    <a:t>HR Application</a:t>
                  </a:r>
                </a:p>
              </p:txBody>
            </p:sp>
            <p:sp>
              <p:nvSpPr>
                <p:cNvPr id="68" name="TextBox 67"/>
                <p:cNvSpPr txBox="1"/>
                <p:nvPr/>
              </p:nvSpPr>
              <p:spPr>
                <a:xfrm>
                  <a:off x="7583030" y="2436197"/>
                  <a:ext cx="3104930" cy="521256"/>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dirty="0">
                      <a:solidFill>
                        <a:srgbClr val="000000"/>
                      </a:solidFill>
                      <a:latin typeface="Oracle Sans" panose="020B0503020204020204" pitchFamily="34" charset="0"/>
                      <a:cs typeface="Oracle Sans" panose="020B0503020204020204" pitchFamily="34" charset="0"/>
                    </a:rPr>
                    <a:t>Employee Search:</a:t>
                  </a:r>
                </a:p>
              </p:txBody>
            </p:sp>
            <p:sp>
              <p:nvSpPr>
                <p:cNvPr id="69" name="TextBox 68"/>
                <p:cNvSpPr txBox="1"/>
                <p:nvPr/>
              </p:nvSpPr>
              <p:spPr>
                <a:xfrm>
                  <a:off x="7583030" y="3322517"/>
                  <a:ext cx="3104930" cy="521256"/>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dirty="0">
                      <a:solidFill>
                        <a:srgbClr val="000000"/>
                      </a:solidFill>
                      <a:latin typeface="Oracle Sans" panose="020B0503020204020204" pitchFamily="34" charset="0"/>
                      <a:cs typeface="Oracle Sans" panose="020B0503020204020204" pitchFamily="34" charset="0"/>
                    </a:rPr>
                    <a:t>Advanced Search:</a:t>
                  </a:r>
                </a:p>
              </p:txBody>
            </p:sp>
            <p:sp>
              <p:nvSpPr>
                <p:cNvPr id="70" name="TextBox 69"/>
                <p:cNvSpPr txBox="1"/>
                <p:nvPr/>
              </p:nvSpPr>
              <p:spPr>
                <a:xfrm>
                  <a:off x="7635696" y="3999278"/>
                  <a:ext cx="2177010" cy="521256"/>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dirty="0">
                      <a:solidFill>
                        <a:srgbClr val="000000"/>
                      </a:solidFill>
                      <a:latin typeface="Oracle Sans" panose="020B0503020204020204" pitchFamily="34" charset="0"/>
                      <a:cs typeface="Oracle Sans" panose="020B0503020204020204" pitchFamily="34" charset="0"/>
                    </a:rPr>
                    <a:t>First Name</a:t>
                  </a:r>
                </a:p>
              </p:txBody>
            </p:sp>
            <p:sp>
              <p:nvSpPr>
                <p:cNvPr id="71" name="Rounded Rectangle 70"/>
                <p:cNvSpPr/>
                <p:nvPr/>
              </p:nvSpPr>
              <p:spPr bwMode="auto">
                <a:xfrm>
                  <a:off x="9548080" y="3991372"/>
                  <a:ext cx="1952907" cy="516350"/>
                </a:xfrm>
                <a:prstGeom prst="roundRect">
                  <a:avLst>
                    <a:gd name="adj" fmla="val 0"/>
                  </a:avLst>
                </a:prstGeom>
                <a:solidFill>
                  <a:schemeClr val="bg1"/>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2" name="TextBox 71"/>
                <p:cNvSpPr txBox="1"/>
                <p:nvPr/>
              </p:nvSpPr>
              <p:spPr>
                <a:xfrm>
                  <a:off x="7635696" y="4750466"/>
                  <a:ext cx="2177010" cy="521256"/>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dirty="0">
                      <a:solidFill>
                        <a:srgbClr val="000000"/>
                      </a:solidFill>
                      <a:latin typeface="Oracle Sans" panose="020B0503020204020204" pitchFamily="34" charset="0"/>
                      <a:cs typeface="Oracle Sans" panose="020B0503020204020204" pitchFamily="34" charset="0"/>
                    </a:rPr>
                    <a:t>Last Name</a:t>
                  </a:r>
                </a:p>
              </p:txBody>
            </p:sp>
            <p:sp>
              <p:nvSpPr>
                <p:cNvPr id="73" name="Rounded Rectangle 72"/>
                <p:cNvSpPr/>
                <p:nvPr/>
              </p:nvSpPr>
              <p:spPr bwMode="auto">
                <a:xfrm>
                  <a:off x="9548080" y="4742560"/>
                  <a:ext cx="1952907" cy="516350"/>
                </a:xfrm>
                <a:prstGeom prst="roundRect">
                  <a:avLst>
                    <a:gd name="adj" fmla="val 0"/>
                  </a:avLst>
                </a:prstGeom>
                <a:solidFill>
                  <a:schemeClr val="bg1"/>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4" name="TextBox 73"/>
                <p:cNvSpPr txBox="1"/>
                <p:nvPr/>
              </p:nvSpPr>
              <p:spPr>
                <a:xfrm>
                  <a:off x="11617670" y="3999278"/>
                  <a:ext cx="2702363" cy="521256"/>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dirty="0">
                      <a:solidFill>
                        <a:srgbClr val="000000"/>
                      </a:solidFill>
                      <a:latin typeface="Oracle Sans" panose="020B0503020204020204" pitchFamily="34" charset="0"/>
                      <a:cs typeface="Oracle Sans" panose="020B0503020204020204" pitchFamily="34" charset="0"/>
                    </a:rPr>
                    <a:t>Location</a:t>
                  </a:r>
                  <a:endParaRPr lang="en-US" dirty="0">
                    <a:solidFill>
                      <a:srgbClr val="000000"/>
                    </a:solidFill>
                    <a:latin typeface="Oracle Sans" panose="020B0503020204020204" pitchFamily="34" charset="0"/>
                    <a:cs typeface="Oracle Sans" panose="020B0503020204020204" pitchFamily="34" charset="0"/>
                  </a:endParaRPr>
                </a:p>
              </p:txBody>
            </p:sp>
            <p:sp>
              <p:nvSpPr>
                <p:cNvPr id="75" name="Rounded Rectangle 74"/>
                <p:cNvSpPr/>
                <p:nvPr/>
              </p:nvSpPr>
              <p:spPr bwMode="auto">
                <a:xfrm>
                  <a:off x="13475252" y="3991372"/>
                  <a:ext cx="2424179" cy="516350"/>
                </a:xfrm>
                <a:prstGeom prst="roundRect">
                  <a:avLst>
                    <a:gd name="adj" fmla="val 0"/>
                  </a:avLst>
                </a:prstGeom>
                <a:solidFill>
                  <a:schemeClr val="bg1"/>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6" name="TextBox 75"/>
                <p:cNvSpPr txBox="1"/>
                <p:nvPr/>
              </p:nvSpPr>
              <p:spPr>
                <a:xfrm>
                  <a:off x="11617670" y="4750466"/>
                  <a:ext cx="3030770" cy="521256"/>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dirty="0">
                      <a:solidFill>
                        <a:srgbClr val="000000"/>
                      </a:solidFill>
                      <a:latin typeface="Oracle Sans" panose="020B0503020204020204" pitchFamily="34" charset="0"/>
                      <a:cs typeface="Oracle Sans" panose="020B0503020204020204" pitchFamily="34" charset="0"/>
                    </a:rPr>
                    <a:t>Department</a:t>
                  </a:r>
                  <a:endParaRPr lang="en-US" dirty="0">
                    <a:solidFill>
                      <a:srgbClr val="000000"/>
                    </a:solidFill>
                    <a:latin typeface="Oracle Sans" panose="020B0503020204020204" pitchFamily="34" charset="0"/>
                    <a:cs typeface="Oracle Sans" panose="020B0503020204020204" pitchFamily="34" charset="0"/>
                  </a:endParaRPr>
                </a:p>
              </p:txBody>
            </p:sp>
            <p:sp>
              <p:nvSpPr>
                <p:cNvPr id="77" name="Rounded Rectangle 76"/>
                <p:cNvSpPr/>
                <p:nvPr/>
              </p:nvSpPr>
              <p:spPr bwMode="auto">
                <a:xfrm>
                  <a:off x="13699121" y="4742560"/>
                  <a:ext cx="2146288" cy="516350"/>
                </a:xfrm>
                <a:prstGeom prst="roundRect">
                  <a:avLst>
                    <a:gd name="adj" fmla="val 0"/>
                  </a:avLst>
                </a:prstGeom>
                <a:solidFill>
                  <a:srgbClr val="FFFFAB"/>
                </a:solidFill>
                <a:ln w="28575" cap="flat" cmpd="sng" algn="ctr">
                  <a:solidFill>
                    <a:schemeClr val="bg2">
                      <a:lumMod val="75000"/>
                    </a:schemeClr>
                  </a:solidFill>
                  <a:prstDash val="solid"/>
                  <a:round/>
                  <a:headEnd type="none" w="sm" len="sm"/>
                  <a:tailEnd type="none" w="sm" len="sm"/>
                </a:ln>
                <a:effectLst/>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r>
                    <a:rPr lang="en-US" sz="2400" dirty="0">
                      <a:solidFill>
                        <a:srgbClr val="FF0000"/>
                      </a:solidFill>
                      <a:latin typeface="Oracle Sans" panose="020B0503020204020204" pitchFamily="34" charset="0"/>
                      <a:cs typeface="Oracle Sans" panose="020B0503020204020204" pitchFamily="34" charset="0"/>
                    </a:rPr>
                    <a:t>Accounting</a:t>
                  </a:r>
                  <a:endParaRPr kumimoji="0" lang="en-US" sz="2700" b="0" i="0" u="none" strike="noStrike" cap="none" normalizeH="0" baseline="0" dirty="0">
                    <a:ln>
                      <a:noFill/>
                    </a:ln>
                    <a:solidFill>
                      <a:srgbClr val="FF0000"/>
                    </a:solidFill>
                    <a:effectLst/>
                    <a:latin typeface="Oracle Sans" panose="020B0503020204020204" pitchFamily="34" charset="0"/>
                    <a:cs typeface="Oracle Sans" panose="020B0503020204020204" pitchFamily="34" charset="0"/>
                  </a:endParaRPr>
                </a:p>
              </p:txBody>
            </p:sp>
            <p:sp>
              <p:nvSpPr>
                <p:cNvPr id="78" name="Rounded Rectangle 77"/>
                <p:cNvSpPr/>
                <p:nvPr/>
              </p:nvSpPr>
              <p:spPr bwMode="auto">
                <a:xfrm>
                  <a:off x="14510074" y="5493750"/>
                  <a:ext cx="1028034" cy="516350"/>
                </a:xfrm>
                <a:prstGeom prst="roundRect">
                  <a:avLst/>
                </a:prstGeom>
                <a:solidFill>
                  <a:srgbClr val="56C84C"/>
                </a:solidFill>
                <a:ln w="28575" cap="flat" cmpd="sng" algn="ctr">
                  <a:noFill/>
                  <a:prstDash val="solid"/>
                  <a:round/>
                  <a:headEnd type="none" w="sm" len="sm"/>
                  <a:tailEnd type="none" w="sm" len="sm"/>
                </a:ln>
                <a:effectLst/>
                <a:scene3d>
                  <a:camera prst="orthographicFront"/>
                  <a:lightRig rig="threePt" dir="t"/>
                </a:scene3d>
                <a:sp3d>
                  <a:bevelT w="57150"/>
                </a:sp3d>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r>
                    <a:rPr lang="en-US" sz="2400" b="1" dirty="0">
                      <a:solidFill>
                        <a:schemeClr val="bg1"/>
                      </a:solidFill>
                      <a:latin typeface="Oracle Sans" panose="020B0503020204020204" pitchFamily="34" charset="0"/>
                      <a:cs typeface="Oracle Sans" panose="020B0503020204020204" pitchFamily="34" charset="0"/>
                    </a:rPr>
                    <a:t>GO</a:t>
                  </a:r>
                  <a:endParaRPr kumimoji="0" lang="en-US" sz="2700" b="1" i="0" u="none" strike="noStrike" cap="none" normalizeH="0" baseline="0" dirty="0">
                    <a:ln>
                      <a:noFill/>
                    </a:ln>
                    <a:solidFill>
                      <a:schemeClr val="bg1"/>
                    </a:solidFill>
                    <a:effectLst/>
                    <a:latin typeface="Oracle Sans" panose="020B0503020204020204" pitchFamily="34" charset="0"/>
                    <a:cs typeface="Oracle Sans" panose="020B0503020204020204" pitchFamily="34" charset="0"/>
                  </a:endParaRPr>
                </a:p>
              </p:txBody>
            </p:sp>
          </p:grpSp>
          <p:grpSp>
            <p:nvGrpSpPr>
              <p:cNvPr id="5" name="Group 4">
                <a:extLst>
                  <a:ext uri="{FF2B5EF4-FFF2-40B4-BE49-F238E27FC236}">
                    <a16:creationId xmlns="" xmlns:a16="http://schemas.microsoft.com/office/drawing/2014/main" id="{AC0AF3DA-1EC1-40E1-B444-28FFF9205741}"/>
                  </a:ext>
                </a:extLst>
              </p:cNvPr>
              <p:cNvGrpSpPr/>
              <p:nvPr/>
            </p:nvGrpSpPr>
            <p:grpSpPr>
              <a:xfrm>
                <a:off x="687729" y="3891137"/>
                <a:ext cx="6313343" cy="5345093"/>
                <a:chOff x="687729" y="3891137"/>
                <a:chExt cx="6313343" cy="5345093"/>
              </a:xfrm>
            </p:grpSpPr>
            <p:sp>
              <p:nvSpPr>
                <p:cNvPr id="62" name="Rounded Rectangle 61"/>
                <p:cNvSpPr/>
                <p:nvPr/>
              </p:nvSpPr>
              <p:spPr bwMode="auto">
                <a:xfrm>
                  <a:off x="1262376" y="3891137"/>
                  <a:ext cx="3970755" cy="1560764"/>
                </a:xfrm>
                <a:prstGeom prst="roundRect">
                  <a:avLst>
                    <a:gd name="adj" fmla="val 22092"/>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63" name="TextBox 62"/>
                <p:cNvSpPr txBox="1"/>
                <p:nvPr/>
              </p:nvSpPr>
              <p:spPr>
                <a:xfrm>
                  <a:off x="1240095" y="3914028"/>
                  <a:ext cx="4114800" cy="1563768"/>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100" dirty="0">
                      <a:solidFill>
                        <a:srgbClr val="000000"/>
                      </a:solidFill>
                      <a:latin typeface="Oracle Sans" panose="020B0503020204020204" pitchFamily="34" charset="0"/>
                      <a:cs typeface="Oracle Sans" panose="020B0503020204020204" pitchFamily="34" charset="0"/>
                    </a:rPr>
                    <a:t>I want a list of employees working in the Accounting department. How do I generate this report?</a:t>
                  </a:r>
                </a:p>
              </p:txBody>
            </p:sp>
            <p:sp>
              <p:nvSpPr>
                <p:cNvPr id="87" name="Rectangle 2"/>
                <p:cNvSpPr>
                  <a:spLocks noChangeArrowheads="1"/>
                </p:cNvSpPr>
                <p:nvPr/>
              </p:nvSpPr>
              <p:spPr bwMode="auto">
                <a:xfrm>
                  <a:off x="687729" y="6316909"/>
                  <a:ext cx="6313343" cy="1897320"/>
                </a:xfrm>
                <a:prstGeom prst="rect">
                  <a:avLst/>
                </a:prstGeom>
                <a:gradFill flip="none" rotWithShape="1">
                  <a:gsLst>
                    <a:gs pos="0">
                      <a:schemeClr val="bg1"/>
                    </a:gs>
                    <a:gs pos="25000">
                      <a:srgbClr val="C9DAEE"/>
                    </a:gs>
                  </a:gsLst>
                  <a:lin ang="10800000" scaled="1"/>
                  <a:tileRect/>
                </a:gradFill>
                <a:ln>
                  <a:noFill/>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1" hangingPunct="1">
                    <a:buClr>
                      <a:srgbClr val="FF0000"/>
                    </a:buClr>
                  </a:pPr>
                  <a:endParaRPr lang="en-US" altLang="en-US" dirty="0">
                    <a:solidFill>
                      <a:schemeClr val="tx1"/>
                    </a:solidFill>
                    <a:latin typeface="Oracle Sans" panose="020B0503020204020204" pitchFamily="34" charset="0"/>
                    <a:cs typeface="Oracle Sans" panose="020B0503020204020204" pitchFamily="34" charset="0"/>
                  </a:endParaRPr>
                </a:p>
              </p:txBody>
            </p:sp>
            <p:pic>
              <p:nvPicPr>
                <p:cNvPr id="88" name="Picture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929756" y="6951145"/>
                  <a:ext cx="3424001" cy="2285085"/>
                </a:xfrm>
                <a:prstGeom prst="round2DiagRect">
                  <a:avLst>
                    <a:gd name="adj1" fmla="val 16667"/>
                    <a:gd name="adj2" fmla="val 0"/>
                  </a:avLst>
                </a:prstGeom>
                <a:ln w="88900" cap="sq">
                  <a:solidFill>
                    <a:schemeClr val="bg1"/>
                  </a:solidFill>
                  <a:miter lim="800000"/>
                </a:ln>
                <a:effectLst/>
              </p:spPr>
            </p:pic>
            <p:pic>
              <p:nvPicPr>
                <p:cNvPr id="89" name="Picture 88"/>
                <p:cNvPicPr>
                  <a:picLocks noChangeAspect="1"/>
                </p:cNvPicPr>
                <p:nvPr/>
              </p:nvPicPr>
              <p:blipFill>
                <a:blip r:embed="rId5" cstate="print">
                  <a:biLevel thresh="50000"/>
                  <a:extLst>
                    <a:ext uri="{28A0092B-C50C-407E-A947-70E740481C1C}">
                      <a14:useLocalDpi xmlns:a14="http://schemas.microsoft.com/office/drawing/2010/main" val="0"/>
                    </a:ext>
                  </a:extLst>
                </a:blip>
                <a:stretch>
                  <a:fillRect/>
                </a:stretch>
              </p:blipFill>
              <p:spPr>
                <a:xfrm>
                  <a:off x="918157" y="6453196"/>
                  <a:ext cx="1447332" cy="1586648"/>
                </a:xfrm>
                <a:prstGeom prst="rect">
                  <a:avLst/>
                </a:prstGeom>
              </p:spPr>
            </p:pic>
            <p:sp>
              <p:nvSpPr>
                <p:cNvPr id="90" name="Oval 89"/>
                <p:cNvSpPr/>
                <p:nvPr/>
              </p:nvSpPr>
              <p:spPr bwMode="auto">
                <a:xfrm>
                  <a:off x="4382966" y="5394443"/>
                  <a:ext cx="517578" cy="517578"/>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91" name="Oval 90"/>
                <p:cNvSpPr/>
                <p:nvPr/>
              </p:nvSpPr>
              <p:spPr bwMode="auto">
                <a:xfrm>
                  <a:off x="4518361" y="6040837"/>
                  <a:ext cx="382184" cy="382184"/>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92" name="Oval 91"/>
                <p:cNvSpPr/>
                <p:nvPr/>
              </p:nvSpPr>
              <p:spPr bwMode="auto">
                <a:xfrm>
                  <a:off x="4487434" y="6569908"/>
                  <a:ext cx="308643" cy="308643"/>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93" name="Oval 92"/>
                <p:cNvSpPr/>
                <p:nvPr/>
              </p:nvSpPr>
              <p:spPr bwMode="auto">
                <a:xfrm>
                  <a:off x="4287429" y="7003575"/>
                  <a:ext cx="230933" cy="230933"/>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94" name="Rounded Rectangle 93"/>
                <p:cNvSpPr/>
                <p:nvPr/>
              </p:nvSpPr>
              <p:spPr bwMode="auto">
                <a:xfrm>
                  <a:off x="5696871" y="8434174"/>
                  <a:ext cx="1159094" cy="582110"/>
                </a:xfrm>
                <a:prstGeom prst="roundRect">
                  <a:avLst/>
                </a:prstGeom>
                <a:solidFill>
                  <a:srgbClr val="C9DAEE"/>
                </a:solidFill>
                <a:ln w="38100" cap="flat" cmpd="sng" algn="ctr">
                  <a:solidFill>
                    <a:schemeClr val="bg1"/>
                  </a:solid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sz="2400" b="1" dirty="0">
                      <a:latin typeface="Oracle Sans" panose="020B0503020204020204" pitchFamily="34" charset="0"/>
                      <a:cs typeface="Oracle Sans" panose="020B0503020204020204" pitchFamily="34" charset="0"/>
                    </a:rPr>
                    <a:t>Alex</a:t>
                  </a:r>
                </a:p>
              </p:txBody>
            </p:sp>
          </p:grpSp>
        </p:grpSp>
      </p:grpSp>
      <p:grpSp>
        <p:nvGrpSpPr>
          <p:cNvPr id="9" name="Group 8">
            <a:extLst>
              <a:ext uri="{FF2B5EF4-FFF2-40B4-BE49-F238E27FC236}">
                <a16:creationId xmlns="" xmlns:a16="http://schemas.microsoft.com/office/drawing/2014/main" id="{497BF066-B7CB-4146-8515-5E82148FEFEB}"/>
              </a:ext>
            </a:extLst>
          </p:cNvPr>
          <p:cNvGrpSpPr/>
          <p:nvPr/>
        </p:nvGrpSpPr>
        <p:grpSpPr>
          <a:xfrm>
            <a:off x="10281379" y="5862478"/>
            <a:ext cx="6454796" cy="3832768"/>
            <a:chOff x="10610084" y="6272688"/>
            <a:chExt cx="7287972" cy="4327497"/>
          </a:xfrm>
        </p:grpSpPr>
        <p:grpSp>
          <p:nvGrpSpPr>
            <p:cNvPr id="8" name="Group 7">
              <a:extLst>
                <a:ext uri="{FF2B5EF4-FFF2-40B4-BE49-F238E27FC236}">
                  <a16:creationId xmlns="" xmlns:a16="http://schemas.microsoft.com/office/drawing/2014/main" id="{95692524-7349-4B45-8650-2ADF67990D4D}"/>
                </a:ext>
              </a:extLst>
            </p:cNvPr>
            <p:cNvGrpSpPr/>
            <p:nvPr/>
          </p:nvGrpSpPr>
          <p:grpSpPr>
            <a:xfrm>
              <a:off x="10610084" y="6272688"/>
              <a:ext cx="7287972" cy="4327497"/>
              <a:chOff x="10610084" y="6272688"/>
              <a:chExt cx="7287972" cy="4327497"/>
            </a:xfrm>
          </p:grpSpPr>
          <p:sp>
            <p:nvSpPr>
              <p:cNvPr id="79" name="Rounded Rectangle 78"/>
              <p:cNvSpPr/>
              <p:nvPr/>
            </p:nvSpPr>
            <p:spPr bwMode="auto">
              <a:xfrm>
                <a:off x="10610084" y="6912417"/>
                <a:ext cx="7287972" cy="3628559"/>
              </a:xfrm>
              <a:prstGeom prst="roundRect">
                <a:avLst>
                  <a:gd name="adj" fmla="val 9753"/>
                </a:avLst>
              </a:prstGeom>
              <a:gradFill flip="none" rotWithShape="1">
                <a:gsLst>
                  <a:gs pos="0">
                    <a:schemeClr val="bg2">
                      <a:lumMod val="90000"/>
                    </a:schemeClr>
                  </a:gs>
                  <a:gs pos="50000">
                    <a:schemeClr val="accent5">
                      <a:lumMod val="40000"/>
                      <a:lumOff val="60000"/>
                    </a:schemeClr>
                  </a:gs>
                  <a:gs pos="100000">
                    <a:schemeClr val="accent6">
                      <a:lumMod val="20000"/>
                      <a:lumOff val="80000"/>
                    </a:schemeClr>
                  </a:gs>
                </a:gsLst>
                <a:lin ang="5400000" scaled="1"/>
                <a:tileRect/>
              </a:gradFill>
              <a:ln w="38100" cap="flat" cmpd="sng" algn="ctr">
                <a:solidFill>
                  <a:schemeClr val="bg2">
                    <a:lumMod val="75000"/>
                  </a:schemeClr>
                </a:solidFill>
                <a:prstDash val="solid"/>
                <a:round/>
                <a:headEnd type="none" w="sm" len="sm"/>
                <a:tailEnd type="none" w="sm" len="sm"/>
              </a:ln>
              <a:effectLst/>
            </p:spPr>
            <p:txBody>
              <a:bodyPr wrap="square">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82" name="TextBox 81"/>
              <p:cNvSpPr txBox="1"/>
              <p:nvPr/>
            </p:nvSpPr>
            <p:spPr>
              <a:xfrm>
                <a:off x="10897337" y="6927560"/>
                <a:ext cx="3614292" cy="521256"/>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b="1" dirty="0">
                    <a:latin typeface="Oracle Sans" panose="020B0503020204020204" pitchFamily="34" charset="0"/>
                    <a:cs typeface="Oracle Sans" panose="020B0503020204020204" pitchFamily="34" charset="0"/>
                  </a:rPr>
                  <a:t>HR Application</a:t>
                </a:r>
              </a:p>
            </p:txBody>
          </p:sp>
          <p:sp>
            <p:nvSpPr>
              <p:cNvPr id="84" name="TextBox 83"/>
              <p:cNvSpPr txBox="1"/>
              <p:nvPr/>
            </p:nvSpPr>
            <p:spPr>
              <a:xfrm>
                <a:off x="11015537" y="9974678"/>
                <a:ext cx="661719" cy="62550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3000" dirty="0">
                    <a:latin typeface="Oracle Sans" panose="020B0503020204020204" pitchFamily="34" charset="0"/>
                    <a:cs typeface="Oracle Sans" panose="020B0503020204020204" pitchFamily="34" charset="0"/>
                  </a:rPr>
                  <a:t>…</a:t>
                </a:r>
                <a:endParaRPr lang="en-US" dirty="0">
                  <a:latin typeface="Oracle Sans" panose="020B0503020204020204" pitchFamily="34" charset="0"/>
                  <a:cs typeface="Oracle Sans" panose="020B0503020204020204" pitchFamily="34" charset="0"/>
                </a:endParaRPr>
              </a:p>
            </p:txBody>
          </p:sp>
          <p:pic>
            <p:nvPicPr>
              <p:cNvPr id="86" name="Picture 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7932812">
                <a:off x="15900332" y="6090025"/>
                <a:ext cx="643510" cy="1008835"/>
              </a:xfrm>
              <a:prstGeom prst="rect">
                <a:avLst/>
              </a:prstGeom>
            </p:spPr>
          </p:pic>
        </p:grpSp>
        <p:sp>
          <p:nvSpPr>
            <p:cNvPr id="80" name="Rounded Rectangle 79"/>
            <p:cNvSpPr/>
            <p:nvPr/>
          </p:nvSpPr>
          <p:spPr bwMode="auto">
            <a:xfrm>
              <a:off x="10915346" y="7498588"/>
              <a:ext cx="6677448" cy="2700741"/>
            </a:xfrm>
            <a:prstGeom prst="roundRect">
              <a:avLst>
                <a:gd name="adj" fmla="val 0"/>
              </a:avLst>
            </a:prstGeom>
            <a:solidFill>
              <a:schemeClr val="bg1"/>
            </a:solidFill>
            <a:ln w="38100" cap="flat" cmpd="sng" algn="ctr">
              <a:solidFill>
                <a:srgbClr val="5FD453"/>
              </a:solidFill>
              <a:prstDash val="solid"/>
              <a:round/>
              <a:headEnd type="none" w="sm" len="sm"/>
              <a:tailEnd type="none" w="sm" len="sm"/>
            </a:ln>
            <a:effectLst>
              <a:innerShdw blurRad="114300">
                <a:srgbClr val="5FD453"/>
              </a:inn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graphicFrame>
        <p:nvGraphicFramePr>
          <p:cNvPr id="81" name="Table 80"/>
          <p:cNvGraphicFramePr>
            <a:graphicFrameLocks noGrp="1"/>
          </p:cNvGraphicFramePr>
          <p:nvPr>
            <p:extLst>
              <p:ext uri="{D42A27DB-BD31-4B8C-83A1-F6EECF244321}">
                <p14:modId xmlns:p14="http://schemas.microsoft.com/office/powerpoint/2010/main" val="3188726614"/>
              </p:ext>
            </p:extLst>
          </p:nvPr>
        </p:nvGraphicFramePr>
        <p:xfrm>
          <a:off x="10630410" y="7077463"/>
          <a:ext cx="5746080" cy="2125893"/>
        </p:xfrm>
        <a:graphic>
          <a:graphicData uri="http://schemas.openxmlformats.org/drawingml/2006/table">
            <a:tbl>
              <a:tblPr firstRow="1" lastRow="1" bandCol="1">
                <a:tableStyleId>{5FD0F851-EC5A-4D38-B0AD-8093EC10F338}</a:tableStyleId>
              </a:tblPr>
              <a:tblGrid>
                <a:gridCol w="1436520">
                  <a:extLst>
                    <a:ext uri="{9D8B030D-6E8A-4147-A177-3AD203B41FA5}">
                      <a16:colId xmlns="" xmlns:a16="http://schemas.microsoft.com/office/drawing/2014/main" val="20000"/>
                    </a:ext>
                  </a:extLst>
                </a:gridCol>
                <a:gridCol w="1436520">
                  <a:extLst>
                    <a:ext uri="{9D8B030D-6E8A-4147-A177-3AD203B41FA5}">
                      <a16:colId xmlns="" xmlns:a16="http://schemas.microsoft.com/office/drawing/2014/main" val="20001"/>
                    </a:ext>
                  </a:extLst>
                </a:gridCol>
                <a:gridCol w="1436520">
                  <a:extLst>
                    <a:ext uri="{9D8B030D-6E8A-4147-A177-3AD203B41FA5}">
                      <a16:colId xmlns="" xmlns:a16="http://schemas.microsoft.com/office/drawing/2014/main" val="20002"/>
                    </a:ext>
                  </a:extLst>
                </a:gridCol>
                <a:gridCol w="1436520">
                  <a:extLst>
                    <a:ext uri="{9D8B030D-6E8A-4147-A177-3AD203B41FA5}">
                      <a16:colId xmlns="" xmlns:a16="http://schemas.microsoft.com/office/drawing/2014/main" val="20003"/>
                    </a:ext>
                  </a:extLst>
                </a:gridCol>
              </a:tblGrid>
              <a:tr h="607398">
                <a:tc>
                  <a:txBody>
                    <a:bodyPr/>
                    <a:lstStyle/>
                    <a:p>
                      <a:r>
                        <a:rPr lang="en-US" sz="1600" dirty="0">
                          <a:solidFill>
                            <a:schemeClr val="bg1"/>
                          </a:solidFill>
                        </a:rPr>
                        <a:t>Emp_ID</a:t>
                      </a:r>
                    </a:p>
                  </a:txBody>
                  <a:tcPr marL="121480" marR="121480" marT="60740" marB="60740">
                    <a:solidFill>
                      <a:srgbClr val="8DA6B1"/>
                    </a:solidFill>
                  </a:tcPr>
                </a:tc>
                <a:tc>
                  <a:txBody>
                    <a:bodyPr/>
                    <a:lstStyle/>
                    <a:p>
                      <a:r>
                        <a:rPr lang="en-US" sz="1600" dirty="0">
                          <a:solidFill>
                            <a:schemeClr val="bg1"/>
                          </a:solidFill>
                        </a:rPr>
                        <a:t>First Name</a:t>
                      </a:r>
                    </a:p>
                  </a:txBody>
                  <a:tcPr marL="121480" marR="121480" marT="60740" marB="60740">
                    <a:solidFill>
                      <a:srgbClr val="8DA6B1"/>
                    </a:solidFill>
                  </a:tcPr>
                </a:tc>
                <a:tc>
                  <a:txBody>
                    <a:bodyPr/>
                    <a:lstStyle/>
                    <a:p>
                      <a:r>
                        <a:rPr lang="en-US" sz="1600" dirty="0">
                          <a:solidFill>
                            <a:schemeClr val="bg1"/>
                          </a:solidFill>
                        </a:rPr>
                        <a:t>Last Name</a:t>
                      </a:r>
                    </a:p>
                  </a:txBody>
                  <a:tcPr marL="121480" marR="121480" marT="60740" marB="60740">
                    <a:solidFill>
                      <a:srgbClr val="8DA6B1"/>
                    </a:solidFill>
                  </a:tcPr>
                </a:tc>
                <a:tc>
                  <a:txBody>
                    <a:bodyPr/>
                    <a:lstStyle/>
                    <a:p>
                      <a:r>
                        <a:rPr lang="en-US" sz="1600" dirty="0">
                          <a:solidFill>
                            <a:schemeClr val="bg1"/>
                          </a:solidFill>
                        </a:rPr>
                        <a:t>Department</a:t>
                      </a:r>
                    </a:p>
                  </a:txBody>
                  <a:tcPr marL="121480" marR="121480" marT="60740" marB="60740">
                    <a:solidFill>
                      <a:srgbClr val="8DA6B1"/>
                    </a:solidFill>
                  </a:tcPr>
                </a:tc>
                <a:extLst>
                  <a:ext uri="{0D108BD9-81ED-4DB2-BD59-A6C34878D82A}">
                    <a16:rowId xmlns="" xmlns:a16="http://schemas.microsoft.com/office/drawing/2014/main" val="10000"/>
                  </a:ext>
                </a:extLst>
              </a:tr>
              <a:tr h="506165">
                <a:tc>
                  <a:txBody>
                    <a:bodyPr/>
                    <a:lstStyle/>
                    <a:p>
                      <a:r>
                        <a:rPr lang="en-US" sz="1600" dirty="0"/>
                        <a:t>205</a:t>
                      </a:r>
                    </a:p>
                  </a:txBody>
                  <a:tcPr marL="121480" marR="121480" marT="60740" marB="60740">
                    <a:solidFill>
                      <a:srgbClr val="EFF3F4"/>
                    </a:solidFill>
                  </a:tcPr>
                </a:tc>
                <a:tc>
                  <a:txBody>
                    <a:bodyPr/>
                    <a:lstStyle/>
                    <a:p>
                      <a:r>
                        <a:rPr lang="en-US" sz="1600" dirty="0"/>
                        <a:t>Sheldon</a:t>
                      </a:r>
                    </a:p>
                  </a:txBody>
                  <a:tcPr marL="121480" marR="121480" marT="60740" marB="60740"/>
                </a:tc>
                <a:tc>
                  <a:txBody>
                    <a:bodyPr/>
                    <a:lstStyle/>
                    <a:p>
                      <a:r>
                        <a:rPr lang="en-US" sz="1600" dirty="0"/>
                        <a:t>Cooper</a:t>
                      </a:r>
                    </a:p>
                  </a:txBody>
                  <a:tcPr marL="121480" marR="121480" marT="60740" marB="60740">
                    <a:solidFill>
                      <a:srgbClr val="EFF3F4"/>
                    </a:solidFill>
                  </a:tcPr>
                </a:tc>
                <a:tc>
                  <a:txBody>
                    <a:bodyPr/>
                    <a:lstStyle/>
                    <a:p>
                      <a:r>
                        <a:rPr lang="en-US" sz="1600" dirty="0"/>
                        <a:t>Accounting</a:t>
                      </a:r>
                    </a:p>
                  </a:txBody>
                  <a:tcPr marL="121480" marR="121480" marT="60740" marB="60740"/>
                </a:tc>
                <a:extLst>
                  <a:ext uri="{0D108BD9-81ED-4DB2-BD59-A6C34878D82A}">
                    <a16:rowId xmlns="" xmlns:a16="http://schemas.microsoft.com/office/drawing/2014/main" val="10001"/>
                  </a:ext>
                </a:extLst>
              </a:tr>
              <a:tr h="506165">
                <a:tc>
                  <a:txBody>
                    <a:bodyPr/>
                    <a:lstStyle/>
                    <a:p>
                      <a:r>
                        <a:rPr lang="en-US" sz="1600" dirty="0"/>
                        <a:t>109</a:t>
                      </a:r>
                    </a:p>
                  </a:txBody>
                  <a:tcPr marL="121480" marR="121480" marT="60740" marB="60740">
                    <a:lnB w="12700" cap="flat" cmpd="sng" algn="ctr">
                      <a:solidFill>
                        <a:srgbClr val="ECF1F4"/>
                      </a:solidFill>
                      <a:prstDash val="solid"/>
                      <a:round/>
                      <a:headEnd type="none" w="med" len="med"/>
                      <a:tailEnd type="none" w="med" len="med"/>
                    </a:lnB>
                    <a:solidFill>
                      <a:srgbClr val="EFF3F4"/>
                    </a:solidFill>
                  </a:tcPr>
                </a:tc>
                <a:tc>
                  <a:txBody>
                    <a:bodyPr/>
                    <a:lstStyle/>
                    <a:p>
                      <a:r>
                        <a:rPr lang="en-US" sz="1600" dirty="0"/>
                        <a:t>Racheal</a:t>
                      </a:r>
                    </a:p>
                  </a:txBody>
                  <a:tcPr marL="121480" marR="121480" marT="60740" marB="60740">
                    <a:lnB w="12700" cap="flat" cmpd="sng" algn="ctr">
                      <a:solidFill>
                        <a:schemeClr val="bg1"/>
                      </a:solidFill>
                      <a:prstDash val="solid"/>
                      <a:round/>
                      <a:headEnd type="none" w="med" len="med"/>
                      <a:tailEnd type="none" w="med" len="med"/>
                    </a:lnB>
                  </a:tcPr>
                </a:tc>
                <a:tc>
                  <a:txBody>
                    <a:bodyPr/>
                    <a:lstStyle/>
                    <a:p>
                      <a:r>
                        <a:rPr lang="en-US" sz="1600" dirty="0"/>
                        <a:t>Higgins</a:t>
                      </a:r>
                    </a:p>
                  </a:txBody>
                  <a:tcPr marL="121480" marR="121480" marT="60740" marB="60740">
                    <a:lnB w="12700" cap="flat" cmpd="sng" algn="ctr">
                      <a:solidFill>
                        <a:srgbClr val="ECF1F4"/>
                      </a:solidFill>
                      <a:prstDash val="solid"/>
                      <a:round/>
                      <a:headEnd type="none" w="med" len="med"/>
                      <a:tailEnd type="none" w="med" len="med"/>
                    </a:lnB>
                    <a:solidFill>
                      <a:srgbClr val="EFF3F4"/>
                    </a:solidFill>
                  </a:tcPr>
                </a:tc>
                <a:tc>
                  <a:txBody>
                    <a:bodyPr/>
                    <a:lstStyle/>
                    <a:p>
                      <a:r>
                        <a:rPr lang="en-US" sz="1600" dirty="0"/>
                        <a:t>Accounting</a:t>
                      </a:r>
                    </a:p>
                  </a:txBody>
                  <a:tcPr marL="121480" marR="121480" marT="60740" marB="60740">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2"/>
                  </a:ext>
                </a:extLst>
              </a:tr>
              <a:tr h="506165">
                <a:tc>
                  <a:txBody>
                    <a:bodyPr/>
                    <a:lstStyle/>
                    <a:p>
                      <a:r>
                        <a:rPr lang="en-US" sz="1600" b="0" dirty="0"/>
                        <a:t>123</a:t>
                      </a:r>
                    </a:p>
                  </a:txBody>
                  <a:tcPr marL="121480" marR="121480" marT="60740" marB="60740">
                    <a:lnT w="12700" cap="flat" cmpd="sng" algn="ctr">
                      <a:solidFill>
                        <a:srgbClr val="ECF1F4"/>
                      </a:solidFill>
                      <a:prstDash val="solid"/>
                      <a:round/>
                      <a:headEnd type="none" w="med" len="med"/>
                      <a:tailEnd type="none" w="med" len="med"/>
                    </a:lnT>
                    <a:solidFill>
                      <a:srgbClr val="EFF3F4"/>
                    </a:solidFill>
                  </a:tcPr>
                </a:tc>
                <a:tc>
                  <a:txBody>
                    <a:bodyPr/>
                    <a:lstStyle/>
                    <a:p>
                      <a:r>
                        <a:rPr lang="en-US" sz="1600" b="0" dirty="0"/>
                        <a:t>Parvathy</a:t>
                      </a:r>
                    </a:p>
                  </a:txBody>
                  <a:tcPr marL="121480" marR="121480" marT="60740" marB="60740">
                    <a:lnT w="12700" cap="flat" cmpd="sng" algn="ctr">
                      <a:solidFill>
                        <a:schemeClr val="bg1"/>
                      </a:solidFill>
                      <a:prstDash val="solid"/>
                      <a:round/>
                      <a:headEnd type="none" w="med" len="med"/>
                      <a:tailEnd type="none" w="med" len="med"/>
                    </a:lnT>
                  </a:tcPr>
                </a:tc>
                <a:tc>
                  <a:txBody>
                    <a:bodyPr/>
                    <a:lstStyle/>
                    <a:p>
                      <a:r>
                        <a:rPr lang="en-US" sz="1600" b="0" dirty="0"/>
                        <a:t>Patil</a:t>
                      </a:r>
                    </a:p>
                  </a:txBody>
                  <a:tcPr marL="121480" marR="121480" marT="60740" marB="60740">
                    <a:lnT w="12700" cap="flat" cmpd="sng" algn="ctr">
                      <a:solidFill>
                        <a:srgbClr val="ECF1F4"/>
                      </a:solidFill>
                      <a:prstDash val="solid"/>
                      <a:round/>
                      <a:headEnd type="none" w="med" len="med"/>
                      <a:tailEnd type="none" w="med" len="med"/>
                    </a:lnT>
                    <a:solidFill>
                      <a:srgbClr val="EFF3F4"/>
                    </a:solidFill>
                  </a:tcPr>
                </a:tc>
                <a:tc>
                  <a:txBody>
                    <a:bodyPr/>
                    <a:lstStyle/>
                    <a:p>
                      <a:r>
                        <a:rPr lang="en-US" sz="1600" b="0" dirty="0"/>
                        <a:t>Accounting</a:t>
                      </a:r>
                    </a:p>
                  </a:txBody>
                  <a:tcPr marL="121480" marR="121480" marT="60740" marB="60740">
                    <a:lnT w="12700" cap="flat" cmpd="sng" algn="ctr">
                      <a:solidFill>
                        <a:schemeClr val="bg1"/>
                      </a:solidFill>
                      <a:prstDash val="solid"/>
                      <a:round/>
                      <a:headEnd type="none" w="med" len="med"/>
                      <a:tailEnd type="none" w="med" len="med"/>
                    </a:lnT>
                  </a:tcPr>
                </a:tc>
                <a:extLst>
                  <a:ext uri="{0D108BD9-81ED-4DB2-BD59-A6C34878D82A}">
                    <a16:rowId xmlns="" xmlns:a16="http://schemas.microsoft.com/office/drawing/2014/main" val="10003"/>
                  </a:ext>
                </a:extLst>
              </a:tr>
            </a:tbl>
          </a:graphicData>
        </a:graphic>
      </p:graphicFrame>
      <p:sp>
        <p:nvSpPr>
          <p:cNvPr id="83" name="TextBox 82"/>
          <p:cNvSpPr txBox="1"/>
          <p:nvPr/>
        </p:nvSpPr>
        <p:spPr>
          <a:xfrm>
            <a:off x="13800005" y="5928191"/>
            <a:ext cx="1737969" cy="415498"/>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mn-lt"/>
                <a:cs typeface="Oracle Sans" panose="020B0503020204020204" pitchFamily="34" charset="0"/>
              </a:rPr>
              <a:t>Result Set</a:t>
            </a:r>
          </a:p>
        </p:txBody>
      </p:sp>
      <p:pic>
        <p:nvPicPr>
          <p:cNvPr id="95" name="Picture 9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6335712" flipH="1">
            <a:off x="6490296" y="6017896"/>
            <a:ext cx="1371404" cy="874783"/>
          </a:xfrm>
          <a:prstGeom prst="rect">
            <a:avLst/>
          </a:prstGeom>
        </p:spPr>
      </p:pic>
      <p:sp>
        <p:nvSpPr>
          <p:cNvPr id="2" name="Title 1"/>
          <p:cNvSpPr>
            <a:spLocks noGrp="1"/>
          </p:cNvSpPr>
          <p:nvPr>
            <p:ph type="title"/>
          </p:nvPr>
        </p:nvSpPr>
        <p:spPr>
          <a:xfrm>
            <a:off x="933451" y="616397"/>
            <a:ext cx="16421100" cy="1002166"/>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HR Application Scenario</a:t>
            </a:r>
          </a:p>
        </p:txBody>
      </p:sp>
    </p:spTree>
    <p:custDataLst>
      <p:tags r:id="rId1"/>
    </p:custDataLst>
    <p:extLst>
      <p:ext uri="{BB962C8B-B14F-4D97-AF65-F5344CB8AC3E}">
        <p14:creationId xmlns:p14="http://schemas.microsoft.com/office/powerpoint/2010/main" val="4027243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rot="16200000" flipV="1">
            <a:off x="14956631" y="5845967"/>
            <a:ext cx="1747838" cy="4914899"/>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8434"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Writing SQL Statements</a:t>
            </a:r>
          </a:p>
        </p:txBody>
      </p:sp>
      <p:sp>
        <p:nvSpPr>
          <p:cNvPr id="18435" name="Rectangle 5"/>
          <p:cNvSpPr>
            <a:spLocks noGrp="1" noChangeArrowheads="1"/>
          </p:cNvSpPr>
          <p:nvPr>
            <p:ph idx="1"/>
          </p:nvPr>
        </p:nvSpPr>
        <p:spPr>
          <a:xfrm>
            <a:off x="933451" y="2272710"/>
            <a:ext cx="16421100" cy="271772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SQL statements are not case-sensitive.</a:t>
            </a:r>
          </a:p>
          <a:p>
            <a:pPr lvl="1"/>
            <a:r>
              <a:rPr lang="en-US" altLang="en-US" dirty="0">
                <a:latin typeface="Oracle Sans" panose="020B0503020204020204" pitchFamily="34" charset="0"/>
                <a:cs typeface="Oracle Sans" panose="020B0503020204020204" pitchFamily="34" charset="0"/>
              </a:rPr>
              <a:t>SQL statements can be entered on one or more lines.</a:t>
            </a:r>
          </a:p>
          <a:p>
            <a:pPr lvl="1"/>
            <a:r>
              <a:rPr lang="en-US" altLang="en-US" dirty="0">
                <a:latin typeface="Oracle Sans" panose="020B0503020204020204" pitchFamily="34" charset="0"/>
                <a:cs typeface="Oracle Sans" panose="020B0503020204020204" pitchFamily="34" charset="0"/>
              </a:rPr>
              <a:t>Keywords cannot be abbreviated or split across lines.</a:t>
            </a:r>
          </a:p>
          <a:p>
            <a:pPr lvl="1"/>
            <a:r>
              <a:rPr lang="en-US" altLang="en-US" dirty="0">
                <a:latin typeface="Oracle Sans" panose="020B0503020204020204" pitchFamily="34" charset="0"/>
                <a:cs typeface="Oracle Sans" panose="020B0503020204020204" pitchFamily="34" charset="0"/>
              </a:rPr>
              <a:t>Clauses are usually placed on separate lines.</a:t>
            </a:r>
          </a:p>
          <a:p>
            <a:pPr lvl="1"/>
            <a:r>
              <a:rPr lang="en-US" altLang="en-US" dirty="0">
                <a:latin typeface="Oracle Sans" panose="020B0503020204020204" pitchFamily="34" charset="0"/>
                <a:cs typeface="Oracle Sans" panose="020B0503020204020204" pitchFamily="34" charset="0"/>
              </a:rPr>
              <a:t>Indents are used to enhance readability.</a:t>
            </a:r>
          </a:p>
        </p:txBody>
      </p:sp>
      <p:pic>
        <p:nvPicPr>
          <p:cNvPr id="98305" name="Picture 1" descr="D:\Projects\SQL_Workshop_12cR2\OU Graphics\Batch 1 SQL course icons\Batch 1 SQL course icons\1_SQL_Statement.png"/>
          <p:cNvPicPr>
            <a:picLocks noChangeAspect="1" noChangeArrowheads="1"/>
          </p:cNvPicPr>
          <p:nvPr/>
        </p:nvPicPr>
        <p:blipFill>
          <a:blip r:embed="rId4" cstate="print"/>
          <a:srcRect/>
          <a:stretch>
            <a:fillRect/>
          </a:stretch>
        </p:blipFill>
        <p:spPr bwMode="auto">
          <a:xfrm>
            <a:off x="15201900" y="7200900"/>
            <a:ext cx="1796622" cy="2159982"/>
          </a:xfrm>
          <a:prstGeom prst="rect">
            <a:avLst/>
          </a:prstGeom>
          <a:noFill/>
        </p:spPr>
      </p:pic>
    </p:spTree>
    <p:custDataLst>
      <p:tags r:id="rId1"/>
    </p:custDataLst>
    <p:extLst>
      <p:ext uri="{BB962C8B-B14F-4D97-AF65-F5344CB8AC3E}">
        <p14:creationId xmlns:p14="http://schemas.microsoft.com/office/powerpoint/2010/main" val="3526789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bwMode="auto">
          <a:xfrm>
            <a:off x="14724654" y="6286500"/>
            <a:ext cx="2627757" cy="2857500"/>
          </a:xfrm>
          <a:prstGeom prst="roundRect">
            <a:avLst/>
          </a:prstGeom>
          <a:gradFill flip="none" rotWithShape="1">
            <a:gsLst>
              <a:gs pos="44000">
                <a:schemeClr val="bg1">
                  <a:lumMod val="95000"/>
                </a:schemeClr>
              </a:gs>
              <a:gs pos="9000">
                <a:schemeClr val="bg1"/>
              </a:gs>
              <a:gs pos="61000">
                <a:schemeClr val="bg1">
                  <a:lumMod val="95000"/>
                </a:schemeClr>
              </a:gs>
              <a:gs pos="97000">
                <a:schemeClr val="bg1"/>
              </a:gs>
            </a:gsLst>
            <a:lin ang="5400000" scaled="1"/>
            <a:tileRect/>
          </a:gradFill>
          <a:ln w="28575" cap="flat" cmpd="sng" algn="ctr">
            <a:solidFill>
              <a:schemeClr val="bg1">
                <a:lumMod val="85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2290"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Basic</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SELECT</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Statement</a:t>
            </a:r>
          </a:p>
        </p:txBody>
      </p:sp>
      <p:sp>
        <p:nvSpPr>
          <p:cNvPr id="5" name="Content Placeholder 2"/>
          <p:cNvSpPr txBox="1">
            <a:spLocks/>
          </p:cNvSpPr>
          <p:nvPr/>
        </p:nvSpPr>
        <p:spPr bwMode="gray">
          <a:xfrm>
            <a:off x="5241511" y="4521772"/>
            <a:ext cx="7804978" cy="124345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altLang="en-US" sz="2400" b="1" dirty="0">
                <a:solidFill>
                  <a:schemeClr val="tx1">
                    <a:lumMod val="75000"/>
                  </a:schemeClr>
                </a:solidFill>
                <a:latin typeface="Courier New" panose="02070309020205020404" pitchFamily="49" charset="0"/>
                <a:cs typeface="Courier New" panose="02070309020205020404" pitchFamily="49" charset="0"/>
              </a:rPr>
              <a:t>SELECT  *|{[DISTINCT] </a:t>
            </a:r>
            <a:r>
              <a:rPr lang="en-US" altLang="en-US" sz="2400" b="1" i="1" dirty="0">
                <a:solidFill>
                  <a:schemeClr val="tx1">
                    <a:lumMod val="75000"/>
                  </a:schemeClr>
                </a:solidFill>
                <a:latin typeface="Courier New" panose="02070309020205020404" pitchFamily="49" charset="0"/>
                <a:cs typeface="Courier New" panose="02070309020205020404" pitchFamily="49" charset="0"/>
              </a:rPr>
              <a:t>column </a:t>
            </a:r>
            <a:r>
              <a:rPr lang="en-US" altLang="en-US" sz="2400" b="1" dirty="0">
                <a:solidFill>
                  <a:schemeClr val="tx1">
                    <a:lumMod val="75000"/>
                  </a:schemeClr>
                </a:solidFill>
                <a:latin typeface="Courier New" panose="02070309020205020404" pitchFamily="49" charset="0"/>
                <a:cs typeface="Courier New" panose="02070309020205020404" pitchFamily="49" charset="0"/>
              </a:rPr>
              <a:t>[</a:t>
            </a:r>
            <a:r>
              <a:rPr lang="en-US" altLang="en-US" sz="2400" b="1" i="1" dirty="0">
                <a:solidFill>
                  <a:schemeClr val="tx1">
                    <a:lumMod val="75000"/>
                  </a:schemeClr>
                </a:solidFill>
                <a:latin typeface="Courier New" panose="02070309020205020404" pitchFamily="49" charset="0"/>
                <a:cs typeface="Courier New" panose="02070309020205020404" pitchFamily="49" charset="0"/>
              </a:rPr>
              <a:t>alias</a:t>
            </a:r>
            <a:r>
              <a:rPr lang="en-US" altLang="en-US" sz="2400" b="1" dirty="0">
                <a:solidFill>
                  <a:schemeClr val="tx1">
                    <a:lumMod val="75000"/>
                  </a:schemeClr>
                </a:solidFill>
                <a:latin typeface="Courier New" panose="02070309020205020404" pitchFamily="49" charset="0"/>
                <a:cs typeface="Courier New" panose="02070309020205020404" pitchFamily="49" charset="0"/>
              </a:rPr>
              <a:t>],...}</a:t>
            </a:r>
          </a:p>
          <a:p>
            <a:pPr>
              <a:defRPr/>
            </a:pPr>
            <a:r>
              <a:rPr lang="en-US" altLang="en-US" sz="2400" b="1" dirty="0">
                <a:solidFill>
                  <a:schemeClr val="tx1">
                    <a:lumMod val="75000"/>
                  </a:schemeClr>
                </a:solidFill>
                <a:latin typeface="Courier New" panose="02070309020205020404" pitchFamily="49" charset="0"/>
                <a:cs typeface="Courier New" panose="02070309020205020404" pitchFamily="49" charset="0"/>
              </a:rPr>
              <a:t>FROM    </a:t>
            </a:r>
            <a:r>
              <a:rPr lang="en-US" altLang="en-US" sz="2400" b="1" i="1" dirty="0">
                <a:solidFill>
                  <a:schemeClr val="tx1">
                    <a:lumMod val="75000"/>
                  </a:schemeClr>
                </a:solidFill>
                <a:latin typeface="Courier New" panose="02070309020205020404" pitchFamily="49" charset="0"/>
                <a:cs typeface="Courier New" panose="02070309020205020404" pitchFamily="49" charset="0"/>
              </a:rPr>
              <a:t>table</a:t>
            </a:r>
            <a:r>
              <a:rPr lang="en-US" altLang="en-US" sz="2400" b="1" dirty="0">
                <a:solidFill>
                  <a:schemeClr val="tx1">
                    <a:lumMod val="75000"/>
                  </a:schemeClr>
                </a:solidFill>
                <a:latin typeface="Courier New" panose="02070309020205020404" pitchFamily="49" charset="0"/>
                <a:cs typeface="Courier New" panose="02070309020205020404" pitchFamily="49" charset="0"/>
              </a:rPr>
              <a:t>;</a:t>
            </a:r>
          </a:p>
          <a:p>
            <a:pPr lvl="4" eaLnBrk="1" hangingPunct="1">
              <a:defRPr/>
            </a:pPr>
            <a:endParaRPr lang="en-US" altLang="en-US" b="1" dirty="0">
              <a:solidFill>
                <a:schemeClr val="tx1">
                  <a:lumMod val="75000"/>
                </a:schemeClr>
              </a:solidFill>
              <a:latin typeface="Courier New" panose="02070309020205020404" pitchFamily="49" charset="0"/>
              <a:cs typeface="Courier New" panose="02070309020205020404" pitchFamily="49" charset="0"/>
            </a:endParaRPr>
          </a:p>
        </p:txBody>
      </p:sp>
      <p:sp>
        <p:nvSpPr>
          <p:cNvPr id="7" name="TextBox 6"/>
          <p:cNvSpPr txBox="1"/>
          <p:nvPr/>
        </p:nvSpPr>
        <p:spPr>
          <a:xfrm>
            <a:off x="10080104" y="7516296"/>
            <a:ext cx="3292996" cy="46166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dirty="0">
                <a:latin typeface="+mn-lt"/>
                <a:cs typeface="Oracle Sans" panose="020B0503020204020204" pitchFamily="34" charset="0"/>
              </a:rPr>
              <a:t>Selecting from a table</a:t>
            </a:r>
          </a:p>
        </p:txBody>
      </p:sp>
      <p:pic>
        <p:nvPicPr>
          <p:cNvPr id="106497" name="Picture 1" descr="D:\Projects\SQL_Workshop_12cR2\OU Graphics\Batch 1 SQL course icons\Batch 1 SQL course icons\2_SQL_Query.png"/>
          <p:cNvPicPr>
            <a:picLocks noChangeAspect="1" noChangeArrowheads="1"/>
          </p:cNvPicPr>
          <p:nvPr/>
        </p:nvPicPr>
        <p:blipFill>
          <a:blip r:embed="rId4" cstate="print"/>
          <a:srcRect/>
          <a:stretch>
            <a:fillRect/>
          </a:stretch>
        </p:blipFill>
        <p:spPr bwMode="auto">
          <a:xfrm>
            <a:off x="15201901" y="6515100"/>
            <a:ext cx="1900238" cy="2371725"/>
          </a:xfrm>
          <a:prstGeom prst="rect">
            <a:avLst/>
          </a:prstGeom>
          <a:noFill/>
        </p:spPr>
      </p:pic>
      <p:cxnSp>
        <p:nvCxnSpPr>
          <p:cNvPr id="3" name="Straight Arrow Connector 2"/>
          <p:cNvCxnSpPr>
            <a:endCxn id="10" idx="1"/>
          </p:cNvCxnSpPr>
          <p:nvPr/>
        </p:nvCxnSpPr>
        <p:spPr bwMode="auto">
          <a:xfrm>
            <a:off x="13373100" y="7700963"/>
            <a:ext cx="1351554" cy="0"/>
          </a:xfrm>
          <a:prstGeom prst="straightConnector1">
            <a:avLst/>
          </a:prstGeom>
          <a:noFill/>
          <a:ln w="38100" cap="rnd">
            <a:solidFill>
              <a:schemeClr val="tx1"/>
            </a:solidFill>
            <a:round/>
            <a:headEnd type="none" w="sm" len="sm"/>
            <a:tailEnd type="triangle" w="lg" len="lg"/>
          </a:ln>
        </p:spPr>
      </p:cxnSp>
      <p:sp>
        <p:nvSpPr>
          <p:cNvPr id="14" name="Rectangle 6">
            <a:extLst>
              <a:ext uri="{FF2B5EF4-FFF2-40B4-BE49-F238E27FC236}">
                <a16:creationId xmlns="" xmlns:a16="http://schemas.microsoft.com/office/drawing/2014/main" id="{95612F89-199F-4B8B-B6CE-9FA962A50922}"/>
              </a:ext>
            </a:extLst>
          </p:cNvPr>
          <p:cNvSpPr>
            <a:spLocks noGrp="1" noChangeArrowheads="1"/>
          </p:cNvSpPr>
          <p:nvPr>
            <p:ph idx="1"/>
          </p:nvPr>
        </p:nvSpPr>
        <p:spPr>
          <a:xfrm>
            <a:off x="933451" y="2272710"/>
            <a:ext cx="16421100" cy="112062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Courier New" pitchFamily="49" charset="0"/>
                <a:cs typeface="Oracle Sans" panose="020B0503020204020204" pitchFamily="34" charset="0"/>
              </a:rPr>
              <a:t>SELECT</a:t>
            </a:r>
            <a:r>
              <a:rPr lang="en-US" altLang="en-US" dirty="0">
                <a:latin typeface="Oracle Sans" panose="020B0503020204020204" pitchFamily="34" charset="0"/>
                <a:cs typeface="Oracle Sans" panose="020B0503020204020204" pitchFamily="34" charset="0"/>
              </a:rPr>
              <a:t> identifies the columns to be displayed.</a:t>
            </a:r>
          </a:p>
          <a:p>
            <a:pPr lvl="1" eaLnBrk="1" hangingPunct="1"/>
            <a:r>
              <a:rPr lang="en-US" altLang="en-US" dirty="0">
                <a:latin typeface="Courier New" pitchFamily="49" charset="0"/>
                <a:cs typeface="Oracle Sans" panose="020B0503020204020204" pitchFamily="34" charset="0"/>
              </a:rPr>
              <a:t>FROM</a:t>
            </a:r>
            <a:r>
              <a:rPr lang="en-US" altLang="en-US" dirty="0">
                <a:latin typeface="Oracle Sans" panose="020B0503020204020204" pitchFamily="34" charset="0"/>
                <a:cs typeface="Oracle Sans" panose="020B0503020204020204" pitchFamily="34" charset="0"/>
              </a:rPr>
              <a:t> identifies the table containing those columns.</a:t>
            </a:r>
          </a:p>
        </p:txBody>
      </p:sp>
    </p:spTree>
    <p:custDataLst>
      <p:tags r:id="rId1"/>
    </p:custDataLst>
    <p:extLst>
      <p:ext uri="{BB962C8B-B14F-4D97-AF65-F5344CB8AC3E}">
        <p14:creationId xmlns:p14="http://schemas.microsoft.com/office/powerpoint/2010/main" val="3215916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Selecting All Columns</a:t>
            </a:r>
          </a:p>
        </p:txBody>
      </p:sp>
      <p:sp>
        <p:nvSpPr>
          <p:cNvPr id="2" name="Content Placeholder 1"/>
          <p:cNvSpPr>
            <a:spLocks noGrp="1"/>
          </p:cNvSpPr>
          <p:nvPr>
            <p:ph sz="half" idx="1"/>
          </p:nvPr>
        </p:nvSpPr>
        <p:spPr>
          <a:xfrm>
            <a:off x="3006825" y="2312991"/>
            <a:ext cx="4336976" cy="79108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Oracle Sans" panose="020B0503020204020204" pitchFamily="34" charset="0"/>
                <a:cs typeface="Oracle Sans" panose="020B0503020204020204" pitchFamily="34" charset="0"/>
              </a:rPr>
              <a:t>Oracle SQL Developer:</a:t>
            </a:r>
          </a:p>
        </p:txBody>
      </p:sp>
      <p:sp>
        <p:nvSpPr>
          <p:cNvPr id="3" name="Content Placeholder 2"/>
          <p:cNvSpPr>
            <a:spLocks noGrp="1"/>
          </p:cNvSpPr>
          <p:nvPr>
            <p:ph sz="half" idx="2"/>
          </p:nvPr>
        </p:nvSpPr>
        <p:spPr>
          <a:xfrm>
            <a:off x="11464726" y="2312991"/>
            <a:ext cx="3727649" cy="74607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Oracle Sans" panose="020B0503020204020204" pitchFamily="34" charset="0"/>
                <a:cs typeface="Oracle Sans" panose="020B0503020204020204" pitchFamily="34" charset="0"/>
              </a:rPr>
              <a:t>MySQL Workbench:</a:t>
            </a:r>
          </a:p>
        </p:txBody>
      </p:sp>
      <p:sp>
        <p:nvSpPr>
          <p:cNvPr id="7" name="Content Placeholder 2"/>
          <p:cNvSpPr txBox="1">
            <a:spLocks/>
          </p:cNvSpPr>
          <p:nvPr/>
        </p:nvSpPr>
        <p:spPr bwMode="gray">
          <a:xfrm>
            <a:off x="3095625" y="3285028"/>
            <a:ext cx="12096750" cy="94502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departments;</a:t>
            </a:r>
          </a:p>
        </p:txBody>
      </p:sp>
      <p:sp>
        <p:nvSpPr>
          <p:cNvPr id="14344" name="Rectangle 7"/>
          <p:cNvSpPr>
            <a:spLocks noChangeArrowheads="1"/>
          </p:cNvSpPr>
          <p:nvPr/>
        </p:nvSpPr>
        <p:spPr bwMode="gray">
          <a:xfrm flipH="1" flipV="1">
            <a:off x="4449079" y="3442202"/>
            <a:ext cx="316835" cy="307083"/>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pic>
        <p:nvPicPr>
          <p:cNvPr id="14345" name="Picture 7"/>
          <p:cNvPicPr>
            <a:picLocks noChangeAspect="1" noChangeArrowheads="1"/>
          </p:cNvPicPr>
          <p:nvPr/>
        </p:nvPicPr>
        <p:blipFill>
          <a:blip r:embed="rId4" cstate="print"/>
          <a:srcRect/>
          <a:stretch>
            <a:fillRect/>
          </a:stretch>
        </p:blipFill>
        <p:spPr bwMode="auto">
          <a:xfrm>
            <a:off x="1714501" y="4852310"/>
            <a:ext cx="7896293" cy="2866371"/>
          </a:xfrm>
          <a:prstGeom prst="rect">
            <a:avLst/>
          </a:prstGeom>
          <a:noFill/>
          <a:ln w="12700">
            <a:solidFill>
              <a:schemeClr val="tx1"/>
            </a:solidFill>
            <a:miter lim="800000"/>
            <a:headEnd type="none" w="sm" len="sm"/>
            <a:tailEnd type="none" w="sm" len="sm"/>
          </a:ln>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90882" y="4852310"/>
            <a:ext cx="5795309" cy="3071018"/>
          </a:xfrm>
          <a:prstGeom prst="rect">
            <a:avLst/>
          </a:prstGeom>
          <a:ln>
            <a:solidFill>
              <a:schemeClr val="tx1"/>
            </a:solidFill>
          </a:ln>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4828" y="4884032"/>
            <a:ext cx="642938" cy="714375"/>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12599" y="4884032"/>
            <a:ext cx="680564" cy="685800"/>
          </a:xfrm>
          <a:prstGeom prst="rect">
            <a:avLst/>
          </a:prstGeom>
        </p:spPr>
      </p:pic>
    </p:spTree>
    <p:custDataLst>
      <p:tags r:id="rId1"/>
    </p:custDataLst>
    <p:extLst>
      <p:ext uri="{BB962C8B-B14F-4D97-AF65-F5344CB8AC3E}">
        <p14:creationId xmlns:p14="http://schemas.microsoft.com/office/powerpoint/2010/main" val="1349103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048" y="679004"/>
            <a:ext cx="17139541"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4400" dirty="0">
                <a:latin typeface="+mj-lt"/>
                <a:cs typeface="Oracle Sans" panose="020B0503020204020204" pitchFamily="34" charset="0"/>
              </a:rPr>
              <a:t>Executing SQL Statements with Oracle SQL Developer and SQL*Plus</a:t>
            </a:r>
          </a:p>
        </p:txBody>
      </p:sp>
      <p:pic>
        <p:nvPicPr>
          <p:cNvPr id="6" name="Picture 5"/>
          <p:cNvPicPr>
            <a:picLocks noChangeAspect="1"/>
          </p:cNvPicPr>
          <p:nvPr/>
        </p:nvPicPr>
        <p:blipFill>
          <a:blip r:embed="rId4"/>
          <a:stretch>
            <a:fillRect/>
          </a:stretch>
        </p:blipFill>
        <p:spPr>
          <a:xfrm>
            <a:off x="3771901" y="3191015"/>
            <a:ext cx="5875529" cy="5143946"/>
          </a:xfrm>
          <a:prstGeom prst="rect">
            <a:avLst/>
          </a:prstGeom>
        </p:spPr>
      </p:pic>
      <p:sp>
        <p:nvSpPr>
          <p:cNvPr id="7" name="Rectangular Callout 6"/>
          <p:cNvSpPr/>
          <p:nvPr/>
        </p:nvSpPr>
        <p:spPr bwMode="auto">
          <a:xfrm>
            <a:off x="571500" y="3305314"/>
            <a:ext cx="2514600" cy="800100"/>
          </a:xfrm>
          <a:prstGeom prst="wedgeRectCallout">
            <a:avLst>
              <a:gd name="adj1" fmla="val 79518"/>
              <a:gd name="adj2" fmla="val 1664"/>
            </a:avLst>
          </a:prstGeom>
          <a:gradFill flip="none" rotWithShape="1">
            <a:gsLst>
              <a:gs pos="0">
                <a:srgbClr val="E5E5FF"/>
              </a:gs>
              <a:gs pos="100000">
                <a:srgbClr val="FFFFFF"/>
              </a:gs>
              <a:gs pos="50000">
                <a:srgbClr val="EBEBFF"/>
              </a:gs>
            </a:gsLst>
            <a:lin ang="8100000" scaled="1"/>
            <a:tileRect/>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82849" tIns="91424" rIns="182849" bIns="91424" anchor="ctr" anchorCtr="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eaLnBrk="0" hangingPunct="0">
              <a:spcBef>
                <a:spcPct val="20000"/>
              </a:spcBef>
              <a:buClr>
                <a:srgbClr val="FF0000"/>
              </a:buClr>
            </a:pPr>
            <a:r>
              <a:rPr lang="en-US" dirty="0">
                <a:solidFill>
                  <a:srgbClr val="000000"/>
                </a:solidFill>
                <a:latin typeface="Oracle Sans" panose="020B0503020204020204" pitchFamily="34" charset="0"/>
                <a:cs typeface="Oracle Sans" panose="020B0503020204020204" pitchFamily="34" charset="0"/>
                <a:sym typeface="Arial"/>
              </a:rPr>
              <a:t>Execute statement</a:t>
            </a:r>
          </a:p>
        </p:txBody>
      </p:sp>
      <p:sp>
        <p:nvSpPr>
          <p:cNvPr id="8" name="Rectangular Callout 7"/>
          <p:cNvSpPr/>
          <p:nvPr/>
        </p:nvSpPr>
        <p:spPr bwMode="auto">
          <a:xfrm>
            <a:off x="571500" y="5134336"/>
            <a:ext cx="2654337" cy="799878"/>
          </a:xfrm>
          <a:prstGeom prst="wedgeRectCallout">
            <a:avLst>
              <a:gd name="adj1" fmla="val 86493"/>
              <a:gd name="adj2" fmla="val -220760"/>
            </a:avLst>
          </a:prstGeom>
          <a:gradFill flip="none" rotWithShape="1">
            <a:gsLst>
              <a:gs pos="0">
                <a:srgbClr val="E5E5FF"/>
              </a:gs>
              <a:gs pos="100000">
                <a:srgbClr val="FFFFFF"/>
              </a:gs>
              <a:gs pos="50000">
                <a:srgbClr val="EBEBFF"/>
              </a:gs>
            </a:gsLst>
            <a:lin ang="8100000" scaled="1"/>
            <a:tileRect/>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82849" tIns="91424" rIns="182849" bIns="91424" anchor="ctr" anchorCtr="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eaLnBrk="0" hangingPunct="0">
              <a:spcBef>
                <a:spcPct val="20000"/>
              </a:spcBef>
              <a:buClr>
                <a:srgbClr val="FF0000"/>
              </a:buClr>
            </a:pPr>
            <a:r>
              <a:rPr lang="en-US" dirty="0">
                <a:solidFill>
                  <a:srgbClr val="000000"/>
                </a:solidFill>
                <a:latin typeface="Oracle Sans" panose="020B0503020204020204" pitchFamily="34" charset="0"/>
                <a:cs typeface="Oracle Sans" panose="020B0503020204020204" pitchFamily="34" charset="0"/>
                <a:sym typeface="Arial"/>
              </a:rPr>
              <a:t>Run script</a:t>
            </a:r>
          </a:p>
        </p:txBody>
      </p:sp>
      <p:pic>
        <p:nvPicPr>
          <p:cNvPr id="9" name="Picture 8"/>
          <p:cNvPicPr>
            <a:picLocks noChangeAspect="1"/>
          </p:cNvPicPr>
          <p:nvPr/>
        </p:nvPicPr>
        <p:blipFill>
          <a:blip r:embed="rId5"/>
          <a:stretch>
            <a:fillRect/>
          </a:stretch>
        </p:blipFill>
        <p:spPr>
          <a:xfrm>
            <a:off x="10193492" y="4082631"/>
            <a:ext cx="7658763" cy="3360711"/>
          </a:xfrm>
          <a:prstGeom prst="rect">
            <a:avLst/>
          </a:prstGeom>
        </p:spPr>
      </p:pic>
      <p:sp>
        <p:nvSpPr>
          <p:cNvPr id="10" name="TextBox 9"/>
          <p:cNvSpPr txBox="1"/>
          <p:nvPr/>
        </p:nvSpPr>
        <p:spPr>
          <a:xfrm>
            <a:off x="10333229" y="3533914"/>
            <a:ext cx="2125472"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LavosHandy™" panose="03000000000000000000" pitchFamily="66" charset="0"/>
                <a:cs typeface="Oracle Sans" panose="020B0503020204020204" pitchFamily="34" charset="0"/>
              </a:rPr>
              <a:t>SQL * Plus</a:t>
            </a:r>
          </a:p>
        </p:txBody>
      </p:sp>
      <p:sp>
        <p:nvSpPr>
          <p:cNvPr id="11" name="TextBox 10"/>
          <p:cNvSpPr txBox="1"/>
          <p:nvPr/>
        </p:nvSpPr>
        <p:spPr>
          <a:xfrm>
            <a:off x="3769518" y="2786286"/>
            <a:ext cx="2745582"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LavosHandy™" panose="03000000000000000000" pitchFamily="66" charset="0"/>
                <a:cs typeface="Oracle Sans" panose="020B0503020204020204" pitchFamily="34" charset="0"/>
              </a:rPr>
              <a:t>SQL Developer</a:t>
            </a:r>
          </a:p>
        </p:txBody>
      </p:sp>
    </p:spTree>
    <p:custDataLst>
      <p:tags r:id="rId1"/>
    </p:custDataLst>
    <p:extLst>
      <p:ext uri="{BB962C8B-B14F-4D97-AF65-F5344CB8AC3E}">
        <p14:creationId xmlns:p14="http://schemas.microsoft.com/office/powerpoint/2010/main" val="467885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4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178</TotalTime>
  <Words>5584</Words>
  <Application>Microsoft Office PowerPoint</Application>
  <PresentationFormat>Custom</PresentationFormat>
  <Paragraphs>468</Paragraphs>
  <Slides>40</Slides>
  <Notes>40</Notes>
  <HiddenSlides>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9" baseType="lpstr">
      <vt:lpstr>Arial</vt:lpstr>
      <vt:lpstr>Calibri</vt:lpstr>
      <vt:lpstr>Courier New</vt:lpstr>
      <vt:lpstr>Georgia</vt:lpstr>
      <vt:lpstr>LavosHandy™</vt:lpstr>
      <vt:lpstr>Oracle Sans</vt:lpstr>
      <vt:lpstr>Times New Roman</vt:lpstr>
      <vt:lpstr>OU Redwood PowerPoint Template</vt:lpstr>
      <vt:lpstr>Document</vt:lpstr>
      <vt:lpstr>Retrieving Data Using  the SQL SELECT Statement</vt:lpstr>
      <vt:lpstr>Course Roadmap</vt:lpstr>
      <vt:lpstr>Objectives</vt:lpstr>
      <vt:lpstr>Lesson Agenda</vt:lpstr>
      <vt:lpstr>HR Application Scenario</vt:lpstr>
      <vt:lpstr>Writing SQL Statements</vt:lpstr>
      <vt:lpstr>Basic SELECT Statement</vt:lpstr>
      <vt:lpstr>Selecting All Columns</vt:lpstr>
      <vt:lpstr>Executing SQL Statements with Oracle SQL Developer and SQL*Plus</vt:lpstr>
      <vt:lpstr>Column Heading Defaults in SQL Developer and SQL*Plus</vt:lpstr>
      <vt:lpstr>Executing SQL Statements in MySQL Workbench</vt:lpstr>
      <vt:lpstr>Executing SQL Statements in mysql Command-line Client</vt:lpstr>
      <vt:lpstr>Selecting Specific Columns</vt:lpstr>
      <vt:lpstr>Selecting from dual with Oracle Database</vt:lpstr>
      <vt:lpstr>Selecting Constant Expressions in MySQL</vt:lpstr>
      <vt:lpstr>Lesson Agenda</vt:lpstr>
      <vt:lpstr>Arithmetic Expressions</vt:lpstr>
      <vt:lpstr>Using Arithmetic Operators</vt:lpstr>
      <vt:lpstr>Operator Precedence</vt:lpstr>
      <vt:lpstr>Defining a Null Value</vt:lpstr>
      <vt:lpstr>Null Values in Arithmetic Expressions</vt:lpstr>
      <vt:lpstr>Lesson Agenda</vt:lpstr>
      <vt:lpstr>Defining a Column Alias</vt:lpstr>
      <vt:lpstr>Using Column Aliases</vt:lpstr>
      <vt:lpstr>Lesson Agenda</vt:lpstr>
      <vt:lpstr>Concatenation Operator in Oracle</vt:lpstr>
      <vt:lpstr>Concatenation Function in MySQL – CONCAT()</vt:lpstr>
      <vt:lpstr>Literal Character Strings</vt:lpstr>
      <vt:lpstr>Using Literal Character Strings in Oracle</vt:lpstr>
      <vt:lpstr>Using Literal Character Strings in MySQL</vt:lpstr>
      <vt:lpstr>Alternative Quote (q) Operator in Oracle</vt:lpstr>
      <vt:lpstr>Including a Single Quotation Mark in a String with an Escape Sequence in MySQL</vt:lpstr>
      <vt:lpstr>Duplicate Rows</vt:lpstr>
      <vt:lpstr>Lesson Agenda</vt:lpstr>
      <vt:lpstr>Displaying Table Structure by Using the DESCRIBE Command</vt:lpstr>
      <vt:lpstr>Displaying Table Structure by Using Oracle SQL Developer</vt:lpstr>
      <vt:lpstr>Displaying Table Structure by Using MySQL Workbench</vt:lpstr>
      <vt:lpstr>Summary</vt:lpstr>
      <vt:lpstr>Practice 2: Overview</vt:lpstr>
      <vt:lpstr>PowerPoint Presentation</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Bhargavi</dc:creator>
  <cp:keywords>OU Redwood PowerPoint Template</cp:keywords>
  <dc:description>Oracle University Production Services PowerPoint Template</dc:description>
  <cp:lastModifiedBy>Pavithran Adka</cp:lastModifiedBy>
  <cp:revision>98</cp:revision>
  <cp:lastPrinted>2002-03-28T23:57:22Z</cp:lastPrinted>
  <dcterms:created xsi:type="dcterms:W3CDTF">2020-05-18T08:44:08Z</dcterms:created>
  <dcterms:modified xsi:type="dcterms:W3CDTF">2020-06-21T09:04:59Z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