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notesSlides/notesSlide42.xml" ContentType="application/vnd.openxmlformats-officedocument.presentationml.notesSlide+xml"/>
  <Override PartName="/ppt/tags/tag58.xml" ContentType="application/vnd.openxmlformats-officedocument.presentationml.tags+xml"/>
  <Override PartName="/ppt/notesSlides/notesSlide43.xml" ContentType="application/vnd.openxmlformats-officedocument.presentationml.notesSlide+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tags/tag61.xml" ContentType="application/vnd.openxmlformats-officedocument.presentationml.tags+xml"/>
  <Override PartName="/ppt/notesSlides/notesSlide46.xml" ContentType="application/vnd.openxmlformats-officedocument.presentationml.notesSlide+xml"/>
  <Override PartName="/ppt/tags/tag6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0"/>
  </p:notesMasterIdLst>
  <p:handoutMasterIdLst>
    <p:handoutMasterId r:id="rId51"/>
  </p:handoutMasterIdLst>
  <p:sldIdLst>
    <p:sldId id="285" r:id="rId2"/>
    <p:sldId id="333"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1" r:id="rId47"/>
    <p:sldId id="332" r:id="rId48"/>
    <p:sldId id="334" r:id="rId49"/>
  </p:sldIdLst>
  <p:sldSz cx="18288000" cy="10287000"/>
  <p:notesSz cx="7772400" cy="100584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3628" userDrawn="1">
          <p15:clr>
            <a:srgbClr val="A4A3A4"/>
          </p15:clr>
        </p15:guide>
        <p15:guide id="7" pos="7892" userDrawn="1">
          <p15:clr>
            <a:srgbClr val="A4A3A4"/>
          </p15:clr>
        </p15:guide>
        <p15:guide id="8" pos="4263" userDrawn="1">
          <p15:clr>
            <a:srgbClr val="A4A3A4"/>
          </p15:clr>
        </p15:guide>
        <p15:guide id="9" orient="horz" pos="1970" userDrawn="1">
          <p15:clr>
            <a:srgbClr val="A4A3A4"/>
          </p15:clr>
        </p15:guide>
        <p15:guide id="10" pos="1859" userDrawn="1">
          <p15:clr>
            <a:srgbClr val="A4A3A4"/>
          </p15:clr>
        </p15:guide>
        <p15:guide id="11" pos="9570" userDrawn="1">
          <p15:clr>
            <a:srgbClr val="A4A3A4"/>
          </p15:clr>
        </p15:guide>
        <p15:guide id="12" orient="horz" pos="4011"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gavi" initials="B" lastIdx="1" clrIdx="0">
    <p:extLst>
      <p:ext uri="{19B8F6BF-5375-455C-9EA6-DF929625EA0E}">
        <p15:presenceInfo xmlns:p15="http://schemas.microsoft.com/office/powerpoint/2012/main" userId="Bhargav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0189" autoAdjust="0"/>
    <p:restoredTop sz="94434" autoAdjust="0"/>
  </p:normalViewPr>
  <p:slideViewPr>
    <p:cSldViewPr showGuides="1">
      <p:cViewPr varScale="1">
        <p:scale>
          <a:sx n="45" d="100"/>
          <a:sy n="45" d="100"/>
        </p:scale>
        <p:origin x="954" y="48"/>
      </p:cViewPr>
      <p:guideLst>
        <p:guide orient="horz" pos="3240"/>
        <p:guide pos="3628"/>
        <p:guide pos="7892"/>
        <p:guide pos="4263"/>
        <p:guide orient="horz" pos="1970"/>
        <p:guide pos="1859"/>
        <p:guide pos="9570"/>
        <p:guide orient="horz" pos="4011"/>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8" d="100"/>
          <a:sy n="48" d="100"/>
        </p:scale>
        <p:origin x="36" y="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3 -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3 -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36.emf"/><Relationship Id="rId4" Type="http://schemas.openxmlformats.org/officeDocument/2006/relationships/oleObject" Target="../embeddings/oleObject1.bin"/></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44.emf"/><Relationship Id="rId4" Type="http://schemas.openxmlformats.org/officeDocument/2006/relationships/oleObject" Target="../embeddings/oleObject2.bin"/></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47.emf"/><Relationship Id="rId4" Type="http://schemas.openxmlformats.org/officeDocument/2006/relationships/oleObject" Target="../embeddings/oleObject3.bin"/></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50.emf"/><Relationship Id="rId4" Type="http://schemas.openxmlformats.org/officeDocument/2006/relationships/oleObject" Target="../embeddings/oleObject4.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vmlDrawing" Target="../drawings/vmlDrawing5.vml"/><Relationship Id="rId5" Type="http://schemas.openxmlformats.org/officeDocument/2006/relationships/image" Target="../media/image69.emf"/><Relationship Id="rId4" Type="http://schemas.openxmlformats.org/officeDocument/2006/relationships/oleObject" Target="../embeddings/oleObject5.bin"/></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457200" y="457200"/>
            <a:ext cx="6858000" cy="3859213"/>
          </a:xfrm>
        </p:spPr>
      </p:sp>
      <p:sp>
        <p:nvSpPr>
          <p:cNvPr id="5" name="Notes Placeholder 4"/>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4835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Rot="1" noChangeAspect="1" noChangeArrowheads="1" noTextEdit="1"/>
          </p:cNvSpPr>
          <p:nvPr>
            <p:ph type="sldImg"/>
          </p:nvPr>
        </p:nvSpPr>
        <p:spPr>
          <a:xfrm>
            <a:off x="457200" y="457200"/>
            <a:ext cx="6858000" cy="3859213"/>
          </a:xfrm>
          <a:ln/>
        </p:spPr>
      </p:sp>
      <p:sp>
        <p:nvSpPr>
          <p:cNvPr id="23555" name="Rectangle 5"/>
          <p:cNvSpPr>
            <a:spLocks noGrp="1" noChangeArrowheads="1"/>
          </p:cNvSpPr>
          <p:nvPr>
            <p:ph type="body" idx="1"/>
          </p:nvPr>
        </p:nvSpPr>
        <p:spPr>
          <a:noFill/>
          <a:ln/>
        </p:spPr>
        <p:txBody>
          <a:bodyPr lIns="13611" tIns="13611" rIns="13611" bIns="13611"/>
          <a:lstStyle/>
          <a:p>
            <a:pPr lvl="1" eaLnBrk="1" hangingPunct="1"/>
            <a:r>
              <a:rPr lang="en-US" altLang="en-US" dirty="0"/>
              <a:t>In the first example in the slide, the </a:t>
            </a:r>
            <a:r>
              <a:rPr lang="en-US" altLang="en-US" dirty="0">
                <a:solidFill>
                  <a:schemeClr val="tx1"/>
                </a:solidFill>
                <a:latin typeface="Courier New" pitchFamily="49" charset="0"/>
              </a:rPr>
              <a:t>SELECT</a:t>
            </a:r>
            <a:r>
              <a:rPr lang="en-US" altLang="en-US" dirty="0">
                <a:solidFill>
                  <a:schemeClr val="tx1"/>
                </a:solidFill>
              </a:rPr>
              <a:t> statement retrieves the last name and salary from the </a:t>
            </a:r>
            <a:r>
              <a:rPr lang="en-US" altLang="en-US" dirty="0">
                <a:solidFill>
                  <a:schemeClr val="tx1"/>
                </a:solidFill>
                <a:latin typeface="Courier New" pitchFamily="49" charset="0"/>
              </a:rPr>
              <a:t>employees</a:t>
            </a:r>
            <a:r>
              <a:rPr lang="en-US" altLang="en-US" dirty="0">
                <a:solidFill>
                  <a:schemeClr val="tx1"/>
                </a:solidFill>
              </a:rPr>
              <a:t> table for any employee whose salary is less than or equal to $3,000. Observe that there is an explicit value supplied to the </a:t>
            </a:r>
            <a:r>
              <a:rPr lang="en-US" altLang="en-US" dirty="0">
                <a:solidFill>
                  <a:schemeClr val="tx1"/>
                </a:solidFill>
                <a:latin typeface="Courier New" pitchFamily="49" charset="0"/>
              </a:rPr>
              <a:t>WHERE</a:t>
            </a:r>
            <a:r>
              <a:rPr lang="en-US" altLang="en-US" dirty="0">
                <a:solidFill>
                  <a:schemeClr val="tx1"/>
                </a:solidFill>
              </a:rPr>
              <a:t> clause</a:t>
            </a:r>
            <a:r>
              <a:rPr lang="en-US" altLang="en-US" dirty="0"/>
              <a:t>. The explicit value of </a:t>
            </a:r>
            <a:r>
              <a:rPr lang="en-US" altLang="en-US" dirty="0">
                <a:latin typeface="Courier New" pitchFamily="49" charset="0"/>
              </a:rPr>
              <a:t>3000</a:t>
            </a:r>
            <a:r>
              <a:rPr lang="en-US" altLang="en-US" dirty="0"/>
              <a:t> is compared to the salary value in the </a:t>
            </a:r>
            <a:r>
              <a:rPr lang="en-US" altLang="en-US" dirty="0">
                <a:latin typeface="Courier New" pitchFamily="49" charset="0"/>
              </a:rPr>
              <a:t>salary</a:t>
            </a:r>
            <a:r>
              <a:rPr lang="en-US" altLang="en-US" dirty="0"/>
              <a:t> column of the </a:t>
            </a:r>
            <a:r>
              <a:rPr lang="en-US" altLang="en-US" dirty="0">
                <a:latin typeface="Courier New" pitchFamily="49" charset="0"/>
              </a:rPr>
              <a:t>employees</a:t>
            </a:r>
            <a:r>
              <a:rPr lang="en-US" altLang="en-US" dirty="0"/>
              <a:t> table.</a:t>
            </a:r>
          </a:p>
          <a:p>
            <a:pPr lvl="1" eaLnBrk="1" hangingPunct="1"/>
            <a:r>
              <a:rPr lang="en-US" altLang="en-US" dirty="0"/>
              <a:t>In the second example, the </a:t>
            </a:r>
            <a:r>
              <a:rPr lang="en-US" altLang="en-US" dirty="0">
                <a:latin typeface="Courier New" pitchFamily="49" charset="0"/>
                <a:cs typeface="Courier New" pitchFamily="49" charset="0"/>
              </a:rPr>
              <a:t>SELECT</a:t>
            </a:r>
            <a:r>
              <a:rPr lang="en-US" altLang="en-US" dirty="0"/>
              <a:t> statement retrieves all rows where the last name is </a:t>
            </a:r>
            <a:r>
              <a:rPr lang="en-US" altLang="en-US" dirty="0">
                <a:latin typeface="Courier New" pitchFamily="49" charset="0"/>
                <a:cs typeface="Courier New" pitchFamily="49" charset="0"/>
              </a:rPr>
              <a:t>Abel</a:t>
            </a:r>
            <a:r>
              <a:rPr lang="en-US" altLang="en-US" dirty="0"/>
              <a:t>. Because * is used in the </a:t>
            </a:r>
            <a:r>
              <a:rPr lang="en-US" altLang="en-US" dirty="0">
                <a:latin typeface="Courier New" pitchFamily="49" charset="0"/>
                <a:cs typeface="Courier New" pitchFamily="49" charset="0"/>
              </a:rPr>
              <a:t>SELECT</a:t>
            </a:r>
            <a:r>
              <a:rPr lang="en-US" altLang="en-US" dirty="0"/>
              <a:t> statement, all fields from the employees table appear in the result set.</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310352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457200" y="457200"/>
            <a:ext cx="6858000" cy="3859213"/>
          </a:xfrm>
        </p:spPr>
      </p:sp>
      <p:sp>
        <p:nvSpPr>
          <p:cNvPr id="8" name="Notes Placeholder 7"/>
          <p:cNvSpPr>
            <a:spLocks noGrp="1"/>
          </p:cNvSpPr>
          <p:nvPr>
            <p:ph type="body" idx="1"/>
          </p:nvPr>
        </p:nvSpPr>
        <p:spPr/>
        <p:txBody>
          <a:bodyPr>
            <a:normAutofit/>
          </a:bodyPr>
          <a:lstStyle/>
          <a:p>
            <a:pPr lvl="1" eaLnBrk="1" hangingPunct="1"/>
            <a:r>
              <a:rPr lang="en-US" altLang="en-US" dirty="0"/>
              <a:t>You can display rows  based on a range of values using the </a:t>
            </a:r>
            <a:r>
              <a:rPr lang="en-US" altLang="en-US" dirty="0">
                <a:latin typeface="Courier New" pitchFamily="49" charset="0"/>
                <a:cs typeface="Courier New" pitchFamily="49" charset="0"/>
              </a:rPr>
              <a:t>BETWEEN</a:t>
            </a:r>
            <a:r>
              <a:rPr lang="en-US" altLang="en-US" dirty="0"/>
              <a:t> operator. The range that you specify contains a lower limit and an upper limit.</a:t>
            </a:r>
          </a:p>
          <a:p>
            <a:pPr lvl="1" eaLnBrk="1" hangingPunct="1"/>
            <a:r>
              <a:rPr lang="en-US" altLang="en-US" dirty="0"/>
              <a:t>The </a:t>
            </a:r>
            <a:r>
              <a:rPr lang="en-US" altLang="en-US" dirty="0">
                <a:latin typeface="Courier New" pitchFamily="49" charset="0"/>
                <a:cs typeface="Courier New" pitchFamily="49" charset="0"/>
              </a:rPr>
              <a:t>SELECT</a:t>
            </a:r>
            <a:r>
              <a:rPr lang="en-US" altLang="en-US" dirty="0"/>
              <a:t> statement in the slide returns rows from the </a:t>
            </a:r>
            <a:r>
              <a:rPr lang="en-US" altLang="en-US" dirty="0">
                <a:latin typeface="Courier New" pitchFamily="49" charset="0"/>
                <a:cs typeface="Courier New" pitchFamily="49" charset="0"/>
              </a:rPr>
              <a:t>employees</a:t>
            </a:r>
            <a:r>
              <a:rPr lang="en-US" altLang="en-US" dirty="0"/>
              <a:t> table for any employee whose salary is between $2,500 and $3,500. </a:t>
            </a:r>
          </a:p>
          <a:p>
            <a:pPr lvl="1" eaLnBrk="1" hangingPunct="1"/>
            <a:r>
              <a:rPr lang="en-US" altLang="en-US" dirty="0"/>
              <a:t>Values that are specified with the </a:t>
            </a:r>
            <a:r>
              <a:rPr lang="en-US" altLang="en-US" dirty="0">
                <a:latin typeface="Courier New" pitchFamily="49" charset="0"/>
                <a:cs typeface="Courier New" pitchFamily="49" charset="0"/>
              </a:rPr>
              <a:t>BETWEEN</a:t>
            </a:r>
            <a:r>
              <a:rPr lang="en-US" altLang="en-US" dirty="0"/>
              <a:t> operator are inclusive. Remember, you must specify the lower limit first.</a:t>
            </a:r>
          </a:p>
          <a:p>
            <a:pPr lvl="1" eaLnBrk="1" hangingPunct="1"/>
            <a:r>
              <a:rPr lang="en-US" altLang="en-US" dirty="0"/>
              <a:t>You can also use the </a:t>
            </a:r>
            <a:r>
              <a:rPr lang="en-US" altLang="en-US" dirty="0">
                <a:latin typeface="Courier New" pitchFamily="49" charset="0"/>
                <a:cs typeface="Courier New" pitchFamily="49" charset="0"/>
              </a:rPr>
              <a:t>BETWEEN</a:t>
            </a:r>
            <a:r>
              <a:rPr lang="en-US" altLang="en-US" dirty="0"/>
              <a:t> operator on character values:</a:t>
            </a:r>
          </a:p>
          <a:p>
            <a:pPr eaLnBrk="1" hangingPunct="1"/>
            <a:r>
              <a:rPr lang="en-US" altLang="en-US" dirty="0"/>
              <a:t>	</a:t>
            </a:r>
            <a:r>
              <a:rPr lang="en-US" altLang="en-US" b="0" dirty="0">
                <a:latin typeface="Courier New" pitchFamily="49" charset="0"/>
                <a:cs typeface="Courier New" pitchFamily="49" charset="0"/>
              </a:rPr>
              <a:t>SELECT </a:t>
            </a:r>
            <a:r>
              <a:rPr lang="en-US" altLang="en-US" b="0" dirty="0" err="1">
                <a:latin typeface="Courier New" pitchFamily="49" charset="0"/>
                <a:cs typeface="Courier New" pitchFamily="49" charset="0"/>
              </a:rPr>
              <a:t>last_name</a:t>
            </a:r>
            <a:r>
              <a:rPr lang="en-US" altLang="en-US" b="0" dirty="0">
                <a:latin typeface="Courier New" pitchFamily="49" charset="0"/>
                <a:cs typeface="Courier New" pitchFamily="49" charset="0"/>
              </a:rPr>
              <a:t> FROM employees</a:t>
            </a:r>
          </a:p>
          <a:p>
            <a:pPr eaLnBrk="1" hangingPunct="1"/>
            <a:r>
              <a:rPr lang="en-US" altLang="en-US" b="0" dirty="0">
                <a:latin typeface="Courier New" pitchFamily="49" charset="0"/>
                <a:cs typeface="Courier New" pitchFamily="49" charset="0"/>
              </a:rPr>
              <a:t>	WHERE </a:t>
            </a:r>
            <a:r>
              <a:rPr lang="en-US" altLang="en-US" b="0" dirty="0" err="1">
                <a:latin typeface="Courier New" pitchFamily="49" charset="0"/>
                <a:cs typeface="Courier New" pitchFamily="49" charset="0"/>
              </a:rPr>
              <a:t>last_name</a:t>
            </a:r>
            <a:r>
              <a:rPr lang="en-US" altLang="en-US" b="0" dirty="0">
                <a:latin typeface="Courier New" pitchFamily="49" charset="0"/>
                <a:cs typeface="Courier New" pitchFamily="49" charset="0"/>
              </a:rPr>
              <a:t> BETWEEN 'King' AND 'Whalen';</a:t>
            </a:r>
          </a:p>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1024151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0"/>
          <p:cNvSpPr>
            <a:spLocks noGrp="1" noRot="1" noChangeAspect="1" noChangeArrowheads="1" noTextEdit="1"/>
          </p:cNvSpPr>
          <p:nvPr>
            <p:ph type="sldImg"/>
          </p:nvPr>
        </p:nvSpPr>
        <p:spPr>
          <a:xfrm>
            <a:off x="457200" y="457200"/>
            <a:ext cx="6858000" cy="3859213"/>
          </a:xfrm>
          <a:ln/>
        </p:spPr>
      </p:sp>
      <p:sp>
        <p:nvSpPr>
          <p:cNvPr id="27651" name="Rectangle 1031"/>
          <p:cNvSpPr>
            <a:spLocks noGrp="1" noChangeArrowheads="1"/>
          </p:cNvSpPr>
          <p:nvPr>
            <p:ph type="body" idx="1"/>
          </p:nvPr>
        </p:nvSpPr>
        <p:spPr>
          <a:noFill/>
          <a:ln/>
        </p:spPr>
        <p:txBody>
          <a:bodyPr lIns="13611" tIns="13611" rIns="13611" bIns="13611"/>
          <a:lstStyle/>
          <a:p>
            <a:pPr lvl="1" eaLnBrk="1" hangingPunct="1"/>
            <a:r>
              <a:rPr lang="en-US" altLang="en-US" dirty="0"/>
              <a:t>You can use the </a:t>
            </a:r>
            <a:r>
              <a:rPr lang="en-US" altLang="en-US" dirty="0">
                <a:latin typeface="Courier New" pitchFamily="49" charset="0"/>
              </a:rPr>
              <a:t>IN</a:t>
            </a:r>
            <a:r>
              <a:rPr lang="en-US" altLang="en-US" dirty="0"/>
              <a:t> operator to test for values among a specified set of values. The condition defined using the </a:t>
            </a:r>
            <a:r>
              <a:rPr lang="en-US" altLang="en-US" dirty="0">
                <a:latin typeface="Courier New" pitchFamily="49" charset="0"/>
              </a:rPr>
              <a:t>IN</a:t>
            </a:r>
            <a:r>
              <a:rPr lang="en-US" altLang="en-US" dirty="0"/>
              <a:t> operator is also known as the </a:t>
            </a:r>
            <a:r>
              <a:rPr lang="en-US" altLang="en-US" i="1" dirty="0"/>
              <a:t>membership condition</a:t>
            </a:r>
            <a:r>
              <a:rPr lang="en-US" altLang="en-US" dirty="0"/>
              <a:t>.</a:t>
            </a:r>
          </a:p>
          <a:p>
            <a:pPr lvl="1" eaLnBrk="1" hangingPunct="1"/>
            <a:r>
              <a:rPr lang="en-US" altLang="en-US" dirty="0"/>
              <a:t>The example in the slide displays employee IDs, last names, salaries, and manager’s employee IDs for all the employees whose manager’s employee ID is 100, 101, or 201.</a:t>
            </a:r>
          </a:p>
          <a:p>
            <a:pPr lvl="1" eaLnBrk="1" hangingPunct="1"/>
            <a:r>
              <a:rPr lang="en-US" altLang="en-US" b="1" dirty="0"/>
              <a:t>Note:</a:t>
            </a:r>
            <a:r>
              <a:rPr lang="en-US" altLang="en-US" dirty="0"/>
              <a:t> The set of values can be specified in any random order</a:t>
            </a:r>
            <a:r>
              <a:rPr lang="en-US" altLang="en-US" dirty="0">
                <a:cs typeface="Times New Roman" pitchFamily="18" charset="0"/>
              </a:rPr>
              <a:t>—</a:t>
            </a:r>
            <a:r>
              <a:rPr lang="en-US" altLang="en-US" dirty="0"/>
              <a:t>for example, (201,100,101).</a:t>
            </a:r>
          </a:p>
          <a:p>
            <a:pPr lvl="1" eaLnBrk="1" hangingPunct="1"/>
            <a:r>
              <a:rPr lang="en-US" altLang="en-US" dirty="0"/>
              <a:t>The </a:t>
            </a:r>
            <a:r>
              <a:rPr lang="en-US" altLang="en-US" dirty="0">
                <a:latin typeface="Courier New" pitchFamily="49" charset="0"/>
              </a:rPr>
              <a:t>IN</a:t>
            </a:r>
            <a:r>
              <a:rPr lang="en-US" altLang="en-US" dirty="0"/>
              <a:t> operator can be used with any data type. The following example returns rows from the </a:t>
            </a:r>
            <a:r>
              <a:rPr lang="en-US" altLang="en-US" dirty="0">
                <a:latin typeface="Courier New" pitchFamily="49" charset="0"/>
              </a:rPr>
              <a:t>employees</a:t>
            </a:r>
            <a:r>
              <a:rPr lang="en-US" altLang="en-US" dirty="0"/>
              <a:t> table, for any employee whose last name is included with the </a:t>
            </a:r>
            <a:r>
              <a:rPr lang="en-US" altLang="en-US" dirty="0">
                <a:latin typeface="Courier New" pitchFamily="49" charset="0"/>
                <a:cs typeface="Courier New" pitchFamily="49" charset="0"/>
              </a:rPr>
              <a:t>IN</a:t>
            </a:r>
            <a:r>
              <a:rPr lang="en-US" altLang="en-US" dirty="0"/>
              <a:t> operator:</a:t>
            </a:r>
          </a:p>
          <a:p>
            <a:pPr marL="939203" lvl="4" eaLnBrk="1" hangingPunct="1"/>
            <a:r>
              <a:rPr lang="en-US" altLang="en-US" dirty="0"/>
              <a:t>SELECT </a:t>
            </a:r>
            <a:r>
              <a:rPr lang="en-US" altLang="en-US" dirty="0" err="1"/>
              <a:t>employee_id</a:t>
            </a:r>
            <a:r>
              <a:rPr lang="en-US" altLang="en-US" dirty="0"/>
              <a:t>, </a:t>
            </a:r>
            <a:r>
              <a:rPr lang="en-US" altLang="en-US" dirty="0" err="1"/>
              <a:t>manager_id</a:t>
            </a:r>
            <a:r>
              <a:rPr lang="en-US" altLang="en-US" dirty="0"/>
              <a:t>, </a:t>
            </a:r>
            <a:r>
              <a:rPr lang="en-US" altLang="en-US" dirty="0" err="1"/>
              <a:t>department_id</a:t>
            </a:r>
            <a:endParaRPr lang="en-US" altLang="en-US" dirty="0"/>
          </a:p>
          <a:p>
            <a:pPr marL="939203" lvl="4" eaLnBrk="1" hangingPunct="1"/>
            <a:r>
              <a:rPr lang="en-US" altLang="en-US" dirty="0"/>
              <a:t>FROM   employees</a:t>
            </a:r>
          </a:p>
          <a:p>
            <a:pPr marL="939203" lvl="4" eaLnBrk="1" hangingPunct="1"/>
            <a:r>
              <a:rPr lang="en-US" altLang="en-US" dirty="0"/>
              <a:t>WHERE  </a:t>
            </a:r>
            <a:r>
              <a:rPr lang="en-US" altLang="en-US" dirty="0" err="1"/>
              <a:t>last_name</a:t>
            </a:r>
            <a:r>
              <a:rPr lang="en-US" altLang="en-US" dirty="0"/>
              <a:t> IN ('</a:t>
            </a:r>
            <a:r>
              <a:rPr lang="en-US" altLang="en-US" dirty="0" err="1"/>
              <a:t>Hartstein</a:t>
            </a:r>
            <a:r>
              <a:rPr lang="en-US" altLang="en-US" dirty="0"/>
              <a:t>', 'Vargas');</a:t>
            </a:r>
          </a:p>
          <a:p>
            <a:pPr lvl="1" eaLnBrk="1" hangingPunct="1"/>
            <a:r>
              <a:rPr lang="en-US" altLang="en-US" dirty="0"/>
              <a:t>If characters or dates are used in a list, they must be enclosed within single quotation marks (</a:t>
            </a:r>
            <a:r>
              <a:rPr lang="en-US" altLang="en-US" dirty="0">
                <a:latin typeface="Courier New" pitchFamily="49" charset="0"/>
              </a:rPr>
              <a:t>''</a:t>
            </a:r>
            <a:r>
              <a:rPr lang="en-US" altLang="en-US" dirty="0"/>
              <a:t>).</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94322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p:cNvSpPr>
            <a:spLocks noGrp="1" noChangeArrowheads="1"/>
          </p:cNvSpPr>
          <p:nvPr>
            <p:ph type="body" idx="1"/>
          </p:nvPr>
        </p:nvSpPr>
        <p:spPr>
          <a:xfrm>
            <a:off x="457200" y="4617720"/>
            <a:ext cx="6858000" cy="6244128"/>
          </a:xfrm>
        </p:spPr>
        <p:txBody>
          <a:bodyPr>
            <a:normAutofit/>
          </a:bodyPr>
          <a:lstStyle/>
          <a:p>
            <a:pPr lvl="1" eaLnBrk="1" hangingPunct="1"/>
            <a:r>
              <a:rPr lang="en-US" altLang="en-US" dirty="0"/>
              <a:t>You may not always know </a:t>
            </a:r>
            <a:r>
              <a:rPr lang="en-US" altLang="en-US" dirty="0">
                <a:solidFill>
                  <a:schemeClr val="tx1"/>
                </a:solidFill>
              </a:rPr>
              <a:t>the exact value to search for. You can select rows that match a character pattern by using the </a:t>
            </a:r>
            <a:r>
              <a:rPr lang="en-US" altLang="en-US" dirty="0">
                <a:solidFill>
                  <a:schemeClr val="tx1"/>
                </a:solidFill>
                <a:latin typeface="Courier New" pitchFamily="49" charset="0"/>
              </a:rPr>
              <a:t>LIKE</a:t>
            </a:r>
            <a:r>
              <a:rPr lang="en-US" altLang="en-US" dirty="0">
                <a:solidFill>
                  <a:schemeClr val="tx1"/>
                </a:solidFill>
              </a:rPr>
              <a:t> operator. The character pattern</a:t>
            </a:r>
            <a:r>
              <a:rPr lang="en-US" altLang="en-US" dirty="0">
                <a:solidFill>
                  <a:schemeClr val="tx1"/>
                </a:solidFill>
                <a:cs typeface="Times New Roman" pitchFamily="18" charset="0"/>
              </a:rPr>
              <a:t>–</a:t>
            </a:r>
            <a:r>
              <a:rPr lang="en-US" altLang="en-US" dirty="0">
                <a:solidFill>
                  <a:schemeClr val="tx1"/>
                </a:solidFill>
              </a:rPr>
              <a:t>matching operation is referred to as a </a:t>
            </a:r>
            <a:r>
              <a:rPr lang="en-US" altLang="en-US" i="1" dirty="0">
                <a:solidFill>
                  <a:schemeClr val="tx1"/>
                </a:solidFill>
              </a:rPr>
              <a:t>wildcard </a:t>
            </a:r>
            <a:r>
              <a:rPr lang="en-US" altLang="en-US" dirty="0">
                <a:solidFill>
                  <a:schemeClr val="tx1"/>
                </a:solidFill>
              </a:rPr>
              <a:t>search. Two symbols can be used to construct the search string. </a:t>
            </a:r>
          </a:p>
          <a:p>
            <a:pPr lvl="1" eaLnBrk="1" hangingPunct="1"/>
            <a:endParaRPr lang="en-US" altLang="en-US" dirty="0">
              <a:solidFill>
                <a:schemeClr val="tx1"/>
              </a:solidFill>
            </a:endParaRPr>
          </a:p>
          <a:p>
            <a:pPr lvl="1" eaLnBrk="1" hangingPunct="1"/>
            <a:endParaRPr lang="en-US" altLang="en-US" dirty="0">
              <a:solidFill>
                <a:schemeClr val="tx1"/>
              </a:solidFill>
            </a:endParaRPr>
          </a:p>
          <a:p>
            <a:pPr lvl="1" eaLnBrk="1" hangingPunct="1"/>
            <a:endParaRPr lang="en-US" altLang="en-US" sz="500" dirty="0"/>
          </a:p>
          <a:p>
            <a:pPr lvl="1" eaLnBrk="1" hangingPunct="1"/>
            <a:endParaRPr lang="en-US" altLang="en-US" dirty="0"/>
          </a:p>
          <a:p>
            <a:pPr lvl="1" eaLnBrk="1" hangingPunct="1"/>
            <a:r>
              <a:rPr lang="en-US" altLang="en-US" dirty="0" smtClean="0"/>
              <a:t>The </a:t>
            </a:r>
            <a:r>
              <a:rPr lang="en-US" altLang="en-US" dirty="0">
                <a:latin typeface="Courier New" pitchFamily="49" charset="0"/>
              </a:rPr>
              <a:t>SELECT</a:t>
            </a:r>
            <a:r>
              <a:rPr lang="en-US" altLang="en-US" dirty="0"/>
              <a:t> statement in the slide returns the first name from the </a:t>
            </a:r>
            <a:r>
              <a:rPr lang="en-US" altLang="en-US" dirty="0">
                <a:latin typeface="Courier New" pitchFamily="49" charset="0"/>
              </a:rPr>
              <a:t>employees</a:t>
            </a:r>
            <a:r>
              <a:rPr lang="en-US" altLang="en-US" dirty="0"/>
              <a:t> table for any employee whose first name begins with the letter “S.” Note the uppercase “S.” Consequently, names beginning with a lowercase “s”</a:t>
            </a:r>
            <a:r>
              <a:rPr lang="en-US" altLang="en-US" i="1" dirty="0"/>
              <a:t> </a:t>
            </a:r>
            <a:r>
              <a:rPr lang="en-US" altLang="en-US" dirty="0"/>
              <a:t>are not returned. </a:t>
            </a:r>
          </a:p>
          <a:p>
            <a:pPr lvl="1" eaLnBrk="1" hangingPunct="1"/>
            <a:r>
              <a:rPr lang="en-US" altLang="en-US" dirty="0"/>
              <a:t>The </a:t>
            </a:r>
            <a:r>
              <a:rPr lang="en-US" altLang="en-US" dirty="0">
                <a:latin typeface="Courier New" pitchFamily="49" charset="0"/>
              </a:rPr>
              <a:t>LIKE</a:t>
            </a:r>
            <a:r>
              <a:rPr lang="en-US" altLang="en-US" dirty="0"/>
              <a:t> operator can be used as a shortcut for some </a:t>
            </a:r>
            <a:r>
              <a:rPr lang="en-US" altLang="en-US" dirty="0">
                <a:latin typeface="Courier New" pitchFamily="49" charset="0"/>
              </a:rPr>
              <a:t>BETWEEN</a:t>
            </a:r>
            <a:r>
              <a:rPr lang="en-US" altLang="en-US" dirty="0"/>
              <a:t> comparisons. In</a:t>
            </a:r>
            <a:r>
              <a:rPr lang="en-US" altLang="en-US" baseline="0" dirty="0"/>
              <a:t> Oracle, t</a:t>
            </a:r>
            <a:r>
              <a:rPr lang="en-US" altLang="en-US" dirty="0"/>
              <a:t>he following example displays the last names and hire dates of all employees who joined between January 2015 and December 2015: </a:t>
            </a:r>
          </a:p>
          <a:p>
            <a:pPr marL="939203" lvl="1" eaLnBrk="1" hangingPunct="1"/>
            <a:r>
              <a:rPr lang="en-US" altLang="en-US" dirty="0">
                <a:latin typeface="Courier New" panose="02070309020205020404" pitchFamily="49" charset="0"/>
              </a:rPr>
              <a:t>SELECT </a:t>
            </a:r>
            <a:r>
              <a:rPr lang="en-US" altLang="en-US" dirty="0" err="1">
                <a:latin typeface="Courier New" panose="02070309020205020404" pitchFamily="49" charset="0"/>
              </a:rPr>
              <a:t>last_name</a:t>
            </a:r>
            <a:r>
              <a:rPr lang="en-US" altLang="en-US" dirty="0">
                <a:latin typeface="Courier New" panose="02070309020205020404" pitchFamily="49" charset="0"/>
              </a:rPr>
              <a:t>, </a:t>
            </a:r>
            <a:r>
              <a:rPr lang="en-US" altLang="en-US" dirty="0" err="1">
                <a:latin typeface="Courier New" panose="02070309020205020404" pitchFamily="49" charset="0"/>
              </a:rPr>
              <a:t>hire_date</a:t>
            </a:r>
            <a:endParaRPr lang="en-US" altLang="en-US" dirty="0">
              <a:latin typeface="Courier New" panose="02070309020205020404" pitchFamily="49" charset="0"/>
            </a:endParaRPr>
          </a:p>
          <a:p>
            <a:pPr marL="939203" lvl="4" eaLnBrk="1" hangingPunct="1"/>
            <a:r>
              <a:rPr lang="en-US" altLang="en-US" dirty="0"/>
              <a:t>FROM   employees</a:t>
            </a:r>
          </a:p>
          <a:p>
            <a:pPr marL="939203" lvl="4" eaLnBrk="1" hangingPunct="1"/>
            <a:r>
              <a:rPr lang="en-US" altLang="en-US" dirty="0"/>
              <a:t>WHERE  </a:t>
            </a:r>
            <a:r>
              <a:rPr lang="en-US" altLang="en-US" dirty="0" err="1"/>
              <a:t>hire_date</a:t>
            </a:r>
            <a:r>
              <a:rPr lang="en-US" altLang="en-US" dirty="0"/>
              <a:t> LIKE '%15'</a:t>
            </a:r>
          </a:p>
          <a:p>
            <a:pPr marL="170309" lvl="1" defTabSz="667761" eaLnBrk="1" hangingPunct="1">
              <a:spcBef>
                <a:spcPts val="438"/>
              </a:spcBef>
              <a:defRPr/>
            </a:pPr>
            <a:r>
              <a:rPr lang="en-US" altLang="en-US" dirty="0"/>
              <a:t>In MySQL, the following example displays the last names and hire dates of all employees who joined between January 2015 and December 2015: </a:t>
            </a:r>
          </a:p>
          <a:p>
            <a:pPr marL="170309" lvl="4" defTabSz="667761" eaLnBrk="1" hangingPunct="1">
              <a:spcBef>
                <a:spcPts val="438"/>
              </a:spcBef>
              <a:defRPr/>
            </a:pPr>
            <a:r>
              <a:rPr lang="en-US" altLang="en-US" dirty="0">
                <a:latin typeface="Courier New" pitchFamily="49" charset="0"/>
              </a:rPr>
              <a:t>SELECT </a:t>
            </a:r>
            <a:r>
              <a:rPr lang="en-US" altLang="en-US" dirty="0" err="1">
                <a:latin typeface="Courier New" pitchFamily="49" charset="0"/>
              </a:rPr>
              <a:t>last_name</a:t>
            </a:r>
            <a:r>
              <a:rPr lang="en-US" altLang="en-US" dirty="0">
                <a:latin typeface="Courier New" pitchFamily="49" charset="0"/>
              </a:rPr>
              <a:t>, </a:t>
            </a:r>
            <a:r>
              <a:rPr lang="en-US" altLang="en-US" dirty="0" err="1">
                <a:latin typeface="Courier New" pitchFamily="49" charset="0"/>
              </a:rPr>
              <a:t>hire_date</a:t>
            </a:r>
            <a:endParaRPr lang="en-US" altLang="en-US" dirty="0">
              <a:latin typeface="Courier New" pitchFamily="49" charset="0"/>
            </a:endParaRPr>
          </a:p>
          <a:p>
            <a:pPr marL="170309" lvl="4" defTabSz="667761" eaLnBrk="1" hangingPunct="1">
              <a:spcBef>
                <a:spcPts val="438"/>
              </a:spcBef>
              <a:defRPr/>
            </a:pPr>
            <a:r>
              <a:rPr lang="en-US" altLang="en-US" dirty="0">
                <a:latin typeface="Courier New" pitchFamily="49" charset="0"/>
              </a:rPr>
              <a:t>FROM   employees</a:t>
            </a:r>
          </a:p>
          <a:p>
            <a:pPr marL="170309" lvl="4" defTabSz="667761" eaLnBrk="1" hangingPunct="1">
              <a:spcBef>
                <a:spcPts val="438"/>
              </a:spcBef>
              <a:defRPr/>
            </a:pPr>
            <a:r>
              <a:rPr lang="en-US" altLang="en-US" dirty="0">
                <a:latin typeface="Courier New" pitchFamily="49" charset="0"/>
              </a:rPr>
              <a:t>WHERE  </a:t>
            </a:r>
            <a:r>
              <a:rPr lang="en-US" altLang="en-US" dirty="0" err="1">
                <a:latin typeface="Courier New" pitchFamily="49" charset="0"/>
              </a:rPr>
              <a:t>hire_date</a:t>
            </a:r>
            <a:r>
              <a:rPr lang="en-US" altLang="en-US" dirty="0">
                <a:latin typeface="Courier New" pitchFamily="49" charset="0"/>
              </a:rPr>
              <a:t> LIKE '2015</a:t>
            </a:r>
            <a:r>
              <a:rPr lang="en-US" altLang="en-US" dirty="0" smtClean="0">
                <a:latin typeface="Courier New" pitchFamily="49" charset="0"/>
              </a:rPr>
              <a:t>%';</a:t>
            </a:r>
            <a:endParaRPr lang="en-US" altLang="en-US" dirty="0"/>
          </a:p>
        </p:txBody>
      </p:sp>
      <p:graphicFrame>
        <p:nvGraphicFramePr>
          <p:cNvPr id="29700" name="Object 4"/>
          <p:cNvGraphicFramePr>
            <a:graphicFrameLocks/>
          </p:cNvGraphicFramePr>
          <p:nvPr/>
        </p:nvGraphicFramePr>
        <p:xfrm>
          <a:off x="698881" y="5257800"/>
          <a:ext cx="6342871" cy="1104411"/>
        </p:xfrm>
        <a:graphic>
          <a:graphicData uri="http://schemas.openxmlformats.org/presentationml/2006/ole">
            <mc:AlternateContent xmlns:mc="http://schemas.openxmlformats.org/markup-compatibility/2006">
              <mc:Choice xmlns:v="urn:schemas-microsoft-com:vml" Requires="v">
                <p:oleObj spid="_x0000_s1256" name="Document" r:id="rId4" imgW="5696932" imgH="1024127" progId="Word.Document.8">
                  <p:embed/>
                </p:oleObj>
              </mc:Choice>
              <mc:Fallback>
                <p:oleObj name="Document" r:id="rId4" imgW="5696932" imgH="1024127" progId="Word.Document.8">
                  <p:embed/>
                  <p:pic>
                    <p:nvPicPr>
                      <p:cNvPr id="2970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881" y="5257800"/>
                        <a:ext cx="6342871" cy="1104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Slide Image Placeholder 7"/>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22429217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Rot="1" noChangeAspect="1" noChangeArrowheads="1" noTextEdit="1"/>
          </p:cNvSpPr>
          <p:nvPr>
            <p:ph type="sldImg"/>
          </p:nvPr>
        </p:nvSpPr>
        <p:spPr>
          <a:xfrm>
            <a:off x="457200" y="457200"/>
            <a:ext cx="6858000" cy="3859213"/>
          </a:xfrm>
          <a:ln/>
        </p:spPr>
      </p:sp>
      <p:sp>
        <p:nvSpPr>
          <p:cNvPr id="31747" name="Rectangle 8"/>
          <p:cNvSpPr>
            <a:spLocks noGrp="1" noChangeArrowheads="1"/>
          </p:cNvSpPr>
          <p:nvPr>
            <p:ph type="body" idx="1"/>
          </p:nvPr>
        </p:nvSpPr>
        <p:spPr>
          <a:noFill/>
          <a:ln/>
        </p:spPr>
        <p:txBody>
          <a:bodyPr lIns="13611" tIns="13611" rIns="13611" bIns="13611"/>
          <a:lstStyle/>
          <a:p>
            <a:pPr lvl="1" eaLnBrk="1" hangingPunct="1"/>
            <a:r>
              <a:rPr lang="en-US" altLang="en-US" dirty="0"/>
              <a:t>The </a:t>
            </a:r>
            <a:r>
              <a:rPr lang="en-US" altLang="en-US" dirty="0">
                <a:latin typeface="Courier New" pitchFamily="49" charset="0"/>
              </a:rPr>
              <a:t>%</a:t>
            </a:r>
            <a:r>
              <a:rPr lang="en-US" altLang="en-US" dirty="0"/>
              <a:t> and </a:t>
            </a:r>
            <a:r>
              <a:rPr lang="en-US" altLang="en-US" dirty="0">
                <a:latin typeface="Courier New" pitchFamily="49" charset="0"/>
              </a:rPr>
              <a:t>_</a:t>
            </a:r>
            <a:r>
              <a:rPr lang="en-US" altLang="en-US" dirty="0"/>
              <a:t> symbols can be used in any combination with literal characters. The example in the slide displays the names of all employees whose last names have the letter “o” as the second character.</a:t>
            </a:r>
          </a:p>
          <a:p>
            <a:pPr lvl="1" eaLnBrk="1" hangingPunct="1"/>
            <a:r>
              <a:rPr lang="en-US" altLang="en-US" dirty="0">
                <a:solidFill>
                  <a:schemeClr val="tx1"/>
                </a:solidFill>
              </a:rPr>
              <a:t>When you need to have an exact match for the actual </a:t>
            </a:r>
            <a:r>
              <a:rPr lang="en-US" altLang="en-US" i="1" dirty="0">
                <a:solidFill>
                  <a:schemeClr val="tx1"/>
                </a:solidFill>
                <a:latin typeface="Courier New" pitchFamily="49" charset="0"/>
              </a:rPr>
              <a:t>%</a:t>
            </a:r>
            <a:r>
              <a:rPr lang="en-US" altLang="en-US" dirty="0">
                <a:solidFill>
                  <a:schemeClr val="tx1"/>
                </a:solidFill>
              </a:rPr>
              <a:t> and </a:t>
            </a:r>
            <a:r>
              <a:rPr lang="en-US" altLang="en-US" i="1" dirty="0">
                <a:solidFill>
                  <a:schemeClr val="tx1"/>
                </a:solidFill>
                <a:latin typeface="Courier New" pitchFamily="49" charset="0"/>
              </a:rPr>
              <a:t>_</a:t>
            </a:r>
            <a:r>
              <a:rPr lang="en-US" altLang="en-US" dirty="0">
                <a:solidFill>
                  <a:schemeClr val="tx1"/>
                </a:solidFill>
              </a:rPr>
              <a:t> characters, use the </a:t>
            </a:r>
            <a:r>
              <a:rPr lang="en-US" altLang="en-US" dirty="0">
                <a:solidFill>
                  <a:schemeClr val="tx1"/>
                </a:solidFill>
                <a:latin typeface="Courier New" pitchFamily="49" charset="0"/>
              </a:rPr>
              <a:t>ESCAPE</a:t>
            </a:r>
            <a:r>
              <a:rPr lang="en-US" altLang="en-US" dirty="0">
                <a:solidFill>
                  <a:schemeClr val="tx1"/>
                </a:solidFill>
              </a:rPr>
              <a:t> identifier. For example, in</a:t>
            </a:r>
            <a:r>
              <a:rPr lang="en-US" altLang="en-US" baseline="0" dirty="0">
                <a:solidFill>
                  <a:schemeClr val="tx1"/>
                </a:solidFill>
              </a:rPr>
              <a:t> Oracle,</a:t>
            </a:r>
            <a:r>
              <a:rPr lang="en-US" altLang="en-US" dirty="0">
                <a:solidFill>
                  <a:schemeClr val="tx1"/>
                </a:solidFill>
              </a:rPr>
              <a:t> to find the last name and job ID of all the employees whose job ID contains </a:t>
            </a:r>
            <a:r>
              <a:rPr lang="en-US" altLang="en-US" dirty="0">
                <a:solidFill>
                  <a:schemeClr val="tx1"/>
                </a:solidFill>
                <a:latin typeface="Courier New" pitchFamily="49" charset="0"/>
                <a:cs typeface="Courier New" pitchFamily="49" charset="0"/>
              </a:rPr>
              <a:t>'SA_', </a:t>
            </a:r>
            <a:r>
              <a:rPr lang="en-US" altLang="en-US" dirty="0">
                <a:solidFill>
                  <a:schemeClr val="tx1"/>
                </a:solidFill>
              </a:rPr>
              <a:t>use the following statement:</a:t>
            </a:r>
          </a:p>
          <a:p>
            <a:pPr lvl="4" eaLnBrk="1" hangingPunct="1"/>
            <a:r>
              <a:rPr lang="en-US" altLang="en-US" dirty="0">
                <a:solidFill>
                  <a:schemeClr val="tx1"/>
                </a:solidFill>
                <a:latin typeface="Courier New" pitchFamily="49" charset="0"/>
                <a:cs typeface="Courier New" pitchFamily="49" charset="0"/>
              </a:rPr>
              <a:t>SELECT </a:t>
            </a:r>
            <a:r>
              <a:rPr lang="en-US" altLang="en-US" dirty="0" err="1">
                <a:solidFill>
                  <a:schemeClr val="tx1"/>
                </a:solidFill>
                <a:latin typeface="Courier New" pitchFamily="49" charset="0"/>
                <a:cs typeface="Courier New" pitchFamily="49" charset="0"/>
              </a:rPr>
              <a:t>last_name</a:t>
            </a: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job_id</a:t>
            </a:r>
            <a:endParaRPr lang="en-US" altLang="en-US" dirty="0">
              <a:solidFill>
                <a:schemeClr val="tx1"/>
              </a:solidFill>
              <a:latin typeface="Courier New" pitchFamily="49" charset="0"/>
              <a:cs typeface="Courier New" pitchFamily="49" charset="0"/>
            </a:endParaRPr>
          </a:p>
          <a:p>
            <a:pPr lvl="4" eaLnBrk="1" hangingPunct="1"/>
            <a:r>
              <a:rPr lang="en-US" altLang="en-US" dirty="0">
                <a:solidFill>
                  <a:schemeClr val="tx1"/>
                </a:solidFill>
                <a:latin typeface="Courier New" pitchFamily="49" charset="0"/>
                <a:cs typeface="Courier New" pitchFamily="49" charset="0"/>
              </a:rPr>
              <a:t>FROM employees</a:t>
            </a:r>
          </a:p>
          <a:p>
            <a:pPr lvl="4" eaLnBrk="1" hangingPunct="1"/>
            <a:r>
              <a:rPr lang="en-US" altLang="en-US" dirty="0">
                <a:solidFill>
                  <a:schemeClr val="tx1"/>
                </a:solidFill>
                <a:latin typeface="Courier New" pitchFamily="49" charset="0"/>
                <a:cs typeface="Courier New" pitchFamily="49" charset="0"/>
              </a:rPr>
              <a:t>WHERE </a:t>
            </a:r>
            <a:r>
              <a:rPr lang="en-US" altLang="en-US" dirty="0" err="1">
                <a:solidFill>
                  <a:schemeClr val="tx1"/>
                </a:solidFill>
                <a:latin typeface="Courier New" pitchFamily="49" charset="0"/>
                <a:cs typeface="Courier New" pitchFamily="49" charset="0"/>
              </a:rPr>
              <a:t>job_id</a:t>
            </a:r>
            <a:r>
              <a:rPr lang="en-US" altLang="en-US" dirty="0">
                <a:solidFill>
                  <a:schemeClr val="tx1"/>
                </a:solidFill>
                <a:latin typeface="Courier New" pitchFamily="49" charset="0"/>
                <a:cs typeface="Courier New" pitchFamily="49" charset="0"/>
              </a:rPr>
              <a:t> LIKE 'SA\_%' ESCAPE '\';</a:t>
            </a:r>
          </a:p>
          <a:p>
            <a:pPr lvl="1" eaLnBrk="1" hangingPunct="1"/>
            <a:endParaRPr lang="en-US" altLang="en-US" dirty="0">
              <a:solidFill>
                <a:schemeClr val="tx1"/>
              </a:solidFill>
              <a:cs typeface="Courier New" pitchFamily="49" charset="0"/>
            </a:endParaRPr>
          </a:p>
          <a:p>
            <a:pPr lvl="1" eaLnBrk="1" hangingPunct="1"/>
            <a:r>
              <a:rPr lang="en-US" altLang="en-US" dirty="0">
                <a:solidFill>
                  <a:schemeClr val="tx1"/>
                </a:solidFill>
                <a:cs typeface="Courier New" pitchFamily="49" charset="0"/>
              </a:rPr>
              <a:t>To do the same thing in MySQL,</a:t>
            </a:r>
            <a:r>
              <a:rPr lang="en-US" altLang="en-US" baseline="0" dirty="0">
                <a:solidFill>
                  <a:schemeClr val="tx1"/>
                </a:solidFill>
                <a:cs typeface="Courier New" pitchFamily="49" charset="0"/>
              </a:rPr>
              <a:t> use the following statement:</a:t>
            </a:r>
          </a:p>
          <a:p>
            <a:pPr lvl="4" eaLnBrk="1" hangingPunct="1"/>
            <a:r>
              <a:rPr lang="en-US" altLang="en-US" dirty="0">
                <a:solidFill>
                  <a:schemeClr val="tx1"/>
                </a:solidFill>
                <a:latin typeface="Courier New" pitchFamily="49" charset="0"/>
                <a:cs typeface="Courier New" pitchFamily="49" charset="0"/>
              </a:rPr>
              <a:t>SELECT </a:t>
            </a:r>
            <a:r>
              <a:rPr lang="en-US" altLang="en-US" dirty="0" err="1">
                <a:solidFill>
                  <a:schemeClr val="tx1"/>
                </a:solidFill>
                <a:latin typeface="Courier New" pitchFamily="49" charset="0"/>
                <a:cs typeface="Courier New" pitchFamily="49" charset="0"/>
              </a:rPr>
              <a:t>last_name</a:t>
            </a:r>
            <a:r>
              <a:rPr lang="en-US" altLang="en-US" dirty="0">
                <a:solidFill>
                  <a:schemeClr val="tx1"/>
                </a:solidFill>
                <a:latin typeface="Courier New" pitchFamily="49" charset="0"/>
                <a:cs typeface="Courier New" pitchFamily="49" charset="0"/>
              </a:rPr>
              <a:t>, </a:t>
            </a:r>
            <a:r>
              <a:rPr lang="en-US" altLang="en-US" dirty="0" err="1">
                <a:solidFill>
                  <a:schemeClr val="tx1"/>
                </a:solidFill>
                <a:latin typeface="Courier New" pitchFamily="49" charset="0"/>
                <a:cs typeface="Courier New" pitchFamily="49" charset="0"/>
              </a:rPr>
              <a:t>job_id</a:t>
            </a:r>
            <a:endParaRPr lang="en-US" altLang="en-US" dirty="0">
              <a:solidFill>
                <a:schemeClr val="tx1"/>
              </a:solidFill>
              <a:latin typeface="Courier New" pitchFamily="49" charset="0"/>
              <a:cs typeface="Courier New" pitchFamily="49" charset="0"/>
            </a:endParaRPr>
          </a:p>
          <a:p>
            <a:pPr lvl="4" eaLnBrk="1" hangingPunct="1"/>
            <a:r>
              <a:rPr lang="en-US" altLang="en-US" dirty="0">
                <a:solidFill>
                  <a:schemeClr val="tx1"/>
                </a:solidFill>
                <a:latin typeface="Courier New" pitchFamily="49" charset="0"/>
                <a:cs typeface="Courier New" pitchFamily="49" charset="0"/>
              </a:rPr>
              <a:t>FROM employees</a:t>
            </a:r>
          </a:p>
          <a:p>
            <a:pPr lvl="4" eaLnBrk="1" hangingPunct="1"/>
            <a:r>
              <a:rPr lang="en-US" altLang="en-US" dirty="0">
                <a:solidFill>
                  <a:schemeClr val="tx1"/>
                </a:solidFill>
                <a:latin typeface="Courier New" pitchFamily="49" charset="0"/>
                <a:cs typeface="Courier New" pitchFamily="49" charset="0"/>
              </a:rPr>
              <a:t>WHERE </a:t>
            </a:r>
            <a:r>
              <a:rPr lang="en-US" altLang="en-US" dirty="0" err="1">
                <a:solidFill>
                  <a:schemeClr val="tx1"/>
                </a:solidFill>
                <a:latin typeface="Courier New" pitchFamily="49" charset="0"/>
                <a:cs typeface="Courier New" pitchFamily="49" charset="0"/>
              </a:rPr>
              <a:t>job_id</a:t>
            </a:r>
            <a:r>
              <a:rPr lang="en-US" altLang="en-US" dirty="0">
                <a:solidFill>
                  <a:schemeClr val="tx1"/>
                </a:solidFill>
                <a:latin typeface="Courier New" pitchFamily="49" charset="0"/>
                <a:cs typeface="Courier New" pitchFamily="49" charset="0"/>
              </a:rPr>
              <a:t> LIKE 'SA\_%';</a:t>
            </a:r>
            <a:endParaRPr lang="en-US" altLang="en-US" dirty="0">
              <a:solidFill>
                <a:schemeClr val="tx1"/>
              </a:solidFill>
              <a:latin typeface="Oracle Sans" panose="020B0503020204020204" pitchFamily="34"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2785670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Image Placeholder 7"/>
          <p:cNvSpPr>
            <a:spLocks noGrp="1" noRot="1" noChangeAspect="1" noTextEdit="1"/>
          </p:cNvSpPr>
          <p:nvPr>
            <p:ph type="sldImg"/>
          </p:nvPr>
        </p:nvSpPr>
        <p:spPr>
          <a:xfrm>
            <a:off x="457200" y="457200"/>
            <a:ext cx="6858000" cy="3859213"/>
          </a:xfrm>
          <a:ln/>
        </p:spPr>
      </p:sp>
      <p:sp>
        <p:nvSpPr>
          <p:cNvPr id="33796" name="Notes Placeholder 8"/>
          <p:cNvSpPr>
            <a:spLocks noGrp="1"/>
          </p:cNvSpPr>
          <p:nvPr>
            <p:ph type="body" idx="1"/>
          </p:nvPr>
        </p:nvSpPr>
        <p:spPr>
          <a:noFill/>
          <a:ln/>
        </p:spPr>
        <p:txBody>
          <a:bodyPr/>
          <a:lstStyle/>
          <a:p>
            <a:pPr lvl="1" eaLnBrk="1" hangingPunct="1"/>
            <a:r>
              <a:rPr lang="en-US" altLang="en-US" dirty="0">
                <a:solidFill>
                  <a:schemeClr val="tx1"/>
                </a:solidFill>
              </a:rPr>
              <a:t>There are two types of </a:t>
            </a:r>
            <a:r>
              <a:rPr lang="en-US" altLang="en-US" dirty="0">
                <a:solidFill>
                  <a:schemeClr val="tx1"/>
                </a:solidFill>
                <a:latin typeface="Courier New" pitchFamily="49" charset="0"/>
              </a:rPr>
              <a:t>NULL</a:t>
            </a:r>
            <a:r>
              <a:rPr lang="en-US" altLang="en-US" dirty="0">
                <a:solidFill>
                  <a:schemeClr val="tx1"/>
                </a:solidFill>
              </a:rPr>
              <a:t> conditions:</a:t>
            </a:r>
          </a:p>
          <a:p>
            <a:pPr lvl="2" eaLnBrk="1" hangingPunct="1"/>
            <a:r>
              <a:rPr lang="en-US" altLang="en-US" dirty="0">
                <a:solidFill>
                  <a:schemeClr val="tx1"/>
                </a:solidFill>
                <a:latin typeface="Courier New" pitchFamily="49" charset="0"/>
              </a:rPr>
              <a:t>IS</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tests for NULL values.</a:t>
            </a:r>
          </a:p>
          <a:p>
            <a:pPr lvl="2" eaLnBrk="1" hangingPunct="1"/>
            <a:r>
              <a:rPr lang="en-US" altLang="en-US" dirty="0">
                <a:solidFill>
                  <a:schemeClr val="tx1"/>
                </a:solidFill>
                <a:latin typeface="Courier New" pitchFamily="49" charset="0"/>
              </a:rPr>
              <a:t>IS</a:t>
            </a:r>
            <a:r>
              <a:rPr lang="en-US" altLang="en-US" dirty="0">
                <a:solidFill>
                  <a:schemeClr val="tx1"/>
                </a:solidFill>
              </a:rPr>
              <a:t> </a:t>
            </a:r>
            <a:r>
              <a:rPr lang="en-US" altLang="en-US" dirty="0">
                <a:solidFill>
                  <a:schemeClr val="tx1"/>
                </a:solidFill>
                <a:latin typeface="Courier New" pitchFamily="49" charset="0"/>
              </a:rPr>
              <a:t>NOT</a:t>
            </a:r>
            <a:r>
              <a:rPr lang="en-US" altLang="en-US" dirty="0">
                <a:solidFill>
                  <a:schemeClr val="tx1"/>
                </a:solidFill>
              </a:rPr>
              <a:t> </a:t>
            </a:r>
            <a:r>
              <a:rPr lang="en-US" altLang="en-US" dirty="0">
                <a:solidFill>
                  <a:schemeClr val="tx1"/>
                </a:solidFill>
                <a:latin typeface="Courier New" pitchFamily="49" charset="0"/>
              </a:rPr>
              <a:t>NULL </a:t>
            </a:r>
            <a:r>
              <a:rPr lang="en-US" altLang="en-US" dirty="0">
                <a:solidFill>
                  <a:schemeClr val="tx1"/>
                </a:solidFill>
              </a:rPr>
              <a:t>tests for values that are not NULL.</a:t>
            </a:r>
          </a:p>
          <a:p>
            <a:pPr lvl="1" eaLnBrk="1" hangingPunct="1">
              <a:lnSpc>
                <a:spcPct val="95000"/>
              </a:lnSpc>
            </a:pPr>
            <a:r>
              <a:rPr lang="en-US" altLang="en-US" dirty="0">
                <a:solidFill>
                  <a:schemeClr val="tx1"/>
                </a:solidFill>
              </a:rPr>
              <a:t>A null value means that the value is unavailable, unassigned, unknown, or inapplicable. Therefore, you cannot</a:t>
            </a:r>
            <a:r>
              <a:rPr lang="en-US" altLang="en-US" dirty="0"/>
              <a:t> test with </a:t>
            </a:r>
            <a:r>
              <a:rPr lang="en-US" altLang="en-US" dirty="0">
                <a:latin typeface="Courier New" pitchFamily="49" charset="0"/>
              </a:rPr>
              <a:t>=</a:t>
            </a:r>
            <a:r>
              <a:rPr lang="en-US" altLang="en-US" dirty="0"/>
              <a:t>, because a null cannot be equal or unequal to any value. The example in the slide retrieves the </a:t>
            </a:r>
            <a:r>
              <a:rPr lang="en-US" altLang="en-US" dirty="0">
                <a:latin typeface="Courier New" pitchFamily="49" charset="0"/>
                <a:cs typeface="Courier New" pitchFamily="49" charset="0"/>
              </a:rPr>
              <a:t>last_name </a:t>
            </a:r>
            <a:r>
              <a:rPr lang="en-US" altLang="en-US" dirty="0"/>
              <a:t>and </a:t>
            </a:r>
            <a:r>
              <a:rPr lang="en-US" altLang="en-US" dirty="0">
                <a:latin typeface="Courier New" pitchFamily="49" charset="0"/>
                <a:cs typeface="Courier New" pitchFamily="49" charset="0"/>
              </a:rPr>
              <a:t>manager_id</a:t>
            </a:r>
            <a:r>
              <a:rPr lang="en-US" altLang="en-US" dirty="0"/>
              <a:t> of all employees who do not have a manager.</a:t>
            </a:r>
          </a:p>
          <a:p>
            <a:pPr lvl="1" eaLnBrk="1" hangingPunct="1">
              <a:lnSpc>
                <a:spcPct val="95000"/>
              </a:lnSpc>
            </a:pPr>
            <a:r>
              <a:rPr lang="en-US" altLang="en-US" dirty="0"/>
              <a:t>Here is another example: To display the last name, job ID, and commission for all employees who are </a:t>
            </a:r>
            <a:r>
              <a:rPr lang="en-US" altLang="en-US" i="1" dirty="0"/>
              <a:t>not</a:t>
            </a:r>
            <a:r>
              <a:rPr lang="en-US" altLang="en-US" dirty="0"/>
              <a:t> entitled to receive a commission, use the following SQL statement:</a:t>
            </a:r>
            <a:endParaRPr lang="en-US" altLang="en-US" sz="900" dirty="0"/>
          </a:p>
          <a:p>
            <a:pPr marL="939203" lvl="4" eaLnBrk="1" hangingPunct="1">
              <a:lnSpc>
                <a:spcPct val="95000"/>
              </a:lnSpc>
              <a:spcBef>
                <a:spcPct val="25000"/>
              </a:spcBef>
            </a:pPr>
            <a:r>
              <a:rPr lang="en-US" altLang="en-US" dirty="0"/>
              <a:t>SELECT last_name, job_id, commission_pct</a:t>
            </a:r>
          </a:p>
          <a:p>
            <a:pPr marL="939203" lvl="4" eaLnBrk="1" hangingPunct="1">
              <a:lnSpc>
                <a:spcPct val="95000"/>
              </a:lnSpc>
            </a:pPr>
            <a:r>
              <a:rPr lang="en-US" altLang="en-US" dirty="0"/>
              <a:t>FROM   employees</a:t>
            </a:r>
          </a:p>
          <a:p>
            <a:pPr marL="939203" lvl="4" eaLnBrk="1" hangingPunct="1">
              <a:lnSpc>
                <a:spcPct val="95000"/>
              </a:lnSpc>
            </a:pPr>
            <a:r>
              <a:rPr lang="en-US" altLang="en-US" dirty="0"/>
              <a:t>WHERE  commission_pct IS NULL;</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3847139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body" idx="1"/>
          </p:nvPr>
        </p:nvSpPr>
        <p:spPr/>
        <p:txBody>
          <a:bodyPr>
            <a:normAutofit/>
          </a:bodyPr>
          <a:lstStyle/>
          <a:p>
            <a:pPr lvl="1"/>
            <a:r>
              <a:rPr lang="en-US" altLang="en-US" dirty="0"/>
              <a:t>A logical condition combines the results of two or more component conditions to produce a single result based on those conditions, or it inverts the result of a single condition. A row is returned only if the overall result of the condition is true. </a:t>
            </a:r>
          </a:p>
          <a:p>
            <a:pPr lvl="1"/>
            <a:r>
              <a:rPr lang="en-US" altLang="en-US" dirty="0"/>
              <a:t>Three logical operators are available in SQL:</a:t>
            </a:r>
          </a:p>
          <a:p>
            <a:pPr lvl="2"/>
            <a:r>
              <a:rPr lang="en-US" altLang="en-US" dirty="0">
                <a:latin typeface="Courier New" pitchFamily="49" charset="0"/>
                <a:cs typeface="Courier New" pitchFamily="49" charset="0"/>
              </a:rPr>
              <a:t>AND</a:t>
            </a:r>
          </a:p>
          <a:p>
            <a:pPr lvl="2"/>
            <a:r>
              <a:rPr lang="en-US" altLang="en-US" dirty="0">
                <a:latin typeface="Courier New" pitchFamily="49" charset="0"/>
                <a:cs typeface="Courier New" pitchFamily="49" charset="0"/>
              </a:rPr>
              <a:t>OR</a:t>
            </a:r>
          </a:p>
          <a:p>
            <a:pPr lvl="2"/>
            <a:r>
              <a:rPr lang="en-US" altLang="en-US" dirty="0">
                <a:latin typeface="Courier New" pitchFamily="49" charset="0"/>
                <a:cs typeface="Courier New" pitchFamily="49" charset="0"/>
              </a:rPr>
              <a:t>NOT</a:t>
            </a:r>
          </a:p>
          <a:p>
            <a:pPr lvl="1"/>
            <a:r>
              <a:rPr lang="en-US" altLang="en-US" dirty="0"/>
              <a:t>All the examples so far have specified only one condition in the </a:t>
            </a:r>
            <a:r>
              <a:rPr lang="en-US" altLang="en-US" dirty="0">
                <a:latin typeface="Courier New" pitchFamily="49" charset="0"/>
                <a:cs typeface="Courier New" pitchFamily="49" charset="0"/>
              </a:rPr>
              <a:t>WHERE</a:t>
            </a:r>
            <a:r>
              <a:rPr lang="en-US" altLang="en-US" dirty="0"/>
              <a:t> clause. You can use several conditions in a single </a:t>
            </a:r>
            <a:r>
              <a:rPr lang="en-US" altLang="en-US" dirty="0">
                <a:latin typeface="Courier New" pitchFamily="49" charset="0"/>
                <a:cs typeface="Courier New" pitchFamily="49" charset="0"/>
              </a:rPr>
              <a:t>WHERE</a:t>
            </a:r>
            <a:r>
              <a:rPr lang="en-US" altLang="en-US" dirty="0"/>
              <a:t> clause using the </a:t>
            </a:r>
            <a:r>
              <a:rPr lang="en-US" altLang="en-US" dirty="0">
                <a:latin typeface="Courier New" pitchFamily="49" charset="0"/>
                <a:cs typeface="Courier New" pitchFamily="49" charset="0"/>
              </a:rPr>
              <a:t>AND</a:t>
            </a:r>
            <a:r>
              <a:rPr lang="en-US" altLang="en-US" dirty="0"/>
              <a:t> </a:t>
            </a:r>
            <a:r>
              <a:rPr lang="en-US" altLang="en-US" dirty="0" err="1"/>
              <a:t>and</a:t>
            </a:r>
            <a:r>
              <a:rPr lang="en-US" altLang="en-US" dirty="0"/>
              <a:t> </a:t>
            </a:r>
            <a:r>
              <a:rPr lang="en-US" altLang="en-US" dirty="0">
                <a:latin typeface="Courier New" pitchFamily="49" charset="0"/>
                <a:cs typeface="Courier New" pitchFamily="49" charset="0"/>
              </a:rPr>
              <a:t>OR</a:t>
            </a:r>
            <a:r>
              <a:rPr lang="en-US" altLang="en-US" dirty="0"/>
              <a:t> operators.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268377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457200" y="457200"/>
            <a:ext cx="6858000" cy="3859213"/>
          </a:xfrm>
          <a:ln/>
        </p:spPr>
      </p:sp>
      <p:sp>
        <p:nvSpPr>
          <p:cNvPr id="37891" name="Notes Placeholder 2"/>
          <p:cNvSpPr>
            <a:spLocks noGrp="1"/>
          </p:cNvSpPr>
          <p:nvPr>
            <p:ph type="body" idx="1"/>
          </p:nvPr>
        </p:nvSpPr>
        <p:spPr>
          <a:noFill/>
          <a:ln/>
        </p:spPr>
        <p:txBody>
          <a:bodyPr/>
          <a:lstStyle/>
          <a:p>
            <a:pPr lvl="1"/>
            <a:r>
              <a:rPr lang="en-US" altLang="en-US" dirty="0"/>
              <a:t>In the example, both the component conditions must be true for any record to be selected. Therefore, only those employees who have a job title that contains the string ‘MAN’ </a:t>
            </a:r>
            <a:r>
              <a:rPr lang="en-US" altLang="en-US" i="1" dirty="0"/>
              <a:t>and</a:t>
            </a:r>
            <a:r>
              <a:rPr lang="en-US" altLang="en-US" dirty="0"/>
              <a:t> earn $10,000 or more are selected.</a:t>
            </a:r>
          </a:p>
          <a:p>
            <a:pPr lvl="1"/>
            <a:r>
              <a:rPr lang="en-US" altLang="en-US" dirty="0"/>
              <a:t>All character searches are case-sensitive, that is, no rows are returned if ‘MAN’ is not uppercase. Further, character strings must be enclosed within quotation marks.</a:t>
            </a:r>
          </a:p>
          <a:p>
            <a:pPr lvl="1"/>
            <a:r>
              <a:rPr lang="en-US" altLang="en-US" b="1" dirty="0">
                <a:latin typeface="Courier New" pitchFamily="49" charset="0"/>
                <a:cs typeface="Courier New" pitchFamily="49" charset="0"/>
              </a:rPr>
              <a:t>AND</a:t>
            </a:r>
            <a:r>
              <a:rPr lang="en-US" altLang="en-US" b="1" dirty="0"/>
              <a:t> Truth Table</a:t>
            </a:r>
          </a:p>
          <a:p>
            <a:pPr lvl="1"/>
            <a:r>
              <a:rPr lang="en-US" altLang="en-US" dirty="0"/>
              <a:t>The following table shows the results of combining two expressions with </a:t>
            </a:r>
            <a:r>
              <a:rPr lang="en-US" altLang="en-US" dirty="0">
                <a:latin typeface="Courier New" pitchFamily="49" charset="0"/>
              </a:rPr>
              <a:t>AND</a:t>
            </a:r>
            <a:r>
              <a:rPr lang="en-US" altLang="en-US" dirty="0"/>
              <a:t>:</a:t>
            </a:r>
          </a:p>
        </p:txBody>
      </p:sp>
      <p:graphicFrame>
        <p:nvGraphicFramePr>
          <p:cNvPr id="37892" name="Object 0"/>
          <p:cNvGraphicFramePr>
            <a:graphicFrameLocks/>
          </p:cNvGraphicFramePr>
          <p:nvPr>
            <p:extLst>
              <p:ext uri="{D42A27DB-BD31-4B8C-83A1-F6EECF244321}">
                <p14:modId xmlns:p14="http://schemas.microsoft.com/office/powerpoint/2010/main" val="2766490341"/>
              </p:ext>
            </p:extLst>
          </p:nvPr>
        </p:nvGraphicFramePr>
        <p:xfrm>
          <a:off x="751826" y="6404512"/>
          <a:ext cx="6247569" cy="928944"/>
        </p:xfrm>
        <a:graphic>
          <a:graphicData uri="http://schemas.openxmlformats.org/presentationml/2006/ole">
            <mc:AlternateContent xmlns:mc="http://schemas.openxmlformats.org/markup-compatibility/2006">
              <mc:Choice xmlns:v="urn:schemas-microsoft-com:vml" Requires="v">
                <p:oleObj spid="_x0000_s2280" name="Document" r:id="rId4" imgW="5879599" imgH="993529" progId="Word.Document.8">
                  <p:embed/>
                </p:oleObj>
              </mc:Choice>
              <mc:Fallback>
                <p:oleObj name="Document" r:id="rId4" imgW="5879599" imgH="993529" progId="Word.Document.8">
                  <p:embed/>
                  <p:pic>
                    <p:nvPicPr>
                      <p:cNvPr id="37892"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26" y="6404512"/>
                        <a:ext cx="6247569" cy="92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746227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Rot="1" noChangeAspect="1" noChangeArrowheads="1" noTextEdit="1"/>
          </p:cNvSpPr>
          <p:nvPr>
            <p:ph type="sldImg"/>
          </p:nvPr>
        </p:nvSpPr>
        <p:spPr>
          <a:xfrm>
            <a:off x="457200" y="457200"/>
            <a:ext cx="6858000" cy="3859213"/>
          </a:xfrm>
          <a:ln/>
        </p:spPr>
      </p:sp>
      <p:sp>
        <p:nvSpPr>
          <p:cNvPr id="39939" name="Rectangle 6"/>
          <p:cNvSpPr>
            <a:spLocks noGrp="1" noChangeArrowheads="1"/>
          </p:cNvSpPr>
          <p:nvPr>
            <p:ph type="body" idx="1"/>
          </p:nvPr>
        </p:nvSpPr>
        <p:spPr>
          <a:noFill/>
          <a:ln/>
        </p:spPr>
        <p:txBody>
          <a:bodyPr lIns="13611" tIns="13611" rIns="13611" bIns="13611"/>
          <a:lstStyle/>
          <a:p>
            <a:pPr lvl="1" eaLnBrk="1" hangingPunct="1"/>
            <a:r>
              <a:rPr lang="en-US" altLang="en-US" dirty="0"/>
              <a:t>In the example, either component condition can be true for any record to be selected. Therefore, any employee who has a job </a:t>
            </a:r>
            <a:r>
              <a:rPr lang="en-US" altLang="en-US" dirty="0">
                <a:latin typeface="Courier New" pitchFamily="49" charset="0"/>
                <a:cs typeface="Courier New" pitchFamily="49" charset="0"/>
              </a:rPr>
              <a:t>ID</a:t>
            </a:r>
            <a:r>
              <a:rPr lang="en-US" altLang="en-US" dirty="0"/>
              <a:t> that contains the string ‘MAN’ </a:t>
            </a:r>
            <a:r>
              <a:rPr lang="en-US" altLang="en-US" i="1" dirty="0"/>
              <a:t>or</a:t>
            </a:r>
            <a:r>
              <a:rPr lang="en-US" altLang="en-US" b="1" dirty="0"/>
              <a:t> </a:t>
            </a:r>
            <a:r>
              <a:rPr lang="en-US" altLang="en-US" dirty="0"/>
              <a:t>earns $10,000 or both is selected.</a:t>
            </a:r>
          </a:p>
          <a:p>
            <a:pPr lvl="1" eaLnBrk="1" hangingPunct="1"/>
            <a:r>
              <a:rPr lang="en-US" altLang="en-US" b="1" dirty="0">
                <a:latin typeface="Courier New" pitchFamily="49" charset="0"/>
              </a:rPr>
              <a:t>OR</a:t>
            </a:r>
            <a:r>
              <a:rPr lang="en-US" altLang="en-US" b="1" dirty="0"/>
              <a:t> Truth Table</a:t>
            </a:r>
          </a:p>
          <a:p>
            <a:pPr lvl="1" eaLnBrk="1" hangingPunct="1"/>
            <a:r>
              <a:rPr lang="en-US" altLang="en-US" dirty="0"/>
              <a:t>The following table shows the results of combining two expressions with </a:t>
            </a:r>
            <a:r>
              <a:rPr lang="en-US" altLang="en-US" dirty="0">
                <a:latin typeface="Courier New" pitchFamily="49" charset="0"/>
              </a:rPr>
              <a:t>OR</a:t>
            </a:r>
            <a:r>
              <a:rPr lang="en-US" altLang="en-US" dirty="0"/>
              <a:t>:</a:t>
            </a:r>
          </a:p>
        </p:txBody>
      </p:sp>
      <p:graphicFrame>
        <p:nvGraphicFramePr>
          <p:cNvPr id="39940" name="Object 0"/>
          <p:cNvGraphicFramePr>
            <a:graphicFrameLocks/>
          </p:cNvGraphicFramePr>
          <p:nvPr>
            <p:extLst>
              <p:ext uri="{D42A27DB-BD31-4B8C-83A1-F6EECF244321}">
                <p14:modId xmlns:p14="http://schemas.microsoft.com/office/powerpoint/2010/main" val="593208091"/>
              </p:ext>
            </p:extLst>
          </p:nvPr>
        </p:nvGraphicFramePr>
        <p:xfrm>
          <a:off x="836539" y="5749280"/>
          <a:ext cx="6099322" cy="928944"/>
        </p:xfrm>
        <a:graphic>
          <a:graphicData uri="http://schemas.openxmlformats.org/presentationml/2006/ole">
            <mc:AlternateContent xmlns:mc="http://schemas.openxmlformats.org/markup-compatibility/2006">
              <mc:Choice xmlns:v="urn:schemas-microsoft-com:vml" Requires="v">
                <p:oleObj spid="_x0000_s3304" name="Document" r:id="rId4" imgW="6163068" imgH="993529" progId="Word.Document.8">
                  <p:embed/>
                </p:oleObj>
              </mc:Choice>
              <mc:Fallback>
                <p:oleObj name="Document" r:id="rId4" imgW="6163068" imgH="993529" progId="Word.Document.8">
                  <p:embed/>
                  <p:pic>
                    <p:nvPicPr>
                      <p:cNvPr id="3994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539" y="5749280"/>
                        <a:ext cx="6099322" cy="92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121859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Grp="1" noRot="1" noChangeAspect="1" noChangeArrowheads="1" noTextEdit="1"/>
          </p:cNvSpPr>
          <p:nvPr>
            <p:ph type="sldImg"/>
          </p:nvPr>
        </p:nvSpPr>
        <p:spPr>
          <a:xfrm>
            <a:off x="457200" y="457200"/>
            <a:ext cx="6858000" cy="3859213"/>
          </a:xfrm>
          <a:ln/>
        </p:spPr>
      </p:sp>
      <p:sp>
        <p:nvSpPr>
          <p:cNvPr id="41987" name="Rectangle 6"/>
          <p:cNvSpPr>
            <a:spLocks noGrp="1" noChangeArrowheads="1"/>
          </p:cNvSpPr>
          <p:nvPr>
            <p:ph type="body" idx="1"/>
          </p:nvPr>
        </p:nvSpPr>
        <p:spPr>
          <a:noFill/>
          <a:ln/>
        </p:spPr>
        <p:txBody>
          <a:bodyPr lIns="13611" tIns="13611" rIns="13611" bIns="13611"/>
          <a:lstStyle/>
          <a:p>
            <a:pPr lvl="1" eaLnBrk="1" hangingPunct="1"/>
            <a:r>
              <a:rPr lang="en-US" altLang="en-US" dirty="0"/>
              <a:t>The example in the slide displays the last name and job </a:t>
            </a:r>
            <a:r>
              <a:rPr lang="en-US" altLang="en-US" dirty="0">
                <a:latin typeface="Courier New" pitchFamily="49" charset="0"/>
                <a:cs typeface="Courier New" pitchFamily="49" charset="0"/>
              </a:rPr>
              <a:t>ID</a:t>
            </a:r>
            <a:r>
              <a:rPr lang="en-US" altLang="en-US" dirty="0"/>
              <a:t> of all employees whose job </a:t>
            </a:r>
            <a:r>
              <a:rPr lang="en-US" altLang="en-US" dirty="0">
                <a:latin typeface="Courier New" pitchFamily="49" charset="0"/>
                <a:cs typeface="Courier New" pitchFamily="49" charset="0"/>
              </a:rPr>
              <a:t>ID</a:t>
            </a:r>
            <a:r>
              <a:rPr lang="en-US" altLang="en-US" dirty="0"/>
              <a:t> </a:t>
            </a:r>
            <a:r>
              <a:rPr lang="en-US" altLang="en-US" i="1" dirty="0"/>
              <a:t>is not</a:t>
            </a:r>
            <a:r>
              <a:rPr lang="en-US" altLang="en-US" dirty="0"/>
              <a:t> </a:t>
            </a:r>
            <a:r>
              <a:rPr lang="en-US" altLang="en-US" dirty="0">
                <a:latin typeface="Courier New" pitchFamily="49" charset="0"/>
              </a:rPr>
              <a:t>IT_PROG</a:t>
            </a:r>
            <a:r>
              <a:rPr lang="en-US" altLang="en-US" dirty="0"/>
              <a:t>, </a:t>
            </a:r>
            <a:r>
              <a:rPr lang="en-US" altLang="en-US" dirty="0">
                <a:latin typeface="Courier New" pitchFamily="49" charset="0"/>
              </a:rPr>
              <a:t>ST_CLERK</a:t>
            </a:r>
            <a:r>
              <a:rPr lang="en-US" altLang="en-US" dirty="0"/>
              <a:t>, or </a:t>
            </a:r>
            <a:r>
              <a:rPr lang="en-US" altLang="en-US" dirty="0">
                <a:latin typeface="Courier New" pitchFamily="49" charset="0"/>
              </a:rPr>
              <a:t>SA_REP</a:t>
            </a:r>
            <a:r>
              <a:rPr lang="en-US" altLang="en-US" dirty="0"/>
              <a:t>.</a:t>
            </a:r>
          </a:p>
          <a:p>
            <a:pPr lvl="1" eaLnBrk="1" hangingPunct="1"/>
            <a:r>
              <a:rPr lang="en-US" altLang="en-US" b="1" dirty="0">
                <a:latin typeface="Courier New" pitchFamily="49" charset="0"/>
              </a:rPr>
              <a:t>NOT</a:t>
            </a:r>
            <a:r>
              <a:rPr lang="en-US" altLang="en-US" b="1" dirty="0"/>
              <a:t> Truth Table</a:t>
            </a:r>
            <a:endParaRPr lang="en-US" altLang="en-US" dirty="0"/>
          </a:p>
          <a:p>
            <a:pPr lvl="1" eaLnBrk="1" hangingPunct="1"/>
            <a:r>
              <a:rPr lang="en-US" altLang="en-US" dirty="0"/>
              <a:t>The following table shows the result of </a:t>
            </a:r>
            <a:r>
              <a:rPr lang="en-US" altLang="en-US" dirty="0">
                <a:solidFill>
                  <a:schemeClr val="tx1"/>
                </a:solidFill>
              </a:rPr>
              <a:t>applying the </a:t>
            </a:r>
            <a:r>
              <a:rPr lang="en-US" altLang="en-US" dirty="0">
                <a:solidFill>
                  <a:schemeClr val="tx1"/>
                </a:solidFill>
                <a:latin typeface="Courier New" pitchFamily="49" charset="0"/>
              </a:rPr>
              <a:t>NOT</a:t>
            </a:r>
            <a:r>
              <a:rPr lang="en-US" altLang="en-US" dirty="0">
                <a:solidFill>
                  <a:schemeClr val="tx1"/>
                </a:solidFill>
              </a:rPr>
              <a:t> operator to a condition:</a:t>
            </a:r>
          </a:p>
          <a:p>
            <a:pPr lvl="1" eaLnBrk="1" hangingPunct="1"/>
            <a:endParaRPr lang="en-US" altLang="en-US" dirty="0"/>
          </a:p>
          <a:p>
            <a:pPr lvl="1" eaLnBrk="1" hangingPunct="1"/>
            <a:endParaRPr lang="en-US" altLang="en-US" dirty="0"/>
          </a:p>
          <a:p>
            <a:pPr lvl="1" eaLnBrk="1" hangingPunct="1"/>
            <a:endParaRPr lang="en-US" altLang="en-US" sz="500" dirty="0"/>
          </a:p>
        </p:txBody>
      </p:sp>
      <p:graphicFrame>
        <p:nvGraphicFramePr>
          <p:cNvPr id="41988" name="Object 0"/>
          <p:cNvGraphicFramePr>
            <a:graphicFrameLocks/>
          </p:cNvGraphicFramePr>
          <p:nvPr>
            <p:extLst>
              <p:ext uri="{D42A27DB-BD31-4B8C-83A1-F6EECF244321}">
                <p14:modId xmlns:p14="http://schemas.microsoft.com/office/powerpoint/2010/main" val="1499564103"/>
              </p:ext>
            </p:extLst>
          </p:nvPr>
        </p:nvGraphicFramePr>
        <p:xfrm>
          <a:off x="518866" y="5677272"/>
          <a:ext cx="6692312" cy="727672"/>
        </p:xfrm>
        <a:graphic>
          <a:graphicData uri="http://schemas.openxmlformats.org/presentationml/2006/ole">
            <mc:AlternateContent xmlns:mc="http://schemas.openxmlformats.org/markup-compatibility/2006">
              <mc:Choice xmlns:v="urn:schemas-microsoft-com:vml" Requires="v">
                <p:oleObj spid="_x0000_s4328" name="Document" r:id="rId4" imgW="6189153" imgH="687657" progId="Word.Document.8">
                  <p:embed/>
                </p:oleObj>
              </mc:Choice>
              <mc:Fallback>
                <p:oleObj name="Document" r:id="rId4" imgW="6189153" imgH="687657" progId="Word.Document.8">
                  <p:embed/>
                  <p:pic>
                    <p:nvPicPr>
                      <p:cNvPr id="41988"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866" y="5677272"/>
                        <a:ext cx="6692312" cy="727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2337945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altLang="en-US" dirty="0"/>
              <a:t>In Unit 1, you will learn how to query the data from tables, how to query selected records from tables, and also how to sort the data retrieved from the tables.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2502016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297961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body" idx="1"/>
          </p:nvPr>
        </p:nvSpPr>
        <p:spPr>
          <a:noFill/>
          <a:ln/>
        </p:spPr>
        <p:txBody>
          <a:bodyPr/>
          <a:lstStyle/>
          <a:p>
            <a:pPr lvl="1"/>
            <a:r>
              <a:rPr lang="en-US" altLang="en-US" dirty="0"/>
              <a:t>The rules of precedence determine the order in which expressions are evaluated and calculated. The table in the slide lists the default order of precedence. However, you can override the default order by using parentheses around the expressions that you want to calculate first.</a:t>
            </a:r>
          </a:p>
        </p:txBody>
      </p:sp>
      <p:sp>
        <p:nvSpPr>
          <p:cNvPr id="4608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3049450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5"/>
          <p:cNvSpPr>
            <a:spLocks noGrp="1" noRot="1" noChangeAspect="1" noTextEdit="1"/>
          </p:cNvSpPr>
          <p:nvPr>
            <p:ph type="sldImg"/>
          </p:nvPr>
        </p:nvSpPr>
        <p:spPr>
          <a:xfrm>
            <a:off x="457200" y="457200"/>
            <a:ext cx="6858000" cy="3859213"/>
          </a:xfrm>
          <a:ln/>
        </p:spPr>
      </p:sp>
      <p:sp>
        <p:nvSpPr>
          <p:cNvPr id="48131" name="Notes Placeholder 6"/>
          <p:cNvSpPr>
            <a:spLocks noGrp="1"/>
          </p:cNvSpPr>
          <p:nvPr>
            <p:ph type="body" idx="1"/>
          </p:nvPr>
        </p:nvSpPr>
        <p:spPr>
          <a:noFill/>
          <a:ln/>
        </p:spPr>
        <p:txBody>
          <a:bodyPr/>
          <a:lstStyle/>
          <a:p>
            <a:pPr lvl="2" eaLnBrk="1" hangingPunct="1">
              <a:spcBef>
                <a:spcPct val="25000"/>
              </a:spcBef>
              <a:buFont typeface="Times New Roman" pitchFamily="18" charset="0"/>
              <a:buNone/>
            </a:pPr>
            <a:r>
              <a:rPr lang="en-US" altLang="en-US" dirty="0"/>
              <a:t>1.	</a:t>
            </a:r>
            <a:r>
              <a:rPr lang="en-US" altLang="en-US" b="1" dirty="0"/>
              <a:t>Precedence of the </a:t>
            </a:r>
            <a:r>
              <a:rPr lang="en-US" altLang="en-US" b="1" dirty="0">
                <a:latin typeface="Courier New" pitchFamily="49" charset="0"/>
              </a:rPr>
              <a:t>AND</a:t>
            </a:r>
            <a:r>
              <a:rPr lang="en-US" altLang="en-US" b="1" dirty="0"/>
              <a:t> Operator: Example </a:t>
            </a:r>
          </a:p>
          <a:p>
            <a:pPr lvl="2" eaLnBrk="1" hangingPunct="1">
              <a:buFont typeface="Times New Roman" pitchFamily="18" charset="0"/>
              <a:buNone/>
            </a:pPr>
            <a:r>
              <a:rPr lang="en-US" altLang="en-US" dirty="0"/>
              <a:t>	In this example, there are two conditions:</a:t>
            </a:r>
          </a:p>
          <a:p>
            <a:pPr lvl="3" eaLnBrk="1" hangingPunct="1"/>
            <a:r>
              <a:rPr lang="en-US" altLang="en-US" dirty="0"/>
              <a:t>The first condition is that the department </a:t>
            </a:r>
            <a:r>
              <a:rPr lang="en-US" altLang="en-US" dirty="0">
                <a:latin typeface="Courier New" pitchFamily="49" charset="0"/>
                <a:cs typeface="Courier New" pitchFamily="49" charset="0"/>
              </a:rPr>
              <a:t>ID</a:t>
            </a:r>
            <a:r>
              <a:rPr lang="en-US" altLang="en-US" dirty="0"/>
              <a:t> is </a:t>
            </a:r>
            <a:r>
              <a:rPr lang="en-US" altLang="en-US" dirty="0">
                <a:latin typeface="Courier New" pitchFamily="49" charset="0"/>
              </a:rPr>
              <a:t>80</a:t>
            </a:r>
            <a:r>
              <a:rPr lang="en-US" altLang="en-US" dirty="0"/>
              <a:t> </a:t>
            </a:r>
            <a:r>
              <a:rPr lang="en-US" altLang="en-US" i="1" dirty="0"/>
              <a:t>and</a:t>
            </a:r>
            <a:r>
              <a:rPr lang="en-US" altLang="en-US" dirty="0"/>
              <a:t> the salary is greater than $10,000.</a:t>
            </a:r>
          </a:p>
          <a:p>
            <a:pPr lvl="3" eaLnBrk="1" hangingPunct="1"/>
            <a:r>
              <a:rPr lang="en-US" altLang="en-US" dirty="0"/>
              <a:t>The second condition is that the department </a:t>
            </a:r>
            <a:r>
              <a:rPr lang="en-US" altLang="en-US" dirty="0">
                <a:latin typeface="Courier New" pitchFamily="49" charset="0"/>
                <a:cs typeface="Courier New" pitchFamily="49" charset="0"/>
              </a:rPr>
              <a:t>ID</a:t>
            </a:r>
            <a:r>
              <a:rPr lang="en-US" altLang="en-US" dirty="0"/>
              <a:t> is </a:t>
            </a:r>
            <a:r>
              <a:rPr lang="en-US" altLang="en-US" dirty="0">
                <a:latin typeface="Courier New" pitchFamily="49" charset="0"/>
              </a:rPr>
              <a:t>60</a:t>
            </a:r>
            <a:r>
              <a:rPr lang="en-US" altLang="en-US" dirty="0"/>
              <a:t>.</a:t>
            </a:r>
          </a:p>
          <a:p>
            <a:pPr lvl="2" eaLnBrk="1" hangingPunct="1">
              <a:buFont typeface="Times New Roman" pitchFamily="18" charset="0"/>
              <a:buNone/>
            </a:pPr>
            <a:r>
              <a:rPr lang="en-US" altLang="en-US" dirty="0"/>
              <a:t>	Therefore, the </a:t>
            </a:r>
            <a:r>
              <a:rPr lang="en-US" altLang="en-US" dirty="0">
                <a:latin typeface="Courier New" pitchFamily="49" charset="0"/>
              </a:rPr>
              <a:t>SELECT</a:t>
            </a:r>
            <a:r>
              <a:rPr lang="en-US" altLang="en-US" dirty="0"/>
              <a:t> statement reads as follows:</a:t>
            </a:r>
          </a:p>
          <a:p>
            <a:pPr lvl="2" eaLnBrk="1" hangingPunct="1">
              <a:buFont typeface="Times New Roman" pitchFamily="18" charset="0"/>
              <a:buNone/>
            </a:pPr>
            <a:r>
              <a:rPr lang="en-US" altLang="en-US" dirty="0"/>
              <a:t>	“Select the row if an employee’s department ID is 80 </a:t>
            </a:r>
            <a:r>
              <a:rPr lang="en-US" altLang="en-US" i="1" dirty="0"/>
              <a:t>and</a:t>
            </a:r>
            <a:r>
              <a:rPr lang="en-US" altLang="en-US" dirty="0"/>
              <a:t> earns more than $10,000, </a:t>
            </a:r>
            <a:r>
              <a:rPr lang="en-US" altLang="en-US" i="1" dirty="0"/>
              <a:t>or</a:t>
            </a:r>
            <a:r>
              <a:rPr lang="en-US" altLang="en-US" dirty="0"/>
              <a:t> if the employee’s department ID is 60.”</a:t>
            </a:r>
          </a:p>
          <a:p>
            <a:pPr lvl="2" eaLnBrk="1" hangingPunct="1">
              <a:buFont typeface="Times New Roman" pitchFamily="18" charset="0"/>
              <a:buNone/>
            </a:pPr>
            <a:r>
              <a:rPr lang="en-US" altLang="en-US" dirty="0"/>
              <a:t>2.</a:t>
            </a:r>
            <a:r>
              <a:rPr lang="en-US" altLang="en-US" b="1" dirty="0"/>
              <a:t>	Using Parentheses: Example </a:t>
            </a:r>
          </a:p>
          <a:p>
            <a:pPr lvl="2" eaLnBrk="1" hangingPunct="1">
              <a:buFont typeface="Times New Roman" pitchFamily="18" charset="0"/>
              <a:buNone/>
            </a:pPr>
            <a:r>
              <a:rPr lang="en-US" altLang="en-US" dirty="0"/>
              <a:t>	In this example, there are two conditions:</a:t>
            </a:r>
          </a:p>
          <a:p>
            <a:pPr lvl="3" eaLnBrk="1" hangingPunct="1"/>
            <a:r>
              <a:rPr lang="en-US" altLang="en-US" dirty="0"/>
              <a:t>The first condition is that the department </a:t>
            </a:r>
            <a:r>
              <a:rPr lang="en-US" altLang="en-US" dirty="0">
                <a:latin typeface="Courier New" pitchFamily="49" charset="0"/>
                <a:cs typeface="Courier New" pitchFamily="49" charset="0"/>
              </a:rPr>
              <a:t>ID</a:t>
            </a:r>
            <a:r>
              <a:rPr lang="en-US" altLang="en-US" dirty="0"/>
              <a:t> is 80 </a:t>
            </a:r>
            <a:r>
              <a:rPr lang="en-US" altLang="en-US" i="1" dirty="0"/>
              <a:t>or</a:t>
            </a:r>
            <a:r>
              <a:rPr lang="en-US" altLang="en-US" dirty="0"/>
              <a:t> 60.</a:t>
            </a:r>
          </a:p>
          <a:p>
            <a:pPr lvl="3" eaLnBrk="1" hangingPunct="1"/>
            <a:r>
              <a:rPr lang="en-US" altLang="en-US" dirty="0"/>
              <a:t>The second condition is that the salary is greater than $10,000.</a:t>
            </a:r>
          </a:p>
          <a:p>
            <a:pPr lvl="2" eaLnBrk="1" hangingPunct="1">
              <a:buFont typeface="Times New Roman" pitchFamily="18" charset="0"/>
              <a:buNone/>
            </a:pPr>
            <a:r>
              <a:rPr lang="en-US" altLang="en-US" dirty="0"/>
              <a:t>	Therefore, the </a:t>
            </a:r>
            <a:r>
              <a:rPr lang="en-US" altLang="en-US" dirty="0">
                <a:latin typeface="Courier New" pitchFamily="49" charset="0"/>
              </a:rPr>
              <a:t>SELECT</a:t>
            </a:r>
            <a:r>
              <a:rPr lang="en-US" altLang="en-US" dirty="0"/>
              <a:t> statement reads as follows:</a:t>
            </a:r>
          </a:p>
          <a:p>
            <a:pPr lvl="2" eaLnBrk="1" hangingPunct="1">
              <a:buFont typeface="Times New Roman" pitchFamily="18" charset="0"/>
              <a:buNone/>
            </a:pPr>
            <a:r>
              <a:rPr lang="en-US" altLang="en-US" dirty="0"/>
              <a:t>	“Select the row if an employee’s department ID is 80 </a:t>
            </a:r>
            <a:r>
              <a:rPr lang="en-US" altLang="en-US" i="1" dirty="0"/>
              <a:t>or </a:t>
            </a:r>
            <a:r>
              <a:rPr lang="en-US" altLang="en-US" dirty="0"/>
              <a:t>60, </a:t>
            </a:r>
            <a:r>
              <a:rPr lang="en-US" altLang="en-US" i="1" dirty="0"/>
              <a:t>and</a:t>
            </a:r>
            <a:r>
              <a:rPr lang="en-US" altLang="en-US" dirty="0"/>
              <a:t> if the employee earns more than $10,000.”</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746669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1390610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Rot="1" noChangeAspect="1" noChangeArrowheads="1" noTextEdit="1"/>
          </p:cNvSpPr>
          <p:nvPr>
            <p:ph type="sldImg"/>
          </p:nvPr>
        </p:nvSpPr>
        <p:spPr>
          <a:xfrm>
            <a:off x="457200" y="457200"/>
            <a:ext cx="6858000" cy="3859213"/>
          </a:xfrm>
          <a:ln/>
        </p:spPr>
      </p:sp>
      <p:sp>
        <p:nvSpPr>
          <p:cNvPr id="52227" name="Rectangle 9"/>
          <p:cNvSpPr>
            <a:spLocks noGrp="1" noChangeArrowheads="1"/>
          </p:cNvSpPr>
          <p:nvPr>
            <p:ph type="body" idx="1"/>
          </p:nvPr>
        </p:nvSpPr>
        <p:spPr>
          <a:noFill/>
          <a:ln/>
        </p:spPr>
        <p:txBody>
          <a:bodyPr lIns="13611" tIns="13611" rIns="13611" bIns="13611"/>
          <a:lstStyle/>
          <a:p>
            <a:pPr lvl="1" eaLnBrk="1" hangingPunct="1"/>
            <a:r>
              <a:rPr lang="en-US" altLang="en-US" dirty="0">
                <a:solidFill>
                  <a:schemeClr val="tx1"/>
                </a:solidFill>
              </a:rPr>
              <a:t>The order of rows that are returned in a query result is undefined. The </a:t>
            </a:r>
            <a:r>
              <a:rPr lang="en-US" altLang="en-US" dirty="0">
                <a:solidFill>
                  <a:schemeClr val="tx1"/>
                </a:solidFill>
                <a:latin typeface="Courier New" pitchFamily="49" charset="0"/>
              </a:rPr>
              <a:t>ORDER</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can be used to sort the rows. You can specify an expression, an alias, or a column position as the sort condition. </a:t>
            </a:r>
            <a:r>
              <a:rPr lang="en-US" altLang="en-US" dirty="0"/>
              <a:t>You can specify multiple expressions in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Rows are first sorted based on their values for the first expression. Rows with the same value for the first expression are then sorted based on their values for the second expression, and so on. </a:t>
            </a:r>
            <a:endParaRPr lang="en-US" altLang="en-US" dirty="0">
              <a:solidFill>
                <a:schemeClr val="tx1"/>
              </a:solidFill>
            </a:endParaRPr>
          </a:p>
          <a:p>
            <a:pPr lvl="1" eaLnBrk="1" hangingPunct="1"/>
            <a:r>
              <a:rPr lang="en-US" altLang="en-US" b="1" dirty="0"/>
              <a:t>Syntax</a:t>
            </a:r>
            <a:endParaRPr lang="en-US" altLang="en-US" sz="500" dirty="0"/>
          </a:p>
          <a:p>
            <a:pPr lvl="1" algn="just" eaLnBrk="1" hangingPunct="1">
              <a:spcBef>
                <a:spcPct val="0"/>
              </a:spcBef>
            </a:pPr>
            <a:r>
              <a:rPr lang="en-US" altLang="en-US" dirty="0">
                <a:latin typeface="Courier New" pitchFamily="49" charset="0"/>
              </a:rPr>
              <a:t> 	SELECT</a:t>
            </a:r>
            <a:r>
              <a:rPr lang="en-US" altLang="en-US" i="1" dirty="0">
                <a:latin typeface="Courier New" pitchFamily="49" charset="0"/>
              </a:rPr>
              <a:t>	 	expr</a:t>
            </a:r>
            <a:r>
              <a:rPr lang="en-US" altLang="en-US" dirty="0">
                <a:latin typeface="Courier New" pitchFamily="49" charset="0"/>
              </a:rPr>
              <a:t> </a:t>
            </a:r>
          </a:p>
          <a:p>
            <a:pPr lvl="1" eaLnBrk="1" hangingPunct="1">
              <a:spcBef>
                <a:spcPct val="0"/>
              </a:spcBef>
            </a:pPr>
            <a:r>
              <a:rPr lang="en-US" altLang="en-US" dirty="0">
                <a:latin typeface="Courier New" pitchFamily="49" charset="0"/>
              </a:rPr>
              <a:t> 	FROM 	  	</a:t>
            </a:r>
            <a:r>
              <a:rPr lang="en-US" altLang="en-US" i="1" dirty="0">
                <a:latin typeface="Courier New" pitchFamily="49" charset="0"/>
              </a:rPr>
              <a:t>table</a:t>
            </a:r>
            <a:endParaRPr lang="en-US" altLang="en-US" dirty="0">
              <a:latin typeface="Courier New" pitchFamily="49" charset="0"/>
            </a:endParaRPr>
          </a:p>
          <a:p>
            <a:pPr lvl="1" eaLnBrk="1" hangingPunct="1">
              <a:spcBef>
                <a:spcPct val="0"/>
              </a:spcBef>
            </a:pPr>
            <a:r>
              <a:rPr lang="en-US" altLang="en-US" dirty="0">
                <a:latin typeface="Courier New" pitchFamily="49" charset="0"/>
              </a:rPr>
              <a:t> 	[WHERE 	  	</a:t>
            </a:r>
            <a:r>
              <a:rPr lang="en-US" altLang="en-US" i="1" dirty="0">
                <a:latin typeface="Courier New" pitchFamily="49" charset="0"/>
              </a:rPr>
              <a:t>condition(s)</a:t>
            </a:r>
            <a:r>
              <a:rPr lang="en-US" altLang="en-US" dirty="0">
                <a:latin typeface="Courier New" pitchFamily="49" charset="0"/>
              </a:rPr>
              <a:t>]</a:t>
            </a:r>
          </a:p>
          <a:p>
            <a:pPr lvl="1" eaLnBrk="1" hangingPunct="1">
              <a:spcBef>
                <a:spcPct val="0"/>
              </a:spcBef>
            </a:pPr>
            <a:r>
              <a:rPr lang="en-US" altLang="en-US" dirty="0">
                <a:latin typeface="Courier New" pitchFamily="49" charset="0"/>
              </a:rPr>
              <a:t> 	[ORDER BY	{</a:t>
            </a:r>
            <a:r>
              <a:rPr lang="en-US" altLang="en-US" i="1" dirty="0">
                <a:latin typeface="Courier New" pitchFamily="49" charset="0"/>
              </a:rPr>
              <a:t>column</a:t>
            </a:r>
            <a:r>
              <a:rPr lang="en-US" altLang="en-US" dirty="0">
                <a:latin typeface="Courier New" pitchFamily="49" charset="0"/>
              </a:rPr>
              <a:t>, </a:t>
            </a:r>
            <a:r>
              <a:rPr lang="en-US" altLang="en-US" i="1" dirty="0">
                <a:latin typeface="Courier New" pitchFamily="49" charset="0"/>
              </a:rPr>
              <a:t>expr, numeric_position</a:t>
            </a:r>
            <a:r>
              <a:rPr lang="en-US" altLang="en-US" dirty="0">
                <a:latin typeface="Courier New" pitchFamily="49" charset="0"/>
              </a:rPr>
              <a:t>} [ASC|DESC]];</a:t>
            </a:r>
          </a:p>
          <a:p>
            <a:pPr lvl="1" eaLnBrk="1" hangingPunct="1"/>
            <a:r>
              <a:rPr lang="en-US" altLang="en-US" dirty="0"/>
              <a:t>In the syntax:</a:t>
            </a:r>
          </a:p>
          <a:p>
            <a:pPr lvl="1" eaLnBrk="1" hangingPunct="1">
              <a:spcBef>
                <a:spcPct val="0"/>
              </a:spcBef>
            </a:pPr>
            <a:r>
              <a:rPr lang="en-US" altLang="en-US" dirty="0">
                <a:latin typeface="Courier New" pitchFamily="49" charset="0"/>
              </a:rPr>
              <a:t>	ORDER</a:t>
            </a:r>
            <a:r>
              <a:rPr lang="en-US" altLang="en-US" dirty="0"/>
              <a:t> </a:t>
            </a:r>
            <a:r>
              <a:rPr lang="en-US" altLang="en-US" dirty="0">
                <a:latin typeface="Courier New" pitchFamily="49" charset="0"/>
              </a:rPr>
              <a:t>BY</a:t>
            </a:r>
            <a:r>
              <a:rPr lang="en-US" altLang="en-US" dirty="0"/>
              <a:t>		Specifies the order in which the retrieved rows are displayed</a:t>
            </a:r>
            <a:endParaRPr lang="en-US" altLang="en-US" b="1" dirty="0"/>
          </a:p>
          <a:p>
            <a:pPr lvl="1" eaLnBrk="1" hangingPunct="1">
              <a:spcBef>
                <a:spcPct val="0"/>
              </a:spcBef>
            </a:pPr>
            <a:r>
              <a:rPr lang="en-US" altLang="en-US" dirty="0"/>
              <a:t>	</a:t>
            </a:r>
            <a:r>
              <a:rPr lang="en-US" altLang="en-US" dirty="0">
                <a:latin typeface="Courier New" pitchFamily="49" charset="0"/>
              </a:rPr>
              <a:t>ASC</a:t>
            </a:r>
            <a:r>
              <a:rPr lang="en-US" altLang="en-US" dirty="0"/>
              <a:t>		</a:t>
            </a:r>
            <a:r>
              <a:rPr lang="en-US" altLang="en-US" dirty="0" smtClean="0"/>
              <a:t>Orders </a:t>
            </a:r>
            <a:r>
              <a:rPr lang="en-US" altLang="en-US" dirty="0"/>
              <a:t>the rows in ascending order (this is the default order)</a:t>
            </a:r>
          </a:p>
          <a:p>
            <a:pPr lvl="1" eaLnBrk="1" hangingPunct="1">
              <a:spcBef>
                <a:spcPct val="0"/>
              </a:spcBef>
            </a:pPr>
            <a:r>
              <a:rPr lang="en-US" altLang="en-US" dirty="0"/>
              <a:t>	</a:t>
            </a:r>
            <a:r>
              <a:rPr lang="en-US" altLang="en-US" dirty="0">
                <a:latin typeface="Courier New" pitchFamily="49" charset="0"/>
              </a:rPr>
              <a:t>DESC</a:t>
            </a:r>
            <a:r>
              <a:rPr lang="en-US" altLang="en-US" dirty="0"/>
              <a:t>	</a:t>
            </a:r>
            <a:r>
              <a:rPr lang="en-US" altLang="en-US" dirty="0">
                <a:latin typeface="Courier New" pitchFamily="49" charset="0"/>
              </a:rPr>
              <a:t>	</a:t>
            </a:r>
            <a:r>
              <a:rPr lang="en-US" altLang="en-US" dirty="0" smtClean="0"/>
              <a:t>Orders </a:t>
            </a:r>
            <a:r>
              <a:rPr lang="en-US" altLang="en-US" dirty="0"/>
              <a:t>the rows in descending order</a:t>
            </a:r>
          </a:p>
          <a:p>
            <a:pPr lvl="1" eaLnBrk="1" hangingPunct="1">
              <a:spcBef>
                <a:spcPct val="20000"/>
              </a:spcBef>
            </a:pPr>
            <a:r>
              <a:rPr lang="en-US" altLang="en-US" dirty="0"/>
              <a:t>If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is not used, the sort order is undefined, and the Oracle server may not fetch rows in the same order for the same query twice. Use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to display the rows in a specific order.</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1024322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5"/>
          <p:cNvSpPr>
            <a:spLocks noGrp="1" noRot="1" noChangeAspect="1" noTextEdit="1"/>
          </p:cNvSpPr>
          <p:nvPr>
            <p:ph type="sldImg"/>
          </p:nvPr>
        </p:nvSpPr>
        <p:spPr>
          <a:xfrm>
            <a:off x="457200" y="457200"/>
            <a:ext cx="6858000" cy="3859213"/>
          </a:xfrm>
          <a:ln/>
        </p:spPr>
      </p:sp>
      <p:sp>
        <p:nvSpPr>
          <p:cNvPr id="54275" name="Notes Placeholder 6"/>
          <p:cNvSpPr>
            <a:spLocks noGrp="1"/>
          </p:cNvSpPr>
          <p:nvPr>
            <p:ph type="body" idx="1"/>
          </p:nvPr>
        </p:nvSpPr>
        <p:spPr>
          <a:noFill/>
          <a:ln/>
        </p:spPr>
        <p:txBody>
          <a:bodyPr/>
          <a:lstStyle/>
          <a:p>
            <a:pPr lvl="1" eaLnBrk="1" hangingPunct="1"/>
            <a:r>
              <a:rPr lang="en-US" altLang="en-US" dirty="0">
                <a:solidFill>
                  <a:schemeClr val="tx1"/>
                </a:solidFill>
              </a:rPr>
              <a:t>The default sort order is ascending. Let us look at the other characteristics:</a:t>
            </a:r>
          </a:p>
          <a:p>
            <a:pPr lvl="2" eaLnBrk="1" hangingPunct="1"/>
            <a:r>
              <a:rPr lang="en-US" altLang="en-US" dirty="0">
                <a:solidFill>
                  <a:schemeClr val="tx1"/>
                </a:solidFill>
              </a:rPr>
              <a:t>Numeric values are displayed with the lowest values first (for example, 1</a:t>
            </a:r>
            <a:r>
              <a:rPr lang="en-US" altLang="en-US" dirty="0"/>
              <a:t> to </a:t>
            </a:r>
            <a:r>
              <a:rPr lang="en-US" altLang="en-US" dirty="0">
                <a:solidFill>
                  <a:schemeClr val="tx1"/>
                </a:solidFill>
              </a:rPr>
              <a:t>999).</a:t>
            </a:r>
          </a:p>
          <a:p>
            <a:pPr lvl="2" eaLnBrk="1" hangingPunct="1"/>
            <a:r>
              <a:rPr lang="en-US" altLang="en-US" dirty="0">
                <a:solidFill>
                  <a:schemeClr val="tx1"/>
                </a:solidFill>
              </a:rPr>
              <a:t>Date values are displayed with the earliest value first (for example, 01-JAN-92 before </a:t>
            </a:r>
            <a:br>
              <a:rPr lang="en-US" altLang="en-US" dirty="0">
                <a:solidFill>
                  <a:schemeClr val="tx1"/>
                </a:solidFill>
              </a:rPr>
            </a:br>
            <a:r>
              <a:rPr lang="en-US" altLang="en-US" dirty="0">
                <a:solidFill>
                  <a:schemeClr val="tx1"/>
                </a:solidFill>
              </a:rPr>
              <a:t>01-JAN-95</a:t>
            </a:r>
            <a:r>
              <a:rPr lang="en-US" altLang="en-US" baseline="0" dirty="0">
                <a:solidFill>
                  <a:schemeClr val="tx1"/>
                </a:solidFill>
              </a:rPr>
              <a:t> in Oracle and 1992-01-01 before 1995-01-01 in MySQL</a:t>
            </a:r>
            <a:r>
              <a:rPr lang="en-US" altLang="en-US" dirty="0">
                <a:solidFill>
                  <a:schemeClr val="tx1"/>
                </a:solidFill>
              </a:rPr>
              <a:t>).</a:t>
            </a:r>
          </a:p>
          <a:p>
            <a:pPr lvl="2" eaLnBrk="1" hangingPunct="1"/>
            <a:r>
              <a:rPr lang="en-US" altLang="en-US" dirty="0">
                <a:solidFill>
                  <a:schemeClr val="tx1"/>
                </a:solidFill>
              </a:rPr>
              <a:t>Character values are displayed in the alphabetical order (for example, “A” first and “Z” last).</a:t>
            </a:r>
          </a:p>
          <a:p>
            <a:pPr lvl="2" eaLnBrk="1" hangingPunct="1"/>
            <a:r>
              <a:rPr lang="en-US" altLang="en-US" dirty="0">
                <a:solidFill>
                  <a:schemeClr val="tx1"/>
                </a:solidFill>
              </a:rPr>
              <a:t>In Oracle,</a:t>
            </a:r>
            <a:r>
              <a:rPr lang="en-US" altLang="en-US" baseline="0" dirty="0">
                <a:solidFill>
                  <a:schemeClr val="tx1"/>
                </a:solidFill>
              </a:rPr>
              <a:t> n</a:t>
            </a:r>
            <a:r>
              <a:rPr lang="en-US" altLang="en-US" dirty="0">
                <a:solidFill>
                  <a:schemeClr val="tx1"/>
                </a:solidFill>
              </a:rPr>
              <a:t>ull values are displayed last for ascending sequences and first for descending sequences. In MySQL,</a:t>
            </a:r>
            <a:r>
              <a:rPr lang="en-US" altLang="en-US" baseline="0" dirty="0">
                <a:solidFill>
                  <a:schemeClr val="tx1"/>
                </a:solidFill>
              </a:rPr>
              <a:t> null values are displayed first for ascending sequences and last for descending sequences.</a:t>
            </a:r>
            <a:endParaRPr lang="en-US" altLang="en-US" dirty="0">
              <a:solidFill>
                <a:schemeClr val="tx1"/>
              </a:solidFill>
            </a:endParaRPr>
          </a:p>
          <a:p>
            <a:pPr lvl="2" eaLnBrk="1" hangingPunct="1"/>
            <a:r>
              <a:rPr lang="en-US" altLang="en-US" dirty="0">
                <a:solidFill>
                  <a:schemeClr val="tx1"/>
                </a:solidFill>
              </a:rPr>
              <a:t>You can also sort by a column that is not in the </a:t>
            </a:r>
            <a:r>
              <a:rPr lang="en-US" altLang="en-US" dirty="0">
                <a:solidFill>
                  <a:schemeClr val="tx1"/>
                </a:solidFill>
                <a:latin typeface="Courier New" pitchFamily="49" charset="0"/>
              </a:rPr>
              <a:t>SELECT</a:t>
            </a:r>
            <a:r>
              <a:rPr lang="en-US" altLang="en-US" dirty="0">
                <a:solidFill>
                  <a:schemeClr val="tx1"/>
                </a:solidFill>
              </a:rPr>
              <a:t> list.</a:t>
            </a:r>
          </a:p>
          <a:p>
            <a:pPr lvl="1" eaLnBrk="1" hangingPunct="1"/>
            <a:r>
              <a:rPr lang="en-US" altLang="en-US" b="1" dirty="0">
                <a:solidFill>
                  <a:schemeClr val="tx1"/>
                </a:solidFill>
              </a:rPr>
              <a:t>Examples</a:t>
            </a:r>
          </a:p>
          <a:p>
            <a:pPr lvl="2" eaLnBrk="1" hangingPunct="1">
              <a:buFont typeface="Times New Roman" pitchFamily="18" charset="0"/>
              <a:buAutoNum type="arabicPeriod"/>
            </a:pPr>
            <a:r>
              <a:rPr lang="en-US" altLang="en-US" dirty="0">
                <a:solidFill>
                  <a:schemeClr val="tx1"/>
                </a:solidFill>
              </a:rPr>
              <a:t>To reverse the order in which the rows are displayed, specify the </a:t>
            </a:r>
            <a:r>
              <a:rPr lang="en-US" altLang="en-US" dirty="0">
                <a:solidFill>
                  <a:schemeClr val="tx1"/>
                </a:solidFill>
                <a:latin typeface="Courier New" pitchFamily="49" charset="0"/>
              </a:rPr>
              <a:t>DESC</a:t>
            </a:r>
            <a:r>
              <a:rPr lang="en-US" altLang="en-US" dirty="0">
                <a:solidFill>
                  <a:schemeClr val="tx1"/>
                </a:solidFill>
              </a:rPr>
              <a:t> keyword after the column name in the </a:t>
            </a:r>
            <a:r>
              <a:rPr lang="en-US" altLang="en-US" dirty="0">
                <a:solidFill>
                  <a:schemeClr val="tx1"/>
                </a:solidFill>
                <a:latin typeface="Courier New" pitchFamily="49" charset="0"/>
              </a:rPr>
              <a:t>ORDER</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The example in the slide sorts the result by the </a:t>
            </a:r>
            <a:r>
              <a:rPr lang="en-US" altLang="en-US" dirty="0" err="1">
                <a:solidFill>
                  <a:schemeClr val="tx1"/>
                </a:solidFill>
              </a:rPr>
              <a:t>department_id</a:t>
            </a:r>
            <a:r>
              <a:rPr lang="en-US" altLang="en-US" dirty="0">
                <a:solidFill>
                  <a:schemeClr val="tx1"/>
                </a:solidFill>
              </a:rPr>
              <a:t>.</a:t>
            </a:r>
          </a:p>
          <a:p>
            <a:pPr lvl="2" eaLnBrk="1" hangingPunct="1">
              <a:buFont typeface="Times New Roman" pitchFamily="18" charset="0"/>
              <a:buNone/>
            </a:pPr>
            <a:r>
              <a:rPr lang="en-US" altLang="en-US" dirty="0">
                <a:solidFill>
                  <a:schemeClr val="tx1"/>
                </a:solidFill>
              </a:rPr>
              <a:t>2.	You can also use a column alias in the </a:t>
            </a:r>
            <a:r>
              <a:rPr lang="en-US" altLang="en-US" dirty="0">
                <a:solidFill>
                  <a:schemeClr val="tx1"/>
                </a:solidFill>
                <a:latin typeface="Courier New" pitchFamily="49" charset="0"/>
              </a:rPr>
              <a:t>ORDER</a:t>
            </a:r>
            <a:r>
              <a:rPr lang="en-US" altLang="en-US" dirty="0">
                <a:solidFill>
                  <a:schemeClr val="tx1"/>
                </a:solidFill>
              </a:rPr>
              <a:t> </a:t>
            </a:r>
            <a:r>
              <a:rPr lang="en-US" altLang="en-US" dirty="0">
                <a:solidFill>
                  <a:schemeClr val="tx1"/>
                </a:solidFill>
                <a:latin typeface="Courier New" pitchFamily="49" charset="0"/>
              </a:rPr>
              <a:t>BY</a:t>
            </a:r>
            <a:r>
              <a:rPr lang="en-US" altLang="en-US" dirty="0">
                <a:solidFill>
                  <a:schemeClr val="tx1"/>
                </a:solidFill>
              </a:rPr>
              <a:t> clause. The slide example sorts the data by annual salary.</a:t>
            </a:r>
            <a:endParaRPr lang="en-US" altLang="en-US" dirty="0"/>
          </a:p>
          <a:p>
            <a:pPr lvl="1" eaLnBrk="1" hangingPunct="1">
              <a:spcBef>
                <a:spcPct val="20000"/>
              </a:spcBef>
            </a:pPr>
            <a:r>
              <a:rPr lang="en-US" altLang="en-US" b="1" dirty="0"/>
              <a:t>Note:</a:t>
            </a:r>
            <a:r>
              <a:rPr lang="en-US" altLang="en-US" dirty="0"/>
              <a:t> In Oracle, use the keywords </a:t>
            </a:r>
            <a:r>
              <a:rPr lang="en-US" altLang="en-US" dirty="0">
                <a:latin typeface="Courier New" pitchFamily="49" charset="0"/>
              </a:rPr>
              <a:t>NULLS</a:t>
            </a:r>
            <a:r>
              <a:rPr lang="en-US" altLang="en-US" dirty="0"/>
              <a:t> </a:t>
            </a:r>
            <a:r>
              <a:rPr lang="en-US" altLang="en-US" dirty="0">
                <a:latin typeface="Courier New" pitchFamily="49" charset="0"/>
              </a:rPr>
              <a:t>FIRST</a:t>
            </a:r>
            <a:r>
              <a:rPr lang="en-US" altLang="en-US" dirty="0"/>
              <a:t> or </a:t>
            </a:r>
            <a:r>
              <a:rPr lang="en-US" altLang="en-US" dirty="0">
                <a:latin typeface="Courier New" pitchFamily="49" charset="0"/>
              </a:rPr>
              <a:t>NULLS</a:t>
            </a:r>
            <a:r>
              <a:rPr lang="en-US" altLang="en-US" dirty="0"/>
              <a:t> </a:t>
            </a:r>
            <a:r>
              <a:rPr lang="en-US" altLang="en-US" dirty="0">
                <a:latin typeface="Courier New" pitchFamily="49" charset="0"/>
              </a:rPr>
              <a:t>LAST</a:t>
            </a:r>
            <a:r>
              <a:rPr lang="en-US" altLang="en-US" dirty="0"/>
              <a:t> to specify whether returned rows containing null values should appear first or last in the ordering sequence. Those</a:t>
            </a:r>
            <a:r>
              <a:rPr lang="en-US" altLang="en-US" baseline="0" dirty="0"/>
              <a:t> options are not valid in MySQL.</a:t>
            </a:r>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4263927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5"/>
          <p:cNvSpPr>
            <a:spLocks noGrp="1" noRot="1" noChangeAspect="1" noTextEdit="1"/>
          </p:cNvSpPr>
          <p:nvPr>
            <p:ph type="sldImg"/>
          </p:nvPr>
        </p:nvSpPr>
        <p:spPr>
          <a:xfrm>
            <a:off x="457200" y="457200"/>
            <a:ext cx="6858000" cy="3859213"/>
          </a:xfrm>
          <a:ln/>
        </p:spPr>
      </p:sp>
      <p:sp>
        <p:nvSpPr>
          <p:cNvPr id="56323" name="Notes Placeholder 6"/>
          <p:cNvSpPr>
            <a:spLocks noGrp="1"/>
          </p:cNvSpPr>
          <p:nvPr>
            <p:ph type="body" idx="1"/>
          </p:nvPr>
        </p:nvSpPr>
        <p:spPr>
          <a:noFill/>
          <a:ln/>
        </p:spPr>
        <p:txBody>
          <a:bodyPr/>
          <a:lstStyle/>
          <a:p>
            <a:pPr lvl="1" eaLnBrk="1" hangingPunct="1"/>
            <a:r>
              <a:rPr lang="en-US" altLang="en-US" b="1" dirty="0">
                <a:solidFill>
                  <a:schemeClr val="tx1"/>
                </a:solidFill>
              </a:rPr>
              <a:t>Examples</a:t>
            </a:r>
          </a:p>
          <a:p>
            <a:pPr lvl="2" eaLnBrk="1" hangingPunct="1">
              <a:buFont typeface="Times New Roman" pitchFamily="18" charset="0"/>
              <a:buAutoNum type="arabicPeriod" startAt="3"/>
            </a:pPr>
            <a:r>
              <a:rPr lang="en-US" altLang="en-US" dirty="0">
                <a:solidFill>
                  <a:schemeClr val="tx1"/>
                </a:solidFill>
              </a:rPr>
              <a:t>You can sort query results by specifying the numeric position of the column in the </a:t>
            </a:r>
            <a:r>
              <a:rPr lang="en-US" altLang="en-US" dirty="0">
                <a:solidFill>
                  <a:schemeClr val="tx1"/>
                </a:solidFill>
                <a:latin typeface="Courier New" pitchFamily="49" charset="0"/>
              </a:rPr>
              <a:t>SELECT</a:t>
            </a:r>
            <a:r>
              <a:rPr lang="en-US" altLang="en-US" dirty="0">
                <a:solidFill>
                  <a:schemeClr val="tx1"/>
                </a:solidFill>
              </a:rPr>
              <a:t> clause. The example in the slide sorts the result by the </a:t>
            </a:r>
            <a:r>
              <a:rPr lang="en-US" altLang="en-US" dirty="0">
                <a:solidFill>
                  <a:schemeClr val="tx1"/>
                </a:solidFill>
                <a:latin typeface="Courier New" pitchFamily="49" charset="0"/>
              </a:rPr>
              <a:t>department_id</a:t>
            </a:r>
            <a:r>
              <a:rPr lang="en-US" altLang="en-US" dirty="0">
                <a:solidFill>
                  <a:schemeClr val="tx1"/>
                </a:solidFill>
              </a:rPr>
              <a:t> as this column is at the third position in the </a:t>
            </a:r>
            <a:r>
              <a:rPr lang="en-US" altLang="en-US" dirty="0">
                <a:solidFill>
                  <a:schemeClr val="tx1"/>
                </a:solidFill>
                <a:latin typeface="Courier New" pitchFamily="49" charset="0"/>
              </a:rPr>
              <a:t>SELECT</a:t>
            </a:r>
            <a:r>
              <a:rPr lang="en-US" altLang="en-US" dirty="0">
                <a:solidFill>
                  <a:schemeClr val="tx1"/>
                </a:solidFill>
              </a:rPr>
              <a:t> clause.</a:t>
            </a:r>
          </a:p>
          <a:p>
            <a:pPr lvl="2" eaLnBrk="1" hangingPunct="1">
              <a:buFont typeface="Times New Roman" pitchFamily="18" charset="0"/>
              <a:buNone/>
            </a:pPr>
            <a:r>
              <a:rPr lang="en-US" altLang="en-US" dirty="0">
                <a:solidFill>
                  <a:schemeClr val="tx1"/>
                </a:solidFill>
              </a:rPr>
              <a:t>4.	You can sort query results by more than one column</a:t>
            </a:r>
            <a:r>
              <a:rPr lang="en-US" altLang="en-US" dirty="0"/>
              <a:t>. You list the columns (or </a:t>
            </a:r>
            <a:r>
              <a:rPr lang="en-US" altLang="en-US" dirty="0">
                <a:latin typeface="Courier New" pitchFamily="49" charset="0"/>
                <a:cs typeface="Courier New" pitchFamily="49" charset="0"/>
              </a:rPr>
              <a:t>SELECT</a:t>
            </a:r>
            <a:r>
              <a:rPr lang="en-US" altLang="en-US" dirty="0"/>
              <a:t> list column sequence numbers) in the </a:t>
            </a:r>
            <a:r>
              <a:rPr lang="en-US" altLang="en-US" dirty="0">
                <a:latin typeface="Courier New" pitchFamily="49" charset="0"/>
                <a:cs typeface="Courier New" pitchFamily="49" charset="0"/>
              </a:rPr>
              <a:t>ORDER BY</a:t>
            </a:r>
            <a:r>
              <a:rPr lang="en-US" altLang="en-US" dirty="0"/>
              <a:t> clause, delimited by commas. The results are ordered by the first column, then the second, and so on for as many columns as the </a:t>
            </a:r>
            <a:r>
              <a:rPr lang="en-US" altLang="en-US" dirty="0">
                <a:latin typeface="Courier New" pitchFamily="49" charset="0"/>
                <a:cs typeface="Courier New" pitchFamily="49" charset="0"/>
              </a:rPr>
              <a:t>ORDER BY</a:t>
            </a:r>
            <a:r>
              <a:rPr lang="en-US" altLang="en-US" dirty="0"/>
              <a:t> clause includes. If you want any results sorted in descending order, your </a:t>
            </a:r>
            <a:r>
              <a:rPr lang="en-US" altLang="en-US" dirty="0">
                <a:latin typeface="Courier New" pitchFamily="49" charset="0"/>
                <a:cs typeface="Courier New" pitchFamily="49" charset="0"/>
              </a:rPr>
              <a:t>ORDER BY</a:t>
            </a:r>
            <a:r>
              <a:rPr lang="en-US" altLang="en-US" dirty="0"/>
              <a:t> clause must use the </a:t>
            </a:r>
            <a:r>
              <a:rPr lang="en-US" altLang="en-US" dirty="0">
                <a:latin typeface="Courier New" pitchFamily="49" charset="0"/>
                <a:cs typeface="Courier New" pitchFamily="49" charset="0"/>
              </a:rPr>
              <a:t>DESC</a:t>
            </a:r>
            <a:r>
              <a:rPr lang="en-US" altLang="en-US" dirty="0"/>
              <a:t> keyword directly after the name or the number of the relevant column. </a:t>
            </a:r>
            <a:r>
              <a:rPr lang="en-US" altLang="en-US" dirty="0">
                <a:solidFill>
                  <a:schemeClr val="tx1"/>
                </a:solidFill>
              </a:rPr>
              <a:t>The result of the query example shown in the slide is sorted by </a:t>
            </a:r>
            <a:r>
              <a:rPr lang="en-US" altLang="en-US" dirty="0">
                <a:solidFill>
                  <a:schemeClr val="tx1"/>
                </a:solidFill>
                <a:latin typeface="Courier New" pitchFamily="49" charset="0"/>
                <a:cs typeface="Courier New" pitchFamily="49" charset="0"/>
              </a:rPr>
              <a:t>department_id</a:t>
            </a:r>
            <a:r>
              <a:rPr lang="en-US" altLang="en-US" dirty="0">
                <a:solidFill>
                  <a:schemeClr val="tx1"/>
                </a:solidFill>
              </a:rPr>
              <a:t> in ascending order and also by salary in descending order.</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828763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Image Placeholder 5"/>
          <p:cNvSpPr>
            <a:spLocks noGrp="1" noRot="1" noChangeAspect="1" noTextEdit="1"/>
          </p:cNvSpPr>
          <p:nvPr>
            <p:ph type="sldImg"/>
          </p:nvPr>
        </p:nvSpPr>
        <p:spPr>
          <a:xfrm>
            <a:off x="457200" y="457200"/>
            <a:ext cx="6858000" cy="3859213"/>
          </a:xfrm>
          <a:ln/>
        </p:spPr>
      </p:sp>
      <p:sp>
        <p:nvSpPr>
          <p:cNvPr id="58372" name="Notes Placeholder 6"/>
          <p:cNvSpPr>
            <a:spLocks noGrp="1"/>
          </p:cNvSpPr>
          <p:nvPr>
            <p:ph type="body" idx="1"/>
          </p:nvPr>
        </p:nvSpPr>
        <p:spPr>
          <a:noFill/>
          <a:ln/>
        </p:spPr>
        <p:txBody>
          <a:bodyPr/>
          <a:lstStyle/>
          <a:p>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165736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6"/>
          <p:cNvSpPr>
            <a:spLocks noGrp="1"/>
          </p:cNvSpPr>
          <p:nvPr>
            <p:ph type="body" idx="1"/>
          </p:nvPr>
        </p:nvSpPr>
        <p:spPr>
          <a:noFill/>
          <a:ln/>
        </p:spPr>
        <p:txBody>
          <a:bodyPr/>
          <a:lstStyle/>
          <a:p>
            <a:pPr lvl="1">
              <a:spcBef>
                <a:spcPts val="110"/>
              </a:spcBef>
            </a:pPr>
            <a:r>
              <a:rPr lang="en-US" altLang="en-US" dirty="0"/>
              <a:t>Limiting the number of rows returned by a query can be valuable for reporting, analysis, data browsing, and other tasks. </a:t>
            </a:r>
          </a:p>
          <a:p>
            <a:pPr lvl="1">
              <a:spcBef>
                <a:spcPts val="110"/>
              </a:spcBef>
            </a:pPr>
            <a:r>
              <a:rPr lang="en-US" altLang="en-US" dirty="0"/>
              <a:t>With the SQL </a:t>
            </a:r>
            <a:r>
              <a:rPr lang="en-US" altLang="en-US" dirty="0">
                <a:latin typeface="Courier New" pitchFamily="49" charset="0"/>
                <a:cs typeface="Courier New" pitchFamily="49" charset="0"/>
              </a:rPr>
              <a:t>SELECT</a:t>
            </a:r>
            <a:r>
              <a:rPr lang="en-US" altLang="en-US" dirty="0"/>
              <a:t> syntax, you can limit the number of rows that are returned in the result set using the </a:t>
            </a:r>
            <a:r>
              <a:rPr lang="en-US" altLang="en-US" dirty="0">
                <a:cs typeface="Courier New" pitchFamily="49" charset="0"/>
              </a:rPr>
              <a:t>row limiting clause</a:t>
            </a:r>
            <a:r>
              <a:rPr lang="en-US" altLang="en-US" dirty="0"/>
              <a:t>. </a:t>
            </a:r>
          </a:p>
          <a:p>
            <a:pPr lvl="1">
              <a:spcBef>
                <a:spcPts val="110"/>
              </a:spcBef>
            </a:pPr>
            <a:r>
              <a:rPr lang="en-US" altLang="en-US" dirty="0"/>
              <a:t>Queries that order data and then limit row output are widely used and are often referred to as Top-N queries. Top-N queries sort their result set and then return only the first n rows. </a:t>
            </a:r>
          </a:p>
          <a:p>
            <a:pPr lvl="1">
              <a:spcBef>
                <a:spcPts val="110"/>
              </a:spcBef>
            </a:pPr>
            <a:r>
              <a:rPr lang="en-US" altLang="en-US" dirty="0"/>
              <a:t>The SQL row limiting</a:t>
            </a:r>
            <a:r>
              <a:rPr lang="en-US" altLang="en-US" baseline="0" dirty="0"/>
              <a:t> clause has certain limitations. These limitations are explained in the lesson titled Managing Tables Using DML Statements and Transactions.</a:t>
            </a:r>
            <a:endParaRPr lang="en-US" altLang="en-US" dirty="0"/>
          </a:p>
        </p:txBody>
      </p:sp>
      <p:sp>
        <p:nvSpPr>
          <p:cNvPr id="60420" name="Slide Image Placeholder 9"/>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4231156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6"/>
          <p:cNvSpPr>
            <a:spLocks noGrp="1"/>
          </p:cNvSpPr>
          <p:nvPr>
            <p:ph type="body" idx="1"/>
          </p:nvPr>
        </p:nvSpPr>
        <p:spPr>
          <a:noFill/>
          <a:ln/>
        </p:spPr>
        <p:txBody>
          <a:bodyPr/>
          <a:lstStyle/>
          <a:p>
            <a:pPr lvl="1"/>
            <a:r>
              <a:rPr lang="en-US" altLang="en-US" dirty="0"/>
              <a:t>You specify the </a:t>
            </a:r>
            <a:r>
              <a:rPr lang="en-US" altLang="en-US" dirty="0">
                <a:latin typeface="Courier New" pitchFamily="49" charset="0"/>
                <a:cs typeface="Courier New" pitchFamily="49" charset="0"/>
              </a:rPr>
              <a:t>row_limiting_clause</a:t>
            </a:r>
            <a:r>
              <a:rPr lang="en-US" altLang="en-US" dirty="0"/>
              <a:t> in the SQL </a:t>
            </a:r>
            <a:r>
              <a:rPr lang="en-US" altLang="en-US" dirty="0">
                <a:latin typeface="Courier New" pitchFamily="49" charset="0"/>
                <a:cs typeface="Courier New" pitchFamily="49" charset="0"/>
              </a:rPr>
              <a:t>SELECT</a:t>
            </a:r>
            <a:r>
              <a:rPr lang="en-US" altLang="en-US" dirty="0"/>
              <a:t> statement by placing it after the </a:t>
            </a:r>
            <a:r>
              <a:rPr lang="en-US" altLang="en-US" dirty="0">
                <a:latin typeface="Courier New" pitchFamily="49" charset="0"/>
                <a:cs typeface="Courier New" pitchFamily="49" charset="0"/>
              </a:rPr>
              <a:t>ORDER BY</a:t>
            </a:r>
            <a:r>
              <a:rPr lang="en-US" altLang="en-US" dirty="0"/>
              <a:t> clause. Note that an </a:t>
            </a:r>
            <a:r>
              <a:rPr lang="en-US" altLang="en-US" dirty="0">
                <a:latin typeface="Courier New" pitchFamily="49" charset="0"/>
                <a:cs typeface="Courier New" pitchFamily="49" charset="0"/>
              </a:rPr>
              <a:t>ORDER BY</a:t>
            </a:r>
            <a:r>
              <a:rPr lang="en-US" altLang="en-US" dirty="0"/>
              <a:t> clause is required if you want to sort the rows for consistency. </a:t>
            </a:r>
          </a:p>
          <a:p>
            <a:pPr lvl="2">
              <a:spcBef>
                <a:spcPts val="219"/>
              </a:spcBef>
              <a:buFont typeface="Arial" charset="0"/>
              <a:buChar char="•"/>
            </a:pPr>
            <a:r>
              <a:rPr lang="en-US" altLang="en-US" dirty="0">
                <a:latin typeface="Courier New" pitchFamily="49" charset="0"/>
                <a:cs typeface="Courier New" pitchFamily="49" charset="0"/>
              </a:rPr>
              <a:t>OFFSET</a:t>
            </a:r>
            <a:r>
              <a:rPr lang="en-US" altLang="en-US" dirty="0"/>
              <a:t>: Use this clause to specify the number of rows to skip before row limiting begins. The value for offset must be a number. If you specify a negative number, offset is treated as 0. If you specify </a:t>
            </a:r>
            <a:r>
              <a:rPr lang="en-US" altLang="en-US" dirty="0">
                <a:latin typeface="Courier New" pitchFamily="49" charset="0"/>
                <a:cs typeface="Courier New" pitchFamily="49" charset="0"/>
              </a:rPr>
              <a:t>NULL</a:t>
            </a:r>
            <a:r>
              <a:rPr lang="en-US" altLang="en-US" dirty="0"/>
              <a:t> or a number greater than or equal to the number of rows that are returned by the query, 0 rows are returned.</a:t>
            </a:r>
          </a:p>
          <a:p>
            <a:pPr lvl="2">
              <a:spcBef>
                <a:spcPts val="219"/>
              </a:spcBef>
              <a:buFont typeface="Arial" charset="0"/>
              <a:buChar char="•"/>
            </a:pPr>
            <a:r>
              <a:rPr lang="en-US" altLang="en-US" dirty="0">
                <a:latin typeface="Courier New" pitchFamily="49" charset="0"/>
                <a:cs typeface="Courier New" pitchFamily="49" charset="0"/>
              </a:rPr>
              <a:t>ROW</a:t>
            </a:r>
            <a:r>
              <a:rPr lang="en-US" altLang="en-US" dirty="0"/>
              <a:t> | </a:t>
            </a:r>
            <a:r>
              <a:rPr lang="en-US" altLang="en-US" dirty="0">
                <a:latin typeface="Courier New" pitchFamily="49" charset="0"/>
                <a:cs typeface="Courier New" pitchFamily="49" charset="0"/>
              </a:rPr>
              <a:t>ROWS</a:t>
            </a:r>
            <a:r>
              <a:rPr lang="en-US" altLang="en-US" dirty="0"/>
              <a:t>: Use these keywords interchangeably. They are provided for semantic clarity.</a:t>
            </a:r>
          </a:p>
          <a:p>
            <a:pPr lvl="2">
              <a:spcBef>
                <a:spcPts val="219"/>
              </a:spcBef>
              <a:buFont typeface="Arial" charset="0"/>
              <a:buChar char="•"/>
            </a:pPr>
            <a:r>
              <a:rPr lang="en-US" altLang="en-US" dirty="0">
                <a:latin typeface="Courier New" pitchFamily="49" charset="0"/>
                <a:cs typeface="Courier New" pitchFamily="49" charset="0"/>
              </a:rPr>
              <a:t>FETCH</a:t>
            </a:r>
            <a:r>
              <a:rPr lang="en-US" altLang="en-US" dirty="0"/>
              <a:t>: Use this clause to specify the number of rows or percentage of rows to return.</a:t>
            </a:r>
          </a:p>
          <a:p>
            <a:pPr lvl="2">
              <a:spcBef>
                <a:spcPts val="219"/>
              </a:spcBef>
              <a:buFont typeface="Arial" charset="0"/>
              <a:buChar char="•"/>
            </a:pPr>
            <a:r>
              <a:rPr lang="en-US" altLang="en-US" dirty="0">
                <a:latin typeface="Courier New" pitchFamily="49" charset="0"/>
                <a:cs typeface="Courier New" pitchFamily="49" charset="0"/>
              </a:rPr>
              <a:t>FIRST</a:t>
            </a:r>
            <a:r>
              <a:rPr lang="en-US" altLang="en-US" dirty="0"/>
              <a:t> | </a:t>
            </a:r>
            <a:r>
              <a:rPr lang="en-US" altLang="en-US" dirty="0">
                <a:latin typeface="Courier New" pitchFamily="49" charset="0"/>
                <a:cs typeface="Courier New" pitchFamily="49" charset="0"/>
              </a:rPr>
              <a:t>NEXT</a:t>
            </a:r>
            <a:r>
              <a:rPr lang="en-US" altLang="en-US" dirty="0"/>
              <a:t>: Use these keywords interchangeably. They are provided for semantic clarity.</a:t>
            </a:r>
          </a:p>
          <a:p>
            <a:pPr lvl="2">
              <a:spcBef>
                <a:spcPts val="219"/>
              </a:spcBef>
              <a:buFont typeface="Arial" charset="0"/>
              <a:buChar char="•"/>
            </a:pPr>
            <a:r>
              <a:rPr lang="en-US" altLang="en-US" dirty="0">
                <a:latin typeface="Courier New" pitchFamily="49" charset="0"/>
                <a:cs typeface="Courier New" pitchFamily="49" charset="0"/>
              </a:rPr>
              <a:t>row_count</a:t>
            </a:r>
            <a:r>
              <a:rPr lang="en-US" altLang="en-US" dirty="0"/>
              <a:t> | </a:t>
            </a:r>
            <a:r>
              <a:rPr lang="en-US" altLang="en-US" i="1" dirty="0"/>
              <a:t>percent</a:t>
            </a:r>
            <a:r>
              <a:rPr lang="en-US" altLang="en-US" dirty="0"/>
              <a:t> </a:t>
            </a:r>
            <a:r>
              <a:rPr lang="en-US" altLang="en-US" dirty="0">
                <a:latin typeface="Courier New" pitchFamily="49" charset="0"/>
                <a:cs typeface="Courier New" pitchFamily="49" charset="0"/>
              </a:rPr>
              <a:t>PERCENT</a:t>
            </a:r>
            <a:r>
              <a:rPr lang="en-US" altLang="en-US" dirty="0"/>
              <a:t>: Use </a:t>
            </a:r>
            <a:r>
              <a:rPr lang="en-US" altLang="en-US" dirty="0">
                <a:latin typeface="Courier New" pitchFamily="49" charset="0"/>
                <a:cs typeface="Courier New" pitchFamily="49" charset="0"/>
              </a:rPr>
              <a:t>row_count</a:t>
            </a:r>
            <a:r>
              <a:rPr lang="en-US" altLang="en-US" dirty="0"/>
              <a:t> to specify the number of rows to return. Use </a:t>
            </a:r>
            <a:r>
              <a:rPr lang="en-US" altLang="en-US" i="1" dirty="0"/>
              <a:t>percent </a:t>
            </a:r>
            <a:r>
              <a:rPr lang="en-US" altLang="en-US" dirty="0">
                <a:latin typeface="Courier New" pitchFamily="49" charset="0"/>
                <a:cs typeface="Courier New" pitchFamily="49" charset="0"/>
              </a:rPr>
              <a:t>PERCENT</a:t>
            </a:r>
            <a:r>
              <a:rPr lang="en-US" altLang="en-US" dirty="0"/>
              <a:t> to specify the percentage of the total number of selected rows to return. The value for percent must be a number.</a:t>
            </a:r>
          </a:p>
          <a:p>
            <a:pPr lvl="2">
              <a:spcBef>
                <a:spcPts val="219"/>
              </a:spcBef>
              <a:buFont typeface="Arial" charset="0"/>
              <a:buChar char="•"/>
            </a:pPr>
            <a:r>
              <a:rPr lang="en-US" altLang="en-US" dirty="0">
                <a:latin typeface="Courier New" pitchFamily="49" charset="0"/>
                <a:cs typeface="Courier New" pitchFamily="49" charset="0"/>
              </a:rPr>
              <a:t>ONLY</a:t>
            </a:r>
            <a:r>
              <a:rPr lang="en-US" altLang="en-US" dirty="0"/>
              <a:t> | </a:t>
            </a:r>
            <a:r>
              <a:rPr lang="en-US" altLang="en-US" dirty="0">
                <a:latin typeface="Courier New" pitchFamily="49" charset="0"/>
                <a:cs typeface="Courier New" pitchFamily="49" charset="0"/>
              </a:rPr>
              <a:t>WITH TIES</a:t>
            </a:r>
            <a:r>
              <a:rPr lang="en-US" altLang="en-US" dirty="0"/>
              <a:t>: Specify </a:t>
            </a:r>
            <a:r>
              <a:rPr lang="en-US" altLang="en-US" dirty="0">
                <a:latin typeface="Courier New" pitchFamily="49" charset="0"/>
                <a:cs typeface="Courier New" pitchFamily="49" charset="0"/>
              </a:rPr>
              <a:t>ONLY</a:t>
            </a:r>
            <a:r>
              <a:rPr lang="en-US" altLang="en-US" dirty="0"/>
              <a:t> to return exactly the specified number of rows or percentage of rows. Specify </a:t>
            </a:r>
            <a:r>
              <a:rPr lang="en-US" altLang="en-US" dirty="0">
                <a:latin typeface="Courier New" pitchFamily="49" charset="0"/>
                <a:cs typeface="Courier New" pitchFamily="49" charset="0"/>
              </a:rPr>
              <a:t>WITH TIES</a:t>
            </a:r>
            <a:r>
              <a:rPr lang="en-US" altLang="en-US" dirty="0"/>
              <a:t> to return additional rows with the same sort key as the last row fetched. You must specify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for additional rows to be returned.</a:t>
            </a:r>
          </a:p>
          <a:p>
            <a:pPr lvl="2">
              <a:spcBef>
                <a:spcPts val="219"/>
              </a:spcBef>
              <a:buFont typeface="Arial" charset="0"/>
              <a:buChar char="•"/>
            </a:pPr>
            <a:endParaRPr lang="en-US" altLang="en-US" dirty="0"/>
          </a:p>
        </p:txBody>
      </p:sp>
      <p:sp>
        <p:nvSpPr>
          <p:cNvPr id="6246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788586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Grp="1" noChangeArrowheads="1"/>
          </p:cNvSpPr>
          <p:nvPr>
            <p:ph type="body" idx="1"/>
          </p:nvPr>
        </p:nvSpPr>
        <p:spPr/>
        <p:txBody>
          <a:bodyPr>
            <a:normAutofit/>
          </a:bodyPr>
          <a:lstStyle/>
          <a:p>
            <a:pPr lvl="1"/>
            <a:r>
              <a:rPr lang="en-US" altLang="en-US"/>
              <a:t>When retrieving data from a database, you may need to do the following:</a:t>
            </a:r>
          </a:p>
          <a:p>
            <a:pPr lvl="2"/>
            <a:r>
              <a:rPr lang="en-US" altLang="en-US"/>
              <a:t>Restrict the rows of data that are displayed </a:t>
            </a:r>
          </a:p>
          <a:p>
            <a:pPr lvl="2"/>
            <a:r>
              <a:rPr lang="en-US" altLang="en-US"/>
              <a:t>Specify the order in which the rows are displayed </a:t>
            </a:r>
          </a:p>
          <a:p>
            <a:pPr lvl="1"/>
            <a:r>
              <a:rPr lang="en-US" altLang="en-US"/>
              <a:t>This lesson explains the SQL statements that you use to perform the actions listed in the slide.</a:t>
            </a:r>
            <a:endParaRPr lang="en-US" altLang="en-US" dirty="0"/>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2173918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6"/>
          <p:cNvSpPr>
            <a:spLocks noGrp="1"/>
          </p:cNvSpPr>
          <p:nvPr>
            <p:ph type="body" idx="1"/>
          </p:nvPr>
        </p:nvSpPr>
        <p:spPr>
          <a:noFill/>
          <a:ln/>
        </p:spPr>
        <p:txBody>
          <a:bodyPr/>
          <a:lstStyle/>
          <a:p>
            <a:pPr lvl="1"/>
            <a:r>
              <a:rPr lang="en-US" altLang="en-US" dirty="0"/>
              <a:t>The first example in the slide returns the first five employees after sorting the rows in ascending order of the </a:t>
            </a:r>
            <a:r>
              <a:rPr lang="en-US" altLang="en-US" dirty="0">
                <a:latin typeface="Courier New" pitchFamily="49" charset="0"/>
                <a:cs typeface="Courier New" pitchFamily="49" charset="0"/>
              </a:rPr>
              <a:t>employee_id</a:t>
            </a:r>
            <a:r>
              <a:rPr lang="en-US" altLang="en-US" dirty="0"/>
              <a:t>.</a:t>
            </a:r>
          </a:p>
          <a:p>
            <a:pPr lvl="1"/>
            <a:r>
              <a:rPr lang="en-US" altLang="en-US" dirty="0"/>
              <a:t>The second example in the slide returns the next set of five employees after sorting the rows in ascending order of the </a:t>
            </a:r>
            <a:r>
              <a:rPr lang="en-US" altLang="en-US" dirty="0">
                <a:latin typeface="Courier New" pitchFamily="49" charset="0"/>
                <a:cs typeface="Courier New" pitchFamily="49" charset="0"/>
              </a:rPr>
              <a:t>employee_id</a:t>
            </a:r>
            <a:r>
              <a:rPr lang="en-US" altLang="en-US" dirty="0"/>
              <a:t>.</a:t>
            </a:r>
          </a:p>
          <a:p>
            <a:pPr lvl="1"/>
            <a:r>
              <a:rPr lang="en-US" altLang="en-US" b="1" dirty="0"/>
              <a:t>Note: </a:t>
            </a:r>
            <a:r>
              <a:rPr lang="en-US" altLang="en-US" dirty="0"/>
              <a:t>If </a:t>
            </a:r>
            <a:r>
              <a:rPr lang="en-US" altLang="en-US" dirty="0">
                <a:latin typeface="Courier New" pitchFamily="49" charset="0"/>
                <a:cs typeface="Courier New" pitchFamily="49" charset="0"/>
              </a:rPr>
              <a:t>employee_id</a:t>
            </a:r>
            <a:r>
              <a:rPr lang="en-US" altLang="en-US" dirty="0"/>
              <a:t> is assigned sequentially by the date when the employee joined the organization, these examples give us the top 5 employees and then employees 6-10, all in terms of seniority.</a:t>
            </a:r>
          </a:p>
        </p:txBody>
      </p:sp>
      <p:sp>
        <p:nvSpPr>
          <p:cNvPr id="6656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356817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6"/>
          <p:cNvSpPr>
            <a:spLocks noGrp="1"/>
          </p:cNvSpPr>
          <p:nvPr>
            <p:ph type="body" idx="1"/>
          </p:nvPr>
        </p:nvSpPr>
        <p:spPr>
          <a:noFill/>
          <a:ln/>
        </p:spPr>
        <p:txBody>
          <a:bodyPr/>
          <a:lstStyle/>
          <a:p>
            <a:pPr lvl="1"/>
            <a:r>
              <a:rPr lang="en-US" altLang="en-US" dirty="0"/>
              <a:t>You specify the </a:t>
            </a:r>
            <a:r>
              <a:rPr lang="en-US" altLang="en-US" dirty="0">
                <a:cs typeface="Courier New" pitchFamily="49" charset="0"/>
              </a:rPr>
              <a:t>row limiting clause</a:t>
            </a:r>
            <a:r>
              <a:rPr lang="en-US" altLang="en-US" dirty="0"/>
              <a:t> in the SQL </a:t>
            </a:r>
            <a:r>
              <a:rPr lang="en-US" altLang="en-US" dirty="0">
                <a:latin typeface="Courier New" pitchFamily="49" charset="0"/>
                <a:cs typeface="Courier New" pitchFamily="49" charset="0"/>
              </a:rPr>
              <a:t>SELECT</a:t>
            </a:r>
            <a:r>
              <a:rPr lang="en-US" altLang="en-US" dirty="0"/>
              <a:t> statement by placing it after the </a:t>
            </a:r>
            <a:r>
              <a:rPr lang="en-US" altLang="en-US" dirty="0">
                <a:latin typeface="Courier New" pitchFamily="49" charset="0"/>
                <a:cs typeface="Courier New" pitchFamily="49" charset="0"/>
              </a:rPr>
              <a:t>ORDER BY</a:t>
            </a:r>
            <a:r>
              <a:rPr lang="en-US" altLang="en-US" dirty="0"/>
              <a:t> clause. Note that an </a:t>
            </a:r>
            <a:r>
              <a:rPr lang="en-US" altLang="en-US" dirty="0">
                <a:latin typeface="Courier New" pitchFamily="49" charset="0"/>
                <a:cs typeface="Courier New" pitchFamily="49" charset="0"/>
              </a:rPr>
              <a:t>ORDER BY</a:t>
            </a:r>
            <a:r>
              <a:rPr lang="en-US" altLang="en-US" dirty="0"/>
              <a:t> clause is required if you want consistent</a:t>
            </a:r>
            <a:r>
              <a:rPr lang="en-US" altLang="en-US" baseline="0" dirty="0"/>
              <a:t> output. Without an </a:t>
            </a:r>
            <a:r>
              <a:rPr lang="en-US" altLang="en-US" baseline="0" dirty="0">
                <a:latin typeface="Courier New" panose="02070309020205020404" pitchFamily="49" charset="0"/>
              </a:rPr>
              <a:t>ORDER BY </a:t>
            </a:r>
            <a:r>
              <a:rPr lang="en-US" altLang="en-US" baseline="0" dirty="0"/>
              <a:t>clause, the first rows are not predictable. MySQL uses either of the following syntaxes in the row limiting clause.</a:t>
            </a:r>
          </a:p>
          <a:p>
            <a:pPr lvl="2"/>
            <a:r>
              <a:rPr lang="en-US" altLang="en-US" dirty="0">
                <a:cs typeface="Courier New" pitchFamily="49" charset="0"/>
              </a:rPr>
              <a:t>Use the </a:t>
            </a:r>
            <a:r>
              <a:rPr lang="en-US" altLang="en-US" dirty="0">
                <a:latin typeface="Courier New" panose="02070309020205020404" pitchFamily="49" charset="0"/>
                <a:cs typeface="Courier New" pitchFamily="49" charset="0"/>
              </a:rPr>
              <a:t>LIMIT</a:t>
            </a:r>
            <a:r>
              <a:rPr lang="en-US" altLang="en-US" dirty="0">
                <a:cs typeface="Courier New" pitchFamily="49" charset="0"/>
              </a:rPr>
              <a:t> keyword</a:t>
            </a:r>
            <a:r>
              <a:rPr lang="en-US" altLang="en-US" baseline="0" dirty="0">
                <a:cs typeface="Courier New" pitchFamily="49" charset="0"/>
              </a:rPr>
              <a:t> followed by a nonnegative numeric integer for the maximum number of rows, followed by the </a:t>
            </a:r>
            <a:r>
              <a:rPr lang="en-US" altLang="en-US" dirty="0">
                <a:latin typeface="Courier New" panose="02070309020205020404" pitchFamily="49" charset="0"/>
                <a:cs typeface="Courier New" pitchFamily="49" charset="0"/>
              </a:rPr>
              <a:t>OFFSET</a:t>
            </a:r>
            <a:r>
              <a:rPr lang="en-US" altLang="en-US" dirty="0">
                <a:cs typeface="Courier New" pitchFamily="49" charset="0"/>
              </a:rPr>
              <a:t> keyword</a:t>
            </a:r>
            <a:r>
              <a:rPr lang="en-US" altLang="en-US" baseline="0" dirty="0">
                <a:cs typeface="Courier New" pitchFamily="49" charset="0"/>
              </a:rPr>
              <a:t>, followed by the offset of the first row to return. The offset of the initial row is 0. For example:</a:t>
            </a:r>
          </a:p>
          <a:p>
            <a:pPr lvl="3"/>
            <a:r>
              <a:rPr lang="en-US" altLang="en-US" b="1" baseline="0" dirty="0">
                <a:latin typeface="Courier New" panose="02070309020205020404" pitchFamily="49" charset="0"/>
                <a:cs typeface="Courier New" pitchFamily="49" charset="0"/>
              </a:rPr>
              <a:t>LIMIT 7 OFFSET 5</a:t>
            </a:r>
            <a:r>
              <a:rPr lang="en-US" altLang="en-US" baseline="0" dirty="0">
                <a:cs typeface="Courier New" pitchFamily="49" charset="0"/>
              </a:rPr>
              <a:t> returns 7 rows starting at row 6, that is rows 6 - 12.</a:t>
            </a:r>
            <a:endParaRPr lang="en-US" altLang="en-US" dirty="0"/>
          </a:p>
          <a:p>
            <a:pPr lvl="2"/>
            <a:r>
              <a:rPr lang="en-US" altLang="en-US" baseline="0" dirty="0"/>
              <a:t>Use the </a:t>
            </a:r>
            <a:r>
              <a:rPr lang="en-US" altLang="en-US" baseline="0" dirty="0">
                <a:latin typeface="Courier New" panose="02070309020205020404" pitchFamily="49" charset="0"/>
              </a:rPr>
              <a:t>LIMIT</a:t>
            </a:r>
            <a:r>
              <a:rPr lang="en-US" altLang="en-US" baseline="0" dirty="0"/>
              <a:t> keyword, followed by either one or two nonnegative numeric arguments separated by a comma. With two arguments, the first argument specifies the offset of the first row to return, and the second specifies the maximum number of rows to return. The offset of the initial row is 0. For example:</a:t>
            </a:r>
          </a:p>
          <a:p>
            <a:pPr lvl="3"/>
            <a:r>
              <a:rPr lang="en-US" altLang="en-US" b="1" baseline="0" dirty="0">
                <a:latin typeface="Courier New" panose="02070309020205020404" pitchFamily="49" charset="0"/>
              </a:rPr>
              <a:t>LIMIT 5,7</a:t>
            </a:r>
            <a:r>
              <a:rPr lang="en-US" altLang="en-US" baseline="0" dirty="0"/>
              <a:t> returns 7 rows starting at row 6, that is, rows 6 - 12. Note that this is the same as </a:t>
            </a:r>
            <a:r>
              <a:rPr lang="en-US" altLang="en-US" baseline="0" dirty="0">
                <a:latin typeface="Courier New" panose="02070309020205020404" pitchFamily="49" charset="0"/>
              </a:rPr>
              <a:t>LIMIT 7 OFFSET 5</a:t>
            </a:r>
            <a:r>
              <a:rPr lang="en-US" altLang="en-US" baseline="0" dirty="0"/>
              <a:t>.</a:t>
            </a:r>
          </a:p>
          <a:p>
            <a:pPr lvl="3"/>
            <a:r>
              <a:rPr lang="en-US" altLang="en-US" b="1" baseline="0" dirty="0">
                <a:latin typeface="Courier New" panose="02070309020205020404" pitchFamily="49" charset="0"/>
              </a:rPr>
              <a:t>LIMIT 0,7</a:t>
            </a:r>
            <a:r>
              <a:rPr lang="en-US" altLang="en-US" baseline="0" dirty="0"/>
              <a:t> returns the first 7 rows, that is, rows 1 - 7</a:t>
            </a:r>
          </a:p>
          <a:p>
            <a:pPr lvl="3"/>
            <a:r>
              <a:rPr lang="en-US" altLang="en-US" b="1" baseline="0" dirty="0">
                <a:latin typeface="Courier New" panose="02070309020205020404" pitchFamily="49" charset="0"/>
              </a:rPr>
              <a:t>LIMIT 7</a:t>
            </a:r>
            <a:r>
              <a:rPr lang="en-US" altLang="en-US" baseline="0" dirty="0"/>
              <a:t> returns the first 7 rows, that is, rows 1 - 7</a:t>
            </a:r>
            <a:endParaRPr lang="en-US" altLang="en-US" dirty="0"/>
          </a:p>
        </p:txBody>
      </p:sp>
      <p:sp>
        <p:nvSpPr>
          <p:cNvPr id="62468"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1974933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6"/>
          <p:cNvSpPr>
            <a:spLocks noGrp="1"/>
          </p:cNvSpPr>
          <p:nvPr>
            <p:ph type="body" idx="1"/>
          </p:nvPr>
        </p:nvSpPr>
        <p:spPr>
          <a:noFill/>
          <a:ln/>
        </p:spPr>
        <p:txBody>
          <a:bodyPr/>
          <a:lstStyle/>
          <a:p>
            <a:pPr lvl="1"/>
            <a:r>
              <a:rPr lang="en-US" altLang="en-US" dirty="0"/>
              <a:t>The first example in the slide returns the first seven employees after sorting the rows in ascending order of the </a:t>
            </a:r>
            <a:r>
              <a:rPr lang="en-US" altLang="en-US" dirty="0">
                <a:latin typeface="Courier New" pitchFamily="49" charset="0"/>
                <a:cs typeface="Courier New" pitchFamily="49" charset="0"/>
              </a:rPr>
              <a:t>employee_id</a:t>
            </a:r>
            <a:r>
              <a:rPr lang="en-US" altLang="en-US" dirty="0"/>
              <a:t>.</a:t>
            </a:r>
          </a:p>
          <a:p>
            <a:pPr lvl="1"/>
            <a:r>
              <a:rPr lang="en-US" altLang="en-US" dirty="0"/>
              <a:t>The second example in the slide returns seven employees, starting</a:t>
            </a:r>
            <a:r>
              <a:rPr lang="en-US" altLang="en-US" baseline="0" dirty="0"/>
              <a:t> with the sixth employee</a:t>
            </a:r>
            <a:r>
              <a:rPr lang="en-US" altLang="en-US" dirty="0"/>
              <a:t> after sorting the rows in ascending order of the </a:t>
            </a:r>
            <a:r>
              <a:rPr lang="en-US" altLang="en-US" dirty="0" err="1">
                <a:latin typeface="Courier New" pitchFamily="49" charset="0"/>
                <a:cs typeface="Courier New" pitchFamily="49" charset="0"/>
              </a:rPr>
              <a:t>employee_id</a:t>
            </a:r>
            <a:r>
              <a:rPr lang="en-US" altLang="en-US" dirty="0"/>
              <a:t>. For</a:t>
            </a:r>
            <a:r>
              <a:rPr lang="en-US" altLang="en-US" baseline="0" dirty="0"/>
              <a:t> the second example, </a:t>
            </a:r>
            <a:r>
              <a:rPr lang="en-US" altLang="en-US" baseline="0" dirty="0">
                <a:latin typeface="Courier New" panose="02070309020205020404" pitchFamily="49" charset="0"/>
              </a:rPr>
              <a:t>LIMIT 5,7 </a:t>
            </a:r>
            <a:r>
              <a:rPr lang="en-US" altLang="en-US" baseline="0" dirty="0"/>
              <a:t>would be equivalent to </a:t>
            </a:r>
            <a:r>
              <a:rPr lang="en-US" altLang="en-US" baseline="0" dirty="0">
                <a:latin typeface="Courier New" panose="02070309020205020404" pitchFamily="49" charset="0"/>
              </a:rPr>
              <a:t>LIMIT 7 OFFSET 5</a:t>
            </a:r>
            <a:r>
              <a:rPr lang="en-US" altLang="en-US" baseline="0" dirty="0"/>
              <a:t>.</a:t>
            </a:r>
            <a:endParaRPr lang="en-US" altLang="en-US" dirty="0"/>
          </a:p>
          <a:p>
            <a:pPr lvl="1"/>
            <a:r>
              <a:rPr lang="en-US" altLang="en-US" b="1" dirty="0"/>
              <a:t>Note: </a:t>
            </a:r>
            <a:r>
              <a:rPr lang="en-US" altLang="en-US" dirty="0"/>
              <a:t>If </a:t>
            </a:r>
            <a:r>
              <a:rPr lang="en-US" altLang="en-US" dirty="0">
                <a:latin typeface="Courier New" pitchFamily="49" charset="0"/>
                <a:cs typeface="Courier New" pitchFamily="49" charset="0"/>
              </a:rPr>
              <a:t>employee_id</a:t>
            </a:r>
            <a:r>
              <a:rPr lang="en-US" altLang="en-US" dirty="0"/>
              <a:t> is assigned sequentially by the date when the employee joined the organization, these examples give us the top 7 employees and then employees 6-12, all in terms of seniority.</a:t>
            </a:r>
          </a:p>
        </p:txBody>
      </p:sp>
      <p:sp>
        <p:nvSpPr>
          <p:cNvPr id="6656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1548641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Rot="1" noChangeAspect="1" noChangeArrowheads="1" noTextEdit="1"/>
          </p:cNvSpPr>
          <p:nvPr>
            <p:ph type="sldImg"/>
          </p:nvPr>
        </p:nvSpPr>
        <p:spPr>
          <a:xfrm>
            <a:off x="457200" y="457200"/>
            <a:ext cx="6858000" cy="3859213"/>
          </a:xfrm>
          <a:ln/>
        </p:spPr>
      </p:sp>
      <p:sp>
        <p:nvSpPr>
          <p:cNvPr id="87043" name="Rectangle 7"/>
          <p:cNvSpPr>
            <a:spLocks noGrp="1" noChangeArrowheads="1"/>
          </p:cNvSpPr>
          <p:nvPr>
            <p:ph type="body" idx="1"/>
          </p:nvPr>
        </p:nvSpPr>
        <p:spPr>
          <a:noFill/>
          <a:ln/>
        </p:spPr>
        <p:txBody>
          <a:bodyPr lIns="13611" tIns="13611" rIns="13611" bIns="13611"/>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167391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6"/>
          <p:cNvSpPr>
            <a:spLocks noGrp="1"/>
          </p:cNvSpPr>
          <p:nvPr>
            <p:ph type="body" idx="1"/>
          </p:nvPr>
        </p:nvSpPr>
        <p:spPr>
          <a:noFill/>
          <a:ln/>
        </p:spPr>
        <p:txBody>
          <a:bodyPr/>
          <a:lstStyle/>
          <a:p>
            <a:pPr lvl="1" eaLnBrk="1" hangingPunct="1"/>
            <a:r>
              <a:rPr lang="en-US" altLang="en-US" dirty="0"/>
              <a:t>So far, all the SQL statements were executed with predetermined columns, conditions, and their values. Suppose that you want a query that lists the employees with various jobs and not just those whose </a:t>
            </a:r>
            <a:r>
              <a:rPr lang="en-US" altLang="en-US" dirty="0" err="1">
                <a:latin typeface="Courier New" pitchFamily="49" charset="0"/>
              </a:rPr>
              <a:t>job_ID</a:t>
            </a:r>
            <a:r>
              <a:rPr lang="en-US" altLang="en-US" dirty="0"/>
              <a:t> is </a:t>
            </a:r>
            <a:r>
              <a:rPr lang="en-US" altLang="en-US" dirty="0">
                <a:latin typeface="Courier New" pitchFamily="49" charset="0"/>
              </a:rPr>
              <a:t>SA_REP</a:t>
            </a:r>
            <a:r>
              <a:rPr lang="en-US" altLang="en-US" dirty="0"/>
              <a:t>. You can edit the </a:t>
            </a:r>
            <a:r>
              <a:rPr lang="en-US" altLang="en-US" dirty="0">
                <a:latin typeface="Courier New" pitchFamily="49" charset="0"/>
              </a:rPr>
              <a:t>WHERE</a:t>
            </a:r>
            <a:r>
              <a:rPr lang="en-US" altLang="en-US" dirty="0"/>
              <a:t> clause to provide a different value each time you run the command, but there is also an easier way in Oracle. </a:t>
            </a:r>
          </a:p>
          <a:p>
            <a:pPr lvl="1" eaLnBrk="1" hangingPunct="1"/>
            <a:r>
              <a:rPr lang="en-US" altLang="en-US" dirty="0"/>
              <a:t>By using a </a:t>
            </a:r>
            <a:r>
              <a:rPr lang="en-US" altLang="en-US" b="1" dirty="0"/>
              <a:t>substitution variable </a:t>
            </a:r>
            <a:r>
              <a:rPr lang="en-US" altLang="en-US" dirty="0"/>
              <a:t>in place of the exact values in the </a:t>
            </a:r>
            <a:r>
              <a:rPr lang="en-US" altLang="en-US" dirty="0">
                <a:latin typeface="Courier New" pitchFamily="49" charset="0"/>
              </a:rPr>
              <a:t>WHERE</a:t>
            </a:r>
            <a:r>
              <a:rPr lang="en-US" altLang="en-US" dirty="0"/>
              <a:t> clause, you can run the same query for different values. </a:t>
            </a:r>
          </a:p>
          <a:p>
            <a:pPr lvl="1" eaLnBrk="1" hangingPunct="1"/>
            <a:r>
              <a:rPr lang="en-US" altLang="en-US" dirty="0">
                <a:solidFill>
                  <a:schemeClr val="tx1"/>
                </a:solidFill>
              </a:rPr>
              <a:t>You can create reports that prompt users to supply their own values to restrict the range of data returned, by using substitution variables. You can embed </a:t>
            </a:r>
            <a:r>
              <a:rPr lang="en-US" altLang="en-US" i="1" dirty="0">
                <a:solidFill>
                  <a:schemeClr val="tx1"/>
                </a:solidFill>
              </a:rPr>
              <a:t>substitution variables</a:t>
            </a:r>
            <a:r>
              <a:rPr lang="en-US" altLang="en-US" dirty="0">
                <a:solidFill>
                  <a:schemeClr val="tx1"/>
                </a:solidFill>
              </a:rPr>
              <a:t> in a command file or in a single SQL statement. A variable can be thought of as a container in which values are temporarily stored. When the statement is run, the stored value is substituted.</a:t>
            </a:r>
          </a:p>
        </p:txBody>
      </p:sp>
      <p:sp>
        <p:nvSpPr>
          <p:cNvPr id="6656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3683593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6"/>
          <p:cNvSpPr>
            <a:spLocks noGrp="1"/>
          </p:cNvSpPr>
          <p:nvPr>
            <p:ph type="body" idx="1"/>
          </p:nvPr>
        </p:nvSpPr>
        <p:spPr>
          <a:noFill/>
          <a:ln/>
        </p:spPr>
        <p:txBody>
          <a:bodyPr/>
          <a:lstStyle/>
          <a:p>
            <a:pPr lvl="1" eaLnBrk="1" hangingPunct="1"/>
            <a:r>
              <a:rPr lang="en-US" altLang="en-US" dirty="0">
                <a:solidFill>
                  <a:schemeClr val="tx1"/>
                </a:solidFill>
              </a:rPr>
              <a:t>You can use single-ampersand (</a:t>
            </a:r>
            <a:r>
              <a:rPr lang="en-US" altLang="en-US" dirty="0">
                <a:solidFill>
                  <a:schemeClr val="tx1"/>
                </a:solidFill>
                <a:latin typeface="Courier New" pitchFamily="49" charset="0"/>
              </a:rPr>
              <a:t>&amp;</a:t>
            </a:r>
            <a:r>
              <a:rPr lang="en-US" altLang="en-US" dirty="0">
                <a:solidFill>
                  <a:schemeClr val="tx1"/>
                </a:solidFill>
              </a:rPr>
              <a:t>) substitution variables</a:t>
            </a:r>
            <a:r>
              <a:rPr lang="en-US" altLang="en-US" dirty="0"/>
              <a:t> to temporarily store values. </a:t>
            </a:r>
          </a:p>
          <a:p>
            <a:pPr lvl="1" eaLnBrk="1" hangingPunct="1"/>
            <a:r>
              <a:rPr lang="en-US" altLang="en-US" dirty="0"/>
              <a:t>You can also predefine variables by using the </a:t>
            </a:r>
            <a:r>
              <a:rPr lang="en-US" altLang="en-US" dirty="0">
                <a:latin typeface="Courier New" pitchFamily="49" charset="0"/>
              </a:rPr>
              <a:t>DEFINE</a:t>
            </a:r>
            <a:r>
              <a:rPr lang="en-US" altLang="en-US" dirty="0"/>
              <a:t> command. </a:t>
            </a:r>
            <a:r>
              <a:rPr lang="en-US" altLang="en-US" dirty="0">
                <a:latin typeface="Courier New" pitchFamily="49" charset="0"/>
              </a:rPr>
              <a:t>DEFINE</a:t>
            </a:r>
            <a:r>
              <a:rPr lang="en-US" altLang="en-US" dirty="0"/>
              <a:t> creates and assigns a value to a variable.</a:t>
            </a:r>
          </a:p>
          <a:p>
            <a:pPr lvl="1" eaLnBrk="1" hangingPunct="1"/>
            <a:r>
              <a:rPr lang="en-US" altLang="en-US" b="1" dirty="0"/>
              <a:t>Restricted Ranges of Data: Examples</a:t>
            </a:r>
          </a:p>
          <a:p>
            <a:pPr lvl="2" eaLnBrk="1" hangingPunct="1"/>
            <a:r>
              <a:rPr lang="en-US" altLang="en-US" dirty="0"/>
              <a:t>Reporting figures only for the current quarter or specified date range </a:t>
            </a:r>
          </a:p>
          <a:p>
            <a:pPr lvl="2" eaLnBrk="1" hangingPunct="1"/>
            <a:r>
              <a:rPr lang="en-US" altLang="en-US" dirty="0"/>
              <a:t>Reporting on data relevant only to the user requesting the report </a:t>
            </a:r>
          </a:p>
          <a:p>
            <a:pPr lvl="2" eaLnBrk="1" hangingPunct="1"/>
            <a:r>
              <a:rPr lang="en-US" altLang="en-US" dirty="0"/>
              <a:t>Displaying personnel only within a given department</a:t>
            </a:r>
          </a:p>
          <a:p>
            <a:pPr lvl="1" eaLnBrk="1" hangingPunct="1"/>
            <a:r>
              <a:rPr lang="en-US" altLang="en-US" b="1" dirty="0"/>
              <a:t>Other Interactive Effects</a:t>
            </a:r>
          </a:p>
          <a:p>
            <a:pPr lvl="1" eaLnBrk="1" hangingPunct="1"/>
            <a:r>
              <a:rPr lang="en-US" altLang="en-US" dirty="0"/>
              <a:t>Interactive effects are not restricted to direct user interaction with the </a:t>
            </a:r>
            <a:r>
              <a:rPr lang="en-US" altLang="en-US" dirty="0">
                <a:latin typeface="Courier New" pitchFamily="49" charset="0"/>
              </a:rPr>
              <a:t>WHERE</a:t>
            </a:r>
            <a:r>
              <a:rPr lang="en-US" altLang="en-US" dirty="0"/>
              <a:t> clause. You can also use it for:</a:t>
            </a:r>
          </a:p>
          <a:p>
            <a:pPr lvl="2" eaLnBrk="1" hangingPunct="1"/>
            <a:r>
              <a:rPr lang="en-US" altLang="en-US" dirty="0"/>
              <a:t>Obtaining input values from a file rather than from a person</a:t>
            </a:r>
          </a:p>
          <a:p>
            <a:pPr lvl="2" eaLnBrk="1" hangingPunct="1"/>
            <a:r>
              <a:rPr lang="en-US" altLang="en-US" dirty="0"/>
              <a:t>Passing values from one SQL statement to another</a:t>
            </a:r>
          </a:p>
          <a:p>
            <a:pPr lvl="1" eaLnBrk="1" hangingPunct="1"/>
            <a:r>
              <a:rPr lang="en-US" altLang="en-US" b="1" dirty="0"/>
              <a:t>Note: </a:t>
            </a:r>
            <a:r>
              <a:rPr lang="en-US" altLang="en-US" dirty="0"/>
              <a:t>Both Oracle SQL Developer and SQL*Plus support substitution variables and the </a:t>
            </a:r>
            <a:r>
              <a:rPr lang="en-US" altLang="en-US" dirty="0">
                <a:latin typeface="Courier New" pitchFamily="49" charset="0"/>
              </a:rPr>
              <a:t>DEFINE/UNDEFINE</a:t>
            </a:r>
            <a:r>
              <a:rPr lang="en-US" altLang="en-US" dirty="0"/>
              <a:t> commands. </a:t>
            </a:r>
          </a:p>
          <a:p>
            <a:pPr lvl="1" eaLnBrk="1" hangingPunct="1"/>
            <a:endParaRPr lang="en-US" altLang="en-US" dirty="0">
              <a:solidFill>
                <a:schemeClr val="tx1"/>
              </a:solidFill>
            </a:endParaRPr>
          </a:p>
        </p:txBody>
      </p:sp>
      <p:sp>
        <p:nvSpPr>
          <p:cNvPr id="66564"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8855848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When running a report, users often want to restrict the data that is returned dynamically. SQL*Plus and SQL Developer provide this flexibility with user variables. Use an ampersand (</a:t>
            </a:r>
            <a:r>
              <a:rPr lang="en-US" altLang="en-US" dirty="0">
                <a:latin typeface="Courier New" pitchFamily="49" charset="0"/>
              </a:rPr>
              <a:t>&amp;</a:t>
            </a:r>
            <a:r>
              <a:rPr lang="en-US" altLang="en-US" dirty="0"/>
              <a:t>) to identify each variable in your SQL statement. However, you do not need to define the value of each variable.</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smtClean="0"/>
              <a:t>The </a:t>
            </a:r>
            <a:r>
              <a:rPr lang="en-US" altLang="en-US" dirty="0"/>
              <a:t>example in the slide creates a SQL Developer substitution variable for an employee number. When the statement is executed, SQL Developer prompts the user for an employee number and then displays the employee number, last name, salary, and department number for that employee.</a:t>
            </a:r>
          </a:p>
          <a:p>
            <a:pPr lvl="1" eaLnBrk="1" hangingPunct="1"/>
            <a:r>
              <a:rPr lang="en-US" altLang="en-US" dirty="0"/>
              <a:t>With the single ampersand, the user is prompted every time the command is executed if the variable does not exist. </a:t>
            </a:r>
          </a:p>
          <a:p>
            <a:endParaRPr lang="en-US" dirty="0"/>
          </a:p>
        </p:txBody>
      </p:sp>
      <p:graphicFrame>
        <p:nvGraphicFramePr>
          <p:cNvPr id="5" name="Object 1024"/>
          <p:cNvGraphicFramePr>
            <a:graphicFrameLocks/>
          </p:cNvGraphicFramePr>
          <p:nvPr/>
        </p:nvGraphicFramePr>
        <p:xfrm>
          <a:off x="600075" y="5334000"/>
          <a:ext cx="5667375" cy="895350"/>
        </p:xfrm>
        <a:graphic>
          <a:graphicData uri="http://schemas.openxmlformats.org/presentationml/2006/ole">
            <mc:AlternateContent xmlns:mc="http://schemas.openxmlformats.org/markup-compatibility/2006">
              <mc:Choice xmlns:v="urn:schemas-microsoft-com:vml" Requires="v">
                <p:oleObj spid="_x0000_s5352" name="Document" r:id="rId4" imgW="5659563" imgH="981290" progId="Word.Document.8">
                  <p:embed/>
                </p:oleObj>
              </mc:Choice>
              <mc:Fallback>
                <p:oleObj name="Document" r:id="rId4" imgW="5659563" imgH="981290" progId="Word.Document.8">
                  <p:embed/>
                  <p:pic>
                    <p:nvPicPr>
                      <p:cNvPr id="5"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334000"/>
                        <a:ext cx="56673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6"/>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24993691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When SQL Developer detects that the SQL statement contains an ampersand, you are prompted to enter a value for the substitution variable that is named in the SQL statement.</a:t>
            </a:r>
          </a:p>
          <a:p>
            <a:pPr lvl="1" eaLnBrk="1" hangingPunct="1"/>
            <a:r>
              <a:rPr lang="en-US" altLang="en-US" dirty="0"/>
              <a:t>After you enter a value and click the OK button, the results are displayed.</a:t>
            </a:r>
          </a:p>
          <a:p>
            <a:pPr lvl="1" eaLnBrk="1" hangingPunct="1"/>
            <a:r>
              <a:rPr lang="en-US" dirty="0"/>
              <a:t>Note that if the substitution variable is referenced twice, even in the same command, then you are prompted twice. Different values can be entered at each prompt.</a:t>
            </a:r>
          </a:p>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3419794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In a </a:t>
            </a:r>
            <a:r>
              <a:rPr lang="en-US" altLang="en-US" dirty="0">
                <a:latin typeface="Courier New" pitchFamily="49" charset="0"/>
              </a:rPr>
              <a:t>WHERE</a:t>
            </a:r>
            <a:r>
              <a:rPr lang="en-US" altLang="en-US" dirty="0"/>
              <a:t> clause, you must enclose date and character values within single quotation marks. The same rule applies to the substitution variables.</a:t>
            </a:r>
          </a:p>
          <a:p>
            <a:pPr lvl="1" eaLnBrk="1" hangingPunct="1"/>
            <a:r>
              <a:rPr lang="en-US" altLang="en-US" dirty="0"/>
              <a:t>Enclose the variable with single quotation marks within the SQL statement itself.</a:t>
            </a:r>
          </a:p>
          <a:p>
            <a:pPr lvl="1" eaLnBrk="1" hangingPunct="1"/>
            <a:r>
              <a:rPr lang="en-US" altLang="en-US" dirty="0"/>
              <a:t>The slide shows a query to retrieve the employee names, department numbers, and annual salaries of all employees based on the job title value of the SQL Developer substitution variable.</a:t>
            </a:r>
          </a:p>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3522719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You can use the substitution variables not only in the </a:t>
            </a:r>
            <a:r>
              <a:rPr lang="en-US" altLang="en-US" dirty="0">
                <a:latin typeface="Courier New" pitchFamily="49" charset="0"/>
              </a:rPr>
              <a:t>WHERE</a:t>
            </a:r>
            <a:r>
              <a:rPr lang="en-US" altLang="en-US" dirty="0"/>
              <a:t> clause of a SQL statement, but also as substitution for column names, expressions, or text.</a:t>
            </a:r>
          </a:p>
          <a:p>
            <a:pPr lvl="1" eaLnBrk="1" hangingPunct="1"/>
            <a:r>
              <a:rPr lang="en-US" altLang="en-US" b="1" dirty="0"/>
              <a:t>Example</a:t>
            </a:r>
          </a:p>
          <a:p>
            <a:pPr lvl="1" eaLnBrk="1" hangingPunct="1"/>
            <a:r>
              <a:rPr lang="en-US" altLang="en-US" dirty="0"/>
              <a:t>The example in the slide displays the employee number, last name, job title, and any other column that is specified by the user at run time, from the </a:t>
            </a:r>
            <a:r>
              <a:rPr lang="en-US" altLang="en-US" dirty="0">
                <a:latin typeface="Courier New" pitchFamily="49" charset="0"/>
              </a:rPr>
              <a:t>EMPLOYEES</a:t>
            </a:r>
            <a:r>
              <a:rPr lang="en-US" altLang="en-US" dirty="0"/>
              <a:t> table. For each substitution variable in the </a:t>
            </a:r>
            <a:r>
              <a:rPr lang="en-US" altLang="en-US" dirty="0">
                <a:latin typeface="Courier New" pitchFamily="49" charset="0"/>
              </a:rPr>
              <a:t>SELECT</a:t>
            </a:r>
            <a:r>
              <a:rPr lang="en-US" altLang="en-US" dirty="0"/>
              <a:t> statement, you are prompted to enter a value, and then click OK to proceed.</a:t>
            </a:r>
          </a:p>
          <a:p>
            <a:pPr lvl="1" eaLnBrk="1" hangingPunct="1"/>
            <a:r>
              <a:rPr lang="en-US" altLang="en-US" dirty="0"/>
              <a:t>If you do not enter a value for the substitution variable, you get an error when you execute the preceding statement.</a:t>
            </a:r>
          </a:p>
          <a:p>
            <a:pPr lvl="1" eaLnBrk="1" hangingPunct="1"/>
            <a:r>
              <a:rPr lang="en-US" altLang="en-US" b="1" dirty="0"/>
              <a:t>Note:</a:t>
            </a:r>
            <a:r>
              <a:rPr lang="en-US" altLang="en-US" dirty="0"/>
              <a:t> A substitution variable can be used anywhere in the </a:t>
            </a:r>
            <a:r>
              <a:rPr lang="en-US" altLang="en-US" dirty="0">
                <a:latin typeface="Courier New" pitchFamily="49" charset="0"/>
              </a:rPr>
              <a:t>SELECT</a:t>
            </a:r>
            <a:r>
              <a:rPr lang="en-US" altLang="en-US" dirty="0"/>
              <a:t> statement.</a:t>
            </a:r>
          </a:p>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39</a:t>
            </a:fld>
            <a:endParaRPr lang="en-US" dirty="0"/>
          </a:p>
        </p:txBody>
      </p:sp>
    </p:spTree>
    <p:extLst>
      <p:ext uri="{BB962C8B-B14F-4D97-AF65-F5344CB8AC3E}">
        <p14:creationId xmlns:p14="http://schemas.microsoft.com/office/powerpoint/2010/main" val="110730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802985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You </a:t>
            </a:r>
            <a:r>
              <a:rPr lang="en-US" altLang="en-US" dirty="0">
                <a:solidFill>
                  <a:schemeClr val="tx1"/>
                </a:solidFill>
              </a:rPr>
              <a:t>can use the double-ampersand (</a:t>
            </a:r>
            <a:r>
              <a:rPr lang="en-US" altLang="en-US" dirty="0">
                <a:solidFill>
                  <a:schemeClr val="tx1"/>
                </a:solidFill>
                <a:latin typeface="Courier New" pitchFamily="49" charset="0"/>
              </a:rPr>
              <a:t>&amp;&amp;</a:t>
            </a:r>
            <a:r>
              <a:rPr lang="en-US" altLang="en-US" dirty="0">
                <a:solidFill>
                  <a:schemeClr val="tx1"/>
                </a:solidFill>
              </a:rPr>
              <a:t>) substitution</a:t>
            </a:r>
            <a:r>
              <a:rPr lang="en-US" altLang="en-US" dirty="0"/>
              <a:t> variable if you want to reuse the variable value without prompting the user each time. The user sees the prompt for the value only once. </a:t>
            </a:r>
          </a:p>
          <a:p>
            <a:pPr lvl="1" eaLnBrk="1" hangingPunct="1"/>
            <a:r>
              <a:rPr lang="en-US" altLang="en-US" dirty="0"/>
              <a:t>In the example in the slide, the user is asked to give the value for the variable </a:t>
            </a:r>
            <a:r>
              <a:rPr lang="en-US" altLang="en-US" dirty="0" err="1">
                <a:latin typeface="Courier New" pitchFamily="49" charset="0"/>
              </a:rPr>
              <a:t>column_name</a:t>
            </a:r>
            <a:r>
              <a:rPr lang="en-US" altLang="en-US" dirty="0"/>
              <a:t> only once. The value that is supplied by the user (</a:t>
            </a:r>
            <a:r>
              <a:rPr lang="en-US" altLang="en-US" dirty="0">
                <a:latin typeface="Courier New" pitchFamily="49" charset="0"/>
              </a:rPr>
              <a:t>department_id</a:t>
            </a:r>
            <a:r>
              <a:rPr lang="en-US" altLang="en-US" dirty="0"/>
              <a:t>) is used for both display and ordering of data. If you run the query again, you will not be prompted for the value of the variable.</a:t>
            </a:r>
          </a:p>
          <a:p>
            <a:pPr lvl="1" eaLnBrk="1" hangingPunct="1"/>
            <a:r>
              <a:rPr lang="en-US" altLang="en-US" dirty="0"/>
              <a:t>SQL Developer stores the value that is supplied by using the </a:t>
            </a:r>
            <a:r>
              <a:rPr lang="en-US" altLang="en-US" dirty="0">
                <a:latin typeface="Courier New" pitchFamily="49" charset="0"/>
              </a:rPr>
              <a:t>DEFINE</a:t>
            </a:r>
            <a:r>
              <a:rPr lang="en-US" altLang="en-US" dirty="0"/>
              <a:t> command; it uses it again whenever you reference the variable name. After a user variable is in place, you need to use the </a:t>
            </a:r>
            <a:r>
              <a:rPr lang="en-US" altLang="en-US" dirty="0">
                <a:latin typeface="Courier New" pitchFamily="49" charset="0"/>
              </a:rPr>
              <a:t>UNDEFINE</a:t>
            </a:r>
            <a:r>
              <a:rPr lang="en-US" altLang="en-US" dirty="0"/>
              <a:t> command to delete it: </a:t>
            </a:r>
          </a:p>
          <a:p>
            <a:pPr marL="857250" lvl="4" eaLnBrk="1" hangingPunct="1">
              <a:spcBef>
                <a:spcPct val="25000"/>
              </a:spcBef>
            </a:pPr>
            <a:r>
              <a:rPr lang="en-US" altLang="en-US" dirty="0"/>
              <a:t>UNDEFINE </a:t>
            </a:r>
            <a:r>
              <a:rPr lang="en-US" altLang="en-US" dirty="0" err="1"/>
              <a:t>column_name</a:t>
            </a:r>
            <a:r>
              <a:rPr lang="en-US" altLang="en-US" dirty="0"/>
              <a:t>;</a:t>
            </a:r>
          </a:p>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40</a:t>
            </a:fld>
            <a:endParaRPr lang="en-US" dirty="0"/>
          </a:p>
        </p:txBody>
      </p:sp>
    </p:spTree>
    <p:extLst>
      <p:ext uri="{BB962C8B-B14F-4D97-AF65-F5344CB8AC3E}">
        <p14:creationId xmlns:p14="http://schemas.microsoft.com/office/powerpoint/2010/main" val="2540184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ltLang="en-US"/>
              <a:t>The example in the slide creates a SQL*Plus substitution variable for an employee number. When the statement is executed, SQL*Plus prompts you for an employee number and then displays the employee number, last name, salary, and department number for that employee.</a:t>
            </a:r>
          </a:p>
          <a:p>
            <a:endParaRPr lang="en-US" dirty="0"/>
          </a:p>
        </p:txBody>
      </p:sp>
      <p:sp>
        <p:nvSpPr>
          <p:cNvPr id="7" name="Slide Image Placeholder 6"/>
          <p:cNvSpPr>
            <a:spLocks noGrp="1" noRot="1" noChangeAspect="1"/>
          </p:cNvSpPr>
          <p:nvPr>
            <p:ph type="sldImg"/>
          </p:nvPr>
        </p:nvSpPr>
        <p:spPr>
          <a:xfrm>
            <a:off x="457200" y="457200"/>
            <a:ext cx="6858000" cy="3859213"/>
          </a:xfrm>
        </p:spPr>
      </p:sp>
      <p:sp>
        <p:nvSpPr>
          <p:cNvPr id="5" name="Footer Placeholder 4"/>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41</a:t>
            </a:fld>
            <a:endParaRPr lang="en-US" dirty="0"/>
          </a:p>
        </p:txBody>
      </p:sp>
    </p:spTree>
    <p:extLst>
      <p:ext uri="{BB962C8B-B14F-4D97-AF65-F5344CB8AC3E}">
        <p14:creationId xmlns:p14="http://schemas.microsoft.com/office/powerpoint/2010/main" val="29074815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Rot="1" noChangeAspect="1" noChangeArrowheads="1" noTextEdit="1"/>
          </p:cNvSpPr>
          <p:nvPr>
            <p:ph type="sldImg"/>
          </p:nvPr>
        </p:nvSpPr>
        <p:spPr>
          <a:xfrm>
            <a:off x="457200" y="457200"/>
            <a:ext cx="6858000" cy="3859213"/>
          </a:xfrm>
          <a:ln/>
        </p:spPr>
      </p:sp>
      <p:sp>
        <p:nvSpPr>
          <p:cNvPr id="87043" name="Rectangle 7"/>
          <p:cNvSpPr>
            <a:spLocks noGrp="1" noChangeArrowheads="1"/>
          </p:cNvSpPr>
          <p:nvPr>
            <p:ph type="body" idx="1"/>
          </p:nvPr>
        </p:nvSpPr>
        <p:spPr>
          <a:noFill/>
          <a:ln/>
        </p:spPr>
        <p:txBody>
          <a:bodyPr lIns="13611" tIns="13611" rIns="13611" bIns="13611"/>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42</a:t>
            </a:fld>
            <a:endParaRPr lang="en-US" dirty="0"/>
          </a:p>
        </p:txBody>
      </p:sp>
    </p:spTree>
    <p:extLst>
      <p:ext uri="{BB962C8B-B14F-4D97-AF65-F5344CB8AC3E}">
        <p14:creationId xmlns:p14="http://schemas.microsoft.com/office/powerpoint/2010/main" val="2964516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Rot="1" noChangeAspect="1" noChangeArrowheads="1" noTextEdit="1"/>
          </p:cNvSpPr>
          <p:nvPr>
            <p:ph type="sldImg"/>
          </p:nvPr>
        </p:nvSpPr>
        <p:spPr>
          <a:xfrm>
            <a:off x="457200" y="457200"/>
            <a:ext cx="6858000" cy="3859213"/>
          </a:xfrm>
          <a:ln/>
        </p:spPr>
      </p:sp>
      <p:sp>
        <p:nvSpPr>
          <p:cNvPr id="89091" name="Rectangle 7"/>
          <p:cNvSpPr>
            <a:spLocks noGrp="1" noChangeArrowheads="1"/>
          </p:cNvSpPr>
          <p:nvPr>
            <p:ph type="body" idx="1"/>
          </p:nvPr>
        </p:nvSpPr>
        <p:spPr>
          <a:noFill/>
          <a:ln/>
        </p:spPr>
        <p:txBody>
          <a:bodyPr lIns="13611" tIns="13611" rIns="13611" bIns="13611"/>
          <a:lstStyle/>
          <a:p>
            <a:pPr lvl="1" eaLnBrk="1" hangingPunct="1"/>
            <a:r>
              <a:rPr lang="en-US" altLang="en-US" dirty="0"/>
              <a:t>The example shown in the slide creates a substitution variable for an employee number by using the </a:t>
            </a:r>
            <a:r>
              <a:rPr lang="en-US" altLang="en-US" dirty="0">
                <a:latin typeface="Courier New" pitchFamily="49" charset="0"/>
              </a:rPr>
              <a:t>DEFINE</a:t>
            </a:r>
            <a:r>
              <a:rPr lang="en-US" altLang="en-US" dirty="0"/>
              <a:t> command. At run time, this displays the employee number, name, salary, and department number for that employee.</a:t>
            </a:r>
          </a:p>
          <a:p>
            <a:pPr lvl="1" eaLnBrk="1" hangingPunct="1"/>
            <a:r>
              <a:rPr lang="en-US" altLang="en-US" dirty="0"/>
              <a:t>Because the variable is created using the SQL Developer </a:t>
            </a:r>
            <a:r>
              <a:rPr lang="en-US" altLang="en-US" dirty="0">
                <a:latin typeface="Courier New" pitchFamily="49" charset="0"/>
              </a:rPr>
              <a:t>DEFINE</a:t>
            </a:r>
            <a:r>
              <a:rPr lang="en-US" altLang="en-US" dirty="0"/>
              <a:t> command, the user is not prompted to enter a value for the employee number. Instead, the variable value is automatically substituted in the </a:t>
            </a:r>
            <a:r>
              <a:rPr lang="en-US" altLang="en-US" dirty="0">
                <a:latin typeface="Courier New" pitchFamily="49" charset="0"/>
              </a:rPr>
              <a:t>SELECT</a:t>
            </a:r>
            <a:r>
              <a:rPr lang="en-US" altLang="en-US" dirty="0"/>
              <a:t> statement.</a:t>
            </a:r>
          </a:p>
          <a:p>
            <a:pPr lvl="1" eaLnBrk="1" hangingPunct="1"/>
            <a:r>
              <a:rPr lang="en-US" altLang="en-US" dirty="0"/>
              <a:t>The </a:t>
            </a:r>
            <a:r>
              <a:rPr lang="en-US" altLang="en-US" dirty="0">
                <a:latin typeface="Courier New" pitchFamily="49" charset="0"/>
              </a:rPr>
              <a:t>EMPLOYEE_NUM</a:t>
            </a:r>
            <a:r>
              <a:rPr lang="en-US" altLang="en-US" dirty="0"/>
              <a:t> substitution variable is present in the session until the user undefines it or exits the SQL Developer session.</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43</a:t>
            </a:fld>
            <a:endParaRPr lang="en-US" dirty="0"/>
          </a:p>
        </p:txBody>
      </p:sp>
    </p:spTree>
    <p:extLst>
      <p:ext uri="{BB962C8B-B14F-4D97-AF65-F5344CB8AC3E}">
        <p14:creationId xmlns:p14="http://schemas.microsoft.com/office/powerpoint/2010/main" val="213403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Grp="1" noRot="1" noChangeAspect="1" noChangeArrowheads="1" noTextEdit="1"/>
          </p:cNvSpPr>
          <p:nvPr>
            <p:ph type="sldImg"/>
          </p:nvPr>
        </p:nvSpPr>
        <p:spPr>
          <a:xfrm>
            <a:off x="457200" y="457200"/>
            <a:ext cx="6858000" cy="3859213"/>
          </a:xfrm>
          <a:ln/>
        </p:spPr>
      </p:sp>
      <p:sp>
        <p:nvSpPr>
          <p:cNvPr id="91139" name="Rectangle 7"/>
          <p:cNvSpPr>
            <a:spLocks noGrp="1" noChangeArrowheads="1"/>
          </p:cNvSpPr>
          <p:nvPr>
            <p:ph type="body" idx="1"/>
          </p:nvPr>
        </p:nvSpPr>
        <p:spPr>
          <a:noFill/>
          <a:ln/>
        </p:spPr>
        <p:txBody>
          <a:bodyPr lIns="13611" tIns="13611" rIns="13611" bIns="13611"/>
          <a:lstStyle/>
          <a:p>
            <a:pPr lvl="1" eaLnBrk="1" hangingPunct="1"/>
            <a:r>
              <a:rPr lang="en-US" altLang="en-US" dirty="0"/>
              <a:t>You can </a:t>
            </a:r>
            <a:r>
              <a:rPr lang="en-US" altLang="en-US" dirty="0">
                <a:solidFill>
                  <a:schemeClr val="tx1"/>
                </a:solidFill>
              </a:rPr>
              <a:t>use the </a:t>
            </a:r>
            <a:r>
              <a:rPr lang="en-US" altLang="en-US" dirty="0">
                <a:solidFill>
                  <a:schemeClr val="tx1"/>
                </a:solidFill>
                <a:latin typeface="Courier New" pitchFamily="49" charset="0"/>
              </a:rPr>
              <a:t>VERIFY</a:t>
            </a:r>
            <a:r>
              <a:rPr lang="en-US" altLang="en-US" dirty="0">
                <a:solidFill>
                  <a:schemeClr val="tx1"/>
                </a:solidFill>
              </a:rPr>
              <a:t> command </a:t>
            </a:r>
            <a:r>
              <a:rPr lang="en-US" altLang="en-US" dirty="0"/>
              <a:t>to </a:t>
            </a:r>
            <a:r>
              <a:rPr lang="en-US" altLang="en-US" dirty="0">
                <a:solidFill>
                  <a:schemeClr val="tx1"/>
                </a:solidFill>
              </a:rPr>
              <a:t>confirm the changes in the SQL statement. Setting </a:t>
            </a:r>
            <a:r>
              <a:rPr lang="en-US" altLang="en-US" dirty="0">
                <a:solidFill>
                  <a:schemeClr val="tx1"/>
                </a:solidFill>
                <a:latin typeface="Courier New" pitchFamily="49" charset="0"/>
              </a:rPr>
              <a:t>SET</a:t>
            </a:r>
            <a:r>
              <a:rPr lang="en-US" altLang="en-US" dirty="0"/>
              <a:t> </a:t>
            </a:r>
            <a:r>
              <a:rPr lang="en-US" altLang="en-US" dirty="0">
                <a:solidFill>
                  <a:schemeClr val="tx1"/>
                </a:solidFill>
                <a:latin typeface="Courier New" pitchFamily="49" charset="0"/>
              </a:rPr>
              <a:t>VERIFY</a:t>
            </a:r>
            <a:r>
              <a:rPr lang="en-US" altLang="en-US" dirty="0"/>
              <a:t> </a:t>
            </a:r>
            <a:r>
              <a:rPr lang="en-US" altLang="en-US" dirty="0">
                <a:solidFill>
                  <a:schemeClr val="tx1"/>
                </a:solidFill>
                <a:latin typeface="Courier New" pitchFamily="49" charset="0"/>
              </a:rPr>
              <a:t>ON</a:t>
            </a:r>
            <a:r>
              <a:rPr lang="en-US" altLang="en-US" dirty="0">
                <a:solidFill>
                  <a:schemeClr val="tx1"/>
                </a:solidFill>
              </a:rPr>
              <a:t> forces SQL Developer to display the text of a command after it replaces substitution variables with values. </a:t>
            </a:r>
          </a:p>
          <a:p>
            <a:pPr lvl="1" eaLnBrk="1" hangingPunct="1"/>
            <a:r>
              <a:rPr lang="en-US" altLang="en-US" dirty="0">
                <a:ea typeface="SimSun" pitchFamily="2" charset="-122"/>
              </a:rPr>
              <a:t>To see the </a:t>
            </a:r>
            <a:r>
              <a:rPr lang="en-US" altLang="en-US" dirty="0">
                <a:latin typeface="Courier New" pitchFamily="49" charset="0"/>
                <a:ea typeface="SimSun" pitchFamily="2" charset="-122"/>
              </a:rPr>
              <a:t>VERIFY</a:t>
            </a:r>
            <a:r>
              <a:rPr lang="en-US" altLang="en-US" dirty="0">
                <a:ea typeface="SimSun" pitchFamily="2" charset="-122"/>
              </a:rPr>
              <a:t> output, you should use the Run Script (F5) icon in the SQL Worksheet. SQL Developer displays the text of a command after it replaces substitution variables with values,</a:t>
            </a:r>
            <a:r>
              <a:rPr lang="en-US" altLang="en-US" b="1" dirty="0">
                <a:ea typeface="SimSun" pitchFamily="2" charset="-122"/>
              </a:rPr>
              <a:t> </a:t>
            </a:r>
            <a:r>
              <a:rPr lang="en-US" altLang="en-US" b="0" dirty="0">
                <a:ea typeface="SimSun" pitchFamily="2" charset="-122"/>
              </a:rPr>
              <a:t>o</a:t>
            </a:r>
            <a:r>
              <a:rPr lang="en-US" altLang="en-US" dirty="0">
                <a:ea typeface="SimSun" pitchFamily="2" charset="-122"/>
              </a:rPr>
              <a:t>n the Script Output tab as shown in the slide.</a:t>
            </a:r>
            <a:r>
              <a:rPr lang="en-US" altLang="en-US" dirty="0">
                <a:solidFill>
                  <a:schemeClr val="tx1"/>
                </a:solidFill>
              </a:rPr>
              <a:t> </a:t>
            </a:r>
          </a:p>
          <a:p>
            <a:pPr lvl="1" eaLnBrk="1" hangingPunct="1"/>
            <a:r>
              <a:rPr lang="en-US" altLang="en-US" dirty="0">
                <a:solidFill>
                  <a:schemeClr val="tx1"/>
                </a:solidFill>
              </a:rPr>
              <a:t>The example in the slide displays </a:t>
            </a:r>
            <a:r>
              <a:rPr lang="en-US" altLang="en-US" dirty="0"/>
              <a:t>the new value of the </a:t>
            </a:r>
            <a:r>
              <a:rPr lang="en-US" altLang="en-US" dirty="0">
                <a:latin typeface="Courier New" pitchFamily="49" charset="0"/>
              </a:rPr>
              <a:t>EMPLOYEE_ID</a:t>
            </a:r>
            <a:r>
              <a:rPr lang="en-US" altLang="en-US" dirty="0"/>
              <a:t> column in the SQL statement followed by the output.</a:t>
            </a:r>
          </a:p>
          <a:p>
            <a:pPr lvl="1" eaLnBrk="1" hangingPunct="1"/>
            <a:r>
              <a:rPr lang="en-US" altLang="en-US" b="1" dirty="0"/>
              <a:t>SQL*Plus System Variables</a:t>
            </a:r>
          </a:p>
          <a:p>
            <a:pPr lvl="1" eaLnBrk="1" hangingPunct="1"/>
            <a:r>
              <a:rPr lang="en-US" altLang="en-US" dirty="0"/>
              <a:t>SQL*Plus uses various system variables that control the working environment. One of the variables is </a:t>
            </a:r>
            <a:r>
              <a:rPr lang="en-US" altLang="en-US" dirty="0">
                <a:latin typeface="Courier New" pitchFamily="49" charset="0"/>
              </a:rPr>
              <a:t>VERIFY</a:t>
            </a:r>
            <a:r>
              <a:rPr lang="en-US" altLang="en-US" dirty="0"/>
              <a:t>. To obtain a complete list of all the system variables, you can issue the </a:t>
            </a:r>
            <a:r>
              <a:rPr lang="en-US" altLang="en-US" dirty="0">
                <a:latin typeface="Courier New" pitchFamily="49" charset="0"/>
              </a:rPr>
              <a:t>SHOW</a:t>
            </a:r>
            <a:r>
              <a:rPr lang="en-US" altLang="en-US" dirty="0"/>
              <a:t> </a:t>
            </a:r>
            <a:r>
              <a:rPr lang="en-US" altLang="en-US" dirty="0">
                <a:latin typeface="Courier New" pitchFamily="49" charset="0"/>
              </a:rPr>
              <a:t>ALL</a:t>
            </a:r>
            <a:r>
              <a:rPr lang="en-US" altLang="en-US" dirty="0"/>
              <a:t> command on the SQL*Plus command prompt.</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44</a:t>
            </a:fld>
            <a:endParaRPr lang="en-US" dirty="0"/>
          </a:p>
        </p:txBody>
      </p:sp>
    </p:spTree>
    <p:extLst>
      <p:ext uri="{BB962C8B-B14F-4D97-AF65-F5344CB8AC3E}">
        <p14:creationId xmlns:p14="http://schemas.microsoft.com/office/powerpoint/2010/main" val="29544828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Rot="1" noChangeAspect="1" noChangeArrowheads="1" noTextEdit="1"/>
          </p:cNvSpPr>
          <p:nvPr>
            <p:ph type="sldImg"/>
          </p:nvPr>
        </p:nvSpPr>
        <p:spPr>
          <a:xfrm>
            <a:off x="457200" y="457200"/>
            <a:ext cx="6858000" cy="3859213"/>
          </a:xfrm>
          <a:ln/>
        </p:spPr>
      </p:sp>
      <p:sp>
        <p:nvSpPr>
          <p:cNvPr id="89091" name="Rectangle 7"/>
          <p:cNvSpPr>
            <a:spLocks noGrp="1" noChangeArrowheads="1"/>
          </p:cNvSpPr>
          <p:nvPr>
            <p:ph type="body" idx="1"/>
          </p:nvPr>
        </p:nvSpPr>
        <p:spPr>
          <a:noFill/>
          <a:ln/>
        </p:spPr>
        <p:txBody>
          <a:bodyPr lIns="13611" tIns="13611" rIns="13611" bIns="13611"/>
          <a:lstStyle/>
          <a:p>
            <a:pPr lvl="1" eaLnBrk="1" hangingPunct="1"/>
            <a:r>
              <a:rPr lang="en-US" altLang="en-US" dirty="0"/>
              <a:t>The example shown in the slide creates a user-defined</a:t>
            </a:r>
            <a:r>
              <a:rPr lang="en-US" altLang="en-US" baseline="0" dirty="0"/>
              <a:t> </a:t>
            </a:r>
            <a:r>
              <a:rPr lang="en-US" altLang="en-US" dirty="0"/>
              <a:t>variable for an employee number by using the </a:t>
            </a:r>
            <a:r>
              <a:rPr lang="en-US" altLang="en-US" dirty="0">
                <a:latin typeface="Courier New" pitchFamily="49" charset="0"/>
              </a:rPr>
              <a:t>SET </a:t>
            </a:r>
            <a:r>
              <a:rPr lang="en-US" altLang="en-US" dirty="0"/>
              <a:t>command. At run time, </a:t>
            </a:r>
            <a:r>
              <a:rPr lang="en-US" altLang="en-US" dirty="0" err="1"/>
              <a:t>tthe</a:t>
            </a:r>
            <a:r>
              <a:rPr lang="en-US" altLang="en-US" dirty="0"/>
              <a:t> variable value is automatically substituted in the </a:t>
            </a:r>
            <a:r>
              <a:rPr lang="en-US" altLang="en-US" dirty="0">
                <a:latin typeface="Courier New" pitchFamily="49" charset="0"/>
              </a:rPr>
              <a:t>SELECT</a:t>
            </a:r>
            <a:r>
              <a:rPr lang="en-US" altLang="en-US" dirty="0"/>
              <a:t> statement, </a:t>
            </a:r>
            <a:r>
              <a:rPr lang="en-US" altLang="en-US" dirty="0" err="1"/>
              <a:t>whic</a:t>
            </a:r>
            <a:r>
              <a:rPr lang="en-US" altLang="en-US" dirty="0"/>
              <a:t> displays the employee number, name, salary, and department number for that employee.</a:t>
            </a:r>
          </a:p>
          <a:p>
            <a:pPr lvl="1" eaLnBrk="1" hangingPunct="1"/>
            <a:r>
              <a:rPr lang="en-US" altLang="en-US" dirty="0"/>
              <a:t>The </a:t>
            </a:r>
            <a:r>
              <a:rPr lang="en-US" altLang="en-US" dirty="0" err="1">
                <a:latin typeface="Courier New" pitchFamily="49" charset="0"/>
              </a:rPr>
              <a:t>employee_num</a:t>
            </a:r>
            <a:r>
              <a:rPr lang="en-US" altLang="en-US" dirty="0"/>
              <a:t> variable is specific</a:t>
            </a:r>
            <a:r>
              <a:rPr lang="en-US" altLang="en-US" baseline="0" dirty="0"/>
              <a:t> to </a:t>
            </a:r>
            <a:r>
              <a:rPr lang="en-US" altLang="en-US" dirty="0"/>
              <a:t>the session and remains assigned until the user assigns a different</a:t>
            </a:r>
            <a:r>
              <a:rPr lang="en-US" altLang="en-US" baseline="0" dirty="0"/>
              <a:t> value</a:t>
            </a:r>
            <a:r>
              <a:rPr lang="en-US" altLang="en-US" dirty="0"/>
              <a:t> or exits the session. </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45</a:t>
            </a:fld>
            <a:endParaRPr lang="en-US" dirty="0"/>
          </a:p>
        </p:txBody>
      </p:sp>
    </p:spTree>
    <p:extLst>
      <p:ext uri="{BB962C8B-B14F-4D97-AF65-F5344CB8AC3E}">
        <p14:creationId xmlns:p14="http://schemas.microsoft.com/office/powerpoint/2010/main" val="23652469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body" idx="1"/>
          </p:nvPr>
        </p:nvSpPr>
        <p:spPr>
          <a:noFill/>
          <a:ln/>
        </p:spPr>
        <p:txBody>
          <a:bodyPr/>
          <a:lstStyle/>
          <a:p>
            <a:pPr lvl="1" eaLnBrk="1" hangingPunct="1"/>
            <a:r>
              <a:rPr lang="en-US" altLang="en-US" dirty="0"/>
              <a:t>In this lesson, you should have learned about restricting and sorting rows that are returned by the </a:t>
            </a:r>
            <a:r>
              <a:rPr lang="en-US" altLang="en-US" dirty="0">
                <a:latin typeface="Courier New" pitchFamily="49" charset="0"/>
              </a:rPr>
              <a:t>SELECT</a:t>
            </a:r>
            <a:r>
              <a:rPr lang="en-US" altLang="en-US" dirty="0"/>
              <a:t> statement. You should also have learned how to implement various operators and conditions.</a:t>
            </a:r>
          </a:p>
        </p:txBody>
      </p:sp>
      <p:sp>
        <p:nvSpPr>
          <p:cNvPr id="9523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46</a:t>
            </a:fld>
            <a:endParaRPr lang="en-US" dirty="0"/>
          </a:p>
        </p:txBody>
      </p:sp>
    </p:spTree>
    <p:extLst>
      <p:ext uri="{BB962C8B-B14F-4D97-AF65-F5344CB8AC3E}">
        <p14:creationId xmlns:p14="http://schemas.microsoft.com/office/powerpoint/2010/main" val="2328298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7"/>
          <p:cNvSpPr>
            <a:spLocks noGrp="1" noChangeArrowheads="1"/>
          </p:cNvSpPr>
          <p:nvPr>
            <p:ph type="body" idx="1"/>
          </p:nvPr>
        </p:nvSpPr>
        <p:spPr/>
        <p:txBody>
          <a:bodyPr>
            <a:normAutofit/>
          </a:bodyPr>
          <a:lstStyle/>
          <a:p>
            <a:pPr lvl="1"/>
            <a:r>
              <a:rPr lang="en-US" altLang="en-US" dirty="0"/>
              <a:t>In this practice, you build more reports, including statements that use the </a:t>
            </a:r>
            <a:r>
              <a:rPr lang="en-US" altLang="en-US" dirty="0">
                <a:latin typeface="Courier New" pitchFamily="49" charset="0"/>
                <a:cs typeface="Courier New" pitchFamily="49" charset="0"/>
              </a:rPr>
              <a:t>WHERE</a:t>
            </a:r>
            <a:r>
              <a:rPr lang="en-US" altLang="en-US" dirty="0"/>
              <a:t> clause and the </a:t>
            </a:r>
            <a:r>
              <a:rPr lang="en-US" altLang="en-US" dirty="0">
                <a:latin typeface="Courier New" pitchFamily="49" charset="0"/>
                <a:cs typeface="Courier New" pitchFamily="49" charset="0"/>
              </a:rPr>
              <a:t>ORDER</a:t>
            </a:r>
            <a:r>
              <a:rPr lang="en-US" altLang="en-US" dirty="0"/>
              <a:t> </a:t>
            </a:r>
            <a:r>
              <a:rPr lang="en-US" altLang="en-US" dirty="0">
                <a:latin typeface="Courier New" pitchFamily="49" charset="0"/>
                <a:cs typeface="Courier New" pitchFamily="49" charset="0"/>
              </a:rPr>
              <a:t>BY</a:t>
            </a:r>
            <a:r>
              <a:rPr lang="en-US" altLang="en-US" dirty="0"/>
              <a:t> clause. You make the SQL statements more reusable and generic by including the ampersand substitution.</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47</a:t>
            </a:fld>
            <a:endParaRPr lang="en-US" dirty="0"/>
          </a:p>
        </p:txBody>
      </p:sp>
    </p:spTree>
    <p:extLst>
      <p:ext uri="{BB962C8B-B14F-4D97-AF65-F5344CB8AC3E}">
        <p14:creationId xmlns:p14="http://schemas.microsoft.com/office/powerpoint/2010/main" val="27490180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57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body" idx="1"/>
          </p:nvPr>
        </p:nvSpPr>
        <p:spPr>
          <a:noFill/>
          <a:ln/>
        </p:spPr>
        <p:txBody>
          <a:bodyPr/>
          <a:lstStyle/>
          <a:p>
            <a:pPr lvl="1" eaLnBrk="1" hangingPunct="1"/>
            <a:r>
              <a:rPr lang="en-US" altLang="en-US" dirty="0"/>
              <a:t>In the example in the slide, assume that you want to display all the employees in department 90. The rows with a value of 90 in the </a:t>
            </a:r>
            <a:r>
              <a:rPr lang="en-US" altLang="en-US" dirty="0">
                <a:latin typeface="Courier New" pitchFamily="49" charset="0"/>
              </a:rPr>
              <a:t>DEPARTMENT_ID</a:t>
            </a:r>
            <a:r>
              <a:rPr lang="en-US" altLang="en-US" dirty="0"/>
              <a:t> column are the only ones that are returned. This method of restriction is the basis </a:t>
            </a:r>
            <a:r>
              <a:rPr lang="en-US" altLang="en-US" dirty="0">
                <a:solidFill>
                  <a:schemeClr val="tx1"/>
                </a:solidFill>
              </a:rPr>
              <a:t>of the </a:t>
            </a:r>
            <a:r>
              <a:rPr lang="en-US" altLang="en-US" dirty="0">
                <a:solidFill>
                  <a:schemeClr val="tx1"/>
                </a:solidFill>
                <a:latin typeface="Courier New" pitchFamily="49" charset="0"/>
              </a:rPr>
              <a:t>WHERE</a:t>
            </a:r>
            <a:r>
              <a:rPr lang="en-US" altLang="en-US" dirty="0">
                <a:solidFill>
                  <a:schemeClr val="tx1"/>
                </a:solidFill>
              </a:rPr>
              <a:t> clause in SQL</a:t>
            </a:r>
            <a:r>
              <a:rPr lang="en-US" altLang="en-US" dirty="0"/>
              <a:t>.</a:t>
            </a:r>
          </a:p>
        </p:txBody>
      </p:sp>
      <p:sp>
        <p:nvSpPr>
          <p:cNvPr id="13316" name="Slide Image Placeholder 6"/>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258740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8"/>
          <p:cNvSpPr>
            <a:spLocks noGrp="1" noRot="1" noChangeAspect="1" noTextEdit="1"/>
          </p:cNvSpPr>
          <p:nvPr>
            <p:ph type="sldImg"/>
          </p:nvPr>
        </p:nvSpPr>
        <p:spPr>
          <a:xfrm>
            <a:off x="457200" y="457200"/>
            <a:ext cx="6858000" cy="3859213"/>
          </a:xfrm>
          <a:ln/>
        </p:spPr>
      </p:sp>
      <p:sp>
        <p:nvSpPr>
          <p:cNvPr id="15363" name="Notes Placeholder 9"/>
          <p:cNvSpPr>
            <a:spLocks noGrp="1"/>
          </p:cNvSpPr>
          <p:nvPr>
            <p:ph type="body" idx="1"/>
          </p:nvPr>
        </p:nvSpPr>
        <p:spPr>
          <a:noFill/>
          <a:ln/>
        </p:spPr>
        <p:txBody>
          <a:bodyPr/>
          <a:lstStyle/>
          <a:p>
            <a:pPr lvl="1" eaLnBrk="1" hangingPunct="1"/>
            <a:r>
              <a:rPr lang="en-US" altLang="en-US" dirty="0"/>
              <a:t>You can restrict the rows that are returned from </a:t>
            </a:r>
            <a:r>
              <a:rPr lang="en-US" altLang="en-US" dirty="0">
                <a:solidFill>
                  <a:schemeClr val="tx1"/>
                </a:solidFill>
              </a:rPr>
              <a:t>the query by using the </a:t>
            </a:r>
            <a:r>
              <a:rPr lang="en-US" altLang="en-US" dirty="0">
                <a:solidFill>
                  <a:schemeClr val="tx1"/>
                </a:solidFill>
                <a:latin typeface="Courier New" pitchFamily="49" charset="0"/>
              </a:rPr>
              <a:t>WHERE</a:t>
            </a:r>
            <a:r>
              <a:rPr lang="en-US" altLang="en-US" dirty="0">
                <a:solidFill>
                  <a:schemeClr val="tx1"/>
                </a:solidFill>
              </a:rPr>
              <a:t> clause. A </a:t>
            </a:r>
            <a:r>
              <a:rPr lang="en-US" altLang="en-US" dirty="0">
                <a:solidFill>
                  <a:schemeClr val="tx1"/>
                </a:solidFill>
                <a:latin typeface="Courier New" pitchFamily="49" charset="0"/>
              </a:rPr>
              <a:t>WHERE</a:t>
            </a:r>
            <a:r>
              <a:rPr lang="en-US" altLang="en-US" dirty="0">
                <a:solidFill>
                  <a:schemeClr val="tx1"/>
                </a:solidFill>
              </a:rPr>
              <a:t> clause contains a condition that must be met and it directly follows the </a:t>
            </a:r>
            <a:r>
              <a:rPr lang="en-US" altLang="en-US" dirty="0">
                <a:solidFill>
                  <a:schemeClr val="tx1"/>
                </a:solidFill>
                <a:latin typeface="Courier New" pitchFamily="49" charset="0"/>
              </a:rPr>
              <a:t>FROM</a:t>
            </a:r>
            <a:r>
              <a:rPr lang="en-US" altLang="en-US" dirty="0">
                <a:solidFill>
                  <a:schemeClr val="tx1"/>
                </a:solidFill>
              </a:rPr>
              <a:t> clause. If the condition is true, the row meeting the condition is returned.</a:t>
            </a:r>
          </a:p>
          <a:p>
            <a:pPr lvl="1" eaLnBrk="1" hangingPunct="1"/>
            <a:r>
              <a:rPr lang="en-US" altLang="en-US" dirty="0">
                <a:solidFill>
                  <a:schemeClr val="tx1"/>
                </a:solidFill>
              </a:rPr>
              <a:t>In the syntax:</a:t>
            </a:r>
          </a:p>
          <a:p>
            <a:pPr eaLnBrk="1" hangingPunct="1">
              <a:spcBef>
                <a:spcPct val="0"/>
              </a:spcBef>
            </a:pPr>
            <a:r>
              <a:rPr lang="en-US" altLang="en-US" b="0" dirty="0">
                <a:latin typeface="Times New Roman" pitchFamily="18" charset="0"/>
              </a:rPr>
              <a:t>	</a:t>
            </a:r>
            <a:r>
              <a:rPr lang="en-US" altLang="en-US" b="0" dirty="0">
                <a:latin typeface="Courier New" pitchFamily="49" charset="0"/>
              </a:rPr>
              <a:t>WHERE</a:t>
            </a:r>
            <a:r>
              <a:rPr lang="en-US" altLang="en-US" dirty="0">
                <a:latin typeface="Times New Roman" pitchFamily="18" charset="0"/>
              </a:rPr>
              <a:t>		</a:t>
            </a:r>
            <a:r>
              <a:rPr lang="en-US" altLang="en-US" b="0" dirty="0" smtClean="0"/>
              <a:t>Restricts </a:t>
            </a:r>
            <a:r>
              <a:rPr lang="en-US" altLang="en-US" b="0" dirty="0"/>
              <a:t>the query to rows that meet a condition</a:t>
            </a:r>
          </a:p>
          <a:p>
            <a:pPr marL="2694122" indent="-2064508" eaLnBrk="1" hangingPunct="1">
              <a:spcBef>
                <a:spcPct val="0"/>
              </a:spcBef>
            </a:pPr>
            <a:r>
              <a:rPr lang="en-US" altLang="en-US" b="0" i="1" dirty="0">
                <a:latin typeface="Courier New" pitchFamily="49" charset="0"/>
              </a:rPr>
              <a:t>logical expression</a:t>
            </a:r>
            <a:r>
              <a:rPr lang="en-US" altLang="en-US" dirty="0">
                <a:latin typeface="Times New Roman" pitchFamily="18" charset="0"/>
              </a:rPr>
              <a:t>	</a:t>
            </a:r>
            <a:r>
              <a:rPr lang="en-US" altLang="en-US" dirty="0" smtClean="0">
                <a:latin typeface="Times New Roman" pitchFamily="18" charset="0"/>
              </a:rPr>
              <a:t> </a:t>
            </a:r>
            <a:r>
              <a:rPr lang="en-US" altLang="en-US" b="0" dirty="0" smtClean="0"/>
              <a:t>Is </a:t>
            </a:r>
            <a:r>
              <a:rPr lang="en-US" altLang="en-US" b="0" dirty="0"/>
              <a:t>composed of column names, constants, and a </a:t>
            </a:r>
            <a:r>
              <a:rPr lang="en-US" altLang="en-US" b="0" dirty="0" smtClean="0"/>
              <a:t>  comparison </a:t>
            </a:r>
            <a:r>
              <a:rPr lang="en-US" altLang="en-US" b="0" dirty="0"/>
              <a:t>operator. It specifies a combination of one or more expressions and Boolean operators, and returns a value of </a:t>
            </a:r>
            <a:r>
              <a:rPr lang="en-US" altLang="en-US" b="0" dirty="0">
                <a:latin typeface="Courier New" pitchFamily="49" charset="0"/>
                <a:cs typeface="Courier New" pitchFamily="49" charset="0"/>
              </a:rPr>
              <a:t>TRUE</a:t>
            </a:r>
            <a:r>
              <a:rPr lang="en-US" altLang="en-US" b="0" dirty="0">
                <a:latin typeface="Times New Roman" pitchFamily="18" charset="0"/>
              </a:rPr>
              <a:t>, </a:t>
            </a:r>
            <a:r>
              <a:rPr lang="en-US" altLang="en-US" b="0" dirty="0">
                <a:latin typeface="Courier New" pitchFamily="49" charset="0"/>
                <a:cs typeface="Courier New" pitchFamily="49" charset="0"/>
              </a:rPr>
              <a:t>FALSE</a:t>
            </a:r>
            <a:r>
              <a:rPr lang="en-US" altLang="en-US" b="0" dirty="0">
                <a:latin typeface="Times New Roman" pitchFamily="18" charset="0"/>
              </a:rPr>
              <a:t>, </a:t>
            </a:r>
            <a:r>
              <a:rPr lang="en-US" altLang="en-US" b="0" dirty="0"/>
              <a:t>or</a:t>
            </a:r>
            <a:r>
              <a:rPr lang="en-US" altLang="en-US" b="0" dirty="0">
                <a:latin typeface="Times New Roman" pitchFamily="18" charset="0"/>
              </a:rPr>
              <a:t> </a:t>
            </a:r>
            <a:r>
              <a:rPr lang="en-US" altLang="en-US" b="0" dirty="0">
                <a:latin typeface="Courier New" pitchFamily="49" charset="0"/>
                <a:cs typeface="Courier New" pitchFamily="49" charset="0"/>
              </a:rPr>
              <a:t>KNOWN</a:t>
            </a:r>
            <a:r>
              <a:rPr lang="en-US" altLang="en-US" b="0" dirty="0">
                <a:latin typeface="Times New Roman" pitchFamily="18" charset="0"/>
              </a:rPr>
              <a:t>.</a:t>
            </a:r>
          </a:p>
          <a:p>
            <a:pPr eaLnBrk="1" hangingPunct="1">
              <a:spcBef>
                <a:spcPct val="0"/>
              </a:spcBef>
            </a:pPr>
            <a:endParaRPr lang="en-US" altLang="en-US" b="0" dirty="0">
              <a:latin typeface="Times New Roman" pitchFamily="18" charset="0"/>
            </a:endParaRPr>
          </a:p>
          <a:p>
            <a:pPr lvl="1" eaLnBrk="1" hangingPunct="1">
              <a:spcBef>
                <a:spcPct val="0"/>
              </a:spcBef>
            </a:pPr>
            <a:r>
              <a:rPr lang="en-US" sz="1200" dirty="0"/>
              <a:t>The </a:t>
            </a:r>
            <a:r>
              <a:rPr lang="en-US" altLang="en-US" dirty="0">
                <a:solidFill>
                  <a:schemeClr val="tx1"/>
                </a:solidFill>
                <a:latin typeface="Courier New" pitchFamily="49" charset="0"/>
              </a:rPr>
              <a:t>WHERE</a:t>
            </a:r>
            <a:r>
              <a:rPr lang="en-US" sz="1200" dirty="0"/>
              <a:t> clause can compare literals and values in columns, arithmetic expressions, or functions.</a:t>
            </a:r>
            <a:r>
              <a:rPr lang="en-US" altLang="en-US" dirty="0">
                <a:solidFill>
                  <a:schemeClr val="tx1"/>
                </a:solidFill>
              </a:rPr>
              <a:t> It consists of three elements:</a:t>
            </a:r>
          </a:p>
          <a:p>
            <a:pPr lvl="2" eaLnBrk="1" hangingPunct="1">
              <a:spcBef>
                <a:spcPct val="0"/>
              </a:spcBef>
            </a:pPr>
            <a:r>
              <a:rPr lang="en-US" altLang="en-US" dirty="0">
                <a:solidFill>
                  <a:schemeClr val="tx1"/>
                </a:solidFill>
              </a:rPr>
              <a:t>Column name</a:t>
            </a:r>
          </a:p>
          <a:p>
            <a:pPr lvl="2" eaLnBrk="1" hangingPunct="1">
              <a:spcBef>
                <a:spcPct val="0"/>
              </a:spcBef>
            </a:pPr>
            <a:r>
              <a:rPr lang="en-US" altLang="en-US" dirty="0">
                <a:solidFill>
                  <a:schemeClr val="tx1"/>
                </a:solidFill>
              </a:rPr>
              <a:t>Comparison condition</a:t>
            </a:r>
          </a:p>
          <a:p>
            <a:pPr lvl="2" eaLnBrk="1" hangingPunct="1">
              <a:spcBef>
                <a:spcPct val="0"/>
              </a:spcBef>
            </a:pPr>
            <a:r>
              <a:rPr lang="en-US" altLang="en-US" dirty="0">
                <a:solidFill>
                  <a:schemeClr val="tx1"/>
                </a:solidFill>
              </a:rPr>
              <a:t>Column name, constant, or list of values</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410026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Rot="1" noChangeAspect="1" noChangeArrowheads="1" noTextEdit="1"/>
          </p:cNvSpPr>
          <p:nvPr>
            <p:ph type="sldImg"/>
          </p:nvPr>
        </p:nvSpPr>
        <p:spPr>
          <a:xfrm>
            <a:off x="457200" y="457200"/>
            <a:ext cx="6858000" cy="3859213"/>
          </a:xfrm>
          <a:ln/>
        </p:spPr>
      </p:sp>
      <p:sp>
        <p:nvSpPr>
          <p:cNvPr id="17411" name="Rectangle 5"/>
          <p:cNvSpPr>
            <a:spLocks noGrp="1" noChangeArrowheads="1"/>
          </p:cNvSpPr>
          <p:nvPr>
            <p:ph type="body" idx="1"/>
          </p:nvPr>
        </p:nvSpPr>
        <p:spPr>
          <a:noFill/>
          <a:ln/>
        </p:spPr>
        <p:txBody>
          <a:bodyPr lIns="13611" tIns="13611" rIns="13611" bIns="13611"/>
          <a:lstStyle/>
          <a:p>
            <a:pPr lvl="1" eaLnBrk="1" hangingPunct="1"/>
            <a:r>
              <a:rPr lang="en-US" altLang="en-US" dirty="0"/>
              <a:t>In the example, the </a:t>
            </a:r>
            <a:r>
              <a:rPr lang="en-US" altLang="en-US" dirty="0">
                <a:latin typeface="Courier New" pitchFamily="49" charset="0"/>
              </a:rPr>
              <a:t>SELECT</a:t>
            </a:r>
            <a:r>
              <a:rPr lang="en-US" altLang="en-US" dirty="0"/>
              <a:t> statement retrieves the employee </a:t>
            </a:r>
            <a:r>
              <a:rPr lang="en-US" altLang="en-US" dirty="0">
                <a:latin typeface="Courier New" pitchFamily="49" charset="0"/>
                <a:cs typeface="Courier New" pitchFamily="49" charset="0"/>
              </a:rPr>
              <a:t>ID</a:t>
            </a:r>
            <a:r>
              <a:rPr lang="en-US" altLang="en-US" dirty="0"/>
              <a:t>, last name, job </a:t>
            </a:r>
            <a:r>
              <a:rPr lang="en-US" altLang="en-US" dirty="0">
                <a:latin typeface="Courier New" pitchFamily="49" charset="0"/>
                <a:cs typeface="Courier New" pitchFamily="49" charset="0"/>
              </a:rPr>
              <a:t>ID</a:t>
            </a:r>
            <a:r>
              <a:rPr lang="en-US" altLang="en-US" dirty="0"/>
              <a:t>, and department number of all employees who are in department 90.</a:t>
            </a:r>
          </a:p>
          <a:p>
            <a:pPr lvl="1" eaLnBrk="1" hangingPunct="1"/>
            <a:r>
              <a:rPr lang="en-US" altLang="en-US" b="1" dirty="0"/>
              <a:t>Note:</a:t>
            </a:r>
            <a:r>
              <a:rPr lang="en-US" altLang="en-US" dirty="0"/>
              <a:t> You cannot use column alias in the </a:t>
            </a:r>
            <a:r>
              <a:rPr lang="en-US" altLang="en-US" dirty="0">
                <a:latin typeface="Courier New" pitchFamily="49" charset="0"/>
              </a:rPr>
              <a:t>WHERE</a:t>
            </a:r>
            <a:r>
              <a:rPr lang="en-US" altLang="en-US" dirty="0"/>
              <a:t> clause.</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397058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xfrm>
            <a:off x="457200" y="457200"/>
            <a:ext cx="6858000" cy="3859213"/>
          </a:xfrm>
          <a:ln/>
        </p:spPr>
      </p:sp>
      <p:sp>
        <p:nvSpPr>
          <p:cNvPr id="19459" name="Rectangle 7"/>
          <p:cNvSpPr>
            <a:spLocks noGrp="1" noChangeArrowheads="1"/>
          </p:cNvSpPr>
          <p:nvPr>
            <p:ph type="body" idx="1"/>
          </p:nvPr>
        </p:nvSpPr>
        <p:spPr>
          <a:noFill/>
          <a:ln/>
        </p:spPr>
        <p:txBody>
          <a:bodyPr lIns="13611" tIns="13611" rIns="13611" bIns="13611"/>
          <a:lstStyle/>
          <a:p>
            <a:pPr lvl="1" eaLnBrk="1" hangingPunct="1"/>
            <a:r>
              <a:rPr lang="en-US" altLang="en-US" dirty="0">
                <a:solidFill>
                  <a:schemeClr val="tx1"/>
                </a:solidFill>
              </a:rPr>
              <a:t>You must enclose character strings and dates in the </a:t>
            </a:r>
            <a:r>
              <a:rPr lang="en-US" altLang="en-US" dirty="0">
                <a:solidFill>
                  <a:schemeClr val="tx1"/>
                </a:solidFill>
                <a:latin typeface="Courier New" pitchFamily="49" charset="0"/>
              </a:rPr>
              <a:t>WHERE</a:t>
            </a:r>
            <a:r>
              <a:rPr lang="en-US" altLang="en-US" dirty="0">
                <a:solidFill>
                  <a:schemeClr val="tx1"/>
                </a:solidFill>
              </a:rPr>
              <a:t> clause within single quotation marks (</a:t>
            </a:r>
            <a:r>
              <a:rPr lang="en-US" altLang="en-US" dirty="0">
                <a:solidFill>
                  <a:schemeClr val="tx1"/>
                </a:solidFill>
                <a:latin typeface="Courier New" pitchFamily="49" charset="0"/>
              </a:rPr>
              <a:t>''</a:t>
            </a:r>
            <a:r>
              <a:rPr lang="en-US" altLang="en-US" dirty="0">
                <a:solidFill>
                  <a:schemeClr val="tx1"/>
                </a:solidFill>
              </a:rPr>
              <a:t>). Number constants, however, need not be enclosed within single quotation marks.</a:t>
            </a:r>
            <a:endParaRPr lang="en-US" altLang="en-US" b="1" dirty="0">
              <a:solidFill>
                <a:schemeClr val="tx1"/>
              </a:solidFill>
            </a:endParaRPr>
          </a:p>
          <a:p>
            <a:pPr lvl="1" eaLnBrk="1" hangingPunct="1"/>
            <a:r>
              <a:rPr lang="en-US" altLang="en-US" dirty="0">
                <a:solidFill>
                  <a:schemeClr val="tx1"/>
                </a:solidFill>
              </a:rPr>
              <a:t>Remember that all character searches are case-sensitive. In the following example, observe that no rows are returned because the </a:t>
            </a:r>
            <a:r>
              <a:rPr lang="en-US" altLang="en-US" dirty="0">
                <a:solidFill>
                  <a:schemeClr val="tx1"/>
                </a:solidFill>
                <a:latin typeface="Courier New" pitchFamily="49" charset="0"/>
              </a:rPr>
              <a:t>EMPLOYEES</a:t>
            </a:r>
            <a:r>
              <a:rPr lang="en-US" altLang="en-US" dirty="0">
                <a:solidFill>
                  <a:schemeClr val="tx1"/>
                </a:solidFill>
              </a:rPr>
              <a:t> table stores all the last names in mixed case:</a:t>
            </a:r>
          </a:p>
          <a:p>
            <a:pPr marL="939203" lvl="4" eaLnBrk="1" hangingPunct="1"/>
            <a:r>
              <a:rPr lang="en-US" altLang="en-US" dirty="0">
                <a:solidFill>
                  <a:schemeClr val="tx1"/>
                </a:solidFill>
              </a:rPr>
              <a:t>SELECT </a:t>
            </a:r>
            <a:r>
              <a:rPr lang="en-US" altLang="en-US" dirty="0" err="1">
                <a:solidFill>
                  <a:schemeClr val="tx1"/>
                </a:solidFill>
              </a:rPr>
              <a:t>last_name</a:t>
            </a:r>
            <a:r>
              <a:rPr lang="en-US" altLang="en-US" dirty="0">
                <a:solidFill>
                  <a:schemeClr val="tx1"/>
                </a:solidFill>
              </a:rPr>
              <a:t>, </a:t>
            </a:r>
            <a:r>
              <a:rPr lang="en-US" altLang="en-US" dirty="0" err="1">
                <a:solidFill>
                  <a:schemeClr val="tx1"/>
                </a:solidFill>
              </a:rPr>
              <a:t>job_id</a:t>
            </a:r>
            <a:r>
              <a:rPr lang="en-US" altLang="en-US" dirty="0">
                <a:solidFill>
                  <a:schemeClr val="tx1"/>
                </a:solidFill>
              </a:rPr>
              <a:t>, </a:t>
            </a:r>
            <a:r>
              <a:rPr lang="en-US" altLang="en-US" dirty="0" err="1">
                <a:solidFill>
                  <a:schemeClr val="tx1"/>
                </a:solidFill>
              </a:rPr>
              <a:t>department_id</a:t>
            </a:r>
            <a:endParaRPr lang="en-US" altLang="en-US" dirty="0">
              <a:solidFill>
                <a:schemeClr val="tx1"/>
              </a:solidFill>
            </a:endParaRPr>
          </a:p>
          <a:p>
            <a:pPr marL="939203" lvl="4" eaLnBrk="1" hangingPunct="1"/>
            <a:r>
              <a:rPr lang="en-US" altLang="en-US" dirty="0">
                <a:solidFill>
                  <a:schemeClr val="tx1"/>
                </a:solidFill>
              </a:rPr>
              <a:t>FROM   employees</a:t>
            </a:r>
          </a:p>
          <a:p>
            <a:pPr marL="939203" lvl="4" eaLnBrk="1" hangingPunct="1"/>
            <a:r>
              <a:rPr lang="en-US" altLang="en-US" dirty="0">
                <a:solidFill>
                  <a:schemeClr val="tx1"/>
                </a:solidFill>
              </a:rPr>
              <a:t>WHERE  </a:t>
            </a:r>
            <a:r>
              <a:rPr lang="en-US" altLang="en-US" dirty="0" err="1">
                <a:solidFill>
                  <a:schemeClr val="tx1"/>
                </a:solidFill>
              </a:rPr>
              <a:t>last_name</a:t>
            </a:r>
            <a:r>
              <a:rPr lang="en-US" altLang="en-US" dirty="0">
                <a:solidFill>
                  <a:schemeClr val="tx1"/>
                </a:solidFill>
              </a:rPr>
              <a:t> = 'WHALEN';</a:t>
            </a:r>
          </a:p>
          <a:p>
            <a:pPr lvl="1" eaLnBrk="1" hangingPunct="1"/>
            <a:r>
              <a:rPr lang="en-US" altLang="en-US" dirty="0">
                <a:solidFill>
                  <a:schemeClr val="tx1"/>
                </a:solidFill>
              </a:rPr>
              <a:t>Oracle and MySQL databases store dates in an internal numeric format, representing the century, year, month, day, hours, minutes, and seconds. The default date display is in the </a:t>
            </a:r>
            <a:r>
              <a:rPr lang="en-US" altLang="en-US" dirty="0">
                <a:solidFill>
                  <a:schemeClr val="tx1"/>
                </a:solidFill>
                <a:latin typeface="Courier New" pitchFamily="49" charset="0"/>
              </a:rPr>
              <a:t>DD-MON-RR</a:t>
            </a:r>
            <a:r>
              <a:rPr lang="en-US" altLang="en-US" dirty="0">
                <a:solidFill>
                  <a:schemeClr val="tx1"/>
                </a:solidFill>
              </a:rPr>
              <a:t> format in Oracle and </a:t>
            </a:r>
            <a:r>
              <a:rPr lang="en-US" altLang="en-US" dirty="0">
                <a:solidFill>
                  <a:schemeClr val="tx1"/>
                </a:solidFill>
                <a:latin typeface="Courier New" panose="02070309020205020404" pitchFamily="49" charset="0"/>
              </a:rPr>
              <a:t>YYYY-MM-DD</a:t>
            </a:r>
            <a:r>
              <a:rPr lang="en-US" altLang="en-US" dirty="0">
                <a:solidFill>
                  <a:schemeClr val="tx1"/>
                </a:solidFill>
              </a:rPr>
              <a:t> in MySQL. </a:t>
            </a:r>
          </a:p>
          <a:p>
            <a:pPr lvl="1" eaLnBrk="1" hangingPunct="1"/>
            <a:r>
              <a:rPr lang="en-US" altLang="en-US" b="1" dirty="0">
                <a:solidFill>
                  <a:schemeClr val="tx1"/>
                </a:solidFill>
              </a:rPr>
              <a:t>Note:</a:t>
            </a:r>
            <a:r>
              <a:rPr lang="en-US" altLang="en-US" dirty="0">
                <a:solidFill>
                  <a:schemeClr val="tx1"/>
                </a:solidFill>
              </a:rPr>
              <a:t> For details about the </a:t>
            </a:r>
            <a:r>
              <a:rPr lang="en-US" altLang="en-US" dirty="0">
                <a:solidFill>
                  <a:schemeClr val="tx1"/>
                </a:solidFill>
                <a:latin typeface="Courier New" panose="02070309020205020404" pitchFamily="49" charset="0"/>
              </a:rPr>
              <a:t>RR</a:t>
            </a:r>
            <a:r>
              <a:rPr lang="en-US" altLang="en-US" dirty="0">
                <a:solidFill>
                  <a:schemeClr val="tx1"/>
                </a:solidFill>
              </a:rPr>
              <a:t> format and about changing the default date format, see the lesson titled “</a:t>
            </a:r>
            <a:r>
              <a:rPr lang="en-US" altLang="en-US" dirty="0">
                <a:cs typeface="Times New Roman" pitchFamily="18" charset="0"/>
              </a:rPr>
              <a:t>Using Single-Row Functions to Customize Output</a:t>
            </a:r>
            <a:r>
              <a:rPr lang="en-US" altLang="en-US" dirty="0">
                <a:solidFill>
                  <a:schemeClr val="tx1"/>
                </a:solidFill>
              </a:rPr>
              <a:t>.” Also, you learn about the use of single-row functions such as </a:t>
            </a:r>
            <a:r>
              <a:rPr lang="en-US" altLang="en-US" dirty="0">
                <a:solidFill>
                  <a:schemeClr val="tx1"/>
                </a:solidFill>
                <a:latin typeface="Courier New" pitchFamily="49" charset="0"/>
              </a:rPr>
              <a:t>UPPER</a:t>
            </a:r>
            <a:r>
              <a:rPr lang="en-US" altLang="en-US" dirty="0">
                <a:solidFill>
                  <a:schemeClr val="tx1"/>
                </a:solidFill>
              </a:rPr>
              <a:t> and </a:t>
            </a:r>
            <a:r>
              <a:rPr lang="en-US" altLang="en-US" dirty="0">
                <a:solidFill>
                  <a:schemeClr val="tx1"/>
                </a:solidFill>
                <a:latin typeface="Courier New" pitchFamily="49" charset="0"/>
              </a:rPr>
              <a:t>LOWER</a:t>
            </a:r>
            <a:r>
              <a:rPr lang="en-US" altLang="en-US" dirty="0">
                <a:solidFill>
                  <a:schemeClr val="tx1"/>
                </a:solidFill>
              </a:rPr>
              <a:t> to override case sensitivity in the same lesson.</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323708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57200" y="457200"/>
            <a:ext cx="6858000" cy="3859213"/>
          </a:xfrm>
          <a:ln/>
        </p:spPr>
      </p:sp>
      <p:sp>
        <p:nvSpPr>
          <p:cNvPr id="21507" name="Notes Placeholder 2"/>
          <p:cNvSpPr>
            <a:spLocks noGrp="1"/>
          </p:cNvSpPr>
          <p:nvPr>
            <p:ph type="body" idx="1"/>
          </p:nvPr>
        </p:nvSpPr>
        <p:spPr>
          <a:noFill/>
          <a:ln/>
        </p:spPr>
        <p:txBody>
          <a:bodyPr/>
          <a:lstStyle/>
          <a:p>
            <a:pPr lvl="1"/>
            <a:r>
              <a:rPr lang="en-US" altLang="en-US" dirty="0"/>
              <a:t>You can use comparison operators in conditions that compare one expression with another value or expression. They are used in the </a:t>
            </a:r>
            <a:r>
              <a:rPr lang="en-US" altLang="en-US" dirty="0">
                <a:latin typeface="Courier New" pitchFamily="49" charset="0"/>
                <a:cs typeface="Courier New" pitchFamily="49" charset="0"/>
              </a:rPr>
              <a:t>WHERE</a:t>
            </a:r>
            <a:r>
              <a:rPr lang="en-US" altLang="en-US" dirty="0"/>
              <a:t> clause in the following format:</a:t>
            </a:r>
          </a:p>
          <a:p>
            <a:pPr lvl="1"/>
            <a:r>
              <a:rPr lang="en-US" altLang="en-US" b="1" dirty="0"/>
              <a:t>Syntax</a:t>
            </a:r>
          </a:p>
          <a:p>
            <a:pPr lvl="4"/>
            <a:r>
              <a:rPr lang="en-US" altLang="en-US" dirty="0"/>
              <a:t>... WHERE </a:t>
            </a:r>
            <a:r>
              <a:rPr lang="en-US" altLang="en-US" i="1" dirty="0"/>
              <a:t>expr operator</a:t>
            </a:r>
            <a:r>
              <a:rPr lang="en-US" altLang="en-US" dirty="0"/>
              <a:t> value</a:t>
            </a:r>
          </a:p>
          <a:p>
            <a:pPr lvl="1"/>
            <a:r>
              <a:rPr lang="en-US" altLang="en-US" b="1" dirty="0"/>
              <a:t>Example</a:t>
            </a:r>
          </a:p>
          <a:p>
            <a:pPr lvl="4"/>
            <a:r>
              <a:rPr lang="en-US" altLang="en-US" dirty="0"/>
              <a:t>... WHERE hire_date = '01-JAN-05'</a:t>
            </a:r>
          </a:p>
          <a:p>
            <a:pPr lvl="4"/>
            <a:r>
              <a:rPr lang="en-US" altLang="en-US" dirty="0"/>
              <a:t>... WHERE salary &gt;= 6000</a:t>
            </a:r>
          </a:p>
          <a:p>
            <a:pPr lvl="4"/>
            <a:r>
              <a:rPr lang="en-US" altLang="en-US" dirty="0"/>
              <a:t>... WHERE last_name = 'Smith'</a:t>
            </a:r>
          </a:p>
          <a:p>
            <a:pPr lvl="1"/>
            <a:r>
              <a:rPr lang="en-US" altLang="en-US" dirty="0"/>
              <a:t>Remember, an alias cannot be used in the </a:t>
            </a:r>
            <a:r>
              <a:rPr lang="en-US" altLang="en-US" dirty="0">
                <a:latin typeface="Courier New" pitchFamily="49" charset="0"/>
                <a:cs typeface="Courier New" pitchFamily="49" charset="0"/>
              </a:rPr>
              <a:t>WHERE</a:t>
            </a:r>
            <a:r>
              <a:rPr lang="en-US" altLang="en-US" dirty="0"/>
              <a:t> clause.</a:t>
            </a:r>
          </a:p>
          <a:p>
            <a:pPr lvl="1"/>
            <a:r>
              <a:rPr lang="en-US" altLang="en-US" b="1" dirty="0"/>
              <a:t>Note:</a:t>
            </a:r>
            <a:r>
              <a:rPr lang="en-US" altLang="en-US" dirty="0"/>
              <a:t> The symbols </a:t>
            </a:r>
            <a:r>
              <a:rPr lang="en-US" altLang="en-US" dirty="0">
                <a:latin typeface="Courier New" pitchFamily="49" charset="0"/>
              </a:rPr>
              <a:t>!=</a:t>
            </a:r>
            <a:r>
              <a:rPr lang="en-US" altLang="en-US" dirty="0"/>
              <a:t> and </a:t>
            </a:r>
            <a:r>
              <a:rPr lang="en-US" altLang="en-US" dirty="0">
                <a:latin typeface="Courier New" pitchFamily="49" charset="0"/>
              </a:rPr>
              <a:t>^=</a:t>
            </a:r>
            <a:r>
              <a:rPr lang="en-US" altLang="en-US" dirty="0"/>
              <a:t> can also represent the </a:t>
            </a:r>
            <a:r>
              <a:rPr lang="en-US" altLang="en-US" i="1" dirty="0"/>
              <a:t>not </a:t>
            </a:r>
            <a:r>
              <a:rPr lang="en-US" altLang="en-US" sz="1200" i="1" dirty="0"/>
              <a:t>equal to </a:t>
            </a:r>
            <a:r>
              <a:rPr lang="en-US" altLang="en-US" dirty="0"/>
              <a:t>condition.</a:t>
            </a:r>
          </a:p>
        </p:txBody>
      </p:sp>
      <p:sp>
        <p:nvSpPr>
          <p:cNvPr id="3" name="Footer Placeholder 2"/>
          <p:cNvSpPr>
            <a:spLocks noGrp="1"/>
          </p:cNvSpPr>
          <p:nvPr>
            <p:ph type="ftr" sz="quarter" idx="10"/>
          </p:nvPr>
        </p:nvSpPr>
        <p:spPr/>
        <p:txBody>
          <a:bodyPr/>
          <a:lstStyle/>
          <a:p>
            <a:pPr>
              <a:defRPr/>
            </a:pPr>
            <a:r>
              <a:rPr lang="en-US" smtClean="0"/>
              <a:t>Oracle Database 19c: SQL Workshop   3 -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24203364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3</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798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0.xml"/><Relationship Id="rId7"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18.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27.xml"/><Relationship Id="rId6" Type="http://schemas.openxmlformats.org/officeDocument/2006/relationships/image" Target="../media/image18.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18.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18.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15.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18.pn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18.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34.xml"/><Relationship Id="rId6" Type="http://schemas.openxmlformats.org/officeDocument/2006/relationships/image" Target="../media/image18.png"/><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2.xml"/><Relationship Id="rId7" Type="http://schemas.openxmlformats.org/officeDocument/2006/relationships/image" Target="../media/image54.png"/><Relationship Id="rId2" Type="http://schemas.openxmlformats.org/officeDocument/2006/relationships/slideLayout" Target="../slideLayouts/slideLayout8.xml"/><Relationship Id="rId1" Type="http://schemas.openxmlformats.org/officeDocument/2006/relationships/tags" Target="../tags/tag3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39.xml"/><Relationship Id="rId6" Type="http://schemas.openxmlformats.org/officeDocument/2006/relationships/image" Target="../media/image18.png"/><Relationship Id="rId5" Type="http://schemas.openxmlformats.org/officeDocument/2006/relationships/image" Target="../media/image56.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57.gi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45.xml"/><Relationship Id="rId6" Type="http://schemas.openxmlformats.org/officeDocument/2006/relationships/image" Target="../media/image18.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image" Target="../media/image19.png"/><Relationship Id="rId5" Type="http://schemas.openxmlformats.org/officeDocument/2006/relationships/image" Target="../media/image61.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49.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8.xml"/><Relationship Id="rId1" Type="http://schemas.openxmlformats.org/officeDocument/2006/relationships/tags" Target="../tags/tag50.xml"/><Relationship Id="rId6" Type="http://schemas.openxmlformats.org/officeDocument/2006/relationships/image" Target="../media/image18.png"/><Relationship Id="rId5" Type="http://schemas.openxmlformats.org/officeDocument/2006/relationships/image" Target="../media/image66.png"/><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tags" Target="../tags/tag51.xml"/><Relationship Id="rId6" Type="http://schemas.openxmlformats.org/officeDocument/2006/relationships/image" Target="../media/image18.png"/><Relationship Id="rId5" Type="http://schemas.openxmlformats.org/officeDocument/2006/relationships/image" Target="../media/image68.png"/><Relationship Id="rId4" Type="http://schemas.openxmlformats.org/officeDocument/2006/relationships/image" Target="../media/image67.gi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8.xml"/><Relationship Id="rId1" Type="http://schemas.openxmlformats.org/officeDocument/2006/relationships/tags" Target="../tags/tag52.xml"/><Relationship Id="rId6" Type="http://schemas.openxmlformats.org/officeDocument/2006/relationships/image" Target="../media/image71.png"/><Relationship Id="rId5" Type="http://schemas.openxmlformats.org/officeDocument/2006/relationships/image" Target="../media/image18.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38.xml"/><Relationship Id="rId7" Type="http://schemas.openxmlformats.org/officeDocument/2006/relationships/image" Target="../media/image63.png"/><Relationship Id="rId2" Type="http://schemas.openxmlformats.org/officeDocument/2006/relationships/slideLayout" Target="../slideLayouts/slideLayout8.xml"/><Relationship Id="rId1" Type="http://schemas.openxmlformats.org/officeDocument/2006/relationships/tags" Target="../tags/tag5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54.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80.png"/><Relationship Id="rId2" Type="http://schemas.openxmlformats.org/officeDocument/2006/relationships/slideLayout" Target="../slideLayouts/slideLayout8.xml"/><Relationship Id="rId1" Type="http://schemas.openxmlformats.org/officeDocument/2006/relationships/tags" Target="../tags/tag55.xml"/><Relationship Id="rId6" Type="http://schemas.openxmlformats.org/officeDocument/2006/relationships/image" Target="../media/image18.png"/><Relationship Id="rId5" Type="http://schemas.openxmlformats.org/officeDocument/2006/relationships/image" Target="../media/image67.gif"/><Relationship Id="rId4"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8.xml"/><Relationship Id="rId1" Type="http://schemas.openxmlformats.org/officeDocument/2006/relationships/tags" Target="../tags/tag56.xml"/><Relationship Id="rId6" Type="http://schemas.openxmlformats.org/officeDocument/2006/relationships/image" Target="../media/image18.png"/><Relationship Id="rId5" Type="http://schemas.openxmlformats.org/officeDocument/2006/relationships/image" Target="../media/image82.png"/><Relationship Id="rId4" Type="http://schemas.openxmlformats.org/officeDocument/2006/relationships/image" Target="../media/image8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7.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58.xml"/><Relationship Id="rId5" Type="http://schemas.openxmlformats.org/officeDocument/2006/relationships/image" Target="../media/image18.png"/><Relationship Id="rId4" Type="http://schemas.openxmlformats.org/officeDocument/2006/relationships/image" Target="../media/image8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59.xml"/><Relationship Id="rId6" Type="http://schemas.openxmlformats.org/officeDocument/2006/relationships/image" Target="../media/image85.png"/><Relationship Id="rId5" Type="http://schemas.openxmlformats.org/officeDocument/2006/relationships/image" Target="../media/image18.png"/><Relationship Id="rId4" Type="http://schemas.openxmlformats.org/officeDocument/2006/relationships/image" Target="../media/image8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60.xml"/><Relationship Id="rId5" Type="http://schemas.openxmlformats.org/officeDocument/2006/relationships/image" Target="../media/image19.png"/><Relationship Id="rId4" Type="http://schemas.openxmlformats.org/officeDocument/2006/relationships/image" Target="../media/image8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62.xml"/><Relationship Id="rId4" Type="http://schemas.openxmlformats.org/officeDocument/2006/relationships/image" Target="../media/image8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5.xml"/><Relationship Id="rId7"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9.png"/><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8.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Restricting and Sorting Data</a:t>
            </a:r>
          </a:p>
        </p:txBody>
      </p:sp>
      <p:sp>
        <p:nvSpPr>
          <p:cNvPr id="2" name="Subtitle 1"/>
          <p:cNvSpPr>
            <a:spLocks noGrp="1"/>
          </p:cNvSpPr>
          <p:nvPr>
            <p:ph type="subTitle" idx="1"/>
          </p:nvPr>
        </p:nvSpPr>
        <p:spPr>
          <a:xfrm>
            <a:off x="1426465" y="5483353"/>
            <a:ext cx="15435072" cy="6140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34900385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Comparison Operators</a:t>
            </a:r>
          </a:p>
        </p:txBody>
      </p:sp>
      <p:sp>
        <p:nvSpPr>
          <p:cNvPr id="6" name="Rectangle 12"/>
          <p:cNvSpPr txBox="1">
            <a:spLocks noChangeArrowheads="1"/>
          </p:cNvSpPr>
          <p:nvPr/>
        </p:nvSpPr>
        <p:spPr>
          <a:xfrm>
            <a:off x="2971800" y="1714502"/>
            <a:ext cx="12315825" cy="878681"/>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000000"/>
              </a:buClr>
              <a:defRPr/>
            </a:pPr>
            <a:endParaRPr lang="en-US" altLang="en-US" sz="3300" kern="0" dirty="0">
              <a:solidFill>
                <a:srgbClr val="5F5F5F"/>
              </a:solidFill>
              <a:latin typeface="Oracle Sans" panose="020B0503020204020204" pitchFamily="34" charset="0"/>
              <a:cs typeface="Oracle Sans" panose="020B0503020204020204" pitchFamily="34" charset="0"/>
            </a:endParaRPr>
          </a:p>
        </p:txBody>
      </p:sp>
      <p:grpSp>
        <p:nvGrpSpPr>
          <p:cNvPr id="14" name="Group 13">
            <a:extLst>
              <a:ext uri="{FF2B5EF4-FFF2-40B4-BE49-F238E27FC236}">
                <a16:creationId xmlns="" xmlns:a16="http://schemas.microsoft.com/office/drawing/2014/main" id="{9D0DF222-FF21-4DC0-8D6F-0702A12CDE3F}"/>
              </a:ext>
            </a:extLst>
          </p:cNvPr>
          <p:cNvGrpSpPr/>
          <p:nvPr/>
        </p:nvGrpSpPr>
        <p:grpSpPr>
          <a:xfrm>
            <a:off x="982144" y="2864460"/>
            <a:ext cx="16323713" cy="6307718"/>
            <a:chOff x="1028700" y="2864460"/>
            <a:chExt cx="16323713" cy="6307718"/>
          </a:xfrm>
        </p:grpSpPr>
        <p:pic>
          <p:nvPicPr>
            <p:cNvPr id="22531" name="Picture 6"/>
            <p:cNvPicPr>
              <a:picLocks noChangeAspect="1" noChangeArrowheads="1"/>
            </p:cNvPicPr>
            <p:nvPr/>
          </p:nvPicPr>
          <p:blipFill>
            <a:blip r:embed="rId4" cstate="print"/>
            <a:srcRect/>
            <a:stretch>
              <a:fillRect/>
            </a:stretch>
          </p:blipFill>
          <p:spPr bwMode="auto">
            <a:xfrm>
              <a:off x="4399775" y="4437654"/>
              <a:ext cx="3990975" cy="1195388"/>
            </a:xfrm>
            <a:prstGeom prst="rect">
              <a:avLst/>
            </a:prstGeom>
            <a:noFill/>
            <a:ln w="12700">
              <a:solidFill>
                <a:schemeClr val="tx1"/>
              </a:solidFill>
              <a:miter lim="800000"/>
              <a:headEnd type="none" w="sm" len="sm"/>
              <a:tailEnd type="none" w="sm" len="sm"/>
            </a:ln>
          </p:spPr>
        </p:pic>
        <p:grpSp>
          <p:nvGrpSpPr>
            <p:cNvPr id="4" name="Group 3"/>
            <p:cNvGrpSpPr/>
            <p:nvPr/>
          </p:nvGrpSpPr>
          <p:grpSpPr>
            <a:xfrm>
              <a:off x="6119664" y="2864460"/>
              <a:ext cx="6048672" cy="1342937"/>
              <a:chOff x="4043958" y="2017822"/>
              <a:chExt cx="4032448" cy="895291"/>
            </a:xfrm>
          </p:grpSpPr>
          <p:sp>
            <p:nvSpPr>
              <p:cNvPr id="7" name="Content Placeholder 2"/>
              <p:cNvSpPr txBox="1">
                <a:spLocks/>
              </p:cNvSpPr>
              <p:nvPr/>
            </p:nvSpPr>
            <p:spPr bwMode="gray">
              <a:xfrm>
                <a:off x="4043958" y="2017822"/>
                <a:ext cx="4032448"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salary &lt;= 3000 ;</a:t>
                </a:r>
              </a:p>
            </p:txBody>
          </p:sp>
          <p:sp>
            <p:nvSpPr>
              <p:cNvPr id="22535" name="Rectangle 4"/>
              <p:cNvSpPr>
                <a:spLocks noChangeArrowheads="1"/>
              </p:cNvSpPr>
              <p:nvPr/>
            </p:nvSpPr>
            <p:spPr bwMode="gray">
              <a:xfrm>
                <a:off x="5820155" y="2639283"/>
                <a:ext cx="1143000" cy="262659"/>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6865" name="Picture 1"/>
            <p:cNvPicPr>
              <a:picLocks noChangeAspect="1" noChangeArrowheads="1"/>
            </p:cNvPicPr>
            <p:nvPr/>
          </p:nvPicPr>
          <p:blipFill>
            <a:blip r:embed="rId5" cstate="print"/>
            <a:srcRect b="30158"/>
            <a:stretch>
              <a:fillRect/>
            </a:stretch>
          </p:blipFill>
          <p:spPr bwMode="auto">
            <a:xfrm>
              <a:off x="1028700" y="7406210"/>
              <a:ext cx="12001500" cy="541940"/>
            </a:xfrm>
            <a:prstGeom prst="rect">
              <a:avLst/>
            </a:prstGeom>
            <a:noFill/>
            <a:ln w="15875">
              <a:solidFill>
                <a:schemeClr val="tx1"/>
              </a:solidFill>
              <a:miter lim="800000"/>
              <a:headEnd/>
              <a:tailEnd/>
            </a:ln>
          </p:spPr>
        </p:pic>
        <p:grpSp>
          <p:nvGrpSpPr>
            <p:cNvPr id="5" name="Group 4"/>
            <p:cNvGrpSpPr/>
            <p:nvPr/>
          </p:nvGrpSpPr>
          <p:grpSpPr>
            <a:xfrm>
              <a:off x="6119664" y="5752956"/>
              <a:ext cx="6048672" cy="1345398"/>
              <a:chOff x="4114006" y="4021192"/>
              <a:chExt cx="4032448" cy="896932"/>
            </a:xfrm>
          </p:grpSpPr>
          <p:sp>
            <p:nvSpPr>
              <p:cNvPr id="8" name="Content Placeholder 2"/>
              <p:cNvSpPr txBox="1">
                <a:spLocks/>
              </p:cNvSpPr>
              <p:nvPr/>
            </p:nvSpPr>
            <p:spPr bwMode="gray">
              <a:xfrm>
                <a:off x="4114006" y="4021192"/>
                <a:ext cx="4032448"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last_name = 'Abel';</a:t>
                </a:r>
              </a:p>
            </p:txBody>
          </p:sp>
          <p:sp>
            <p:nvSpPr>
              <p:cNvPr id="9" name="Rectangle 8"/>
              <p:cNvSpPr/>
              <p:nvPr/>
            </p:nvSpPr>
            <p:spPr bwMode="auto">
              <a:xfrm>
                <a:off x="6393440" y="4613324"/>
                <a:ext cx="1143000" cy="304800"/>
              </a:xfrm>
              <a:prstGeom prst="rect">
                <a:avLst/>
              </a:prstGeom>
              <a:noFill/>
              <a:ln w="38100"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solidFill>
                    <a:srgbClr val="FF0000"/>
                  </a:solidFill>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5712" y="4437654"/>
              <a:ext cx="2241348" cy="916352"/>
            </a:xfrm>
            <a:prstGeom prst="rect">
              <a:avLst/>
            </a:prstGeom>
            <a:ln>
              <a:solidFill>
                <a:schemeClr val="tx1"/>
              </a:solidFill>
            </a:ln>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9185" y="8255826"/>
              <a:ext cx="12903228" cy="916352"/>
            </a:xfrm>
            <a:prstGeom prst="rect">
              <a:avLst/>
            </a:prstGeom>
            <a:ln>
              <a:solidFill>
                <a:schemeClr val="tx1"/>
              </a:solidFill>
            </a:ln>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43301" y="4437654"/>
              <a:ext cx="642938" cy="714375"/>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73101" y="7319992"/>
              <a:ext cx="642938" cy="714375"/>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05675" y="8255826"/>
              <a:ext cx="680564" cy="685800"/>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98224" y="4437654"/>
              <a:ext cx="680564" cy="685800"/>
            </a:xfrm>
            <a:prstGeom prst="rect">
              <a:avLst/>
            </a:prstGeom>
          </p:spPr>
        </p:pic>
      </p:grpSp>
      <p:sp>
        <p:nvSpPr>
          <p:cNvPr id="22" name="Content Placeholder 1">
            <a:extLst>
              <a:ext uri="{FF2B5EF4-FFF2-40B4-BE49-F238E27FC236}">
                <a16:creationId xmlns="" xmlns:a16="http://schemas.microsoft.com/office/drawing/2014/main" id="{D22F821A-D207-4A3E-8CB5-B71EF653E2E8}"/>
              </a:ext>
            </a:extLst>
          </p:cNvPr>
          <p:cNvSpPr>
            <a:spLocks noGrp="1"/>
          </p:cNvSpPr>
          <p:nvPr>
            <p:ph idx="1"/>
          </p:nvPr>
        </p:nvSpPr>
        <p:spPr>
          <a:xfrm>
            <a:off x="933450" y="2273300"/>
            <a:ext cx="16421100" cy="34448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Let us look at some examples:</a:t>
            </a:r>
          </a:p>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40683626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9325700" y="5672781"/>
            <a:ext cx="2092589" cy="568361"/>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2" name="Rounded Rectangle 11"/>
          <p:cNvSpPr/>
          <p:nvPr/>
        </p:nvSpPr>
        <p:spPr bwMode="auto">
          <a:xfrm>
            <a:off x="7076779" y="5673630"/>
            <a:ext cx="2092589" cy="567511"/>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4581" name="Rectangle 1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Range Conditions Using the </a:t>
            </a:r>
            <a:r>
              <a:rPr lang="en-US" altLang="en-US" dirty="0">
                <a:latin typeface="Courier New" panose="02070309020205020404" pitchFamily="49" charset="0"/>
                <a:ea typeface="+mj-ea"/>
                <a:cs typeface="Courier New" panose="02070309020205020404" pitchFamily="49" charset="0"/>
              </a:rPr>
              <a:t>BETWEEN</a:t>
            </a:r>
            <a:r>
              <a:rPr lang="en-US" altLang="en-US" dirty="0">
                <a:latin typeface="+mj-lt"/>
                <a:ea typeface="+mj-ea"/>
                <a:cs typeface="Oracle Sans" panose="020B0503020204020204" pitchFamily="34" charset="0"/>
              </a:rPr>
              <a:t> Operator</a:t>
            </a:r>
          </a:p>
        </p:txBody>
      </p:sp>
      <p:sp>
        <p:nvSpPr>
          <p:cNvPr id="24582" name="Rectangle 12"/>
          <p:cNvSpPr>
            <a:spLocks noGrp="1" noChangeArrowheads="1"/>
          </p:cNvSpPr>
          <p:nvPr>
            <p:ph idx="1"/>
          </p:nvPr>
        </p:nvSpPr>
        <p:spPr>
          <a:xfrm>
            <a:off x="933451" y="227271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You can use the </a:t>
            </a:r>
            <a:r>
              <a:rPr lang="en-US" altLang="en-US" dirty="0">
                <a:latin typeface="Courier New" pitchFamily="49" charset="0"/>
                <a:cs typeface="Oracle Sans" panose="020B0503020204020204" pitchFamily="34" charset="0"/>
              </a:rPr>
              <a:t>BETWEEN</a:t>
            </a:r>
            <a:r>
              <a:rPr lang="en-US" altLang="en-US" dirty="0">
                <a:latin typeface="Oracle Sans" panose="020B0503020204020204" pitchFamily="34" charset="0"/>
                <a:cs typeface="Oracle Sans" panose="020B0503020204020204" pitchFamily="34" charset="0"/>
              </a:rPr>
              <a:t> operator to display rows based on a range of values:</a:t>
            </a:r>
          </a:p>
        </p:txBody>
      </p:sp>
      <p:sp>
        <p:nvSpPr>
          <p:cNvPr id="11" name="Content Placeholder 2"/>
          <p:cNvSpPr txBox="1">
            <a:spLocks/>
          </p:cNvSpPr>
          <p:nvPr/>
        </p:nvSpPr>
        <p:spPr bwMode="gray">
          <a:xfrm>
            <a:off x="3599382" y="3554300"/>
            <a:ext cx="9793077"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salary BETWEEN 2500 AND 3500 ;</a:t>
            </a:r>
          </a:p>
        </p:txBody>
      </p:sp>
      <p:sp>
        <p:nvSpPr>
          <p:cNvPr id="24583" name="Rectangle 5"/>
          <p:cNvSpPr>
            <a:spLocks noChangeArrowheads="1"/>
          </p:cNvSpPr>
          <p:nvPr/>
        </p:nvSpPr>
        <p:spPr bwMode="auto">
          <a:xfrm>
            <a:off x="7076778" y="5705101"/>
            <a:ext cx="2092589" cy="524006"/>
          </a:xfrm>
          <a:prstGeom prst="rect">
            <a:avLst/>
          </a:prstGeom>
          <a:noFill/>
          <a:ln w="9525">
            <a:noFill/>
            <a:miter lim="800000"/>
            <a:headEnd/>
            <a:tailEnd/>
          </a:ln>
        </p:spPr>
        <p:txBody>
          <a:bodyPr wrap="squar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60000"/>
              </a:spcBef>
            </a:pPr>
            <a:r>
              <a:rPr lang="en-US" altLang="en-US" sz="2400" dirty="0">
                <a:latin typeface="+mn-lt"/>
                <a:cs typeface="Oracle Sans" panose="020B0503020204020204" pitchFamily="34" charset="0"/>
              </a:rPr>
              <a:t>Lower limit</a:t>
            </a:r>
          </a:p>
        </p:txBody>
      </p:sp>
      <p:sp>
        <p:nvSpPr>
          <p:cNvPr id="24584" name="Rectangle 7"/>
          <p:cNvSpPr>
            <a:spLocks noChangeArrowheads="1"/>
          </p:cNvSpPr>
          <p:nvPr/>
        </p:nvSpPr>
        <p:spPr bwMode="auto">
          <a:xfrm>
            <a:off x="9325700" y="5704252"/>
            <a:ext cx="2092589" cy="508795"/>
          </a:xfrm>
          <a:prstGeom prst="rect">
            <a:avLst/>
          </a:prstGeom>
          <a:noFill/>
          <a:ln w="9525">
            <a:noFill/>
            <a:miter lim="800000"/>
            <a:headEnd/>
            <a:tailEnd/>
          </a:ln>
        </p:spPr>
        <p:txBody>
          <a:bodyPr wrap="squar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spcBef>
                <a:spcPct val="60000"/>
              </a:spcBef>
            </a:pPr>
            <a:r>
              <a:rPr lang="en-US" altLang="en-US" sz="2400" dirty="0">
                <a:latin typeface="+mn-lt"/>
                <a:cs typeface="Oracle Sans" panose="020B0503020204020204" pitchFamily="34" charset="0"/>
              </a:rPr>
              <a:t>Upper limit</a:t>
            </a:r>
          </a:p>
        </p:txBody>
      </p:sp>
      <p:sp>
        <p:nvSpPr>
          <p:cNvPr id="24585" name="Rectangle 8"/>
          <p:cNvSpPr>
            <a:spLocks noChangeArrowheads="1"/>
          </p:cNvSpPr>
          <p:nvPr/>
        </p:nvSpPr>
        <p:spPr bwMode="gray">
          <a:xfrm>
            <a:off x="6191671" y="4474193"/>
            <a:ext cx="4451051" cy="396460"/>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4588" name="Picture 11"/>
          <p:cNvPicPr>
            <a:picLocks noChangeAspect="1" noChangeArrowheads="1"/>
          </p:cNvPicPr>
          <p:nvPr/>
        </p:nvPicPr>
        <p:blipFill>
          <a:blip r:embed="rId4" cstate="print"/>
          <a:srcRect/>
          <a:stretch>
            <a:fillRect/>
          </a:stretch>
        </p:blipFill>
        <p:spPr bwMode="auto">
          <a:xfrm>
            <a:off x="3425433" y="6465143"/>
            <a:ext cx="3981450" cy="1990725"/>
          </a:xfrm>
          <a:prstGeom prst="rect">
            <a:avLst/>
          </a:prstGeom>
          <a:noFill/>
          <a:ln w="12700">
            <a:solidFill>
              <a:schemeClr val="tx1"/>
            </a:solidFill>
            <a:miter lim="800000"/>
            <a:headEnd type="none" w="sm" len="sm"/>
            <a:tailEnd type="none" w="sm" len="sm"/>
          </a:ln>
        </p:spPr>
      </p:pic>
      <p:cxnSp>
        <p:nvCxnSpPr>
          <p:cNvPr id="4" name="Straight Arrow Connector 3"/>
          <p:cNvCxnSpPr>
            <a:cxnSpLocks/>
          </p:cNvCxnSpPr>
          <p:nvPr/>
        </p:nvCxnSpPr>
        <p:spPr bwMode="auto">
          <a:xfrm flipV="1">
            <a:off x="8097626" y="4904466"/>
            <a:ext cx="0" cy="829612"/>
          </a:xfrm>
          <a:prstGeom prst="straightConnector1">
            <a:avLst/>
          </a:prstGeom>
          <a:noFill/>
          <a:ln w="38100" cap="flat" cmpd="sng" algn="ctr">
            <a:solidFill>
              <a:schemeClr val="accent1"/>
            </a:solidFill>
            <a:prstDash val="solid"/>
            <a:round/>
            <a:headEnd type="none" w="sm" len="sm"/>
            <a:tailEnd type="triangle" w="lg" len="lg"/>
          </a:ln>
          <a:effectLst/>
        </p:spPr>
      </p:cxnSp>
      <p:cxnSp>
        <p:nvCxnSpPr>
          <p:cNvPr id="14" name="Straight Arrow Connector 13"/>
          <p:cNvCxnSpPr>
            <a:cxnSpLocks/>
          </p:cNvCxnSpPr>
          <p:nvPr/>
        </p:nvCxnSpPr>
        <p:spPr bwMode="auto">
          <a:xfrm flipV="1">
            <a:off x="10138671" y="4889952"/>
            <a:ext cx="0" cy="828762"/>
          </a:xfrm>
          <a:prstGeom prst="straightConnector1">
            <a:avLst/>
          </a:prstGeom>
          <a:noFill/>
          <a:ln w="38100" cap="flat" cmpd="sng" algn="ctr">
            <a:solidFill>
              <a:schemeClr val="accent1"/>
            </a:solidFill>
            <a:prstDash val="solid"/>
            <a:round/>
            <a:headEnd type="none" w="sm" len="sm"/>
            <a:tailEnd type="triangle" w="lg" len="lg"/>
          </a:ln>
          <a:effectLst/>
        </p:spPr>
      </p:cxn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23168" y="6465143"/>
            <a:ext cx="2241348" cy="1547892"/>
          </a:xfrm>
          <a:prstGeom prst="rect">
            <a:avLst/>
          </a:prstGeom>
          <a:ln>
            <a:solidFill>
              <a:schemeClr val="tx1"/>
            </a:solidFill>
          </a:ln>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5684" y="6464294"/>
            <a:ext cx="642938" cy="714375"/>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68046" y="6464294"/>
            <a:ext cx="680564" cy="685800"/>
          </a:xfrm>
          <a:prstGeom prst="rect">
            <a:avLst/>
          </a:prstGeom>
        </p:spPr>
      </p:pic>
    </p:spTree>
    <p:custDataLst>
      <p:tags r:id="rId1"/>
    </p:custDataLst>
    <p:extLst>
      <p:ext uri="{BB962C8B-B14F-4D97-AF65-F5344CB8AC3E}">
        <p14:creationId xmlns:p14="http://schemas.microsoft.com/office/powerpoint/2010/main" val="132024870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anose="02070309020205020404" pitchFamily="49" charset="0"/>
                <a:ea typeface="+mj-ea"/>
                <a:cs typeface="Courier New" panose="02070309020205020404" pitchFamily="49" charset="0"/>
              </a:rPr>
              <a:t>IN</a:t>
            </a:r>
            <a:r>
              <a:rPr lang="en-US" altLang="en-US" dirty="0">
                <a:latin typeface="+mj-lt"/>
                <a:ea typeface="+mj-ea"/>
                <a:cs typeface="Oracle Sans" panose="020B0503020204020204" pitchFamily="34" charset="0"/>
              </a:rPr>
              <a:t> Operator</a:t>
            </a:r>
          </a:p>
        </p:txBody>
      </p:sp>
      <p:grpSp>
        <p:nvGrpSpPr>
          <p:cNvPr id="2" name="Group 1"/>
          <p:cNvGrpSpPr/>
          <p:nvPr/>
        </p:nvGrpSpPr>
        <p:grpSpPr>
          <a:xfrm>
            <a:off x="3095328" y="3124202"/>
            <a:ext cx="12097344" cy="4876799"/>
            <a:chOff x="2061964" y="2057401"/>
            <a:chExt cx="8064896" cy="3251199"/>
          </a:xfrm>
        </p:grpSpPr>
        <p:pic>
          <p:nvPicPr>
            <p:cNvPr id="26628" name="Picture 7"/>
            <p:cNvPicPr>
              <a:picLocks noChangeAspect="1" noChangeArrowheads="1"/>
            </p:cNvPicPr>
            <p:nvPr/>
          </p:nvPicPr>
          <p:blipFill>
            <a:blip r:embed="rId4" cstate="print"/>
            <a:srcRect/>
            <a:stretch>
              <a:fillRect/>
            </a:stretch>
          </p:blipFill>
          <p:spPr bwMode="auto">
            <a:xfrm>
              <a:off x="2061964" y="3429000"/>
              <a:ext cx="4203700" cy="1879600"/>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2061964" y="2057401"/>
              <a:ext cx="8064896"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salary, manager_id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manager_id IN (100, 101, 201) ;</a:t>
              </a:r>
            </a:p>
          </p:txBody>
        </p:sp>
        <p:sp>
          <p:nvSpPr>
            <p:cNvPr id="26632" name="Rectangle 5"/>
            <p:cNvSpPr>
              <a:spLocks noChangeArrowheads="1"/>
            </p:cNvSpPr>
            <p:nvPr/>
          </p:nvSpPr>
          <p:spPr bwMode="gray">
            <a:xfrm>
              <a:off x="4654252" y="2591567"/>
              <a:ext cx="2063750" cy="361125"/>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1939" y="5181600"/>
            <a:ext cx="4656060" cy="3108168"/>
          </a:xfrm>
          <a:prstGeom prst="rect">
            <a:avLst/>
          </a:prstGeom>
          <a:ln>
            <a:solidFill>
              <a:schemeClr val="tx1"/>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0382" y="5185811"/>
            <a:ext cx="642938" cy="71437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191628" y="5185811"/>
            <a:ext cx="680564" cy="685800"/>
          </a:xfrm>
          <a:prstGeom prst="rect">
            <a:avLst/>
          </a:prstGeom>
        </p:spPr>
      </p:pic>
      <p:sp>
        <p:nvSpPr>
          <p:cNvPr id="18" name="Rectangle 9">
            <a:extLst>
              <a:ext uri="{FF2B5EF4-FFF2-40B4-BE49-F238E27FC236}">
                <a16:creationId xmlns="" xmlns:a16="http://schemas.microsoft.com/office/drawing/2014/main" id="{1083BBA9-655B-4A0E-8615-7BE8BA1E8565}"/>
              </a:ext>
            </a:extLst>
          </p:cNvPr>
          <p:cNvSpPr>
            <a:spLocks noGrp="1" noChangeArrowheads="1"/>
          </p:cNvSpPr>
          <p:nvPr>
            <p:ph idx="1"/>
          </p:nvPr>
        </p:nvSpPr>
        <p:spPr>
          <a:xfrm>
            <a:off x="933450" y="227330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IN</a:t>
            </a:r>
            <a:r>
              <a:rPr lang="en-US" altLang="en-US" dirty="0">
                <a:latin typeface="Oracle Sans" panose="020B0503020204020204" pitchFamily="34" charset="0"/>
                <a:cs typeface="Oracle Sans" panose="020B0503020204020204" pitchFamily="34" charset="0"/>
              </a:rPr>
              <a:t> operator to test for values in a list:</a:t>
            </a:r>
          </a:p>
        </p:txBody>
      </p:sp>
    </p:spTree>
    <p:custDataLst>
      <p:tags r:id="rId1"/>
    </p:custDataLst>
    <p:extLst>
      <p:ext uri="{BB962C8B-B14F-4D97-AF65-F5344CB8AC3E}">
        <p14:creationId xmlns:p14="http://schemas.microsoft.com/office/powerpoint/2010/main" val="213206884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Pattern Matching Using the </a:t>
            </a:r>
            <a:r>
              <a:rPr lang="en-US" altLang="en-US" dirty="0">
                <a:latin typeface="Courier New" panose="02070309020205020404" pitchFamily="49" charset="0"/>
                <a:ea typeface="+mj-ea"/>
                <a:cs typeface="Courier New" panose="02070309020205020404" pitchFamily="49" charset="0"/>
              </a:rPr>
              <a:t>LIKE</a:t>
            </a:r>
            <a:r>
              <a:rPr lang="en-US" altLang="en-US" dirty="0">
                <a:latin typeface="+mj-lt"/>
                <a:ea typeface="+mj-ea"/>
                <a:cs typeface="Oracle Sans" panose="020B0503020204020204" pitchFamily="34" charset="0"/>
              </a:rPr>
              <a:t> Operator</a:t>
            </a:r>
          </a:p>
        </p:txBody>
      </p:sp>
      <p:grpSp>
        <p:nvGrpSpPr>
          <p:cNvPr id="2" name="Group 1"/>
          <p:cNvGrpSpPr/>
          <p:nvPr/>
        </p:nvGrpSpPr>
        <p:grpSpPr>
          <a:xfrm>
            <a:off x="5436482" y="5029200"/>
            <a:ext cx="7415037" cy="3151881"/>
            <a:chOff x="2061964" y="3653434"/>
            <a:chExt cx="4943358" cy="2101254"/>
          </a:xfrm>
        </p:grpSpPr>
        <p:pic>
          <p:nvPicPr>
            <p:cNvPr id="28676" name="Picture 6"/>
            <p:cNvPicPr>
              <a:picLocks noChangeAspect="1" noChangeArrowheads="1"/>
            </p:cNvPicPr>
            <p:nvPr/>
          </p:nvPicPr>
          <p:blipFill>
            <a:blip r:embed="rId4" cstate="print"/>
            <a:srcRect/>
            <a:stretch>
              <a:fillRect/>
            </a:stretch>
          </p:blipFill>
          <p:spPr bwMode="auto">
            <a:xfrm>
              <a:off x="2061964" y="5029200"/>
              <a:ext cx="1612900" cy="725488"/>
            </a:xfrm>
            <a:prstGeom prst="rect">
              <a:avLst/>
            </a:prstGeom>
            <a:noFill/>
            <a:ln w="12700">
              <a:solidFill>
                <a:schemeClr val="tx1"/>
              </a:solidFill>
              <a:miter lim="800000"/>
              <a:headEnd type="none" w="sm" len="sm"/>
              <a:tailEnd type="none" w="sm" len="sm"/>
            </a:ln>
          </p:spPr>
        </p:pic>
        <p:sp>
          <p:nvSpPr>
            <p:cNvPr id="7" name="Content Placeholder 2"/>
            <p:cNvSpPr txBox="1">
              <a:spLocks/>
            </p:cNvSpPr>
            <p:nvPr/>
          </p:nvSpPr>
          <p:spPr bwMode="gray">
            <a:xfrm>
              <a:off x="2061964" y="3653434"/>
              <a:ext cx="4943358"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first_name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first_name LIKE 'S%' ;</a:t>
              </a:r>
            </a:p>
          </p:txBody>
        </p:sp>
        <p:sp>
          <p:nvSpPr>
            <p:cNvPr id="28680" name="Rectangle 5"/>
            <p:cNvSpPr>
              <a:spLocks noChangeArrowheads="1"/>
            </p:cNvSpPr>
            <p:nvPr/>
          </p:nvSpPr>
          <p:spPr bwMode="gray">
            <a:xfrm>
              <a:off x="4020551" y="4287429"/>
              <a:ext cx="1268015" cy="236095"/>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4201" y="7092849"/>
            <a:ext cx="1585043" cy="928734"/>
          </a:xfrm>
          <a:prstGeom prst="rect">
            <a:avLst/>
          </a:prstGeom>
          <a:ln>
            <a:solidFill>
              <a:schemeClr val="tx1"/>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6626" y="7064274"/>
            <a:ext cx="642938" cy="71437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97906" y="7092849"/>
            <a:ext cx="680564" cy="685800"/>
          </a:xfrm>
          <a:prstGeom prst="rect">
            <a:avLst/>
          </a:prstGeom>
        </p:spPr>
      </p:pic>
      <p:sp>
        <p:nvSpPr>
          <p:cNvPr id="17" name="Rectangle 7">
            <a:extLst>
              <a:ext uri="{FF2B5EF4-FFF2-40B4-BE49-F238E27FC236}">
                <a16:creationId xmlns="" xmlns:a16="http://schemas.microsoft.com/office/drawing/2014/main" id="{4E36E25C-0C12-40AE-A4C5-4C91A2056AAD}"/>
              </a:ext>
            </a:extLst>
          </p:cNvPr>
          <p:cNvSpPr>
            <a:spLocks noGrp="1" noChangeArrowheads="1"/>
          </p:cNvSpPr>
          <p:nvPr>
            <p:ph idx="1"/>
          </p:nvPr>
        </p:nvSpPr>
        <p:spPr>
          <a:xfrm>
            <a:off x="933450" y="2273300"/>
            <a:ext cx="16421100" cy="211089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use the </a:t>
            </a:r>
            <a:r>
              <a:rPr lang="en-US" altLang="en-US" dirty="0">
                <a:latin typeface="Courier New" panose="02070309020205020404" pitchFamily="49" charset="0"/>
                <a:cs typeface="Oracle Sans" panose="020B0503020204020204" pitchFamily="34" charset="0"/>
              </a:rPr>
              <a:t>LIKE</a:t>
            </a:r>
            <a:r>
              <a:rPr lang="en-US" altLang="en-US" dirty="0">
                <a:latin typeface="Oracle Sans" panose="020B0503020204020204" pitchFamily="34" charset="0"/>
                <a:cs typeface="Oracle Sans" panose="020B0503020204020204" pitchFamily="34" charset="0"/>
              </a:rPr>
              <a:t> operator to perform wildcard searches of valid string patterns.</a:t>
            </a:r>
          </a:p>
          <a:p>
            <a:pPr lvl="1"/>
            <a:r>
              <a:rPr lang="en-US" altLang="en-US" dirty="0">
                <a:latin typeface="Oracle Sans" panose="020B0503020204020204" pitchFamily="34" charset="0"/>
                <a:cs typeface="Oracle Sans" panose="020B0503020204020204" pitchFamily="34" charset="0"/>
              </a:rPr>
              <a:t>The search conditions can contain either literal characters or numbers:</a:t>
            </a:r>
          </a:p>
          <a:p>
            <a:pPr lvl="2"/>
            <a:r>
              <a:rPr lang="en-US" altLang="en-US" dirty="0">
                <a:latin typeface="Oracle Sans" panose="020B0503020204020204" pitchFamily="34" charset="0"/>
                <a:cs typeface="Oracle Sans" panose="020B0503020204020204" pitchFamily="34" charset="0"/>
              </a:rPr>
              <a:t>% denotes zero or more characters.</a:t>
            </a:r>
          </a:p>
          <a:p>
            <a:pPr lvl="2"/>
            <a:r>
              <a:rPr lang="en-US" altLang="en-US" dirty="0">
                <a:latin typeface="Oracle Sans" panose="020B0503020204020204" pitchFamily="34" charset="0"/>
                <a:cs typeface="Oracle Sans" panose="020B0503020204020204" pitchFamily="34" charset="0"/>
              </a:rPr>
              <a:t>_ denotes one character.</a:t>
            </a:r>
          </a:p>
        </p:txBody>
      </p:sp>
    </p:spTree>
    <p:custDataLst>
      <p:tags r:id="rId1"/>
    </p:custDataLst>
    <p:extLst>
      <p:ext uri="{BB962C8B-B14F-4D97-AF65-F5344CB8AC3E}">
        <p14:creationId xmlns:p14="http://schemas.microsoft.com/office/powerpoint/2010/main" val="206324937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Combining Wildcard Symbols</a:t>
            </a:r>
          </a:p>
        </p:txBody>
      </p:sp>
      <p:sp>
        <p:nvSpPr>
          <p:cNvPr id="30723" name="Rectangle 8"/>
          <p:cNvSpPr>
            <a:spLocks noGrp="1" noChangeArrowheads="1"/>
          </p:cNvSpPr>
          <p:nvPr>
            <p:ph idx="1"/>
          </p:nvPr>
        </p:nvSpPr>
        <p:spPr>
          <a:xfrm>
            <a:off x="933451" y="2272710"/>
            <a:ext cx="16421100" cy="488447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combine the two wildcard symbols (%, _) with literal characters for pattern matching:</a:t>
            </a: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You can use the ESCAPE identifier to search for the actual % and _ symbols.</a:t>
            </a:r>
          </a:p>
        </p:txBody>
      </p:sp>
      <p:pic>
        <p:nvPicPr>
          <p:cNvPr id="30724" name="Picture 10" descr="C:\salome_official\projects\11gR2\screenshots\les2_13s_a.gif"/>
          <p:cNvPicPr>
            <a:picLocks noChangeAspect="1" noChangeArrowheads="1"/>
          </p:cNvPicPr>
          <p:nvPr/>
        </p:nvPicPr>
        <p:blipFill>
          <a:blip r:embed="rId4" cstate="print"/>
          <a:srcRect/>
          <a:stretch>
            <a:fillRect/>
          </a:stretch>
        </p:blipFill>
        <p:spPr bwMode="auto">
          <a:xfrm>
            <a:off x="4630168" y="4924028"/>
            <a:ext cx="2331245" cy="1371600"/>
          </a:xfrm>
          <a:prstGeom prst="rect">
            <a:avLst/>
          </a:prstGeom>
          <a:noFill/>
          <a:ln w="12700">
            <a:solidFill>
              <a:schemeClr val="tx1"/>
            </a:solidFill>
            <a:miter lim="800000"/>
            <a:headEnd/>
            <a:tailEnd/>
          </a:ln>
        </p:spPr>
      </p:pic>
      <p:grpSp>
        <p:nvGrpSpPr>
          <p:cNvPr id="6" name="Group 5">
            <a:extLst>
              <a:ext uri="{FF2B5EF4-FFF2-40B4-BE49-F238E27FC236}">
                <a16:creationId xmlns="" xmlns:a16="http://schemas.microsoft.com/office/drawing/2014/main" id="{F152ACE8-5BFF-4DD1-B855-D30B3D365832}"/>
              </a:ext>
            </a:extLst>
          </p:cNvPr>
          <p:cNvGrpSpPr/>
          <p:nvPr/>
        </p:nvGrpSpPr>
        <p:grpSpPr>
          <a:xfrm>
            <a:off x="6119664" y="3335351"/>
            <a:ext cx="6048672" cy="1342937"/>
            <a:chOff x="3095328" y="3440523"/>
            <a:chExt cx="6048672" cy="1342937"/>
          </a:xfrm>
        </p:grpSpPr>
        <p:sp>
          <p:nvSpPr>
            <p:cNvPr id="7" name="Content Placeholder 2"/>
            <p:cNvSpPr txBox="1">
              <a:spLocks/>
            </p:cNvSpPr>
            <p:nvPr/>
          </p:nvSpPr>
          <p:spPr bwMode="gray">
            <a:xfrm>
              <a:off x="3095328" y="3440523"/>
              <a:ext cx="6048672" cy="13429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last_name LIKE '_o%' ;</a:t>
              </a:r>
            </a:p>
          </p:txBody>
        </p:sp>
        <p:sp>
          <p:nvSpPr>
            <p:cNvPr id="30728" name="Rectangle 5"/>
            <p:cNvSpPr>
              <a:spLocks noChangeArrowheads="1"/>
            </p:cNvSpPr>
            <p:nvPr/>
          </p:nvSpPr>
          <p:spPr bwMode="gray">
            <a:xfrm>
              <a:off x="6263681" y="4309752"/>
              <a:ext cx="2232248" cy="472314"/>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1501" y="4924028"/>
            <a:ext cx="1646957" cy="1263080"/>
          </a:xfrm>
          <a:prstGeom prst="rect">
            <a:avLst/>
          </a:prstGeom>
          <a:ln>
            <a:solidFill>
              <a:schemeClr val="tx1"/>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1922" y="4924028"/>
            <a:ext cx="642938" cy="71437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87101" y="4924028"/>
            <a:ext cx="680564" cy="685800"/>
          </a:xfrm>
          <a:prstGeom prst="rect">
            <a:avLst/>
          </a:prstGeom>
        </p:spPr>
      </p:pic>
    </p:spTree>
    <p:custDataLst>
      <p:tags r:id="rId1"/>
    </p:custDataLst>
    <p:extLst>
      <p:ext uri="{BB962C8B-B14F-4D97-AF65-F5344CB8AC3E}">
        <p14:creationId xmlns:p14="http://schemas.microsoft.com/office/powerpoint/2010/main" val="404203940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a:t>
            </a:r>
            <a:r>
              <a:rPr lang="en-US" altLang="en-US" dirty="0">
                <a:latin typeface="Courier New" panose="02070309020205020404" pitchFamily="49" charset="0"/>
                <a:ea typeface="+mj-ea"/>
                <a:cs typeface="Courier New" panose="02070309020205020404" pitchFamily="49" charset="0"/>
              </a:rPr>
              <a:t>NULL</a:t>
            </a:r>
            <a:r>
              <a:rPr lang="en-US" altLang="en-US" dirty="0">
                <a:latin typeface="+mj-lt"/>
                <a:ea typeface="+mj-ea"/>
                <a:cs typeface="Oracle Sans" panose="020B0503020204020204" pitchFamily="34" charset="0"/>
              </a:rPr>
              <a:t> Conditions</a:t>
            </a:r>
          </a:p>
        </p:txBody>
      </p:sp>
      <p:pic>
        <p:nvPicPr>
          <p:cNvPr id="32772" name="Picture 10" descr="C:\salome_official\projects\11gR2\screenshots\les2_14s_a.gif"/>
          <p:cNvPicPr>
            <a:picLocks noChangeAspect="1" noChangeArrowheads="1"/>
          </p:cNvPicPr>
          <p:nvPr/>
        </p:nvPicPr>
        <p:blipFill>
          <a:blip r:embed="rId4" cstate="print"/>
          <a:srcRect/>
          <a:stretch>
            <a:fillRect/>
          </a:stretch>
        </p:blipFill>
        <p:spPr bwMode="auto">
          <a:xfrm>
            <a:off x="3919946" y="5174068"/>
            <a:ext cx="4012407" cy="685800"/>
          </a:xfrm>
          <a:prstGeom prst="rect">
            <a:avLst/>
          </a:prstGeom>
          <a:noFill/>
          <a:ln w="12700">
            <a:solidFill>
              <a:schemeClr val="tx1"/>
            </a:solidFill>
            <a:miter lim="800000"/>
            <a:headEnd/>
            <a:tailEnd/>
          </a:ln>
        </p:spPr>
      </p:pic>
      <p:grpSp>
        <p:nvGrpSpPr>
          <p:cNvPr id="4" name="Group 3">
            <a:extLst>
              <a:ext uri="{FF2B5EF4-FFF2-40B4-BE49-F238E27FC236}">
                <a16:creationId xmlns="" xmlns:a16="http://schemas.microsoft.com/office/drawing/2014/main" id="{9D888B8D-C1C0-441A-B2E3-51F1A6145838}"/>
              </a:ext>
            </a:extLst>
          </p:cNvPr>
          <p:cNvGrpSpPr/>
          <p:nvPr/>
        </p:nvGrpSpPr>
        <p:grpSpPr>
          <a:xfrm>
            <a:off x="5831296" y="3308451"/>
            <a:ext cx="6625409" cy="1360093"/>
            <a:chOff x="3095328" y="3308451"/>
            <a:chExt cx="6625409" cy="1360093"/>
          </a:xfrm>
        </p:grpSpPr>
        <p:sp>
          <p:nvSpPr>
            <p:cNvPr id="7" name="Content Placeholder 2"/>
            <p:cNvSpPr txBox="1">
              <a:spLocks/>
            </p:cNvSpPr>
            <p:nvPr/>
          </p:nvSpPr>
          <p:spPr bwMode="gray">
            <a:xfrm>
              <a:off x="3095328" y="3308451"/>
              <a:ext cx="6625409" cy="13429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manager_id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manager_id IS NULL ;</a:t>
              </a:r>
            </a:p>
          </p:txBody>
        </p:sp>
        <p:sp>
          <p:nvSpPr>
            <p:cNvPr id="32776" name="Rectangle 5"/>
            <p:cNvSpPr>
              <a:spLocks noChangeArrowheads="1"/>
            </p:cNvSpPr>
            <p:nvPr/>
          </p:nvSpPr>
          <p:spPr bwMode="gray">
            <a:xfrm>
              <a:off x="4247456" y="4174031"/>
              <a:ext cx="4004831" cy="494513"/>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
        <p:nvSpPr>
          <p:cNvPr id="8" name="Rectangle 7"/>
          <p:cNvSpPr/>
          <p:nvPr/>
        </p:nvSpPr>
        <p:spPr bwMode="auto">
          <a:xfrm rot="16200000" flipV="1">
            <a:off x="14899480" y="5172074"/>
            <a:ext cx="1747838" cy="50292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73301" y="6700836"/>
            <a:ext cx="1877786" cy="1971675"/>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2272" y="5145197"/>
            <a:ext cx="2526161" cy="619157"/>
          </a:xfrm>
          <a:prstGeom prst="rect">
            <a:avLst/>
          </a:prstGeom>
          <a:ln>
            <a:solidFill>
              <a:schemeClr val="tx1"/>
            </a:solidFill>
          </a:ln>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2470" y="5143500"/>
            <a:ext cx="642938" cy="714375"/>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72299" y="5143500"/>
            <a:ext cx="680564" cy="685800"/>
          </a:xfrm>
          <a:prstGeom prst="rect">
            <a:avLst/>
          </a:prstGeom>
        </p:spPr>
      </p:pic>
      <p:sp>
        <p:nvSpPr>
          <p:cNvPr id="18" name="Rectangle 8">
            <a:extLst>
              <a:ext uri="{FF2B5EF4-FFF2-40B4-BE49-F238E27FC236}">
                <a16:creationId xmlns="" xmlns:a16="http://schemas.microsoft.com/office/drawing/2014/main" id="{A10C33EA-7165-4076-ACAB-AFFA1BE4E93F}"/>
              </a:ext>
            </a:extLst>
          </p:cNvPr>
          <p:cNvSpPr>
            <a:spLocks noGrp="1" noChangeArrowheads="1"/>
          </p:cNvSpPr>
          <p:nvPr>
            <p:ph idx="1"/>
          </p:nvPr>
        </p:nvSpPr>
        <p:spPr>
          <a:xfrm>
            <a:off x="933450" y="227330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You can use the </a:t>
            </a:r>
            <a:r>
              <a:rPr lang="en-US" altLang="en-US" dirty="0">
                <a:latin typeface="Courier New" pitchFamily="49" charset="0"/>
                <a:cs typeface="Oracle Sans" panose="020B0503020204020204" pitchFamily="34" charset="0"/>
              </a:rPr>
              <a:t>IS</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 operator to test for NULL values in a column.</a:t>
            </a:r>
          </a:p>
        </p:txBody>
      </p:sp>
    </p:spTree>
    <p:custDataLst>
      <p:tags r:id="rId1"/>
    </p:custDataLst>
    <p:extLst>
      <p:ext uri="{BB962C8B-B14F-4D97-AF65-F5344CB8AC3E}">
        <p14:creationId xmlns:p14="http://schemas.microsoft.com/office/powerpoint/2010/main" val="354052956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Defining Conditions Using Logical Operators</a:t>
            </a:r>
          </a:p>
        </p:txBody>
      </p:sp>
      <p:sp>
        <p:nvSpPr>
          <p:cNvPr id="2" name="Content Placeholder 1"/>
          <p:cNvSpPr>
            <a:spLocks noGrp="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use the logical operators to filter the result set based on more than one condition or invert the result set.</a:t>
            </a:r>
          </a:p>
        </p:txBody>
      </p:sp>
      <p:graphicFrame>
        <p:nvGraphicFramePr>
          <p:cNvPr id="4" name="Table 3"/>
          <p:cNvGraphicFramePr>
            <a:graphicFrameLocks noGrp="1"/>
          </p:cNvGraphicFramePr>
          <p:nvPr>
            <p:extLst>
              <p:ext uri="{D42A27DB-BD31-4B8C-83A1-F6EECF244321}">
                <p14:modId xmlns:p14="http://schemas.microsoft.com/office/powerpoint/2010/main" val="3938279848"/>
              </p:ext>
            </p:extLst>
          </p:nvPr>
        </p:nvGraphicFramePr>
        <p:xfrm>
          <a:off x="5143499" y="4007708"/>
          <a:ext cx="8001002" cy="3368040"/>
        </p:xfrm>
        <a:graphic>
          <a:graphicData uri="http://schemas.openxmlformats.org/drawingml/2006/table">
            <a:tbl>
              <a:tblPr firstRow="1" firstCol="1" bandRow="1">
                <a:tableStyleId>{5FD0F851-EC5A-4D38-B0AD-8093EC10F338}</a:tableStyleId>
              </a:tblPr>
              <a:tblGrid>
                <a:gridCol w="1828802">
                  <a:extLst>
                    <a:ext uri="{9D8B030D-6E8A-4147-A177-3AD203B41FA5}">
                      <a16:colId xmlns="" xmlns:a16="http://schemas.microsoft.com/office/drawing/2014/main" val="20000"/>
                    </a:ext>
                  </a:extLst>
                </a:gridCol>
                <a:gridCol w="6172200">
                  <a:extLst>
                    <a:ext uri="{9D8B030D-6E8A-4147-A177-3AD203B41FA5}">
                      <a16:colId xmlns="" xmlns:a16="http://schemas.microsoft.com/office/drawing/2014/main" val="20001"/>
                    </a:ext>
                  </a:extLst>
                </a:gridCol>
              </a:tblGrid>
              <a:tr h="599675">
                <a:tc>
                  <a:txBody>
                    <a:bodyPr/>
                    <a:lstStyle/>
                    <a:p>
                      <a:r>
                        <a:rPr lang="en-US" altLang="en-US" sz="2700" b="1" dirty="0">
                          <a:solidFill>
                            <a:srgbClr val="000000"/>
                          </a:solidFill>
                        </a:rPr>
                        <a:t>Operator</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Meaning</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0"/>
                  </a:ext>
                </a:extLst>
              </a:tr>
              <a:tr h="1059701">
                <a:tc>
                  <a:txBody>
                    <a:bodyPr/>
                    <a:lstStyle/>
                    <a:p>
                      <a:r>
                        <a:rPr lang="en-US" altLang="en-US" sz="2400" b="1" dirty="0">
                          <a:solidFill>
                            <a:srgbClr val="000000"/>
                          </a:solidFill>
                          <a:latin typeface="Courier New" panose="02070309020205020404" pitchFamily="49" charset="0"/>
                        </a:rPr>
                        <a:t>AND</a:t>
                      </a:r>
                      <a:endParaRPr lang="en-US" sz="360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Returns </a:t>
                      </a:r>
                      <a:r>
                        <a:rPr lang="en-US" altLang="en-US" sz="2400" dirty="0">
                          <a:solidFill>
                            <a:srgbClr val="000000"/>
                          </a:solidFill>
                          <a:latin typeface="Courier New" panose="02070309020205020404" pitchFamily="49" charset="0"/>
                        </a:rPr>
                        <a:t>TRUE</a:t>
                      </a:r>
                      <a:r>
                        <a:rPr lang="en-US" altLang="en-US" sz="2400" dirty="0">
                          <a:solidFill>
                            <a:srgbClr val="000000"/>
                          </a:solidFill>
                        </a:rPr>
                        <a:t> if </a:t>
                      </a:r>
                      <a:r>
                        <a:rPr lang="en-US" altLang="en-US" sz="2400" i="1" dirty="0">
                          <a:solidFill>
                            <a:srgbClr val="000000"/>
                          </a:solidFill>
                        </a:rPr>
                        <a:t>both </a:t>
                      </a:r>
                      <a:r>
                        <a:rPr lang="en-US" altLang="en-US" sz="2400" dirty="0">
                          <a:solidFill>
                            <a:srgbClr val="000000"/>
                          </a:solidFill>
                        </a:rPr>
                        <a:t>component conditions are true</a:t>
                      </a:r>
                    </a:p>
                  </a:txBody>
                  <a:tcPr marL="137160" marR="137160" marT="68580" marB="68580"/>
                </a:tc>
                <a:extLst>
                  <a:ext uri="{0D108BD9-81ED-4DB2-BD59-A6C34878D82A}">
                    <a16:rowId xmlns="" xmlns:a16="http://schemas.microsoft.com/office/drawing/2014/main" val="10001"/>
                  </a:ext>
                </a:extLst>
              </a:tr>
              <a:tr h="1108989">
                <a:tc>
                  <a:txBody>
                    <a:bodyPr/>
                    <a:lstStyle/>
                    <a:p>
                      <a:r>
                        <a:rPr lang="en-US" altLang="en-US" sz="2400" b="1" dirty="0">
                          <a:solidFill>
                            <a:srgbClr val="000000"/>
                          </a:solidFill>
                          <a:latin typeface="Courier New" pitchFamily="49" charset="0"/>
                        </a:rPr>
                        <a:t>OR</a:t>
                      </a:r>
                      <a:endParaRPr lang="en-US" sz="360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Returns </a:t>
                      </a:r>
                      <a:r>
                        <a:rPr lang="en-US" altLang="en-US" sz="2400" dirty="0">
                          <a:solidFill>
                            <a:srgbClr val="000000"/>
                          </a:solidFill>
                          <a:latin typeface="Courier New" pitchFamily="49" charset="0"/>
                        </a:rPr>
                        <a:t>TRUE</a:t>
                      </a:r>
                      <a:r>
                        <a:rPr lang="en-US" altLang="en-US" sz="2400" dirty="0">
                          <a:solidFill>
                            <a:srgbClr val="000000"/>
                          </a:solidFill>
                        </a:rPr>
                        <a:t> if </a:t>
                      </a:r>
                      <a:r>
                        <a:rPr lang="en-US" altLang="en-US" sz="2400" i="1" dirty="0">
                          <a:solidFill>
                            <a:srgbClr val="000000"/>
                          </a:solidFill>
                        </a:rPr>
                        <a:t>either </a:t>
                      </a:r>
                      <a:r>
                        <a:rPr lang="en-US" altLang="en-US" sz="2400" dirty="0">
                          <a:solidFill>
                            <a:srgbClr val="000000"/>
                          </a:solidFill>
                        </a:rPr>
                        <a:t>component condition is true</a:t>
                      </a:r>
                    </a:p>
                  </a:txBody>
                  <a:tcPr marL="137160" marR="137160" marT="68580" marB="68580"/>
                </a:tc>
                <a:extLst>
                  <a:ext uri="{0D108BD9-81ED-4DB2-BD59-A6C34878D82A}">
                    <a16:rowId xmlns="" xmlns:a16="http://schemas.microsoft.com/office/drawing/2014/main" val="10002"/>
                  </a:ext>
                </a:extLst>
              </a:tr>
              <a:tr h="599675">
                <a:tc>
                  <a:txBody>
                    <a:bodyPr/>
                    <a:lstStyle/>
                    <a:p>
                      <a:r>
                        <a:rPr lang="en-US" altLang="en-US" sz="2400" b="1" dirty="0">
                          <a:solidFill>
                            <a:srgbClr val="000000"/>
                          </a:solidFill>
                          <a:latin typeface="Courier New" panose="02070309020205020404" pitchFamily="49" charset="0"/>
                        </a:rPr>
                        <a:t>NOT</a:t>
                      </a:r>
                      <a:endParaRPr lang="en-US" sz="360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Returns </a:t>
                      </a:r>
                      <a:r>
                        <a:rPr lang="en-US" altLang="en-US" sz="2400" dirty="0">
                          <a:solidFill>
                            <a:srgbClr val="000000"/>
                          </a:solidFill>
                          <a:latin typeface="Courier New" panose="02070309020205020404" pitchFamily="49" charset="0"/>
                        </a:rPr>
                        <a:t>TRUE</a:t>
                      </a:r>
                      <a:r>
                        <a:rPr lang="en-US" altLang="en-US" sz="2400" dirty="0">
                          <a:solidFill>
                            <a:srgbClr val="000000"/>
                          </a:solidFill>
                        </a:rPr>
                        <a:t> if the condition is false</a:t>
                      </a:r>
                    </a:p>
                  </a:txBody>
                  <a:tcPr marL="137160" marR="137160" marT="68580" marB="68580"/>
                </a:tc>
                <a:extLst>
                  <a:ext uri="{0D108BD9-81ED-4DB2-BD59-A6C34878D82A}">
                    <a16:rowId xmlns=""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44224052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 xmlns:a16="http://schemas.microsoft.com/office/drawing/2014/main" id="{4D62B792-72AF-422A-AD84-063514570201}"/>
              </a:ext>
            </a:extLst>
          </p:cNvPr>
          <p:cNvSpPr>
            <a:spLocks noGrp="1"/>
          </p:cNvSpPr>
          <p:nvPr>
            <p:ph idx="1"/>
          </p:nvPr>
        </p:nvSpPr>
        <p:spPr>
          <a:xfrm>
            <a:off x="933450" y="227330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AND</a:t>
            </a:r>
            <a:r>
              <a:rPr lang="en-US" altLang="en-US" dirty="0">
                <a:latin typeface="Oracle Sans" panose="020B0503020204020204" pitchFamily="34" charset="0"/>
                <a:cs typeface="Oracle Sans" panose="020B0503020204020204" pitchFamily="34" charset="0"/>
              </a:rPr>
              <a:t> requires both the component conditions to be true:</a:t>
            </a:r>
          </a:p>
        </p:txBody>
      </p:sp>
      <p:sp>
        <p:nvSpPr>
          <p:cNvPr id="3686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anose="02070309020205020404" pitchFamily="49" charset="0"/>
                <a:ea typeface="+mj-ea"/>
                <a:cs typeface="Courier New" panose="02070309020205020404" pitchFamily="49" charset="0"/>
              </a:rPr>
              <a:t>AND</a:t>
            </a:r>
            <a:r>
              <a:rPr lang="en-US" altLang="en-US" dirty="0">
                <a:latin typeface="+mj-lt"/>
                <a:ea typeface="+mj-ea"/>
                <a:cs typeface="Oracle Sans" panose="020B0503020204020204" pitchFamily="34" charset="0"/>
              </a:rPr>
              <a:t> Operator</a:t>
            </a:r>
          </a:p>
        </p:txBody>
      </p:sp>
      <p:pic>
        <p:nvPicPr>
          <p:cNvPr id="36868" name="Picture 7"/>
          <p:cNvPicPr>
            <a:picLocks noChangeAspect="1" noChangeArrowheads="1"/>
          </p:cNvPicPr>
          <p:nvPr/>
        </p:nvPicPr>
        <p:blipFill>
          <a:blip r:embed="rId4" cstate="print"/>
          <a:srcRect/>
          <a:stretch>
            <a:fillRect/>
          </a:stretch>
        </p:blipFill>
        <p:spPr bwMode="auto">
          <a:xfrm>
            <a:off x="2567050" y="5595628"/>
            <a:ext cx="7234238" cy="1183482"/>
          </a:xfrm>
          <a:prstGeom prst="rect">
            <a:avLst/>
          </a:prstGeom>
          <a:noFill/>
          <a:ln w="12700">
            <a:solidFill>
              <a:schemeClr val="tx1"/>
            </a:solidFill>
            <a:miter lim="800000"/>
            <a:headEnd type="none" w="sm" len="sm"/>
            <a:tailEnd type="none" w="sm" len="sm"/>
          </a:ln>
        </p:spPr>
      </p:pic>
      <p:grpSp>
        <p:nvGrpSpPr>
          <p:cNvPr id="2" name="Group 1"/>
          <p:cNvGrpSpPr/>
          <p:nvPr/>
        </p:nvGrpSpPr>
        <p:grpSpPr>
          <a:xfrm>
            <a:off x="4188935" y="3303932"/>
            <a:ext cx="9910130" cy="1767561"/>
            <a:chOff x="95100" y="1926805"/>
            <a:chExt cx="11807814" cy="1178374"/>
          </a:xfrm>
        </p:grpSpPr>
        <p:sp>
          <p:nvSpPr>
            <p:cNvPr id="7" name="Content Placeholder 2"/>
            <p:cNvSpPr txBox="1">
              <a:spLocks/>
            </p:cNvSpPr>
            <p:nvPr/>
          </p:nvSpPr>
          <p:spPr bwMode="gray">
            <a:xfrm>
              <a:off x="95100" y="1926805"/>
              <a:ext cx="11807814" cy="11783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job_id,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salary &gt;= 10000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AND    job_id LIKE '%MAN%' ;</a:t>
              </a:r>
            </a:p>
          </p:txBody>
        </p:sp>
        <p:sp>
          <p:nvSpPr>
            <p:cNvPr id="36872" name="Rectangle 5"/>
            <p:cNvSpPr>
              <a:spLocks noChangeArrowheads="1"/>
            </p:cNvSpPr>
            <p:nvPr/>
          </p:nvSpPr>
          <p:spPr bwMode="gray">
            <a:xfrm>
              <a:off x="1623372" y="2556318"/>
              <a:ext cx="4890415" cy="544111"/>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47416" y="5620995"/>
            <a:ext cx="4631294" cy="1250697"/>
          </a:xfrm>
          <a:prstGeom prst="rect">
            <a:avLst/>
          </a:prstGeom>
          <a:ln>
            <a:solidFill>
              <a:schemeClr val="tx1"/>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7194" y="5569544"/>
            <a:ext cx="642938" cy="71437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33016" y="5585139"/>
            <a:ext cx="680564" cy="685800"/>
          </a:xfrm>
          <a:prstGeom prst="rect">
            <a:avLst/>
          </a:prstGeom>
        </p:spPr>
      </p:pic>
    </p:spTree>
    <p:custDataLst>
      <p:tags r:id="rId1"/>
    </p:custDataLst>
    <p:extLst>
      <p:ext uri="{BB962C8B-B14F-4D97-AF65-F5344CB8AC3E}">
        <p14:creationId xmlns:p14="http://schemas.microsoft.com/office/powerpoint/2010/main" val="242439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0">
            <a:extLst>
              <a:ext uri="{FF2B5EF4-FFF2-40B4-BE49-F238E27FC236}">
                <a16:creationId xmlns="" xmlns:a16="http://schemas.microsoft.com/office/drawing/2014/main" id="{55DA5262-ECE8-4F82-AABA-9910458746D5}"/>
              </a:ext>
            </a:extLst>
          </p:cNvPr>
          <p:cNvSpPr>
            <a:spLocks noGrp="1" noChangeArrowheads="1"/>
          </p:cNvSpPr>
          <p:nvPr>
            <p:ph idx="1"/>
          </p:nvPr>
        </p:nvSpPr>
        <p:spPr>
          <a:xfrm>
            <a:off x="933450" y="227330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Courier New" pitchFamily="49" charset="0"/>
                <a:cs typeface="Oracle Sans" panose="020B0503020204020204" pitchFamily="34" charset="0"/>
              </a:rPr>
              <a:t>OR</a:t>
            </a:r>
            <a:r>
              <a:rPr lang="en-US" altLang="en-US" dirty="0">
                <a:latin typeface="Oracle Sans" panose="020B0503020204020204" pitchFamily="34" charset="0"/>
                <a:cs typeface="Oracle Sans" panose="020B0503020204020204" pitchFamily="34" charset="0"/>
              </a:rPr>
              <a:t> requires either component condition to be true:</a:t>
            </a:r>
          </a:p>
        </p:txBody>
      </p:sp>
      <p:sp>
        <p:nvSpPr>
          <p:cNvPr id="38914"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OR</a:t>
            </a:r>
            <a:r>
              <a:rPr lang="en-US" altLang="en-US" dirty="0">
                <a:latin typeface="+mj-lt"/>
                <a:ea typeface="+mj-ea"/>
                <a:cs typeface="Oracle Sans" panose="020B0503020204020204" pitchFamily="34" charset="0"/>
              </a:rPr>
              <a:t> Operator</a:t>
            </a:r>
          </a:p>
        </p:txBody>
      </p:sp>
      <p:pic>
        <p:nvPicPr>
          <p:cNvPr id="38916" name="Picture 7"/>
          <p:cNvPicPr>
            <a:picLocks noChangeAspect="1" noChangeArrowheads="1"/>
          </p:cNvPicPr>
          <p:nvPr/>
        </p:nvPicPr>
        <p:blipFill>
          <a:blip r:embed="rId4" cstate="print"/>
          <a:srcRect/>
          <a:stretch>
            <a:fillRect/>
          </a:stretch>
        </p:blipFill>
        <p:spPr bwMode="auto">
          <a:xfrm>
            <a:off x="2968879" y="5164136"/>
            <a:ext cx="6203157" cy="3050382"/>
          </a:xfrm>
          <a:prstGeom prst="rect">
            <a:avLst/>
          </a:prstGeom>
          <a:noFill/>
          <a:ln w="12700">
            <a:solidFill>
              <a:schemeClr val="tx1"/>
            </a:solidFill>
            <a:miter lim="800000"/>
            <a:headEnd type="none" w="sm" len="sm"/>
            <a:tailEnd type="none" w="sm" len="sm"/>
          </a:ln>
        </p:spPr>
      </p:pic>
      <p:grpSp>
        <p:nvGrpSpPr>
          <p:cNvPr id="2" name="Group 1"/>
          <p:cNvGrpSpPr/>
          <p:nvPr/>
        </p:nvGrpSpPr>
        <p:grpSpPr>
          <a:xfrm>
            <a:off x="5759450" y="3140134"/>
            <a:ext cx="6769100" cy="1349554"/>
            <a:chOff x="1966559" y="2093421"/>
            <a:chExt cx="8064896" cy="899702"/>
          </a:xfrm>
        </p:grpSpPr>
        <p:sp>
          <p:nvSpPr>
            <p:cNvPr id="8" name="Content Placeholder 2"/>
            <p:cNvSpPr txBox="1">
              <a:spLocks/>
            </p:cNvSpPr>
            <p:nvPr/>
          </p:nvSpPr>
          <p:spPr bwMode="gray">
            <a:xfrm>
              <a:off x="1966559" y="2093421"/>
              <a:ext cx="8064896"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employee_id, last_name, job_id, salary</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salary &gt;= 10000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OR     job_id LIKE '%MAN%' ;</a:t>
              </a:r>
            </a:p>
          </p:txBody>
        </p:sp>
        <p:sp>
          <p:nvSpPr>
            <p:cNvPr id="38920" name="Rectangle 5"/>
            <p:cNvSpPr>
              <a:spLocks noChangeArrowheads="1"/>
            </p:cNvSpPr>
            <p:nvPr/>
          </p:nvSpPr>
          <p:spPr bwMode="gray">
            <a:xfrm>
              <a:off x="3167859" y="2600353"/>
              <a:ext cx="3585377" cy="392770"/>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44200" y="5143500"/>
            <a:ext cx="4680825" cy="3071018"/>
          </a:xfrm>
          <a:prstGeom prst="rect">
            <a:avLst/>
          </a:prstGeom>
          <a:ln>
            <a:solidFill>
              <a:schemeClr val="tx1"/>
            </a:solidFill>
          </a:ln>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6791" y="5164136"/>
            <a:ext cx="642938" cy="71437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35036" y="5143500"/>
            <a:ext cx="680564" cy="685800"/>
          </a:xfrm>
          <a:prstGeom prst="rect">
            <a:avLst/>
          </a:prstGeom>
        </p:spPr>
      </p:pic>
    </p:spTree>
    <p:custDataLst>
      <p:tags r:id="rId1"/>
    </p:custDataLst>
    <p:extLst>
      <p:ext uri="{BB962C8B-B14F-4D97-AF65-F5344CB8AC3E}">
        <p14:creationId xmlns:p14="http://schemas.microsoft.com/office/powerpoint/2010/main" val="394354404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NOT</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Operator</a:t>
            </a:r>
          </a:p>
        </p:txBody>
      </p:sp>
      <p:sp>
        <p:nvSpPr>
          <p:cNvPr id="2" name="Content Placeholder 1"/>
          <p:cNvSpPr>
            <a:spLocks noGrp="1"/>
          </p:cNvSpPr>
          <p:nvPr>
            <p:ph idx="1"/>
          </p:nvPr>
        </p:nvSpPr>
        <p:spPr>
          <a:xfrm>
            <a:off x="933451" y="2272710"/>
            <a:ext cx="16421100" cy="107445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latin typeface="Courier New" pitchFamily="49" charset="0"/>
                <a:cs typeface="Oracle Sans" panose="020B0503020204020204" pitchFamily="34" charset="0"/>
              </a:rPr>
              <a:t>NOT</a:t>
            </a:r>
            <a:r>
              <a:rPr lang="en-US" altLang="en-US" sz="3000" dirty="0">
                <a:latin typeface="Oracle Sans" panose="020B0503020204020204" pitchFamily="34" charset="0"/>
                <a:cs typeface="Oracle Sans" panose="020B0503020204020204" pitchFamily="34" charset="0"/>
              </a:rPr>
              <a:t> is used to negate a condition:</a:t>
            </a:r>
          </a:p>
          <a:p>
            <a:endParaRPr lang="en-US" dirty="0">
              <a:latin typeface="Oracle Sans" panose="020B0503020204020204" pitchFamily="34" charset="0"/>
              <a:cs typeface="Oracle Sans" panose="020B0503020204020204" pitchFamily="34" charset="0"/>
            </a:endParaRPr>
          </a:p>
        </p:txBody>
      </p:sp>
      <p:pic>
        <p:nvPicPr>
          <p:cNvPr id="40963" name="Picture 6"/>
          <p:cNvPicPr>
            <a:picLocks noChangeAspect="1" noChangeArrowheads="1"/>
          </p:cNvPicPr>
          <p:nvPr/>
        </p:nvPicPr>
        <p:blipFill>
          <a:blip r:embed="rId4" cstate="print"/>
          <a:srcRect/>
          <a:stretch>
            <a:fillRect/>
          </a:stretch>
        </p:blipFill>
        <p:spPr bwMode="auto">
          <a:xfrm>
            <a:off x="4077592" y="5179932"/>
            <a:ext cx="3514725" cy="3614738"/>
          </a:xfrm>
          <a:prstGeom prst="rect">
            <a:avLst/>
          </a:prstGeom>
          <a:noFill/>
          <a:ln w="12700">
            <a:solidFill>
              <a:schemeClr val="tx1"/>
            </a:solidFill>
            <a:miter lim="800000"/>
            <a:headEnd type="none" w="sm" len="sm"/>
            <a:tailEnd type="none" w="sm" len="sm"/>
          </a:ln>
        </p:spPr>
      </p:pic>
      <p:grpSp>
        <p:nvGrpSpPr>
          <p:cNvPr id="3" name="Group 2"/>
          <p:cNvGrpSpPr/>
          <p:nvPr/>
        </p:nvGrpSpPr>
        <p:grpSpPr>
          <a:xfrm>
            <a:off x="5759450" y="3152493"/>
            <a:ext cx="6769100" cy="1349287"/>
            <a:chOff x="1966559" y="1746101"/>
            <a:chExt cx="8064896" cy="1316994"/>
          </a:xfrm>
        </p:grpSpPr>
        <p:sp>
          <p:nvSpPr>
            <p:cNvPr id="6" name="Content Placeholder 2"/>
            <p:cNvSpPr txBox="1">
              <a:spLocks/>
            </p:cNvSpPr>
            <p:nvPr/>
          </p:nvSpPr>
          <p:spPr bwMode="gray">
            <a:xfrm>
              <a:off x="1966559" y="1746101"/>
              <a:ext cx="8064896" cy="131079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job_id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NOT IN ('IT_PROG', 'ST_CLERK', 'SA_REP');</a:t>
              </a:r>
            </a:p>
          </p:txBody>
        </p:sp>
        <p:sp>
          <p:nvSpPr>
            <p:cNvPr id="40967" name="Rectangle 4"/>
            <p:cNvSpPr>
              <a:spLocks noChangeArrowheads="1"/>
            </p:cNvSpPr>
            <p:nvPr/>
          </p:nvSpPr>
          <p:spPr bwMode="gray">
            <a:xfrm>
              <a:off x="3167594" y="2520135"/>
              <a:ext cx="6606276" cy="542960"/>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
        <p:nvSpPr>
          <p:cNvPr id="7" name="Rectangle 10"/>
          <p:cNvSpPr txBox="1">
            <a:spLocks noChangeArrowheads="1"/>
          </p:cNvSpPr>
          <p:nvPr/>
        </p:nvSpPr>
        <p:spPr>
          <a:xfrm>
            <a:off x="2986088" y="1485902"/>
            <a:ext cx="12315825" cy="545306"/>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000000"/>
              </a:buClr>
              <a:defRPr/>
            </a:pPr>
            <a:endParaRPr lang="en-US" altLang="en-US" sz="3300" kern="0" dirty="0">
              <a:solidFill>
                <a:srgbClr val="5F5F5F"/>
              </a:solidFill>
              <a:latin typeface="Oracle Sans" panose="020B0503020204020204" pitchFamily="34" charset="0"/>
              <a:cs typeface="Oracle Sans" panose="020B0503020204020204"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61148" y="5143500"/>
            <a:ext cx="2934803" cy="3380597"/>
          </a:xfrm>
          <a:prstGeom prst="rect">
            <a:avLst/>
          </a:prstGeom>
          <a:ln>
            <a:solidFill>
              <a:schemeClr val="tx1"/>
            </a:solid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9582" y="5179932"/>
            <a:ext cx="642938" cy="714375"/>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03338" y="5143500"/>
            <a:ext cx="680564" cy="685800"/>
          </a:xfrm>
          <a:prstGeom prst="rect">
            <a:avLst/>
          </a:prstGeom>
        </p:spPr>
      </p:pic>
    </p:spTree>
    <p:custDataLst>
      <p:tags r:id="rId1"/>
    </p:custDataLst>
    <p:extLst>
      <p:ext uri="{BB962C8B-B14F-4D97-AF65-F5344CB8AC3E}">
        <p14:creationId xmlns:p14="http://schemas.microsoft.com/office/powerpoint/2010/main" val="184842777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4E3629"/>
                </a:solidFill>
                <a:latin typeface="+mj-lt"/>
                <a:ea typeface="+mj-ea"/>
                <a:cs typeface="Oracle Sans" panose="020B0503020204020204" pitchFamily="34" charset="0"/>
              </a:rPr>
              <a:t>Course Roadmap</a:t>
            </a:r>
          </a:p>
        </p:txBody>
      </p:sp>
      <p:sp>
        <p:nvSpPr>
          <p:cNvPr id="52" name="Rounded Rectangle 51"/>
          <p:cNvSpPr/>
          <p:nvPr/>
        </p:nvSpPr>
        <p:spPr bwMode="auto">
          <a:xfrm>
            <a:off x="5174052" y="2622550"/>
            <a:ext cx="12458700" cy="6251911"/>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3" name="Rounded Rectangle 52"/>
          <p:cNvSpPr/>
          <p:nvPr/>
        </p:nvSpPr>
        <p:spPr bwMode="auto">
          <a:xfrm>
            <a:off x="6825500" y="5880785"/>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6825500" y="7418106"/>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5" name="Rounded Rectangle 54"/>
          <p:cNvSpPr/>
          <p:nvPr/>
        </p:nvSpPr>
        <p:spPr bwMode="auto">
          <a:xfrm>
            <a:off x="6825500" y="4343465"/>
            <a:ext cx="8570214" cy="1246910"/>
          </a:xfrm>
          <a:prstGeom prst="roundRect">
            <a:avLst>
              <a:gd name="adj" fmla="val 28911"/>
            </a:avLst>
          </a:prstGeom>
          <a:gradFill>
            <a:gsLst>
              <a:gs pos="3000">
                <a:schemeClr val="bg2">
                  <a:lumMod val="90000"/>
                </a:schemeClr>
              </a:gs>
              <a:gs pos="19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6" name="Rounded Rectangle 55"/>
          <p:cNvSpPr/>
          <p:nvPr/>
        </p:nvSpPr>
        <p:spPr bwMode="auto">
          <a:xfrm>
            <a:off x="6823601" y="2806145"/>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57" name="TextBox 56"/>
          <p:cNvSpPr txBox="1"/>
          <p:nvPr/>
        </p:nvSpPr>
        <p:spPr>
          <a:xfrm>
            <a:off x="7739900" y="3210307"/>
            <a:ext cx="6737417" cy="438582"/>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2: Retrieving Data using SQL </a:t>
            </a:r>
            <a:r>
              <a:rPr lang="en-US" sz="2250" dirty="0">
                <a:latin typeface="Courier New" panose="02070309020205020404" pitchFamily="49" charset="0"/>
                <a:cs typeface="Courier New" panose="02070309020205020404" pitchFamily="49" charset="0"/>
              </a:rPr>
              <a:t>SELECT</a:t>
            </a:r>
          </a:p>
        </p:txBody>
      </p:sp>
      <p:sp>
        <p:nvSpPr>
          <p:cNvPr id="58" name="TextBox 57"/>
          <p:cNvSpPr txBox="1"/>
          <p:nvPr/>
        </p:nvSpPr>
        <p:spPr>
          <a:xfrm>
            <a:off x="7834291" y="4759171"/>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Lesson 3: Restricting and Sorting Data</a:t>
            </a:r>
          </a:p>
        </p:txBody>
      </p:sp>
      <p:sp>
        <p:nvSpPr>
          <p:cNvPr id="59" name="TextBox 58"/>
          <p:cNvSpPr txBox="1"/>
          <p:nvPr/>
        </p:nvSpPr>
        <p:spPr>
          <a:xfrm>
            <a:off x="7790701" y="6134906"/>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4: Using Single-Row Functions to Customize Output</a:t>
            </a:r>
          </a:p>
        </p:txBody>
      </p:sp>
      <p:sp>
        <p:nvSpPr>
          <p:cNvPr id="60" name="TextBox 59"/>
          <p:cNvSpPr txBox="1"/>
          <p:nvPr/>
        </p:nvSpPr>
        <p:spPr>
          <a:xfrm>
            <a:off x="7790701" y="7672228"/>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5: Using Conversion Functions and Conditional Expressions</a:t>
            </a:r>
          </a:p>
        </p:txBody>
      </p:sp>
      <p:sp>
        <p:nvSpPr>
          <p:cNvPr id="61" name="Isosceles Triangle 60"/>
          <p:cNvSpPr>
            <a:spLocks noChangeAspect="1"/>
          </p:cNvSpPr>
          <p:nvPr/>
        </p:nvSpPr>
        <p:spPr bwMode="auto">
          <a:xfrm rot="5400000">
            <a:off x="7086900" y="4820021"/>
            <a:ext cx="440700" cy="293798"/>
          </a:xfrm>
          <a:prstGeom prst="triangle">
            <a:avLst/>
          </a:prstGeom>
          <a:solidFill>
            <a:schemeClr val="accent1"/>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2" name="Isosceles Triangle 61"/>
          <p:cNvSpPr>
            <a:spLocks noChangeAspect="1"/>
          </p:cNvSpPr>
          <p:nvPr/>
        </p:nvSpPr>
        <p:spPr bwMode="auto">
          <a:xfrm rot="5400000">
            <a:off x="7086900" y="635734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3" name="Isosceles Triangle 62"/>
          <p:cNvSpPr>
            <a:spLocks noChangeAspect="1"/>
          </p:cNvSpPr>
          <p:nvPr/>
        </p:nvSpPr>
        <p:spPr bwMode="auto">
          <a:xfrm rot="5400000">
            <a:off x="7086900" y="7894662"/>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4" name="Isosceles Triangle 63"/>
          <p:cNvSpPr>
            <a:spLocks noChangeAspect="1"/>
          </p:cNvSpPr>
          <p:nvPr/>
        </p:nvSpPr>
        <p:spPr bwMode="auto">
          <a:xfrm rot="5400000">
            <a:off x="7086900" y="3282701"/>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grpSp>
        <p:nvGrpSpPr>
          <p:cNvPr id="65" name="Group 64"/>
          <p:cNvGrpSpPr/>
          <p:nvPr/>
        </p:nvGrpSpPr>
        <p:grpSpPr>
          <a:xfrm>
            <a:off x="15395714" y="4543998"/>
            <a:ext cx="2461254" cy="887534"/>
            <a:chOff x="9786179" y="1585747"/>
            <a:chExt cx="1715510" cy="591689"/>
          </a:xfrm>
        </p:grpSpPr>
        <p:sp>
          <p:nvSpPr>
            <p:cNvPr id="66" name="Freeform 6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7" name="Freeform 6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68" name="Isosceles Triangle 6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9" name="TextBox 68"/>
            <p:cNvSpPr txBox="1"/>
            <p:nvPr/>
          </p:nvSpPr>
          <p:spPr>
            <a:xfrm>
              <a:off x="10098845" y="1756421"/>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70" name="Rounded Rectangle 69"/>
          <p:cNvSpPr/>
          <p:nvPr/>
        </p:nvSpPr>
        <p:spPr bwMode="auto">
          <a:xfrm>
            <a:off x="4831649" y="419583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1" name="Rounded Rectangle 70"/>
          <p:cNvSpPr/>
          <p:nvPr/>
        </p:nvSpPr>
        <p:spPr bwMode="auto">
          <a:xfrm>
            <a:off x="4831649" y="262763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2" name="Rounded Rectangle 71"/>
          <p:cNvSpPr/>
          <p:nvPr/>
        </p:nvSpPr>
        <p:spPr bwMode="auto">
          <a:xfrm>
            <a:off x="4831649" y="578021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3" name="Rounded Rectangle 72"/>
          <p:cNvSpPr/>
          <p:nvPr/>
        </p:nvSpPr>
        <p:spPr bwMode="auto">
          <a:xfrm>
            <a:off x="4831649" y="734712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4" name="Rectangle 73"/>
          <p:cNvSpPr/>
          <p:nvPr/>
        </p:nvSpPr>
        <p:spPr bwMode="auto">
          <a:xfrm>
            <a:off x="906783" y="2190750"/>
            <a:ext cx="5133660" cy="72009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5" name="Freeform 74"/>
          <p:cNvSpPr/>
          <p:nvPr/>
        </p:nvSpPr>
        <p:spPr bwMode="auto">
          <a:xfrm>
            <a:off x="848264" y="267212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6" name="Freeform 75"/>
          <p:cNvSpPr/>
          <p:nvPr/>
        </p:nvSpPr>
        <p:spPr bwMode="auto">
          <a:xfrm>
            <a:off x="848264" y="424684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7" name="Freeform 76"/>
          <p:cNvSpPr/>
          <p:nvPr/>
        </p:nvSpPr>
        <p:spPr bwMode="auto">
          <a:xfrm>
            <a:off x="848264" y="58280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8" name="Freeform 77"/>
          <p:cNvSpPr/>
          <p:nvPr/>
        </p:nvSpPr>
        <p:spPr bwMode="auto">
          <a:xfrm>
            <a:off x="848264" y="739166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9" name="TextBox 78"/>
          <p:cNvSpPr txBox="1"/>
          <p:nvPr/>
        </p:nvSpPr>
        <p:spPr>
          <a:xfrm>
            <a:off x="1384489" y="3150178"/>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 Introduction</a:t>
            </a:r>
          </a:p>
        </p:txBody>
      </p:sp>
      <p:sp>
        <p:nvSpPr>
          <p:cNvPr id="80" name="TextBox 79"/>
          <p:cNvSpPr txBox="1"/>
          <p:nvPr/>
        </p:nvSpPr>
        <p:spPr>
          <a:xfrm>
            <a:off x="1384488" y="4563312"/>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Unit 1: Retrieving, Restricting and Sorting Data</a:t>
            </a:r>
          </a:p>
        </p:txBody>
      </p:sp>
      <p:sp>
        <p:nvSpPr>
          <p:cNvPr id="81" name="TextBox 80"/>
          <p:cNvSpPr txBox="1"/>
          <p:nvPr/>
        </p:nvSpPr>
        <p:spPr>
          <a:xfrm>
            <a:off x="1384488" y="6149457"/>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2: Joins, Subqueries, and Set Operators</a:t>
            </a:r>
          </a:p>
        </p:txBody>
      </p:sp>
      <p:sp>
        <p:nvSpPr>
          <p:cNvPr id="82" name="TextBox 81"/>
          <p:cNvSpPr txBox="1"/>
          <p:nvPr/>
        </p:nvSpPr>
        <p:spPr>
          <a:xfrm>
            <a:off x="1384489" y="7869719"/>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3176563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6" name="Rectangle 5"/>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Content Placeholder 4">
            <a:extLst>
              <a:ext uri="{FF2B5EF4-FFF2-40B4-BE49-F238E27FC236}">
                <a16:creationId xmlns="" xmlns:a16="http://schemas.microsoft.com/office/drawing/2014/main" id="{8A42AAA9-01D3-4C09-B769-CF8E409FD2F9}"/>
              </a:ext>
            </a:extLst>
          </p:cNvPr>
          <p:cNvSpPr>
            <a:spLocks noGrp="1"/>
          </p:cNvSpPr>
          <p:nvPr>
            <p:ph idx="1"/>
          </p:nvPr>
        </p:nvSpPr>
        <p:spPr>
          <a:xfrm>
            <a:off x="933450" y="2273300"/>
            <a:ext cx="16421100" cy="478290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Limiting rows with:</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WHERE</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 comparison operators using </a:t>
            </a:r>
            <a:r>
              <a:rPr lang="en-US" dirty="0">
                <a:solidFill>
                  <a:schemeClr val="tx1">
                    <a:lumMod val="50000"/>
                    <a:lumOff val="50000"/>
                  </a:schemeClr>
                </a:solidFill>
                <a:latin typeface="Courier New" pitchFamily="49" charset="0"/>
                <a:cs typeface="Oracle Sans" panose="020B0503020204020204" pitchFamily="34" charset="0"/>
              </a:rPr>
              <a: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BETWEEN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IN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LIKE</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NULL</a:t>
            </a:r>
            <a:r>
              <a:rPr lang="en-US" dirty="0">
                <a:solidFill>
                  <a:schemeClr val="tx1">
                    <a:lumMod val="50000"/>
                    <a:lumOff val="50000"/>
                  </a:schemeClr>
                </a:solidFill>
                <a:latin typeface="Oracle Sans" panose="020B0503020204020204" pitchFamily="34" charset="0"/>
                <a:cs typeface="Oracle Sans" panose="020B0503020204020204" pitchFamily="34" charset="0"/>
              </a:rPr>
              <a:t> conditions</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Logical conditions using </a:t>
            </a:r>
            <a:r>
              <a:rPr lang="en-US" dirty="0">
                <a:solidFill>
                  <a:schemeClr val="tx1">
                    <a:lumMod val="50000"/>
                    <a:lumOff val="50000"/>
                  </a:schemeClr>
                </a:solidFill>
                <a:latin typeface="Courier New" pitchFamily="49" charset="0"/>
                <a:cs typeface="Oracle Sans" panose="020B0503020204020204" pitchFamily="34" charset="0"/>
              </a:rPr>
              <a:t>AND</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OR</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NOT</a:t>
            </a:r>
            <a:r>
              <a:rPr lang="en-US" dirty="0">
                <a:solidFill>
                  <a:schemeClr val="tx1">
                    <a:lumMod val="50000"/>
                    <a:lumOff val="50000"/>
                  </a:schemeClr>
                </a:solidFill>
                <a:latin typeface="Oracle Sans" panose="020B0503020204020204" pitchFamily="34" charset="0"/>
                <a:cs typeface="Oracle Sans" panose="020B0503020204020204" pitchFamily="34" charset="0"/>
              </a:rPr>
              <a:t> operators</a:t>
            </a:r>
          </a:p>
          <a:p>
            <a:pPr lvl="1">
              <a:buClr>
                <a:schemeClr val="accent1"/>
              </a:buClr>
              <a:defRPr/>
            </a:pPr>
            <a:r>
              <a:rPr lang="en-US" dirty="0">
                <a:latin typeface="Oracle Sans" panose="020B0503020204020204" pitchFamily="34" charset="0"/>
                <a:cs typeface="Oracle Sans" panose="020B0503020204020204" pitchFamily="34" charset="0"/>
              </a:rPr>
              <a:t>Rules of precedence for operators in an expression</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Sorting rows using the </a:t>
            </a:r>
            <a:r>
              <a:rPr lang="en-US" dirty="0">
                <a:solidFill>
                  <a:schemeClr val="tx1">
                    <a:lumMod val="50000"/>
                    <a:lumOff val="50000"/>
                  </a:schemeClr>
                </a:solidFill>
                <a:latin typeface="Courier New" pitchFamily="49" charset="0"/>
                <a:cs typeface="Oracle Sans" panose="020B0503020204020204" pitchFamily="34" charset="0"/>
              </a:rPr>
              <a:t>ORDER</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BY</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SQL row limiting clause in a query </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Substitution variables in Oracle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Assigning values to variables</a:t>
            </a:r>
          </a:p>
        </p:txBody>
      </p:sp>
    </p:spTree>
    <p:custDataLst>
      <p:tags r:id="rId1"/>
    </p:custDataLst>
    <p:extLst>
      <p:ext uri="{BB962C8B-B14F-4D97-AF65-F5344CB8AC3E}">
        <p14:creationId xmlns:p14="http://schemas.microsoft.com/office/powerpoint/2010/main" val="213920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Rules of Precedence</a:t>
            </a:r>
          </a:p>
        </p:txBody>
      </p:sp>
      <p:sp>
        <p:nvSpPr>
          <p:cNvPr id="45059" name="Rectangle 3"/>
          <p:cNvSpPr>
            <a:spLocks noChangeArrowheads="1"/>
          </p:cNvSpPr>
          <p:nvPr/>
        </p:nvSpPr>
        <p:spPr bwMode="auto">
          <a:xfrm>
            <a:off x="3605213" y="8289237"/>
            <a:ext cx="11077575" cy="490328"/>
          </a:xfrm>
          <a:prstGeom prst="rect">
            <a:avLst/>
          </a:prstGeom>
          <a:noFill/>
          <a:ln w="9525">
            <a:noFill/>
            <a:miter lim="800000"/>
            <a:headEnd/>
            <a:tailEnd/>
          </a:ln>
        </p:spPr>
        <p:txBody>
          <a:bodyPr wrap="squar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519113">
              <a:lnSpc>
                <a:spcPct val="95000"/>
              </a:lnSpc>
              <a:spcBef>
                <a:spcPct val="35000"/>
              </a:spcBef>
              <a:tabLst>
                <a:tab pos="857250" algn="l"/>
              </a:tabLst>
            </a:pPr>
            <a:r>
              <a:rPr lang="en-US" altLang="en-US" sz="2400" dirty="0">
                <a:solidFill>
                  <a:srgbClr val="000000"/>
                </a:solidFill>
                <a:latin typeface="+mn-lt"/>
                <a:cs typeface="Oracle Sans" panose="020B0503020204020204" pitchFamily="34" charset="0"/>
              </a:rPr>
              <a:t>You can use parentheses to override rules of precedence.</a:t>
            </a:r>
          </a:p>
        </p:txBody>
      </p:sp>
      <p:graphicFrame>
        <p:nvGraphicFramePr>
          <p:cNvPr id="2" name="Table 1"/>
          <p:cNvGraphicFramePr>
            <a:graphicFrameLocks noGrp="1"/>
          </p:cNvGraphicFramePr>
          <p:nvPr>
            <p:extLst>
              <p:ext uri="{D42A27DB-BD31-4B8C-83A1-F6EECF244321}">
                <p14:modId xmlns:p14="http://schemas.microsoft.com/office/powerpoint/2010/main" val="2575143735"/>
              </p:ext>
            </p:extLst>
          </p:nvPr>
        </p:nvGraphicFramePr>
        <p:xfrm>
          <a:off x="4734242" y="2301480"/>
          <a:ext cx="8819516" cy="5684040"/>
        </p:xfrm>
        <a:graphic>
          <a:graphicData uri="http://schemas.openxmlformats.org/drawingml/2006/table">
            <a:tbl>
              <a:tblPr firstRow="1" firstCol="1" bandRow="1">
                <a:tableStyleId>{5FD0F851-EC5A-4D38-B0AD-8093EC10F338}</a:tableStyleId>
              </a:tblPr>
              <a:tblGrid>
                <a:gridCol w="2548728">
                  <a:extLst>
                    <a:ext uri="{9D8B030D-6E8A-4147-A177-3AD203B41FA5}">
                      <a16:colId xmlns="" xmlns:a16="http://schemas.microsoft.com/office/drawing/2014/main" val="20000"/>
                    </a:ext>
                  </a:extLst>
                </a:gridCol>
                <a:gridCol w="6270788">
                  <a:extLst>
                    <a:ext uri="{9D8B030D-6E8A-4147-A177-3AD203B41FA5}">
                      <a16:colId xmlns="" xmlns:a16="http://schemas.microsoft.com/office/drawing/2014/main" val="20001"/>
                    </a:ext>
                  </a:extLst>
                </a:gridCol>
              </a:tblGrid>
              <a:tr h="568404">
                <a:tc>
                  <a:txBody>
                    <a:bodyPr/>
                    <a:lstStyle/>
                    <a:p>
                      <a:r>
                        <a:rPr lang="en-US" altLang="en-US" sz="2700" b="1" dirty="0">
                          <a:solidFill>
                            <a:srgbClr val="000000"/>
                          </a:solidFill>
                        </a:rPr>
                        <a:t>Order</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Operator</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0"/>
                  </a:ext>
                </a:extLst>
              </a:tr>
              <a:tr h="568404">
                <a:tc>
                  <a:txBody>
                    <a:bodyPr/>
                    <a:lstStyle/>
                    <a:p>
                      <a:r>
                        <a:rPr lang="en-US" sz="2400" b="0" dirty="0">
                          <a:solidFill>
                            <a:srgbClr val="000000"/>
                          </a:solidFill>
                        </a:rPr>
                        <a:t>1</a:t>
                      </a:r>
                      <a:endParaRPr lang="en-US" sz="36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 Arithmetic operators</a:t>
                      </a:r>
                    </a:p>
                  </a:txBody>
                  <a:tcPr marL="137160" marR="137160" marT="68580" marB="68580"/>
                </a:tc>
                <a:extLst>
                  <a:ext uri="{0D108BD9-81ED-4DB2-BD59-A6C34878D82A}">
                    <a16:rowId xmlns="" xmlns:a16="http://schemas.microsoft.com/office/drawing/2014/main" val="10001"/>
                  </a:ext>
                </a:extLst>
              </a:tr>
              <a:tr h="568404">
                <a:tc>
                  <a:txBody>
                    <a:bodyPr/>
                    <a:lstStyle/>
                    <a:p>
                      <a:r>
                        <a:rPr lang="en-US" sz="2400" b="0" dirty="0">
                          <a:solidFill>
                            <a:srgbClr val="000000"/>
                          </a:solidFill>
                        </a:rPr>
                        <a:t>2</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 Concatenation operator</a:t>
                      </a:r>
                    </a:p>
                  </a:txBody>
                  <a:tcPr marL="137160" marR="137160" marT="68580" marB="68580"/>
                </a:tc>
                <a:extLst>
                  <a:ext uri="{0D108BD9-81ED-4DB2-BD59-A6C34878D82A}">
                    <a16:rowId xmlns="" xmlns:a16="http://schemas.microsoft.com/office/drawing/2014/main" val="10002"/>
                  </a:ext>
                </a:extLst>
              </a:tr>
              <a:tr h="568404">
                <a:tc>
                  <a:txBody>
                    <a:bodyPr/>
                    <a:lstStyle/>
                    <a:p>
                      <a:r>
                        <a:rPr lang="en-US" sz="2400" b="0" dirty="0">
                          <a:solidFill>
                            <a:srgbClr val="000000"/>
                          </a:solidFill>
                        </a:rPr>
                        <a:t>3</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 Comparison conditions</a:t>
                      </a:r>
                    </a:p>
                  </a:txBody>
                  <a:tcPr marL="137160" marR="137160" marT="68580" marB="68580"/>
                </a:tc>
                <a:extLst>
                  <a:ext uri="{0D108BD9-81ED-4DB2-BD59-A6C34878D82A}">
                    <a16:rowId xmlns="" xmlns:a16="http://schemas.microsoft.com/office/drawing/2014/main" val="10003"/>
                  </a:ext>
                </a:extLst>
              </a:tr>
              <a:tr h="568404">
                <a:tc>
                  <a:txBody>
                    <a:bodyPr/>
                    <a:lstStyle/>
                    <a:p>
                      <a:r>
                        <a:rPr lang="en-US" sz="2400" b="0" dirty="0">
                          <a:solidFill>
                            <a:srgbClr val="000000"/>
                          </a:solidFill>
                        </a:rPr>
                        <a:t>4</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Times New Roman" pitchFamily="18" charset="0"/>
                        </a:rPr>
                        <a:t> </a:t>
                      </a:r>
                      <a:r>
                        <a:rPr lang="en-US" altLang="en-US" sz="2400" dirty="0">
                          <a:solidFill>
                            <a:srgbClr val="000000"/>
                          </a:solidFill>
                          <a:latin typeface="Courier New" pitchFamily="49" charset="0"/>
                        </a:rPr>
                        <a:t>IS</a:t>
                      </a:r>
                      <a:r>
                        <a:rPr lang="en-US" altLang="en-US" sz="2400" dirty="0">
                          <a:solidFill>
                            <a:srgbClr val="000000"/>
                          </a:solidFill>
                          <a:latin typeface="Times New Roman" pitchFamily="18" charset="0"/>
                        </a:rPr>
                        <a:t> </a:t>
                      </a:r>
                      <a:r>
                        <a:rPr lang="en-US" altLang="en-US" sz="2400" dirty="0">
                          <a:solidFill>
                            <a:srgbClr val="000000"/>
                          </a:solidFill>
                          <a:latin typeface="Courier New" pitchFamily="49" charset="0"/>
                        </a:rPr>
                        <a:t>[NOT]</a:t>
                      </a:r>
                      <a:r>
                        <a:rPr lang="en-US" altLang="en-US" sz="2400" dirty="0">
                          <a:solidFill>
                            <a:srgbClr val="000000"/>
                          </a:solidFill>
                          <a:latin typeface="Times New Roman" pitchFamily="18" charset="0"/>
                        </a:rPr>
                        <a:t> </a:t>
                      </a:r>
                      <a:r>
                        <a:rPr lang="en-US" altLang="en-US" sz="2400" dirty="0">
                          <a:solidFill>
                            <a:srgbClr val="000000"/>
                          </a:solidFill>
                          <a:latin typeface="Courier New" pitchFamily="49" charset="0"/>
                        </a:rPr>
                        <a:t>NULL</a:t>
                      </a:r>
                      <a:r>
                        <a:rPr lang="en-US" altLang="en-US" sz="2400" dirty="0">
                          <a:solidFill>
                            <a:srgbClr val="000000"/>
                          </a:solidFill>
                          <a:latin typeface="Times New Roman" pitchFamily="18" charset="0"/>
                        </a:rPr>
                        <a:t>, </a:t>
                      </a:r>
                      <a:r>
                        <a:rPr lang="en-US" altLang="en-US" sz="2400" dirty="0">
                          <a:solidFill>
                            <a:srgbClr val="000000"/>
                          </a:solidFill>
                          <a:latin typeface="Courier New" pitchFamily="49" charset="0"/>
                        </a:rPr>
                        <a:t>LIKE</a:t>
                      </a:r>
                      <a:r>
                        <a:rPr lang="en-US" altLang="en-US" sz="2400" dirty="0">
                          <a:solidFill>
                            <a:srgbClr val="000000"/>
                          </a:solidFill>
                          <a:latin typeface="Times New Roman" pitchFamily="18" charset="0"/>
                        </a:rPr>
                        <a:t>, </a:t>
                      </a:r>
                      <a:r>
                        <a:rPr lang="en-US" altLang="en-US" sz="2400" dirty="0">
                          <a:solidFill>
                            <a:srgbClr val="000000"/>
                          </a:solidFill>
                          <a:latin typeface="Courier New" pitchFamily="49" charset="0"/>
                        </a:rPr>
                        <a:t>[NOT]</a:t>
                      </a:r>
                      <a:r>
                        <a:rPr lang="en-US" altLang="en-US" sz="2400" dirty="0">
                          <a:solidFill>
                            <a:srgbClr val="000000"/>
                          </a:solidFill>
                          <a:latin typeface="Times New Roman" pitchFamily="18" charset="0"/>
                        </a:rPr>
                        <a:t> </a:t>
                      </a:r>
                      <a:r>
                        <a:rPr lang="en-US" altLang="en-US" sz="2400" dirty="0">
                          <a:solidFill>
                            <a:srgbClr val="000000"/>
                          </a:solidFill>
                          <a:latin typeface="Courier New" pitchFamily="49" charset="0"/>
                        </a:rPr>
                        <a:t>IN</a:t>
                      </a:r>
                    </a:p>
                  </a:txBody>
                  <a:tcPr marL="137160" marR="137160" marT="68580" marB="68580"/>
                </a:tc>
                <a:extLst>
                  <a:ext uri="{0D108BD9-81ED-4DB2-BD59-A6C34878D82A}">
                    <a16:rowId xmlns="" xmlns:a16="http://schemas.microsoft.com/office/drawing/2014/main" val="10004"/>
                  </a:ext>
                </a:extLst>
              </a:tr>
              <a:tr h="568404">
                <a:tc>
                  <a:txBody>
                    <a:bodyPr/>
                    <a:lstStyle/>
                    <a:p>
                      <a:r>
                        <a:rPr lang="en-US" sz="2400" b="0" dirty="0">
                          <a:solidFill>
                            <a:srgbClr val="000000"/>
                          </a:solidFill>
                        </a:rPr>
                        <a:t>5</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[NOT]</a:t>
                      </a:r>
                      <a:r>
                        <a:rPr lang="en-US" altLang="en-US" sz="2400" dirty="0">
                          <a:solidFill>
                            <a:srgbClr val="000000"/>
                          </a:solidFill>
                        </a:rPr>
                        <a:t> </a:t>
                      </a:r>
                      <a:r>
                        <a:rPr lang="en-US" altLang="en-US" sz="2400" dirty="0">
                          <a:solidFill>
                            <a:srgbClr val="000000"/>
                          </a:solidFill>
                          <a:latin typeface="Courier New" panose="02070309020205020404" pitchFamily="49" charset="0"/>
                        </a:rPr>
                        <a:t>BETWEEN</a:t>
                      </a:r>
                    </a:p>
                  </a:txBody>
                  <a:tcPr marL="137160" marR="137160" marT="68580" marB="68580"/>
                </a:tc>
                <a:extLst>
                  <a:ext uri="{0D108BD9-81ED-4DB2-BD59-A6C34878D82A}">
                    <a16:rowId xmlns="" xmlns:a16="http://schemas.microsoft.com/office/drawing/2014/main" val="10005"/>
                  </a:ext>
                </a:extLst>
              </a:tr>
              <a:tr h="568404">
                <a:tc>
                  <a:txBody>
                    <a:bodyPr/>
                    <a:lstStyle/>
                    <a:p>
                      <a:r>
                        <a:rPr lang="en-US" sz="2400" b="0" dirty="0">
                          <a:solidFill>
                            <a:srgbClr val="000000"/>
                          </a:solidFill>
                        </a:rPr>
                        <a:t>6</a:t>
                      </a:r>
                    </a:p>
                  </a:txBody>
                  <a:tcPr marL="137160" marR="137160" marT="68580" marB="68580"/>
                </a:tc>
                <a:tc>
                  <a:txBody>
                    <a:bodyPr/>
                    <a:lstStyle/>
                    <a:p>
                      <a:pPr defTabSz="228600">
                        <a:buClr>
                          <a:srgbClr val="000000"/>
                        </a:buClr>
                      </a:pPr>
                      <a:r>
                        <a:rPr lang="en-US" altLang="en-US" sz="2400" dirty="0">
                          <a:solidFill>
                            <a:srgbClr val="000000"/>
                          </a:solidFill>
                        </a:rPr>
                        <a:t> Not equal to</a:t>
                      </a:r>
                    </a:p>
                  </a:txBody>
                  <a:tcPr marL="137160" marR="137160" marT="68580" marB="68580"/>
                </a:tc>
                <a:extLst>
                  <a:ext uri="{0D108BD9-81ED-4DB2-BD59-A6C34878D82A}">
                    <a16:rowId xmlns="" xmlns:a16="http://schemas.microsoft.com/office/drawing/2014/main" val="10006"/>
                  </a:ext>
                </a:extLst>
              </a:tr>
              <a:tr h="568404">
                <a:tc>
                  <a:txBody>
                    <a:bodyPr/>
                    <a:lstStyle/>
                    <a:p>
                      <a:r>
                        <a:rPr lang="en-US" sz="2400" b="0" dirty="0">
                          <a:solidFill>
                            <a:srgbClr val="000000"/>
                          </a:solidFill>
                        </a:rPr>
                        <a:t>7</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NOT</a:t>
                      </a:r>
                      <a:r>
                        <a:rPr lang="en-US" altLang="en-US" sz="2400" dirty="0">
                          <a:solidFill>
                            <a:srgbClr val="000000"/>
                          </a:solidFill>
                        </a:rPr>
                        <a:t> logical operator</a:t>
                      </a:r>
                    </a:p>
                  </a:txBody>
                  <a:tcPr marL="137160" marR="137160" marT="68580" marB="68580"/>
                </a:tc>
                <a:extLst>
                  <a:ext uri="{0D108BD9-81ED-4DB2-BD59-A6C34878D82A}">
                    <a16:rowId xmlns="" xmlns:a16="http://schemas.microsoft.com/office/drawing/2014/main" val="10007"/>
                  </a:ext>
                </a:extLst>
              </a:tr>
              <a:tr h="568404">
                <a:tc>
                  <a:txBody>
                    <a:bodyPr/>
                    <a:lstStyle/>
                    <a:p>
                      <a:r>
                        <a:rPr lang="en-US" sz="2400" b="0" dirty="0">
                          <a:solidFill>
                            <a:srgbClr val="000000"/>
                          </a:solidFill>
                        </a:rPr>
                        <a:t>8</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Times New Roman" pitchFamily="18" charset="0"/>
                        </a:rPr>
                        <a:t> </a:t>
                      </a:r>
                      <a:r>
                        <a:rPr lang="en-US" altLang="en-US" sz="2400" dirty="0">
                          <a:solidFill>
                            <a:srgbClr val="000000"/>
                          </a:solidFill>
                          <a:latin typeface="Courier New" pitchFamily="49" charset="0"/>
                        </a:rPr>
                        <a:t>AND</a:t>
                      </a:r>
                      <a:r>
                        <a:rPr lang="en-US" altLang="en-US" sz="2400" dirty="0">
                          <a:solidFill>
                            <a:srgbClr val="000000"/>
                          </a:solidFill>
                        </a:rPr>
                        <a:t> logical operator</a:t>
                      </a:r>
                    </a:p>
                  </a:txBody>
                  <a:tcPr marL="137160" marR="137160" marT="68580" marB="68580"/>
                </a:tc>
                <a:extLst>
                  <a:ext uri="{0D108BD9-81ED-4DB2-BD59-A6C34878D82A}">
                    <a16:rowId xmlns="" xmlns:a16="http://schemas.microsoft.com/office/drawing/2014/main" val="10008"/>
                  </a:ext>
                </a:extLst>
              </a:tr>
              <a:tr h="568404">
                <a:tc>
                  <a:txBody>
                    <a:bodyPr/>
                    <a:lstStyle/>
                    <a:p>
                      <a:r>
                        <a:rPr lang="en-US" sz="2400" b="0" dirty="0">
                          <a:solidFill>
                            <a:srgbClr val="000000"/>
                          </a:solidFill>
                        </a:rPr>
                        <a:t>9</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Times New Roman" panose="02020603050405020304" pitchFamily="18" charset="0"/>
                        </a:rPr>
                        <a:t> </a:t>
                      </a:r>
                      <a:r>
                        <a:rPr lang="en-US" altLang="en-US" sz="2400" dirty="0">
                          <a:solidFill>
                            <a:srgbClr val="000000"/>
                          </a:solidFill>
                          <a:latin typeface="Courier New" panose="02070309020205020404" pitchFamily="49" charset="0"/>
                        </a:rPr>
                        <a:t>OR</a:t>
                      </a:r>
                      <a:r>
                        <a:rPr lang="en-US" altLang="en-US" sz="2400" dirty="0">
                          <a:solidFill>
                            <a:srgbClr val="000000"/>
                          </a:solidFill>
                        </a:rPr>
                        <a:t> logical operator</a:t>
                      </a:r>
                    </a:p>
                  </a:txBody>
                  <a:tcPr marL="137160" marR="137160" marT="68580" marB="68580"/>
                </a:tc>
                <a:extLst>
                  <a:ext uri="{0D108BD9-81ED-4DB2-BD59-A6C34878D82A}">
                    <a16:rowId xmlns="" xmlns:a16="http://schemas.microsoft.com/office/drawing/2014/main" val="10009"/>
                  </a:ext>
                </a:extLst>
              </a:tr>
            </a:tbl>
          </a:graphicData>
        </a:graphic>
      </p:graphicFrame>
    </p:spTree>
    <p:custDataLst>
      <p:tags r:id="rId1"/>
    </p:custDataLst>
    <p:extLst>
      <p:ext uri="{BB962C8B-B14F-4D97-AF65-F5344CB8AC3E}">
        <p14:creationId xmlns:p14="http://schemas.microsoft.com/office/powerpoint/2010/main" val="382510422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Rules of Precedence</a:t>
            </a:r>
          </a:p>
        </p:txBody>
      </p:sp>
      <p:sp>
        <p:nvSpPr>
          <p:cNvPr id="18" name="Content Placeholder 2"/>
          <p:cNvSpPr txBox="1">
            <a:spLocks/>
          </p:cNvSpPr>
          <p:nvPr/>
        </p:nvSpPr>
        <p:spPr bwMode="gray">
          <a:xfrm>
            <a:off x="3166739" y="6346717"/>
            <a:ext cx="12096750" cy="21387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department_id,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 60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     department_id = 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AND    salary &gt; 10000;</a:t>
            </a:r>
          </a:p>
        </p:txBody>
      </p:sp>
      <p:sp>
        <p:nvSpPr>
          <p:cNvPr id="47111" name="Rectangle 4"/>
          <p:cNvSpPr>
            <a:spLocks noChangeArrowheads="1"/>
          </p:cNvSpPr>
          <p:nvPr/>
        </p:nvSpPr>
        <p:spPr bwMode="gray">
          <a:xfrm>
            <a:off x="3309927" y="7669933"/>
            <a:ext cx="616714" cy="747615"/>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nvGrpSpPr>
          <p:cNvPr id="47112" name="Group 17"/>
          <p:cNvGrpSpPr>
            <a:grpSpLocks/>
          </p:cNvGrpSpPr>
          <p:nvPr/>
        </p:nvGrpSpPr>
        <p:grpSpPr bwMode="auto">
          <a:xfrm>
            <a:off x="3909525" y="7877633"/>
            <a:ext cx="731976" cy="371584"/>
            <a:chOff x="896" y="1577"/>
            <a:chExt cx="323" cy="167"/>
          </a:xfrm>
        </p:grpSpPr>
        <p:sp>
          <p:nvSpPr>
            <p:cNvPr id="47128" name="Freeform 3"/>
            <p:cNvSpPr>
              <a:spLocks/>
            </p:cNvSpPr>
            <p:nvPr/>
          </p:nvSpPr>
          <p:spPr bwMode="gray">
            <a:xfrm>
              <a:off x="994" y="1577"/>
              <a:ext cx="225" cy="147"/>
            </a:xfrm>
            <a:custGeom>
              <a:avLst/>
              <a:gdLst>
                <a:gd name="T0" fmla="*/ 0 w 228"/>
                <a:gd name="T1" fmla="*/ 146 h 147"/>
                <a:gd name="T2" fmla="*/ 0 w 228"/>
                <a:gd name="T3" fmla="*/ 0 h 147"/>
                <a:gd name="T4" fmla="*/ 100 w 228"/>
                <a:gd name="T5" fmla="*/ 0 h 147"/>
                <a:gd name="T6" fmla="*/ 0 60000 65536"/>
                <a:gd name="T7" fmla="*/ 0 60000 65536"/>
                <a:gd name="T8" fmla="*/ 0 60000 65536"/>
                <a:gd name="T9" fmla="*/ 0 w 228"/>
                <a:gd name="T10" fmla="*/ 0 h 147"/>
                <a:gd name="T11" fmla="*/ 228 w 228"/>
                <a:gd name="T12" fmla="*/ 147 h 147"/>
              </a:gdLst>
              <a:ahLst/>
              <a:cxnLst>
                <a:cxn ang="T6">
                  <a:pos x="T0" y="T1"/>
                </a:cxn>
                <a:cxn ang="T7">
                  <a:pos x="T2" y="T3"/>
                </a:cxn>
                <a:cxn ang="T8">
                  <a:pos x="T4" y="T5"/>
                </a:cxn>
              </a:cxnLst>
              <a:rect l="T9" t="T10" r="T11" b="T12"/>
              <a:pathLst>
                <a:path w="228" h="147">
                  <a:moveTo>
                    <a:pt x="0" y="146"/>
                  </a:moveTo>
                  <a:lnTo>
                    <a:pt x="0" y="0"/>
                  </a:lnTo>
                  <a:lnTo>
                    <a:pt x="227" y="0"/>
                  </a:lnTo>
                </a:path>
              </a:pathLst>
            </a:custGeom>
            <a:noFill/>
            <a:ln w="38100"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7129" name="Line 6"/>
            <p:cNvSpPr>
              <a:spLocks noChangeShapeType="1"/>
            </p:cNvSpPr>
            <p:nvPr/>
          </p:nvSpPr>
          <p:spPr bwMode="gray">
            <a:xfrm flipV="1">
              <a:off x="896" y="1741"/>
              <a:ext cx="315" cy="3"/>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
        <p:nvSpPr>
          <p:cNvPr id="17" name="Content Placeholder 2"/>
          <p:cNvSpPr txBox="1">
            <a:spLocks/>
          </p:cNvSpPr>
          <p:nvPr/>
        </p:nvSpPr>
        <p:spPr bwMode="gray">
          <a:xfrm>
            <a:off x="3166739" y="2056529"/>
            <a:ext cx="12096750" cy="21387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department_id,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 60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     department_id = 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AND    salary &gt; 10000;</a:t>
            </a:r>
          </a:p>
        </p:txBody>
      </p:sp>
      <p:sp>
        <p:nvSpPr>
          <p:cNvPr id="47116" name="Rectangle 4"/>
          <p:cNvSpPr>
            <a:spLocks noChangeArrowheads="1"/>
          </p:cNvSpPr>
          <p:nvPr/>
        </p:nvSpPr>
        <p:spPr bwMode="gray">
          <a:xfrm>
            <a:off x="3309927" y="3361013"/>
            <a:ext cx="616714" cy="747615"/>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nvGrpSpPr>
          <p:cNvPr id="47117" name="Group 17"/>
          <p:cNvGrpSpPr>
            <a:grpSpLocks/>
          </p:cNvGrpSpPr>
          <p:nvPr/>
        </p:nvGrpSpPr>
        <p:grpSpPr bwMode="auto">
          <a:xfrm>
            <a:off x="3961828" y="3568697"/>
            <a:ext cx="657193" cy="335982"/>
            <a:chOff x="912" y="1625"/>
            <a:chExt cx="290" cy="151"/>
          </a:xfrm>
        </p:grpSpPr>
        <p:sp>
          <p:nvSpPr>
            <p:cNvPr id="47126" name="Freeform 3"/>
            <p:cNvSpPr>
              <a:spLocks/>
            </p:cNvSpPr>
            <p:nvPr/>
          </p:nvSpPr>
          <p:spPr bwMode="gray">
            <a:xfrm>
              <a:off x="977" y="1625"/>
              <a:ext cx="225" cy="147"/>
            </a:xfrm>
            <a:custGeom>
              <a:avLst/>
              <a:gdLst>
                <a:gd name="T0" fmla="*/ 0 w 228"/>
                <a:gd name="T1" fmla="*/ 146 h 147"/>
                <a:gd name="T2" fmla="*/ 0 w 228"/>
                <a:gd name="T3" fmla="*/ 0 h 147"/>
                <a:gd name="T4" fmla="*/ 100 w 228"/>
                <a:gd name="T5" fmla="*/ 0 h 147"/>
                <a:gd name="T6" fmla="*/ 0 60000 65536"/>
                <a:gd name="T7" fmla="*/ 0 60000 65536"/>
                <a:gd name="T8" fmla="*/ 0 60000 65536"/>
                <a:gd name="T9" fmla="*/ 0 w 228"/>
                <a:gd name="T10" fmla="*/ 0 h 147"/>
                <a:gd name="T11" fmla="*/ 228 w 228"/>
                <a:gd name="T12" fmla="*/ 147 h 147"/>
              </a:gdLst>
              <a:ahLst/>
              <a:cxnLst>
                <a:cxn ang="T6">
                  <a:pos x="T0" y="T1"/>
                </a:cxn>
                <a:cxn ang="T7">
                  <a:pos x="T2" y="T3"/>
                </a:cxn>
                <a:cxn ang="T8">
                  <a:pos x="T4" y="T5"/>
                </a:cxn>
              </a:cxnLst>
              <a:rect l="T9" t="T10" r="T11" b="T12"/>
              <a:pathLst>
                <a:path w="228" h="147">
                  <a:moveTo>
                    <a:pt x="0" y="146"/>
                  </a:moveTo>
                  <a:lnTo>
                    <a:pt x="0" y="0"/>
                  </a:lnTo>
                  <a:lnTo>
                    <a:pt x="227" y="0"/>
                  </a:lnTo>
                </a:path>
              </a:pathLst>
            </a:custGeom>
            <a:noFill/>
            <a:ln w="38100" cap="rnd"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7127" name="Line 6"/>
            <p:cNvSpPr>
              <a:spLocks noChangeShapeType="1"/>
            </p:cNvSpPr>
            <p:nvPr/>
          </p:nvSpPr>
          <p:spPr bwMode="gray">
            <a:xfrm>
              <a:off x="912" y="1776"/>
              <a:ext cx="282" cy="0"/>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
        <p:nvSpPr>
          <p:cNvPr id="20" name="Oval 15"/>
          <p:cNvSpPr>
            <a:spLocks noChangeArrowheads="1"/>
          </p:cNvSpPr>
          <p:nvPr/>
        </p:nvSpPr>
        <p:spPr bwMode="blackWhite">
          <a:xfrm>
            <a:off x="14888064" y="1904994"/>
            <a:ext cx="557900" cy="578846"/>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21" name="Oval 16"/>
          <p:cNvSpPr>
            <a:spLocks noChangeArrowheads="1"/>
          </p:cNvSpPr>
          <p:nvPr/>
        </p:nvSpPr>
        <p:spPr bwMode="blackWhite">
          <a:xfrm>
            <a:off x="14917567" y="6197561"/>
            <a:ext cx="563137" cy="578844"/>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pic>
        <p:nvPicPr>
          <p:cNvPr id="47124" name="Picture 17"/>
          <p:cNvPicPr>
            <a:picLocks noChangeAspect="1" noChangeArrowheads="1"/>
          </p:cNvPicPr>
          <p:nvPr/>
        </p:nvPicPr>
        <p:blipFill>
          <a:blip r:embed="rId4" cstate="print"/>
          <a:srcRect/>
          <a:stretch>
            <a:fillRect/>
          </a:stretch>
        </p:blipFill>
        <p:spPr bwMode="auto">
          <a:xfrm>
            <a:off x="3842401" y="8671143"/>
            <a:ext cx="4514628" cy="841067"/>
          </a:xfrm>
          <a:prstGeom prst="rect">
            <a:avLst/>
          </a:prstGeom>
          <a:noFill/>
          <a:ln w="28575">
            <a:solidFill>
              <a:schemeClr val="tx1"/>
            </a:solidFill>
            <a:miter lim="800000"/>
            <a:headEnd type="none" w="sm" len="sm"/>
            <a:tailEnd type="none" w="sm" len="sm"/>
          </a:ln>
        </p:spPr>
      </p:pic>
      <p:pic>
        <p:nvPicPr>
          <p:cNvPr id="47125" name="Picture 18"/>
          <p:cNvPicPr>
            <a:picLocks noChangeAspect="1" noChangeArrowheads="1"/>
          </p:cNvPicPr>
          <p:nvPr/>
        </p:nvPicPr>
        <p:blipFill>
          <a:blip r:embed="rId5" cstate="print"/>
          <a:srcRect/>
          <a:stretch>
            <a:fillRect/>
          </a:stretch>
        </p:blipFill>
        <p:spPr bwMode="auto">
          <a:xfrm>
            <a:off x="3842401" y="4496082"/>
            <a:ext cx="4543202" cy="1628732"/>
          </a:xfrm>
          <a:prstGeom prst="rect">
            <a:avLst/>
          </a:prstGeom>
          <a:noFill/>
          <a:ln w="28575">
            <a:solidFill>
              <a:schemeClr val="tx1"/>
            </a:solidFill>
            <a:miter lim="800000"/>
            <a:headEnd type="none" w="sm" len="sm"/>
            <a:tailEnd type="none" w="sm" len="sm"/>
          </a:ln>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2883" y="4387904"/>
            <a:ext cx="3739709" cy="1845089"/>
          </a:xfrm>
          <a:prstGeom prst="rect">
            <a:avLst/>
          </a:prstGeom>
          <a:ln>
            <a:solidFill>
              <a:schemeClr val="tx1"/>
            </a:solidFill>
          </a:ln>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32883" y="8619636"/>
            <a:ext cx="3702558" cy="916352"/>
          </a:xfrm>
          <a:prstGeom prst="rect">
            <a:avLst/>
          </a:prstGeom>
          <a:ln>
            <a:solidFill>
              <a:schemeClr val="tx1"/>
            </a:solidFill>
          </a:ln>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3963" y="4428164"/>
            <a:ext cx="642938" cy="714375"/>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3762" y="8617052"/>
            <a:ext cx="642938" cy="714375"/>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08096" y="8537249"/>
            <a:ext cx="680564" cy="685800"/>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08096" y="4344752"/>
            <a:ext cx="680564" cy="685800"/>
          </a:xfrm>
          <a:prstGeom prst="rect">
            <a:avLst/>
          </a:prstGeom>
        </p:spPr>
      </p:pic>
    </p:spTree>
    <p:custDataLst>
      <p:tags r:id="rId1"/>
    </p:custDataLst>
    <p:extLst>
      <p:ext uri="{BB962C8B-B14F-4D97-AF65-F5344CB8AC3E}">
        <p14:creationId xmlns:p14="http://schemas.microsoft.com/office/powerpoint/2010/main" val="279613542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4" name="Rectangle 5">
            <a:extLst>
              <a:ext uri="{FF2B5EF4-FFF2-40B4-BE49-F238E27FC236}">
                <a16:creationId xmlns="" xmlns:a16="http://schemas.microsoft.com/office/drawing/2014/main" id="{4E79FF7F-542D-4595-BE87-F4FA977AE005}"/>
              </a:ext>
            </a:extLst>
          </p:cNvPr>
          <p:cNvSpPr>
            <a:spLocks noGrp="1" noChangeArrowheads="1"/>
          </p:cNvSpPr>
          <p:nvPr>
            <p:ph idx="1"/>
          </p:nvPr>
        </p:nvSpPr>
        <p:spPr>
          <a:xfrm>
            <a:off x="933450" y="2273300"/>
            <a:ext cx="16421100" cy="488642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Limiting rows with:</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WHERE</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 comparison operators using </a:t>
            </a:r>
            <a:r>
              <a:rPr lang="en-US" dirty="0">
                <a:solidFill>
                  <a:schemeClr val="tx1">
                    <a:lumMod val="50000"/>
                    <a:lumOff val="50000"/>
                  </a:schemeClr>
                </a:solidFill>
                <a:latin typeface="Courier New" pitchFamily="49" charset="0"/>
                <a:cs typeface="Oracle Sans" panose="020B0503020204020204" pitchFamily="34" charset="0"/>
              </a:rPr>
              <a: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BETWEEN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IN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LIKE</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NULL</a:t>
            </a:r>
            <a:r>
              <a:rPr lang="en-US" dirty="0">
                <a:solidFill>
                  <a:schemeClr val="tx1">
                    <a:lumMod val="50000"/>
                    <a:lumOff val="50000"/>
                  </a:schemeClr>
                </a:solidFill>
                <a:latin typeface="Oracle Sans" panose="020B0503020204020204" pitchFamily="34" charset="0"/>
                <a:cs typeface="Oracle Sans" panose="020B0503020204020204" pitchFamily="34" charset="0"/>
              </a:rPr>
              <a:t> conditions</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Logical conditions using </a:t>
            </a:r>
            <a:r>
              <a:rPr lang="en-US" dirty="0">
                <a:solidFill>
                  <a:schemeClr val="tx1">
                    <a:lumMod val="50000"/>
                    <a:lumOff val="50000"/>
                  </a:schemeClr>
                </a:solidFill>
                <a:latin typeface="Courier New" pitchFamily="49" charset="0"/>
                <a:cs typeface="Oracle Sans" panose="020B0503020204020204" pitchFamily="34" charset="0"/>
              </a:rPr>
              <a:t>AND</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OR</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NOT</a:t>
            </a:r>
            <a:r>
              <a:rPr lang="en-US" dirty="0">
                <a:solidFill>
                  <a:schemeClr val="tx1">
                    <a:lumMod val="50000"/>
                    <a:lumOff val="50000"/>
                  </a:schemeClr>
                </a:solidFill>
                <a:latin typeface="Oracle Sans" panose="020B0503020204020204" pitchFamily="34" charset="0"/>
                <a:cs typeface="Oracle Sans" panose="020B0503020204020204" pitchFamily="34" charset="0"/>
              </a:rPr>
              <a:t> operators</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Rules of precedence for operators in an expression</a:t>
            </a:r>
          </a:p>
          <a:p>
            <a:pPr lvl="1">
              <a:buClr>
                <a:schemeClr val="accent1"/>
              </a:buClr>
              <a:defRPr/>
            </a:pPr>
            <a:r>
              <a:rPr lang="en-US" dirty="0">
                <a:latin typeface="Oracle Sans" panose="020B0503020204020204" pitchFamily="34" charset="0"/>
                <a:cs typeface="Oracle Sans" panose="020B0503020204020204" pitchFamily="34" charset="0"/>
              </a:rPr>
              <a:t>Sorting rows using the </a:t>
            </a:r>
            <a:r>
              <a:rPr lang="en-US" dirty="0">
                <a:latin typeface="Courier New" pitchFamily="49" charset="0"/>
                <a:cs typeface="Oracle Sans" panose="020B0503020204020204" pitchFamily="34" charset="0"/>
              </a:rPr>
              <a:t>ORDER</a:t>
            </a:r>
            <a:r>
              <a:rPr lang="en-US" dirty="0">
                <a:latin typeface="Times New Roman" pitchFamily="18" charset="0"/>
                <a:cs typeface="Oracle Sans" panose="020B0503020204020204" pitchFamily="34" charset="0"/>
              </a:rPr>
              <a:t> </a:t>
            </a:r>
            <a:r>
              <a:rPr lang="en-US" dirty="0">
                <a:latin typeface="Courier New" pitchFamily="49" charset="0"/>
                <a:cs typeface="Oracle Sans" panose="020B0503020204020204" pitchFamily="34" charset="0"/>
              </a:rPr>
              <a:t>BY</a:t>
            </a:r>
            <a:r>
              <a:rPr lang="en-US" dirty="0">
                <a:latin typeface="Oracle Sans" panose="020B0503020204020204" pitchFamily="34" charset="0"/>
                <a:cs typeface="Oracle Sans" panose="020B0503020204020204" pitchFamily="34" charset="0"/>
              </a:rPr>
              <a:t> clause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SQL row limiting clause in a query </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Substitution variables in Oracle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Assigning values to variables</a:t>
            </a:r>
          </a:p>
        </p:txBody>
      </p:sp>
    </p:spTree>
    <p:custDataLst>
      <p:tags r:id="rId1"/>
    </p:custDataLst>
    <p:extLst>
      <p:ext uri="{BB962C8B-B14F-4D97-AF65-F5344CB8AC3E}">
        <p14:creationId xmlns:p14="http://schemas.microsoft.com/office/powerpoint/2010/main" val="246840693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Using the ORDER BY Clause</a:t>
            </a:r>
          </a:p>
        </p:txBody>
      </p:sp>
      <p:sp>
        <p:nvSpPr>
          <p:cNvPr id="5" name="Content Placeholder 4">
            <a:extLst>
              <a:ext uri="{FF2B5EF4-FFF2-40B4-BE49-F238E27FC236}">
                <a16:creationId xmlns="" xmlns:a16="http://schemas.microsoft.com/office/drawing/2014/main" id="{5943E84D-B376-40DE-A17B-DDE8C30B2FA6}"/>
              </a:ext>
            </a:extLst>
          </p:cNvPr>
          <p:cNvSpPr>
            <a:spLocks noGrp="1"/>
          </p:cNvSpPr>
          <p:nvPr>
            <p:ph idx="1"/>
          </p:nvPr>
        </p:nvSpPr>
        <p:spPr>
          <a:xfrm>
            <a:off x="933451" y="2272710"/>
            <a:ext cx="16421100" cy="2850328"/>
          </a:xfrm>
        </p:spPr>
        <p:txBody>
          <a:bodyPr/>
          <a:lstStyle/>
          <a:p>
            <a:r>
              <a:rPr lang="en-US" altLang="en-US" dirty="0"/>
              <a:t>You can sort the retrieved rows with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a:t>
            </a:r>
          </a:p>
          <a:p>
            <a:pPr lvl="1"/>
            <a:r>
              <a:rPr lang="en-US" altLang="en-US" dirty="0">
                <a:latin typeface="Courier New" pitchFamily="49" charset="0"/>
              </a:rPr>
              <a:t>ASC</a:t>
            </a:r>
            <a:r>
              <a:rPr lang="en-US" altLang="en-US" dirty="0"/>
              <a:t>: Ascending order, default</a:t>
            </a:r>
          </a:p>
          <a:p>
            <a:pPr lvl="1"/>
            <a:r>
              <a:rPr lang="en-US" altLang="en-US" dirty="0">
                <a:latin typeface="Courier New" pitchFamily="49" charset="0"/>
              </a:rPr>
              <a:t>DESC</a:t>
            </a:r>
            <a:r>
              <a:rPr lang="en-US" altLang="en-US" dirty="0"/>
              <a:t>: Descending order</a:t>
            </a:r>
          </a:p>
          <a:p>
            <a:endParaRPr lang="en-IN" dirty="0"/>
          </a:p>
        </p:txBody>
      </p:sp>
      <p:grpSp>
        <p:nvGrpSpPr>
          <p:cNvPr id="2" name="Group 1"/>
          <p:cNvGrpSpPr/>
          <p:nvPr/>
        </p:nvGrpSpPr>
        <p:grpSpPr>
          <a:xfrm>
            <a:off x="3095328" y="4709182"/>
            <a:ext cx="12097344" cy="4754798"/>
            <a:chOff x="2061964" y="2643561"/>
            <a:chExt cx="8064896" cy="3169865"/>
          </a:xfrm>
        </p:grpSpPr>
        <p:sp useBgFill="1">
          <p:nvSpPr>
            <p:cNvPr id="51204" name="Freeform 4"/>
            <p:cNvSpPr>
              <a:spLocks/>
            </p:cNvSpPr>
            <p:nvPr/>
          </p:nvSpPr>
          <p:spPr bwMode="auto">
            <a:xfrm>
              <a:off x="2351087" y="5487989"/>
              <a:ext cx="7697788" cy="325437"/>
            </a:xfrm>
            <a:custGeom>
              <a:avLst/>
              <a:gdLst>
                <a:gd name="T0" fmla="*/ 2147483646 w 4849"/>
                <a:gd name="T1" fmla="*/ 2147483646 h 205"/>
                <a:gd name="T2" fmla="*/ 0 w 4849"/>
                <a:gd name="T3" fmla="*/ 2147483646 h 205"/>
                <a:gd name="T4" fmla="*/ 0 w 4849"/>
                <a:gd name="T5" fmla="*/ 2147483646 h 205"/>
                <a:gd name="T6" fmla="*/ 2147483646 w 4849"/>
                <a:gd name="T7" fmla="*/ 2147483646 h 205"/>
                <a:gd name="T8" fmla="*/ 2147483646 w 4849"/>
                <a:gd name="T9" fmla="*/ 2147483646 h 205"/>
                <a:gd name="T10" fmla="*/ 2147483646 w 4849"/>
                <a:gd name="T11" fmla="*/ 2147483646 h 205"/>
                <a:gd name="T12" fmla="*/ 2147483646 w 4849"/>
                <a:gd name="T13" fmla="*/ 2147483646 h 205"/>
                <a:gd name="T14" fmla="*/ 2147483646 w 4849"/>
                <a:gd name="T15" fmla="*/ 2147483646 h 205"/>
                <a:gd name="T16" fmla="*/ 2147483646 w 4849"/>
                <a:gd name="T17" fmla="*/ 2147483646 h 205"/>
                <a:gd name="T18" fmla="*/ 2147483646 w 4849"/>
                <a:gd name="T19" fmla="*/ 2147483646 h 205"/>
                <a:gd name="T20" fmla="*/ 2147483646 w 4849"/>
                <a:gd name="T21" fmla="*/ 2147483646 h 205"/>
                <a:gd name="T22" fmla="*/ 2147483646 w 4849"/>
                <a:gd name="T23" fmla="*/ 2147483646 h 205"/>
                <a:gd name="T24" fmla="*/ 2147483646 w 4849"/>
                <a:gd name="T25" fmla="*/ 0 h 205"/>
                <a:gd name="T26" fmla="*/ 2147483646 w 4849"/>
                <a:gd name="T27" fmla="*/ 2147483646 h 205"/>
                <a:gd name="T28" fmla="*/ 2147483646 w 4849"/>
                <a:gd name="T29" fmla="*/ 2147483646 h 205"/>
                <a:gd name="T30" fmla="*/ 2147483646 w 4849"/>
                <a:gd name="T31" fmla="*/ 2147483646 h 205"/>
                <a:gd name="T32" fmla="*/ 2147483646 w 4849"/>
                <a:gd name="T33" fmla="*/ 2147483646 h 205"/>
                <a:gd name="T34" fmla="*/ 2147483646 w 4849"/>
                <a:gd name="T35" fmla="*/ 2147483646 h 205"/>
                <a:gd name="T36" fmla="*/ 2147483646 w 4849"/>
                <a:gd name="T37" fmla="*/ 2147483646 h 205"/>
                <a:gd name="T38" fmla="*/ 2147483646 w 4849"/>
                <a:gd name="T39" fmla="*/ 2147483646 h 205"/>
                <a:gd name="T40" fmla="*/ 2147483646 w 4849"/>
                <a:gd name="T41" fmla="*/ 2147483646 h 205"/>
                <a:gd name="T42" fmla="*/ 2147483646 w 4849"/>
                <a:gd name="T43" fmla="*/ 2147483646 h 205"/>
                <a:gd name="T44" fmla="*/ 2147483646 w 4849"/>
                <a:gd name="T45" fmla="*/ 2147483646 h 2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49"/>
                <a:gd name="T70" fmla="*/ 0 h 205"/>
                <a:gd name="T71" fmla="*/ 4849 w 4849"/>
                <a:gd name="T72" fmla="*/ 205 h 2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1205" name="Text Box 8"/>
            <p:cNvSpPr txBox="1">
              <a:spLocks noChangeArrowheads="1"/>
            </p:cNvSpPr>
            <p:nvPr/>
          </p:nvSpPr>
          <p:spPr bwMode="gray">
            <a:xfrm>
              <a:off x="2127299" y="5153543"/>
              <a:ext cx="366713" cy="39498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9" name="Content Placeholder 2"/>
            <p:cNvSpPr txBox="1">
              <a:spLocks/>
            </p:cNvSpPr>
            <p:nvPr/>
          </p:nvSpPr>
          <p:spPr bwMode="gray">
            <a:xfrm>
              <a:off x="2061964" y="2643561"/>
              <a:ext cx="8064896"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job_id, department_id, hire_date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hire_date ;</a:t>
              </a:r>
            </a:p>
          </p:txBody>
        </p:sp>
        <p:sp>
          <p:nvSpPr>
            <p:cNvPr id="51210" name="Rectangle 6"/>
            <p:cNvSpPr>
              <a:spLocks noChangeArrowheads="1"/>
            </p:cNvSpPr>
            <p:nvPr/>
          </p:nvSpPr>
          <p:spPr bwMode="gray">
            <a:xfrm>
              <a:off x="2061964" y="3222626"/>
              <a:ext cx="2597150" cy="311699"/>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1" name="Text Box 8"/>
            <p:cNvSpPr txBox="1">
              <a:spLocks noChangeArrowheads="1"/>
            </p:cNvSpPr>
            <p:nvPr/>
          </p:nvSpPr>
          <p:spPr bwMode="gray">
            <a:xfrm>
              <a:off x="6735811" y="5202041"/>
              <a:ext cx="366713" cy="39498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grpSp>
      <p:pic>
        <p:nvPicPr>
          <p:cNvPr id="80897" name="Picture 1"/>
          <p:cNvPicPr>
            <a:picLocks noChangeAspect="1" noChangeArrowheads="1"/>
          </p:cNvPicPr>
          <p:nvPr/>
        </p:nvPicPr>
        <p:blipFill>
          <a:blip r:embed="rId4" cstate="print"/>
          <a:srcRect/>
          <a:stretch>
            <a:fillRect/>
          </a:stretch>
        </p:blipFill>
        <p:spPr bwMode="auto">
          <a:xfrm>
            <a:off x="3200400" y="6377879"/>
            <a:ext cx="5500686" cy="2400300"/>
          </a:xfrm>
          <a:prstGeom prst="rect">
            <a:avLst/>
          </a:prstGeom>
          <a:noFill/>
          <a:ln w="9525">
            <a:noFill/>
            <a:miter lim="800000"/>
            <a:headEnd/>
            <a:tailEnd/>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9134" y="6377879"/>
            <a:ext cx="5423814" cy="2439477"/>
          </a:xfrm>
          <a:prstGeom prst="rect">
            <a:avLst/>
          </a:prstGeom>
          <a:ln>
            <a:solidFill>
              <a:schemeClr val="tx1"/>
            </a:solidFill>
          </a:ln>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8486" y="6340151"/>
            <a:ext cx="642938" cy="714375"/>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05998" y="6340151"/>
            <a:ext cx="680564" cy="685800"/>
          </a:xfrm>
          <a:prstGeom prst="rect">
            <a:avLst/>
          </a:prstGeom>
        </p:spPr>
      </p:pic>
    </p:spTree>
    <p:custDataLst>
      <p:tags r:id="rId1"/>
    </p:custDataLst>
    <p:extLst>
      <p:ext uri="{BB962C8B-B14F-4D97-AF65-F5344CB8AC3E}">
        <p14:creationId xmlns:p14="http://schemas.microsoft.com/office/powerpoint/2010/main" val="347405382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5">
            <a:extLst>
              <a:ext uri="{FF2B5EF4-FFF2-40B4-BE49-F238E27FC236}">
                <a16:creationId xmlns="" xmlns:a16="http://schemas.microsoft.com/office/drawing/2014/main" id="{E94426CC-1DCA-46F4-B3A0-CF70FBDD1DEA}"/>
              </a:ext>
            </a:extLst>
          </p:cNvPr>
          <p:cNvSpPr txBox="1">
            <a:spLocks noChangeArrowheads="1"/>
          </p:cNvSpPr>
          <p:nvPr/>
        </p:nvSpPr>
        <p:spPr bwMode="gray">
          <a:xfrm>
            <a:off x="919061" y="2675433"/>
            <a:ext cx="16421100" cy="4512642"/>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Sorting in descending order:</a:t>
            </a:r>
          </a:p>
          <a:p>
            <a:pPr lvl="1"/>
            <a:endParaRPr lang="en-US" altLang="en-US" dirty="0">
              <a:latin typeface="Oracle Sans" panose="020B0503020204020204" pitchFamily="34" charset="0"/>
              <a:cs typeface="Oracle Sans" panose="020B0503020204020204" pitchFamily="34" charset="0"/>
            </a:endParaRPr>
          </a:p>
          <a:p>
            <a:pPr lvl="1">
              <a:buFont typeface="Arial" charset="0"/>
              <a:buNone/>
            </a:pPr>
            <a:endParaRPr lang="en-US" altLang="en-US" dirty="0">
              <a:latin typeface="Oracle Sans" panose="020B0503020204020204" pitchFamily="34" charset="0"/>
              <a:cs typeface="Oracle Sans" panose="020B0503020204020204" pitchFamily="34" charset="0"/>
            </a:endParaRPr>
          </a:p>
          <a:p>
            <a:pPr lvl="1">
              <a:buFont typeface="Arial" charset="0"/>
              <a:buNone/>
            </a:pP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endParaRPr lang="en-US" altLang="en-US" sz="1000" dirty="0">
              <a:latin typeface="Oracle Sans" panose="020B0503020204020204" pitchFamily="34" charset="0"/>
              <a:cs typeface="Oracle Sans" panose="020B0503020204020204" pitchFamily="34" charset="0"/>
            </a:endParaRPr>
          </a:p>
          <a:p>
            <a:pPr lvl="1">
              <a:buFont typeface="Arial" charset="0"/>
              <a:buNone/>
            </a:pPr>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Sorting by column alias:</a:t>
            </a:r>
          </a:p>
          <a:p>
            <a:pPr lvl="1"/>
            <a:endParaRPr lang="en-US" altLang="en-US" dirty="0">
              <a:latin typeface="Oracle Sans" panose="020B0503020204020204" pitchFamily="34" charset="0"/>
              <a:cs typeface="Oracle Sans" panose="020B0503020204020204" pitchFamily="34" charset="0"/>
            </a:endParaRPr>
          </a:p>
          <a:p>
            <a:pPr lvl="1">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53259"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Sorting</a:t>
            </a:r>
          </a:p>
        </p:txBody>
      </p:sp>
      <p:grpSp>
        <p:nvGrpSpPr>
          <p:cNvPr id="3" name="Group 2"/>
          <p:cNvGrpSpPr/>
          <p:nvPr/>
        </p:nvGrpSpPr>
        <p:grpSpPr>
          <a:xfrm>
            <a:off x="2946225" y="3109930"/>
            <a:ext cx="12350948" cy="1601522"/>
            <a:chOff x="2061964" y="1519171"/>
            <a:chExt cx="8233965" cy="1067681"/>
          </a:xfrm>
        </p:grpSpPr>
        <p:sp>
          <p:nvSpPr>
            <p:cNvPr id="13" name="Content Placeholder 2"/>
            <p:cNvSpPr txBox="1">
              <a:spLocks/>
            </p:cNvSpPr>
            <p:nvPr/>
          </p:nvSpPr>
          <p:spPr bwMode="gray">
            <a:xfrm>
              <a:off x="2061964" y="1676401"/>
              <a:ext cx="8131421"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job_id, department_id, hire_date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department_id DESC ;</a:t>
              </a:r>
            </a:p>
          </p:txBody>
        </p:sp>
        <p:sp>
          <p:nvSpPr>
            <p:cNvPr id="53258" name="Rectangle 5"/>
            <p:cNvSpPr>
              <a:spLocks noChangeArrowheads="1"/>
            </p:cNvSpPr>
            <p:nvPr/>
          </p:nvSpPr>
          <p:spPr bwMode="gray">
            <a:xfrm>
              <a:off x="4867934" y="2256447"/>
              <a:ext cx="708603" cy="330405"/>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1" name="Oval 15"/>
            <p:cNvSpPr>
              <a:spLocks noChangeArrowheads="1"/>
            </p:cNvSpPr>
            <p:nvPr/>
          </p:nvSpPr>
          <p:spPr bwMode="blackWhite">
            <a:xfrm>
              <a:off x="9957791" y="1519171"/>
              <a:ext cx="338138"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grpSp>
      <p:grpSp>
        <p:nvGrpSpPr>
          <p:cNvPr id="2" name="Group 1"/>
          <p:cNvGrpSpPr/>
          <p:nvPr/>
        </p:nvGrpSpPr>
        <p:grpSpPr>
          <a:xfrm>
            <a:off x="2947973" y="6161050"/>
            <a:ext cx="12347453" cy="1541753"/>
            <a:chOff x="2061964" y="3525056"/>
            <a:chExt cx="8231635" cy="1027835"/>
          </a:xfrm>
        </p:grpSpPr>
        <p:sp>
          <p:nvSpPr>
            <p:cNvPr id="21" name="Content Placeholder 2"/>
            <p:cNvSpPr txBox="1">
              <a:spLocks/>
            </p:cNvSpPr>
            <p:nvPr/>
          </p:nvSpPr>
          <p:spPr bwMode="gray">
            <a:xfrm>
              <a:off x="2061964" y="3657601"/>
              <a:ext cx="8130256"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salary*12 annsal</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annsal ;</a:t>
              </a:r>
            </a:p>
          </p:txBody>
        </p:sp>
        <p:sp>
          <p:nvSpPr>
            <p:cNvPr id="53253" name="Rectangle 8"/>
            <p:cNvSpPr>
              <a:spLocks noChangeArrowheads="1"/>
            </p:cNvSpPr>
            <p:nvPr/>
          </p:nvSpPr>
          <p:spPr bwMode="gray">
            <a:xfrm>
              <a:off x="7072856" y="3731882"/>
              <a:ext cx="893763" cy="344487"/>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53254" name="Rectangle 9"/>
            <p:cNvSpPr>
              <a:spLocks noChangeArrowheads="1"/>
            </p:cNvSpPr>
            <p:nvPr/>
          </p:nvSpPr>
          <p:spPr bwMode="gray">
            <a:xfrm>
              <a:off x="3214092" y="4276012"/>
              <a:ext cx="899459" cy="276879"/>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2" name="Oval 16"/>
            <p:cNvSpPr>
              <a:spLocks noChangeArrowheads="1"/>
            </p:cNvSpPr>
            <p:nvPr/>
          </p:nvSpPr>
          <p:spPr bwMode="blackWhite">
            <a:xfrm>
              <a:off x="9952287" y="3525056"/>
              <a:ext cx="341312" cy="341313"/>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grpSp>
    </p:spTree>
    <p:custDataLst>
      <p:tags r:id="rId1"/>
    </p:custDataLst>
    <p:extLst>
      <p:ext uri="{BB962C8B-B14F-4D97-AF65-F5344CB8AC3E}">
        <p14:creationId xmlns:p14="http://schemas.microsoft.com/office/powerpoint/2010/main" val="143329945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a:extLst>
              <a:ext uri="{FF2B5EF4-FFF2-40B4-BE49-F238E27FC236}">
                <a16:creationId xmlns="" xmlns:a16="http://schemas.microsoft.com/office/drawing/2014/main" id="{D4B8143C-F9D6-43B6-AAF2-CBA5EFB8D3AE}"/>
              </a:ext>
            </a:extLst>
          </p:cNvPr>
          <p:cNvSpPr txBox="1">
            <a:spLocks noChangeArrowheads="1"/>
          </p:cNvSpPr>
          <p:nvPr/>
        </p:nvSpPr>
        <p:spPr bwMode="gray">
          <a:xfrm>
            <a:off x="933451" y="2704209"/>
            <a:ext cx="16421100" cy="34292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Sorting by using the column’s numeric position:</a:t>
            </a:r>
          </a:p>
          <a:p>
            <a:pPr lvl="1"/>
            <a:endParaRPr lang="en-US" altLang="en-US" dirty="0">
              <a:latin typeface="Oracle Sans" panose="020B0503020204020204" pitchFamily="34" charset="0"/>
              <a:cs typeface="Oracle Sans" panose="020B0503020204020204" pitchFamily="34" charset="0"/>
            </a:endParaRPr>
          </a:p>
          <a:p>
            <a:pPr lvl="1">
              <a:buFont typeface="Arial" charset="0"/>
              <a:buNone/>
            </a:pPr>
            <a:r>
              <a:rPr lang="en-US" altLang="en-US" dirty="0">
                <a:latin typeface="Oracle Sans" panose="020B0503020204020204" pitchFamily="34" charset="0"/>
                <a:cs typeface="Oracle Sans" panose="020B0503020204020204" pitchFamily="34" charset="0"/>
              </a:rPr>
              <a:t/>
            </a:r>
            <a:br>
              <a:rPr lang="en-US" altLang="en-US" dirty="0">
                <a:latin typeface="Oracle Sans" panose="020B0503020204020204" pitchFamily="34" charset="0"/>
                <a:cs typeface="Oracle Sans" panose="020B0503020204020204" pitchFamily="34" charset="0"/>
              </a:rPr>
            </a:br>
            <a:endParaRPr lang="en-US" altLang="en-US" dirty="0">
              <a:latin typeface="Oracle Sans" panose="020B0503020204020204" pitchFamily="34" charset="0"/>
              <a:cs typeface="Oracle Sans" panose="020B0503020204020204" pitchFamily="34" charset="0"/>
            </a:endParaRPr>
          </a:p>
          <a:p>
            <a:pPr lvl="1">
              <a:buFont typeface="Arial" charset="0"/>
              <a:buNone/>
            </a:pPr>
            <a:endParaRPr lang="en-US" altLang="en-US" dirty="0">
              <a:latin typeface="Oracle Sans" panose="020B0503020204020204" pitchFamily="34" charset="0"/>
              <a:cs typeface="Oracle Sans" panose="020B0503020204020204" pitchFamily="34" charset="0"/>
            </a:endParaRPr>
          </a:p>
          <a:p>
            <a:pPr lvl="1">
              <a:buFont typeface="Arial" charset="0"/>
              <a:buNone/>
            </a:pPr>
            <a:endParaRPr lang="en-US" altLang="en-US" sz="1000"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Sorting by multiple columns:</a:t>
            </a:r>
          </a:p>
        </p:txBody>
      </p:sp>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Sorting</a:t>
            </a:r>
          </a:p>
        </p:txBody>
      </p:sp>
      <p:grpSp>
        <p:nvGrpSpPr>
          <p:cNvPr id="3" name="Group 2"/>
          <p:cNvGrpSpPr/>
          <p:nvPr/>
        </p:nvGrpSpPr>
        <p:grpSpPr>
          <a:xfrm>
            <a:off x="2951462" y="3440523"/>
            <a:ext cx="12196310" cy="1342937"/>
            <a:chOff x="2133321" y="1679676"/>
            <a:chExt cx="8130873" cy="895291"/>
          </a:xfrm>
        </p:grpSpPr>
        <p:sp>
          <p:nvSpPr>
            <p:cNvPr id="12" name="Content Placeholder 2"/>
            <p:cNvSpPr txBox="1">
              <a:spLocks/>
            </p:cNvSpPr>
            <p:nvPr/>
          </p:nvSpPr>
          <p:spPr bwMode="gray">
            <a:xfrm>
              <a:off x="2133321" y="1679676"/>
              <a:ext cx="8130873" cy="89529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job_id, department_id, hire_date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3;</a:t>
              </a:r>
            </a:p>
          </p:txBody>
        </p:sp>
        <p:sp>
          <p:nvSpPr>
            <p:cNvPr id="55306" name="Rectangle 5"/>
            <p:cNvSpPr>
              <a:spLocks noChangeArrowheads="1"/>
            </p:cNvSpPr>
            <p:nvPr/>
          </p:nvSpPr>
          <p:spPr bwMode="gray">
            <a:xfrm>
              <a:off x="3207608" y="2298361"/>
              <a:ext cx="377851" cy="276606"/>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grpSp>
        <p:nvGrpSpPr>
          <p:cNvPr id="2" name="Group 1"/>
          <p:cNvGrpSpPr/>
          <p:nvPr/>
        </p:nvGrpSpPr>
        <p:grpSpPr>
          <a:xfrm>
            <a:off x="2951312" y="6380171"/>
            <a:ext cx="12196460" cy="1342935"/>
            <a:chOff x="2229153" y="3653434"/>
            <a:chExt cx="8034054" cy="895290"/>
          </a:xfrm>
        </p:grpSpPr>
        <p:sp>
          <p:nvSpPr>
            <p:cNvPr id="14" name="Content Placeholder 2"/>
            <p:cNvSpPr txBox="1">
              <a:spLocks/>
            </p:cNvSpPr>
            <p:nvPr/>
          </p:nvSpPr>
          <p:spPr bwMode="gray">
            <a:xfrm>
              <a:off x="2230419" y="3653434"/>
              <a:ext cx="8032788"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department_id,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department_id, salary DESC;</a:t>
              </a:r>
            </a:p>
          </p:txBody>
        </p:sp>
        <p:sp>
          <p:nvSpPr>
            <p:cNvPr id="55313" name="Rectangle 12"/>
            <p:cNvSpPr>
              <a:spLocks noChangeArrowheads="1"/>
            </p:cNvSpPr>
            <p:nvPr/>
          </p:nvSpPr>
          <p:spPr bwMode="gray">
            <a:xfrm>
              <a:off x="2229153" y="4248032"/>
              <a:ext cx="4693227" cy="298450"/>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
        <p:nvSpPr>
          <p:cNvPr id="19" name="Oval 15">
            <a:extLst>
              <a:ext uri="{FF2B5EF4-FFF2-40B4-BE49-F238E27FC236}">
                <a16:creationId xmlns="" xmlns:a16="http://schemas.microsoft.com/office/drawing/2014/main" id="{9E948E5B-5646-4EC1-B737-252CADD219DB}"/>
              </a:ext>
            </a:extLst>
          </p:cNvPr>
          <p:cNvSpPr>
            <a:spLocks noChangeArrowheads="1"/>
          </p:cNvSpPr>
          <p:nvPr/>
        </p:nvSpPr>
        <p:spPr bwMode="blackWhite">
          <a:xfrm>
            <a:off x="14812268" y="3195698"/>
            <a:ext cx="507207"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3</a:t>
            </a:r>
          </a:p>
        </p:txBody>
      </p:sp>
      <p:sp>
        <p:nvSpPr>
          <p:cNvPr id="20" name="Oval 16">
            <a:extLst>
              <a:ext uri="{FF2B5EF4-FFF2-40B4-BE49-F238E27FC236}">
                <a16:creationId xmlns="" xmlns:a16="http://schemas.microsoft.com/office/drawing/2014/main" id="{F549F4EE-5207-4FDD-9D64-79C30DAB8967}"/>
              </a:ext>
            </a:extLst>
          </p:cNvPr>
          <p:cNvSpPr>
            <a:spLocks noChangeArrowheads="1"/>
          </p:cNvSpPr>
          <p:nvPr/>
        </p:nvSpPr>
        <p:spPr bwMode="blackWhite">
          <a:xfrm>
            <a:off x="14805760" y="6161050"/>
            <a:ext cx="511968"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4</a:t>
            </a:r>
          </a:p>
        </p:txBody>
      </p:sp>
    </p:spTree>
    <p:custDataLst>
      <p:tags r:id="rId1"/>
    </p:custDataLst>
    <p:extLst>
      <p:ext uri="{BB962C8B-B14F-4D97-AF65-F5344CB8AC3E}">
        <p14:creationId xmlns:p14="http://schemas.microsoft.com/office/powerpoint/2010/main" val="225074201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Rectangle 5">
            <a:extLst>
              <a:ext uri="{FF2B5EF4-FFF2-40B4-BE49-F238E27FC236}">
                <a16:creationId xmlns="" xmlns:a16="http://schemas.microsoft.com/office/drawing/2014/main" id="{4FA30BC0-6FC8-4026-AEE6-7E55F012D70A}"/>
              </a:ext>
            </a:extLst>
          </p:cNvPr>
          <p:cNvSpPr>
            <a:spLocks noGrp="1" noChangeArrowheads="1"/>
          </p:cNvSpPr>
          <p:nvPr>
            <p:ph idx="1"/>
          </p:nvPr>
        </p:nvSpPr>
        <p:spPr>
          <a:xfrm>
            <a:off x="933450" y="2273300"/>
            <a:ext cx="16421100" cy="495843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Limiting rows with:</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WHERE</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 comparison operators using </a:t>
            </a:r>
            <a:r>
              <a:rPr lang="en-US" dirty="0">
                <a:solidFill>
                  <a:schemeClr val="tx1">
                    <a:lumMod val="50000"/>
                    <a:lumOff val="50000"/>
                  </a:schemeClr>
                </a:solidFill>
                <a:latin typeface="Courier New" pitchFamily="49" charset="0"/>
                <a:cs typeface="Oracle Sans" panose="020B0503020204020204" pitchFamily="34" charset="0"/>
              </a:rPr>
              <a: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BETWEEN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IN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LIKE</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NULL</a:t>
            </a:r>
            <a:r>
              <a:rPr lang="en-US" dirty="0">
                <a:solidFill>
                  <a:schemeClr val="tx1">
                    <a:lumMod val="50000"/>
                    <a:lumOff val="50000"/>
                  </a:schemeClr>
                </a:solidFill>
                <a:latin typeface="Oracle Sans" panose="020B0503020204020204" pitchFamily="34" charset="0"/>
                <a:cs typeface="Oracle Sans" panose="020B0503020204020204" pitchFamily="34" charset="0"/>
              </a:rPr>
              <a:t> conditions</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Logical conditions using </a:t>
            </a:r>
            <a:r>
              <a:rPr lang="en-US" dirty="0">
                <a:solidFill>
                  <a:schemeClr val="tx1">
                    <a:lumMod val="50000"/>
                    <a:lumOff val="50000"/>
                  </a:schemeClr>
                </a:solidFill>
                <a:latin typeface="Courier New" pitchFamily="49" charset="0"/>
                <a:cs typeface="Oracle Sans" panose="020B0503020204020204" pitchFamily="34" charset="0"/>
              </a:rPr>
              <a:t>AND</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OR</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NOT</a:t>
            </a:r>
            <a:r>
              <a:rPr lang="en-US" dirty="0">
                <a:solidFill>
                  <a:schemeClr val="tx1">
                    <a:lumMod val="50000"/>
                    <a:lumOff val="50000"/>
                  </a:schemeClr>
                </a:solidFill>
                <a:latin typeface="Oracle Sans" panose="020B0503020204020204" pitchFamily="34" charset="0"/>
                <a:cs typeface="Oracle Sans" panose="020B0503020204020204" pitchFamily="34" charset="0"/>
              </a:rPr>
              <a:t> operators</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Rules of precedence for operators in an expression</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Sorting rows using the </a:t>
            </a:r>
            <a:r>
              <a:rPr lang="en-US" dirty="0">
                <a:solidFill>
                  <a:schemeClr val="tx1">
                    <a:lumMod val="50000"/>
                    <a:lumOff val="50000"/>
                  </a:schemeClr>
                </a:solidFill>
                <a:latin typeface="Courier New" pitchFamily="49" charset="0"/>
                <a:cs typeface="Oracle Sans" panose="020B0503020204020204" pitchFamily="34" charset="0"/>
              </a:rPr>
              <a:t>ORDER</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BY</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1">
              <a:buClr>
                <a:schemeClr val="accent1"/>
              </a:buClr>
              <a:defRPr/>
            </a:pPr>
            <a:r>
              <a:rPr lang="en-US" dirty="0">
                <a:latin typeface="Oracle Sans" panose="020B0503020204020204" pitchFamily="34" charset="0"/>
                <a:cs typeface="Oracle Sans" panose="020B0503020204020204" pitchFamily="34" charset="0"/>
              </a:rPr>
              <a:t>SQL row limiting clause in a query</a:t>
            </a:r>
            <a:r>
              <a:rPr lang="en-US" dirty="0">
                <a:solidFill>
                  <a:srgbClr val="5F5F5F"/>
                </a:solidFill>
                <a:latin typeface="Oracle Sans" panose="020B0503020204020204" pitchFamily="34" charset="0"/>
                <a:cs typeface="Oracle Sans" panose="020B0503020204020204" pitchFamily="34" charset="0"/>
              </a:rPr>
              <a:t> </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Substitution variables in Oracle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Assigning values to variables</a:t>
            </a:r>
          </a:p>
        </p:txBody>
      </p:sp>
    </p:spTree>
    <p:custDataLst>
      <p:tags r:id="rId1"/>
    </p:custDataLst>
    <p:extLst>
      <p:ext uri="{BB962C8B-B14F-4D97-AF65-F5344CB8AC3E}">
        <p14:creationId xmlns:p14="http://schemas.microsoft.com/office/powerpoint/2010/main" val="57564725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SQL Row Limiting Clause</a:t>
            </a:r>
          </a:p>
        </p:txBody>
      </p:sp>
      <p:sp>
        <p:nvSpPr>
          <p:cNvPr id="59395" name="Content Placeholder 2"/>
          <p:cNvSpPr>
            <a:spLocks noGrp="1"/>
          </p:cNvSpPr>
          <p:nvPr>
            <p:ph idx="1"/>
          </p:nvPr>
        </p:nvSpPr>
        <p:spPr>
          <a:xfrm>
            <a:off x="933451" y="2272710"/>
            <a:ext cx="16421100" cy="109266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can use the row limiting clause to limit the rows that are returned by a query. </a:t>
            </a:r>
          </a:p>
          <a:p>
            <a:pPr lvl="1"/>
            <a:r>
              <a:rPr lang="en-US" altLang="en-US" dirty="0">
                <a:latin typeface="Oracle Sans" panose="020B0503020204020204" pitchFamily="34" charset="0"/>
                <a:cs typeface="Oracle Sans" panose="020B0503020204020204" pitchFamily="34" charset="0"/>
              </a:rPr>
              <a:t>You can use this clause to implement Top-N reporting.</a:t>
            </a:r>
          </a:p>
        </p:txBody>
      </p:sp>
      <p:grpSp>
        <p:nvGrpSpPr>
          <p:cNvPr id="9" name="Group 8">
            <a:extLst>
              <a:ext uri="{FF2B5EF4-FFF2-40B4-BE49-F238E27FC236}">
                <a16:creationId xmlns="" xmlns:a16="http://schemas.microsoft.com/office/drawing/2014/main" id="{6B73A11B-033B-4464-996A-0D6FC3B69388}"/>
              </a:ext>
            </a:extLst>
          </p:cNvPr>
          <p:cNvGrpSpPr/>
          <p:nvPr/>
        </p:nvGrpSpPr>
        <p:grpSpPr>
          <a:xfrm>
            <a:off x="3221503" y="4187600"/>
            <a:ext cx="11899945" cy="3788996"/>
            <a:chOff x="3941151" y="4187600"/>
            <a:chExt cx="11899945" cy="3788996"/>
          </a:xfrm>
        </p:grpSpPr>
        <p:sp>
          <p:nvSpPr>
            <p:cNvPr id="13" name="Oval 12"/>
            <p:cNvSpPr/>
            <p:nvPr/>
          </p:nvSpPr>
          <p:spPr bwMode="auto">
            <a:xfrm>
              <a:off x="7249504" y="4187600"/>
              <a:ext cx="3788996" cy="3788996"/>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5" name="Rounded Rectangle 14"/>
            <p:cNvSpPr/>
            <p:nvPr/>
          </p:nvSpPr>
          <p:spPr bwMode="auto">
            <a:xfrm>
              <a:off x="12240646" y="5783015"/>
              <a:ext cx="3600450" cy="52400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rgbClr val="000000"/>
                </a:solidFill>
                <a:effectLst/>
                <a:latin typeface="Oracle Sans" panose="020B0503020204020204" pitchFamily="34" charset="0"/>
                <a:cs typeface="Oracle Sans" panose="020B0503020204020204" pitchFamily="34" charset="0"/>
              </a:endParaRPr>
            </a:p>
          </p:txBody>
        </p:sp>
        <p:sp>
          <p:nvSpPr>
            <p:cNvPr id="14" name="Rounded Rectangle 13"/>
            <p:cNvSpPr/>
            <p:nvPr/>
          </p:nvSpPr>
          <p:spPr bwMode="auto">
            <a:xfrm>
              <a:off x="3941151" y="4720970"/>
              <a:ext cx="3344634" cy="52400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rgbClr val="000000"/>
                </a:solidFill>
                <a:effectLst/>
                <a:latin typeface="Oracle Sans" panose="020B0503020204020204" pitchFamily="34" charset="0"/>
                <a:cs typeface="Oracle Sans" panose="020B0503020204020204" pitchFamily="34" charset="0"/>
              </a:endParaRPr>
            </a:p>
          </p:txBody>
        </p:sp>
        <p:sp>
          <p:nvSpPr>
            <p:cNvPr id="6" name="TextBox 5"/>
            <p:cNvSpPr txBox="1"/>
            <p:nvPr/>
          </p:nvSpPr>
          <p:spPr>
            <a:xfrm>
              <a:off x="4168906" y="4743536"/>
              <a:ext cx="2889124" cy="461665"/>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mn-lt"/>
                  <a:cs typeface="Oracle Sans" panose="020B0503020204020204" pitchFamily="34" charset="0"/>
                </a:rPr>
                <a:t>Table with 100 rows</a:t>
              </a:r>
            </a:p>
          </p:txBody>
        </p:sp>
        <p:sp>
          <p:nvSpPr>
            <p:cNvPr id="7" name="TextBox 6"/>
            <p:cNvSpPr txBox="1"/>
            <p:nvPr/>
          </p:nvSpPr>
          <p:spPr>
            <a:xfrm>
              <a:off x="12421058" y="5807614"/>
              <a:ext cx="3239626"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mn-lt"/>
                  <a:cs typeface="Oracle Sans" panose="020B0503020204020204" pitchFamily="34" charset="0"/>
                </a:rPr>
                <a:t>Fetch first 3 rows only</a:t>
              </a:r>
            </a:p>
          </p:txBody>
        </p:sp>
        <p:cxnSp>
          <p:nvCxnSpPr>
            <p:cNvPr id="4" name="Straight Arrow Connector 3"/>
            <p:cNvCxnSpPr>
              <a:cxnSpLocks/>
              <a:endCxn id="14" idx="3"/>
            </p:cNvCxnSpPr>
            <p:nvPr/>
          </p:nvCxnSpPr>
          <p:spPr bwMode="auto">
            <a:xfrm flipH="1" flipV="1">
              <a:off x="7285785" y="4982973"/>
              <a:ext cx="2014701" cy="8988"/>
            </a:xfrm>
            <a:prstGeom prst="straightConnector1">
              <a:avLst/>
            </a:prstGeom>
            <a:noFill/>
            <a:ln w="38100" cap="flat" cmpd="sng" algn="ctr">
              <a:solidFill>
                <a:schemeClr val="tx1"/>
              </a:solidFill>
              <a:prstDash val="solid"/>
              <a:round/>
              <a:headEnd type="none" w="sm" len="sm"/>
              <a:tailEnd type="triangle" w="lg" len="lg"/>
            </a:ln>
            <a:effectLst/>
          </p:spPr>
        </p:cxnSp>
        <p:cxnSp>
          <p:nvCxnSpPr>
            <p:cNvPr id="10" name="Straight Arrow Connector 9"/>
            <p:cNvCxnSpPr>
              <a:cxnSpLocks/>
              <a:stCxn id="5" idx="3"/>
              <a:endCxn id="15" idx="1"/>
            </p:cNvCxnSpPr>
            <p:nvPr/>
          </p:nvCxnSpPr>
          <p:spPr bwMode="auto">
            <a:xfrm flipV="1">
              <a:off x="10744200" y="6045018"/>
              <a:ext cx="1496446" cy="2534"/>
            </a:xfrm>
            <a:prstGeom prst="straightConnector1">
              <a:avLst/>
            </a:prstGeom>
            <a:noFill/>
            <a:ln w="38100" cap="flat" cmpd="sng" algn="ctr">
              <a:solidFill>
                <a:schemeClr val="tx1"/>
              </a:solidFill>
              <a:prstDash val="solid"/>
              <a:round/>
              <a:headEnd type="none" w="sm" len="sm"/>
              <a:tailEnd type="triangle" w="lg" len="lg"/>
            </a:ln>
            <a:effectLst/>
          </p:spPr>
        </p:cxnSp>
        <p:pic>
          <p:nvPicPr>
            <p:cNvPr id="5" name="Picture 4" descr="cnt234297.gif"/>
            <p:cNvPicPr>
              <a:picLocks noChangeAspect="1"/>
            </p:cNvPicPr>
            <p:nvPr/>
          </p:nvPicPr>
          <p:blipFill>
            <a:blip r:embed="rId4" cstate="print"/>
            <a:stretch>
              <a:fillRect/>
            </a:stretch>
          </p:blipFill>
          <p:spPr>
            <a:xfrm>
              <a:off x="8001000" y="4763357"/>
              <a:ext cx="2743200" cy="2568389"/>
            </a:xfrm>
            <a:prstGeom prst="rect">
              <a:avLst/>
            </a:prstGeom>
          </p:spPr>
        </p:pic>
      </p:grpSp>
    </p:spTree>
    <p:custDataLst>
      <p:tags r:id="rId1"/>
    </p:custDataLst>
    <p:extLst>
      <p:ext uri="{BB962C8B-B14F-4D97-AF65-F5344CB8AC3E}">
        <p14:creationId xmlns:p14="http://schemas.microsoft.com/office/powerpoint/2010/main" val="396180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5"/>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Using SQL Row Limiting Clause in a Query in Oracle</a:t>
            </a:r>
          </a:p>
        </p:txBody>
      </p:sp>
      <p:sp>
        <p:nvSpPr>
          <p:cNvPr id="5" name="Content Placeholder 2"/>
          <p:cNvSpPr txBox="1">
            <a:spLocks/>
          </p:cNvSpPr>
          <p:nvPr/>
        </p:nvSpPr>
        <p:spPr bwMode="gray">
          <a:xfrm>
            <a:off x="3095328" y="4187294"/>
            <a:ext cx="12097344" cy="333247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a:defRPr/>
            </a:pPr>
            <a:r>
              <a:rPr lang="en-US" sz="2400" b="1" dirty="0">
                <a:solidFill>
                  <a:schemeClr val="tx1">
                    <a:lumMod val="75000"/>
                  </a:schemeClr>
                </a:solidFill>
                <a:latin typeface="Courier New" pitchFamily="49" charset="0"/>
                <a:cs typeface="Courier New" pitchFamily="49" charset="0"/>
              </a:rPr>
              <a:t>SELECT …</a:t>
            </a:r>
          </a:p>
          <a:p>
            <a:pPr eaLnBrk="1">
              <a:defRPr/>
            </a:pPr>
            <a:r>
              <a:rPr lang="en-US" sz="2400" b="1" dirty="0">
                <a:solidFill>
                  <a:schemeClr val="tx1">
                    <a:lumMod val="75000"/>
                  </a:schemeClr>
                </a:solidFill>
                <a:latin typeface="Courier New" pitchFamily="49" charset="0"/>
                <a:cs typeface="Courier New" pitchFamily="49" charset="0"/>
              </a:rPr>
              <a:t>   FROM …</a:t>
            </a:r>
          </a:p>
          <a:p>
            <a:pPr eaLnBrk="1">
              <a:defRPr/>
            </a:pPr>
            <a:r>
              <a:rPr lang="en-US" sz="2400" b="1" dirty="0">
                <a:solidFill>
                  <a:schemeClr val="tx1">
                    <a:lumMod val="75000"/>
                  </a:schemeClr>
                </a:solidFill>
                <a:latin typeface="Courier New" pitchFamily="49" charset="0"/>
                <a:cs typeface="Courier New" pitchFamily="49" charset="0"/>
              </a:rPr>
              <a:t> [ WHERE …  ]</a:t>
            </a:r>
          </a:p>
          <a:p>
            <a:pPr eaLnBrk="1">
              <a:defRPr/>
            </a:pPr>
            <a:r>
              <a:rPr lang="en-US" sz="2400" b="1" dirty="0">
                <a:solidFill>
                  <a:schemeClr val="tx1">
                    <a:lumMod val="75000"/>
                  </a:schemeClr>
                </a:solidFill>
                <a:latin typeface="Courier New" pitchFamily="49" charset="0"/>
                <a:cs typeface="Courier New" pitchFamily="49" charset="0"/>
              </a:rPr>
              <a:t> [ ORDER BY …  ]</a:t>
            </a:r>
          </a:p>
          <a:p>
            <a:pPr eaLnBrk="1" fontAlgn="auto" hangingPunct="1">
              <a:defRPr/>
            </a:pP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[OFFSET offset { ROW | ROWS }]</a:t>
            </a:r>
          </a:p>
          <a:p>
            <a:pPr eaLnBrk="1" fontAlgn="auto" hangingPunct="1">
              <a:defRPr/>
            </a:pPr>
            <a:r>
              <a:rPr lang="en-US" sz="2400" b="1" dirty="0">
                <a:solidFill>
                  <a:srgbClr val="FF0000"/>
                </a:solidFill>
                <a:latin typeface="Courier New" pitchFamily="49" charset="0"/>
                <a:cs typeface="Courier New" pitchFamily="49" charset="0"/>
              </a:rPr>
              <a:t>[FETCH { FIRST | NEXT } [{ row_count | percent PERCENT }] { ROW | ROWS } </a:t>
            </a:r>
          </a:p>
          <a:p>
            <a:pPr eaLnBrk="1" fontAlgn="auto" hangingPunct="1">
              <a:defRPr/>
            </a:pPr>
            <a:r>
              <a:rPr lang="en-US" sz="2400" b="1" dirty="0">
                <a:solidFill>
                  <a:srgbClr val="FF0000"/>
                </a:solidFill>
                <a:latin typeface="Courier New" pitchFamily="49" charset="0"/>
                <a:cs typeface="Courier New" pitchFamily="49" charset="0"/>
              </a:rPr>
              <a:t>  { ONLY | WITH TIES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
        <p:nvSpPr>
          <p:cNvPr id="10" name="Content Placeholder 10">
            <a:extLst>
              <a:ext uri="{FF2B5EF4-FFF2-40B4-BE49-F238E27FC236}">
                <a16:creationId xmlns="" xmlns:a16="http://schemas.microsoft.com/office/drawing/2014/main" id="{4D8428CC-8874-4750-B0EA-16F13F31EEEA}"/>
              </a:ext>
            </a:extLst>
          </p:cNvPr>
          <p:cNvSpPr>
            <a:spLocks noGrp="1"/>
          </p:cNvSpPr>
          <p:nvPr>
            <p:ph idx="1"/>
          </p:nvPr>
        </p:nvSpPr>
        <p:spPr>
          <a:xfrm>
            <a:off x="933450" y="227330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ea typeface="MS PGothic" pitchFamily="34" charset="-128"/>
                <a:cs typeface="Oracle Sans" panose="020B0503020204020204" pitchFamily="34" charset="0"/>
              </a:rPr>
              <a:t>You specify the </a:t>
            </a:r>
            <a:r>
              <a:rPr lang="en-US" altLang="en-US" dirty="0">
                <a:latin typeface="Courier New" pitchFamily="49" charset="0"/>
                <a:ea typeface="MS PGothic" pitchFamily="34" charset="-128"/>
                <a:cs typeface="Courier New" pitchFamily="49" charset="0"/>
              </a:rPr>
              <a:t>row_limiting_clause</a:t>
            </a:r>
            <a:r>
              <a:rPr lang="en-US" altLang="en-US" dirty="0">
                <a:latin typeface="Oracle Sans" panose="020B0503020204020204" pitchFamily="34" charset="0"/>
                <a:ea typeface="MS PGothic" pitchFamily="34" charset="-128"/>
                <a:cs typeface="Oracle Sans" panose="020B0503020204020204" pitchFamily="34" charset="0"/>
              </a:rPr>
              <a:t> in the SQL </a:t>
            </a:r>
            <a:r>
              <a:rPr lang="en-US" altLang="en-US" dirty="0">
                <a:latin typeface="Courier New" pitchFamily="49" charset="0"/>
                <a:ea typeface="MS PGothic" pitchFamily="34" charset="-128"/>
                <a:cs typeface="Oracle Sans" panose="020B0503020204020204" pitchFamily="34" charset="0"/>
              </a:rPr>
              <a:t>SELECT</a:t>
            </a:r>
            <a:r>
              <a:rPr lang="en-US" altLang="en-US" dirty="0">
                <a:latin typeface="Oracle Sans" panose="020B0503020204020204" pitchFamily="34" charset="0"/>
                <a:ea typeface="MS PGothic" pitchFamily="34" charset="-128"/>
                <a:cs typeface="Oracle Sans" panose="020B0503020204020204" pitchFamily="34" charset="0"/>
              </a:rPr>
              <a:t> statement by placing it after the </a:t>
            </a:r>
            <a:r>
              <a:rPr lang="en-US" altLang="en-US" dirty="0">
                <a:latin typeface="Courier New" pitchFamily="49" charset="0"/>
                <a:ea typeface="MS PGothic" pitchFamily="34" charset="-128"/>
                <a:cs typeface="Oracle Sans" panose="020B0503020204020204" pitchFamily="34" charset="0"/>
              </a:rPr>
              <a:t>ORDER BY</a:t>
            </a:r>
            <a:r>
              <a:rPr lang="en-US" altLang="en-US" dirty="0">
                <a:latin typeface="Oracle Sans" panose="020B0503020204020204" pitchFamily="34" charset="0"/>
                <a:ea typeface="MS PGothic" pitchFamily="34" charset="-128"/>
                <a:cs typeface="Oracle Sans" panose="020B0503020204020204" pitchFamily="34" charset="0"/>
              </a:rPr>
              <a:t> clause.</a:t>
            </a:r>
          </a:p>
          <a:p>
            <a:r>
              <a:rPr lang="en-US" altLang="en-US" dirty="0">
                <a:latin typeface="Oracle Sans" panose="020B0503020204020204" pitchFamily="34" charset="0"/>
                <a:ea typeface="MS PGothic" pitchFamily="34" charset="-128"/>
                <a:cs typeface="Oracle Sans" panose="020B0503020204020204" pitchFamily="34" charset="0"/>
              </a:rPr>
              <a:t>Syntax:</a:t>
            </a:r>
          </a:p>
        </p:txBody>
      </p:sp>
    </p:spTree>
    <p:custDataLst>
      <p:tags r:id="rId1"/>
    </p:custDataLst>
    <p:extLst>
      <p:ext uri="{BB962C8B-B14F-4D97-AF65-F5344CB8AC3E}">
        <p14:creationId xmlns:p14="http://schemas.microsoft.com/office/powerpoint/2010/main" val="367840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 do the following:</a:t>
            </a:r>
          </a:p>
          <a:p>
            <a:pPr lvl="1"/>
            <a:r>
              <a:rPr lang="en-US" altLang="en-US" dirty="0">
                <a:latin typeface="Oracle Sans" panose="020B0503020204020204" pitchFamily="34" charset="0"/>
                <a:cs typeface="Oracle Sans" panose="020B0503020204020204" pitchFamily="34" charset="0"/>
              </a:rPr>
              <a:t>Limit the rows that are retrieved by a query</a:t>
            </a:r>
          </a:p>
          <a:p>
            <a:pPr lvl="1"/>
            <a:r>
              <a:rPr lang="en-US" altLang="en-US" dirty="0">
                <a:latin typeface="Oracle Sans" panose="020B0503020204020204" pitchFamily="34" charset="0"/>
                <a:cs typeface="Oracle Sans" panose="020B0503020204020204" pitchFamily="34" charset="0"/>
              </a:rPr>
              <a:t>Sort the rows that are retrieved by a query</a:t>
            </a:r>
          </a:p>
        </p:txBody>
      </p:sp>
    </p:spTree>
    <p:custDataLst>
      <p:tags r:id="rId1"/>
    </p:custDataLst>
    <p:extLst>
      <p:ext uri="{BB962C8B-B14F-4D97-AF65-F5344CB8AC3E}">
        <p14:creationId xmlns:p14="http://schemas.microsoft.com/office/powerpoint/2010/main" val="247712699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SQL Row Limiting Clause: Example in Oracle</a:t>
            </a:r>
          </a:p>
        </p:txBody>
      </p:sp>
      <p:grpSp>
        <p:nvGrpSpPr>
          <p:cNvPr id="65539" name="Group 4"/>
          <p:cNvGrpSpPr>
            <a:grpSpLocks/>
          </p:cNvGrpSpPr>
          <p:nvPr/>
        </p:nvGrpSpPr>
        <p:grpSpPr bwMode="auto">
          <a:xfrm>
            <a:off x="2907508" y="2275742"/>
            <a:ext cx="12908975" cy="7044222"/>
            <a:chOff x="400576" y="1237927"/>
            <a:chExt cx="8605439" cy="4696148"/>
          </a:xfrm>
        </p:grpSpPr>
        <p:cxnSp>
          <p:nvCxnSpPr>
            <p:cNvPr id="65549" name="Straight Arrow Connector 12"/>
            <p:cNvCxnSpPr>
              <a:cxnSpLocks noChangeShapeType="1"/>
            </p:cNvCxnSpPr>
            <p:nvPr/>
          </p:nvCxnSpPr>
          <p:spPr bwMode="auto">
            <a:xfrm>
              <a:off x="1524000" y="4109784"/>
              <a:ext cx="0" cy="690816"/>
            </a:xfrm>
            <a:prstGeom prst="straightConnector1">
              <a:avLst/>
            </a:prstGeom>
            <a:noFill/>
            <a:ln w="38100" algn="ctr">
              <a:solidFill>
                <a:schemeClr val="accent1"/>
              </a:solidFill>
              <a:round/>
              <a:headEnd/>
              <a:tailEnd type="triangle" w="lg" len="lg"/>
            </a:ln>
          </p:spPr>
        </p:cxnSp>
        <p:sp>
          <p:nvSpPr>
            <p:cNvPr id="14" name="Content Placeholder 2"/>
            <p:cNvSpPr txBox="1">
              <a:spLocks/>
            </p:cNvSpPr>
            <p:nvPr/>
          </p:nvSpPr>
          <p:spPr bwMode="gray">
            <a:xfrm>
              <a:off x="400576" y="2949222"/>
              <a:ext cx="5508433"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defRPr/>
              </a:pPr>
              <a:r>
                <a:rPr lang="en-US" sz="2400" b="1" dirty="0">
                  <a:latin typeface="Courier New" pitchFamily="49" charset="0"/>
                  <a:cs typeface="Courier New" pitchFamily="49" charset="0"/>
                </a:rPr>
                <a:t> SELECT employee_id, first_name</a:t>
              </a:r>
            </a:p>
            <a:p>
              <a:pPr defTabSz="342900">
                <a:defRPr/>
              </a:pPr>
              <a:r>
                <a:rPr lang="en-US" sz="2400" b="1" dirty="0">
                  <a:latin typeface="Courier New" pitchFamily="49" charset="0"/>
                  <a:cs typeface="Courier New" pitchFamily="49" charset="0"/>
                </a:rPr>
                <a:t> FROM employees</a:t>
              </a:r>
            </a:p>
            <a:p>
              <a:pPr defTabSz="342900">
                <a:defRPr/>
              </a:pPr>
              <a:r>
                <a:rPr lang="en-US" sz="2400" b="1" dirty="0">
                  <a:latin typeface="Courier New" pitchFamily="49" charset="0"/>
                  <a:cs typeface="Courier New" pitchFamily="49" charset="0"/>
                </a:rPr>
                <a:t> ORDER BY employee_id</a:t>
              </a:r>
            </a:p>
            <a:p>
              <a:pPr defTabSz="342900">
                <a:defRPr/>
              </a:pPr>
              <a:r>
                <a:rPr lang="en-US" sz="2400" b="1" dirty="0">
                  <a:latin typeface="Courier New" pitchFamily="49" charset="0"/>
                  <a:cs typeface="Courier New" pitchFamily="49" charset="0"/>
                </a:rPr>
                <a:t> OFFSET 5 ROWS FETCH NEXT 5 ROWS ONLY;</a:t>
              </a:r>
            </a:p>
          </p:txBody>
        </p:sp>
        <p:sp>
          <p:nvSpPr>
            <p:cNvPr id="11" name="Content Placeholder 2"/>
            <p:cNvSpPr txBox="1">
              <a:spLocks/>
            </p:cNvSpPr>
            <p:nvPr/>
          </p:nvSpPr>
          <p:spPr bwMode="gray">
            <a:xfrm>
              <a:off x="400576" y="1340556"/>
              <a:ext cx="4552424"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Font typeface="Arial" charset="0"/>
                <a:buNone/>
                <a:defRPr/>
              </a:pPr>
              <a:r>
                <a:rPr lang="en-US" sz="2400" b="1" dirty="0">
                  <a:latin typeface="Courier New" pitchFamily="49" charset="0"/>
                  <a:cs typeface="Courier New" pitchFamily="49" charset="0"/>
                </a:rPr>
                <a:t> SELECT employee_id, first_name</a:t>
              </a:r>
            </a:p>
            <a:p>
              <a:pPr eaLnBrk="1" hangingPunct="1">
                <a:buFont typeface="Arial" charset="0"/>
                <a:buNone/>
                <a:defRPr/>
              </a:pPr>
              <a:r>
                <a:rPr lang="en-US" sz="2400" b="1" dirty="0">
                  <a:latin typeface="Courier New" pitchFamily="49" charset="0"/>
                  <a:cs typeface="Courier New" pitchFamily="49" charset="0"/>
                </a:rPr>
                <a:t> FROM employees</a:t>
              </a:r>
            </a:p>
            <a:p>
              <a:pPr eaLnBrk="1" hangingPunct="1">
                <a:buFont typeface="Arial" charset="0"/>
                <a:buNone/>
                <a:defRPr/>
              </a:pPr>
              <a:r>
                <a:rPr lang="en-US" sz="2400" b="1" dirty="0">
                  <a:latin typeface="Courier New" pitchFamily="49" charset="0"/>
                  <a:cs typeface="Courier New" pitchFamily="49" charset="0"/>
                </a:rPr>
                <a:t> ORDER BY employee_id</a:t>
              </a:r>
            </a:p>
            <a:p>
              <a:pPr eaLnBrk="1" hangingPunct="1">
                <a:buFont typeface="Arial" charset="0"/>
                <a:buNone/>
                <a:defRPr/>
              </a:pPr>
              <a:r>
                <a:rPr lang="en-US" sz="2400" b="1" dirty="0">
                  <a:latin typeface="Courier New" pitchFamily="49" charset="0"/>
                  <a:cs typeface="Courier New" pitchFamily="49" charset="0"/>
                </a:rPr>
                <a:t> FETCH FIRST 5 ROWS ONLY;</a:t>
              </a:r>
              <a:endParaRPr lang="en-US" sz="2400" b="1" dirty="0">
                <a:solidFill>
                  <a:schemeClr val="tx2"/>
                </a:solidFill>
                <a:latin typeface="Courier New" pitchFamily="49" charset="0"/>
                <a:cs typeface="Courier New" pitchFamily="49" charset="0"/>
              </a:endParaRPr>
            </a:p>
          </p:txBody>
        </p:sp>
        <p:sp>
          <p:nvSpPr>
            <p:cNvPr id="65546" name="Rectangle 7"/>
            <p:cNvSpPr>
              <a:spLocks noChangeArrowheads="1"/>
            </p:cNvSpPr>
            <p:nvPr/>
          </p:nvSpPr>
          <p:spPr bwMode="auto">
            <a:xfrm>
              <a:off x="510222" y="2185618"/>
              <a:ext cx="3657600" cy="322985"/>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65547" name="Rectangle 8"/>
            <p:cNvSpPr>
              <a:spLocks noChangeArrowheads="1"/>
            </p:cNvSpPr>
            <p:nvPr/>
          </p:nvSpPr>
          <p:spPr bwMode="auto">
            <a:xfrm>
              <a:off x="499535" y="3785640"/>
              <a:ext cx="5257800" cy="324144"/>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cxnSp>
          <p:nvCxnSpPr>
            <p:cNvPr id="65548" name="Straight Arrow Connector 11"/>
            <p:cNvCxnSpPr>
              <a:cxnSpLocks noChangeShapeType="1"/>
            </p:cNvCxnSpPr>
            <p:nvPr/>
          </p:nvCxnSpPr>
          <p:spPr bwMode="auto">
            <a:xfrm>
              <a:off x="4953000" y="1987154"/>
              <a:ext cx="1738440" cy="0"/>
            </a:xfrm>
            <a:prstGeom prst="straightConnector1">
              <a:avLst/>
            </a:prstGeom>
            <a:noFill/>
            <a:ln w="38100" algn="ctr">
              <a:solidFill>
                <a:schemeClr val="accent1"/>
              </a:solidFill>
              <a:round/>
              <a:headEnd/>
              <a:tailEnd type="triangle" w="lg" len="lg"/>
            </a:ln>
          </p:spPr>
        </p:cxnSp>
        <p:pic>
          <p:nvPicPr>
            <p:cNvPr id="65550" name="Picture 11"/>
            <p:cNvPicPr>
              <a:picLocks noChangeAspect="1" noChangeArrowheads="1"/>
            </p:cNvPicPr>
            <p:nvPr/>
          </p:nvPicPr>
          <p:blipFill>
            <a:blip r:embed="rId4" cstate="print"/>
            <a:srcRect/>
            <a:stretch>
              <a:fillRect/>
            </a:stretch>
          </p:blipFill>
          <p:spPr bwMode="auto">
            <a:xfrm>
              <a:off x="6691440" y="1237927"/>
              <a:ext cx="2314575" cy="1676400"/>
            </a:xfrm>
            <a:prstGeom prst="rect">
              <a:avLst/>
            </a:prstGeom>
            <a:noFill/>
            <a:ln w="12700">
              <a:solidFill>
                <a:schemeClr val="tx1"/>
              </a:solidFill>
              <a:miter lim="800000"/>
              <a:headEnd type="none" w="sm" len="sm"/>
              <a:tailEnd type="none" w="sm" len="sm"/>
            </a:ln>
          </p:spPr>
        </p:pic>
        <p:pic>
          <p:nvPicPr>
            <p:cNvPr id="65551" name="Picture 11"/>
            <p:cNvPicPr>
              <a:picLocks noChangeAspect="1" noChangeArrowheads="1"/>
            </p:cNvPicPr>
            <p:nvPr/>
          </p:nvPicPr>
          <p:blipFill>
            <a:blip r:embed="rId5" cstate="print"/>
            <a:srcRect/>
            <a:stretch>
              <a:fillRect/>
            </a:stretch>
          </p:blipFill>
          <p:spPr bwMode="auto">
            <a:xfrm>
              <a:off x="400576" y="4800600"/>
              <a:ext cx="2143125" cy="1133475"/>
            </a:xfrm>
            <a:prstGeom prst="rect">
              <a:avLst/>
            </a:prstGeom>
            <a:noFill/>
            <a:ln w="12700">
              <a:solidFill>
                <a:schemeClr val="tx1"/>
              </a:solidFill>
              <a:miter lim="800000"/>
              <a:headEnd type="none" w="sm" len="sm"/>
              <a:tailEnd type="none" w="sm" len="sm"/>
            </a:ln>
          </p:spPr>
        </p:pic>
      </p:gr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2272" y="2227485"/>
            <a:ext cx="642938" cy="714375"/>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9224" y="7587977"/>
            <a:ext cx="642938" cy="714375"/>
          </a:xfrm>
          <a:prstGeom prst="rect">
            <a:avLst/>
          </a:prstGeom>
        </p:spPr>
      </p:pic>
      <p:pic>
        <p:nvPicPr>
          <p:cNvPr id="16" name="Picture 15">
            <a:extLst>
              <a:ext uri="{FF2B5EF4-FFF2-40B4-BE49-F238E27FC236}">
                <a16:creationId xmlns="" xmlns:a16="http://schemas.microsoft.com/office/drawing/2014/main" id="{63296926-82D6-41B0-B82C-3AFF652FE1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Tree>
    <p:custDataLst>
      <p:tags r:id="rId1"/>
    </p:custDataLst>
    <p:extLst>
      <p:ext uri="{BB962C8B-B14F-4D97-AF65-F5344CB8AC3E}">
        <p14:creationId xmlns:p14="http://schemas.microsoft.com/office/powerpoint/2010/main" val="3800281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5"/>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Using SQL Row Limiting Clause in a Query in MySQL</a:t>
            </a:r>
          </a:p>
        </p:txBody>
      </p:sp>
      <p:sp>
        <p:nvSpPr>
          <p:cNvPr id="5" name="Content Placeholder 2"/>
          <p:cNvSpPr txBox="1">
            <a:spLocks/>
          </p:cNvSpPr>
          <p:nvPr/>
        </p:nvSpPr>
        <p:spPr bwMode="gray">
          <a:xfrm>
            <a:off x="3095328" y="4084871"/>
            <a:ext cx="12097344" cy="21387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a:defRPr/>
            </a:pPr>
            <a:r>
              <a:rPr lang="en-US" sz="2400" b="1" dirty="0">
                <a:solidFill>
                  <a:schemeClr val="tx1">
                    <a:lumMod val="75000"/>
                  </a:schemeClr>
                </a:solidFill>
                <a:latin typeface="Courier New" pitchFamily="49" charset="0"/>
                <a:cs typeface="Courier New" pitchFamily="49" charset="0"/>
              </a:rPr>
              <a:t>SELECT …</a:t>
            </a:r>
          </a:p>
          <a:p>
            <a:pPr eaLnBrk="1">
              <a:defRPr/>
            </a:pPr>
            <a:r>
              <a:rPr lang="en-US" sz="2400" b="1" dirty="0">
                <a:solidFill>
                  <a:schemeClr val="tx1">
                    <a:lumMod val="75000"/>
                  </a:schemeClr>
                </a:solidFill>
                <a:latin typeface="Courier New" pitchFamily="49" charset="0"/>
                <a:cs typeface="Courier New" pitchFamily="49" charset="0"/>
              </a:rPr>
              <a:t>   FROM …</a:t>
            </a:r>
          </a:p>
          <a:p>
            <a:pPr eaLnBrk="1">
              <a:defRPr/>
            </a:pPr>
            <a:r>
              <a:rPr lang="en-US" sz="2400" b="1" dirty="0">
                <a:solidFill>
                  <a:schemeClr val="tx1">
                    <a:lumMod val="75000"/>
                  </a:schemeClr>
                </a:solidFill>
                <a:latin typeface="Courier New" pitchFamily="49" charset="0"/>
                <a:cs typeface="Courier New" pitchFamily="49" charset="0"/>
              </a:rPr>
              <a:t> [ WHERE …  ]</a:t>
            </a:r>
          </a:p>
          <a:p>
            <a:pPr eaLnBrk="1">
              <a:defRPr/>
            </a:pPr>
            <a:r>
              <a:rPr lang="en-US" sz="2400" b="1" dirty="0">
                <a:solidFill>
                  <a:schemeClr val="tx1">
                    <a:lumMod val="75000"/>
                  </a:schemeClr>
                </a:solidFill>
                <a:latin typeface="Courier New" pitchFamily="49" charset="0"/>
                <a:cs typeface="Courier New" pitchFamily="49" charset="0"/>
              </a:rPr>
              <a:t> [ ORDER BY …  ]</a:t>
            </a:r>
          </a:p>
          <a:p>
            <a:pPr eaLnBrk="1" fontAlgn="auto" hangingPunct="1">
              <a:defRPr/>
            </a:pPr>
            <a:r>
              <a:rPr lang="en-US" sz="2400" b="1" dirty="0">
                <a:latin typeface="Courier New" pitchFamily="49" charset="0"/>
                <a:cs typeface="Courier New" pitchFamily="49" charset="0"/>
              </a:rPr>
              <a:t> </a:t>
            </a:r>
            <a:r>
              <a:rPr lang="en-US" sz="2400" b="1" dirty="0">
                <a:solidFill>
                  <a:srgbClr val="FF0000"/>
                </a:solidFill>
                <a:latin typeface="Courier New" pitchFamily="49" charset="0"/>
                <a:cs typeface="Courier New" pitchFamily="49" charset="0"/>
              </a:rPr>
              <a:t>[LIMIT {[offset,] </a:t>
            </a:r>
            <a:r>
              <a:rPr lang="en-US" sz="2400" b="1" dirty="0" err="1">
                <a:solidFill>
                  <a:srgbClr val="FF0000"/>
                </a:solidFill>
                <a:latin typeface="Courier New" pitchFamily="49" charset="0"/>
                <a:cs typeface="Courier New" pitchFamily="49" charset="0"/>
              </a:rPr>
              <a:t>row_count</a:t>
            </a:r>
            <a:r>
              <a:rPr lang="en-US" sz="2400" b="1" dirty="0">
                <a:solidFill>
                  <a:srgbClr val="FF0000"/>
                </a:solidFill>
                <a:latin typeface="Courier New" pitchFamily="49" charset="0"/>
                <a:cs typeface="Courier New" pitchFamily="49" charset="0"/>
              </a:rPr>
              <a:t> | </a:t>
            </a:r>
            <a:r>
              <a:rPr lang="en-US" sz="2400" b="1" dirty="0" err="1">
                <a:solidFill>
                  <a:srgbClr val="FF0000"/>
                </a:solidFill>
                <a:latin typeface="Courier New" pitchFamily="49" charset="0"/>
                <a:cs typeface="Courier New" pitchFamily="49" charset="0"/>
              </a:rPr>
              <a:t>row_count</a:t>
            </a:r>
            <a:r>
              <a:rPr lang="en-US" sz="2400" b="1" dirty="0">
                <a:solidFill>
                  <a:srgbClr val="FF0000"/>
                </a:solidFill>
                <a:latin typeface="Courier New" pitchFamily="49" charset="0"/>
                <a:cs typeface="Courier New" pitchFamily="49" charset="0"/>
              </a:rPr>
              <a:t> OFFSET offset}]</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008" y="713284"/>
            <a:ext cx="680564" cy="685800"/>
          </a:xfrm>
          <a:prstGeom prst="rect">
            <a:avLst/>
          </a:prstGeom>
        </p:spPr>
      </p:pic>
      <p:sp>
        <p:nvSpPr>
          <p:cNvPr id="10" name="Content Placeholder 10">
            <a:extLst>
              <a:ext uri="{FF2B5EF4-FFF2-40B4-BE49-F238E27FC236}">
                <a16:creationId xmlns="" xmlns:a16="http://schemas.microsoft.com/office/drawing/2014/main" id="{D24361A8-00EA-48A2-9BC9-6571D5AC9AF9}"/>
              </a:ext>
            </a:extLst>
          </p:cNvPr>
          <p:cNvSpPr>
            <a:spLocks noGrp="1"/>
          </p:cNvSpPr>
          <p:nvPr>
            <p:ph idx="1"/>
          </p:nvPr>
        </p:nvSpPr>
        <p:spPr>
          <a:xfrm>
            <a:off x="933450" y="2273300"/>
            <a:ext cx="16421100" cy="16838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specify the row limiting clause in the SQL SELECT statement by placing it after the ORDER BY clause.</a:t>
            </a:r>
          </a:p>
          <a:p>
            <a:r>
              <a:rPr lang="en-US" altLang="en-US" dirty="0">
                <a:latin typeface="Oracle Sans" panose="020B0503020204020204" pitchFamily="34" charset="0"/>
                <a:cs typeface="Oracle Sans" panose="020B0503020204020204" pitchFamily="34" charset="0"/>
              </a:rPr>
              <a:t>Syntax:</a:t>
            </a:r>
          </a:p>
        </p:txBody>
      </p:sp>
    </p:spTree>
    <p:custDataLst>
      <p:tags r:id="rId1"/>
    </p:custDataLst>
    <p:extLst>
      <p:ext uri="{BB962C8B-B14F-4D97-AF65-F5344CB8AC3E}">
        <p14:creationId xmlns:p14="http://schemas.microsoft.com/office/powerpoint/2010/main" val="3922636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SQL Row Limiting Clause: Example in MySQL</a:t>
            </a:r>
          </a:p>
        </p:txBody>
      </p:sp>
      <p:grpSp>
        <p:nvGrpSpPr>
          <p:cNvPr id="3" name="Group 2">
            <a:extLst>
              <a:ext uri="{FF2B5EF4-FFF2-40B4-BE49-F238E27FC236}">
                <a16:creationId xmlns="" xmlns:a16="http://schemas.microsoft.com/office/drawing/2014/main" id="{8DE7F830-7C93-43B3-A929-7F3407B58C3C}"/>
              </a:ext>
            </a:extLst>
          </p:cNvPr>
          <p:cNvGrpSpPr/>
          <p:nvPr/>
        </p:nvGrpSpPr>
        <p:grpSpPr>
          <a:xfrm>
            <a:off x="3270392" y="2339002"/>
            <a:ext cx="11747216" cy="7268994"/>
            <a:chOff x="2907508" y="2199709"/>
            <a:chExt cx="11747216" cy="7268994"/>
          </a:xfrm>
        </p:grpSpPr>
        <p:sp>
          <p:nvSpPr>
            <p:cNvPr id="14" name="Content Placeholder 2"/>
            <p:cNvSpPr txBox="1">
              <a:spLocks/>
            </p:cNvSpPr>
            <p:nvPr/>
          </p:nvSpPr>
          <p:spPr bwMode="gray">
            <a:xfrm>
              <a:off x="2907508" y="4111361"/>
              <a:ext cx="8263175"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defRPr/>
              </a:pPr>
              <a:r>
                <a:rPr lang="en-US" sz="2400" b="1" dirty="0">
                  <a:latin typeface="Courier New" pitchFamily="49" charset="0"/>
                  <a:cs typeface="Courier New" pitchFamily="49" charset="0"/>
                </a:rPr>
                <a:t> SELECT employee_id, first_name</a:t>
              </a:r>
            </a:p>
            <a:p>
              <a:pPr defTabSz="342900">
                <a:defRPr/>
              </a:pPr>
              <a:r>
                <a:rPr lang="en-US" sz="2400" b="1" dirty="0">
                  <a:latin typeface="Courier New" pitchFamily="49" charset="0"/>
                  <a:cs typeface="Courier New" pitchFamily="49" charset="0"/>
                </a:rPr>
                <a:t> FROM employees</a:t>
              </a:r>
            </a:p>
            <a:p>
              <a:pPr defTabSz="342900">
                <a:defRPr/>
              </a:pPr>
              <a:r>
                <a:rPr lang="en-US" sz="2400" b="1" dirty="0">
                  <a:latin typeface="Courier New" pitchFamily="49" charset="0"/>
                  <a:cs typeface="Courier New" pitchFamily="49" charset="0"/>
                </a:rPr>
                <a:t> ORDER BY employee_id</a:t>
              </a:r>
            </a:p>
            <a:p>
              <a:pPr defTabSz="342900">
                <a:defRPr/>
              </a:pPr>
              <a:r>
                <a:rPr lang="en-US" sz="2400" b="1" dirty="0">
                  <a:latin typeface="Courier New" pitchFamily="49" charset="0"/>
                  <a:cs typeface="Courier New" pitchFamily="49" charset="0"/>
                </a:rPr>
                <a:t> LIMIT 7 OFFSET 5;</a:t>
              </a:r>
            </a:p>
          </p:txBody>
        </p:sp>
        <p:sp>
          <p:nvSpPr>
            <p:cNvPr id="11" name="Content Placeholder 2"/>
            <p:cNvSpPr txBox="1">
              <a:spLocks/>
            </p:cNvSpPr>
            <p:nvPr/>
          </p:nvSpPr>
          <p:spPr bwMode="gray">
            <a:xfrm>
              <a:off x="2907508" y="2200313"/>
              <a:ext cx="6829071"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Font typeface="Arial" charset="0"/>
                <a:buNone/>
                <a:defRPr/>
              </a:pPr>
              <a:r>
                <a:rPr lang="en-US" sz="2400" b="1" dirty="0">
                  <a:latin typeface="Courier New" pitchFamily="49" charset="0"/>
                  <a:cs typeface="Courier New" pitchFamily="49" charset="0"/>
                </a:rPr>
                <a:t> SELECT employee_id, first_name</a:t>
              </a:r>
            </a:p>
            <a:p>
              <a:pPr eaLnBrk="1" hangingPunct="1">
                <a:buFont typeface="Arial" charset="0"/>
                <a:buNone/>
                <a:defRPr/>
              </a:pPr>
              <a:r>
                <a:rPr lang="en-US" sz="2400" b="1" dirty="0">
                  <a:latin typeface="Courier New" pitchFamily="49" charset="0"/>
                  <a:cs typeface="Courier New" pitchFamily="49" charset="0"/>
                </a:rPr>
                <a:t> FROM employees</a:t>
              </a:r>
            </a:p>
            <a:p>
              <a:pPr eaLnBrk="1" hangingPunct="1">
                <a:buFont typeface="Arial" charset="0"/>
                <a:buNone/>
                <a:defRPr/>
              </a:pPr>
              <a:r>
                <a:rPr lang="en-US" sz="2400" b="1" dirty="0">
                  <a:latin typeface="Courier New" pitchFamily="49" charset="0"/>
                  <a:cs typeface="Courier New" pitchFamily="49" charset="0"/>
                </a:rPr>
                <a:t> ORDER BY employee_id</a:t>
              </a:r>
            </a:p>
            <a:p>
              <a:pPr eaLnBrk="1" hangingPunct="1">
                <a:buFont typeface="Arial" charset="0"/>
                <a:buNone/>
                <a:defRPr/>
              </a:pPr>
              <a:r>
                <a:rPr lang="en-US" sz="2400" b="1" dirty="0">
                  <a:latin typeface="Courier New" pitchFamily="49" charset="0"/>
                  <a:cs typeface="Courier New" pitchFamily="49" charset="0"/>
                </a:rPr>
                <a:t> LIMIT 7;</a:t>
              </a:r>
              <a:endParaRPr lang="en-US" sz="2400" b="1" dirty="0">
                <a:solidFill>
                  <a:schemeClr val="tx2"/>
                </a:solidFill>
                <a:latin typeface="Courier New" pitchFamily="49" charset="0"/>
                <a:cs typeface="Courier New" pitchFamily="49" charset="0"/>
              </a:endParaRPr>
            </a:p>
          </p:txBody>
        </p:sp>
        <p:sp>
          <p:nvSpPr>
            <p:cNvPr id="65546" name="Rectangle 7"/>
            <p:cNvSpPr>
              <a:spLocks noChangeArrowheads="1"/>
            </p:cNvSpPr>
            <p:nvPr/>
          </p:nvSpPr>
          <p:spPr bwMode="auto">
            <a:xfrm>
              <a:off x="3095327" y="3543282"/>
              <a:ext cx="2036746" cy="400395"/>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65547" name="Rectangle 8"/>
            <p:cNvSpPr>
              <a:spLocks noChangeArrowheads="1"/>
            </p:cNvSpPr>
            <p:nvPr/>
          </p:nvSpPr>
          <p:spPr bwMode="auto">
            <a:xfrm>
              <a:off x="3095327" y="5417605"/>
              <a:ext cx="3456404" cy="445976"/>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cxnSp>
          <p:nvCxnSpPr>
            <p:cNvPr id="65548" name="Straight Arrow Connector 11"/>
            <p:cNvCxnSpPr>
              <a:cxnSpLocks noChangeShapeType="1"/>
            </p:cNvCxnSpPr>
            <p:nvPr/>
          </p:nvCxnSpPr>
          <p:spPr bwMode="auto">
            <a:xfrm>
              <a:off x="9736579" y="3359452"/>
              <a:ext cx="2107246" cy="0"/>
            </a:xfrm>
            <a:prstGeom prst="straightConnector1">
              <a:avLst/>
            </a:prstGeom>
            <a:noFill/>
            <a:ln w="38100" algn="ctr">
              <a:solidFill>
                <a:schemeClr val="accent1"/>
              </a:solidFill>
              <a:round/>
              <a:headEnd/>
              <a:tailEnd type="triangle" w="lg" len="lg"/>
            </a:ln>
          </p:spPr>
        </p:cxnSp>
        <p:cxnSp>
          <p:nvCxnSpPr>
            <p:cNvPr id="65549" name="Straight Arrow Connector 12"/>
            <p:cNvCxnSpPr>
              <a:cxnSpLocks noChangeShapeType="1"/>
              <a:endCxn id="65551" idx="0"/>
            </p:cNvCxnSpPr>
            <p:nvPr/>
          </p:nvCxnSpPr>
          <p:spPr bwMode="auto">
            <a:xfrm>
              <a:off x="5711738" y="5852204"/>
              <a:ext cx="0" cy="867443"/>
            </a:xfrm>
            <a:prstGeom prst="straightConnector1">
              <a:avLst/>
            </a:prstGeom>
            <a:noFill/>
            <a:ln w="38100" algn="ctr">
              <a:solidFill>
                <a:schemeClr val="accent1"/>
              </a:solidFill>
              <a:round/>
              <a:headEnd/>
              <a:tailEnd type="triangle" w="lg" len="lg"/>
            </a:ln>
          </p:spPr>
        </p:cxnSp>
        <p:pic>
          <p:nvPicPr>
            <p:cNvPr id="65550" name="Picture 1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880902" y="2213279"/>
              <a:ext cx="2773822" cy="2786205"/>
            </a:xfrm>
            <a:prstGeom prst="rect">
              <a:avLst/>
            </a:prstGeom>
            <a:noFill/>
            <a:ln w="12700">
              <a:solidFill>
                <a:schemeClr val="tx1"/>
              </a:solidFill>
              <a:miter lim="800000"/>
              <a:headEnd type="none" w="sm" len="sm"/>
              <a:tailEnd type="none" w="sm" len="sm"/>
            </a:ln>
          </p:spPr>
        </p:pic>
        <p:pic>
          <p:nvPicPr>
            <p:cNvPr id="65551" name="Picture 11"/>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343401" y="6719647"/>
              <a:ext cx="2736674" cy="2749056"/>
            </a:xfrm>
            <a:prstGeom prst="rect">
              <a:avLst/>
            </a:prstGeom>
            <a:noFill/>
            <a:ln w="12700">
              <a:solidFill>
                <a:schemeClr val="tx1"/>
              </a:solidFill>
              <a:miter lim="800000"/>
              <a:headEnd type="none" w="sm" len="sm"/>
              <a:tailEnd type="none" w="sm" len="sm"/>
            </a:ln>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8900" y="6719647"/>
              <a:ext cx="680564" cy="6858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63261" y="2199709"/>
              <a:ext cx="680564" cy="685800"/>
            </a:xfrm>
            <a:prstGeom prst="rect">
              <a:avLst/>
            </a:prstGeom>
          </p:spPr>
        </p:pic>
      </p:grpSp>
      <p:pic>
        <p:nvPicPr>
          <p:cNvPr id="18" name="Picture 17">
            <a:extLst>
              <a:ext uri="{FF2B5EF4-FFF2-40B4-BE49-F238E27FC236}">
                <a16:creationId xmlns="" xmlns:a16="http://schemas.microsoft.com/office/drawing/2014/main" id="{B72B4EAB-1254-495B-9603-1C553E8570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5008" y="713284"/>
            <a:ext cx="680564" cy="685800"/>
          </a:xfrm>
          <a:prstGeom prst="rect">
            <a:avLst/>
          </a:prstGeom>
        </p:spPr>
      </p:pic>
    </p:spTree>
    <p:custDataLst>
      <p:tags r:id="rId1"/>
    </p:custDataLst>
    <p:extLst>
      <p:ext uri="{BB962C8B-B14F-4D97-AF65-F5344CB8AC3E}">
        <p14:creationId xmlns:p14="http://schemas.microsoft.com/office/powerpoint/2010/main" val="936983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5">
            <a:extLst>
              <a:ext uri="{FF2B5EF4-FFF2-40B4-BE49-F238E27FC236}">
                <a16:creationId xmlns="" xmlns:a16="http://schemas.microsoft.com/office/drawing/2014/main" id="{0B2165B3-DE47-4C27-A2AF-378F61DBD2DD}"/>
              </a:ext>
            </a:extLst>
          </p:cNvPr>
          <p:cNvSpPr txBox="1">
            <a:spLocks noGrp="1" noChangeArrowheads="1"/>
          </p:cNvSpPr>
          <p:nvPr>
            <p:ph idx="1"/>
          </p:nvPr>
        </p:nvSpPr>
        <p:spPr bwMode="gray">
          <a:xfrm>
            <a:off x="933450" y="2273300"/>
            <a:ext cx="16421100" cy="4783485"/>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Limiting rows with:</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WHERE</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 comparison operators using </a:t>
            </a:r>
            <a:r>
              <a:rPr lang="en-US" dirty="0">
                <a:solidFill>
                  <a:schemeClr val="tx1">
                    <a:lumMod val="50000"/>
                    <a:lumOff val="50000"/>
                  </a:schemeClr>
                </a:solidFill>
                <a:latin typeface="Courier New" pitchFamily="49" charset="0"/>
                <a:cs typeface="Oracle Sans" panose="020B0503020204020204" pitchFamily="34" charset="0"/>
              </a:rPr>
              <a: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BETWEEN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IN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LIKE</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NULL</a:t>
            </a:r>
            <a:r>
              <a:rPr lang="en-US" dirty="0">
                <a:solidFill>
                  <a:schemeClr val="tx1">
                    <a:lumMod val="50000"/>
                    <a:lumOff val="50000"/>
                  </a:schemeClr>
                </a:solidFill>
                <a:latin typeface="Oracle Sans" panose="020B0503020204020204" pitchFamily="34" charset="0"/>
                <a:cs typeface="Oracle Sans" panose="020B0503020204020204" pitchFamily="34" charset="0"/>
              </a:rPr>
              <a:t> conditions</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Logical conditions using </a:t>
            </a:r>
            <a:r>
              <a:rPr lang="en-US" dirty="0">
                <a:solidFill>
                  <a:schemeClr val="tx1">
                    <a:lumMod val="50000"/>
                    <a:lumOff val="50000"/>
                  </a:schemeClr>
                </a:solidFill>
                <a:latin typeface="Courier New" pitchFamily="49" charset="0"/>
                <a:cs typeface="Oracle Sans" panose="020B0503020204020204" pitchFamily="34" charset="0"/>
              </a:rPr>
              <a:t>AND</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OR</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NOT</a:t>
            </a:r>
            <a:r>
              <a:rPr lang="en-US" dirty="0">
                <a:solidFill>
                  <a:schemeClr val="tx1">
                    <a:lumMod val="50000"/>
                    <a:lumOff val="50000"/>
                  </a:schemeClr>
                </a:solidFill>
                <a:latin typeface="Oracle Sans" panose="020B0503020204020204" pitchFamily="34" charset="0"/>
                <a:cs typeface="Oracle Sans" panose="020B0503020204020204" pitchFamily="34" charset="0"/>
              </a:rPr>
              <a:t> operators</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Rules of precedence for operators in an expression</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Sorting rows using the </a:t>
            </a:r>
            <a:r>
              <a:rPr lang="en-US" dirty="0">
                <a:solidFill>
                  <a:schemeClr val="tx1">
                    <a:lumMod val="50000"/>
                    <a:lumOff val="50000"/>
                  </a:schemeClr>
                </a:solidFill>
                <a:latin typeface="Courier New" pitchFamily="49" charset="0"/>
                <a:cs typeface="Oracle Sans" panose="020B0503020204020204" pitchFamily="34" charset="0"/>
              </a:rPr>
              <a:t>ORDER</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BY</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SQL row limiting clause in a query </a:t>
            </a:r>
          </a:p>
          <a:p>
            <a:pPr lvl="1">
              <a:defRPr/>
            </a:pPr>
            <a:r>
              <a:rPr lang="en-US" dirty="0">
                <a:latin typeface="Oracle Sans" panose="020B0503020204020204" pitchFamily="34" charset="0"/>
                <a:cs typeface="Oracle Sans" panose="020B0503020204020204" pitchFamily="34" charset="0"/>
              </a:rPr>
              <a:t>Substitution variables in Oracle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Assigning values to variables</a:t>
            </a:r>
          </a:p>
        </p:txBody>
      </p:sp>
    </p:spTree>
    <p:custDataLst>
      <p:tags r:id="rId1"/>
    </p:custDataLst>
    <p:extLst>
      <p:ext uri="{BB962C8B-B14F-4D97-AF65-F5344CB8AC3E}">
        <p14:creationId xmlns:p14="http://schemas.microsoft.com/office/powerpoint/2010/main" val="416027117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Substitution Variables in Oracle</a:t>
            </a:r>
          </a:p>
        </p:txBody>
      </p:sp>
      <p:sp>
        <p:nvSpPr>
          <p:cNvPr id="12" name="Freeform 11"/>
          <p:cNvSpPr/>
          <p:nvPr/>
        </p:nvSpPr>
        <p:spPr bwMode="auto">
          <a:xfrm>
            <a:off x="1261535" y="1209379"/>
            <a:ext cx="17026465" cy="7213601"/>
          </a:xfrm>
          <a:custGeom>
            <a:avLst/>
            <a:gdLst>
              <a:gd name="connsiteX0" fmla="*/ 90312 w 8060267"/>
              <a:gd name="connsiteY0" fmla="*/ 3093156 h 5012267"/>
              <a:gd name="connsiteX1" fmla="*/ 8060267 w 8060267"/>
              <a:gd name="connsiteY1" fmla="*/ 0 h 5012267"/>
              <a:gd name="connsiteX2" fmla="*/ 8060267 w 8060267"/>
              <a:gd name="connsiteY2" fmla="*/ 4741334 h 5012267"/>
              <a:gd name="connsiteX3" fmla="*/ 0 w 8060267"/>
              <a:gd name="connsiteY3" fmla="*/ 5012267 h 5012267"/>
              <a:gd name="connsiteX4" fmla="*/ 90312 w 8060267"/>
              <a:gd name="connsiteY4" fmla="*/ 3093156 h 5012267"/>
              <a:gd name="connsiteX0" fmla="*/ 65976 w 8035931"/>
              <a:gd name="connsiteY0" fmla="*/ 3093156 h 4741334"/>
              <a:gd name="connsiteX1" fmla="*/ 8035931 w 8035931"/>
              <a:gd name="connsiteY1" fmla="*/ 0 h 4741334"/>
              <a:gd name="connsiteX2" fmla="*/ 8035931 w 8035931"/>
              <a:gd name="connsiteY2" fmla="*/ 4741334 h 4741334"/>
              <a:gd name="connsiteX3" fmla="*/ 0 w 8035931"/>
              <a:gd name="connsiteY3" fmla="*/ 4741334 h 4741334"/>
              <a:gd name="connsiteX4" fmla="*/ 65976 w 8035931"/>
              <a:gd name="connsiteY4" fmla="*/ 3093156 h 4741334"/>
              <a:gd name="connsiteX0" fmla="*/ 41641 w 8011596"/>
              <a:gd name="connsiteY0" fmla="*/ 3093156 h 4809067"/>
              <a:gd name="connsiteX1" fmla="*/ 8011596 w 8011596"/>
              <a:gd name="connsiteY1" fmla="*/ 0 h 4809067"/>
              <a:gd name="connsiteX2" fmla="*/ 8011596 w 8011596"/>
              <a:gd name="connsiteY2" fmla="*/ 4741334 h 4809067"/>
              <a:gd name="connsiteX3" fmla="*/ 0 w 8011596"/>
              <a:gd name="connsiteY3" fmla="*/ 4809067 h 4809067"/>
              <a:gd name="connsiteX4" fmla="*/ 41641 w 8011596"/>
              <a:gd name="connsiteY4" fmla="*/ 3093156 h 4809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1596" h="4809067">
                <a:moveTo>
                  <a:pt x="41641" y="3093156"/>
                </a:moveTo>
                <a:lnTo>
                  <a:pt x="8011596" y="0"/>
                </a:lnTo>
                <a:lnTo>
                  <a:pt x="8011596" y="4741334"/>
                </a:lnTo>
                <a:lnTo>
                  <a:pt x="0" y="4809067"/>
                </a:lnTo>
                <a:lnTo>
                  <a:pt x="41641" y="3093156"/>
                </a:lnTo>
                <a:close/>
              </a:path>
            </a:pathLst>
          </a:custGeom>
          <a:gradFill flip="none" rotWithShape="1">
            <a:gsLst>
              <a:gs pos="2655">
                <a:schemeClr val="bg1"/>
              </a:gs>
              <a:gs pos="20000">
                <a:srgbClr val="FBFBFB"/>
              </a:gs>
              <a:gs pos="64000">
                <a:srgbClr val="FCFCFC"/>
              </a:gs>
              <a:gs pos="42000">
                <a:srgbClr val="F1F4F5"/>
              </a:gs>
              <a:gs pos="85000">
                <a:schemeClr val="bg1"/>
              </a:gs>
            </a:gsLst>
            <a:lin ang="81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66562" y="1573566"/>
            <a:ext cx="6621438" cy="6987174"/>
          </a:xfrm>
          <a:prstGeom prst="rect">
            <a:avLst/>
          </a:prstGeom>
        </p:spPr>
      </p:pic>
      <p:grpSp>
        <p:nvGrpSpPr>
          <p:cNvPr id="15" name="Group 14"/>
          <p:cNvGrpSpPr/>
          <p:nvPr/>
        </p:nvGrpSpPr>
        <p:grpSpPr>
          <a:xfrm>
            <a:off x="15051067" y="7109883"/>
            <a:ext cx="2345531" cy="2343150"/>
            <a:chOff x="9855942" y="4661588"/>
            <a:chExt cx="1563687" cy="1562100"/>
          </a:xfrm>
        </p:grpSpPr>
        <p:sp>
          <p:nvSpPr>
            <p:cNvPr id="16" name="Oval 15"/>
            <p:cNvSpPr>
              <a:spLocks noChangeAspect="1"/>
            </p:cNvSpPr>
            <p:nvPr/>
          </p:nvSpPr>
          <p:spPr bwMode="auto">
            <a:xfrm>
              <a:off x="9855942" y="4661588"/>
              <a:ext cx="1563687" cy="1562100"/>
            </a:xfrm>
            <a:prstGeom prst="ellipse">
              <a:avLst/>
            </a:prstGeom>
            <a:solidFill>
              <a:schemeClr val="accent1">
                <a:lumMod val="20000"/>
                <a:lumOff val="80000"/>
              </a:schemeClr>
            </a:solidFill>
            <a:ln w="50800"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7" name="Picture 16"/>
            <p:cNvPicPr>
              <a:picLocks noChangeAspect="1"/>
            </p:cNvPicPr>
            <p:nvPr/>
          </p:nvPicPr>
          <p:blipFill>
            <a:blip r:embed="rId5" cstate="print">
              <a:biLevel thresh="50000"/>
              <a:extLst>
                <a:ext uri="{28A0092B-C50C-407E-A947-70E740481C1C}">
                  <a14:useLocalDpi xmlns:a14="http://schemas.microsoft.com/office/drawing/2010/main" val="0"/>
                </a:ext>
              </a:extLst>
            </a:blip>
            <a:stretch>
              <a:fillRect/>
            </a:stretch>
          </p:blipFill>
          <p:spPr>
            <a:xfrm>
              <a:off x="10166298" y="5066401"/>
              <a:ext cx="942975" cy="752475"/>
            </a:xfrm>
            <a:prstGeom prst="rect">
              <a:avLst/>
            </a:prstGeom>
          </p:spPr>
        </p:pic>
      </p:grpSp>
      <p:grpSp>
        <p:nvGrpSpPr>
          <p:cNvPr id="26" name="Group 25"/>
          <p:cNvGrpSpPr/>
          <p:nvPr/>
        </p:nvGrpSpPr>
        <p:grpSpPr>
          <a:xfrm>
            <a:off x="1653098" y="2328865"/>
            <a:ext cx="9415463" cy="5853113"/>
            <a:chOff x="1100477" y="1552576"/>
            <a:chExt cx="6276975" cy="3902075"/>
          </a:xfrm>
        </p:grpSpPr>
        <p:sp>
          <p:nvSpPr>
            <p:cNvPr id="27" name="Oval 26"/>
            <p:cNvSpPr/>
            <p:nvPr/>
          </p:nvSpPr>
          <p:spPr bwMode="auto">
            <a:xfrm>
              <a:off x="4422598" y="3398161"/>
              <a:ext cx="315039" cy="315018"/>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w="28575" cap="flat" cmpd="sng" algn="ctr">
              <a:solidFill>
                <a:srgbClr val="92D050"/>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8" name="Oval 27"/>
            <p:cNvSpPr/>
            <p:nvPr/>
          </p:nvSpPr>
          <p:spPr bwMode="auto">
            <a:xfrm>
              <a:off x="4134145" y="3609588"/>
              <a:ext cx="207197" cy="207182"/>
            </a:xfrm>
            <a:prstGeom prst="ellips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ln w="28575" cap="flat" cmpd="sng" algn="ctr">
              <a:solidFill>
                <a:srgbClr val="92D050"/>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9" name="Oval 28"/>
            <p:cNvSpPr/>
            <p:nvPr/>
          </p:nvSpPr>
          <p:spPr bwMode="auto">
            <a:xfrm>
              <a:off x="2854816" y="3580888"/>
              <a:ext cx="368028" cy="368003"/>
            </a:xfrm>
            <a:prstGeom prst="ellipse">
              <a:avLst/>
            </a:prstGeom>
            <a:gradFill flip="none" rotWithShape="1">
              <a:gsLst>
                <a:gs pos="0">
                  <a:schemeClr val="accent1">
                    <a:lumMod val="40000"/>
                    <a:lumOff val="60000"/>
                  </a:schemeClr>
                </a:gs>
                <a:gs pos="50000">
                  <a:schemeClr val="accent2">
                    <a:lumMod val="20000"/>
                    <a:lumOff val="80000"/>
                  </a:schemeClr>
                </a:gs>
                <a:gs pos="100000">
                  <a:schemeClr val="bg1"/>
                </a:gs>
              </a:gsLst>
              <a:lin ang="2700000" scaled="1"/>
              <a:tileRect/>
            </a:gradFill>
            <a:ln w="28575" cap="flat" cmpd="sng" algn="ctr">
              <a:solidFill>
                <a:schemeClr val="accent2">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30" name="Oval 29"/>
            <p:cNvSpPr/>
            <p:nvPr/>
          </p:nvSpPr>
          <p:spPr bwMode="auto">
            <a:xfrm>
              <a:off x="3223466" y="3948890"/>
              <a:ext cx="162721" cy="162710"/>
            </a:xfrm>
            <a:prstGeom prst="ellipse">
              <a:avLst/>
            </a:prstGeom>
            <a:gradFill flip="none" rotWithShape="1">
              <a:gsLst>
                <a:gs pos="0">
                  <a:schemeClr val="accent1">
                    <a:lumMod val="40000"/>
                    <a:lumOff val="60000"/>
                  </a:schemeClr>
                </a:gs>
                <a:gs pos="50000">
                  <a:schemeClr val="accent2">
                    <a:lumMod val="20000"/>
                    <a:lumOff val="80000"/>
                  </a:schemeClr>
                </a:gs>
                <a:gs pos="100000">
                  <a:schemeClr val="bg1"/>
                </a:gs>
              </a:gsLst>
              <a:lin ang="2700000" scaled="1"/>
              <a:tileRect/>
            </a:gradFill>
            <a:ln w="28575" cap="flat" cmpd="sng" algn="ctr">
              <a:solidFill>
                <a:schemeClr val="accent2">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31" name="Cloud 30"/>
            <p:cNvSpPr/>
            <p:nvPr/>
          </p:nvSpPr>
          <p:spPr bwMode="auto">
            <a:xfrm>
              <a:off x="4771590" y="2179321"/>
              <a:ext cx="2605862" cy="1686139"/>
            </a:xfrm>
            <a:prstGeom prst="cloud">
              <a:avLst/>
            </a:prstGeom>
            <a:gradFill flip="none" rotWithShape="1">
              <a:gsLst>
                <a:gs pos="36000">
                  <a:srgbClr val="E1FFCD"/>
                </a:gs>
                <a:gs pos="0">
                  <a:schemeClr val="bg1"/>
                </a:gs>
                <a:gs pos="87000">
                  <a:srgbClr val="E1FFCD"/>
                </a:gs>
                <a:gs pos="100000">
                  <a:schemeClr val="bg1"/>
                </a:gs>
              </a:gsLst>
              <a:lin ang="5400000" scaled="1"/>
              <a:tileRect/>
            </a:gradFill>
            <a:ln w="28575" cap="flat" cmpd="sng" algn="ctr">
              <a:solidFill>
                <a:srgbClr val="AEDF7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Rectangle 7"/>
            <p:cNvSpPr>
              <a:spLocks noChangeArrowheads="1"/>
            </p:cNvSpPr>
            <p:nvPr/>
          </p:nvSpPr>
          <p:spPr bwMode="gray">
            <a:xfrm>
              <a:off x="5000964" y="2665413"/>
              <a:ext cx="1955259" cy="667491"/>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800" dirty="0">
                  <a:solidFill>
                    <a:srgbClr val="000000"/>
                  </a:solidFill>
                  <a:latin typeface="Oracle Sans" panose="020B0503020204020204" pitchFamily="34" charset="0"/>
                  <a:cs typeface="Oracle Sans" panose="020B0503020204020204" pitchFamily="34" charset="0"/>
                </a:rPr>
                <a:t>I want to query </a:t>
              </a:r>
            </a:p>
            <a:p>
              <a:pPr algn="ctr"/>
              <a:r>
                <a:rPr lang="en-US" altLang="en-US" sz="2800" dirty="0">
                  <a:solidFill>
                    <a:srgbClr val="000000"/>
                  </a:solidFill>
                  <a:latin typeface="Oracle Sans" panose="020B0503020204020204" pitchFamily="34" charset="0"/>
                  <a:cs typeface="Oracle Sans" panose="020B0503020204020204" pitchFamily="34" charset="0"/>
                </a:rPr>
                <a:t>different values.</a:t>
              </a:r>
            </a:p>
          </p:txBody>
        </p:sp>
        <p:sp>
          <p:nvSpPr>
            <p:cNvPr id="33" name="Cloud 32"/>
            <p:cNvSpPr/>
            <p:nvPr/>
          </p:nvSpPr>
          <p:spPr bwMode="auto">
            <a:xfrm>
              <a:off x="1100477" y="1552576"/>
              <a:ext cx="3059069" cy="1979390"/>
            </a:xfrm>
            <a:prstGeom prst="cloud">
              <a:avLst/>
            </a:prstGeom>
            <a:gradFill flip="none" rotWithShape="1">
              <a:gsLst>
                <a:gs pos="36000">
                  <a:schemeClr val="accent1">
                    <a:lumMod val="40000"/>
                    <a:lumOff val="60000"/>
                  </a:schemeClr>
                </a:gs>
                <a:gs pos="0">
                  <a:schemeClr val="bg1"/>
                </a:gs>
                <a:gs pos="68000">
                  <a:schemeClr val="accent1">
                    <a:lumMod val="60000"/>
                    <a:lumOff val="40000"/>
                  </a:schemeClr>
                </a:gs>
                <a:gs pos="100000">
                  <a:schemeClr val="bg1"/>
                </a:gs>
              </a:gsLst>
              <a:lin ang="5400000" scaled="1"/>
              <a:tileRect/>
            </a:gradFill>
            <a:ln w="28575" cap="flat" cmpd="sng" algn="ctr">
              <a:solidFill>
                <a:schemeClr val="accent2">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Rectangle 5"/>
            <p:cNvSpPr>
              <a:spLocks noChangeArrowheads="1"/>
            </p:cNvSpPr>
            <p:nvPr/>
          </p:nvSpPr>
          <p:spPr bwMode="gray">
            <a:xfrm>
              <a:off x="1293878" y="2003910"/>
              <a:ext cx="2749728" cy="954749"/>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800" dirty="0">
                  <a:solidFill>
                    <a:srgbClr val="000000"/>
                  </a:solidFill>
                  <a:latin typeface="Oracle Sans" panose="020B0503020204020204" pitchFamily="34" charset="0"/>
                  <a:cs typeface="Oracle Sans" panose="020B0503020204020204" pitchFamily="34" charset="0"/>
                </a:rPr>
                <a:t>... salary = ? …</a:t>
              </a:r>
            </a:p>
            <a:p>
              <a:r>
                <a:rPr lang="en-US" altLang="en-US" sz="2800" dirty="0">
                  <a:solidFill>
                    <a:srgbClr val="000000"/>
                  </a:solidFill>
                  <a:latin typeface="Oracle Sans" panose="020B0503020204020204" pitchFamily="34" charset="0"/>
                  <a:cs typeface="Oracle Sans" panose="020B0503020204020204" pitchFamily="34" charset="0"/>
                </a:rPr>
                <a:t>… department_id = ? … </a:t>
              </a:r>
            </a:p>
            <a:p>
              <a:r>
                <a:rPr lang="en-US" altLang="en-US" sz="2800" dirty="0">
                  <a:solidFill>
                    <a:srgbClr val="000000"/>
                  </a:solidFill>
                  <a:latin typeface="Oracle Sans" panose="020B0503020204020204" pitchFamily="34" charset="0"/>
                  <a:cs typeface="Oracle Sans" panose="020B0503020204020204" pitchFamily="34" charset="0"/>
                </a:rPr>
                <a:t>... last_name = ? ...</a:t>
              </a:r>
            </a:p>
          </p:txBody>
        </p:sp>
        <p:pic>
          <p:nvPicPr>
            <p:cNvPr id="35" name="Picture 17"/>
            <p:cNvPicPr>
              <a:picLocks noChangeAspect="1"/>
            </p:cNvPicPr>
            <p:nvPr/>
          </p:nvPicPr>
          <p:blipFill>
            <a:blip r:embed="rId6" cstate="print"/>
            <a:srcRect/>
            <a:stretch>
              <a:fillRect/>
            </a:stretch>
          </p:blipFill>
          <p:spPr bwMode="auto">
            <a:xfrm>
              <a:off x="3405371" y="3820520"/>
              <a:ext cx="1388798" cy="1634131"/>
            </a:xfrm>
            <a:prstGeom prst="rect">
              <a:avLst/>
            </a:prstGeom>
            <a:noFill/>
            <a:ln w="9525">
              <a:noFill/>
              <a:miter lim="800000"/>
              <a:headEnd/>
              <a:tailEnd/>
            </a:ln>
          </p:spPr>
        </p:pic>
      </p:grpSp>
      <p:pic>
        <p:nvPicPr>
          <p:cNvPr id="20" name="Picture 19">
            <a:extLst>
              <a:ext uri="{FF2B5EF4-FFF2-40B4-BE49-F238E27FC236}">
                <a16:creationId xmlns="" xmlns:a16="http://schemas.microsoft.com/office/drawing/2014/main" id="{26A828C0-F544-4A33-849B-2539D512A2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000" y="606996"/>
            <a:ext cx="642938" cy="714375"/>
          </a:xfrm>
          <a:prstGeom prst="rect">
            <a:avLst/>
          </a:prstGeom>
        </p:spPr>
      </p:pic>
    </p:spTree>
    <p:custDataLst>
      <p:tags r:id="rId1"/>
    </p:custDataLst>
    <p:extLst>
      <p:ext uri="{BB962C8B-B14F-4D97-AF65-F5344CB8AC3E}">
        <p14:creationId xmlns:p14="http://schemas.microsoft.com/office/powerpoint/2010/main" val="2830029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dirty="0">
                <a:latin typeface="+mj-lt"/>
                <a:ea typeface="+mj-ea"/>
                <a:cs typeface="Oracle Sans" panose="020B0503020204020204" pitchFamily="34" charset="0"/>
              </a:rPr>
              <a:t>Substitution Variables in Oracle</a:t>
            </a:r>
          </a:p>
        </p:txBody>
      </p:sp>
      <p:sp>
        <p:nvSpPr>
          <p:cNvPr id="19" name="Rectangle 18"/>
          <p:cNvSpPr/>
          <p:nvPr/>
        </p:nvSpPr>
        <p:spPr bwMode="auto">
          <a:xfrm rot="16200000" flipV="1">
            <a:off x="11813380" y="2016919"/>
            <a:ext cx="1747838" cy="112014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0" name="Round Diagonal Corner Rectangle 19"/>
          <p:cNvSpPr>
            <a:spLocks noChangeAspect="1"/>
          </p:cNvSpPr>
          <p:nvPr/>
        </p:nvSpPr>
        <p:spPr bwMode="auto">
          <a:xfrm>
            <a:off x="10966979" y="6429113"/>
            <a:ext cx="6224588" cy="2343150"/>
          </a:xfrm>
          <a:prstGeom prst="round2DiagRect">
            <a:avLst/>
          </a:prstGeom>
          <a:solidFill>
            <a:schemeClr val="bg1"/>
          </a:solidFill>
          <a:ln w="50800" cap="flat" cmpd="sng" algn="ctr">
            <a:solidFill>
              <a:srgbClr val="FFDDDD"/>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31539" y="6630831"/>
            <a:ext cx="1822673" cy="1854729"/>
          </a:xfrm>
          <a:prstGeom prst="rect">
            <a:avLst/>
          </a:prstGeom>
        </p:spPr>
      </p:pic>
      <p:grpSp>
        <p:nvGrpSpPr>
          <p:cNvPr id="24" name="Group 23"/>
          <p:cNvGrpSpPr/>
          <p:nvPr/>
        </p:nvGrpSpPr>
        <p:grpSpPr>
          <a:xfrm>
            <a:off x="12352733" y="6783233"/>
            <a:ext cx="4502946" cy="1690688"/>
            <a:chOff x="8228011" y="4495800"/>
            <a:chExt cx="3001964" cy="1127125"/>
          </a:xfrm>
        </p:grpSpPr>
        <p:sp>
          <p:nvSpPr>
            <p:cNvPr id="25" name="Trapezoid 24"/>
            <p:cNvSpPr/>
            <p:nvPr/>
          </p:nvSpPr>
          <p:spPr bwMode="auto">
            <a:xfrm rot="16200000">
              <a:off x="8380411" y="4571999"/>
              <a:ext cx="685800" cy="990600"/>
            </a:xfrm>
            <a:prstGeom prst="trapezoid">
              <a:avLst>
                <a:gd name="adj" fmla="val 43868"/>
              </a:avLst>
            </a:prstGeom>
            <a:gradFill flip="none" rotWithShape="1">
              <a:gsLst>
                <a:gs pos="0">
                  <a:schemeClr val="accent5">
                    <a:lumMod val="5000"/>
                    <a:lumOff val="95000"/>
                  </a:schemeClr>
                </a:gs>
                <a:gs pos="100000">
                  <a:srgbClr val="B7ECFF"/>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pic>
          <p:nvPicPr>
            <p:cNvPr id="36" name="Picture 2"/>
            <p:cNvPicPr>
              <a:picLocks noChangeAspect="1" noChangeArrowheads="1"/>
            </p:cNvPicPr>
            <p:nvPr/>
          </p:nvPicPr>
          <p:blipFill>
            <a:blip r:embed="rId5" cstate="print"/>
            <a:srcRect/>
            <a:stretch>
              <a:fillRect/>
            </a:stretch>
          </p:blipFill>
          <p:spPr bwMode="auto">
            <a:xfrm>
              <a:off x="9218612" y="4495800"/>
              <a:ext cx="2011363" cy="1127125"/>
            </a:xfrm>
            <a:prstGeom prst="rect">
              <a:avLst/>
            </a:prstGeom>
            <a:noFill/>
            <a:ln w="15875">
              <a:solidFill>
                <a:schemeClr val="tx1"/>
              </a:solidFill>
              <a:miter lim="800000"/>
              <a:headEnd/>
              <a:tailEnd/>
            </a:ln>
          </p:spPr>
        </p:pic>
      </p:grpSp>
      <p:pic>
        <p:nvPicPr>
          <p:cNvPr id="12" name="Picture 11">
            <a:extLst>
              <a:ext uri="{FF2B5EF4-FFF2-40B4-BE49-F238E27FC236}">
                <a16:creationId xmlns="" xmlns:a16="http://schemas.microsoft.com/office/drawing/2014/main" id="{0EBA8CAA-39C4-4B88-A26C-0C83BC0A78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00" y="616397"/>
            <a:ext cx="642938" cy="714375"/>
          </a:xfrm>
          <a:prstGeom prst="rect">
            <a:avLst/>
          </a:prstGeom>
        </p:spPr>
      </p:pic>
      <p:sp>
        <p:nvSpPr>
          <p:cNvPr id="17" name="Rectangle 5">
            <a:extLst>
              <a:ext uri="{FF2B5EF4-FFF2-40B4-BE49-F238E27FC236}">
                <a16:creationId xmlns="" xmlns:a16="http://schemas.microsoft.com/office/drawing/2014/main" id="{CE86C5F2-41C2-4955-96B7-500F7BC7F407}"/>
              </a:ext>
            </a:extLst>
          </p:cNvPr>
          <p:cNvSpPr txBox="1">
            <a:spLocks noChangeArrowheads="1"/>
          </p:cNvSpPr>
          <p:nvPr/>
        </p:nvSpPr>
        <p:spPr>
          <a:xfrm>
            <a:off x="622138" y="2119163"/>
            <a:ext cx="11201400" cy="4309949"/>
          </a:xfrm>
          <a:prstGeom prst="rect">
            <a:avLst/>
          </a:prstGeom>
        </p:spPr>
        <p:txBody>
          <a:bodyPr/>
          <a:lstStyle>
            <a:lvl1pPr marL="0" indent="10582" algn="l" defTabSz="304747" rtl="0" eaLnBrk="1" fontAlgn="base" hangingPunct="1">
              <a:spcBef>
                <a:spcPts val="900"/>
              </a:spcBef>
              <a:spcAft>
                <a:spcPct val="0"/>
              </a:spcAft>
              <a:buClr>
                <a:srgbClr val="000000"/>
              </a:buClr>
              <a:buFont typeface="Arial" charset="0"/>
              <a:defRPr sz="2100">
                <a:solidFill>
                  <a:srgbClr val="000000"/>
                </a:solidFill>
                <a:latin typeface="Arial" pitchFamily="34" charset="0"/>
                <a:ea typeface="+mn-ea"/>
                <a:cs typeface="+mn-cs"/>
              </a:defRPr>
            </a:lvl1pPr>
            <a:lvl2pPr marL="457200" indent="-365760" algn="l" defTabSz="304747" rtl="0" eaLnBrk="1" fontAlgn="base" hangingPunct="1">
              <a:spcBef>
                <a:spcPts val="900"/>
              </a:spcBef>
              <a:spcAft>
                <a:spcPct val="0"/>
              </a:spcAft>
              <a:buClr>
                <a:srgbClr val="FF0000"/>
              </a:buClr>
              <a:buFont typeface="Arial" charset="0"/>
              <a:buChar char="•"/>
              <a:defRPr sz="2100">
                <a:solidFill>
                  <a:srgbClr val="000000"/>
                </a:solidFill>
                <a:latin typeface="+mn-lt"/>
              </a:defRPr>
            </a:lvl2pPr>
            <a:lvl3pPr marL="1280160" indent="-365760" algn="l" defTabSz="304747" rtl="0" eaLnBrk="1" fontAlgn="base" hangingPunct="1">
              <a:spcBef>
                <a:spcPts val="450"/>
              </a:spcBef>
              <a:spcAft>
                <a:spcPct val="0"/>
              </a:spcAft>
              <a:buClr>
                <a:srgbClr val="FF0000"/>
              </a:buClr>
              <a:buFont typeface="Arial" charset="0"/>
              <a:buChar char="–"/>
              <a:defRPr sz="2000">
                <a:solidFill>
                  <a:srgbClr val="000000"/>
                </a:solidFill>
                <a:latin typeface="+mn-lt"/>
              </a:defRPr>
            </a:lvl3pPr>
            <a:lvl4pPr marL="1822132" indent="-308979" algn="l" defTabSz="304747" rtl="0" eaLnBrk="1" fontAlgn="base" hangingPunct="1">
              <a:spcBef>
                <a:spcPct val="20000"/>
              </a:spcBef>
              <a:spcAft>
                <a:spcPct val="0"/>
              </a:spcAft>
              <a:buClr>
                <a:schemeClr val="accent2"/>
              </a:buClr>
              <a:buSzPct val="45000"/>
              <a:buFont typeface="Arial" charset="0"/>
              <a:buChar char="—"/>
              <a:defRPr sz="1800">
                <a:solidFill>
                  <a:srgbClr val="000000"/>
                </a:solidFill>
                <a:latin typeface="+mn-lt"/>
              </a:defRPr>
            </a:lvl4pPr>
            <a:lvl5pPr marL="2281367" indent="-306864" algn="l" defTabSz="304747" rtl="0" eaLnBrk="1" fontAlgn="base" hangingPunct="1">
              <a:spcBef>
                <a:spcPct val="20000"/>
              </a:spcBef>
              <a:spcAft>
                <a:spcPct val="0"/>
              </a:spcAft>
              <a:buClr>
                <a:schemeClr val="accent2"/>
              </a:buClr>
              <a:buSzPct val="55000"/>
              <a:buFont typeface="Arial" charset="0"/>
              <a:buChar char="—"/>
              <a:defRPr sz="1600">
                <a:solidFill>
                  <a:srgbClr val="000000"/>
                </a:solidFill>
                <a:latin typeface="+mn-lt"/>
              </a:defRPr>
            </a:lvl5pPr>
            <a:lvl6pPr marL="289086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6pPr>
            <a:lvl7pPr marL="3500354"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7pPr>
            <a:lvl8pPr marL="4109847"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8pPr>
            <a:lvl9pPr marL="4719341" indent="-306864" algn="l" defTabSz="304747" rtl="0" eaLnBrk="1" fontAlgn="base" hangingPunct="1">
              <a:spcBef>
                <a:spcPct val="20000"/>
              </a:spcBef>
              <a:spcAft>
                <a:spcPct val="0"/>
              </a:spcAft>
              <a:buClr>
                <a:schemeClr val="accent2"/>
              </a:buClr>
              <a:buSzPct val="55000"/>
              <a:buFont typeface="Arial" pitchFamily="34" charset="0"/>
              <a:buChar char="—"/>
              <a:defRPr sz="2100">
                <a:solidFill>
                  <a:schemeClr val="tx1"/>
                </a:solidFill>
                <a:latin typeface="+mn-lt"/>
              </a:defRPr>
            </a:lvl9pPr>
          </a:lstStyle>
          <a:p>
            <a:pPr lvl="1">
              <a:buClr>
                <a:schemeClr val="accent1"/>
              </a:buClr>
            </a:pPr>
            <a:r>
              <a:rPr lang="en-US" altLang="en-US" sz="3300" dirty="0">
                <a:solidFill>
                  <a:schemeClr val="tx1"/>
                </a:solidFill>
                <a:latin typeface="Oracle Sans" panose="020B0503020204020204" pitchFamily="34" charset="0"/>
                <a:cs typeface="Oracle Sans" panose="020B0503020204020204" pitchFamily="34" charset="0"/>
              </a:rPr>
              <a:t>Use substitution variables to:</a:t>
            </a:r>
          </a:p>
          <a:p>
            <a:pPr lvl="2">
              <a:buClr>
                <a:schemeClr val="accent1"/>
              </a:buClr>
            </a:pPr>
            <a:r>
              <a:rPr lang="en-US" altLang="en-US" sz="3200" kern="0" dirty="0">
                <a:cs typeface="Oracle Sans" panose="020B0503020204020204" pitchFamily="34" charset="0"/>
              </a:rPr>
              <a:t>Temporarily store values with single-ampersand </a:t>
            </a:r>
            <a:r>
              <a:rPr lang="en-US" altLang="en-US" sz="3200" kern="0" dirty="0">
                <a:latin typeface="Courier New" panose="02070309020205020404" pitchFamily="49" charset="0"/>
                <a:cs typeface="Courier New" panose="02070309020205020404" pitchFamily="49" charset="0"/>
              </a:rPr>
              <a:t>(&amp;) </a:t>
            </a:r>
            <a:r>
              <a:rPr lang="en-US" altLang="en-US" sz="3200" kern="0" dirty="0">
                <a:cs typeface="Oracle Sans" panose="020B0503020204020204" pitchFamily="34" charset="0"/>
              </a:rPr>
              <a:t>and double-ampersand </a:t>
            </a:r>
            <a:r>
              <a:rPr lang="en-US" altLang="en-US" sz="3200" kern="0" dirty="0">
                <a:latin typeface="Courier New" panose="02070309020205020404" pitchFamily="49" charset="0"/>
                <a:cs typeface="Courier New" panose="02070309020205020404" pitchFamily="49" charset="0"/>
              </a:rPr>
              <a:t>(&amp;&amp;)</a:t>
            </a:r>
            <a:r>
              <a:rPr lang="en-US" altLang="en-US" sz="3200" kern="0" dirty="0">
                <a:cs typeface="Oracle Sans" panose="020B0503020204020204" pitchFamily="34" charset="0"/>
              </a:rPr>
              <a:t> substitution</a:t>
            </a:r>
          </a:p>
          <a:p>
            <a:pPr lvl="1">
              <a:buClr>
                <a:schemeClr val="accent1"/>
              </a:buClr>
            </a:pPr>
            <a:r>
              <a:rPr lang="en-US" altLang="en-US" sz="3300" dirty="0">
                <a:solidFill>
                  <a:schemeClr val="tx1"/>
                </a:solidFill>
                <a:latin typeface="Oracle Sans" panose="020B0503020204020204" pitchFamily="34" charset="0"/>
                <a:cs typeface="Oracle Sans" panose="020B0503020204020204" pitchFamily="34" charset="0"/>
              </a:rPr>
              <a:t>Use substitution variables to supplement the following</a:t>
            </a:r>
            <a:r>
              <a:rPr lang="en-US" altLang="en-US" sz="3300" kern="0" dirty="0">
                <a:cs typeface="Oracle Sans" panose="020B0503020204020204" pitchFamily="34" charset="0"/>
              </a:rPr>
              <a:t>:</a:t>
            </a:r>
          </a:p>
          <a:p>
            <a:pPr lvl="2">
              <a:buClr>
                <a:schemeClr val="accent1"/>
              </a:buClr>
            </a:pPr>
            <a:r>
              <a:rPr lang="en-US" altLang="en-US" sz="3200" kern="0" dirty="0">
                <a:latin typeface="Courier New" pitchFamily="49" charset="0"/>
                <a:cs typeface="Oracle Sans" panose="020B0503020204020204" pitchFamily="34" charset="0"/>
              </a:rPr>
              <a:t>WHERE</a:t>
            </a:r>
            <a:r>
              <a:rPr lang="en-US" altLang="en-US" sz="3200" kern="0" dirty="0">
                <a:cs typeface="Oracle Sans" panose="020B0503020204020204" pitchFamily="34" charset="0"/>
              </a:rPr>
              <a:t> conditions</a:t>
            </a:r>
          </a:p>
          <a:p>
            <a:pPr lvl="2">
              <a:buClr>
                <a:schemeClr val="accent1"/>
              </a:buClr>
            </a:pPr>
            <a:r>
              <a:rPr lang="en-US" altLang="en-US" sz="3200" kern="0" dirty="0">
                <a:latin typeface="Courier New" pitchFamily="49" charset="0"/>
                <a:cs typeface="Oracle Sans" panose="020B0503020204020204" pitchFamily="34" charset="0"/>
              </a:rPr>
              <a:t>ORDER</a:t>
            </a:r>
            <a:r>
              <a:rPr lang="en-US" altLang="en-US" sz="3200" kern="0" dirty="0">
                <a:cs typeface="Oracle Sans" panose="020B0503020204020204" pitchFamily="34" charset="0"/>
              </a:rPr>
              <a:t> </a:t>
            </a:r>
            <a:r>
              <a:rPr lang="en-US" altLang="en-US" sz="3200" kern="0" dirty="0">
                <a:latin typeface="Courier New" pitchFamily="49" charset="0"/>
                <a:cs typeface="Oracle Sans" panose="020B0503020204020204" pitchFamily="34" charset="0"/>
              </a:rPr>
              <a:t>BY</a:t>
            </a:r>
            <a:r>
              <a:rPr lang="en-US" altLang="en-US" sz="3200" kern="0" dirty="0">
                <a:cs typeface="Oracle Sans" panose="020B0503020204020204" pitchFamily="34" charset="0"/>
              </a:rPr>
              <a:t> clauses</a:t>
            </a:r>
          </a:p>
          <a:p>
            <a:pPr lvl="2">
              <a:buClr>
                <a:schemeClr val="accent1"/>
              </a:buClr>
            </a:pPr>
            <a:r>
              <a:rPr lang="en-US" altLang="en-US" sz="3200" kern="0" dirty="0">
                <a:cs typeface="Oracle Sans" panose="020B0503020204020204" pitchFamily="34" charset="0"/>
              </a:rPr>
              <a:t>Column expressions</a:t>
            </a:r>
          </a:p>
          <a:p>
            <a:pPr lvl="2">
              <a:buClr>
                <a:schemeClr val="accent1"/>
              </a:buClr>
            </a:pPr>
            <a:r>
              <a:rPr lang="en-US" altLang="en-US" sz="3200" kern="0" dirty="0">
                <a:cs typeface="Oracle Sans" panose="020B0503020204020204" pitchFamily="34" charset="0"/>
              </a:rPr>
              <a:t>Table names</a:t>
            </a:r>
          </a:p>
          <a:p>
            <a:pPr lvl="2">
              <a:buClr>
                <a:schemeClr val="accent1"/>
              </a:buClr>
            </a:pPr>
            <a:r>
              <a:rPr lang="en-US" altLang="en-US" sz="3200" kern="0" dirty="0">
                <a:cs typeface="Oracle Sans" panose="020B0503020204020204" pitchFamily="34" charset="0"/>
              </a:rPr>
              <a:t>Entire </a:t>
            </a:r>
            <a:r>
              <a:rPr lang="en-US" altLang="en-US" sz="3200" kern="0" dirty="0">
                <a:latin typeface="Courier New" pitchFamily="49" charset="0"/>
                <a:cs typeface="Oracle Sans" panose="020B0503020204020204" pitchFamily="34" charset="0"/>
              </a:rPr>
              <a:t>SELECT</a:t>
            </a:r>
            <a:r>
              <a:rPr lang="en-US" altLang="en-US" sz="3200" kern="0" dirty="0">
                <a:cs typeface="Oracle Sans" panose="020B0503020204020204" pitchFamily="34" charset="0"/>
              </a:rPr>
              <a:t> statements</a:t>
            </a:r>
          </a:p>
        </p:txBody>
      </p:sp>
    </p:spTree>
    <p:custDataLst>
      <p:tags r:id="rId1"/>
    </p:custDataLst>
    <p:extLst>
      <p:ext uri="{BB962C8B-B14F-4D97-AF65-F5344CB8AC3E}">
        <p14:creationId xmlns:p14="http://schemas.microsoft.com/office/powerpoint/2010/main" val="1866623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rot="16200000" flipV="1">
            <a:off x="15070933" y="5170043"/>
            <a:ext cx="1747838" cy="4686297"/>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 name="Oval 3"/>
          <p:cNvSpPr/>
          <p:nvPr/>
        </p:nvSpPr>
        <p:spPr bwMode="auto">
          <a:xfrm>
            <a:off x="14859001" y="6283426"/>
            <a:ext cx="2459534" cy="2459534"/>
          </a:xfrm>
          <a:prstGeom prst="ellipse">
            <a:avLst/>
          </a:prstGeom>
          <a:solidFill>
            <a:schemeClr val="bg1"/>
          </a:solidFill>
          <a:ln w="57150" cap="flat" cmpd="sng" algn="ctr">
            <a:solidFill>
              <a:srgbClr val="DEE4E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5" name="Rectangle 8"/>
          <p:cNvSpPr txBox="1">
            <a:spLocks noChangeArrowheads="1"/>
          </p:cNvSpPr>
          <p:nvPr/>
        </p:nvSpPr>
        <p:spPr bwMode="auto">
          <a:xfrm>
            <a:off x="1528277" y="396878"/>
            <a:ext cx="16416824" cy="1314450"/>
          </a:xfrm>
          <a:prstGeom prst="rect">
            <a:avLst/>
          </a:prstGeom>
          <a:noFill/>
          <a:ln w="9525">
            <a:noFill/>
            <a:miter lim="800000"/>
            <a:headEnd/>
            <a:tailEnd/>
          </a:ln>
        </p:spPr>
        <p:txBody>
          <a:bodyPr vert="horz" wrap="square" lIns="25395" tIns="25395" rIns="25395" bIns="25395"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kern="0" dirty="0">
              <a:latin typeface="Oracle Sans" panose="020B0503020204020204" pitchFamily="34" charset="0"/>
              <a:cs typeface="Oracle Sans" panose="020B0503020204020204" pitchFamily="34" charset="0"/>
            </a:endParaRPr>
          </a:p>
        </p:txBody>
      </p:sp>
      <p:sp>
        <p:nvSpPr>
          <p:cNvPr id="6" name="Rectangle 9"/>
          <p:cNvSpPr txBox="1">
            <a:spLocks noChangeArrowheads="1"/>
          </p:cNvSpPr>
          <p:nvPr/>
        </p:nvSpPr>
        <p:spPr>
          <a:xfrm>
            <a:off x="935590" y="2335188"/>
            <a:ext cx="16416824" cy="2747409"/>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sz="3300" kern="0" dirty="0">
                <a:latin typeface="Oracle Sans" panose="020B0503020204020204" pitchFamily="34" charset="0"/>
                <a:cs typeface="Oracle Sans" panose="020B0503020204020204" pitchFamily="34" charset="0"/>
              </a:rPr>
              <a:t>Use a variable prefixed with an ampersand (</a:t>
            </a:r>
            <a:r>
              <a:rPr lang="en-US" altLang="en-US" sz="3300" kern="0" dirty="0">
                <a:latin typeface="Courier New" pitchFamily="49" charset="0"/>
                <a:cs typeface="Oracle Sans" panose="020B0503020204020204" pitchFamily="34" charset="0"/>
              </a:rPr>
              <a:t>&amp;</a:t>
            </a:r>
            <a:r>
              <a:rPr lang="en-US" altLang="en-US" sz="3300" kern="0" dirty="0">
                <a:latin typeface="Oracle Sans" panose="020B0503020204020204" pitchFamily="34" charset="0"/>
                <a:cs typeface="Oracle Sans" panose="020B0503020204020204" pitchFamily="34" charset="0"/>
              </a:rPr>
              <a:t>) to prompt the user for a value:</a:t>
            </a:r>
          </a:p>
        </p:txBody>
      </p:sp>
      <p:grpSp>
        <p:nvGrpSpPr>
          <p:cNvPr id="8" name="Group 7"/>
          <p:cNvGrpSpPr/>
          <p:nvPr/>
        </p:nvGrpSpPr>
        <p:grpSpPr>
          <a:xfrm>
            <a:off x="3890813" y="3383058"/>
            <a:ext cx="10506375" cy="1342935"/>
            <a:chOff x="2592287" y="2255372"/>
            <a:chExt cx="7004250" cy="895290"/>
          </a:xfrm>
        </p:grpSpPr>
        <p:sp>
          <p:nvSpPr>
            <p:cNvPr id="9" name="Content Placeholder 2"/>
            <p:cNvSpPr txBox="1">
              <a:spLocks/>
            </p:cNvSpPr>
            <p:nvPr/>
          </p:nvSpPr>
          <p:spPr bwMode="gray">
            <a:xfrm>
              <a:off x="2592287" y="2255372"/>
              <a:ext cx="7004250"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salary,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employee_id = &amp;employee_num ;</a:t>
              </a:r>
            </a:p>
          </p:txBody>
        </p:sp>
        <p:sp>
          <p:nvSpPr>
            <p:cNvPr id="10" name="Rectangle 5"/>
            <p:cNvSpPr>
              <a:spLocks noChangeArrowheads="1"/>
            </p:cNvSpPr>
            <p:nvPr/>
          </p:nvSpPr>
          <p:spPr bwMode="gray">
            <a:xfrm>
              <a:off x="5134305" y="2831406"/>
              <a:ext cx="1824203" cy="30956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1561" y="6784529"/>
            <a:ext cx="1014413" cy="1457325"/>
          </a:xfrm>
          <a:prstGeom prst="rect">
            <a:avLst/>
          </a:prstGeom>
        </p:spPr>
      </p:pic>
      <p:pic>
        <p:nvPicPr>
          <p:cNvPr id="2" name="Picture 1"/>
          <p:cNvPicPr>
            <a:picLocks noChangeAspect="1"/>
          </p:cNvPicPr>
          <p:nvPr/>
        </p:nvPicPr>
        <p:blipFill>
          <a:blip r:embed="rId5"/>
          <a:stretch>
            <a:fillRect/>
          </a:stretch>
        </p:blipFill>
        <p:spPr>
          <a:xfrm>
            <a:off x="7532231" y="5627077"/>
            <a:ext cx="3223539" cy="1886114"/>
          </a:xfrm>
          <a:prstGeom prst="rect">
            <a:avLst/>
          </a:prstGeom>
        </p:spPr>
      </p:pic>
      <p:sp>
        <p:nvSpPr>
          <p:cNvPr id="7" name="Title 6">
            <a:extLst>
              <a:ext uri="{FF2B5EF4-FFF2-40B4-BE49-F238E27FC236}">
                <a16:creationId xmlns="" xmlns:a16="http://schemas.microsoft.com/office/drawing/2014/main" id="{45DE325C-4AA6-41E3-B2C8-B1042004F266}"/>
              </a:ext>
            </a:extLst>
          </p:cNvPr>
          <p:cNvSpPr>
            <a:spLocks noGrp="1"/>
          </p:cNvSpPr>
          <p:nvPr>
            <p:ph type="title"/>
          </p:nvPr>
        </p:nvSpPr>
        <p:spPr/>
        <p:txBody>
          <a:bodyPr/>
          <a:lstStyle/>
          <a:p>
            <a:r>
              <a:rPr lang="en-US" altLang="en-US" dirty="0">
                <a:solidFill>
                  <a:schemeClr val="tx1"/>
                </a:solidFill>
              </a:rPr>
              <a:t>Using the Single-Ampersand Substitution Variable</a:t>
            </a:r>
          </a:p>
        </p:txBody>
      </p:sp>
      <p:pic>
        <p:nvPicPr>
          <p:cNvPr id="13" name="Picture 12">
            <a:extLst>
              <a:ext uri="{FF2B5EF4-FFF2-40B4-BE49-F238E27FC236}">
                <a16:creationId xmlns="" xmlns:a16="http://schemas.microsoft.com/office/drawing/2014/main" id="{17D004E6-4C78-4D7C-B786-5FBBDA76EA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00" y="616397"/>
            <a:ext cx="642938" cy="714375"/>
          </a:xfrm>
          <a:prstGeom prst="rect">
            <a:avLst/>
          </a:prstGeom>
        </p:spPr>
      </p:pic>
    </p:spTree>
    <p:custDataLst>
      <p:tags r:id="rId1"/>
    </p:custDataLst>
    <p:extLst>
      <p:ext uri="{BB962C8B-B14F-4D97-AF65-F5344CB8AC3E}">
        <p14:creationId xmlns:p14="http://schemas.microsoft.com/office/powerpoint/2010/main" val="1064424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txBox="1">
            <a:spLocks noChangeArrowheads="1"/>
          </p:cNvSpPr>
          <p:nvPr/>
        </p:nvSpPr>
        <p:spPr bwMode="auto">
          <a:xfrm>
            <a:off x="1413977" y="396878"/>
            <a:ext cx="16416824" cy="1314450"/>
          </a:xfrm>
          <a:prstGeom prst="rect">
            <a:avLst/>
          </a:prstGeom>
          <a:noFill/>
          <a:ln w="9525">
            <a:noFill/>
            <a:miter lim="800000"/>
            <a:headEnd/>
            <a:tailEnd/>
          </a:ln>
        </p:spPr>
        <p:txBody>
          <a:bodyPr vert="horz" wrap="square" lIns="25395" tIns="25395" rIns="25395" bIns="25395"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kern="0" dirty="0">
              <a:latin typeface="Oracle Sans" panose="020B0503020204020204" pitchFamily="34" charset="0"/>
              <a:cs typeface="Oracle Sans" panose="020B0503020204020204" pitchFamily="34" charset="0"/>
            </a:endParaRPr>
          </a:p>
        </p:txBody>
      </p:sp>
      <p:pic>
        <p:nvPicPr>
          <p:cNvPr id="5" name="Picture 16" descr="C:\salome_official\projects\11gR2\screenshots\les2_30s_b.gif"/>
          <p:cNvPicPr>
            <a:picLocks noChangeAspect="1" noChangeArrowheads="1"/>
          </p:cNvPicPr>
          <p:nvPr/>
        </p:nvPicPr>
        <p:blipFill>
          <a:blip r:embed="rId4" cstate="print"/>
          <a:srcRect/>
          <a:stretch>
            <a:fillRect/>
          </a:stretch>
        </p:blipFill>
        <p:spPr bwMode="auto">
          <a:xfrm>
            <a:off x="4457700" y="5741268"/>
            <a:ext cx="9372600" cy="914400"/>
          </a:xfrm>
          <a:prstGeom prst="rect">
            <a:avLst/>
          </a:prstGeom>
          <a:noFill/>
          <a:ln w="12700">
            <a:solidFill>
              <a:schemeClr val="tx1"/>
            </a:solidFill>
            <a:miter lim="800000"/>
            <a:headEnd/>
            <a:tailEnd/>
          </a:ln>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526" y="5741268"/>
            <a:ext cx="642938" cy="714375"/>
          </a:xfrm>
          <a:prstGeom prst="rect">
            <a:avLst/>
          </a:prstGeom>
        </p:spPr>
      </p:pic>
      <p:pic>
        <p:nvPicPr>
          <p:cNvPr id="2" name="Picture 1"/>
          <p:cNvPicPr>
            <a:picLocks noChangeAspect="1"/>
          </p:cNvPicPr>
          <p:nvPr/>
        </p:nvPicPr>
        <p:blipFill>
          <a:blip r:embed="rId6"/>
          <a:stretch>
            <a:fillRect/>
          </a:stretch>
        </p:blipFill>
        <p:spPr>
          <a:xfrm>
            <a:off x="7526514" y="3305008"/>
            <a:ext cx="3234971" cy="1874682"/>
          </a:xfrm>
          <a:prstGeom prst="rect">
            <a:avLst/>
          </a:prstGeom>
        </p:spPr>
      </p:pic>
      <p:sp>
        <p:nvSpPr>
          <p:cNvPr id="4" name="Title 3">
            <a:extLst>
              <a:ext uri="{FF2B5EF4-FFF2-40B4-BE49-F238E27FC236}">
                <a16:creationId xmlns="" xmlns:a16="http://schemas.microsoft.com/office/drawing/2014/main" id="{4AFFEDDF-DF89-4A76-992C-F305CFEFBA90}"/>
              </a:ext>
            </a:extLst>
          </p:cNvPr>
          <p:cNvSpPr>
            <a:spLocks noGrp="1"/>
          </p:cNvSpPr>
          <p:nvPr>
            <p:ph type="title"/>
          </p:nvPr>
        </p:nvSpPr>
        <p:spPr/>
        <p:txBody>
          <a:bodyPr/>
          <a:lstStyle/>
          <a:p>
            <a:r>
              <a:rPr lang="en-US" altLang="en-US" dirty="0">
                <a:solidFill>
                  <a:schemeClr val="tx1"/>
                </a:solidFill>
              </a:rPr>
              <a:t>Using the Single-Ampersand Substitution Variable</a:t>
            </a:r>
            <a:endParaRPr lang="en-IN" dirty="0">
              <a:solidFill>
                <a:schemeClr val="tx1"/>
              </a:solidFill>
            </a:endParaRPr>
          </a:p>
        </p:txBody>
      </p:sp>
      <p:pic>
        <p:nvPicPr>
          <p:cNvPr id="8" name="Picture 7">
            <a:extLst>
              <a:ext uri="{FF2B5EF4-FFF2-40B4-BE49-F238E27FC236}">
                <a16:creationId xmlns="" xmlns:a16="http://schemas.microsoft.com/office/drawing/2014/main" id="{5FCAE185-2C26-429C-B4A1-361872333C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000" y="616397"/>
            <a:ext cx="642938" cy="714375"/>
          </a:xfrm>
          <a:prstGeom prst="rect">
            <a:avLst/>
          </a:prstGeom>
        </p:spPr>
      </p:pic>
    </p:spTree>
    <p:custDataLst>
      <p:tags r:id="rId1"/>
    </p:custDataLst>
    <p:extLst>
      <p:ext uri="{BB962C8B-B14F-4D97-AF65-F5344CB8AC3E}">
        <p14:creationId xmlns:p14="http://schemas.microsoft.com/office/powerpoint/2010/main" val="2920897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rot="16200000" flipV="1">
            <a:off x="14442281" y="4400550"/>
            <a:ext cx="1747838" cy="59436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4" name="Rectangle 8"/>
          <p:cNvSpPr txBox="1">
            <a:spLocks noChangeArrowheads="1"/>
          </p:cNvSpPr>
          <p:nvPr/>
        </p:nvSpPr>
        <p:spPr bwMode="auto">
          <a:xfrm>
            <a:off x="1413977" y="396878"/>
            <a:ext cx="16416824" cy="1314450"/>
          </a:xfrm>
          <a:prstGeom prst="rect">
            <a:avLst/>
          </a:prstGeom>
          <a:noFill/>
          <a:ln w="9525">
            <a:noFill/>
            <a:miter lim="800000"/>
            <a:headEnd/>
            <a:tailEnd/>
          </a:ln>
        </p:spPr>
        <p:txBody>
          <a:bodyPr vert="horz" wrap="square" lIns="25395" tIns="25395" rIns="25395" bIns="25395"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kern="0" dirty="0">
              <a:latin typeface="Oracle Sans" panose="020B0503020204020204" pitchFamily="34" charset="0"/>
              <a:cs typeface="Oracle Sans" panose="020B0503020204020204" pitchFamily="34" charset="0"/>
            </a:endParaRPr>
          </a:p>
        </p:txBody>
      </p:sp>
      <p:sp>
        <p:nvSpPr>
          <p:cNvPr id="5" name="Rectangle 9"/>
          <p:cNvSpPr txBox="1">
            <a:spLocks noChangeArrowheads="1"/>
          </p:cNvSpPr>
          <p:nvPr/>
        </p:nvSpPr>
        <p:spPr>
          <a:xfrm>
            <a:off x="935590" y="2108059"/>
            <a:ext cx="16416824" cy="2747409"/>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kern="0" dirty="0">
                <a:latin typeface="Oracle Sans" panose="020B0503020204020204" pitchFamily="34" charset="0"/>
                <a:cs typeface="Oracle Sans" panose="020B0503020204020204" pitchFamily="34" charset="0"/>
              </a:rPr>
              <a:t>Use single quotation marks for date and character values:</a:t>
            </a:r>
          </a:p>
        </p:txBody>
      </p:sp>
      <p:grpSp>
        <p:nvGrpSpPr>
          <p:cNvPr id="6" name="Group 5"/>
          <p:cNvGrpSpPr/>
          <p:nvPr/>
        </p:nvGrpSpPr>
        <p:grpSpPr>
          <a:xfrm>
            <a:off x="2879304" y="2967024"/>
            <a:ext cx="12097344" cy="5834076"/>
            <a:chOff x="2061964" y="1978016"/>
            <a:chExt cx="8064896" cy="3889384"/>
          </a:xfrm>
        </p:grpSpPr>
        <p:pic>
          <p:nvPicPr>
            <p:cNvPr id="7" name="Picture 13" descr="C:\salome_official\projects\11gR2\screenshots\les2_31s_b.gif"/>
            <p:cNvPicPr>
              <a:picLocks noChangeAspect="1" noChangeArrowheads="1"/>
            </p:cNvPicPr>
            <p:nvPr/>
          </p:nvPicPr>
          <p:blipFill>
            <a:blip r:embed="rId4" cstate="print"/>
            <a:srcRect/>
            <a:stretch>
              <a:fillRect/>
            </a:stretch>
          </p:blipFill>
          <p:spPr bwMode="auto">
            <a:xfrm>
              <a:off x="2061964" y="4800600"/>
              <a:ext cx="4533900" cy="1066800"/>
            </a:xfrm>
            <a:prstGeom prst="rect">
              <a:avLst/>
            </a:prstGeom>
            <a:noFill/>
            <a:ln w="12700">
              <a:solidFill>
                <a:schemeClr val="tx1"/>
              </a:solidFill>
              <a:miter lim="800000"/>
              <a:headEnd/>
              <a:tailEnd/>
            </a:ln>
          </p:spPr>
        </p:pic>
        <p:sp>
          <p:nvSpPr>
            <p:cNvPr id="9" name="Content Placeholder 2"/>
            <p:cNvSpPr txBox="1">
              <a:spLocks/>
            </p:cNvSpPr>
            <p:nvPr/>
          </p:nvSpPr>
          <p:spPr bwMode="gray">
            <a:xfrm>
              <a:off x="2061964" y="1978016"/>
              <a:ext cx="8064896"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last_name, department_id, salary*12</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job_id = '&amp;job_title' ;</a:t>
              </a:r>
            </a:p>
          </p:txBody>
        </p:sp>
        <p:sp>
          <p:nvSpPr>
            <p:cNvPr id="10" name="Rectangle 5"/>
            <p:cNvSpPr>
              <a:spLocks noChangeArrowheads="1"/>
            </p:cNvSpPr>
            <p:nvPr/>
          </p:nvSpPr>
          <p:spPr bwMode="gray">
            <a:xfrm>
              <a:off x="3598135" y="2405635"/>
              <a:ext cx="1200133" cy="264139"/>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grpSp>
        <p:nvGrpSpPr>
          <p:cNvPr id="11" name="Group 10"/>
          <p:cNvGrpSpPr/>
          <p:nvPr/>
        </p:nvGrpSpPr>
        <p:grpSpPr>
          <a:xfrm>
            <a:off x="14290575" y="5943600"/>
            <a:ext cx="2857500" cy="2857500"/>
            <a:chOff x="9294812" y="3962400"/>
            <a:chExt cx="2135650" cy="2135650"/>
          </a:xfrm>
        </p:grpSpPr>
        <p:sp>
          <p:nvSpPr>
            <p:cNvPr id="12" name="Oval 11"/>
            <p:cNvSpPr/>
            <p:nvPr/>
          </p:nvSpPr>
          <p:spPr bwMode="auto">
            <a:xfrm>
              <a:off x="9294812" y="3962400"/>
              <a:ext cx="2135650" cy="2135650"/>
            </a:xfrm>
            <a:prstGeom prst="ellipse">
              <a:avLst/>
            </a:prstGeom>
            <a:solidFill>
              <a:schemeClr val="bg1"/>
            </a:solidFill>
            <a:ln w="57150" cap="flat" cmpd="sng" algn="ctr">
              <a:solidFill>
                <a:schemeClr val="accent3">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13" name="Group 12"/>
            <p:cNvGrpSpPr/>
            <p:nvPr/>
          </p:nvGrpSpPr>
          <p:grpSpPr>
            <a:xfrm>
              <a:off x="9375177" y="4047108"/>
              <a:ext cx="1827213" cy="1631842"/>
              <a:chOff x="9600140" y="4069686"/>
              <a:chExt cx="1827213" cy="1631842"/>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0140" y="4740548"/>
                <a:ext cx="859611" cy="859611"/>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33540" y="4069686"/>
                <a:ext cx="859611" cy="859611"/>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84378" y="4949053"/>
                <a:ext cx="942975" cy="752475"/>
              </a:xfrm>
              <a:prstGeom prst="rect">
                <a:avLst/>
              </a:prstGeom>
            </p:spPr>
          </p:pic>
        </p:grpSp>
      </p:gr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26367" y="7172445"/>
            <a:ext cx="642938" cy="714375"/>
          </a:xfrm>
          <a:prstGeom prst="rect">
            <a:avLst/>
          </a:prstGeom>
        </p:spPr>
      </p:pic>
      <p:pic>
        <p:nvPicPr>
          <p:cNvPr id="2" name="Picture 1"/>
          <p:cNvPicPr>
            <a:picLocks noChangeAspect="1"/>
          </p:cNvPicPr>
          <p:nvPr/>
        </p:nvPicPr>
        <p:blipFill>
          <a:blip r:embed="rId9"/>
          <a:stretch>
            <a:fillRect/>
          </a:stretch>
        </p:blipFill>
        <p:spPr>
          <a:xfrm>
            <a:off x="2879304" y="4553269"/>
            <a:ext cx="3557274" cy="2076131"/>
          </a:xfrm>
          <a:prstGeom prst="rect">
            <a:avLst/>
          </a:prstGeom>
        </p:spPr>
      </p:pic>
      <p:sp>
        <p:nvSpPr>
          <p:cNvPr id="8" name="Title 7">
            <a:extLst>
              <a:ext uri="{FF2B5EF4-FFF2-40B4-BE49-F238E27FC236}">
                <a16:creationId xmlns="" xmlns:a16="http://schemas.microsoft.com/office/drawing/2014/main" id="{07044AD0-8D44-47CD-8B57-ECF01C301FA0}"/>
              </a:ext>
            </a:extLst>
          </p:cNvPr>
          <p:cNvSpPr>
            <a:spLocks noGrp="1"/>
          </p:cNvSpPr>
          <p:nvPr>
            <p:ph type="title"/>
          </p:nvPr>
        </p:nvSpPr>
        <p:spPr/>
        <p:txBody>
          <a:bodyPr/>
          <a:lstStyle/>
          <a:p>
            <a:r>
              <a:rPr lang="en-US" altLang="en-US" sz="4800" dirty="0">
                <a:solidFill>
                  <a:schemeClr val="tx1"/>
                </a:solidFill>
              </a:rPr>
              <a:t>Character and Date Values with Substitution Variables</a:t>
            </a:r>
            <a:endParaRPr lang="en-IN" sz="4800" dirty="0">
              <a:solidFill>
                <a:schemeClr val="tx1"/>
              </a:solidFill>
            </a:endParaRPr>
          </a:p>
        </p:txBody>
      </p:sp>
      <p:pic>
        <p:nvPicPr>
          <p:cNvPr id="19" name="Picture 18">
            <a:extLst>
              <a:ext uri="{FF2B5EF4-FFF2-40B4-BE49-F238E27FC236}">
                <a16:creationId xmlns="" xmlns:a16="http://schemas.microsoft.com/office/drawing/2014/main" id="{26586732-2F32-4D1F-B6B1-6D21F2912B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3000" y="616397"/>
            <a:ext cx="642938" cy="714375"/>
          </a:xfrm>
          <a:prstGeom prst="rect">
            <a:avLst/>
          </a:prstGeom>
        </p:spPr>
      </p:pic>
    </p:spTree>
    <p:custDataLst>
      <p:tags r:id="rId1"/>
    </p:custDataLst>
    <p:extLst>
      <p:ext uri="{BB962C8B-B14F-4D97-AF65-F5344CB8AC3E}">
        <p14:creationId xmlns:p14="http://schemas.microsoft.com/office/powerpoint/2010/main" val="1619216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
          <p:cNvSpPr txBox="1">
            <a:spLocks noChangeArrowheads="1"/>
          </p:cNvSpPr>
          <p:nvPr/>
        </p:nvSpPr>
        <p:spPr bwMode="auto">
          <a:xfrm>
            <a:off x="1528277" y="396878"/>
            <a:ext cx="16416824" cy="1314450"/>
          </a:xfrm>
          <a:prstGeom prst="rect">
            <a:avLst/>
          </a:prstGeom>
          <a:noFill/>
          <a:ln w="9525">
            <a:noFill/>
            <a:miter lim="800000"/>
            <a:headEnd/>
            <a:tailEnd/>
          </a:ln>
        </p:spPr>
        <p:txBody>
          <a:bodyPr vert="horz" wrap="square" lIns="25395" tIns="25395" rIns="25395" bIns="25395"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kern="0" dirty="0">
              <a:latin typeface="Oracle Sans" panose="020B0503020204020204" pitchFamily="34" charset="0"/>
              <a:cs typeface="Oracle Sans" panose="020B0503020204020204" pitchFamily="34" charset="0"/>
            </a:endParaRPr>
          </a:p>
        </p:txBody>
      </p:sp>
      <p:sp>
        <p:nvSpPr>
          <p:cNvPr id="7" name="Content Placeholder 2"/>
          <p:cNvSpPr txBox="1">
            <a:spLocks/>
          </p:cNvSpPr>
          <p:nvPr/>
        </p:nvSpPr>
        <p:spPr bwMode="gray">
          <a:xfrm>
            <a:off x="3095625" y="2407196"/>
            <a:ext cx="12096750" cy="17408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job_id,&amp;column_name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&amp;condition</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&amp;order_column ;</a:t>
            </a:r>
          </a:p>
        </p:txBody>
      </p:sp>
      <p:sp>
        <p:nvSpPr>
          <p:cNvPr id="8" name="Rectangle 4"/>
          <p:cNvSpPr>
            <a:spLocks noChangeArrowheads="1"/>
          </p:cNvSpPr>
          <p:nvPr/>
        </p:nvSpPr>
        <p:spPr bwMode="gray">
          <a:xfrm>
            <a:off x="4401624" y="3363176"/>
            <a:ext cx="2078080" cy="32385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9" name="Rectangle 5"/>
          <p:cNvSpPr>
            <a:spLocks noChangeArrowheads="1"/>
          </p:cNvSpPr>
          <p:nvPr/>
        </p:nvSpPr>
        <p:spPr bwMode="gray">
          <a:xfrm>
            <a:off x="4751512" y="3763763"/>
            <a:ext cx="2857359" cy="334556"/>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0" name="Rectangle 6"/>
          <p:cNvSpPr>
            <a:spLocks noChangeArrowheads="1"/>
          </p:cNvSpPr>
          <p:nvPr/>
        </p:nvSpPr>
        <p:spPr bwMode="gray">
          <a:xfrm>
            <a:off x="10170480" y="2582861"/>
            <a:ext cx="2285888" cy="383382"/>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a:stretch>
            <a:fillRect/>
          </a:stretch>
        </p:blipFill>
        <p:spPr>
          <a:xfrm>
            <a:off x="3127301" y="4368961"/>
            <a:ext cx="3234971" cy="1874682"/>
          </a:xfrm>
          <a:prstGeom prst="rect">
            <a:avLst/>
          </a:prstGeom>
        </p:spPr>
      </p:pic>
      <p:pic>
        <p:nvPicPr>
          <p:cNvPr id="12" name="Picture 11"/>
          <p:cNvPicPr>
            <a:picLocks noChangeAspect="1"/>
          </p:cNvPicPr>
          <p:nvPr/>
        </p:nvPicPr>
        <p:blipFill>
          <a:blip r:embed="rId5"/>
          <a:stretch>
            <a:fillRect/>
          </a:stretch>
        </p:blipFill>
        <p:spPr>
          <a:xfrm>
            <a:off x="7565215" y="5960594"/>
            <a:ext cx="3223539" cy="1886114"/>
          </a:xfrm>
          <a:prstGeom prst="rect">
            <a:avLst/>
          </a:prstGeom>
        </p:spPr>
      </p:pic>
      <p:pic>
        <p:nvPicPr>
          <p:cNvPr id="13" name="Picture 12"/>
          <p:cNvPicPr>
            <a:picLocks noChangeAspect="1"/>
          </p:cNvPicPr>
          <p:nvPr/>
        </p:nvPicPr>
        <p:blipFill>
          <a:blip r:embed="rId6"/>
          <a:stretch>
            <a:fillRect/>
          </a:stretch>
        </p:blipFill>
        <p:spPr>
          <a:xfrm>
            <a:off x="11991697" y="7563659"/>
            <a:ext cx="3200678" cy="1863252"/>
          </a:xfrm>
          <a:prstGeom prst="rect">
            <a:avLst/>
          </a:prstGeom>
        </p:spPr>
      </p:pic>
      <p:sp>
        <p:nvSpPr>
          <p:cNvPr id="4" name="Title 3">
            <a:extLst>
              <a:ext uri="{FF2B5EF4-FFF2-40B4-BE49-F238E27FC236}">
                <a16:creationId xmlns="" xmlns:a16="http://schemas.microsoft.com/office/drawing/2014/main" id="{20389652-3779-4B56-9908-8F34248303CB}"/>
              </a:ext>
            </a:extLst>
          </p:cNvPr>
          <p:cNvSpPr>
            <a:spLocks noGrp="1"/>
          </p:cNvSpPr>
          <p:nvPr>
            <p:ph type="title"/>
          </p:nvPr>
        </p:nvSpPr>
        <p:spPr/>
        <p:txBody>
          <a:bodyPr/>
          <a:lstStyle/>
          <a:p>
            <a:r>
              <a:rPr lang="en-US" altLang="en-US" dirty="0">
                <a:solidFill>
                  <a:schemeClr val="tx1"/>
                </a:solidFill>
              </a:rPr>
              <a:t>Specifying Column Names, Expressions, and Text</a:t>
            </a:r>
            <a:endParaRPr lang="en-IN" dirty="0">
              <a:solidFill>
                <a:schemeClr val="tx1"/>
              </a:solidFill>
            </a:endParaRPr>
          </a:p>
        </p:txBody>
      </p:sp>
      <p:pic>
        <p:nvPicPr>
          <p:cNvPr id="14" name="Picture 13">
            <a:extLst>
              <a:ext uri="{FF2B5EF4-FFF2-40B4-BE49-F238E27FC236}">
                <a16:creationId xmlns="" xmlns:a16="http://schemas.microsoft.com/office/drawing/2014/main" id="{4E0CC4A7-4B0E-4F65-9B7E-8497195AEB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000" y="616397"/>
            <a:ext cx="642938" cy="714375"/>
          </a:xfrm>
          <a:prstGeom prst="rect">
            <a:avLst/>
          </a:prstGeom>
        </p:spPr>
      </p:pic>
    </p:spTree>
    <p:custDataLst>
      <p:tags r:id="rId1"/>
    </p:custDataLst>
    <p:extLst>
      <p:ext uri="{BB962C8B-B14F-4D97-AF65-F5344CB8AC3E}">
        <p14:creationId xmlns:p14="http://schemas.microsoft.com/office/powerpoint/2010/main" val="277194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5">
            <a:extLst>
              <a:ext uri="{FF2B5EF4-FFF2-40B4-BE49-F238E27FC236}">
                <a16:creationId xmlns="" xmlns:a16="http://schemas.microsoft.com/office/drawing/2014/main" id="{1198593A-5CBD-45DC-AFE1-F693AEA93591}"/>
              </a:ext>
            </a:extLst>
          </p:cNvPr>
          <p:cNvSpPr>
            <a:spLocks noGrp="1" noChangeArrowheads="1"/>
          </p:cNvSpPr>
          <p:nvPr>
            <p:ph idx="1"/>
          </p:nvPr>
        </p:nvSpPr>
        <p:spPr>
          <a:xfrm>
            <a:off x="933450" y="2273300"/>
            <a:ext cx="16421100" cy="482490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accent1"/>
              </a:buClr>
              <a:defRPr/>
            </a:pPr>
            <a:r>
              <a:rPr lang="en-US" dirty="0">
                <a:latin typeface="Oracle Sans" panose="020B0503020204020204" pitchFamily="34" charset="0"/>
                <a:cs typeface="Oracle Sans" panose="020B0503020204020204" pitchFamily="34" charset="0"/>
              </a:rPr>
              <a:t>Limiting rows with:</a:t>
            </a:r>
          </a:p>
          <a:p>
            <a:pPr lvl="2">
              <a:buClr>
                <a:schemeClr val="accent1"/>
              </a:buClr>
              <a:defRPr/>
            </a:pPr>
            <a:r>
              <a:rPr lang="en-US" dirty="0">
                <a:latin typeface="Oracle Sans" panose="020B0503020204020204" pitchFamily="34" charset="0"/>
                <a:cs typeface="Oracle Sans" panose="020B0503020204020204" pitchFamily="34" charset="0"/>
              </a:rPr>
              <a:t>The</a:t>
            </a:r>
            <a:r>
              <a:rPr lang="en-US" dirty="0">
                <a:latin typeface="Times New Roman" pitchFamily="18" charset="0"/>
                <a:cs typeface="Oracle Sans" panose="020B0503020204020204" pitchFamily="34" charset="0"/>
              </a:rPr>
              <a:t> </a:t>
            </a:r>
            <a:r>
              <a:rPr lang="en-US" dirty="0">
                <a:latin typeface="Courier New" pitchFamily="49" charset="0"/>
                <a:cs typeface="Oracle Sans" panose="020B0503020204020204" pitchFamily="34" charset="0"/>
              </a:rPr>
              <a:t>WHERE</a:t>
            </a:r>
            <a:r>
              <a:rPr lang="en-US" dirty="0">
                <a:latin typeface="Oracle Sans" panose="020B0503020204020204" pitchFamily="34" charset="0"/>
                <a:cs typeface="Oracle Sans" panose="020B0503020204020204" pitchFamily="34" charset="0"/>
              </a:rPr>
              <a:t> clause</a:t>
            </a:r>
          </a:p>
          <a:p>
            <a:pPr lvl="2">
              <a:buClr>
                <a:schemeClr val="accent1"/>
              </a:buClr>
              <a:defRPr/>
            </a:pPr>
            <a:r>
              <a:rPr lang="en-US" dirty="0">
                <a:latin typeface="Oracle Sans" panose="020B0503020204020204" pitchFamily="34" charset="0"/>
                <a:cs typeface="Oracle Sans" panose="020B0503020204020204" pitchFamily="34" charset="0"/>
              </a:rPr>
              <a:t>The comparison operators using </a:t>
            </a:r>
            <a:r>
              <a:rPr lang="en-US" dirty="0">
                <a:latin typeface="Courier New" pitchFamily="49" charset="0"/>
                <a:cs typeface="Oracle Sans" panose="020B0503020204020204" pitchFamily="34" charset="0"/>
              </a:rPr>
              <a:t>=</a:t>
            </a:r>
            <a:r>
              <a:rPr lang="en-US" dirty="0">
                <a:latin typeface="Oracle Sans" panose="020B0503020204020204" pitchFamily="34" charset="0"/>
                <a:cs typeface="Oracle Sans" panose="020B0503020204020204" pitchFamily="34" charset="0"/>
              </a:rPr>
              <a:t>, </a:t>
            </a:r>
            <a:r>
              <a:rPr lang="en-US" dirty="0">
                <a:latin typeface="Courier New" pitchFamily="49" charset="0"/>
                <a:cs typeface="Oracle Sans" panose="020B0503020204020204" pitchFamily="34" charset="0"/>
              </a:rPr>
              <a:t>&lt;=</a:t>
            </a:r>
            <a:r>
              <a:rPr lang="en-US" dirty="0">
                <a:latin typeface="Oracle Sans" panose="020B0503020204020204" pitchFamily="34" charset="0"/>
                <a:cs typeface="Oracle Sans" panose="020B0503020204020204" pitchFamily="34" charset="0"/>
              </a:rPr>
              <a:t>, </a:t>
            </a:r>
            <a:r>
              <a:rPr lang="en-US" dirty="0">
                <a:latin typeface="Courier New" pitchFamily="49" charset="0"/>
                <a:cs typeface="Oracle Sans" panose="020B0503020204020204" pitchFamily="34" charset="0"/>
              </a:rPr>
              <a:t>BETWEEN</a:t>
            </a:r>
            <a:r>
              <a:rPr lang="en-US" dirty="0">
                <a:latin typeface="Oracle Sans" panose="020B0503020204020204" pitchFamily="34" charset="0"/>
                <a:cs typeface="Oracle Sans" panose="020B0503020204020204" pitchFamily="34" charset="0"/>
              </a:rPr>
              <a:t>, </a:t>
            </a:r>
            <a:r>
              <a:rPr lang="en-US" dirty="0">
                <a:latin typeface="Courier New" pitchFamily="49" charset="0"/>
                <a:cs typeface="Oracle Sans" panose="020B0503020204020204" pitchFamily="34" charset="0"/>
              </a:rPr>
              <a:t>IN</a:t>
            </a:r>
            <a:r>
              <a:rPr lang="en-US" dirty="0">
                <a:latin typeface="Oracle Sans" panose="020B0503020204020204" pitchFamily="34" charset="0"/>
                <a:cs typeface="Oracle Sans" panose="020B0503020204020204" pitchFamily="34" charset="0"/>
              </a:rPr>
              <a:t>, </a:t>
            </a:r>
            <a:r>
              <a:rPr lang="en-US" dirty="0">
                <a:latin typeface="Courier New" pitchFamily="49" charset="0"/>
                <a:cs typeface="Oracle Sans" panose="020B0503020204020204" pitchFamily="34" charset="0"/>
              </a:rPr>
              <a:t>LIKE</a:t>
            </a:r>
            <a:r>
              <a:rPr lang="en-US" dirty="0">
                <a:latin typeface="Oracle Sans" panose="020B0503020204020204" pitchFamily="34" charset="0"/>
                <a:cs typeface="Oracle Sans" panose="020B0503020204020204" pitchFamily="34" charset="0"/>
              </a:rPr>
              <a:t>, and </a:t>
            </a:r>
            <a:r>
              <a:rPr lang="en-US" dirty="0">
                <a:latin typeface="Courier New" pitchFamily="49" charset="0"/>
                <a:cs typeface="Oracle Sans" panose="020B0503020204020204" pitchFamily="34" charset="0"/>
              </a:rPr>
              <a:t>NULL</a:t>
            </a:r>
            <a:r>
              <a:rPr lang="en-US" dirty="0">
                <a:latin typeface="Oracle Sans" panose="020B0503020204020204" pitchFamily="34" charset="0"/>
                <a:cs typeface="Oracle Sans" panose="020B0503020204020204" pitchFamily="34" charset="0"/>
              </a:rPr>
              <a:t> conditions</a:t>
            </a:r>
          </a:p>
          <a:p>
            <a:pPr lvl="2">
              <a:buClr>
                <a:schemeClr val="accent1"/>
              </a:buClr>
              <a:defRPr/>
            </a:pPr>
            <a:r>
              <a:rPr lang="en-US" dirty="0">
                <a:latin typeface="Oracle Sans" panose="020B0503020204020204" pitchFamily="34" charset="0"/>
                <a:cs typeface="Oracle Sans" panose="020B0503020204020204" pitchFamily="34" charset="0"/>
              </a:rPr>
              <a:t>Logical conditions using </a:t>
            </a:r>
            <a:r>
              <a:rPr lang="en-US" dirty="0">
                <a:latin typeface="Courier New" pitchFamily="49" charset="0"/>
                <a:cs typeface="Oracle Sans" panose="020B0503020204020204" pitchFamily="34" charset="0"/>
              </a:rPr>
              <a:t>AND</a:t>
            </a:r>
            <a:r>
              <a:rPr lang="en-US" dirty="0">
                <a:latin typeface="Oracle Sans" panose="020B0503020204020204" pitchFamily="34" charset="0"/>
                <a:cs typeface="Oracle Sans" panose="020B0503020204020204" pitchFamily="34" charset="0"/>
              </a:rPr>
              <a:t>, </a:t>
            </a:r>
            <a:r>
              <a:rPr lang="en-US" dirty="0">
                <a:latin typeface="Courier New" pitchFamily="49" charset="0"/>
                <a:cs typeface="Oracle Sans" panose="020B0503020204020204" pitchFamily="34" charset="0"/>
              </a:rPr>
              <a:t>OR</a:t>
            </a:r>
            <a:r>
              <a:rPr lang="en-US" dirty="0">
                <a:latin typeface="Oracle Sans" panose="020B0503020204020204" pitchFamily="34" charset="0"/>
                <a:cs typeface="Oracle Sans" panose="020B0503020204020204" pitchFamily="34" charset="0"/>
              </a:rPr>
              <a:t>, and </a:t>
            </a:r>
            <a:r>
              <a:rPr lang="en-US" dirty="0">
                <a:latin typeface="Courier New" pitchFamily="49" charset="0"/>
                <a:cs typeface="Oracle Sans" panose="020B0503020204020204" pitchFamily="34" charset="0"/>
              </a:rPr>
              <a:t>NOT</a:t>
            </a:r>
            <a:r>
              <a:rPr lang="en-US" dirty="0">
                <a:latin typeface="Oracle Sans" panose="020B0503020204020204" pitchFamily="34" charset="0"/>
                <a:cs typeface="Oracle Sans" panose="020B0503020204020204" pitchFamily="34" charset="0"/>
              </a:rPr>
              <a:t> operators</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Rules of precedence for operators in an expression</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Sorting rows using the </a:t>
            </a:r>
            <a:r>
              <a:rPr lang="en-US" dirty="0">
                <a:solidFill>
                  <a:schemeClr val="tx1">
                    <a:lumMod val="50000"/>
                    <a:lumOff val="50000"/>
                  </a:schemeClr>
                </a:solidFill>
                <a:latin typeface="Courier New" pitchFamily="49" charset="0"/>
                <a:cs typeface="Oracle Sans" panose="020B0503020204020204" pitchFamily="34" charset="0"/>
              </a:rPr>
              <a:t>ORDER</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BY</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SQL row limiting clause in a query </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Substitution variables in Oracle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Assigning values to variables</a:t>
            </a:r>
          </a:p>
        </p:txBody>
      </p:sp>
    </p:spTree>
    <p:custDataLst>
      <p:tags r:id="rId1"/>
    </p:custDataLst>
    <p:extLst>
      <p:ext uri="{BB962C8B-B14F-4D97-AF65-F5344CB8AC3E}">
        <p14:creationId xmlns:p14="http://schemas.microsoft.com/office/powerpoint/2010/main" val="240495694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2"/>
          <p:cNvSpPr txBox="1">
            <a:spLocks noChangeArrowheads="1"/>
          </p:cNvSpPr>
          <p:nvPr/>
        </p:nvSpPr>
        <p:spPr bwMode="auto">
          <a:xfrm>
            <a:off x="1413977" y="396878"/>
            <a:ext cx="16416824" cy="1314450"/>
          </a:xfrm>
          <a:prstGeom prst="rect">
            <a:avLst/>
          </a:prstGeom>
          <a:noFill/>
          <a:ln w="9525">
            <a:noFill/>
            <a:miter lim="800000"/>
            <a:headEnd/>
            <a:tailEnd/>
          </a:ln>
        </p:spPr>
        <p:txBody>
          <a:bodyPr vert="horz" wrap="square" lIns="25395" tIns="25395" rIns="25395" bIns="25395"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kern="0" dirty="0">
              <a:latin typeface="Oracle Sans" panose="020B0503020204020204" pitchFamily="34" charset="0"/>
              <a:cs typeface="Oracle Sans" panose="020B0503020204020204" pitchFamily="34" charset="0"/>
            </a:endParaRPr>
          </a:p>
        </p:txBody>
      </p:sp>
      <p:sp>
        <p:nvSpPr>
          <p:cNvPr id="4" name="Rectangle 13"/>
          <p:cNvSpPr txBox="1">
            <a:spLocks noChangeArrowheads="1"/>
          </p:cNvSpPr>
          <p:nvPr/>
        </p:nvSpPr>
        <p:spPr>
          <a:xfrm>
            <a:off x="935590" y="2036051"/>
            <a:ext cx="16416824" cy="2747409"/>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sz="3300" kern="0" dirty="0">
                <a:latin typeface="Oracle Sans" panose="020B0503020204020204" pitchFamily="34" charset="0"/>
                <a:cs typeface="Oracle Sans" panose="020B0503020204020204" pitchFamily="34" charset="0"/>
              </a:rPr>
              <a:t>Use double ampersand (</a:t>
            </a:r>
            <a:r>
              <a:rPr lang="en-US" altLang="en-US" sz="3300" kern="0" dirty="0">
                <a:latin typeface="Courier New" pitchFamily="49" charset="0"/>
                <a:cs typeface="Oracle Sans" panose="020B0503020204020204" pitchFamily="34" charset="0"/>
              </a:rPr>
              <a:t>&amp;&amp;</a:t>
            </a:r>
            <a:r>
              <a:rPr lang="en-US" altLang="en-US" sz="3300" kern="0" dirty="0">
                <a:latin typeface="Oracle Sans" panose="020B0503020204020204" pitchFamily="34" charset="0"/>
                <a:cs typeface="Oracle Sans" panose="020B0503020204020204" pitchFamily="34" charset="0"/>
              </a:rPr>
              <a:t>) if you want to reuse the variable value without prompting the user each time:</a:t>
            </a:r>
          </a:p>
        </p:txBody>
      </p:sp>
      <p:grpSp>
        <p:nvGrpSpPr>
          <p:cNvPr id="5" name="Group 4"/>
          <p:cNvGrpSpPr/>
          <p:nvPr/>
        </p:nvGrpSpPr>
        <p:grpSpPr>
          <a:xfrm>
            <a:off x="3095328" y="3267189"/>
            <a:ext cx="12097344" cy="6052775"/>
            <a:chOff x="2061964" y="2148130"/>
            <a:chExt cx="8064896" cy="4035182"/>
          </a:xfrm>
        </p:grpSpPr>
        <p:sp>
          <p:nvSpPr>
            <p:cNvPr id="6" name="Text Box 6"/>
            <p:cNvSpPr txBox="1">
              <a:spLocks noChangeArrowheads="1"/>
            </p:cNvSpPr>
            <p:nvPr/>
          </p:nvSpPr>
          <p:spPr bwMode="gray">
            <a:xfrm>
              <a:off x="2094243" y="5788332"/>
              <a:ext cx="366712"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7" name="Picture 18" descr="C:\salome_official\projects\11gR2\screenshots\les2_33n_a.gif"/>
            <p:cNvPicPr>
              <a:picLocks noChangeAspect="1" noChangeArrowheads="1"/>
            </p:cNvPicPr>
            <p:nvPr/>
          </p:nvPicPr>
          <p:blipFill>
            <a:blip r:embed="rId4" cstate="print"/>
            <a:srcRect/>
            <a:stretch>
              <a:fillRect/>
            </a:stretch>
          </p:blipFill>
          <p:spPr bwMode="auto">
            <a:xfrm>
              <a:off x="2094243" y="5029200"/>
              <a:ext cx="4960937" cy="903288"/>
            </a:xfrm>
            <a:prstGeom prst="rect">
              <a:avLst/>
            </a:prstGeom>
            <a:noFill/>
            <a:ln w="12700">
              <a:solidFill>
                <a:schemeClr val="tx1"/>
              </a:solidFill>
              <a:miter lim="800000"/>
              <a:headEnd/>
              <a:tailEnd/>
            </a:ln>
          </p:spPr>
        </p:pic>
        <p:sp>
          <p:nvSpPr>
            <p:cNvPr id="9" name="Content Placeholder 2"/>
            <p:cNvSpPr txBox="1">
              <a:spLocks/>
            </p:cNvSpPr>
            <p:nvPr/>
          </p:nvSpPr>
          <p:spPr bwMode="gray">
            <a:xfrm>
              <a:off x="2061964" y="2148130"/>
              <a:ext cx="8064896"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job_id, &amp;&amp;column_name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ORDER BY &amp;column_name ;</a:t>
              </a:r>
            </a:p>
          </p:txBody>
        </p:sp>
        <p:sp>
          <p:nvSpPr>
            <p:cNvPr id="10" name="Rectangle 3"/>
            <p:cNvSpPr>
              <a:spLocks noChangeArrowheads="1"/>
            </p:cNvSpPr>
            <p:nvPr/>
          </p:nvSpPr>
          <p:spPr bwMode="gray">
            <a:xfrm>
              <a:off x="3188495" y="2756924"/>
              <a:ext cx="1619250" cy="2952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11" name="Rectangle 4"/>
            <p:cNvSpPr>
              <a:spLocks noChangeArrowheads="1"/>
            </p:cNvSpPr>
            <p:nvPr/>
          </p:nvSpPr>
          <p:spPr bwMode="gray">
            <a:xfrm>
              <a:off x="7006513" y="2228851"/>
              <a:ext cx="1924050" cy="309563"/>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
        <p:nvSpPr>
          <p:cNvPr id="14" name="Rectangle 13"/>
          <p:cNvSpPr/>
          <p:nvPr/>
        </p:nvSpPr>
        <p:spPr bwMode="auto">
          <a:xfrm rot="16200000" flipV="1">
            <a:off x="15070932" y="5170044"/>
            <a:ext cx="1747838" cy="468629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5" name="Oval 14"/>
          <p:cNvSpPr/>
          <p:nvPr/>
        </p:nvSpPr>
        <p:spPr bwMode="auto">
          <a:xfrm>
            <a:off x="14859001" y="6283426"/>
            <a:ext cx="2459534" cy="2459534"/>
          </a:xfrm>
          <a:prstGeom prst="ellipse">
            <a:avLst/>
          </a:prstGeom>
          <a:solidFill>
            <a:schemeClr val="bg1"/>
          </a:solidFill>
          <a:ln w="57150" cap="flat" cmpd="sng" algn="ctr">
            <a:solidFill>
              <a:srgbClr val="DEE4E7"/>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16" name="Group 15"/>
          <p:cNvGrpSpPr/>
          <p:nvPr/>
        </p:nvGrpSpPr>
        <p:grpSpPr>
          <a:xfrm>
            <a:off x="15167381" y="6784529"/>
            <a:ext cx="1910507" cy="1457325"/>
            <a:chOff x="10126860" y="4489931"/>
            <a:chExt cx="1273671" cy="971550"/>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26860" y="4489931"/>
              <a:ext cx="676275" cy="971550"/>
            </a:xfrm>
            <a:prstGeom prst="rect">
              <a:avLst/>
            </a:prstGeom>
          </p:spPr>
        </p:pic>
        <p:pic>
          <p:nvPicPr>
            <p:cNvPr id="18" name="Picture 17"/>
            <p:cNvPicPr>
              <a:picLocks noChangeAspect="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724256" y="4489931"/>
              <a:ext cx="676275" cy="971550"/>
            </a:xfrm>
            <a:prstGeom prst="rect">
              <a:avLst/>
            </a:prstGeom>
          </p:spPr>
        </p:pic>
      </p:gr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9845" y="7506894"/>
            <a:ext cx="642938" cy="714375"/>
          </a:xfrm>
          <a:prstGeom prst="rect">
            <a:avLst/>
          </a:prstGeom>
        </p:spPr>
      </p:pic>
      <p:pic>
        <p:nvPicPr>
          <p:cNvPr id="2" name="Picture 1"/>
          <p:cNvPicPr>
            <a:picLocks noChangeAspect="1"/>
          </p:cNvPicPr>
          <p:nvPr/>
        </p:nvPicPr>
        <p:blipFill>
          <a:blip r:embed="rId7"/>
          <a:stretch>
            <a:fillRect/>
          </a:stretch>
        </p:blipFill>
        <p:spPr>
          <a:xfrm>
            <a:off x="3143747" y="5136961"/>
            <a:ext cx="3223539" cy="1886114"/>
          </a:xfrm>
          <a:prstGeom prst="rect">
            <a:avLst/>
          </a:prstGeom>
        </p:spPr>
      </p:pic>
      <p:sp>
        <p:nvSpPr>
          <p:cNvPr id="8" name="Title 7">
            <a:extLst>
              <a:ext uri="{FF2B5EF4-FFF2-40B4-BE49-F238E27FC236}">
                <a16:creationId xmlns="" xmlns:a16="http://schemas.microsoft.com/office/drawing/2014/main" id="{C90AA1BF-57D3-47F8-BDED-F97B74A11EF7}"/>
              </a:ext>
            </a:extLst>
          </p:cNvPr>
          <p:cNvSpPr>
            <a:spLocks noGrp="1"/>
          </p:cNvSpPr>
          <p:nvPr>
            <p:ph type="title"/>
          </p:nvPr>
        </p:nvSpPr>
        <p:spPr/>
        <p:txBody>
          <a:bodyPr/>
          <a:lstStyle/>
          <a:p>
            <a:r>
              <a:rPr lang="en-US" altLang="en-US" dirty="0">
                <a:solidFill>
                  <a:schemeClr val="tx1"/>
                </a:solidFill>
              </a:rPr>
              <a:t>Using the Double-Ampersand Substitution Variable</a:t>
            </a:r>
            <a:endParaRPr lang="en-IN" dirty="0">
              <a:solidFill>
                <a:schemeClr val="tx1"/>
              </a:solidFill>
            </a:endParaRPr>
          </a:p>
        </p:txBody>
      </p:sp>
      <p:pic>
        <p:nvPicPr>
          <p:cNvPr id="21" name="Picture 20">
            <a:extLst>
              <a:ext uri="{FF2B5EF4-FFF2-40B4-BE49-F238E27FC236}">
                <a16:creationId xmlns="" xmlns:a16="http://schemas.microsoft.com/office/drawing/2014/main" id="{20B19940-D537-43A3-BFE0-A001DD25C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00" y="616397"/>
            <a:ext cx="642938" cy="714375"/>
          </a:xfrm>
          <a:prstGeom prst="rect">
            <a:avLst/>
          </a:prstGeom>
        </p:spPr>
      </p:pic>
    </p:spTree>
    <p:custDataLst>
      <p:tags r:id="rId1"/>
    </p:custDataLst>
    <p:extLst>
      <p:ext uri="{BB962C8B-B14F-4D97-AF65-F5344CB8AC3E}">
        <p14:creationId xmlns:p14="http://schemas.microsoft.com/office/powerpoint/2010/main" val="2281718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299677" y="396878"/>
            <a:ext cx="16416824" cy="1314450"/>
          </a:xfrm>
          <a:prstGeom prst="rect">
            <a:avLst/>
          </a:prstGeom>
          <a:noFill/>
          <a:ln w="9525">
            <a:noFill/>
            <a:miter lim="800000"/>
            <a:headEnd/>
            <a:tailEnd/>
          </a:ln>
        </p:spPr>
        <p:txBody>
          <a:bodyPr vert="horz" wrap="square" lIns="25395" tIns="25395" rIns="25395" bIns="25395"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kern="0" dirty="0">
              <a:latin typeface="Oracle Sans" panose="020B0503020204020204" pitchFamily="34" charset="0"/>
              <a:cs typeface="Oracle Sans" panose="020B0503020204020204" pitchFamily="34" charset="0"/>
            </a:endParaRPr>
          </a:p>
        </p:txBody>
      </p:sp>
      <p:cxnSp>
        <p:nvCxnSpPr>
          <p:cNvPr id="7" name="Elbow Connector 6"/>
          <p:cNvCxnSpPr/>
          <p:nvPr/>
        </p:nvCxnSpPr>
        <p:spPr bwMode="auto">
          <a:xfrm rot="16200000" flipH="1">
            <a:off x="8241509" y="3517178"/>
            <a:ext cx="1804986" cy="2514600"/>
          </a:xfrm>
          <a:prstGeom prst="bentConnector3">
            <a:avLst/>
          </a:prstGeom>
          <a:noFill/>
          <a:ln w="38100" cap="flat" cmpd="sng" algn="ctr">
            <a:solidFill>
              <a:schemeClr val="tx1"/>
            </a:solidFill>
            <a:prstDash val="solid"/>
            <a:round/>
            <a:headEnd type="none" w="sm" len="sm"/>
            <a:tailEnd type="triangle" w="lg" len="lg"/>
          </a:ln>
          <a:effectLst/>
        </p:spPr>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101" y="2431680"/>
            <a:ext cx="7601609" cy="144030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3700" y="5676972"/>
            <a:ext cx="7578747" cy="2994920"/>
          </a:xfrm>
          <a:prstGeom prst="rect">
            <a:avLst/>
          </a:prstGeom>
        </p:spPr>
      </p:pic>
      <p:sp>
        <p:nvSpPr>
          <p:cNvPr id="2" name="Title 1">
            <a:extLst>
              <a:ext uri="{FF2B5EF4-FFF2-40B4-BE49-F238E27FC236}">
                <a16:creationId xmlns="" xmlns:a16="http://schemas.microsoft.com/office/drawing/2014/main" id="{FB77B7AC-0770-41F9-BCD7-E4646E4D9CA9}"/>
              </a:ext>
            </a:extLst>
          </p:cNvPr>
          <p:cNvSpPr>
            <a:spLocks noGrp="1"/>
          </p:cNvSpPr>
          <p:nvPr>
            <p:ph type="title"/>
          </p:nvPr>
        </p:nvSpPr>
        <p:spPr>
          <a:xfrm>
            <a:off x="933450" y="616397"/>
            <a:ext cx="17354550" cy="1174304"/>
          </a:xfrm>
        </p:spPr>
        <p:txBody>
          <a:bodyPr/>
          <a:lstStyle/>
          <a:p>
            <a:r>
              <a:rPr lang="en-US" altLang="en-US" sz="5200" dirty="0">
                <a:solidFill>
                  <a:schemeClr val="tx1"/>
                </a:solidFill>
              </a:rPr>
              <a:t>Using the Ampersand Substitution Variable in SQL*Plus</a:t>
            </a:r>
            <a:endParaRPr lang="en-IN" sz="5200" dirty="0">
              <a:solidFill>
                <a:schemeClr val="tx1"/>
              </a:solidFill>
            </a:endParaRPr>
          </a:p>
        </p:txBody>
      </p:sp>
      <p:pic>
        <p:nvPicPr>
          <p:cNvPr id="11" name="Picture 10">
            <a:extLst>
              <a:ext uri="{FF2B5EF4-FFF2-40B4-BE49-F238E27FC236}">
                <a16:creationId xmlns="" xmlns:a16="http://schemas.microsoft.com/office/drawing/2014/main" id="{14B75A2F-AFD1-4E36-9832-3954B836D2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00" y="616397"/>
            <a:ext cx="642938" cy="714375"/>
          </a:xfrm>
          <a:prstGeom prst="rect">
            <a:avLst/>
          </a:prstGeom>
        </p:spPr>
      </p:pic>
    </p:spTree>
    <p:custDataLst>
      <p:tags r:id="rId1"/>
    </p:custDataLst>
    <p:extLst>
      <p:ext uri="{BB962C8B-B14F-4D97-AF65-F5344CB8AC3E}">
        <p14:creationId xmlns:p14="http://schemas.microsoft.com/office/powerpoint/2010/main" val="833513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1" name="Rectangle 5">
            <a:extLst>
              <a:ext uri="{FF2B5EF4-FFF2-40B4-BE49-F238E27FC236}">
                <a16:creationId xmlns="" xmlns:a16="http://schemas.microsoft.com/office/drawing/2014/main" id="{94BEA434-0DE4-4224-9E1C-964F702131BB}"/>
              </a:ext>
            </a:extLst>
          </p:cNvPr>
          <p:cNvSpPr txBox="1">
            <a:spLocks noGrp="1" noChangeArrowheads="1"/>
          </p:cNvSpPr>
          <p:nvPr>
            <p:ph idx="1"/>
          </p:nvPr>
        </p:nvSpPr>
        <p:spPr bwMode="gray">
          <a:xfrm>
            <a:off x="933450" y="2273300"/>
            <a:ext cx="16421100" cy="4783485"/>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Limiting rows with:</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WHERE</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The comparison operators using </a:t>
            </a:r>
            <a:r>
              <a:rPr lang="en-US" dirty="0">
                <a:solidFill>
                  <a:schemeClr val="tx1">
                    <a:lumMod val="50000"/>
                    <a:lumOff val="50000"/>
                  </a:schemeClr>
                </a:solidFill>
                <a:latin typeface="Courier New" pitchFamily="49" charset="0"/>
                <a:cs typeface="Oracle Sans" panose="020B0503020204020204" pitchFamily="34" charset="0"/>
              </a:rPr>
              <a: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&lt;=</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BETWEEN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IN</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LIKE</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NULL</a:t>
            </a:r>
            <a:r>
              <a:rPr lang="en-US" dirty="0">
                <a:solidFill>
                  <a:schemeClr val="tx1">
                    <a:lumMod val="50000"/>
                    <a:lumOff val="50000"/>
                  </a:schemeClr>
                </a:solidFill>
                <a:latin typeface="Oracle Sans" panose="020B0503020204020204" pitchFamily="34" charset="0"/>
                <a:cs typeface="Oracle Sans" panose="020B0503020204020204" pitchFamily="34" charset="0"/>
              </a:rPr>
              <a:t> conditions</a:t>
            </a:r>
          </a:p>
          <a:p>
            <a:pPr lvl="2">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Logical conditions using </a:t>
            </a:r>
            <a:r>
              <a:rPr lang="en-US" dirty="0">
                <a:solidFill>
                  <a:schemeClr val="tx1">
                    <a:lumMod val="50000"/>
                    <a:lumOff val="50000"/>
                  </a:schemeClr>
                </a:solidFill>
                <a:latin typeface="Courier New" pitchFamily="49" charset="0"/>
                <a:cs typeface="Oracle Sans" panose="020B0503020204020204" pitchFamily="34" charset="0"/>
              </a:rPr>
              <a:t>AND</a:t>
            </a:r>
            <a:r>
              <a:rPr 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OR</a:t>
            </a:r>
            <a:r>
              <a:rPr lang="en-US" dirty="0">
                <a:solidFill>
                  <a:schemeClr val="tx1">
                    <a:lumMod val="50000"/>
                    <a:lumOff val="50000"/>
                  </a:schemeClr>
                </a:solidFill>
                <a:latin typeface="Oracle Sans" panose="020B0503020204020204" pitchFamily="34" charset="0"/>
                <a:cs typeface="Oracle Sans" panose="020B0503020204020204" pitchFamily="34" charset="0"/>
              </a:rPr>
              <a:t>, and </a:t>
            </a:r>
            <a:r>
              <a:rPr lang="en-US" dirty="0">
                <a:solidFill>
                  <a:schemeClr val="tx1">
                    <a:lumMod val="50000"/>
                    <a:lumOff val="50000"/>
                  </a:schemeClr>
                </a:solidFill>
                <a:latin typeface="Courier New" pitchFamily="49" charset="0"/>
                <a:cs typeface="Oracle Sans" panose="020B0503020204020204" pitchFamily="34" charset="0"/>
              </a:rPr>
              <a:t>NOT</a:t>
            </a:r>
            <a:r>
              <a:rPr lang="en-US" dirty="0">
                <a:solidFill>
                  <a:schemeClr val="tx1">
                    <a:lumMod val="50000"/>
                    <a:lumOff val="50000"/>
                  </a:schemeClr>
                </a:solidFill>
                <a:latin typeface="Oracle Sans" panose="020B0503020204020204" pitchFamily="34" charset="0"/>
                <a:cs typeface="Oracle Sans" panose="020B0503020204020204" pitchFamily="34" charset="0"/>
              </a:rPr>
              <a:t> operators</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Rules of precedence for operators in an expression</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Sorting rows using the </a:t>
            </a:r>
            <a:r>
              <a:rPr lang="en-US" dirty="0">
                <a:solidFill>
                  <a:schemeClr val="tx1">
                    <a:lumMod val="50000"/>
                    <a:lumOff val="50000"/>
                  </a:schemeClr>
                </a:solidFill>
                <a:latin typeface="Courier New" pitchFamily="49" charset="0"/>
                <a:cs typeface="Oracle Sans" panose="020B0503020204020204" pitchFamily="34" charset="0"/>
              </a:rPr>
              <a:t>ORDER</a:t>
            </a:r>
            <a:r>
              <a:rPr lang="en-US" dirty="0">
                <a:solidFill>
                  <a:schemeClr val="tx1">
                    <a:lumMod val="50000"/>
                    <a:lumOff val="50000"/>
                  </a:schemeClr>
                </a:solidFill>
                <a:latin typeface="Times New Roman" pitchFamily="18" charset="0"/>
                <a:cs typeface="Oracle Sans" panose="020B0503020204020204" pitchFamily="34" charset="0"/>
              </a:rPr>
              <a:t> </a:t>
            </a:r>
            <a:r>
              <a:rPr lang="en-US" dirty="0">
                <a:solidFill>
                  <a:schemeClr val="tx1">
                    <a:lumMod val="50000"/>
                    <a:lumOff val="50000"/>
                  </a:schemeClr>
                </a:solidFill>
                <a:latin typeface="Courier New" pitchFamily="49" charset="0"/>
                <a:cs typeface="Oracle Sans" panose="020B0503020204020204" pitchFamily="34" charset="0"/>
              </a:rPr>
              <a:t>BY</a:t>
            </a:r>
            <a:r>
              <a:rPr lang="en-US" dirty="0">
                <a:solidFill>
                  <a:schemeClr val="tx1">
                    <a:lumMod val="50000"/>
                    <a:lumOff val="50000"/>
                  </a:schemeClr>
                </a:solidFill>
                <a:latin typeface="Oracle Sans" panose="020B0503020204020204" pitchFamily="34" charset="0"/>
                <a:cs typeface="Oracle Sans" panose="020B0503020204020204" pitchFamily="34" charset="0"/>
              </a:rPr>
              <a:t> clause</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SQL row limiting clause in a query </a:t>
            </a:r>
          </a:p>
          <a:p>
            <a:pPr lvl="1">
              <a:buClr>
                <a:schemeClr val="tx1">
                  <a:lumMod val="50000"/>
                  <a:lumOff val="50000"/>
                </a:schemeClr>
              </a:buClr>
              <a:defRPr/>
            </a:pPr>
            <a:r>
              <a:rPr lang="en-US" dirty="0">
                <a:solidFill>
                  <a:schemeClr val="tx1">
                    <a:lumMod val="50000"/>
                    <a:lumOff val="50000"/>
                  </a:schemeClr>
                </a:solidFill>
                <a:latin typeface="Oracle Sans" panose="020B0503020204020204" pitchFamily="34" charset="0"/>
                <a:cs typeface="Oracle Sans" panose="020B0503020204020204" pitchFamily="34" charset="0"/>
              </a:rPr>
              <a:t>Substitution variables in Oracle</a:t>
            </a:r>
          </a:p>
          <a:p>
            <a:pPr lvl="1">
              <a:buClr>
                <a:srgbClr val="F80000"/>
              </a:buClr>
              <a:defRPr/>
            </a:pPr>
            <a:r>
              <a:rPr lang="en-US" dirty="0">
                <a:latin typeface="Oracle Sans" panose="020B0503020204020204" pitchFamily="34" charset="0"/>
                <a:cs typeface="Oracle Sans" panose="020B0503020204020204" pitchFamily="34" charset="0"/>
              </a:rPr>
              <a:t>Assigning values to variables</a:t>
            </a:r>
          </a:p>
        </p:txBody>
      </p:sp>
    </p:spTree>
    <p:custDataLst>
      <p:tags r:id="rId1"/>
    </p:custDataLst>
    <p:extLst>
      <p:ext uri="{BB962C8B-B14F-4D97-AF65-F5344CB8AC3E}">
        <p14:creationId xmlns:p14="http://schemas.microsoft.com/office/powerpoint/2010/main" val="89565805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DEFINE</a:t>
            </a:r>
            <a:r>
              <a:rPr lang="en-US" altLang="en-US" dirty="0">
                <a:latin typeface="+mj-lt"/>
                <a:ea typeface="+mj-ea"/>
                <a:cs typeface="Oracle Sans" panose="020B0503020204020204" pitchFamily="34" charset="0"/>
              </a:rPr>
              <a:t> Command in Oracle</a:t>
            </a:r>
          </a:p>
        </p:txBody>
      </p:sp>
      <p:grpSp>
        <p:nvGrpSpPr>
          <p:cNvPr id="2" name="Group 1"/>
          <p:cNvGrpSpPr/>
          <p:nvPr/>
        </p:nvGrpSpPr>
        <p:grpSpPr>
          <a:xfrm>
            <a:off x="3095328" y="3538674"/>
            <a:ext cx="12097344" cy="4805229"/>
            <a:chOff x="2061964" y="2649628"/>
            <a:chExt cx="8064896" cy="3203485"/>
          </a:xfrm>
        </p:grpSpPr>
        <p:sp>
          <p:nvSpPr>
            <p:cNvPr id="10" name="Content Placeholder 2"/>
            <p:cNvSpPr txBox="1">
              <a:spLocks/>
            </p:cNvSpPr>
            <p:nvPr/>
          </p:nvSpPr>
          <p:spPr bwMode="gray">
            <a:xfrm>
              <a:off x="2061964" y="2649628"/>
              <a:ext cx="8064896" cy="22658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DEFINE employee_num = 200</a:t>
              </a:r>
            </a:p>
            <a:p>
              <a:pPr eaLnBrk="1" hangingPunct="1">
                <a:defRPr/>
              </a:pPr>
              <a:endParaRPr lang="en-US" altLang="en-US" sz="28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SELECT employee_id, last_name, salary, department_id</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WHERE  employee_id = &amp;employee_num ;</a:t>
              </a:r>
            </a:p>
            <a:p>
              <a:pPr eaLnBrk="1" hangingPunct="1">
                <a:defRPr/>
              </a:pPr>
              <a:endParaRPr lang="en-US" altLang="en-US" sz="28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UNDEFINE employee_num</a:t>
              </a:r>
            </a:p>
          </p:txBody>
        </p:sp>
        <p:sp>
          <p:nvSpPr>
            <p:cNvPr id="88071" name="Rectangle 5"/>
            <p:cNvSpPr>
              <a:spLocks noChangeArrowheads="1"/>
            </p:cNvSpPr>
            <p:nvPr/>
          </p:nvSpPr>
          <p:spPr bwMode="gray">
            <a:xfrm>
              <a:off x="3119545" y="2816521"/>
              <a:ext cx="1846523" cy="2952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8072" name="Rectangle 6"/>
            <p:cNvSpPr>
              <a:spLocks noChangeArrowheads="1"/>
            </p:cNvSpPr>
            <p:nvPr/>
          </p:nvSpPr>
          <p:spPr bwMode="gray">
            <a:xfrm>
              <a:off x="5177103" y="3946526"/>
              <a:ext cx="1973425" cy="309563"/>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8073" name="Line 8"/>
            <p:cNvSpPr>
              <a:spLocks noChangeShapeType="1"/>
            </p:cNvSpPr>
            <p:nvPr/>
          </p:nvSpPr>
          <p:spPr bwMode="gray">
            <a:xfrm>
              <a:off x="5612186" y="3111795"/>
              <a:ext cx="0" cy="834732"/>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88074" name="Rectangle 13"/>
            <p:cNvSpPr>
              <a:spLocks noChangeArrowheads="1"/>
            </p:cNvSpPr>
            <p:nvPr/>
          </p:nvSpPr>
          <p:spPr bwMode="gray">
            <a:xfrm>
              <a:off x="5177103" y="2816519"/>
              <a:ext cx="646112" cy="2952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88075" name="Picture 9"/>
            <p:cNvPicPr>
              <a:picLocks noChangeAspect="1" noChangeArrowheads="1"/>
            </p:cNvPicPr>
            <p:nvPr/>
          </p:nvPicPr>
          <p:blipFill>
            <a:blip r:embed="rId4" cstate="print"/>
            <a:srcRect/>
            <a:stretch>
              <a:fillRect/>
            </a:stretch>
          </p:blipFill>
          <p:spPr bwMode="auto">
            <a:xfrm>
              <a:off x="3554412" y="5334000"/>
              <a:ext cx="5080000" cy="519113"/>
            </a:xfrm>
            <a:prstGeom prst="rect">
              <a:avLst/>
            </a:prstGeom>
            <a:noFill/>
            <a:ln w="12700">
              <a:solidFill>
                <a:schemeClr val="tx1"/>
              </a:solidFill>
              <a:miter lim="800000"/>
              <a:headEnd type="none" w="sm" len="sm"/>
              <a:tailEnd type="none" w="sm" len="sm"/>
            </a:ln>
          </p:spPr>
        </p:pic>
      </p:gr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630" y="7597477"/>
            <a:ext cx="642938" cy="714375"/>
          </a:xfrm>
          <a:prstGeom prst="rect">
            <a:avLst/>
          </a:prstGeom>
        </p:spPr>
      </p:pic>
      <p:sp>
        <p:nvSpPr>
          <p:cNvPr id="17" name="Rectangle 10">
            <a:extLst>
              <a:ext uri="{FF2B5EF4-FFF2-40B4-BE49-F238E27FC236}">
                <a16:creationId xmlns="" xmlns:a16="http://schemas.microsoft.com/office/drawing/2014/main" id="{76DD94DF-78A8-4B44-8D73-77B751BFF24E}"/>
              </a:ext>
            </a:extLst>
          </p:cNvPr>
          <p:cNvSpPr>
            <a:spLocks noGrp="1" noChangeArrowheads="1"/>
          </p:cNvSpPr>
          <p:nvPr>
            <p:ph idx="1"/>
          </p:nvPr>
        </p:nvSpPr>
        <p:spPr>
          <a:xfrm>
            <a:off x="933450" y="2273300"/>
            <a:ext cx="16421100" cy="112062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DEFINE</a:t>
            </a:r>
            <a:r>
              <a:rPr lang="en-US" altLang="en-US" dirty="0">
                <a:latin typeface="Oracle Sans" panose="020B0503020204020204" pitchFamily="34" charset="0"/>
                <a:cs typeface="Oracle Sans" panose="020B0503020204020204" pitchFamily="34" charset="0"/>
              </a:rPr>
              <a:t> command to create a variable and assign a value to it.</a:t>
            </a:r>
          </a:p>
          <a:p>
            <a:pPr lvl="1"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UNDEFINE</a:t>
            </a:r>
            <a:r>
              <a:rPr lang="en-US" altLang="en-US" dirty="0">
                <a:latin typeface="Oracle Sans" panose="020B0503020204020204" pitchFamily="34" charset="0"/>
                <a:cs typeface="Oracle Sans" panose="020B0503020204020204" pitchFamily="34" charset="0"/>
              </a:rPr>
              <a:t> command to remove a variable.</a:t>
            </a:r>
          </a:p>
        </p:txBody>
      </p:sp>
      <p:pic>
        <p:nvPicPr>
          <p:cNvPr id="18" name="Picture 17">
            <a:extLst>
              <a:ext uri="{FF2B5EF4-FFF2-40B4-BE49-F238E27FC236}">
                <a16:creationId xmlns="" xmlns:a16="http://schemas.microsoft.com/office/drawing/2014/main" id="{78575F38-F591-4C22-8DE4-4CC0CC4DFA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142" y="616397"/>
            <a:ext cx="642938" cy="714375"/>
          </a:xfrm>
          <a:prstGeom prst="rect">
            <a:avLst/>
          </a:prstGeom>
        </p:spPr>
      </p:pic>
    </p:spTree>
    <p:custDataLst>
      <p:tags r:id="rId1"/>
    </p:custDataLst>
    <p:extLst>
      <p:ext uri="{BB962C8B-B14F-4D97-AF65-F5344CB8AC3E}">
        <p14:creationId xmlns:p14="http://schemas.microsoft.com/office/powerpoint/2010/main" val="229805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VERIFY</a:t>
            </a:r>
            <a:r>
              <a:rPr lang="en-US" altLang="en-US" dirty="0">
                <a:latin typeface="+mj-lt"/>
                <a:ea typeface="+mj-ea"/>
                <a:cs typeface="Oracle Sans" panose="020B0503020204020204" pitchFamily="34" charset="0"/>
              </a:rPr>
              <a:t> Command in Oracle</a:t>
            </a:r>
          </a:p>
        </p:txBody>
      </p:sp>
      <p:grpSp>
        <p:nvGrpSpPr>
          <p:cNvPr id="2" name="Group 1"/>
          <p:cNvGrpSpPr/>
          <p:nvPr/>
        </p:nvGrpSpPr>
        <p:grpSpPr>
          <a:xfrm>
            <a:off x="3095328" y="3528480"/>
            <a:ext cx="12097344" cy="5266069"/>
            <a:chOff x="1989137" y="2504720"/>
            <a:chExt cx="8064896" cy="3510712"/>
          </a:xfrm>
        </p:grpSpPr>
        <p:sp>
          <p:nvSpPr>
            <p:cNvPr id="12" name="Content Placeholder 2"/>
            <p:cNvSpPr txBox="1">
              <a:spLocks/>
            </p:cNvSpPr>
            <p:nvPr/>
          </p:nvSpPr>
          <p:spPr bwMode="gray">
            <a:xfrm>
              <a:off x="1989137" y="2504720"/>
              <a:ext cx="8064896" cy="11605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VERIFY ON</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salary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employee_id = &amp;employee_num;</a:t>
              </a:r>
            </a:p>
          </p:txBody>
        </p:sp>
        <p:sp>
          <p:nvSpPr>
            <p:cNvPr id="90119" name="Rectangle 6"/>
            <p:cNvSpPr>
              <a:spLocks noChangeArrowheads="1"/>
            </p:cNvSpPr>
            <p:nvPr/>
          </p:nvSpPr>
          <p:spPr bwMode="gray">
            <a:xfrm>
              <a:off x="2087562" y="2621293"/>
              <a:ext cx="1677656" cy="240027"/>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nvGrpSpPr>
            <p:cNvPr id="90120" name="Group 9"/>
            <p:cNvGrpSpPr>
              <a:grpSpLocks/>
            </p:cNvGrpSpPr>
            <p:nvPr/>
          </p:nvGrpSpPr>
          <p:grpSpPr bwMode="auto">
            <a:xfrm>
              <a:off x="6195461" y="3869432"/>
              <a:ext cx="3858571" cy="2146000"/>
              <a:chOff x="4218628" y="3941750"/>
              <a:chExt cx="3858571" cy="2146000"/>
            </a:xfrm>
          </p:grpSpPr>
          <p:pic>
            <p:nvPicPr>
              <p:cNvPr id="90122" name="Picture 10"/>
              <p:cNvPicPr>
                <a:picLocks noChangeAspect="1" noChangeArrowheads="1"/>
              </p:cNvPicPr>
              <p:nvPr/>
            </p:nvPicPr>
            <p:blipFill>
              <a:blip r:embed="rId4" cstate="print"/>
              <a:srcRect/>
              <a:stretch>
                <a:fillRect/>
              </a:stretch>
            </p:blipFill>
            <p:spPr bwMode="auto">
              <a:xfrm>
                <a:off x="4218628" y="3941750"/>
                <a:ext cx="3858571" cy="2146000"/>
              </a:xfrm>
              <a:prstGeom prst="rect">
                <a:avLst/>
              </a:prstGeom>
              <a:noFill/>
              <a:ln w="12700">
                <a:solidFill>
                  <a:schemeClr val="tx1"/>
                </a:solidFill>
                <a:miter lim="800000"/>
                <a:headEnd type="none" w="sm" len="sm"/>
                <a:tailEnd type="none" w="sm" len="sm"/>
              </a:ln>
            </p:spPr>
          </p:pic>
          <p:sp>
            <p:nvSpPr>
              <p:cNvPr id="90123" name="Rectangle 10"/>
              <p:cNvSpPr>
                <a:spLocks noChangeArrowheads="1"/>
              </p:cNvSpPr>
              <p:nvPr/>
            </p:nvSpPr>
            <p:spPr bwMode="auto">
              <a:xfrm>
                <a:off x="4294828" y="5355683"/>
                <a:ext cx="1911152" cy="1524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90124" name="Rectangle 11"/>
              <p:cNvSpPr>
                <a:spLocks noChangeArrowheads="1"/>
              </p:cNvSpPr>
              <p:nvPr/>
            </p:nvSpPr>
            <p:spPr bwMode="auto">
              <a:xfrm>
                <a:off x="4294828" y="4898483"/>
                <a:ext cx="2661962" cy="1524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gr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9773" y="6334827"/>
            <a:ext cx="642938" cy="714375"/>
          </a:xfrm>
          <a:prstGeom prst="rect">
            <a:avLst/>
          </a:prstGeom>
        </p:spPr>
      </p:pic>
      <p:pic>
        <p:nvPicPr>
          <p:cNvPr id="3" name="Picture 2"/>
          <p:cNvPicPr>
            <a:picLocks noChangeAspect="1"/>
          </p:cNvPicPr>
          <p:nvPr/>
        </p:nvPicPr>
        <p:blipFill>
          <a:blip r:embed="rId6"/>
          <a:stretch>
            <a:fillRect/>
          </a:stretch>
        </p:blipFill>
        <p:spPr>
          <a:xfrm>
            <a:off x="3095328" y="6367463"/>
            <a:ext cx="3223539" cy="1886114"/>
          </a:xfrm>
          <a:prstGeom prst="rect">
            <a:avLst/>
          </a:prstGeom>
        </p:spPr>
      </p:pic>
      <p:sp>
        <p:nvSpPr>
          <p:cNvPr id="20" name="Rectangle 10">
            <a:extLst>
              <a:ext uri="{FF2B5EF4-FFF2-40B4-BE49-F238E27FC236}">
                <a16:creationId xmlns="" xmlns:a16="http://schemas.microsoft.com/office/drawing/2014/main" id="{4178D8AB-4372-4F5C-9E38-DCEFC31B827F}"/>
              </a:ext>
            </a:extLst>
          </p:cNvPr>
          <p:cNvSpPr>
            <a:spLocks noGrp="1" noChangeArrowheads="1"/>
          </p:cNvSpPr>
          <p:nvPr>
            <p:ph idx="1"/>
          </p:nvPr>
        </p:nvSpPr>
        <p:spPr>
          <a:xfrm>
            <a:off x="933450" y="2273300"/>
            <a:ext cx="16421100" cy="11252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VERIFY</a:t>
            </a:r>
            <a:r>
              <a:rPr lang="en-US" altLang="en-US" dirty="0">
                <a:latin typeface="Oracle Sans" panose="020B0503020204020204" pitchFamily="34" charset="0"/>
                <a:cs typeface="Oracle Sans" panose="020B0503020204020204" pitchFamily="34" charset="0"/>
              </a:rPr>
              <a:t> command to toggle the display of the substitution variable, both before and after SQL Developer replaces substitution variables with values:</a:t>
            </a:r>
          </a:p>
        </p:txBody>
      </p:sp>
      <p:pic>
        <p:nvPicPr>
          <p:cNvPr id="21" name="Picture 20">
            <a:extLst>
              <a:ext uri="{FF2B5EF4-FFF2-40B4-BE49-F238E27FC236}">
                <a16:creationId xmlns="" xmlns:a16="http://schemas.microsoft.com/office/drawing/2014/main" id="{FCB829E9-2E51-47E9-8AE2-4904EFBD9D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008" y="616397"/>
            <a:ext cx="642938" cy="714375"/>
          </a:xfrm>
          <a:prstGeom prst="rect">
            <a:avLst/>
          </a:prstGeom>
        </p:spPr>
      </p:pic>
    </p:spTree>
    <p:custDataLst>
      <p:tags r:id="rId1"/>
    </p:custDataLst>
    <p:extLst>
      <p:ext uri="{BB962C8B-B14F-4D97-AF65-F5344CB8AC3E}">
        <p14:creationId xmlns:p14="http://schemas.microsoft.com/office/powerpoint/2010/main" val="441012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0">
            <a:extLst>
              <a:ext uri="{FF2B5EF4-FFF2-40B4-BE49-F238E27FC236}">
                <a16:creationId xmlns="" xmlns:a16="http://schemas.microsoft.com/office/drawing/2014/main" id="{334441D7-744E-4D8F-BB51-CA1A2686CA66}"/>
              </a:ext>
            </a:extLst>
          </p:cNvPr>
          <p:cNvSpPr>
            <a:spLocks noGrp="1" noChangeArrowheads="1"/>
          </p:cNvSpPr>
          <p:nvPr>
            <p:ph idx="1"/>
          </p:nvPr>
        </p:nvSpPr>
        <p:spPr>
          <a:xfrm>
            <a:off x="933450" y="2273300"/>
            <a:ext cx="16421100" cy="112062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SET</a:t>
            </a:r>
            <a:r>
              <a:rPr lang="en-US" altLang="en-US" dirty="0">
                <a:latin typeface="Oracle Sans" panose="020B0503020204020204" pitchFamily="34" charset="0"/>
                <a:cs typeface="Oracle Sans" panose="020B0503020204020204" pitchFamily="34" charset="0"/>
              </a:rPr>
              <a:t> statement to create a user-defined variable and assign a value to it.</a:t>
            </a:r>
          </a:p>
          <a:p>
            <a:pPr lvl="1"/>
            <a:r>
              <a:rPr lang="en-US" altLang="en-US" dirty="0">
                <a:latin typeface="Oracle Sans" panose="020B0503020204020204" pitchFamily="34" charset="0"/>
                <a:cs typeface="Oracle Sans" panose="020B0503020204020204" pitchFamily="34" charset="0"/>
              </a:rPr>
              <a:t>User-defined variables are entered as </a:t>
            </a:r>
            <a:r>
              <a:rPr lang="en-US" altLang="en-US" i="1" dirty="0">
                <a:latin typeface="Courier New" panose="02070309020205020404" pitchFamily="49" charset="0"/>
                <a:cs typeface="Oracle Sans" panose="020B0503020204020204" pitchFamily="34" charset="0"/>
              </a:rPr>
              <a:t>@</a:t>
            </a:r>
            <a:r>
              <a:rPr lang="en-US" altLang="en-US" i="1" dirty="0" err="1">
                <a:latin typeface="Courier New" panose="02070309020205020404" pitchFamily="49" charset="0"/>
                <a:cs typeface="Oracle Sans" panose="020B0503020204020204" pitchFamily="34" charset="0"/>
              </a:rPr>
              <a:t>var_name</a:t>
            </a:r>
            <a:r>
              <a:rPr lang="en-US" altLang="en-US" dirty="0">
                <a:latin typeface="Oracle Sans" panose="020B0503020204020204" pitchFamily="34" charset="0"/>
                <a:cs typeface="Oracle Sans" panose="020B0503020204020204" pitchFamily="34" charset="0"/>
              </a:rPr>
              <a:t>.</a:t>
            </a:r>
          </a:p>
        </p:txBody>
      </p:sp>
      <p:sp>
        <p:nvSpPr>
          <p:cNvPr id="88069"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Using the </a:t>
            </a:r>
            <a:r>
              <a:rPr lang="en-US" altLang="en-US" dirty="0">
                <a:latin typeface="Courier New" pitchFamily="49" charset="0"/>
                <a:cs typeface="Oracle Sans" panose="020B0503020204020204" pitchFamily="34" charset="0"/>
              </a:rPr>
              <a:t>SET</a:t>
            </a:r>
            <a:r>
              <a:rPr lang="en-US" altLang="en-US" dirty="0">
                <a:latin typeface="Oracle Sans" panose="020B0503020204020204" pitchFamily="34" charset="0"/>
                <a:cs typeface="Oracle Sans" panose="020B0503020204020204" pitchFamily="34" charset="0"/>
              </a:rPr>
              <a:t> </a:t>
            </a:r>
            <a:r>
              <a:rPr lang="en-US" altLang="en-US" dirty="0">
                <a:latin typeface="+mj-lt"/>
                <a:ea typeface="+mj-ea"/>
                <a:cs typeface="Oracle Sans" panose="020B0503020204020204" pitchFamily="34" charset="0"/>
              </a:rPr>
              <a:t>Statement in MySQL</a:t>
            </a:r>
          </a:p>
        </p:txBody>
      </p:sp>
      <p:grpSp>
        <p:nvGrpSpPr>
          <p:cNvPr id="2" name="Group 1"/>
          <p:cNvGrpSpPr/>
          <p:nvPr/>
        </p:nvGrpSpPr>
        <p:grpSpPr>
          <a:xfrm>
            <a:off x="3095328" y="3657114"/>
            <a:ext cx="12097344" cy="4218120"/>
            <a:chOff x="2061964" y="2728589"/>
            <a:chExt cx="8064896" cy="2812080"/>
          </a:xfrm>
        </p:grpSpPr>
        <p:sp>
          <p:nvSpPr>
            <p:cNvPr id="10" name="Content Placeholder 2"/>
            <p:cNvSpPr txBox="1">
              <a:spLocks/>
            </p:cNvSpPr>
            <p:nvPr/>
          </p:nvSpPr>
          <p:spPr bwMode="gray">
            <a:xfrm>
              <a:off x="2061964" y="2728589"/>
              <a:ext cx="8064896" cy="164689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SET @</a:t>
              </a:r>
              <a:r>
                <a:rPr lang="en-US" altLang="en-US" sz="2800" b="1" dirty="0" err="1">
                  <a:solidFill>
                    <a:schemeClr val="tx1">
                      <a:lumMod val="75000"/>
                    </a:schemeClr>
                  </a:solidFill>
                  <a:latin typeface="Courier New" panose="02070309020205020404" pitchFamily="49" charset="0"/>
                  <a:cs typeface="Oracle Sans" panose="020B0503020204020204" pitchFamily="34" charset="0"/>
                </a:rPr>
                <a:t>employee_num</a:t>
              </a:r>
              <a:r>
                <a:rPr lang="en-US" altLang="en-US" sz="2800" b="1" dirty="0">
                  <a:solidFill>
                    <a:schemeClr val="tx1">
                      <a:lumMod val="75000"/>
                    </a:schemeClr>
                  </a:solidFill>
                  <a:latin typeface="Courier New" panose="02070309020205020404" pitchFamily="49" charset="0"/>
                  <a:cs typeface="Oracle Sans" panose="020B0503020204020204" pitchFamily="34" charset="0"/>
                </a:rPr>
                <a:t> = 200;</a:t>
              </a:r>
            </a:p>
            <a:p>
              <a:pPr eaLnBrk="1" hangingPunct="1">
                <a:defRPr/>
              </a:pPr>
              <a:endParaRPr lang="en-US" altLang="en-US" sz="28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SELECT employee_id, last_name, salary, department_id</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WHERE  employee_id = @</a:t>
              </a:r>
              <a:r>
                <a:rPr lang="en-US" altLang="en-US" sz="2800" b="1" dirty="0" err="1">
                  <a:solidFill>
                    <a:schemeClr val="tx1">
                      <a:lumMod val="75000"/>
                    </a:schemeClr>
                  </a:solidFill>
                  <a:latin typeface="Courier New" panose="02070309020205020404" pitchFamily="49" charset="0"/>
                  <a:cs typeface="Oracle Sans" panose="020B0503020204020204" pitchFamily="34" charset="0"/>
                </a:rPr>
                <a:t>employee_num</a:t>
              </a:r>
              <a:r>
                <a:rPr lang="en-US" altLang="en-US" sz="2800" b="1" dirty="0">
                  <a:solidFill>
                    <a:schemeClr val="tx1">
                      <a:lumMod val="75000"/>
                    </a:schemeClr>
                  </a:solidFill>
                  <a:latin typeface="Courier New" panose="02070309020205020404" pitchFamily="49" charset="0"/>
                  <a:cs typeface="Oracle Sans" panose="020B0503020204020204" pitchFamily="34" charset="0"/>
                </a:rPr>
                <a:t> ;</a:t>
              </a:r>
            </a:p>
          </p:txBody>
        </p:sp>
        <p:sp>
          <p:nvSpPr>
            <p:cNvPr id="88071" name="Rectangle 5"/>
            <p:cNvSpPr>
              <a:spLocks noChangeArrowheads="1"/>
            </p:cNvSpPr>
            <p:nvPr/>
          </p:nvSpPr>
          <p:spPr bwMode="gray">
            <a:xfrm>
              <a:off x="2713467" y="2874623"/>
              <a:ext cx="1933145" cy="29527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8072" name="Rectangle 6"/>
            <p:cNvSpPr>
              <a:spLocks noChangeArrowheads="1"/>
            </p:cNvSpPr>
            <p:nvPr/>
          </p:nvSpPr>
          <p:spPr bwMode="gray">
            <a:xfrm>
              <a:off x="5121324" y="4034019"/>
              <a:ext cx="1981200" cy="309563"/>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8073" name="Line 8"/>
            <p:cNvSpPr>
              <a:spLocks noChangeShapeType="1"/>
            </p:cNvSpPr>
            <p:nvPr/>
          </p:nvSpPr>
          <p:spPr bwMode="gray">
            <a:xfrm>
              <a:off x="5165144" y="3173412"/>
              <a:ext cx="0" cy="860606"/>
            </a:xfrm>
            <a:prstGeom prst="line">
              <a:avLst/>
            </a:prstGeom>
            <a:noFill/>
            <a:ln w="38100">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88074" name="Rectangle 13"/>
            <p:cNvSpPr>
              <a:spLocks noChangeArrowheads="1"/>
            </p:cNvSpPr>
            <p:nvPr/>
          </p:nvSpPr>
          <p:spPr bwMode="gray">
            <a:xfrm>
              <a:off x="4990289" y="2870200"/>
              <a:ext cx="576059" cy="309563"/>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88075" name="Picture 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78006" y="4929768"/>
              <a:ext cx="3236126" cy="610901"/>
            </a:xfrm>
            <a:prstGeom prst="rect">
              <a:avLst/>
            </a:prstGeom>
            <a:noFill/>
            <a:ln w="12700">
              <a:solidFill>
                <a:schemeClr val="tx1"/>
              </a:solidFill>
              <a:miter lim="800000"/>
              <a:headEnd type="none" w="sm" len="sm"/>
              <a:tailEnd type="none" w="sm" len="sm"/>
            </a:ln>
          </p:spPr>
        </p:pic>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57901" y="6958883"/>
            <a:ext cx="680564" cy="68580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00" y="679004"/>
            <a:ext cx="680564" cy="685800"/>
          </a:xfrm>
          <a:prstGeom prst="rect">
            <a:avLst/>
          </a:prstGeom>
        </p:spPr>
      </p:pic>
    </p:spTree>
    <p:custDataLst>
      <p:tags r:id="rId1"/>
    </p:custDataLst>
    <p:extLst>
      <p:ext uri="{BB962C8B-B14F-4D97-AF65-F5344CB8AC3E}">
        <p14:creationId xmlns:p14="http://schemas.microsoft.com/office/powerpoint/2010/main" val="2093740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Summary</a:t>
            </a:r>
          </a:p>
        </p:txBody>
      </p:sp>
      <p:sp>
        <p:nvSpPr>
          <p:cNvPr id="94211" name="Rectangle 7"/>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In this lesson, you should have learned how to:</a:t>
            </a:r>
          </a:p>
          <a:p>
            <a:pPr lvl="1"/>
            <a:r>
              <a:rPr lang="en-US" altLang="en-US" dirty="0">
                <a:latin typeface="Oracle Sans" panose="020B0503020204020204" pitchFamily="34" charset="0"/>
                <a:cs typeface="Oracle Sans" panose="020B0503020204020204" pitchFamily="34" charset="0"/>
              </a:rPr>
              <a:t>Limit the rows that are retrieved by a query</a:t>
            </a:r>
          </a:p>
          <a:p>
            <a:pPr lvl="1"/>
            <a:r>
              <a:rPr lang="en-US" altLang="en-US" dirty="0">
                <a:latin typeface="Oracle Sans" panose="020B0503020204020204" pitchFamily="34" charset="0"/>
                <a:cs typeface="Oracle Sans" panose="020B0503020204020204" pitchFamily="34" charset="0"/>
              </a:rPr>
              <a:t>Sort the rows that are retrieved by a query</a:t>
            </a:r>
          </a:p>
        </p:txBody>
      </p:sp>
    </p:spTree>
    <p:custDataLst>
      <p:tags r:id="rId1"/>
    </p:custDataLst>
    <p:extLst>
      <p:ext uri="{BB962C8B-B14F-4D97-AF65-F5344CB8AC3E}">
        <p14:creationId xmlns:p14="http://schemas.microsoft.com/office/powerpoint/2010/main" val="222234844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20000"/>
              </a:spcBef>
            </a:pPr>
            <a:r>
              <a:rPr lang="en-US" altLang="en-US" dirty="0">
                <a:latin typeface="+mj-lt"/>
                <a:ea typeface="+mj-ea"/>
                <a:cs typeface="Oracle Sans" panose="020B0503020204020204" pitchFamily="34" charset="0"/>
              </a:rPr>
              <a:t>Practice 3: Overview</a:t>
            </a:r>
          </a:p>
        </p:txBody>
      </p:sp>
      <p:sp>
        <p:nvSpPr>
          <p:cNvPr id="7" name="Rectangle 6"/>
          <p:cNvSpPr/>
          <p:nvPr/>
        </p:nvSpPr>
        <p:spPr bwMode="auto">
          <a:xfrm rot="16200000" flipV="1">
            <a:off x="14499431" y="4772026"/>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
        <p:nvSpPr>
          <p:cNvPr id="15" name="Rectangle 5">
            <a:extLst>
              <a:ext uri="{FF2B5EF4-FFF2-40B4-BE49-F238E27FC236}">
                <a16:creationId xmlns="" xmlns:a16="http://schemas.microsoft.com/office/drawing/2014/main" id="{402B3939-C288-41A8-B8D0-DAAB302AB0F4}"/>
              </a:ext>
            </a:extLst>
          </p:cNvPr>
          <p:cNvSpPr>
            <a:spLocks noGrp="1" noChangeArrowheads="1"/>
          </p:cNvSpPr>
          <p:nvPr>
            <p:ph idx="1"/>
          </p:nvPr>
        </p:nvSpPr>
        <p:spPr>
          <a:xfrm>
            <a:off x="933450" y="2273300"/>
            <a:ext cx="16421100" cy="276261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This practice covers the following topics:</a:t>
            </a:r>
          </a:p>
          <a:p>
            <a:pPr lvl="1" eaLnBrk="1" hangingPunct="1"/>
            <a:r>
              <a:rPr lang="en-US" altLang="en-US" dirty="0">
                <a:latin typeface="Oracle Sans" panose="020B0503020204020204" pitchFamily="34" charset="0"/>
                <a:cs typeface="Oracle Sans" panose="020B0503020204020204" pitchFamily="34" charset="0"/>
              </a:rPr>
              <a:t>Selecting data and changing the order of the rows that are displayed</a:t>
            </a:r>
          </a:p>
          <a:p>
            <a:pPr lvl="1" eaLnBrk="1" hangingPunct="1"/>
            <a:r>
              <a:rPr lang="en-US" altLang="en-US" dirty="0">
                <a:latin typeface="Oracle Sans" panose="020B0503020204020204" pitchFamily="34" charset="0"/>
                <a:cs typeface="Oracle Sans" panose="020B0503020204020204" pitchFamily="34" charset="0"/>
              </a:rPr>
              <a:t>Restricting rows by using the </a:t>
            </a:r>
            <a:r>
              <a:rPr lang="en-US" altLang="en-US" dirty="0">
                <a:latin typeface="Courier New" pitchFamily="49" charset="0"/>
                <a:cs typeface="Oracle Sans" panose="020B0503020204020204" pitchFamily="34" charset="0"/>
              </a:rPr>
              <a:t>WHERE</a:t>
            </a:r>
            <a:r>
              <a:rPr lang="en-US" altLang="en-US" dirty="0">
                <a:latin typeface="Oracle Sans" panose="020B0503020204020204" pitchFamily="34" charset="0"/>
                <a:cs typeface="Oracle Sans" panose="020B0503020204020204" pitchFamily="34" charset="0"/>
              </a:rPr>
              <a:t> clause</a:t>
            </a:r>
          </a:p>
          <a:p>
            <a:pPr lvl="1" eaLnBrk="1" hangingPunct="1"/>
            <a:r>
              <a:rPr lang="en-US" altLang="en-US" dirty="0">
                <a:latin typeface="Oracle Sans" panose="020B0503020204020204" pitchFamily="34" charset="0"/>
                <a:cs typeface="Oracle Sans" panose="020B0503020204020204" pitchFamily="34" charset="0"/>
              </a:rPr>
              <a:t>Sorting rows by using the </a:t>
            </a:r>
            <a:r>
              <a:rPr lang="en-US" altLang="en-US" dirty="0">
                <a:latin typeface="Courier New" pitchFamily="49" charset="0"/>
                <a:cs typeface="Oracle Sans" panose="020B0503020204020204" pitchFamily="34" charset="0"/>
              </a:rPr>
              <a:t>ORDER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BY</a:t>
            </a:r>
            <a:r>
              <a:rPr lang="en-US" altLang="en-US" dirty="0">
                <a:latin typeface="Oracle Sans" panose="020B0503020204020204" pitchFamily="34" charset="0"/>
                <a:cs typeface="Oracle Sans" panose="020B0503020204020204" pitchFamily="34" charset="0"/>
              </a:rPr>
              <a:t> clause</a:t>
            </a:r>
          </a:p>
          <a:p>
            <a:pPr lvl="1" eaLnBrk="1" hangingPunct="1"/>
            <a:r>
              <a:rPr lang="en-US" altLang="en-US" dirty="0">
                <a:latin typeface="Oracle Sans" panose="020B0503020204020204" pitchFamily="34" charset="0"/>
                <a:cs typeface="Oracle Sans" panose="020B0503020204020204" pitchFamily="34" charset="0"/>
              </a:rPr>
              <a:t>Using substitution variables to add flexibility to your SQL </a:t>
            </a:r>
            <a:r>
              <a:rPr lang="en-US" altLang="en-US" dirty="0">
                <a:latin typeface="Courier New" pitchFamily="49" charset="0"/>
                <a:cs typeface="Oracle Sans" panose="020B0503020204020204" pitchFamily="34" charset="0"/>
              </a:rPr>
              <a:t>SELECT</a:t>
            </a:r>
            <a:r>
              <a:rPr lang="en-US" altLang="en-US" dirty="0">
                <a:latin typeface="Oracle Sans" panose="020B0503020204020204" pitchFamily="34" charset="0"/>
                <a:cs typeface="Oracle Sans" panose="020B0503020204020204" pitchFamily="34" charset="0"/>
              </a:rPr>
              <a:t> statements</a:t>
            </a:r>
          </a:p>
        </p:txBody>
      </p:sp>
    </p:spTree>
    <p:custDataLst>
      <p:tags r:id="rId1"/>
    </p:custDataLst>
    <p:extLst>
      <p:ext uri="{BB962C8B-B14F-4D97-AF65-F5344CB8AC3E}">
        <p14:creationId xmlns:p14="http://schemas.microsoft.com/office/powerpoint/2010/main" val="400941892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6002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Limiting Rows by Using a Selection</a:t>
            </a:r>
          </a:p>
        </p:txBody>
      </p:sp>
      <p:sp>
        <p:nvSpPr>
          <p:cNvPr id="12292" name="Rectangle 3"/>
          <p:cNvSpPr>
            <a:spLocks noChangeArrowheads="1"/>
          </p:cNvSpPr>
          <p:nvPr/>
        </p:nvSpPr>
        <p:spPr bwMode="auto">
          <a:xfrm>
            <a:off x="539044" y="6697578"/>
            <a:ext cx="17209912" cy="621903"/>
          </a:xfrm>
          <a:prstGeom prst="rect">
            <a:avLst/>
          </a:prstGeom>
          <a:noFill/>
          <a:ln w="9525">
            <a:noFill/>
            <a:miter lim="800000"/>
            <a:headEnd/>
            <a:tailEnd/>
          </a:ln>
        </p:spPr>
        <p:txBody>
          <a:bodyPr wrap="square" lIns="138113" tIns="69057" rIns="138113" bIns="69057"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519113">
              <a:lnSpc>
                <a:spcPct val="95000"/>
              </a:lnSpc>
              <a:spcBef>
                <a:spcPct val="35000"/>
              </a:spcBef>
              <a:tabLst>
                <a:tab pos="864395" algn="l"/>
              </a:tabLst>
            </a:pPr>
            <a:r>
              <a:rPr lang="en-US" altLang="en-US" sz="3300" dirty="0">
                <a:solidFill>
                  <a:srgbClr val="000000"/>
                </a:solidFill>
                <a:latin typeface="Oracle Sans" panose="020B0503020204020204" pitchFamily="34" charset="0"/>
                <a:cs typeface="Oracle Sans" panose="020B0503020204020204" pitchFamily="34" charset="0"/>
              </a:rPr>
              <a:t>What it you want to retrieve all employees in department 90, but not other departments?</a:t>
            </a:r>
          </a:p>
        </p:txBody>
      </p:sp>
      <p:sp>
        <p:nvSpPr>
          <p:cNvPr id="12293" name="Rectangle 4"/>
          <p:cNvSpPr>
            <a:spLocks noChangeArrowheads="1"/>
          </p:cNvSpPr>
          <p:nvPr/>
        </p:nvSpPr>
        <p:spPr bwMode="auto">
          <a:xfrm>
            <a:off x="4000502" y="1600201"/>
            <a:ext cx="279020" cy="601128"/>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altLang="en-US" sz="3000" dirty="0">
              <a:latin typeface="Courier New" pitchFamily="49" charset="0"/>
              <a:cs typeface="Oracle Sans" panose="020B0503020204020204" pitchFamily="34" charset="0"/>
            </a:endParaRPr>
          </a:p>
        </p:txBody>
      </p:sp>
      <p:sp>
        <p:nvSpPr>
          <p:cNvPr id="12294" name="Text Box 5"/>
          <p:cNvSpPr txBox="1">
            <a:spLocks noChangeArrowheads="1"/>
          </p:cNvSpPr>
          <p:nvPr/>
        </p:nvSpPr>
        <p:spPr bwMode="auto">
          <a:xfrm>
            <a:off x="2663280" y="5703158"/>
            <a:ext cx="550070"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pic>
        <p:nvPicPr>
          <p:cNvPr id="12296" name="Picture 14" descr="C:\salome_official\projects\11gR2\screenshots\les2_s4_b.gif"/>
          <p:cNvPicPr>
            <a:picLocks noChangeAspect="1" noChangeArrowheads="1"/>
          </p:cNvPicPr>
          <p:nvPr/>
        </p:nvPicPr>
        <p:blipFill>
          <a:blip r:embed="rId4" cstate="print"/>
          <a:srcRect/>
          <a:stretch>
            <a:fillRect/>
          </a:stretch>
        </p:blipFill>
        <p:spPr bwMode="auto">
          <a:xfrm>
            <a:off x="2661322" y="7599754"/>
            <a:ext cx="7081838" cy="1371600"/>
          </a:xfrm>
          <a:prstGeom prst="rect">
            <a:avLst/>
          </a:prstGeom>
          <a:noFill/>
          <a:ln w="12700">
            <a:solidFill>
              <a:schemeClr val="tx1"/>
            </a:solidFill>
            <a:miter lim="800000"/>
            <a:headEnd/>
            <a:tailEnd/>
          </a:ln>
        </p:spPr>
      </p:pic>
      <p:pic>
        <p:nvPicPr>
          <p:cNvPr id="12297" name="Picture 10"/>
          <p:cNvPicPr>
            <a:picLocks noChangeAspect="1" noChangeArrowheads="1"/>
          </p:cNvPicPr>
          <p:nvPr/>
        </p:nvPicPr>
        <p:blipFill>
          <a:blip r:embed="rId5" cstate="print"/>
          <a:srcRect/>
          <a:stretch>
            <a:fillRect/>
          </a:stretch>
        </p:blipFill>
        <p:spPr bwMode="auto">
          <a:xfrm>
            <a:off x="2661322" y="3949372"/>
            <a:ext cx="6143625" cy="2028825"/>
          </a:xfrm>
          <a:prstGeom prst="rect">
            <a:avLst/>
          </a:prstGeom>
          <a:noFill/>
          <a:ln w="28575">
            <a:noFill/>
            <a:miter lim="800000"/>
            <a:headEnd type="none" w="sm" len="sm"/>
            <a:tailEnd type="none" w="sm" len="sm"/>
          </a:ln>
        </p:spPr>
      </p:pic>
      <p:sp>
        <p:nvSpPr>
          <p:cNvPr id="11" name="Text Box 5"/>
          <p:cNvSpPr txBox="1">
            <a:spLocks noChangeArrowheads="1"/>
          </p:cNvSpPr>
          <p:nvPr/>
        </p:nvSpPr>
        <p:spPr bwMode="auto">
          <a:xfrm>
            <a:off x="10800184" y="5803002"/>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13" name="Content Placeholder 2"/>
          <p:cNvSpPr txBox="1">
            <a:spLocks/>
          </p:cNvSpPr>
          <p:nvPr/>
        </p:nvSpPr>
        <p:spPr bwMode="gray">
          <a:xfrm>
            <a:off x="4067585" y="2479204"/>
            <a:ext cx="9972959"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b="1" dirty="0">
                <a:latin typeface="Courier New" pitchFamily="49" charset="0"/>
                <a:cs typeface="Oracle Sans" panose="020B0503020204020204" pitchFamily="34" charset="0"/>
              </a:rPr>
              <a:t>SELECT </a:t>
            </a:r>
            <a:r>
              <a:rPr lang="en-US" altLang="en-US" sz="2400" b="1" dirty="0" err="1">
                <a:latin typeface="Courier New" pitchFamily="49" charset="0"/>
                <a:cs typeface="Oracle Sans" panose="020B0503020204020204" pitchFamily="34" charset="0"/>
              </a:rPr>
              <a:t>employee_id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last_name</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job_id</a:t>
            </a:r>
            <a:r>
              <a:rPr lang="en-US" altLang="en-US" sz="2400" b="1" dirty="0">
                <a:latin typeface="Courier New" pitchFamily="49" charset="0"/>
                <a:cs typeface="Oracle Sans" panose="020B0503020204020204" pitchFamily="34" charset="0"/>
              </a:rPr>
              <a:t>, </a:t>
            </a:r>
            <a:r>
              <a:rPr lang="en-US" altLang="en-US" sz="2400" b="1" dirty="0" err="1">
                <a:latin typeface="Courier New" pitchFamily="49" charset="0"/>
                <a:cs typeface="Oracle Sans" panose="020B0503020204020204" pitchFamily="34" charset="0"/>
              </a:rPr>
              <a:t>department_id</a:t>
            </a:r>
            <a:r>
              <a:rPr lang="en-US" altLang="en-US" sz="2400" b="1" dirty="0">
                <a:latin typeface="Courier New" pitchFamily="49" charset="0"/>
                <a:cs typeface="Oracle Sans" panose="020B0503020204020204" pitchFamily="34" charset="0"/>
              </a:rPr>
              <a:t> </a:t>
            </a:r>
          </a:p>
          <a:p>
            <a:r>
              <a:rPr lang="en-US" altLang="en-US" sz="2400" b="1" dirty="0">
                <a:latin typeface="Courier New" pitchFamily="49" charset="0"/>
                <a:cs typeface="Oracle Sans" panose="020B0503020204020204" pitchFamily="34" charset="0"/>
              </a:rPr>
              <a:t>FROM employees;</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19142" y="3949371"/>
            <a:ext cx="5394380" cy="2125803"/>
          </a:xfrm>
          <a:prstGeom prst="rect">
            <a:avLst/>
          </a:prstGeom>
          <a:ln>
            <a:solidFill>
              <a:schemeClr val="tx1"/>
            </a:solidFill>
          </a:ln>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6903" y="7599754"/>
            <a:ext cx="5126619" cy="1213548"/>
          </a:xfrm>
          <a:prstGeom prst="rect">
            <a:avLst/>
          </a:prstGeom>
          <a:ln>
            <a:solidFill>
              <a:schemeClr val="tx1"/>
            </a:solidFill>
          </a:ln>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3200" y="3927346"/>
            <a:ext cx="642938" cy="714375"/>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3200" y="7599754"/>
            <a:ext cx="642938" cy="714375"/>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19620" y="3927346"/>
            <a:ext cx="680564" cy="685800"/>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07652" y="7599754"/>
            <a:ext cx="680564" cy="685800"/>
          </a:xfrm>
          <a:prstGeom prst="rect">
            <a:avLst/>
          </a:prstGeom>
        </p:spPr>
      </p:pic>
    </p:spTree>
    <p:custDataLst>
      <p:tags r:id="rId1"/>
    </p:custDataLst>
    <p:extLst>
      <p:ext uri="{BB962C8B-B14F-4D97-AF65-F5344CB8AC3E}">
        <p14:creationId xmlns:p14="http://schemas.microsoft.com/office/powerpoint/2010/main" val="223882014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rot="16200000" flipV="1">
            <a:off x="14499431" y="4654084"/>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p:nvPr/>
        </p:nvSpPr>
        <p:spPr bwMode="auto">
          <a:xfrm>
            <a:off x="14141328" y="6181197"/>
            <a:ext cx="2775072" cy="2775072"/>
          </a:xfrm>
          <a:prstGeom prst="ellipse">
            <a:avLst/>
          </a:prstGeom>
          <a:gradFill>
            <a:gsLst>
              <a:gs pos="0">
                <a:schemeClr val="bg1">
                  <a:lumMod val="95000"/>
                </a:schemeClr>
              </a:gs>
              <a:gs pos="97000">
                <a:schemeClr val="bg1"/>
              </a:gs>
            </a:gsLst>
            <a:lin ang="5400000" scaled="1"/>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94908" y="6431367"/>
            <a:ext cx="1704729" cy="2484033"/>
          </a:xfrm>
          <a:prstGeom prst="rect">
            <a:avLst/>
          </a:prstGeom>
        </p:spPr>
      </p:pic>
      <p:sp>
        <p:nvSpPr>
          <p:cNvPr id="14338"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Limiting Rows That Are Selected</a:t>
            </a:r>
          </a:p>
        </p:txBody>
      </p:sp>
      <p:sp>
        <p:nvSpPr>
          <p:cNvPr id="14339" name="Rectangle 7"/>
          <p:cNvSpPr>
            <a:spLocks noGrp="1" noChangeArrowheads="1"/>
          </p:cNvSpPr>
          <p:nvPr>
            <p:ph idx="1"/>
          </p:nvPr>
        </p:nvSpPr>
        <p:spPr>
          <a:xfrm>
            <a:off x="933451" y="2551212"/>
            <a:ext cx="16421100" cy="274568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Restrict the rows that are returned by using the </a:t>
            </a:r>
            <a:r>
              <a:rPr lang="en-US" altLang="en-US" dirty="0">
                <a:latin typeface="Courier New" pitchFamily="49" charset="0"/>
                <a:cs typeface="Oracle Sans" panose="020B0503020204020204" pitchFamily="34" charset="0"/>
              </a:rPr>
              <a:t>WHERE</a:t>
            </a:r>
            <a:r>
              <a:rPr lang="en-US" altLang="en-US" dirty="0">
                <a:latin typeface="Oracle Sans" panose="020B0503020204020204" pitchFamily="34" charset="0"/>
                <a:cs typeface="Oracle Sans" panose="020B0503020204020204" pitchFamily="34" charset="0"/>
              </a:rPr>
              <a:t> clause:</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The </a:t>
            </a:r>
            <a:r>
              <a:rPr lang="en-US" altLang="en-US" dirty="0">
                <a:latin typeface="Courier New" pitchFamily="49" charset="0"/>
                <a:cs typeface="Oracle Sans" panose="020B0503020204020204" pitchFamily="34" charset="0"/>
              </a:rPr>
              <a:t>WHERE</a:t>
            </a:r>
            <a:r>
              <a:rPr lang="en-US" altLang="en-US" dirty="0">
                <a:latin typeface="Oracle Sans" panose="020B0503020204020204" pitchFamily="34" charset="0"/>
                <a:cs typeface="Oracle Sans" panose="020B0503020204020204" pitchFamily="34" charset="0"/>
              </a:rPr>
              <a:t> clause follows the </a:t>
            </a:r>
            <a:r>
              <a:rPr lang="en-US" altLang="en-US" dirty="0">
                <a:latin typeface="Courier New" pitchFamily="49" charset="0"/>
                <a:cs typeface="Oracle Sans" panose="020B0503020204020204" pitchFamily="34" charset="0"/>
              </a:rPr>
              <a:t>FROM</a:t>
            </a:r>
            <a:r>
              <a:rPr lang="en-US" altLang="en-US" dirty="0">
                <a:latin typeface="Oracle Sans" panose="020B0503020204020204" pitchFamily="34" charset="0"/>
                <a:cs typeface="Oracle Sans" panose="020B0503020204020204" pitchFamily="34" charset="0"/>
              </a:rPr>
              <a:t> clause.</a:t>
            </a:r>
          </a:p>
        </p:txBody>
      </p:sp>
      <p:grpSp>
        <p:nvGrpSpPr>
          <p:cNvPr id="14340" name="Group 1"/>
          <p:cNvGrpSpPr>
            <a:grpSpLocks/>
          </p:cNvGrpSpPr>
          <p:nvPr/>
        </p:nvGrpSpPr>
        <p:grpSpPr bwMode="auto">
          <a:xfrm>
            <a:off x="3095625" y="3214968"/>
            <a:ext cx="12096750" cy="1342936"/>
            <a:chOff x="611450" y="3959352"/>
            <a:chExt cx="8064896" cy="894755"/>
          </a:xfrm>
        </p:grpSpPr>
        <p:sp>
          <p:nvSpPr>
            <p:cNvPr id="6" name="Content Placeholder 2"/>
            <p:cNvSpPr txBox="1">
              <a:spLocks/>
            </p:cNvSpPr>
            <p:nvPr/>
          </p:nvSpPr>
          <p:spPr bwMode="gray">
            <a:xfrm>
              <a:off x="611450" y="3959352"/>
              <a:ext cx="8064896" cy="89475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solidFill>
                    <a:schemeClr val="tx1">
                      <a:lumMod val="75000"/>
                    </a:schemeClr>
                  </a:solidFill>
                  <a:latin typeface="Courier New" panose="02070309020205020404" pitchFamily="49" charset="0"/>
                  <a:cs typeface="Courier New" panose="02070309020205020404" pitchFamily="49" charset="0"/>
                </a:rPr>
                <a:t>   SELECT  *|{[DISTINCT] </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column </a:t>
              </a:r>
              <a:r>
                <a:rPr lang="en-US" altLang="en-US" sz="2400" b="1" dirty="0">
                  <a:solidFill>
                    <a:schemeClr val="tx1">
                      <a:lumMod val="75000"/>
                    </a:schemeClr>
                  </a:solidFill>
                  <a:latin typeface="Courier New" panose="02070309020205020404" pitchFamily="49" charset="0"/>
                  <a:cs typeface="Courier New" panose="02070309020205020404" pitchFamily="49" charset="0"/>
                </a:rPr>
                <a:t>[</a:t>
              </a:r>
              <a:r>
                <a:rPr lang="en-US" altLang="en-US" sz="2400" b="1" i="1" dirty="0">
                  <a:solidFill>
                    <a:schemeClr val="tx1">
                      <a:lumMod val="75000"/>
                    </a:schemeClr>
                  </a:solidFill>
                  <a:latin typeface="Courier New" panose="02070309020205020404" pitchFamily="49" charset="0"/>
                  <a:cs typeface="Courier New" panose="02070309020205020404" pitchFamily="49" charset="0"/>
                </a:rPr>
                <a:t>alias</a:t>
              </a:r>
              <a:r>
                <a:rPr lang="en-US" altLang="en-US" sz="2400" b="1" dirty="0">
                  <a:solidFill>
                    <a:schemeClr val="tx1">
                      <a:lumMod val="75000"/>
                    </a:schemeClr>
                  </a:solidFill>
                  <a:latin typeface="Courier New" panose="02070309020205020404" pitchFamily="49" charset="0"/>
                  <a:cs typeface="Courier New" panose="02070309020205020404" pitchFamily="49"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logical expression(s)</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14344" name="Rectangle 5"/>
            <p:cNvSpPr>
              <a:spLocks noChangeArrowheads="1"/>
            </p:cNvSpPr>
            <p:nvPr/>
          </p:nvSpPr>
          <p:spPr bwMode="gray">
            <a:xfrm>
              <a:off x="899298" y="4569665"/>
              <a:ext cx="4113070" cy="279452"/>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solidFill>
                  <a:srgbClr val="FF0000"/>
                </a:solidFill>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101468611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Using the </a:t>
            </a:r>
            <a:r>
              <a:rPr lang="en-US" altLang="en-US" dirty="0">
                <a:latin typeface="Courier New" panose="02070309020205020404" pitchFamily="49" charset="0"/>
                <a:ea typeface="+mj-ea"/>
                <a:cs typeface="Courier New" panose="02070309020205020404" pitchFamily="49" charset="0"/>
              </a:rPr>
              <a:t>WHERE</a:t>
            </a:r>
            <a:r>
              <a:rPr lang="en-US" altLang="en-US" dirty="0">
                <a:latin typeface="+mj-lt"/>
                <a:ea typeface="+mj-ea"/>
                <a:cs typeface="Oracle Sans" panose="020B0503020204020204" pitchFamily="34" charset="0"/>
              </a:rPr>
              <a:t> Clause</a:t>
            </a:r>
          </a:p>
        </p:txBody>
      </p:sp>
      <p:pic>
        <p:nvPicPr>
          <p:cNvPr id="16387" name="Picture 8" descr="C:\salome_official\projects\11gR2\screenshots\les2_s4_b.gif"/>
          <p:cNvPicPr>
            <a:picLocks noChangeAspect="1" noChangeArrowheads="1"/>
          </p:cNvPicPr>
          <p:nvPr/>
        </p:nvPicPr>
        <p:blipFill>
          <a:blip r:embed="rId4" cstate="print"/>
          <a:srcRect/>
          <a:stretch>
            <a:fillRect/>
          </a:stretch>
        </p:blipFill>
        <p:spPr bwMode="auto">
          <a:xfrm>
            <a:off x="2782242" y="5223217"/>
            <a:ext cx="7081838" cy="1371600"/>
          </a:xfrm>
          <a:prstGeom prst="rect">
            <a:avLst/>
          </a:prstGeom>
          <a:noFill/>
          <a:ln w="12700">
            <a:solidFill>
              <a:schemeClr val="tx1"/>
            </a:solidFill>
            <a:miter lim="800000"/>
            <a:headEnd/>
            <a:tailEnd/>
          </a:ln>
        </p:spPr>
      </p:pic>
      <p:grpSp>
        <p:nvGrpSpPr>
          <p:cNvPr id="16388" name="Group 1"/>
          <p:cNvGrpSpPr>
            <a:grpSpLocks/>
          </p:cNvGrpSpPr>
          <p:nvPr/>
        </p:nvGrpSpPr>
        <p:grpSpPr bwMode="auto">
          <a:xfrm>
            <a:off x="4139193" y="3296967"/>
            <a:ext cx="10009615" cy="1342935"/>
            <a:chOff x="580268" y="4419600"/>
            <a:chExt cx="6673404" cy="894754"/>
          </a:xfrm>
        </p:grpSpPr>
        <p:sp>
          <p:nvSpPr>
            <p:cNvPr id="6" name="Content Placeholder 2"/>
            <p:cNvSpPr txBox="1">
              <a:spLocks/>
            </p:cNvSpPr>
            <p:nvPr/>
          </p:nvSpPr>
          <p:spPr bwMode="gray">
            <a:xfrm>
              <a:off x="581335" y="4419600"/>
              <a:ext cx="6672337" cy="89475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employee_id, last_name, job_id,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 90 ;</a:t>
              </a:r>
            </a:p>
          </p:txBody>
        </p:sp>
        <p:sp>
          <p:nvSpPr>
            <p:cNvPr id="16392" name="Rectangle 4"/>
            <p:cNvSpPr>
              <a:spLocks noChangeArrowheads="1"/>
            </p:cNvSpPr>
            <p:nvPr/>
          </p:nvSpPr>
          <p:spPr bwMode="gray">
            <a:xfrm>
              <a:off x="580268" y="5034938"/>
              <a:ext cx="3432717" cy="279416"/>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4280" y="5223217"/>
            <a:ext cx="5114237" cy="1547892"/>
          </a:xfrm>
          <a:prstGeom prst="rect">
            <a:avLst/>
          </a:prstGeom>
          <a:ln>
            <a:solidFill>
              <a:schemeClr val="tx1"/>
            </a:solidFill>
          </a:ln>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342" y="5186641"/>
            <a:ext cx="642938" cy="71437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44200" y="5168353"/>
            <a:ext cx="680564" cy="685800"/>
          </a:xfrm>
          <a:prstGeom prst="rect">
            <a:avLst/>
          </a:prstGeom>
        </p:spPr>
      </p:pic>
    </p:spTree>
    <p:custDataLst>
      <p:tags r:id="rId1"/>
    </p:custDataLst>
    <p:extLst>
      <p:ext uri="{BB962C8B-B14F-4D97-AF65-F5344CB8AC3E}">
        <p14:creationId xmlns:p14="http://schemas.microsoft.com/office/powerpoint/2010/main" val="371032362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ea typeface="+mj-ea"/>
                <a:cs typeface="Oracle Sans" panose="020B0503020204020204" pitchFamily="34" charset="0"/>
              </a:rPr>
              <a:t>Character Strings and Dates</a:t>
            </a:r>
          </a:p>
        </p:txBody>
      </p:sp>
      <p:sp>
        <p:nvSpPr>
          <p:cNvPr id="18435" name="Rectangle 7"/>
          <p:cNvSpPr>
            <a:spLocks noGrp="1" noChangeArrowheads="1"/>
          </p:cNvSpPr>
          <p:nvPr>
            <p:ph idx="1"/>
          </p:nvPr>
        </p:nvSpPr>
        <p:spPr>
          <a:xfrm>
            <a:off x="933451" y="2272710"/>
            <a:ext cx="16421100" cy="220399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Character strings and date values are enclosed within single quotation marks </a:t>
            </a:r>
            <a:r>
              <a:rPr lang="en-US" altLang="en-US" dirty="0">
                <a:latin typeface="Courier New" panose="02070309020205020404" pitchFamily="49" charset="0"/>
                <a:cs typeface="Courier New" panose="02070309020205020404" pitchFamily="49" charset="0"/>
              </a:rPr>
              <a:t>(</a:t>
            </a:r>
            <a:r>
              <a:rPr lang="en-US" altLang="en-US" b="1" dirty="0">
                <a:solidFill>
                  <a:schemeClr val="tx1">
                    <a:lumMod val="75000"/>
                  </a:schemeClr>
                </a:solidFill>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t>
            </a:r>
            <a:r>
              <a:rPr lang="en-US" altLang="en-US" dirty="0">
                <a:latin typeface="Oracle Sans" panose="020B0503020204020204" pitchFamily="34" charset="0"/>
                <a:cs typeface="Oracle Sans" panose="020B0503020204020204" pitchFamily="34" charset="0"/>
              </a:rPr>
              <a:t>.</a:t>
            </a:r>
          </a:p>
          <a:p>
            <a:pPr lvl="1" eaLnBrk="1" hangingPunct="1"/>
            <a:r>
              <a:rPr lang="en-US" altLang="en-US" dirty="0">
                <a:latin typeface="Oracle Sans" panose="020B0503020204020204" pitchFamily="34" charset="0"/>
                <a:cs typeface="Oracle Sans" panose="020B0503020204020204" pitchFamily="34" charset="0"/>
              </a:rPr>
              <a:t>Character values are case-sensitive and date values are format-sensitive.</a:t>
            </a:r>
          </a:p>
          <a:p>
            <a:pPr lvl="1" eaLnBrk="1" hangingPunct="1"/>
            <a:r>
              <a:rPr lang="en-US" altLang="en-US" dirty="0">
                <a:latin typeface="Oracle Sans" panose="020B0503020204020204" pitchFamily="34" charset="0"/>
                <a:cs typeface="Oracle Sans" panose="020B0503020204020204" pitchFamily="34" charset="0"/>
              </a:rPr>
              <a:t>The default display format for date is </a:t>
            </a:r>
            <a:r>
              <a:rPr lang="en-US" altLang="en-US" dirty="0">
                <a:latin typeface="Courier New" pitchFamily="49" charset="0"/>
                <a:cs typeface="Oracle Sans" panose="020B0503020204020204" pitchFamily="34" charset="0"/>
              </a:rPr>
              <a:t>DD-MON-RR</a:t>
            </a:r>
            <a:r>
              <a:rPr lang="en-US" altLang="en-US" dirty="0">
                <a:latin typeface="Oracle Sans" panose="020B0503020204020204" pitchFamily="34" charset="0"/>
                <a:cs typeface="Oracle Sans" panose="020B0503020204020204" pitchFamily="34" charset="0"/>
              </a:rPr>
              <a:t> in Oracle databases </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and </a:t>
            </a:r>
            <a:r>
              <a:rPr lang="en-US" altLang="en-US" dirty="0">
                <a:latin typeface="Courier New" panose="02070309020205020404" pitchFamily="49" charset="0"/>
                <a:cs typeface="Oracle Sans" panose="020B0503020204020204" pitchFamily="34" charset="0"/>
              </a:rPr>
              <a:t>YYYY-MM-DD</a:t>
            </a:r>
            <a:r>
              <a:rPr lang="en-US" altLang="en-US" dirty="0">
                <a:latin typeface="Oracle Sans" panose="020B0503020204020204" pitchFamily="34" charset="0"/>
                <a:cs typeface="Oracle Sans" panose="020B0503020204020204" pitchFamily="34" charset="0"/>
              </a:rPr>
              <a:t> in MySQL.</a:t>
            </a:r>
          </a:p>
        </p:txBody>
      </p:sp>
      <p:sp>
        <p:nvSpPr>
          <p:cNvPr id="10" name="Content Placeholder 2"/>
          <p:cNvSpPr txBox="1">
            <a:spLocks/>
          </p:cNvSpPr>
          <p:nvPr/>
        </p:nvSpPr>
        <p:spPr bwMode="gray">
          <a:xfrm>
            <a:off x="4926616" y="4551207"/>
            <a:ext cx="8434767" cy="13429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job_id, department_id</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last_name = 'Whalen' ;</a:t>
            </a:r>
          </a:p>
        </p:txBody>
      </p:sp>
      <p:sp>
        <p:nvSpPr>
          <p:cNvPr id="18439" name="Rectangle 5"/>
          <p:cNvSpPr>
            <a:spLocks noChangeArrowheads="1"/>
          </p:cNvSpPr>
          <p:nvPr/>
        </p:nvSpPr>
        <p:spPr bwMode="gray">
          <a:xfrm>
            <a:off x="8480067" y="5399180"/>
            <a:ext cx="1933100" cy="435768"/>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8440" name="Picture 8"/>
          <p:cNvPicPr>
            <a:picLocks noChangeAspect="1" noChangeArrowheads="1"/>
          </p:cNvPicPr>
          <p:nvPr/>
        </p:nvPicPr>
        <p:blipFill>
          <a:blip r:embed="rId4" cstate="print"/>
          <a:srcRect/>
          <a:stretch>
            <a:fillRect/>
          </a:stretch>
        </p:blipFill>
        <p:spPr bwMode="auto">
          <a:xfrm>
            <a:off x="3965078" y="6267164"/>
            <a:ext cx="4314826" cy="600075"/>
          </a:xfrm>
          <a:prstGeom prst="rect">
            <a:avLst/>
          </a:prstGeom>
          <a:noFill/>
          <a:ln w="12700">
            <a:solidFill>
              <a:schemeClr val="tx1"/>
            </a:solidFill>
            <a:miter lim="800000"/>
            <a:headEnd type="none" w="sm" len="sm"/>
            <a:tailEnd type="none" w="sm" len="sm"/>
          </a:ln>
        </p:spPr>
      </p:pic>
      <p:sp>
        <p:nvSpPr>
          <p:cNvPr id="11" name="Content Placeholder 2"/>
          <p:cNvSpPr txBox="1">
            <a:spLocks/>
          </p:cNvSpPr>
          <p:nvPr/>
        </p:nvSpPr>
        <p:spPr bwMode="gray">
          <a:xfrm>
            <a:off x="1370656" y="7287834"/>
            <a:ext cx="6909248" cy="13429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last_name </a:t>
            </a:r>
          </a:p>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hire_date = '17-OCT-11' ;</a:t>
            </a:r>
          </a:p>
        </p:txBody>
      </p:sp>
      <p:sp>
        <p:nvSpPr>
          <p:cNvPr id="18444" name="Rectangle 10"/>
          <p:cNvSpPr>
            <a:spLocks noChangeArrowheads="1"/>
          </p:cNvSpPr>
          <p:nvPr/>
        </p:nvSpPr>
        <p:spPr bwMode="gray">
          <a:xfrm>
            <a:off x="4979190" y="8136993"/>
            <a:ext cx="2350295" cy="457200"/>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18445" name="Picture 9"/>
          <p:cNvPicPr>
            <a:picLocks noChangeAspect="1" noChangeArrowheads="1"/>
          </p:cNvPicPr>
          <p:nvPr/>
        </p:nvPicPr>
        <p:blipFill>
          <a:blip r:embed="rId5" cstate="print"/>
          <a:srcRect/>
          <a:stretch>
            <a:fillRect/>
          </a:stretch>
        </p:blipFill>
        <p:spPr bwMode="auto">
          <a:xfrm>
            <a:off x="3256757" y="8951435"/>
            <a:ext cx="1885950" cy="628650"/>
          </a:xfrm>
          <a:prstGeom prst="rect">
            <a:avLst/>
          </a:prstGeom>
          <a:noFill/>
          <a:ln w="12700">
            <a:solidFill>
              <a:schemeClr val="tx1"/>
            </a:solidFill>
            <a:miter lim="800000"/>
            <a:headEnd type="none" w="sm" len="sm"/>
            <a:tailEnd type="none" w="sm" len="sm"/>
          </a:ln>
        </p:spPr>
      </p:pic>
      <p:sp>
        <p:nvSpPr>
          <p:cNvPr id="12" name="Content Placeholder 2"/>
          <p:cNvSpPr txBox="1">
            <a:spLocks/>
          </p:cNvSpPr>
          <p:nvPr/>
        </p:nvSpPr>
        <p:spPr bwMode="gray">
          <a:xfrm>
            <a:off x="9927461" y="7244971"/>
            <a:ext cx="7065411"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SELECT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last_name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dirty="0" err="1">
                <a:solidFill>
                  <a:schemeClr val="tx1">
                    <a:lumMod val="75000"/>
                  </a:schemeClr>
                </a:solidFill>
                <a:latin typeface="Courier New" panose="02070309020205020404" pitchFamily="49" charset="0"/>
                <a:cs typeface="Oracle Sans" panose="020B0503020204020204" pitchFamily="34" charset="0"/>
              </a:rPr>
              <a:t>hire_date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p>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FROM   employees</a:t>
            </a:r>
          </a:p>
          <a:p>
            <a:pPr>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hire_date = '2011-10-17' ;</a:t>
            </a:r>
          </a:p>
        </p:txBody>
      </p:sp>
      <p:sp>
        <p:nvSpPr>
          <p:cNvPr id="13" name="Rectangle 10"/>
          <p:cNvSpPr>
            <a:spLocks noChangeArrowheads="1"/>
          </p:cNvSpPr>
          <p:nvPr/>
        </p:nvSpPr>
        <p:spPr bwMode="gray">
          <a:xfrm>
            <a:off x="13529194" y="8094131"/>
            <a:ext cx="2578895" cy="457200"/>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1852" y="6224302"/>
            <a:ext cx="3987371" cy="594392"/>
          </a:xfrm>
          <a:prstGeom prst="rect">
            <a:avLst/>
          </a:prstGeom>
          <a:ln>
            <a:solidFill>
              <a:schemeClr val="tx1"/>
            </a:solidFill>
          </a:ln>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7736" y="9014772"/>
            <a:ext cx="2513777" cy="594392"/>
          </a:xfrm>
          <a:prstGeom prst="rect">
            <a:avLst/>
          </a:prstGeom>
          <a:ln>
            <a:solidFill>
              <a:schemeClr val="tx1"/>
            </a:solidFill>
          </a:ln>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45730" y="6167151"/>
            <a:ext cx="642938" cy="714375"/>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6674" y="8865710"/>
            <a:ext cx="642938" cy="714375"/>
          </a:xfrm>
          <a:prstGeom prst="rect">
            <a:avLst/>
          </a:prstGeom>
        </p:spPr>
      </p:pic>
      <p:pic>
        <p:nvPicPr>
          <p:cNvPr id="17" name="Picture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55453" y="6226455"/>
            <a:ext cx="680564" cy="685800"/>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553841" y="8994204"/>
            <a:ext cx="680564" cy="685800"/>
          </a:xfrm>
          <a:prstGeom prst="rect">
            <a:avLst/>
          </a:prstGeom>
        </p:spPr>
      </p:pic>
    </p:spTree>
    <p:custDataLst>
      <p:tags r:id="rId1"/>
    </p:custDataLst>
    <p:extLst>
      <p:ext uri="{BB962C8B-B14F-4D97-AF65-F5344CB8AC3E}">
        <p14:creationId xmlns:p14="http://schemas.microsoft.com/office/powerpoint/2010/main" val="350053474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ea typeface="+mj-ea"/>
                <a:cs typeface="Oracle Sans" panose="020B0503020204020204" pitchFamily="34" charset="0"/>
              </a:rPr>
              <a:t>Comparison Operators</a:t>
            </a:r>
          </a:p>
        </p:txBody>
      </p:sp>
      <p:graphicFrame>
        <p:nvGraphicFramePr>
          <p:cNvPr id="4" name="Table 3"/>
          <p:cNvGraphicFramePr>
            <a:graphicFrameLocks noGrp="1"/>
          </p:cNvGraphicFramePr>
          <p:nvPr>
            <p:extLst>
              <p:ext uri="{D42A27DB-BD31-4B8C-83A1-F6EECF244321}">
                <p14:modId xmlns:p14="http://schemas.microsoft.com/office/powerpoint/2010/main" val="1566715163"/>
              </p:ext>
            </p:extLst>
          </p:nvPr>
        </p:nvGraphicFramePr>
        <p:xfrm>
          <a:off x="4743448" y="2407196"/>
          <a:ext cx="8801104" cy="6431280"/>
        </p:xfrm>
        <a:graphic>
          <a:graphicData uri="http://schemas.openxmlformats.org/drawingml/2006/table">
            <a:tbl>
              <a:tblPr firstRow="1" firstCol="1" bandRow="1">
                <a:tableStyleId>{5FD0F851-EC5A-4D38-B0AD-8093EC10F338}</a:tableStyleId>
              </a:tblPr>
              <a:tblGrid>
                <a:gridCol w="3486152">
                  <a:extLst>
                    <a:ext uri="{9D8B030D-6E8A-4147-A177-3AD203B41FA5}">
                      <a16:colId xmlns="" xmlns:a16="http://schemas.microsoft.com/office/drawing/2014/main" val="20000"/>
                    </a:ext>
                  </a:extLst>
                </a:gridCol>
                <a:gridCol w="5314952">
                  <a:extLst>
                    <a:ext uri="{9D8B030D-6E8A-4147-A177-3AD203B41FA5}">
                      <a16:colId xmlns="" xmlns:a16="http://schemas.microsoft.com/office/drawing/2014/main" val="20001"/>
                    </a:ext>
                  </a:extLst>
                </a:gridCol>
              </a:tblGrid>
              <a:tr h="556260">
                <a:tc>
                  <a:txBody>
                    <a:bodyPr/>
                    <a:lstStyle/>
                    <a:p>
                      <a:r>
                        <a:rPr lang="en-US" altLang="en-US" sz="2700" b="1" dirty="0">
                          <a:solidFill>
                            <a:srgbClr val="000000"/>
                          </a:solidFill>
                        </a:rPr>
                        <a:t>Operator</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Meaning</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0"/>
                  </a:ext>
                </a:extLst>
              </a:tr>
              <a:tr h="556260">
                <a:tc>
                  <a:txBody>
                    <a:bodyPr/>
                    <a:lstStyle/>
                    <a:p>
                      <a:r>
                        <a:rPr lang="en-US" altLang="en-US" sz="2400" b="1" dirty="0">
                          <a:solidFill>
                            <a:srgbClr val="000000"/>
                          </a:solidFill>
                        </a:rPr>
                        <a:t>=</a:t>
                      </a:r>
                      <a:endParaRPr lang="en-US" sz="300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Equal to</a:t>
                      </a:r>
                    </a:p>
                  </a:txBody>
                  <a:tcPr marL="137160" marR="137160" marT="68580" marB="68580"/>
                </a:tc>
                <a:extLst>
                  <a:ext uri="{0D108BD9-81ED-4DB2-BD59-A6C34878D82A}">
                    <a16:rowId xmlns="" xmlns:a16="http://schemas.microsoft.com/office/drawing/2014/main" val="10001"/>
                  </a:ext>
                </a:extLst>
              </a:tr>
              <a:tr h="556260">
                <a:tc>
                  <a:txBody>
                    <a:bodyPr/>
                    <a:lstStyle/>
                    <a:p>
                      <a:r>
                        <a:rPr lang="en-US" altLang="en-US" sz="2400" b="1" dirty="0">
                          <a:solidFill>
                            <a:srgbClr val="000000"/>
                          </a:solidFill>
                        </a:rPr>
                        <a:t>&gt;</a:t>
                      </a:r>
                      <a:endParaRPr lang="en-US" sz="300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Greater than</a:t>
                      </a:r>
                    </a:p>
                  </a:txBody>
                  <a:tcPr marL="137160" marR="137160" marT="68580" marB="68580"/>
                </a:tc>
                <a:extLst>
                  <a:ext uri="{0D108BD9-81ED-4DB2-BD59-A6C34878D82A}">
                    <a16:rowId xmlns="" xmlns:a16="http://schemas.microsoft.com/office/drawing/2014/main" val="10002"/>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1" dirty="0">
                          <a:solidFill>
                            <a:srgbClr val="000000"/>
                          </a:solidFill>
                        </a:rPr>
                        <a:t>&gt;=</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Greater than or equal to</a:t>
                      </a:r>
                    </a:p>
                  </a:txBody>
                  <a:tcPr marL="137160" marR="137160" marT="68580" marB="68580"/>
                </a:tc>
                <a:extLst>
                  <a:ext uri="{0D108BD9-81ED-4DB2-BD59-A6C34878D82A}">
                    <a16:rowId xmlns="" xmlns:a16="http://schemas.microsoft.com/office/drawing/2014/main" val="10003"/>
                  </a:ext>
                </a:extLst>
              </a:tr>
              <a:tr h="556260">
                <a:tc>
                  <a:txBody>
                    <a:bodyPr/>
                    <a:lstStyle/>
                    <a:p>
                      <a:r>
                        <a:rPr lang="en-US" altLang="en-US" sz="2400" b="1" dirty="0">
                          <a:solidFill>
                            <a:srgbClr val="000000"/>
                          </a:solidFill>
                        </a:rPr>
                        <a:t>&lt;</a:t>
                      </a:r>
                      <a:endParaRPr lang="en-US" sz="300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Less than</a:t>
                      </a:r>
                    </a:p>
                  </a:txBody>
                  <a:tcPr marL="137160" marR="137160" marT="68580" marB="68580"/>
                </a:tc>
                <a:extLst>
                  <a:ext uri="{0D108BD9-81ED-4DB2-BD59-A6C34878D82A}">
                    <a16:rowId xmlns="" xmlns:a16="http://schemas.microsoft.com/office/drawing/2014/main" val="10004"/>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1" dirty="0">
                          <a:solidFill>
                            <a:srgbClr val="000000"/>
                          </a:solidFill>
                        </a:rPr>
                        <a:t>&lt;=</a:t>
                      </a:r>
                      <a:endParaRPr lang="en-US" altLang="en-US" sz="3000" b="1"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Less than or equal to</a:t>
                      </a:r>
                    </a:p>
                  </a:txBody>
                  <a:tcPr marL="137160" marR="137160" marT="68580" marB="68580"/>
                </a:tc>
                <a:extLst>
                  <a:ext uri="{0D108BD9-81ED-4DB2-BD59-A6C34878D82A}">
                    <a16:rowId xmlns="" xmlns:a16="http://schemas.microsoft.com/office/drawing/2014/main" val="10005"/>
                  </a:ext>
                </a:extLst>
              </a:tr>
              <a:tr h="556260">
                <a:tc>
                  <a:txBody>
                    <a:bodyPr/>
                    <a:lstStyle/>
                    <a:p>
                      <a:r>
                        <a:rPr lang="en-US" altLang="en-US" sz="2400" b="1" dirty="0">
                          <a:solidFill>
                            <a:srgbClr val="000000"/>
                          </a:solidFill>
                        </a:rPr>
                        <a:t>&lt;&gt;</a:t>
                      </a:r>
                      <a:endParaRPr lang="en-US" sz="300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Not equal to</a:t>
                      </a:r>
                    </a:p>
                  </a:txBody>
                  <a:tcPr marL="137160" marR="137160" marT="68580" marB="68580"/>
                </a:tc>
                <a:extLst>
                  <a:ext uri="{0D108BD9-81ED-4DB2-BD59-A6C34878D82A}">
                    <a16:rowId xmlns="" xmlns:a16="http://schemas.microsoft.com/office/drawing/2014/main" val="10006"/>
                  </a:ext>
                </a:extLst>
              </a:tr>
              <a:tr h="86868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1" dirty="0">
                          <a:solidFill>
                            <a:srgbClr val="000000"/>
                          </a:solidFill>
                          <a:latin typeface="Courier New" pitchFamily="49" charset="0"/>
                          <a:cs typeface="Courier New" pitchFamily="49" charset="0"/>
                        </a:rPr>
                        <a:t>BETWEEN</a:t>
                      </a:r>
                      <a:br>
                        <a:rPr lang="en-US" altLang="en-US" sz="2400" b="1" dirty="0">
                          <a:solidFill>
                            <a:srgbClr val="000000"/>
                          </a:solidFill>
                          <a:latin typeface="Courier New" pitchFamily="49" charset="0"/>
                          <a:cs typeface="Courier New" pitchFamily="49" charset="0"/>
                        </a:rPr>
                      </a:br>
                      <a:r>
                        <a:rPr lang="en-US" altLang="en-US" sz="2400" b="1" dirty="0">
                          <a:solidFill>
                            <a:srgbClr val="000000"/>
                          </a:solidFill>
                          <a:latin typeface="Courier New" pitchFamily="49" charset="0"/>
                          <a:cs typeface="Courier New" pitchFamily="49" charset="0"/>
                        </a:rPr>
                        <a:t>...AND...</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Between two values (inclusive)</a:t>
                      </a:r>
                    </a:p>
                  </a:txBody>
                  <a:tcPr marL="137160" marR="137160" marT="68580" marB="68580"/>
                </a:tc>
                <a:extLst>
                  <a:ext uri="{0D108BD9-81ED-4DB2-BD59-A6C34878D82A}">
                    <a16:rowId xmlns="" xmlns:a16="http://schemas.microsoft.com/office/drawing/2014/main" val="10007"/>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1" dirty="0">
                          <a:solidFill>
                            <a:srgbClr val="000000"/>
                          </a:solidFill>
                          <a:latin typeface="Courier New" panose="02070309020205020404" pitchFamily="49" charset="0"/>
                        </a:rPr>
                        <a:t>IN(set)</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Match any of a list of values</a:t>
                      </a:r>
                    </a:p>
                  </a:txBody>
                  <a:tcPr marL="137160" marR="137160" marT="68580" marB="68580"/>
                </a:tc>
                <a:extLst>
                  <a:ext uri="{0D108BD9-81ED-4DB2-BD59-A6C34878D82A}">
                    <a16:rowId xmlns="" xmlns:a16="http://schemas.microsoft.com/office/drawing/2014/main" val="10008"/>
                  </a:ext>
                </a:extLst>
              </a:tr>
              <a:tr h="556260">
                <a:tc>
                  <a:txBody>
                    <a:bodyPr/>
                    <a:lstStyle/>
                    <a:p>
                      <a:r>
                        <a:rPr lang="en-US" altLang="en-US" sz="2400" b="1" dirty="0">
                          <a:solidFill>
                            <a:srgbClr val="000000"/>
                          </a:solidFill>
                          <a:latin typeface="Courier New" panose="02070309020205020404" pitchFamily="49" charset="0"/>
                          <a:cs typeface="Oracle Sans" panose="020B0503020204020204" pitchFamily="34" charset="0"/>
                        </a:rPr>
                        <a:t>LIKE</a:t>
                      </a:r>
                      <a:endParaRPr lang="en-US" sz="300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latin typeface="Oracle Sans" panose="020B0503020204020204" pitchFamily="34" charset="0"/>
                          <a:cs typeface="Oracle Sans" panose="020B0503020204020204" pitchFamily="34" charset="0"/>
                        </a:rPr>
                        <a:t>Match a character pattern</a:t>
                      </a:r>
                    </a:p>
                  </a:txBody>
                  <a:tcPr marL="137160" marR="137160" marT="68580" marB="68580"/>
                </a:tc>
                <a:extLst>
                  <a:ext uri="{0D108BD9-81ED-4DB2-BD59-A6C34878D82A}">
                    <a16:rowId xmlns="" xmlns:a16="http://schemas.microsoft.com/office/drawing/2014/main" val="10009"/>
                  </a:ext>
                </a:extLst>
              </a:tr>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1" dirty="0">
                          <a:solidFill>
                            <a:srgbClr val="000000"/>
                          </a:solidFill>
                          <a:latin typeface="Courier New" panose="02070309020205020404" pitchFamily="49" charset="0"/>
                        </a:rPr>
                        <a:t>IS NULL</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Is a null value</a:t>
                      </a:r>
                    </a:p>
                  </a:txBody>
                  <a:tcPr marL="137160" marR="137160" marT="68580" marB="68580"/>
                </a:tc>
                <a:extLst>
                  <a:ext uri="{0D108BD9-81ED-4DB2-BD59-A6C34878D82A}">
                    <a16:rowId xmlns="" xmlns:a16="http://schemas.microsoft.com/office/drawing/2014/main" val="10010"/>
                  </a:ext>
                </a:extLst>
              </a:tr>
            </a:tbl>
          </a:graphicData>
        </a:graphic>
      </p:graphicFrame>
    </p:spTree>
    <p:custDataLst>
      <p:tags r:id="rId1"/>
    </p:custDataLst>
    <p:extLst>
      <p:ext uri="{BB962C8B-B14F-4D97-AF65-F5344CB8AC3E}">
        <p14:creationId xmlns:p14="http://schemas.microsoft.com/office/powerpoint/2010/main" val="7416531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457</TotalTime>
  <Words>5995</Words>
  <Application>Microsoft Office PowerPoint</Application>
  <PresentationFormat>Custom</PresentationFormat>
  <Paragraphs>643</Paragraphs>
  <Slides>48</Slides>
  <Notes>48</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9" baseType="lpstr">
      <vt:lpstr>MS PGothic</vt:lpstr>
      <vt:lpstr>SimSun</vt:lpstr>
      <vt:lpstr>Arial</vt:lpstr>
      <vt:lpstr>Calibri</vt:lpstr>
      <vt:lpstr>Courier New</vt:lpstr>
      <vt:lpstr>Georgia</vt:lpstr>
      <vt:lpstr>LavosHandy™</vt:lpstr>
      <vt:lpstr>Oracle Sans</vt:lpstr>
      <vt:lpstr>Times New Roman</vt:lpstr>
      <vt:lpstr>OU Redwood PowerPoint Template</vt:lpstr>
      <vt:lpstr>Document</vt:lpstr>
      <vt:lpstr>Restricting and Sorting Data</vt:lpstr>
      <vt:lpstr>Course Roadmap</vt:lpstr>
      <vt:lpstr>Objectives</vt:lpstr>
      <vt:lpstr>Lesson Agenda</vt:lpstr>
      <vt:lpstr>Limiting Rows by Using a Selection</vt:lpstr>
      <vt:lpstr>Limiting Rows That Are Selected</vt:lpstr>
      <vt:lpstr>Using the WHERE Clause</vt:lpstr>
      <vt:lpstr>Character Strings and Dates</vt:lpstr>
      <vt:lpstr>Comparison Operators</vt:lpstr>
      <vt:lpstr>Using Comparison Operators</vt:lpstr>
      <vt:lpstr>Range Conditions Using the BETWEEN Operator</vt:lpstr>
      <vt:lpstr>Using the IN Operator</vt:lpstr>
      <vt:lpstr>Pattern Matching Using the LIKE Operator</vt:lpstr>
      <vt:lpstr>Combining Wildcard Symbols</vt:lpstr>
      <vt:lpstr>Using NULL Conditions</vt:lpstr>
      <vt:lpstr>Defining Conditions Using Logical Operators</vt:lpstr>
      <vt:lpstr>Using the AND Operator</vt:lpstr>
      <vt:lpstr>Using the OR Operator</vt:lpstr>
      <vt:lpstr>Using the NOT Operator</vt:lpstr>
      <vt:lpstr>Lesson Agenda</vt:lpstr>
      <vt:lpstr>Rules of Precedence</vt:lpstr>
      <vt:lpstr>Rules of Precedence</vt:lpstr>
      <vt:lpstr>Lesson Agenda</vt:lpstr>
      <vt:lpstr>Using the ORDER BY Clause</vt:lpstr>
      <vt:lpstr>Sorting</vt:lpstr>
      <vt:lpstr>Sorting</vt:lpstr>
      <vt:lpstr>Lesson Agenda</vt:lpstr>
      <vt:lpstr>SQL Row Limiting Clause</vt:lpstr>
      <vt:lpstr>Using SQL Row Limiting Clause in a Query in Oracle</vt:lpstr>
      <vt:lpstr>SQL Row Limiting Clause: Example in Oracle</vt:lpstr>
      <vt:lpstr>Using SQL Row Limiting Clause in a Query in MySQL</vt:lpstr>
      <vt:lpstr>SQL Row Limiting Clause: Example in MySQL</vt:lpstr>
      <vt:lpstr>Lesson Agenda</vt:lpstr>
      <vt:lpstr>Substitution Variables in Oracle</vt:lpstr>
      <vt:lpstr>Substitution Variables in Oracle</vt:lpstr>
      <vt:lpstr>Using the Single-Ampersand Substitution Variable</vt:lpstr>
      <vt:lpstr>Using the Single-Ampersand Substitution Variable</vt:lpstr>
      <vt:lpstr>Character and Date Values with Substitution Variables</vt:lpstr>
      <vt:lpstr>Specifying Column Names, Expressions, and Text</vt:lpstr>
      <vt:lpstr>Using the Double-Ampersand Substitution Variable</vt:lpstr>
      <vt:lpstr>Using the Ampersand Substitution Variable in SQL*Plus</vt:lpstr>
      <vt:lpstr>Lesson Agenda</vt:lpstr>
      <vt:lpstr>Using the DEFINE Command in Oracle</vt:lpstr>
      <vt:lpstr>Using the VERIFY Command in Oracle</vt:lpstr>
      <vt:lpstr>Using the SET Statement in MySQL</vt:lpstr>
      <vt:lpstr>Summary</vt:lpstr>
      <vt:lpstr>Practice 3: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Bhargavi</dc:creator>
  <cp:keywords>OU Redwood PowerPoint Template</cp:keywords>
  <dc:description>Oracle University Production Services PowerPoint Template</dc:description>
  <cp:lastModifiedBy>Pavithran Adka</cp:lastModifiedBy>
  <cp:revision>180</cp:revision>
  <cp:lastPrinted>2002-03-28T23:57:22Z</cp:lastPrinted>
  <dcterms:created xsi:type="dcterms:W3CDTF">2020-05-18T09:46:50Z</dcterms:created>
  <dcterms:modified xsi:type="dcterms:W3CDTF">2020-06-21T07:16:05Z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