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tags/tag55.xml" ContentType="application/vnd.openxmlformats-officedocument.presentationml.tags+xml"/>
  <Override PartName="/ppt/notesSlides/notesSlide40.xml" ContentType="application/vnd.openxmlformats-officedocument.presentationml.notesSlide+xml"/>
  <Override PartName="/ppt/tags/tag56.xml" ContentType="application/vnd.openxmlformats-officedocument.presentationml.tags+xml"/>
  <Override PartName="/ppt/notesSlides/notesSlide41.xml" ContentType="application/vnd.openxmlformats-officedocument.presentationml.notesSlide+xml"/>
  <Override PartName="/ppt/tags/tag57.xml" ContentType="application/vnd.openxmlformats-officedocument.presentationml.tags+xml"/>
  <Override PartName="/ppt/notesSlides/notesSlide42.xml" ContentType="application/vnd.openxmlformats-officedocument.presentationml.notesSlide+xml"/>
  <Override PartName="/ppt/tags/tag58.xml" ContentType="application/vnd.openxmlformats-officedocument.presentationml.tags+xml"/>
  <Override PartName="/ppt/notesSlides/notesSlide43.xml" ContentType="application/vnd.openxmlformats-officedocument.presentationml.notesSlide+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8"/>
  </p:notesMasterIdLst>
  <p:handoutMasterIdLst>
    <p:handoutMasterId r:id="rId49"/>
  </p:handoutMasterIdLst>
  <p:sldIdLst>
    <p:sldId id="285" r:id="rId2"/>
    <p:sldId id="333"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9" r:id="rId45"/>
    <p:sldId id="330" r:id="rId46"/>
    <p:sldId id="334" r:id="rId47"/>
  </p:sldIdLst>
  <p:sldSz cx="18288000" cy="10287000"/>
  <p:notesSz cx="7772400" cy="100584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195" userDrawn="1">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0D8"/>
    <a:srgbClr val="C74634"/>
    <a:srgbClr val="D1350F"/>
    <a:srgbClr val="FFFFFF"/>
    <a:srgbClr val="FDE8E3"/>
    <a:srgbClr val="572B16"/>
    <a:srgbClr val="A6A6A6"/>
    <a:srgbClr val="E0E2E1"/>
    <a:srgbClr val="D8E1E6"/>
    <a:srgbClr val="5A8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0180" autoAdjust="0"/>
    <p:restoredTop sz="94434" autoAdjust="0"/>
  </p:normalViewPr>
  <p:slideViewPr>
    <p:cSldViewPr showGuides="1">
      <p:cViewPr varScale="1">
        <p:scale>
          <a:sx n="48" d="100"/>
          <a:sy n="48" d="100"/>
        </p:scale>
        <p:origin x="774" y="36"/>
      </p:cViewPr>
      <p:guideLst>
        <p:guide orient="horz" pos="3195"/>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8412"/>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4 -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4 -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oleObject" Target="../embeddings/oleObject2.bin"/></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37.emf"/><Relationship Id="rId4" Type="http://schemas.openxmlformats.org/officeDocument/2006/relationships/oleObject" Target="../embeddings/oleObject3.bin"/></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46.emf"/><Relationship Id="rId4" Type="http://schemas.openxmlformats.org/officeDocument/2006/relationships/oleObject" Target="../embeddings/oleObject4.bin"/></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51.emf"/><Relationship Id="rId4" Type="http://schemas.openxmlformats.org/officeDocument/2006/relationships/oleObject" Target="../embeddings/oleObject5.bin"/></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457200"/>
            <a:ext cx="6858000" cy="3859213"/>
          </a:xfrm>
        </p:spPr>
      </p:sp>
      <p:sp>
        <p:nvSpPr>
          <p:cNvPr id="5" name="Notes Placeholder 4"/>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52873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433981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21800" y="5093710"/>
            <a:ext cx="6604069" cy="4128640"/>
          </a:xfrm>
          <a:prstGeom prst="rect">
            <a:avLst/>
          </a:prstGeom>
          <a:noFill/>
          <a:ln w="9525">
            <a:noFill/>
            <a:miter lim="800000"/>
            <a:headEnd/>
            <a:tailEnd/>
          </a:ln>
        </p:spPr>
        <p:txBody>
          <a:bodyPr lIns="99865" tIns="47393" rIns="99865" bIns="47393"/>
          <a:lstStyle/>
          <a:p>
            <a:pPr defTabSz="429599">
              <a:lnSpc>
                <a:spcPct val="95000"/>
              </a:lnSpc>
              <a:spcBef>
                <a:spcPct val="30000"/>
              </a:spcBef>
              <a:tabLst>
                <a:tab pos="490473" algn="l"/>
              </a:tabLst>
            </a:pPr>
            <a:endParaRPr lang="en-US" altLang="en-US" sz="1200" dirty="0">
              <a:latin typeface="Times New Roman" pitchFamily="18" charset="0"/>
              <a:cs typeface="Oracle Sans" panose="020B0503020204020204" pitchFamily="34" charset="0"/>
            </a:endParaRPr>
          </a:p>
        </p:txBody>
      </p:sp>
      <p:sp>
        <p:nvSpPr>
          <p:cNvPr id="23557" name="Rectangle 12"/>
          <p:cNvSpPr>
            <a:spLocks noGrp="1" noChangeArrowheads="1"/>
          </p:cNvSpPr>
          <p:nvPr>
            <p:ph type="body" idx="1"/>
          </p:nvPr>
        </p:nvSpPr>
        <p:spPr>
          <a:xfrm>
            <a:off x="457200" y="4617720"/>
            <a:ext cx="6858000" cy="5288280"/>
          </a:xfrm>
        </p:spPr>
        <p:txBody>
          <a:bodyPr/>
          <a:lstStyle/>
          <a:p>
            <a:pPr lvl="1" eaLnBrk="1" hangingPunct="1"/>
            <a:r>
              <a:rPr lang="en-US" altLang="en-US" dirty="0"/>
              <a:t>Single-row character functions accept character data as input and can return both character and numeric values. Character functions can be divided into the following:</a:t>
            </a:r>
          </a:p>
          <a:p>
            <a:pPr lvl="2" indent="-187841" eaLnBrk="1" hangingPunct="1"/>
            <a:r>
              <a:rPr lang="en-US" altLang="en-US" dirty="0"/>
              <a:t>Case-conversion functions</a:t>
            </a:r>
          </a:p>
          <a:p>
            <a:pPr lvl="2" indent="-187841" eaLnBrk="1" hangingPunct="1"/>
            <a:r>
              <a:rPr lang="en-US" altLang="en-US" dirty="0"/>
              <a:t>Character-manipulation functions</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lvl="1" eaLnBrk="1" hangingPunct="1"/>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lvl="1" eaLnBrk="1" hangingPunct="1"/>
            <a:r>
              <a:rPr lang="en-US" altLang="en-US" b="1" dirty="0" smtClean="0"/>
              <a:t>Note</a:t>
            </a:r>
            <a:r>
              <a:rPr lang="en-US" altLang="en-US" b="1" dirty="0"/>
              <a:t>:</a:t>
            </a:r>
            <a:r>
              <a:rPr lang="en-US" altLang="en-US" dirty="0"/>
              <a:t> The functions discussed in this lesson are only some of the available functions</a:t>
            </a:r>
            <a:r>
              <a:rPr lang="en-US" altLang="en-US" dirty="0" smtClean="0"/>
              <a:t>.</a:t>
            </a:r>
            <a:endParaRPr lang="en-US" altLang="en-US" dirty="0"/>
          </a:p>
        </p:txBody>
      </p:sp>
      <p:sp>
        <p:nvSpPr>
          <p:cNvPr id="23558" name="Rectangle 8"/>
          <p:cNvSpPr>
            <a:spLocks noChangeArrowheads="1"/>
          </p:cNvSpPr>
          <p:nvPr/>
        </p:nvSpPr>
        <p:spPr bwMode="auto">
          <a:xfrm>
            <a:off x="585931" y="5098870"/>
            <a:ext cx="208252" cy="474794"/>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graphicFrame>
        <p:nvGraphicFramePr>
          <p:cNvPr id="23555" name="Object 2048"/>
          <p:cNvGraphicFramePr>
            <a:graphicFrameLocks/>
          </p:cNvGraphicFramePr>
          <p:nvPr/>
        </p:nvGraphicFramePr>
        <p:xfrm>
          <a:off x="655638" y="5562600"/>
          <a:ext cx="6659562" cy="3216275"/>
        </p:xfrm>
        <a:graphic>
          <a:graphicData uri="http://schemas.openxmlformats.org/presentationml/2006/ole">
            <mc:AlternateContent xmlns:mc="http://schemas.openxmlformats.org/markup-compatibility/2006">
              <mc:Choice xmlns:v="urn:schemas-microsoft-com:vml" Requires="v">
                <p:oleObj spid="_x0000_s1198" name="Document" r:id="rId4" imgW="6398515" imgH="3093914" progId="Word.Document.8">
                  <p:embed/>
                </p:oleObj>
              </mc:Choice>
              <mc:Fallback>
                <p:oleObj name="Document" r:id="rId4" imgW="6398515" imgH="3093914" progId="Word.Document.8">
                  <p:embed/>
                  <p:pic>
                    <p:nvPicPr>
                      <p:cNvPr id="23555" name="Object 2048"/>
                      <p:cNvPicPr>
                        <a:picLocks noChangeArrowheads="1"/>
                      </p:cNvPicPr>
                      <p:nvPr/>
                    </p:nvPicPr>
                    <p:blipFill>
                      <a:blip r:embed="rId5"/>
                      <a:srcRect/>
                      <a:stretch>
                        <a:fillRect/>
                      </a:stretch>
                    </p:blipFill>
                    <p:spPr bwMode="auto">
                      <a:xfrm>
                        <a:off x="655638" y="5562600"/>
                        <a:ext cx="6659562" cy="3216275"/>
                      </a:xfrm>
                      <a:prstGeom prst="rect">
                        <a:avLst/>
                      </a:prstGeom>
                      <a:noFill/>
                      <a:ln>
                        <a:noFill/>
                      </a:ln>
                      <a:effectLst/>
                    </p:spPr>
                  </p:pic>
                </p:oleObj>
              </mc:Fallback>
            </mc:AlternateContent>
          </a:graphicData>
        </a:graphic>
      </p:graphicFrame>
      <p:sp>
        <p:nvSpPr>
          <p:cNvPr id="4" name="Slide Image Placeholder 3"/>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2079517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otes Placeholder 2"/>
          <p:cNvSpPr>
            <a:spLocks noGrp="1"/>
          </p:cNvSpPr>
          <p:nvPr>
            <p:ph type="body" idx="1"/>
          </p:nvPr>
        </p:nvSpPr>
        <p:spPr>
          <a:xfrm>
            <a:off x="608874" y="486837"/>
            <a:ext cx="6605834" cy="8699388"/>
          </a:xfrm>
          <a:noFill/>
          <a:ln/>
        </p:spPr>
        <p:txBody>
          <a:bodyPr/>
          <a:lstStyle/>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lvl="1"/>
            <a:endParaRPr lang="en-US" altLang="en-US" dirty="0"/>
          </a:p>
        </p:txBody>
      </p:sp>
      <p:graphicFrame>
        <p:nvGraphicFramePr>
          <p:cNvPr id="24579" name="Object 1024"/>
          <p:cNvGraphicFramePr>
            <a:graphicFrameLocks/>
          </p:cNvGraphicFramePr>
          <p:nvPr>
            <p:extLst>
              <p:ext uri="{D42A27DB-BD31-4B8C-83A1-F6EECF244321}">
                <p14:modId xmlns:p14="http://schemas.microsoft.com/office/powerpoint/2010/main" val="1029504715"/>
              </p:ext>
            </p:extLst>
          </p:nvPr>
        </p:nvGraphicFramePr>
        <p:xfrm>
          <a:off x="578871" y="492696"/>
          <a:ext cx="6734668" cy="4204332"/>
        </p:xfrm>
        <a:graphic>
          <a:graphicData uri="http://schemas.openxmlformats.org/presentationml/2006/ole">
            <mc:AlternateContent xmlns:mc="http://schemas.openxmlformats.org/markup-compatibility/2006">
              <mc:Choice xmlns:v="urn:schemas-microsoft-com:vml" Requires="v">
                <p:oleObj spid="_x0000_s2222" name="Document" r:id="rId4" imgW="6390526" imgH="4076007" progId="Word.Document.8">
                  <p:embed/>
                </p:oleObj>
              </mc:Choice>
              <mc:Fallback>
                <p:oleObj name="Document" r:id="rId4" imgW="6390526" imgH="4076007" progId="Word.Document.8">
                  <p:embed/>
                  <p:pic>
                    <p:nvPicPr>
                      <p:cNvPr id="24579"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71" y="492696"/>
                        <a:ext cx="6734668" cy="4204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27635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3"/>
          <p:cNvSpPr>
            <a:spLocks noGrp="1" noChangeArrowheads="1"/>
          </p:cNvSpPr>
          <p:nvPr>
            <p:ph type="body" idx="1"/>
          </p:nvPr>
        </p:nvSpPr>
        <p:spPr/>
        <p:txBody>
          <a:bodyPr>
            <a:normAutofit/>
          </a:bodyPr>
          <a:lstStyle/>
          <a:p>
            <a:pPr lvl="1" eaLnBrk="1" hangingPunct="1"/>
            <a:r>
              <a:rPr lang="en-US" altLang="en-US" dirty="0">
                <a:solidFill>
                  <a:schemeClr val="tx1"/>
                </a:solidFill>
                <a:latin typeface="Courier New" pitchFamily="49" charset="0"/>
                <a:cs typeface="Courier New" pitchFamily="49" charset="0"/>
              </a:rPr>
              <a:t>LOWER, </a:t>
            </a:r>
            <a:r>
              <a:rPr lang="en-US" altLang="en-US" dirty="0">
                <a:solidFill>
                  <a:schemeClr val="tx1"/>
                </a:solidFill>
                <a:latin typeface="Courier New" pitchFamily="49" charset="0"/>
              </a:rPr>
              <a:t>UPPER</a:t>
            </a:r>
            <a:r>
              <a:rPr lang="en-US" altLang="en-US" dirty="0">
                <a:solidFill>
                  <a:schemeClr val="tx1"/>
                </a:solidFill>
                <a:latin typeface="Courier New" pitchFamily="49" charset="0"/>
                <a:cs typeface="Courier New" pitchFamily="49" charset="0"/>
              </a:rPr>
              <a:t>,</a:t>
            </a:r>
            <a:r>
              <a:rPr lang="en-US" altLang="en-US" dirty="0">
                <a:solidFill>
                  <a:schemeClr val="tx1"/>
                </a:solidFill>
              </a:rPr>
              <a:t> and </a:t>
            </a:r>
            <a:r>
              <a:rPr lang="en-US" altLang="en-US" dirty="0">
                <a:solidFill>
                  <a:schemeClr val="tx1"/>
                </a:solidFill>
                <a:latin typeface="Courier New" pitchFamily="49" charset="0"/>
              </a:rPr>
              <a:t>INITCAP</a:t>
            </a:r>
            <a:r>
              <a:rPr lang="en-US" altLang="en-US" dirty="0">
                <a:solidFill>
                  <a:schemeClr val="tx1"/>
                </a:solidFill>
              </a:rPr>
              <a:t> are the three</a:t>
            </a:r>
            <a:r>
              <a:rPr lang="en-US" altLang="en-US" dirty="0"/>
              <a:t> case-conversion functions.</a:t>
            </a:r>
          </a:p>
          <a:p>
            <a:pPr lvl="2" eaLnBrk="1" hangingPunct="1">
              <a:buFont typeface="Courier New" pitchFamily="49" charset="0"/>
              <a:buChar char="•"/>
            </a:pPr>
            <a:r>
              <a:rPr lang="en-US" altLang="en-US" dirty="0">
                <a:latin typeface="Courier New" pitchFamily="49" charset="0"/>
              </a:rPr>
              <a:t>LOWER</a:t>
            </a:r>
            <a:r>
              <a:rPr lang="en-US" altLang="en-US" dirty="0"/>
              <a:t>:</a:t>
            </a:r>
            <a:r>
              <a:rPr lang="en-US" altLang="en-US" dirty="0">
                <a:latin typeface="Symbol" pitchFamily="18" charset="2"/>
              </a:rPr>
              <a:t> </a:t>
            </a:r>
            <a:r>
              <a:rPr lang="en-US" altLang="en-US" dirty="0"/>
              <a:t>Converts mixed-case or uppercase character strings to lowercase</a:t>
            </a:r>
          </a:p>
          <a:p>
            <a:pPr lvl="2" eaLnBrk="1" hangingPunct="1">
              <a:buFont typeface="Courier New" pitchFamily="49" charset="0"/>
              <a:buChar char="•"/>
            </a:pPr>
            <a:r>
              <a:rPr lang="en-US" altLang="en-US" dirty="0">
                <a:latin typeface="Courier New" pitchFamily="49" charset="0"/>
              </a:rPr>
              <a:t>UPPER</a:t>
            </a:r>
            <a:r>
              <a:rPr lang="en-US" altLang="en-US" dirty="0"/>
              <a:t>:</a:t>
            </a:r>
            <a:r>
              <a:rPr lang="en-US" altLang="en-US" dirty="0">
                <a:latin typeface="Symbol" pitchFamily="18" charset="2"/>
              </a:rPr>
              <a:t> </a:t>
            </a:r>
            <a:r>
              <a:rPr lang="en-US" altLang="en-US" dirty="0"/>
              <a:t>Converts mixed-case or lowercase character strings to uppercase</a:t>
            </a:r>
          </a:p>
          <a:p>
            <a:pPr lvl="2" eaLnBrk="1" hangingPunct="1">
              <a:buFont typeface="Courier New" pitchFamily="49" charset="0"/>
              <a:buChar char="•"/>
            </a:pPr>
            <a:r>
              <a:rPr lang="en-US" altLang="en-US" dirty="0">
                <a:latin typeface="Courier New" pitchFamily="49" charset="0"/>
              </a:rPr>
              <a:t>INITCAP</a:t>
            </a:r>
            <a:r>
              <a:rPr lang="en-US" altLang="en-US" dirty="0"/>
              <a:t>: (Oracle) Converts the first letter of each word to uppercase and the remaining letters to lowercase</a:t>
            </a:r>
          </a:p>
          <a:p>
            <a:pPr marL="304746" lvl="2" indent="0" eaLnBrk="1" hangingPunct="1">
              <a:buNone/>
            </a:pPr>
            <a:r>
              <a:rPr lang="en-US" altLang="en-US" dirty="0" smtClean="0"/>
              <a:t>The </a:t>
            </a:r>
            <a:r>
              <a:rPr lang="en-US" altLang="en-US" dirty="0"/>
              <a:t>slide shows an example of using </a:t>
            </a:r>
            <a:r>
              <a:rPr lang="en-US" altLang="en-US" dirty="0">
                <a:latin typeface="Courier New" panose="02070309020205020404" pitchFamily="49" charset="0"/>
                <a:cs typeface="Courier New" panose="02070309020205020404" pitchFamily="49" charset="0"/>
              </a:rPr>
              <a:t>LOWER</a:t>
            </a:r>
            <a:r>
              <a:rPr lang="en-US" altLang="en-US" dirty="0"/>
              <a:t> and </a:t>
            </a:r>
            <a:r>
              <a:rPr lang="en-US" altLang="en-US" dirty="0">
                <a:latin typeface="Courier New" panose="02070309020205020404" pitchFamily="49" charset="0"/>
                <a:cs typeface="Courier New" panose="02070309020205020404" pitchFamily="49" charset="0"/>
              </a:rPr>
              <a:t>UPPER</a:t>
            </a:r>
            <a:r>
              <a:rPr lang="en-US" altLang="en-US" dirty="0"/>
              <a:t> functions.</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194787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457200" y="457200"/>
            <a:ext cx="6858000" cy="3859213"/>
          </a:xfrm>
          <a:ln/>
        </p:spPr>
      </p:sp>
      <p:sp>
        <p:nvSpPr>
          <p:cNvPr id="28675" name="Notes Placeholder 2"/>
          <p:cNvSpPr>
            <a:spLocks noGrp="1"/>
          </p:cNvSpPr>
          <p:nvPr>
            <p:ph type="body" idx="1"/>
          </p:nvPr>
        </p:nvSpPr>
        <p:spPr>
          <a:noFill/>
          <a:ln/>
        </p:spPr>
        <p:txBody>
          <a:bodyPr/>
          <a:lstStyle/>
          <a:p>
            <a:pPr lvl="1"/>
            <a:r>
              <a:rPr lang="en-US" altLang="en-US" dirty="0"/>
              <a:t>The slide example displays the employee number, name, and department number of employee Higgins.</a:t>
            </a:r>
          </a:p>
          <a:p>
            <a:pPr lvl="1"/>
            <a:r>
              <a:rPr lang="en-US" altLang="en-US" dirty="0"/>
              <a:t>The </a:t>
            </a:r>
            <a:r>
              <a:rPr lang="en-US" altLang="en-US" dirty="0">
                <a:latin typeface="Courier New" pitchFamily="49" charset="0"/>
                <a:cs typeface="Courier New" pitchFamily="49" charset="0"/>
              </a:rPr>
              <a:t>WHERE</a:t>
            </a:r>
            <a:r>
              <a:rPr lang="en-US" altLang="en-US" dirty="0"/>
              <a:t> clause of the first SQL statement specifies the employee name as </a:t>
            </a:r>
            <a:r>
              <a:rPr lang="en-US" altLang="en-US" dirty="0">
                <a:latin typeface="Courier New" pitchFamily="49" charset="0"/>
                <a:cs typeface="Courier New" pitchFamily="49" charset="0"/>
              </a:rPr>
              <a:t>higgins</a:t>
            </a:r>
            <a:r>
              <a:rPr lang="en-US" altLang="en-US" dirty="0"/>
              <a:t>. Because all the data in the </a:t>
            </a:r>
            <a:r>
              <a:rPr lang="en-US" altLang="en-US" dirty="0">
                <a:latin typeface="Courier New" pitchFamily="49" charset="0"/>
                <a:cs typeface="Courier New" pitchFamily="49" charset="0"/>
              </a:rPr>
              <a:t>EMPLOYEES</a:t>
            </a:r>
            <a:r>
              <a:rPr lang="en-US" altLang="en-US" dirty="0"/>
              <a:t> table is stored in proper case, the name </a:t>
            </a:r>
            <a:r>
              <a:rPr lang="en-US" altLang="en-US" dirty="0">
                <a:latin typeface="Courier New" pitchFamily="49" charset="0"/>
                <a:cs typeface="Courier New" pitchFamily="49" charset="0"/>
              </a:rPr>
              <a:t>higgins</a:t>
            </a:r>
            <a:r>
              <a:rPr lang="en-US" altLang="en-US" dirty="0"/>
              <a:t> does not find a match in the table, and no rows are selected.</a:t>
            </a:r>
          </a:p>
          <a:p>
            <a:pPr lvl="1"/>
            <a:r>
              <a:rPr lang="en-US" altLang="en-US" dirty="0"/>
              <a:t>The </a:t>
            </a:r>
            <a:r>
              <a:rPr lang="en-US" altLang="en-US" dirty="0">
                <a:latin typeface="Courier New" pitchFamily="49" charset="0"/>
                <a:cs typeface="Courier New" pitchFamily="49" charset="0"/>
              </a:rPr>
              <a:t>WHERE</a:t>
            </a:r>
            <a:r>
              <a:rPr lang="en-US" altLang="en-US" dirty="0"/>
              <a:t> clause of the second SQL statement converts the </a:t>
            </a:r>
            <a:r>
              <a:rPr lang="en-US" altLang="en-US" dirty="0">
                <a:latin typeface="Courier New" pitchFamily="49" charset="0"/>
                <a:cs typeface="Courier New" pitchFamily="49" charset="0"/>
              </a:rPr>
              <a:t>LAST_NAME</a:t>
            </a:r>
            <a:r>
              <a:rPr lang="en-US" altLang="en-US" dirty="0"/>
              <a:t> column to lowercase for comparison purposes. Because both names are now lowercase, a match is found and one row is selected. The </a:t>
            </a:r>
            <a:r>
              <a:rPr lang="en-US" altLang="en-US" dirty="0">
                <a:latin typeface="Courier New" pitchFamily="49" charset="0"/>
                <a:cs typeface="Courier New" pitchFamily="49" charset="0"/>
              </a:rPr>
              <a:t>WHERE</a:t>
            </a:r>
            <a:r>
              <a:rPr lang="en-US" altLang="en-US" dirty="0"/>
              <a:t> clause can be rewritten in the following manner to produce the same result:</a:t>
            </a:r>
          </a:p>
          <a:p>
            <a:pPr lvl="4"/>
            <a:r>
              <a:rPr lang="en-US" altLang="en-US" dirty="0"/>
              <a:t>...WHERE last_name = 'Higgins'</a:t>
            </a:r>
          </a:p>
          <a:p>
            <a:pPr lvl="1"/>
            <a:r>
              <a:rPr lang="en-US" altLang="en-US" dirty="0"/>
              <a:t>The name in the output appears as it was stored in the database. To display the name in uppercase, use the </a:t>
            </a:r>
            <a:r>
              <a:rPr lang="en-US" altLang="en-US" dirty="0">
                <a:latin typeface="Courier New" pitchFamily="49" charset="0"/>
                <a:cs typeface="Courier New" pitchFamily="49" charset="0"/>
              </a:rPr>
              <a:t>UPPER</a:t>
            </a:r>
            <a:r>
              <a:rPr lang="en-US" altLang="en-US" dirty="0"/>
              <a:t> function in the </a:t>
            </a:r>
            <a:r>
              <a:rPr lang="en-US" altLang="en-US" dirty="0">
                <a:latin typeface="Courier New" pitchFamily="49" charset="0"/>
                <a:cs typeface="Courier New" pitchFamily="49" charset="0"/>
              </a:rPr>
              <a:t>SELECT</a:t>
            </a:r>
            <a:r>
              <a:rPr lang="en-US" altLang="en-US" dirty="0"/>
              <a:t> statement.			</a:t>
            </a:r>
          </a:p>
          <a:p>
            <a:pPr lvl="4"/>
            <a:r>
              <a:rPr lang="en-US" altLang="en-US" dirty="0"/>
              <a:t>SELECT employee_id, UPPER(last_name), department_id</a:t>
            </a:r>
          </a:p>
          <a:p>
            <a:pPr lvl="4"/>
            <a:r>
              <a:rPr lang="en-US" altLang="en-US" dirty="0"/>
              <a:t>FROM   employees</a:t>
            </a:r>
          </a:p>
          <a:p>
            <a:pPr lvl="4"/>
            <a:r>
              <a:rPr lang="en-US" altLang="en-US" dirty="0"/>
              <a:t>WHERE  INITCAP(last_name) = 'Higgins';</a:t>
            </a:r>
          </a:p>
          <a:p>
            <a:pPr lvl="4"/>
            <a:r>
              <a:rPr lang="en-US" altLang="en-US" b="1" dirty="0">
                <a:solidFill>
                  <a:schemeClr val="tx1"/>
                </a:solidFill>
                <a:latin typeface="Oracle Sans" panose="020B0503020204020204" pitchFamily="34" charset="0"/>
              </a:rPr>
              <a:t>Note:</a:t>
            </a:r>
            <a:r>
              <a:rPr lang="en-US" altLang="en-US" dirty="0">
                <a:solidFill>
                  <a:schemeClr val="tx1"/>
                </a:solidFill>
                <a:latin typeface="Oracle Sans" panose="020B0503020204020204" pitchFamily="34" charset="0"/>
              </a:rPr>
              <a:t> You can use functions such as </a:t>
            </a:r>
            <a:r>
              <a:rPr lang="en-US" altLang="en-US" dirty="0">
                <a:solidFill>
                  <a:schemeClr val="tx1"/>
                </a:solidFill>
              </a:rPr>
              <a:t>UPPER</a:t>
            </a:r>
            <a:r>
              <a:rPr lang="en-US" altLang="en-US" dirty="0">
                <a:solidFill>
                  <a:schemeClr val="tx1"/>
                </a:solidFill>
                <a:latin typeface="Oracle Sans" panose="020B0503020204020204" pitchFamily="34" charset="0"/>
              </a:rPr>
              <a:t> and </a:t>
            </a:r>
            <a:r>
              <a:rPr lang="en-US" altLang="en-US" dirty="0">
                <a:solidFill>
                  <a:schemeClr val="tx1"/>
                </a:solidFill>
              </a:rPr>
              <a:t>LOWER</a:t>
            </a:r>
            <a:r>
              <a:rPr lang="en-US" altLang="en-US" dirty="0">
                <a:solidFill>
                  <a:schemeClr val="tx1"/>
                </a:solidFill>
                <a:latin typeface="Oracle Sans" panose="020B0503020204020204" pitchFamily="34" charset="0"/>
              </a:rPr>
              <a:t> with ampersand substitution. For example, use </a:t>
            </a:r>
            <a:r>
              <a:rPr lang="en-US" altLang="en-US" dirty="0">
                <a:solidFill>
                  <a:schemeClr val="tx1"/>
                </a:solidFill>
              </a:rPr>
              <a:t>UPPER('&amp;job_title')</a:t>
            </a:r>
            <a:r>
              <a:rPr lang="en-US" altLang="en-US" dirty="0">
                <a:solidFill>
                  <a:schemeClr val="tx1"/>
                </a:solidFill>
                <a:latin typeface="Oracle Sans" panose="020B0503020204020204" pitchFamily="34" charset="0"/>
              </a:rPr>
              <a:t> so that the user does not have to enter the job title in a specific case.</a:t>
            </a:r>
          </a:p>
          <a:p>
            <a:pPr lvl="4"/>
            <a:endParaRPr lang="en-US" altLang="en-US" dirty="0"/>
          </a:p>
          <a:p>
            <a:pPr lvl="4"/>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284290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457200" y="457200"/>
            <a:ext cx="6858000" cy="3859213"/>
          </a:xfrm>
          <a:ln/>
        </p:spPr>
      </p:sp>
      <p:sp>
        <p:nvSpPr>
          <p:cNvPr id="28675" name="Notes Placeholder 2"/>
          <p:cNvSpPr>
            <a:spLocks noGrp="1"/>
          </p:cNvSpPr>
          <p:nvPr>
            <p:ph type="body" idx="1"/>
          </p:nvPr>
        </p:nvSpPr>
        <p:spPr>
          <a:noFill/>
          <a:ln/>
        </p:spPr>
        <p:txBody>
          <a:bodyPr/>
          <a:lstStyle/>
          <a:p>
            <a:pPr lvl="1"/>
            <a:r>
              <a:rPr lang="en-US" altLang="en-US" dirty="0"/>
              <a:t>The slide example displays the employee number, name, and department number of employee Higgins.</a:t>
            </a:r>
          </a:p>
          <a:p>
            <a:pPr lvl="1"/>
            <a:r>
              <a:rPr lang="en-US" altLang="en-US" dirty="0"/>
              <a:t>The </a:t>
            </a:r>
            <a:r>
              <a:rPr lang="en-US" altLang="en-US" dirty="0">
                <a:latin typeface="Courier New" pitchFamily="49" charset="0"/>
                <a:cs typeface="Courier New" pitchFamily="49" charset="0"/>
              </a:rPr>
              <a:t>WHERE</a:t>
            </a:r>
            <a:r>
              <a:rPr lang="en-US" altLang="en-US" dirty="0"/>
              <a:t> clause of the SQL statement specifies the employee name as </a:t>
            </a:r>
            <a:r>
              <a:rPr lang="en-US" altLang="en-US" dirty="0">
                <a:latin typeface="Courier New" pitchFamily="49" charset="0"/>
                <a:cs typeface="Courier New" pitchFamily="49" charset="0"/>
              </a:rPr>
              <a:t>higgins</a:t>
            </a:r>
            <a:r>
              <a:rPr lang="en-US" altLang="en-US" dirty="0"/>
              <a:t>. Even though</a:t>
            </a:r>
            <a:r>
              <a:rPr lang="en-US" altLang="en-US" baseline="0" dirty="0"/>
              <a:t> </a:t>
            </a:r>
            <a:r>
              <a:rPr lang="en-US" altLang="en-US" dirty="0"/>
              <a:t>all the data in the </a:t>
            </a:r>
            <a:r>
              <a:rPr lang="en-US" altLang="en-US" dirty="0">
                <a:latin typeface="Courier New" pitchFamily="49" charset="0"/>
                <a:cs typeface="Courier New" pitchFamily="49" charset="0"/>
              </a:rPr>
              <a:t>employees</a:t>
            </a:r>
            <a:r>
              <a:rPr lang="en-US" altLang="en-US" dirty="0"/>
              <a:t> table is stored in proper case, the name '</a:t>
            </a:r>
            <a:r>
              <a:rPr lang="en-US" altLang="en-US" dirty="0">
                <a:latin typeface="Courier New" pitchFamily="49" charset="0"/>
                <a:cs typeface="Courier New" pitchFamily="49" charset="0"/>
              </a:rPr>
              <a:t>higgins'</a:t>
            </a:r>
            <a:r>
              <a:rPr lang="en-US" altLang="en-US" dirty="0"/>
              <a:t> finds a match in the table and displays the results in the proper</a:t>
            </a:r>
            <a:r>
              <a:rPr lang="en-US" altLang="en-US" baseline="0" dirty="0"/>
              <a:t> case</a:t>
            </a:r>
            <a:r>
              <a:rPr lang="en-US" altLang="en-US" dirty="0"/>
              <a:t>. Any other combination,</a:t>
            </a:r>
            <a:r>
              <a:rPr lang="en-US" altLang="en-US" baseline="0" dirty="0"/>
              <a:t> like </a:t>
            </a:r>
            <a:r>
              <a:rPr lang="en-US" altLang="en-US" baseline="0" dirty="0">
                <a:latin typeface="Courier New" panose="02070309020205020404" pitchFamily="49" charset="0"/>
              </a:rPr>
              <a:t>'hiGGins'</a:t>
            </a:r>
            <a:r>
              <a:rPr lang="en-US" altLang="en-US" baseline="0" dirty="0"/>
              <a:t>, </a:t>
            </a:r>
            <a:r>
              <a:rPr lang="en-US" altLang="en-US" baseline="0" dirty="0">
                <a:latin typeface="Courier New" panose="02070309020205020404" pitchFamily="49" charset="0"/>
              </a:rPr>
              <a:t>'HIGGINS'</a:t>
            </a:r>
            <a:r>
              <a:rPr lang="en-US" altLang="en-US" baseline="0" dirty="0"/>
              <a:t>, or 'Higgins' would also match.</a:t>
            </a:r>
            <a:endParaRPr lang="en-US" altLang="en-US" dirty="0"/>
          </a:p>
          <a:p>
            <a:pPr lvl="1"/>
            <a:r>
              <a:rPr lang="en-US" altLang="en-US" baseline="0" dirty="0"/>
              <a:t>The lesson titled "Restricting and Sorting Data" explained that, by default, MySQL uses a case-insensitive character set and collation, so that in sorting, upper and lower case letters sort as equivalent values. Also in comparisons in a </a:t>
            </a:r>
            <a:r>
              <a:rPr lang="en-US" altLang="en-US" baseline="0" dirty="0">
                <a:latin typeface="Courier New" panose="02070309020205020404" pitchFamily="49" charset="0"/>
              </a:rPr>
              <a:t>WHERE</a:t>
            </a:r>
            <a:r>
              <a:rPr lang="en-US" altLang="en-US" baseline="0" dirty="0"/>
              <a:t> clause, upper and lower case letters are considered equivalent and are found as matches.</a:t>
            </a:r>
          </a:p>
          <a:p>
            <a:r>
              <a:rPr lang="en-US" altLang="en-US" b="1" baseline="0" dirty="0">
                <a:solidFill>
                  <a:srgbClr val="0000FF"/>
                </a:solidFill>
              </a:rPr>
              <a:t>Instructor Note</a:t>
            </a:r>
          </a:p>
          <a:p>
            <a:pPr lvl="1"/>
            <a:r>
              <a:rPr lang="en-US" altLang="en-US" baseline="0" dirty="0">
                <a:solidFill>
                  <a:srgbClr val="0000FF"/>
                </a:solidFill>
              </a:rPr>
              <a:t>You can change a MySQL database to use a case-sensitive character set and collation. The MySQL documentation has many pages on the options for doing that.</a:t>
            </a:r>
            <a:endParaRPr lang="en-US" altLang="en-US" dirty="0">
              <a:solidFill>
                <a:srgbClr val="0000FF"/>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2284629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xfrm>
            <a:off x="457200" y="457200"/>
            <a:ext cx="6858000" cy="3859213"/>
          </a:xfrm>
          <a:ln/>
        </p:spPr>
      </p:sp>
      <p:sp>
        <p:nvSpPr>
          <p:cNvPr id="3072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Courier New" pitchFamily="49" charset="0"/>
              </a:rPr>
              <a:t>CONCAT</a:t>
            </a:r>
            <a:r>
              <a:rPr lang="en-US" altLang="en-US" dirty="0">
                <a:solidFill>
                  <a:schemeClr val="tx1"/>
                </a:solidFill>
              </a:rPr>
              <a:t>, </a:t>
            </a:r>
            <a:r>
              <a:rPr lang="en-US" altLang="en-US" dirty="0">
                <a:solidFill>
                  <a:schemeClr val="tx1"/>
                </a:solidFill>
                <a:latin typeface="Courier New" pitchFamily="49" charset="0"/>
              </a:rPr>
              <a:t>SUBSTR</a:t>
            </a:r>
            <a:r>
              <a:rPr lang="en-US" altLang="en-US" dirty="0">
                <a:solidFill>
                  <a:schemeClr val="tx1"/>
                </a:solidFill>
              </a:rPr>
              <a:t>, </a:t>
            </a:r>
            <a:r>
              <a:rPr lang="en-US" altLang="en-US" dirty="0">
                <a:solidFill>
                  <a:schemeClr val="tx1"/>
                </a:solidFill>
                <a:latin typeface="Courier New" pitchFamily="49" charset="0"/>
              </a:rPr>
              <a:t>LENGTH</a:t>
            </a:r>
            <a:r>
              <a:rPr lang="en-US" altLang="en-US" dirty="0">
                <a:solidFill>
                  <a:schemeClr val="tx1"/>
                </a:solidFill>
              </a:rPr>
              <a:t>, </a:t>
            </a:r>
            <a:r>
              <a:rPr lang="en-US" altLang="en-US" dirty="0">
                <a:solidFill>
                  <a:schemeClr val="tx1"/>
                </a:solidFill>
                <a:latin typeface="Courier New" pitchFamily="49" charset="0"/>
              </a:rPr>
              <a:t>INSTR</a:t>
            </a:r>
            <a:r>
              <a:rPr lang="en-US" altLang="en-US" dirty="0">
                <a:solidFill>
                  <a:schemeClr val="tx1"/>
                </a:solidFill>
              </a:rPr>
              <a:t>, </a:t>
            </a:r>
            <a:r>
              <a:rPr lang="en-US" altLang="en-US" dirty="0">
                <a:solidFill>
                  <a:schemeClr val="tx1"/>
                </a:solidFill>
                <a:latin typeface="Courier New" pitchFamily="49" charset="0"/>
              </a:rPr>
              <a:t>LPAD</a:t>
            </a:r>
            <a:r>
              <a:rPr lang="en-US" altLang="en-US" dirty="0">
                <a:solidFill>
                  <a:schemeClr val="tx1"/>
                </a:solidFill>
              </a:rPr>
              <a:t>, and </a:t>
            </a:r>
            <a:r>
              <a:rPr lang="en-US" altLang="en-US" dirty="0">
                <a:solidFill>
                  <a:schemeClr val="tx1"/>
                </a:solidFill>
                <a:latin typeface="Courier New" pitchFamily="49" charset="0"/>
              </a:rPr>
              <a:t>RPAD</a:t>
            </a:r>
            <a:r>
              <a:rPr lang="en-US" altLang="en-US" dirty="0">
                <a:solidFill>
                  <a:schemeClr val="tx1"/>
                </a:solidFill>
              </a:rPr>
              <a:t> are the character-</a:t>
            </a:r>
            <a:r>
              <a:rPr lang="en-US" altLang="en-US" dirty="0"/>
              <a:t>manipulation functions that you will learn in this lesson.</a:t>
            </a:r>
          </a:p>
          <a:p>
            <a:pPr lvl="2" eaLnBrk="1" hangingPunct="1">
              <a:buFont typeface="Courier New" pitchFamily="49" charset="0"/>
              <a:buChar char="•"/>
            </a:pPr>
            <a:r>
              <a:rPr lang="en-US" altLang="en-US" b="1" dirty="0">
                <a:latin typeface="Courier New" pitchFamily="49" charset="0"/>
              </a:rPr>
              <a:t>CONCAT</a:t>
            </a:r>
            <a:r>
              <a:rPr lang="en-US" altLang="en-US" b="1" dirty="0"/>
              <a:t>:</a:t>
            </a:r>
            <a:r>
              <a:rPr lang="en-US" altLang="en-US" b="1" dirty="0">
                <a:latin typeface="Symbol" pitchFamily="18" charset="2"/>
              </a:rPr>
              <a:t> </a:t>
            </a:r>
            <a:r>
              <a:rPr lang="en-US" altLang="en-US" dirty="0"/>
              <a:t>Joins values together (you are limited to using two parameters with </a:t>
            </a:r>
            <a:r>
              <a:rPr lang="en-US" altLang="en-US" dirty="0">
                <a:latin typeface="Courier New" pitchFamily="49" charset="0"/>
              </a:rPr>
              <a:t>CONCAT</a:t>
            </a:r>
            <a:r>
              <a:rPr lang="en-US" altLang="en-US" dirty="0"/>
              <a:t>)</a:t>
            </a:r>
          </a:p>
          <a:p>
            <a:pPr lvl="2" eaLnBrk="1" hangingPunct="1">
              <a:buFont typeface="Courier New" pitchFamily="49" charset="0"/>
              <a:buChar char="•"/>
            </a:pPr>
            <a:r>
              <a:rPr lang="en-US" altLang="en-US" b="1" dirty="0">
                <a:latin typeface="Courier New" pitchFamily="49" charset="0"/>
              </a:rPr>
              <a:t>SUBSTR</a:t>
            </a:r>
            <a:r>
              <a:rPr lang="en-US" altLang="en-US" b="1" dirty="0"/>
              <a:t>:</a:t>
            </a:r>
            <a:r>
              <a:rPr lang="en-US" altLang="en-US" b="1" dirty="0">
                <a:latin typeface="Symbol" pitchFamily="18" charset="2"/>
              </a:rPr>
              <a:t> </a:t>
            </a:r>
            <a:r>
              <a:rPr lang="en-US" altLang="en-US" dirty="0"/>
              <a:t>Extracts a string of determined length</a:t>
            </a:r>
          </a:p>
          <a:p>
            <a:pPr lvl="2" eaLnBrk="1" hangingPunct="1">
              <a:buFont typeface="Courier New" pitchFamily="49" charset="0"/>
              <a:buChar char="•"/>
            </a:pPr>
            <a:r>
              <a:rPr lang="en-US" altLang="en-US" b="1" dirty="0">
                <a:latin typeface="Courier New" pitchFamily="49" charset="0"/>
              </a:rPr>
              <a:t>LENGTH</a:t>
            </a:r>
            <a:r>
              <a:rPr lang="en-US" altLang="en-US" b="1" dirty="0"/>
              <a:t>:</a:t>
            </a:r>
            <a:r>
              <a:rPr lang="en-US" altLang="en-US" b="1" dirty="0">
                <a:latin typeface="Symbol" pitchFamily="18" charset="2"/>
              </a:rPr>
              <a:t> </a:t>
            </a:r>
            <a:r>
              <a:rPr lang="en-US" altLang="en-US" dirty="0"/>
              <a:t>Shows the length of a string as a numeric value</a:t>
            </a:r>
          </a:p>
          <a:p>
            <a:pPr lvl="2" eaLnBrk="1" hangingPunct="1">
              <a:buFont typeface="Courier New" pitchFamily="49" charset="0"/>
              <a:buChar char="•"/>
            </a:pPr>
            <a:r>
              <a:rPr lang="en-US" altLang="en-US" b="1" dirty="0">
                <a:latin typeface="Courier New" pitchFamily="49" charset="0"/>
              </a:rPr>
              <a:t>INSTR</a:t>
            </a:r>
            <a:r>
              <a:rPr lang="en-US" altLang="en-US" b="1" dirty="0"/>
              <a:t>:</a:t>
            </a:r>
            <a:r>
              <a:rPr lang="en-US" altLang="en-US" b="1" dirty="0">
                <a:latin typeface="Symbol" pitchFamily="18" charset="2"/>
              </a:rPr>
              <a:t> </a:t>
            </a:r>
            <a:r>
              <a:rPr lang="en-US" altLang="en-US" dirty="0"/>
              <a:t>Finds the numeric position of a named character</a:t>
            </a:r>
          </a:p>
          <a:p>
            <a:pPr lvl="2" eaLnBrk="1" hangingPunct="1">
              <a:buFont typeface="Courier New" pitchFamily="49" charset="0"/>
              <a:buChar char="•"/>
            </a:pPr>
            <a:r>
              <a:rPr lang="en-US" altLang="en-US" b="1" dirty="0">
                <a:latin typeface="Courier New" pitchFamily="49" charset="0"/>
              </a:rPr>
              <a:t>LPAD</a:t>
            </a:r>
            <a:r>
              <a:rPr lang="en-US" altLang="en-US" b="1" dirty="0"/>
              <a:t>:</a:t>
            </a:r>
            <a:r>
              <a:rPr lang="en-US" altLang="en-US" b="1" dirty="0">
                <a:latin typeface="Symbol" pitchFamily="18" charset="2"/>
              </a:rPr>
              <a:t> </a:t>
            </a:r>
            <a:r>
              <a:rPr lang="en-US" altLang="en-US" dirty="0"/>
              <a:t>Returns an expression left-padded to the length of </a:t>
            </a:r>
            <a:r>
              <a:rPr lang="en-US" altLang="en-US" i="1" dirty="0"/>
              <a:t>n</a:t>
            </a:r>
            <a:r>
              <a:rPr lang="en-US" altLang="en-US" dirty="0"/>
              <a:t> characters with a character expression</a:t>
            </a:r>
          </a:p>
          <a:p>
            <a:pPr lvl="2" eaLnBrk="1" hangingPunct="1">
              <a:buFont typeface="Courier New" pitchFamily="49" charset="0"/>
              <a:buChar char="•"/>
            </a:pPr>
            <a:r>
              <a:rPr lang="en-US" altLang="en-US" b="1" dirty="0">
                <a:latin typeface="Courier New" pitchFamily="49" charset="0"/>
              </a:rPr>
              <a:t>RPAD</a:t>
            </a:r>
            <a:r>
              <a:rPr lang="en-US" altLang="en-US" b="1" dirty="0"/>
              <a:t>: </a:t>
            </a:r>
            <a:r>
              <a:rPr lang="en-US" altLang="en-US" dirty="0"/>
              <a:t>Returns an expression right-padded to the length of </a:t>
            </a:r>
            <a:r>
              <a:rPr lang="en-US" altLang="en-US" i="1" dirty="0"/>
              <a:t>n </a:t>
            </a:r>
            <a:r>
              <a:rPr lang="en-US" altLang="en-US" dirty="0"/>
              <a:t>characters with a character expression</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4061861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57200" y="457200"/>
            <a:ext cx="6858000" cy="3859213"/>
          </a:xfrm>
          <a:ln/>
        </p:spPr>
      </p:sp>
      <p:sp>
        <p:nvSpPr>
          <p:cNvPr id="32771" name="Notes Placeholder 2"/>
          <p:cNvSpPr>
            <a:spLocks noGrp="1"/>
          </p:cNvSpPr>
          <p:nvPr>
            <p:ph type="body" idx="1"/>
          </p:nvPr>
        </p:nvSpPr>
        <p:spPr>
          <a:noFill/>
          <a:ln/>
        </p:spPr>
        <p:txBody>
          <a:bodyPr/>
          <a:lstStyle/>
          <a:p>
            <a:pPr lvl="1"/>
            <a:r>
              <a:rPr lang="en-US" altLang="en-US" dirty="0"/>
              <a:t>The first example in the slide displays employee last names and job IDs for all employees who have the string, </a:t>
            </a:r>
            <a:r>
              <a:rPr lang="en-US" altLang="en-US" dirty="0">
                <a:latin typeface="Courier New" pitchFamily="49" charset="0"/>
                <a:cs typeface="Courier New" pitchFamily="49" charset="0"/>
              </a:rPr>
              <a:t>REP</a:t>
            </a:r>
            <a:r>
              <a:rPr lang="en-US" altLang="en-US" dirty="0"/>
              <a:t>, contained in the job </a:t>
            </a:r>
            <a:r>
              <a:rPr lang="en-US" altLang="en-US" dirty="0">
                <a:latin typeface="Courier New" pitchFamily="49" charset="0"/>
                <a:cs typeface="Courier New" pitchFamily="49" charset="0"/>
              </a:rPr>
              <a:t>ID,</a:t>
            </a:r>
            <a:r>
              <a:rPr lang="en-US" altLang="en-US" dirty="0"/>
              <a:t> starting at the fourth position of the job </a:t>
            </a:r>
            <a:r>
              <a:rPr lang="en-US" altLang="en-US" dirty="0">
                <a:latin typeface="Courier New" pitchFamily="49" charset="0"/>
                <a:cs typeface="Courier New" pitchFamily="49" charset="0"/>
              </a:rPr>
              <a:t>ID</a:t>
            </a:r>
            <a:r>
              <a:rPr lang="en-US" altLang="en-US" dirty="0"/>
              <a:t>.</a:t>
            </a:r>
          </a:p>
          <a:p>
            <a:pPr lvl="1"/>
            <a:r>
              <a:rPr lang="en-US" altLang="en-US" dirty="0"/>
              <a:t>The second SQL statement in the slide displays data such as employee ID, concatenated first name and last name, length of the last name, and </a:t>
            </a:r>
            <a:r>
              <a:rPr lang="en-US" dirty="0"/>
              <a:t>the position of the first occurrence of the letter ‘a’ in the last name</a:t>
            </a:r>
            <a:r>
              <a:rPr lang="en-US" altLang="en-US" dirty="0"/>
              <a:t> for those employees whose last names end with the letter “n.” </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2492083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281005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otes Placeholder 2"/>
          <p:cNvSpPr>
            <a:spLocks noGrp="1"/>
          </p:cNvSpPr>
          <p:nvPr>
            <p:ph type="body" idx="1"/>
          </p:nvPr>
        </p:nvSpPr>
        <p:spPr>
          <a:noFill/>
          <a:ln/>
        </p:spPr>
        <p:txBody>
          <a:bodyPr/>
          <a:lstStyle/>
          <a:p>
            <a:pPr lvl="1"/>
            <a:r>
              <a:rPr lang="en-US" altLang="en-US" dirty="0"/>
              <a:t>Single-row functions can be nested to any depth. Nested functions are evaluated from the innermost level to the outermost level. Some examples follow to show you the flexibility of these functions.</a:t>
            </a:r>
          </a:p>
        </p:txBody>
      </p:sp>
      <p:sp>
        <p:nvSpPr>
          <p:cNvPr id="36867"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170316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normAutofit/>
          </a:bodyPr>
          <a:lstStyle/>
          <a:p>
            <a:pPr lvl="1"/>
            <a:r>
              <a:rPr lang="en-US" altLang="en-US" dirty="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2502016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normAutofit/>
          </a:bodyPr>
          <a:lstStyle/>
          <a:p>
            <a:pPr lvl="1"/>
            <a:r>
              <a:rPr lang="en-US" altLang="en-US" dirty="0"/>
              <a:t>The example in the slide displays the last names of employees in department 60. The evaluation of the SQL statement involves three steps:</a:t>
            </a:r>
          </a:p>
          <a:p>
            <a:pPr lvl="2">
              <a:buNone/>
            </a:pPr>
            <a:r>
              <a:rPr lang="en-US" altLang="en-US" dirty="0"/>
              <a:t>1.	The inner function retrieves the first eight characters of the last name.</a:t>
            </a:r>
          </a:p>
          <a:p>
            <a:pPr lvl="4"/>
            <a:r>
              <a:rPr lang="en-US" altLang="en-US" dirty="0"/>
              <a:t>Result1 = SUBSTR(LAST_NAME, 1, 8)</a:t>
            </a:r>
          </a:p>
          <a:p>
            <a:pPr lvl="2">
              <a:buNone/>
            </a:pPr>
            <a:r>
              <a:rPr lang="en-US" altLang="en-US" dirty="0"/>
              <a:t>2.	The outer function concatenates the result with </a:t>
            </a:r>
            <a:r>
              <a:rPr lang="en-US" altLang="en-US" dirty="0">
                <a:latin typeface="Courier New" pitchFamily="49" charset="0"/>
                <a:cs typeface="Courier New" pitchFamily="49" charset="0"/>
              </a:rPr>
              <a:t>_US</a:t>
            </a:r>
            <a:r>
              <a:rPr lang="en-US" altLang="en-US" dirty="0"/>
              <a:t>.</a:t>
            </a:r>
          </a:p>
          <a:p>
            <a:pPr lvl="4"/>
            <a:r>
              <a:rPr lang="en-US" altLang="en-US" dirty="0"/>
              <a:t>Result2 = CONCAT(Result1, '_US')</a:t>
            </a:r>
          </a:p>
          <a:p>
            <a:pPr lvl="2">
              <a:buFont typeface="Times New Roman" pitchFamily="18" charset="0"/>
              <a:buAutoNum type="arabicPeriod" startAt="3"/>
            </a:pPr>
            <a:r>
              <a:rPr lang="en-US" altLang="en-US" dirty="0"/>
              <a:t>The outermost function converts the results to uppercase.</a:t>
            </a:r>
          </a:p>
          <a:p>
            <a:pPr lvl="2">
              <a:buNone/>
            </a:pPr>
            <a:r>
              <a:rPr lang="en-US" altLang="en-US" dirty="0">
                <a:latin typeface="Courier New" pitchFamily="49" charset="0"/>
                <a:cs typeface="Courier New" pitchFamily="49" charset="0"/>
              </a:rPr>
              <a:t>Result3 = UPPER(Result2)</a:t>
            </a:r>
          </a:p>
          <a:p>
            <a:pPr lvl="1"/>
            <a:r>
              <a:rPr lang="en-US" altLang="en-US" dirty="0">
                <a:latin typeface="Courier New" pitchFamily="49" charset="0"/>
                <a:cs typeface="Courier New" pitchFamily="49" charset="0"/>
              </a:rPr>
              <a:t>Result3</a:t>
            </a:r>
            <a:r>
              <a:rPr lang="en-US" altLang="en-US" dirty="0"/>
              <a:t> is displayed. The entire expression becomes the column heading because no column alias was given.</a:t>
            </a:r>
          </a:p>
          <a:p>
            <a:pPr lvl="1"/>
            <a:endParaRPr lang="en-US" altLang="en-US" dirty="0"/>
          </a:p>
          <a:p>
            <a:endParaRPr lang="en-US" altLang="en-US" dirty="0"/>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1829809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166579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Rot="1" noChangeAspect="1" noChangeArrowheads="1" noTextEdit="1"/>
          </p:cNvSpPr>
          <p:nvPr>
            <p:ph type="sldImg"/>
          </p:nvPr>
        </p:nvSpPr>
        <p:spPr>
          <a:xfrm>
            <a:off x="457200" y="457200"/>
            <a:ext cx="6858000" cy="3859213"/>
          </a:xfrm>
          <a:ln/>
        </p:spPr>
      </p:sp>
      <p:sp>
        <p:nvSpPr>
          <p:cNvPr id="43011" name="Rectangle 8"/>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Numeric functions accept numeric</a:t>
            </a:r>
            <a:r>
              <a:rPr lang="en-US" altLang="en-US" dirty="0"/>
              <a:t> input and return numeric values. This section describes some of the numeric functions.</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b="1" dirty="0"/>
              <a:t/>
            </a:r>
            <a:br>
              <a:rPr lang="en-US" altLang="en-US" b="1" dirty="0"/>
            </a:br>
            <a:r>
              <a:rPr lang="en-US" altLang="en-US" b="1" dirty="0"/>
              <a:t/>
            </a:r>
            <a:br>
              <a:rPr lang="en-US" altLang="en-US" b="1" dirty="0"/>
            </a:br>
            <a:r>
              <a:rPr lang="en-US" altLang="en-US" b="1" dirty="0"/>
              <a:t>Note:</a:t>
            </a:r>
            <a:r>
              <a:rPr lang="en-US" altLang="en-US" dirty="0"/>
              <a:t> This list contains only some of the available numeric functions. More</a:t>
            </a:r>
            <a:r>
              <a:rPr lang="en-US" altLang="en-US" baseline="0" dirty="0"/>
              <a:t> information is available in the Oracle and MySQL documentation.</a:t>
            </a:r>
            <a:endParaRPr lang="en-US" altLang="en-US" b="1" dirty="0"/>
          </a:p>
        </p:txBody>
      </p:sp>
      <p:graphicFrame>
        <p:nvGraphicFramePr>
          <p:cNvPr id="43012" name="Object 4"/>
          <p:cNvGraphicFramePr>
            <a:graphicFrameLocks/>
          </p:cNvGraphicFramePr>
          <p:nvPr>
            <p:extLst>
              <p:ext uri="{D42A27DB-BD31-4B8C-83A1-F6EECF244321}">
                <p14:modId xmlns:p14="http://schemas.microsoft.com/office/powerpoint/2010/main" val="305385061"/>
              </p:ext>
            </p:extLst>
          </p:nvPr>
        </p:nvGraphicFramePr>
        <p:xfrm>
          <a:off x="584166" y="5058676"/>
          <a:ext cx="6874091" cy="1770155"/>
        </p:xfrm>
        <a:graphic>
          <a:graphicData uri="http://schemas.openxmlformats.org/presentationml/2006/ole">
            <mc:AlternateContent xmlns:mc="http://schemas.openxmlformats.org/markup-compatibility/2006">
              <mc:Choice xmlns:v="urn:schemas-microsoft-com:vml" Requires="v">
                <p:oleObj spid="_x0000_s3246" name="Document" r:id="rId4" imgW="6439520" imgH="1701671" progId="Word.Document.8">
                  <p:embed/>
                </p:oleObj>
              </mc:Choice>
              <mc:Fallback>
                <p:oleObj name="Document" r:id="rId4" imgW="6439520" imgH="1701671" progId="Word.Document.8">
                  <p:embed/>
                  <p:pic>
                    <p:nvPicPr>
                      <p:cNvPr id="43012" name="Object 4"/>
                      <p:cNvPicPr>
                        <a:picLocks noChangeArrowheads="1"/>
                      </p:cNvPicPr>
                      <p:nvPr/>
                    </p:nvPicPr>
                    <p:blipFill>
                      <a:blip r:embed="rId5"/>
                      <a:srcRect/>
                      <a:stretch>
                        <a:fillRect/>
                      </a:stretch>
                    </p:blipFill>
                    <p:spPr bwMode="auto">
                      <a:xfrm>
                        <a:off x="584166" y="5058676"/>
                        <a:ext cx="6874091" cy="177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2507633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Rot="1" noChangeAspect="1" noChangeArrowheads="1" noTextEdit="1"/>
          </p:cNvSpPr>
          <p:nvPr>
            <p:ph type="sldImg"/>
          </p:nvPr>
        </p:nvSpPr>
        <p:spPr>
          <a:xfrm>
            <a:off x="457200" y="457200"/>
            <a:ext cx="6858000" cy="3859213"/>
          </a:xfrm>
          <a:ln/>
        </p:spPr>
      </p:sp>
      <p:sp>
        <p:nvSpPr>
          <p:cNvPr id="45059"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ROUND</a:t>
            </a:r>
            <a:r>
              <a:rPr lang="en-US" altLang="en-US" dirty="0">
                <a:solidFill>
                  <a:schemeClr val="tx1"/>
                </a:solidFill>
              </a:rPr>
              <a:t> function rounds the column, expression, or value to </a:t>
            </a:r>
            <a:r>
              <a:rPr lang="en-US" altLang="en-US" i="1" dirty="0">
                <a:solidFill>
                  <a:schemeClr val="tx1"/>
                </a:solidFill>
              </a:rPr>
              <a:t>n</a:t>
            </a:r>
            <a:r>
              <a:rPr lang="en-US" altLang="en-US" dirty="0">
                <a:solidFill>
                  <a:schemeClr val="tx1"/>
                </a:solidFill>
              </a:rPr>
              <a:t> decimal places. If the second argument is 0 or is missing, the value is rounded to zero decimal places. If the second argument is 2, the value is rounded to two decimal places. Conversely, if the second argument is –2, the value is rounded to two decimal places to the left (rounded to the nearest unit of 100). </a:t>
            </a:r>
          </a:p>
          <a:p>
            <a:pPr lvl="1" eaLnBrk="1" hangingPunct="1"/>
            <a:r>
              <a:rPr lang="en-US" altLang="en-US" b="1" dirty="0">
                <a:solidFill>
                  <a:schemeClr val="tx1"/>
                </a:solidFill>
              </a:rPr>
              <a:t>Recall</a:t>
            </a:r>
            <a:r>
              <a:rPr lang="en-US" altLang="en-US" b="1" dirty="0">
                <a:solidFill>
                  <a:schemeClr val="tx1"/>
                </a:solidFill>
                <a:latin typeface="Courier New" pitchFamily="49" charset="0"/>
              </a:rPr>
              <a:t> DUAL</a:t>
            </a:r>
            <a:r>
              <a:rPr lang="en-US" altLang="en-US" b="1" dirty="0">
                <a:solidFill>
                  <a:schemeClr val="tx1"/>
                </a:solidFill>
              </a:rPr>
              <a:t> Table in Oracle</a:t>
            </a:r>
            <a:endParaRPr lang="en-US" altLang="en-US" dirty="0">
              <a:solidFill>
                <a:schemeClr val="tx1"/>
              </a:solidFill>
            </a:endParaRPr>
          </a:p>
          <a:p>
            <a:pPr lvl="1" eaLnBrk="1" hangingPunct="1"/>
            <a:r>
              <a:rPr lang="en-US" altLang="en-US" dirty="0">
                <a:solidFill>
                  <a:schemeClr val="tx1"/>
                </a:solidFill>
              </a:rPr>
              <a:t>In Oracle, the </a:t>
            </a:r>
            <a:r>
              <a:rPr lang="en-US" altLang="en-US" dirty="0">
                <a:solidFill>
                  <a:schemeClr val="tx1"/>
                </a:solidFill>
                <a:latin typeface="Courier New" pitchFamily="49" charset="0"/>
              </a:rPr>
              <a:t>DUAL</a:t>
            </a:r>
            <a:r>
              <a:rPr lang="en-US" altLang="en-US" dirty="0">
                <a:solidFill>
                  <a:schemeClr val="tx1"/>
                </a:solidFill>
              </a:rPr>
              <a:t> table is owned by the user </a:t>
            </a:r>
            <a:r>
              <a:rPr lang="en-US" altLang="en-US" dirty="0">
                <a:solidFill>
                  <a:schemeClr val="tx1"/>
                </a:solidFill>
                <a:latin typeface="Courier New" pitchFamily="49" charset="0"/>
              </a:rPr>
              <a:t>SYS</a:t>
            </a:r>
            <a:r>
              <a:rPr lang="en-US" altLang="en-US" dirty="0">
                <a:solidFill>
                  <a:schemeClr val="tx1"/>
                </a:solidFill>
              </a:rPr>
              <a:t> and can be accessed by all users. It contains one column, </a:t>
            </a:r>
            <a:r>
              <a:rPr lang="en-US" altLang="en-US" dirty="0">
                <a:solidFill>
                  <a:schemeClr val="tx1"/>
                </a:solidFill>
                <a:latin typeface="Courier New" pitchFamily="49" charset="0"/>
              </a:rPr>
              <a:t>DUMMY</a:t>
            </a:r>
            <a:r>
              <a:rPr lang="en-US" altLang="en-US" dirty="0">
                <a:solidFill>
                  <a:schemeClr val="tx1"/>
                </a:solidFill>
              </a:rPr>
              <a:t>, and one row with the value </a:t>
            </a:r>
            <a:r>
              <a:rPr lang="en-US" altLang="en-US" dirty="0">
                <a:solidFill>
                  <a:schemeClr val="tx1"/>
                </a:solidFill>
                <a:latin typeface="Courier New" pitchFamily="49" charset="0"/>
              </a:rPr>
              <a:t>X</a:t>
            </a:r>
            <a:r>
              <a:rPr lang="en-US" altLang="en-US" dirty="0">
                <a:solidFill>
                  <a:schemeClr val="tx1"/>
                </a:solidFill>
              </a:rPr>
              <a:t>. The </a:t>
            </a:r>
            <a:r>
              <a:rPr lang="en-US" altLang="en-US" dirty="0">
                <a:solidFill>
                  <a:schemeClr val="tx1"/>
                </a:solidFill>
                <a:latin typeface="Courier New" pitchFamily="49" charset="0"/>
              </a:rPr>
              <a:t>DUAL</a:t>
            </a:r>
            <a:r>
              <a:rPr lang="en-US" altLang="en-US" dirty="0">
                <a:solidFill>
                  <a:schemeClr val="tx1"/>
                </a:solidFill>
              </a:rPr>
              <a:t> table is useful when you want to return a value only once (for</a:t>
            </a:r>
            <a:r>
              <a:rPr lang="en-US" altLang="en-US" dirty="0"/>
              <a:t> example, the value of a constant, pseudocolumn, or expression that is not derived from a table with user data). The </a:t>
            </a:r>
            <a:r>
              <a:rPr lang="en-US" altLang="en-US" dirty="0">
                <a:latin typeface="Courier New" pitchFamily="49" charset="0"/>
              </a:rPr>
              <a:t>DUAL</a:t>
            </a:r>
            <a:r>
              <a:rPr lang="en-US" altLang="en-US" dirty="0"/>
              <a:t> table is generally used for completeness of the </a:t>
            </a:r>
            <a:r>
              <a:rPr lang="en-US" altLang="en-US" dirty="0">
                <a:latin typeface="Courier New" pitchFamily="49" charset="0"/>
              </a:rPr>
              <a:t>SELECT</a:t>
            </a:r>
            <a:r>
              <a:rPr lang="en-US" altLang="en-US" dirty="0"/>
              <a:t> clause syntax, because, in</a:t>
            </a:r>
            <a:r>
              <a:rPr lang="en-US" altLang="en-US" baseline="0" dirty="0"/>
              <a:t> Oracle,</a:t>
            </a:r>
            <a:r>
              <a:rPr lang="en-US" altLang="en-US" dirty="0"/>
              <a:t> both </a:t>
            </a:r>
            <a:r>
              <a:rPr lang="en-US" altLang="en-US" dirty="0">
                <a:latin typeface="Courier New" pitchFamily="49" charset="0"/>
              </a:rPr>
              <a:t>SELECT</a:t>
            </a:r>
            <a:r>
              <a:rPr lang="en-US" altLang="en-US" dirty="0"/>
              <a:t> and </a:t>
            </a:r>
            <a:r>
              <a:rPr lang="en-US" altLang="en-US" dirty="0">
                <a:latin typeface="Courier New" pitchFamily="49" charset="0"/>
              </a:rPr>
              <a:t>FROM</a:t>
            </a:r>
            <a:r>
              <a:rPr lang="en-US" altLang="en-US" dirty="0"/>
              <a:t> clauses are mandatory, and several calculations do not need to select from the actual tables. </a:t>
            </a:r>
          </a:p>
          <a:p>
            <a:pPr lvl="1" eaLnBrk="1" hangingPunct="1"/>
            <a:r>
              <a:rPr lang="en-US" altLang="en-US" dirty="0"/>
              <a:t>MySQL</a:t>
            </a:r>
            <a:r>
              <a:rPr lang="en-US" altLang="en-US" baseline="0" dirty="0"/>
              <a:t> does not create a </a:t>
            </a:r>
            <a:r>
              <a:rPr lang="en-US" altLang="en-US" baseline="0" dirty="0">
                <a:latin typeface="Courier New" panose="02070309020205020404" pitchFamily="49" charset="0"/>
              </a:rPr>
              <a:t>DUAL</a:t>
            </a:r>
            <a:r>
              <a:rPr lang="en-US" altLang="en-US" baseline="0" dirty="0"/>
              <a:t> table and does not require its use, but accepts the </a:t>
            </a:r>
            <a:r>
              <a:rPr lang="en-US" altLang="en-US" baseline="0" dirty="0">
                <a:latin typeface="Courier New" panose="02070309020205020404" pitchFamily="49" charset="0"/>
              </a:rPr>
              <a:t>FROM DUAL</a:t>
            </a:r>
            <a:r>
              <a:rPr lang="en-US" altLang="en-US" baseline="0" dirty="0"/>
              <a:t> clause for compatibility.</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1209815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p:nvPr>
        </p:nvSpPr>
        <p:spPr>
          <a:xfrm>
            <a:off x="457200" y="457200"/>
            <a:ext cx="6858000" cy="3859213"/>
          </a:xfrm>
          <a:ln/>
        </p:spPr>
      </p:sp>
      <p:sp>
        <p:nvSpPr>
          <p:cNvPr id="47107"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TRUNC</a:t>
            </a:r>
            <a:r>
              <a:rPr lang="en-US" altLang="en-US" dirty="0">
                <a:solidFill>
                  <a:schemeClr val="tx1"/>
                </a:solidFill>
              </a:rPr>
              <a:t> function truncates the column</a:t>
            </a:r>
            <a:r>
              <a:rPr lang="en-US" altLang="en-US" dirty="0"/>
              <a:t>, expression, or value to </a:t>
            </a:r>
            <a:r>
              <a:rPr lang="en-US" altLang="en-US" i="1" dirty="0"/>
              <a:t>n </a:t>
            </a:r>
            <a:r>
              <a:rPr lang="en-US" altLang="en-US" dirty="0"/>
              <a:t>decimal places.</a:t>
            </a:r>
          </a:p>
          <a:p>
            <a:pPr lvl="1" eaLnBrk="1" hangingPunct="1"/>
            <a:r>
              <a:rPr lang="en-US" altLang="en-US" dirty="0"/>
              <a:t>The </a:t>
            </a:r>
            <a:r>
              <a:rPr lang="en-US" altLang="en-US" dirty="0">
                <a:latin typeface="Courier New" pitchFamily="49" charset="0"/>
              </a:rPr>
              <a:t>TRUNC</a:t>
            </a:r>
            <a:r>
              <a:rPr lang="en-US" altLang="en-US" dirty="0"/>
              <a:t> function works with arguments similar to those of the </a:t>
            </a:r>
            <a:r>
              <a:rPr lang="en-US" altLang="en-US" dirty="0">
                <a:latin typeface="Courier New" pitchFamily="49" charset="0"/>
              </a:rPr>
              <a:t>ROUND</a:t>
            </a:r>
            <a:r>
              <a:rPr lang="en-US" altLang="en-US" dirty="0"/>
              <a:t> function. </a:t>
            </a:r>
          </a:p>
          <a:p>
            <a:pPr lvl="1" eaLnBrk="1" hangingPunct="1"/>
            <a:r>
              <a:rPr lang="en-US" altLang="en-US" dirty="0"/>
              <a:t>If the second argument is 0 or is missing, the value is truncated to zero decimal places. </a:t>
            </a:r>
          </a:p>
          <a:p>
            <a:pPr lvl="1" eaLnBrk="1" hangingPunct="1"/>
            <a:r>
              <a:rPr lang="en-US" altLang="en-US" dirty="0"/>
              <a:t>If the second argument is 2, the value is truncated to two decimal places. </a:t>
            </a:r>
          </a:p>
          <a:p>
            <a:pPr lvl="1" eaLnBrk="1" hangingPunct="1"/>
            <a:r>
              <a:rPr lang="en-US" altLang="en-US" dirty="0"/>
              <a:t>Conversely, if the second argument is </a:t>
            </a:r>
            <a:r>
              <a:rPr lang="en-US" altLang="en-US" dirty="0">
                <a:cs typeface="Times New Roman" pitchFamily="18" charset="0"/>
              </a:rPr>
              <a:t>–</a:t>
            </a:r>
            <a:r>
              <a:rPr lang="en-US" altLang="en-US" dirty="0"/>
              <a:t>2, the value is truncated to two decimal places to the left. </a:t>
            </a:r>
          </a:p>
          <a:p>
            <a:pPr lvl="1" eaLnBrk="1" hangingPunct="1"/>
            <a:r>
              <a:rPr lang="en-US" altLang="en-US" dirty="0"/>
              <a:t>If the second argument is –1, the value is truncated to one decimal place to the left.</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2419263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p:nvPr>
        </p:nvSpPr>
        <p:spPr>
          <a:xfrm>
            <a:off x="457200" y="457200"/>
            <a:ext cx="6858000" cy="3859213"/>
          </a:xfrm>
          <a:ln/>
        </p:spPr>
      </p:sp>
      <p:sp>
        <p:nvSpPr>
          <p:cNvPr id="47107"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TRUNCATE</a:t>
            </a:r>
            <a:r>
              <a:rPr lang="en-US" altLang="en-US" dirty="0">
                <a:solidFill>
                  <a:schemeClr val="tx1"/>
                </a:solidFill>
              </a:rPr>
              <a:t> function truncates the column</a:t>
            </a:r>
            <a:r>
              <a:rPr lang="en-US" altLang="en-US" dirty="0"/>
              <a:t>, expression, or value to </a:t>
            </a:r>
            <a:r>
              <a:rPr lang="en-US" altLang="en-US" i="1" dirty="0"/>
              <a:t>n </a:t>
            </a:r>
            <a:r>
              <a:rPr lang="en-US" altLang="en-US" dirty="0"/>
              <a:t>decimal places.</a:t>
            </a:r>
          </a:p>
          <a:p>
            <a:pPr lvl="1" eaLnBrk="1" hangingPunct="1"/>
            <a:r>
              <a:rPr lang="en-US" altLang="en-US" dirty="0"/>
              <a:t>The </a:t>
            </a:r>
            <a:r>
              <a:rPr lang="en-US" altLang="en-US" dirty="0">
                <a:latin typeface="Courier New" pitchFamily="49" charset="0"/>
              </a:rPr>
              <a:t>TRUNCATE</a:t>
            </a:r>
            <a:r>
              <a:rPr lang="en-US" altLang="en-US" dirty="0"/>
              <a:t> function works with arguments similar to those of the </a:t>
            </a:r>
            <a:r>
              <a:rPr lang="en-US" altLang="en-US" dirty="0">
                <a:latin typeface="Courier New" pitchFamily="49" charset="0"/>
              </a:rPr>
              <a:t>ROUND</a:t>
            </a:r>
            <a:r>
              <a:rPr lang="en-US" altLang="en-US" dirty="0"/>
              <a:t> function,</a:t>
            </a:r>
            <a:r>
              <a:rPr lang="en-US" altLang="en-US" baseline="0" dirty="0"/>
              <a:t> except that </a:t>
            </a:r>
            <a:r>
              <a:rPr lang="en-US" altLang="en-US" b="1" baseline="0" dirty="0"/>
              <a:t>both</a:t>
            </a:r>
            <a:r>
              <a:rPr lang="en-US" altLang="en-US" baseline="0" dirty="0"/>
              <a:t> arguments are required.</a:t>
            </a:r>
            <a:endParaRPr lang="en-US" altLang="en-US" dirty="0"/>
          </a:p>
          <a:p>
            <a:pPr lvl="1" eaLnBrk="1" hangingPunct="1"/>
            <a:r>
              <a:rPr lang="en-US" altLang="en-US" dirty="0"/>
              <a:t>If the second argument is 0, the value is truncated to zero decimal places. </a:t>
            </a:r>
          </a:p>
          <a:p>
            <a:pPr lvl="1" eaLnBrk="1" hangingPunct="1"/>
            <a:r>
              <a:rPr lang="en-US" altLang="en-US" dirty="0"/>
              <a:t>If the second argument is a positive number, the value is truncated to that number</a:t>
            </a:r>
            <a:r>
              <a:rPr lang="en-US" altLang="en-US" baseline="0" dirty="0"/>
              <a:t> of </a:t>
            </a:r>
            <a:r>
              <a:rPr lang="en-US" altLang="en-US" dirty="0"/>
              <a:t>decimal places to the right of the decimal</a:t>
            </a:r>
            <a:r>
              <a:rPr lang="en-US" altLang="en-US" baseline="0" dirty="0"/>
              <a:t> point (tenths, hundredths, thousandths etc</a:t>
            </a:r>
            <a:r>
              <a:rPr lang="en-US" altLang="en-US" dirty="0"/>
              <a:t>.)</a:t>
            </a:r>
          </a:p>
          <a:p>
            <a:pPr lvl="1" eaLnBrk="1" hangingPunct="1"/>
            <a:r>
              <a:rPr lang="en-US" altLang="en-US" dirty="0"/>
              <a:t>Conversely, if the second argument is </a:t>
            </a:r>
            <a:r>
              <a:rPr lang="en-US" altLang="en-US" dirty="0">
                <a:cs typeface="Times New Roman" pitchFamily="18" charset="0"/>
              </a:rPr>
              <a:t>a</a:t>
            </a:r>
            <a:r>
              <a:rPr lang="en-US" altLang="en-US" baseline="0" dirty="0">
                <a:cs typeface="Times New Roman" pitchFamily="18" charset="0"/>
              </a:rPr>
              <a:t> negative number</a:t>
            </a:r>
            <a:r>
              <a:rPr lang="en-US" altLang="en-US" dirty="0"/>
              <a:t>, the value is truncated to that number of decimal places to the left of the decimal point (tens,</a:t>
            </a:r>
            <a:r>
              <a:rPr lang="en-US" altLang="en-US" baseline="0" dirty="0"/>
              <a:t> hundreds, thousands, etc</a:t>
            </a:r>
            <a:r>
              <a:rPr lang="en-US" altLang="en-US" dirty="0"/>
              <a:t>.)</a:t>
            </a:r>
          </a:p>
          <a:p>
            <a:pPr lvl="1" eaLnBrk="1" hangingPunct="1"/>
            <a:r>
              <a:rPr lang="en-US" altLang="en-US" dirty="0"/>
              <a:t>Note that the </a:t>
            </a:r>
            <a:r>
              <a:rPr lang="en-US" altLang="en-US" dirty="0">
                <a:latin typeface="Courier New" panose="02070309020205020404" pitchFamily="49" charset="0"/>
              </a:rPr>
              <a:t>FROM DUAL</a:t>
            </a:r>
            <a:r>
              <a:rPr lang="en-US" altLang="en-US" dirty="0"/>
              <a:t> clause is not required for MySQL.</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534141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Rot="1" noChangeAspect="1" noChangeArrowheads="1" noTextEdit="1"/>
          </p:cNvSpPr>
          <p:nvPr>
            <p:ph type="sldImg"/>
          </p:nvPr>
        </p:nvSpPr>
        <p:spPr>
          <a:xfrm>
            <a:off x="457200" y="457200"/>
            <a:ext cx="6858000" cy="3859213"/>
          </a:xfrm>
          <a:ln/>
        </p:spPr>
      </p:sp>
      <p:sp>
        <p:nvSpPr>
          <p:cNvPr id="49155"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MOD</a:t>
            </a:r>
            <a:r>
              <a:rPr lang="en-US" altLang="en-US" dirty="0">
                <a:solidFill>
                  <a:schemeClr val="tx1"/>
                </a:solidFill>
              </a:rPr>
              <a:t> function finds</a:t>
            </a:r>
            <a:r>
              <a:rPr lang="en-US" altLang="en-US" dirty="0"/>
              <a:t> the remainder of the first argument divided by the second argument. The slide example displays employee records where the </a:t>
            </a:r>
            <a:r>
              <a:rPr lang="en-US" altLang="en-US" dirty="0">
                <a:latin typeface="Courier New" pitchFamily="49" charset="0"/>
                <a:cs typeface="Courier New" pitchFamily="49" charset="0"/>
              </a:rPr>
              <a:t>employee_id</a:t>
            </a:r>
            <a:r>
              <a:rPr lang="en-US" altLang="en-US" dirty="0"/>
              <a:t> is an even number.</a:t>
            </a:r>
          </a:p>
          <a:p>
            <a:pPr lvl="1" eaLnBrk="1" hangingPunct="1"/>
            <a:r>
              <a:rPr lang="en-US" altLang="en-US" b="1" dirty="0" smtClean="0"/>
              <a:t>Note</a:t>
            </a:r>
            <a:r>
              <a:rPr lang="en-US" altLang="en-US" b="1" dirty="0"/>
              <a:t>:</a:t>
            </a:r>
            <a:r>
              <a:rPr lang="en-US" altLang="en-US" dirty="0"/>
              <a:t> The </a:t>
            </a:r>
            <a:r>
              <a:rPr lang="en-US" altLang="en-US" dirty="0">
                <a:latin typeface="Courier New" pitchFamily="49" charset="0"/>
              </a:rPr>
              <a:t>MOD</a:t>
            </a:r>
            <a:r>
              <a:rPr lang="en-US" altLang="en-US" dirty="0"/>
              <a:t> function is often used to determine whether a value is odd or even. </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660301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924297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Rot="1" noChangeAspect="1" noChangeArrowheads="1" noTextEdit="1"/>
          </p:cNvSpPr>
          <p:nvPr>
            <p:ph type="sldImg"/>
          </p:nvPr>
        </p:nvSpPr>
        <p:spPr>
          <a:xfrm>
            <a:off x="457200" y="457200"/>
            <a:ext cx="6858000" cy="3859213"/>
          </a:xfrm>
          <a:ln/>
        </p:spPr>
      </p:sp>
      <p:sp>
        <p:nvSpPr>
          <p:cNvPr id="53251"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Oracle Database stores dates in an internal numeric format, representing the century, year, month, day, hours, minutes, and seconds.</a:t>
            </a:r>
          </a:p>
          <a:p>
            <a:pPr lvl="1" eaLnBrk="1" hangingPunct="1"/>
            <a:r>
              <a:rPr lang="en-US" altLang="en-US" dirty="0">
                <a:solidFill>
                  <a:schemeClr val="tx1"/>
                </a:solidFill>
              </a:rPr>
              <a:t>The default display and input format for any date is </a:t>
            </a:r>
            <a:r>
              <a:rPr lang="en-US" altLang="en-US" dirty="0">
                <a:solidFill>
                  <a:schemeClr val="tx1"/>
                </a:solidFill>
                <a:latin typeface="Courier New" pitchFamily="49" charset="0"/>
                <a:cs typeface="Courier New" pitchFamily="49" charset="0"/>
              </a:rPr>
              <a:t>DD-MON-RR</a:t>
            </a:r>
            <a:r>
              <a:rPr lang="en-US" altLang="en-US" dirty="0">
                <a:solidFill>
                  <a:schemeClr val="tx1"/>
                </a:solidFill>
              </a:rPr>
              <a:t>. Valid Oracle dates are between January 1, 4712 B.C., and December 31, 9999 A.D.</a:t>
            </a:r>
          </a:p>
          <a:p>
            <a:pPr lvl="1" eaLnBrk="1" hangingPunct="1"/>
            <a:r>
              <a:rPr lang="en-US" altLang="en-US" dirty="0">
                <a:solidFill>
                  <a:schemeClr val="tx1"/>
                </a:solidFill>
              </a:rPr>
              <a:t>In the example in the slide, the </a:t>
            </a:r>
            <a:r>
              <a:rPr lang="en-US" altLang="en-US" dirty="0">
                <a:solidFill>
                  <a:schemeClr val="tx1"/>
                </a:solidFill>
                <a:latin typeface="Courier New" pitchFamily="49" charset="0"/>
              </a:rPr>
              <a:t>HIRE_DATE</a:t>
            </a:r>
            <a:r>
              <a:rPr lang="en-US" altLang="en-US" dirty="0"/>
              <a:t> column output is displayed in the default format </a:t>
            </a:r>
            <a:r>
              <a:rPr lang="en-US" altLang="en-US" dirty="0">
                <a:latin typeface="Courier New" pitchFamily="49" charset="0"/>
                <a:cs typeface="Courier New" pitchFamily="49" charset="0"/>
              </a:rPr>
              <a:t>DD-MON-RR</a:t>
            </a:r>
            <a:r>
              <a:rPr lang="en-US" altLang="en-US" dirty="0"/>
              <a:t>. However, dates are not stored in the database in this format. All the components of the date and time are stored. So, although a </a:t>
            </a:r>
            <a:r>
              <a:rPr lang="en-US" altLang="en-US" dirty="0">
                <a:latin typeface="Courier New" pitchFamily="49" charset="0"/>
              </a:rPr>
              <a:t>HIRE_DATE</a:t>
            </a:r>
            <a:r>
              <a:rPr lang="en-US" altLang="en-US" dirty="0"/>
              <a:t> such as 17-JUN-11 is displayed as day, month, and year, there is also </a:t>
            </a:r>
            <a:r>
              <a:rPr lang="en-US" altLang="en-US" i="1" dirty="0"/>
              <a:t>time</a:t>
            </a:r>
            <a:r>
              <a:rPr lang="en-US" altLang="en-US" dirty="0"/>
              <a:t> and </a:t>
            </a:r>
            <a:r>
              <a:rPr lang="en-US" altLang="en-US" i="1" dirty="0"/>
              <a:t>century</a:t>
            </a:r>
            <a:r>
              <a:rPr lang="en-US" altLang="en-US" dirty="0"/>
              <a:t> information associated with the date. The complete date might be June 17, 2011, 5:10:43 PM.</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3253407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p:cNvSpPr>
            <a:spLocks noGrp="1" noChangeArrowheads="1"/>
          </p:cNvSpPr>
          <p:nvPr>
            <p:ph type="body" idx="1"/>
          </p:nvPr>
        </p:nvSpPr>
        <p:spPr>
          <a:xfrm>
            <a:off x="457200" y="4617720"/>
            <a:ext cx="6858000" cy="6100112"/>
          </a:xfrm>
          <a:noFill/>
          <a:ln/>
        </p:spPr>
        <p:txBody>
          <a:bodyPr/>
          <a:lstStyle/>
          <a:p>
            <a:pPr lvl="1" eaLnBrk="1" hangingPunct="1"/>
            <a:r>
              <a:rPr lang="en-US" altLang="en-US" dirty="0">
                <a:solidFill>
                  <a:schemeClr val="tx1"/>
                </a:solidFill>
              </a:rPr>
              <a:t>The </a:t>
            </a:r>
            <a:r>
              <a:rPr lang="en-US" altLang="en-US" dirty="0">
                <a:solidFill>
                  <a:schemeClr val="tx1"/>
                </a:solidFill>
                <a:latin typeface="Courier New" pitchFamily="49" charset="0"/>
              </a:rPr>
              <a:t>RR</a:t>
            </a:r>
            <a:r>
              <a:rPr lang="en-US" altLang="en-US" dirty="0">
                <a:solidFill>
                  <a:schemeClr val="tx1"/>
                </a:solidFill>
              </a:rPr>
              <a:t> date format is similar to the </a:t>
            </a:r>
            <a:r>
              <a:rPr lang="en-US" altLang="en-US" dirty="0">
                <a:solidFill>
                  <a:schemeClr val="tx1"/>
                </a:solidFill>
                <a:latin typeface="Courier New" pitchFamily="49" charset="0"/>
              </a:rPr>
              <a:t>YY</a:t>
            </a:r>
            <a:r>
              <a:rPr lang="en-US" altLang="en-US" dirty="0">
                <a:solidFill>
                  <a:schemeClr val="tx1"/>
                </a:solidFill>
              </a:rPr>
              <a:t> element, but you can use it to specify different centuries. U</a:t>
            </a:r>
            <a:r>
              <a:rPr lang="en-US" altLang="en-US" dirty="0"/>
              <a:t>se the </a:t>
            </a:r>
            <a:r>
              <a:rPr lang="en-US" altLang="en-US" dirty="0">
                <a:latin typeface="Courier New" pitchFamily="49" charset="0"/>
              </a:rPr>
              <a:t>RR</a:t>
            </a:r>
            <a:r>
              <a:rPr lang="en-US" altLang="en-US" dirty="0"/>
              <a:t> date format element instead of </a:t>
            </a:r>
            <a:r>
              <a:rPr lang="en-US" altLang="en-US" dirty="0">
                <a:latin typeface="Courier New" pitchFamily="49" charset="0"/>
              </a:rPr>
              <a:t>YY</a:t>
            </a:r>
            <a:r>
              <a:rPr lang="en-US" altLang="en-US" dirty="0"/>
              <a:t> so that the century of the return value varies according to the specified two-digit year and the last two digits of the current year. The table in the slide summarizes the behavior of the </a:t>
            </a:r>
            <a:r>
              <a:rPr lang="en-US" altLang="en-US" dirty="0">
                <a:latin typeface="Courier New" pitchFamily="49" charset="0"/>
              </a:rPr>
              <a:t>RR</a:t>
            </a:r>
            <a:r>
              <a:rPr lang="en-US" altLang="en-US" dirty="0"/>
              <a:t> element</a:t>
            </a:r>
            <a:r>
              <a:rPr lang="en-US" altLang="en-US" dirty="0" smtClean="0"/>
              <a:t>.</a:t>
            </a:r>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b="1" dirty="0" smtClean="0"/>
              <a:t>Note</a:t>
            </a:r>
            <a:r>
              <a:rPr lang="en-US" altLang="en-US" b="1" dirty="0"/>
              <a:t>:</a:t>
            </a:r>
            <a:r>
              <a:rPr lang="en-US" altLang="en-US" dirty="0"/>
              <a:t> The values shown in the last two rows of the preceding table. </a:t>
            </a:r>
          </a:p>
          <a:p>
            <a:pPr lvl="1" eaLnBrk="1" hangingPunct="1"/>
            <a:r>
              <a:rPr lang="en-US" altLang="en-US" dirty="0"/>
              <a:t>This data is stored internally as follows:</a:t>
            </a:r>
          </a:p>
          <a:p>
            <a:pPr lvl="1" eaLnBrk="1" hangingPunct="1"/>
            <a:r>
              <a:rPr lang="en-US" altLang="en-US" dirty="0"/>
              <a:t>	CENTURY	YEAR	</a:t>
            </a:r>
            <a:r>
              <a:rPr lang="en-US" altLang="en-US" dirty="0" smtClean="0"/>
              <a:t>MONTH</a:t>
            </a:r>
            <a:r>
              <a:rPr lang="en-US" altLang="en-US" dirty="0"/>
              <a:t>	DAY	 HOUR    </a:t>
            </a:r>
            <a:r>
              <a:rPr lang="en-US" altLang="en-US" dirty="0" smtClean="0"/>
              <a:t>  MINUTE      SECOND</a:t>
            </a:r>
            <a:endParaRPr lang="en-US" altLang="en-US" dirty="0"/>
          </a:p>
          <a:p>
            <a:pPr lvl="1" eaLnBrk="1" hangingPunct="1"/>
            <a:r>
              <a:rPr lang="en-US" altLang="en-US" dirty="0"/>
              <a:t>	19	</a:t>
            </a:r>
            <a:r>
              <a:rPr lang="en-US" altLang="en-US" dirty="0" smtClean="0"/>
              <a:t>03</a:t>
            </a:r>
            <a:r>
              <a:rPr lang="en-US" altLang="en-US" dirty="0"/>
              <a:t>	</a:t>
            </a:r>
            <a:r>
              <a:rPr lang="en-US" altLang="en-US" dirty="0" smtClean="0"/>
              <a:t> </a:t>
            </a:r>
            <a:r>
              <a:rPr lang="en-US" altLang="en-US" dirty="0"/>
              <a:t>06	</a:t>
            </a:r>
            <a:r>
              <a:rPr lang="en-US" altLang="en-US" dirty="0" smtClean="0"/>
              <a:t>17</a:t>
            </a:r>
            <a:r>
              <a:rPr lang="en-US" altLang="en-US" dirty="0"/>
              <a:t>	 </a:t>
            </a:r>
            <a:r>
              <a:rPr lang="en-US" altLang="en-US" dirty="0" smtClean="0"/>
              <a:t>17               10</a:t>
            </a:r>
            <a:r>
              <a:rPr lang="en-US" altLang="en-US" dirty="0"/>
              <a:t>	</a:t>
            </a:r>
            <a:r>
              <a:rPr lang="en-US" altLang="en-US" dirty="0" smtClean="0"/>
              <a:t>               43</a:t>
            </a:r>
            <a:endParaRPr lang="en-US" altLang="en-US" dirty="0"/>
          </a:p>
          <a:p>
            <a:pPr lvl="1" eaLnBrk="1" hangingPunct="1"/>
            <a:r>
              <a:rPr lang="en-US" altLang="en-US" b="1" dirty="0"/>
              <a:t>Centuries and the Year 2000 	</a:t>
            </a:r>
          </a:p>
          <a:p>
            <a:pPr lvl="1" eaLnBrk="1" hangingPunct="1"/>
            <a:r>
              <a:rPr lang="en-US" altLang="en-US" dirty="0"/>
              <a:t>When a record with a date column is inserted into a table, the </a:t>
            </a:r>
            <a:r>
              <a:rPr lang="en-US" altLang="en-US" i="1" dirty="0"/>
              <a:t>century</a:t>
            </a:r>
            <a:r>
              <a:rPr lang="en-US" altLang="en-US" dirty="0"/>
              <a:t> information is picked up from the </a:t>
            </a:r>
            <a:r>
              <a:rPr lang="en-US" altLang="en-US" dirty="0">
                <a:latin typeface="Courier New" pitchFamily="49" charset="0"/>
              </a:rPr>
              <a:t>SYSDATE</a:t>
            </a:r>
            <a:r>
              <a:rPr lang="en-US" altLang="en-US" dirty="0"/>
              <a:t> function. However, when the date column is displayed on the screen, the century component is not displayed (by default). </a:t>
            </a:r>
            <a:r>
              <a:rPr lang="en-US" sz="1200" dirty="0"/>
              <a:t>You will learn how to use the </a:t>
            </a:r>
            <a:r>
              <a:rPr lang="en-US" altLang="en-US" dirty="0">
                <a:latin typeface="Courier New" pitchFamily="49" charset="0"/>
              </a:rPr>
              <a:t>SYSDATE</a:t>
            </a:r>
            <a:r>
              <a:rPr lang="en-US" sz="1200" dirty="0"/>
              <a:t> function in the next slide.</a:t>
            </a:r>
            <a:endParaRPr lang="en-US" altLang="en-US" dirty="0"/>
          </a:p>
          <a:p>
            <a:pPr lvl="1" eaLnBrk="1" hangingPunct="1"/>
            <a:r>
              <a:rPr lang="en-US" altLang="en-US" dirty="0"/>
              <a:t>The </a:t>
            </a:r>
            <a:r>
              <a:rPr lang="en-US" altLang="en-US" dirty="0">
                <a:latin typeface="Courier New" pitchFamily="49" charset="0"/>
              </a:rPr>
              <a:t>DATE</a:t>
            </a:r>
            <a:r>
              <a:rPr lang="en-US" altLang="en-US" dirty="0"/>
              <a:t> data type uses 2 bytes for the year information, one for century and one for year. The century value is always included, whether or not it is specified or displayed. In this case, </a:t>
            </a:r>
            <a:r>
              <a:rPr lang="en-US" altLang="en-US" dirty="0">
                <a:latin typeface="Courier New" pitchFamily="49" charset="0"/>
              </a:rPr>
              <a:t>RR</a:t>
            </a:r>
            <a:r>
              <a:rPr lang="en-US" altLang="en-US" dirty="0"/>
              <a:t> determines the default value for century on </a:t>
            </a:r>
            <a:r>
              <a:rPr lang="en-US" altLang="en-US" dirty="0">
                <a:latin typeface="Courier New" pitchFamily="49" charset="0"/>
              </a:rPr>
              <a:t>INSERT</a:t>
            </a:r>
            <a:r>
              <a:rPr lang="en-US" altLang="en-US" dirty="0"/>
              <a:t>.</a:t>
            </a:r>
          </a:p>
        </p:txBody>
      </p:sp>
      <p:graphicFrame>
        <p:nvGraphicFramePr>
          <p:cNvPr id="55299" name="Object 0"/>
          <p:cNvGraphicFramePr>
            <a:graphicFrameLocks/>
          </p:cNvGraphicFramePr>
          <p:nvPr/>
        </p:nvGraphicFramePr>
        <p:xfrm>
          <a:off x="533400" y="5368781"/>
          <a:ext cx="6046377" cy="1672099"/>
        </p:xfrm>
        <a:graphic>
          <a:graphicData uri="http://schemas.openxmlformats.org/presentationml/2006/ole">
            <mc:AlternateContent xmlns:mc="http://schemas.openxmlformats.org/markup-compatibility/2006">
              <mc:Choice xmlns:v="urn:schemas-microsoft-com:vml" Requires="v">
                <p:oleObj spid="_x0000_s4270" name="Document" r:id="rId4" imgW="5685082" imgH="1611209" progId="Word.Document.8">
                  <p:embed/>
                </p:oleObj>
              </mc:Choice>
              <mc:Fallback>
                <p:oleObj name="Document" r:id="rId4" imgW="5685082" imgH="1611209" progId="Word.Document.8">
                  <p:embed/>
                  <p:pic>
                    <p:nvPicPr>
                      <p:cNvPr id="55299"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368781"/>
                        <a:ext cx="6046377" cy="167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Slide Image Placeholder 7"/>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97099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401537" y="-1720"/>
            <a:ext cx="3370864" cy="509200"/>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9219" name="Rectangle 3"/>
          <p:cNvSpPr>
            <a:spLocks noChangeArrowheads="1"/>
          </p:cNvSpPr>
          <p:nvPr/>
        </p:nvSpPr>
        <p:spPr bwMode="auto">
          <a:xfrm>
            <a:off x="-1765" y="-1720"/>
            <a:ext cx="3365570" cy="509200"/>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9220" name="Rectangle 8"/>
          <p:cNvSpPr>
            <a:spLocks noGrp="1" noRot="1" noChangeAspect="1" noChangeArrowheads="1" noTextEdit="1"/>
          </p:cNvSpPr>
          <p:nvPr>
            <p:ph type="sldImg"/>
          </p:nvPr>
        </p:nvSpPr>
        <p:spPr>
          <a:xfrm>
            <a:off x="457200" y="457200"/>
            <a:ext cx="6858000" cy="3859213"/>
          </a:xfrm>
          <a:ln/>
        </p:spPr>
      </p:sp>
      <p:sp>
        <p:nvSpPr>
          <p:cNvPr id="9221" name="Rectangle 9"/>
          <p:cNvSpPr>
            <a:spLocks noGrp="1" noChangeArrowheads="1"/>
          </p:cNvSpPr>
          <p:nvPr>
            <p:ph type="body" idx="1"/>
          </p:nvPr>
        </p:nvSpPr>
        <p:spPr>
          <a:noFill/>
          <a:ln/>
        </p:spPr>
        <p:txBody>
          <a:bodyPr lIns="14149" tIns="14149" rIns="14149" bIns="14149"/>
          <a:lstStyle/>
          <a:p>
            <a:pPr lvl="1" eaLnBrk="1" hangingPunct="1"/>
            <a:r>
              <a:rPr lang="en-US" altLang="en-US" dirty="0"/>
              <a:t>Functions make the basic query block more powerful, and they are used to manipulate data values. This is the first of two lessons that explore functions. It focuses on single-row character, number, and date functions.</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2269094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Rot="1" noChangeAspect="1" noChangeArrowheads="1" noTextEdit="1"/>
          </p:cNvSpPr>
          <p:nvPr>
            <p:ph type="sldImg"/>
          </p:nvPr>
        </p:nvSpPr>
        <p:spPr>
          <a:xfrm>
            <a:off x="457200" y="457200"/>
            <a:ext cx="6858000" cy="3859213"/>
          </a:xfrm>
          <a:ln/>
        </p:spPr>
      </p:sp>
      <p:sp>
        <p:nvSpPr>
          <p:cNvPr id="58371" name="Rectangle 6"/>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Courier New" pitchFamily="49" charset="0"/>
              </a:rPr>
              <a:t>SYSDATE</a:t>
            </a:r>
            <a:r>
              <a:rPr lang="en-US" altLang="en-US" dirty="0">
                <a:solidFill>
                  <a:schemeClr val="tx1"/>
                </a:solidFill>
              </a:rPr>
              <a:t> is a date function that returns the system date. You can use </a:t>
            </a:r>
            <a:r>
              <a:rPr lang="en-US" altLang="en-US" dirty="0">
                <a:solidFill>
                  <a:schemeClr val="tx1"/>
                </a:solidFill>
                <a:latin typeface="Courier New" pitchFamily="49" charset="0"/>
              </a:rPr>
              <a:t>SYSDATE</a:t>
            </a:r>
            <a:r>
              <a:rPr lang="en-US" altLang="en-US" dirty="0">
                <a:solidFill>
                  <a:schemeClr val="tx1"/>
                </a:solidFill>
              </a:rPr>
              <a:t> just as you would use any other column name. For example, you can display the system date by selecting </a:t>
            </a:r>
            <a:r>
              <a:rPr lang="en-US" altLang="en-US" dirty="0">
                <a:solidFill>
                  <a:schemeClr val="tx1"/>
                </a:solidFill>
                <a:latin typeface="Courier New" pitchFamily="49" charset="0"/>
              </a:rPr>
              <a:t>SYSDATE</a:t>
            </a:r>
            <a:r>
              <a:rPr lang="en-US" altLang="en-US" dirty="0">
                <a:solidFill>
                  <a:schemeClr val="tx1"/>
                </a:solidFill>
              </a:rPr>
              <a:t> from a table. It is customary to select </a:t>
            </a:r>
            <a:r>
              <a:rPr lang="en-US" altLang="en-US" dirty="0">
                <a:solidFill>
                  <a:schemeClr val="tx1"/>
                </a:solidFill>
                <a:latin typeface="Courier New" pitchFamily="49" charset="0"/>
              </a:rPr>
              <a:t>SYSDATE</a:t>
            </a:r>
            <a:r>
              <a:rPr lang="en-US" altLang="en-US" dirty="0">
                <a:solidFill>
                  <a:schemeClr val="tx1"/>
                </a:solidFill>
              </a:rPr>
              <a:t> from a public table called </a:t>
            </a:r>
            <a:r>
              <a:rPr lang="en-US" altLang="en-US" dirty="0">
                <a:solidFill>
                  <a:schemeClr val="tx1"/>
                </a:solidFill>
                <a:latin typeface="Courier New" pitchFamily="49" charset="0"/>
              </a:rPr>
              <a:t>DUAL</a:t>
            </a:r>
            <a:r>
              <a:rPr lang="en-US" altLang="en-US" dirty="0">
                <a:solidFill>
                  <a:schemeClr val="tx1"/>
                </a:solidFill>
              </a:rPr>
              <a:t>.</a:t>
            </a:r>
          </a:p>
          <a:p>
            <a:pPr lvl="1" eaLnBrk="1" hangingPunct="1"/>
            <a:r>
              <a:rPr lang="en-US" altLang="en-US" b="1" dirty="0">
                <a:solidFill>
                  <a:schemeClr val="tx1"/>
                </a:solidFill>
              </a:rPr>
              <a:t>Note:</a:t>
            </a:r>
            <a:r>
              <a:rPr lang="en-US" altLang="en-US" dirty="0">
                <a:solidFill>
                  <a:schemeClr val="tx1"/>
                </a:solidFill>
              </a:rPr>
              <a:t> </a:t>
            </a:r>
            <a:r>
              <a:rPr lang="en-US" altLang="en-US" dirty="0">
                <a:solidFill>
                  <a:schemeClr val="tx1"/>
                </a:solidFill>
                <a:latin typeface="Courier New" pitchFamily="49" charset="0"/>
                <a:cs typeface="Courier New" pitchFamily="49" charset="0"/>
              </a:rPr>
              <a:t>SYSDATE</a:t>
            </a:r>
            <a:r>
              <a:rPr lang="en-US" altLang="en-US" dirty="0">
                <a:solidFill>
                  <a:schemeClr val="tx1"/>
                </a:solidFill>
              </a:rPr>
              <a:t> returns the current date and time set for the operating system on which the database resides. Therefore, if you are in a place in Australia and connected to a remote database in a location in the United States (U.S.), the </a:t>
            </a:r>
            <a:r>
              <a:rPr lang="en-US" altLang="en-US" dirty="0">
                <a:solidFill>
                  <a:schemeClr val="tx1"/>
                </a:solidFill>
                <a:latin typeface="Courier New" pitchFamily="49" charset="0"/>
              </a:rPr>
              <a:t>SYSDATE</a:t>
            </a:r>
            <a:r>
              <a:rPr lang="en-US" altLang="en-US" dirty="0">
                <a:solidFill>
                  <a:schemeClr val="tx1"/>
                </a:solidFill>
              </a:rPr>
              <a:t> function will return the U.S. date and time. In such a case, to get the local time, you can use the </a:t>
            </a:r>
            <a:r>
              <a:rPr lang="en-US" altLang="en-US" dirty="0">
                <a:solidFill>
                  <a:schemeClr val="tx1"/>
                </a:solidFill>
                <a:latin typeface="Courier New" pitchFamily="49" charset="0"/>
              </a:rPr>
              <a:t>CURRENT_DATE</a:t>
            </a:r>
            <a:r>
              <a:rPr lang="en-US" altLang="en-US" dirty="0">
                <a:solidFill>
                  <a:schemeClr val="tx1"/>
                </a:solidFill>
              </a:rPr>
              <a:t> function that returns the current date in the session time zone. </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594276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457200" y="457200"/>
            <a:ext cx="6858000" cy="3859213"/>
          </a:xfrm>
          <a:ln/>
        </p:spPr>
      </p:sp>
      <p:sp>
        <p:nvSpPr>
          <p:cNvPr id="60419"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rPr>
              <a:t>CURRENT_DATE</a:t>
            </a:r>
            <a:r>
              <a:rPr lang="en-US" altLang="en-US" dirty="0"/>
              <a:t> and </a:t>
            </a:r>
            <a:r>
              <a:rPr lang="en-US" altLang="en-US" dirty="0">
                <a:latin typeface="Courier New" pitchFamily="49" charset="0"/>
              </a:rPr>
              <a:t>CURRENT_TIMESTAMP</a:t>
            </a:r>
            <a:r>
              <a:rPr lang="en-US" altLang="en-US" dirty="0"/>
              <a:t> functions return the current date and current time stamp, respectively.</a:t>
            </a:r>
          </a:p>
          <a:p>
            <a:pPr lvl="1"/>
            <a:r>
              <a:rPr lang="en-US" altLang="en-US" b="1" dirty="0">
                <a:solidFill>
                  <a:schemeClr val="tx1"/>
                </a:solidFill>
              </a:rPr>
              <a:t>Note: </a:t>
            </a:r>
            <a:r>
              <a:rPr lang="en-US" altLang="en-US" dirty="0">
                <a:solidFill>
                  <a:schemeClr val="tx1"/>
                </a:solidFill>
              </a:rPr>
              <a:t>The </a:t>
            </a:r>
            <a:r>
              <a:rPr lang="en-US" altLang="en-US" dirty="0">
                <a:solidFill>
                  <a:schemeClr val="tx1"/>
                </a:solidFill>
                <a:latin typeface="Courier New" pitchFamily="49" charset="0"/>
              </a:rPr>
              <a:t>SESSIONTIMEZONE</a:t>
            </a:r>
            <a:r>
              <a:rPr lang="en-US" altLang="en-US" dirty="0">
                <a:solidFill>
                  <a:schemeClr val="tx1"/>
                </a:solidFill>
              </a:rPr>
              <a:t> function returns the value of the current session’s time zone. The return type is a time zone offset (a character type in the format </a:t>
            </a:r>
            <a:r>
              <a:rPr lang="en-US" altLang="en-US" dirty="0">
                <a:solidFill>
                  <a:schemeClr val="tx1"/>
                </a:solidFill>
                <a:latin typeface="Courier New" pitchFamily="49" charset="0"/>
              </a:rPr>
              <a:t>'[+|-]TZH:TZM'</a:t>
            </a:r>
            <a:r>
              <a:rPr lang="en-US" altLang="en-US" dirty="0">
                <a:solidFill>
                  <a:schemeClr val="tx1"/>
                </a:solidFill>
              </a:rPr>
              <a:t>) or a time zone region name, depending on how the user specified the session time zone value in the most recent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SESSION</a:t>
            </a:r>
            <a:r>
              <a:rPr lang="en-US" altLang="en-US" dirty="0">
                <a:solidFill>
                  <a:schemeClr val="tx1"/>
                </a:solidFill>
              </a:rPr>
              <a:t> statement. The example in the slide shows that the session time zone is Universal timezone. Observe that the database time zone is different from the current session’s time zone.</a:t>
            </a:r>
          </a:p>
          <a:p>
            <a:pPr lvl="1"/>
            <a:endParaRPr lang="en-US" altLang="en-US" dirty="0"/>
          </a:p>
          <a:p>
            <a:pPr lvl="1">
              <a:lnSpc>
                <a:spcPct val="95000"/>
              </a:lnSpc>
              <a:spcBef>
                <a:spcPct val="20000"/>
              </a:spcBef>
            </a:pPr>
            <a:endParaRPr lang="en-US" altLang="en-US" dirty="0"/>
          </a:p>
          <a:p>
            <a:pPr lvl="1">
              <a:lnSpc>
                <a:spcPct val="95000"/>
              </a:lnSpc>
              <a:spcBef>
                <a:spcPct val="20000"/>
              </a:spcBef>
            </a:pP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2723430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457200" y="457200"/>
            <a:ext cx="6858000" cy="3859213"/>
          </a:xfrm>
          <a:ln/>
        </p:spPr>
      </p:sp>
      <p:sp>
        <p:nvSpPr>
          <p:cNvPr id="62467" name="Notes Placeholder 2"/>
          <p:cNvSpPr>
            <a:spLocks noGrp="1"/>
          </p:cNvSpPr>
          <p:nvPr>
            <p:ph type="body" idx="1"/>
          </p:nvPr>
        </p:nvSpPr>
        <p:spPr>
          <a:noFill/>
          <a:ln/>
        </p:spPr>
        <p:txBody>
          <a:bodyPr/>
          <a:lstStyle/>
          <a:p>
            <a:pPr lvl="1"/>
            <a:r>
              <a:rPr lang="en-US" altLang="en-US" dirty="0"/>
              <a:t>Because the database stores dates as numbers, you can perform calculations using arithmetic operators such as addition and subtraction. You can add and subtract number constants as well as dates.</a:t>
            </a:r>
          </a:p>
          <a:p>
            <a:pPr lvl="1"/>
            <a:r>
              <a:rPr lang="en-US" altLang="en-US" dirty="0"/>
              <a:t>You can perform the following operations:</a:t>
            </a:r>
          </a:p>
        </p:txBody>
      </p:sp>
      <p:graphicFrame>
        <p:nvGraphicFramePr>
          <p:cNvPr id="62468" name="Object 0"/>
          <p:cNvGraphicFramePr>
            <a:graphicFrameLocks/>
          </p:cNvGraphicFramePr>
          <p:nvPr>
            <p:extLst>
              <p:ext uri="{D42A27DB-BD31-4B8C-83A1-F6EECF244321}">
                <p14:modId xmlns:p14="http://schemas.microsoft.com/office/powerpoint/2010/main" val="2381658486"/>
              </p:ext>
            </p:extLst>
          </p:nvPr>
        </p:nvGraphicFramePr>
        <p:xfrm>
          <a:off x="783594" y="5461248"/>
          <a:ext cx="6215802" cy="1269557"/>
        </p:xfrm>
        <a:graphic>
          <a:graphicData uri="http://schemas.openxmlformats.org/presentationml/2006/ole">
            <mc:AlternateContent xmlns:mc="http://schemas.openxmlformats.org/markup-compatibility/2006">
              <mc:Choice xmlns:v="urn:schemas-microsoft-com:vml" Requires="v">
                <p:oleObj spid="_x0000_s5294" name="Document" r:id="rId4" imgW="5751783" imgH="1322906" progId="Word.Document.8">
                  <p:embed/>
                </p:oleObj>
              </mc:Choice>
              <mc:Fallback>
                <p:oleObj name="Document" r:id="rId4" imgW="5751783" imgH="1322906" progId="Word.Document.8">
                  <p:embed/>
                  <p:pic>
                    <p:nvPicPr>
                      <p:cNvPr id="62468"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594" y="5461248"/>
                        <a:ext cx="6215802" cy="126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2572924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xfrm>
            <a:off x="457200" y="457200"/>
            <a:ext cx="6858000" cy="3859213"/>
          </a:xfrm>
          <a:ln/>
        </p:spPr>
      </p:sp>
      <p:sp>
        <p:nvSpPr>
          <p:cNvPr id="64515" name="Rectangle 7"/>
          <p:cNvSpPr>
            <a:spLocks noGrp="1" noChangeArrowheads="1"/>
          </p:cNvSpPr>
          <p:nvPr>
            <p:ph type="body" idx="1"/>
          </p:nvPr>
        </p:nvSpPr>
        <p:spPr>
          <a:noFill/>
          <a:ln/>
        </p:spPr>
        <p:txBody>
          <a:bodyPr lIns="14149" tIns="14149" rIns="14149" bIns="14149"/>
          <a:lstStyle/>
          <a:p>
            <a:pPr lvl="1" eaLnBrk="1" hangingPunct="1"/>
            <a:r>
              <a:rPr lang="en-US" altLang="en-US" dirty="0"/>
              <a:t>The example in the slide displays the last name and the number of weeks employed for all employees in department 90. It subtracts the date on which the employee was hired from the current date (</a:t>
            </a:r>
            <a:r>
              <a:rPr lang="en-US" altLang="en-US" dirty="0">
                <a:latin typeface="Courier New" pitchFamily="49" charset="0"/>
              </a:rPr>
              <a:t>SYSDATE</a:t>
            </a:r>
            <a:r>
              <a:rPr lang="en-US" altLang="en-US" dirty="0"/>
              <a:t>) and divides the result by 7 to calculate the number of weeks that a worker has been employed.</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2707664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2720926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Rot="1" noChangeAspect="1" noChangeArrowheads="1" noTextEdit="1"/>
          </p:cNvSpPr>
          <p:nvPr>
            <p:ph type="sldImg"/>
          </p:nvPr>
        </p:nvSpPr>
        <p:spPr>
          <a:xfrm>
            <a:off x="457200" y="457200"/>
            <a:ext cx="6858000" cy="3859213"/>
          </a:xfrm>
          <a:ln/>
        </p:spPr>
      </p:sp>
      <p:sp>
        <p:nvSpPr>
          <p:cNvPr id="53251" name="Rectangle 7"/>
          <p:cNvSpPr>
            <a:spLocks noGrp="1" noChangeArrowheads="1"/>
          </p:cNvSpPr>
          <p:nvPr>
            <p:ph type="body" idx="1"/>
          </p:nvPr>
        </p:nvSpPr>
        <p:spPr>
          <a:noFill/>
          <a:ln/>
        </p:spPr>
        <p:txBody>
          <a:bodyPr lIns="14149" tIns="14149" rIns="14149" bIns="14149"/>
          <a:lstStyle/>
          <a:p>
            <a:pPr lvl="1" eaLnBrk="1" hangingPunct="1"/>
            <a:r>
              <a:rPr lang="en-US" altLang="en-US" dirty="0"/>
              <a:t>The supported range of dates is </a:t>
            </a:r>
            <a:r>
              <a:rPr lang="en-US" altLang="en-US" dirty="0">
                <a:latin typeface="Courier New" panose="02070309020205020404" pitchFamily="49" charset="0"/>
              </a:rPr>
              <a:t>'100-01-01'</a:t>
            </a:r>
            <a:r>
              <a:rPr lang="en-US" altLang="en-US" dirty="0"/>
              <a:t> to </a:t>
            </a:r>
            <a:r>
              <a:rPr lang="en-US" altLang="en-US" dirty="0">
                <a:latin typeface="Courier New" panose="02070309020205020404" pitchFamily="49" charset="0"/>
              </a:rPr>
              <a:t>'9999-12-31'</a:t>
            </a:r>
            <a:r>
              <a:rPr lang="en-US" altLang="en-US" dirty="0"/>
              <a:t>. The </a:t>
            </a:r>
            <a:r>
              <a:rPr lang="en-US" altLang="en-US" dirty="0">
                <a:latin typeface="Courier New" panose="02070309020205020404" pitchFamily="49" charset="0"/>
              </a:rPr>
              <a:t>MM</a:t>
            </a:r>
            <a:r>
              <a:rPr lang="en-US" altLang="en-US" dirty="0"/>
              <a:t> portion of the</a:t>
            </a:r>
            <a:r>
              <a:rPr lang="en-US" altLang="en-US" baseline="0" dirty="0"/>
              <a:t> date must be between 1 and 12, and the </a:t>
            </a:r>
            <a:r>
              <a:rPr lang="en-US" altLang="en-US" baseline="0" dirty="0">
                <a:latin typeface="Courier New" panose="02070309020205020404" pitchFamily="49" charset="0"/>
              </a:rPr>
              <a:t>DD</a:t>
            </a:r>
            <a:r>
              <a:rPr lang="en-US" altLang="en-US" baseline="0" dirty="0"/>
              <a:t> portion between 1 and 31. MySQL accepts dates in several formats, including other delimiters or no delimiters. For example, any of the following would be accepted for February 1, 2013:</a:t>
            </a:r>
          </a:p>
          <a:p>
            <a:pPr lvl="4" eaLnBrk="1" hangingPunct="1"/>
            <a:r>
              <a:rPr lang="en-US" altLang="en-US" baseline="0" dirty="0"/>
              <a:t>'2013-02-01'</a:t>
            </a:r>
          </a:p>
          <a:p>
            <a:pPr lvl="4" eaLnBrk="1" hangingPunct="1"/>
            <a:r>
              <a:rPr lang="en-US" altLang="en-US" baseline="0" dirty="0"/>
              <a:t>'2013/02/01'</a:t>
            </a:r>
          </a:p>
          <a:p>
            <a:pPr lvl="4" eaLnBrk="1" hangingPunct="1"/>
            <a:r>
              <a:rPr lang="en-US" altLang="en-US" baseline="0" dirty="0"/>
              <a:t>'20130201'</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3404079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Rot="1" noChangeAspect="1" noChangeArrowheads="1" noTextEdit="1"/>
          </p:cNvSpPr>
          <p:nvPr>
            <p:ph type="sldImg"/>
          </p:nvPr>
        </p:nvSpPr>
        <p:spPr>
          <a:xfrm>
            <a:off x="457200" y="457200"/>
            <a:ext cx="6858000" cy="3859213"/>
          </a:xfrm>
          <a:ln/>
        </p:spPr>
      </p:sp>
      <p:sp>
        <p:nvSpPr>
          <p:cNvPr id="58371" name="Rectangle 6"/>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use the</a:t>
            </a:r>
            <a:r>
              <a:rPr lang="en-US" altLang="en-US" baseline="0" dirty="0">
                <a:solidFill>
                  <a:schemeClr val="tx1"/>
                </a:solidFill>
              </a:rPr>
              <a:t> </a:t>
            </a:r>
            <a:r>
              <a:rPr lang="en-US" altLang="en-US" baseline="0" dirty="0">
                <a:solidFill>
                  <a:schemeClr val="tx1"/>
                </a:solidFill>
                <a:latin typeface="Courier New" panose="02070309020205020404" pitchFamily="49" charset="0"/>
              </a:rPr>
              <a:t>CURDATE()</a:t>
            </a:r>
            <a:r>
              <a:rPr lang="en-US" altLang="en-US" baseline="0" dirty="0">
                <a:solidFill>
                  <a:schemeClr val="tx1"/>
                </a:solidFill>
              </a:rPr>
              <a:t> function in any statement that requires a date and </a:t>
            </a:r>
            <a:r>
              <a:rPr lang="en-US" altLang="en-US" baseline="0" dirty="0">
                <a:solidFill>
                  <a:schemeClr val="tx1"/>
                </a:solidFill>
                <a:latin typeface="Courier New" panose="02070309020205020404" pitchFamily="49" charset="0"/>
              </a:rPr>
              <a:t>NOW()</a:t>
            </a:r>
            <a:r>
              <a:rPr lang="en-US" altLang="en-US" baseline="0" dirty="0">
                <a:solidFill>
                  <a:schemeClr val="tx1"/>
                </a:solidFill>
              </a:rPr>
              <a:t> in any statement that requires a date and time combination.</a:t>
            </a:r>
          </a:p>
          <a:p>
            <a:pPr eaLnBrk="1" hangingPunct="1"/>
            <a:r>
              <a:rPr lang="en-US" altLang="en-US" b="1" baseline="0" dirty="0">
                <a:solidFill>
                  <a:srgbClr val="0000FF"/>
                </a:solidFill>
              </a:rPr>
              <a:t>Instructor Note</a:t>
            </a:r>
          </a:p>
          <a:p>
            <a:pPr lvl="1" eaLnBrk="1" hangingPunct="1"/>
            <a:r>
              <a:rPr lang="en-US" altLang="en-US" baseline="0" dirty="0">
                <a:solidFill>
                  <a:srgbClr val="0000FF"/>
                </a:solidFill>
              </a:rPr>
              <a:t>Student might wonder why it doesn't say that </a:t>
            </a:r>
            <a:r>
              <a:rPr lang="en-US" altLang="en-US" baseline="0" dirty="0">
                <a:solidFill>
                  <a:srgbClr val="0000FF"/>
                </a:solidFill>
                <a:latin typeface="Courier New" panose="02070309020205020404" pitchFamily="49" charset="0"/>
              </a:rPr>
              <a:t>SYSDATE()</a:t>
            </a:r>
            <a:r>
              <a:rPr lang="en-US" altLang="en-US" baseline="0" dirty="0">
                <a:solidFill>
                  <a:srgbClr val="0000FF"/>
                </a:solidFill>
              </a:rPr>
              <a:t> is a synonym for </a:t>
            </a:r>
            <a:r>
              <a:rPr lang="en-US" altLang="en-US" baseline="0" dirty="0">
                <a:solidFill>
                  <a:srgbClr val="0000FF"/>
                </a:solidFill>
                <a:latin typeface="Courier New" panose="02070309020205020404" pitchFamily="49" charset="0"/>
              </a:rPr>
              <a:t>NOW()</a:t>
            </a:r>
            <a:r>
              <a:rPr lang="en-US" altLang="en-US" baseline="0" dirty="0">
                <a:solidFill>
                  <a:srgbClr val="0000FF"/>
                </a:solidFill>
              </a:rPr>
              <a:t>. That is because, even though it also displays the current date and time, it has slightly different behavior. The </a:t>
            </a:r>
            <a:r>
              <a:rPr lang="en-US" altLang="en-US" baseline="0" dirty="0">
                <a:solidFill>
                  <a:srgbClr val="0000FF"/>
                </a:solidFill>
                <a:latin typeface="Courier New" panose="02070309020205020404" pitchFamily="49" charset="0"/>
              </a:rPr>
              <a:t>SYSDATE()</a:t>
            </a:r>
            <a:r>
              <a:rPr lang="en-US" altLang="en-US" baseline="0" dirty="0">
                <a:solidFill>
                  <a:srgbClr val="0000FF"/>
                </a:solidFill>
              </a:rPr>
              <a:t> function displays the time that the function executes, while </a:t>
            </a:r>
            <a:r>
              <a:rPr lang="en-US" altLang="en-US" baseline="0" dirty="0">
                <a:solidFill>
                  <a:srgbClr val="0000FF"/>
                </a:solidFill>
                <a:latin typeface="Courier New" panose="02070309020205020404" pitchFamily="49" charset="0"/>
              </a:rPr>
              <a:t>NOW()</a:t>
            </a:r>
            <a:r>
              <a:rPr lang="en-US" altLang="en-US" baseline="0" dirty="0">
                <a:solidFill>
                  <a:srgbClr val="0000FF"/>
                </a:solidFill>
              </a:rPr>
              <a:t> returns the time that the statement began to execute, or within a stored procedure or trigger, the time that the function or triggering statement began to execute. The differences between </a:t>
            </a:r>
            <a:r>
              <a:rPr lang="en-US" altLang="en-US" baseline="0" dirty="0">
                <a:solidFill>
                  <a:srgbClr val="0000FF"/>
                </a:solidFill>
                <a:latin typeface="Courier New" panose="02070309020205020404" pitchFamily="49" charset="0"/>
              </a:rPr>
              <a:t>SYSDATE()</a:t>
            </a:r>
            <a:r>
              <a:rPr lang="en-US" altLang="en-US" baseline="0" dirty="0">
                <a:solidFill>
                  <a:srgbClr val="0000FF"/>
                </a:solidFill>
              </a:rPr>
              <a:t> and </a:t>
            </a:r>
            <a:r>
              <a:rPr lang="en-US" altLang="en-US" baseline="0" dirty="0">
                <a:solidFill>
                  <a:srgbClr val="0000FF"/>
                </a:solidFill>
                <a:latin typeface="Courier New" panose="02070309020205020404" pitchFamily="49" charset="0"/>
              </a:rPr>
              <a:t>NOW()</a:t>
            </a:r>
            <a:r>
              <a:rPr lang="en-US" altLang="en-US" baseline="0" dirty="0">
                <a:solidFill>
                  <a:srgbClr val="0000FF"/>
                </a:solidFill>
              </a:rPr>
              <a:t> don't matter for this course, but it would be inaccurate to call them synonyms.</a:t>
            </a:r>
            <a:endParaRPr lang="en-US" altLang="en-US" dirty="0">
              <a:solidFill>
                <a:srgbClr val="0000FF"/>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3990262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3496455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Rot="1" noChangeAspect="1" noChangeArrowheads="1" noTextEdit="1"/>
          </p:cNvSpPr>
          <p:nvPr>
            <p:ph type="sldImg"/>
          </p:nvPr>
        </p:nvSpPr>
        <p:spPr>
          <a:xfrm>
            <a:off x="457200" y="457200"/>
            <a:ext cx="6858000" cy="3859213"/>
          </a:xfrm>
          <a:ln/>
        </p:spPr>
      </p:sp>
      <p:sp>
        <p:nvSpPr>
          <p:cNvPr id="68611"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Date functions operate on Oracle dates. All date functions return a value of the </a:t>
            </a:r>
            <a:r>
              <a:rPr lang="en-US" altLang="en-US" dirty="0">
                <a:solidFill>
                  <a:schemeClr val="tx1"/>
                </a:solidFill>
                <a:latin typeface="Courier New" pitchFamily="49" charset="0"/>
              </a:rPr>
              <a:t>DATE</a:t>
            </a:r>
            <a:r>
              <a:rPr lang="en-US" altLang="en-US" dirty="0">
                <a:solidFill>
                  <a:schemeClr val="tx1"/>
                </a:solidFill>
              </a:rPr>
              <a:t> data type except </a:t>
            </a:r>
            <a:r>
              <a:rPr lang="en-US" altLang="en-US" dirty="0">
                <a:solidFill>
                  <a:schemeClr val="tx1"/>
                </a:solidFill>
                <a:latin typeface="Courier New" pitchFamily="49" charset="0"/>
              </a:rPr>
              <a:t>MONTHS_BETWEEN</a:t>
            </a:r>
            <a:r>
              <a:rPr lang="en-US" altLang="en-US" dirty="0">
                <a:solidFill>
                  <a:schemeClr val="tx1"/>
                </a:solidFill>
              </a:rPr>
              <a:t>, which returns a numeric value.</a:t>
            </a:r>
          </a:p>
          <a:p>
            <a:pPr lvl="2" eaLnBrk="1" hangingPunct="1">
              <a:lnSpc>
                <a:spcPct val="90000"/>
              </a:lnSpc>
              <a:buClr>
                <a:schemeClr val="tx1"/>
              </a:buClr>
              <a:buFont typeface="Courier New" pitchFamily="49" charset="0"/>
              <a:buChar char="•"/>
            </a:pPr>
            <a:r>
              <a:rPr lang="en-US" altLang="en-US" b="1" dirty="0">
                <a:solidFill>
                  <a:schemeClr val="tx1"/>
                </a:solidFill>
                <a:latin typeface="Courier New" pitchFamily="49" charset="0"/>
              </a:rPr>
              <a:t>MONTHS_BETWEEN</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date1, date2</a:t>
            </a:r>
            <a:r>
              <a:rPr lang="en-US" altLang="en-US" dirty="0">
                <a:solidFill>
                  <a:schemeClr val="tx1"/>
                </a:solidFill>
                <a:latin typeface="Courier New" pitchFamily="49" charset="0"/>
              </a:rPr>
              <a:t>)</a:t>
            </a:r>
            <a:r>
              <a:rPr lang="en-US" altLang="en-US" dirty="0">
                <a:solidFill>
                  <a:schemeClr val="tx1"/>
                </a:solidFill>
              </a:rPr>
              <a:t>:</a:t>
            </a:r>
            <a:r>
              <a:rPr lang="en-US" altLang="en-US" dirty="0">
                <a:solidFill>
                  <a:schemeClr val="tx1"/>
                </a:solidFill>
                <a:latin typeface="Symbol" pitchFamily="18" charset="2"/>
              </a:rPr>
              <a:t> </a:t>
            </a:r>
            <a:r>
              <a:rPr lang="en-US" altLang="en-US" dirty="0">
                <a:solidFill>
                  <a:schemeClr val="tx1"/>
                </a:solidFill>
              </a:rPr>
              <a:t>Finds the number of months between </a:t>
            </a:r>
            <a:r>
              <a:rPr lang="en-US" altLang="en-US" i="1" dirty="0">
                <a:solidFill>
                  <a:schemeClr val="tx1"/>
                </a:solidFill>
                <a:latin typeface="Courier New" pitchFamily="49" charset="0"/>
              </a:rPr>
              <a:t>date1</a:t>
            </a:r>
            <a:r>
              <a:rPr lang="en-US" altLang="en-US" dirty="0">
                <a:solidFill>
                  <a:schemeClr val="tx1"/>
                </a:solidFill>
              </a:rPr>
              <a:t> and </a:t>
            </a:r>
            <a:r>
              <a:rPr lang="en-US" altLang="en-US" i="1" dirty="0">
                <a:solidFill>
                  <a:schemeClr val="tx1"/>
                </a:solidFill>
                <a:latin typeface="Courier New" pitchFamily="49" charset="0"/>
              </a:rPr>
              <a:t>date2</a:t>
            </a:r>
            <a:r>
              <a:rPr lang="en-US" altLang="en-US" dirty="0">
                <a:solidFill>
                  <a:schemeClr val="tx1"/>
                </a:solidFill>
              </a:rPr>
              <a:t>. The result can be positive or negative. If </a:t>
            </a:r>
            <a:r>
              <a:rPr lang="en-US" altLang="en-US" i="1" dirty="0">
                <a:solidFill>
                  <a:schemeClr val="tx1"/>
                </a:solidFill>
                <a:latin typeface="Courier New" pitchFamily="49" charset="0"/>
              </a:rPr>
              <a:t>date1</a:t>
            </a:r>
            <a:r>
              <a:rPr lang="en-US" altLang="en-US" dirty="0">
                <a:solidFill>
                  <a:schemeClr val="tx1"/>
                </a:solidFill>
              </a:rPr>
              <a:t> is later than </a:t>
            </a:r>
            <a:r>
              <a:rPr lang="en-US" altLang="en-US" i="1" dirty="0">
                <a:solidFill>
                  <a:schemeClr val="tx1"/>
                </a:solidFill>
                <a:latin typeface="Courier New" pitchFamily="49" charset="0"/>
              </a:rPr>
              <a:t>date2</a:t>
            </a:r>
            <a:r>
              <a:rPr lang="en-US" altLang="en-US" dirty="0">
                <a:solidFill>
                  <a:schemeClr val="tx1"/>
                </a:solidFill>
              </a:rPr>
              <a:t>, the result is positive; if </a:t>
            </a:r>
            <a:r>
              <a:rPr lang="en-US" altLang="en-US" i="1" dirty="0">
                <a:solidFill>
                  <a:schemeClr val="tx1"/>
                </a:solidFill>
                <a:latin typeface="Courier New" pitchFamily="49" charset="0"/>
              </a:rPr>
              <a:t>date1</a:t>
            </a:r>
            <a:r>
              <a:rPr lang="en-US" altLang="en-US" dirty="0">
                <a:solidFill>
                  <a:schemeClr val="tx1"/>
                </a:solidFill>
              </a:rPr>
              <a:t> is earlier than </a:t>
            </a:r>
            <a:r>
              <a:rPr lang="en-US" altLang="en-US" i="1" dirty="0">
                <a:solidFill>
                  <a:schemeClr val="tx1"/>
                </a:solidFill>
                <a:latin typeface="Courier New" pitchFamily="49" charset="0"/>
              </a:rPr>
              <a:t>date2</a:t>
            </a:r>
            <a:r>
              <a:rPr lang="en-US" altLang="en-US" dirty="0">
                <a:solidFill>
                  <a:schemeClr val="tx1"/>
                </a:solidFill>
              </a:rPr>
              <a:t>, the result is negative. The noninteger part of the result represents a portion of the month.</a:t>
            </a:r>
          </a:p>
          <a:p>
            <a:pPr lvl="2" eaLnBrk="1" hangingPunct="1">
              <a:lnSpc>
                <a:spcPct val="90000"/>
              </a:lnSpc>
              <a:buClr>
                <a:schemeClr val="tx1"/>
              </a:buClr>
              <a:buFont typeface="Courier New" pitchFamily="49" charset="0"/>
              <a:buChar char="•"/>
            </a:pPr>
            <a:r>
              <a:rPr lang="en-US" altLang="en-US" b="1" dirty="0">
                <a:solidFill>
                  <a:schemeClr val="tx1"/>
                </a:solidFill>
                <a:latin typeface="Courier New" pitchFamily="49" charset="0"/>
              </a:rPr>
              <a:t>ADD_MONTHS</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date, n</a:t>
            </a:r>
            <a:r>
              <a:rPr lang="en-US" altLang="en-US" dirty="0">
                <a:solidFill>
                  <a:schemeClr val="tx1"/>
                </a:solidFill>
                <a:latin typeface="Courier New" pitchFamily="49" charset="0"/>
              </a:rPr>
              <a:t>)</a:t>
            </a:r>
            <a:r>
              <a:rPr lang="en-US" altLang="en-US" dirty="0">
                <a:solidFill>
                  <a:schemeClr val="tx1"/>
                </a:solidFill>
              </a:rPr>
              <a:t>:</a:t>
            </a:r>
            <a:r>
              <a:rPr lang="en-US" altLang="en-US" dirty="0">
                <a:solidFill>
                  <a:schemeClr val="tx1"/>
                </a:solidFill>
                <a:latin typeface="Symbol" pitchFamily="18" charset="2"/>
              </a:rPr>
              <a:t> </a:t>
            </a:r>
            <a:r>
              <a:rPr lang="en-US" altLang="en-US" dirty="0">
                <a:solidFill>
                  <a:schemeClr val="tx1"/>
                </a:solidFill>
              </a:rPr>
              <a:t>Adds </a:t>
            </a:r>
            <a:r>
              <a:rPr lang="en-US" altLang="en-US" i="1" dirty="0">
                <a:solidFill>
                  <a:schemeClr val="tx1"/>
                </a:solidFill>
                <a:latin typeface="Courier New" pitchFamily="49" charset="0"/>
              </a:rPr>
              <a:t>n</a:t>
            </a:r>
            <a:r>
              <a:rPr lang="en-US" altLang="en-US" dirty="0">
                <a:solidFill>
                  <a:schemeClr val="tx1"/>
                </a:solidFill>
              </a:rPr>
              <a:t> number of calendar months to</a:t>
            </a:r>
            <a:r>
              <a:rPr lang="en-US" altLang="en-US" i="1" dirty="0">
                <a:solidFill>
                  <a:schemeClr val="tx1"/>
                </a:solidFill>
              </a:rPr>
              <a:t> </a:t>
            </a:r>
            <a:r>
              <a:rPr lang="en-US" altLang="en-US" i="1" dirty="0">
                <a:solidFill>
                  <a:schemeClr val="tx1"/>
                </a:solidFill>
                <a:latin typeface="Courier New" pitchFamily="49" charset="0"/>
              </a:rPr>
              <a:t>date</a:t>
            </a:r>
            <a:r>
              <a:rPr lang="en-US" altLang="en-US" dirty="0">
                <a:solidFill>
                  <a:schemeClr val="tx1"/>
                </a:solidFill>
              </a:rPr>
              <a:t>. The value of </a:t>
            </a:r>
            <a:r>
              <a:rPr lang="en-US" altLang="en-US" i="1" dirty="0">
                <a:solidFill>
                  <a:schemeClr val="tx1"/>
                </a:solidFill>
                <a:latin typeface="Courier New" pitchFamily="49" charset="0"/>
              </a:rPr>
              <a:t>n</a:t>
            </a:r>
            <a:r>
              <a:rPr lang="en-US" altLang="en-US" dirty="0">
                <a:solidFill>
                  <a:schemeClr val="tx1"/>
                </a:solidFill>
              </a:rPr>
              <a:t> must be an integer and can be negative.</a:t>
            </a:r>
          </a:p>
          <a:p>
            <a:pPr lvl="2" eaLnBrk="1" hangingPunct="1">
              <a:lnSpc>
                <a:spcPct val="90000"/>
              </a:lnSpc>
              <a:buClr>
                <a:schemeClr val="tx1"/>
              </a:buClr>
              <a:buFont typeface="Courier New" pitchFamily="49" charset="0"/>
              <a:buChar char="•"/>
            </a:pPr>
            <a:r>
              <a:rPr lang="en-US" altLang="en-US" b="1" dirty="0">
                <a:solidFill>
                  <a:schemeClr val="tx1"/>
                </a:solidFill>
                <a:latin typeface="Courier New" pitchFamily="49" charset="0"/>
              </a:rPr>
              <a:t>NEXT_DAY</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date, </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char</a:t>
            </a:r>
            <a:r>
              <a:rPr lang="en-US" altLang="en-US" dirty="0">
                <a:solidFill>
                  <a:schemeClr val="tx1"/>
                </a:solidFill>
                <a:latin typeface="Courier New" pitchFamily="49" charset="0"/>
              </a:rPr>
              <a:t>')</a:t>
            </a:r>
            <a:r>
              <a:rPr lang="en-US" altLang="en-US" dirty="0">
                <a:solidFill>
                  <a:schemeClr val="tx1"/>
                </a:solidFill>
              </a:rPr>
              <a:t>:</a:t>
            </a:r>
            <a:r>
              <a:rPr lang="en-US" altLang="en-US" dirty="0">
                <a:solidFill>
                  <a:schemeClr val="tx1"/>
                </a:solidFill>
                <a:latin typeface="Symbol" pitchFamily="18" charset="2"/>
              </a:rPr>
              <a:t> </a:t>
            </a:r>
            <a:r>
              <a:rPr lang="en-US" altLang="en-US" dirty="0">
                <a:solidFill>
                  <a:schemeClr val="tx1"/>
                </a:solidFill>
              </a:rPr>
              <a:t>Finds the date of the next specified day of the week </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char</a:t>
            </a:r>
            <a:r>
              <a:rPr lang="en-US" altLang="en-US" dirty="0">
                <a:solidFill>
                  <a:schemeClr val="tx1"/>
                </a:solidFill>
                <a:latin typeface="Courier New" pitchFamily="49" charset="0"/>
              </a:rPr>
              <a:t>')</a:t>
            </a:r>
            <a:r>
              <a:rPr lang="en-US" altLang="en-US" dirty="0">
                <a:solidFill>
                  <a:schemeClr val="tx1"/>
                </a:solidFill>
              </a:rPr>
              <a:t> following </a:t>
            </a:r>
            <a:r>
              <a:rPr lang="en-US" altLang="en-US" i="1" dirty="0">
                <a:solidFill>
                  <a:schemeClr val="tx1"/>
                </a:solidFill>
                <a:latin typeface="Courier New" pitchFamily="49" charset="0"/>
              </a:rPr>
              <a:t>date</a:t>
            </a:r>
            <a:r>
              <a:rPr lang="en-US" altLang="en-US" dirty="0">
                <a:solidFill>
                  <a:schemeClr val="tx1"/>
                </a:solidFill>
              </a:rPr>
              <a:t>. The value of </a:t>
            </a:r>
            <a:r>
              <a:rPr lang="en-US" altLang="en-US" i="1" dirty="0">
                <a:solidFill>
                  <a:schemeClr val="tx1"/>
                </a:solidFill>
                <a:latin typeface="Courier New" pitchFamily="49" charset="0"/>
              </a:rPr>
              <a:t>char</a:t>
            </a:r>
            <a:r>
              <a:rPr lang="en-US" altLang="en-US" dirty="0">
                <a:solidFill>
                  <a:schemeClr val="tx1"/>
                </a:solidFill>
              </a:rPr>
              <a:t> may be a number representing a day or a character string.</a:t>
            </a:r>
          </a:p>
          <a:p>
            <a:pPr lvl="2" eaLnBrk="1" hangingPunct="1">
              <a:lnSpc>
                <a:spcPct val="90000"/>
              </a:lnSpc>
              <a:buClr>
                <a:schemeClr val="tx1"/>
              </a:buClr>
              <a:buFont typeface="Courier New" pitchFamily="49" charset="0"/>
              <a:buChar char="•"/>
            </a:pPr>
            <a:r>
              <a:rPr lang="en-US" altLang="en-US" b="1" dirty="0">
                <a:solidFill>
                  <a:schemeClr val="tx1"/>
                </a:solidFill>
                <a:latin typeface="Courier New" pitchFamily="49" charset="0"/>
              </a:rPr>
              <a:t>LAST_DAY</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date</a:t>
            </a:r>
            <a:r>
              <a:rPr lang="en-US" altLang="en-US" dirty="0">
                <a:solidFill>
                  <a:schemeClr val="tx1"/>
                </a:solidFill>
                <a:latin typeface="Courier New" pitchFamily="49" charset="0"/>
              </a:rPr>
              <a:t>)</a:t>
            </a:r>
            <a:r>
              <a:rPr lang="en-US" altLang="en-US" dirty="0">
                <a:solidFill>
                  <a:schemeClr val="tx1"/>
                </a:solidFill>
              </a:rPr>
              <a:t>:</a:t>
            </a:r>
            <a:r>
              <a:rPr lang="en-US" altLang="en-US" dirty="0">
                <a:solidFill>
                  <a:schemeClr val="tx1"/>
                </a:solidFill>
                <a:latin typeface="Symbol" pitchFamily="18" charset="2"/>
              </a:rPr>
              <a:t> </a:t>
            </a:r>
            <a:r>
              <a:rPr lang="en-US" altLang="en-US" dirty="0">
                <a:solidFill>
                  <a:schemeClr val="tx1"/>
                </a:solidFill>
              </a:rPr>
              <a:t>Finds the date of the last day of the month that contains </a:t>
            </a:r>
            <a:r>
              <a:rPr lang="en-US" altLang="en-US" i="1" dirty="0">
                <a:solidFill>
                  <a:schemeClr val="tx1"/>
                </a:solidFill>
                <a:latin typeface="Courier New" pitchFamily="49" charset="0"/>
              </a:rPr>
              <a:t>date</a:t>
            </a:r>
            <a:endParaRPr lang="en-US" altLang="en-US" i="1" dirty="0">
              <a:solidFill>
                <a:schemeClr val="tx1"/>
              </a:solidFill>
            </a:endParaRPr>
          </a:p>
          <a:p>
            <a:pPr lvl="1" eaLnBrk="1" hangingPunct="1">
              <a:lnSpc>
                <a:spcPct val="90000"/>
              </a:lnSpc>
              <a:spcBef>
                <a:spcPct val="20000"/>
              </a:spcBef>
              <a:buSzTx/>
              <a:buFontTx/>
              <a:buNone/>
            </a:pPr>
            <a:r>
              <a:rPr lang="en-US" altLang="en-US" dirty="0"/>
              <a:t>The preceding list is a subset of the available date functions. </a:t>
            </a:r>
            <a:r>
              <a:rPr lang="en-US" altLang="en-US" dirty="0">
                <a:latin typeface="Courier New" pitchFamily="49" charset="0"/>
              </a:rPr>
              <a:t>ROUND</a:t>
            </a:r>
            <a:r>
              <a:rPr lang="en-US" altLang="en-US" dirty="0"/>
              <a:t> and </a:t>
            </a:r>
            <a:r>
              <a:rPr lang="en-US" altLang="en-US" dirty="0">
                <a:latin typeface="Courier New" pitchFamily="49" charset="0"/>
              </a:rPr>
              <a:t>TRUNC</a:t>
            </a:r>
            <a:r>
              <a:rPr lang="en-US" altLang="en-US" dirty="0"/>
              <a:t> number functions can also be used to manipulate the date values as shown below:</a:t>
            </a:r>
          </a:p>
          <a:p>
            <a:pPr lvl="2" eaLnBrk="1" hangingPunct="1">
              <a:lnSpc>
                <a:spcPct val="90000"/>
              </a:lnSpc>
              <a:buClr>
                <a:schemeClr val="tx1"/>
              </a:buClr>
              <a:buFont typeface="Courier New" pitchFamily="49" charset="0"/>
              <a:buChar char="•"/>
            </a:pPr>
            <a:r>
              <a:rPr lang="en-US" altLang="en-US" b="1" dirty="0">
                <a:solidFill>
                  <a:schemeClr val="tx1"/>
                </a:solidFill>
                <a:latin typeface="Courier New" pitchFamily="49" charset="0"/>
              </a:rPr>
              <a:t>ROUND</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date</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fmt</a:t>
            </a:r>
            <a:r>
              <a:rPr lang="en-US" altLang="en-US" dirty="0">
                <a:solidFill>
                  <a:schemeClr val="tx1"/>
                </a:solidFill>
                <a:latin typeface="Courier New" pitchFamily="49" charset="0"/>
              </a:rPr>
              <a:t>'])</a:t>
            </a:r>
            <a:r>
              <a:rPr lang="en-US" altLang="en-US" dirty="0">
                <a:solidFill>
                  <a:schemeClr val="tx1"/>
                </a:solidFill>
              </a:rPr>
              <a:t>:</a:t>
            </a:r>
            <a:r>
              <a:rPr lang="en-US" altLang="en-US" dirty="0">
                <a:solidFill>
                  <a:schemeClr val="tx1"/>
                </a:solidFill>
                <a:latin typeface="Symbol" pitchFamily="18" charset="2"/>
              </a:rPr>
              <a:t> </a:t>
            </a:r>
            <a:r>
              <a:rPr lang="en-US" altLang="en-US" dirty="0">
                <a:solidFill>
                  <a:schemeClr val="tx1"/>
                </a:solidFill>
              </a:rPr>
              <a:t>Returns </a:t>
            </a:r>
            <a:r>
              <a:rPr lang="en-US" altLang="en-US" i="1" dirty="0">
                <a:solidFill>
                  <a:schemeClr val="tx1"/>
                </a:solidFill>
                <a:latin typeface="Courier New" pitchFamily="49" charset="0"/>
              </a:rPr>
              <a:t>date</a:t>
            </a:r>
            <a:r>
              <a:rPr lang="en-US" altLang="en-US" dirty="0">
                <a:solidFill>
                  <a:schemeClr val="tx1"/>
                </a:solidFill>
              </a:rPr>
              <a:t> rounded to</a:t>
            </a:r>
            <a:r>
              <a:rPr lang="en-US" altLang="en-US" i="1" dirty="0">
                <a:solidFill>
                  <a:schemeClr val="tx1"/>
                </a:solidFill>
              </a:rPr>
              <a:t> </a:t>
            </a:r>
            <a:r>
              <a:rPr lang="en-US" altLang="en-US" dirty="0">
                <a:solidFill>
                  <a:schemeClr val="tx1"/>
                </a:solidFill>
              </a:rPr>
              <a:t>the unit that is specified by the format model </a:t>
            </a:r>
            <a:r>
              <a:rPr lang="en-US" altLang="en-US" i="1" dirty="0">
                <a:solidFill>
                  <a:schemeClr val="tx1"/>
                </a:solidFill>
                <a:latin typeface="Courier New" pitchFamily="49" charset="0"/>
              </a:rPr>
              <a:t>fmt</a:t>
            </a:r>
            <a:r>
              <a:rPr lang="en-US" altLang="en-US" i="1" dirty="0">
                <a:solidFill>
                  <a:schemeClr val="tx1"/>
                </a:solidFill>
              </a:rPr>
              <a:t>.</a:t>
            </a:r>
            <a:r>
              <a:rPr lang="en-US" altLang="en-US" dirty="0">
                <a:solidFill>
                  <a:schemeClr val="tx1"/>
                </a:solidFill>
              </a:rPr>
              <a:t> If the format model </a:t>
            </a:r>
            <a:r>
              <a:rPr lang="en-US" altLang="en-US" i="1" dirty="0">
                <a:solidFill>
                  <a:schemeClr val="tx1"/>
                </a:solidFill>
              </a:rPr>
              <a:t>fmt </a:t>
            </a:r>
            <a:r>
              <a:rPr lang="en-US" altLang="en-US" dirty="0">
                <a:solidFill>
                  <a:schemeClr val="tx1"/>
                </a:solidFill>
              </a:rPr>
              <a:t>is omitted,</a:t>
            </a:r>
            <a:r>
              <a:rPr lang="en-US" altLang="en-US" i="1" dirty="0">
                <a:solidFill>
                  <a:schemeClr val="tx1"/>
                </a:solidFill>
              </a:rPr>
              <a:t> date</a:t>
            </a:r>
            <a:r>
              <a:rPr lang="en-US" altLang="en-US" dirty="0">
                <a:solidFill>
                  <a:schemeClr val="tx1"/>
                </a:solidFill>
              </a:rPr>
              <a:t> is rounded to the nearest day.</a:t>
            </a:r>
          </a:p>
          <a:p>
            <a:pPr lvl="2" eaLnBrk="1" hangingPunct="1">
              <a:lnSpc>
                <a:spcPct val="90000"/>
              </a:lnSpc>
              <a:buClr>
                <a:schemeClr val="tx1"/>
              </a:buClr>
              <a:buFont typeface="Courier New" pitchFamily="49" charset="0"/>
              <a:buChar char="•"/>
            </a:pPr>
            <a:r>
              <a:rPr lang="en-US" altLang="en-US" b="1" dirty="0">
                <a:solidFill>
                  <a:schemeClr val="tx1"/>
                </a:solidFill>
                <a:latin typeface="Courier New" pitchFamily="49" charset="0"/>
              </a:rPr>
              <a:t>TRUNC</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date</a:t>
            </a:r>
            <a:r>
              <a:rPr lang="en-US" altLang="en-US" dirty="0">
                <a:solidFill>
                  <a:schemeClr val="tx1"/>
                </a:solidFill>
                <a:latin typeface="Courier New" pitchFamily="49" charset="0"/>
              </a:rPr>
              <a:t>[, '</a:t>
            </a:r>
            <a:r>
              <a:rPr lang="en-US" altLang="en-US" i="1" dirty="0">
                <a:solidFill>
                  <a:schemeClr val="tx1"/>
                </a:solidFill>
                <a:latin typeface="Courier New" pitchFamily="49" charset="0"/>
              </a:rPr>
              <a:t>fmt</a:t>
            </a:r>
            <a:r>
              <a:rPr lang="en-US" altLang="en-US" dirty="0">
                <a:solidFill>
                  <a:schemeClr val="tx1"/>
                </a:solidFill>
                <a:latin typeface="Courier New" pitchFamily="49" charset="0"/>
              </a:rPr>
              <a:t>'])</a:t>
            </a:r>
            <a:r>
              <a:rPr lang="en-US" altLang="en-US" dirty="0">
                <a:solidFill>
                  <a:schemeClr val="tx1"/>
                </a:solidFill>
              </a:rPr>
              <a:t>:</a:t>
            </a:r>
            <a:r>
              <a:rPr lang="en-US" altLang="en-US" dirty="0">
                <a:solidFill>
                  <a:schemeClr val="tx1"/>
                </a:solidFill>
                <a:latin typeface="Symbol" pitchFamily="18" charset="2"/>
              </a:rPr>
              <a:t> </a:t>
            </a:r>
            <a:r>
              <a:rPr lang="en-US" altLang="en-US" dirty="0">
                <a:solidFill>
                  <a:schemeClr val="tx1"/>
                </a:solidFill>
              </a:rPr>
              <a:t>Returns </a:t>
            </a:r>
            <a:r>
              <a:rPr lang="en-US" altLang="en-US" i="1" dirty="0">
                <a:solidFill>
                  <a:schemeClr val="tx1"/>
                </a:solidFill>
                <a:latin typeface="Courier New" pitchFamily="49" charset="0"/>
              </a:rPr>
              <a:t>date</a:t>
            </a:r>
            <a:r>
              <a:rPr lang="en-US" altLang="en-US" dirty="0">
                <a:solidFill>
                  <a:schemeClr val="tx1"/>
                </a:solidFill>
              </a:rPr>
              <a:t> with the time portion of the day truncated to the</a:t>
            </a:r>
            <a:r>
              <a:rPr lang="en-US" altLang="en-US" dirty="0"/>
              <a:t> unit that is specified by the format model </a:t>
            </a:r>
            <a:r>
              <a:rPr lang="en-US" altLang="en-US" i="1" dirty="0">
                <a:latin typeface="Courier New" pitchFamily="49" charset="0"/>
              </a:rPr>
              <a:t>fmt</a:t>
            </a:r>
            <a:r>
              <a:rPr lang="en-US" altLang="en-US" dirty="0"/>
              <a:t>. If the format model </a:t>
            </a:r>
            <a:r>
              <a:rPr lang="en-US" altLang="en-US" i="1" dirty="0">
                <a:latin typeface="Courier New" pitchFamily="49" charset="0"/>
              </a:rPr>
              <a:t>fmt</a:t>
            </a:r>
            <a:r>
              <a:rPr lang="en-US" altLang="en-US" dirty="0"/>
              <a:t> is omitted, </a:t>
            </a:r>
            <a:r>
              <a:rPr lang="en-US" altLang="en-US" i="1" dirty="0">
                <a:latin typeface="Courier New" pitchFamily="49" charset="0"/>
              </a:rPr>
              <a:t>date</a:t>
            </a:r>
            <a:r>
              <a:rPr lang="en-US" altLang="en-US" dirty="0"/>
              <a:t> is truncated to the nearest day.</a:t>
            </a:r>
          </a:p>
          <a:p>
            <a:pPr lvl="1" eaLnBrk="1" hangingPunct="1">
              <a:lnSpc>
                <a:spcPct val="90000"/>
              </a:lnSpc>
              <a:spcBef>
                <a:spcPct val="0"/>
              </a:spcBef>
              <a:buClr>
                <a:schemeClr val="tx1"/>
              </a:buClr>
              <a:buSzTx/>
            </a:pPr>
            <a:r>
              <a:rPr lang="en-US" altLang="en-US" dirty="0"/>
              <a:t>The format models are covered in detail in the lesson titled “Using Conversion Functions and Conditional Expressions.”</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214311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Notes Placeholder 7"/>
          <p:cNvSpPr>
            <a:spLocks noGrp="1"/>
          </p:cNvSpPr>
          <p:nvPr>
            <p:ph type="body" idx="1"/>
          </p:nvPr>
        </p:nvSpPr>
        <p:spPr/>
        <p:txBody>
          <a:bodyPr>
            <a:normAutofit/>
          </a:bodyPr>
          <a:lstStyle/>
          <a:p>
            <a:pPr lvl="1" eaLnBrk="1" hangingPunct="1"/>
            <a:r>
              <a:rPr lang="en-US" altLang="en-US" dirty="0"/>
              <a:t>In the example in the slide, the </a:t>
            </a:r>
            <a:r>
              <a:rPr lang="en-US" altLang="en-US" dirty="0">
                <a:latin typeface="Courier New" pitchFamily="49" charset="0"/>
              </a:rPr>
              <a:t>ADD_MONTHS</a:t>
            </a:r>
            <a:r>
              <a:rPr lang="en-US" altLang="en-US" dirty="0"/>
              <a:t> function adds one month to the supplied date value “31-JAN-16” and returns “29-FEB-16.” The function recognizes the year 2016 as a leap year and, therefore, returns the last day of the February month. If you change the input date value to “31-JAN-18,” the function returns “28-FEB-18.” </a:t>
            </a:r>
          </a:p>
          <a:p>
            <a:pPr lvl="1" eaLnBrk="1" hangingPunct="1">
              <a:lnSpc>
                <a:spcPct val="95000"/>
              </a:lnSpc>
            </a:pPr>
            <a:r>
              <a:rPr lang="en-US" altLang="en-US" dirty="0"/>
              <a:t>For example, display the employee number, hire date, number of months employed, six-month review date, first Friday after hire date, and the last day of the hire month for all employees who have been employed for fewer than 150 months.</a:t>
            </a:r>
          </a:p>
          <a:p>
            <a:pPr lvl="1" eaLnBrk="1" hangingPunct="1">
              <a:lnSpc>
                <a:spcPct val="95000"/>
              </a:lnSpc>
            </a:pPr>
            <a:endParaRPr lang="en-US" altLang="en-US" sz="500" dirty="0"/>
          </a:p>
          <a:p>
            <a:pPr lvl="3" eaLnBrk="1" hangingPunct="1">
              <a:lnSpc>
                <a:spcPct val="95000"/>
              </a:lnSpc>
              <a:buNone/>
            </a:pPr>
            <a:r>
              <a:rPr lang="en-US" altLang="en-US" dirty="0">
                <a:latin typeface="Courier New" pitchFamily="49" charset="0"/>
              </a:rPr>
              <a:t>SELECT employee_id, hire_date, MONTHS_BETWEEN (SYSDATE, hire_date) TENURE, ADD_MONTHS (hire_date, 6) REVIEW,  NEXT_DAY (hire_date, 'FRIDAY'), LAST_DAY(hire_date) </a:t>
            </a:r>
          </a:p>
          <a:p>
            <a:pPr lvl="3" eaLnBrk="1" hangingPunct="1">
              <a:lnSpc>
                <a:spcPct val="95000"/>
              </a:lnSpc>
              <a:buNone/>
            </a:pPr>
            <a:r>
              <a:rPr lang="en-US" altLang="en-US" dirty="0">
                <a:latin typeface="Courier New" pitchFamily="49" charset="0"/>
              </a:rPr>
              <a:t>FROM employees WHERE  MONTHS_BETWEEN (SYSDATE, hire_date) &lt; 150;</a:t>
            </a:r>
          </a:p>
          <a:p>
            <a:pPr lvl="1" eaLnBrk="1" hangingPunct="1">
              <a:lnSpc>
                <a:spcPct val="95000"/>
              </a:lnSpc>
            </a:pPr>
            <a:endParaRPr lang="en-US" altLang="en-US" dirty="0">
              <a:latin typeface="Courier New" pitchFamily="49" charset="0"/>
            </a:endParaRP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39</a:t>
            </a:fld>
            <a:endParaRPr lang="en-US" dirty="0"/>
          </a:p>
        </p:txBody>
      </p:sp>
    </p:spTree>
    <p:extLst>
      <p:ext uri="{BB962C8B-B14F-4D97-AF65-F5344CB8AC3E}">
        <p14:creationId xmlns:p14="http://schemas.microsoft.com/office/powerpoint/2010/main" val="32807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a:t>Consider a scenario where Zhen, an HR manager in China, wants to calculate the average salary across various departments of all employees working in China. In order to generate such information, Zhen has to enter conditions such as country name (China) and get the list of employees working in China. Then he has to enter the operation to be performed on the values (in this case, </a:t>
            </a:r>
            <a:r>
              <a:rPr lang="en-US" dirty="0">
                <a:latin typeface="Courier New"/>
              </a:rPr>
              <a:t>AVERAGE </a:t>
            </a:r>
            <a:r>
              <a:rPr lang="en-US" dirty="0"/>
              <a:t>salary). The HR application queries the database conditionally and then applies the mathematical operation to calculate the average salary. The results are returned to Zhen, along with a chart for analysis.</a:t>
            </a:r>
          </a:p>
          <a:p>
            <a:pPr lvl="1"/>
            <a:r>
              <a:rPr lang="en-US" dirty="0"/>
              <a:t>The operations performed on the values returned by a SQL query are called Functions. There are different types of functions, which are useful when you want to apply some kind of customization on the values returned by the query. In the following lessons, you will learn about the different types of functions.</a:t>
            </a:r>
          </a:p>
          <a:p>
            <a:pPr lvl="1"/>
            <a:endParaRPr lang="en-US" dirty="0"/>
          </a:p>
          <a:p>
            <a:pPr lvl="1"/>
            <a:r>
              <a:rPr lang="en-US" dirty="0"/>
              <a:t> </a:t>
            </a:r>
          </a:p>
        </p:txBody>
      </p:sp>
      <p:sp>
        <p:nvSpPr>
          <p:cNvPr id="10" name="Slide Image Placeholder 9"/>
          <p:cNvSpPr>
            <a:spLocks noGrp="1" noRot="1" noChangeAspect="1"/>
          </p:cNvSpPr>
          <p:nvPr>
            <p:ph type="sldImg"/>
          </p:nvPr>
        </p:nvSpPr>
        <p:spPr>
          <a:xfrm>
            <a:off x="457200" y="457200"/>
            <a:ext cx="6858000" cy="3859213"/>
          </a:xfrm>
        </p:spPr>
      </p:sp>
      <p:sp>
        <p:nvSpPr>
          <p:cNvPr id="5" name="Footer Placeholder 4"/>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2895732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457200" y="457200"/>
            <a:ext cx="6858000" cy="3859213"/>
          </a:xfrm>
          <a:ln/>
        </p:spPr>
      </p:sp>
      <p:sp>
        <p:nvSpPr>
          <p:cNvPr id="72707"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ROUND</a:t>
            </a:r>
            <a:r>
              <a:rPr lang="en-US" altLang="en-US" dirty="0"/>
              <a:t> and </a:t>
            </a:r>
            <a:r>
              <a:rPr lang="en-US" altLang="en-US" dirty="0">
                <a:latin typeface="Courier New" pitchFamily="49" charset="0"/>
                <a:cs typeface="Courier New" pitchFamily="49" charset="0"/>
              </a:rPr>
              <a:t>TRUNC</a:t>
            </a:r>
            <a:r>
              <a:rPr lang="en-US" altLang="en-US" dirty="0"/>
              <a:t> functions can be used for number and date values. When used with dates, these functions round or truncate to the specified format model. Therefore, you can round dates to the nearest year or month. If the format model is month, dates 1-15 result in the first day of the current month. Dates 16-31 result in the first day of the next month. If the format model is year, months 1-6 result in January 1 of the current year. Months 7-12 result in January 1 of the next year.</a:t>
            </a:r>
          </a:p>
          <a:p>
            <a:pPr lvl="1"/>
            <a:r>
              <a:rPr lang="en-US" altLang="en-US" b="1" dirty="0"/>
              <a:t>Example</a:t>
            </a:r>
          </a:p>
          <a:p>
            <a:pPr lvl="1"/>
            <a:r>
              <a:rPr lang="en-US" altLang="en-US" dirty="0"/>
              <a:t>Compare the hire dates for all employees who started in 2010. Display the employee number, hire date, and starting month using the </a:t>
            </a:r>
            <a:r>
              <a:rPr lang="en-US" altLang="en-US" dirty="0">
                <a:latin typeface="Courier New" pitchFamily="49" charset="0"/>
                <a:cs typeface="Courier New" pitchFamily="49" charset="0"/>
              </a:rPr>
              <a:t>ROUND</a:t>
            </a:r>
            <a:r>
              <a:rPr lang="en-US" altLang="en-US" dirty="0"/>
              <a:t> and </a:t>
            </a:r>
            <a:r>
              <a:rPr lang="en-US" altLang="en-US" dirty="0">
                <a:latin typeface="Courier New" pitchFamily="49" charset="0"/>
                <a:cs typeface="Courier New" pitchFamily="49" charset="0"/>
              </a:rPr>
              <a:t>TRUNC</a:t>
            </a:r>
            <a:r>
              <a:rPr lang="en-US" altLang="en-US" dirty="0"/>
              <a:t> functions.</a:t>
            </a:r>
          </a:p>
          <a:p>
            <a:pPr lvl="4"/>
            <a:r>
              <a:rPr lang="en-US" altLang="en-US" dirty="0"/>
              <a:t>SELECT employee_id, hire_date,</a:t>
            </a:r>
          </a:p>
          <a:p>
            <a:pPr lvl="4"/>
            <a:r>
              <a:rPr lang="en-US" altLang="en-US" dirty="0"/>
              <a:t>ROUND(hire_date, 'MONTH'), TRUNC(hire_date, 'MONTH')</a:t>
            </a:r>
          </a:p>
          <a:p>
            <a:pPr lvl="4"/>
            <a:r>
              <a:rPr lang="en-US" altLang="en-US" dirty="0"/>
              <a:t>FROM   employees</a:t>
            </a:r>
          </a:p>
          <a:p>
            <a:pPr lvl="4"/>
            <a:r>
              <a:rPr lang="en-US" altLang="en-US" dirty="0"/>
              <a:t>WHERE  hire_date LIKE '%10';</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40</a:t>
            </a:fld>
            <a:endParaRPr lang="en-US" dirty="0"/>
          </a:p>
        </p:txBody>
      </p:sp>
    </p:spTree>
    <p:extLst>
      <p:ext uri="{BB962C8B-B14F-4D97-AF65-F5344CB8AC3E}">
        <p14:creationId xmlns:p14="http://schemas.microsoft.com/office/powerpoint/2010/main" val="18146197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Rot="1" noChangeAspect="1" noChangeArrowheads="1" noTextEdit="1"/>
          </p:cNvSpPr>
          <p:nvPr>
            <p:ph type="sldImg"/>
          </p:nvPr>
        </p:nvSpPr>
        <p:spPr>
          <a:xfrm>
            <a:off x="457200" y="457200"/>
            <a:ext cx="6858000" cy="3859213"/>
          </a:xfrm>
          <a:ln/>
        </p:spPr>
      </p:sp>
      <p:sp>
        <p:nvSpPr>
          <p:cNvPr id="68611"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Date functions operate on MySQL dates.</a:t>
            </a:r>
            <a:r>
              <a:rPr lang="en-US" altLang="en-US" baseline="0" dirty="0">
                <a:solidFill>
                  <a:srgbClr val="000000"/>
                </a:solidFill>
              </a:rPr>
              <a:t> The functions listed in the slide are just a small portion of the functions available to operate on MySQL dates.</a:t>
            </a:r>
            <a:endParaRPr lang="en-US" altLang="en-US" dirty="0">
              <a:solidFill>
                <a:schemeClr val="tx1"/>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41</a:t>
            </a:fld>
            <a:endParaRPr lang="en-US" dirty="0"/>
          </a:p>
        </p:txBody>
      </p:sp>
    </p:spTree>
    <p:extLst>
      <p:ext uri="{BB962C8B-B14F-4D97-AF65-F5344CB8AC3E}">
        <p14:creationId xmlns:p14="http://schemas.microsoft.com/office/powerpoint/2010/main" val="35331973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The query displays</a:t>
            </a:r>
            <a:r>
              <a:rPr lang="en-US" baseline="0" dirty="0"/>
              <a:t> the following:</a:t>
            </a:r>
          </a:p>
          <a:p>
            <a:pPr lvl="2"/>
            <a:r>
              <a:rPr lang="en-US" baseline="0" dirty="0"/>
              <a:t>Employee ID</a:t>
            </a:r>
          </a:p>
          <a:p>
            <a:pPr lvl="2"/>
            <a:r>
              <a:rPr lang="en-US" baseline="0" dirty="0"/>
              <a:t>Hire date</a:t>
            </a:r>
          </a:p>
          <a:p>
            <a:pPr lvl="2"/>
            <a:r>
              <a:rPr lang="en-US" baseline="0" dirty="0"/>
              <a:t>The date of the employee's first six month review with a column heading of Review. This is calculated by adding an interval of 6 months to the hire date.</a:t>
            </a:r>
          </a:p>
          <a:p>
            <a:pPr lvl="2"/>
            <a:r>
              <a:rPr lang="en-US" baseline="0" dirty="0"/>
              <a:t>The number of days since the employee was hired with a column heading of Tenure. This is calculated as the difference between the hire date and the current date.</a:t>
            </a:r>
          </a:p>
          <a:p>
            <a:pPr lvl="1"/>
            <a:r>
              <a:rPr lang="en-US" baseline="0" dirty="0"/>
              <a:t>The query selects those employees who were hired less than 4 years ago. It compares the hire date to see if it is later (greater) than the date that was four years before today, which is calculated by subtracting an interval of 4 years from the current date.</a:t>
            </a:r>
          </a:p>
        </p:txBody>
      </p:sp>
      <p:sp>
        <p:nvSpPr>
          <p:cNvPr id="6" name="Footer Placeholder 5"/>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42</a:t>
            </a:fld>
            <a:endParaRPr lang="en-US" dirty="0"/>
          </a:p>
        </p:txBody>
      </p:sp>
    </p:spTree>
    <p:extLst>
      <p:ext uri="{BB962C8B-B14F-4D97-AF65-F5344CB8AC3E}">
        <p14:creationId xmlns:p14="http://schemas.microsoft.com/office/powerpoint/2010/main" val="34664236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457200" y="457200"/>
            <a:ext cx="6858000" cy="3859213"/>
          </a:xfrm>
          <a:ln/>
        </p:spPr>
      </p:sp>
      <p:sp>
        <p:nvSpPr>
          <p:cNvPr id="72707" name="Notes Placeholder 2"/>
          <p:cNvSpPr>
            <a:spLocks noGrp="1"/>
          </p:cNvSpPr>
          <p:nvPr>
            <p:ph type="body" idx="1"/>
          </p:nvPr>
        </p:nvSpPr>
        <p:spPr>
          <a:noFill/>
          <a:ln/>
        </p:spPr>
        <p:txBody>
          <a:bodyPr/>
          <a:lstStyle/>
          <a:p>
            <a:pPr lvl="1"/>
            <a:r>
              <a:rPr lang="en-US" altLang="en-US" dirty="0"/>
              <a:t>There are a great many other</a:t>
            </a:r>
            <a:r>
              <a:rPr lang="en-US" altLang="en-US" baseline="0" dirty="0"/>
              <a:t> functions that enable you to work with dates in MySQL</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43</a:t>
            </a:fld>
            <a:endParaRPr lang="en-US" dirty="0"/>
          </a:p>
        </p:txBody>
      </p:sp>
    </p:spTree>
    <p:extLst>
      <p:ext uri="{BB962C8B-B14F-4D97-AF65-F5344CB8AC3E}">
        <p14:creationId xmlns:p14="http://schemas.microsoft.com/office/powerpoint/2010/main" val="375069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44</a:t>
            </a:fld>
            <a:endParaRPr lang="en-US" dirty="0"/>
          </a:p>
        </p:txBody>
      </p:sp>
    </p:spTree>
    <p:extLst>
      <p:ext uri="{BB962C8B-B14F-4D97-AF65-F5344CB8AC3E}">
        <p14:creationId xmlns:p14="http://schemas.microsoft.com/office/powerpoint/2010/main" val="1830153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body" idx="1"/>
          </p:nvPr>
        </p:nvSpPr>
        <p:spPr>
          <a:noFill/>
          <a:ln/>
        </p:spPr>
        <p:txBody>
          <a:bodyPr/>
          <a:lstStyle/>
          <a:p>
            <a:pPr lvl="1"/>
            <a:r>
              <a:rPr lang="en-US" altLang="en-US" dirty="0"/>
              <a:t>This practice provides a variety of exercises using different functions that are available for character, number, and date data types.</a:t>
            </a:r>
          </a:p>
        </p:txBody>
      </p:sp>
      <p:sp>
        <p:nvSpPr>
          <p:cNvPr id="78851"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45</a:t>
            </a:fld>
            <a:endParaRPr lang="en-US" dirty="0"/>
          </a:p>
        </p:txBody>
      </p:sp>
    </p:spTree>
    <p:extLst>
      <p:ext uri="{BB962C8B-B14F-4D97-AF65-F5344CB8AC3E}">
        <p14:creationId xmlns:p14="http://schemas.microsoft.com/office/powerpoint/2010/main" val="2421561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26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3947910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0"/>
          <p:cNvSpPr>
            <a:spLocks noGrp="1" noRot="1" noChangeAspect="1" noChangeArrowheads="1" noTextEdit="1"/>
          </p:cNvSpPr>
          <p:nvPr>
            <p:ph type="sldImg"/>
          </p:nvPr>
        </p:nvSpPr>
        <p:spPr>
          <a:xfrm>
            <a:off x="457200" y="457200"/>
            <a:ext cx="6858000" cy="3859213"/>
          </a:xfrm>
          <a:ln/>
        </p:spPr>
      </p:sp>
      <p:sp>
        <p:nvSpPr>
          <p:cNvPr id="13315" name="Rectangle 1031"/>
          <p:cNvSpPr>
            <a:spLocks noGrp="1" noChangeArrowheads="1"/>
          </p:cNvSpPr>
          <p:nvPr>
            <p:ph type="body" idx="1"/>
          </p:nvPr>
        </p:nvSpPr>
        <p:spPr>
          <a:noFill/>
          <a:ln/>
        </p:spPr>
        <p:txBody>
          <a:bodyPr lIns="14149" tIns="14149" rIns="14149" bIns="14149"/>
          <a:lstStyle/>
          <a:p>
            <a:pPr lvl="1" eaLnBrk="1" hangingPunct="1"/>
            <a:r>
              <a:rPr lang="en-US" altLang="en-US" dirty="0"/>
              <a:t>Functions are a very powerful feature of SQL. You can use functions to do the following:</a:t>
            </a:r>
          </a:p>
          <a:p>
            <a:pPr lvl="2" eaLnBrk="1" hangingPunct="1"/>
            <a:r>
              <a:rPr lang="en-US" altLang="en-US" dirty="0"/>
              <a:t>Perform calculations on data.</a:t>
            </a:r>
          </a:p>
          <a:p>
            <a:pPr lvl="2" eaLnBrk="1" hangingPunct="1"/>
            <a:r>
              <a:rPr lang="en-US" altLang="en-US" dirty="0"/>
              <a:t>Modify individual data items.</a:t>
            </a:r>
          </a:p>
          <a:p>
            <a:pPr lvl="2" eaLnBrk="1" hangingPunct="1"/>
            <a:r>
              <a:rPr lang="en-US" altLang="en-US" dirty="0"/>
              <a:t>Manipulate output for groups of rows.</a:t>
            </a:r>
          </a:p>
          <a:p>
            <a:pPr lvl="2" eaLnBrk="1" hangingPunct="1"/>
            <a:r>
              <a:rPr lang="en-US" altLang="en-US" dirty="0"/>
              <a:t>Format dates and numbers for display.</a:t>
            </a:r>
          </a:p>
          <a:p>
            <a:pPr lvl="2" eaLnBrk="1" hangingPunct="1"/>
            <a:r>
              <a:rPr lang="en-US" altLang="en-US" dirty="0"/>
              <a:t>Convert column data types.</a:t>
            </a:r>
          </a:p>
          <a:p>
            <a:pPr lvl="1" eaLnBrk="1" hangingPunct="1"/>
            <a:r>
              <a:rPr lang="en-US" altLang="en-US" dirty="0"/>
              <a:t>SQL functions sometimes take arguments and always return a value.</a:t>
            </a: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401864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5"/>
          <p:cNvSpPr>
            <a:spLocks noGrp="1" noRot="1" noChangeAspect="1" noTextEdit="1"/>
          </p:cNvSpPr>
          <p:nvPr>
            <p:ph type="sldImg"/>
          </p:nvPr>
        </p:nvSpPr>
        <p:spPr>
          <a:xfrm>
            <a:off x="457200" y="457200"/>
            <a:ext cx="6858000" cy="3859213"/>
          </a:xfrm>
          <a:ln/>
        </p:spPr>
      </p:sp>
      <p:sp>
        <p:nvSpPr>
          <p:cNvPr id="15363" name="Notes Placeholder 6"/>
          <p:cNvSpPr>
            <a:spLocks noGrp="1"/>
          </p:cNvSpPr>
          <p:nvPr>
            <p:ph type="body" idx="1"/>
          </p:nvPr>
        </p:nvSpPr>
        <p:spPr>
          <a:noFill/>
          <a:ln/>
        </p:spPr>
        <p:txBody>
          <a:bodyPr/>
          <a:lstStyle/>
          <a:p>
            <a:pPr lvl="1" eaLnBrk="1" hangingPunct="1"/>
            <a:r>
              <a:rPr lang="en-US" altLang="en-US" dirty="0">
                <a:solidFill>
                  <a:schemeClr val="tx1"/>
                </a:solidFill>
              </a:rPr>
              <a:t>There are two types of functions:</a:t>
            </a:r>
          </a:p>
          <a:p>
            <a:pPr lvl="2" eaLnBrk="1" hangingPunct="1">
              <a:buClr>
                <a:schemeClr val="tx1"/>
              </a:buClr>
            </a:pPr>
            <a:r>
              <a:rPr lang="en-US" altLang="en-US" dirty="0">
                <a:solidFill>
                  <a:schemeClr val="tx1"/>
                </a:solidFill>
              </a:rPr>
              <a:t>Single-row functions</a:t>
            </a:r>
          </a:p>
          <a:p>
            <a:pPr lvl="2" eaLnBrk="1" hangingPunct="1">
              <a:buClr>
                <a:schemeClr val="tx1"/>
              </a:buClr>
            </a:pPr>
            <a:r>
              <a:rPr lang="en-US" altLang="en-US" dirty="0">
                <a:solidFill>
                  <a:schemeClr val="tx1"/>
                </a:solidFill>
              </a:rPr>
              <a:t>Multiple-row functions</a:t>
            </a:r>
          </a:p>
          <a:p>
            <a:pPr lvl="1" eaLnBrk="1" hangingPunct="1"/>
            <a:r>
              <a:rPr lang="en-US" altLang="en-US" b="1" dirty="0">
                <a:solidFill>
                  <a:schemeClr val="tx1"/>
                </a:solidFill>
              </a:rPr>
              <a:t>Single-Row Functions</a:t>
            </a:r>
          </a:p>
          <a:p>
            <a:pPr lvl="1" eaLnBrk="1" hangingPunct="1"/>
            <a:r>
              <a:rPr lang="en-US" altLang="en-US" dirty="0">
                <a:solidFill>
                  <a:schemeClr val="tx1"/>
                </a:solidFill>
              </a:rPr>
              <a:t>These functions operate on single rows only and return one result per row. There are different types of single-row functions. This lesson covers the following functions:</a:t>
            </a:r>
          </a:p>
          <a:p>
            <a:pPr lvl="2" eaLnBrk="1" hangingPunct="1">
              <a:buClr>
                <a:schemeClr val="tx1"/>
              </a:buClr>
            </a:pPr>
            <a:r>
              <a:rPr lang="en-US" altLang="en-US" dirty="0">
                <a:solidFill>
                  <a:schemeClr val="tx1"/>
                </a:solidFill>
              </a:rPr>
              <a:t>Character</a:t>
            </a:r>
          </a:p>
          <a:p>
            <a:pPr lvl="2" eaLnBrk="1" hangingPunct="1">
              <a:buClr>
                <a:schemeClr val="tx1"/>
              </a:buClr>
            </a:pPr>
            <a:r>
              <a:rPr lang="en-US" altLang="en-US" dirty="0">
                <a:solidFill>
                  <a:schemeClr val="tx1"/>
                </a:solidFill>
              </a:rPr>
              <a:t>Number</a:t>
            </a:r>
          </a:p>
          <a:p>
            <a:pPr lvl="2" eaLnBrk="1" hangingPunct="1">
              <a:buClr>
                <a:schemeClr val="tx1"/>
              </a:buClr>
            </a:pPr>
            <a:r>
              <a:rPr lang="en-US" altLang="en-US" dirty="0">
                <a:solidFill>
                  <a:schemeClr val="tx1"/>
                </a:solidFill>
              </a:rPr>
              <a:t>Date</a:t>
            </a:r>
          </a:p>
          <a:p>
            <a:pPr lvl="1" eaLnBrk="1" hangingPunct="1"/>
            <a:r>
              <a:rPr lang="en-US" altLang="en-US" b="1" dirty="0"/>
              <a:t>Multiple-Row Functions</a:t>
            </a:r>
          </a:p>
          <a:p>
            <a:pPr lvl="1" eaLnBrk="1" hangingPunct="1"/>
            <a:r>
              <a:rPr lang="en-US" altLang="en-US" dirty="0"/>
              <a:t>Functions can manipulate groups of rows to give one result per group of rows. These functions are also known as </a:t>
            </a:r>
            <a:r>
              <a:rPr lang="en-US" altLang="en-US" i="1" dirty="0"/>
              <a:t>group functions</a:t>
            </a:r>
            <a:r>
              <a:rPr lang="en-US" altLang="en-US" dirty="0"/>
              <a:t> (covered in the lesson titled “Reporting Aggregated Data Using the Group Functions”).</a:t>
            </a:r>
          </a:p>
          <a:p>
            <a:pPr lvl="1" eaLnBrk="1" hangingPunct="1"/>
            <a:r>
              <a:rPr lang="en-US" altLang="en-US" b="1" dirty="0"/>
              <a:t>Note:</a:t>
            </a:r>
            <a:r>
              <a:rPr lang="en-US" altLang="en-US" dirty="0"/>
              <a:t> There</a:t>
            </a:r>
            <a:r>
              <a:rPr lang="en-US" altLang="en-US" baseline="0" dirty="0"/>
              <a:t> are many other functions available in both Oracle and MySQL databases. Not all can be covered in this course. This course explains how functions work, and provides examples of some of the most commonly used function. Check the database documentation for other functions you might need for your application.</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331556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Rot="1" noChangeAspect="1" noChangeArrowheads="1" noTextEdit="1"/>
          </p:cNvSpPr>
          <p:nvPr>
            <p:ph type="sldImg"/>
          </p:nvPr>
        </p:nvSpPr>
        <p:spPr>
          <a:xfrm>
            <a:off x="457200" y="457200"/>
            <a:ext cx="6858000" cy="3859213"/>
          </a:xfrm>
          <a:ln/>
        </p:spPr>
      </p:sp>
      <p:sp>
        <p:nvSpPr>
          <p:cNvPr id="48132" name="Rectangle 5"/>
          <p:cNvSpPr>
            <a:spLocks noGrp="1" noChangeArrowheads="1"/>
          </p:cNvSpPr>
          <p:nvPr>
            <p:ph type="body" idx="1"/>
          </p:nvPr>
        </p:nvSpPr>
        <p:spPr>
          <a:xfrm>
            <a:off x="457200" y="4617720"/>
            <a:ext cx="6858000" cy="6820192"/>
          </a:xfrm>
          <a:ln/>
        </p:spPr>
        <p:txBody>
          <a:bodyPr lIns="14149" tIns="14149" rIns="14149" bIns="14149"/>
          <a:lstStyle/>
          <a:p>
            <a:pPr lvl="1" eaLnBrk="1" hangingPunct="1">
              <a:defRPr/>
            </a:pPr>
            <a:r>
              <a:rPr lang="en-US" dirty="0"/>
              <a:t>You can use single-row functions</a:t>
            </a:r>
            <a:r>
              <a:rPr lang="en-US" dirty="0">
                <a:solidFill>
                  <a:srgbClr val="FC0128"/>
                </a:solidFill>
              </a:rPr>
              <a:t> </a:t>
            </a:r>
            <a:r>
              <a:rPr lang="en-US" dirty="0"/>
              <a:t>to manipulate data items. </a:t>
            </a:r>
            <a:r>
              <a:rPr lang="en-US" dirty="0">
                <a:solidFill>
                  <a:schemeClr val="tx1"/>
                </a:solidFill>
              </a:rPr>
              <a:t>They accept one or more arguments and return one value for each row that is returned by the query. An argument can be one of the following:</a:t>
            </a:r>
          </a:p>
          <a:p>
            <a:pPr lvl="2" eaLnBrk="1" hangingPunct="1">
              <a:defRPr/>
            </a:pPr>
            <a:r>
              <a:rPr lang="en-US" dirty="0"/>
              <a:t>User-supplied constant</a:t>
            </a:r>
          </a:p>
          <a:p>
            <a:pPr lvl="2" eaLnBrk="1" hangingPunct="1">
              <a:defRPr/>
            </a:pPr>
            <a:r>
              <a:rPr lang="en-US" dirty="0"/>
              <a:t>Variable value</a:t>
            </a:r>
          </a:p>
          <a:p>
            <a:pPr lvl="2" eaLnBrk="1" hangingPunct="1">
              <a:defRPr/>
            </a:pPr>
            <a:r>
              <a:rPr lang="en-US" dirty="0"/>
              <a:t>Column name</a:t>
            </a:r>
          </a:p>
          <a:p>
            <a:pPr lvl="2" eaLnBrk="1" hangingPunct="1">
              <a:defRPr/>
            </a:pPr>
            <a:r>
              <a:rPr lang="en-US" dirty="0"/>
              <a:t>Expression</a:t>
            </a:r>
          </a:p>
          <a:p>
            <a:pPr lvl="1" eaLnBrk="1" hangingPunct="1">
              <a:defRPr/>
            </a:pPr>
            <a:r>
              <a:rPr lang="en-US" dirty="0"/>
              <a:t>Features of single-row functions include the following:</a:t>
            </a:r>
          </a:p>
          <a:p>
            <a:pPr lvl="2" eaLnBrk="1" hangingPunct="1">
              <a:spcBef>
                <a:spcPts val="400"/>
              </a:spcBef>
              <a:defRPr/>
            </a:pPr>
            <a:r>
              <a:rPr lang="en-US" dirty="0"/>
              <a:t>Act on each row that is returned in the query</a:t>
            </a:r>
          </a:p>
          <a:p>
            <a:pPr lvl="2" eaLnBrk="1" hangingPunct="1">
              <a:spcBef>
                <a:spcPts val="400"/>
              </a:spcBef>
              <a:defRPr/>
            </a:pPr>
            <a:r>
              <a:rPr lang="en-US" dirty="0"/>
              <a:t>Return one result per row</a:t>
            </a:r>
          </a:p>
          <a:p>
            <a:pPr lvl="2" eaLnBrk="1" hangingPunct="1">
              <a:spcBef>
                <a:spcPts val="400"/>
              </a:spcBef>
              <a:defRPr/>
            </a:pPr>
            <a:r>
              <a:rPr lang="en-US" dirty="0"/>
              <a:t>Possibly return a data value of a different type than the one that is referenced</a:t>
            </a:r>
          </a:p>
          <a:p>
            <a:pPr lvl="2" eaLnBrk="1" hangingPunct="1">
              <a:spcBef>
                <a:spcPts val="400"/>
              </a:spcBef>
              <a:defRPr/>
            </a:pPr>
            <a:r>
              <a:rPr lang="en-US" dirty="0"/>
              <a:t>Possibly expect one or more arguments</a:t>
            </a:r>
          </a:p>
          <a:p>
            <a:pPr lvl="2" eaLnBrk="1" hangingPunct="1">
              <a:spcBef>
                <a:spcPts val="400"/>
              </a:spcBef>
              <a:defRPr/>
            </a:pPr>
            <a:r>
              <a:rPr lang="en-US" dirty="0"/>
              <a:t>Can be used in </a:t>
            </a:r>
            <a:r>
              <a:rPr lang="en-US" dirty="0">
                <a:latin typeface="Courier New" pitchFamily="49" charset="0"/>
              </a:rPr>
              <a:t>SELECT</a:t>
            </a:r>
            <a:r>
              <a:rPr lang="en-US" dirty="0"/>
              <a:t>, </a:t>
            </a:r>
            <a:r>
              <a:rPr lang="en-US" dirty="0">
                <a:latin typeface="Courier New" pitchFamily="49" charset="0"/>
              </a:rPr>
              <a:t>WHERE</a:t>
            </a:r>
            <a:r>
              <a:rPr lang="en-US" dirty="0"/>
              <a:t>, and </a:t>
            </a:r>
            <a:r>
              <a:rPr lang="en-US" dirty="0">
                <a:latin typeface="Courier New" pitchFamily="49" charset="0"/>
              </a:rPr>
              <a:t>ORDER</a:t>
            </a:r>
            <a:r>
              <a:rPr lang="en-US" dirty="0"/>
              <a:t> </a:t>
            </a:r>
            <a:r>
              <a:rPr lang="en-US" dirty="0">
                <a:latin typeface="Courier New" pitchFamily="49" charset="0"/>
              </a:rPr>
              <a:t>BY</a:t>
            </a:r>
            <a:r>
              <a:rPr lang="en-US" dirty="0"/>
              <a:t> clauses; can be nested</a:t>
            </a:r>
          </a:p>
          <a:p>
            <a:pPr lvl="1" eaLnBrk="1" hangingPunct="1">
              <a:defRPr/>
            </a:pPr>
            <a:r>
              <a:rPr lang="en-US" dirty="0"/>
              <a:t>In the syntax:</a:t>
            </a:r>
          </a:p>
          <a:p>
            <a:pPr marL="438295" lvl="2" indent="-187841" algn="just" eaLnBrk="1" hangingPunct="1">
              <a:buNone/>
              <a:defRPr/>
            </a:pPr>
            <a:r>
              <a:rPr lang="en-US" i="1" dirty="0">
                <a:latin typeface="Courier New" pitchFamily="49" charset="0"/>
              </a:rPr>
              <a:t>function_name	</a:t>
            </a:r>
            <a:r>
              <a:rPr lang="en-US" dirty="0"/>
              <a:t>Is the name of the function</a:t>
            </a:r>
          </a:p>
          <a:p>
            <a:pPr marL="438295" lvl="2" indent="-187841" eaLnBrk="1" hangingPunct="1">
              <a:buNone/>
              <a:defRPr/>
            </a:pPr>
            <a:r>
              <a:rPr lang="en-US" i="1" dirty="0">
                <a:latin typeface="Courier New" pitchFamily="49" charset="0"/>
              </a:rPr>
              <a:t>arg1, arg2	</a:t>
            </a:r>
            <a:r>
              <a:rPr lang="en-US" dirty="0" smtClean="0"/>
              <a:t>Is </a:t>
            </a:r>
            <a:r>
              <a:rPr lang="en-US" dirty="0"/>
              <a:t>any argument to be used by the function. This can be </a:t>
            </a:r>
            <a:r>
              <a:rPr lang="en-US" dirty="0" smtClean="0"/>
              <a:t>represented </a:t>
            </a:r>
            <a:r>
              <a:rPr lang="en-US" dirty="0"/>
              <a:t>by a </a:t>
            </a:r>
            <a:r>
              <a:rPr lang="en-US" dirty="0" smtClean="0"/>
              <a:t>		column </a:t>
            </a:r>
            <a:r>
              <a:rPr lang="en-US" dirty="0"/>
              <a:t>name or expression.</a:t>
            </a:r>
          </a:p>
          <a:p>
            <a:pPr marL="166940" lvl="1" indent="-417306" eaLnBrk="1" hangingPunct="1">
              <a:defRPr/>
            </a:pPr>
            <a:r>
              <a:rPr lang="en-US" b="1" dirty="0"/>
              <a:t>	Note:</a:t>
            </a:r>
            <a:r>
              <a:rPr lang="en-US" baseline="0" dirty="0"/>
              <a:t> In MySQL, by default there must not be any space between the function name and the parenthesis for the arguments. </a:t>
            </a:r>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321521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Rot="1" noChangeAspect="1" noChangeArrowheads="1" noTextEdit="1"/>
          </p:cNvSpPr>
          <p:nvPr>
            <p:ph type="sldImg"/>
          </p:nvPr>
        </p:nvSpPr>
        <p:spPr>
          <a:xfrm>
            <a:off x="457200" y="457200"/>
            <a:ext cx="6858000" cy="3859213"/>
          </a:xfrm>
          <a:ln/>
        </p:spPr>
      </p:sp>
      <p:sp>
        <p:nvSpPr>
          <p:cNvPr id="19459"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In this lesson, you will learn about the following single-row functions:</a:t>
            </a:r>
          </a:p>
          <a:p>
            <a:pPr lvl="2" eaLnBrk="1" hangingPunct="1"/>
            <a:r>
              <a:rPr lang="en-US" altLang="en-US" b="1" dirty="0">
                <a:solidFill>
                  <a:schemeClr val="tx1"/>
                </a:solidFill>
              </a:rPr>
              <a:t>Character functions: </a:t>
            </a:r>
            <a:r>
              <a:rPr lang="en-US" altLang="en-US" dirty="0">
                <a:solidFill>
                  <a:schemeClr val="tx1"/>
                </a:solidFill>
              </a:rPr>
              <a:t>Accept character input and can return both character and number values.</a:t>
            </a:r>
          </a:p>
          <a:p>
            <a:pPr lvl="2" eaLnBrk="1" hangingPunct="1"/>
            <a:r>
              <a:rPr lang="en-US" altLang="en-US" b="1" dirty="0">
                <a:solidFill>
                  <a:schemeClr val="tx1"/>
                </a:solidFill>
              </a:rPr>
              <a:t>Number functions:</a:t>
            </a:r>
            <a:r>
              <a:rPr lang="en-US" altLang="en-US" dirty="0">
                <a:solidFill>
                  <a:schemeClr val="tx1"/>
                </a:solidFill>
              </a:rPr>
              <a:t> Accept numeric input and return numeric values.</a:t>
            </a:r>
          </a:p>
          <a:p>
            <a:pPr lvl="2" eaLnBrk="1" hangingPunct="1"/>
            <a:r>
              <a:rPr lang="en-US" altLang="en-US" b="1" dirty="0">
                <a:solidFill>
                  <a:schemeClr val="tx1"/>
                </a:solidFill>
              </a:rPr>
              <a:t>Date functions:</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a:t>
            </a:r>
          </a:p>
          <a:p>
            <a:pPr lvl="1" eaLnBrk="1" hangingPunct="1"/>
            <a:r>
              <a:rPr lang="en-US" altLang="en-US" dirty="0">
                <a:solidFill>
                  <a:schemeClr val="tx1"/>
                </a:solidFill>
              </a:rPr>
              <a:t>You will learn about the following single-row functions in the lesson titled “Using Conversion Functions and Conditional Expressions”:</a:t>
            </a:r>
          </a:p>
          <a:p>
            <a:pPr lvl="2" eaLnBrk="1" hangingPunct="1"/>
            <a:r>
              <a:rPr lang="en-US" altLang="en-US" b="1" dirty="0">
                <a:solidFill>
                  <a:schemeClr val="tx1"/>
                </a:solidFill>
              </a:rPr>
              <a:t>Conversion functions:</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eaLnBrk="1" hangingPunct="1"/>
            <a:r>
              <a:rPr lang="en-US" altLang="en-US" b="1" dirty="0">
                <a:solidFill>
                  <a:schemeClr val="tx1"/>
                </a:solidFill>
              </a:rPr>
              <a:t>General functions: </a:t>
            </a:r>
            <a:r>
              <a:rPr lang="en-US" altLang="en-US" dirty="0"/>
              <a:t>These functions take any data type and can also handle NULLs.</a:t>
            </a:r>
          </a:p>
          <a:p>
            <a:pPr lvl="2" eaLnBrk="1" hangingPunct="1"/>
            <a:r>
              <a:rPr lang="en-US" altLang="en-US" sz="1100" b="1" kern="1200" dirty="0">
                <a:solidFill>
                  <a:schemeClr val="tx1"/>
                </a:solidFill>
                <a:latin typeface="Oracle Sans" panose="020B0503020204020204" pitchFamily="34" charset="0"/>
                <a:ea typeface="+mn-ea"/>
              </a:rPr>
              <a:t>JSON functions: </a:t>
            </a:r>
            <a:r>
              <a:rPr lang="en-US" altLang="en-US" sz="1100" b="0" kern="1200" dirty="0">
                <a:solidFill>
                  <a:schemeClr val="tx1"/>
                </a:solidFill>
                <a:latin typeface="Oracle Sans" panose="020B0503020204020204" pitchFamily="34" charset="0"/>
                <a:ea typeface="+mn-ea"/>
              </a:rPr>
              <a:t>These functions allow you to query and generate JSON data.</a:t>
            </a:r>
            <a:endParaRPr lang="en-US" altLang="en-US" sz="1100" b="1" kern="1200" dirty="0">
              <a:solidFill>
                <a:schemeClr val="tx1"/>
              </a:solidFill>
              <a:latin typeface="Oracle Sans" panose="020B0503020204020204" pitchFamily="34" charset="0"/>
              <a:ea typeface="+mn-ea"/>
            </a:endParaRPr>
          </a:p>
          <a:p>
            <a:pPr lvl="2" eaLnBrk="1" hangingPunct="1"/>
            <a:endParaRPr lang="en-US" altLang="en-US" b="1" dirty="0">
              <a:solidFill>
                <a:schemeClr val="tx1"/>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4 -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1267389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4</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24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9"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25.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7.xml"/><Relationship Id="rId7" Type="http://schemas.openxmlformats.org/officeDocument/2006/relationships/image" Target="../media/image24.png"/><Relationship Id="rId2"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5.png"/><Relationship Id="rId2" Type="http://schemas.openxmlformats.org/officeDocument/2006/relationships/slideLayout" Target="../slideLayouts/slideLayout8.xml"/><Relationship Id="rId1" Type="http://schemas.openxmlformats.org/officeDocument/2006/relationships/tags" Target="../tags/tag35.xml"/><Relationship Id="rId6" Type="http://schemas.openxmlformats.org/officeDocument/2006/relationships/image" Target="../media/image24.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5.png"/><Relationship Id="rId2" Type="http://schemas.openxmlformats.org/officeDocument/2006/relationships/slideLayout" Target="../slideLayouts/slideLayout8.xml"/><Relationship Id="rId1" Type="http://schemas.openxmlformats.org/officeDocument/2006/relationships/tags" Target="../tags/tag38.xml"/><Relationship Id="rId6" Type="http://schemas.openxmlformats.org/officeDocument/2006/relationships/image" Target="../media/image24.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 Id="rId5" Type="http://schemas.openxmlformats.org/officeDocument/2006/relationships/image" Target="../media/image24.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40.xml"/><Relationship Id="rId5" Type="http://schemas.openxmlformats.org/officeDocument/2006/relationships/image" Target="../media/image25.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41.xml"/><Relationship Id="rId6" Type="http://schemas.openxmlformats.org/officeDocument/2006/relationships/image" Target="../media/image2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image" Target="../media/image24.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5" Type="http://schemas.openxmlformats.org/officeDocument/2006/relationships/image" Target="../media/image47.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6" Type="http://schemas.openxmlformats.org/officeDocument/2006/relationships/image" Target="../media/image24.png"/><Relationship Id="rId5" Type="http://schemas.openxmlformats.org/officeDocument/2006/relationships/image" Target="../media/image45.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8.xml"/><Relationship Id="rId5" Type="http://schemas.openxmlformats.org/officeDocument/2006/relationships/image" Target="../media/image24.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 Id="rId5" Type="http://schemas.openxmlformats.org/officeDocument/2006/relationships/image" Target="../media/image2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53.xml"/><Relationship Id="rId6" Type="http://schemas.openxmlformats.org/officeDocument/2006/relationships/image" Target="../media/image24.png"/><Relationship Id="rId5" Type="http://schemas.openxmlformats.org/officeDocument/2006/relationships/image" Target="../media/image45.png"/><Relationship Id="rId4" Type="http://schemas.openxmlformats.org/officeDocument/2006/relationships/image" Target="../media/image55.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8.xml"/><Relationship Id="rId1" Type="http://schemas.openxmlformats.org/officeDocument/2006/relationships/tags" Target="../tags/tag54.xml"/><Relationship Id="rId5" Type="http://schemas.openxmlformats.org/officeDocument/2006/relationships/image" Target="../media/image24.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ags" Target="../tags/tag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55.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tags" Target="../tags/tag56.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55.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57.xml"/><Relationship Id="rId5" Type="http://schemas.openxmlformats.org/officeDocument/2006/relationships/image" Target="../media/image25.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58.xml"/><Relationship Id="rId5" Type="http://schemas.openxmlformats.org/officeDocument/2006/relationships/image" Target="../media/image25.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60.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Georgia" panose="02040502050405020303" pitchFamily="18" charset="0"/>
                <a:ea typeface="+mj-ea"/>
                <a:cs typeface="Oracle Sans" panose="020B0503020204020204" pitchFamily="34" charset="0"/>
              </a:rPr>
              <a:t>Using Single-Row Functions </a:t>
            </a:r>
            <a:br>
              <a:rPr lang="en-US" altLang="en-US" dirty="0">
                <a:latin typeface="Georgia" panose="02040502050405020303" pitchFamily="18" charset="0"/>
                <a:ea typeface="+mj-ea"/>
                <a:cs typeface="Oracle Sans" panose="020B0503020204020204" pitchFamily="34" charset="0"/>
              </a:rPr>
            </a:br>
            <a:r>
              <a:rPr lang="en-US" altLang="en-US" dirty="0">
                <a:latin typeface="Georgia" panose="02040502050405020303" pitchFamily="18" charset="0"/>
                <a:ea typeface="+mj-ea"/>
                <a:cs typeface="Oracle Sans" panose="020B0503020204020204" pitchFamily="34" charset="0"/>
              </a:rPr>
              <a:t>to Customize Output</a:t>
            </a:r>
          </a:p>
        </p:txBody>
      </p:sp>
      <p:sp>
        <p:nvSpPr>
          <p:cNvPr id="4" name="Subtitle 3">
            <a:extLst>
              <a:ext uri="{FF2B5EF4-FFF2-40B4-BE49-F238E27FC236}">
                <a16:creationId xmlns:a16="http://schemas.microsoft.com/office/drawing/2014/main" xmlns="" id="{EF1DBEAD-9EE9-45E7-B470-9332D5C0EDE9}"/>
              </a:ext>
            </a:extLst>
          </p:cNvPr>
          <p:cNvSpPr>
            <a:spLocks noGrp="1"/>
          </p:cNvSpPr>
          <p:nvPr>
            <p:ph type="subTitle" idx="1"/>
          </p:nvPr>
        </p:nvSpPr>
        <p:spPr/>
        <p:txBody>
          <a:bodyPr/>
          <a:lstStyle/>
          <a:p>
            <a:endParaRPr lang="en-IN" dirty="0"/>
          </a:p>
        </p:txBody>
      </p:sp>
    </p:spTree>
    <p:custDataLst>
      <p:tags r:id="rId1"/>
    </p:custDataLst>
    <p:extLst>
      <p:ext uri="{BB962C8B-B14F-4D97-AF65-F5344CB8AC3E}">
        <p14:creationId xmlns:p14="http://schemas.microsoft.com/office/powerpoint/2010/main" val="418800250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1029">
            <a:extLst>
              <a:ext uri="{FF2B5EF4-FFF2-40B4-BE49-F238E27FC236}">
                <a16:creationId xmlns:a16="http://schemas.microsoft.com/office/drawing/2014/main" xmlns="" id="{80827C35-7A98-4486-AC77-EF38D090E7AF}"/>
              </a:ext>
            </a:extLst>
          </p:cNvPr>
          <p:cNvSpPr>
            <a:spLocks noGrp="1" noChangeArrowheads="1"/>
          </p:cNvSpPr>
          <p:nvPr>
            <p:ph idx="1"/>
          </p:nvPr>
        </p:nvSpPr>
        <p:spPr>
          <a:xfrm>
            <a:off x="933450" y="2273300"/>
            <a:ext cx="16421100"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Single-row SQL functions</a:t>
            </a:r>
          </a:p>
          <a:p>
            <a:pPr lvl="1">
              <a:buClr>
                <a:schemeClr val="accent1"/>
              </a:buClr>
            </a:pPr>
            <a:r>
              <a:rPr lang="en-US" altLang="en-US" dirty="0">
                <a:latin typeface="+mn-lt"/>
                <a:cs typeface="Oracle Sans" panose="020B0503020204020204" pitchFamily="34" charset="0"/>
              </a:rPr>
              <a:t>Character functions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Nesting functions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Number functions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Working with dates in Oracle Databases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Working with dates in MySQL Databases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Date functions</a:t>
            </a:r>
          </a:p>
        </p:txBody>
      </p:sp>
    </p:spTree>
    <p:custDataLst>
      <p:tags r:id="rId1"/>
    </p:custDataLst>
    <p:extLst>
      <p:ext uri="{BB962C8B-B14F-4D97-AF65-F5344CB8AC3E}">
        <p14:creationId xmlns:p14="http://schemas.microsoft.com/office/powerpoint/2010/main" val="33103788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Character Functions</a:t>
            </a:r>
          </a:p>
        </p:txBody>
      </p:sp>
      <p:grpSp>
        <p:nvGrpSpPr>
          <p:cNvPr id="7" name="Group 6"/>
          <p:cNvGrpSpPr/>
          <p:nvPr/>
        </p:nvGrpSpPr>
        <p:grpSpPr>
          <a:xfrm>
            <a:off x="3761185" y="2091029"/>
            <a:ext cx="10765634" cy="6868895"/>
            <a:chOff x="2505868" y="1041400"/>
            <a:chExt cx="7177089" cy="4579263"/>
          </a:xfrm>
        </p:grpSpPr>
        <p:sp>
          <p:nvSpPr>
            <p:cNvPr id="17411" name="Rectangle 4"/>
            <p:cNvSpPr>
              <a:spLocks noChangeArrowheads="1"/>
            </p:cNvSpPr>
            <p:nvPr/>
          </p:nvSpPr>
          <p:spPr bwMode="blackWhite">
            <a:xfrm>
              <a:off x="4960144" y="1041400"/>
              <a:ext cx="2311400" cy="941388"/>
            </a:xfrm>
            <a:prstGeom prst="roundRect">
              <a:avLst/>
            </a:prstGeom>
            <a:solidFill>
              <a:schemeClr val="accent1">
                <a:lumMod val="60000"/>
                <a:lumOff val="40000"/>
              </a:schemeClr>
            </a:solidFill>
            <a:ln w="28575">
              <a:solidFill>
                <a:schemeClr val="tx1">
                  <a:lumMod val="5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bg1"/>
                  </a:solidFill>
                  <a:latin typeface="Oracle Sans" panose="020B0503020204020204" pitchFamily="34" charset="0"/>
                  <a:cs typeface="Oracle Sans" panose="020B0503020204020204" pitchFamily="34" charset="0"/>
                </a:rPr>
                <a:t>Character</a:t>
              </a:r>
            </a:p>
            <a:p>
              <a:pPr algn="ctr">
                <a:defRPr/>
              </a:pPr>
              <a:r>
                <a:rPr lang="en-US" altLang="en-US" sz="2400" b="1" dirty="0">
                  <a:solidFill>
                    <a:schemeClr val="bg1"/>
                  </a:solidFill>
                  <a:latin typeface="Oracle Sans" panose="020B0503020204020204" pitchFamily="34" charset="0"/>
                  <a:cs typeface="Oracle Sans" panose="020B0503020204020204" pitchFamily="34" charset="0"/>
                </a:rPr>
                <a:t>functions</a:t>
              </a:r>
            </a:p>
          </p:txBody>
        </p:sp>
        <p:sp>
          <p:nvSpPr>
            <p:cNvPr id="17412" name="Rectangle 5"/>
            <p:cNvSpPr>
              <a:spLocks noChangeArrowheads="1"/>
            </p:cNvSpPr>
            <p:nvPr/>
          </p:nvSpPr>
          <p:spPr bwMode="auto">
            <a:xfrm>
              <a:off x="3127087" y="3970338"/>
              <a:ext cx="2048451" cy="763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LOWER</a:t>
              </a:r>
            </a:p>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UPPER</a:t>
              </a:r>
            </a:p>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INITCAP</a:t>
              </a:r>
              <a:r>
                <a:rPr lang="en-US" altLang="en-US" sz="2400" b="1" dirty="0">
                  <a:solidFill>
                    <a:schemeClr val="tx1">
                      <a:lumMod val="50000"/>
                    </a:schemeClr>
                  </a:solidFill>
                  <a:latin typeface="Oracle Sans" panose="020B0503020204020204" pitchFamily="34" charset="0"/>
                  <a:cs typeface="Oracle Sans" panose="020B0503020204020204" pitchFamily="34" charset="0"/>
                </a:rPr>
                <a:t> (Oracle)</a:t>
              </a:r>
            </a:p>
          </p:txBody>
        </p:sp>
        <p:sp>
          <p:nvSpPr>
            <p:cNvPr id="17413" name="Rectangle 6"/>
            <p:cNvSpPr>
              <a:spLocks noChangeArrowheads="1"/>
            </p:cNvSpPr>
            <p:nvPr/>
          </p:nvSpPr>
          <p:spPr bwMode="auto">
            <a:xfrm>
              <a:off x="7177882" y="3970338"/>
              <a:ext cx="1719263" cy="165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CONCAT</a:t>
              </a:r>
            </a:p>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SUBSTR</a:t>
              </a:r>
            </a:p>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LENGTH</a:t>
              </a:r>
            </a:p>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INSTR</a:t>
              </a:r>
            </a:p>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LPAD | RPAD</a:t>
              </a:r>
            </a:p>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TRIM</a:t>
              </a:r>
            </a:p>
            <a:p>
              <a:pPr>
                <a:lnSpc>
                  <a:spcPct val="90000"/>
                </a:lnSpc>
                <a:defRPr/>
              </a:pPr>
              <a:r>
                <a:rPr lang="en-US" altLang="en-US" sz="2400" b="1" dirty="0">
                  <a:solidFill>
                    <a:schemeClr val="tx1">
                      <a:lumMod val="50000"/>
                    </a:schemeClr>
                  </a:solidFill>
                  <a:latin typeface="Courier New" panose="02070309020205020404" pitchFamily="49" charset="0"/>
                  <a:cs typeface="Oracle Sans" panose="020B0503020204020204" pitchFamily="34" charset="0"/>
                </a:rPr>
                <a:t>REPLACE</a:t>
              </a:r>
            </a:p>
          </p:txBody>
        </p:sp>
        <p:sp>
          <p:nvSpPr>
            <p:cNvPr id="17416" name="Rectangle 9"/>
            <p:cNvSpPr>
              <a:spLocks noChangeArrowheads="1"/>
            </p:cNvSpPr>
            <p:nvPr/>
          </p:nvSpPr>
          <p:spPr bwMode="blackWhite">
            <a:xfrm>
              <a:off x="2505868" y="2990057"/>
              <a:ext cx="3290888" cy="941388"/>
            </a:xfrm>
            <a:prstGeom prst="roundRect">
              <a:avLst/>
            </a:prstGeom>
            <a:solidFill>
              <a:schemeClr val="accent3"/>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2431257"/>
              <a:r>
                <a:rPr lang="en-US" altLang="en-US" sz="2400" b="1" dirty="0">
                  <a:solidFill>
                    <a:schemeClr val="bg1"/>
                  </a:solidFill>
                  <a:latin typeface="Oracle Sans" panose="020B0503020204020204" pitchFamily="34" charset="0"/>
                  <a:cs typeface="Oracle Sans" panose="020B0503020204020204" pitchFamily="34" charset="0"/>
                </a:rPr>
                <a:t>Case-conversion </a:t>
              </a:r>
            </a:p>
            <a:p>
              <a:pPr algn="ctr" defTabSz="2431257"/>
              <a:r>
                <a:rPr lang="en-US" altLang="en-US" sz="2400" b="1" dirty="0">
                  <a:solidFill>
                    <a:schemeClr val="bg1"/>
                  </a:solidFill>
                  <a:latin typeface="Oracle Sans" panose="020B0503020204020204" pitchFamily="34" charset="0"/>
                  <a:cs typeface="Oracle Sans" panose="020B0503020204020204" pitchFamily="34" charset="0"/>
                </a:rPr>
                <a:t>functions</a:t>
              </a:r>
            </a:p>
          </p:txBody>
        </p:sp>
        <p:sp>
          <p:nvSpPr>
            <p:cNvPr id="17417" name="Rectangle 10"/>
            <p:cNvSpPr>
              <a:spLocks noChangeArrowheads="1"/>
            </p:cNvSpPr>
            <p:nvPr/>
          </p:nvSpPr>
          <p:spPr bwMode="blackWhite">
            <a:xfrm>
              <a:off x="6392070" y="2990058"/>
              <a:ext cx="3290887" cy="941387"/>
            </a:xfrm>
            <a:prstGeom prst="roundRect">
              <a:avLst/>
            </a:prstGeom>
            <a:solidFill>
              <a:srgbClr val="B8E08C"/>
            </a:solidFill>
            <a:ln w="28575">
              <a:solidFill>
                <a:schemeClr val="tx1">
                  <a:lumMod val="50000"/>
                </a:schemeClr>
              </a:solidFill>
              <a:miter lim="800000"/>
              <a:headEnd/>
              <a:tailEnd/>
            </a:ln>
          </p:spPr>
          <p:txBody>
            <a:bodyPr wrap="none" lIns="183357" tIns="92870" rIns="183357" bIns="9287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2431257">
                <a:defRPr/>
              </a:pPr>
              <a:r>
                <a:rPr lang="en-US" altLang="en-US" sz="2400" b="1" dirty="0">
                  <a:solidFill>
                    <a:schemeClr val="tx1">
                      <a:lumMod val="50000"/>
                    </a:schemeClr>
                  </a:solidFill>
                  <a:latin typeface="Oracle Sans" panose="020B0503020204020204" pitchFamily="34" charset="0"/>
                  <a:cs typeface="Oracle Sans" panose="020B0503020204020204" pitchFamily="34" charset="0"/>
                </a:rPr>
                <a:t>Character-manipulation</a:t>
              </a:r>
            </a:p>
            <a:p>
              <a:pPr algn="ctr" defTabSz="2431257">
                <a:defRPr/>
              </a:pPr>
              <a:r>
                <a:rPr lang="en-US" altLang="en-US" sz="2400" b="1" dirty="0">
                  <a:solidFill>
                    <a:schemeClr val="tx1">
                      <a:lumMod val="50000"/>
                    </a:schemeClr>
                  </a:solidFill>
                  <a:latin typeface="Oracle Sans" panose="020B0503020204020204" pitchFamily="34" charset="0"/>
                  <a:cs typeface="Oracle Sans" panose="020B0503020204020204" pitchFamily="34" charset="0"/>
                </a:rPr>
                <a:t>functions</a:t>
              </a:r>
            </a:p>
          </p:txBody>
        </p:sp>
        <p:cxnSp>
          <p:nvCxnSpPr>
            <p:cNvPr id="4" name="Elbow Connector 3"/>
            <p:cNvCxnSpPr>
              <a:stCxn id="17411" idx="2"/>
              <a:endCxn id="17416" idx="0"/>
            </p:cNvCxnSpPr>
            <p:nvPr/>
          </p:nvCxnSpPr>
          <p:spPr bwMode="auto">
            <a:xfrm rot="5400000">
              <a:off x="4629943" y="1504157"/>
              <a:ext cx="1007269" cy="1964532"/>
            </a:xfrm>
            <a:prstGeom prst="bentConnector3">
              <a:avLst>
                <a:gd name="adj1" fmla="val 50000"/>
              </a:avLst>
            </a:prstGeom>
            <a:noFill/>
            <a:ln w="28575" cap="flat" cmpd="sng" algn="ctr">
              <a:solidFill>
                <a:schemeClr val="tx1"/>
              </a:solidFill>
              <a:prstDash val="solid"/>
              <a:round/>
              <a:headEnd type="none" w="sm" len="sm"/>
              <a:tailEnd type="triangle" w="lg" len="lg"/>
            </a:ln>
            <a:effectLst/>
          </p:spPr>
        </p:cxnSp>
        <p:cxnSp>
          <p:nvCxnSpPr>
            <p:cNvPr id="6" name="Elbow Connector 5"/>
            <p:cNvCxnSpPr>
              <a:stCxn id="17411" idx="2"/>
              <a:endCxn id="17417" idx="0"/>
            </p:cNvCxnSpPr>
            <p:nvPr/>
          </p:nvCxnSpPr>
          <p:spPr bwMode="auto">
            <a:xfrm rot="16200000" flipH="1">
              <a:off x="6573044" y="1525587"/>
              <a:ext cx="1007270" cy="1921670"/>
            </a:xfrm>
            <a:prstGeom prst="bentConnector3">
              <a:avLst>
                <a:gd name="adj1" fmla="val 50000"/>
              </a:avLst>
            </a:prstGeom>
            <a:noFill/>
            <a:ln w="28575" cap="flat" cmpd="sng" algn="ctr">
              <a:solidFill>
                <a:schemeClr val="tx1"/>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399569141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6322007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2">
            <a:extLst>
              <a:ext uri="{FF2B5EF4-FFF2-40B4-BE49-F238E27FC236}">
                <a16:creationId xmlns:a16="http://schemas.microsoft.com/office/drawing/2014/main" xmlns="" id="{0AF73A9A-426B-4FE2-9BE8-315724B22A25}"/>
              </a:ext>
            </a:extLst>
          </p:cNvPr>
          <p:cNvSpPr>
            <a:spLocks noGrp="1" noChangeArrowheads="1"/>
          </p:cNvSpPr>
          <p:nvPr>
            <p:ph idx="1"/>
          </p:nvPr>
        </p:nvSpPr>
        <p:spPr>
          <a:xfrm>
            <a:off x="933451" y="2272710"/>
            <a:ext cx="16421100" cy="11252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You can use the </a:t>
            </a:r>
            <a:r>
              <a:rPr lang="en-US" altLang="en-US" dirty="0">
                <a:latin typeface="Courier New" panose="02070309020205020404" pitchFamily="49" charset="0"/>
                <a:cs typeface="Oracle Sans" panose="020B0503020204020204" pitchFamily="34" charset="0"/>
              </a:rPr>
              <a:t>LOWER</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Oracle Sans" panose="020B0503020204020204" pitchFamily="34" charset="0"/>
              </a:rPr>
              <a:t>UPPER</a:t>
            </a:r>
            <a:r>
              <a:rPr lang="en-US" altLang="en-US" dirty="0">
                <a:latin typeface="Oracle Sans" panose="020B0503020204020204" pitchFamily="34" charset="0"/>
                <a:cs typeface="Oracle Sans" panose="020B0503020204020204" pitchFamily="34" charset="0"/>
              </a:rPr>
              <a:t> functions to convert the case of character strings. </a:t>
            </a:r>
          </a:p>
          <a:p>
            <a:pPr eaLnBrk="1" hangingPunct="1"/>
            <a:r>
              <a:rPr lang="en-US" altLang="en-US" dirty="0">
                <a:latin typeface="Oracle Sans" panose="020B0503020204020204" pitchFamily="34" charset="0"/>
                <a:cs typeface="Oracle Sans" panose="020B0503020204020204" pitchFamily="34" charset="0"/>
              </a:rPr>
              <a:t>For example:</a:t>
            </a:r>
          </a:p>
        </p:txBody>
      </p:sp>
      <p:sp>
        <p:nvSpPr>
          <p:cNvPr id="25602" name="Rectangle 21"/>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Case-Conversion Functions</a:t>
            </a:r>
          </a:p>
        </p:txBody>
      </p:sp>
      <p:sp>
        <p:nvSpPr>
          <p:cNvPr id="5" name="Content Placeholder 2"/>
          <p:cNvSpPr txBox="1">
            <a:spLocks/>
          </p:cNvSpPr>
          <p:nvPr/>
        </p:nvSpPr>
        <p:spPr bwMode="gray">
          <a:xfrm>
            <a:off x="3157538" y="3888494"/>
            <a:ext cx="12096750"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UPPER(last_name), job_id, LOWER(job_id)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 90;</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1" y="5760702"/>
            <a:ext cx="5696243" cy="1213548"/>
          </a:xfrm>
          <a:prstGeom prst="rect">
            <a:avLst/>
          </a:prstGeom>
          <a:ln>
            <a:solidFill>
              <a:schemeClr val="tx1"/>
            </a:solidFill>
          </a:ln>
        </p:spPr>
      </p:pic>
      <p:pic>
        <p:nvPicPr>
          <p:cNvPr id="2" name="Picture 1"/>
          <p:cNvPicPr>
            <a:picLocks noChangeAspect="1"/>
          </p:cNvPicPr>
          <p:nvPr/>
        </p:nvPicPr>
        <p:blipFill>
          <a:blip r:embed="rId5"/>
          <a:stretch>
            <a:fillRect/>
          </a:stretch>
        </p:blipFill>
        <p:spPr>
          <a:xfrm>
            <a:off x="2694130" y="5790367"/>
            <a:ext cx="5949912" cy="1297349"/>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3200" y="5790367"/>
            <a:ext cx="642938" cy="714375"/>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92072" y="5760702"/>
            <a:ext cx="680564" cy="685800"/>
          </a:xfrm>
          <a:prstGeom prst="rect">
            <a:avLst/>
          </a:prstGeom>
        </p:spPr>
      </p:pic>
    </p:spTree>
    <p:custDataLst>
      <p:tags r:id="rId1"/>
    </p:custDataLst>
    <p:extLst>
      <p:ext uri="{BB962C8B-B14F-4D97-AF65-F5344CB8AC3E}">
        <p14:creationId xmlns:p14="http://schemas.microsoft.com/office/powerpoint/2010/main" val="334066425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xmlns="" id="{079163DA-E834-4390-B886-5A2D240D2BED}"/>
              </a:ext>
            </a:extLst>
          </p:cNvPr>
          <p:cNvSpPr>
            <a:spLocks noGrp="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Display the employee number, name, and department number for employee Higgins:</a:t>
            </a:r>
          </a:p>
        </p:txBody>
      </p:sp>
      <p:sp>
        <p:nvSpPr>
          <p:cNvPr id="12" name="Content Placeholder 2"/>
          <p:cNvSpPr txBox="1">
            <a:spLocks/>
          </p:cNvSpPr>
          <p:nvPr/>
        </p:nvSpPr>
        <p:spPr bwMode="gray">
          <a:xfrm>
            <a:off x="3157538" y="3288374"/>
            <a:ext cx="12096750"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last_name = 'higgins';</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27653" name="Title 1"/>
          <p:cNvSpPr>
            <a:spLocks noGrp="1"/>
          </p:cNvSpPr>
          <p:nvPr>
            <p:ph type="title"/>
          </p:nvPr>
        </p:nvSpPr>
        <p:spPr>
          <a:xfrm>
            <a:off x="933451" y="616397"/>
            <a:ext cx="16203438"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400" dirty="0">
                <a:latin typeface="+mj-lt"/>
                <a:ea typeface="+mj-ea"/>
                <a:cs typeface="Oracle Sans" panose="020B0503020204020204" pitchFamily="34" charset="0"/>
              </a:rPr>
              <a:t>Using Case-Conversion Functions in </a:t>
            </a:r>
            <a:r>
              <a:rPr lang="en-US" altLang="en-US" sz="4400" dirty="0">
                <a:latin typeface="Courier New" panose="02070309020205020404" pitchFamily="49" charset="0"/>
                <a:ea typeface="+mj-ea"/>
                <a:cs typeface="Courier New" panose="02070309020205020404" pitchFamily="49" charset="0"/>
              </a:rPr>
              <a:t>WHERE</a:t>
            </a:r>
            <a:r>
              <a:rPr lang="en-US" altLang="en-US" sz="4400" dirty="0">
                <a:latin typeface="+mj-lt"/>
                <a:ea typeface="+mj-ea"/>
                <a:cs typeface="Oracle Sans" panose="020B0503020204020204" pitchFamily="34" charset="0"/>
              </a:rPr>
              <a:t> Clauses in Oracle</a:t>
            </a:r>
          </a:p>
        </p:txBody>
      </p:sp>
      <p:sp>
        <p:nvSpPr>
          <p:cNvPr id="27655" name="Rectangle 6"/>
          <p:cNvSpPr>
            <a:spLocks noChangeArrowheads="1"/>
          </p:cNvSpPr>
          <p:nvPr/>
        </p:nvSpPr>
        <p:spPr bwMode="blackWhite">
          <a:xfrm>
            <a:off x="3543302" y="5486402"/>
            <a:ext cx="11072813" cy="1681163"/>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endParaRPr lang="en-US" altLang="en-US" dirty="0">
              <a:solidFill>
                <a:srgbClr val="000000"/>
              </a:solidFill>
              <a:latin typeface="Courier New" pitchFamily="49" charset="0"/>
              <a:cs typeface="Oracle Sans" panose="020B0503020204020204" pitchFamily="34" charset="0"/>
            </a:endParaRPr>
          </a:p>
        </p:txBody>
      </p:sp>
      <p:pic>
        <p:nvPicPr>
          <p:cNvPr id="27656" name="Picture 12" descr="C:\project-SQLFund1\images\img09-0rows.gif"/>
          <p:cNvPicPr>
            <a:picLocks noChangeAspect="1" noChangeArrowheads="1"/>
          </p:cNvPicPr>
          <p:nvPr/>
        </p:nvPicPr>
        <p:blipFill>
          <a:blip r:embed="rId4" cstate="print"/>
          <a:srcRect/>
          <a:stretch>
            <a:fillRect/>
          </a:stretch>
        </p:blipFill>
        <p:spPr bwMode="gray">
          <a:xfrm>
            <a:off x="3243263" y="4641114"/>
            <a:ext cx="1955007" cy="376238"/>
          </a:xfrm>
          <a:prstGeom prst="rect">
            <a:avLst/>
          </a:prstGeom>
          <a:noFill/>
          <a:ln w="9525">
            <a:noFill/>
            <a:miter lim="800000"/>
            <a:headEnd/>
            <a:tailEnd/>
          </a:ln>
        </p:spPr>
      </p:pic>
      <p:pic>
        <p:nvPicPr>
          <p:cNvPr id="27657" name="Picture 11"/>
          <p:cNvPicPr>
            <a:picLocks noChangeAspect="1" noChangeArrowheads="1"/>
          </p:cNvPicPr>
          <p:nvPr/>
        </p:nvPicPr>
        <p:blipFill>
          <a:blip r:embed="rId5" cstate="print"/>
          <a:srcRect/>
          <a:stretch>
            <a:fillRect/>
          </a:stretch>
        </p:blipFill>
        <p:spPr bwMode="auto">
          <a:xfrm>
            <a:off x="3157538" y="7739062"/>
            <a:ext cx="4872038" cy="671513"/>
          </a:xfrm>
          <a:prstGeom prst="rect">
            <a:avLst/>
          </a:prstGeom>
          <a:noFill/>
          <a:ln w="28575">
            <a:noFill/>
            <a:miter lim="800000"/>
            <a:headEnd type="none" w="sm" len="sm"/>
            <a:tailEnd type="none" w="sm" len="sm"/>
          </a:ln>
        </p:spPr>
      </p:pic>
      <p:sp>
        <p:nvSpPr>
          <p:cNvPr id="13" name="Content Placeholder 2"/>
          <p:cNvSpPr txBox="1">
            <a:spLocks/>
          </p:cNvSpPr>
          <p:nvPr/>
        </p:nvSpPr>
        <p:spPr bwMode="gray">
          <a:xfrm>
            <a:off x="3157538" y="5715002"/>
            <a:ext cx="12096750"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LOWER(last_name) = 'higgins';</a:t>
            </a:r>
          </a:p>
        </p:txBody>
      </p:sp>
      <p:sp>
        <p:nvSpPr>
          <p:cNvPr id="27661" name="Rectangle 7"/>
          <p:cNvSpPr>
            <a:spLocks noChangeArrowheads="1"/>
          </p:cNvSpPr>
          <p:nvPr/>
        </p:nvSpPr>
        <p:spPr bwMode="gray">
          <a:xfrm>
            <a:off x="4463480" y="6640810"/>
            <a:ext cx="5256584" cy="417128"/>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0" name="Picture 9" descr="cnt2428007.png"/>
          <p:cNvPicPr>
            <a:picLocks noChangeAspect="1"/>
          </p:cNvPicPr>
          <p:nvPr/>
        </p:nvPicPr>
        <p:blipFill>
          <a:blip r:embed="rId6" cstate="print"/>
          <a:stretch>
            <a:fillRect/>
          </a:stretch>
        </p:blipFill>
        <p:spPr>
          <a:xfrm>
            <a:off x="14173200" y="6057902"/>
            <a:ext cx="914400" cy="81280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2390" y="7717631"/>
            <a:ext cx="642938" cy="714375"/>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50405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3095625" y="4950088"/>
            <a:ext cx="12096750"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last_name = 'higgins';</a:t>
            </a:r>
          </a:p>
        </p:txBody>
      </p:sp>
      <p:sp>
        <p:nvSpPr>
          <p:cNvPr id="27653"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Case-Insensitive Queries in MySQL</a:t>
            </a:r>
          </a:p>
        </p:txBody>
      </p:sp>
      <p:sp>
        <p:nvSpPr>
          <p:cNvPr id="27654" name="Content Placeholder 2"/>
          <p:cNvSpPr>
            <a:spLocks noGrp="1"/>
          </p:cNvSpPr>
          <p:nvPr>
            <p:ph idx="1"/>
          </p:nvPr>
        </p:nvSpPr>
        <p:spPr>
          <a:xfrm>
            <a:off x="933451" y="2272710"/>
            <a:ext cx="16421100" cy="224298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By default, MySQL uses a case-insensitive character set and collation. Sorting and string comparisons consider upper and lower case of the same character to be equivalent in value. To display the employee number, name, and department number for employee Higgins: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8275" y="7179476"/>
            <a:ext cx="3826389" cy="916352"/>
          </a:xfrm>
          <a:prstGeom prst="rect">
            <a:avLst/>
          </a:prstGeom>
          <a:ln>
            <a:solidFill>
              <a:schemeClr val="tx1"/>
            </a:solidFill>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9220" y="7121996"/>
            <a:ext cx="680564" cy="685800"/>
          </a:xfrm>
          <a:prstGeom prst="rect">
            <a:avLst/>
          </a:prstGeom>
        </p:spPr>
      </p:pic>
      <p:pic>
        <p:nvPicPr>
          <p:cNvPr id="8" name="Picture 7">
            <a:extLst>
              <a:ext uri="{FF2B5EF4-FFF2-40B4-BE49-F238E27FC236}">
                <a16:creationId xmlns:a16="http://schemas.microsoft.com/office/drawing/2014/main" xmlns="" id="{B711396B-6E66-4771-89A0-00762C42CA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685352"/>
            <a:ext cx="680564" cy="685800"/>
          </a:xfrm>
          <a:prstGeom prst="rect">
            <a:avLst/>
          </a:prstGeom>
        </p:spPr>
      </p:pic>
    </p:spTree>
    <p:custDataLst>
      <p:tags r:id="rId1"/>
    </p:custDataLst>
    <p:extLst>
      <p:ext uri="{BB962C8B-B14F-4D97-AF65-F5344CB8AC3E}">
        <p14:creationId xmlns:p14="http://schemas.microsoft.com/office/powerpoint/2010/main" val="225872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Character-Manipulation Functions</a:t>
            </a:r>
          </a:p>
        </p:txBody>
      </p:sp>
      <p:sp>
        <p:nvSpPr>
          <p:cNvPr id="29699" name="Rectangle 39"/>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use these functions to manipulate character strings:</a:t>
            </a:r>
          </a:p>
        </p:txBody>
      </p:sp>
      <p:graphicFrame>
        <p:nvGraphicFramePr>
          <p:cNvPr id="2" name="Table 1"/>
          <p:cNvGraphicFramePr>
            <a:graphicFrameLocks noGrp="1"/>
          </p:cNvGraphicFramePr>
          <p:nvPr>
            <p:extLst>
              <p:ext uri="{D42A27DB-BD31-4B8C-83A1-F6EECF244321}">
                <p14:modId xmlns:p14="http://schemas.microsoft.com/office/powerpoint/2010/main" val="2328160728"/>
              </p:ext>
            </p:extLst>
          </p:nvPr>
        </p:nvGraphicFramePr>
        <p:xfrm>
          <a:off x="3620690" y="3633564"/>
          <a:ext cx="11046621" cy="3886200"/>
        </p:xfrm>
        <a:graphic>
          <a:graphicData uri="http://schemas.openxmlformats.org/drawingml/2006/table">
            <a:tbl>
              <a:tblPr firstRow="1" firstCol="1" bandRow="1">
                <a:tableStyleId>{5FD0F851-EC5A-4D38-B0AD-8093EC10F338}</a:tableStyleId>
              </a:tblPr>
              <a:tblGrid>
                <a:gridCol w="6209109">
                  <a:extLst>
                    <a:ext uri="{9D8B030D-6E8A-4147-A177-3AD203B41FA5}">
                      <a16:colId xmlns:a16="http://schemas.microsoft.com/office/drawing/2014/main" xmlns="" val="20000"/>
                    </a:ext>
                  </a:extLst>
                </a:gridCol>
                <a:gridCol w="4837512">
                  <a:extLst>
                    <a:ext uri="{9D8B030D-6E8A-4147-A177-3AD203B41FA5}">
                      <a16:colId xmlns:a16="http://schemas.microsoft.com/office/drawing/2014/main" xmlns="" val="20001"/>
                    </a:ext>
                  </a:extLst>
                </a:gridCol>
              </a:tblGrid>
              <a:tr h="548640">
                <a:tc>
                  <a:txBody>
                    <a:bodyPr/>
                    <a:lstStyle/>
                    <a:p>
                      <a:r>
                        <a:rPr lang="en-US" altLang="en-US" sz="2700" b="1" dirty="0">
                          <a:solidFill>
                            <a:srgbClr val="000000"/>
                          </a:solidFill>
                        </a:rPr>
                        <a:t>Function</a:t>
                      </a:r>
                      <a:endParaRPr lang="en-US" sz="3600" b="1" dirty="0">
                        <a:solidFill>
                          <a:srgbClr val="000000"/>
                        </a:solidFill>
                      </a:endParaRPr>
                    </a:p>
                  </a:txBody>
                  <a:tcPr marL="137160" marR="137160" marT="68580" marB="68580"/>
                </a:tc>
                <a:tc>
                  <a:txBody>
                    <a:bodyPr/>
                    <a:lstStyle/>
                    <a:p>
                      <a:r>
                        <a:rPr lang="en-US" altLang="en-US" sz="2700" b="1" dirty="0">
                          <a:solidFill>
                            <a:srgbClr val="000000"/>
                          </a:solidFill>
                        </a:rPr>
                        <a:t>Result</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0"/>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CONCAT('Hello', 'World')</a:t>
                      </a:r>
                    </a:p>
                  </a:txBody>
                  <a:tcPr marL="137160" marR="137160" marT="68580" marB="68580"/>
                </a:tc>
                <a:tc>
                  <a:txBody>
                    <a:bodyPr/>
                    <a:lstStyle/>
                    <a:p>
                      <a:r>
                        <a:rPr lang="en-US" altLang="en-US" sz="2400" dirty="0">
                          <a:solidFill>
                            <a:srgbClr val="000000"/>
                          </a:solidFill>
                          <a:latin typeface="Courier New" panose="02070309020205020404" pitchFamily="49" charset="0"/>
                        </a:rPr>
                        <a:t>HelloWorld</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1"/>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SUBSTR('HelloWorld',1,5)</a:t>
                      </a:r>
                    </a:p>
                  </a:txBody>
                  <a:tcPr marL="137160" marR="137160" marT="68580" marB="68580"/>
                </a:tc>
                <a:tc>
                  <a:txBody>
                    <a:bodyPr/>
                    <a:lstStyle/>
                    <a:p>
                      <a:r>
                        <a:rPr lang="en-US" altLang="en-US" sz="2400" dirty="0">
                          <a:solidFill>
                            <a:srgbClr val="000000"/>
                          </a:solidFill>
                          <a:latin typeface="Courier New" panose="02070309020205020404" pitchFamily="49" charset="0"/>
                        </a:rPr>
                        <a:t>Hello</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2"/>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LENGTH('HelloWorld')</a:t>
                      </a:r>
                    </a:p>
                  </a:txBody>
                  <a:tcPr marL="137160" marR="137160" marT="68580" marB="68580"/>
                </a:tc>
                <a:tc>
                  <a:txBody>
                    <a:bodyPr/>
                    <a:lstStyle/>
                    <a:p>
                      <a:r>
                        <a:rPr lang="en-US" altLang="en-US" sz="2400" dirty="0">
                          <a:solidFill>
                            <a:srgbClr val="000000"/>
                          </a:solidFill>
                          <a:latin typeface="Courier New" panose="02070309020205020404" pitchFamily="49" charset="0"/>
                        </a:rPr>
                        <a:t>10</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3"/>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INSTR('HelloWorld', 'W')</a:t>
                      </a:r>
                    </a:p>
                  </a:txBody>
                  <a:tcPr marL="137160" marR="137160" marT="68580" marB="68580"/>
                </a:tc>
                <a:tc>
                  <a:txBody>
                    <a:bodyPr/>
                    <a:lstStyle/>
                    <a:p>
                      <a:r>
                        <a:rPr lang="en-US" altLang="en-US" sz="2400" dirty="0">
                          <a:solidFill>
                            <a:srgbClr val="000000"/>
                          </a:solidFill>
                          <a:latin typeface="Courier New" panose="02070309020205020404" pitchFamily="49" charset="0"/>
                        </a:rPr>
                        <a:t>6</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4"/>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cs typeface="Courier New" panose="02070309020205020404" pitchFamily="49" charset="0"/>
                        </a:rPr>
                        <a:t>LPAD(24000,10,'*')</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Courier New" panose="02070309020205020404" pitchFamily="49" charset="0"/>
                        </a:rPr>
                        <a:t>*****24000</a:t>
                      </a:r>
                    </a:p>
                  </a:txBody>
                  <a:tcPr marL="137160" marR="137160" marT="68580" marB="68580"/>
                </a:tc>
                <a:extLst>
                  <a:ext uri="{0D108BD9-81ED-4DB2-BD59-A6C34878D82A}">
                    <a16:rowId xmlns:a16="http://schemas.microsoft.com/office/drawing/2014/main" xmlns="" val="10005"/>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cs typeface="Courier New" panose="02070309020205020404" pitchFamily="49" charset="0"/>
                        </a:rPr>
                        <a:t>RPAD(24000, 10, '*')</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Courier New" panose="02070309020205020404" pitchFamily="49" charset="0"/>
                        </a:rPr>
                        <a:t>24000*****</a:t>
                      </a:r>
                    </a:p>
                  </a:txBody>
                  <a:tcPr marL="137160" marR="137160" marT="68580" marB="68580"/>
                </a:tc>
                <a:extLst>
                  <a:ext uri="{0D108BD9-81ED-4DB2-BD59-A6C34878D82A}">
                    <a16:rowId xmlns:a16="http://schemas.microsoft.com/office/drawing/2014/main" xmlns="" val="10006"/>
                  </a:ext>
                </a:extLst>
              </a:tr>
            </a:tbl>
          </a:graphicData>
        </a:graphic>
      </p:graphicFrame>
    </p:spTree>
    <p:custDataLst>
      <p:tags r:id="rId1"/>
    </p:custDataLst>
    <p:extLst>
      <p:ext uri="{BB962C8B-B14F-4D97-AF65-F5344CB8AC3E}">
        <p14:creationId xmlns:p14="http://schemas.microsoft.com/office/powerpoint/2010/main" val="261629496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Character-Manipulation Functions</a:t>
            </a:r>
          </a:p>
        </p:txBody>
      </p:sp>
      <p:sp>
        <p:nvSpPr>
          <p:cNvPr id="13" name="Content Placeholder 2"/>
          <p:cNvSpPr txBox="1">
            <a:spLocks/>
          </p:cNvSpPr>
          <p:nvPr/>
        </p:nvSpPr>
        <p:spPr bwMode="gray">
          <a:xfrm>
            <a:off x="3095625" y="5967453"/>
            <a:ext cx="12096750"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SELECT employee_id, CONCAT(first_name, last_name) NAME,</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LENGTH(last_name), INSTR(last_name, 'a') "Contains 'a'?"</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WHERE  SUBSTR(last_name, -1, 1) = 'n';</a:t>
            </a:r>
          </a:p>
        </p:txBody>
      </p:sp>
      <p:sp>
        <p:nvSpPr>
          <p:cNvPr id="12" name="Content Placeholder 2"/>
          <p:cNvSpPr txBox="1">
            <a:spLocks/>
          </p:cNvSpPr>
          <p:nvPr/>
        </p:nvSpPr>
        <p:spPr bwMode="gray">
          <a:xfrm>
            <a:off x="3095625" y="2424155"/>
            <a:ext cx="12096750" cy="146230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1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CONCAT('Job category is ', job_id)</a:t>
            </a:r>
          </a:p>
          <a:p>
            <a:pPr eaLnBrk="1" hangingPunct="1">
              <a:lnSpc>
                <a:spcPct val="11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AS Job FROM   employees</a:t>
            </a:r>
          </a:p>
          <a:p>
            <a:pPr eaLnBrk="1" hangingPunct="1">
              <a:lnSpc>
                <a:spcPct val="11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SUBSTR(job_id, 4) = 'REP';</a:t>
            </a:r>
          </a:p>
        </p:txBody>
      </p:sp>
      <p:sp>
        <p:nvSpPr>
          <p:cNvPr id="31754" name="Rectangle 25"/>
          <p:cNvSpPr>
            <a:spLocks noChangeArrowheads="1"/>
          </p:cNvSpPr>
          <p:nvPr/>
        </p:nvSpPr>
        <p:spPr bwMode="auto">
          <a:xfrm>
            <a:off x="6448278" y="2603121"/>
            <a:ext cx="7200900" cy="4572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31755" name="Rectangle 26"/>
          <p:cNvSpPr>
            <a:spLocks noChangeArrowheads="1"/>
          </p:cNvSpPr>
          <p:nvPr/>
        </p:nvSpPr>
        <p:spPr bwMode="auto">
          <a:xfrm>
            <a:off x="4449353" y="3453227"/>
            <a:ext cx="4914900" cy="3429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pic>
        <p:nvPicPr>
          <p:cNvPr id="31756" name="Picture 11"/>
          <p:cNvPicPr>
            <a:picLocks noChangeAspect="1" noChangeArrowheads="1"/>
          </p:cNvPicPr>
          <p:nvPr/>
        </p:nvPicPr>
        <p:blipFill>
          <a:blip r:embed="rId4" cstate="print"/>
          <a:srcRect/>
          <a:stretch>
            <a:fillRect/>
          </a:stretch>
        </p:blipFill>
        <p:spPr bwMode="auto">
          <a:xfrm>
            <a:off x="2171701" y="7857709"/>
            <a:ext cx="6242714" cy="1042571"/>
          </a:xfrm>
          <a:prstGeom prst="rect">
            <a:avLst/>
          </a:prstGeom>
          <a:noFill/>
          <a:ln w="9525">
            <a:solidFill>
              <a:schemeClr val="tx1"/>
            </a:solidFill>
            <a:miter lim="800000"/>
            <a:headEnd type="none" w="sm" len="sm"/>
            <a:tailEnd type="none" w="sm" len="sm"/>
          </a:ln>
        </p:spPr>
      </p:pic>
      <p:sp>
        <p:nvSpPr>
          <p:cNvPr id="14" name="Oval 15"/>
          <p:cNvSpPr>
            <a:spLocks noChangeArrowheads="1"/>
          </p:cNvSpPr>
          <p:nvPr/>
        </p:nvSpPr>
        <p:spPr bwMode="blackWhite">
          <a:xfrm>
            <a:off x="14938784" y="2191172"/>
            <a:ext cx="507182"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15" name="Oval 16"/>
          <p:cNvSpPr>
            <a:spLocks noChangeArrowheads="1"/>
          </p:cNvSpPr>
          <p:nvPr/>
        </p:nvSpPr>
        <p:spPr bwMode="blackWhite">
          <a:xfrm>
            <a:off x="14934023" y="5738894"/>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0082" y="4042941"/>
            <a:ext cx="3541577" cy="1523126"/>
          </a:xfrm>
          <a:prstGeom prst="rect">
            <a:avLst/>
          </a:prstGeom>
          <a:ln>
            <a:solidFill>
              <a:schemeClr val="tx1"/>
            </a:solidFill>
          </a:ln>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0082" y="7857897"/>
            <a:ext cx="6018206" cy="1201166"/>
          </a:xfrm>
          <a:prstGeom prst="rect">
            <a:avLst/>
          </a:prstGeom>
          <a:ln>
            <a:solidFill>
              <a:schemeClr val="tx1"/>
            </a:solidFill>
          </a:ln>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0382" y="3969277"/>
            <a:ext cx="642938" cy="714375"/>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3155" y="7857709"/>
            <a:ext cx="642938" cy="714375"/>
          </a:xfrm>
          <a:prstGeom prst="rect">
            <a:avLst/>
          </a:prstGeom>
        </p:spPr>
      </p:pic>
      <p:pic>
        <p:nvPicPr>
          <p:cNvPr id="2" name="Picture 1"/>
          <p:cNvPicPr>
            <a:picLocks noChangeAspect="1"/>
          </p:cNvPicPr>
          <p:nvPr/>
        </p:nvPicPr>
        <p:blipFill>
          <a:blip r:embed="rId8"/>
          <a:stretch>
            <a:fillRect/>
          </a:stretch>
        </p:blipFill>
        <p:spPr>
          <a:xfrm>
            <a:off x="3095625" y="3997852"/>
            <a:ext cx="3713052" cy="1452338"/>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71548" y="7857709"/>
            <a:ext cx="680564" cy="685800"/>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71548" y="3997852"/>
            <a:ext cx="680564" cy="685800"/>
          </a:xfrm>
          <a:prstGeom prst="rect">
            <a:avLst/>
          </a:prstGeom>
        </p:spPr>
      </p:pic>
    </p:spTree>
    <p:custDataLst>
      <p:tags r:id="rId1"/>
    </p:custDataLst>
    <p:extLst>
      <p:ext uri="{BB962C8B-B14F-4D97-AF65-F5344CB8AC3E}">
        <p14:creationId xmlns:p14="http://schemas.microsoft.com/office/powerpoint/2010/main" val="3357117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10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5" name="Group 4"/>
          <p:cNvGrpSpPr/>
          <p:nvPr/>
        </p:nvGrpSpPr>
        <p:grpSpPr>
          <a:xfrm>
            <a:off x="12458701" y="6446047"/>
            <a:ext cx="5829299" cy="2500313"/>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Content Placeholder 5">
            <a:extLst>
              <a:ext uri="{FF2B5EF4-FFF2-40B4-BE49-F238E27FC236}">
                <a16:creationId xmlns:a16="http://schemas.microsoft.com/office/drawing/2014/main" xmlns="" id="{90AA03B5-9D5C-4E64-A555-F589A4BFBF36}"/>
              </a:ext>
            </a:extLst>
          </p:cNvPr>
          <p:cNvSpPr>
            <a:spLocks noGrp="1"/>
          </p:cNvSpPr>
          <p:nvPr>
            <p:ph idx="1"/>
          </p:nvPr>
        </p:nvSpPr>
        <p:spPr>
          <a:xfrm>
            <a:off x="933450" y="2273300"/>
            <a:ext cx="16421100"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Single-row SQL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Character functions</a:t>
            </a:r>
          </a:p>
          <a:p>
            <a:pPr lvl="1">
              <a:buClr>
                <a:schemeClr val="accent1"/>
              </a:buClr>
            </a:pPr>
            <a:r>
              <a:rPr lang="en-US" altLang="en-US" dirty="0">
                <a:latin typeface="Oracle Sans" panose="020B0503020204020204" pitchFamily="34" charset="0"/>
                <a:cs typeface="Oracle Sans" panose="020B0503020204020204" pitchFamily="34" charset="0"/>
              </a:rPr>
              <a:t>Nesting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Number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Oracle Databases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MySQL Databases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Date functions</a:t>
            </a:r>
          </a:p>
        </p:txBody>
      </p:sp>
    </p:spTree>
    <p:custDataLst>
      <p:tags r:id="rId1"/>
    </p:custDataLst>
    <p:extLst>
      <p:ext uri="{BB962C8B-B14F-4D97-AF65-F5344CB8AC3E}">
        <p14:creationId xmlns:p14="http://schemas.microsoft.com/office/powerpoint/2010/main" val="3332480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0800000">
            <a:off x="13487400" y="6865282"/>
            <a:ext cx="4800600"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4" name="Rounded Rectangle 13"/>
          <p:cNvSpPr/>
          <p:nvPr/>
        </p:nvSpPr>
        <p:spPr bwMode="auto">
          <a:xfrm>
            <a:off x="14393720" y="6551574"/>
            <a:ext cx="3088461" cy="2462568"/>
          </a:xfrm>
          <a:prstGeom prst="roundRect">
            <a:avLst/>
          </a:prstGeom>
          <a:solidFill>
            <a:schemeClr val="bg1"/>
          </a:solidFill>
          <a:ln w="28575" cap="flat" cmpd="sng" algn="ctr">
            <a:solidFill>
              <a:srgbClr val="DEE5E7"/>
            </a:solidFill>
            <a:prstDash val="solid"/>
            <a:round/>
            <a:headEnd type="none" w="sm" len="sm"/>
            <a:tailEnd type="none" w="sm" len="sm"/>
          </a:ln>
          <a:effectLst>
            <a:innerShdw blurRad="114300">
              <a:srgbClr val="B3E4FF"/>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5842" name="Rectangle 1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Nesting Functions</a:t>
            </a:r>
          </a:p>
        </p:txBody>
      </p:sp>
      <p:grpSp>
        <p:nvGrpSpPr>
          <p:cNvPr id="35844" name="Group 1"/>
          <p:cNvGrpSpPr>
            <a:grpSpLocks/>
          </p:cNvGrpSpPr>
          <p:nvPr/>
        </p:nvGrpSpPr>
        <p:grpSpPr bwMode="auto">
          <a:xfrm>
            <a:off x="3095625" y="4305785"/>
            <a:ext cx="12096750" cy="3170606"/>
            <a:chOff x="479778" y="2882883"/>
            <a:chExt cx="8064500" cy="2114084"/>
          </a:xfrm>
        </p:grpSpPr>
        <p:sp>
          <p:nvSpPr>
            <p:cNvPr id="23554" name="Freeform 2"/>
            <p:cNvSpPr>
              <a:spLocks/>
            </p:cNvSpPr>
            <p:nvPr/>
          </p:nvSpPr>
          <p:spPr bwMode="gray">
            <a:xfrm>
              <a:off x="1535466" y="3331215"/>
              <a:ext cx="5634037" cy="1665752"/>
            </a:xfrm>
            <a:custGeom>
              <a:avLst/>
              <a:gdLst>
                <a:gd name="T0" fmla="*/ 0 w 3549"/>
                <a:gd name="T1" fmla="*/ 0 h 972"/>
                <a:gd name="T2" fmla="*/ 0 w 3549"/>
                <a:gd name="T3" fmla="*/ 2147483647 h 972"/>
                <a:gd name="T4" fmla="*/ 2147483647 w 3549"/>
                <a:gd name="T5" fmla="*/ 2147483647 h 972"/>
                <a:gd name="T6" fmla="*/ 2147483647 w 3549"/>
                <a:gd name="T7" fmla="*/ 0 h 972"/>
                <a:gd name="T8" fmla="*/ 0 60000 65536"/>
                <a:gd name="T9" fmla="*/ 0 60000 65536"/>
                <a:gd name="T10" fmla="*/ 0 60000 65536"/>
                <a:gd name="T11" fmla="*/ 0 60000 65536"/>
                <a:gd name="T12" fmla="*/ 0 w 3549"/>
                <a:gd name="T13" fmla="*/ 0 h 972"/>
                <a:gd name="T14" fmla="*/ 3549 w 3549"/>
                <a:gd name="T15" fmla="*/ 972 h 972"/>
              </a:gdLst>
              <a:ahLst/>
              <a:cxnLst>
                <a:cxn ang="T8">
                  <a:pos x="T0" y="T1"/>
                </a:cxn>
                <a:cxn ang="T9">
                  <a:pos x="T2" y="T3"/>
                </a:cxn>
                <a:cxn ang="T10">
                  <a:pos x="T4" y="T5"/>
                </a:cxn>
                <a:cxn ang="T11">
                  <a:pos x="T6" y="T7"/>
                </a:cxn>
              </a:cxnLst>
              <a:rect l="T12" t="T13" r="T14" b="T15"/>
              <a:pathLst>
                <a:path w="3549" h="972">
                  <a:moveTo>
                    <a:pt x="0" y="0"/>
                  </a:moveTo>
                  <a:lnTo>
                    <a:pt x="0" y="971"/>
                  </a:lnTo>
                  <a:lnTo>
                    <a:pt x="3548" y="971"/>
                  </a:lnTo>
                  <a:lnTo>
                    <a:pt x="3548" y="0"/>
                  </a:lnTo>
                </a:path>
              </a:pathLst>
            </a:custGeom>
            <a:noFill/>
            <a:ln w="38100" cap="rnd" cmpd="sng">
              <a:solidFill>
                <a:schemeClr val="tx1">
                  <a:lumMod val="50000"/>
                </a:schemeClr>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latin typeface="Oracle Sans" panose="020B0503020204020204" pitchFamily="34" charset="0"/>
                <a:cs typeface="Oracle Sans" panose="020B0503020204020204" pitchFamily="34" charset="0"/>
              </a:endParaRPr>
            </a:p>
          </p:txBody>
        </p:sp>
        <p:sp>
          <p:nvSpPr>
            <p:cNvPr id="35846" name="Rectangle 7"/>
            <p:cNvSpPr>
              <a:spLocks noChangeArrowheads="1"/>
            </p:cNvSpPr>
            <p:nvPr/>
          </p:nvSpPr>
          <p:spPr bwMode="auto">
            <a:xfrm>
              <a:off x="2746728" y="3586163"/>
              <a:ext cx="2157642" cy="400818"/>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latin typeface="Helvetica" pitchFamily="34" charset="0"/>
                  <a:cs typeface="Oracle Sans" panose="020B0503020204020204" pitchFamily="34" charset="0"/>
                </a:rPr>
                <a:t>Step 1 = Result 1</a:t>
              </a:r>
            </a:p>
          </p:txBody>
        </p:sp>
        <p:sp>
          <p:nvSpPr>
            <p:cNvPr id="23560" name="Rectangle 8"/>
            <p:cNvSpPr>
              <a:spLocks noChangeArrowheads="1"/>
            </p:cNvSpPr>
            <p:nvPr/>
          </p:nvSpPr>
          <p:spPr bwMode="auto">
            <a:xfrm>
              <a:off x="2746728" y="4062265"/>
              <a:ext cx="2157413"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3000" dirty="0">
                  <a:solidFill>
                    <a:schemeClr val="accent1"/>
                  </a:solidFill>
                  <a:latin typeface="Helvetica" panose="020B0604020202020204" pitchFamily="34" charset="0"/>
                  <a:cs typeface="Oracle Sans" panose="020B0503020204020204" pitchFamily="34" charset="0"/>
                </a:rPr>
                <a:t>Step 2 = Result 2</a:t>
              </a:r>
            </a:p>
          </p:txBody>
        </p:sp>
        <p:sp>
          <p:nvSpPr>
            <p:cNvPr id="23561" name="Rectangle 9"/>
            <p:cNvSpPr>
              <a:spLocks noChangeArrowheads="1"/>
            </p:cNvSpPr>
            <p:nvPr/>
          </p:nvSpPr>
          <p:spPr bwMode="auto">
            <a:xfrm>
              <a:off x="2746728" y="4554471"/>
              <a:ext cx="2157413"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3000" dirty="0">
                  <a:solidFill>
                    <a:schemeClr val="bg2">
                      <a:lumMod val="10000"/>
                    </a:schemeClr>
                  </a:solidFill>
                  <a:latin typeface="Helvetica" panose="020B0604020202020204" pitchFamily="34" charset="0"/>
                  <a:cs typeface="Oracle Sans" panose="020B0503020204020204" pitchFamily="34" charset="0"/>
                </a:rPr>
                <a:t>Step 3 = Result 3</a:t>
              </a:r>
            </a:p>
          </p:txBody>
        </p:sp>
        <p:sp>
          <p:nvSpPr>
            <p:cNvPr id="35849" name="Freeform 10"/>
            <p:cNvSpPr>
              <a:spLocks/>
            </p:cNvSpPr>
            <p:nvPr/>
          </p:nvSpPr>
          <p:spPr bwMode="gray">
            <a:xfrm>
              <a:off x="2143478" y="3338890"/>
              <a:ext cx="3810000" cy="1139448"/>
            </a:xfrm>
            <a:custGeom>
              <a:avLst/>
              <a:gdLst>
                <a:gd name="T0" fmla="*/ 0 w 2400"/>
                <a:gd name="T1" fmla="*/ 0 h 665"/>
                <a:gd name="T2" fmla="*/ 0 w 2400"/>
                <a:gd name="T3" fmla="*/ 2147483646 h 665"/>
                <a:gd name="T4" fmla="*/ 2147483646 w 2400"/>
                <a:gd name="T5" fmla="*/ 2147483646 h 665"/>
                <a:gd name="T6" fmla="*/ 2147483646 w 2400"/>
                <a:gd name="T7" fmla="*/ 0 h 665"/>
                <a:gd name="T8" fmla="*/ 0 60000 65536"/>
                <a:gd name="T9" fmla="*/ 0 60000 65536"/>
                <a:gd name="T10" fmla="*/ 0 60000 65536"/>
                <a:gd name="T11" fmla="*/ 0 60000 65536"/>
                <a:gd name="T12" fmla="*/ 0 w 2400"/>
                <a:gd name="T13" fmla="*/ 0 h 665"/>
                <a:gd name="T14" fmla="*/ 2400 w 2400"/>
                <a:gd name="T15" fmla="*/ 665 h 665"/>
              </a:gdLst>
              <a:ahLst/>
              <a:cxnLst>
                <a:cxn ang="T8">
                  <a:pos x="T0" y="T1"/>
                </a:cxn>
                <a:cxn ang="T9">
                  <a:pos x="T2" y="T3"/>
                </a:cxn>
                <a:cxn ang="T10">
                  <a:pos x="T4" y="T5"/>
                </a:cxn>
                <a:cxn ang="T11">
                  <a:pos x="T6" y="T7"/>
                </a:cxn>
              </a:cxnLst>
              <a:rect l="T12" t="T13" r="T14" b="T15"/>
              <a:pathLst>
                <a:path w="2400" h="665">
                  <a:moveTo>
                    <a:pt x="0" y="0"/>
                  </a:moveTo>
                  <a:lnTo>
                    <a:pt x="0" y="664"/>
                  </a:lnTo>
                  <a:lnTo>
                    <a:pt x="2399" y="664"/>
                  </a:lnTo>
                  <a:lnTo>
                    <a:pt x="2399" y="0"/>
                  </a:lnTo>
                </a:path>
              </a:pathLst>
            </a:custGeom>
            <a:noFill/>
            <a:ln w="38100" cap="rnd" cmpd="sng">
              <a:solidFill>
                <a:srgbClr val="FF0000"/>
              </a:solidFill>
              <a:prstDash val="solid"/>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5850" name="Freeform 11"/>
            <p:cNvSpPr>
              <a:spLocks/>
            </p:cNvSpPr>
            <p:nvPr/>
          </p:nvSpPr>
          <p:spPr bwMode="gray">
            <a:xfrm>
              <a:off x="2608616" y="3377432"/>
              <a:ext cx="2473325" cy="615131"/>
            </a:xfrm>
            <a:custGeom>
              <a:avLst/>
              <a:gdLst>
                <a:gd name="T0" fmla="*/ 0 w 1558"/>
                <a:gd name="T1" fmla="*/ 0 h 359"/>
                <a:gd name="T2" fmla="*/ 0 w 1558"/>
                <a:gd name="T3" fmla="*/ 2147483646 h 359"/>
                <a:gd name="T4" fmla="*/ 2147483646 w 1558"/>
                <a:gd name="T5" fmla="*/ 2147483646 h 359"/>
                <a:gd name="T6" fmla="*/ 2147483646 w 1558"/>
                <a:gd name="T7" fmla="*/ 0 h 359"/>
                <a:gd name="T8" fmla="*/ 0 60000 65536"/>
                <a:gd name="T9" fmla="*/ 0 60000 65536"/>
                <a:gd name="T10" fmla="*/ 0 60000 65536"/>
                <a:gd name="T11" fmla="*/ 0 60000 65536"/>
                <a:gd name="T12" fmla="*/ 0 w 1558"/>
                <a:gd name="T13" fmla="*/ 0 h 359"/>
                <a:gd name="T14" fmla="*/ 1558 w 1558"/>
                <a:gd name="T15" fmla="*/ 359 h 359"/>
              </a:gdLst>
              <a:ahLst/>
              <a:cxnLst>
                <a:cxn ang="T8">
                  <a:pos x="T0" y="T1"/>
                </a:cxn>
                <a:cxn ang="T9">
                  <a:pos x="T2" y="T3"/>
                </a:cxn>
                <a:cxn ang="T10">
                  <a:pos x="T4" y="T5"/>
                </a:cxn>
                <a:cxn ang="T11">
                  <a:pos x="T6" y="T7"/>
                </a:cxn>
              </a:cxnLst>
              <a:rect l="T12" t="T13" r="T14" b="T15"/>
              <a:pathLst>
                <a:path w="1558" h="359">
                  <a:moveTo>
                    <a:pt x="0" y="0"/>
                  </a:moveTo>
                  <a:lnTo>
                    <a:pt x="0" y="358"/>
                  </a:lnTo>
                  <a:lnTo>
                    <a:pt x="1557" y="358"/>
                  </a:lnTo>
                  <a:lnTo>
                    <a:pt x="1557" y="0"/>
                  </a:lnTo>
                </a:path>
              </a:pathLst>
            </a:custGeom>
            <a:noFill/>
            <a:ln w="38100" cap="rnd" cmpd="sng">
              <a:solidFill>
                <a:schemeClr val="folHlink"/>
              </a:solidFill>
              <a:prstDash val="solid"/>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2" name="Content Placeholder 2"/>
            <p:cNvSpPr txBox="1">
              <a:spLocks/>
            </p:cNvSpPr>
            <p:nvPr/>
          </p:nvSpPr>
          <p:spPr bwMode="gray">
            <a:xfrm>
              <a:off x="479778" y="2882883"/>
              <a:ext cx="8064500" cy="4435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ts val="3300"/>
                </a:lnSpc>
                <a:spcBef>
                  <a:spcPct val="50000"/>
                </a:spcBef>
                <a:defRPr/>
              </a:pPr>
              <a:r>
                <a:rPr lang="en-US" altLang="en-US" sz="4200" dirty="0">
                  <a:solidFill>
                    <a:schemeClr val="tx1">
                      <a:lumMod val="50000"/>
                    </a:schemeClr>
                  </a:solidFill>
                  <a:latin typeface="Courier New" panose="02070309020205020404" pitchFamily="49" charset="0"/>
                  <a:cs typeface="Oracle Sans" panose="020B0503020204020204" pitchFamily="34" charset="0"/>
                </a:rPr>
                <a:t>F3(</a:t>
              </a:r>
              <a:r>
                <a:rPr lang="en-US" altLang="en-US" sz="4200" dirty="0">
                  <a:solidFill>
                    <a:srgbClr val="FF0000"/>
                  </a:solidFill>
                  <a:latin typeface="Courier New" panose="02070309020205020404" pitchFamily="49" charset="0"/>
                  <a:cs typeface="Oracle Sans" panose="020B0503020204020204" pitchFamily="34" charset="0"/>
                </a:rPr>
                <a:t>F2</a:t>
              </a:r>
              <a:r>
                <a:rPr lang="en-US" altLang="en-US" sz="4200" dirty="0">
                  <a:latin typeface="Courier New" panose="02070309020205020404" pitchFamily="49" charset="0"/>
                  <a:cs typeface="Oracle Sans" panose="020B0503020204020204" pitchFamily="34" charset="0"/>
                </a:rPr>
                <a:t>(</a:t>
              </a:r>
              <a:r>
                <a:rPr lang="en-US" altLang="en-US" sz="4200" dirty="0">
                  <a:solidFill>
                    <a:srgbClr val="999999"/>
                  </a:solidFill>
                  <a:latin typeface="Courier New" panose="02070309020205020404" pitchFamily="49" charset="0"/>
                  <a:cs typeface="Oracle Sans" panose="020B0503020204020204" pitchFamily="34" charset="0"/>
                </a:rPr>
                <a:t>F1(col,arg1)</a:t>
              </a:r>
              <a:r>
                <a:rPr lang="en-US" altLang="en-US" sz="4200" dirty="0">
                  <a:latin typeface="Courier New" panose="02070309020205020404" pitchFamily="49" charset="0"/>
                  <a:cs typeface="Oracle Sans" panose="020B0503020204020204" pitchFamily="34" charset="0"/>
                </a:rPr>
                <a:t>,</a:t>
              </a:r>
              <a:r>
                <a:rPr lang="en-US" altLang="en-US" sz="4200" dirty="0">
                  <a:solidFill>
                    <a:srgbClr val="FF0000"/>
                  </a:solidFill>
                  <a:latin typeface="Courier New" panose="02070309020205020404" pitchFamily="49" charset="0"/>
                  <a:cs typeface="Oracle Sans" panose="020B0503020204020204" pitchFamily="34" charset="0"/>
                </a:rPr>
                <a:t>arg2</a:t>
              </a:r>
              <a:r>
                <a:rPr lang="en-US" altLang="en-US" sz="4200" dirty="0">
                  <a:solidFill>
                    <a:schemeClr val="tx1">
                      <a:lumMod val="50000"/>
                    </a:schemeClr>
                  </a:solidFill>
                  <a:latin typeface="Courier New" panose="02070309020205020404" pitchFamily="49" charset="0"/>
                  <a:cs typeface="Oracle Sans" panose="020B0503020204020204" pitchFamily="34" charset="0"/>
                </a:rPr>
                <a:t>),arg3)</a:t>
              </a: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89603" y="6616998"/>
            <a:ext cx="2896695" cy="2331720"/>
          </a:xfrm>
          <a:prstGeom prst="rect">
            <a:avLst/>
          </a:prstGeom>
        </p:spPr>
      </p:pic>
      <p:sp>
        <p:nvSpPr>
          <p:cNvPr id="17" name="Content Placeholder 11">
            <a:extLst>
              <a:ext uri="{FF2B5EF4-FFF2-40B4-BE49-F238E27FC236}">
                <a16:creationId xmlns:a16="http://schemas.microsoft.com/office/drawing/2014/main" xmlns="" id="{5CCF7DC3-AC6E-4CF4-8C32-F65A07849EC5}"/>
              </a:ext>
            </a:extLst>
          </p:cNvPr>
          <p:cNvSpPr>
            <a:spLocks noGrp="1"/>
          </p:cNvSpPr>
          <p:nvPr>
            <p:ph idx="1"/>
          </p:nvPr>
        </p:nvSpPr>
        <p:spPr>
          <a:xfrm>
            <a:off x="933450" y="2273300"/>
            <a:ext cx="16421100" cy="109266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Single-row functions can be nested to any level.</a:t>
            </a:r>
          </a:p>
          <a:p>
            <a:pPr lvl="1"/>
            <a:r>
              <a:rPr lang="en-US" altLang="en-US" dirty="0">
                <a:latin typeface="Oracle Sans" panose="020B0503020204020204" pitchFamily="34" charset="0"/>
                <a:cs typeface="Oracle Sans" panose="020B0503020204020204" pitchFamily="34" charset="0"/>
              </a:rPr>
              <a:t>Nested functions are evaluated from the deepest level to the least deep level.</a:t>
            </a:r>
          </a:p>
        </p:txBody>
      </p:sp>
    </p:spTree>
    <p:custDataLst>
      <p:tags r:id="rId1"/>
    </p:custDataLst>
    <p:extLst>
      <p:ext uri="{BB962C8B-B14F-4D97-AF65-F5344CB8AC3E}">
        <p14:creationId xmlns:p14="http://schemas.microsoft.com/office/powerpoint/2010/main" val="233776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4E3629"/>
                </a:solidFill>
                <a:latin typeface="+mj-lt"/>
                <a:ea typeface="+mj-ea"/>
                <a:cs typeface="Oracle Sans" panose="020B0503020204020204" pitchFamily="34" charset="0"/>
              </a:rPr>
              <a:t>Course Roadmap</a:t>
            </a:r>
          </a:p>
        </p:txBody>
      </p:sp>
      <p:sp>
        <p:nvSpPr>
          <p:cNvPr id="52" name="Rounded Rectangle 51"/>
          <p:cNvSpPr/>
          <p:nvPr/>
        </p:nvSpPr>
        <p:spPr bwMode="auto">
          <a:xfrm>
            <a:off x="5174052" y="2622550"/>
            <a:ext cx="12458700" cy="6251911"/>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3" name="Rounded Rectangle 52"/>
          <p:cNvSpPr/>
          <p:nvPr/>
        </p:nvSpPr>
        <p:spPr bwMode="auto">
          <a:xfrm>
            <a:off x="6825500" y="5880785"/>
            <a:ext cx="8570214" cy="1246910"/>
          </a:xfrm>
          <a:prstGeom prst="roundRect">
            <a:avLst>
              <a:gd name="adj" fmla="val 28911"/>
            </a:avLst>
          </a:prstGeom>
          <a:gradFill>
            <a:gsLst>
              <a:gs pos="3000">
                <a:schemeClr val="bg2">
                  <a:lumMod val="90000"/>
                </a:schemeClr>
              </a:gs>
              <a:gs pos="19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4" name="Rounded Rectangle 53"/>
          <p:cNvSpPr/>
          <p:nvPr/>
        </p:nvSpPr>
        <p:spPr bwMode="auto">
          <a:xfrm>
            <a:off x="6825500" y="7418106"/>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5" name="Rounded Rectangle 54"/>
          <p:cNvSpPr/>
          <p:nvPr/>
        </p:nvSpPr>
        <p:spPr bwMode="auto">
          <a:xfrm>
            <a:off x="6825500" y="434346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6" name="Rounded Rectangle 55"/>
          <p:cNvSpPr/>
          <p:nvPr/>
        </p:nvSpPr>
        <p:spPr bwMode="auto">
          <a:xfrm>
            <a:off x="6823601" y="2806145"/>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7" name="TextBox 56"/>
          <p:cNvSpPr txBox="1"/>
          <p:nvPr/>
        </p:nvSpPr>
        <p:spPr>
          <a:xfrm>
            <a:off x="7739900" y="3221849"/>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2: Retrieving Data using SQL </a:t>
            </a:r>
            <a:r>
              <a:rPr lang="en-US" sz="2100" dirty="0">
                <a:latin typeface="Courier New" panose="02070309020205020404" pitchFamily="49" charset="0"/>
                <a:cs typeface="Courier New" panose="02070309020205020404" pitchFamily="49" charset="0"/>
              </a:rPr>
              <a:t>SELECT</a:t>
            </a:r>
          </a:p>
        </p:txBody>
      </p:sp>
      <p:sp>
        <p:nvSpPr>
          <p:cNvPr id="58" name="TextBox 57"/>
          <p:cNvSpPr txBox="1"/>
          <p:nvPr/>
        </p:nvSpPr>
        <p:spPr>
          <a:xfrm>
            <a:off x="7834291" y="4759171"/>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3: Restricting and Sorting Data</a:t>
            </a:r>
          </a:p>
        </p:txBody>
      </p:sp>
      <p:sp>
        <p:nvSpPr>
          <p:cNvPr id="59" name="TextBox 58"/>
          <p:cNvSpPr txBox="1"/>
          <p:nvPr/>
        </p:nvSpPr>
        <p:spPr>
          <a:xfrm>
            <a:off x="7790701" y="6134906"/>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Lesson 4: Using Single-Row Functions to Customize Output</a:t>
            </a:r>
          </a:p>
        </p:txBody>
      </p:sp>
      <p:sp>
        <p:nvSpPr>
          <p:cNvPr id="60" name="TextBox 59"/>
          <p:cNvSpPr txBox="1"/>
          <p:nvPr/>
        </p:nvSpPr>
        <p:spPr>
          <a:xfrm>
            <a:off x="7790701" y="7672228"/>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5: Using Conversion Functions and Conditional Expressions</a:t>
            </a:r>
          </a:p>
        </p:txBody>
      </p:sp>
      <p:sp>
        <p:nvSpPr>
          <p:cNvPr id="61" name="Isosceles Triangle 60"/>
          <p:cNvSpPr>
            <a:spLocks noChangeAspect="1"/>
          </p:cNvSpPr>
          <p:nvPr/>
        </p:nvSpPr>
        <p:spPr bwMode="auto">
          <a:xfrm rot="5400000">
            <a:off x="7086900" y="482002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2" name="Isosceles Triangle 61"/>
          <p:cNvSpPr>
            <a:spLocks noChangeAspect="1"/>
          </p:cNvSpPr>
          <p:nvPr/>
        </p:nvSpPr>
        <p:spPr bwMode="auto">
          <a:xfrm rot="5400000">
            <a:off x="7086900" y="6357341"/>
            <a:ext cx="440700" cy="293798"/>
          </a:xfrm>
          <a:prstGeom prst="triangle">
            <a:avLst/>
          </a:prstGeom>
          <a:solidFill>
            <a:schemeClr val="accent1"/>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3" name="Isosceles Triangle 62"/>
          <p:cNvSpPr>
            <a:spLocks noChangeAspect="1"/>
          </p:cNvSpPr>
          <p:nvPr/>
        </p:nvSpPr>
        <p:spPr bwMode="auto">
          <a:xfrm rot="5400000">
            <a:off x="7086900" y="7894662"/>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4" name="Isosceles Triangle 63"/>
          <p:cNvSpPr>
            <a:spLocks noChangeAspect="1"/>
          </p:cNvSpPr>
          <p:nvPr/>
        </p:nvSpPr>
        <p:spPr bwMode="auto">
          <a:xfrm rot="5400000">
            <a:off x="7086900" y="328270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grpSp>
        <p:nvGrpSpPr>
          <p:cNvPr id="65" name="Group 64"/>
          <p:cNvGrpSpPr/>
          <p:nvPr/>
        </p:nvGrpSpPr>
        <p:grpSpPr>
          <a:xfrm>
            <a:off x="15395714" y="6056166"/>
            <a:ext cx="2461254" cy="887534"/>
            <a:chOff x="9786179" y="1585747"/>
            <a:chExt cx="1715510" cy="591689"/>
          </a:xfrm>
        </p:grpSpPr>
        <p:sp>
          <p:nvSpPr>
            <p:cNvPr id="66" name="Freeform 6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7" name="Freeform 6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8" name="Isosceles Triangle 6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9" name="TextBox 68"/>
            <p:cNvSpPr txBox="1"/>
            <p:nvPr/>
          </p:nvSpPr>
          <p:spPr>
            <a:xfrm>
              <a:off x="10098845" y="1744276"/>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70" name="Rounded Rectangle 69"/>
          <p:cNvSpPr/>
          <p:nvPr/>
        </p:nvSpPr>
        <p:spPr bwMode="auto">
          <a:xfrm>
            <a:off x="4831649" y="419583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1" name="Rounded Rectangle 70"/>
          <p:cNvSpPr/>
          <p:nvPr/>
        </p:nvSpPr>
        <p:spPr bwMode="auto">
          <a:xfrm>
            <a:off x="4831649" y="262763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2" name="Rounded Rectangle 71"/>
          <p:cNvSpPr/>
          <p:nvPr/>
        </p:nvSpPr>
        <p:spPr bwMode="auto">
          <a:xfrm>
            <a:off x="4831649" y="578021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3" name="Rounded Rectangle 72"/>
          <p:cNvSpPr/>
          <p:nvPr/>
        </p:nvSpPr>
        <p:spPr bwMode="auto">
          <a:xfrm>
            <a:off x="4831649" y="734712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4" name="Rectangle 73"/>
          <p:cNvSpPr/>
          <p:nvPr/>
        </p:nvSpPr>
        <p:spPr bwMode="auto">
          <a:xfrm>
            <a:off x="906783" y="2190750"/>
            <a:ext cx="5133660" cy="72009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5" name="Freeform 74"/>
          <p:cNvSpPr/>
          <p:nvPr/>
        </p:nvSpPr>
        <p:spPr bwMode="auto">
          <a:xfrm>
            <a:off x="848264" y="267212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6" name="Freeform 75"/>
          <p:cNvSpPr/>
          <p:nvPr/>
        </p:nvSpPr>
        <p:spPr bwMode="auto">
          <a:xfrm>
            <a:off x="848264" y="424684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7" name="Freeform 76"/>
          <p:cNvSpPr/>
          <p:nvPr/>
        </p:nvSpPr>
        <p:spPr bwMode="auto">
          <a:xfrm>
            <a:off x="848264" y="582801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8" name="Freeform 77"/>
          <p:cNvSpPr/>
          <p:nvPr/>
        </p:nvSpPr>
        <p:spPr bwMode="auto">
          <a:xfrm>
            <a:off x="848264" y="739166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9" name="TextBox 78"/>
          <p:cNvSpPr txBox="1"/>
          <p:nvPr/>
        </p:nvSpPr>
        <p:spPr>
          <a:xfrm>
            <a:off x="1384489" y="3150178"/>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 Introduction</a:t>
            </a:r>
          </a:p>
        </p:txBody>
      </p:sp>
      <p:sp>
        <p:nvSpPr>
          <p:cNvPr id="80" name="TextBox 79"/>
          <p:cNvSpPr txBox="1"/>
          <p:nvPr/>
        </p:nvSpPr>
        <p:spPr>
          <a:xfrm>
            <a:off x="1384488" y="4563312"/>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Unit 1: Retrieving, Restricting and Sorting Data</a:t>
            </a:r>
          </a:p>
        </p:txBody>
      </p:sp>
      <p:sp>
        <p:nvSpPr>
          <p:cNvPr id="81" name="TextBox 80"/>
          <p:cNvSpPr txBox="1"/>
          <p:nvPr/>
        </p:nvSpPr>
        <p:spPr>
          <a:xfrm>
            <a:off x="1384488" y="6149457"/>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2: Joins, Subqueries, and Set Operators</a:t>
            </a:r>
          </a:p>
        </p:txBody>
      </p:sp>
      <p:sp>
        <p:nvSpPr>
          <p:cNvPr id="82" name="TextBox 81"/>
          <p:cNvSpPr txBox="1"/>
          <p:nvPr/>
        </p:nvSpPr>
        <p:spPr>
          <a:xfrm>
            <a:off x="1384489" y="7869719"/>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3176563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3095625" y="2688165"/>
            <a:ext cx="12096750"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UPPER(CONCAT(SUBSTR(LAST_NAME, 1, 8), '_US'))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 60;</a:t>
            </a:r>
          </a:p>
        </p:txBody>
      </p:sp>
      <p:sp>
        <p:nvSpPr>
          <p:cNvPr id="37893"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Nesting Functions: Example</a:t>
            </a:r>
          </a:p>
        </p:txBody>
      </p:sp>
      <p:sp>
        <p:nvSpPr>
          <p:cNvPr id="37894" name="Rectangle 2053"/>
          <p:cNvSpPr>
            <a:spLocks noChangeArrowheads="1"/>
          </p:cNvSpPr>
          <p:nvPr/>
        </p:nvSpPr>
        <p:spPr bwMode="gray">
          <a:xfrm>
            <a:off x="3476627" y="3207911"/>
            <a:ext cx="8410574" cy="452933"/>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37895" name="Picture 2056" descr="C:\salome_official\projects\11gR2\screenshots\les4_25s_a.gif"/>
          <p:cNvPicPr>
            <a:picLocks noChangeAspect="1" noChangeArrowheads="1"/>
          </p:cNvPicPr>
          <p:nvPr/>
        </p:nvPicPr>
        <p:blipFill>
          <a:blip r:embed="rId4" cstate="print"/>
          <a:srcRect/>
          <a:stretch>
            <a:fillRect/>
          </a:stretch>
        </p:blipFill>
        <p:spPr bwMode="auto">
          <a:xfrm>
            <a:off x="2455169" y="4924028"/>
            <a:ext cx="7217570" cy="1371600"/>
          </a:xfrm>
          <a:prstGeom prst="rect">
            <a:avLst/>
          </a:prstGeom>
          <a:noFill/>
          <a:ln w="12700">
            <a:solidFill>
              <a:schemeClr val="tx1"/>
            </a:solid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9169" y="4924028"/>
            <a:ext cx="4857143" cy="1292625"/>
          </a:xfrm>
          <a:prstGeom prst="rect">
            <a:avLst/>
          </a:prstGeom>
          <a:ln>
            <a:solidFill>
              <a:schemeClr val="tx1"/>
            </a:solid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7176" y="4924028"/>
            <a:ext cx="642938" cy="714375"/>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72192" y="4924028"/>
            <a:ext cx="680564" cy="685800"/>
          </a:xfrm>
          <a:prstGeom prst="rect">
            <a:avLst/>
          </a:prstGeom>
        </p:spPr>
      </p:pic>
    </p:spTree>
    <p:custDataLst>
      <p:tags r:id="rId1"/>
    </p:custDataLst>
    <p:extLst>
      <p:ext uri="{BB962C8B-B14F-4D97-AF65-F5344CB8AC3E}">
        <p14:creationId xmlns:p14="http://schemas.microsoft.com/office/powerpoint/2010/main" val="244774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1" y="6446047"/>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5">
            <a:extLst>
              <a:ext uri="{FF2B5EF4-FFF2-40B4-BE49-F238E27FC236}">
                <a16:creationId xmlns:a16="http://schemas.microsoft.com/office/drawing/2014/main" xmlns="" id="{73E3999C-FACD-4E2F-938E-56AB00A739DF}"/>
              </a:ext>
            </a:extLst>
          </p:cNvPr>
          <p:cNvSpPr>
            <a:spLocks noGrp="1" noChangeArrowheads="1"/>
          </p:cNvSpPr>
          <p:nvPr>
            <p:ph idx="1"/>
          </p:nvPr>
        </p:nvSpPr>
        <p:spPr>
          <a:xfrm>
            <a:off x="933450" y="2273300"/>
            <a:ext cx="16421100"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Single-row SQL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Character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Nesting functions</a:t>
            </a:r>
          </a:p>
          <a:p>
            <a:pPr lvl="1">
              <a:buClr>
                <a:schemeClr val="accent1"/>
              </a:buClr>
            </a:pPr>
            <a:r>
              <a:rPr lang="en-US" altLang="en-US" dirty="0">
                <a:latin typeface="Oracle Sans" panose="020B0503020204020204" pitchFamily="34" charset="0"/>
                <a:cs typeface="Oracle Sans" panose="020B0503020204020204" pitchFamily="34" charset="0"/>
              </a:rPr>
              <a:t>Number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Oracle Databases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MySQL Databases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Date functions</a:t>
            </a:r>
          </a:p>
        </p:txBody>
      </p:sp>
    </p:spTree>
    <p:custDataLst>
      <p:tags r:id="rId1"/>
    </p:custDataLst>
    <p:extLst>
      <p:ext uri="{BB962C8B-B14F-4D97-AF65-F5344CB8AC3E}">
        <p14:creationId xmlns:p14="http://schemas.microsoft.com/office/powerpoint/2010/main" val="429203224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Numeric Functions</a:t>
            </a:r>
          </a:p>
        </p:txBody>
      </p:sp>
      <p:graphicFrame>
        <p:nvGraphicFramePr>
          <p:cNvPr id="3" name="Table 2"/>
          <p:cNvGraphicFramePr>
            <a:graphicFrameLocks noGrp="1"/>
          </p:cNvGraphicFramePr>
          <p:nvPr>
            <p:extLst>
              <p:ext uri="{D42A27DB-BD31-4B8C-83A1-F6EECF244321}">
                <p14:modId xmlns:p14="http://schemas.microsoft.com/office/powerpoint/2010/main" val="1234320487"/>
              </p:ext>
            </p:extLst>
          </p:nvPr>
        </p:nvGraphicFramePr>
        <p:xfrm>
          <a:off x="3605214" y="5529604"/>
          <a:ext cx="11077572" cy="4294416"/>
        </p:xfrm>
        <a:graphic>
          <a:graphicData uri="http://schemas.openxmlformats.org/drawingml/2006/table">
            <a:tbl>
              <a:tblPr firstRow="1" firstCol="1" bandRow="1">
                <a:tableStyleId>{5FD0F851-EC5A-4D38-B0AD-8093EC10F338}</a:tableStyleId>
              </a:tblPr>
              <a:tblGrid>
                <a:gridCol w="5538786">
                  <a:extLst>
                    <a:ext uri="{9D8B030D-6E8A-4147-A177-3AD203B41FA5}">
                      <a16:colId xmlns:a16="http://schemas.microsoft.com/office/drawing/2014/main" xmlns="" val="20000"/>
                    </a:ext>
                  </a:extLst>
                </a:gridCol>
                <a:gridCol w="5538786">
                  <a:extLst>
                    <a:ext uri="{9D8B030D-6E8A-4147-A177-3AD203B41FA5}">
                      <a16:colId xmlns:a16="http://schemas.microsoft.com/office/drawing/2014/main" xmlns="" val="20001"/>
                    </a:ext>
                  </a:extLst>
                </a:gridCol>
              </a:tblGrid>
              <a:tr h="548640">
                <a:tc>
                  <a:txBody>
                    <a:bodyPr/>
                    <a:lstStyle/>
                    <a:p>
                      <a:r>
                        <a:rPr lang="en-US" altLang="en-US" sz="2700" b="1" dirty="0">
                          <a:solidFill>
                            <a:srgbClr val="000000"/>
                          </a:solidFill>
                        </a:rPr>
                        <a:t>Function</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Result</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0"/>
                  </a:ext>
                </a:extLst>
              </a:tr>
              <a:tr h="62429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ROUND(45.926, 2)</a:t>
                      </a:r>
                    </a:p>
                  </a:txBody>
                  <a:tcPr marL="137160" marR="137160" marT="68580" marB="68580"/>
                </a:tc>
                <a:tc>
                  <a:txBody>
                    <a:bodyPr/>
                    <a:lstStyle/>
                    <a:p>
                      <a:r>
                        <a:rPr lang="en-US" altLang="en-US" sz="2400" dirty="0">
                          <a:solidFill>
                            <a:srgbClr val="000000"/>
                          </a:solidFill>
                          <a:latin typeface="Courier New" panose="02070309020205020404" pitchFamily="49" charset="0"/>
                        </a:rPr>
                        <a:t>45.93</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1"/>
                  </a:ext>
                </a:extLst>
              </a:tr>
              <a:tr h="62429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TRUNC(45.926, 2)</a:t>
                      </a:r>
                    </a:p>
                  </a:txBody>
                  <a:tcPr marL="137160" marR="137160" marT="68580" marB="68580"/>
                </a:tc>
                <a:tc>
                  <a:txBody>
                    <a:bodyPr/>
                    <a:lstStyle/>
                    <a:p>
                      <a:r>
                        <a:rPr lang="en-US" altLang="en-US" sz="2400" dirty="0">
                          <a:solidFill>
                            <a:srgbClr val="000000"/>
                          </a:solidFill>
                          <a:latin typeface="Courier New" panose="02070309020205020404" pitchFamily="49" charset="0"/>
                        </a:rPr>
                        <a:t>45.92</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2"/>
                  </a:ext>
                </a:extLst>
              </a:tr>
              <a:tr h="62429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TRUNCATE(45.926, 2)</a:t>
                      </a:r>
                    </a:p>
                  </a:txBody>
                  <a:tcPr marL="137160" marR="137160" marT="68580" marB="68580"/>
                </a:tc>
                <a:tc>
                  <a:txBody>
                    <a:bodyPr/>
                    <a:lstStyle/>
                    <a:p>
                      <a:pPr marL="0" algn="l" defTabSz="1218987" rtl="0" eaLnBrk="1" latinLnBrk="0" hangingPunct="1"/>
                      <a:r>
                        <a:rPr lang="en-US" sz="2400" kern="1200" dirty="0">
                          <a:solidFill>
                            <a:srgbClr val="000000"/>
                          </a:solidFill>
                          <a:latin typeface="Courier New" panose="02070309020205020404" pitchFamily="49" charset="0"/>
                          <a:ea typeface="+mn-ea"/>
                          <a:cs typeface="+mn-cs"/>
                        </a:rPr>
                        <a:t>45.92</a:t>
                      </a:r>
                    </a:p>
                  </a:txBody>
                  <a:tcPr marL="137160" marR="137160" marT="68580" marB="68580"/>
                </a:tc>
                <a:extLst>
                  <a:ext uri="{0D108BD9-81ED-4DB2-BD59-A6C34878D82A}">
                    <a16:rowId xmlns:a16="http://schemas.microsoft.com/office/drawing/2014/main" xmlns="" val="10003"/>
                  </a:ext>
                </a:extLst>
              </a:tr>
              <a:tr h="62429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cs typeface="Courier New" panose="02070309020205020404" pitchFamily="49" charset="0"/>
                        </a:rPr>
                        <a:t>CEIL(2.83)</a:t>
                      </a:r>
                      <a:r>
                        <a:rPr lang="en-US" altLang="en-US" sz="2400" b="0" dirty="0">
                          <a:solidFill>
                            <a:srgbClr val="000000"/>
                          </a:solidFill>
                        </a:rPr>
                        <a:t> </a:t>
                      </a:r>
                      <a:endParaRPr lang="en-US" altLang="en-US" sz="2400" b="0" dirty="0">
                        <a:solidFill>
                          <a:srgbClr val="000000"/>
                        </a:solidFill>
                        <a:latin typeface="Courier New" panose="02070309020205020404" pitchFamily="49" charset="0"/>
                      </a:endParaRPr>
                    </a:p>
                  </a:txBody>
                  <a:tcPr marL="137160" marR="137160" marT="68580" marB="68580"/>
                </a:tc>
                <a:tc>
                  <a:txBody>
                    <a:bodyPr/>
                    <a:lstStyle/>
                    <a:p>
                      <a:r>
                        <a:rPr lang="en-US" altLang="en-US" sz="2400" dirty="0">
                          <a:solidFill>
                            <a:srgbClr val="000000"/>
                          </a:solidFill>
                          <a:latin typeface="Courier New" panose="02070309020205020404" pitchFamily="49" charset="0"/>
                        </a:rPr>
                        <a:t>3</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4"/>
                  </a:ext>
                </a:extLst>
              </a:tr>
              <a:tr h="62429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cs typeface="Courier New" panose="02070309020205020404" pitchFamily="49" charset="0"/>
                        </a:rPr>
                        <a:t>FLOOR(2.83) </a:t>
                      </a:r>
                      <a:r>
                        <a:rPr lang="en-US" altLang="en-US" sz="2400" b="0" dirty="0">
                          <a:solidFill>
                            <a:srgbClr val="000000"/>
                          </a:solidFill>
                        </a:rPr>
                        <a:t> </a:t>
                      </a:r>
                      <a:endParaRPr lang="en-US" altLang="en-US" sz="2400" b="0" dirty="0">
                        <a:solidFill>
                          <a:srgbClr val="000000"/>
                        </a:solidFill>
                        <a:latin typeface="Courier New" panose="02070309020205020404" pitchFamily="49" charset="0"/>
                      </a:endParaRPr>
                    </a:p>
                  </a:txBody>
                  <a:tcPr marL="137160" marR="137160" marT="68580" marB="68580"/>
                </a:tc>
                <a:tc>
                  <a:txBody>
                    <a:bodyPr/>
                    <a:lstStyle/>
                    <a:p>
                      <a:r>
                        <a:rPr lang="en-US" altLang="en-US" sz="2400" dirty="0">
                          <a:solidFill>
                            <a:srgbClr val="000000"/>
                          </a:solidFill>
                          <a:latin typeface="Courier New" panose="02070309020205020404" pitchFamily="49" charset="0"/>
                        </a:rPr>
                        <a:t>2</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5"/>
                  </a:ext>
                </a:extLst>
              </a:tr>
              <a:tr h="62429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cs typeface="Courier New" panose="02070309020205020404" pitchFamily="49" charset="0"/>
                        </a:rPr>
                        <a:t>MOD(1600, 300) </a:t>
                      </a:r>
                      <a:r>
                        <a:rPr lang="en-US" altLang="en-US" sz="2400" b="0" dirty="0">
                          <a:solidFill>
                            <a:srgbClr val="000000"/>
                          </a:solidFill>
                        </a:rPr>
                        <a:t> </a:t>
                      </a:r>
                      <a:endParaRPr lang="en-US" altLang="en-US" sz="2400" b="0" dirty="0">
                        <a:solidFill>
                          <a:srgbClr val="000000"/>
                        </a:solidFill>
                        <a:latin typeface="Courier New" panose="02070309020205020404" pitchFamily="49" charset="0"/>
                      </a:endParaRPr>
                    </a:p>
                  </a:txBody>
                  <a:tcPr marL="137160" marR="137160" marT="68580" marB="68580"/>
                </a:tc>
                <a:tc>
                  <a:txBody>
                    <a:bodyPr/>
                    <a:lstStyle/>
                    <a:p>
                      <a:r>
                        <a:rPr lang="en-US" altLang="en-US" sz="2400" dirty="0">
                          <a:solidFill>
                            <a:srgbClr val="000000"/>
                          </a:solidFill>
                          <a:latin typeface="Courier New" panose="02070309020205020404" pitchFamily="49" charset="0"/>
                        </a:rPr>
                        <a:t>100</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6"/>
                  </a:ext>
                </a:extLst>
              </a:tr>
            </a:tbl>
          </a:graphicData>
        </a:graphic>
      </p:graphicFrame>
      <p:sp>
        <p:nvSpPr>
          <p:cNvPr id="9" name="Rectangle 25">
            <a:extLst>
              <a:ext uri="{FF2B5EF4-FFF2-40B4-BE49-F238E27FC236}">
                <a16:creationId xmlns:a16="http://schemas.microsoft.com/office/drawing/2014/main" xmlns="" id="{560008C7-FE4C-44E6-AAFD-61F950BF219C}"/>
              </a:ext>
            </a:extLst>
          </p:cNvPr>
          <p:cNvSpPr>
            <a:spLocks noGrp="1" noChangeArrowheads="1"/>
          </p:cNvSpPr>
          <p:nvPr>
            <p:ph idx="1"/>
          </p:nvPr>
        </p:nvSpPr>
        <p:spPr>
          <a:xfrm>
            <a:off x="933451" y="2191172"/>
            <a:ext cx="16421100" cy="328737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Courier New" pitchFamily="49" charset="0"/>
                <a:cs typeface="Oracle Sans" panose="020B0503020204020204" pitchFamily="34" charset="0"/>
              </a:rPr>
              <a:t>ROUND</a:t>
            </a:r>
            <a:r>
              <a:rPr lang="en-US" altLang="en-US" dirty="0">
                <a:latin typeface="Oracle Sans" panose="020B0503020204020204" pitchFamily="34" charset="0"/>
                <a:cs typeface="Oracle Sans" panose="020B0503020204020204" pitchFamily="34" charset="0"/>
              </a:rPr>
              <a:t>: Rounds value to a specified decimal</a:t>
            </a:r>
          </a:p>
          <a:p>
            <a:pPr lvl="1" eaLnBrk="1" hangingPunct="1"/>
            <a:r>
              <a:rPr lang="en-US" altLang="en-US" dirty="0">
                <a:latin typeface="Courier New" pitchFamily="49" charset="0"/>
                <a:cs typeface="Oracle Sans" panose="020B0503020204020204" pitchFamily="34" charset="0"/>
              </a:rPr>
              <a:t>TRUNC</a:t>
            </a:r>
            <a:r>
              <a:rPr lang="en-US" altLang="en-US" dirty="0">
                <a:latin typeface="Oracle Sans" panose="020B0503020204020204" pitchFamily="34" charset="0"/>
                <a:cs typeface="Oracle Sans" panose="020B0503020204020204" pitchFamily="34" charset="0"/>
              </a:rPr>
              <a:t>: (Oracle) or </a:t>
            </a:r>
            <a:r>
              <a:rPr lang="en-US" altLang="en-US" dirty="0">
                <a:latin typeface="Courier New" panose="02070309020205020404" pitchFamily="49" charset="0"/>
                <a:cs typeface="Oracle Sans" panose="020B0503020204020204" pitchFamily="34" charset="0"/>
              </a:rPr>
              <a:t>TRUNCATE</a:t>
            </a:r>
            <a:r>
              <a:rPr lang="en-US" altLang="en-US" dirty="0">
                <a:latin typeface="Oracle Sans" panose="020B0503020204020204" pitchFamily="34" charset="0"/>
                <a:cs typeface="Oracle Sans" panose="020B0503020204020204" pitchFamily="34" charset="0"/>
              </a:rPr>
              <a:t>: (MySQL) Truncates value to a specified decimal</a:t>
            </a:r>
          </a:p>
          <a:p>
            <a:pPr lvl="1" eaLnBrk="1" hangingPunct="1"/>
            <a:r>
              <a:rPr lang="en-US" altLang="en-US" dirty="0">
                <a:latin typeface="Courier New" pitchFamily="49" charset="0"/>
                <a:cs typeface="Courier New" pitchFamily="49" charset="0"/>
              </a:rPr>
              <a:t>CEIL</a:t>
            </a:r>
            <a:r>
              <a:rPr lang="en-US" altLang="en-US" dirty="0">
                <a:latin typeface="Oracle Sans" panose="020B0503020204020204" pitchFamily="34" charset="0"/>
                <a:cs typeface="Courier New" pitchFamily="49" charset="0"/>
              </a:rPr>
              <a:t>:</a:t>
            </a:r>
            <a:r>
              <a:rPr lang="en-US" altLang="en-US" dirty="0">
                <a:latin typeface="Oracle Sans" panose="020B0503020204020204" pitchFamily="34" charset="0"/>
                <a:cs typeface="Oracle Sans" panose="020B0503020204020204" pitchFamily="34" charset="0"/>
              </a:rPr>
              <a:t> Returns the smallest whole number greater than or equal to a specified number</a:t>
            </a:r>
            <a:endParaRPr lang="en-US" altLang="en-US" dirty="0">
              <a:latin typeface="Courier New" pitchFamily="49" charset="0"/>
              <a:cs typeface="Courier New" pitchFamily="49" charset="0"/>
            </a:endParaRPr>
          </a:p>
          <a:p>
            <a:pPr lvl="1" eaLnBrk="1" hangingPunct="1"/>
            <a:r>
              <a:rPr lang="en-US" altLang="en-US" dirty="0">
                <a:latin typeface="Courier New" pitchFamily="49" charset="0"/>
                <a:cs typeface="Courier New" pitchFamily="49" charset="0"/>
              </a:rPr>
              <a:t>FLOOR</a:t>
            </a:r>
            <a:r>
              <a:rPr lang="en-US" altLang="en-US" dirty="0">
                <a:latin typeface="Oracle Sans" panose="020B0503020204020204" pitchFamily="34" charset="0"/>
                <a:cs typeface="Courier New" pitchFamily="49" charset="0"/>
              </a:rPr>
              <a:t>:</a:t>
            </a:r>
            <a:r>
              <a:rPr lang="en-US" altLang="en-US" dirty="0">
                <a:latin typeface="Oracle Sans" panose="020B0503020204020204" pitchFamily="34" charset="0"/>
                <a:cs typeface="Oracle Sans" panose="020B0503020204020204" pitchFamily="34" charset="0"/>
              </a:rPr>
              <a:t> Returns the largest whole number equal to or less than a specified number</a:t>
            </a:r>
          </a:p>
          <a:p>
            <a:pPr lvl="1" eaLnBrk="1" hangingPunct="1"/>
            <a:r>
              <a:rPr lang="en-US" altLang="en-US" dirty="0">
                <a:latin typeface="Courier New" pitchFamily="49" charset="0"/>
                <a:cs typeface="Oracle Sans" panose="020B0503020204020204" pitchFamily="34" charset="0"/>
              </a:rPr>
              <a:t>MOD</a:t>
            </a:r>
            <a:r>
              <a:rPr lang="en-US" altLang="en-US" dirty="0">
                <a:latin typeface="Oracle Sans" panose="020B0503020204020204" pitchFamily="34" charset="0"/>
                <a:cs typeface="Oracle Sans" panose="020B0503020204020204" pitchFamily="34" charset="0"/>
              </a:rPr>
              <a:t>: Returns remainder of division</a:t>
            </a:r>
          </a:p>
        </p:txBody>
      </p:sp>
    </p:spTree>
    <p:custDataLst>
      <p:tags r:id="rId1"/>
    </p:custDataLst>
    <p:extLst>
      <p:ext uri="{BB962C8B-B14F-4D97-AF65-F5344CB8AC3E}">
        <p14:creationId xmlns:p14="http://schemas.microsoft.com/office/powerpoint/2010/main" val="368725868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6455" y="6528224"/>
            <a:ext cx="5386665" cy="619157"/>
          </a:xfrm>
          <a:prstGeom prst="rect">
            <a:avLst/>
          </a:prstGeom>
          <a:ln>
            <a:solidFill>
              <a:schemeClr val="tx1"/>
            </a:solidFill>
          </a:ln>
        </p:spPr>
      </p:pic>
      <p:sp>
        <p:nvSpPr>
          <p:cNvPr id="44041" name="Rectangle 31"/>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ROUND</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24" name="Content Placeholder 2"/>
          <p:cNvSpPr txBox="1">
            <a:spLocks/>
          </p:cNvSpPr>
          <p:nvPr/>
        </p:nvSpPr>
        <p:spPr bwMode="gray">
          <a:xfrm>
            <a:off x="3095625" y="3840959"/>
            <a:ext cx="12096750" cy="139267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ROUND(45.923,2), ROUND(45.923,0),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ROUND(45.923,-1)</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DUAL;</a:t>
            </a:r>
          </a:p>
        </p:txBody>
      </p:sp>
      <p:sp>
        <p:nvSpPr>
          <p:cNvPr id="44042" name="Rectangle 6"/>
          <p:cNvSpPr>
            <a:spLocks noChangeArrowheads="1"/>
          </p:cNvSpPr>
          <p:nvPr/>
        </p:nvSpPr>
        <p:spPr bwMode="gray">
          <a:xfrm>
            <a:off x="4489835" y="3989126"/>
            <a:ext cx="3071813" cy="36909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4043" name="Rectangle 7"/>
          <p:cNvSpPr>
            <a:spLocks noChangeArrowheads="1"/>
          </p:cNvSpPr>
          <p:nvPr/>
        </p:nvSpPr>
        <p:spPr bwMode="gray">
          <a:xfrm>
            <a:off x="4487453" y="4362981"/>
            <a:ext cx="3074193" cy="36195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4044" name="Rectangle 8"/>
          <p:cNvSpPr>
            <a:spLocks noChangeArrowheads="1"/>
          </p:cNvSpPr>
          <p:nvPr/>
        </p:nvSpPr>
        <p:spPr bwMode="gray">
          <a:xfrm>
            <a:off x="7544978" y="3986744"/>
            <a:ext cx="3102768" cy="3714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4045" name="Line 14"/>
          <p:cNvSpPr>
            <a:spLocks noChangeShapeType="1"/>
          </p:cNvSpPr>
          <p:nvPr/>
        </p:nvSpPr>
        <p:spPr bwMode="gray">
          <a:xfrm flipH="1">
            <a:off x="7561646" y="4558244"/>
            <a:ext cx="4552950" cy="0"/>
          </a:xfrm>
          <a:prstGeom prst="line">
            <a:avLst/>
          </a:prstGeom>
          <a:noFill/>
          <a:ln w="28575">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4046" name="Line 15"/>
          <p:cNvSpPr>
            <a:spLocks noChangeShapeType="1"/>
          </p:cNvSpPr>
          <p:nvPr/>
        </p:nvSpPr>
        <p:spPr bwMode="gray">
          <a:xfrm>
            <a:off x="6418646" y="3474774"/>
            <a:ext cx="2382" cy="516732"/>
          </a:xfrm>
          <a:prstGeom prst="line">
            <a:avLst/>
          </a:prstGeom>
          <a:noFill/>
          <a:ln w="28575">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4047" name="Line 18"/>
          <p:cNvSpPr>
            <a:spLocks noChangeShapeType="1"/>
          </p:cNvSpPr>
          <p:nvPr/>
        </p:nvSpPr>
        <p:spPr bwMode="gray">
          <a:xfrm>
            <a:off x="9678580" y="3474774"/>
            <a:ext cx="2381" cy="516732"/>
          </a:xfrm>
          <a:prstGeom prst="line">
            <a:avLst/>
          </a:prstGeom>
          <a:noFill/>
          <a:ln w="28575">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 name="Oval 15"/>
          <p:cNvSpPr>
            <a:spLocks noChangeArrowheads="1"/>
          </p:cNvSpPr>
          <p:nvPr/>
        </p:nvSpPr>
        <p:spPr bwMode="blackWhite">
          <a:xfrm>
            <a:off x="6165056" y="2928409"/>
            <a:ext cx="507182"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7" name="Oval 16"/>
          <p:cNvSpPr>
            <a:spLocks noChangeArrowheads="1"/>
          </p:cNvSpPr>
          <p:nvPr/>
        </p:nvSpPr>
        <p:spPr bwMode="blackWhite">
          <a:xfrm>
            <a:off x="9423400" y="2965545"/>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28" name="Oval 16"/>
          <p:cNvSpPr>
            <a:spLocks noChangeArrowheads="1"/>
          </p:cNvSpPr>
          <p:nvPr/>
        </p:nvSpPr>
        <p:spPr bwMode="blackWhite">
          <a:xfrm>
            <a:off x="12114598" y="4281309"/>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grpSp>
        <p:nvGrpSpPr>
          <p:cNvPr id="4" name="Group 3"/>
          <p:cNvGrpSpPr/>
          <p:nvPr/>
        </p:nvGrpSpPr>
        <p:grpSpPr>
          <a:xfrm>
            <a:off x="2171700" y="6498836"/>
            <a:ext cx="14741418" cy="1697906"/>
            <a:chOff x="1370012" y="3823533"/>
            <a:chExt cx="9827612" cy="1131937"/>
          </a:xfrm>
        </p:grpSpPr>
        <p:pic>
          <p:nvPicPr>
            <p:cNvPr id="44037" name="Picture 29" descr="C:\salome_official\projects\11gR2\screenshots\les3_17s_a.gif"/>
            <p:cNvPicPr>
              <a:picLocks noChangeAspect="1" noChangeArrowheads="1"/>
            </p:cNvPicPr>
            <p:nvPr/>
          </p:nvPicPr>
          <p:blipFill>
            <a:blip r:embed="rId5" cstate="print"/>
            <a:srcRect/>
            <a:stretch>
              <a:fillRect/>
            </a:stretch>
          </p:blipFill>
          <p:spPr bwMode="auto">
            <a:xfrm>
              <a:off x="1370012" y="3852158"/>
              <a:ext cx="4800600" cy="457200"/>
            </a:xfrm>
            <a:prstGeom prst="rect">
              <a:avLst/>
            </a:prstGeom>
            <a:noFill/>
            <a:ln w="12700">
              <a:solidFill>
                <a:schemeClr val="tx1"/>
              </a:solidFill>
              <a:miter lim="800000"/>
              <a:headEnd/>
              <a:tailEnd/>
            </a:ln>
          </p:spPr>
        </p:pic>
        <p:sp>
          <p:nvSpPr>
            <p:cNvPr id="44038" name="Line 17"/>
            <p:cNvSpPr>
              <a:spLocks noChangeShapeType="1"/>
            </p:cNvSpPr>
            <p:nvPr/>
          </p:nvSpPr>
          <p:spPr bwMode="gray">
            <a:xfrm rot="10798585">
              <a:off x="5460197" y="4301366"/>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4039" name="Line 13"/>
            <p:cNvSpPr>
              <a:spLocks noChangeShapeType="1"/>
            </p:cNvSpPr>
            <p:nvPr/>
          </p:nvSpPr>
          <p:spPr bwMode="gray">
            <a:xfrm rot="10798585">
              <a:off x="2545547" y="4301366"/>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4040" name="Line 16"/>
            <p:cNvSpPr>
              <a:spLocks noChangeShapeType="1"/>
            </p:cNvSpPr>
            <p:nvPr/>
          </p:nvSpPr>
          <p:spPr bwMode="gray">
            <a:xfrm rot="10798585">
              <a:off x="3972709" y="4301366"/>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4048" name="Rectangle 21"/>
            <p:cNvSpPr>
              <a:spLocks noChangeArrowheads="1"/>
            </p:cNvSpPr>
            <p:nvPr/>
          </p:nvSpPr>
          <p:spPr bwMode="gray">
            <a:xfrm>
              <a:off x="1903412" y="3852158"/>
              <a:ext cx="1371600" cy="4572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4049" name="Rectangle 27"/>
            <p:cNvSpPr>
              <a:spLocks noChangeArrowheads="1"/>
            </p:cNvSpPr>
            <p:nvPr/>
          </p:nvSpPr>
          <p:spPr bwMode="gray">
            <a:xfrm>
              <a:off x="3286909" y="3844166"/>
              <a:ext cx="1447800" cy="4572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4050" name="Rectangle 28"/>
            <p:cNvSpPr>
              <a:spLocks noChangeArrowheads="1"/>
            </p:cNvSpPr>
            <p:nvPr/>
          </p:nvSpPr>
          <p:spPr bwMode="gray">
            <a:xfrm>
              <a:off x="4722812" y="3852158"/>
              <a:ext cx="1447800" cy="4572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9" name="Oval 15"/>
            <p:cNvSpPr>
              <a:spLocks noChangeArrowheads="1"/>
            </p:cNvSpPr>
            <p:nvPr/>
          </p:nvSpPr>
          <p:spPr bwMode="blackWhite">
            <a:xfrm>
              <a:off x="2364527" y="4595902"/>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30" name="Oval 16"/>
            <p:cNvSpPr>
              <a:spLocks noChangeArrowheads="1"/>
            </p:cNvSpPr>
            <p:nvPr/>
          </p:nvSpPr>
          <p:spPr bwMode="blackWhite">
            <a:xfrm>
              <a:off x="3790102" y="4601491"/>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31" name="Oval 16"/>
            <p:cNvSpPr>
              <a:spLocks noChangeArrowheads="1"/>
            </p:cNvSpPr>
            <p:nvPr/>
          </p:nvSpPr>
          <p:spPr bwMode="blackWhite">
            <a:xfrm>
              <a:off x="5276576" y="4614158"/>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sp>
          <p:nvSpPr>
            <p:cNvPr id="32" name="Line 13"/>
            <p:cNvSpPr>
              <a:spLocks noChangeShapeType="1"/>
            </p:cNvSpPr>
            <p:nvPr/>
          </p:nvSpPr>
          <p:spPr bwMode="gray">
            <a:xfrm rot="10798585">
              <a:off x="8266054" y="4250611"/>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3" name="Oval 15"/>
            <p:cNvSpPr>
              <a:spLocks noChangeArrowheads="1"/>
            </p:cNvSpPr>
            <p:nvPr/>
          </p:nvSpPr>
          <p:spPr bwMode="blackWhite">
            <a:xfrm>
              <a:off x="8085034" y="4545147"/>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34" name="Line 16"/>
            <p:cNvSpPr>
              <a:spLocks noChangeShapeType="1"/>
            </p:cNvSpPr>
            <p:nvPr/>
          </p:nvSpPr>
          <p:spPr bwMode="gray">
            <a:xfrm rot="10798585">
              <a:off x="9440924" y="4245023"/>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5" name="Oval 16"/>
            <p:cNvSpPr>
              <a:spLocks noChangeArrowheads="1"/>
            </p:cNvSpPr>
            <p:nvPr/>
          </p:nvSpPr>
          <p:spPr bwMode="blackWhite">
            <a:xfrm>
              <a:off x="9258317" y="4545148"/>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39" name="Line 17"/>
            <p:cNvSpPr>
              <a:spLocks noChangeShapeType="1"/>
            </p:cNvSpPr>
            <p:nvPr/>
          </p:nvSpPr>
          <p:spPr bwMode="gray">
            <a:xfrm rot="10798585">
              <a:off x="10584938" y="4242619"/>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0" name="Oval 16"/>
            <p:cNvSpPr>
              <a:spLocks noChangeArrowheads="1"/>
            </p:cNvSpPr>
            <p:nvPr/>
          </p:nvSpPr>
          <p:spPr bwMode="blackWhite">
            <a:xfrm>
              <a:off x="10401317" y="4555411"/>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sp>
          <p:nvSpPr>
            <p:cNvPr id="41" name="Rectangle 28"/>
            <p:cNvSpPr>
              <a:spLocks noChangeArrowheads="1"/>
            </p:cNvSpPr>
            <p:nvPr/>
          </p:nvSpPr>
          <p:spPr bwMode="gray">
            <a:xfrm>
              <a:off x="10050462" y="3825877"/>
              <a:ext cx="1147162" cy="436909"/>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2" name="Rectangle 28"/>
            <p:cNvSpPr>
              <a:spLocks noChangeArrowheads="1"/>
            </p:cNvSpPr>
            <p:nvPr/>
          </p:nvSpPr>
          <p:spPr bwMode="gray">
            <a:xfrm>
              <a:off x="8949551" y="3825877"/>
              <a:ext cx="1098811" cy="421867"/>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3" name="Rectangle 28"/>
            <p:cNvSpPr>
              <a:spLocks noChangeArrowheads="1"/>
            </p:cNvSpPr>
            <p:nvPr/>
          </p:nvSpPr>
          <p:spPr bwMode="gray">
            <a:xfrm>
              <a:off x="7847012" y="3823533"/>
              <a:ext cx="1099064" cy="41908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7748" y="6498836"/>
            <a:ext cx="642938" cy="714375"/>
          </a:xfrm>
          <a:prstGeom prst="rect">
            <a:avLst/>
          </a:prstGeom>
        </p:spPr>
      </p:pic>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67692" y="6529785"/>
            <a:ext cx="680564" cy="685800"/>
          </a:xfrm>
          <a:prstGeom prst="rect">
            <a:avLst/>
          </a:prstGeom>
        </p:spPr>
      </p:pic>
    </p:spTree>
    <p:custDataLst>
      <p:tags r:id="rId1"/>
    </p:custDataLst>
    <p:extLst>
      <p:ext uri="{BB962C8B-B14F-4D97-AF65-F5344CB8AC3E}">
        <p14:creationId xmlns:p14="http://schemas.microsoft.com/office/powerpoint/2010/main" val="3365795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TRUNC</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 in Oracle</a:t>
            </a:r>
          </a:p>
        </p:txBody>
      </p:sp>
      <p:grpSp>
        <p:nvGrpSpPr>
          <p:cNvPr id="2" name="Group 1"/>
          <p:cNvGrpSpPr/>
          <p:nvPr/>
        </p:nvGrpSpPr>
        <p:grpSpPr>
          <a:xfrm>
            <a:off x="3095625" y="2939210"/>
            <a:ext cx="12096750" cy="4408581"/>
            <a:chOff x="2068512" y="1830388"/>
            <a:chExt cx="8064500" cy="2939054"/>
          </a:xfrm>
        </p:grpSpPr>
        <p:sp>
          <p:nvSpPr>
            <p:cNvPr id="23" name="Content Placeholder 2"/>
            <p:cNvSpPr txBox="1">
              <a:spLocks/>
            </p:cNvSpPr>
            <p:nvPr/>
          </p:nvSpPr>
          <p:spPr bwMode="gray">
            <a:xfrm>
              <a:off x="2068512" y="2438401"/>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TRUNC(45.923,2), TRUNC(45.923),</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TRUNC(45.923,-1)</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DUAL;</a:t>
              </a:r>
            </a:p>
          </p:txBody>
        </p:sp>
        <p:pic>
          <p:nvPicPr>
            <p:cNvPr id="46085" name="Picture 27" descr="C:\salome_official\projects\11gR2\screenshots\les3_18s_a.gif"/>
            <p:cNvPicPr>
              <a:picLocks noChangeAspect="1" noChangeArrowheads="1"/>
            </p:cNvPicPr>
            <p:nvPr/>
          </p:nvPicPr>
          <p:blipFill>
            <a:blip r:embed="rId4" cstate="print"/>
            <a:srcRect/>
            <a:stretch>
              <a:fillRect/>
            </a:stretch>
          </p:blipFill>
          <p:spPr bwMode="auto">
            <a:xfrm>
              <a:off x="2436812" y="3657600"/>
              <a:ext cx="4618038" cy="457200"/>
            </a:xfrm>
            <a:prstGeom prst="rect">
              <a:avLst/>
            </a:prstGeom>
            <a:noFill/>
            <a:ln w="12700">
              <a:solidFill>
                <a:schemeClr val="tx1"/>
              </a:solidFill>
              <a:miter lim="800000"/>
              <a:headEnd/>
              <a:tailEnd/>
            </a:ln>
          </p:spPr>
        </p:pic>
        <p:sp>
          <p:nvSpPr>
            <p:cNvPr id="46087" name="Rectangle 6"/>
            <p:cNvSpPr>
              <a:spLocks noChangeArrowheads="1"/>
            </p:cNvSpPr>
            <p:nvPr/>
          </p:nvSpPr>
          <p:spPr bwMode="gray">
            <a:xfrm>
              <a:off x="2970213" y="2536825"/>
              <a:ext cx="2047875" cy="23495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88" name="Rectangle 7"/>
            <p:cNvSpPr>
              <a:spLocks noChangeArrowheads="1"/>
            </p:cNvSpPr>
            <p:nvPr/>
          </p:nvSpPr>
          <p:spPr bwMode="gray">
            <a:xfrm>
              <a:off x="2970213" y="2779714"/>
              <a:ext cx="2047875" cy="2571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89" name="Rectangle 9"/>
            <p:cNvSpPr>
              <a:spLocks noChangeArrowheads="1"/>
            </p:cNvSpPr>
            <p:nvPr/>
          </p:nvSpPr>
          <p:spPr bwMode="gray">
            <a:xfrm>
              <a:off x="2919412" y="3657600"/>
              <a:ext cx="1409700" cy="4572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90" name="Line 15"/>
            <p:cNvSpPr>
              <a:spLocks noChangeShapeType="1"/>
            </p:cNvSpPr>
            <p:nvPr/>
          </p:nvSpPr>
          <p:spPr bwMode="gray">
            <a:xfrm rot="10798585">
              <a:off x="3598862" y="4114800"/>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1" name="Line 16"/>
            <p:cNvSpPr>
              <a:spLocks noChangeShapeType="1"/>
            </p:cNvSpPr>
            <p:nvPr/>
          </p:nvSpPr>
          <p:spPr bwMode="gray">
            <a:xfrm flipH="1">
              <a:off x="5027612" y="2914650"/>
              <a:ext cx="3035300" cy="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2" name="Line 17"/>
            <p:cNvSpPr>
              <a:spLocks noChangeShapeType="1"/>
            </p:cNvSpPr>
            <p:nvPr/>
          </p:nvSpPr>
          <p:spPr bwMode="gray">
            <a:xfrm>
              <a:off x="3890962" y="2190750"/>
              <a:ext cx="1588" cy="344488"/>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3" name="Line 18"/>
            <p:cNvSpPr>
              <a:spLocks noChangeShapeType="1"/>
            </p:cNvSpPr>
            <p:nvPr/>
          </p:nvSpPr>
          <p:spPr bwMode="gray">
            <a:xfrm rot="10798585">
              <a:off x="5048250" y="4114800"/>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4" name="Line 19"/>
            <p:cNvSpPr>
              <a:spLocks noChangeShapeType="1"/>
            </p:cNvSpPr>
            <p:nvPr/>
          </p:nvSpPr>
          <p:spPr bwMode="gray">
            <a:xfrm rot="10798585">
              <a:off x="6419850" y="4114800"/>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5" name="Line 20"/>
            <p:cNvSpPr>
              <a:spLocks noChangeShapeType="1"/>
            </p:cNvSpPr>
            <p:nvPr/>
          </p:nvSpPr>
          <p:spPr bwMode="gray">
            <a:xfrm>
              <a:off x="6018212" y="2171700"/>
              <a:ext cx="1588" cy="344488"/>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6" name="Rectangle 25"/>
            <p:cNvSpPr>
              <a:spLocks noChangeArrowheads="1"/>
            </p:cNvSpPr>
            <p:nvPr/>
          </p:nvSpPr>
          <p:spPr bwMode="gray">
            <a:xfrm>
              <a:off x="4329112" y="3657600"/>
              <a:ext cx="1295400" cy="4572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97" name="Rectangle 26"/>
            <p:cNvSpPr>
              <a:spLocks noChangeArrowheads="1"/>
            </p:cNvSpPr>
            <p:nvPr/>
          </p:nvSpPr>
          <p:spPr bwMode="gray">
            <a:xfrm>
              <a:off x="5624512" y="3657600"/>
              <a:ext cx="1447800" cy="4572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98" name="Rectangle 6"/>
            <p:cNvSpPr>
              <a:spLocks noChangeArrowheads="1"/>
            </p:cNvSpPr>
            <p:nvPr/>
          </p:nvSpPr>
          <p:spPr bwMode="gray">
            <a:xfrm>
              <a:off x="5024438" y="2536825"/>
              <a:ext cx="2047875" cy="23495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5" name="Oval 15"/>
            <p:cNvSpPr>
              <a:spLocks noChangeArrowheads="1"/>
            </p:cNvSpPr>
            <p:nvPr/>
          </p:nvSpPr>
          <p:spPr bwMode="blackWhite">
            <a:xfrm>
              <a:off x="3721973" y="1830388"/>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6" name="Oval 16"/>
            <p:cNvSpPr>
              <a:spLocks noChangeArrowheads="1"/>
            </p:cNvSpPr>
            <p:nvPr/>
          </p:nvSpPr>
          <p:spPr bwMode="blackWhite">
            <a:xfrm>
              <a:off x="5847565" y="1830388"/>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27" name="Oval 16"/>
            <p:cNvSpPr>
              <a:spLocks noChangeArrowheads="1"/>
            </p:cNvSpPr>
            <p:nvPr/>
          </p:nvSpPr>
          <p:spPr bwMode="blackWhite">
            <a:xfrm>
              <a:off x="8062913" y="270939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sp>
          <p:nvSpPr>
            <p:cNvPr id="28" name="Oval 15"/>
            <p:cNvSpPr>
              <a:spLocks noChangeArrowheads="1"/>
            </p:cNvSpPr>
            <p:nvPr/>
          </p:nvSpPr>
          <p:spPr bwMode="blackWhite">
            <a:xfrm>
              <a:off x="3429739" y="4428129"/>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9" name="Oval 16"/>
            <p:cNvSpPr>
              <a:spLocks noChangeArrowheads="1"/>
            </p:cNvSpPr>
            <p:nvPr/>
          </p:nvSpPr>
          <p:spPr bwMode="blackWhite">
            <a:xfrm>
              <a:off x="4877540" y="4423921"/>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30" name="Oval 16"/>
            <p:cNvSpPr>
              <a:spLocks noChangeArrowheads="1"/>
            </p:cNvSpPr>
            <p:nvPr/>
          </p:nvSpPr>
          <p:spPr bwMode="blackWhite">
            <a:xfrm>
              <a:off x="6249140" y="44196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gr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6446" y="5615381"/>
            <a:ext cx="642938" cy="714375"/>
          </a:xfrm>
          <a:prstGeom prst="rect">
            <a:avLst/>
          </a:prstGeom>
        </p:spPr>
      </p:pic>
      <p:pic>
        <p:nvPicPr>
          <p:cNvPr id="33" name="Picture 32">
            <a:extLst>
              <a:ext uri="{FF2B5EF4-FFF2-40B4-BE49-F238E27FC236}">
                <a16:creationId xmlns:a16="http://schemas.microsoft.com/office/drawing/2014/main" xmlns="" id="{920BB886-25E9-42D3-BA2C-AAFAD7016A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189986336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TRUNCATE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 in MySQL</a:t>
            </a:r>
          </a:p>
        </p:txBody>
      </p:sp>
      <p:grpSp>
        <p:nvGrpSpPr>
          <p:cNvPr id="2" name="Group 1"/>
          <p:cNvGrpSpPr/>
          <p:nvPr/>
        </p:nvGrpSpPr>
        <p:grpSpPr>
          <a:xfrm>
            <a:off x="3095625" y="2939210"/>
            <a:ext cx="12096750" cy="4408581"/>
            <a:chOff x="2068512" y="1830388"/>
            <a:chExt cx="8064500" cy="2939054"/>
          </a:xfrm>
        </p:grpSpPr>
        <p:sp>
          <p:nvSpPr>
            <p:cNvPr id="23" name="Content Placeholder 2"/>
            <p:cNvSpPr txBox="1">
              <a:spLocks/>
            </p:cNvSpPr>
            <p:nvPr/>
          </p:nvSpPr>
          <p:spPr bwMode="gray">
            <a:xfrm>
              <a:off x="2068512" y="2438401"/>
              <a:ext cx="80645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TRUNCATE(45.923,2), TRUNCATE(45.923,0),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TRUNCATE(45.923,-1);</a:t>
              </a:r>
            </a:p>
          </p:txBody>
        </p:sp>
        <p:pic>
          <p:nvPicPr>
            <p:cNvPr id="46085" name="Picture 2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8367" y="3682871"/>
              <a:ext cx="4284565" cy="412771"/>
            </a:xfrm>
            <a:prstGeom prst="rect">
              <a:avLst/>
            </a:prstGeom>
            <a:noFill/>
            <a:ln w="12700">
              <a:solidFill>
                <a:schemeClr val="tx1"/>
              </a:solidFill>
              <a:miter lim="800000"/>
              <a:headEnd/>
              <a:tailEnd/>
            </a:ln>
          </p:spPr>
        </p:pic>
        <p:sp>
          <p:nvSpPr>
            <p:cNvPr id="46087" name="Rectangle 6"/>
            <p:cNvSpPr>
              <a:spLocks noChangeArrowheads="1"/>
            </p:cNvSpPr>
            <p:nvPr/>
          </p:nvSpPr>
          <p:spPr bwMode="gray">
            <a:xfrm>
              <a:off x="2970213" y="2536825"/>
              <a:ext cx="2444749" cy="23436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88" name="Rectangle 7"/>
            <p:cNvSpPr>
              <a:spLocks noChangeArrowheads="1"/>
            </p:cNvSpPr>
            <p:nvPr/>
          </p:nvSpPr>
          <p:spPr bwMode="gray">
            <a:xfrm>
              <a:off x="2970213" y="2779714"/>
              <a:ext cx="2368549" cy="239122"/>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89" name="Rectangle 9"/>
            <p:cNvSpPr>
              <a:spLocks noChangeArrowheads="1"/>
            </p:cNvSpPr>
            <p:nvPr/>
          </p:nvSpPr>
          <p:spPr bwMode="gray">
            <a:xfrm>
              <a:off x="2832509" y="3657600"/>
              <a:ext cx="1227702" cy="438042"/>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90" name="Line 15"/>
            <p:cNvSpPr>
              <a:spLocks noChangeShapeType="1"/>
            </p:cNvSpPr>
            <p:nvPr/>
          </p:nvSpPr>
          <p:spPr bwMode="gray">
            <a:xfrm rot="10798585">
              <a:off x="3511959" y="4114800"/>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1" name="Line 16"/>
            <p:cNvSpPr>
              <a:spLocks noChangeShapeType="1"/>
            </p:cNvSpPr>
            <p:nvPr/>
          </p:nvSpPr>
          <p:spPr bwMode="gray">
            <a:xfrm flipH="1" flipV="1">
              <a:off x="5338761" y="2877022"/>
              <a:ext cx="2724151" cy="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2" name="Line 17"/>
            <p:cNvSpPr>
              <a:spLocks noChangeShapeType="1"/>
            </p:cNvSpPr>
            <p:nvPr/>
          </p:nvSpPr>
          <p:spPr bwMode="gray">
            <a:xfrm>
              <a:off x="3890962" y="2190750"/>
              <a:ext cx="1588" cy="344488"/>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3" name="Line 18"/>
            <p:cNvSpPr>
              <a:spLocks noChangeShapeType="1"/>
            </p:cNvSpPr>
            <p:nvPr/>
          </p:nvSpPr>
          <p:spPr bwMode="gray">
            <a:xfrm rot="10798585">
              <a:off x="4961347" y="4114800"/>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4" name="Line 19"/>
            <p:cNvSpPr>
              <a:spLocks noChangeShapeType="1"/>
            </p:cNvSpPr>
            <p:nvPr/>
          </p:nvSpPr>
          <p:spPr bwMode="gray">
            <a:xfrm rot="10798585">
              <a:off x="6332947" y="4114800"/>
              <a:ext cx="0" cy="3048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5" name="Line 20"/>
            <p:cNvSpPr>
              <a:spLocks noChangeShapeType="1"/>
            </p:cNvSpPr>
            <p:nvPr/>
          </p:nvSpPr>
          <p:spPr bwMode="gray">
            <a:xfrm>
              <a:off x="6018212" y="2171700"/>
              <a:ext cx="1588" cy="344488"/>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6096" name="Rectangle 25"/>
            <p:cNvSpPr>
              <a:spLocks noChangeArrowheads="1"/>
            </p:cNvSpPr>
            <p:nvPr/>
          </p:nvSpPr>
          <p:spPr bwMode="gray">
            <a:xfrm>
              <a:off x="4060211" y="3657600"/>
              <a:ext cx="1371474" cy="452879"/>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97" name="Rectangle 26"/>
            <p:cNvSpPr>
              <a:spLocks noChangeArrowheads="1"/>
            </p:cNvSpPr>
            <p:nvPr/>
          </p:nvSpPr>
          <p:spPr bwMode="gray">
            <a:xfrm>
              <a:off x="5431685" y="3657600"/>
              <a:ext cx="1401245" cy="452879"/>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6098" name="Rectangle 6"/>
            <p:cNvSpPr>
              <a:spLocks noChangeArrowheads="1"/>
            </p:cNvSpPr>
            <p:nvPr/>
          </p:nvSpPr>
          <p:spPr bwMode="gray">
            <a:xfrm>
              <a:off x="5414962" y="2536824"/>
              <a:ext cx="2286000" cy="24289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5" name="Oval 15"/>
            <p:cNvSpPr>
              <a:spLocks noChangeArrowheads="1"/>
            </p:cNvSpPr>
            <p:nvPr/>
          </p:nvSpPr>
          <p:spPr bwMode="blackWhite">
            <a:xfrm>
              <a:off x="3721973" y="1830388"/>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6" name="Oval 16"/>
            <p:cNvSpPr>
              <a:spLocks noChangeArrowheads="1"/>
            </p:cNvSpPr>
            <p:nvPr/>
          </p:nvSpPr>
          <p:spPr bwMode="blackWhite">
            <a:xfrm>
              <a:off x="5847565" y="1830388"/>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27" name="Oval 16"/>
            <p:cNvSpPr>
              <a:spLocks noChangeArrowheads="1"/>
            </p:cNvSpPr>
            <p:nvPr/>
          </p:nvSpPr>
          <p:spPr bwMode="blackWhite">
            <a:xfrm>
              <a:off x="8062913" y="270939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sp>
          <p:nvSpPr>
            <p:cNvPr id="28" name="Oval 15"/>
            <p:cNvSpPr>
              <a:spLocks noChangeArrowheads="1"/>
            </p:cNvSpPr>
            <p:nvPr/>
          </p:nvSpPr>
          <p:spPr bwMode="blackWhite">
            <a:xfrm>
              <a:off x="3342837" y="4428129"/>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9" name="Oval 16"/>
            <p:cNvSpPr>
              <a:spLocks noChangeArrowheads="1"/>
            </p:cNvSpPr>
            <p:nvPr/>
          </p:nvSpPr>
          <p:spPr bwMode="blackWhite">
            <a:xfrm>
              <a:off x="4790637" y="4423921"/>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30" name="Oval 16"/>
            <p:cNvSpPr>
              <a:spLocks noChangeArrowheads="1"/>
            </p:cNvSpPr>
            <p:nvPr/>
          </p:nvSpPr>
          <p:spPr bwMode="blackWhite">
            <a:xfrm>
              <a:off x="6162237" y="44196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grpSp>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5625" y="5651291"/>
            <a:ext cx="680564" cy="685800"/>
          </a:xfrm>
          <a:prstGeom prst="rect">
            <a:avLst/>
          </a:prstGeom>
        </p:spPr>
      </p:pic>
      <p:pic>
        <p:nvPicPr>
          <p:cNvPr id="32" name="Picture 31">
            <a:extLst>
              <a:ext uri="{FF2B5EF4-FFF2-40B4-BE49-F238E27FC236}">
                <a16:creationId xmlns:a16="http://schemas.microsoft.com/office/drawing/2014/main" xmlns="" id="{5EA0BEE8-AB92-4064-A200-7E16573494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885" y="685352"/>
            <a:ext cx="680564" cy="685800"/>
          </a:xfrm>
          <a:prstGeom prst="rect">
            <a:avLst/>
          </a:prstGeom>
        </p:spPr>
      </p:pic>
    </p:spTree>
    <p:custDataLst>
      <p:tags r:id="rId1"/>
    </p:custDataLst>
    <p:extLst>
      <p:ext uri="{BB962C8B-B14F-4D97-AF65-F5344CB8AC3E}">
        <p14:creationId xmlns:p14="http://schemas.microsoft.com/office/powerpoint/2010/main" val="157909009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MOD</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48131" name="Rectangle 9"/>
          <p:cNvSpPr>
            <a:spLocks noGrp="1" noChangeArrowheads="1"/>
          </p:cNvSpPr>
          <p:nvPr>
            <p:ph idx="1"/>
          </p:nvPr>
        </p:nvSpPr>
        <p:spPr>
          <a:xfrm>
            <a:off x="933451" y="2272710"/>
            <a:ext cx="16421100" cy="56701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the employee records where the employee_id is an even number:</a:t>
            </a:r>
          </a:p>
        </p:txBody>
      </p:sp>
      <p:grpSp>
        <p:nvGrpSpPr>
          <p:cNvPr id="5" name="Group 4"/>
          <p:cNvGrpSpPr/>
          <p:nvPr/>
        </p:nvGrpSpPr>
        <p:grpSpPr>
          <a:xfrm>
            <a:off x="4391620" y="3093604"/>
            <a:ext cx="9504759" cy="5588435"/>
            <a:chOff x="2926159" y="2062402"/>
            <a:chExt cx="6336506" cy="3725623"/>
          </a:xfrm>
        </p:grpSpPr>
        <p:grpSp>
          <p:nvGrpSpPr>
            <p:cNvPr id="2" name="Group 1"/>
            <p:cNvGrpSpPr/>
            <p:nvPr/>
          </p:nvGrpSpPr>
          <p:grpSpPr>
            <a:xfrm>
              <a:off x="2926159" y="2062402"/>
              <a:ext cx="6336506" cy="928449"/>
              <a:chOff x="2919809" y="2195752"/>
              <a:chExt cx="6336506" cy="928449"/>
            </a:xfrm>
          </p:grpSpPr>
          <p:sp>
            <p:nvSpPr>
              <p:cNvPr id="7" name="Content Placeholder 2"/>
              <p:cNvSpPr txBox="1">
                <a:spLocks/>
              </p:cNvSpPr>
              <p:nvPr/>
            </p:nvSpPr>
            <p:spPr bwMode="gray">
              <a:xfrm>
                <a:off x="2919809" y="2195752"/>
                <a:ext cx="6336506"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AS Even_Numbers, last_name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MOD(employee_id,2) = 0;</a:t>
                </a:r>
              </a:p>
            </p:txBody>
          </p:sp>
          <p:sp>
            <p:nvSpPr>
              <p:cNvPr id="48136" name="Rectangle 5"/>
              <p:cNvSpPr>
                <a:spLocks noChangeArrowheads="1"/>
              </p:cNvSpPr>
              <p:nvPr/>
            </p:nvSpPr>
            <p:spPr bwMode="gray">
              <a:xfrm>
                <a:off x="3687795" y="2803642"/>
                <a:ext cx="2306637" cy="312234"/>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8684" y="3108283"/>
              <a:ext cx="1873981" cy="2649992"/>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3310103" y="3108283"/>
              <a:ext cx="2295477" cy="2679742"/>
            </a:xfrm>
            <a:prstGeom prst="rect">
              <a:avLst/>
            </a:prstGeom>
          </p:spPr>
        </p:pic>
      </p:gr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8719" y="4650083"/>
            <a:ext cx="642938" cy="714375"/>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69813" y="4629725"/>
            <a:ext cx="680564" cy="685800"/>
          </a:xfrm>
          <a:prstGeom prst="rect">
            <a:avLst/>
          </a:prstGeom>
        </p:spPr>
      </p:pic>
    </p:spTree>
    <p:custDataLst>
      <p:tags r:id="rId1"/>
    </p:custDataLst>
    <p:extLst>
      <p:ext uri="{BB962C8B-B14F-4D97-AF65-F5344CB8AC3E}">
        <p14:creationId xmlns:p14="http://schemas.microsoft.com/office/powerpoint/2010/main" val="409307073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5" name="Group 4"/>
          <p:cNvGrpSpPr/>
          <p:nvPr/>
        </p:nvGrpSpPr>
        <p:grpSpPr>
          <a:xfrm>
            <a:off x="12458703" y="6446047"/>
            <a:ext cx="5829298" cy="2500313"/>
            <a:chOff x="5410201" y="4297363"/>
            <a:chExt cx="3886198" cy="1666875"/>
          </a:xfrm>
        </p:grpSpPr>
        <p:sp>
          <p:nvSpPr>
            <p:cNvPr id="6" name="Rectangle 5"/>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1029">
            <a:extLst>
              <a:ext uri="{FF2B5EF4-FFF2-40B4-BE49-F238E27FC236}">
                <a16:creationId xmlns:a16="http://schemas.microsoft.com/office/drawing/2014/main" xmlns="" id="{2D919175-CDA5-4090-A73A-E43C0B14046F}"/>
              </a:ext>
            </a:extLst>
          </p:cNvPr>
          <p:cNvSpPr>
            <a:spLocks noGrp="1" noChangeArrowheads="1"/>
          </p:cNvSpPr>
          <p:nvPr>
            <p:ph idx="1"/>
          </p:nvPr>
        </p:nvSpPr>
        <p:spPr>
          <a:xfrm>
            <a:off x="933450" y="2273300"/>
            <a:ext cx="16421100"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Single-row SQL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Character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Nesting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Number functions</a:t>
            </a:r>
          </a:p>
          <a:p>
            <a:pPr lvl="1">
              <a:buClr>
                <a:schemeClr val="accent1"/>
              </a:buClr>
            </a:pPr>
            <a:r>
              <a:rPr lang="en-US" altLang="en-US" dirty="0">
                <a:latin typeface="Oracle Sans" panose="020B0503020204020204" pitchFamily="34" charset="0"/>
                <a:cs typeface="Oracle Sans" panose="020B0503020204020204" pitchFamily="34" charset="0"/>
              </a:rPr>
              <a:t>Working with dates in Oracle Databases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MySQL Databases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Date functions</a:t>
            </a:r>
          </a:p>
        </p:txBody>
      </p:sp>
    </p:spTree>
    <p:custDataLst>
      <p:tags r:id="rId1"/>
    </p:custDataLst>
    <p:extLst>
      <p:ext uri="{BB962C8B-B14F-4D97-AF65-F5344CB8AC3E}">
        <p14:creationId xmlns:p14="http://schemas.microsoft.com/office/powerpoint/2010/main" val="186962710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5528131" y="2331459"/>
            <a:ext cx="1747838" cy="37718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4753" name="Picture 1"/>
          <p:cNvPicPr>
            <a:picLocks noChangeAspect="1" noChangeArrowheads="1"/>
          </p:cNvPicPr>
          <p:nvPr/>
        </p:nvPicPr>
        <p:blipFill>
          <a:blip r:embed="rId4" cstate="print"/>
          <a:srcRect/>
          <a:stretch>
            <a:fillRect/>
          </a:stretch>
        </p:blipFill>
        <p:spPr bwMode="auto">
          <a:xfrm>
            <a:off x="3657600" y="7886702"/>
            <a:ext cx="2857500" cy="1244756"/>
          </a:xfrm>
          <a:prstGeom prst="rect">
            <a:avLst/>
          </a:prstGeom>
          <a:noFill/>
          <a:ln w="12700">
            <a:solidFill>
              <a:schemeClr val="tx1"/>
            </a:solidFill>
            <a:miter lim="800000"/>
            <a:headEnd/>
            <a:tailEnd/>
          </a:ln>
        </p:spPr>
      </p:pic>
      <p:sp>
        <p:nvSpPr>
          <p:cNvPr id="9" name="Content Placeholder 2"/>
          <p:cNvSpPr txBox="1">
            <a:spLocks/>
          </p:cNvSpPr>
          <p:nvPr/>
        </p:nvSpPr>
        <p:spPr bwMode="gray">
          <a:xfrm>
            <a:off x="3095625" y="6032812"/>
            <a:ext cx="12096750"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SELECT last_name, hire_date</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FROM   employees</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WHERE  hire_date &lt; </a:t>
            </a:r>
            <a:r>
              <a:rPr lang="en-US" sz="2400" b="1" dirty="0">
                <a:solidFill>
                  <a:schemeClr val="tx1">
                    <a:lumMod val="75000"/>
                  </a:schemeClr>
                </a:solidFill>
                <a:effectLst>
                  <a:outerShdw blurRad="38100" dist="38100" dir="2700000" algn="tl">
                    <a:srgbClr val="FFFFFF"/>
                  </a:outerShdw>
                </a:effectLst>
                <a:latin typeface="Courier New" pitchFamily="49" charset="0"/>
                <a:cs typeface="Oracle Sans" panose="020B0503020204020204" pitchFamily="34" charset="0"/>
              </a:rPr>
              <a:t>'</a:t>
            </a:r>
            <a:r>
              <a:rPr lang="en-US" sz="2400" b="1" dirty="0">
                <a:solidFill>
                  <a:schemeClr val="tx1">
                    <a:lumMod val="75000"/>
                  </a:schemeClr>
                </a:solidFill>
                <a:latin typeface="Courier New" pitchFamily="49" charset="0"/>
                <a:cs typeface="Oracle Sans" panose="020B0503020204020204" pitchFamily="34" charset="0"/>
              </a:rPr>
              <a:t>01-FEB-2013</a:t>
            </a:r>
            <a:r>
              <a:rPr lang="en-US" sz="2400" b="1" dirty="0">
                <a:solidFill>
                  <a:schemeClr val="tx1">
                    <a:lumMod val="75000"/>
                  </a:schemeClr>
                </a:solidFill>
                <a:effectLst>
                  <a:outerShdw blurRad="38100" dist="38100" dir="2700000" algn="tl">
                    <a:srgbClr val="FFFFFF"/>
                  </a:outerShdw>
                </a:effectLst>
                <a:latin typeface="Courier New" pitchFamily="49" charset="0"/>
                <a:cs typeface="Oracle Sans" panose="020B0503020204020204" pitchFamily="34" charset="0"/>
              </a:rPr>
              <a:t>';</a:t>
            </a:r>
          </a:p>
        </p:txBody>
      </p:sp>
      <p:sp>
        <p:nvSpPr>
          <p:cNvPr id="52229"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Working with Dates in Oracle Databases</a:t>
            </a:r>
          </a:p>
        </p:txBody>
      </p:sp>
      <p:sp>
        <p:nvSpPr>
          <p:cNvPr id="52230" name="Rectangle 9"/>
          <p:cNvSpPr>
            <a:spLocks noGrp="1" noChangeArrowheads="1"/>
          </p:cNvSpPr>
          <p:nvPr>
            <p:ph idx="1"/>
          </p:nvPr>
        </p:nvSpPr>
        <p:spPr>
          <a:xfrm>
            <a:off x="933451" y="2272710"/>
            <a:ext cx="16421100" cy="36682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The Oracle Database stores dates in an internal numeric format: century, year, month, day, hours, minutes, and seconds.</a:t>
            </a:r>
          </a:p>
          <a:p>
            <a:pPr lvl="1"/>
            <a:r>
              <a:rPr lang="en-US" altLang="en-US" dirty="0">
                <a:latin typeface="Oracle Sans" panose="020B0503020204020204" pitchFamily="34" charset="0"/>
                <a:cs typeface="Oracle Sans" panose="020B0503020204020204" pitchFamily="34" charset="0"/>
              </a:rPr>
              <a:t>The default date display format is </a:t>
            </a:r>
            <a:r>
              <a:rPr lang="en-US" altLang="en-US" dirty="0">
                <a:latin typeface="Courier New" pitchFamily="49" charset="0"/>
                <a:cs typeface="Courier New" pitchFamily="49" charset="0"/>
              </a:rPr>
              <a:t>DD-MON-RR.</a:t>
            </a:r>
          </a:p>
          <a:p>
            <a:pPr lvl="2"/>
            <a:r>
              <a:rPr lang="en-US" altLang="en-US" dirty="0">
                <a:latin typeface="Oracle Sans" panose="020B0503020204020204" pitchFamily="34" charset="0"/>
                <a:cs typeface="Oracle Sans" panose="020B0503020204020204" pitchFamily="34" charset="0"/>
              </a:rPr>
              <a:t>Enables you to store 21st-century dates in the 20th century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by specifying only the last two digits of the year</a:t>
            </a:r>
          </a:p>
          <a:p>
            <a:pPr lvl="2"/>
            <a:r>
              <a:rPr lang="en-US" altLang="en-US" dirty="0">
                <a:latin typeface="Oracle Sans" panose="020B0503020204020204" pitchFamily="34" charset="0"/>
                <a:cs typeface="Oracle Sans" panose="020B0503020204020204" pitchFamily="34" charset="0"/>
              </a:rPr>
              <a:t>Enables you to store 20th-century dates in the</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21st century in the same way</a:t>
            </a:r>
          </a:p>
        </p:txBody>
      </p:sp>
      <p:sp>
        <p:nvSpPr>
          <p:cNvPr id="52231" name="Rectangle 6"/>
          <p:cNvSpPr>
            <a:spLocks noChangeArrowheads="1"/>
          </p:cNvSpPr>
          <p:nvPr/>
        </p:nvSpPr>
        <p:spPr bwMode="gray">
          <a:xfrm>
            <a:off x="6384454" y="6206915"/>
            <a:ext cx="2047875" cy="433388"/>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2233" name="Rectangle 8"/>
          <p:cNvSpPr>
            <a:spLocks noChangeArrowheads="1"/>
          </p:cNvSpPr>
          <p:nvPr/>
        </p:nvSpPr>
        <p:spPr bwMode="auto">
          <a:xfrm>
            <a:off x="5281437" y="7886700"/>
            <a:ext cx="1234440" cy="12573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52234" name="TextBox 7"/>
          <p:cNvSpPr txBox="1">
            <a:spLocks noChangeArrowheads="1"/>
          </p:cNvSpPr>
          <p:nvPr/>
        </p:nvSpPr>
        <p:spPr bwMode="auto">
          <a:xfrm>
            <a:off x="3657600" y="8915400"/>
            <a:ext cx="457200"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t>
            </a:r>
          </a:p>
        </p:txBody>
      </p:sp>
      <p:grpSp>
        <p:nvGrpSpPr>
          <p:cNvPr id="2" name="Group 1"/>
          <p:cNvGrpSpPr/>
          <p:nvPr/>
        </p:nvGrpSpPr>
        <p:grpSpPr>
          <a:xfrm>
            <a:off x="16054876" y="3553694"/>
            <a:ext cx="1297538" cy="1297538"/>
            <a:chOff x="10958512" y="2984500"/>
            <a:chExt cx="685800" cy="685800"/>
          </a:xfrm>
        </p:grpSpPr>
        <p:sp>
          <p:nvSpPr>
            <p:cNvPr id="11" name="Oval 10"/>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sz="4200" b="1" dirty="0">
                <a:solidFill>
                  <a:schemeClr val="bg1"/>
                </a:solidFill>
                <a:latin typeface="Oracle Sans" panose="020B0503020204020204" pitchFamily="34" charset="0"/>
                <a:cs typeface="Oracle Sans" panose="020B0503020204020204" pitchFamily="34" charset="0"/>
              </a:endParaRPr>
            </a:p>
          </p:txBody>
        </p:sp>
        <p:pic>
          <p:nvPicPr>
            <p:cNvPr id="12"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8354" y="7843837"/>
            <a:ext cx="642938" cy="714375"/>
          </a:xfrm>
          <a:prstGeom prst="rect">
            <a:avLst/>
          </a:prstGeom>
        </p:spPr>
      </p:pic>
      <p:pic>
        <p:nvPicPr>
          <p:cNvPr id="18" name="Picture 17">
            <a:extLst>
              <a:ext uri="{FF2B5EF4-FFF2-40B4-BE49-F238E27FC236}">
                <a16:creationId xmlns:a16="http://schemas.microsoft.com/office/drawing/2014/main" xmlns="" id="{860B2657-4DCC-4C10-B8FE-419371BE4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348931771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itchFamily="49" charset="0"/>
                <a:cs typeface="Courier New" pitchFamily="49" charset="0"/>
              </a:rPr>
              <a:t>RR</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Date Format in Oracle</a:t>
            </a:r>
          </a:p>
        </p:txBody>
      </p:sp>
      <p:graphicFrame>
        <p:nvGraphicFramePr>
          <p:cNvPr id="4" name="Table 3"/>
          <p:cNvGraphicFramePr>
            <a:graphicFrameLocks noGrp="1"/>
          </p:cNvGraphicFramePr>
          <p:nvPr>
            <p:extLst>
              <p:ext uri="{D42A27DB-BD31-4B8C-83A1-F6EECF244321}">
                <p14:modId xmlns:p14="http://schemas.microsoft.com/office/powerpoint/2010/main" val="624266020"/>
              </p:ext>
            </p:extLst>
          </p:nvPr>
        </p:nvGraphicFramePr>
        <p:xfrm>
          <a:off x="3023320" y="1975148"/>
          <a:ext cx="12188828" cy="2781300"/>
        </p:xfrm>
        <a:graphic>
          <a:graphicData uri="http://schemas.openxmlformats.org/drawingml/2006/table">
            <a:tbl>
              <a:tblPr firstRow="1" firstCol="1" bandRow="1">
                <a:tableStyleId>{5FD0F851-EC5A-4D38-B0AD-8093EC10F338}</a:tableStyleId>
              </a:tblPr>
              <a:tblGrid>
                <a:gridCol w="3047207">
                  <a:extLst>
                    <a:ext uri="{9D8B030D-6E8A-4147-A177-3AD203B41FA5}">
                      <a16:colId xmlns:a16="http://schemas.microsoft.com/office/drawing/2014/main" xmlns="" val="20000"/>
                    </a:ext>
                  </a:extLst>
                </a:gridCol>
                <a:gridCol w="3047207">
                  <a:extLst>
                    <a:ext uri="{9D8B030D-6E8A-4147-A177-3AD203B41FA5}">
                      <a16:colId xmlns:a16="http://schemas.microsoft.com/office/drawing/2014/main" xmlns="" val="20001"/>
                    </a:ext>
                  </a:extLst>
                </a:gridCol>
                <a:gridCol w="3047207">
                  <a:extLst>
                    <a:ext uri="{9D8B030D-6E8A-4147-A177-3AD203B41FA5}">
                      <a16:colId xmlns:a16="http://schemas.microsoft.com/office/drawing/2014/main" xmlns="" val="20002"/>
                    </a:ext>
                  </a:extLst>
                </a:gridCol>
                <a:gridCol w="3047207">
                  <a:extLst>
                    <a:ext uri="{9D8B030D-6E8A-4147-A177-3AD203B41FA5}">
                      <a16:colId xmlns:a16="http://schemas.microsoft.com/office/drawing/2014/main" xmlns="" val="20003"/>
                    </a:ext>
                  </a:extLst>
                </a:gridCol>
              </a:tblGrid>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b="1" dirty="0">
                          <a:solidFill>
                            <a:srgbClr val="000000"/>
                          </a:solidFill>
                        </a:rPr>
                        <a:t>Current Year</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b="1" dirty="0">
                          <a:solidFill>
                            <a:srgbClr val="000000"/>
                          </a:solidFill>
                        </a:rPr>
                        <a:t>Specified Date</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b="1" dirty="0">
                          <a:solidFill>
                            <a:srgbClr val="000000"/>
                          </a:solidFill>
                        </a:rPr>
                        <a:t>RR Format</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b="1" dirty="0">
                          <a:solidFill>
                            <a:srgbClr val="000000"/>
                          </a:solidFill>
                        </a:rPr>
                        <a:t>YY Format</a:t>
                      </a:r>
                    </a:p>
                  </a:txBody>
                  <a:tcPr marL="137160" marR="137160" marT="68580" marB="68580"/>
                </a:tc>
                <a:extLst>
                  <a:ext uri="{0D108BD9-81ED-4DB2-BD59-A6C34878D82A}">
                    <a16:rowId xmlns:a16="http://schemas.microsoft.com/office/drawing/2014/main" xmlns="" val="10000"/>
                  </a:ext>
                </a:extLst>
              </a:tr>
              <a:tr h="556260">
                <a:tc>
                  <a:txBody>
                    <a:bodyPr/>
                    <a:lstStyle/>
                    <a:p>
                      <a:r>
                        <a:rPr lang="en-US" altLang="en-US" sz="2700" b="0" dirty="0">
                          <a:solidFill>
                            <a:srgbClr val="000000"/>
                          </a:solidFill>
                        </a:rPr>
                        <a:t>1995</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27-OCT-95</a:t>
                      </a:r>
                    </a:p>
                  </a:txBody>
                  <a:tcPr marL="137160" marR="137160" marT="68580" marB="68580"/>
                </a:tc>
                <a:tc>
                  <a:txBody>
                    <a:bodyPr/>
                    <a:lstStyle/>
                    <a:p>
                      <a:r>
                        <a:rPr lang="en-US" altLang="en-US" sz="2700" dirty="0">
                          <a:solidFill>
                            <a:srgbClr val="000000"/>
                          </a:solidFill>
                        </a:rPr>
                        <a:t>1995</a:t>
                      </a:r>
                      <a:endParaRPr lang="en-US" sz="3600" dirty="0">
                        <a:solidFill>
                          <a:srgbClr val="000000"/>
                        </a:solidFill>
                      </a:endParaRPr>
                    </a:p>
                  </a:txBody>
                  <a:tcPr marL="137160" marR="137160" marT="68580" marB="68580"/>
                </a:tc>
                <a:tc>
                  <a:txBody>
                    <a:bodyPr/>
                    <a:lstStyle/>
                    <a:p>
                      <a:r>
                        <a:rPr lang="en-US" altLang="en-US" sz="2700" dirty="0">
                          <a:solidFill>
                            <a:srgbClr val="000000"/>
                          </a:solidFill>
                        </a:rPr>
                        <a:t>1995</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1"/>
                  </a:ext>
                </a:extLst>
              </a:tr>
              <a:tr h="556260">
                <a:tc>
                  <a:txBody>
                    <a:bodyPr/>
                    <a:lstStyle/>
                    <a:p>
                      <a:r>
                        <a:rPr lang="en-US" altLang="en-US" sz="2700" b="0" dirty="0">
                          <a:solidFill>
                            <a:srgbClr val="000000"/>
                          </a:solidFill>
                        </a:rPr>
                        <a:t>1995</a:t>
                      </a:r>
                      <a:endParaRPr lang="en-US" sz="3600" b="0" dirty="0">
                        <a:solidFill>
                          <a:srgbClr val="000000"/>
                        </a:solidFill>
                      </a:endParaRPr>
                    </a:p>
                  </a:txBody>
                  <a:tcPr marL="137160" marR="137160" marT="68580" marB="68580"/>
                </a:tc>
                <a:tc>
                  <a:txBody>
                    <a:bodyPr/>
                    <a:lstStyle/>
                    <a:p>
                      <a:r>
                        <a:rPr lang="en-US" altLang="en-US" sz="2700" dirty="0">
                          <a:solidFill>
                            <a:srgbClr val="000000"/>
                          </a:solidFill>
                        </a:rPr>
                        <a:t>27-OCT-17</a:t>
                      </a:r>
                      <a:endParaRPr lang="en-US" sz="3600" dirty="0">
                        <a:solidFill>
                          <a:srgbClr val="000000"/>
                        </a:solidFill>
                      </a:endParaRPr>
                    </a:p>
                  </a:txBody>
                  <a:tcPr marL="137160" marR="137160" marT="68580" marB="68580"/>
                </a:tc>
                <a:tc>
                  <a:txBody>
                    <a:bodyPr/>
                    <a:lstStyle/>
                    <a:p>
                      <a:r>
                        <a:rPr lang="en-US" altLang="en-US" sz="2700" dirty="0">
                          <a:solidFill>
                            <a:srgbClr val="000000"/>
                          </a:solidFill>
                        </a:rPr>
                        <a:t>2017</a:t>
                      </a:r>
                      <a:endParaRPr lang="en-US" sz="3600" dirty="0">
                        <a:solidFill>
                          <a:srgbClr val="000000"/>
                        </a:solidFill>
                      </a:endParaRPr>
                    </a:p>
                  </a:txBody>
                  <a:tcPr marL="137160" marR="137160" marT="68580" marB="68580"/>
                </a:tc>
                <a:tc>
                  <a:txBody>
                    <a:bodyPr/>
                    <a:lstStyle/>
                    <a:p>
                      <a:r>
                        <a:rPr lang="en-US" altLang="en-US" sz="2700" dirty="0">
                          <a:solidFill>
                            <a:srgbClr val="000000"/>
                          </a:solidFill>
                        </a:rPr>
                        <a:t>1917</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2"/>
                  </a:ext>
                </a:extLst>
              </a:tr>
              <a:tr h="556260">
                <a:tc>
                  <a:txBody>
                    <a:bodyPr/>
                    <a:lstStyle/>
                    <a:p>
                      <a:r>
                        <a:rPr lang="en-US" altLang="en-US" sz="2700" b="0" dirty="0">
                          <a:solidFill>
                            <a:srgbClr val="000000"/>
                          </a:solidFill>
                        </a:rPr>
                        <a:t>2001</a:t>
                      </a:r>
                      <a:endParaRPr lang="en-US" sz="3600" b="0" dirty="0">
                        <a:solidFill>
                          <a:srgbClr val="000000"/>
                        </a:solidFill>
                      </a:endParaRPr>
                    </a:p>
                  </a:txBody>
                  <a:tcPr marL="137160" marR="137160" marT="68580" marB="68580"/>
                </a:tc>
                <a:tc>
                  <a:txBody>
                    <a:bodyPr/>
                    <a:lstStyle/>
                    <a:p>
                      <a:r>
                        <a:rPr lang="en-US" altLang="en-US" sz="2700" dirty="0">
                          <a:solidFill>
                            <a:srgbClr val="000000"/>
                          </a:solidFill>
                        </a:rPr>
                        <a:t>27-OCT-17</a:t>
                      </a:r>
                      <a:endParaRPr lang="en-US" sz="3600" dirty="0">
                        <a:solidFill>
                          <a:srgbClr val="000000"/>
                        </a:solidFill>
                      </a:endParaRPr>
                    </a:p>
                  </a:txBody>
                  <a:tcPr marL="137160" marR="137160" marT="68580" marB="68580"/>
                </a:tc>
                <a:tc>
                  <a:txBody>
                    <a:bodyPr/>
                    <a:lstStyle/>
                    <a:p>
                      <a:r>
                        <a:rPr lang="en-US" altLang="en-US" sz="2700" dirty="0">
                          <a:solidFill>
                            <a:srgbClr val="000000"/>
                          </a:solidFill>
                        </a:rPr>
                        <a:t>2017</a:t>
                      </a:r>
                      <a:endParaRPr lang="en-US" sz="3600" dirty="0">
                        <a:solidFill>
                          <a:srgbClr val="000000"/>
                        </a:solidFill>
                      </a:endParaRPr>
                    </a:p>
                  </a:txBody>
                  <a:tcPr marL="137160" marR="137160" marT="68580" marB="68580"/>
                </a:tc>
                <a:tc>
                  <a:txBody>
                    <a:bodyPr/>
                    <a:lstStyle/>
                    <a:p>
                      <a:r>
                        <a:rPr lang="en-US" altLang="en-US" sz="2700" dirty="0">
                          <a:solidFill>
                            <a:srgbClr val="000000"/>
                          </a:solidFill>
                        </a:rPr>
                        <a:t>2017</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3"/>
                  </a:ext>
                </a:extLst>
              </a:tr>
              <a:tr h="556260">
                <a:tc>
                  <a:txBody>
                    <a:bodyPr/>
                    <a:lstStyle/>
                    <a:p>
                      <a:r>
                        <a:rPr lang="en-US" altLang="en-US" sz="2700" b="0" dirty="0">
                          <a:solidFill>
                            <a:srgbClr val="000000"/>
                          </a:solidFill>
                        </a:rPr>
                        <a:t>2001</a:t>
                      </a:r>
                      <a:endParaRPr lang="en-US" sz="3600" b="0" dirty="0">
                        <a:solidFill>
                          <a:srgbClr val="000000"/>
                        </a:solidFill>
                      </a:endParaRPr>
                    </a:p>
                  </a:txBody>
                  <a:tcPr marL="137160" marR="137160" marT="68580" marB="68580"/>
                </a:tc>
                <a:tc>
                  <a:txBody>
                    <a:bodyPr/>
                    <a:lstStyle/>
                    <a:p>
                      <a:r>
                        <a:rPr lang="en-US" altLang="en-US" sz="2700" dirty="0">
                          <a:solidFill>
                            <a:srgbClr val="000000"/>
                          </a:solidFill>
                        </a:rPr>
                        <a:t>27-OCT-95</a:t>
                      </a:r>
                      <a:endParaRPr lang="en-US" sz="3600" dirty="0">
                        <a:solidFill>
                          <a:srgbClr val="000000"/>
                        </a:solidFill>
                      </a:endParaRPr>
                    </a:p>
                  </a:txBody>
                  <a:tcPr marL="137160" marR="137160" marT="68580" marB="68580"/>
                </a:tc>
                <a:tc>
                  <a:txBody>
                    <a:bodyPr/>
                    <a:lstStyle/>
                    <a:p>
                      <a:r>
                        <a:rPr lang="en-US" altLang="en-US" sz="2700" dirty="0">
                          <a:solidFill>
                            <a:srgbClr val="000000"/>
                          </a:solidFill>
                        </a:rPr>
                        <a:t>1995</a:t>
                      </a:r>
                      <a:endParaRPr lang="en-US" sz="3600" dirty="0">
                        <a:solidFill>
                          <a:srgbClr val="000000"/>
                        </a:solidFill>
                      </a:endParaRPr>
                    </a:p>
                  </a:txBody>
                  <a:tcPr marL="137160" marR="137160" marT="68580" marB="68580"/>
                </a:tc>
                <a:tc>
                  <a:txBody>
                    <a:bodyPr/>
                    <a:lstStyle/>
                    <a:p>
                      <a:r>
                        <a:rPr lang="en-US" altLang="en-US" sz="2700" dirty="0">
                          <a:solidFill>
                            <a:srgbClr val="000000"/>
                          </a:solidFill>
                        </a:rPr>
                        <a:t>2095</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34682884"/>
              </p:ext>
            </p:extLst>
          </p:nvPr>
        </p:nvGraphicFramePr>
        <p:xfrm>
          <a:off x="3023321" y="4985048"/>
          <a:ext cx="12188827" cy="3886202"/>
        </p:xfrm>
        <a:graphic>
          <a:graphicData uri="http://schemas.openxmlformats.org/drawingml/2006/table">
            <a:tbl>
              <a:tblPr firstRow="1" firstCol="1" bandRow="1">
                <a:tableStyleId>{5FD0F851-EC5A-4D38-B0AD-8093EC10F338}</a:tableStyleId>
              </a:tblPr>
              <a:tblGrid>
                <a:gridCol w="2410377">
                  <a:extLst>
                    <a:ext uri="{9D8B030D-6E8A-4147-A177-3AD203B41FA5}">
                      <a16:colId xmlns:a16="http://schemas.microsoft.com/office/drawing/2014/main" xmlns="" val="20000"/>
                    </a:ext>
                  </a:extLst>
                </a:gridCol>
                <a:gridCol w="1515713">
                  <a:extLst>
                    <a:ext uri="{9D8B030D-6E8A-4147-A177-3AD203B41FA5}">
                      <a16:colId xmlns:a16="http://schemas.microsoft.com/office/drawing/2014/main" xmlns="" val="20001"/>
                    </a:ext>
                  </a:extLst>
                </a:gridCol>
                <a:gridCol w="4199796">
                  <a:extLst>
                    <a:ext uri="{9D8B030D-6E8A-4147-A177-3AD203B41FA5}">
                      <a16:colId xmlns:a16="http://schemas.microsoft.com/office/drawing/2014/main" xmlns="" val="20002"/>
                    </a:ext>
                  </a:extLst>
                </a:gridCol>
                <a:gridCol w="4062941">
                  <a:extLst>
                    <a:ext uri="{9D8B030D-6E8A-4147-A177-3AD203B41FA5}">
                      <a16:colId xmlns:a16="http://schemas.microsoft.com/office/drawing/2014/main" xmlns="" val="20003"/>
                    </a:ext>
                  </a:extLst>
                </a:gridCol>
              </a:tblGrid>
              <a:tr h="548640">
                <a:tc rowSpan="2" gridSpan="2">
                  <a:txBody>
                    <a:bodyPr/>
                    <a:lstStyle/>
                    <a:p>
                      <a:endParaRPr lang="en-US" sz="3600" dirty="0">
                        <a:solidFill>
                          <a:schemeClr val="tx1"/>
                        </a:solidFill>
                      </a:endParaRPr>
                    </a:p>
                  </a:txBody>
                  <a:tcPr marL="137160" marR="137160" marT="68580" marB="6858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8DA6B1"/>
                    </a:solidFill>
                  </a:tcPr>
                </a:tc>
                <a:tc rowSpan="2" hMerge="1">
                  <a:txBody>
                    <a:bodyPr/>
                    <a:lstStyle/>
                    <a:p>
                      <a:endParaRPr lang="en-US"/>
                    </a:p>
                  </a:txBody>
                  <a:tcPr/>
                </a:tc>
                <a:tc gridSpan="2">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b="1" dirty="0">
                          <a:solidFill>
                            <a:schemeClr val="bg1"/>
                          </a:solidFill>
                        </a:rPr>
                        <a:t>If the specified two-digit year is:</a:t>
                      </a:r>
                    </a:p>
                  </a:txBody>
                  <a:tcPr marL="137160" marR="137160" marT="68580" marB="6858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8DA6B1"/>
                    </a:solidFill>
                  </a:tcPr>
                </a:tc>
                <a:tc hMerge="1">
                  <a:txBody>
                    <a:bodyPr/>
                    <a:lstStyle/>
                    <a:p>
                      <a:endParaRPr lang="en-US" dirty="0"/>
                    </a:p>
                  </a:txBody>
                  <a:tcPr/>
                </a:tc>
                <a:extLst>
                  <a:ext uri="{0D108BD9-81ED-4DB2-BD59-A6C34878D82A}">
                    <a16:rowId xmlns:a16="http://schemas.microsoft.com/office/drawing/2014/main" xmlns="" val="10000"/>
                  </a:ext>
                </a:extLst>
              </a:tr>
              <a:tr h="594362">
                <a:tc gridSpan="2" vMerge="1">
                  <a:txBody>
                    <a:bodyPr/>
                    <a:lstStyle/>
                    <a:p>
                      <a:endParaRPr lang="en-US"/>
                    </a:p>
                  </a:txBody>
                  <a:tcPr/>
                </a:tc>
                <a:tc hMerge="1" vMerge="1">
                  <a:txBody>
                    <a:bodyPr/>
                    <a:lstStyle/>
                    <a:p>
                      <a:endParaRPr lang="en-US"/>
                    </a:p>
                  </a:txBody>
                  <a:tcPr/>
                </a:tc>
                <a:tc>
                  <a:txBody>
                    <a:bodyPr/>
                    <a:lstStyle/>
                    <a:p>
                      <a:pPr algn="ctr"/>
                      <a:r>
                        <a:rPr lang="en-US" altLang="en-US" sz="2700" b="1" dirty="0">
                          <a:solidFill>
                            <a:schemeClr val="bg1"/>
                          </a:solidFill>
                        </a:rPr>
                        <a:t>0–49</a:t>
                      </a:r>
                      <a:endParaRPr lang="en-US" sz="3600" dirty="0">
                        <a:solidFill>
                          <a:schemeClr val="bg1"/>
                        </a:solidFill>
                      </a:endParaRPr>
                    </a:p>
                  </a:txBody>
                  <a:tcPr marL="137160" marR="137160" marT="68580" marB="6858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DA6B1"/>
                    </a:solidFill>
                  </a:tcPr>
                </a:tc>
                <a:tc>
                  <a:txBody>
                    <a:bodyPr/>
                    <a:lstStyle/>
                    <a:p>
                      <a:pPr algn="ctr"/>
                      <a:r>
                        <a:rPr lang="en-US" altLang="en-US" sz="2700" b="1" dirty="0">
                          <a:solidFill>
                            <a:schemeClr val="bg1"/>
                          </a:solidFill>
                        </a:rPr>
                        <a:t>50–99</a:t>
                      </a:r>
                      <a:endParaRPr lang="en-US" sz="3600" dirty="0">
                        <a:solidFill>
                          <a:schemeClr val="bg1"/>
                        </a:solidFill>
                      </a:endParaRPr>
                    </a:p>
                  </a:txBody>
                  <a:tcPr marL="137160" marR="137160" marT="68580" marB="6858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DA6B1"/>
                    </a:solidFill>
                  </a:tcPr>
                </a:tc>
                <a:extLst>
                  <a:ext uri="{0D108BD9-81ED-4DB2-BD59-A6C34878D82A}">
                    <a16:rowId xmlns:a16="http://schemas.microsoft.com/office/drawing/2014/main" xmlns="" val="10001"/>
                  </a:ext>
                </a:extLst>
              </a:tr>
              <a:tr h="1371600">
                <a:tc rowSpan="2">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b="1" dirty="0">
                          <a:solidFill>
                            <a:schemeClr val="bg1"/>
                          </a:solidFill>
                        </a:rPr>
                        <a:t>If two digits of the current </a:t>
                      </a:r>
                      <a:br>
                        <a:rPr lang="en-US" altLang="en-US" sz="2700" b="1" dirty="0">
                          <a:solidFill>
                            <a:schemeClr val="bg1"/>
                          </a:solidFill>
                        </a:rPr>
                      </a:br>
                      <a:r>
                        <a:rPr lang="en-US" altLang="en-US" sz="2700" b="1" dirty="0">
                          <a:solidFill>
                            <a:schemeClr val="bg1"/>
                          </a:solidFill>
                        </a:rPr>
                        <a:t>year are:</a:t>
                      </a:r>
                    </a:p>
                  </a:txBody>
                  <a:tcPr marL="137160" marR="137160" marT="68580" marB="6858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DA6B1"/>
                    </a:solidFill>
                  </a:tcPr>
                </a:tc>
                <a:tc>
                  <a:txBody>
                    <a:bodyPr/>
                    <a:lstStyle/>
                    <a:p>
                      <a:r>
                        <a:rPr lang="en-US" altLang="en-US" sz="2700" b="1" dirty="0">
                          <a:solidFill>
                            <a:schemeClr val="bg1"/>
                          </a:solidFill>
                        </a:rPr>
                        <a:t>0–49</a:t>
                      </a:r>
                      <a:endParaRPr lang="en-US" sz="3600" dirty="0">
                        <a:solidFill>
                          <a:schemeClr val="bg1"/>
                        </a:solidFill>
                      </a:endParaRPr>
                    </a:p>
                  </a:txBody>
                  <a:tcPr marL="137160" marR="137160" marT="68580" marB="6858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DA6B1"/>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The return date is in the current century.</a:t>
                      </a:r>
                    </a:p>
                  </a:txBody>
                  <a:tcPr marL="137160" marR="137160" marT="68580" marB="68580">
                    <a:solidFill>
                      <a:srgbClr val="E8EDEF"/>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The return date is in the century before the current one.</a:t>
                      </a:r>
                    </a:p>
                  </a:txBody>
                  <a:tcPr marL="137160" marR="137160" marT="68580" marB="68580">
                    <a:solidFill>
                      <a:srgbClr val="E8EDEF"/>
                    </a:solidFill>
                  </a:tcPr>
                </a:tc>
                <a:extLst>
                  <a:ext uri="{0D108BD9-81ED-4DB2-BD59-A6C34878D82A}">
                    <a16:rowId xmlns:a16="http://schemas.microsoft.com/office/drawing/2014/main" xmlns="" val="10002"/>
                  </a:ext>
                </a:extLst>
              </a:tr>
              <a:tr h="1371600">
                <a:tc vMerge="1">
                  <a:txBody>
                    <a:bodyPr/>
                    <a:lstStyle/>
                    <a:p>
                      <a:endParaRPr lang="en-US" dirty="0"/>
                    </a:p>
                  </a:txBody>
                  <a:tcPr/>
                </a:tc>
                <a:tc>
                  <a:txBody>
                    <a:bodyPr/>
                    <a:lstStyle/>
                    <a:p>
                      <a:r>
                        <a:rPr lang="en-US" altLang="en-US" sz="2700" b="1" dirty="0">
                          <a:solidFill>
                            <a:schemeClr val="bg1"/>
                          </a:solidFill>
                        </a:rPr>
                        <a:t>50–99</a:t>
                      </a:r>
                      <a:endParaRPr lang="en-US" sz="3600" dirty="0">
                        <a:solidFill>
                          <a:schemeClr val="bg1"/>
                        </a:solidFill>
                      </a:endParaRPr>
                    </a:p>
                  </a:txBody>
                  <a:tcPr marL="137160" marR="137160" marT="68580" marB="6858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DA6B1"/>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The return date is in the century after the current one.</a:t>
                      </a:r>
                    </a:p>
                  </a:txBody>
                  <a:tcPr marL="137160" marR="137160" marT="68580" marB="68580">
                    <a:solidFill>
                      <a:schemeClr val="bg1">
                        <a:alpha val="2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The return date is in the current century.</a:t>
                      </a:r>
                    </a:p>
                  </a:txBody>
                  <a:tcPr marL="137160" marR="137160" marT="68580" marB="68580">
                    <a:solidFill>
                      <a:schemeClr val="bg1">
                        <a:alpha val="20000"/>
                      </a:schemeClr>
                    </a:solidFill>
                  </a:tcPr>
                </a:tc>
                <a:extLst>
                  <a:ext uri="{0D108BD9-81ED-4DB2-BD59-A6C34878D82A}">
                    <a16:rowId xmlns:a16="http://schemas.microsoft.com/office/drawing/2014/main" xmlns="" val="10003"/>
                  </a:ext>
                </a:extLst>
              </a:tr>
            </a:tbl>
          </a:graphicData>
        </a:graphic>
      </p:graphicFrame>
      <p:pic>
        <p:nvPicPr>
          <p:cNvPr id="10" name="Picture 9">
            <a:extLst>
              <a:ext uri="{FF2B5EF4-FFF2-40B4-BE49-F238E27FC236}">
                <a16:creationId xmlns:a16="http://schemas.microsoft.com/office/drawing/2014/main" xmlns="" id="{79D1883B-2371-4477-B9E9-5746CCD41E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9033997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Objectives</a:t>
            </a:r>
          </a:p>
        </p:txBody>
      </p:sp>
      <p:sp>
        <p:nvSpPr>
          <p:cNvPr id="819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 do the following:</a:t>
            </a:r>
          </a:p>
          <a:p>
            <a:pPr lvl="1"/>
            <a:r>
              <a:rPr lang="en-US" altLang="en-US" dirty="0">
                <a:latin typeface="Oracle Sans" panose="020B0503020204020204" pitchFamily="34" charset="0"/>
                <a:cs typeface="Oracle Sans" panose="020B0503020204020204" pitchFamily="34" charset="0"/>
              </a:rPr>
              <a:t>Describe the various types of functions available in SQL</a:t>
            </a:r>
          </a:p>
          <a:p>
            <a:pPr lvl="1"/>
            <a:r>
              <a:rPr lang="en-US" altLang="en-US" dirty="0">
                <a:latin typeface="Oracle Sans" panose="020B0503020204020204" pitchFamily="34" charset="0"/>
                <a:cs typeface="Oracle Sans" panose="020B0503020204020204" pitchFamily="34" charset="0"/>
              </a:rPr>
              <a:t>Use the character, number, and date functions in SELECT statements</a:t>
            </a:r>
          </a:p>
        </p:txBody>
      </p:sp>
    </p:spTree>
    <p:custDataLst>
      <p:tags r:id="rId1"/>
    </p:custDataLst>
    <p:extLst>
      <p:ext uri="{BB962C8B-B14F-4D97-AF65-F5344CB8AC3E}">
        <p14:creationId xmlns:p14="http://schemas.microsoft.com/office/powerpoint/2010/main" val="119356770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SYSDATE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 in Oracle</a:t>
            </a:r>
          </a:p>
        </p:txBody>
      </p:sp>
      <p:sp>
        <p:nvSpPr>
          <p:cNvPr id="57347" name="Rectangle 5"/>
          <p:cNvSpPr>
            <a:spLocks noGrp="1" noChangeArrowheads="1"/>
          </p:cNvSpPr>
          <p:nvPr>
            <p:ph idx="1"/>
          </p:nvPr>
        </p:nvSpPr>
        <p:spPr>
          <a:xfrm>
            <a:off x="933451" y="2272710"/>
            <a:ext cx="16421100" cy="165128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Use the SYSDATE function to get:</a:t>
            </a:r>
          </a:p>
          <a:p>
            <a:pPr lvl="1"/>
            <a:r>
              <a:rPr lang="en-US" altLang="en-US" dirty="0">
                <a:latin typeface="Oracle Sans" panose="020B0503020204020204" pitchFamily="34" charset="0"/>
                <a:cs typeface="Oracle Sans" panose="020B0503020204020204" pitchFamily="34" charset="0"/>
              </a:rPr>
              <a:t>Date</a:t>
            </a:r>
          </a:p>
          <a:p>
            <a:pPr lvl="1"/>
            <a:r>
              <a:rPr lang="en-US" altLang="en-US" dirty="0">
                <a:latin typeface="Oracle Sans" panose="020B0503020204020204" pitchFamily="34" charset="0"/>
                <a:cs typeface="Oracle Sans" panose="020B0503020204020204" pitchFamily="34" charset="0"/>
              </a:rPr>
              <a:t>Time</a:t>
            </a:r>
          </a:p>
        </p:txBody>
      </p:sp>
      <p:sp>
        <p:nvSpPr>
          <p:cNvPr id="6" name="Content Placeholder 2"/>
          <p:cNvSpPr txBox="1">
            <a:spLocks/>
          </p:cNvSpPr>
          <p:nvPr/>
        </p:nvSpPr>
        <p:spPr bwMode="gray">
          <a:xfrm>
            <a:off x="3095625" y="4491040"/>
            <a:ext cx="1209675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SELECT sysdate</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FROM   dual</a:t>
            </a:r>
            <a:r>
              <a:rPr lang="en-US" sz="2400" b="1" dirty="0">
                <a:solidFill>
                  <a:schemeClr val="tx1">
                    <a:lumMod val="75000"/>
                  </a:schemeClr>
                </a:solidFill>
                <a:effectLst>
                  <a:outerShdw blurRad="38100" dist="38100" dir="2700000" algn="tl">
                    <a:srgbClr val="FFFFFF"/>
                  </a:outerShdw>
                </a:effectLst>
                <a:latin typeface="Courier New" pitchFamily="49" charset="0"/>
                <a:cs typeface="Oracle Sans" panose="020B0503020204020204" pitchFamily="34" charset="0"/>
              </a:rPr>
              <a: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200" y="6007596"/>
            <a:ext cx="642938" cy="714375"/>
          </a:xfrm>
          <a:prstGeom prst="rect">
            <a:avLst/>
          </a:prstGeom>
        </p:spPr>
      </p:pic>
      <p:pic>
        <p:nvPicPr>
          <p:cNvPr id="2" name="Picture 1"/>
          <p:cNvPicPr>
            <a:picLocks noChangeAspect="1"/>
          </p:cNvPicPr>
          <p:nvPr/>
        </p:nvPicPr>
        <p:blipFill>
          <a:blip r:embed="rId5"/>
          <a:stretch>
            <a:fillRect/>
          </a:stretch>
        </p:blipFill>
        <p:spPr>
          <a:xfrm>
            <a:off x="2658444" y="6007596"/>
            <a:ext cx="1537460" cy="714375"/>
          </a:xfrm>
          <a:prstGeom prst="rect">
            <a:avLst/>
          </a:prstGeom>
        </p:spPr>
      </p:pic>
      <p:pic>
        <p:nvPicPr>
          <p:cNvPr id="11" name="Picture 10">
            <a:extLst>
              <a:ext uri="{FF2B5EF4-FFF2-40B4-BE49-F238E27FC236}">
                <a16:creationId xmlns:a16="http://schemas.microsoft.com/office/drawing/2014/main" xmlns="" id="{8145C1CD-E958-489C-88BA-D295732A2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355754134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1" y="534988"/>
            <a:ext cx="17064038"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400" dirty="0">
                <a:latin typeface="+mj-lt"/>
                <a:ea typeface="+mj-ea"/>
                <a:cs typeface="Oracle Sans" panose="020B0503020204020204" pitchFamily="34" charset="0"/>
              </a:rPr>
              <a:t>Using the </a:t>
            </a:r>
            <a:r>
              <a:rPr lang="en-US" sz="4400" dirty="0">
                <a:latin typeface="Courier New" pitchFamily="49" charset="0"/>
                <a:cs typeface="Oracle Sans" panose="020B0503020204020204" pitchFamily="34" charset="0"/>
              </a:rPr>
              <a:t>CURRENT_DATE </a:t>
            </a:r>
            <a:r>
              <a:rPr lang="en-US" sz="4400" dirty="0">
                <a:latin typeface="+mj-lt"/>
                <a:ea typeface="+mj-ea"/>
                <a:cs typeface="Oracle Sans" panose="020B0503020204020204" pitchFamily="34" charset="0"/>
              </a:rPr>
              <a:t>and </a:t>
            </a:r>
            <a:r>
              <a:rPr lang="en-US" sz="4400" dirty="0">
                <a:latin typeface="Courier New" pitchFamily="49" charset="0"/>
                <a:cs typeface="Oracle Sans" panose="020B0503020204020204" pitchFamily="34" charset="0"/>
              </a:rPr>
              <a:t>CURRENT_TIMESTAMP </a:t>
            </a:r>
            <a:r>
              <a:rPr lang="en-US" sz="4400" dirty="0">
                <a:latin typeface="+mj-lt"/>
                <a:ea typeface="+mj-ea"/>
                <a:cs typeface="Oracle Sans" panose="020B0503020204020204" pitchFamily="34" charset="0"/>
              </a:rPr>
              <a:t>Functions in Oracle</a:t>
            </a:r>
          </a:p>
        </p:txBody>
      </p:sp>
      <p:sp>
        <p:nvSpPr>
          <p:cNvPr id="59395" name="Content Placeholder 2"/>
          <p:cNvSpPr>
            <a:spLocks noGrp="1"/>
          </p:cNvSpPr>
          <p:nvPr>
            <p:ph idx="1"/>
          </p:nvPr>
        </p:nvSpPr>
        <p:spPr>
          <a:xfrm>
            <a:off x="933451" y="2272710"/>
            <a:ext cx="16421100" cy="380110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CURRENT_DATE returns the current date from the user session.</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CURRENT_TIMESTAMP returns the current date and time from the user session.</a:t>
            </a:r>
          </a:p>
          <a:p>
            <a:pPr lvl="1"/>
            <a:endParaRPr lang="en-US" altLang="en-US" dirty="0">
              <a:latin typeface="Oracle Sans" panose="020B0503020204020204" pitchFamily="34" charset="0"/>
              <a:cs typeface="Oracle Sans" panose="020B0503020204020204" pitchFamily="34" charset="0"/>
            </a:endParaRPr>
          </a:p>
        </p:txBody>
      </p:sp>
      <p:sp>
        <p:nvSpPr>
          <p:cNvPr id="9" name="Content Placeholder 2"/>
          <p:cNvSpPr txBox="1">
            <a:spLocks/>
          </p:cNvSpPr>
          <p:nvPr/>
        </p:nvSpPr>
        <p:spPr bwMode="gray">
          <a:xfrm>
            <a:off x="3030155" y="2857501"/>
            <a:ext cx="12096750"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b="1" dirty="0">
                <a:solidFill>
                  <a:schemeClr val="tx1">
                    <a:lumMod val="75000"/>
                  </a:schemeClr>
                </a:solidFill>
                <a:latin typeface="Courier New" pitchFamily="49" charset="0"/>
                <a:cs typeface="Oracle Sans" panose="020B0503020204020204" pitchFamily="34" charset="0"/>
              </a:rPr>
              <a:t>SELECT SESSIONTIMEZONE, CURRENT_DATE FROM DUAL;</a:t>
            </a:r>
            <a:endParaRPr lang="en-US" b="1" dirty="0">
              <a:solidFill>
                <a:schemeClr val="tx1">
                  <a:lumMod val="75000"/>
                </a:schemeClr>
              </a:solidFill>
              <a:effectLst>
                <a:outerShdw blurRad="38100" dist="38100" dir="2700000" algn="tl">
                  <a:srgbClr val="FFFFFF"/>
                </a:outerShdw>
              </a:effectLst>
              <a:latin typeface="Courier New" pitchFamily="49" charset="0"/>
              <a:cs typeface="Oracle Sans" panose="020B0503020204020204" pitchFamily="34" charset="0"/>
            </a:endParaRPr>
          </a:p>
        </p:txBody>
      </p:sp>
      <p:sp>
        <p:nvSpPr>
          <p:cNvPr id="10" name="Content Placeholder 2"/>
          <p:cNvSpPr txBox="1">
            <a:spLocks/>
          </p:cNvSpPr>
          <p:nvPr/>
        </p:nvSpPr>
        <p:spPr bwMode="gray">
          <a:xfrm>
            <a:off x="2979203" y="6286501"/>
            <a:ext cx="12096750"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b="1" dirty="0">
                <a:solidFill>
                  <a:schemeClr val="tx1">
                    <a:lumMod val="75000"/>
                  </a:schemeClr>
                </a:solidFill>
                <a:latin typeface="Courier New" pitchFamily="49" charset="0"/>
                <a:cs typeface="Courier New" pitchFamily="49" charset="0"/>
              </a:rPr>
              <a:t>SELECT SESSIONTIMEZONE, CURRENT_TIMESTAMP FROM DUAL; </a:t>
            </a:r>
            <a:endParaRPr lang="en-US" b="1" dirty="0">
              <a:solidFill>
                <a:schemeClr val="tx1">
                  <a:lumMod val="75000"/>
                </a:schemeClr>
              </a:solidFill>
              <a:effectLst>
                <a:outerShdw blurRad="38100" dist="38100" dir="2700000" algn="tl">
                  <a:srgbClr val="FFFFFF"/>
                </a:outerShdw>
              </a:effectLst>
              <a:latin typeface="Courier New" pitchFamily="49" charset="0"/>
              <a:cs typeface="Oracle Sans" panose="020B0503020204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374" y="3795975"/>
            <a:ext cx="642938" cy="71437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374" y="7430021"/>
            <a:ext cx="642938" cy="714375"/>
          </a:xfrm>
          <a:prstGeom prst="rect">
            <a:avLst/>
          </a:prstGeom>
        </p:spPr>
      </p:pic>
      <p:pic>
        <p:nvPicPr>
          <p:cNvPr id="3" name="Picture 2"/>
          <p:cNvPicPr>
            <a:picLocks noChangeAspect="1"/>
          </p:cNvPicPr>
          <p:nvPr/>
        </p:nvPicPr>
        <p:blipFill>
          <a:blip r:embed="rId5"/>
          <a:stretch>
            <a:fillRect/>
          </a:stretch>
        </p:blipFill>
        <p:spPr>
          <a:xfrm>
            <a:off x="3078572" y="3795975"/>
            <a:ext cx="3839762" cy="714375"/>
          </a:xfrm>
          <a:prstGeom prst="rect">
            <a:avLst/>
          </a:prstGeom>
        </p:spPr>
      </p:pic>
      <p:pic>
        <p:nvPicPr>
          <p:cNvPr id="4" name="Picture 3"/>
          <p:cNvPicPr>
            <a:picLocks noChangeAspect="1"/>
          </p:cNvPicPr>
          <p:nvPr/>
        </p:nvPicPr>
        <p:blipFill>
          <a:blip r:embed="rId6"/>
          <a:stretch>
            <a:fillRect/>
          </a:stretch>
        </p:blipFill>
        <p:spPr>
          <a:xfrm>
            <a:off x="3078572" y="7430021"/>
            <a:ext cx="6524619" cy="714375"/>
          </a:xfrm>
          <a:prstGeom prst="rect">
            <a:avLst/>
          </a:prstGeom>
        </p:spPr>
      </p:pic>
      <p:pic>
        <p:nvPicPr>
          <p:cNvPr id="14" name="Picture 13">
            <a:extLst>
              <a:ext uri="{FF2B5EF4-FFF2-40B4-BE49-F238E27FC236}">
                <a16:creationId xmlns:a16="http://schemas.microsoft.com/office/drawing/2014/main" xmlns="" id="{8ED980EB-C2F6-426A-9E07-C1E60960EF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2350425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bwMode="auto">
          <a:xfrm flipV="1">
            <a:off x="8115300" y="390972"/>
            <a:ext cx="9867900" cy="9193294"/>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14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Arithmetic with Dates in Oracle</a:t>
            </a:r>
          </a:p>
        </p:txBody>
      </p:sp>
      <p:grpSp>
        <p:nvGrpSpPr>
          <p:cNvPr id="2" name="Group 1"/>
          <p:cNvGrpSpPr/>
          <p:nvPr/>
        </p:nvGrpSpPr>
        <p:grpSpPr>
          <a:xfrm>
            <a:off x="11334750" y="6000686"/>
            <a:ext cx="3429000" cy="2971800"/>
            <a:chOff x="6499055" y="3520539"/>
            <a:chExt cx="2286000" cy="1981200"/>
          </a:xfrm>
        </p:grpSpPr>
        <p:sp>
          <p:nvSpPr>
            <p:cNvPr id="9" name="Round Diagonal Corner Rectangle 8"/>
            <p:cNvSpPr/>
            <p:nvPr/>
          </p:nvSpPr>
          <p:spPr bwMode="auto">
            <a:xfrm>
              <a:off x="6499055" y="3520539"/>
              <a:ext cx="2286000" cy="1981200"/>
            </a:xfrm>
            <a:prstGeom prst="round2DiagRect">
              <a:avLst/>
            </a:prstGeom>
            <a:solidFill>
              <a:schemeClr val="bg1"/>
            </a:solidFill>
            <a:ln w="76200" cap="flat" cmpd="sng" algn="ctr">
              <a:solidFill>
                <a:schemeClr val="bg1"/>
              </a:solidFill>
              <a:prstDash val="solid"/>
              <a:round/>
              <a:headEnd type="none" w="sm" len="sm"/>
              <a:tailEnd type="none" w="sm" len="sm"/>
            </a:ln>
            <a:effectLst>
              <a:innerShdw blurRad="215900">
                <a:srgbClr val="00A8DC"/>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5755" y="3657600"/>
              <a:ext cx="1752600" cy="1707078"/>
            </a:xfrm>
            <a:prstGeom prst="rect">
              <a:avLst/>
            </a:prstGeom>
          </p:spPr>
        </p:pic>
      </p:grpSp>
      <p:pic>
        <p:nvPicPr>
          <p:cNvPr id="11" name="Picture 24"/>
          <p:cNvPicPr>
            <a:picLocks noChangeAspect="1"/>
          </p:cNvPicPr>
          <p:nvPr/>
        </p:nvPicPr>
        <p:blipFill>
          <a:blip r:embed="rId5" cstate="print"/>
          <a:srcRect/>
          <a:stretch>
            <a:fillRect/>
          </a:stretch>
        </p:blipFill>
        <p:spPr bwMode="auto">
          <a:xfrm>
            <a:off x="13801373" y="1462143"/>
            <a:ext cx="3551040" cy="3550578"/>
          </a:xfrm>
          <a:prstGeom prst="rect">
            <a:avLst/>
          </a:prstGeom>
          <a:noFill/>
          <a:ln w="9525">
            <a:noFill/>
            <a:miter lim="800000"/>
            <a:headEnd/>
            <a:tailEnd/>
          </a:ln>
        </p:spPr>
      </p:pic>
      <p:pic>
        <p:nvPicPr>
          <p:cNvPr id="14" name="Picture 13">
            <a:extLst>
              <a:ext uri="{FF2B5EF4-FFF2-40B4-BE49-F238E27FC236}">
                <a16:creationId xmlns:a16="http://schemas.microsoft.com/office/drawing/2014/main" xmlns="" id="{17B48656-27A6-4332-B623-31041FCB3F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
        <p:nvSpPr>
          <p:cNvPr id="13" name="Content Placeholder 2">
            <a:extLst>
              <a:ext uri="{FF2B5EF4-FFF2-40B4-BE49-F238E27FC236}">
                <a16:creationId xmlns:a16="http://schemas.microsoft.com/office/drawing/2014/main" xmlns="" id="{2F9DD19D-F15D-49D7-95E2-6C9898218560}"/>
              </a:ext>
            </a:extLst>
          </p:cNvPr>
          <p:cNvSpPr>
            <a:spLocks noGrp="1"/>
          </p:cNvSpPr>
          <p:nvPr>
            <p:ph idx="1"/>
          </p:nvPr>
        </p:nvSpPr>
        <p:spPr>
          <a:xfrm>
            <a:off x="933450" y="2273300"/>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Add to or subtract a number from a date for a resultant date value.</a:t>
            </a:r>
          </a:p>
          <a:p>
            <a:pPr lvl="1"/>
            <a:r>
              <a:rPr lang="en-US" altLang="en-US" dirty="0">
                <a:latin typeface="Oracle Sans" panose="020B0503020204020204" pitchFamily="34" charset="0"/>
                <a:cs typeface="Oracle Sans" panose="020B0503020204020204" pitchFamily="34" charset="0"/>
              </a:rPr>
              <a:t>Subtract two dates to find the number of days between those dates.</a:t>
            </a:r>
          </a:p>
          <a:p>
            <a:pPr lvl="1"/>
            <a:r>
              <a:rPr lang="en-US" altLang="en-US" dirty="0">
                <a:latin typeface="Oracle Sans" panose="020B0503020204020204" pitchFamily="34" charset="0"/>
                <a:cs typeface="Oracle Sans" panose="020B0503020204020204" pitchFamily="34" charset="0"/>
              </a:rPr>
              <a:t>Add hours to a date by dividing the number of hours by 24.</a:t>
            </a:r>
          </a:p>
        </p:txBody>
      </p:sp>
    </p:spTree>
    <p:custDataLst>
      <p:tags r:id="rId1"/>
    </p:custDataLst>
    <p:extLst>
      <p:ext uri="{BB962C8B-B14F-4D97-AF65-F5344CB8AC3E}">
        <p14:creationId xmlns:p14="http://schemas.microsoft.com/office/powerpoint/2010/main" val="3697937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Arithmetic Operators with Dates in Oracle</a:t>
            </a:r>
          </a:p>
        </p:txBody>
      </p:sp>
      <p:grpSp>
        <p:nvGrpSpPr>
          <p:cNvPr id="2" name="Group 1"/>
          <p:cNvGrpSpPr/>
          <p:nvPr/>
        </p:nvGrpSpPr>
        <p:grpSpPr>
          <a:xfrm>
            <a:off x="3095625" y="3405190"/>
            <a:ext cx="12096750" cy="3476624"/>
            <a:chOff x="2062162" y="1828801"/>
            <a:chExt cx="8064500" cy="2317749"/>
          </a:xfrm>
        </p:grpSpPr>
        <p:sp>
          <p:nvSpPr>
            <p:cNvPr id="7" name="Content Placeholder 2"/>
            <p:cNvSpPr txBox="1">
              <a:spLocks/>
            </p:cNvSpPr>
            <p:nvPr/>
          </p:nvSpPr>
          <p:spPr bwMode="gray">
            <a:xfrm>
              <a:off x="2062162" y="1828801"/>
              <a:ext cx="8064500" cy="8952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(SYSDATE-hire_date)/7 AS WEEKS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 90;</a:t>
              </a:r>
            </a:p>
          </p:txBody>
        </p:sp>
        <p:sp>
          <p:nvSpPr>
            <p:cNvPr id="63494" name="Rectangle 5"/>
            <p:cNvSpPr>
              <a:spLocks noChangeArrowheads="1"/>
            </p:cNvSpPr>
            <p:nvPr/>
          </p:nvSpPr>
          <p:spPr bwMode="gray">
            <a:xfrm>
              <a:off x="4318215" y="1951008"/>
              <a:ext cx="3888431" cy="325438"/>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63495" name="Picture 7"/>
            <p:cNvPicPr>
              <a:picLocks noChangeAspect="1" noChangeArrowheads="1"/>
            </p:cNvPicPr>
            <p:nvPr/>
          </p:nvPicPr>
          <p:blipFill>
            <a:blip r:embed="rId4" cstate="print"/>
            <a:srcRect/>
            <a:stretch>
              <a:fillRect/>
            </a:stretch>
          </p:blipFill>
          <p:spPr bwMode="auto">
            <a:xfrm>
              <a:off x="3502025" y="3124200"/>
              <a:ext cx="5314950" cy="1022350"/>
            </a:xfrm>
            <a:prstGeom prst="rect">
              <a:avLst/>
            </a:prstGeom>
            <a:noFill/>
            <a:ln w="12700">
              <a:solidFill>
                <a:schemeClr val="tx1"/>
              </a:solidFill>
              <a:miter lim="800000"/>
              <a:headEnd type="none" w="sm" len="sm"/>
              <a:tailEnd type="none" w="sm" len="sm"/>
            </a:ln>
          </p:spPr>
        </p:pic>
        <p:sp>
          <p:nvSpPr>
            <p:cNvPr id="63496" name="Rectangle 7"/>
            <p:cNvSpPr>
              <a:spLocks noChangeArrowheads="1"/>
            </p:cNvSpPr>
            <p:nvPr/>
          </p:nvSpPr>
          <p:spPr bwMode="auto">
            <a:xfrm>
              <a:off x="5237038" y="3130359"/>
              <a:ext cx="3585531" cy="1000506"/>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5488" y="5336201"/>
            <a:ext cx="642938" cy="714375"/>
          </a:xfrm>
          <a:prstGeom prst="rect">
            <a:avLst/>
          </a:prstGeom>
        </p:spPr>
      </p:pic>
      <p:pic>
        <p:nvPicPr>
          <p:cNvPr id="12" name="Picture 11">
            <a:extLst>
              <a:ext uri="{FF2B5EF4-FFF2-40B4-BE49-F238E27FC236}">
                <a16:creationId xmlns:a16="http://schemas.microsoft.com/office/drawing/2014/main" xmlns="" id="{C7477988-4504-48B1-8603-7B3875911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293305509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5" name="Group 4"/>
          <p:cNvGrpSpPr/>
          <p:nvPr/>
        </p:nvGrpSpPr>
        <p:grpSpPr>
          <a:xfrm>
            <a:off x="12458701" y="6446047"/>
            <a:ext cx="5829299" cy="2500313"/>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1" name="Rectangle 1029">
            <a:extLst>
              <a:ext uri="{FF2B5EF4-FFF2-40B4-BE49-F238E27FC236}">
                <a16:creationId xmlns:a16="http://schemas.microsoft.com/office/drawing/2014/main" xmlns="" id="{B1850903-4379-405A-97B9-8A9510DAC1C9}"/>
              </a:ext>
            </a:extLst>
          </p:cNvPr>
          <p:cNvSpPr txBox="1">
            <a:spLocks noGrp="1" noChangeArrowheads="1"/>
          </p:cNvSpPr>
          <p:nvPr>
            <p:ph idx="1"/>
          </p:nvPr>
        </p:nvSpPr>
        <p:spPr bwMode="gray">
          <a:xfrm>
            <a:off x="933450" y="2273300"/>
            <a:ext cx="16421100" cy="3843099"/>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Single-row SQL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Character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Nesting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Number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Oracle Databases</a:t>
            </a:r>
          </a:p>
          <a:p>
            <a:pPr lvl="1"/>
            <a:r>
              <a:rPr lang="en-US" altLang="en-US" dirty="0">
                <a:latin typeface="Oracle Sans" panose="020B0503020204020204" pitchFamily="34" charset="0"/>
                <a:cs typeface="Oracle Sans" panose="020B0503020204020204" pitchFamily="34" charset="0"/>
              </a:rPr>
              <a:t>Working with dates in MySQL Databases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Date functions</a:t>
            </a:r>
          </a:p>
        </p:txBody>
      </p:sp>
    </p:spTree>
    <p:custDataLst>
      <p:tags r:id="rId1"/>
    </p:custDataLst>
    <p:extLst>
      <p:ext uri="{BB962C8B-B14F-4D97-AF65-F5344CB8AC3E}">
        <p14:creationId xmlns:p14="http://schemas.microsoft.com/office/powerpoint/2010/main" val="96917800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5528131" y="2331459"/>
            <a:ext cx="1747838" cy="37718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4753"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77928" y="5461615"/>
            <a:ext cx="2427095" cy="3442512"/>
          </a:xfrm>
          <a:prstGeom prst="rect">
            <a:avLst/>
          </a:prstGeom>
          <a:noFill/>
          <a:ln w="12700">
            <a:solidFill>
              <a:schemeClr val="tx1"/>
            </a:solidFill>
            <a:miter lim="800000"/>
            <a:headEnd/>
            <a:tailEnd/>
          </a:ln>
        </p:spPr>
      </p:pic>
      <p:sp>
        <p:nvSpPr>
          <p:cNvPr id="9" name="Content Placeholder 2"/>
          <p:cNvSpPr txBox="1">
            <a:spLocks/>
          </p:cNvSpPr>
          <p:nvPr/>
        </p:nvSpPr>
        <p:spPr bwMode="gray">
          <a:xfrm>
            <a:off x="1943100" y="3656548"/>
            <a:ext cx="12096750"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SELECT last_name, hire_date</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FROM   employees</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WHERE  hire_date &lt; </a:t>
            </a:r>
            <a:r>
              <a:rPr lang="en-US" sz="2400" b="1" dirty="0">
                <a:solidFill>
                  <a:schemeClr val="tx1">
                    <a:lumMod val="75000"/>
                  </a:schemeClr>
                </a:solidFill>
                <a:effectLst>
                  <a:outerShdw blurRad="38100" dist="38100" dir="2700000" algn="tl">
                    <a:srgbClr val="FFFFFF"/>
                  </a:outerShdw>
                </a:effectLst>
                <a:latin typeface="Courier New" pitchFamily="49" charset="0"/>
                <a:cs typeface="Oracle Sans" panose="020B0503020204020204" pitchFamily="34" charset="0"/>
              </a:rPr>
              <a:t>'2013-02-01';</a:t>
            </a:r>
          </a:p>
        </p:txBody>
      </p:sp>
      <p:sp>
        <p:nvSpPr>
          <p:cNvPr id="52229"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Working with Dates in MySQL Databases</a:t>
            </a:r>
          </a:p>
        </p:txBody>
      </p:sp>
      <p:sp>
        <p:nvSpPr>
          <p:cNvPr id="52230" name="Rectangle 9"/>
          <p:cNvSpPr>
            <a:spLocks noGrp="1" noChangeArrowheads="1"/>
          </p:cNvSpPr>
          <p:nvPr>
            <p:ph idx="1"/>
          </p:nvPr>
        </p:nvSpPr>
        <p:spPr>
          <a:xfrm>
            <a:off x="933451" y="2272710"/>
            <a:ext cx="16421100" cy="166821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MySQL default date entry and display format is 'YYYY-MM-DD'. To display employees hired before February 1, 2013, enter the following query:</a:t>
            </a:r>
          </a:p>
          <a:p>
            <a:pPr lvl="1"/>
            <a:endParaRPr lang="en-US" altLang="en-US" dirty="0">
              <a:latin typeface="Oracle Sans" panose="020B0503020204020204" pitchFamily="34" charset="0"/>
              <a:cs typeface="Oracle Sans" panose="020B0503020204020204" pitchFamily="34" charset="0"/>
            </a:endParaRPr>
          </a:p>
        </p:txBody>
      </p:sp>
      <p:sp>
        <p:nvSpPr>
          <p:cNvPr id="52234" name="TextBox 7"/>
          <p:cNvSpPr txBox="1">
            <a:spLocks noChangeArrowheads="1"/>
          </p:cNvSpPr>
          <p:nvPr/>
        </p:nvSpPr>
        <p:spPr bwMode="auto">
          <a:xfrm>
            <a:off x="4942384" y="8915400"/>
            <a:ext cx="457200"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t>
            </a:r>
          </a:p>
        </p:txBody>
      </p:sp>
      <p:grpSp>
        <p:nvGrpSpPr>
          <p:cNvPr id="2" name="Group 1"/>
          <p:cNvGrpSpPr/>
          <p:nvPr/>
        </p:nvGrpSpPr>
        <p:grpSpPr>
          <a:xfrm>
            <a:off x="16054876" y="3553694"/>
            <a:ext cx="1297538" cy="1297538"/>
            <a:chOff x="10958512" y="2984500"/>
            <a:chExt cx="685800" cy="685800"/>
          </a:xfrm>
        </p:grpSpPr>
        <p:sp>
          <p:nvSpPr>
            <p:cNvPr id="11" name="Oval 10"/>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sz="4200" b="1" dirty="0">
                <a:solidFill>
                  <a:schemeClr val="bg1"/>
                </a:solidFill>
                <a:latin typeface="Oracle Sans" panose="020B0503020204020204" pitchFamily="34" charset="0"/>
                <a:cs typeface="Oracle Sans" panose="020B0503020204020204" pitchFamily="34" charset="0"/>
              </a:endParaRPr>
            </a:p>
          </p:txBody>
        </p:sp>
        <p:pic>
          <p:nvPicPr>
            <p:cNvPr id="12"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2981" y="5461615"/>
            <a:ext cx="680564" cy="685800"/>
          </a:xfrm>
          <a:prstGeom prst="rect">
            <a:avLst/>
          </a:prstGeom>
        </p:spPr>
      </p:pic>
      <p:pic>
        <p:nvPicPr>
          <p:cNvPr id="16" name="Picture 15">
            <a:extLst>
              <a:ext uri="{FF2B5EF4-FFF2-40B4-BE49-F238E27FC236}">
                <a16:creationId xmlns:a16="http://schemas.microsoft.com/office/drawing/2014/main" xmlns="" id="{BAA2772C-A776-42F7-9C20-7CAE7DDFF5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000" y="685352"/>
            <a:ext cx="680564" cy="685800"/>
          </a:xfrm>
          <a:prstGeom prst="rect">
            <a:avLst/>
          </a:prstGeom>
        </p:spPr>
      </p:pic>
    </p:spTree>
    <p:custDataLst>
      <p:tags r:id="rId1"/>
    </p:custDataLst>
    <p:extLst>
      <p:ext uri="{BB962C8B-B14F-4D97-AF65-F5344CB8AC3E}">
        <p14:creationId xmlns:p14="http://schemas.microsoft.com/office/powerpoint/2010/main" val="332172881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Displaying the Current Date in MySQL</a:t>
            </a:r>
          </a:p>
        </p:txBody>
      </p:sp>
      <p:sp>
        <p:nvSpPr>
          <p:cNvPr id="6" name="Content Placeholder 2"/>
          <p:cNvSpPr txBox="1">
            <a:spLocks/>
          </p:cNvSpPr>
          <p:nvPr/>
        </p:nvSpPr>
        <p:spPr bwMode="gray">
          <a:xfrm>
            <a:off x="2896266" y="5269118"/>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SELECT CURDATE(), NOW(), SYSDATE()</a:t>
            </a:r>
            <a:r>
              <a:rPr lang="en-US" sz="2400" b="1" dirty="0">
                <a:solidFill>
                  <a:schemeClr val="tx1">
                    <a:lumMod val="75000"/>
                  </a:schemeClr>
                </a:solidFill>
                <a:effectLst>
                  <a:outerShdw blurRad="38100" dist="38100" dir="2700000" algn="tl">
                    <a:srgbClr val="FFFFFF"/>
                  </a:outerShdw>
                </a:effectLst>
                <a:latin typeface="Courier New" pitchFamily="49" charset="0"/>
                <a:cs typeface="Oracle Sans" panose="020B0503020204020204" pitchFamily="34" charset="0"/>
              </a:rPr>
              <a:t>;</a:t>
            </a:r>
          </a:p>
        </p:txBody>
      </p:sp>
      <p:pic>
        <p:nvPicPr>
          <p:cNvPr id="89089"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6265" y="6387866"/>
            <a:ext cx="5238066" cy="606774"/>
          </a:xfrm>
          <a:prstGeom prst="rect">
            <a:avLst/>
          </a:prstGeom>
          <a:noFill/>
          <a:ln w="12700">
            <a:solidFill>
              <a:schemeClr val="tx1"/>
            </a:solidFill>
            <a:miter lim="800000"/>
            <a:headEnd/>
            <a:tailEnd/>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59224" y="6348353"/>
            <a:ext cx="680564" cy="685800"/>
          </a:xfrm>
          <a:prstGeom prst="rect">
            <a:avLst/>
          </a:prstGeom>
        </p:spPr>
      </p:pic>
      <p:pic>
        <p:nvPicPr>
          <p:cNvPr id="16" name="Picture 15">
            <a:extLst>
              <a:ext uri="{FF2B5EF4-FFF2-40B4-BE49-F238E27FC236}">
                <a16:creationId xmlns:a16="http://schemas.microsoft.com/office/drawing/2014/main" xmlns="" id="{F19C60F1-7AC7-4B81-BAB3-06CAFEBF18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685352"/>
            <a:ext cx="680564" cy="685800"/>
          </a:xfrm>
          <a:prstGeom prst="rect">
            <a:avLst/>
          </a:prstGeom>
        </p:spPr>
      </p:pic>
      <p:sp>
        <p:nvSpPr>
          <p:cNvPr id="10" name="Rectangle 5">
            <a:extLst>
              <a:ext uri="{FF2B5EF4-FFF2-40B4-BE49-F238E27FC236}">
                <a16:creationId xmlns:a16="http://schemas.microsoft.com/office/drawing/2014/main" xmlns="" id="{35566ED7-FE21-4E83-80BC-B1B587DDF521}"/>
              </a:ext>
            </a:extLst>
          </p:cNvPr>
          <p:cNvSpPr txBox="1">
            <a:spLocks noGrp="1" noChangeArrowheads="1"/>
          </p:cNvSpPr>
          <p:nvPr>
            <p:ph idx="1"/>
          </p:nvPr>
        </p:nvSpPr>
        <p:spPr bwMode="gray">
          <a:xfrm>
            <a:off x="933450" y="2273300"/>
            <a:ext cx="16421100" cy="279601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Oracle Sans" panose="020B0503020204020204" pitchFamily="34" charset="0"/>
              </a:rPr>
              <a:t>CURDATE()</a:t>
            </a:r>
            <a:r>
              <a:rPr lang="en-US" altLang="en-US" dirty="0">
                <a:latin typeface="Oracle Sans" panose="020B0503020204020204" pitchFamily="34" charset="0"/>
                <a:cs typeface="Oracle Sans" panose="020B0503020204020204" pitchFamily="34" charset="0"/>
              </a:rPr>
              <a:t> function returns the current date.</a:t>
            </a:r>
          </a:p>
          <a:p>
            <a:pPr lvl="1"/>
            <a:r>
              <a:rPr lang="en-US" altLang="en-US" dirty="0">
                <a:latin typeface="Courier New" panose="02070309020205020404" pitchFamily="49" charset="0"/>
                <a:cs typeface="Oracle Sans" panose="020B0503020204020204" pitchFamily="34" charset="0"/>
              </a:rPr>
              <a:t>CURRENT_DATE()</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Oracle Sans" panose="020B0503020204020204" pitchFamily="34" charset="0"/>
              </a:rPr>
              <a:t>CURRENT_DATE</a:t>
            </a:r>
            <a:r>
              <a:rPr lang="en-US" altLang="en-US" dirty="0">
                <a:latin typeface="Oracle Sans" panose="020B0503020204020204" pitchFamily="34" charset="0"/>
                <a:cs typeface="Oracle Sans" panose="020B0503020204020204" pitchFamily="34" charset="0"/>
              </a:rPr>
              <a:t> are synonyms for </a:t>
            </a:r>
            <a:r>
              <a:rPr lang="en-US" altLang="en-US" dirty="0">
                <a:latin typeface="Courier New" panose="02070309020205020404" pitchFamily="49" charset="0"/>
                <a:cs typeface="Oracle Sans" panose="020B0503020204020204" pitchFamily="34" charset="0"/>
              </a:rPr>
              <a:t>CURDATE()</a:t>
            </a:r>
            <a:r>
              <a:rPr lang="en-US" altLang="en-US" dirty="0">
                <a:latin typeface="Oracle Sans" panose="020B0503020204020204" pitchFamily="34" charset="0"/>
                <a:cs typeface="Oracle Sans" panose="020B0503020204020204" pitchFamily="34" charset="0"/>
              </a:rPr>
              <a:t>.</a:t>
            </a:r>
          </a:p>
          <a:p>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Oracle Sans" panose="020B0503020204020204" pitchFamily="34" charset="0"/>
              </a:rPr>
              <a:t>NOW()</a:t>
            </a:r>
            <a:r>
              <a:rPr lang="en-US" altLang="en-US" dirty="0">
                <a:latin typeface="Oracle Sans" panose="020B0503020204020204" pitchFamily="34" charset="0"/>
                <a:cs typeface="Oracle Sans" panose="020B0503020204020204" pitchFamily="34" charset="0"/>
              </a:rPr>
              <a:t> function returns the current date and time. </a:t>
            </a:r>
          </a:p>
          <a:p>
            <a:pPr lvl="1"/>
            <a:r>
              <a:rPr lang="en-US" altLang="en-US" dirty="0">
                <a:latin typeface="Courier New" panose="02070309020205020404" pitchFamily="49" charset="0"/>
                <a:cs typeface="Oracle Sans" panose="020B0503020204020204" pitchFamily="34" charset="0"/>
              </a:rPr>
              <a:t>CURRENT_TIMESTAMP()</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Oracle Sans" panose="020B0503020204020204" pitchFamily="34" charset="0"/>
              </a:rPr>
              <a:t>CURRENT_TIMESTAMP</a:t>
            </a:r>
            <a:r>
              <a:rPr lang="en-US" altLang="en-US" dirty="0">
                <a:latin typeface="Oracle Sans" panose="020B0503020204020204" pitchFamily="34" charset="0"/>
                <a:cs typeface="Oracle Sans" panose="020B0503020204020204" pitchFamily="34" charset="0"/>
              </a:rPr>
              <a:t> are synonyms for </a:t>
            </a:r>
            <a:r>
              <a:rPr lang="en-US" altLang="en-US" dirty="0">
                <a:latin typeface="Courier New" panose="02070309020205020404" pitchFamily="49" charset="0"/>
                <a:cs typeface="Oracle Sans" panose="020B0503020204020204" pitchFamily="34" charset="0"/>
              </a:rPr>
              <a:t>NOW()</a:t>
            </a:r>
            <a:r>
              <a:rPr lang="en-US" altLang="en-US" dirty="0">
                <a:latin typeface="Oracle Sans" panose="020B0503020204020204" pitchFamily="34" charset="0"/>
                <a:cs typeface="Oracle Sans" panose="020B0503020204020204" pitchFamily="34" charset="0"/>
              </a:rPr>
              <a:t>.</a:t>
            </a:r>
          </a:p>
          <a:p>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Oracle Sans" panose="020B0503020204020204" pitchFamily="34" charset="0"/>
              </a:rPr>
              <a:t>SYSDATE()</a:t>
            </a:r>
            <a:r>
              <a:rPr lang="en-US" altLang="en-US" dirty="0">
                <a:latin typeface="Oracle Sans" panose="020B0503020204020204" pitchFamily="34" charset="0"/>
                <a:cs typeface="Oracle Sans" panose="020B0503020204020204" pitchFamily="34" charset="0"/>
              </a:rPr>
              <a:t> function returns the current date and time.</a:t>
            </a:r>
          </a:p>
        </p:txBody>
      </p:sp>
    </p:spTree>
    <p:custDataLst>
      <p:tags r:id="rId1"/>
    </p:custDataLst>
    <p:extLst>
      <p:ext uri="{BB962C8B-B14F-4D97-AF65-F5344CB8AC3E}">
        <p14:creationId xmlns:p14="http://schemas.microsoft.com/office/powerpoint/2010/main" val="180034183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6" name="Group 5"/>
          <p:cNvGrpSpPr/>
          <p:nvPr/>
        </p:nvGrpSpPr>
        <p:grpSpPr>
          <a:xfrm>
            <a:off x="12458703" y="6446047"/>
            <a:ext cx="5829298" cy="2500313"/>
            <a:chOff x="5410201" y="4297363"/>
            <a:chExt cx="3886198" cy="1666875"/>
          </a:xfrm>
        </p:grpSpPr>
        <p:sp>
          <p:nvSpPr>
            <p:cNvPr id="7" name="Rectangle 6"/>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Oval 7"/>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9"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5">
            <a:extLst>
              <a:ext uri="{FF2B5EF4-FFF2-40B4-BE49-F238E27FC236}">
                <a16:creationId xmlns:a16="http://schemas.microsoft.com/office/drawing/2014/main" xmlns="" id="{279268D2-4137-433E-84A5-4B496A6FC5E8}"/>
              </a:ext>
            </a:extLst>
          </p:cNvPr>
          <p:cNvSpPr>
            <a:spLocks noGrp="1" noChangeArrowheads="1"/>
          </p:cNvSpPr>
          <p:nvPr>
            <p:ph idx="1"/>
          </p:nvPr>
        </p:nvSpPr>
        <p:spPr>
          <a:xfrm>
            <a:off x="933450" y="2273300"/>
            <a:ext cx="16421100"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Single-row SQL functions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Character functions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Nesting functions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Number functions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Oracle Databases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MySQL Databases</a:t>
            </a:r>
          </a:p>
          <a:p>
            <a:pPr lvl="1" eaLnBrk="1" hangingPunct="1"/>
            <a:r>
              <a:rPr lang="en-US" altLang="en-US" dirty="0">
                <a:latin typeface="Oracle Sans" panose="020B0503020204020204" pitchFamily="34" charset="0"/>
                <a:cs typeface="Oracle Sans" panose="020B0503020204020204" pitchFamily="34" charset="0"/>
              </a:rPr>
              <a:t>Date functions</a:t>
            </a:r>
          </a:p>
        </p:txBody>
      </p:sp>
    </p:spTree>
    <p:custDataLst>
      <p:tags r:id="rId1"/>
    </p:custDataLst>
    <p:extLst>
      <p:ext uri="{BB962C8B-B14F-4D97-AF65-F5344CB8AC3E}">
        <p14:creationId xmlns:p14="http://schemas.microsoft.com/office/powerpoint/2010/main" val="206980914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6200000" flipV="1">
            <a:off x="13118336" y="4202935"/>
            <a:ext cx="2909825" cy="74295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75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Date-Manipulation Functions in Oracle</a:t>
            </a:r>
          </a:p>
        </p:txBody>
      </p:sp>
      <p:graphicFrame>
        <p:nvGraphicFramePr>
          <p:cNvPr id="2" name="Table 1"/>
          <p:cNvGraphicFramePr>
            <a:graphicFrameLocks noGrp="1"/>
          </p:cNvGraphicFramePr>
          <p:nvPr>
            <p:extLst>
              <p:ext uri="{D42A27DB-BD31-4B8C-83A1-F6EECF244321}">
                <p14:modId xmlns:p14="http://schemas.microsoft.com/office/powerpoint/2010/main" val="4051830837"/>
              </p:ext>
            </p:extLst>
          </p:nvPr>
        </p:nvGraphicFramePr>
        <p:xfrm>
          <a:off x="3648074" y="2185784"/>
          <a:ext cx="10991852" cy="3893820"/>
        </p:xfrm>
        <a:graphic>
          <a:graphicData uri="http://schemas.openxmlformats.org/drawingml/2006/table">
            <a:tbl>
              <a:tblPr firstRow="1" firstCol="1" bandRow="1">
                <a:tableStyleId>{5FD0F851-EC5A-4D38-B0AD-8093EC10F338}</a:tableStyleId>
              </a:tblPr>
              <a:tblGrid>
                <a:gridCol w="3532482">
                  <a:extLst>
                    <a:ext uri="{9D8B030D-6E8A-4147-A177-3AD203B41FA5}">
                      <a16:colId xmlns:a16="http://schemas.microsoft.com/office/drawing/2014/main" xmlns="" val="20000"/>
                    </a:ext>
                  </a:extLst>
                </a:gridCol>
                <a:gridCol w="7459370">
                  <a:extLst>
                    <a:ext uri="{9D8B030D-6E8A-4147-A177-3AD203B41FA5}">
                      <a16:colId xmlns:a16="http://schemas.microsoft.com/office/drawing/2014/main" xmlns="" val="20001"/>
                    </a:ext>
                  </a:extLst>
                </a:gridCol>
              </a:tblGrid>
              <a:tr h="556260">
                <a:tc>
                  <a:txBody>
                    <a:bodyPr/>
                    <a:lstStyle/>
                    <a:p>
                      <a:r>
                        <a:rPr lang="en-US" altLang="en-US" sz="2700" b="1" dirty="0">
                          <a:solidFill>
                            <a:srgbClr val="000000"/>
                          </a:solidFill>
                        </a:rPr>
                        <a:t>Function</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Result</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0"/>
                  </a:ext>
                </a:extLst>
              </a:tr>
              <a:tr h="556260">
                <a:tc>
                  <a:txBody>
                    <a:bodyPr/>
                    <a:lstStyle/>
                    <a:p>
                      <a:r>
                        <a:rPr lang="en-US" altLang="en-US" sz="2400" b="0" dirty="0">
                          <a:solidFill>
                            <a:srgbClr val="000000"/>
                          </a:solidFill>
                          <a:latin typeface="Courier New" panose="02070309020205020404" pitchFamily="49" charset="0"/>
                        </a:rPr>
                        <a:t>MONTHS_BETWEEN</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Number of months between two dates</a:t>
                      </a:r>
                    </a:p>
                  </a:txBody>
                  <a:tcPr marL="137160" marR="137160" marT="68580" marB="68580"/>
                </a:tc>
                <a:extLst>
                  <a:ext uri="{0D108BD9-81ED-4DB2-BD59-A6C34878D82A}">
                    <a16:rowId xmlns:a16="http://schemas.microsoft.com/office/drawing/2014/main" xmlns="" val="10001"/>
                  </a:ext>
                </a:extLst>
              </a:tr>
              <a:tr h="556260">
                <a:tc>
                  <a:txBody>
                    <a:bodyPr/>
                    <a:lstStyle/>
                    <a:p>
                      <a:r>
                        <a:rPr lang="en-US" altLang="en-US" sz="2400" b="0" dirty="0">
                          <a:solidFill>
                            <a:srgbClr val="000000"/>
                          </a:solidFill>
                          <a:latin typeface="Courier New" panose="02070309020205020404" pitchFamily="49" charset="0"/>
                        </a:rPr>
                        <a:t>ADD_MONTHS</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Add calendar months to date</a:t>
                      </a:r>
                    </a:p>
                  </a:txBody>
                  <a:tcPr marL="137160" marR="137160" marT="68580" marB="68580"/>
                </a:tc>
                <a:extLst>
                  <a:ext uri="{0D108BD9-81ED-4DB2-BD59-A6C34878D82A}">
                    <a16:rowId xmlns:a16="http://schemas.microsoft.com/office/drawing/2014/main" xmlns="" val="10002"/>
                  </a:ext>
                </a:extLst>
              </a:tr>
              <a:tr h="556260">
                <a:tc>
                  <a:txBody>
                    <a:bodyPr/>
                    <a:lstStyle/>
                    <a:p>
                      <a:r>
                        <a:rPr lang="en-US" altLang="en-US" sz="2400" b="0" dirty="0">
                          <a:solidFill>
                            <a:srgbClr val="000000"/>
                          </a:solidFill>
                          <a:latin typeface="Courier New" panose="02070309020205020404" pitchFamily="49" charset="0"/>
                        </a:rPr>
                        <a:t>NEXT_DAY</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Date of the next occurrence of the specified day</a:t>
                      </a:r>
                    </a:p>
                  </a:txBody>
                  <a:tcPr marL="137160" marR="137160" marT="68580" marB="68580"/>
                </a:tc>
                <a:extLst>
                  <a:ext uri="{0D108BD9-81ED-4DB2-BD59-A6C34878D82A}">
                    <a16:rowId xmlns:a16="http://schemas.microsoft.com/office/drawing/2014/main" xmlns="" val="10003"/>
                  </a:ext>
                </a:extLst>
              </a:tr>
              <a:tr h="556260">
                <a:tc>
                  <a:txBody>
                    <a:bodyPr/>
                    <a:lstStyle/>
                    <a:p>
                      <a:r>
                        <a:rPr lang="en-US" altLang="en-US" sz="2400" b="0" dirty="0">
                          <a:solidFill>
                            <a:srgbClr val="000000"/>
                          </a:solidFill>
                          <a:latin typeface="Courier New" panose="02070309020205020404" pitchFamily="49" charset="0"/>
                        </a:rPr>
                        <a:t>LAST_DAY</a:t>
                      </a:r>
                      <a:endParaRPr lang="en-US" sz="24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Last day of the month</a:t>
                      </a:r>
                    </a:p>
                  </a:txBody>
                  <a:tcPr marL="137160" marR="137160" marT="68580" marB="68580"/>
                </a:tc>
                <a:extLst>
                  <a:ext uri="{0D108BD9-81ED-4DB2-BD59-A6C34878D82A}">
                    <a16:rowId xmlns:a16="http://schemas.microsoft.com/office/drawing/2014/main" xmlns="" val="10004"/>
                  </a:ext>
                </a:extLst>
              </a:tr>
              <a:tr h="556260">
                <a:tc>
                  <a:txBody>
                    <a:bodyPr/>
                    <a:lstStyle/>
                    <a:p>
                      <a:r>
                        <a:rPr lang="en-US" altLang="en-US" sz="2400" b="0" dirty="0">
                          <a:solidFill>
                            <a:srgbClr val="000000"/>
                          </a:solidFill>
                          <a:latin typeface="Courier New" panose="02070309020205020404" pitchFamily="49" charset="0"/>
                        </a:rPr>
                        <a:t>ROUND</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Round date</a:t>
                      </a:r>
                    </a:p>
                  </a:txBody>
                  <a:tcPr marL="137160" marR="137160" marT="68580" marB="68580"/>
                </a:tc>
                <a:extLst>
                  <a:ext uri="{0D108BD9-81ED-4DB2-BD59-A6C34878D82A}">
                    <a16:rowId xmlns:a16="http://schemas.microsoft.com/office/drawing/2014/main" xmlns="" val="10005"/>
                  </a:ext>
                </a:extLst>
              </a:tr>
              <a:tr h="556260">
                <a:tc>
                  <a:txBody>
                    <a:bodyPr/>
                    <a:lstStyle/>
                    <a:p>
                      <a:r>
                        <a:rPr lang="en-US" altLang="en-US" sz="2400" b="0" dirty="0">
                          <a:solidFill>
                            <a:srgbClr val="000000"/>
                          </a:solidFill>
                          <a:latin typeface="Courier New" panose="02070309020205020404" pitchFamily="49" charset="0"/>
                        </a:rPr>
                        <a:t>TRUNC</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Truncate date</a:t>
                      </a:r>
                    </a:p>
                  </a:txBody>
                  <a:tcPr marL="137160" marR="137160" marT="68580" marB="68580"/>
                </a:tc>
                <a:extLst>
                  <a:ext uri="{0D108BD9-81ED-4DB2-BD59-A6C34878D82A}">
                    <a16:rowId xmlns:a16="http://schemas.microsoft.com/office/drawing/2014/main" xmlns="" val="10006"/>
                  </a:ext>
                </a:extLst>
              </a:tr>
            </a:tbl>
          </a:graphicData>
        </a:graphic>
      </p:graphicFrame>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58821" y="6718554"/>
            <a:ext cx="3593592" cy="2398266"/>
          </a:xfrm>
          <a:prstGeom prst="round2DiagRect">
            <a:avLst>
              <a:gd name="adj1" fmla="val 16667"/>
              <a:gd name="adj2" fmla="val 0"/>
            </a:avLst>
          </a:prstGeom>
          <a:ln w="57150" cap="sq">
            <a:solidFill>
              <a:srgbClr val="FFFFFF"/>
            </a:solidFill>
            <a:miter lim="800000"/>
          </a:ln>
          <a:effectLst/>
        </p:spPr>
      </p:pic>
      <p:grpSp>
        <p:nvGrpSpPr>
          <p:cNvPr id="6" name="Group 5"/>
          <p:cNvGrpSpPr/>
          <p:nvPr/>
        </p:nvGrpSpPr>
        <p:grpSpPr>
          <a:xfrm>
            <a:off x="12001501" y="7268917"/>
            <a:ext cx="1297538" cy="1297538"/>
            <a:chOff x="10958512" y="2984500"/>
            <a:chExt cx="685800" cy="685800"/>
          </a:xfrm>
        </p:grpSpPr>
        <p:sp>
          <p:nvSpPr>
            <p:cNvPr id="7" name="Oval 6"/>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sz="4200" b="1" dirty="0">
                <a:solidFill>
                  <a:schemeClr val="bg1"/>
                </a:solidFill>
                <a:latin typeface="Oracle Sans" panose="020B0503020204020204" pitchFamily="34" charset="0"/>
                <a:cs typeface="Oracle Sans" panose="020B0503020204020204" pitchFamily="34" charset="0"/>
              </a:endParaRPr>
            </a:p>
          </p:txBody>
        </p:sp>
        <p:pic>
          <p:nvPicPr>
            <p:cNvPr id="8"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pic>
        <p:nvPicPr>
          <p:cNvPr id="10" name="Picture 9">
            <a:extLst>
              <a:ext uri="{FF2B5EF4-FFF2-40B4-BE49-F238E27FC236}">
                <a16:creationId xmlns:a16="http://schemas.microsoft.com/office/drawing/2014/main" xmlns="" id="{5566E5B9-C542-4352-A5E7-6DA155D37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352878041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Date Functions in Oracle</a:t>
            </a:r>
          </a:p>
        </p:txBody>
      </p:sp>
      <p:graphicFrame>
        <p:nvGraphicFramePr>
          <p:cNvPr id="3" name="Table 2"/>
          <p:cNvGraphicFramePr>
            <a:graphicFrameLocks noGrp="1"/>
          </p:cNvGraphicFramePr>
          <p:nvPr>
            <p:extLst>
              <p:ext uri="{D42A27DB-BD31-4B8C-83A1-F6EECF244321}">
                <p14:modId xmlns:p14="http://schemas.microsoft.com/office/powerpoint/2010/main" val="3292510138"/>
              </p:ext>
            </p:extLst>
          </p:nvPr>
        </p:nvGraphicFramePr>
        <p:xfrm>
          <a:off x="3638549" y="3398521"/>
          <a:ext cx="11010902" cy="3489964"/>
        </p:xfrm>
        <a:graphic>
          <a:graphicData uri="http://schemas.openxmlformats.org/drawingml/2006/table">
            <a:tbl>
              <a:tblPr firstRow="1" firstCol="1" bandRow="1">
                <a:tableStyleId>{5FD0F851-EC5A-4D38-B0AD-8093EC10F338}</a:tableStyleId>
              </a:tblPr>
              <a:tblGrid>
                <a:gridCol w="7435371">
                  <a:extLst>
                    <a:ext uri="{9D8B030D-6E8A-4147-A177-3AD203B41FA5}">
                      <a16:colId xmlns:a16="http://schemas.microsoft.com/office/drawing/2014/main" xmlns="" val="20000"/>
                    </a:ext>
                  </a:extLst>
                </a:gridCol>
                <a:gridCol w="3575531">
                  <a:extLst>
                    <a:ext uri="{9D8B030D-6E8A-4147-A177-3AD203B41FA5}">
                      <a16:colId xmlns:a16="http://schemas.microsoft.com/office/drawing/2014/main" xmlns="" val="20001"/>
                    </a:ext>
                  </a:extLst>
                </a:gridCol>
              </a:tblGrid>
              <a:tr h="627506">
                <a:tc>
                  <a:txBody>
                    <a:bodyPr/>
                    <a:lstStyle/>
                    <a:p>
                      <a:r>
                        <a:rPr lang="en-US" altLang="en-US" sz="2700" b="1" dirty="0">
                          <a:solidFill>
                            <a:srgbClr val="000000"/>
                          </a:solidFill>
                        </a:rPr>
                        <a:t>Function</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Result</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0"/>
                  </a:ext>
                </a:extLst>
              </a:tr>
              <a:tr h="979940">
                <a:tc>
                  <a:txBody>
                    <a:bodyPr/>
                    <a:lstStyle/>
                    <a:p>
                      <a:pPr>
                        <a:defRPr/>
                      </a:pPr>
                      <a:r>
                        <a:rPr lang="en-US" altLang="en-US" sz="2400" b="0" dirty="0">
                          <a:solidFill>
                            <a:srgbClr val="000000"/>
                          </a:solidFill>
                          <a:latin typeface="Courier New" panose="02070309020205020404" pitchFamily="49" charset="0"/>
                        </a:rPr>
                        <a:t>MONTHS_BETWEEN</a:t>
                      </a:r>
                    </a:p>
                    <a:p>
                      <a:pPr>
                        <a:defRPr/>
                      </a:pPr>
                      <a:r>
                        <a:rPr lang="en-US" altLang="en-US" sz="2400" b="0" dirty="0">
                          <a:solidFill>
                            <a:srgbClr val="000000"/>
                          </a:solidFill>
                          <a:latin typeface="Courier New" panose="02070309020205020404" pitchFamily="49" charset="0"/>
                        </a:rPr>
                        <a:t>           ('01-SEP-18','11-JAN-17')</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Courier New" panose="02070309020205020404" pitchFamily="49" charset="0"/>
                        </a:rPr>
                        <a:t>19.6774194</a:t>
                      </a:r>
                      <a:endParaRPr lang="en-US" altLang="en-US" sz="3600" dirty="0">
                        <a:solidFill>
                          <a:srgbClr val="000000"/>
                        </a:solidFill>
                        <a:latin typeface="Courier New" panose="02070309020205020404" pitchFamily="49" charset="0"/>
                      </a:endParaRPr>
                    </a:p>
                  </a:txBody>
                  <a:tcPr marL="137160" marR="137160" marT="68580" marB="68580"/>
                </a:tc>
                <a:extLst>
                  <a:ext uri="{0D108BD9-81ED-4DB2-BD59-A6C34878D82A}">
                    <a16:rowId xmlns:a16="http://schemas.microsoft.com/office/drawing/2014/main" xmlns="" val="10001"/>
                  </a:ext>
                </a:extLst>
              </a:tr>
              <a:tr h="62750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itchFamily="49" charset="0"/>
                        </a:rPr>
                        <a:t>ADD_MONTHS ('31-JAN-16',1)</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Courier New" pitchFamily="49" charset="0"/>
                        </a:rPr>
                        <a:t>'29-FEB-16'</a:t>
                      </a:r>
                    </a:p>
                  </a:txBody>
                  <a:tcPr marL="137160" marR="137160" marT="68580" marB="68580"/>
                </a:tc>
                <a:extLst>
                  <a:ext uri="{0D108BD9-81ED-4DB2-BD59-A6C34878D82A}">
                    <a16:rowId xmlns:a16="http://schemas.microsoft.com/office/drawing/2014/main" xmlns="" val="10002"/>
                  </a:ext>
                </a:extLst>
              </a:tr>
              <a:tr h="62750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NEXT_DAY   ('01-JUN-16','FRIDAY')</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Courier New" panose="02070309020205020404" pitchFamily="49" charset="0"/>
                        </a:rPr>
                        <a:t>'08-JUN-18'</a:t>
                      </a:r>
                    </a:p>
                  </a:txBody>
                  <a:tcPr marL="137160" marR="137160" marT="68580" marB="68580"/>
                </a:tc>
                <a:extLst>
                  <a:ext uri="{0D108BD9-81ED-4DB2-BD59-A6C34878D82A}">
                    <a16:rowId xmlns:a16="http://schemas.microsoft.com/office/drawing/2014/main" xmlns="" val="10003"/>
                  </a:ext>
                </a:extLst>
              </a:tr>
              <a:tr h="62750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itchFamily="49" charset="0"/>
                        </a:rPr>
                        <a:t>LAST_DAY   ('01-APR-16')</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Courier New" pitchFamily="49" charset="0"/>
                        </a:rPr>
                        <a:t>'30-APR-18'</a:t>
                      </a:r>
                    </a:p>
                  </a:txBody>
                  <a:tcPr marL="137160" marR="137160" marT="68580" marB="68580"/>
                </a:tc>
                <a:extLst>
                  <a:ext uri="{0D108BD9-81ED-4DB2-BD59-A6C34878D82A}">
                    <a16:rowId xmlns:a16="http://schemas.microsoft.com/office/drawing/2014/main" xmlns="" val="10004"/>
                  </a:ext>
                </a:extLst>
              </a:tr>
            </a:tbl>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44801" y="7429500"/>
            <a:ext cx="1636568" cy="1800225"/>
          </a:xfrm>
          <a:prstGeom prst="rect">
            <a:avLst/>
          </a:prstGeom>
        </p:spPr>
      </p:pic>
      <p:pic>
        <p:nvPicPr>
          <p:cNvPr id="7" name="Picture 6">
            <a:extLst>
              <a:ext uri="{FF2B5EF4-FFF2-40B4-BE49-F238E27FC236}">
                <a16:creationId xmlns:a16="http://schemas.microsoft.com/office/drawing/2014/main" xmlns="" id="{FF917971-0E2D-45E1-9553-2BA9E1DF48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311473923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HR Application Scenario</a:t>
            </a:r>
          </a:p>
        </p:txBody>
      </p:sp>
      <p:sp>
        <p:nvSpPr>
          <p:cNvPr id="21" name="Freeform 20"/>
          <p:cNvSpPr/>
          <p:nvPr/>
        </p:nvSpPr>
        <p:spPr bwMode="auto">
          <a:xfrm>
            <a:off x="7110448" y="5770142"/>
            <a:ext cx="9167018" cy="3915528"/>
          </a:xfrm>
          <a:custGeom>
            <a:avLst/>
            <a:gdLst>
              <a:gd name="connsiteX0" fmla="*/ 0 w 6743700"/>
              <a:gd name="connsiteY0" fmla="*/ 38100 h 2819400"/>
              <a:gd name="connsiteX1" fmla="*/ 2273300 w 6743700"/>
              <a:gd name="connsiteY1" fmla="*/ 2819400 h 2819400"/>
              <a:gd name="connsiteX2" fmla="*/ 6743700 w 6743700"/>
              <a:gd name="connsiteY2" fmla="*/ 736600 h 2819400"/>
              <a:gd name="connsiteX3" fmla="*/ 5549900 w 6743700"/>
              <a:gd name="connsiteY3" fmla="*/ 0 h 2819400"/>
              <a:gd name="connsiteX4" fmla="*/ 0 w 6743700"/>
              <a:gd name="connsiteY4" fmla="*/ 38100 h 2819400"/>
              <a:gd name="connsiteX0" fmla="*/ 0 w 6566047"/>
              <a:gd name="connsiteY0" fmla="*/ 38100 h 2819400"/>
              <a:gd name="connsiteX1" fmla="*/ 2273300 w 6566047"/>
              <a:gd name="connsiteY1" fmla="*/ 2819400 h 2819400"/>
              <a:gd name="connsiteX2" fmla="*/ 6566047 w 6566047"/>
              <a:gd name="connsiteY2" fmla="*/ 662918 h 2819400"/>
              <a:gd name="connsiteX3" fmla="*/ 5549900 w 6566047"/>
              <a:gd name="connsiteY3" fmla="*/ 0 h 2819400"/>
              <a:gd name="connsiteX4" fmla="*/ 0 w 6566047"/>
              <a:gd name="connsiteY4" fmla="*/ 38100 h 2819400"/>
              <a:gd name="connsiteX0" fmla="*/ 0 w 7342993"/>
              <a:gd name="connsiteY0" fmla="*/ 38100 h 2819400"/>
              <a:gd name="connsiteX1" fmla="*/ 2273300 w 7342993"/>
              <a:gd name="connsiteY1" fmla="*/ 2819400 h 2819400"/>
              <a:gd name="connsiteX2" fmla="*/ 7342993 w 7342993"/>
              <a:gd name="connsiteY2" fmla="*/ 673444 h 2819400"/>
              <a:gd name="connsiteX3" fmla="*/ 5549900 w 7342993"/>
              <a:gd name="connsiteY3" fmla="*/ 0 h 2819400"/>
              <a:gd name="connsiteX4" fmla="*/ 0 w 7342993"/>
              <a:gd name="connsiteY4" fmla="*/ 38100 h 2819400"/>
              <a:gd name="connsiteX0" fmla="*/ 0 w 7342993"/>
              <a:gd name="connsiteY0" fmla="*/ 38100 h 2545725"/>
              <a:gd name="connsiteX1" fmla="*/ 1856051 w 7342993"/>
              <a:gd name="connsiteY1" fmla="*/ 2545725 h 2545725"/>
              <a:gd name="connsiteX2" fmla="*/ 7342993 w 7342993"/>
              <a:gd name="connsiteY2" fmla="*/ 673444 h 2545725"/>
              <a:gd name="connsiteX3" fmla="*/ 5549900 w 7342993"/>
              <a:gd name="connsiteY3" fmla="*/ 0 h 2545725"/>
              <a:gd name="connsiteX4" fmla="*/ 0 w 7342993"/>
              <a:gd name="connsiteY4" fmla="*/ 38100 h 2545725"/>
              <a:gd name="connsiteX0" fmla="*/ 0 w 7789017"/>
              <a:gd name="connsiteY0" fmla="*/ 111781 h 2545725"/>
              <a:gd name="connsiteX1" fmla="*/ 2302075 w 7789017"/>
              <a:gd name="connsiteY1" fmla="*/ 2545725 h 2545725"/>
              <a:gd name="connsiteX2" fmla="*/ 7789017 w 7789017"/>
              <a:gd name="connsiteY2" fmla="*/ 673444 h 2545725"/>
              <a:gd name="connsiteX3" fmla="*/ 5995924 w 7789017"/>
              <a:gd name="connsiteY3" fmla="*/ 0 h 2545725"/>
              <a:gd name="connsiteX4" fmla="*/ 0 w 7789017"/>
              <a:gd name="connsiteY4" fmla="*/ 111781 h 2545725"/>
              <a:gd name="connsiteX0" fmla="*/ 0 w 7789017"/>
              <a:gd name="connsiteY0" fmla="*/ 0 h 2433944"/>
              <a:gd name="connsiteX1" fmla="*/ 2302075 w 7789017"/>
              <a:gd name="connsiteY1" fmla="*/ 2433944 h 2433944"/>
              <a:gd name="connsiteX2" fmla="*/ 7789017 w 7789017"/>
              <a:gd name="connsiteY2" fmla="*/ 561663 h 2433944"/>
              <a:gd name="connsiteX3" fmla="*/ 5449185 w 7789017"/>
              <a:gd name="connsiteY3" fmla="*/ 4005 h 2433944"/>
              <a:gd name="connsiteX4" fmla="*/ 0 w 7789017"/>
              <a:gd name="connsiteY4" fmla="*/ 0 h 2433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9017" h="2433944">
                <a:moveTo>
                  <a:pt x="0" y="0"/>
                </a:moveTo>
                <a:lnTo>
                  <a:pt x="2302075" y="2433944"/>
                </a:lnTo>
                <a:lnTo>
                  <a:pt x="7789017" y="561663"/>
                </a:lnTo>
                <a:lnTo>
                  <a:pt x="5449185" y="4005"/>
                </a:lnTo>
                <a:lnTo>
                  <a:pt x="0" y="0"/>
                </a:lnTo>
                <a:close/>
              </a:path>
            </a:pathLst>
          </a:custGeom>
          <a:gradFill flip="none" rotWithShape="1">
            <a:gsLst>
              <a:gs pos="100000">
                <a:schemeClr val="bg1"/>
              </a:gs>
              <a:gs pos="0">
                <a:schemeClr val="accent4">
                  <a:lumMod val="20000"/>
                  <a:lumOff val="80000"/>
                </a:schemeClr>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2" name="Rounded Rectangle 21"/>
          <p:cNvSpPr/>
          <p:nvPr/>
        </p:nvSpPr>
        <p:spPr bwMode="auto">
          <a:xfrm>
            <a:off x="9533766" y="6586902"/>
            <a:ext cx="6858000" cy="3237117"/>
          </a:xfrm>
          <a:prstGeom prst="roundRect">
            <a:avLst>
              <a:gd name="adj" fmla="val 9753"/>
            </a:avLst>
          </a:prstGeom>
          <a:gradFill flip="none" rotWithShape="1">
            <a:gsLst>
              <a:gs pos="0">
                <a:schemeClr val="bg2">
                  <a:lumMod val="90000"/>
                </a:schemeClr>
              </a:gs>
              <a:gs pos="50000">
                <a:schemeClr val="accent5">
                  <a:lumMod val="40000"/>
                  <a:lumOff val="60000"/>
                </a:schemeClr>
              </a:gs>
              <a:gs pos="100000">
                <a:srgbClr val="E9E0D8"/>
              </a:gs>
            </a:gsLst>
            <a:lin ang="5400000" scaled="1"/>
            <a:tileRect/>
          </a:gradFill>
          <a:ln w="38100" cap="flat" cmpd="sng" algn="ctr">
            <a:solidFill>
              <a:schemeClr val="bg2">
                <a:lumMod val="75000"/>
              </a:schemeClr>
            </a:solidFill>
            <a:prstDash val="solid"/>
            <a:round/>
            <a:headEnd type="none" w="sm" len="sm"/>
            <a:tailEnd type="none" w="sm" len="sm"/>
          </a:ln>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100" dirty="0">
              <a:latin typeface="Oracle Sans" panose="020B0503020204020204" pitchFamily="34" charset="0"/>
              <a:cs typeface="Oracle Sans" panose="020B0503020204020204" pitchFamily="34" charset="0"/>
            </a:endParaRPr>
          </a:p>
        </p:txBody>
      </p:sp>
      <p:sp>
        <p:nvSpPr>
          <p:cNvPr id="23" name="Rectangle 2"/>
          <p:cNvSpPr>
            <a:spLocks noChangeArrowheads="1"/>
          </p:cNvSpPr>
          <p:nvPr/>
        </p:nvSpPr>
        <p:spPr bwMode="auto">
          <a:xfrm>
            <a:off x="0" y="5811218"/>
            <a:ext cx="6655557" cy="1897320"/>
          </a:xfrm>
          <a:prstGeom prst="rect">
            <a:avLst/>
          </a:prstGeom>
          <a:gradFill flip="none" rotWithShape="1">
            <a:gsLst>
              <a:gs pos="0">
                <a:schemeClr val="bg1"/>
              </a:gs>
              <a:gs pos="25000">
                <a:srgbClr val="C9DAEE"/>
              </a:gs>
            </a:gsLst>
            <a:lin ang="1080000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6445453"/>
            <a:ext cx="3424002" cy="2285087"/>
          </a:xfrm>
          <a:prstGeom prst="round2DiagRect">
            <a:avLst>
              <a:gd name="adj1" fmla="val 0"/>
              <a:gd name="adj2" fmla="val 17007"/>
            </a:avLst>
          </a:prstGeom>
          <a:ln w="88900" cap="sq">
            <a:solidFill>
              <a:schemeClr val="bg1"/>
            </a:solidFill>
            <a:miter lim="800000"/>
          </a:ln>
          <a:effectLst/>
        </p:spPr>
      </p:pic>
      <p:pic>
        <p:nvPicPr>
          <p:cNvPr id="25" name="Picture 24"/>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439513" y="6054667"/>
            <a:ext cx="1594967" cy="1410425"/>
          </a:xfrm>
          <a:prstGeom prst="rect">
            <a:avLst/>
          </a:prstGeom>
        </p:spPr>
      </p:pic>
      <p:sp>
        <p:nvSpPr>
          <p:cNvPr id="26" name="Rounded Rectangle 25"/>
          <p:cNvSpPr/>
          <p:nvPr/>
        </p:nvSpPr>
        <p:spPr bwMode="auto">
          <a:xfrm>
            <a:off x="6719169" y="1729507"/>
            <a:ext cx="6858000" cy="4448168"/>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2">
                <a:lumMod val="75000"/>
              </a:schemeClr>
            </a:solidFill>
            <a:prstDash val="solid"/>
            <a:round/>
            <a:headEnd type="none" w="sm" len="sm"/>
            <a:tailEnd type="none" w="sm" len="sm"/>
          </a:ln>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100" dirty="0">
              <a:latin typeface="Oracle Sans" panose="020B0503020204020204" pitchFamily="34" charset="0"/>
              <a:cs typeface="Oracle Sans" panose="020B0503020204020204" pitchFamily="34" charset="0"/>
            </a:endParaRPr>
          </a:p>
        </p:txBody>
      </p:sp>
      <p:sp>
        <p:nvSpPr>
          <p:cNvPr id="27" name="Rounded Rectangle 26"/>
          <p:cNvSpPr/>
          <p:nvPr/>
        </p:nvSpPr>
        <p:spPr bwMode="auto">
          <a:xfrm>
            <a:off x="7006423" y="2249351"/>
            <a:ext cx="6283496" cy="2695964"/>
          </a:xfrm>
          <a:prstGeom prst="roundRect">
            <a:avLst>
              <a:gd name="adj" fmla="val 0"/>
            </a:avLst>
          </a:prstGeom>
          <a:solidFill>
            <a:schemeClr val="bg1"/>
          </a:solidFill>
          <a:ln w="38100" cap="flat" cmpd="sng" algn="ctr">
            <a:solidFill>
              <a:schemeClr val="bg2">
                <a:lumMod val="75000"/>
              </a:schemeClr>
            </a:solidFill>
            <a:prstDash val="solid"/>
            <a:round/>
            <a:headEnd type="none" w="sm" len="sm"/>
            <a:tailEnd type="none" w="sm" len="sm"/>
          </a:ln>
          <a:effectLst>
            <a:innerShdw blurRad="114300">
              <a:schemeClr val="bg2">
                <a:lumMod val="9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8" name="TextBox 27"/>
          <p:cNvSpPr txBox="1"/>
          <p:nvPr/>
        </p:nvSpPr>
        <p:spPr>
          <a:xfrm>
            <a:off x="7006422" y="1801515"/>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Oracle Sans" panose="020B0503020204020204" pitchFamily="34" charset="0"/>
                <a:cs typeface="Oracle Sans" panose="020B0503020204020204" pitchFamily="34" charset="0"/>
              </a:rPr>
              <a:t>HR Application</a:t>
            </a:r>
          </a:p>
        </p:txBody>
      </p:sp>
      <p:sp>
        <p:nvSpPr>
          <p:cNvPr id="29" name="TextBox 28"/>
          <p:cNvSpPr txBox="1"/>
          <p:nvPr/>
        </p:nvSpPr>
        <p:spPr>
          <a:xfrm>
            <a:off x="7008274" y="4927476"/>
            <a:ext cx="1529747"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Operation:</a:t>
            </a:r>
            <a:endParaRPr lang="en-US" sz="1800" dirty="0">
              <a:latin typeface="Oracle Sans" panose="020B0503020204020204" pitchFamily="34" charset="0"/>
              <a:cs typeface="Oracle Sans" panose="020B0503020204020204" pitchFamily="34" charset="0"/>
            </a:endParaRPr>
          </a:p>
        </p:txBody>
      </p:sp>
      <p:graphicFrame>
        <p:nvGraphicFramePr>
          <p:cNvPr id="30" name="Table 29"/>
          <p:cNvGraphicFramePr>
            <a:graphicFrameLocks noGrp="1"/>
          </p:cNvGraphicFramePr>
          <p:nvPr>
            <p:extLst>
              <p:ext uri="{D42A27DB-BD31-4B8C-83A1-F6EECF244321}">
                <p14:modId xmlns:p14="http://schemas.microsoft.com/office/powerpoint/2010/main" val="3096252461"/>
              </p:ext>
            </p:extLst>
          </p:nvPr>
        </p:nvGraphicFramePr>
        <p:xfrm>
          <a:off x="7233519" y="2511482"/>
          <a:ext cx="5829300" cy="2314575"/>
        </p:xfrm>
        <a:graphic>
          <a:graphicData uri="http://schemas.openxmlformats.org/drawingml/2006/table">
            <a:tbl>
              <a:tblPr firstRow="1" lastRow="1" bandCol="1">
                <a:tableStyleId>{5FD0F851-EC5A-4D38-B0AD-8093EC10F338}</a:tableStyleId>
              </a:tblPr>
              <a:tblGrid>
                <a:gridCol w="1457325">
                  <a:extLst>
                    <a:ext uri="{9D8B030D-6E8A-4147-A177-3AD203B41FA5}">
                      <a16:colId xmlns:a16="http://schemas.microsoft.com/office/drawing/2014/main" xmlns="" val="20000"/>
                    </a:ext>
                  </a:extLst>
                </a:gridCol>
                <a:gridCol w="1457325">
                  <a:extLst>
                    <a:ext uri="{9D8B030D-6E8A-4147-A177-3AD203B41FA5}">
                      <a16:colId xmlns:a16="http://schemas.microsoft.com/office/drawing/2014/main" xmlns="" val="20001"/>
                    </a:ext>
                  </a:extLst>
                </a:gridCol>
                <a:gridCol w="1457325">
                  <a:extLst>
                    <a:ext uri="{9D8B030D-6E8A-4147-A177-3AD203B41FA5}">
                      <a16:colId xmlns:a16="http://schemas.microsoft.com/office/drawing/2014/main" xmlns="" val="20002"/>
                    </a:ext>
                  </a:extLst>
                </a:gridCol>
                <a:gridCol w="1457325">
                  <a:extLst>
                    <a:ext uri="{9D8B030D-6E8A-4147-A177-3AD203B41FA5}">
                      <a16:colId xmlns:a16="http://schemas.microsoft.com/office/drawing/2014/main" xmlns="" val="20003"/>
                    </a:ext>
                  </a:extLst>
                </a:gridCol>
              </a:tblGrid>
              <a:tr h="542925">
                <a:tc>
                  <a:txBody>
                    <a:bodyPr/>
                    <a:lstStyle/>
                    <a:p>
                      <a:r>
                        <a:rPr lang="en-US" sz="1800" dirty="0">
                          <a:solidFill>
                            <a:schemeClr val="bg1"/>
                          </a:solidFill>
                        </a:rPr>
                        <a:t>Emp_ID</a:t>
                      </a:r>
                    </a:p>
                  </a:txBody>
                  <a:tcPr marL="137160" marR="137160" marT="68580" marB="68580">
                    <a:solidFill>
                      <a:srgbClr val="8DA6B1"/>
                    </a:solidFill>
                  </a:tcPr>
                </a:tc>
                <a:tc>
                  <a:txBody>
                    <a:bodyPr/>
                    <a:lstStyle/>
                    <a:p>
                      <a:r>
                        <a:rPr lang="en-US" sz="1800" dirty="0">
                          <a:solidFill>
                            <a:schemeClr val="bg1"/>
                          </a:solidFill>
                        </a:rPr>
                        <a:t>First Name</a:t>
                      </a:r>
                    </a:p>
                  </a:txBody>
                  <a:tcPr marL="137160" marR="137160" marT="68580" marB="68580">
                    <a:solidFill>
                      <a:srgbClr val="8DA6B1"/>
                    </a:solidFill>
                  </a:tcPr>
                </a:tc>
                <a:tc>
                  <a:txBody>
                    <a:bodyPr/>
                    <a:lstStyle/>
                    <a:p>
                      <a:r>
                        <a:rPr lang="en-US" sz="1800" dirty="0">
                          <a:solidFill>
                            <a:schemeClr val="bg1"/>
                          </a:solidFill>
                        </a:rPr>
                        <a:t>Salary</a:t>
                      </a:r>
                    </a:p>
                  </a:txBody>
                  <a:tcPr marL="137160" marR="137160" marT="68580" marB="68580">
                    <a:solidFill>
                      <a:srgbClr val="8DA6B1"/>
                    </a:solidFill>
                  </a:tcPr>
                </a:tc>
                <a:tc>
                  <a:txBody>
                    <a:bodyPr/>
                    <a:lstStyle/>
                    <a:p>
                      <a:r>
                        <a:rPr lang="en-US" sz="1800" dirty="0">
                          <a:solidFill>
                            <a:schemeClr val="bg1"/>
                          </a:solidFill>
                        </a:rPr>
                        <a:t>Location</a:t>
                      </a:r>
                    </a:p>
                  </a:txBody>
                  <a:tcPr marL="137160" marR="137160" marT="68580" marB="68580">
                    <a:solidFill>
                      <a:srgbClr val="8DA6B1"/>
                    </a:solidFill>
                  </a:tcPr>
                </a:tc>
                <a:extLst>
                  <a:ext uri="{0D108BD9-81ED-4DB2-BD59-A6C34878D82A}">
                    <a16:rowId xmlns:a16="http://schemas.microsoft.com/office/drawing/2014/main" xmlns="" val="10000"/>
                  </a:ext>
                </a:extLst>
              </a:tr>
              <a:tr h="542925">
                <a:tc>
                  <a:txBody>
                    <a:bodyPr/>
                    <a:lstStyle/>
                    <a:p>
                      <a:r>
                        <a:rPr lang="en-US" sz="1800" dirty="0"/>
                        <a:t>101</a:t>
                      </a:r>
                    </a:p>
                  </a:txBody>
                  <a:tcPr marL="137160" marR="137160" marT="68580" marB="68580">
                    <a:solidFill>
                      <a:srgbClr val="EFF3F4"/>
                    </a:solidFill>
                  </a:tcPr>
                </a:tc>
                <a:tc>
                  <a:txBody>
                    <a:bodyPr/>
                    <a:lstStyle/>
                    <a:p>
                      <a:r>
                        <a:rPr lang="en-US" sz="1800" dirty="0"/>
                        <a:t>Chang</a:t>
                      </a:r>
                    </a:p>
                  </a:txBody>
                  <a:tcPr marL="137160" marR="137160" marT="68580" marB="68580"/>
                </a:tc>
                <a:tc>
                  <a:txBody>
                    <a:bodyPr/>
                    <a:lstStyle/>
                    <a:p>
                      <a:r>
                        <a:rPr lang="en-US" sz="1800" dirty="0"/>
                        <a:t>10000</a:t>
                      </a:r>
                    </a:p>
                  </a:txBody>
                  <a:tcPr marL="137160" marR="137160" marT="68580" marB="68580">
                    <a:solidFill>
                      <a:srgbClr val="EFF3F4"/>
                    </a:solidFill>
                  </a:tcPr>
                </a:tc>
                <a:tc>
                  <a:txBody>
                    <a:bodyPr/>
                    <a:lstStyle/>
                    <a:p>
                      <a:r>
                        <a:rPr lang="en-US" sz="1800" dirty="0"/>
                        <a:t>China</a:t>
                      </a:r>
                    </a:p>
                  </a:txBody>
                  <a:tcPr marL="137160" marR="137160" marT="68580" marB="68580"/>
                </a:tc>
                <a:extLst>
                  <a:ext uri="{0D108BD9-81ED-4DB2-BD59-A6C34878D82A}">
                    <a16:rowId xmlns:a16="http://schemas.microsoft.com/office/drawing/2014/main" xmlns="" val="10001"/>
                  </a:ext>
                </a:extLst>
              </a:tr>
              <a:tr h="542925">
                <a:tc>
                  <a:txBody>
                    <a:bodyPr/>
                    <a:lstStyle/>
                    <a:p>
                      <a:r>
                        <a:rPr lang="en-US" sz="1800" dirty="0"/>
                        <a:t>105</a:t>
                      </a:r>
                    </a:p>
                  </a:txBody>
                  <a:tcPr marL="137160" marR="137160" marT="68580" marB="68580">
                    <a:lnB w="12700" cap="flat" cmpd="sng" algn="ctr">
                      <a:solidFill>
                        <a:srgbClr val="EFF3F4"/>
                      </a:solidFill>
                      <a:prstDash val="solid"/>
                      <a:round/>
                      <a:headEnd type="none" w="med" len="med"/>
                      <a:tailEnd type="none" w="med" len="med"/>
                    </a:lnB>
                    <a:solidFill>
                      <a:srgbClr val="EFF3F4"/>
                    </a:solidFill>
                  </a:tcPr>
                </a:tc>
                <a:tc>
                  <a:txBody>
                    <a:bodyPr/>
                    <a:lstStyle/>
                    <a:p>
                      <a:r>
                        <a:rPr lang="en-US" sz="1800" dirty="0"/>
                        <a:t>Xiu</a:t>
                      </a:r>
                    </a:p>
                  </a:txBody>
                  <a:tcPr marL="137160" marR="137160" marT="68580" marB="68580">
                    <a:lnB w="12700" cap="flat" cmpd="sng" algn="ctr">
                      <a:solidFill>
                        <a:schemeClr val="bg1"/>
                      </a:solidFill>
                      <a:prstDash val="solid"/>
                      <a:round/>
                      <a:headEnd type="none" w="med" len="med"/>
                      <a:tailEnd type="none" w="med" len="med"/>
                    </a:lnB>
                  </a:tcPr>
                </a:tc>
                <a:tc>
                  <a:txBody>
                    <a:bodyPr/>
                    <a:lstStyle/>
                    <a:p>
                      <a:r>
                        <a:rPr lang="en-US" sz="1800" dirty="0"/>
                        <a:t>15000</a:t>
                      </a:r>
                    </a:p>
                  </a:txBody>
                  <a:tcPr marL="137160" marR="137160" marT="68580" marB="68580">
                    <a:lnB w="12700" cap="flat" cmpd="sng" algn="ctr">
                      <a:solidFill>
                        <a:srgbClr val="EFF3F4"/>
                      </a:solidFill>
                      <a:prstDash val="solid"/>
                      <a:round/>
                      <a:headEnd type="none" w="med" len="med"/>
                      <a:tailEnd type="none" w="med" len="med"/>
                    </a:lnB>
                    <a:solidFill>
                      <a:srgbClr val="EFF3F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China</a:t>
                      </a:r>
                    </a:p>
                  </a:txBody>
                  <a:tcPr marL="137160" marR="137160" marT="68580" marB="68580">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542925">
                <a:tc>
                  <a:txBody>
                    <a:bodyPr/>
                    <a:lstStyle/>
                    <a:p>
                      <a:r>
                        <a:rPr lang="en-US" sz="1800" b="0" dirty="0"/>
                        <a:t>159</a:t>
                      </a:r>
                    </a:p>
                  </a:txBody>
                  <a:tcPr marL="137160" marR="137160" marT="68580" marB="68580">
                    <a:lnT w="12700" cap="flat" cmpd="sng" algn="ctr">
                      <a:solidFill>
                        <a:srgbClr val="EFF3F4"/>
                      </a:solidFill>
                      <a:prstDash val="solid"/>
                      <a:round/>
                      <a:headEnd type="none" w="med" len="med"/>
                      <a:tailEnd type="none" w="med" len="med"/>
                    </a:lnT>
                    <a:solidFill>
                      <a:srgbClr val="EFF3F4"/>
                    </a:solidFill>
                  </a:tcPr>
                </a:tc>
                <a:tc>
                  <a:txBody>
                    <a:bodyPr/>
                    <a:lstStyle/>
                    <a:p>
                      <a:r>
                        <a:rPr lang="en-US" sz="1800" b="0" dirty="0"/>
                        <a:t>Tai</a:t>
                      </a:r>
                    </a:p>
                  </a:txBody>
                  <a:tcPr marL="137160" marR="137160" marT="68580" marB="68580">
                    <a:lnT w="12700" cap="flat" cmpd="sng" algn="ctr">
                      <a:solidFill>
                        <a:schemeClr val="bg1"/>
                      </a:solidFill>
                      <a:prstDash val="solid"/>
                      <a:round/>
                      <a:headEnd type="none" w="med" len="med"/>
                      <a:tailEnd type="none" w="med" len="med"/>
                    </a:lnT>
                  </a:tcPr>
                </a:tc>
                <a:tc>
                  <a:txBody>
                    <a:bodyPr/>
                    <a:lstStyle/>
                    <a:p>
                      <a:r>
                        <a:rPr lang="en-US" sz="1800" b="0" dirty="0"/>
                        <a:t>8000</a:t>
                      </a:r>
                    </a:p>
                  </a:txBody>
                  <a:tcPr marL="137160" marR="137160" marT="68580" marB="68580">
                    <a:lnT w="12700" cap="flat" cmpd="sng" algn="ctr">
                      <a:solidFill>
                        <a:srgbClr val="EFF3F4"/>
                      </a:solidFill>
                      <a:prstDash val="solid"/>
                      <a:round/>
                      <a:headEnd type="none" w="med" len="med"/>
                      <a:tailEnd type="none" w="med" len="med"/>
                    </a:lnT>
                    <a:solidFill>
                      <a:srgbClr val="EFF3F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China</a:t>
                      </a:r>
                    </a:p>
                  </a:txBody>
                  <a:tcPr marL="137160" marR="137160" marT="68580" marB="68580">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xmlns="" val="10003"/>
                  </a:ext>
                </a:extLst>
              </a:tr>
            </a:tbl>
          </a:graphicData>
        </a:graphic>
      </p:graphicFrame>
      <p:sp>
        <p:nvSpPr>
          <p:cNvPr id="31" name="Rounded Rectangle 30"/>
          <p:cNvSpPr/>
          <p:nvPr/>
        </p:nvSpPr>
        <p:spPr bwMode="auto">
          <a:xfrm>
            <a:off x="7162230" y="5415254"/>
            <a:ext cx="2341647" cy="516350"/>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100" dirty="0">
                <a:latin typeface="Oracle Sans" panose="020B0503020204020204" pitchFamily="34" charset="0"/>
                <a:cs typeface="Oracle Sans" panose="020B0503020204020204" pitchFamily="34" charset="0"/>
              </a:rPr>
              <a:t>Average (Salary)</a:t>
            </a:r>
            <a:endParaRPr kumimoji="0" lang="en-US" sz="2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2" name="Rounded Rectangle 31"/>
          <p:cNvSpPr/>
          <p:nvPr/>
        </p:nvSpPr>
        <p:spPr bwMode="auto">
          <a:xfrm>
            <a:off x="9892167" y="5415253"/>
            <a:ext cx="1028034" cy="51635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100" b="1" dirty="0">
                <a:solidFill>
                  <a:schemeClr val="bg1"/>
                </a:solidFill>
                <a:latin typeface="Oracle Sans" panose="020B0503020204020204" pitchFamily="34" charset="0"/>
                <a:cs typeface="Oracle Sans" panose="020B0503020204020204" pitchFamily="34" charset="0"/>
              </a:rPr>
              <a:t>GO</a:t>
            </a:r>
            <a:endParaRPr kumimoji="0" lang="en-US" sz="2250" b="1" i="0" u="none" strike="noStrike" cap="none" normalizeH="0" baseline="0" dirty="0">
              <a:ln>
                <a:noFill/>
              </a:ln>
              <a:solidFill>
                <a:schemeClr val="bg1"/>
              </a:solidFill>
              <a:effectLst/>
              <a:latin typeface="Oracle Sans" panose="020B0503020204020204" pitchFamily="34" charset="0"/>
              <a:cs typeface="Oracle Sans" panose="020B0503020204020204" pitchFamily="34" charset="0"/>
            </a:endParaRPr>
          </a:p>
        </p:txBody>
      </p:sp>
      <p:sp>
        <p:nvSpPr>
          <p:cNvPr id="33" name="TextBox 32"/>
          <p:cNvSpPr txBox="1"/>
          <p:nvPr/>
        </p:nvSpPr>
        <p:spPr>
          <a:xfrm>
            <a:off x="9821019" y="6698059"/>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Oracle Sans" panose="020B0503020204020204" pitchFamily="34" charset="0"/>
                <a:cs typeface="Oracle Sans" panose="020B0503020204020204" pitchFamily="34" charset="0"/>
              </a:rPr>
              <a:t>HR Application</a:t>
            </a:r>
          </a:p>
        </p:txBody>
      </p:sp>
      <p:sp>
        <p:nvSpPr>
          <p:cNvPr id="34" name="Rounded Rectangle 33"/>
          <p:cNvSpPr/>
          <p:nvPr/>
        </p:nvSpPr>
        <p:spPr bwMode="auto">
          <a:xfrm>
            <a:off x="9947480" y="7285768"/>
            <a:ext cx="4072056" cy="516350"/>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dirty="0">
                <a:latin typeface="Oracle Sans" panose="020B0503020204020204" pitchFamily="34" charset="0"/>
                <a:cs typeface="Oracle Sans" panose="020B0503020204020204" pitchFamily="34" charset="0"/>
              </a:rPr>
              <a:t>The average salary is $10500.</a:t>
            </a:r>
          </a:p>
        </p:txBody>
      </p:sp>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6630136" flipH="1">
            <a:off x="5644577" y="5611084"/>
            <a:ext cx="1464468" cy="934146"/>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7045201">
            <a:off x="11462207" y="5341754"/>
            <a:ext cx="931152" cy="1459773"/>
          </a:xfrm>
          <a:prstGeom prst="rect">
            <a:avLst/>
          </a:prstGeom>
        </p:spPr>
      </p:pic>
      <p:sp>
        <p:nvSpPr>
          <p:cNvPr id="37" name="Rounded Rectangle 36"/>
          <p:cNvSpPr>
            <a:spLocks noChangeAspect="1"/>
          </p:cNvSpPr>
          <p:nvPr/>
        </p:nvSpPr>
        <p:spPr bwMode="auto">
          <a:xfrm>
            <a:off x="12899712" y="8143045"/>
            <a:ext cx="205740" cy="205740"/>
          </a:xfrm>
          <a:prstGeom prst="roundRect">
            <a:avLst/>
          </a:prstGeom>
          <a:solidFill>
            <a:schemeClr val="accent1"/>
          </a:solidFill>
          <a:ln w="190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8" name="Rounded Rectangle 37"/>
          <p:cNvSpPr>
            <a:spLocks noChangeAspect="1"/>
          </p:cNvSpPr>
          <p:nvPr/>
        </p:nvSpPr>
        <p:spPr bwMode="auto">
          <a:xfrm>
            <a:off x="12899712" y="8516209"/>
            <a:ext cx="205740" cy="205740"/>
          </a:xfrm>
          <a:prstGeom prst="roundRect">
            <a:avLst/>
          </a:prstGeom>
          <a:solidFill>
            <a:srgbClr val="0070C0"/>
          </a:solidFill>
          <a:ln w="190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9" name="Rounded Rectangle 38"/>
          <p:cNvSpPr>
            <a:spLocks noChangeAspect="1"/>
          </p:cNvSpPr>
          <p:nvPr/>
        </p:nvSpPr>
        <p:spPr bwMode="auto">
          <a:xfrm>
            <a:off x="12899712" y="8889373"/>
            <a:ext cx="205740" cy="205740"/>
          </a:xfrm>
          <a:prstGeom prst="roundRect">
            <a:avLst/>
          </a:prstGeom>
          <a:solidFill>
            <a:srgbClr val="FFFF00"/>
          </a:solidFill>
          <a:ln w="190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0" name="Rounded Rectangle 39"/>
          <p:cNvSpPr>
            <a:spLocks noChangeAspect="1"/>
          </p:cNvSpPr>
          <p:nvPr/>
        </p:nvSpPr>
        <p:spPr bwMode="auto">
          <a:xfrm>
            <a:off x="12899712" y="9253649"/>
            <a:ext cx="205740" cy="205740"/>
          </a:xfrm>
          <a:prstGeom prst="roundRect">
            <a:avLst/>
          </a:prstGeom>
          <a:solidFill>
            <a:srgbClr val="A91EB9"/>
          </a:solidFill>
          <a:ln w="190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1" name="TextBox 40"/>
          <p:cNvSpPr txBox="1"/>
          <p:nvPr/>
        </p:nvSpPr>
        <p:spPr>
          <a:xfrm>
            <a:off x="13148169" y="8025378"/>
            <a:ext cx="1710831"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Accounts</a:t>
            </a:r>
          </a:p>
        </p:txBody>
      </p:sp>
      <p:sp>
        <p:nvSpPr>
          <p:cNvPr id="42" name="TextBox 41"/>
          <p:cNvSpPr txBox="1"/>
          <p:nvPr/>
        </p:nvSpPr>
        <p:spPr>
          <a:xfrm>
            <a:off x="13148169" y="8391862"/>
            <a:ext cx="525771"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IT</a:t>
            </a:r>
          </a:p>
        </p:txBody>
      </p:sp>
      <p:sp>
        <p:nvSpPr>
          <p:cNvPr id="43" name="TextBox 42"/>
          <p:cNvSpPr txBox="1"/>
          <p:nvPr/>
        </p:nvSpPr>
        <p:spPr>
          <a:xfrm>
            <a:off x="13148169" y="8763480"/>
            <a:ext cx="943821"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Sales</a:t>
            </a:r>
          </a:p>
        </p:txBody>
      </p:sp>
      <p:sp>
        <p:nvSpPr>
          <p:cNvPr id="44" name="TextBox 43"/>
          <p:cNvSpPr txBox="1"/>
          <p:nvPr/>
        </p:nvSpPr>
        <p:spPr>
          <a:xfrm>
            <a:off x="13148168" y="9127447"/>
            <a:ext cx="1467461"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Marketing</a:t>
            </a:r>
          </a:p>
        </p:txBody>
      </p:sp>
      <p:sp>
        <p:nvSpPr>
          <p:cNvPr id="45" name="Rounded Rectangle 44"/>
          <p:cNvSpPr/>
          <p:nvPr/>
        </p:nvSpPr>
        <p:spPr bwMode="auto">
          <a:xfrm>
            <a:off x="5286715" y="7928484"/>
            <a:ext cx="1159094" cy="582110"/>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400" b="1" dirty="0">
                <a:latin typeface="Oracle Sans" panose="020B0503020204020204" pitchFamily="34" charset="0"/>
                <a:cs typeface="Oracle Sans" panose="020B0503020204020204" pitchFamily="34" charset="0"/>
              </a:rPr>
              <a:t>Zhen</a:t>
            </a:r>
          </a:p>
        </p:txBody>
      </p:sp>
      <p:sp>
        <p:nvSpPr>
          <p:cNvPr id="46" name="Rounded Rectangle 45"/>
          <p:cNvSpPr/>
          <p:nvPr/>
        </p:nvSpPr>
        <p:spPr bwMode="auto">
          <a:xfrm>
            <a:off x="1287045" y="3909031"/>
            <a:ext cx="3970755" cy="1194411"/>
          </a:xfrm>
          <a:prstGeom prst="roundRect">
            <a:avLst>
              <a:gd name="adj" fmla="val 26591"/>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7" name="Oval 46"/>
          <p:cNvSpPr/>
          <p:nvPr/>
        </p:nvSpPr>
        <p:spPr bwMode="auto">
          <a:xfrm>
            <a:off x="4357895" y="4888753"/>
            <a:ext cx="517578" cy="517578"/>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Oval 47"/>
          <p:cNvSpPr/>
          <p:nvPr/>
        </p:nvSpPr>
        <p:spPr bwMode="auto">
          <a:xfrm>
            <a:off x="4493290" y="5535147"/>
            <a:ext cx="382184" cy="382184"/>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Oval 48"/>
          <p:cNvSpPr/>
          <p:nvPr/>
        </p:nvSpPr>
        <p:spPr bwMode="auto">
          <a:xfrm>
            <a:off x="4462362" y="6064217"/>
            <a:ext cx="308643" cy="308643"/>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0" name="Oval 49"/>
          <p:cNvSpPr/>
          <p:nvPr/>
        </p:nvSpPr>
        <p:spPr bwMode="auto">
          <a:xfrm>
            <a:off x="4262357" y="6497884"/>
            <a:ext cx="230933" cy="230933"/>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1" name="TextBox 50"/>
          <p:cNvSpPr txBox="1"/>
          <p:nvPr/>
        </p:nvSpPr>
        <p:spPr>
          <a:xfrm>
            <a:off x="1223433" y="3991465"/>
            <a:ext cx="4114800" cy="106182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100" dirty="0">
                <a:latin typeface="Oracle Sans" panose="020B0503020204020204" pitchFamily="34" charset="0"/>
                <a:cs typeface="Oracle Sans" panose="020B0503020204020204" pitchFamily="34" charset="0"/>
              </a:rPr>
              <a:t>How do I calculate the average salary of all employees working in China?</a:t>
            </a:r>
          </a:p>
        </p:txBody>
      </p:sp>
      <p:pic>
        <p:nvPicPr>
          <p:cNvPr id="52" name="Picture 51" descr="Pie.png"/>
          <p:cNvPicPr>
            <a:picLocks noChangeAspect="1"/>
          </p:cNvPicPr>
          <p:nvPr/>
        </p:nvPicPr>
        <p:blipFill>
          <a:blip r:embed="rId8" cstate="print"/>
          <a:stretch>
            <a:fillRect/>
          </a:stretch>
        </p:blipFill>
        <p:spPr>
          <a:xfrm>
            <a:off x="10858500" y="7913575"/>
            <a:ext cx="1828800" cy="1891862"/>
          </a:xfrm>
          <a:prstGeom prst="rect">
            <a:avLst/>
          </a:prstGeom>
        </p:spPr>
      </p:pic>
    </p:spTree>
    <p:custDataLst>
      <p:tags r:id="rId1"/>
    </p:custDataLst>
    <p:extLst>
      <p:ext uri="{BB962C8B-B14F-4D97-AF65-F5344CB8AC3E}">
        <p14:creationId xmlns:p14="http://schemas.microsoft.com/office/powerpoint/2010/main" val="2919361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933451" y="728836"/>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800" dirty="0">
                <a:latin typeface="+mj-lt"/>
                <a:ea typeface="+mj-ea"/>
                <a:cs typeface="Oracle Sans" panose="020B0503020204020204" pitchFamily="34" charset="0"/>
              </a:rPr>
              <a:t>Using </a:t>
            </a:r>
            <a:r>
              <a:rPr lang="en-US" altLang="en-US" sz="4800" dirty="0">
                <a:latin typeface="Courier New" pitchFamily="49" charset="0"/>
                <a:cs typeface="Oracle Sans" panose="020B0503020204020204" pitchFamily="34" charset="0"/>
              </a:rPr>
              <a:t>ROUND</a:t>
            </a:r>
            <a:r>
              <a:rPr lang="en-US" altLang="en-US" sz="4800" dirty="0">
                <a:latin typeface="Oracle Sans" panose="020B0503020204020204" pitchFamily="34" charset="0"/>
                <a:cs typeface="Oracle Sans" panose="020B0503020204020204" pitchFamily="34" charset="0"/>
              </a:rPr>
              <a:t> </a:t>
            </a:r>
            <a:r>
              <a:rPr lang="en-US" altLang="en-US" sz="4800" dirty="0">
                <a:latin typeface="+mj-lt"/>
                <a:ea typeface="+mj-ea"/>
                <a:cs typeface="Oracle Sans" panose="020B0503020204020204" pitchFamily="34" charset="0"/>
              </a:rPr>
              <a:t>and</a:t>
            </a:r>
            <a:r>
              <a:rPr lang="en-US" altLang="en-US" sz="4800" dirty="0">
                <a:latin typeface="Oracle Sans" panose="020B0503020204020204" pitchFamily="34" charset="0"/>
                <a:cs typeface="Oracle Sans" panose="020B0503020204020204" pitchFamily="34" charset="0"/>
              </a:rPr>
              <a:t> </a:t>
            </a:r>
            <a:r>
              <a:rPr lang="en-US" altLang="en-US" sz="4800" dirty="0">
                <a:latin typeface="Courier New" pitchFamily="49" charset="0"/>
                <a:cs typeface="Oracle Sans" panose="020B0503020204020204" pitchFamily="34" charset="0"/>
              </a:rPr>
              <a:t>TRUNC</a:t>
            </a:r>
            <a:r>
              <a:rPr lang="en-US" altLang="en-US" sz="4800" dirty="0">
                <a:latin typeface="Oracle Sans" panose="020B0503020204020204" pitchFamily="34" charset="0"/>
                <a:cs typeface="Oracle Sans" panose="020B0503020204020204" pitchFamily="34" charset="0"/>
              </a:rPr>
              <a:t> </a:t>
            </a:r>
            <a:r>
              <a:rPr lang="en-US" altLang="en-US" sz="4800" dirty="0">
                <a:latin typeface="+mj-lt"/>
                <a:ea typeface="+mj-ea"/>
                <a:cs typeface="Oracle Sans" panose="020B0503020204020204" pitchFamily="34" charset="0"/>
              </a:rPr>
              <a:t>Functions with Dates in Oracle</a:t>
            </a:r>
          </a:p>
        </p:txBody>
      </p:sp>
      <p:sp>
        <p:nvSpPr>
          <p:cNvPr id="2" name="Content Placeholder 1"/>
          <p:cNvSpPr>
            <a:spLocks noGrp="1"/>
          </p:cNvSpPr>
          <p:nvPr>
            <p:ph idx="1"/>
          </p:nvPr>
        </p:nvSpPr>
        <p:spPr>
          <a:xfrm>
            <a:off x="933451" y="2272710"/>
            <a:ext cx="16421100" cy="11252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Assumption: The below functions were run on </a:t>
            </a:r>
            <a:r>
              <a:rPr lang="en-US" altLang="en-US" dirty="0">
                <a:solidFill>
                  <a:schemeClr val="accent1"/>
                </a:solidFill>
                <a:latin typeface="Oracle Sans" panose="020B0503020204020204" pitchFamily="34" charset="0"/>
                <a:cs typeface="Oracle Sans" panose="020B0503020204020204" pitchFamily="34" charset="0"/>
              </a:rPr>
              <a:t>29-JUN-18</a:t>
            </a:r>
            <a:r>
              <a:rPr lang="en-US" altLang="en-US" dirty="0">
                <a:latin typeface="Oracle Sans" panose="020B0503020204020204" pitchFamily="34" charset="0"/>
                <a:cs typeface="Oracle Sans" panose="020B0503020204020204" pitchFamily="34" charset="0"/>
              </a:rPr>
              <a:t>.</a:t>
            </a:r>
          </a:p>
          <a:p>
            <a:endParaRPr lang="en-US" dirty="0">
              <a:latin typeface="Oracle Sans" panose="020B0503020204020204" pitchFamily="34" charset="0"/>
              <a:cs typeface="Oracle Sans" panose="020B0503020204020204" pitchFamily="34" charset="0"/>
            </a:endParaRPr>
          </a:p>
        </p:txBody>
      </p:sp>
      <p:sp>
        <p:nvSpPr>
          <p:cNvPr id="24" name="Content Placeholder 2"/>
          <p:cNvSpPr txBox="1">
            <a:spLocks/>
          </p:cNvSpPr>
          <p:nvPr/>
        </p:nvSpPr>
        <p:spPr>
          <a:xfrm>
            <a:off x="3200400" y="1714500"/>
            <a:ext cx="12315825" cy="227409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11907" indent="11907" defTabSz="342900">
              <a:spcBef>
                <a:spcPct val="20000"/>
              </a:spcBef>
              <a:buClr>
                <a:srgbClr val="000000"/>
              </a:buClr>
              <a:defRPr/>
            </a:pPr>
            <a:endParaRPr lang="en-US" altLang="en-US" sz="3300" b="1" kern="0" dirty="0">
              <a:solidFill>
                <a:srgbClr val="FF0000"/>
              </a:solidFill>
              <a:latin typeface="Courier New"/>
              <a:cs typeface="Oracle Sans" panose="020B0503020204020204" pitchFamily="34" charset="0"/>
            </a:endParaRPr>
          </a:p>
        </p:txBody>
      </p:sp>
      <p:graphicFrame>
        <p:nvGraphicFramePr>
          <p:cNvPr id="4" name="Table 3"/>
          <p:cNvGraphicFramePr>
            <a:graphicFrameLocks noGrp="1"/>
          </p:cNvGraphicFramePr>
          <p:nvPr/>
        </p:nvGraphicFramePr>
        <p:xfrm>
          <a:off x="3620690" y="3752850"/>
          <a:ext cx="11046622" cy="2781300"/>
        </p:xfrm>
        <a:graphic>
          <a:graphicData uri="http://schemas.openxmlformats.org/drawingml/2006/table">
            <a:tbl>
              <a:tblPr firstRow="1" firstCol="1" bandRow="1">
                <a:tableStyleId>{5FD0F851-EC5A-4D38-B0AD-8093EC10F338}</a:tableStyleId>
              </a:tblPr>
              <a:tblGrid>
                <a:gridCol w="6552011">
                  <a:extLst>
                    <a:ext uri="{9D8B030D-6E8A-4147-A177-3AD203B41FA5}">
                      <a16:colId xmlns:a16="http://schemas.microsoft.com/office/drawing/2014/main" xmlns="" val="20000"/>
                    </a:ext>
                  </a:extLst>
                </a:gridCol>
                <a:gridCol w="4494611">
                  <a:extLst>
                    <a:ext uri="{9D8B030D-6E8A-4147-A177-3AD203B41FA5}">
                      <a16:colId xmlns:a16="http://schemas.microsoft.com/office/drawing/2014/main" xmlns="" val="20001"/>
                    </a:ext>
                  </a:extLst>
                </a:gridCol>
              </a:tblGrid>
              <a:tr h="556260">
                <a:tc>
                  <a:txBody>
                    <a:bodyPr/>
                    <a:lstStyle/>
                    <a:p>
                      <a:r>
                        <a:rPr lang="en-US" altLang="en-US" sz="2700" b="1" dirty="0">
                          <a:solidFill>
                            <a:srgbClr val="000000"/>
                          </a:solidFill>
                        </a:rPr>
                        <a:t>Function</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Result</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0"/>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ROUND(SYSDATE,'MONTH')</a:t>
                      </a:r>
                    </a:p>
                  </a:txBody>
                  <a:tcPr marL="137160" marR="137160" marT="68580" marB="68580"/>
                </a:tc>
                <a:tc>
                  <a:txBody>
                    <a:bodyPr/>
                    <a:lstStyle/>
                    <a:p>
                      <a:r>
                        <a:rPr lang="en-US" altLang="en-US" sz="2400" dirty="0">
                          <a:solidFill>
                            <a:srgbClr val="000000"/>
                          </a:solidFill>
                          <a:latin typeface="Courier New" panose="02070309020205020404" pitchFamily="49" charset="0"/>
                        </a:rPr>
                        <a:t>01-JUL-18</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1"/>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itchFamily="49" charset="0"/>
                        </a:rPr>
                        <a:t>ROUND(SYSDATE,'YEAR')</a:t>
                      </a:r>
                    </a:p>
                  </a:txBody>
                  <a:tcPr marL="137160" marR="137160" marT="68580" marB="68580"/>
                </a:tc>
                <a:tc>
                  <a:txBody>
                    <a:bodyPr/>
                    <a:lstStyle/>
                    <a:p>
                      <a:r>
                        <a:rPr lang="en-US" altLang="en-US" sz="2400" dirty="0">
                          <a:solidFill>
                            <a:srgbClr val="000000"/>
                          </a:solidFill>
                          <a:latin typeface="Courier New" pitchFamily="49" charset="0"/>
                        </a:rPr>
                        <a:t>01-JAN-18</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2"/>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anose="02070309020205020404" pitchFamily="49" charset="0"/>
                        </a:rPr>
                        <a:t>TRUNC(SYSDATE,'MONTH')</a:t>
                      </a:r>
                    </a:p>
                  </a:txBody>
                  <a:tcPr marL="137160" marR="137160" marT="68580" marB="68580"/>
                </a:tc>
                <a:tc>
                  <a:txBody>
                    <a:bodyPr/>
                    <a:lstStyle/>
                    <a:p>
                      <a:r>
                        <a:rPr lang="en-US" altLang="en-US" sz="2400" dirty="0">
                          <a:solidFill>
                            <a:srgbClr val="000000"/>
                          </a:solidFill>
                          <a:latin typeface="Courier New" panose="02070309020205020404" pitchFamily="49" charset="0"/>
                        </a:rPr>
                        <a:t>01-JUN-18</a:t>
                      </a:r>
                      <a:endParaRPr lang="en-US" sz="2400" dirty="0">
                        <a:solidFill>
                          <a:srgbClr val="000000"/>
                        </a:solidFill>
                      </a:endParaRPr>
                    </a:p>
                  </a:txBody>
                  <a:tcPr marL="137160" marR="137160" marT="68580" marB="68580"/>
                </a:tc>
                <a:extLst>
                  <a:ext uri="{0D108BD9-81ED-4DB2-BD59-A6C34878D82A}">
                    <a16:rowId xmlns:a16="http://schemas.microsoft.com/office/drawing/2014/main" xmlns="" val="10003"/>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urier New" pitchFamily="49" charset="0"/>
                        </a:rPr>
                        <a:t>TRUNC(SYSDATE,'YEAR')</a:t>
                      </a:r>
                    </a:p>
                  </a:txBody>
                  <a:tcPr marL="137160" marR="137160" marT="68580" marB="68580"/>
                </a:tc>
                <a:tc>
                  <a:txBody>
                    <a:bodyPr/>
                    <a:lstStyle/>
                    <a:p>
                      <a:r>
                        <a:rPr lang="en-US" altLang="en-US" sz="2400" dirty="0">
                          <a:solidFill>
                            <a:srgbClr val="000000"/>
                          </a:solidFill>
                          <a:latin typeface="Courier New" pitchFamily="49" charset="0"/>
                        </a:rPr>
                        <a:t>01-JAN-18</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4"/>
                  </a:ext>
                </a:extLst>
              </a:tr>
            </a:tbl>
          </a:graphicData>
        </a:graphic>
      </p:graphicFrame>
      <p:pic>
        <p:nvPicPr>
          <p:cNvPr id="9" name="Picture 8">
            <a:extLst>
              <a:ext uri="{FF2B5EF4-FFF2-40B4-BE49-F238E27FC236}">
                <a16:creationId xmlns:a16="http://schemas.microsoft.com/office/drawing/2014/main" xmlns="" id="{002DA2D3-7C89-44C2-A3CE-167DFB3E5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00" y="620267"/>
            <a:ext cx="642938" cy="714375"/>
          </a:xfrm>
          <a:prstGeom prst="rect">
            <a:avLst/>
          </a:prstGeom>
        </p:spPr>
      </p:pic>
    </p:spTree>
    <p:custDataLst>
      <p:tags r:id="rId1"/>
    </p:custDataLst>
    <p:extLst>
      <p:ext uri="{BB962C8B-B14F-4D97-AF65-F5344CB8AC3E}">
        <p14:creationId xmlns:p14="http://schemas.microsoft.com/office/powerpoint/2010/main" val="1964383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6200000" flipV="1">
            <a:off x="13118336" y="4202935"/>
            <a:ext cx="2909825" cy="74295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75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ea typeface="+mj-ea"/>
                <a:cs typeface="Oracle Sans" panose="020B0503020204020204" pitchFamily="34" charset="0"/>
              </a:rPr>
              <a:t>Date-Manipulation Functions in MySQL</a:t>
            </a:r>
          </a:p>
        </p:txBody>
      </p:sp>
      <p:graphicFrame>
        <p:nvGraphicFramePr>
          <p:cNvPr id="2" name="Table 1"/>
          <p:cNvGraphicFramePr>
            <a:graphicFrameLocks noGrp="1"/>
          </p:cNvGraphicFramePr>
          <p:nvPr>
            <p:extLst>
              <p:ext uri="{D42A27DB-BD31-4B8C-83A1-F6EECF244321}">
                <p14:modId xmlns:p14="http://schemas.microsoft.com/office/powerpoint/2010/main" val="3126877665"/>
              </p:ext>
            </p:extLst>
          </p:nvPr>
        </p:nvGraphicFramePr>
        <p:xfrm>
          <a:off x="1257300" y="2057400"/>
          <a:ext cx="15773401" cy="3893820"/>
        </p:xfrm>
        <a:graphic>
          <a:graphicData uri="http://schemas.openxmlformats.org/drawingml/2006/table">
            <a:tbl>
              <a:tblPr firstRow="1" firstCol="1" bandRow="1">
                <a:tableStyleId>{5FD0F851-EC5A-4D38-B0AD-8093EC10F338}</a:tableStyleId>
              </a:tblPr>
              <a:tblGrid>
                <a:gridCol w="7229657">
                  <a:extLst>
                    <a:ext uri="{9D8B030D-6E8A-4147-A177-3AD203B41FA5}">
                      <a16:colId xmlns:a16="http://schemas.microsoft.com/office/drawing/2014/main" xmlns="" val="20000"/>
                    </a:ext>
                  </a:extLst>
                </a:gridCol>
                <a:gridCol w="8543744">
                  <a:extLst>
                    <a:ext uri="{9D8B030D-6E8A-4147-A177-3AD203B41FA5}">
                      <a16:colId xmlns:a16="http://schemas.microsoft.com/office/drawing/2014/main" xmlns="" val="20001"/>
                    </a:ext>
                  </a:extLst>
                </a:gridCol>
              </a:tblGrid>
              <a:tr h="556260">
                <a:tc>
                  <a:txBody>
                    <a:bodyPr/>
                    <a:lstStyle/>
                    <a:p>
                      <a:r>
                        <a:rPr lang="en-US" altLang="en-US" sz="2700" b="1" dirty="0">
                          <a:solidFill>
                            <a:srgbClr val="000000"/>
                          </a:solidFill>
                        </a:rPr>
                        <a:t>Function</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Result</a:t>
                      </a:r>
                      <a:endParaRPr lang="en-US" sz="3600" dirty="0">
                        <a:solidFill>
                          <a:srgbClr val="000000"/>
                        </a:solidFill>
                      </a:endParaRPr>
                    </a:p>
                  </a:txBody>
                  <a:tcPr marL="137160" marR="137160" marT="68580" marB="68580"/>
                </a:tc>
                <a:extLst>
                  <a:ext uri="{0D108BD9-81ED-4DB2-BD59-A6C34878D82A}">
                    <a16:rowId xmlns:a16="http://schemas.microsoft.com/office/drawing/2014/main" xmlns="" val="10000"/>
                  </a:ext>
                </a:extLst>
              </a:tr>
              <a:tr h="556260">
                <a:tc>
                  <a:txBody>
                    <a:bodyPr/>
                    <a:lstStyle/>
                    <a:p>
                      <a:r>
                        <a:rPr lang="en-US" altLang="en-US" sz="2400" b="0" dirty="0">
                          <a:solidFill>
                            <a:srgbClr val="000000"/>
                          </a:solidFill>
                          <a:latin typeface="Courier New" panose="02070309020205020404" pitchFamily="49" charset="0"/>
                        </a:rPr>
                        <a:t>DATE_ADD(</a:t>
                      </a:r>
                      <a:r>
                        <a:rPr lang="en-US" altLang="en-US" sz="2400" b="0" i="1" dirty="0">
                          <a:solidFill>
                            <a:srgbClr val="000000"/>
                          </a:solidFill>
                          <a:latin typeface="Courier New" panose="02070309020205020404" pitchFamily="49" charset="0"/>
                        </a:rPr>
                        <a:t>date</a:t>
                      </a:r>
                      <a:r>
                        <a:rPr lang="en-US" altLang="en-US" sz="2400" b="0" dirty="0">
                          <a:solidFill>
                            <a:srgbClr val="000000"/>
                          </a:solidFill>
                          <a:latin typeface="Courier New" panose="02070309020205020404" pitchFamily="49" charset="0"/>
                        </a:rPr>
                        <a:t>, INTERVAL</a:t>
                      </a:r>
                      <a:r>
                        <a:rPr lang="en-US" altLang="en-US" sz="2400" b="0" baseline="0" dirty="0">
                          <a:solidFill>
                            <a:srgbClr val="000000"/>
                          </a:solidFill>
                          <a:latin typeface="Courier New" panose="02070309020205020404" pitchFamily="49" charset="0"/>
                        </a:rPr>
                        <a:t> </a:t>
                      </a:r>
                      <a:r>
                        <a:rPr lang="en-US" altLang="en-US" sz="2400" b="0" i="1" baseline="0" dirty="0">
                          <a:solidFill>
                            <a:srgbClr val="000000"/>
                          </a:solidFill>
                          <a:latin typeface="Courier New" panose="02070309020205020404" pitchFamily="49" charset="0"/>
                        </a:rPr>
                        <a:t>expr</a:t>
                      </a:r>
                      <a:r>
                        <a:rPr lang="en-US" altLang="en-US" sz="2400" b="0" baseline="0" dirty="0">
                          <a:solidFill>
                            <a:srgbClr val="000000"/>
                          </a:solidFill>
                          <a:latin typeface="Courier New" panose="02070309020205020404" pitchFamily="49" charset="0"/>
                        </a:rPr>
                        <a:t> </a:t>
                      </a:r>
                      <a:r>
                        <a:rPr lang="en-US" altLang="en-US" sz="2400" b="0" i="1" baseline="0" dirty="0">
                          <a:solidFill>
                            <a:srgbClr val="000000"/>
                          </a:solidFill>
                          <a:latin typeface="Courier New" panose="02070309020205020404" pitchFamily="49" charset="0"/>
                        </a:rPr>
                        <a:t>unit</a:t>
                      </a:r>
                      <a:r>
                        <a:rPr lang="en-US" altLang="en-US" sz="2400" b="0" baseline="0" dirty="0">
                          <a:solidFill>
                            <a:srgbClr val="000000"/>
                          </a:solidFill>
                          <a:latin typeface="Courier New" panose="02070309020205020404" pitchFamily="49" charset="0"/>
                        </a:rPr>
                        <a: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Date</a:t>
                      </a:r>
                      <a:r>
                        <a:rPr lang="en-US" altLang="en-US" sz="2400" baseline="0" dirty="0">
                          <a:solidFill>
                            <a:srgbClr val="000000"/>
                          </a:solidFill>
                        </a:rPr>
                        <a:t> after an interval is added to a date</a:t>
                      </a:r>
                      <a:endParaRPr lang="en-US" altLang="en-US" sz="2400" dirty="0">
                        <a:solidFill>
                          <a:srgbClr val="000000"/>
                        </a:solidFill>
                      </a:endParaRPr>
                    </a:p>
                  </a:txBody>
                  <a:tcPr marL="137160" marR="137160" marT="68580" marB="68580"/>
                </a:tc>
                <a:extLst>
                  <a:ext uri="{0D108BD9-81ED-4DB2-BD59-A6C34878D82A}">
                    <a16:rowId xmlns:a16="http://schemas.microsoft.com/office/drawing/2014/main" xmlns="" val="10001"/>
                  </a:ext>
                </a:extLst>
              </a:tr>
              <a:tr h="556260">
                <a:tc>
                  <a:txBody>
                    <a:bodyPr/>
                    <a:lstStyle/>
                    <a:p>
                      <a:r>
                        <a:rPr lang="en-US" altLang="en-US" sz="2400" b="0" dirty="0">
                          <a:solidFill>
                            <a:srgbClr val="000000"/>
                          </a:solidFill>
                          <a:latin typeface="Courier New" panose="02070309020205020404" pitchFamily="49" charset="0"/>
                        </a:rPr>
                        <a:t>DATE_SUB(</a:t>
                      </a:r>
                      <a:r>
                        <a:rPr lang="en-US" altLang="en-US" sz="2400" b="0" i="1" dirty="0">
                          <a:solidFill>
                            <a:srgbClr val="000000"/>
                          </a:solidFill>
                          <a:latin typeface="Courier New" panose="02070309020205020404" pitchFamily="49" charset="0"/>
                        </a:rPr>
                        <a:t>date</a:t>
                      </a:r>
                      <a:r>
                        <a:rPr lang="en-US" altLang="en-US" sz="2400" b="0" dirty="0">
                          <a:solidFill>
                            <a:srgbClr val="000000"/>
                          </a:solidFill>
                          <a:latin typeface="Courier New" panose="02070309020205020404" pitchFamily="49" charset="0"/>
                        </a:rPr>
                        <a:t>,</a:t>
                      </a:r>
                      <a:r>
                        <a:rPr lang="en-US" altLang="en-US" sz="2400" b="0" baseline="0" dirty="0">
                          <a:solidFill>
                            <a:srgbClr val="000000"/>
                          </a:solidFill>
                          <a:latin typeface="Courier New" panose="02070309020205020404" pitchFamily="49" charset="0"/>
                        </a:rPr>
                        <a:t> INTERVAL expr </a:t>
                      </a:r>
                      <a:r>
                        <a:rPr lang="en-US" altLang="en-US" sz="2400" b="0" i="1" baseline="0" dirty="0">
                          <a:solidFill>
                            <a:srgbClr val="000000"/>
                          </a:solidFill>
                          <a:latin typeface="Courier New" panose="02070309020205020404" pitchFamily="49" charset="0"/>
                        </a:rPr>
                        <a:t>unit</a:t>
                      </a:r>
                      <a:r>
                        <a:rPr lang="en-US" altLang="en-US" sz="2400" b="0" i="0" baseline="0" dirty="0">
                          <a:solidFill>
                            <a:srgbClr val="000000"/>
                          </a:solidFill>
                          <a:latin typeface="Courier New" panose="02070309020205020404" pitchFamily="49" charset="0"/>
                        </a:rPr>
                        <a:t>)</a:t>
                      </a:r>
                      <a:endParaRPr lang="en-US" sz="3600" b="0" i="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Date after an interval</a:t>
                      </a:r>
                      <a:r>
                        <a:rPr lang="en-US" altLang="en-US" sz="2400" baseline="0" dirty="0">
                          <a:solidFill>
                            <a:srgbClr val="000000"/>
                          </a:solidFill>
                        </a:rPr>
                        <a:t> is subtracted from a date</a:t>
                      </a:r>
                      <a:endParaRPr lang="en-US" altLang="en-US" sz="2400" dirty="0">
                        <a:solidFill>
                          <a:srgbClr val="000000"/>
                        </a:solidFill>
                      </a:endParaRPr>
                    </a:p>
                  </a:txBody>
                  <a:tcPr marL="137160" marR="137160" marT="68580" marB="68580"/>
                </a:tc>
                <a:extLst>
                  <a:ext uri="{0D108BD9-81ED-4DB2-BD59-A6C34878D82A}">
                    <a16:rowId xmlns:a16="http://schemas.microsoft.com/office/drawing/2014/main" xmlns="" val="10002"/>
                  </a:ext>
                </a:extLst>
              </a:tr>
              <a:tr h="556260">
                <a:tc>
                  <a:txBody>
                    <a:bodyPr/>
                    <a:lstStyle/>
                    <a:p>
                      <a:r>
                        <a:rPr lang="en-US" altLang="en-US" sz="2400" b="0" dirty="0">
                          <a:solidFill>
                            <a:srgbClr val="000000"/>
                          </a:solidFill>
                          <a:latin typeface="Courier New" panose="02070309020205020404" pitchFamily="49" charset="0"/>
                        </a:rPr>
                        <a:t>DATEDIFF(</a:t>
                      </a:r>
                      <a:r>
                        <a:rPr lang="en-US" altLang="en-US" sz="2400" b="0" i="1" dirty="0">
                          <a:solidFill>
                            <a:srgbClr val="000000"/>
                          </a:solidFill>
                          <a:latin typeface="Courier New" panose="02070309020205020404" pitchFamily="49" charset="0"/>
                        </a:rPr>
                        <a:t>date</a:t>
                      </a:r>
                      <a:r>
                        <a:rPr lang="en-US" altLang="en-US" sz="2400" b="0" dirty="0">
                          <a:solidFill>
                            <a:srgbClr val="000000"/>
                          </a:solidFill>
                          <a:latin typeface="Courier New" panose="02070309020205020404" pitchFamily="49" charset="0"/>
                        </a:rPr>
                        <a:t>, </a:t>
                      </a:r>
                      <a:r>
                        <a:rPr lang="en-US" altLang="en-US" sz="2400" b="0" i="1" dirty="0">
                          <a:solidFill>
                            <a:srgbClr val="000000"/>
                          </a:solidFill>
                          <a:latin typeface="Courier New" panose="02070309020205020404" pitchFamily="49" charset="0"/>
                        </a:rPr>
                        <a:t>date</a:t>
                      </a:r>
                      <a:r>
                        <a:rPr lang="en-US" altLang="en-US" sz="2400" b="0" dirty="0">
                          <a:solidFill>
                            <a:srgbClr val="000000"/>
                          </a:solidFill>
                          <a:latin typeface="Courier New" panose="02070309020205020404" pitchFamily="49" charset="0"/>
                        </a:rPr>
                        <a: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Difference in days between two dates</a:t>
                      </a:r>
                    </a:p>
                  </a:txBody>
                  <a:tcPr marL="137160" marR="137160" marT="68580" marB="68580"/>
                </a:tc>
                <a:extLst>
                  <a:ext uri="{0D108BD9-81ED-4DB2-BD59-A6C34878D82A}">
                    <a16:rowId xmlns:a16="http://schemas.microsoft.com/office/drawing/2014/main" xmlns="" val="10003"/>
                  </a:ext>
                </a:extLst>
              </a:tr>
              <a:tr h="556260">
                <a:tc>
                  <a:txBody>
                    <a:bodyPr/>
                    <a:lstStyle/>
                    <a:p>
                      <a:r>
                        <a:rPr lang="en-US" altLang="en-US" sz="2400" b="0" dirty="0">
                          <a:solidFill>
                            <a:srgbClr val="000000"/>
                          </a:solidFill>
                          <a:latin typeface="Courier New" panose="02070309020205020404" pitchFamily="49" charset="0"/>
                        </a:rPr>
                        <a:t>LAST_DAY(</a:t>
                      </a:r>
                      <a:r>
                        <a:rPr lang="en-US" altLang="en-US" sz="2400" b="0" i="1" dirty="0">
                          <a:solidFill>
                            <a:srgbClr val="000000"/>
                          </a:solidFill>
                          <a:latin typeface="Courier New" panose="02070309020205020404" pitchFamily="49" charset="0"/>
                        </a:rPr>
                        <a:t>date</a:t>
                      </a:r>
                      <a:r>
                        <a:rPr lang="en-US" altLang="en-US" sz="2400" b="0" dirty="0">
                          <a:solidFill>
                            <a:srgbClr val="000000"/>
                          </a:solidFill>
                          <a:latin typeface="Courier New" panose="02070309020205020404" pitchFamily="49" charset="0"/>
                        </a:rPr>
                        <a:t>)</a:t>
                      </a:r>
                      <a:endParaRPr lang="en-US" sz="24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Last day of the month</a:t>
                      </a:r>
                    </a:p>
                  </a:txBody>
                  <a:tcPr marL="137160" marR="137160" marT="68580" marB="68580"/>
                </a:tc>
                <a:extLst>
                  <a:ext uri="{0D108BD9-81ED-4DB2-BD59-A6C34878D82A}">
                    <a16:rowId xmlns:a16="http://schemas.microsoft.com/office/drawing/2014/main" xmlns="" val="10004"/>
                  </a:ext>
                </a:extLst>
              </a:tr>
              <a:tr h="556260">
                <a:tc>
                  <a:txBody>
                    <a:bodyPr/>
                    <a:lstStyle/>
                    <a:p>
                      <a:r>
                        <a:rPr lang="en-US" altLang="en-US" sz="2400" b="0" dirty="0">
                          <a:solidFill>
                            <a:srgbClr val="000000"/>
                          </a:solidFill>
                          <a:latin typeface="Courier New" panose="02070309020205020404" pitchFamily="49" charset="0"/>
                        </a:rPr>
                        <a:t>MONTH(</a:t>
                      </a:r>
                      <a:r>
                        <a:rPr lang="en-US" altLang="en-US" sz="2400" b="0" i="1" dirty="0">
                          <a:solidFill>
                            <a:srgbClr val="000000"/>
                          </a:solidFill>
                          <a:latin typeface="Courier New" panose="02070309020205020404" pitchFamily="49" charset="0"/>
                        </a:rPr>
                        <a:t>date</a:t>
                      </a:r>
                      <a:r>
                        <a:rPr lang="en-US" altLang="en-US" sz="2400" b="0" dirty="0">
                          <a:solidFill>
                            <a:srgbClr val="000000"/>
                          </a:solidFill>
                          <a:latin typeface="Courier New" panose="02070309020205020404" pitchFamily="49" charset="0"/>
                        </a:rPr>
                        <a: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The</a:t>
                      </a:r>
                      <a:r>
                        <a:rPr lang="en-US" altLang="en-US" sz="2400" baseline="0" dirty="0">
                          <a:solidFill>
                            <a:srgbClr val="000000"/>
                          </a:solidFill>
                        </a:rPr>
                        <a:t> month number of the date</a:t>
                      </a:r>
                      <a:endParaRPr lang="en-US" altLang="en-US" sz="2400" dirty="0">
                        <a:solidFill>
                          <a:srgbClr val="000000"/>
                        </a:solidFill>
                      </a:endParaRPr>
                    </a:p>
                  </a:txBody>
                  <a:tcPr marL="137160" marR="137160" marT="68580" marB="68580"/>
                </a:tc>
                <a:extLst>
                  <a:ext uri="{0D108BD9-81ED-4DB2-BD59-A6C34878D82A}">
                    <a16:rowId xmlns:a16="http://schemas.microsoft.com/office/drawing/2014/main" xmlns="" val="10005"/>
                  </a:ext>
                </a:extLst>
              </a:tr>
              <a:tr h="556260">
                <a:tc>
                  <a:txBody>
                    <a:bodyPr/>
                    <a:lstStyle/>
                    <a:p>
                      <a:r>
                        <a:rPr lang="en-US" altLang="en-US" sz="2400" b="0" dirty="0">
                          <a:solidFill>
                            <a:srgbClr val="000000"/>
                          </a:solidFill>
                          <a:latin typeface="Courier New" panose="02070309020205020404" pitchFamily="49" charset="0"/>
                        </a:rPr>
                        <a:t>YEAR(</a:t>
                      </a:r>
                      <a:r>
                        <a:rPr lang="en-US" altLang="en-US" sz="2400" b="0" i="1" dirty="0">
                          <a:solidFill>
                            <a:srgbClr val="000000"/>
                          </a:solidFill>
                          <a:latin typeface="Courier New" panose="02070309020205020404" pitchFamily="49" charset="0"/>
                        </a:rPr>
                        <a:t>date</a:t>
                      </a:r>
                      <a:r>
                        <a:rPr lang="en-US" altLang="en-US" sz="2400" b="0" dirty="0">
                          <a:solidFill>
                            <a:srgbClr val="000000"/>
                          </a:solidFill>
                          <a:latin typeface="Courier New" panose="02070309020205020404" pitchFamily="49" charset="0"/>
                        </a:rPr>
                        <a: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The year of the date</a:t>
                      </a:r>
                    </a:p>
                  </a:txBody>
                  <a:tcPr marL="137160" marR="137160" marT="68580" marB="68580"/>
                </a:tc>
                <a:extLst>
                  <a:ext uri="{0D108BD9-81ED-4DB2-BD59-A6C34878D82A}">
                    <a16:rowId xmlns:a16="http://schemas.microsoft.com/office/drawing/2014/main" xmlns="" val="10006"/>
                  </a:ext>
                </a:extLst>
              </a:tr>
            </a:tbl>
          </a:graphicData>
        </a:graphic>
      </p:graphicFrame>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58821" y="6718554"/>
            <a:ext cx="3593592" cy="2398266"/>
          </a:xfrm>
          <a:prstGeom prst="round2DiagRect">
            <a:avLst>
              <a:gd name="adj1" fmla="val 16667"/>
              <a:gd name="adj2" fmla="val 0"/>
            </a:avLst>
          </a:prstGeom>
          <a:ln w="57150" cap="sq">
            <a:solidFill>
              <a:srgbClr val="FFFFFF"/>
            </a:solidFill>
            <a:miter lim="800000"/>
          </a:ln>
          <a:effectLst/>
        </p:spPr>
      </p:pic>
      <p:grpSp>
        <p:nvGrpSpPr>
          <p:cNvPr id="6" name="Group 5"/>
          <p:cNvGrpSpPr/>
          <p:nvPr/>
        </p:nvGrpSpPr>
        <p:grpSpPr>
          <a:xfrm>
            <a:off x="12001501" y="7268917"/>
            <a:ext cx="1297538" cy="1297538"/>
            <a:chOff x="10958512" y="2984500"/>
            <a:chExt cx="685800" cy="685800"/>
          </a:xfrm>
        </p:grpSpPr>
        <p:sp>
          <p:nvSpPr>
            <p:cNvPr id="7" name="Oval 6"/>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sz="4200" b="1" dirty="0">
                <a:solidFill>
                  <a:schemeClr val="bg1"/>
                </a:solidFill>
                <a:latin typeface="Oracle Sans" panose="020B0503020204020204" pitchFamily="34" charset="0"/>
                <a:cs typeface="Oracle Sans" panose="020B0503020204020204" pitchFamily="34" charset="0"/>
              </a:endParaRPr>
            </a:p>
          </p:txBody>
        </p:sp>
        <p:pic>
          <p:nvPicPr>
            <p:cNvPr id="8"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pic>
        <p:nvPicPr>
          <p:cNvPr id="10" name="Picture 9">
            <a:extLst>
              <a:ext uri="{FF2B5EF4-FFF2-40B4-BE49-F238E27FC236}">
                <a16:creationId xmlns:a16="http://schemas.microsoft.com/office/drawing/2014/main" xmlns="" id="{FB3CD19E-826D-4140-A9F3-490A6990A5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000" y="685352"/>
            <a:ext cx="680564" cy="685800"/>
          </a:xfrm>
          <a:prstGeom prst="rect">
            <a:avLst/>
          </a:prstGeom>
        </p:spPr>
      </p:pic>
    </p:spTree>
    <p:custDataLst>
      <p:tags r:id="rId1"/>
    </p:custDataLst>
    <p:extLst>
      <p:ext uri="{BB962C8B-B14F-4D97-AF65-F5344CB8AC3E}">
        <p14:creationId xmlns:p14="http://schemas.microsoft.com/office/powerpoint/2010/main" val="267874814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Date Functions in MySQL</a:t>
            </a:r>
            <a:endParaRPr lang="en-US" dirty="0">
              <a:latin typeface="+mj-lt"/>
              <a:ea typeface="+mj-ea"/>
              <a:cs typeface="Oracle Sans" panose="020B0503020204020204" pitchFamily="34" charset="0"/>
            </a:endParaRPr>
          </a:p>
        </p:txBody>
      </p:sp>
      <p:sp>
        <p:nvSpPr>
          <p:cNvPr id="3" name="Content Placeholder 2"/>
          <p:cNvSpPr>
            <a:spLocks noGrp="1"/>
          </p:cNvSpPr>
          <p:nvPr>
            <p:ph idx="1"/>
          </p:nvPr>
        </p:nvSpPr>
        <p:spPr>
          <a:xfrm>
            <a:off x="933451" y="2272710"/>
            <a:ext cx="16421100" cy="115403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The following example uses MySQL date functions in the output as well as in the </a:t>
            </a:r>
            <a:r>
              <a:rPr lang="en-US" dirty="0">
                <a:latin typeface="Courier New" panose="02070309020205020404" pitchFamily="49" charset="0"/>
                <a:cs typeface="Oracle Sans" panose="020B0503020204020204" pitchFamily="34" charset="0"/>
              </a:rPr>
              <a:t>WHERE</a:t>
            </a:r>
            <a:r>
              <a:rPr lang="en-US" dirty="0">
                <a:latin typeface="Oracle Sans" panose="020B0503020204020204" pitchFamily="34" charset="0"/>
                <a:cs typeface="Oracle Sans" panose="020B0503020204020204" pitchFamily="34" charset="0"/>
              </a:rPr>
              <a:t> clause:</a:t>
            </a:r>
          </a:p>
        </p:txBody>
      </p:sp>
      <p:sp>
        <p:nvSpPr>
          <p:cNvPr id="4" name="Content Placeholder 2"/>
          <p:cNvSpPr txBox="1">
            <a:spLocks/>
          </p:cNvSpPr>
          <p:nvPr/>
        </p:nvSpPr>
        <p:spPr bwMode="gray">
          <a:xfrm>
            <a:off x="3095625" y="3724831"/>
            <a:ext cx="12096750" cy="21387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SELECT employee_id, hire_date, </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DATE_ADD(hire_date, INTERVAL 6 MONTH) AS Review,</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DATEDIFF(CURDATE(), hire_date) AS Tenure</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FROM employees</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WHERE hire_date &gt; DATE_SUB(CURDATE(), INTERVAL 4 YEAR);</a:t>
            </a:r>
            <a:endParaRPr lang="en-US" sz="2400" b="1" dirty="0">
              <a:solidFill>
                <a:schemeClr val="tx1">
                  <a:lumMod val="75000"/>
                </a:schemeClr>
              </a:solidFill>
              <a:effectLst>
                <a:outerShdw blurRad="38100" dist="38100" dir="2700000" algn="tl">
                  <a:srgbClr val="FFFFFF"/>
                </a:outerShdw>
              </a:effectLst>
              <a:latin typeface="Courier New" pitchFamily="49" charset="0"/>
              <a:cs typeface="Oracle Sans" panose="020B050302020402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2653" y="6381759"/>
            <a:ext cx="4482695" cy="1857471"/>
          </a:xfrm>
          <a:prstGeom prst="rect">
            <a:avLst/>
          </a:prstGeom>
          <a:ln>
            <a:solidFill>
              <a:schemeClr val="tx1"/>
            </a:solidFill>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9664" y="6381759"/>
            <a:ext cx="680564" cy="685800"/>
          </a:xfrm>
          <a:prstGeom prst="rect">
            <a:avLst/>
          </a:prstGeom>
        </p:spPr>
      </p:pic>
      <p:pic>
        <p:nvPicPr>
          <p:cNvPr id="10" name="Picture 9">
            <a:extLst>
              <a:ext uri="{FF2B5EF4-FFF2-40B4-BE49-F238E27FC236}">
                <a16:creationId xmlns:a16="http://schemas.microsoft.com/office/drawing/2014/main" xmlns="" id="{79CE4D22-A63D-41CF-B386-5D13C283E2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685352"/>
            <a:ext cx="680564" cy="685800"/>
          </a:xfrm>
          <a:prstGeom prst="rect">
            <a:avLst/>
          </a:prstGeom>
        </p:spPr>
      </p:pic>
    </p:spTree>
    <p:custDataLst>
      <p:tags r:id="rId1"/>
    </p:custDataLst>
    <p:extLst>
      <p:ext uri="{BB962C8B-B14F-4D97-AF65-F5344CB8AC3E}">
        <p14:creationId xmlns:p14="http://schemas.microsoft.com/office/powerpoint/2010/main" val="863826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4800" dirty="0">
                <a:latin typeface="+mj-lt"/>
                <a:ea typeface="+mj-ea"/>
                <a:cs typeface="Oracle Sans" panose="020B0503020204020204" pitchFamily="34" charset="0"/>
              </a:rPr>
              <a:t>Extracting the Month or Year Portion of Dates in MySQL</a:t>
            </a:r>
          </a:p>
        </p:txBody>
      </p:sp>
      <p:sp>
        <p:nvSpPr>
          <p:cNvPr id="2" name="Content Placeholder 1"/>
          <p:cNvSpPr>
            <a:spLocks noGrp="1"/>
          </p:cNvSpPr>
          <p:nvPr>
            <p:ph idx="1"/>
          </p:nvPr>
        </p:nvSpPr>
        <p:spPr>
          <a:xfrm>
            <a:off x="933451" y="2272710"/>
            <a:ext cx="16421100" cy="17126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11907" indent="11907" defTabSz="342900">
              <a:spcBef>
                <a:spcPct val="20000"/>
              </a:spcBef>
              <a:defRPr/>
            </a:pPr>
            <a:r>
              <a:rPr lang="en-US" altLang="en-US" sz="3000" dirty="0">
                <a:latin typeface="Oracle Sans" panose="020B0503020204020204" pitchFamily="34" charset="0"/>
                <a:cs typeface="Oracle Sans" panose="020B0503020204020204" pitchFamily="34" charset="0"/>
              </a:rPr>
              <a:t>Use the </a:t>
            </a:r>
            <a:r>
              <a:rPr lang="en-US" altLang="en-US" sz="3000" dirty="0">
                <a:latin typeface="Courier New" panose="02070309020205020404" pitchFamily="49" charset="0"/>
                <a:cs typeface="Oracle Sans" panose="020B0503020204020204" pitchFamily="34" charset="0"/>
              </a:rPr>
              <a:t>MONTH()</a:t>
            </a:r>
            <a:r>
              <a:rPr lang="en-US" altLang="en-US" sz="3000" dirty="0">
                <a:latin typeface="Oracle Sans" panose="020B0503020204020204" pitchFamily="34" charset="0"/>
                <a:cs typeface="Oracle Sans" panose="020B0503020204020204" pitchFamily="34" charset="0"/>
              </a:rPr>
              <a:t> or </a:t>
            </a:r>
            <a:r>
              <a:rPr lang="en-US" altLang="en-US" sz="3000" dirty="0">
                <a:latin typeface="Courier New" panose="02070309020205020404" pitchFamily="49" charset="0"/>
                <a:cs typeface="Oracle Sans" panose="020B0503020204020204" pitchFamily="34" charset="0"/>
              </a:rPr>
              <a:t>YEAR()</a:t>
            </a:r>
            <a:r>
              <a:rPr lang="en-US" altLang="en-US" sz="3000" dirty="0">
                <a:latin typeface="Oracle Sans" panose="020B0503020204020204" pitchFamily="34" charset="0"/>
                <a:cs typeface="Oracle Sans" panose="020B0503020204020204" pitchFamily="34" charset="0"/>
              </a:rPr>
              <a:t> function to extract those portions of a date.</a:t>
            </a:r>
            <a:r>
              <a:rPr lang="en-US" altLang="en-US" dirty="0">
                <a:latin typeface="Oracle Sans" panose="020B0503020204020204" pitchFamily="34" charset="0"/>
                <a:cs typeface="Oracle Sans" panose="020B0503020204020204" pitchFamily="34" charset="0"/>
              </a:rPr>
              <a:t> For example, the following query displays the employee number, hire date, and starting month for employees that started in </a:t>
            </a:r>
            <a:r>
              <a:rPr lang="en-US" altLang="en-US" dirty="0">
                <a:latin typeface="Courier New" panose="02070309020205020404" pitchFamily="49" charset="0"/>
                <a:cs typeface="Oracle Sans" panose="020B0503020204020204" pitchFamily="34" charset="0"/>
              </a:rPr>
              <a:t>2010</a:t>
            </a:r>
            <a:r>
              <a:rPr lang="en-US" altLang="en-US" dirty="0">
                <a:latin typeface="Oracle Sans" panose="020B0503020204020204" pitchFamily="34" charset="0"/>
                <a:cs typeface="Oracle Sans" panose="020B0503020204020204" pitchFamily="34" charset="0"/>
              </a:rPr>
              <a:t>.</a:t>
            </a:r>
            <a:endParaRPr lang="en-US" altLang="en-US" sz="3000" dirty="0">
              <a:latin typeface="Oracle Sans" panose="020B0503020204020204" pitchFamily="34" charset="0"/>
              <a:cs typeface="Oracle Sans" panose="020B0503020204020204" pitchFamily="34" charset="0"/>
            </a:endParaRPr>
          </a:p>
        </p:txBody>
      </p:sp>
      <p:sp>
        <p:nvSpPr>
          <p:cNvPr id="24" name="Content Placeholder 2"/>
          <p:cNvSpPr txBox="1">
            <a:spLocks/>
          </p:cNvSpPr>
          <p:nvPr/>
        </p:nvSpPr>
        <p:spPr>
          <a:xfrm>
            <a:off x="3200400" y="1714500"/>
            <a:ext cx="12315825" cy="227409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11907" indent="11907" defTabSz="342900">
              <a:spcBef>
                <a:spcPct val="20000"/>
              </a:spcBef>
              <a:buClr>
                <a:srgbClr val="000000"/>
              </a:buClr>
              <a:defRPr/>
            </a:pPr>
            <a:endParaRPr lang="en-US" altLang="en-US" sz="3300" b="1" kern="0" dirty="0">
              <a:solidFill>
                <a:srgbClr val="FF0000"/>
              </a:solidFill>
              <a:latin typeface="Courier New"/>
              <a:cs typeface="Oracle Sans" panose="020B0503020204020204" pitchFamily="34" charset="0"/>
            </a:endParaRPr>
          </a:p>
        </p:txBody>
      </p:sp>
      <p:sp>
        <p:nvSpPr>
          <p:cNvPr id="6" name="Content Placeholder 2"/>
          <p:cNvSpPr txBox="1">
            <a:spLocks/>
          </p:cNvSpPr>
          <p:nvPr/>
        </p:nvSpPr>
        <p:spPr bwMode="gray">
          <a:xfrm>
            <a:off x="3095625" y="4303660"/>
            <a:ext cx="12096750"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SELECT employee_id, hire_date, </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MONTH(hire_date)</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FROM employees</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WHERE YEAR(hire_date) = '2010';</a:t>
            </a:r>
            <a:endParaRPr lang="en-US" sz="2400" b="1" dirty="0">
              <a:solidFill>
                <a:schemeClr val="tx1">
                  <a:lumMod val="75000"/>
                </a:schemeClr>
              </a:solidFill>
              <a:effectLst>
                <a:outerShdw blurRad="38100" dist="38100" dir="2700000" algn="tl">
                  <a:srgbClr val="FFFFFF"/>
                </a:outerShdw>
              </a:effectLst>
              <a:latin typeface="Courier New" pitchFamily="49" charset="0"/>
              <a:cs typeface="Oracle Sans" panose="020B0503020204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5993" y="6515105"/>
            <a:ext cx="4396014" cy="891585"/>
          </a:xfrm>
          <a:prstGeom prst="rect">
            <a:avLst/>
          </a:prstGeom>
          <a:ln>
            <a:solidFill>
              <a:schemeClr val="tx1"/>
            </a:solidFill>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1188" y="6515105"/>
            <a:ext cx="680564" cy="685800"/>
          </a:xfrm>
          <a:prstGeom prst="rect">
            <a:avLst/>
          </a:prstGeom>
        </p:spPr>
      </p:pic>
      <p:pic>
        <p:nvPicPr>
          <p:cNvPr id="13" name="Picture 12">
            <a:extLst>
              <a:ext uri="{FF2B5EF4-FFF2-40B4-BE49-F238E27FC236}">
                <a16:creationId xmlns:a16="http://schemas.microsoft.com/office/drawing/2014/main" xmlns="" id="{08ADC0C4-BAB3-4DFA-86C2-B3EEA9B6E2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685352"/>
            <a:ext cx="680564" cy="685800"/>
          </a:xfrm>
          <a:prstGeom prst="rect">
            <a:avLst/>
          </a:prstGeom>
        </p:spPr>
      </p:pic>
    </p:spTree>
    <p:custDataLst>
      <p:tags r:id="rId1"/>
    </p:custDataLst>
    <p:extLst>
      <p:ext uri="{BB962C8B-B14F-4D97-AF65-F5344CB8AC3E}">
        <p14:creationId xmlns:p14="http://schemas.microsoft.com/office/powerpoint/2010/main" val="3712413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Summary</a:t>
            </a:r>
          </a:p>
        </p:txBody>
      </p:sp>
      <p:sp>
        <p:nvSpPr>
          <p:cNvPr id="15" name="Content Placeholder 2">
            <a:extLst>
              <a:ext uri="{FF2B5EF4-FFF2-40B4-BE49-F238E27FC236}">
                <a16:creationId xmlns:a16="http://schemas.microsoft.com/office/drawing/2014/main" xmlns="" id="{3F7EBF1B-44E8-464A-8904-BECB9EBCC0C8}"/>
              </a:ext>
            </a:extLst>
          </p:cNvPr>
          <p:cNvSpPr>
            <a:spLocks noGrp="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In this lesson, you should have learned how to:</a:t>
            </a:r>
          </a:p>
          <a:p>
            <a:pPr lvl="1" eaLnBrk="1" hangingPunct="1"/>
            <a:r>
              <a:rPr lang="en-US" altLang="en-US" dirty="0">
                <a:latin typeface="Oracle Sans" panose="020B0503020204020204" pitchFamily="34" charset="0"/>
                <a:cs typeface="Oracle Sans" panose="020B0503020204020204" pitchFamily="34" charset="0"/>
              </a:rPr>
              <a:t>Describe the various types of functions available in SQL</a:t>
            </a:r>
          </a:p>
          <a:p>
            <a:pPr lvl="1" eaLnBrk="1" hangingPunct="1"/>
            <a:r>
              <a:rPr lang="en-US" altLang="en-US" dirty="0">
                <a:latin typeface="Oracle Sans" panose="020B0503020204020204" pitchFamily="34" charset="0"/>
                <a:cs typeface="Oracle Sans" panose="020B0503020204020204" pitchFamily="34" charset="0"/>
              </a:rPr>
              <a:t>Use the character, number, and date functions in </a:t>
            </a:r>
            <a:r>
              <a:rPr lang="en-US" altLang="en-US" dirty="0">
                <a:latin typeface="Courier New" pitchFamily="49" charset="0"/>
                <a:cs typeface="Courier New" pitchFamily="49" charset="0"/>
              </a:rPr>
              <a:t>SELECT</a:t>
            </a:r>
            <a:r>
              <a:rPr lang="en-US" altLang="en-US" dirty="0">
                <a:latin typeface="Oracle Sans" panose="020B0503020204020204" pitchFamily="34" charset="0"/>
                <a:cs typeface="Oracle Sans" panose="020B0503020204020204" pitchFamily="34" charset="0"/>
              </a:rPr>
              <a:t> statements</a:t>
            </a:r>
          </a:p>
        </p:txBody>
      </p:sp>
    </p:spTree>
    <p:custDataLst>
      <p:tags r:id="rId1"/>
    </p:custDataLst>
    <p:extLst>
      <p:ext uri="{BB962C8B-B14F-4D97-AF65-F5344CB8AC3E}">
        <p14:creationId xmlns:p14="http://schemas.microsoft.com/office/powerpoint/2010/main" val="2134570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Practice 4: Overview</a:t>
            </a:r>
          </a:p>
        </p:txBody>
      </p:sp>
      <p:sp>
        <p:nvSpPr>
          <p:cNvPr id="7" name="Rectangle 6"/>
          <p:cNvSpPr/>
          <p:nvPr/>
        </p:nvSpPr>
        <p:spPr bwMode="auto">
          <a:xfrm rot="16200000" flipV="1">
            <a:off x="14499431" y="4772026"/>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
        <p:nvSpPr>
          <p:cNvPr id="13" name="Rectangle 5">
            <a:extLst>
              <a:ext uri="{FF2B5EF4-FFF2-40B4-BE49-F238E27FC236}">
                <a16:creationId xmlns:a16="http://schemas.microsoft.com/office/drawing/2014/main" xmlns="" id="{C05D6830-2C25-4DD5-AF72-78D47F4D356A}"/>
              </a:ext>
            </a:extLst>
          </p:cNvPr>
          <p:cNvSpPr>
            <a:spLocks noGrp="1" noChangeArrowheads="1"/>
          </p:cNvSpPr>
          <p:nvPr>
            <p:ph idx="1"/>
          </p:nvPr>
        </p:nvSpPr>
        <p:spPr>
          <a:xfrm>
            <a:off x="933451" y="2272710"/>
            <a:ext cx="16421100" cy="219296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This practice covers the following topics:</a:t>
            </a:r>
          </a:p>
          <a:p>
            <a:pPr lvl="1" eaLnBrk="1" hangingPunct="1"/>
            <a:r>
              <a:rPr lang="en-US" altLang="en-US" dirty="0">
                <a:latin typeface="Oracle Sans" panose="020B0503020204020204" pitchFamily="34" charset="0"/>
                <a:cs typeface="Oracle Sans" panose="020B0503020204020204" pitchFamily="34" charset="0"/>
              </a:rPr>
              <a:t>Writing a query that displays the </a:t>
            </a:r>
            <a:r>
              <a:rPr lang="en-US" altLang="en-US" dirty="0">
                <a:latin typeface="Courier New" pitchFamily="49" charset="0"/>
                <a:cs typeface="Courier New" pitchFamily="49" charset="0"/>
              </a:rPr>
              <a:t>SYSDATE</a:t>
            </a:r>
          </a:p>
          <a:p>
            <a:pPr lvl="1" eaLnBrk="1" hangingPunct="1"/>
            <a:r>
              <a:rPr lang="en-US" altLang="en-US" dirty="0">
                <a:latin typeface="Oracle Sans" panose="020B0503020204020204" pitchFamily="34" charset="0"/>
                <a:cs typeface="Oracle Sans" panose="020B0503020204020204" pitchFamily="34" charset="0"/>
              </a:rPr>
              <a:t>Creating queries that require the use of numeric, character, and date functions</a:t>
            </a:r>
          </a:p>
          <a:p>
            <a:pPr lvl="1" eaLnBrk="1" hangingPunct="1"/>
            <a:r>
              <a:rPr lang="en-US" altLang="en-US" dirty="0">
                <a:latin typeface="Oracle Sans" panose="020B0503020204020204" pitchFamily="34" charset="0"/>
                <a:cs typeface="Oracle Sans" panose="020B0503020204020204" pitchFamily="34" charset="0"/>
              </a:rPr>
              <a:t>Performing calculations of years and months of service for an employee</a:t>
            </a:r>
          </a:p>
        </p:txBody>
      </p:sp>
    </p:spTree>
    <p:custDataLst>
      <p:tags r:id="rId1"/>
    </p:custDataLst>
    <p:extLst>
      <p:ext uri="{BB962C8B-B14F-4D97-AF65-F5344CB8AC3E}">
        <p14:creationId xmlns:p14="http://schemas.microsoft.com/office/powerpoint/2010/main" val="32533796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31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10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4103">
            <a:extLst>
              <a:ext uri="{FF2B5EF4-FFF2-40B4-BE49-F238E27FC236}">
                <a16:creationId xmlns:a16="http://schemas.microsoft.com/office/drawing/2014/main" xmlns="" id="{50AF0F96-3D73-4D23-B60A-6988005212F7}"/>
              </a:ext>
            </a:extLst>
          </p:cNvPr>
          <p:cNvSpPr txBox="1">
            <a:spLocks noGrp="1" noChangeArrowheads="1"/>
          </p:cNvSpPr>
          <p:nvPr>
            <p:ph idx="1"/>
          </p:nvPr>
        </p:nvSpPr>
        <p:spPr bwMode="gray">
          <a:xfrm>
            <a:off x="933450" y="2273300"/>
            <a:ext cx="16421100" cy="3843099"/>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Single-row SQL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Character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Nesting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Number functions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Oracle Databases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Working with dates in MySQL Databases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Date functions</a:t>
            </a:r>
          </a:p>
        </p:txBody>
      </p:sp>
    </p:spTree>
    <p:custDataLst>
      <p:tags r:id="rId1"/>
    </p:custDataLst>
    <p:extLst>
      <p:ext uri="{BB962C8B-B14F-4D97-AF65-F5344CB8AC3E}">
        <p14:creationId xmlns:p14="http://schemas.microsoft.com/office/powerpoint/2010/main" val="230567330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rot="5400000">
            <a:off x="12603529" y="3106962"/>
            <a:ext cx="7267130"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6" name="Round Diagonal Corner Rectangle 25"/>
          <p:cNvSpPr/>
          <p:nvPr/>
        </p:nvSpPr>
        <p:spPr bwMode="auto">
          <a:xfrm>
            <a:off x="14973300" y="862817"/>
            <a:ext cx="2527587" cy="2939637"/>
          </a:xfrm>
          <a:prstGeom prst="round2DiagRect">
            <a:avLst/>
          </a:prstGeom>
          <a:solidFill>
            <a:schemeClr val="bg1"/>
          </a:solidFill>
          <a:ln w="50800"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 name="Round Diagonal Corner Rectangle 5"/>
          <p:cNvSpPr/>
          <p:nvPr/>
        </p:nvSpPr>
        <p:spPr bwMode="auto">
          <a:xfrm>
            <a:off x="15094094" y="1003302"/>
            <a:ext cx="2286000" cy="2658666"/>
          </a:xfrm>
          <a:prstGeom prst="round2DiagRect">
            <a:avLst/>
          </a:prstGeom>
          <a:solidFill>
            <a:schemeClr val="bg1"/>
          </a:solidFill>
          <a:ln w="50800" cap="flat" cmpd="sng" algn="ctr">
            <a:solidFill>
              <a:srgbClr val="DBF3D9"/>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SQL Functions</a:t>
            </a:r>
          </a:p>
        </p:txBody>
      </p:sp>
      <p:grpSp>
        <p:nvGrpSpPr>
          <p:cNvPr id="4" name="Group 3"/>
          <p:cNvGrpSpPr/>
          <p:nvPr/>
        </p:nvGrpSpPr>
        <p:grpSpPr>
          <a:xfrm>
            <a:off x="4179094" y="2491979"/>
            <a:ext cx="9929813" cy="5303042"/>
            <a:chOff x="2784476" y="1662114"/>
            <a:chExt cx="6619875" cy="3535361"/>
          </a:xfrm>
        </p:grpSpPr>
        <p:sp>
          <p:nvSpPr>
            <p:cNvPr id="2" name="Rectangle 3"/>
            <p:cNvSpPr>
              <a:spLocks noChangeArrowheads="1"/>
            </p:cNvSpPr>
            <p:nvPr/>
          </p:nvSpPr>
          <p:spPr bwMode="blackWhite">
            <a:xfrm>
              <a:off x="4937918" y="1957388"/>
              <a:ext cx="2351088" cy="931862"/>
            </a:xfrm>
            <a:prstGeom prst="rect">
              <a:avLst/>
            </a:prstGeom>
            <a:solidFill>
              <a:schemeClr val="accent1">
                <a:lumMod val="60000"/>
                <a:lumOff val="40000"/>
              </a:schemeClr>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bg1"/>
                  </a:solidFill>
                  <a:latin typeface="Oracle Sans" panose="020B0503020204020204" pitchFamily="34" charset="0"/>
                  <a:cs typeface="Oracle Sans" panose="020B0503020204020204" pitchFamily="34" charset="0"/>
                </a:rPr>
                <a:t>Function</a:t>
              </a:r>
            </a:p>
          </p:txBody>
        </p:sp>
        <p:sp>
          <p:nvSpPr>
            <p:cNvPr id="12292" name="Rectangle 4"/>
            <p:cNvSpPr>
              <a:spLocks noChangeArrowheads="1"/>
            </p:cNvSpPr>
            <p:nvPr/>
          </p:nvSpPr>
          <p:spPr bwMode="auto">
            <a:xfrm>
              <a:off x="3746500" y="1662114"/>
              <a:ext cx="672193" cy="33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dirty="0">
                  <a:solidFill>
                    <a:schemeClr val="tx1">
                      <a:lumMod val="50000"/>
                    </a:schemeClr>
                  </a:solidFill>
                  <a:latin typeface="+mn-lt"/>
                  <a:cs typeface="Oracle Sans" panose="020B0503020204020204" pitchFamily="34" charset="0"/>
                </a:rPr>
                <a:t>Input</a:t>
              </a:r>
            </a:p>
          </p:txBody>
        </p:sp>
        <p:sp>
          <p:nvSpPr>
            <p:cNvPr id="12293" name="Freeform 5"/>
            <p:cNvSpPr>
              <a:spLocks/>
            </p:cNvSpPr>
            <p:nvPr/>
          </p:nvSpPr>
          <p:spPr bwMode="auto">
            <a:xfrm>
              <a:off x="3422650" y="2128838"/>
              <a:ext cx="1490662" cy="887412"/>
            </a:xfrm>
            <a:custGeom>
              <a:avLst/>
              <a:gdLst>
                <a:gd name="T0" fmla="*/ 0 w 939"/>
                <a:gd name="T1" fmla="*/ 2147483647 h 559"/>
                <a:gd name="T2" fmla="*/ 0 w 939"/>
                <a:gd name="T3" fmla="*/ 0 h 559"/>
                <a:gd name="T4" fmla="*/ 2147483647 w 939"/>
                <a:gd name="T5" fmla="*/ 0 h 559"/>
                <a:gd name="T6" fmla="*/ 0 60000 65536"/>
                <a:gd name="T7" fmla="*/ 0 60000 65536"/>
                <a:gd name="T8" fmla="*/ 0 60000 65536"/>
                <a:gd name="T9" fmla="*/ 0 w 939"/>
                <a:gd name="T10" fmla="*/ 0 h 559"/>
                <a:gd name="T11" fmla="*/ 939 w 939"/>
                <a:gd name="T12" fmla="*/ 559 h 559"/>
              </a:gdLst>
              <a:ahLst/>
              <a:cxnLst>
                <a:cxn ang="T6">
                  <a:pos x="T0" y="T1"/>
                </a:cxn>
                <a:cxn ang="T7">
                  <a:pos x="T2" y="T3"/>
                </a:cxn>
                <a:cxn ang="T8">
                  <a:pos x="T4" y="T5"/>
                </a:cxn>
              </a:cxnLst>
              <a:rect l="T9" t="T10" r="T11" b="T12"/>
              <a:pathLst>
                <a:path w="939" h="559">
                  <a:moveTo>
                    <a:pt x="0" y="558"/>
                  </a:moveTo>
                  <a:lnTo>
                    <a:pt x="0" y="0"/>
                  </a:lnTo>
                  <a:lnTo>
                    <a:pt x="938" y="0"/>
                  </a:lnTo>
                </a:path>
              </a:pathLst>
            </a:custGeom>
            <a:noFill/>
            <a:ln w="28575" cap="rnd" cmpd="sng">
              <a:solidFill>
                <a:schemeClr val="tx1">
                  <a:lumMod val="50000"/>
                </a:schemeClr>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latin typeface="Oracle Sans" panose="020B0503020204020204" pitchFamily="34" charset="0"/>
                <a:cs typeface="Oracle Sans" panose="020B0503020204020204" pitchFamily="34" charset="0"/>
              </a:endParaRPr>
            </a:p>
          </p:txBody>
        </p:sp>
        <p:sp>
          <p:nvSpPr>
            <p:cNvPr id="12294" name="Freeform 6"/>
            <p:cNvSpPr>
              <a:spLocks/>
            </p:cNvSpPr>
            <p:nvPr/>
          </p:nvSpPr>
          <p:spPr bwMode="auto">
            <a:xfrm>
              <a:off x="4260850" y="2652714"/>
              <a:ext cx="652462" cy="2078037"/>
            </a:xfrm>
            <a:custGeom>
              <a:avLst/>
              <a:gdLst>
                <a:gd name="T0" fmla="*/ 0 w 411"/>
                <a:gd name="T1" fmla="*/ 2147483647 h 1309"/>
                <a:gd name="T2" fmla="*/ 0 w 411"/>
                <a:gd name="T3" fmla="*/ 0 h 1309"/>
                <a:gd name="T4" fmla="*/ 2147483647 w 411"/>
                <a:gd name="T5" fmla="*/ 0 h 1309"/>
                <a:gd name="T6" fmla="*/ 0 60000 65536"/>
                <a:gd name="T7" fmla="*/ 0 60000 65536"/>
                <a:gd name="T8" fmla="*/ 0 60000 65536"/>
                <a:gd name="T9" fmla="*/ 0 w 411"/>
                <a:gd name="T10" fmla="*/ 0 h 1309"/>
                <a:gd name="T11" fmla="*/ 411 w 411"/>
                <a:gd name="T12" fmla="*/ 1309 h 1309"/>
              </a:gdLst>
              <a:ahLst/>
              <a:cxnLst>
                <a:cxn ang="T6">
                  <a:pos x="T0" y="T1"/>
                </a:cxn>
                <a:cxn ang="T7">
                  <a:pos x="T2" y="T3"/>
                </a:cxn>
                <a:cxn ang="T8">
                  <a:pos x="T4" y="T5"/>
                </a:cxn>
              </a:cxnLst>
              <a:rect l="T9" t="T10" r="T11" b="T12"/>
              <a:pathLst>
                <a:path w="411" h="1309">
                  <a:moveTo>
                    <a:pt x="0" y="1308"/>
                  </a:moveTo>
                  <a:lnTo>
                    <a:pt x="0" y="0"/>
                  </a:lnTo>
                  <a:lnTo>
                    <a:pt x="410" y="0"/>
                  </a:lnTo>
                </a:path>
              </a:pathLst>
            </a:custGeom>
            <a:noFill/>
            <a:ln w="28575" cap="rnd" cmpd="sng">
              <a:solidFill>
                <a:schemeClr val="tx1">
                  <a:lumMod val="50000"/>
                </a:schemeClr>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latin typeface="Oracle Sans" panose="020B0503020204020204" pitchFamily="34" charset="0"/>
                <a:cs typeface="Oracle Sans" panose="020B0503020204020204" pitchFamily="34" charset="0"/>
              </a:endParaRPr>
            </a:p>
          </p:txBody>
        </p:sp>
        <p:sp>
          <p:nvSpPr>
            <p:cNvPr id="12295" name="Freeform 7"/>
            <p:cNvSpPr>
              <a:spLocks/>
            </p:cNvSpPr>
            <p:nvPr/>
          </p:nvSpPr>
          <p:spPr bwMode="auto">
            <a:xfrm>
              <a:off x="3841750" y="2386014"/>
              <a:ext cx="1071562" cy="1182687"/>
            </a:xfrm>
            <a:custGeom>
              <a:avLst/>
              <a:gdLst>
                <a:gd name="T0" fmla="*/ 0 w 675"/>
                <a:gd name="T1" fmla="*/ 2147483647 h 745"/>
                <a:gd name="T2" fmla="*/ 0 w 675"/>
                <a:gd name="T3" fmla="*/ 0 h 745"/>
                <a:gd name="T4" fmla="*/ 2147483647 w 675"/>
                <a:gd name="T5" fmla="*/ 0 h 745"/>
                <a:gd name="T6" fmla="*/ 0 60000 65536"/>
                <a:gd name="T7" fmla="*/ 0 60000 65536"/>
                <a:gd name="T8" fmla="*/ 0 60000 65536"/>
                <a:gd name="T9" fmla="*/ 0 w 675"/>
                <a:gd name="T10" fmla="*/ 0 h 745"/>
                <a:gd name="T11" fmla="*/ 675 w 675"/>
                <a:gd name="T12" fmla="*/ 745 h 745"/>
              </a:gdLst>
              <a:ahLst/>
              <a:cxnLst>
                <a:cxn ang="T6">
                  <a:pos x="T0" y="T1"/>
                </a:cxn>
                <a:cxn ang="T7">
                  <a:pos x="T2" y="T3"/>
                </a:cxn>
                <a:cxn ang="T8">
                  <a:pos x="T4" y="T5"/>
                </a:cxn>
              </a:cxnLst>
              <a:rect l="T9" t="T10" r="T11" b="T12"/>
              <a:pathLst>
                <a:path w="675" h="745">
                  <a:moveTo>
                    <a:pt x="0" y="744"/>
                  </a:moveTo>
                  <a:lnTo>
                    <a:pt x="0" y="0"/>
                  </a:lnTo>
                  <a:lnTo>
                    <a:pt x="674" y="0"/>
                  </a:lnTo>
                </a:path>
              </a:pathLst>
            </a:custGeom>
            <a:noFill/>
            <a:ln w="28575" cap="rnd" cmpd="sng">
              <a:solidFill>
                <a:schemeClr val="tx1">
                  <a:lumMod val="50000"/>
                </a:schemeClr>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latin typeface="Oracle Sans" panose="020B0503020204020204" pitchFamily="34" charset="0"/>
                <a:cs typeface="Oracle Sans" panose="020B0503020204020204" pitchFamily="34" charset="0"/>
              </a:endParaRPr>
            </a:p>
          </p:txBody>
        </p:sp>
        <p:sp>
          <p:nvSpPr>
            <p:cNvPr id="12296" name="Rectangle 8"/>
            <p:cNvSpPr>
              <a:spLocks noChangeArrowheads="1"/>
            </p:cNvSpPr>
            <p:nvPr/>
          </p:nvSpPr>
          <p:spPr bwMode="blackWhite">
            <a:xfrm>
              <a:off x="2784476" y="2857500"/>
              <a:ext cx="890587" cy="527050"/>
            </a:xfrm>
            <a:prstGeom prst="rect">
              <a:avLst/>
            </a:prstGeom>
            <a:solidFill>
              <a:srgbClr val="B8E08C"/>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tx1">
                      <a:lumMod val="50000"/>
                    </a:schemeClr>
                  </a:solidFill>
                  <a:latin typeface="Oracle Sans" panose="020B0503020204020204" pitchFamily="34" charset="0"/>
                  <a:cs typeface="Oracle Sans" panose="020B0503020204020204" pitchFamily="34" charset="0"/>
                </a:rPr>
                <a:t>arg 1</a:t>
              </a:r>
            </a:p>
          </p:txBody>
        </p:sp>
        <p:sp>
          <p:nvSpPr>
            <p:cNvPr id="12297" name="Rectangle 9"/>
            <p:cNvSpPr>
              <a:spLocks noChangeArrowheads="1"/>
            </p:cNvSpPr>
            <p:nvPr/>
          </p:nvSpPr>
          <p:spPr bwMode="blackWhite">
            <a:xfrm>
              <a:off x="3249612" y="3497263"/>
              <a:ext cx="889000" cy="525462"/>
            </a:xfrm>
            <a:prstGeom prst="rect">
              <a:avLst/>
            </a:prstGeom>
            <a:solidFill>
              <a:srgbClr val="B8E08C"/>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tx1">
                      <a:lumMod val="50000"/>
                    </a:schemeClr>
                  </a:solidFill>
                  <a:latin typeface="Oracle Sans" panose="020B0503020204020204" pitchFamily="34" charset="0"/>
                  <a:cs typeface="Oracle Sans" panose="020B0503020204020204" pitchFamily="34" charset="0"/>
                </a:rPr>
                <a:t>arg 2</a:t>
              </a:r>
            </a:p>
          </p:txBody>
        </p:sp>
        <p:sp>
          <p:nvSpPr>
            <p:cNvPr id="12298" name="Rectangle 10"/>
            <p:cNvSpPr>
              <a:spLocks noChangeArrowheads="1"/>
            </p:cNvSpPr>
            <p:nvPr/>
          </p:nvSpPr>
          <p:spPr bwMode="blackWhite">
            <a:xfrm>
              <a:off x="3770312" y="4672013"/>
              <a:ext cx="890588" cy="525462"/>
            </a:xfrm>
            <a:prstGeom prst="rect">
              <a:avLst/>
            </a:prstGeom>
            <a:solidFill>
              <a:srgbClr val="B8E08C"/>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tx1">
                      <a:lumMod val="50000"/>
                    </a:schemeClr>
                  </a:solidFill>
                  <a:latin typeface="Oracle Sans" panose="020B0503020204020204" pitchFamily="34" charset="0"/>
                  <a:cs typeface="Oracle Sans" panose="020B0503020204020204" pitchFamily="34" charset="0"/>
                </a:rPr>
                <a:t>arg n</a:t>
              </a:r>
            </a:p>
          </p:txBody>
        </p:sp>
        <p:grpSp>
          <p:nvGrpSpPr>
            <p:cNvPr id="12300" name="Group 11"/>
            <p:cNvGrpSpPr>
              <a:grpSpLocks/>
            </p:cNvGrpSpPr>
            <p:nvPr/>
          </p:nvGrpSpPr>
          <p:grpSpPr bwMode="auto">
            <a:xfrm>
              <a:off x="3656013" y="4141788"/>
              <a:ext cx="403225" cy="423863"/>
              <a:chOff x="1323" y="2642"/>
              <a:chExt cx="254" cy="267"/>
            </a:xfrm>
          </p:grpSpPr>
          <p:sp>
            <p:nvSpPr>
              <p:cNvPr id="12305" name="Rectangle 12"/>
              <p:cNvSpPr>
                <a:spLocks noChangeArrowheads="1"/>
              </p:cNvSpPr>
              <p:nvPr/>
            </p:nvSpPr>
            <p:spPr bwMode="blackWhite">
              <a:xfrm>
                <a:off x="1323" y="2642"/>
                <a:ext cx="62" cy="74"/>
              </a:xfrm>
              <a:prstGeom prst="rect">
                <a:avLst/>
              </a:prstGeom>
              <a:solidFill>
                <a:srgbClr val="92D050"/>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2306" name="Rectangle 13"/>
              <p:cNvSpPr>
                <a:spLocks noChangeArrowheads="1"/>
              </p:cNvSpPr>
              <p:nvPr/>
            </p:nvSpPr>
            <p:spPr bwMode="blackWhite">
              <a:xfrm>
                <a:off x="1417" y="2737"/>
                <a:ext cx="63" cy="75"/>
              </a:xfrm>
              <a:prstGeom prst="rect">
                <a:avLst/>
              </a:prstGeom>
              <a:solidFill>
                <a:srgbClr val="92D050"/>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2307" name="Rectangle 14"/>
              <p:cNvSpPr>
                <a:spLocks noChangeArrowheads="1"/>
              </p:cNvSpPr>
              <p:nvPr/>
            </p:nvSpPr>
            <p:spPr bwMode="blackWhite">
              <a:xfrm>
                <a:off x="1514" y="2834"/>
                <a:ext cx="63" cy="75"/>
              </a:xfrm>
              <a:prstGeom prst="rect">
                <a:avLst/>
              </a:prstGeom>
              <a:solidFill>
                <a:srgbClr val="92D050"/>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
          <p:nvSpPr>
            <p:cNvPr id="3" name="Rectangle 15"/>
            <p:cNvSpPr>
              <a:spLocks noChangeArrowheads="1"/>
            </p:cNvSpPr>
            <p:nvPr/>
          </p:nvSpPr>
          <p:spPr bwMode="auto">
            <a:xfrm>
              <a:off x="4808537" y="2919413"/>
              <a:ext cx="2609850" cy="33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dirty="0">
                  <a:solidFill>
                    <a:schemeClr val="tx1">
                      <a:lumMod val="50000"/>
                    </a:schemeClr>
                  </a:solidFill>
                  <a:latin typeface="+mn-lt"/>
                  <a:cs typeface="Oracle Sans" panose="020B0503020204020204" pitchFamily="34" charset="0"/>
                </a:rPr>
                <a:t>Function performs action</a:t>
              </a:r>
            </a:p>
          </p:txBody>
        </p:sp>
        <p:sp>
          <p:nvSpPr>
            <p:cNvPr id="12301" name="Freeform 16"/>
            <p:cNvSpPr>
              <a:spLocks/>
            </p:cNvSpPr>
            <p:nvPr/>
          </p:nvSpPr>
          <p:spPr bwMode="auto">
            <a:xfrm>
              <a:off x="7280276" y="2366963"/>
              <a:ext cx="1239837" cy="1262062"/>
            </a:xfrm>
            <a:custGeom>
              <a:avLst/>
              <a:gdLst>
                <a:gd name="T0" fmla="*/ 0 w 781"/>
                <a:gd name="T1" fmla="*/ 0 h 795"/>
                <a:gd name="T2" fmla="*/ 2147483647 w 781"/>
                <a:gd name="T3" fmla="*/ 0 h 795"/>
                <a:gd name="T4" fmla="*/ 2147483647 w 781"/>
                <a:gd name="T5" fmla="*/ 2147483647 h 795"/>
                <a:gd name="T6" fmla="*/ 0 60000 65536"/>
                <a:gd name="T7" fmla="*/ 0 60000 65536"/>
                <a:gd name="T8" fmla="*/ 0 60000 65536"/>
                <a:gd name="T9" fmla="*/ 0 w 781"/>
                <a:gd name="T10" fmla="*/ 0 h 795"/>
                <a:gd name="T11" fmla="*/ 781 w 781"/>
                <a:gd name="T12" fmla="*/ 795 h 795"/>
              </a:gdLst>
              <a:ahLst/>
              <a:cxnLst>
                <a:cxn ang="T6">
                  <a:pos x="T0" y="T1"/>
                </a:cxn>
                <a:cxn ang="T7">
                  <a:pos x="T2" y="T3"/>
                </a:cxn>
                <a:cxn ang="T8">
                  <a:pos x="T4" y="T5"/>
                </a:cxn>
              </a:cxnLst>
              <a:rect l="T9" t="T10" r="T11" b="T12"/>
              <a:pathLst>
                <a:path w="781" h="795">
                  <a:moveTo>
                    <a:pt x="0" y="0"/>
                  </a:moveTo>
                  <a:lnTo>
                    <a:pt x="780" y="0"/>
                  </a:lnTo>
                  <a:lnTo>
                    <a:pt x="780" y="794"/>
                  </a:lnTo>
                </a:path>
              </a:pathLst>
            </a:custGeom>
            <a:noFill/>
            <a:ln w="28575" cap="rnd" cmpd="sng">
              <a:solidFill>
                <a:schemeClr val="tx1">
                  <a:lumMod val="50000"/>
                </a:schemeClr>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latin typeface="Oracle Sans" panose="020B0503020204020204" pitchFamily="34" charset="0"/>
                <a:cs typeface="Oracle Sans" panose="020B0503020204020204" pitchFamily="34" charset="0"/>
              </a:endParaRPr>
            </a:p>
          </p:txBody>
        </p:sp>
        <p:sp>
          <p:nvSpPr>
            <p:cNvPr id="12302" name="Rectangle 17"/>
            <p:cNvSpPr>
              <a:spLocks noChangeArrowheads="1"/>
            </p:cNvSpPr>
            <p:nvPr/>
          </p:nvSpPr>
          <p:spPr bwMode="auto">
            <a:xfrm>
              <a:off x="7461251" y="1936750"/>
              <a:ext cx="841043" cy="33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dirty="0">
                  <a:solidFill>
                    <a:schemeClr val="tx1">
                      <a:lumMod val="50000"/>
                    </a:schemeClr>
                  </a:solidFill>
                  <a:latin typeface="+mn-lt"/>
                  <a:cs typeface="Oracle Sans" panose="020B0503020204020204" pitchFamily="34" charset="0"/>
                </a:rPr>
                <a:t>Output</a:t>
              </a:r>
            </a:p>
          </p:txBody>
        </p:sp>
        <p:sp>
          <p:nvSpPr>
            <p:cNvPr id="11279" name="Rectangle 18"/>
            <p:cNvSpPr>
              <a:spLocks noChangeArrowheads="1"/>
            </p:cNvSpPr>
            <p:nvPr/>
          </p:nvSpPr>
          <p:spPr bwMode="blackWhite">
            <a:xfrm>
              <a:off x="7667626" y="3638550"/>
              <a:ext cx="1736725" cy="914400"/>
            </a:xfrm>
            <a:prstGeom prst="rect">
              <a:avLst/>
            </a:prstGeom>
            <a:solidFill>
              <a:schemeClr val="accent3"/>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2431257">
                <a:defRPr/>
              </a:pPr>
              <a:r>
                <a:rPr lang="en-US" sz="2400" b="1" dirty="0">
                  <a:solidFill>
                    <a:schemeClr val="bg1"/>
                  </a:solidFill>
                  <a:latin typeface="Oracle Sans" panose="020B0503020204020204" pitchFamily="34" charset="0"/>
                  <a:cs typeface="Oracle Sans" panose="020B0503020204020204" pitchFamily="34" charset="0"/>
                </a:rPr>
                <a:t>Result</a:t>
              </a:r>
            </a:p>
            <a:p>
              <a:pPr algn="ctr" defTabSz="2431257">
                <a:defRPr/>
              </a:pPr>
              <a:r>
                <a:rPr lang="en-US" sz="2400" b="1" dirty="0">
                  <a:solidFill>
                    <a:schemeClr val="bg1"/>
                  </a:solidFill>
                  <a:latin typeface="Oracle Sans" panose="020B0503020204020204" pitchFamily="34" charset="0"/>
                  <a:cs typeface="Oracle Sans" panose="020B0503020204020204" pitchFamily="34" charset="0"/>
                </a:rPr>
                <a:t>value</a:t>
              </a:r>
            </a:p>
          </p:txBody>
        </p:sp>
      </p:grpSp>
      <p:grpSp>
        <p:nvGrpSpPr>
          <p:cNvPr id="7" name="Group 6"/>
          <p:cNvGrpSpPr/>
          <p:nvPr/>
        </p:nvGrpSpPr>
        <p:grpSpPr>
          <a:xfrm>
            <a:off x="15327837" y="1364622"/>
            <a:ext cx="1818513" cy="1936026"/>
            <a:chOff x="10673270" y="3979729"/>
            <a:chExt cx="1212342" cy="1290684"/>
          </a:xfrm>
        </p:grpSpPr>
        <p:sp>
          <p:nvSpPr>
            <p:cNvPr id="20" name="Action Button: Document 4099">
              <a:hlinkClick r:id="" action="ppaction://noaction" highlightClick="1"/>
            </p:cNvPr>
            <p:cNvSpPr/>
            <p:nvPr/>
          </p:nvSpPr>
          <p:spPr bwMode="auto">
            <a:xfrm>
              <a:off x="10673270" y="3979729"/>
              <a:ext cx="974068" cy="1290684"/>
            </a:xfrm>
            <a:custGeom>
              <a:avLst/>
              <a:gdLst>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1507703 h 1507703"/>
                <a:gd name="connsiteX2" fmla="*/ 0 w 2286000"/>
                <a:gd name="connsiteY2" fmla="*/ 1507703 h 1507703"/>
                <a:gd name="connsiteX0" fmla="*/ 0 w 2377440"/>
                <a:gd name="connsiteY0" fmla="*/ 0 h 1599143"/>
                <a:gd name="connsiteX1" fmla="*/ 2286000 w 2377440"/>
                <a:gd name="connsiteY1" fmla="*/ 0 h 1599143"/>
                <a:gd name="connsiteX2" fmla="*/ 2286000 w 2377440"/>
                <a:gd name="connsiteY2" fmla="*/ 1507703 h 1599143"/>
                <a:gd name="connsiteX3" fmla="*/ 0 w 2377440"/>
                <a:gd name="connsiteY3" fmla="*/ 1507703 h 1599143"/>
                <a:gd name="connsiteX4" fmla="*/ 0 w 2377440"/>
                <a:gd name="connsiteY4" fmla="*/ 0 h 1599143"/>
                <a:gd name="connsiteX5" fmla="*/ 718959 w 2377440"/>
                <a:gd name="connsiteY5" fmla="*/ 188463 h 1599143"/>
                <a:gd name="connsiteX6" fmla="*/ 1284347 w 2377440"/>
                <a:gd name="connsiteY6" fmla="*/ 188463 h 1599143"/>
                <a:gd name="connsiteX7" fmla="*/ 1567041 w 2377440"/>
                <a:gd name="connsiteY7" fmla="*/ 471157 h 1599143"/>
                <a:gd name="connsiteX8" fmla="*/ 1567041 w 2377440"/>
                <a:gd name="connsiteY8" fmla="*/ 1319240 h 1599143"/>
                <a:gd name="connsiteX9" fmla="*/ 718959 w 2377440"/>
                <a:gd name="connsiteY9" fmla="*/ 1319240 h 1599143"/>
                <a:gd name="connsiteX10" fmla="*/ 718959 w 2377440"/>
                <a:gd name="connsiteY10" fmla="*/ 188463 h 1599143"/>
                <a:gd name="connsiteX0" fmla="*/ 718959 w 2377440"/>
                <a:gd name="connsiteY0" fmla="*/ 188463 h 1599143"/>
                <a:gd name="connsiteX1" fmla="*/ 1284347 w 2377440"/>
                <a:gd name="connsiteY1" fmla="*/ 188463 h 1599143"/>
                <a:gd name="connsiteX2" fmla="*/ 1284347 w 2377440"/>
                <a:gd name="connsiteY2" fmla="*/ 471157 h 1599143"/>
                <a:gd name="connsiteX3" fmla="*/ 1567041 w 2377440"/>
                <a:gd name="connsiteY3" fmla="*/ 471157 h 1599143"/>
                <a:gd name="connsiteX4" fmla="*/ 1567041 w 2377440"/>
                <a:gd name="connsiteY4" fmla="*/ 1319240 h 1599143"/>
                <a:gd name="connsiteX5" fmla="*/ 718959 w 2377440"/>
                <a:gd name="connsiteY5" fmla="*/ 1319240 h 1599143"/>
                <a:gd name="connsiteX6" fmla="*/ 718959 w 2377440"/>
                <a:gd name="connsiteY6" fmla="*/ 188463 h 1599143"/>
                <a:gd name="connsiteX0" fmla="*/ 1284347 w 2377440"/>
                <a:gd name="connsiteY0" fmla="*/ 188463 h 1599143"/>
                <a:gd name="connsiteX1" fmla="*/ 1284347 w 2377440"/>
                <a:gd name="connsiteY1" fmla="*/ 471157 h 1599143"/>
                <a:gd name="connsiteX2" fmla="*/ 1567041 w 2377440"/>
                <a:gd name="connsiteY2" fmla="*/ 471157 h 1599143"/>
                <a:gd name="connsiteX3" fmla="*/ 1284347 w 2377440"/>
                <a:gd name="connsiteY3" fmla="*/ 188463 h 1599143"/>
                <a:gd name="connsiteX0" fmla="*/ 718959 w 2377440"/>
                <a:gd name="connsiteY0" fmla="*/ 188463 h 1599143"/>
                <a:gd name="connsiteX1" fmla="*/ 1284347 w 2377440"/>
                <a:gd name="connsiteY1" fmla="*/ 188463 h 1599143"/>
                <a:gd name="connsiteX2" fmla="*/ 1567041 w 2377440"/>
                <a:gd name="connsiteY2" fmla="*/ 471157 h 1599143"/>
                <a:gd name="connsiteX3" fmla="*/ 1567041 w 2377440"/>
                <a:gd name="connsiteY3" fmla="*/ 1319240 h 1599143"/>
                <a:gd name="connsiteX4" fmla="*/ 718959 w 2377440"/>
                <a:gd name="connsiteY4" fmla="*/ 1319240 h 1599143"/>
                <a:gd name="connsiteX5" fmla="*/ 718959 w 2377440"/>
                <a:gd name="connsiteY5" fmla="*/ 188463 h 1599143"/>
                <a:gd name="connsiteX6" fmla="*/ 1567041 w 2377440"/>
                <a:gd name="connsiteY6" fmla="*/ 471157 h 1599143"/>
                <a:gd name="connsiteX7" fmla="*/ 1284347 w 2377440"/>
                <a:gd name="connsiteY7" fmla="*/ 471157 h 1599143"/>
                <a:gd name="connsiteX8" fmla="*/ 1284347 w 2377440"/>
                <a:gd name="connsiteY8" fmla="*/ 188463 h 1599143"/>
                <a:gd name="connsiteX0" fmla="*/ 2286000 w 2377440"/>
                <a:gd name="connsiteY0" fmla="*/ 1507703 h 1599143"/>
                <a:gd name="connsiteX1" fmla="*/ 0 w 2377440"/>
                <a:gd name="connsiteY1" fmla="*/ 1507703 h 1599143"/>
                <a:gd name="connsiteX2" fmla="*/ 2377440 w 2377440"/>
                <a:gd name="connsiteY2" fmla="*/ 1599143 h 159914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4" fmla="*/ 718959 w 2286000"/>
                <a:gd name="connsiteY4" fmla="*/ 188463 h 1507703"/>
                <a:gd name="connsiteX5" fmla="*/ 1284347 w 2286000"/>
                <a:gd name="connsiteY5" fmla="*/ 188463 h 1507703"/>
                <a:gd name="connsiteX6" fmla="*/ 1567041 w 2286000"/>
                <a:gd name="connsiteY6" fmla="*/ 471157 h 1507703"/>
                <a:gd name="connsiteX7" fmla="*/ 1567041 w 2286000"/>
                <a:gd name="connsiteY7" fmla="*/ 1319240 h 1507703"/>
                <a:gd name="connsiteX8" fmla="*/ 718959 w 2286000"/>
                <a:gd name="connsiteY8" fmla="*/ 1319240 h 1507703"/>
                <a:gd name="connsiteX9" fmla="*/ 718959 w 2286000"/>
                <a:gd name="connsiteY9"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2" fmla="*/ 2286000 w 2286000"/>
                <a:gd name="connsiteY2" fmla="*/ 1319240 h 1319240"/>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92654"/>
                <a:gd name="connsiteY0" fmla="*/ 1319240 h 1430494"/>
                <a:gd name="connsiteX1" fmla="*/ 2286000 w 2292654"/>
                <a:gd name="connsiteY1" fmla="*/ 1319240 h 1430494"/>
                <a:gd name="connsiteX2" fmla="*/ 1957838 w 2292654"/>
                <a:gd name="connsiteY2" fmla="*/ 1360983 h 1430494"/>
                <a:gd name="connsiteX3" fmla="*/ 0 w 2292654"/>
                <a:gd name="connsiteY3" fmla="*/ 1319240 h 1430494"/>
                <a:gd name="connsiteX4" fmla="*/ 718959 w 2292654"/>
                <a:gd name="connsiteY4" fmla="*/ 0 h 1430494"/>
                <a:gd name="connsiteX5" fmla="*/ 1284347 w 2292654"/>
                <a:gd name="connsiteY5" fmla="*/ 0 h 1430494"/>
                <a:gd name="connsiteX6" fmla="*/ 1567041 w 2292654"/>
                <a:gd name="connsiteY6" fmla="*/ 282694 h 1430494"/>
                <a:gd name="connsiteX7" fmla="*/ 1567041 w 2292654"/>
                <a:gd name="connsiteY7" fmla="*/ 1130777 h 1430494"/>
                <a:gd name="connsiteX8" fmla="*/ 718959 w 2292654"/>
                <a:gd name="connsiteY8" fmla="*/ 1130777 h 1430494"/>
                <a:gd name="connsiteX9" fmla="*/ 718959 w 2292654"/>
                <a:gd name="connsiteY9" fmla="*/ 0 h 1430494"/>
                <a:gd name="connsiteX0" fmla="*/ 718959 w 2292654"/>
                <a:gd name="connsiteY0" fmla="*/ 0 h 1430494"/>
                <a:gd name="connsiteX1" fmla="*/ 1284347 w 2292654"/>
                <a:gd name="connsiteY1" fmla="*/ 0 h 1430494"/>
                <a:gd name="connsiteX2" fmla="*/ 1284347 w 2292654"/>
                <a:gd name="connsiteY2" fmla="*/ 282694 h 1430494"/>
                <a:gd name="connsiteX3" fmla="*/ 1567041 w 2292654"/>
                <a:gd name="connsiteY3" fmla="*/ 282694 h 1430494"/>
                <a:gd name="connsiteX4" fmla="*/ 1567041 w 2292654"/>
                <a:gd name="connsiteY4" fmla="*/ 1130777 h 1430494"/>
                <a:gd name="connsiteX5" fmla="*/ 718959 w 2292654"/>
                <a:gd name="connsiteY5" fmla="*/ 1130777 h 1430494"/>
                <a:gd name="connsiteX6" fmla="*/ 718959 w 2292654"/>
                <a:gd name="connsiteY6" fmla="*/ 0 h 1430494"/>
                <a:gd name="connsiteX0" fmla="*/ 1284347 w 2292654"/>
                <a:gd name="connsiteY0" fmla="*/ 0 h 1430494"/>
                <a:gd name="connsiteX1" fmla="*/ 1284347 w 2292654"/>
                <a:gd name="connsiteY1" fmla="*/ 282694 h 1430494"/>
                <a:gd name="connsiteX2" fmla="*/ 1567041 w 2292654"/>
                <a:gd name="connsiteY2" fmla="*/ 282694 h 1430494"/>
                <a:gd name="connsiteX3" fmla="*/ 1284347 w 2292654"/>
                <a:gd name="connsiteY3" fmla="*/ 0 h 1430494"/>
                <a:gd name="connsiteX0" fmla="*/ 718959 w 2292654"/>
                <a:gd name="connsiteY0" fmla="*/ 0 h 1430494"/>
                <a:gd name="connsiteX1" fmla="*/ 1284347 w 2292654"/>
                <a:gd name="connsiteY1" fmla="*/ 0 h 1430494"/>
                <a:gd name="connsiteX2" fmla="*/ 1567041 w 2292654"/>
                <a:gd name="connsiteY2" fmla="*/ 282694 h 1430494"/>
                <a:gd name="connsiteX3" fmla="*/ 1567041 w 2292654"/>
                <a:gd name="connsiteY3" fmla="*/ 1130777 h 1430494"/>
                <a:gd name="connsiteX4" fmla="*/ 718959 w 2292654"/>
                <a:gd name="connsiteY4" fmla="*/ 1130777 h 1430494"/>
                <a:gd name="connsiteX5" fmla="*/ 718959 w 2292654"/>
                <a:gd name="connsiteY5" fmla="*/ 0 h 1430494"/>
                <a:gd name="connsiteX6" fmla="*/ 1567041 w 2292654"/>
                <a:gd name="connsiteY6" fmla="*/ 282694 h 1430494"/>
                <a:gd name="connsiteX7" fmla="*/ 1284347 w 2292654"/>
                <a:gd name="connsiteY7" fmla="*/ 282694 h 1430494"/>
                <a:gd name="connsiteX8" fmla="*/ 1284347 w 2292654"/>
                <a:gd name="connsiteY8" fmla="*/ 0 h 1430494"/>
                <a:gd name="connsiteX0" fmla="*/ 2286000 w 2292654"/>
                <a:gd name="connsiteY0" fmla="*/ 1319240 h 1430494"/>
                <a:gd name="connsiteX1" fmla="*/ 0 w 2292654"/>
                <a:gd name="connsiteY1" fmla="*/ 1319240 h 1430494"/>
                <a:gd name="connsiteX2" fmla="*/ 2286000 w 2292654"/>
                <a:gd name="connsiteY2" fmla="*/ 1319240 h 1430494"/>
                <a:gd name="connsiteX0" fmla="*/ 0 w 2292654"/>
                <a:gd name="connsiteY0" fmla="*/ 1319240 h 1488573"/>
                <a:gd name="connsiteX1" fmla="*/ 2286000 w 2292654"/>
                <a:gd name="connsiteY1" fmla="*/ 1319240 h 1488573"/>
                <a:gd name="connsiteX2" fmla="*/ 1957838 w 2292654"/>
                <a:gd name="connsiteY2" fmla="*/ 1360983 h 1488573"/>
                <a:gd name="connsiteX3" fmla="*/ 0 w 2292654"/>
                <a:gd name="connsiteY3" fmla="*/ 1319240 h 1488573"/>
                <a:gd name="connsiteX4" fmla="*/ 718959 w 2292654"/>
                <a:gd name="connsiteY4" fmla="*/ 0 h 1488573"/>
                <a:gd name="connsiteX5" fmla="*/ 1284347 w 2292654"/>
                <a:gd name="connsiteY5" fmla="*/ 0 h 1488573"/>
                <a:gd name="connsiteX6" fmla="*/ 1567041 w 2292654"/>
                <a:gd name="connsiteY6" fmla="*/ 282694 h 1488573"/>
                <a:gd name="connsiteX7" fmla="*/ 1567041 w 2292654"/>
                <a:gd name="connsiteY7" fmla="*/ 1130777 h 1488573"/>
                <a:gd name="connsiteX8" fmla="*/ 718959 w 2292654"/>
                <a:gd name="connsiteY8" fmla="*/ 1130777 h 1488573"/>
                <a:gd name="connsiteX9" fmla="*/ 718959 w 2292654"/>
                <a:gd name="connsiteY9" fmla="*/ 0 h 1488573"/>
                <a:gd name="connsiteX0" fmla="*/ 718959 w 2292654"/>
                <a:gd name="connsiteY0" fmla="*/ 0 h 1488573"/>
                <a:gd name="connsiteX1" fmla="*/ 1284347 w 2292654"/>
                <a:gd name="connsiteY1" fmla="*/ 0 h 1488573"/>
                <a:gd name="connsiteX2" fmla="*/ 1284347 w 2292654"/>
                <a:gd name="connsiteY2" fmla="*/ 282694 h 1488573"/>
                <a:gd name="connsiteX3" fmla="*/ 1567041 w 2292654"/>
                <a:gd name="connsiteY3" fmla="*/ 282694 h 1488573"/>
                <a:gd name="connsiteX4" fmla="*/ 1567041 w 2292654"/>
                <a:gd name="connsiteY4" fmla="*/ 1130777 h 1488573"/>
                <a:gd name="connsiteX5" fmla="*/ 718959 w 2292654"/>
                <a:gd name="connsiteY5" fmla="*/ 1130777 h 1488573"/>
                <a:gd name="connsiteX6" fmla="*/ 718959 w 2292654"/>
                <a:gd name="connsiteY6" fmla="*/ 0 h 1488573"/>
                <a:gd name="connsiteX0" fmla="*/ 1284347 w 2292654"/>
                <a:gd name="connsiteY0" fmla="*/ 0 h 1488573"/>
                <a:gd name="connsiteX1" fmla="*/ 1284347 w 2292654"/>
                <a:gd name="connsiteY1" fmla="*/ 282694 h 1488573"/>
                <a:gd name="connsiteX2" fmla="*/ 1567041 w 2292654"/>
                <a:gd name="connsiteY2" fmla="*/ 282694 h 1488573"/>
                <a:gd name="connsiteX3" fmla="*/ 1284347 w 2292654"/>
                <a:gd name="connsiteY3" fmla="*/ 0 h 1488573"/>
                <a:gd name="connsiteX0" fmla="*/ 718959 w 2292654"/>
                <a:gd name="connsiteY0" fmla="*/ 0 h 1488573"/>
                <a:gd name="connsiteX1" fmla="*/ 1284347 w 2292654"/>
                <a:gd name="connsiteY1" fmla="*/ 0 h 1488573"/>
                <a:gd name="connsiteX2" fmla="*/ 1567041 w 2292654"/>
                <a:gd name="connsiteY2" fmla="*/ 282694 h 1488573"/>
                <a:gd name="connsiteX3" fmla="*/ 1567041 w 2292654"/>
                <a:gd name="connsiteY3" fmla="*/ 1130777 h 1488573"/>
                <a:gd name="connsiteX4" fmla="*/ 718959 w 2292654"/>
                <a:gd name="connsiteY4" fmla="*/ 1130777 h 1488573"/>
                <a:gd name="connsiteX5" fmla="*/ 718959 w 2292654"/>
                <a:gd name="connsiteY5" fmla="*/ 0 h 1488573"/>
                <a:gd name="connsiteX6" fmla="*/ 1567041 w 2292654"/>
                <a:gd name="connsiteY6" fmla="*/ 282694 h 1488573"/>
                <a:gd name="connsiteX7" fmla="*/ 1284347 w 2292654"/>
                <a:gd name="connsiteY7" fmla="*/ 282694 h 1488573"/>
                <a:gd name="connsiteX8" fmla="*/ 1284347 w 2292654"/>
                <a:gd name="connsiteY8" fmla="*/ 0 h 1488573"/>
                <a:gd name="connsiteX0" fmla="*/ 2286000 w 2292654"/>
                <a:gd name="connsiteY0" fmla="*/ 1319240 h 1488573"/>
                <a:gd name="connsiteX1" fmla="*/ 1490133 w 2292654"/>
                <a:gd name="connsiteY1" fmla="*/ 1488573 h 1488573"/>
                <a:gd name="connsiteX2" fmla="*/ 2286000 w 2292654"/>
                <a:gd name="connsiteY2" fmla="*/ 1319240 h 1488573"/>
                <a:gd name="connsiteX0" fmla="*/ 1238879 w 1567267"/>
                <a:gd name="connsiteY0" fmla="*/ 1360983 h 1488573"/>
                <a:gd name="connsiteX1" fmla="*/ 1567041 w 1567267"/>
                <a:gd name="connsiteY1" fmla="*/ 1319240 h 1488573"/>
                <a:gd name="connsiteX2" fmla="*/ 1238879 w 1567267"/>
                <a:gd name="connsiteY2" fmla="*/ 1360983 h 1488573"/>
                <a:gd name="connsiteX3" fmla="*/ 0 w 1567267"/>
                <a:gd name="connsiteY3" fmla="*/ 0 h 1488573"/>
                <a:gd name="connsiteX4" fmla="*/ 565388 w 1567267"/>
                <a:gd name="connsiteY4" fmla="*/ 0 h 1488573"/>
                <a:gd name="connsiteX5" fmla="*/ 848082 w 1567267"/>
                <a:gd name="connsiteY5" fmla="*/ 282694 h 1488573"/>
                <a:gd name="connsiteX6" fmla="*/ 848082 w 1567267"/>
                <a:gd name="connsiteY6" fmla="*/ 1130777 h 1488573"/>
                <a:gd name="connsiteX7" fmla="*/ 0 w 1567267"/>
                <a:gd name="connsiteY7" fmla="*/ 1130777 h 1488573"/>
                <a:gd name="connsiteX8" fmla="*/ 0 w 1567267"/>
                <a:gd name="connsiteY8" fmla="*/ 0 h 1488573"/>
                <a:gd name="connsiteX0" fmla="*/ 0 w 1567267"/>
                <a:gd name="connsiteY0" fmla="*/ 0 h 1488573"/>
                <a:gd name="connsiteX1" fmla="*/ 565388 w 1567267"/>
                <a:gd name="connsiteY1" fmla="*/ 0 h 1488573"/>
                <a:gd name="connsiteX2" fmla="*/ 565388 w 1567267"/>
                <a:gd name="connsiteY2" fmla="*/ 282694 h 1488573"/>
                <a:gd name="connsiteX3" fmla="*/ 848082 w 1567267"/>
                <a:gd name="connsiteY3" fmla="*/ 282694 h 1488573"/>
                <a:gd name="connsiteX4" fmla="*/ 848082 w 1567267"/>
                <a:gd name="connsiteY4" fmla="*/ 1130777 h 1488573"/>
                <a:gd name="connsiteX5" fmla="*/ 0 w 1567267"/>
                <a:gd name="connsiteY5" fmla="*/ 1130777 h 1488573"/>
                <a:gd name="connsiteX6" fmla="*/ 0 w 1567267"/>
                <a:gd name="connsiteY6" fmla="*/ 0 h 1488573"/>
                <a:gd name="connsiteX0" fmla="*/ 565388 w 1567267"/>
                <a:gd name="connsiteY0" fmla="*/ 0 h 1488573"/>
                <a:gd name="connsiteX1" fmla="*/ 565388 w 1567267"/>
                <a:gd name="connsiteY1" fmla="*/ 282694 h 1488573"/>
                <a:gd name="connsiteX2" fmla="*/ 848082 w 1567267"/>
                <a:gd name="connsiteY2" fmla="*/ 282694 h 1488573"/>
                <a:gd name="connsiteX3" fmla="*/ 565388 w 1567267"/>
                <a:gd name="connsiteY3" fmla="*/ 0 h 1488573"/>
                <a:gd name="connsiteX0" fmla="*/ 0 w 1567267"/>
                <a:gd name="connsiteY0" fmla="*/ 0 h 1488573"/>
                <a:gd name="connsiteX1" fmla="*/ 565388 w 1567267"/>
                <a:gd name="connsiteY1" fmla="*/ 0 h 1488573"/>
                <a:gd name="connsiteX2" fmla="*/ 848082 w 1567267"/>
                <a:gd name="connsiteY2" fmla="*/ 282694 h 1488573"/>
                <a:gd name="connsiteX3" fmla="*/ 848082 w 1567267"/>
                <a:gd name="connsiteY3" fmla="*/ 1130777 h 1488573"/>
                <a:gd name="connsiteX4" fmla="*/ 0 w 1567267"/>
                <a:gd name="connsiteY4" fmla="*/ 1130777 h 1488573"/>
                <a:gd name="connsiteX5" fmla="*/ 0 w 1567267"/>
                <a:gd name="connsiteY5" fmla="*/ 0 h 1488573"/>
                <a:gd name="connsiteX6" fmla="*/ 848082 w 1567267"/>
                <a:gd name="connsiteY6" fmla="*/ 282694 h 1488573"/>
                <a:gd name="connsiteX7" fmla="*/ 565388 w 1567267"/>
                <a:gd name="connsiteY7" fmla="*/ 282694 h 1488573"/>
                <a:gd name="connsiteX8" fmla="*/ 565388 w 1567267"/>
                <a:gd name="connsiteY8" fmla="*/ 0 h 1488573"/>
                <a:gd name="connsiteX0" fmla="*/ 1567041 w 1567267"/>
                <a:gd name="connsiteY0" fmla="*/ 1319240 h 1488573"/>
                <a:gd name="connsiteX1" fmla="*/ 771174 w 1567267"/>
                <a:gd name="connsiteY1" fmla="*/ 1488573 h 1488573"/>
                <a:gd name="connsiteX2" fmla="*/ 1567041 w 1567267"/>
                <a:gd name="connsiteY2" fmla="*/ 1319240 h 1488573"/>
                <a:gd name="connsiteX0" fmla="*/ 1238879 w 1567267"/>
                <a:gd name="connsiteY0" fmla="*/ 1360983 h 1499862"/>
                <a:gd name="connsiteX1" fmla="*/ 1567041 w 1567267"/>
                <a:gd name="connsiteY1" fmla="*/ 1319240 h 1499862"/>
                <a:gd name="connsiteX2" fmla="*/ 1238879 w 1567267"/>
                <a:gd name="connsiteY2" fmla="*/ 1360983 h 1499862"/>
                <a:gd name="connsiteX3" fmla="*/ 0 w 1567267"/>
                <a:gd name="connsiteY3" fmla="*/ 0 h 1499862"/>
                <a:gd name="connsiteX4" fmla="*/ 565388 w 1567267"/>
                <a:gd name="connsiteY4" fmla="*/ 0 h 1499862"/>
                <a:gd name="connsiteX5" fmla="*/ 848082 w 1567267"/>
                <a:gd name="connsiteY5" fmla="*/ 282694 h 1499862"/>
                <a:gd name="connsiteX6" fmla="*/ 848082 w 1567267"/>
                <a:gd name="connsiteY6" fmla="*/ 1130777 h 1499862"/>
                <a:gd name="connsiteX7" fmla="*/ 0 w 1567267"/>
                <a:gd name="connsiteY7" fmla="*/ 1130777 h 1499862"/>
                <a:gd name="connsiteX8" fmla="*/ 0 w 1567267"/>
                <a:gd name="connsiteY8" fmla="*/ 0 h 1499862"/>
                <a:gd name="connsiteX0" fmla="*/ 0 w 1567267"/>
                <a:gd name="connsiteY0" fmla="*/ 0 h 1499862"/>
                <a:gd name="connsiteX1" fmla="*/ 565388 w 1567267"/>
                <a:gd name="connsiteY1" fmla="*/ 0 h 1499862"/>
                <a:gd name="connsiteX2" fmla="*/ 565388 w 1567267"/>
                <a:gd name="connsiteY2" fmla="*/ 282694 h 1499862"/>
                <a:gd name="connsiteX3" fmla="*/ 848082 w 1567267"/>
                <a:gd name="connsiteY3" fmla="*/ 282694 h 1499862"/>
                <a:gd name="connsiteX4" fmla="*/ 848082 w 1567267"/>
                <a:gd name="connsiteY4" fmla="*/ 1130777 h 1499862"/>
                <a:gd name="connsiteX5" fmla="*/ 0 w 1567267"/>
                <a:gd name="connsiteY5" fmla="*/ 1130777 h 1499862"/>
                <a:gd name="connsiteX6" fmla="*/ 0 w 1567267"/>
                <a:gd name="connsiteY6" fmla="*/ 0 h 1499862"/>
                <a:gd name="connsiteX0" fmla="*/ 565388 w 1567267"/>
                <a:gd name="connsiteY0" fmla="*/ 0 h 1499862"/>
                <a:gd name="connsiteX1" fmla="*/ 565388 w 1567267"/>
                <a:gd name="connsiteY1" fmla="*/ 282694 h 1499862"/>
                <a:gd name="connsiteX2" fmla="*/ 848082 w 1567267"/>
                <a:gd name="connsiteY2" fmla="*/ 282694 h 1499862"/>
                <a:gd name="connsiteX3" fmla="*/ 565388 w 1567267"/>
                <a:gd name="connsiteY3" fmla="*/ 0 h 1499862"/>
                <a:gd name="connsiteX0" fmla="*/ 0 w 1567267"/>
                <a:gd name="connsiteY0" fmla="*/ 0 h 1499862"/>
                <a:gd name="connsiteX1" fmla="*/ 565388 w 1567267"/>
                <a:gd name="connsiteY1" fmla="*/ 0 h 1499862"/>
                <a:gd name="connsiteX2" fmla="*/ 848082 w 1567267"/>
                <a:gd name="connsiteY2" fmla="*/ 282694 h 1499862"/>
                <a:gd name="connsiteX3" fmla="*/ 848082 w 1567267"/>
                <a:gd name="connsiteY3" fmla="*/ 1130777 h 1499862"/>
                <a:gd name="connsiteX4" fmla="*/ 0 w 1567267"/>
                <a:gd name="connsiteY4" fmla="*/ 1130777 h 1499862"/>
                <a:gd name="connsiteX5" fmla="*/ 0 w 1567267"/>
                <a:gd name="connsiteY5" fmla="*/ 0 h 1499862"/>
                <a:gd name="connsiteX6" fmla="*/ 848082 w 1567267"/>
                <a:gd name="connsiteY6" fmla="*/ 282694 h 1499862"/>
                <a:gd name="connsiteX7" fmla="*/ 565388 w 1567267"/>
                <a:gd name="connsiteY7" fmla="*/ 282694 h 1499862"/>
                <a:gd name="connsiteX8" fmla="*/ 565388 w 1567267"/>
                <a:gd name="connsiteY8" fmla="*/ 0 h 1499862"/>
                <a:gd name="connsiteX0" fmla="*/ 1567041 w 1567267"/>
                <a:gd name="connsiteY0" fmla="*/ 1319240 h 1499862"/>
                <a:gd name="connsiteX1" fmla="*/ 432508 w 1567267"/>
                <a:gd name="connsiteY1" fmla="*/ 1499862 h 1499862"/>
                <a:gd name="connsiteX2" fmla="*/ 1567041 w 1567267"/>
                <a:gd name="connsiteY2" fmla="*/ 1319240 h 1499862"/>
                <a:gd name="connsiteX0" fmla="*/ 1238879 w 1567267"/>
                <a:gd name="connsiteY0" fmla="*/ 1360983 h 1646617"/>
                <a:gd name="connsiteX1" fmla="*/ 1567041 w 1567267"/>
                <a:gd name="connsiteY1" fmla="*/ 1319240 h 1646617"/>
                <a:gd name="connsiteX2" fmla="*/ 1238879 w 1567267"/>
                <a:gd name="connsiteY2" fmla="*/ 1360983 h 1646617"/>
                <a:gd name="connsiteX3" fmla="*/ 0 w 1567267"/>
                <a:gd name="connsiteY3" fmla="*/ 0 h 1646617"/>
                <a:gd name="connsiteX4" fmla="*/ 565388 w 1567267"/>
                <a:gd name="connsiteY4" fmla="*/ 0 h 1646617"/>
                <a:gd name="connsiteX5" fmla="*/ 848082 w 1567267"/>
                <a:gd name="connsiteY5" fmla="*/ 282694 h 1646617"/>
                <a:gd name="connsiteX6" fmla="*/ 848082 w 1567267"/>
                <a:gd name="connsiteY6" fmla="*/ 1130777 h 1646617"/>
                <a:gd name="connsiteX7" fmla="*/ 0 w 1567267"/>
                <a:gd name="connsiteY7" fmla="*/ 1130777 h 1646617"/>
                <a:gd name="connsiteX8" fmla="*/ 0 w 1567267"/>
                <a:gd name="connsiteY8" fmla="*/ 0 h 1646617"/>
                <a:gd name="connsiteX0" fmla="*/ 0 w 1567267"/>
                <a:gd name="connsiteY0" fmla="*/ 0 h 1646617"/>
                <a:gd name="connsiteX1" fmla="*/ 565388 w 1567267"/>
                <a:gd name="connsiteY1" fmla="*/ 0 h 1646617"/>
                <a:gd name="connsiteX2" fmla="*/ 565388 w 1567267"/>
                <a:gd name="connsiteY2" fmla="*/ 282694 h 1646617"/>
                <a:gd name="connsiteX3" fmla="*/ 848082 w 1567267"/>
                <a:gd name="connsiteY3" fmla="*/ 282694 h 1646617"/>
                <a:gd name="connsiteX4" fmla="*/ 848082 w 1567267"/>
                <a:gd name="connsiteY4" fmla="*/ 1130777 h 1646617"/>
                <a:gd name="connsiteX5" fmla="*/ 0 w 1567267"/>
                <a:gd name="connsiteY5" fmla="*/ 1130777 h 1646617"/>
                <a:gd name="connsiteX6" fmla="*/ 0 w 1567267"/>
                <a:gd name="connsiteY6" fmla="*/ 0 h 1646617"/>
                <a:gd name="connsiteX0" fmla="*/ 565388 w 1567267"/>
                <a:gd name="connsiteY0" fmla="*/ 0 h 1646617"/>
                <a:gd name="connsiteX1" fmla="*/ 565388 w 1567267"/>
                <a:gd name="connsiteY1" fmla="*/ 282694 h 1646617"/>
                <a:gd name="connsiteX2" fmla="*/ 848082 w 1567267"/>
                <a:gd name="connsiteY2" fmla="*/ 282694 h 1646617"/>
                <a:gd name="connsiteX3" fmla="*/ 565388 w 1567267"/>
                <a:gd name="connsiteY3" fmla="*/ 0 h 1646617"/>
                <a:gd name="connsiteX0" fmla="*/ 0 w 1567267"/>
                <a:gd name="connsiteY0" fmla="*/ 0 h 1646617"/>
                <a:gd name="connsiteX1" fmla="*/ 565388 w 1567267"/>
                <a:gd name="connsiteY1" fmla="*/ 0 h 1646617"/>
                <a:gd name="connsiteX2" fmla="*/ 848082 w 1567267"/>
                <a:gd name="connsiteY2" fmla="*/ 282694 h 1646617"/>
                <a:gd name="connsiteX3" fmla="*/ 848082 w 1567267"/>
                <a:gd name="connsiteY3" fmla="*/ 1130777 h 1646617"/>
                <a:gd name="connsiteX4" fmla="*/ 0 w 1567267"/>
                <a:gd name="connsiteY4" fmla="*/ 1130777 h 1646617"/>
                <a:gd name="connsiteX5" fmla="*/ 0 w 1567267"/>
                <a:gd name="connsiteY5" fmla="*/ 0 h 1646617"/>
                <a:gd name="connsiteX6" fmla="*/ 848082 w 1567267"/>
                <a:gd name="connsiteY6" fmla="*/ 282694 h 1646617"/>
                <a:gd name="connsiteX7" fmla="*/ 565388 w 1567267"/>
                <a:gd name="connsiteY7" fmla="*/ 282694 h 1646617"/>
                <a:gd name="connsiteX8" fmla="*/ 565388 w 1567267"/>
                <a:gd name="connsiteY8" fmla="*/ 0 h 1646617"/>
                <a:gd name="connsiteX0" fmla="*/ 1363841 w 1567267"/>
                <a:gd name="connsiteY0" fmla="*/ 1646617 h 1646617"/>
                <a:gd name="connsiteX1" fmla="*/ 432508 w 1567267"/>
                <a:gd name="connsiteY1" fmla="*/ 1499862 h 1646617"/>
                <a:gd name="connsiteX2" fmla="*/ 1363841 w 1567267"/>
                <a:gd name="connsiteY2" fmla="*/ 1646617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0" fmla="*/ 0 w 1363841"/>
                <a:gd name="connsiteY0" fmla="*/ 0 h 1646617"/>
                <a:gd name="connsiteX1" fmla="*/ 565388 w 1363841"/>
                <a:gd name="connsiteY1" fmla="*/ 0 h 1646617"/>
                <a:gd name="connsiteX2" fmla="*/ 565388 w 1363841"/>
                <a:gd name="connsiteY2" fmla="*/ 282694 h 1646617"/>
                <a:gd name="connsiteX3" fmla="*/ 848082 w 1363841"/>
                <a:gd name="connsiteY3" fmla="*/ 282694 h 1646617"/>
                <a:gd name="connsiteX4" fmla="*/ 848082 w 1363841"/>
                <a:gd name="connsiteY4" fmla="*/ 1130777 h 1646617"/>
                <a:gd name="connsiteX5" fmla="*/ 0 w 1363841"/>
                <a:gd name="connsiteY5" fmla="*/ 1130777 h 1646617"/>
                <a:gd name="connsiteX6" fmla="*/ 0 w 1363841"/>
                <a:gd name="connsiteY6" fmla="*/ 0 h 1646617"/>
                <a:gd name="connsiteX0" fmla="*/ 565388 w 1363841"/>
                <a:gd name="connsiteY0" fmla="*/ 0 h 1646617"/>
                <a:gd name="connsiteX1" fmla="*/ 565388 w 1363841"/>
                <a:gd name="connsiteY1" fmla="*/ 282694 h 1646617"/>
                <a:gd name="connsiteX2" fmla="*/ 848082 w 1363841"/>
                <a:gd name="connsiteY2" fmla="*/ 282694 h 1646617"/>
                <a:gd name="connsiteX3" fmla="*/ 565388 w 1363841"/>
                <a:gd name="connsiteY3" fmla="*/ 0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6" fmla="*/ 848082 w 1363841"/>
                <a:gd name="connsiteY6" fmla="*/ 282694 h 1646617"/>
                <a:gd name="connsiteX7" fmla="*/ 565388 w 1363841"/>
                <a:gd name="connsiteY7" fmla="*/ 282694 h 1646617"/>
                <a:gd name="connsiteX8" fmla="*/ 565388 w 1363841"/>
                <a:gd name="connsiteY8" fmla="*/ 0 h 1646617"/>
                <a:gd name="connsiteX0" fmla="*/ 1363841 w 1363841"/>
                <a:gd name="connsiteY0" fmla="*/ 1646617 h 1646617"/>
                <a:gd name="connsiteX1" fmla="*/ 432508 w 1363841"/>
                <a:gd name="connsiteY1" fmla="*/ 1499862 h 1646617"/>
                <a:gd name="connsiteX2" fmla="*/ 1363841 w 1363841"/>
                <a:gd name="connsiteY2" fmla="*/ 1646617 h 164661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1363841 w 1455281"/>
                <a:gd name="connsiteY0" fmla="*/ 1646617 h 1738057"/>
                <a:gd name="connsiteX1" fmla="*/ 432508 w 1455281"/>
                <a:gd name="connsiteY1" fmla="*/ 1499862 h 1738057"/>
                <a:gd name="connsiteX2" fmla="*/ 1455281 w 1455281"/>
                <a:gd name="connsiteY2" fmla="*/ 1738057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432508 w 1455281"/>
                <a:gd name="connsiteY0" fmla="*/ 1499862 h 1738057"/>
                <a:gd name="connsiteX1" fmla="*/ 1455281 w 1455281"/>
                <a:gd name="connsiteY1" fmla="*/ 1738057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0" fmla="*/ 0 w 1648978"/>
                <a:gd name="connsiteY0" fmla="*/ 0 h 1738057"/>
                <a:gd name="connsiteX1" fmla="*/ 565388 w 1648978"/>
                <a:gd name="connsiteY1" fmla="*/ 0 h 1738057"/>
                <a:gd name="connsiteX2" fmla="*/ 565388 w 1648978"/>
                <a:gd name="connsiteY2" fmla="*/ 282694 h 1738057"/>
                <a:gd name="connsiteX3" fmla="*/ 848082 w 1648978"/>
                <a:gd name="connsiteY3" fmla="*/ 282694 h 1738057"/>
                <a:gd name="connsiteX4" fmla="*/ 848082 w 1648978"/>
                <a:gd name="connsiteY4" fmla="*/ 1130777 h 1738057"/>
                <a:gd name="connsiteX5" fmla="*/ 0 w 1648978"/>
                <a:gd name="connsiteY5" fmla="*/ 1130777 h 1738057"/>
                <a:gd name="connsiteX6" fmla="*/ 0 w 1648978"/>
                <a:gd name="connsiteY6" fmla="*/ 0 h 1738057"/>
                <a:gd name="connsiteX0" fmla="*/ 565388 w 1648978"/>
                <a:gd name="connsiteY0" fmla="*/ 0 h 1738057"/>
                <a:gd name="connsiteX1" fmla="*/ 565388 w 1648978"/>
                <a:gd name="connsiteY1" fmla="*/ 282694 h 1738057"/>
                <a:gd name="connsiteX2" fmla="*/ 848082 w 1648978"/>
                <a:gd name="connsiteY2" fmla="*/ 282694 h 1738057"/>
                <a:gd name="connsiteX3" fmla="*/ 565388 w 1648978"/>
                <a:gd name="connsiteY3" fmla="*/ 0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6" fmla="*/ 848082 w 1648978"/>
                <a:gd name="connsiteY6" fmla="*/ 282694 h 1738057"/>
                <a:gd name="connsiteX7" fmla="*/ 565388 w 1648978"/>
                <a:gd name="connsiteY7" fmla="*/ 282694 h 1738057"/>
                <a:gd name="connsiteX8" fmla="*/ 565388 w 1648978"/>
                <a:gd name="connsiteY8" fmla="*/ 0 h 1738057"/>
                <a:gd name="connsiteX0" fmla="*/ 1527530 w 1648978"/>
                <a:gd name="connsiteY0" fmla="*/ 732218 h 1738057"/>
                <a:gd name="connsiteX1" fmla="*/ 1455281 w 1648978"/>
                <a:gd name="connsiteY1" fmla="*/ 1738057 h 17380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527530 w 1653708"/>
                <a:gd name="connsiteY2" fmla="*/ 73221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618970 w 1653708"/>
                <a:gd name="connsiteY2" fmla="*/ 82365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0" fmla="*/ 0 w 1604195"/>
                <a:gd name="connsiteY0" fmla="*/ 0 h 1467124"/>
                <a:gd name="connsiteX1" fmla="*/ 565388 w 1604195"/>
                <a:gd name="connsiteY1" fmla="*/ 0 h 1467124"/>
                <a:gd name="connsiteX2" fmla="*/ 565388 w 1604195"/>
                <a:gd name="connsiteY2" fmla="*/ 282694 h 1467124"/>
                <a:gd name="connsiteX3" fmla="*/ 848082 w 1604195"/>
                <a:gd name="connsiteY3" fmla="*/ 282694 h 1467124"/>
                <a:gd name="connsiteX4" fmla="*/ 848082 w 1604195"/>
                <a:gd name="connsiteY4" fmla="*/ 1130777 h 1467124"/>
                <a:gd name="connsiteX5" fmla="*/ 0 w 1604195"/>
                <a:gd name="connsiteY5" fmla="*/ 1130777 h 1467124"/>
                <a:gd name="connsiteX6" fmla="*/ 0 w 1604195"/>
                <a:gd name="connsiteY6" fmla="*/ 0 h 1467124"/>
                <a:gd name="connsiteX0" fmla="*/ 565388 w 1604195"/>
                <a:gd name="connsiteY0" fmla="*/ 0 h 1467124"/>
                <a:gd name="connsiteX1" fmla="*/ 565388 w 1604195"/>
                <a:gd name="connsiteY1" fmla="*/ 282694 h 1467124"/>
                <a:gd name="connsiteX2" fmla="*/ 848082 w 1604195"/>
                <a:gd name="connsiteY2" fmla="*/ 282694 h 1467124"/>
                <a:gd name="connsiteX3" fmla="*/ 565388 w 1604195"/>
                <a:gd name="connsiteY3" fmla="*/ 0 h 1467124"/>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6" fmla="*/ 848082 w 1604195"/>
                <a:gd name="connsiteY6" fmla="*/ 282694 h 1467124"/>
                <a:gd name="connsiteX7" fmla="*/ 565388 w 1604195"/>
                <a:gd name="connsiteY7" fmla="*/ 282694 h 1467124"/>
                <a:gd name="connsiteX8" fmla="*/ 565388 w 1604195"/>
                <a:gd name="connsiteY8" fmla="*/ 0 h 1467124"/>
                <a:gd name="connsiteX0" fmla="*/ 1527530 w 1604195"/>
                <a:gd name="connsiteY0" fmla="*/ 732218 h 1467124"/>
                <a:gd name="connsiteX1" fmla="*/ 1105325 w 1604195"/>
                <a:gd name="connsiteY1" fmla="*/ 1467124 h 1467124"/>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0" fmla="*/ 987 w 893065"/>
                <a:gd name="connsiteY0" fmla="*/ 0 h 1139746"/>
                <a:gd name="connsiteX1" fmla="*/ 566375 w 893065"/>
                <a:gd name="connsiteY1" fmla="*/ 0 h 1139746"/>
                <a:gd name="connsiteX2" fmla="*/ 566375 w 893065"/>
                <a:gd name="connsiteY2" fmla="*/ 282694 h 1139746"/>
                <a:gd name="connsiteX3" fmla="*/ 849069 w 893065"/>
                <a:gd name="connsiteY3" fmla="*/ 282694 h 1139746"/>
                <a:gd name="connsiteX4" fmla="*/ 849069 w 893065"/>
                <a:gd name="connsiteY4" fmla="*/ 1130777 h 1139746"/>
                <a:gd name="connsiteX5" fmla="*/ 987 w 893065"/>
                <a:gd name="connsiteY5" fmla="*/ 1130777 h 1139746"/>
                <a:gd name="connsiteX6" fmla="*/ 987 w 893065"/>
                <a:gd name="connsiteY6" fmla="*/ 0 h 1139746"/>
                <a:gd name="connsiteX0" fmla="*/ 566375 w 893065"/>
                <a:gd name="connsiteY0" fmla="*/ 0 h 1139746"/>
                <a:gd name="connsiteX1" fmla="*/ 566375 w 893065"/>
                <a:gd name="connsiteY1" fmla="*/ 282694 h 1139746"/>
                <a:gd name="connsiteX2" fmla="*/ 849069 w 893065"/>
                <a:gd name="connsiteY2" fmla="*/ 282694 h 1139746"/>
                <a:gd name="connsiteX3" fmla="*/ 566375 w 893065"/>
                <a:gd name="connsiteY3" fmla="*/ 0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6" fmla="*/ 849069 w 893065"/>
                <a:gd name="connsiteY6" fmla="*/ 282694 h 1139746"/>
                <a:gd name="connsiteX7" fmla="*/ 566375 w 893065"/>
                <a:gd name="connsiteY7" fmla="*/ 282694 h 1139746"/>
                <a:gd name="connsiteX8" fmla="*/ 566375 w 893065"/>
                <a:gd name="connsiteY8" fmla="*/ 0 h 1139746"/>
                <a:gd name="connsiteX0" fmla="*/ 839895 w 893065"/>
                <a:gd name="connsiteY0" fmla="*/ 1082174 h 1139746"/>
                <a:gd name="connsiteX1" fmla="*/ 0 w 893065"/>
                <a:gd name="connsiteY1" fmla="*/ 1139746 h 1139746"/>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0" fmla="*/ 987 w 849069"/>
                <a:gd name="connsiteY0" fmla="*/ 0 h 1631421"/>
                <a:gd name="connsiteX1" fmla="*/ 566375 w 849069"/>
                <a:gd name="connsiteY1" fmla="*/ 0 h 1631421"/>
                <a:gd name="connsiteX2" fmla="*/ 566375 w 849069"/>
                <a:gd name="connsiteY2" fmla="*/ 282694 h 1631421"/>
                <a:gd name="connsiteX3" fmla="*/ 849069 w 849069"/>
                <a:gd name="connsiteY3" fmla="*/ 282694 h 1631421"/>
                <a:gd name="connsiteX4" fmla="*/ 849069 w 849069"/>
                <a:gd name="connsiteY4" fmla="*/ 1130777 h 1631421"/>
                <a:gd name="connsiteX5" fmla="*/ 987 w 849069"/>
                <a:gd name="connsiteY5" fmla="*/ 1130777 h 1631421"/>
                <a:gd name="connsiteX6" fmla="*/ 987 w 849069"/>
                <a:gd name="connsiteY6" fmla="*/ 0 h 1631421"/>
                <a:gd name="connsiteX0" fmla="*/ 566375 w 849069"/>
                <a:gd name="connsiteY0" fmla="*/ 0 h 1631421"/>
                <a:gd name="connsiteX1" fmla="*/ 566375 w 849069"/>
                <a:gd name="connsiteY1" fmla="*/ 282694 h 1631421"/>
                <a:gd name="connsiteX2" fmla="*/ 849069 w 849069"/>
                <a:gd name="connsiteY2" fmla="*/ 282694 h 1631421"/>
                <a:gd name="connsiteX3" fmla="*/ 566375 w 849069"/>
                <a:gd name="connsiteY3" fmla="*/ 0 h 1631421"/>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6" fmla="*/ 849069 w 849069"/>
                <a:gd name="connsiteY6" fmla="*/ 282694 h 1631421"/>
                <a:gd name="connsiteX7" fmla="*/ 566375 w 849069"/>
                <a:gd name="connsiteY7" fmla="*/ 282694 h 1631421"/>
                <a:gd name="connsiteX8" fmla="*/ 566375 w 849069"/>
                <a:gd name="connsiteY8" fmla="*/ 0 h 1631421"/>
                <a:gd name="connsiteX0" fmla="*/ 528745 w 849069"/>
                <a:gd name="connsiteY0" fmla="*/ 1628274 h 1631421"/>
                <a:gd name="connsiteX1" fmla="*/ 0 w 849069"/>
                <a:gd name="connsiteY1" fmla="*/ 1139746 h 1631421"/>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0" fmla="*/ 987 w 853389"/>
                <a:gd name="connsiteY0" fmla="*/ 0 h 1139746"/>
                <a:gd name="connsiteX1" fmla="*/ 566375 w 853389"/>
                <a:gd name="connsiteY1" fmla="*/ 0 h 1139746"/>
                <a:gd name="connsiteX2" fmla="*/ 566375 w 853389"/>
                <a:gd name="connsiteY2" fmla="*/ 282694 h 1139746"/>
                <a:gd name="connsiteX3" fmla="*/ 849069 w 853389"/>
                <a:gd name="connsiteY3" fmla="*/ 282694 h 1139746"/>
                <a:gd name="connsiteX4" fmla="*/ 849069 w 853389"/>
                <a:gd name="connsiteY4" fmla="*/ 1130777 h 1139746"/>
                <a:gd name="connsiteX5" fmla="*/ 987 w 853389"/>
                <a:gd name="connsiteY5" fmla="*/ 1130777 h 1139746"/>
                <a:gd name="connsiteX6" fmla="*/ 987 w 853389"/>
                <a:gd name="connsiteY6" fmla="*/ 0 h 1139746"/>
                <a:gd name="connsiteX0" fmla="*/ 566375 w 853389"/>
                <a:gd name="connsiteY0" fmla="*/ 0 h 1139746"/>
                <a:gd name="connsiteX1" fmla="*/ 566375 w 853389"/>
                <a:gd name="connsiteY1" fmla="*/ 282694 h 1139746"/>
                <a:gd name="connsiteX2" fmla="*/ 849069 w 853389"/>
                <a:gd name="connsiteY2" fmla="*/ 282694 h 1139746"/>
                <a:gd name="connsiteX3" fmla="*/ 566375 w 853389"/>
                <a:gd name="connsiteY3" fmla="*/ 0 h 1139746"/>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6" fmla="*/ 849069 w 853389"/>
                <a:gd name="connsiteY6" fmla="*/ 282694 h 1139746"/>
                <a:gd name="connsiteX7" fmla="*/ 566375 w 853389"/>
                <a:gd name="connsiteY7" fmla="*/ 282694 h 1139746"/>
                <a:gd name="connsiteX8" fmla="*/ 566375 w 853389"/>
                <a:gd name="connsiteY8" fmla="*/ 0 h 1139746"/>
                <a:gd name="connsiteX0" fmla="*/ 853389 w 853389"/>
                <a:gd name="connsiteY0" fmla="*/ 1131387 h 1139746"/>
                <a:gd name="connsiteX1" fmla="*/ 0 w 853389"/>
                <a:gd name="connsiteY1" fmla="*/ 1139746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0" fmla="*/ 987 w 858151"/>
                <a:gd name="connsiteY0" fmla="*/ 0 h 1139746"/>
                <a:gd name="connsiteX1" fmla="*/ 566375 w 858151"/>
                <a:gd name="connsiteY1" fmla="*/ 0 h 1139746"/>
                <a:gd name="connsiteX2" fmla="*/ 566375 w 858151"/>
                <a:gd name="connsiteY2" fmla="*/ 282694 h 1139746"/>
                <a:gd name="connsiteX3" fmla="*/ 849069 w 858151"/>
                <a:gd name="connsiteY3" fmla="*/ 282694 h 1139746"/>
                <a:gd name="connsiteX4" fmla="*/ 849069 w 858151"/>
                <a:gd name="connsiteY4" fmla="*/ 1130777 h 1139746"/>
                <a:gd name="connsiteX5" fmla="*/ 987 w 858151"/>
                <a:gd name="connsiteY5" fmla="*/ 1130777 h 1139746"/>
                <a:gd name="connsiteX6" fmla="*/ 987 w 858151"/>
                <a:gd name="connsiteY6" fmla="*/ 0 h 1139746"/>
                <a:gd name="connsiteX0" fmla="*/ 566375 w 858151"/>
                <a:gd name="connsiteY0" fmla="*/ 0 h 1139746"/>
                <a:gd name="connsiteX1" fmla="*/ 566375 w 858151"/>
                <a:gd name="connsiteY1" fmla="*/ 282694 h 1139746"/>
                <a:gd name="connsiteX2" fmla="*/ 849069 w 858151"/>
                <a:gd name="connsiteY2" fmla="*/ 282694 h 1139746"/>
                <a:gd name="connsiteX3" fmla="*/ 566375 w 858151"/>
                <a:gd name="connsiteY3" fmla="*/ 0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6" fmla="*/ 849069 w 858151"/>
                <a:gd name="connsiteY6" fmla="*/ 282694 h 1139746"/>
                <a:gd name="connsiteX7" fmla="*/ 566375 w 858151"/>
                <a:gd name="connsiteY7" fmla="*/ 282694 h 1139746"/>
                <a:gd name="connsiteX8" fmla="*/ 566375 w 858151"/>
                <a:gd name="connsiteY8" fmla="*/ 0 h 1139746"/>
                <a:gd name="connsiteX0" fmla="*/ 858151 w 858151"/>
                <a:gd name="connsiteY0" fmla="*/ 1126625 h 1139746"/>
                <a:gd name="connsiteX1" fmla="*/ 0 w 858151"/>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0" fmla="*/ 987 w 853388"/>
                <a:gd name="connsiteY0" fmla="*/ 0 h 1139746"/>
                <a:gd name="connsiteX1" fmla="*/ 566375 w 853388"/>
                <a:gd name="connsiteY1" fmla="*/ 0 h 1139746"/>
                <a:gd name="connsiteX2" fmla="*/ 566375 w 853388"/>
                <a:gd name="connsiteY2" fmla="*/ 282694 h 1139746"/>
                <a:gd name="connsiteX3" fmla="*/ 849069 w 853388"/>
                <a:gd name="connsiteY3" fmla="*/ 282694 h 1139746"/>
                <a:gd name="connsiteX4" fmla="*/ 849069 w 853388"/>
                <a:gd name="connsiteY4" fmla="*/ 1130777 h 1139746"/>
                <a:gd name="connsiteX5" fmla="*/ 987 w 853388"/>
                <a:gd name="connsiteY5" fmla="*/ 1130777 h 1139746"/>
                <a:gd name="connsiteX6" fmla="*/ 987 w 853388"/>
                <a:gd name="connsiteY6" fmla="*/ 0 h 1139746"/>
                <a:gd name="connsiteX0" fmla="*/ 566375 w 853388"/>
                <a:gd name="connsiteY0" fmla="*/ 0 h 1139746"/>
                <a:gd name="connsiteX1" fmla="*/ 566375 w 853388"/>
                <a:gd name="connsiteY1" fmla="*/ 282694 h 1139746"/>
                <a:gd name="connsiteX2" fmla="*/ 849069 w 853388"/>
                <a:gd name="connsiteY2" fmla="*/ 282694 h 1139746"/>
                <a:gd name="connsiteX3" fmla="*/ 566375 w 853388"/>
                <a:gd name="connsiteY3" fmla="*/ 0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6" fmla="*/ 849069 w 853388"/>
                <a:gd name="connsiteY6" fmla="*/ 282694 h 1139746"/>
                <a:gd name="connsiteX7" fmla="*/ 566375 w 853388"/>
                <a:gd name="connsiteY7" fmla="*/ 282694 h 1139746"/>
                <a:gd name="connsiteX8" fmla="*/ 566375 w 853388"/>
                <a:gd name="connsiteY8" fmla="*/ 0 h 1139746"/>
                <a:gd name="connsiteX0" fmla="*/ 853388 w 853388"/>
                <a:gd name="connsiteY0" fmla="*/ 1129007 h 1139746"/>
                <a:gd name="connsiteX1" fmla="*/ 0 w 853388"/>
                <a:gd name="connsiteY1" fmla="*/ 1139746 h 1139746"/>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23633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Lst>
              <a:ahLst/>
              <a:cxnLst>
                <a:cxn ang="0">
                  <a:pos x="connsiteX0" y="connsiteY0"/>
                </a:cxn>
                <a:cxn ang="0">
                  <a:pos x="connsiteX1" y="connsiteY1"/>
                </a:cxn>
              </a:cxnLst>
              <a:rect l="l" t="t" r="r" b="b"/>
              <a:pathLst>
                <a:path w="853388" h="1130777" stroke="0" extrusionOk="0">
                  <a:moveTo>
                    <a:pt x="987" y="0"/>
                  </a:moveTo>
                  <a:lnTo>
                    <a:pt x="566375" y="0"/>
                  </a:lnTo>
                  <a:lnTo>
                    <a:pt x="849069" y="282694"/>
                  </a:lnTo>
                  <a:lnTo>
                    <a:pt x="849069" y="1130777"/>
                  </a:lnTo>
                  <a:lnTo>
                    <a:pt x="987" y="1130777"/>
                  </a:lnTo>
                  <a:lnTo>
                    <a:pt x="987" y="0"/>
                  </a:lnTo>
                  <a:close/>
                </a:path>
                <a:path w="853388" h="1130777" fill="darkenLess" stroke="0" extrusionOk="0">
                  <a:moveTo>
                    <a:pt x="987" y="0"/>
                  </a:moveTo>
                  <a:lnTo>
                    <a:pt x="566375" y="0"/>
                  </a:lnTo>
                  <a:lnTo>
                    <a:pt x="566375" y="282694"/>
                  </a:lnTo>
                  <a:lnTo>
                    <a:pt x="849069" y="282694"/>
                  </a:lnTo>
                  <a:lnTo>
                    <a:pt x="849069" y="1130777"/>
                  </a:lnTo>
                  <a:lnTo>
                    <a:pt x="987" y="1130777"/>
                  </a:lnTo>
                  <a:lnTo>
                    <a:pt x="987" y="0"/>
                  </a:lnTo>
                  <a:close/>
                </a:path>
                <a:path w="853388" h="1130777" fill="darken" stroke="0" extrusionOk="0">
                  <a:moveTo>
                    <a:pt x="566375" y="0"/>
                  </a:moveTo>
                  <a:lnTo>
                    <a:pt x="566375" y="282694"/>
                  </a:lnTo>
                  <a:lnTo>
                    <a:pt x="849069" y="282694"/>
                  </a:lnTo>
                  <a:lnTo>
                    <a:pt x="566375" y="0"/>
                  </a:lnTo>
                  <a:close/>
                </a:path>
                <a:path w="853388" h="1130777" fill="none" extrusionOk="0">
                  <a:moveTo>
                    <a:pt x="987" y="0"/>
                  </a:moveTo>
                  <a:lnTo>
                    <a:pt x="566375" y="0"/>
                  </a:lnTo>
                  <a:lnTo>
                    <a:pt x="849069" y="282694"/>
                  </a:lnTo>
                  <a:lnTo>
                    <a:pt x="849069" y="1130777"/>
                  </a:lnTo>
                  <a:lnTo>
                    <a:pt x="987" y="1123633"/>
                  </a:lnTo>
                  <a:lnTo>
                    <a:pt x="987" y="0"/>
                  </a:lnTo>
                  <a:close/>
                  <a:moveTo>
                    <a:pt x="849069" y="282694"/>
                  </a:moveTo>
                  <a:lnTo>
                    <a:pt x="566375" y="282694"/>
                  </a:lnTo>
                  <a:lnTo>
                    <a:pt x="566375" y="0"/>
                  </a:lnTo>
                </a:path>
                <a:path w="853388" h="1130777" fill="none">
                  <a:moveTo>
                    <a:pt x="853388" y="1129007"/>
                  </a:moveTo>
                  <a:lnTo>
                    <a:pt x="0" y="1125459"/>
                  </a:lnTo>
                </a:path>
              </a:pathLst>
            </a:custGeom>
            <a:solidFill>
              <a:srgbClr val="FBFBFB"/>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lang="en-US" sz="2400" b="1" dirty="0">
                <a:solidFill>
                  <a:schemeClr val="bg1"/>
                </a:solidFill>
                <a:latin typeface="Oracle Sans" panose="020B0503020204020204" pitchFamily="34" charset="0"/>
                <a:cs typeface="Oracle Sans" panose="020B0503020204020204" pitchFamily="34" charset="0"/>
              </a:endParaRP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1200" b="1" dirty="0">
                  <a:solidFill>
                    <a:schemeClr val="bg1"/>
                  </a:solidFill>
                  <a:latin typeface="Oracle Sans" panose="020B0503020204020204" pitchFamily="34" charset="0"/>
                  <a:cs typeface="Oracle Sans" panose="020B0503020204020204" pitchFamily="34" charset="0"/>
                </a:rPr>
                <a:t>__________________________________</a:t>
              </a: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200" b="1" i="0" u="none" strike="noStrike" cap="none" normalizeH="0" baseline="0" dirty="0">
                  <a:ln>
                    <a:noFill/>
                  </a:ln>
                  <a:solidFill>
                    <a:schemeClr val="bg1"/>
                  </a:solidFill>
                  <a:effectLst/>
                  <a:latin typeface="Oracle Sans" panose="020B0503020204020204" pitchFamily="34" charset="0"/>
                  <a:cs typeface="Oracle Sans" panose="020B0503020204020204" pitchFamily="34" charset="0"/>
                </a:rPr>
                <a:t>_________</a:t>
              </a:r>
              <a:r>
                <a:rPr lang="en-US" sz="1200" b="1" dirty="0">
                  <a:solidFill>
                    <a:schemeClr val="bg1"/>
                  </a:solidFill>
                  <a:latin typeface="Oracle Sans" panose="020B0503020204020204" pitchFamily="34" charset="0"/>
                  <a:cs typeface="Oracle Sans" panose="020B0503020204020204" pitchFamily="34" charset="0"/>
                </a:rPr>
                <a:t>___________</a:t>
              </a: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1200" b="1" dirty="0">
                  <a:solidFill>
                    <a:schemeClr val="bg1"/>
                  </a:solidFill>
                  <a:latin typeface="Oracle Sans" panose="020B0503020204020204" pitchFamily="34" charset="0"/>
                  <a:cs typeface="Oracle Sans" panose="020B0503020204020204" pitchFamily="34" charset="0"/>
                </a:rPr>
                <a:t>_____</a:t>
              </a:r>
              <a:endParaRPr kumimoji="0" lang="en-US" sz="1200" b="1" i="0" u="none" strike="noStrike" cap="none" normalizeH="0" baseline="0" dirty="0">
                <a:ln>
                  <a:noFill/>
                </a:ln>
                <a:solidFill>
                  <a:schemeClr val="bg1"/>
                </a:solidFill>
                <a:effectLst/>
                <a:latin typeface="Oracle Sans" panose="020B0503020204020204" pitchFamily="34" charset="0"/>
                <a:cs typeface="Oracle Sans" panose="020B0503020204020204" pitchFamily="34" charset="0"/>
              </a:endParaRPr>
            </a:p>
          </p:txBody>
        </p:sp>
        <p:sp>
          <p:nvSpPr>
            <p:cNvPr id="21" name="Rounded Rectangle 20"/>
            <p:cNvSpPr/>
            <p:nvPr/>
          </p:nvSpPr>
          <p:spPr bwMode="auto">
            <a:xfrm>
              <a:off x="11055064" y="4625071"/>
              <a:ext cx="830548" cy="327212"/>
            </a:xfrm>
            <a:prstGeom prst="roundRect">
              <a:avLst/>
            </a:prstGeom>
            <a:solidFill>
              <a:srgbClr val="56C94C"/>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400" b="1" i="0" u="none" strike="noStrike" cap="none" normalizeH="0" baseline="0" dirty="0">
                  <a:ln>
                    <a:noFill/>
                  </a:ln>
                  <a:solidFill>
                    <a:schemeClr val="bg1"/>
                  </a:solidFill>
                  <a:effectLst/>
                  <a:latin typeface="Oracle Sans" panose="020B0503020204020204" pitchFamily="34" charset="0"/>
                  <a:cs typeface="Oracle Sans" panose="020B0503020204020204" pitchFamily="34" charset="0"/>
                </a:rPr>
                <a:t>.SQL</a:t>
              </a:r>
            </a:p>
          </p:txBody>
        </p:sp>
      </p:grpSp>
    </p:spTree>
    <p:custDataLst>
      <p:tags r:id="rId1"/>
    </p:custDataLst>
    <p:extLst>
      <p:ext uri="{BB962C8B-B14F-4D97-AF65-F5344CB8AC3E}">
        <p14:creationId xmlns:p14="http://schemas.microsoft.com/office/powerpoint/2010/main" val="135471836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Two Types of SQL Functions</a:t>
            </a:r>
          </a:p>
        </p:txBody>
      </p:sp>
      <p:grpSp>
        <p:nvGrpSpPr>
          <p:cNvPr id="5" name="Group 4">
            <a:extLst>
              <a:ext uri="{FF2B5EF4-FFF2-40B4-BE49-F238E27FC236}">
                <a16:creationId xmlns:a16="http://schemas.microsoft.com/office/drawing/2014/main" xmlns="" id="{71354A85-C81A-4ABE-A31E-8F2A5A6452C3}"/>
              </a:ext>
            </a:extLst>
          </p:cNvPr>
          <p:cNvGrpSpPr/>
          <p:nvPr/>
        </p:nvGrpSpPr>
        <p:grpSpPr>
          <a:xfrm>
            <a:off x="3361730" y="2534841"/>
            <a:ext cx="11564541" cy="5217318"/>
            <a:chOff x="3506390" y="2534841"/>
            <a:chExt cx="11564541" cy="5217318"/>
          </a:xfrm>
        </p:grpSpPr>
        <p:grpSp>
          <p:nvGrpSpPr>
            <p:cNvPr id="4" name="Group 3"/>
            <p:cNvGrpSpPr/>
            <p:nvPr/>
          </p:nvGrpSpPr>
          <p:grpSpPr>
            <a:xfrm>
              <a:off x="3629158" y="5459016"/>
              <a:ext cx="4436270" cy="1381125"/>
              <a:chOff x="2316162" y="3639344"/>
              <a:chExt cx="2957513" cy="920750"/>
            </a:xfrm>
          </p:grpSpPr>
          <p:sp>
            <p:nvSpPr>
              <p:cNvPr id="12293" name="Rectangle 5"/>
              <p:cNvSpPr>
                <a:spLocks noChangeArrowheads="1"/>
              </p:cNvSpPr>
              <p:nvPr/>
            </p:nvSpPr>
            <p:spPr bwMode="blackWhite">
              <a:xfrm>
                <a:off x="2647950" y="3639344"/>
                <a:ext cx="2284412" cy="920750"/>
              </a:xfrm>
              <a:prstGeom prst="rect">
                <a:avLst/>
              </a:prstGeom>
              <a:solidFill>
                <a:srgbClr val="B8E08C"/>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sz="2400" b="1" dirty="0">
                    <a:solidFill>
                      <a:schemeClr val="tx1">
                        <a:lumMod val="50000"/>
                      </a:schemeClr>
                    </a:solidFill>
                    <a:latin typeface="Oracle Sans" panose="020B0503020204020204" pitchFamily="34" charset="0"/>
                    <a:cs typeface="Oracle Sans" panose="020B0503020204020204" pitchFamily="34" charset="0"/>
                  </a:rPr>
                  <a:t>Single-row </a:t>
                </a:r>
              </a:p>
              <a:p>
                <a:pPr algn="ctr">
                  <a:defRPr/>
                </a:pPr>
                <a:r>
                  <a:rPr lang="en-US" sz="2400" b="1" dirty="0">
                    <a:solidFill>
                      <a:schemeClr val="tx1">
                        <a:lumMod val="50000"/>
                      </a:schemeClr>
                    </a:solidFill>
                    <a:latin typeface="Oracle Sans" panose="020B0503020204020204" pitchFamily="34" charset="0"/>
                    <a:cs typeface="Oracle Sans" panose="020B0503020204020204" pitchFamily="34" charset="0"/>
                  </a:rPr>
                  <a:t>functions</a:t>
                </a:r>
              </a:p>
            </p:txBody>
          </p:sp>
          <p:sp>
            <p:nvSpPr>
              <p:cNvPr id="13319" name="Line 7"/>
              <p:cNvSpPr>
                <a:spLocks noChangeShapeType="1"/>
              </p:cNvSpPr>
              <p:nvPr/>
            </p:nvSpPr>
            <p:spPr bwMode="auto">
              <a:xfrm>
                <a:off x="2316162" y="4099719"/>
                <a:ext cx="3429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sz="2400" dirty="0">
                  <a:solidFill>
                    <a:schemeClr val="tx1">
                      <a:lumMod val="50000"/>
                    </a:schemeClr>
                  </a:solidFill>
                  <a:latin typeface="Oracle Sans" panose="020B0503020204020204" pitchFamily="34" charset="0"/>
                  <a:cs typeface="Oracle Sans" panose="020B0503020204020204" pitchFamily="34" charset="0"/>
                </a:endParaRPr>
              </a:p>
            </p:txBody>
          </p:sp>
          <p:sp>
            <p:nvSpPr>
              <p:cNvPr id="13320" name="Line 8"/>
              <p:cNvSpPr>
                <a:spLocks noChangeShapeType="1"/>
              </p:cNvSpPr>
              <p:nvPr/>
            </p:nvSpPr>
            <p:spPr bwMode="auto">
              <a:xfrm>
                <a:off x="4949825" y="4099719"/>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sz="2400" dirty="0">
                  <a:solidFill>
                    <a:schemeClr val="tx1">
                      <a:lumMod val="50000"/>
                    </a:schemeClr>
                  </a:solidFill>
                  <a:latin typeface="Oracle Sans" panose="020B0503020204020204" pitchFamily="34" charset="0"/>
                  <a:cs typeface="Oracle Sans" panose="020B0503020204020204" pitchFamily="34" charset="0"/>
                </a:endParaRPr>
              </a:p>
            </p:txBody>
          </p:sp>
        </p:grpSp>
        <p:grpSp>
          <p:nvGrpSpPr>
            <p:cNvPr id="3" name="Group 2"/>
            <p:cNvGrpSpPr/>
            <p:nvPr/>
          </p:nvGrpSpPr>
          <p:grpSpPr>
            <a:xfrm>
              <a:off x="10229983" y="5435204"/>
              <a:ext cx="4428863" cy="1426368"/>
              <a:chOff x="6716712" y="3623469"/>
              <a:chExt cx="2952575" cy="950912"/>
            </a:xfrm>
          </p:grpSpPr>
          <p:sp>
            <p:nvSpPr>
              <p:cNvPr id="12294" name="Rectangle 6"/>
              <p:cNvSpPr>
                <a:spLocks noChangeArrowheads="1"/>
              </p:cNvSpPr>
              <p:nvPr/>
            </p:nvSpPr>
            <p:spPr bwMode="blackWhite">
              <a:xfrm>
                <a:off x="7059613" y="3623469"/>
                <a:ext cx="2263775" cy="950912"/>
              </a:xfrm>
              <a:prstGeom prst="rect">
                <a:avLst/>
              </a:prstGeom>
              <a:solidFill>
                <a:schemeClr val="accent3"/>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2431257"/>
                <a:r>
                  <a:rPr lang="en-US" sz="2400" b="1" dirty="0">
                    <a:solidFill>
                      <a:schemeClr val="bg1"/>
                    </a:solidFill>
                    <a:latin typeface="Oracle Sans" panose="020B0503020204020204" pitchFamily="34" charset="0"/>
                    <a:cs typeface="Oracle Sans" panose="020B0503020204020204" pitchFamily="34" charset="0"/>
                  </a:rPr>
                  <a:t>Multiple-row</a:t>
                </a:r>
              </a:p>
              <a:p>
                <a:pPr algn="ctr" defTabSz="2431257"/>
                <a:r>
                  <a:rPr lang="en-US" sz="2400" b="1" dirty="0">
                    <a:solidFill>
                      <a:schemeClr val="bg1"/>
                    </a:solidFill>
                    <a:latin typeface="Oracle Sans" panose="020B0503020204020204" pitchFamily="34" charset="0"/>
                    <a:cs typeface="Oracle Sans" panose="020B0503020204020204" pitchFamily="34" charset="0"/>
                  </a:rPr>
                  <a:t>functions</a:t>
                </a:r>
              </a:p>
            </p:txBody>
          </p:sp>
          <p:sp>
            <p:nvSpPr>
              <p:cNvPr id="13321" name="Line 9"/>
              <p:cNvSpPr>
                <a:spLocks noChangeShapeType="1"/>
              </p:cNvSpPr>
              <p:nvPr/>
            </p:nvSpPr>
            <p:spPr bwMode="auto">
              <a:xfrm>
                <a:off x="9329562" y="4098925"/>
                <a:ext cx="339725"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sz="2400" dirty="0">
                  <a:solidFill>
                    <a:schemeClr val="tx1">
                      <a:lumMod val="50000"/>
                    </a:schemeClr>
                  </a:solidFill>
                  <a:latin typeface="Oracle Sans" panose="020B0503020204020204" pitchFamily="34" charset="0"/>
                  <a:cs typeface="Oracle Sans" panose="020B0503020204020204" pitchFamily="34" charset="0"/>
                </a:endParaRPr>
              </a:p>
            </p:txBody>
          </p:sp>
          <p:sp>
            <p:nvSpPr>
              <p:cNvPr id="13326" name="Line 11"/>
              <p:cNvSpPr>
                <a:spLocks noChangeShapeType="1"/>
              </p:cNvSpPr>
              <p:nvPr/>
            </p:nvSpPr>
            <p:spPr bwMode="auto">
              <a:xfrm>
                <a:off x="6716712" y="4098925"/>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sz="2400" dirty="0">
                  <a:solidFill>
                    <a:schemeClr val="tx1">
                      <a:lumMod val="50000"/>
                    </a:schemeClr>
                  </a:solidFill>
                  <a:latin typeface="Oracle Sans" panose="020B0503020204020204" pitchFamily="34" charset="0"/>
                  <a:cs typeface="Oracle Sans" panose="020B0503020204020204" pitchFamily="34" charset="0"/>
                </a:endParaRPr>
              </a:p>
            </p:txBody>
          </p:sp>
          <p:sp>
            <p:nvSpPr>
              <p:cNvPr id="13327" name="Line 12"/>
              <p:cNvSpPr>
                <a:spLocks noChangeShapeType="1"/>
              </p:cNvSpPr>
              <p:nvPr/>
            </p:nvSpPr>
            <p:spPr bwMode="auto">
              <a:xfrm>
                <a:off x="6716712" y="3821906"/>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sz="2400" dirty="0">
                  <a:solidFill>
                    <a:schemeClr val="tx1">
                      <a:lumMod val="50000"/>
                    </a:schemeClr>
                  </a:solidFill>
                  <a:latin typeface="Oracle Sans" panose="020B0503020204020204" pitchFamily="34" charset="0"/>
                  <a:cs typeface="Oracle Sans" panose="020B0503020204020204" pitchFamily="34" charset="0"/>
                </a:endParaRPr>
              </a:p>
            </p:txBody>
          </p:sp>
          <p:sp>
            <p:nvSpPr>
              <p:cNvPr id="13328" name="Line 13"/>
              <p:cNvSpPr>
                <a:spLocks noChangeShapeType="1"/>
              </p:cNvSpPr>
              <p:nvPr/>
            </p:nvSpPr>
            <p:spPr bwMode="auto">
              <a:xfrm>
                <a:off x="6716712" y="4374356"/>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sz="2400" dirty="0">
                  <a:solidFill>
                    <a:schemeClr val="tx1">
                      <a:lumMod val="50000"/>
                    </a:schemeClr>
                  </a:solidFill>
                  <a:latin typeface="Oracle Sans" panose="020B0503020204020204" pitchFamily="34" charset="0"/>
                  <a:cs typeface="Oracle Sans" panose="020B0503020204020204" pitchFamily="34" charset="0"/>
                </a:endParaRPr>
              </a:p>
            </p:txBody>
          </p:sp>
        </p:grpSp>
        <p:sp>
          <p:nvSpPr>
            <p:cNvPr id="13323" name="Rectangle 14"/>
            <p:cNvSpPr>
              <a:spLocks noChangeArrowheads="1"/>
            </p:cNvSpPr>
            <p:nvPr/>
          </p:nvSpPr>
          <p:spPr bwMode="blackWhite">
            <a:xfrm>
              <a:off x="3506390" y="7021116"/>
              <a:ext cx="4650582" cy="73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dirty="0">
                  <a:solidFill>
                    <a:schemeClr val="tx1">
                      <a:lumMod val="50000"/>
                    </a:schemeClr>
                  </a:solidFill>
                  <a:latin typeface="+mn-lt"/>
                  <a:cs typeface="Oracle Sans" panose="020B0503020204020204" pitchFamily="34" charset="0"/>
                </a:rPr>
                <a:t>Returns one result </a:t>
              </a:r>
            </a:p>
            <a:p>
              <a:pPr algn="ctr">
                <a:defRPr/>
              </a:pPr>
              <a:r>
                <a:rPr lang="en-US" altLang="en-US" sz="2400" dirty="0">
                  <a:solidFill>
                    <a:schemeClr val="tx1">
                      <a:lumMod val="50000"/>
                    </a:schemeClr>
                  </a:solidFill>
                  <a:latin typeface="+mn-lt"/>
                  <a:cs typeface="Oracle Sans" panose="020B0503020204020204" pitchFamily="34" charset="0"/>
                </a:rPr>
                <a:t>per row</a:t>
              </a:r>
            </a:p>
          </p:txBody>
        </p:sp>
        <p:sp>
          <p:nvSpPr>
            <p:cNvPr id="13324" name="Rectangle 15"/>
            <p:cNvSpPr>
              <a:spLocks noChangeArrowheads="1"/>
            </p:cNvSpPr>
            <p:nvPr/>
          </p:nvSpPr>
          <p:spPr bwMode="blackWhite">
            <a:xfrm>
              <a:off x="9796463" y="7021116"/>
              <a:ext cx="5274468" cy="73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dirty="0">
                  <a:solidFill>
                    <a:schemeClr val="tx1">
                      <a:lumMod val="50000"/>
                    </a:schemeClr>
                  </a:solidFill>
                  <a:latin typeface="+mn-lt"/>
                  <a:cs typeface="Oracle Sans" panose="020B0503020204020204" pitchFamily="34" charset="0"/>
                </a:rPr>
                <a:t>Returns one result </a:t>
              </a:r>
            </a:p>
            <a:p>
              <a:pPr algn="ctr">
                <a:defRPr/>
              </a:pPr>
              <a:r>
                <a:rPr lang="en-US" altLang="en-US" sz="2400" dirty="0">
                  <a:solidFill>
                    <a:schemeClr val="tx1">
                      <a:lumMod val="50000"/>
                    </a:schemeClr>
                  </a:solidFill>
                  <a:latin typeface="+mn-lt"/>
                  <a:cs typeface="Oracle Sans" panose="020B0503020204020204" pitchFamily="34" charset="0"/>
                </a:rPr>
                <a:t>per set of rows</a:t>
              </a:r>
            </a:p>
          </p:txBody>
        </p:sp>
        <p:sp>
          <p:nvSpPr>
            <p:cNvPr id="13325" name="Rectangle 16"/>
            <p:cNvSpPr>
              <a:spLocks noChangeArrowheads="1"/>
            </p:cNvSpPr>
            <p:nvPr/>
          </p:nvSpPr>
          <p:spPr bwMode="blackWhite">
            <a:xfrm>
              <a:off x="7380684" y="2534841"/>
              <a:ext cx="3526632" cy="1397793"/>
            </a:xfrm>
            <a:prstGeom prst="rect">
              <a:avLst/>
            </a:prstGeom>
            <a:solidFill>
              <a:schemeClr val="accent1">
                <a:lumMod val="60000"/>
                <a:lumOff val="40000"/>
              </a:schemeClr>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bg1"/>
                  </a:solidFill>
                  <a:latin typeface="Oracle Sans" panose="020B0503020204020204" pitchFamily="34" charset="0"/>
                  <a:cs typeface="Oracle Sans" panose="020B0503020204020204" pitchFamily="34" charset="0"/>
                </a:rPr>
                <a:t>Functions</a:t>
              </a:r>
            </a:p>
          </p:txBody>
        </p:sp>
        <p:cxnSp>
          <p:nvCxnSpPr>
            <p:cNvPr id="9" name="Elbow Connector 8"/>
            <p:cNvCxnSpPr>
              <a:stCxn id="13325" idx="2"/>
              <a:endCxn id="12293" idx="0"/>
            </p:cNvCxnSpPr>
            <p:nvPr/>
          </p:nvCxnSpPr>
          <p:spPr bwMode="auto">
            <a:xfrm rot="5400000">
              <a:off x="6728883" y="3043899"/>
              <a:ext cx="1526382" cy="3303852"/>
            </a:xfrm>
            <a:prstGeom prst="bentConnector3">
              <a:avLst/>
            </a:prstGeom>
            <a:noFill/>
            <a:ln w="28575" cap="flat" cmpd="sng" algn="ctr">
              <a:solidFill>
                <a:schemeClr val="tx1"/>
              </a:solidFill>
              <a:prstDash val="solid"/>
              <a:round/>
              <a:headEnd type="none" w="sm" len="sm"/>
              <a:tailEnd type="none" w="sm" len="sm"/>
            </a:ln>
            <a:effectLst/>
          </p:spPr>
        </p:cxnSp>
        <p:cxnSp>
          <p:nvCxnSpPr>
            <p:cNvPr id="11" name="Elbow Connector 10"/>
            <p:cNvCxnSpPr>
              <a:stCxn id="13325" idx="2"/>
              <a:endCxn id="12294" idx="0"/>
            </p:cNvCxnSpPr>
            <p:nvPr/>
          </p:nvCxnSpPr>
          <p:spPr bwMode="auto">
            <a:xfrm rot="16200000" flipH="1">
              <a:off x="10041799" y="3034835"/>
              <a:ext cx="1502570" cy="3298166"/>
            </a:xfrm>
            <a:prstGeom prst="bentConnector3">
              <a:avLst>
                <a:gd name="adj1" fmla="val 50714"/>
              </a:avLst>
            </a:prstGeom>
            <a:noFill/>
            <a:ln w="28575" cap="flat" cmpd="sng" algn="ctr">
              <a:solidFill>
                <a:schemeClr val="tx1"/>
              </a:solidFill>
              <a:prstDash val="solid"/>
              <a:round/>
              <a:headEnd type="none" w="sm" len="sm"/>
              <a:tailEnd type="none" w="sm" len="sm"/>
            </a:ln>
            <a:effectLst/>
          </p:spPr>
        </p:cxnSp>
      </p:grpSp>
    </p:spTree>
    <p:custDataLst>
      <p:tags r:id="rId1"/>
    </p:custDataLst>
    <p:extLst>
      <p:ext uri="{BB962C8B-B14F-4D97-AF65-F5344CB8AC3E}">
        <p14:creationId xmlns:p14="http://schemas.microsoft.com/office/powerpoint/2010/main" val="8908023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5400000">
            <a:off x="12305776" y="3106962"/>
            <a:ext cx="7267130"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638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Single-Row Functions</a:t>
            </a:r>
          </a:p>
        </p:txBody>
      </p:sp>
      <p:sp>
        <p:nvSpPr>
          <p:cNvPr id="6" name="Content Placeholder 2"/>
          <p:cNvSpPr txBox="1">
            <a:spLocks/>
          </p:cNvSpPr>
          <p:nvPr/>
        </p:nvSpPr>
        <p:spPr bwMode="gray">
          <a:xfrm>
            <a:off x="5816580" y="7657610"/>
            <a:ext cx="6654841"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i="1" dirty="0">
                <a:solidFill>
                  <a:schemeClr val="tx1">
                    <a:lumMod val="75000"/>
                  </a:schemeClr>
                </a:solidFill>
                <a:latin typeface="Courier New" panose="02070309020205020404" pitchFamily="49" charset="0"/>
                <a:cs typeface="Oracle Sans" panose="020B0503020204020204" pitchFamily="34" charset="0"/>
              </a:rPr>
              <a:t>function_name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arg1, arg2,...</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7" name="Rounded Rectangle 6"/>
          <p:cNvSpPr/>
          <p:nvPr/>
        </p:nvSpPr>
        <p:spPr bwMode="auto">
          <a:xfrm>
            <a:off x="14395110" y="2078571"/>
            <a:ext cx="3088461" cy="2462568"/>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4700" y="2291871"/>
            <a:ext cx="2389281" cy="2035968"/>
          </a:xfrm>
          <a:prstGeom prst="rect">
            <a:avLst/>
          </a:prstGeom>
        </p:spPr>
      </p:pic>
      <p:sp>
        <p:nvSpPr>
          <p:cNvPr id="10" name="Rectangle 6">
            <a:extLst>
              <a:ext uri="{FF2B5EF4-FFF2-40B4-BE49-F238E27FC236}">
                <a16:creationId xmlns:a16="http://schemas.microsoft.com/office/drawing/2014/main" xmlns="" id="{B9957100-DB23-43E7-8088-D33CA421CD41}"/>
              </a:ext>
            </a:extLst>
          </p:cNvPr>
          <p:cNvSpPr>
            <a:spLocks noGrp="1" noChangeArrowheads="1"/>
          </p:cNvSpPr>
          <p:nvPr>
            <p:ph idx="1"/>
          </p:nvPr>
        </p:nvSpPr>
        <p:spPr>
          <a:xfrm>
            <a:off x="933451" y="2272710"/>
            <a:ext cx="16421100" cy="436029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Single-row functions:</a:t>
            </a:r>
          </a:p>
          <a:p>
            <a:pPr lvl="1"/>
            <a:r>
              <a:rPr lang="en-US" altLang="en-US" dirty="0">
                <a:latin typeface="+mn-lt"/>
                <a:cs typeface="Oracle Sans" panose="020B0503020204020204" pitchFamily="34" charset="0"/>
              </a:rPr>
              <a:t>Manipulate data items</a:t>
            </a:r>
          </a:p>
          <a:p>
            <a:pPr lvl="1"/>
            <a:r>
              <a:rPr lang="en-US" altLang="en-US" dirty="0">
                <a:latin typeface="+mn-lt"/>
                <a:cs typeface="Oracle Sans" panose="020B0503020204020204" pitchFamily="34" charset="0"/>
              </a:rPr>
              <a:t>Accept arguments and return one value</a:t>
            </a:r>
          </a:p>
          <a:p>
            <a:pPr lvl="1"/>
            <a:r>
              <a:rPr lang="en-US" altLang="en-US" dirty="0">
                <a:latin typeface="+mn-lt"/>
                <a:cs typeface="Oracle Sans" panose="020B0503020204020204" pitchFamily="34" charset="0"/>
              </a:rPr>
              <a:t>Act on each row that is returned</a:t>
            </a:r>
          </a:p>
          <a:p>
            <a:pPr lvl="1"/>
            <a:r>
              <a:rPr lang="en-US" altLang="en-US" dirty="0">
                <a:latin typeface="+mn-lt"/>
                <a:cs typeface="Oracle Sans" panose="020B0503020204020204" pitchFamily="34" charset="0"/>
              </a:rPr>
              <a:t>Return one result per row</a:t>
            </a:r>
          </a:p>
          <a:p>
            <a:pPr lvl="1"/>
            <a:r>
              <a:rPr lang="en-US" altLang="en-US" dirty="0">
                <a:latin typeface="+mn-lt"/>
                <a:cs typeface="Oracle Sans" panose="020B0503020204020204" pitchFamily="34" charset="0"/>
              </a:rPr>
              <a:t>Might modify the data type</a:t>
            </a:r>
          </a:p>
          <a:p>
            <a:pPr lvl="1"/>
            <a:r>
              <a:rPr lang="en-US" altLang="en-US" dirty="0">
                <a:latin typeface="+mn-lt"/>
                <a:cs typeface="Oracle Sans" panose="020B0503020204020204" pitchFamily="34" charset="0"/>
              </a:rPr>
              <a:t>Can be nested</a:t>
            </a:r>
          </a:p>
          <a:p>
            <a:pPr lvl="1"/>
            <a:r>
              <a:rPr lang="en-US" altLang="en-US" dirty="0">
                <a:latin typeface="+mn-lt"/>
                <a:cs typeface="Oracle Sans" panose="020B0503020204020204" pitchFamily="34" charset="0"/>
              </a:rPr>
              <a:t>Accept arguments that can be a column or an expression</a:t>
            </a:r>
          </a:p>
        </p:txBody>
      </p:sp>
    </p:spTree>
    <p:custDataLst>
      <p:tags r:id="rId1"/>
    </p:custDataLst>
    <p:extLst>
      <p:ext uri="{BB962C8B-B14F-4D97-AF65-F5344CB8AC3E}">
        <p14:creationId xmlns:p14="http://schemas.microsoft.com/office/powerpoint/2010/main" val="351162562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Single-Row Functions</a:t>
            </a:r>
          </a:p>
        </p:txBody>
      </p:sp>
      <p:sp>
        <p:nvSpPr>
          <p:cNvPr id="15369" name="Rectangle 9"/>
          <p:cNvSpPr>
            <a:spLocks noChangeArrowheads="1"/>
          </p:cNvSpPr>
          <p:nvPr/>
        </p:nvSpPr>
        <p:spPr bwMode="blackWhite">
          <a:xfrm>
            <a:off x="7840266" y="1950094"/>
            <a:ext cx="2607470" cy="1366838"/>
          </a:xfrm>
          <a:prstGeom prst="roundRect">
            <a:avLst/>
          </a:prstGeom>
          <a:solidFill>
            <a:schemeClr val="accent3"/>
          </a:solidFill>
          <a:ln w="28575">
            <a:noFill/>
            <a:miter lim="800000"/>
            <a:headEnd/>
            <a:tailEnd/>
          </a:ln>
          <a:effectLst>
            <a:outerShdw blurRad="50800" dist="38100" dir="5400000" algn="t" rotWithShape="0">
              <a:prstClr val="black">
                <a:alpha val="40000"/>
              </a:prst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2431257"/>
            <a:r>
              <a:rPr lang="en-US" altLang="en-US" sz="2400" b="1" dirty="0">
                <a:solidFill>
                  <a:schemeClr val="bg1"/>
                </a:solidFill>
                <a:latin typeface="Oracle Sans" panose="020B0503020204020204" pitchFamily="34" charset="0"/>
                <a:cs typeface="Oracle Sans" panose="020B0503020204020204" pitchFamily="34" charset="0"/>
              </a:rPr>
              <a:t>Character</a:t>
            </a:r>
          </a:p>
        </p:txBody>
      </p:sp>
      <p:sp>
        <p:nvSpPr>
          <p:cNvPr id="15368" name="Rectangle 8"/>
          <p:cNvSpPr>
            <a:spLocks noChangeArrowheads="1"/>
          </p:cNvSpPr>
          <p:nvPr/>
        </p:nvSpPr>
        <p:spPr bwMode="blackWhite">
          <a:xfrm>
            <a:off x="5408829" y="7634137"/>
            <a:ext cx="2678907" cy="1397795"/>
          </a:xfrm>
          <a:prstGeom prst="roundRect">
            <a:avLst/>
          </a:prstGeom>
          <a:solidFill>
            <a:schemeClr val="accent1">
              <a:lumMod val="20000"/>
              <a:lumOff val="80000"/>
            </a:schemeClr>
          </a:solidFill>
          <a:ln w="28575">
            <a:noFill/>
            <a:miter lim="800000"/>
            <a:headEnd/>
            <a:tailEnd/>
          </a:ln>
          <a:effectLst>
            <a:outerShdw blurRad="50800" dist="38100" dir="16200000" rotWithShape="0">
              <a:prstClr val="black">
                <a:alpha val="40000"/>
              </a:prstClr>
            </a:outerShdw>
          </a:effec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bg2">
                    <a:lumMod val="10000"/>
                  </a:schemeClr>
                </a:solidFill>
                <a:latin typeface="Oracle Sans" panose="020B0503020204020204" pitchFamily="34" charset="0"/>
                <a:cs typeface="Oracle Sans" panose="020B0503020204020204" pitchFamily="34" charset="0"/>
              </a:rPr>
              <a:t>Conversion</a:t>
            </a:r>
          </a:p>
        </p:txBody>
      </p:sp>
      <p:sp>
        <p:nvSpPr>
          <p:cNvPr id="15371" name="Rectangle 11"/>
          <p:cNvSpPr>
            <a:spLocks noChangeArrowheads="1"/>
          </p:cNvSpPr>
          <p:nvPr/>
        </p:nvSpPr>
        <p:spPr bwMode="blackWhite">
          <a:xfrm>
            <a:off x="10269323" y="7650806"/>
            <a:ext cx="2609850" cy="1366838"/>
          </a:xfrm>
          <a:prstGeom prst="roundRect">
            <a:avLst/>
          </a:prstGeom>
          <a:solidFill>
            <a:schemeClr val="accent3">
              <a:lumMod val="60000"/>
              <a:lumOff val="40000"/>
            </a:schemeClr>
          </a:solidFill>
          <a:ln w="28575">
            <a:noFill/>
            <a:miter lim="800000"/>
            <a:headEnd/>
            <a:tailEnd/>
          </a:ln>
          <a:effectLst>
            <a:outerShdw blurRad="50800" dist="38100" dir="16200000" rotWithShape="0">
              <a:prstClr val="black">
                <a:alpha val="40000"/>
              </a:prstClr>
            </a:outerShdw>
          </a:effec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tx1">
                    <a:lumMod val="50000"/>
                  </a:schemeClr>
                </a:solidFill>
                <a:latin typeface="Oracle Sans" panose="020B0503020204020204" pitchFamily="34" charset="0"/>
                <a:cs typeface="Oracle Sans" panose="020B0503020204020204" pitchFamily="34" charset="0"/>
              </a:rPr>
              <a:t>Date</a:t>
            </a:r>
          </a:p>
        </p:txBody>
      </p:sp>
      <p:sp>
        <p:nvSpPr>
          <p:cNvPr id="15370" name="Rectangle 10"/>
          <p:cNvSpPr>
            <a:spLocks noChangeArrowheads="1"/>
          </p:cNvSpPr>
          <p:nvPr/>
        </p:nvSpPr>
        <p:spPr bwMode="blackWhite">
          <a:xfrm>
            <a:off x="12468225" y="4813564"/>
            <a:ext cx="2609850" cy="1366838"/>
          </a:xfrm>
          <a:prstGeom prst="roundRect">
            <a:avLst/>
          </a:prstGeom>
          <a:solidFill>
            <a:schemeClr val="accent6"/>
          </a:solidFill>
          <a:ln w="28575">
            <a:noFill/>
            <a:miter lim="800000"/>
            <a:headEnd/>
            <a:tailEnd/>
          </a:ln>
          <a:effectLst>
            <a:outerShdw blurRad="50800" dist="38100" dir="10800000" algn="r" rotWithShape="0">
              <a:prstClr val="black">
                <a:alpha val="40000"/>
              </a:prstClr>
            </a:outerShdw>
          </a:effectLst>
        </p:spPr>
        <p:txBody>
          <a:bodyPr wrap="none" lIns="183357" tIns="92870" rIns="183357" bIns="9287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bg1"/>
                </a:solidFill>
                <a:latin typeface="Oracle Sans" panose="020B0503020204020204" pitchFamily="34" charset="0"/>
                <a:cs typeface="Oracle Sans" panose="020B0503020204020204" pitchFamily="34" charset="0"/>
              </a:rPr>
              <a:t>Number</a:t>
            </a:r>
          </a:p>
        </p:txBody>
      </p:sp>
      <p:sp>
        <p:nvSpPr>
          <p:cNvPr id="15372" name="Rectangle 12"/>
          <p:cNvSpPr>
            <a:spLocks noChangeArrowheads="1"/>
          </p:cNvSpPr>
          <p:nvPr/>
        </p:nvSpPr>
        <p:spPr bwMode="blackWhite">
          <a:xfrm>
            <a:off x="3209925" y="4813564"/>
            <a:ext cx="2609850" cy="1366838"/>
          </a:xfrm>
          <a:prstGeom prst="roundRect">
            <a:avLst/>
          </a:prstGeom>
          <a:solidFill>
            <a:schemeClr val="accent2"/>
          </a:solidFill>
          <a:ln w="28575">
            <a:noFill/>
            <a:miter lim="800000"/>
            <a:headEnd/>
            <a:tailEnd/>
          </a:ln>
          <a:effectLst>
            <a:outerShdw blurRad="50800" dist="38100" algn="l" rotWithShape="0">
              <a:prstClr val="black">
                <a:alpha val="40000"/>
              </a:prstClr>
            </a:outerShdw>
          </a:effec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tx1">
                    <a:lumMod val="50000"/>
                  </a:schemeClr>
                </a:solidFill>
                <a:latin typeface="Oracle Sans" panose="020B0503020204020204" pitchFamily="34" charset="0"/>
                <a:cs typeface="Oracle Sans" panose="020B0503020204020204" pitchFamily="34" charset="0"/>
              </a:rPr>
              <a:t>General</a:t>
            </a:r>
          </a:p>
        </p:txBody>
      </p:sp>
      <p:sp>
        <p:nvSpPr>
          <p:cNvPr id="15373" name="Rectangle 13"/>
          <p:cNvSpPr>
            <a:spLocks noChangeArrowheads="1"/>
          </p:cNvSpPr>
          <p:nvPr/>
        </p:nvSpPr>
        <p:spPr bwMode="blackWhite">
          <a:xfrm>
            <a:off x="7530704" y="4806437"/>
            <a:ext cx="3226595" cy="1397795"/>
          </a:xfrm>
          <a:prstGeom prst="roundRect">
            <a:avLst/>
          </a:prstGeom>
          <a:solidFill>
            <a:schemeClr val="accent1">
              <a:lumMod val="60000"/>
              <a:lumOff val="40000"/>
            </a:schemeClr>
          </a:solidFill>
          <a:ln w="28575">
            <a:noFill/>
            <a:miter lim="800000"/>
            <a:headEnd/>
            <a:tailEnd/>
          </a:ln>
          <a:effectLst>
            <a:outerShdw blurRad="63500" algn="ctr" rotWithShape="0">
              <a:prstClr val="black">
                <a:alpha val="40000"/>
              </a:prstClr>
            </a:outerShdw>
          </a:effec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bg1"/>
                </a:solidFill>
                <a:latin typeface="Oracle Sans" panose="020B0503020204020204" pitchFamily="34" charset="0"/>
                <a:cs typeface="Oracle Sans" panose="020B0503020204020204" pitchFamily="34" charset="0"/>
              </a:rPr>
              <a:t>Single-row </a:t>
            </a:r>
          </a:p>
          <a:p>
            <a:pPr algn="ctr">
              <a:defRPr/>
            </a:pPr>
            <a:r>
              <a:rPr lang="en-US" altLang="en-US" sz="2400" b="1" dirty="0">
                <a:solidFill>
                  <a:schemeClr val="bg1"/>
                </a:solidFill>
                <a:latin typeface="Oracle Sans" panose="020B0503020204020204" pitchFamily="34" charset="0"/>
                <a:cs typeface="Oracle Sans" panose="020B0503020204020204" pitchFamily="34" charset="0"/>
              </a:rPr>
              <a:t>functions</a:t>
            </a:r>
          </a:p>
        </p:txBody>
      </p:sp>
      <p:cxnSp>
        <p:nvCxnSpPr>
          <p:cNvPr id="3" name="Straight Arrow Connector 2">
            <a:extLst>
              <a:ext uri="{FF2B5EF4-FFF2-40B4-BE49-F238E27FC236}">
                <a16:creationId xmlns:a16="http://schemas.microsoft.com/office/drawing/2014/main" xmlns="" id="{5575712E-76C4-45C8-9622-EEE649E779E9}"/>
              </a:ext>
            </a:extLst>
          </p:cNvPr>
          <p:cNvCxnSpPr>
            <a:stCxn id="15373" idx="0"/>
          </p:cNvCxnSpPr>
          <p:nvPr/>
        </p:nvCxnSpPr>
        <p:spPr bwMode="auto">
          <a:xfrm flipH="1" flipV="1">
            <a:off x="9144000" y="3351335"/>
            <a:ext cx="2" cy="1455102"/>
          </a:xfrm>
          <a:prstGeom prst="straightConnector1">
            <a:avLst/>
          </a:prstGeom>
          <a:noFill/>
          <a:ln w="38100" cap="flat" cmpd="sng" algn="ctr">
            <a:solidFill>
              <a:schemeClr val="accent4">
                <a:lumMod val="60000"/>
                <a:lumOff val="40000"/>
              </a:schemeClr>
            </a:solidFill>
            <a:prstDash val="solid"/>
            <a:round/>
            <a:headEnd type="none" w="sm" len="sm"/>
            <a:tailEnd type="triangle" w="lg" len="med"/>
          </a:ln>
          <a:effectLst/>
        </p:spPr>
      </p:cxnSp>
      <p:cxnSp>
        <p:nvCxnSpPr>
          <p:cNvPr id="18" name="Straight Arrow Connector 17">
            <a:extLst>
              <a:ext uri="{FF2B5EF4-FFF2-40B4-BE49-F238E27FC236}">
                <a16:creationId xmlns:a16="http://schemas.microsoft.com/office/drawing/2014/main" xmlns="" id="{1B30277A-1AD1-4002-983C-96FAA63FC96E}"/>
              </a:ext>
            </a:extLst>
          </p:cNvPr>
          <p:cNvCxnSpPr>
            <a:cxnSpLocks/>
          </p:cNvCxnSpPr>
          <p:nvPr/>
        </p:nvCxnSpPr>
        <p:spPr bwMode="auto">
          <a:xfrm>
            <a:off x="10767719" y="5494986"/>
            <a:ext cx="1700506" cy="1842"/>
          </a:xfrm>
          <a:prstGeom prst="straightConnector1">
            <a:avLst/>
          </a:prstGeom>
          <a:noFill/>
          <a:ln w="38100" cap="flat" cmpd="sng" algn="ctr">
            <a:solidFill>
              <a:schemeClr val="accent4">
                <a:lumMod val="60000"/>
                <a:lumOff val="40000"/>
              </a:schemeClr>
            </a:solidFill>
            <a:prstDash val="solid"/>
            <a:round/>
            <a:headEnd type="none" w="sm" len="sm"/>
            <a:tailEnd type="triangle" w="lg" len="med"/>
          </a:ln>
          <a:effectLst/>
        </p:spPr>
      </p:cxnSp>
      <p:cxnSp>
        <p:nvCxnSpPr>
          <p:cNvPr id="21" name="Straight Arrow Connector 20">
            <a:extLst>
              <a:ext uri="{FF2B5EF4-FFF2-40B4-BE49-F238E27FC236}">
                <a16:creationId xmlns:a16="http://schemas.microsoft.com/office/drawing/2014/main" xmlns="" id="{C55D7C91-4BB4-4731-8240-B97883AC0717}"/>
              </a:ext>
            </a:extLst>
          </p:cNvPr>
          <p:cNvCxnSpPr>
            <a:cxnSpLocks/>
            <a:endCxn id="15371" idx="0"/>
          </p:cNvCxnSpPr>
          <p:nvPr/>
        </p:nvCxnSpPr>
        <p:spPr bwMode="auto">
          <a:xfrm>
            <a:off x="10217812" y="6216182"/>
            <a:ext cx="1356436" cy="1434624"/>
          </a:xfrm>
          <a:prstGeom prst="straightConnector1">
            <a:avLst/>
          </a:prstGeom>
          <a:noFill/>
          <a:ln w="38100" cap="flat" cmpd="sng" algn="ctr">
            <a:solidFill>
              <a:schemeClr val="accent4">
                <a:lumMod val="60000"/>
                <a:lumOff val="40000"/>
              </a:schemeClr>
            </a:solidFill>
            <a:prstDash val="solid"/>
            <a:round/>
            <a:headEnd type="none" w="sm" len="sm"/>
            <a:tailEnd type="triangle" w="lg" len="med"/>
          </a:ln>
          <a:effectLst/>
        </p:spPr>
      </p:cxnSp>
      <p:cxnSp>
        <p:nvCxnSpPr>
          <p:cNvPr id="23" name="Straight Arrow Connector 22">
            <a:extLst>
              <a:ext uri="{FF2B5EF4-FFF2-40B4-BE49-F238E27FC236}">
                <a16:creationId xmlns:a16="http://schemas.microsoft.com/office/drawing/2014/main" xmlns="" id="{096D462F-D00C-42C0-9CC5-4C0558DD7A00}"/>
              </a:ext>
            </a:extLst>
          </p:cNvPr>
          <p:cNvCxnSpPr>
            <a:cxnSpLocks/>
            <a:endCxn id="15368" idx="0"/>
          </p:cNvCxnSpPr>
          <p:nvPr/>
        </p:nvCxnSpPr>
        <p:spPr bwMode="auto">
          <a:xfrm flipH="1">
            <a:off x="6748283" y="6172051"/>
            <a:ext cx="1344664" cy="1462086"/>
          </a:xfrm>
          <a:prstGeom prst="straightConnector1">
            <a:avLst/>
          </a:prstGeom>
          <a:noFill/>
          <a:ln w="38100" cap="flat" cmpd="sng" algn="ctr">
            <a:solidFill>
              <a:schemeClr val="accent4">
                <a:lumMod val="60000"/>
                <a:lumOff val="40000"/>
              </a:schemeClr>
            </a:solidFill>
            <a:prstDash val="solid"/>
            <a:round/>
            <a:headEnd type="none" w="sm" len="sm"/>
            <a:tailEnd type="triangle" w="lg" len="med"/>
          </a:ln>
          <a:effectLst/>
        </p:spPr>
      </p:cxnSp>
      <p:cxnSp>
        <p:nvCxnSpPr>
          <p:cNvPr id="24" name="Straight Arrow Connector 23">
            <a:extLst>
              <a:ext uri="{FF2B5EF4-FFF2-40B4-BE49-F238E27FC236}">
                <a16:creationId xmlns:a16="http://schemas.microsoft.com/office/drawing/2014/main" xmlns="" id="{3FB4F318-4E83-495E-84C2-466835220462}"/>
              </a:ext>
            </a:extLst>
          </p:cNvPr>
          <p:cNvCxnSpPr>
            <a:cxnSpLocks/>
          </p:cNvCxnSpPr>
          <p:nvPr/>
        </p:nvCxnSpPr>
        <p:spPr bwMode="auto">
          <a:xfrm flipH="1">
            <a:off x="5830198" y="5494986"/>
            <a:ext cx="1700506" cy="1842"/>
          </a:xfrm>
          <a:prstGeom prst="straightConnector1">
            <a:avLst/>
          </a:prstGeom>
          <a:noFill/>
          <a:ln w="38100" cap="flat" cmpd="sng" algn="ctr">
            <a:solidFill>
              <a:schemeClr val="accent4">
                <a:lumMod val="60000"/>
                <a:lumOff val="40000"/>
              </a:schemeClr>
            </a:solidFill>
            <a:prstDash val="solid"/>
            <a:round/>
            <a:headEnd type="none" w="sm" len="sm"/>
            <a:tailEnd type="triangle" w="lg" len="med"/>
          </a:ln>
          <a:effectLst/>
        </p:spPr>
      </p:cxnSp>
    </p:spTree>
    <p:custDataLst>
      <p:tags r:id="rId1"/>
    </p:custDataLst>
    <p:extLst>
      <p:ext uri="{BB962C8B-B14F-4D97-AF65-F5344CB8AC3E}">
        <p14:creationId xmlns:p14="http://schemas.microsoft.com/office/powerpoint/2010/main" val="359092702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473</TotalTime>
  <Words>5587</Words>
  <Application>Microsoft Office PowerPoint</Application>
  <PresentationFormat>Custom</PresentationFormat>
  <Paragraphs>660</Paragraphs>
  <Slides>46</Slides>
  <Notes>46</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Arial</vt:lpstr>
      <vt:lpstr>Calibri</vt:lpstr>
      <vt:lpstr>Courier New</vt:lpstr>
      <vt:lpstr>Georgia</vt:lpstr>
      <vt:lpstr>Helvetica</vt:lpstr>
      <vt:lpstr>LavosHandy™</vt:lpstr>
      <vt:lpstr>Oracle Sans</vt:lpstr>
      <vt:lpstr>Symbol</vt:lpstr>
      <vt:lpstr>Times New Roman</vt:lpstr>
      <vt:lpstr>OU Redwood PowerPoint Template</vt:lpstr>
      <vt:lpstr>Document</vt:lpstr>
      <vt:lpstr>Using Single-Row Functions  to Customize Output</vt:lpstr>
      <vt:lpstr>Course Roadmap</vt:lpstr>
      <vt:lpstr>Objectives</vt:lpstr>
      <vt:lpstr>HR Application Scenario</vt:lpstr>
      <vt:lpstr>Lesson Agenda</vt:lpstr>
      <vt:lpstr>SQL Functions</vt:lpstr>
      <vt:lpstr>Two Types of SQL Functions</vt:lpstr>
      <vt:lpstr>Single-Row Functions</vt:lpstr>
      <vt:lpstr>Single-Row Functions</vt:lpstr>
      <vt:lpstr>Lesson Agenda</vt:lpstr>
      <vt:lpstr>Character Functions</vt:lpstr>
      <vt:lpstr>PowerPoint Presentation</vt:lpstr>
      <vt:lpstr>Case-Conversion Functions</vt:lpstr>
      <vt:lpstr>Using Case-Conversion Functions in WHERE Clauses in Oracle</vt:lpstr>
      <vt:lpstr>Case-Insensitive Queries in MySQL</vt:lpstr>
      <vt:lpstr>Character-Manipulation Functions</vt:lpstr>
      <vt:lpstr>Using Character-Manipulation Functions</vt:lpstr>
      <vt:lpstr>Lesson Agenda</vt:lpstr>
      <vt:lpstr>Nesting Functions</vt:lpstr>
      <vt:lpstr>Nesting Functions: Example</vt:lpstr>
      <vt:lpstr>Lesson Agenda</vt:lpstr>
      <vt:lpstr>Numeric Functions</vt:lpstr>
      <vt:lpstr>Using the ROUND Function</vt:lpstr>
      <vt:lpstr>Using the TRUNC Function in Oracle</vt:lpstr>
      <vt:lpstr>Using the TRUNCATE Function in MySQL</vt:lpstr>
      <vt:lpstr>Using the MOD Function</vt:lpstr>
      <vt:lpstr>Lesson Agenda</vt:lpstr>
      <vt:lpstr>Working with Dates in Oracle Databases</vt:lpstr>
      <vt:lpstr>RR Date Format in Oracle</vt:lpstr>
      <vt:lpstr>Using the SYSDATE Function in Oracle</vt:lpstr>
      <vt:lpstr>Using the CURRENT_DATE and CURRENT_TIMESTAMP Functions in Oracle</vt:lpstr>
      <vt:lpstr>Arithmetic with Dates in Oracle</vt:lpstr>
      <vt:lpstr>Using Arithmetic Operators with Dates in Oracle</vt:lpstr>
      <vt:lpstr>Lesson Agenda</vt:lpstr>
      <vt:lpstr>Working with Dates in MySQL Databases</vt:lpstr>
      <vt:lpstr>Displaying the Current Date in MySQL</vt:lpstr>
      <vt:lpstr>Lesson Agenda</vt:lpstr>
      <vt:lpstr>Date-Manipulation Functions in Oracle</vt:lpstr>
      <vt:lpstr>Using Date Functions in Oracle</vt:lpstr>
      <vt:lpstr>Using ROUND and TRUNC Functions with Dates in Oracle</vt:lpstr>
      <vt:lpstr>Date-Manipulation Functions in MySQL</vt:lpstr>
      <vt:lpstr>Using Date Functions in MySQL</vt:lpstr>
      <vt:lpstr>Extracting the Month or Year Portion of Dates in MySQL</vt:lpstr>
      <vt:lpstr>Summary</vt:lpstr>
      <vt:lpstr>Practice 4: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Bhargavi</dc:creator>
  <cp:keywords>OU Redwood PowerPoint Template</cp:keywords>
  <dc:description>Oracle University Production Services PowerPoint Template</dc:description>
  <cp:lastModifiedBy>Pavithran Adka</cp:lastModifiedBy>
  <cp:revision>148</cp:revision>
  <cp:lastPrinted>2002-03-28T23:57:22Z</cp:lastPrinted>
  <dcterms:created xsi:type="dcterms:W3CDTF">2020-05-18T14:06:42Z</dcterms:created>
  <dcterms:modified xsi:type="dcterms:W3CDTF">2020-06-21T09:09:07Z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