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85" r:id="rId2"/>
    <p:sldId id="333"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34" r:id="rId42"/>
    <p:sldId id="335" r:id="rId43"/>
    <p:sldId id="336" r:id="rId44"/>
    <p:sldId id="337" r:id="rId45"/>
    <p:sldId id="326" r:id="rId46"/>
    <p:sldId id="327" r:id="rId47"/>
  </p:sldIdLst>
  <p:sldSz cx="18288000" cy="10287000"/>
  <p:notesSz cx="7772400" cy="100584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guide id="7" pos="997" userDrawn="1">
          <p15:clr>
            <a:srgbClr val="A4A3A4"/>
          </p15:clr>
        </p15:guide>
        <p15:guide id="8" pos="5261" userDrawn="1">
          <p15:clr>
            <a:srgbClr val="A4A3A4"/>
          </p15:clr>
        </p15:guide>
        <p15:guide id="9" orient="horz" pos="3059" userDrawn="1">
          <p15:clr>
            <a:srgbClr val="A4A3A4"/>
          </p15:clr>
        </p15:guide>
        <p15:guide id="10" pos="1451" userDrawn="1">
          <p15:clr>
            <a:srgbClr val="A4A3A4"/>
          </p15:clr>
        </p15:guide>
        <p15:guide id="11" orient="horz" pos="15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1826" autoAdjust="0"/>
    <p:restoredTop sz="94434" autoAdjust="0"/>
  </p:normalViewPr>
  <p:slideViewPr>
    <p:cSldViewPr showGuides="1">
      <p:cViewPr varScale="1">
        <p:scale>
          <a:sx n="45" d="100"/>
          <a:sy n="45" d="100"/>
        </p:scale>
        <p:origin x="888" y="48"/>
      </p:cViewPr>
      <p:guideLst>
        <p:guide orient="horz" pos="3240"/>
        <p:guide pos="5760"/>
        <p:guide pos="997"/>
        <p:guide pos="5261"/>
        <p:guide orient="horz" pos="3059"/>
        <p:guide pos="1451"/>
        <p:guide orient="horz" pos="1516"/>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5 -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5 -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orient="horz" pos="3149" userDrawn="1">
          <p15:clr>
            <a:srgbClr val="F26B43"/>
          </p15:clr>
        </p15:guide>
        <p15:guide id="4" pos="272" userDrawn="1">
          <p15:clr>
            <a:srgbClr val="F26B43"/>
          </p15:clr>
        </p15:guide>
        <p15:guide id="5" pos="453" userDrawn="1">
          <p15:clr>
            <a:srgbClr val="F26B43"/>
          </p15:clr>
        </p15:guide>
        <p15:guide id="6" pos="725" userDrawn="1">
          <p15:clr>
            <a:srgbClr val="F26B43"/>
          </p15:clr>
        </p15:guide>
        <p15:guide id="7"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notesSlides/_rels/note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 Target="../slides/slide12.xml"/><Relationship Id="rId7" Type="http://schemas.openxmlformats.org/officeDocument/2006/relationships/image" Target="../media/image29.emf"/><Relationship Id="rId2" Type="http://schemas.openxmlformats.org/officeDocument/2006/relationships/notesMaster" Target="../notesMasters/notesMaster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emf"/><Relationship Id="rId4" Type="http://schemas.openxmlformats.org/officeDocument/2006/relationships/oleObject" Target="../embeddings/oleObject2.bin"/><Relationship Id="rId9" Type="http://schemas.openxmlformats.org/officeDocument/2006/relationships/image" Target="../media/image30.emf"/></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5.bin"/></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0.emf"/><Relationship Id="rId4" Type="http://schemas.openxmlformats.org/officeDocument/2006/relationships/oleObject" Target="../embeddings/oleObject6.bin"/></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42.emf"/><Relationship Id="rId4" Type="http://schemas.openxmlformats.org/officeDocument/2006/relationships/oleObject" Target="../embeddings/oleObject7.bin"/></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oracle.com/pls/topic/lookup?ctx=en/database/oracle/oracle-database/19/sqlrf&amp;id=NLSPG-GUID-AFCE41ED-775B-4A00-AF38-C436776AE0C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oracle.com/pls/topic/lookup?ctx=en/database/oracle/oracle-database/19/sqlrf&amp;id=NLSPG-GUID-AFCE41ED-775B-4A00-AF38-C436776AE0C5"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oracle.com/pls/topic/lookup?ctx=en/database/oracle/oracle-database/19/sqlrf&amp;id=NLSPG-GUID-AFCE41ED-775B-4A00-AF38-C436776AE0C5"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53022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0" dirty="0"/>
              <a:t>You can refer to the complete list of date format model elements in the following page.</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200669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p:cNvGraphicFramePr>
          <p:nvPr/>
        </p:nvGraphicFramePr>
        <p:xfrm>
          <a:off x="635000" y="525463"/>
          <a:ext cx="6137275" cy="5267325"/>
        </p:xfrm>
        <a:graphic>
          <a:graphicData uri="http://schemas.openxmlformats.org/presentationml/2006/ole">
            <mc:AlternateContent xmlns:mc="http://schemas.openxmlformats.org/markup-compatibility/2006">
              <mc:Choice xmlns:v="urn:schemas-microsoft-com:vml" Requires="v">
                <p:oleObj spid="_x0000_s1185" name="Document" r:id="rId4" imgW="6538330" imgH="5610922" progId="Word.Document.8">
                  <p:embed/>
                </p:oleObj>
              </mc:Choice>
              <mc:Fallback>
                <p:oleObj name="Document" r:id="rId4" imgW="6538330" imgH="5610922" progId="Word.Document.8">
                  <p:embed/>
                  <p:pic>
                    <p:nvPicPr>
                      <p:cNvPr id="5"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525463"/>
                        <a:ext cx="61372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45627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0" lvl="1"/>
            <a:r>
              <a:rPr lang="en-US" altLang="en-US" dirty="0"/>
              <a:t>Use the formats that are listed in the following tables to display time information and literals, and to change numerals to spelled numbers</a:t>
            </a:r>
            <a:r>
              <a:rPr lang="en-US" altLang="en-US" dirty="0" smtClean="0"/>
              <a:t>:</a:t>
            </a:r>
            <a:endParaRPr lang="en-US" altLang="en-US" dirty="0"/>
          </a:p>
          <a:p>
            <a:pPr marL="0" lvl="1"/>
            <a:endParaRPr lang="en-US" altLang="en-US" dirty="0"/>
          </a:p>
          <a:p>
            <a:pPr marL="0" lvl="1"/>
            <a:endParaRPr lang="en-US" altLang="en-US" dirty="0"/>
          </a:p>
          <a:p>
            <a:pPr marL="0" lvl="1"/>
            <a:endParaRPr lang="en-US" altLang="en-US" dirty="0"/>
          </a:p>
          <a:p>
            <a:pPr marL="0" lvl="1"/>
            <a:endParaRPr lang="en-US" altLang="en-US" dirty="0"/>
          </a:p>
          <a:p>
            <a:pPr marL="0" lvl="1"/>
            <a:endParaRPr lang="en-US" altLang="en-US" dirty="0"/>
          </a:p>
          <a:p>
            <a:pPr marL="0" lvl="1"/>
            <a:endParaRPr lang="en-US" altLang="en-US" dirty="0"/>
          </a:p>
          <a:p>
            <a:pPr lvl="1" eaLnBrk="1" hangingPunct="1"/>
            <a:r>
              <a:rPr lang="en-US" altLang="en-US" b="1" dirty="0" smtClean="0"/>
              <a:t>Other </a:t>
            </a:r>
            <a:r>
              <a:rPr lang="en-US" altLang="en-US" b="1" dirty="0"/>
              <a:t>Formats</a:t>
            </a:r>
          </a:p>
          <a:p>
            <a:pPr eaLnBrk="1" hangingPunct="1"/>
            <a:endParaRPr lang="en-US" altLang="en-US" dirty="0"/>
          </a:p>
          <a:p>
            <a:pPr eaLnBrk="1" hangingPunct="1"/>
            <a:endParaRPr lang="en-US" altLang="en-US" dirty="0"/>
          </a:p>
          <a:p>
            <a:pPr eaLnBrk="1" hangingPunct="1"/>
            <a:endParaRPr lang="en-US" altLang="en-US" dirty="0"/>
          </a:p>
          <a:p>
            <a:pPr lvl="1" eaLnBrk="1" hangingPunct="1"/>
            <a:r>
              <a:rPr lang="en-US" altLang="en-US" b="1" dirty="0" smtClean="0"/>
              <a:t>Specifying </a:t>
            </a:r>
            <a:r>
              <a:rPr lang="en-US" altLang="en-US" b="1" dirty="0"/>
              <a:t>Suffixes to Influence Number </a:t>
            </a:r>
            <a:r>
              <a:rPr lang="en-US" altLang="en-US" b="1" dirty="0" smtClean="0"/>
              <a:t>Display</a:t>
            </a:r>
            <a:endParaRPr lang="en-US" dirty="0"/>
          </a:p>
        </p:txBody>
      </p:sp>
      <p:graphicFrame>
        <p:nvGraphicFramePr>
          <p:cNvPr id="5" name="Object 6"/>
          <p:cNvGraphicFramePr>
            <a:graphicFrameLocks/>
          </p:cNvGraphicFramePr>
          <p:nvPr/>
        </p:nvGraphicFramePr>
        <p:xfrm>
          <a:off x="504825" y="5105400"/>
          <a:ext cx="5962650" cy="1828800"/>
        </p:xfrm>
        <a:graphic>
          <a:graphicData uri="http://schemas.openxmlformats.org/presentationml/2006/ole">
            <mc:AlternateContent xmlns:mc="http://schemas.openxmlformats.org/markup-compatibility/2006">
              <mc:Choice xmlns:v="urn:schemas-microsoft-com:vml" Requires="v">
                <p:oleObj spid="_x0000_s2527" name="Document" r:id="rId4" imgW="6495927" imgH="2011537" progId="Word.Document.8">
                  <p:embed/>
                </p:oleObj>
              </mc:Choice>
              <mc:Fallback>
                <p:oleObj name="Document" r:id="rId4" imgW="6495927" imgH="2011537" progId="Word.Document.8">
                  <p:embed/>
                  <p:pic>
                    <p:nvPicPr>
                      <p:cNvPr id="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 y="5105400"/>
                        <a:ext cx="59626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p:cNvGraphicFramePr>
            <a:graphicFrameLocks/>
          </p:cNvGraphicFramePr>
          <p:nvPr>
            <p:extLst>
              <p:ext uri="{D42A27DB-BD31-4B8C-83A1-F6EECF244321}">
                <p14:modId xmlns:p14="http://schemas.microsoft.com/office/powerpoint/2010/main" val="2400965727"/>
              </p:ext>
            </p:extLst>
          </p:nvPr>
        </p:nvGraphicFramePr>
        <p:xfrm>
          <a:off x="504825" y="7117432"/>
          <a:ext cx="6248400" cy="790575"/>
        </p:xfrm>
        <a:graphic>
          <a:graphicData uri="http://schemas.openxmlformats.org/presentationml/2006/ole">
            <mc:AlternateContent xmlns:mc="http://schemas.openxmlformats.org/markup-compatibility/2006">
              <mc:Choice xmlns:v="urn:schemas-microsoft-com:vml" Requires="v">
                <p:oleObj spid="_x0000_s2528" name="Document" r:id="rId6" imgW="6407561" imgH="841260" progId="Word.Document.8">
                  <p:embed/>
                </p:oleObj>
              </mc:Choice>
              <mc:Fallback>
                <p:oleObj name="Document" r:id="rId6" imgW="6407561" imgH="841260" progId="Word.Document.8">
                  <p:embed/>
                  <p:pic>
                    <p:nvPicPr>
                      <p:cNvPr id="6"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25" y="7117432"/>
                        <a:ext cx="6248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p:cNvGraphicFramePr>
          <p:nvPr>
            <p:extLst>
              <p:ext uri="{D42A27DB-BD31-4B8C-83A1-F6EECF244321}">
                <p14:modId xmlns:p14="http://schemas.microsoft.com/office/powerpoint/2010/main" val="1638635303"/>
              </p:ext>
            </p:extLst>
          </p:nvPr>
        </p:nvGraphicFramePr>
        <p:xfrm>
          <a:off x="442912" y="8269560"/>
          <a:ext cx="6372225" cy="1095375"/>
        </p:xfrm>
        <a:graphic>
          <a:graphicData uri="http://schemas.openxmlformats.org/presentationml/2006/ole">
            <mc:AlternateContent xmlns:mc="http://schemas.openxmlformats.org/markup-compatibility/2006">
              <mc:Choice xmlns:v="urn:schemas-microsoft-com:vml" Requires="v">
                <p:oleObj spid="_x0000_s2529" name="Document" r:id="rId8" imgW="6630991" imgH="1241912" progId="Word.Document.8">
                  <p:embed/>
                </p:oleObj>
              </mc:Choice>
              <mc:Fallback>
                <p:oleObj name="Document" r:id="rId8" imgW="6630991" imgH="1241912" progId="Word.Document.8">
                  <p:embed/>
                  <p:pic>
                    <p:nvPicPr>
                      <p:cNvPr id="7"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912" y="8269560"/>
                        <a:ext cx="63722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Footer Placeholder 11"/>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300460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The SQL statement in the slide displays the last names and hire dates for all the employees. Observe that the hire date appears as 17 June 2011.</a:t>
            </a:r>
          </a:p>
          <a:p>
            <a:pPr lvl="1" eaLnBrk="1" hangingPunct="1"/>
            <a:r>
              <a:rPr lang="en-US" altLang="en-US" b="1" dirty="0"/>
              <a:t>Example</a:t>
            </a:r>
          </a:p>
          <a:p>
            <a:pPr lvl="1" eaLnBrk="1" hangingPunct="1"/>
            <a:r>
              <a:rPr lang="en-US" altLang="en-US" dirty="0"/>
              <a:t>Modify the example in the slide to display the dates in a format that appears as “Seventeenth of June 2011 12:00:00 AM.”</a:t>
            </a:r>
          </a:p>
          <a:p>
            <a:pPr marL="857250" lvl="4" eaLnBrk="1" hangingPunct="1">
              <a:spcBef>
                <a:spcPct val="25000"/>
              </a:spcBef>
            </a:pPr>
            <a:r>
              <a:rPr lang="en-US" altLang="en-US" dirty="0"/>
              <a:t>SELECT  last_name,</a:t>
            </a:r>
          </a:p>
          <a:p>
            <a:pPr marL="857250" lvl="4" eaLnBrk="1" hangingPunct="1"/>
            <a:r>
              <a:rPr lang="en-US" altLang="en-US" dirty="0"/>
              <a:t>	TO_CHAR(hire_date, </a:t>
            </a:r>
          </a:p>
          <a:p>
            <a:pPr marL="857250" lvl="4" eaLnBrk="1" hangingPunct="1"/>
            <a:r>
              <a:rPr lang="en-US" altLang="en-US" dirty="0"/>
              <a:t>		'fmDdspth "of" Month YYYY fmHH:MI:SS AM')</a:t>
            </a:r>
          </a:p>
          <a:p>
            <a:pPr marL="857250" lvl="4" eaLnBrk="1" hangingPunct="1"/>
            <a:r>
              <a:rPr lang="en-US" altLang="en-US" dirty="0"/>
              <a:t>	HIREDATE</a:t>
            </a:r>
          </a:p>
          <a:p>
            <a:pPr marL="857250" lvl="4" eaLnBrk="1" hangingPunct="1"/>
            <a:r>
              <a:rPr lang="en-US" altLang="en-US" dirty="0"/>
              <a:t>FROM    employees</a:t>
            </a:r>
            <a:r>
              <a:rPr lang="en-US" altLang="en-US" dirty="0" smtClean="0"/>
              <a:t>;</a:t>
            </a:r>
            <a:endParaRPr lang="en-US" altLang="en-US" dirty="0"/>
          </a:p>
          <a:p>
            <a:pPr lvl="1" eaLnBrk="1" hangingPunct="1"/>
            <a:r>
              <a:rPr lang="en-US" altLang="en-US" dirty="0"/>
              <a:t>Notice that the month follows the format model specified; in other words, the first letter is capitalized and the rest are in lowercase.</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218629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solidFill>
                  <a:schemeClr val="tx1"/>
                </a:solidFill>
              </a:rPr>
              <a:t>When working with number values, such as character strings, you should convert the numbers to the character data type using the </a:t>
            </a:r>
            <a:r>
              <a:rPr lang="en-US" altLang="en-US" dirty="0">
                <a:solidFill>
                  <a:schemeClr val="tx1"/>
                </a:solidFill>
                <a:latin typeface="Courier New" pitchFamily="49" charset="0"/>
              </a:rPr>
              <a:t>TO_CHAR</a:t>
            </a:r>
            <a:r>
              <a:rPr lang="en-US" altLang="en-US" dirty="0">
                <a:solidFill>
                  <a:schemeClr val="tx1"/>
                </a:solidFill>
              </a:rPr>
              <a:t> function. This function translates a value of </a:t>
            </a:r>
            <a:r>
              <a:rPr lang="en-US" altLang="en-US" dirty="0">
                <a:solidFill>
                  <a:schemeClr val="tx1"/>
                </a:solidFill>
                <a:latin typeface="Courier New" pitchFamily="49" charset="0"/>
              </a:rPr>
              <a:t>NUMBER</a:t>
            </a:r>
            <a:r>
              <a:rPr lang="en-US" altLang="en-US" dirty="0">
                <a:solidFill>
                  <a:schemeClr val="tx1"/>
                </a:solidFill>
              </a:rPr>
              <a:t> data type to </a:t>
            </a:r>
            <a:r>
              <a:rPr lang="en-US" altLang="en-US" dirty="0">
                <a:solidFill>
                  <a:schemeClr val="tx1"/>
                </a:solidFill>
                <a:latin typeface="Courier New" pitchFamily="49" charset="0"/>
              </a:rPr>
              <a:t>VARCHAR2</a:t>
            </a:r>
            <a:r>
              <a:rPr lang="en-US" altLang="en-US" dirty="0">
                <a:solidFill>
                  <a:schemeClr val="tx1"/>
                </a:solidFill>
              </a:rPr>
              <a:t> data type. </a:t>
            </a:r>
          </a:p>
          <a:p>
            <a:pPr lvl="1" eaLnBrk="1" hangingPunct="1"/>
            <a:r>
              <a:rPr lang="en-US" altLang="en-US" dirty="0">
                <a:solidFill>
                  <a:schemeClr val="tx1"/>
                </a:solidFill>
              </a:rPr>
              <a:t>This technique is especially useful with concatenation.</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537165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64467" y="449262"/>
            <a:ext cx="7307933" cy="9908529"/>
          </a:xfrm>
        </p:spPr>
        <p:txBody>
          <a:bodyPr/>
          <a:lstStyle/>
          <a:p>
            <a:pPr lvl="1" eaLnBrk="1" hangingPunct="1"/>
            <a:r>
              <a:rPr lang="en-US" altLang="en-US" b="1" dirty="0"/>
              <a:t>Number Format Elements</a:t>
            </a:r>
          </a:p>
          <a:p>
            <a:pPr lvl="1" eaLnBrk="1" hangingPunct="1"/>
            <a:r>
              <a:rPr lang="en-US" altLang="en-US" dirty="0"/>
              <a:t>If you are converting a number to the character data type, you can use the following format elements:</a:t>
            </a:r>
          </a:p>
          <a:p>
            <a:endParaRPr lang="en-US" dirty="0"/>
          </a:p>
        </p:txBody>
      </p:sp>
      <p:graphicFrame>
        <p:nvGraphicFramePr>
          <p:cNvPr id="5" name="Object 0"/>
          <p:cNvGraphicFramePr>
            <a:graphicFrameLocks/>
          </p:cNvGraphicFramePr>
          <p:nvPr/>
        </p:nvGraphicFramePr>
        <p:xfrm>
          <a:off x="971550" y="1162050"/>
          <a:ext cx="5581650" cy="4857750"/>
        </p:xfrm>
        <a:graphic>
          <a:graphicData uri="http://schemas.openxmlformats.org/presentationml/2006/ole">
            <mc:AlternateContent xmlns:mc="http://schemas.openxmlformats.org/markup-compatibility/2006">
              <mc:Choice xmlns:v="urn:schemas-microsoft-com:vml" Requires="v">
                <p:oleObj spid="_x0000_s3233" name="Document" r:id="rId4" imgW="5993854" imgH="5232169" progId="Word.Document.8">
                  <p:embed/>
                </p:oleObj>
              </mc:Choice>
              <mc:Fallback>
                <p:oleObj name="Document" r:id="rId4" imgW="5993854" imgH="5232169" progId="Word.Document.8">
                  <p:embed/>
                  <p:pic>
                    <p:nvPicPr>
                      <p:cNvPr id="5"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162050"/>
                        <a:ext cx="55816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2227306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b="1" dirty="0"/>
              <a:t>Good to know</a:t>
            </a:r>
            <a:r>
              <a:rPr lang="en-US" altLang="en-US" dirty="0"/>
              <a:t>:</a:t>
            </a:r>
          </a:p>
          <a:p>
            <a:pPr lvl="2"/>
            <a:r>
              <a:rPr lang="en-US" altLang="en-US" dirty="0"/>
              <a:t>The Oracle server displays a string of number signs (#) in place of a whole number whose digits exceed the number of digits provided in the format model.</a:t>
            </a:r>
          </a:p>
          <a:p>
            <a:pPr lvl="2"/>
            <a:r>
              <a:rPr lang="en-US" altLang="en-US" dirty="0"/>
              <a:t>The Oracle server rounds the stored decimal value to the number of decimal places provided in the format model.</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256456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solidFill>
                  <a:schemeClr val="tx1"/>
                </a:solidFill>
              </a:rPr>
              <a:t>You may want to convert a character string to either a number or a date. To accomplish this task, use the </a:t>
            </a:r>
            <a:r>
              <a:rPr lang="en-US" altLang="en-US" dirty="0">
                <a:solidFill>
                  <a:schemeClr val="tx1"/>
                </a:solidFill>
                <a:latin typeface="Courier New" pitchFamily="49" charset="0"/>
              </a:rPr>
              <a:t>TO_NUMBER</a:t>
            </a:r>
            <a:r>
              <a:rPr lang="en-US" altLang="en-US" dirty="0">
                <a:solidFill>
                  <a:schemeClr val="tx1"/>
                </a:solidFill>
              </a:rPr>
              <a:t> or </a:t>
            </a:r>
            <a:r>
              <a:rPr lang="en-US" altLang="en-US" dirty="0">
                <a:solidFill>
                  <a:schemeClr val="tx1"/>
                </a:solidFill>
                <a:latin typeface="Courier New" pitchFamily="49" charset="0"/>
              </a:rPr>
              <a:t>TO_DATE</a:t>
            </a:r>
            <a:r>
              <a:rPr lang="en-US" altLang="en-US" dirty="0">
                <a:solidFill>
                  <a:schemeClr val="tx1"/>
                </a:solidFill>
              </a:rPr>
              <a:t> functions. The format model that you select is based on the previously demonstrated format elements.</a:t>
            </a:r>
          </a:p>
          <a:p>
            <a:pPr lvl="1" eaLnBrk="1" hangingPunct="1"/>
            <a:r>
              <a:rPr lang="en-US" altLang="en-US" dirty="0">
                <a:solidFill>
                  <a:schemeClr val="tx1"/>
                </a:solidFill>
              </a:rPr>
              <a:t>The </a:t>
            </a:r>
            <a:r>
              <a:rPr lang="en-US" altLang="en-US" dirty="0">
                <a:solidFill>
                  <a:schemeClr val="tx1"/>
                </a:solidFill>
                <a:latin typeface="Courier New" pitchFamily="49" charset="0"/>
              </a:rPr>
              <a:t>fx</a:t>
            </a:r>
            <a:r>
              <a:rPr lang="en-US" altLang="en-US" dirty="0">
                <a:solidFill>
                  <a:schemeClr val="tx1"/>
                </a:solidFill>
              </a:rPr>
              <a:t> modifier in these functions specifies the exact match for the character argument and date format model of a </a:t>
            </a:r>
            <a:r>
              <a:rPr lang="en-US" altLang="en-US" dirty="0">
                <a:solidFill>
                  <a:schemeClr val="tx1"/>
                </a:solidFill>
                <a:latin typeface="Courier New" pitchFamily="49" charset="0"/>
              </a:rPr>
              <a:t>TO_DATE</a:t>
            </a:r>
            <a:r>
              <a:rPr lang="en-US" altLang="en-US" dirty="0">
                <a:solidFill>
                  <a:schemeClr val="tx1"/>
                </a:solidFill>
              </a:rPr>
              <a:t> function:</a:t>
            </a:r>
          </a:p>
          <a:p>
            <a:pPr lvl="2" eaLnBrk="1" hangingPunct="1"/>
            <a:r>
              <a:rPr lang="en-US" altLang="en-US" dirty="0">
                <a:solidFill>
                  <a:schemeClr val="tx1"/>
                </a:solidFill>
              </a:rPr>
              <a:t>Punctuation and quoted text in the character argument must exactly match (except for case) the corresponding parts</a:t>
            </a:r>
            <a:r>
              <a:rPr lang="en-US" altLang="en-US" dirty="0"/>
              <a:t> of the format model. </a:t>
            </a:r>
          </a:p>
          <a:p>
            <a:pPr lvl="2" eaLnBrk="1" hangingPunct="1"/>
            <a:r>
              <a:rPr lang="en-US" altLang="en-US" dirty="0"/>
              <a:t>The character argument cannot have extra blanks. Without </a:t>
            </a:r>
            <a:r>
              <a:rPr lang="en-US" altLang="en-US" dirty="0">
                <a:latin typeface="Courier New" pitchFamily="49" charset="0"/>
              </a:rPr>
              <a:t>fx</a:t>
            </a:r>
            <a:r>
              <a:rPr lang="en-US" altLang="en-US" dirty="0"/>
              <a:t>, the Oracle server ignores extra blanks.</a:t>
            </a:r>
          </a:p>
          <a:p>
            <a:pPr lvl="2" eaLnBrk="1" hangingPunct="1"/>
            <a:r>
              <a:rPr lang="en-US" altLang="en-US" dirty="0"/>
              <a:t>Numeric data in the character argument must have the same number of digits as the corresponding element in the format model. Without </a:t>
            </a:r>
            <a:r>
              <a:rPr lang="en-US" altLang="en-US" dirty="0">
                <a:latin typeface="Courier New" pitchFamily="49" charset="0"/>
              </a:rPr>
              <a:t>fx</a:t>
            </a:r>
            <a:r>
              <a:rPr lang="en-US" altLang="en-US" dirty="0"/>
              <a:t>, the numbers in the character argument can omit leading zeros.</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560332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29816" y="449262"/>
            <a:ext cx="6696744" cy="9980537"/>
          </a:xfrm>
        </p:spPr>
        <p:txBody>
          <a:bodyPr/>
          <a:lstStyle/>
          <a:p>
            <a:pPr lvl="1" eaLnBrk="1" hangingPunct="1"/>
            <a:r>
              <a:rPr lang="en-US" altLang="en-US" b="1" dirty="0"/>
              <a:t>Example</a:t>
            </a:r>
          </a:p>
          <a:p>
            <a:pPr lvl="1" eaLnBrk="1" hangingPunct="1"/>
            <a:r>
              <a:rPr lang="en-US" altLang="en-US" dirty="0"/>
              <a:t>Display the name and hire date for all employees who started on May 24, 2015. There are two spaces after the month </a:t>
            </a:r>
            <a:r>
              <a:rPr lang="en-US" altLang="en-US" i="1" dirty="0"/>
              <a:t>May</a:t>
            </a:r>
            <a:r>
              <a:rPr lang="en-US" altLang="en-US" dirty="0"/>
              <a:t> and before the number </a:t>
            </a:r>
            <a:r>
              <a:rPr lang="en-US" altLang="en-US" i="1" dirty="0"/>
              <a:t>24</a:t>
            </a:r>
            <a:r>
              <a:rPr lang="en-US" altLang="en-US" dirty="0"/>
              <a:t> in the following example. Because the </a:t>
            </a:r>
            <a:r>
              <a:rPr lang="en-US" altLang="en-US" dirty="0">
                <a:latin typeface="Courier New" pitchFamily="49" charset="0"/>
              </a:rPr>
              <a:t>fx</a:t>
            </a:r>
            <a:r>
              <a:rPr lang="en-US" altLang="en-US" dirty="0"/>
              <a:t> modifier is used, an exact match is required and the spaces after the word </a:t>
            </a:r>
            <a:r>
              <a:rPr lang="en-US" altLang="en-US" i="1" dirty="0"/>
              <a:t>May</a:t>
            </a:r>
            <a:r>
              <a:rPr lang="en-US" altLang="en-US" dirty="0"/>
              <a:t> are not recognized:</a:t>
            </a:r>
          </a:p>
          <a:p>
            <a:pPr marL="400050" lvl="2" indent="-171450" eaLnBrk="1" hangingPunct="1">
              <a:buNone/>
            </a:pPr>
            <a:r>
              <a:rPr lang="en-US" altLang="en-US" dirty="0">
                <a:latin typeface="Courier New" pitchFamily="49" charset="0"/>
              </a:rPr>
              <a:t>SELECT last_name, hire_date</a:t>
            </a:r>
          </a:p>
          <a:p>
            <a:pPr marL="400050" lvl="2" indent="-171450" eaLnBrk="1" hangingPunct="1">
              <a:buNone/>
            </a:pPr>
            <a:r>
              <a:rPr lang="en-US" altLang="en-US" dirty="0">
                <a:latin typeface="Courier New" pitchFamily="49" charset="0"/>
              </a:rPr>
              <a:t>FROM   employees</a:t>
            </a:r>
          </a:p>
          <a:p>
            <a:pPr marL="400050" lvl="2" indent="-171450" eaLnBrk="1" hangingPunct="1">
              <a:buNone/>
            </a:pPr>
            <a:r>
              <a:rPr lang="en-US" altLang="en-US" dirty="0">
                <a:latin typeface="Courier New" pitchFamily="49" charset="0"/>
              </a:rPr>
              <a:t>WHERE  hire_date = TO_DATE('May  24, 2015', 'fxMonth DD, YYYY');</a:t>
            </a:r>
          </a:p>
          <a:p>
            <a:pPr lvl="1" eaLnBrk="1" hangingPunct="1"/>
            <a:r>
              <a:rPr lang="en-US" altLang="en-US" dirty="0"/>
              <a:t>The resulting error output looks like this:</a:t>
            </a:r>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marL="400050" lvl="2" indent="-171450" eaLnBrk="1" hangingPunct="1">
              <a:buNone/>
            </a:pPr>
            <a:endParaRPr lang="en-US" altLang="en-US" dirty="0"/>
          </a:p>
          <a:p>
            <a:pPr lvl="1" eaLnBrk="1" hangingPunct="1"/>
            <a:r>
              <a:rPr lang="en-US" altLang="en-US" dirty="0"/>
              <a:t>To see the output, correct the query by deleting the extra space between ‘May’ and ‘24’.</a:t>
            </a:r>
          </a:p>
          <a:p>
            <a:pPr marL="400050" lvl="2" indent="-171450" eaLnBrk="1" hangingPunct="1">
              <a:buNone/>
            </a:pPr>
            <a:r>
              <a:rPr lang="en-US" altLang="en-US" dirty="0">
                <a:latin typeface="Courier New" pitchFamily="49" charset="0"/>
              </a:rPr>
              <a:t>SELECT last_name, hire_date</a:t>
            </a:r>
          </a:p>
          <a:p>
            <a:pPr marL="400050" lvl="2" indent="-171450" eaLnBrk="1" hangingPunct="1">
              <a:buNone/>
            </a:pPr>
            <a:r>
              <a:rPr lang="en-US" altLang="en-US" dirty="0">
                <a:latin typeface="Courier New" pitchFamily="49" charset="0"/>
              </a:rPr>
              <a:t>FROM   employees</a:t>
            </a:r>
          </a:p>
          <a:p>
            <a:pPr marL="400050" lvl="2" indent="-171450" eaLnBrk="1" hangingPunct="1">
              <a:buNone/>
            </a:pPr>
            <a:r>
              <a:rPr lang="en-US" altLang="en-US" dirty="0">
                <a:latin typeface="Courier New" pitchFamily="49" charset="0"/>
              </a:rPr>
              <a:t>WHERE  hire_date = TO_DATE('May 24, 2015', 'fxMonth DD, YYYY</a:t>
            </a:r>
            <a:r>
              <a:rPr lang="en-US" altLang="en-US" dirty="0" smtClean="0">
                <a:latin typeface="Courier New" pitchFamily="49" charset="0"/>
              </a:rPr>
              <a:t>');</a:t>
            </a:r>
            <a:endParaRPr lang="en-US" dirty="0"/>
          </a:p>
        </p:txBody>
      </p:sp>
      <p:pic>
        <p:nvPicPr>
          <p:cNvPr id="5" name="Picture 6"/>
          <p:cNvPicPr>
            <a:picLocks noChangeAspect="1" noChangeArrowheads="1"/>
          </p:cNvPicPr>
          <p:nvPr/>
        </p:nvPicPr>
        <p:blipFill>
          <a:blip r:embed="rId3"/>
          <a:srcRect/>
          <a:stretch>
            <a:fillRect/>
          </a:stretch>
        </p:blipFill>
        <p:spPr bwMode="auto">
          <a:xfrm>
            <a:off x="828675" y="2920752"/>
            <a:ext cx="5105400" cy="1676400"/>
          </a:xfrm>
          <a:prstGeom prst="rect">
            <a:avLst/>
          </a:prstGeom>
          <a:noFill/>
          <a:ln w="28575">
            <a:noFill/>
            <a:miter lim="800000"/>
            <a:headEnd type="none" w="sm" len="sm"/>
            <a:tailEnd type="none" w="sm" len="sm"/>
          </a:ln>
        </p:spPr>
      </p:pic>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978161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defRPr/>
            </a:pPr>
            <a:r>
              <a:rPr lang="en-US" dirty="0"/>
              <a:t>To find employees who were hired before </a:t>
            </a:r>
            <a:r>
              <a:rPr lang="en-US" dirty="0">
                <a:solidFill>
                  <a:schemeClr val="tx1"/>
                </a:solidFill>
              </a:rPr>
              <a:t>2010, the </a:t>
            </a:r>
            <a:r>
              <a:rPr lang="en-US" dirty="0">
                <a:solidFill>
                  <a:schemeClr val="tx1"/>
                </a:solidFill>
                <a:latin typeface="Courier New" pitchFamily="49" charset="0"/>
              </a:rPr>
              <a:t>RR</a:t>
            </a:r>
            <a:r>
              <a:rPr lang="en-US" dirty="0">
                <a:solidFill>
                  <a:schemeClr val="tx1"/>
                </a:solidFill>
              </a:rPr>
              <a:t> format can be used. Because the current year is greater than 1999, the </a:t>
            </a:r>
            <a:r>
              <a:rPr lang="en-US" dirty="0">
                <a:solidFill>
                  <a:schemeClr val="tx1"/>
                </a:solidFill>
                <a:latin typeface="Courier New" pitchFamily="49" charset="0"/>
              </a:rPr>
              <a:t>RR</a:t>
            </a:r>
            <a:r>
              <a:rPr lang="en-US" dirty="0">
                <a:solidFill>
                  <a:schemeClr val="tx1"/>
                </a:solidFill>
              </a:rPr>
              <a:t> format interprets the year portion</a:t>
            </a:r>
            <a:r>
              <a:rPr lang="en-US" dirty="0"/>
              <a:t> of the date from 2000 to 2049.</a:t>
            </a:r>
          </a:p>
          <a:p>
            <a:pPr lvl="1" eaLnBrk="1" hangingPunct="1">
              <a:defRPr/>
            </a:pPr>
            <a:r>
              <a:rPr lang="en-US" dirty="0"/>
              <a:t>Alternatively, the following command also results in the same rows being selected because the </a:t>
            </a:r>
            <a:r>
              <a:rPr lang="en-US" dirty="0">
                <a:latin typeface="Courier New" pitchFamily="49" charset="0"/>
              </a:rPr>
              <a:t>YY</a:t>
            </a:r>
            <a:r>
              <a:rPr lang="en-US" dirty="0"/>
              <a:t> format interprets the year portion of the date in the current century (2010).</a:t>
            </a:r>
          </a:p>
          <a:p>
            <a:pPr marL="857250" lvl="4" eaLnBrk="1" hangingPunct="1">
              <a:defRPr/>
            </a:pPr>
            <a:r>
              <a:rPr lang="en-US" dirty="0"/>
              <a:t>SELECT last_name, TO_CHAR(hire_date, 'DD-Mon-yyyy')</a:t>
            </a:r>
          </a:p>
          <a:p>
            <a:pPr marL="857250" lvl="4" eaLnBrk="1" hangingPunct="1">
              <a:defRPr/>
            </a:pPr>
            <a:r>
              <a:rPr lang="en-US" dirty="0"/>
              <a:t>FROM   employees</a:t>
            </a:r>
          </a:p>
          <a:p>
            <a:pPr marL="857250" lvl="4" eaLnBrk="1" hangingPunct="1">
              <a:defRPr/>
            </a:pPr>
            <a:r>
              <a:rPr lang="en-US" dirty="0"/>
              <a:t>WHERE  hire_date &lt; '01-Jan-10</a:t>
            </a:r>
            <a:r>
              <a:rPr lang="en-US" dirty="0" smtClean="0"/>
              <a:t>';</a:t>
            </a:r>
          </a:p>
          <a:p>
            <a:pPr marL="231775" lvl="1" eaLnBrk="1" hangingPunct="1">
              <a:defRPr/>
            </a:pPr>
            <a:r>
              <a:rPr lang="en-US" dirty="0" smtClean="0"/>
              <a:t> Notice that the same rows are retrieved from the preceding query.</a:t>
            </a:r>
          </a:p>
          <a:p>
            <a:pPr marL="231775" lvl="1" eaLnBrk="1" hangingPunct="1">
              <a:defRPr/>
            </a:pPr>
            <a:r>
              <a:rPr lang="en-US" dirty="0" smtClean="0"/>
              <a:t>The </a:t>
            </a:r>
            <a:r>
              <a:rPr lang="en-US" dirty="0"/>
              <a:t>general tip is to use the YYYY format instead of RR format to avoid confusion.</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67006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a:xfrm>
            <a:off x="457200" y="457200"/>
            <a:ext cx="6858000" cy="3859213"/>
          </a:xfrm>
        </p:spPr>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1469744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dirty="0">
                <a:latin typeface="Courier New" panose="02070309020205020404" pitchFamily="49" charset="0"/>
                <a:cs typeface="Courier New" panose="02070309020205020404" pitchFamily="49" charset="0"/>
              </a:rPr>
              <a:t>CAST</a:t>
            </a:r>
            <a:r>
              <a:rPr lang="en-US" dirty="0"/>
              <a:t> lets you convert built-in data types of one type into another built-in data type. You can convert a string to a number or a date, a number to a string, etc.</a:t>
            </a:r>
          </a:p>
          <a:p>
            <a:pPr lvl="1"/>
            <a:r>
              <a:rPr lang="en-US" altLang="en-US" dirty="0" smtClean="0"/>
              <a:t>In </a:t>
            </a:r>
            <a:r>
              <a:rPr lang="en-US" altLang="en-US" dirty="0"/>
              <a:t>the first example, two strings are concatenated and then explicitly converted to a </a:t>
            </a:r>
            <a:r>
              <a:rPr lang="en-US" altLang="en-US" dirty="0">
                <a:latin typeface="Courier New" panose="02070309020205020404" pitchFamily="49" charset="0"/>
                <a:cs typeface="Courier New" panose="02070309020205020404" pitchFamily="49" charset="0"/>
              </a:rPr>
              <a:t>DECIMAL</a:t>
            </a:r>
            <a:r>
              <a:rPr lang="en-US" altLang="en-US" dirty="0"/>
              <a:t> numeric data type using the </a:t>
            </a:r>
            <a:r>
              <a:rPr lang="en-US" altLang="en-US" dirty="0">
                <a:latin typeface="Courier New" panose="02070309020205020404" pitchFamily="49" charset="0"/>
                <a:cs typeface="Courier New" panose="02070309020205020404" pitchFamily="49" charset="0"/>
              </a:rPr>
              <a:t>CAST()</a:t>
            </a:r>
            <a:r>
              <a:rPr lang="en-US" altLang="en-US" dirty="0"/>
              <a:t> function to compare to the numeric department ID. The query displays the first name, last name, department ID of those employees whose department ID is less than 90.</a:t>
            </a:r>
          </a:p>
          <a:p>
            <a:pPr lvl="1"/>
            <a:r>
              <a:rPr lang="en-US" altLang="en-US" dirty="0" smtClean="0"/>
              <a:t>In </a:t>
            </a:r>
            <a:r>
              <a:rPr lang="en-US" altLang="en-US" dirty="0"/>
              <a:t>the second example, the salary column is explicitly converted to a string using the </a:t>
            </a:r>
            <a:r>
              <a:rPr lang="en-US" altLang="en-US" dirty="0">
                <a:latin typeface="Courier New" panose="02070309020205020404" pitchFamily="49" charset="0"/>
                <a:cs typeface="Courier New" panose="02070309020205020404" pitchFamily="49" charset="0"/>
              </a:rPr>
              <a:t>CAST()</a:t>
            </a:r>
            <a:r>
              <a:rPr lang="en-US" altLang="en-US" dirty="0"/>
              <a:t> function to determine if it contains a character. The query display the first name, last name and salary of employees whose salary contains the digit ‘5’.</a:t>
            </a:r>
          </a:p>
          <a:p>
            <a:pPr lvl="1"/>
            <a:r>
              <a:rPr lang="en-US" dirty="0" smtClean="0"/>
              <a:t>For </a:t>
            </a:r>
            <a:r>
              <a:rPr lang="en-US" dirty="0"/>
              <a:t>more information on the </a:t>
            </a:r>
            <a:r>
              <a:rPr lang="en-US" dirty="0">
                <a:latin typeface="Courier New" panose="02070309020205020404" pitchFamily="49" charset="0"/>
                <a:cs typeface="Courier New" panose="02070309020205020404" pitchFamily="49" charset="0"/>
              </a:rPr>
              <a:t>CAST()</a:t>
            </a:r>
            <a:r>
              <a:rPr lang="en-US" dirty="0"/>
              <a:t> function, refer to the </a:t>
            </a:r>
            <a:r>
              <a:rPr lang="en-US" i="1" dirty="0"/>
              <a:t>Oracle Database 18c SQL Language Reference</a:t>
            </a:r>
            <a:r>
              <a:rPr lang="en-US" dirty="0"/>
              <a:t> guide.</a:t>
            </a:r>
          </a:p>
        </p:txBody>
      </p:sp>
      <p:sp>
        <p:nvSpPr>
          <p:cNvPr id="10" name="Slide Image Placeholder 9"/>
          <p:cNvSpPr>
            <a:spLocks noGrp="1" noRot="1" noChangeAspect="1"/>
          </p:cNvSpPr>
          <p:nvPr>
            <p:ph type="sldImg"/>
          </p:nvPr>
        </p:nvSpPr>
        <p:spPr>
          <a:xfrm>
            <a:off x="457200" y="457200"/>
            <a:ext cx="6858000" cy="3859213"/>
          </a:xfrm>
        </p:spPr>
      </p:sp>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05747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xfrm>
            <a:off x="457200" y="457200"/>
            <a:ext cx="6858000" cy="3859213"/>
          </a:xfrm>
          <a:ln/>
        </p:spPr>
      </p:sp>
      <p:sp>
        <p:nvSpPr>
          <p:cNvPr id="15363" name="Rectangle 7"/>
          <p:cNvSpPr>
            <a:spLocks noGrp="1" noChangeArrowheads="1"/>
          </p:cNvSpPr>
          <p:nvPr>
            <p:ph type="body" idx="1"/>
          </p:nvPr>
        </p:nvSpPr>
        <p:spPr>
          <a:noFill/>
          <a:ln/>
        </p:spPr>
        <p:txBody>
          <a:bodyPr lIns="14149" tIns="14149" rIns="14149" bIns="14149"/>
          <a:lstStyle/>
          <a:p>
            <a:pPr lvl="1" eaLnBrk="1" hangingPunct="1"/>
            <a:r>
              <a:rPr lang="en-US" altLang="en-US" dirty="0"/>
              <a:t>The </a:t>
            </a:r>
            <a:r>
              <a:rPr lang="en-US" altLang="en-US" dirty="0">
                <a:latin typeface="Courier New" panose="02070309020205020404" pitchFamily="49" charset="0"/>
              </a:rPr>
              <a:t>CAST()</a:t>
            </a:r>
            <a:r>
              <a:rPr lang="en-US" altLang="en-US" baseline="0" dirty="0"/>
              <a:t> function explicitly converts from a character to a decimal number value. (</a:t>
            </a:r>
            <a:r>
              <a:rPr lang="en-US" altLang="en-US" baseline="0" dirty="0">
                <a:latin typeface="Courier New" panose="02070309020205020404" pitchFamily="49" charset="0"/>
              </a:rPr>
              <a:t>INTEGER</a:t>
            </a:r>
            <a:r>
              <a:rPr lang="en-US" altLang="en-US" baseline="0" dirty="0"/>
              <a:t> data type is not accepted).</a:t>
            </a:r>
            <a:endParaRPr lang="en-US" altLang="en-US" dirty="0"/>
          </a:p>
          <a:p>
            <a:pPr lvl="1"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275074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457200" y="457200"/>
            <a:ext cx="6858000" cy="3859213"/>
          </a:xfrm>
        </p:spPr>
      </p:sp>
      <p:sp>
        <p:nvSpPr>
          <p:cNvPr id="4" name="Notes Placeholder 3"/>
          <p:cNvSpPr>
            <a:spLocks noGrp="1"/>
          </p:cNvSpPr>
          <p:nvPr>
            <p:ph type="body" idx="1"/>
          </p:nvPr>
        </p:nvSpPr>
        <p:spPr/>
        <p:txBody>
          <a:bodyPr/>
          <a:lstStyle/>
          <a:p>
            <a:endParaRPr lang="en-US" dirty="0"/>
          </a:p>
        </p:txBody>
      </p:sp>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2282967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667284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These functions work with any data type and pertain to the use of null values in the expression list.</a:t>
            </a:r>
            <a:br>
              <a:rPr lang="en-US" altLang="en-US" dirty="0"/>
            </a:br>
            <a:endParaRPr lang="en-US" altLang="en-US" dirty="0"/>
          </a:p>
          <a:p>
            <a:pPr lvl="1" eaLnBrk="1" hangingPunct="1"/>
            <a:endParaRPr lang="en-US" altLang="en-US"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r>
              <a:rPr lang="en-US" altLang="en-US" b="1" dirty="0" smtClean="0"/>
              <a:t>Note</a:t>
            </a:r>
            <a:r>
              <a:rPr lang="en-US" altLang="en-US" b="1" dirty="0"/>
              <a:t>:</a:t>
            </a:r>
            <a:r>
              <a:rPr lang="en-US" altLang="en-US" dirty="0"/>
              <a:t> For more information about the hundreds of functions available, see the “Functions” section in </a:t>
            </a:r>
            <a:r>
              <a:rPr lang="en-US" altLang="en-US" i="1" dirty="0"/>
              <a:t>Oracle Database SQL Language Reference </a:t>
            </a:r>
            <a:r>
              <a:rPr lang="en-US" altLang="en-US" dirty="0"/>
              <a:t>for 19c</a:t>
            </a:r>
            <a:r>
              <a:rPr lang="en-US" altLang="en-US" i="1" dirty="0"/>
              <a:t> </a:t>
            </a:r>
            <a:r>
              <a:rPr lang="en-US" altLang="en-US" dirty="0"/>
              <a:t>database.</a:t>
            </a:r>
          </a:p>
          <a:p>
            <a:endParaRPr lang="en-US" dirty="0"/>
          </a:p>
        </p:txBody>
      </p:sp>
      <p:graphicFrame>
        <p:nvGraphicFramePr>
          <p:cNvPr id="5" name="Object 1024"/>
          <p:cNvGraphicFramePr>
            <a:graphicFrameLocks/>
          </p:cNvGraphicFramePr>
          <p:nvPr/>
        </p:nvGraphicFramePr>
        <p:xfrm>
          <a:off x="685800" y="4991100"/>
          <a:ext cx="5067300" cy="2239963"/>
        </p:xfrm>
        <a:graphic>
          <a:graphicData uri="http://schemas.openxmlformats.org/presentationml/2006/ole">
            <mc:AlternateContent xmlns:mc="http://schemas.openxmlformats.org/markup-compatibility/2006">
              <mc:Choice xmlns:v="urn:schemas-microsoft-com:vml" Requires="v">
                <p:oleObj spid="_x0000_s4257" name="Document" r:id="rId4" imgW="5363495" imgH="2360510" progId="Word.Document.8">
                  <p:embed/>
                </p:oleObj>
              </mc:Choice>
              <mc:Fallback>
                <p:oleObj name="Document" r:id="rId4" imgW="5363495" imgH="2360510" progId="Word.Document.8">
                  <p:embed/>
                  <p:pic>
                    <p:nvPicPr>
                      <p:cNvPr id="5" name="Object 1024"/>
                      <p:cNvPicPr>
                        <a:picLocks noChangeArrowheads="1"/>
                      </p:cNvPicPr>
                      <p:nvPr/>
                    </p:nvPicPr>
                    <p:blipFill>
                      <a:blip r:embed="rId5"/>
                      <a:srcRect/>
                      <a:stretch>
                        <a:fillRect/>
                      </a:stretch>
                    </p:blipFill>
                    <p:spPr bwMode="auto">
                      <a:xfrm>
                        <a:off x="685800" y="4991100"/>
                        <a:ext cx="5067300" cy="223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Footer Placeholder 9"/>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68886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Rot="1" noChangeAspect="1" noChangeArrowheads="1" noTextEdit="1"/>
          </p:cNvSpPr>
          <p:nvPr>
            <p:ph type="sldImg"/>
          </p:nvPr>
        </p:nvSpPr>
        <p:spPr>
          <a:xfrm>
            <a:off x="457200" y="457200"/>
            <a:ext cx="6858000" cy="3859213"/>
          </a:xfrm>
          <a:ln/>
        </p:spPr>
      </p:sp>
      <p:sp>
        <p:nvSpPr>
          <p:cNvPr id="49155" name="Rectangle 9"/>
          <p:cNvSpPr>
            <a:spLocks noGrp="1" noChangeArrowheads="1"/>
          </p:cNvSpPr>
          <p:nvPr>
            <p:ph type="body" idx="1"/>
          </p:nvPr>
        </p:nvSpPr>
        <p:spPr>
          <a:noFill/>
          <a:ln/>
        </p:spPr>
        <p:txBody>
          <a:bodyPr lIns="14149" tIns="14149" rIns="14149" bIns="14149"/>
          <a:lstStyle/>
          <a:p>
            <a:pPr lvl="1" eaLnBrk="1" hangingPunct="1"/>
            <a:r>
              <a:rPr lang="en-US" altLang="en-US" dirty="0"/>
              <a:t>To convert a null value to an actual value, </a:t>
            </a:r>
            <a:r>
              <a:rPr lang="en-US" altLang="en-US" dirty="0">
                <a:solidFill>
                  <a:schemeClr val="tx1"/>
                </a:solidFill>
              </a:rPr>
              <a:t>use the </a:t>
            </a:r>
            <a:r>
              <a:rPr lang="en-US" altLang="en-US" dirty="0">
                <a:solidFill>
                  <a:schemeClr val="tx1"/>
                </a:solidFill>
                <a:latin typeface="Courier New" pitchFamily="49" charset="0"/>
              </a:rPr>
              <a:t>NVL</a:t>
            </a:r>
            <a:r>
              <a:rPr lang="en-US" altLang="en-US" dirty="0">
                <a:solidFill>
                  <a:schemeClr val="tx1"/>
                </a:solidFill>
              </a:rPr>
              <a:t> function or </a:t>
            </a:r>
            <a:r>
              <a:rPr lang="en-US" altLang="en-US" dirty="0">
                <a:solidFill>
                  <a:schemeClr val="tx1"/>
                </a:solidFill>
                <a:latin typeface="Courier New" panose="02070309020205020404" pitchFamily="49" charset="0"/>
                <a:cs typeface="Courier New" panose="02070309020205020404" pitchFamily="49" charset="0"/>
              </a:rPr>
              <a:t>IFNULL</a:t>
            </a:r>
            <a:r>
              <a:rPr lang="en-US" altLang="en-US" dirty="0">
                <a:solidFill>
                  <a:schemeClr val="tx1"/>
                </a:solidFill>
              </a:rPr>
              <a:t> function. </a:t>
            </a:r>
          </a:p>
          <a:p>
            <a:pPr lvl="1" eaLnBrk="1" hangingPunct="1"/>
            <a:r>
              <a:rPr lang="en-US" altLang="en-US" b="1" dirty="0"/>
              <a:t>Syntax</a:t>
            </a:r>
          </a:p>
          <a:p>
            <a:pPr lvl="1" eaLnBrk="1" hangingPunct="1"/>
            <a:r>
              <a:rPr lang="en-US" altLang="en-US" dirty="0">
                <a:latin typeface="Courier New" pitchFamily="49" charset="0"/>
              </a:rPr>
              <a:t>NVL (</a:t>
            </a:r>
            <a:r>
              <a:rPr lang="en-US" altLang="en-US" i="1" dirty="0">
                <a:latin typeface="Courier New" pitchFamily="49" charset="0"/>
              </a:rPr>
              <a:t>expr1</a:t>
            </a:r>
            <a:r>
              <a:rPr lang="en-US" altLang="en-US" dirty="0">
                <a:latin typeface="Courier New" pitchFamily="49" charset="0"/>
              </a:rPr>
              <a:t>, </a:t>
            </a:r>
            <a:r>
              <a:rPr lang="en-US" altLang="en-US" i="1" dirty="0">
                <a:latin typeface="Courier New" pitchFamily="49" charset="0"/>
              </a:rPr>
              <a:t>expr2</a:t>
            </a:r>
            <a:r>
              <a:rPr lang="en-US" altLang="en-US" dirty="0">
                <a:latin typeface="Courier New" pitchFamily="49" charset="0"/>
              </a:rPr>
              <a:t>)</a:t>
            </a:r>
          </a:p>
          <a:p>
            <a:pPr lvl="1" eaLnBrk="1" hangingPunct="1"/>
            <a:r>
              <a:rPr lang="en-US" altLang="en-US" dirty="0">
                <a:latin typeface="Courier New" pitchFamily="49" charset="0"/>
              </a:rPr>
              <a:t>IFNULL (expr1, expr2)</a:t>
            </a:r>
          </a:p>
          <a:p>
            <a:pPr lvl="1" eaLnBrk="1" hangingPunct="1"/>
            <a:r>
              <a:rPr lang="en-US" altLang="en-US" dirty="0"/>
              <a:t>In the </a:t>
            </a:r>
            <a:r>
              <a:rPr lang="en-US" altLang="en-US" dirty="0" smtClean="0"/>
              <a:t>syntax:</a:t>
            </a:r>
          </a:p>
          <a:p>
            <a:pPr lvl="2" eaLnBrk="1" hangingPunct="1"/>
            <a:r>
              <a:rPr lang="en-US" altLang="en-US" i="1" dirty="0" smtClean="0">
                <a:latin typeface="Courier New" pitchFamily="49" charset="0"/>
              </a:rPr>
              <a:t>expr1</a:t>
            </a:r>
            <a:r>
              <a:rPr lang="en-US" altLang="en-US" dirty="0" smtClean="0"/>
              <a:t> </a:t>
            </a:r>
            <a:r>
              <a:rPr lang="en-US" altLang="en-US" dirty="0"/>
              <a:t>is the source value or expression that may contain a </a:t>
            </a:r>
            <a:r>
              <a:rPr lang="en-US" altLang="en-US" dirty="0" smtClean="0"/>
              <a:t>null</a:t>
            </a:r>
          </a:p>
          <a:p>
            <a:pPr lvl="2" eaLnBrk="1" hangingPunct="1"/>
            <a:r>
              <a:rPr lang="en-US" altLang="en-US" i="1" dirty="0" smtClean="0">
                <a:latin typeface="Courier New" pitchFamily="49" charset="0"/>
              </a:rPr>
              <a:t>expr2</a:t>
            </a:r>
            <a:r>
              <a:rPr lang="en-US" altLang="en-US" dirty="0" smtClean="0"/>
              <a:t> </a:t>
            </a:r>
            <a:r>
              <a:rPr lang="en-US" altLang="en-US" dirty="0"/>
              <a:t>is the target value for converting the null</a:t>
            </a:r>
          </a:p>
          <a:p>
            <a:pPr lvl="1" eaLnBrk="1" hangingPunct="1"/>
            <a:r>
              <a:rPr lang="en-US" altLang="en-US" dirty="0"/>
              <a:t>You can use the </a:t>
            </a:r>
            <a:r>
              <a:rPr lang="en-US" altLang="en-US" dirty="0">
                <a:latin typeface="Courier New" pitchFamily="49" charset="0"/>
              </a:rPr>
              <a:t>NVL</a:t>
            </a:r>
            <a:r>
              <a:rPr lang="en-US" altLang="en-US" dirty="0"/>
              <a:t> function with any data type, but the return value is always the same as the data type of </a:t>
            </a:r>
            <a:r>
              <a:rPr lang="en-US" altLang="en-US" i="1" dirty="0">
                <a:latin typeface="Courier New" pitchFamily="49" charset="0"/>
              </a:rPr>
              <a:t>expr1</a:t>
            </a:r>
            <a:r>
              <a:rPr lang="en-US" altLang="en-US" dirty="0"/>
              <a:t>.</a:t>
            </a:r>
          </a:p>
          <a:p>
            <a:pPr lvl="1" eaLnBrk="1" hangingPunct="1"/>
            <a:r>
              <a:rPr lang="en-US" altLang="en-US" b="1" dirty="0">
                <a:latin typeface="Courier New" pitchFamily="49" charset="0"/>
              </a:rPr>
              <a:t>NVL</a:t>
            </a:r>
            <a:r>
              <a:rPr lang="en-US" altLang="en-US" b="1" dirty="0"/>
              <a:t> Conversions for Various Data Types</a:t>
            </a:r>
          </a:p>
        </p:txBody>
      </p:sp>
      <p:sp>
        <p:nvSpPr>
          <p:cNvPr id="49156" name="Rectangle 4"/>
          <p:cNvSpPr>
            <a:spLocks noChangeArrowheads="1"/>
          </p:cNvSpPr>
          <p:nvPr/>
        </p:nvSpPr>
        <p:spPr bwMode="auto">
          <a:xfrm>
            <a:off x="774770" y="5984808"/>
            <a:ext cx="6355225" cy="261481"/>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graphicFrame>
        <p:nvGraphicFramePr>
          <p:cNvPr id="49157" name="Object 1024"/>
          <p:cNvGraphicFramePr>
            <a:graphicFrameLocks/>
          </p:cNvGraphicFramePr>
          <p:nvPr/>
        </p:nvGraphicFramePr>
        <p:xfrm>
          <a:off x="582401" y="7391008"/>
          <a:ext cx="6575832" cy="1238592"/>
        </p:xfrm>
        <a:graphic>
          <a:graphicData uri="http://schemas.openxmlformats.org/presentationml/2006/ole">
            <mc:AlternateContent xmlns:mc="http://schemas.openxmlformats.org/markup-compatibility/2006">
              <mc:Choice xmlns:v="urn:schemas-microsoft-com:vml" Requires="v">
                <p:oleObj spid="_x0000_s5281" name="Document" r:id="rId4" imgW="6093266" imgH="1267830" progId="Word.Document.8">
                  <p:embed/>
                </p:oleObj>
              </mc:Choice>
              <mc:Fallback>
                <p:oleObj name="Document" r:id="rId4" imgW="6093266" imgH="1267830" progId="Word.Document.8">
                  <p:embed/>
                  <p:pic>
                    <p:nvPicPr>
                      <p:cNvPr id="49157"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01" y="7391008"/>
                        <a:ext cx="6575832" cy="123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515426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10"/>
          <p:cNvSpPr>
            <a:spLocks noGrp="1"/>
          </p:cNvSpPr>
          <p:nvPr>
            <p:ph type="body" idx="1"/>
          </p:nvPr>
        </p:nvSpPr>
        <p:spPr>
          <a:noFill/>
          <a:ln/>
        </p:spPr>
        <p:txBody>
          <a:bodyPr/>
          <a:lstStyle/>
          <a:p>
            <a:pPr lvl="1" eaLnBrk="1" hangingPunct="1"/>
            <a:r>
              <a:rPr lang="en-US" altLang="en-US" dirty="0"/>
              <a:t>To calculate the annual compensation of all employees, you need to multiply the monthly salary by 12 and then add the commission percentage to the result:</a:t>
            </a:r>
            <a:endParaRPr lang="en-US" altLang="en-US" dirty="0">
              <a:latin typeface="Courier New" pitchFamily="49" charset="0"/>
            </a:endParaRPr>
          </a:p>
          <a:p>
            <a:pPr marL="939203" lvl="4" eaLnBrk="1" hangingPunct="1">
              <a:spcBef>
                <a:spcPct val="25000"/>
              </a:spcBef>
            </a:pPr>
            <a:r>
              <a:rPr lang="en-US" altLang="en-US" dirty="0"/>
              <a:t>SELECT last_name, salary, commission_pct,</a:t>
            </a:r>
          </a:p>
          <a:p>
            <a:pPr marL="939203" lvl="4" eaLnBrk="1" hangingPunct="1"/>
            <a:r>
              <a:rPr lang="en-US" altLang="en-US" dirty="0"/>
              <a:t>	(salary*12) + (salary*12*commission_pct) AN_SAL</a:t>
            </a:r>
          </a:p>
          <a:p>
            <a:pPr marL="939203" lvl="4" eaLnBrk="1" hangingPunct="1"/>
            <a:r>
              <a:rPr lang="en-US" altLang="en-US" dirty="0"/>
              <a:t>FROM   employees;</a:t>
            </a:r>
          </a:p>
          <a:p>
            <a:pPr lvl="1" eaLnBrk="1" hangingPunct="1">
              <a:spcBef>
                <a:spcPts val="657"/>
              </a:spcBef>
            </a:pPr>
            <a:r>
              <a:rPr lang="en-US" altLang="en-US" dirty="0"/>
              <a:t/>
            </a:r>
            <a:br>
              <a:rPr lang="en-US" altLang="en-US" dirty="0"/>
            </a:br>
            <a:r>
              <a:rPr lang="en-US" altLang="en-US" dirty="0"/>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altLang="en-US" dirty="0">
                <a:latin typeface="Courier New" pitchFamily="49" charset="0"/>
              </a:rPr>
              <a:t>NVL</a:t>
            </a:r>
            <a:r>
              <a:rPr lang="en-US" altLang="en-US" dirty="0"/>
              <a:t> function is used to convert null values to zero.</a:t>
            </a:r>
          </a:p>
        </p:txBody>
      </p:sp>
      <p:sp>
        <p:nvSpPr>
          <p:cNvPr id="51203" name="Rectangle 4"/>
          <p:cNvSpPr>
            <a:spLocks noChangeArrowheads="1"/>
          </p:cNvSpPr>
          <p:nvPr/>
        </p:nvSpPr>
        <p:spPr bwMode="auto">
          <a:xfrm>
            <a:off x="804772" y="6690118"/>
            <a:ext cx="6330518" cy="1804559"/>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51204" name="Slide Image Placeholder 9"/>
          <p:cNvSpPr>
            <a:spLocks noGrp="1" noRot="1" noChangeAspect="1" noTextEdit="1"/>
          </p:cNvSpPr>
          <p:nvPr>
            <p:ph type="sldImg"/>
          </p:nvPr>
        </p:nvSpPr>
        <p:spPr>
          <a:xfrm>
            <a:off x="457200" y="457200"/>
            <a:ext cx="6858000" cy="3859213"/>
          </a:xfrm>
          <a:ln/>
        </p:spPr>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2069653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NVL2</a:t>
            </a:r>
            <a:r>
              <a:rPr lang="en-US" altLang="en-US" dirty="0">
                <a:solidFill>
                  <a:schemeClr val="tx1"/>
                </a:solidFill>
              </a:rPr>
              <a:t> function examines</a:t>
            </a:r>
            <a:r>
              <a:rPr lang="en-US" altLang="en-US" dirty="0"/>
              <a:t> the first expression. If the first expression is not null, the </a:t>
            </a:r>
            <a:r>
              <a:rPr lang="en-US" altLang="en-US" dirty="0">
                <a:latin typeface="Courier New" pitchFamily="49" charset="0"/>
              </a:rPr>
              <a:t>NVL2</a:t>
            </a:r>
            <a:r>
              <a:rPr lang="en-US" altLang="en-US" dirty="0"/>
              <a:t> function returns the second expression. If the first expression is null, the third expression is returned. </a:t>
            </a:r>
          </a:p>
          <a:p>
            <a:pPr lvl="1" eaLnBrk="1" hangingPunct="1">
              <a:spcBef>
                <a:spcPct val="15000"/>
              </a:spcBef>
            </a:pPr>
            <a:r>
              <a:rPr lang="en-US" altLang="en-US" b="1" dirty="0"/>
              <a:t>Syntax</a:t>
            </a:r>
          </a:p>
          <a:p>
            <a:pPr marL="857250" lvl="4" eaLnBrk="1" hangingPunct="1"/>
            <a:r>
              <a:rPr lang="en-US" altLang="en-US" dirty="0"/>
              <a:t>NVL2(</a:t>
            </a:r>
            <a:r>
              <a:rPr lang="en-US" altLang="en-US" i="1" dirty="0"/>
              <a:t>expr1</a:t>
            </a:r>
            <a:r>
              <a:rPr lang="en-US" altLang="en-US" dirty="0"/>
              <a:t>, </a:t>
            </a:r>
            <a:r>
              <a:rPr lang="en-US" altLang="en-US" i="1" dirty="0"/>
              <a:t>expr2, expr3</a:t>
            </a:r>
            <a:r>
              <a:rPr lang="en-US" altLang="en-US" dirty="0"/>
              <a:t>)</a:t>
            </a:r>
            <a:endParaRPr lang="en-US" altLang="en-US" b="1" dirty="0"/>
          </a:p>
          <a:p>
            <a:pPr lvl="1" eaLnBrk="1" hangingPunct="1">
              <a:spcBef>
                <a:spcPct val="15000"/>
              </a:spcBef>
            </a:pPr>
            <a:r>
              <a:rPr lang="en-US" altLang="en-US" dirty="0"/>
              <a:t>In the syntax:</a:t>
            </a:r>
          </a:p>
          <a:p>
            <a:pPr marL="400050" lvl="2" indent="-171450" eaLnBrk="1" hangingPunct="1">
              <a:buSzPct val="70000"/>
              <a:buFont typeface="Courier New" pitchFamily="49" charset="0"/>
              <a:buChar char="•"/>
            </a:pPr>
            <a:r>
              <a:rPr lang="en-US" altLang="en-US" i="1" dirty="0">
                <a:latin typeface="Courier New" pitchFamily="49" charset="0"/>
              </a:rPr>
              <a:t>expr1</a:t>
            </a:r>
            <a:r>
              <a:rPr lang="en-US" altLang="en-US" dirty="0"/>
              <a:t> is the source value or expression that may contain a null</a:t>
            </a:r>
          </a:p>
          <a:p>
            <a:pPr marL="400050" lvl="2" indent="-171450" eaLnBrk="1" hangingPunct="1">
              <a:buSzPct val="70000"/>
              <a:buFont typeface="Courier New" pitchFamily="49" charset="0"/>
              <a:buChar char="•"/>
            </a:pPr>
            <a:r>
              <a:rPr lang="en-US" altLang="en-US" i="1" dirty="0">
                <a:latin typeface="Courier New" pitchFamily="49" charset="0"/>
              </a:rPr>
              <a:t>expr2</a:t>
            </a:r>
            <a:r>
              <a:rPr lang="en-US" altLang="en-US" dirty="0"/>
              <a:t> is the value that is returned if </a:t>
            </a:r>
            <a:r>
              <a:rPr lang="en-US" altLang="en-US" i="1" dirty="0">
                <a:latin typeface="Courier New" pitchFamily="49" charset="0"/>
              </a:rPr>
              <a:t>expr1</a:t>
            </a:r>
            <a:r>
              <a:rPr lang="en-US" altLang="en-US" dirty="0"/>
              <a:t> is not null</a:t>
            </a:r>
          </a:p>
          <a:p>
            <a:pPr marL="400050" lvl="2" indent="-171450" eaLnBrk="1" hangingPunct="1">
              <a:buSzPct val="70000"/>
              <a:buFont typeface="Courier New" pitchFamily="49" charset="0"/>
              <a:buChar char="•"/>
            </a:pPr>
            <a:r>
              <a:rPr lang="en-US" altLang="en-US" i="1" dirty="0">
                <a:latin typeface="Courier New" pitchFamily="49" charset="0"/>
              </a:rPr>
              <a:t>expr3</a:t>
            </a:r>
            <a:r>
              <a:rPr lang="en-US" altLang="en-US" i="1" dirty="0"/>
              <a:t> </a:t>
            </a:r>
            <a:r>
              <a:rPr lang="en-US" altLang="en-US" dirty="0"/>
              <a:t>is the value that is returned if </a:t>
            </a:r>
            <a:r>
              <a:rPr lang="en-US" altLang="en-US" i="1" dirty="0">
                <a:latin typeface="Courier New" pitchFamily="49" charset="0"/>
              </a:rPr>
              <a:t>expr1</a:t>
            </a:r>
            <a:r>
              <a:rPr lang="en-US" altLang="en-US" dirty="0"/>
              <a:t> is null</a:t>
            </a:r>
          </a:p>
          <a:p>
            <a:pPr lvl="1" eaLnBrk="1" hangingPunct="1"/>
            <a:r>
              <a:rPr lang="en-US" altLang="en-US" dirty="0"/>
              <a:t>In the example shown in the slide, the </a:t>
            </a:r>
            <a:r>
              <a:rPr lang="en-US" altLang="en-US" dirty="0">
                <a:latin typeface="Courier New" pitchFamily="49" charset="0"/>
              </a:rPr>
              <a:t>COMMISSION_PCT</a:t>
            </a:r>
            <a:r>
              <a:rPr lang="en-US" altLang="en-US" dirty="0"/>
              <a:t> column is examined. If a value is detected, the text literal value of </a:t>
            </a:r>
            <a:r>
              <a:rPr lang="en-US" altLang="en-US" dirty="0">
                <a:latin typeface="Courier New" pitchFamily="49" charset="0"/>
              </a:rPr>
              <a:t>SAL+COMM</a:t>
            </a:r>
            <a:r>
              <a:rPr lang="en-US" altLang="en-US" dirty="0"/>
              <a:t> is returned. If the </a:t>
            </a:r>
            <a:r>
              <a:rPr lang="en-US" altLang="en-US" dirty="0">
                <a:latin typeface="Courier New" pitchFamily="49" charset="0"/>
              </a:rPr>
              <a:t>COMMISSION_PCT</a:t>
            </a:r>
            <a:r>
              <a:rPr lang="en-US" altLang="en-US" dirty="0"/>
              <a:t> column contains a null value, the text literal value of </a:t>
            </a:r>
            <a:r>
              <a:rPr lang="en-US" altLang="en-US" dirty="0">
                <a:latin typeface="Courier New" pitchFamily="49" charset="0"/>
              </a:rPr>
              <a:t>SAL</a:t>
            </a:r>
            <a:r>
              <a:rPr lang="en-US" altLang="en-US" dirty="0"/>
              <a:t> is returned.</a:t>
            </a:r>
          </a:p>
          <a:p>
            <a:pPr lvl="1" eaLnBrk="1" hangingPunct="1"/>
            <a:r>
              <a:rPr lang="en-US" altLang="en-US" b="1" dirty="0"/>
              <a:t>Note:</a:t>
            </a:r>
            <a:r>
              <a:rPr lang="en-US" altLang="en-US" dirty="0"/>
              <a:t> The argument </a:t>
            </a:r>
            <a:r>
              <a:rPr lang="en-US" altLang="en-US" i="1" dirty="0">
                <a:latin typeface="Courier New" pitchFamily="49" charset="0"/>
              </a:rPr>
              <a:t>expr1</a:t>
            </a:r>
            <a:r>
              <a:rPr lang="en-US" altLang="en-US" dirty="0"/>
              <a:t> can be of any data type, but </a:t>
            </a:r>
            <a:r>
              <a:rPr lang="en-US" altLang="en-US" i="1" dirty="0">
                <a:latin typeface="Courier New" pitchFamily="49" charset="0"/>
                <a:cs typeface="Courier New" pitchFamily="49" charset="0"/>
              </a:rPr>
              <a:t>expr2</a:t>
            </a:r>
            <a:r>
              <a:rPr lang="en-US" altLang="en-US" i="1" dirty="0"/>
              <a:t> </a:t>
            </a:r>
            <a:r>
              <a:rPr lang="en-US" altLang="en-US" dirty="0"/>
              <a:t>and </a:t>
            </a:r>
            <a:r>
              <a:rPr lang="en-US" altLang="en-US" i="1" dirty="0">
                <a:latin typeface="Courier New" pitchFamily="49" charset="0"/>
                <a:cs typeface="Courier New" pitchFamily="49" charset="0"/>
              </a:rPr>
              <a:t>expr3</a:t>
            </a:r>
            <a:r>
              <a:rPr lang="en-US" altLang="en-US" dirty="0"/>
              <a:t> should be of the same data type.</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82946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10"/>
          <p:cNvSpPr>
            <a:spLocks noGrp="1"/>
          </p:cNvSpPr>
          <p:nvPr>
            <p:ph type="body" idx="1"/>
          </p:nvPr>
        </p:nvSpPr>
        <p:spPr>
          <a:noFill/>
          <a:ln/>
        </p:spPr>
        <p:txBody>
          <a:bodyPr/>
          <a:lstStyle/>
          <a:p>
            <a:pPr lvl="1" eaLnBrk="1" hangingPunct="1"/>
            <a:r>
              <a:rPr lang="en-US" altLang="en-US" dirty="0"/>
              <a:t>To calculate the annual compensation of all employees, you need to multiply the monthly salary by 12 and then add the commission percentage to the result:</a:t>
            </a:r>
            <a:endParaRPr lang="en-US" altLang="en-US" dirty="0">
              <a:latin typeface="Courier New" pitchFamily="49" charset="0"/>
            </a:endParaRPr>
          </a:p>
          <a:p>
            <a:pPr marL="939203" lvl="4" eaLnBrk="1" hangingPunct="1">
              <a:spcBef>
                <a:spcPct val="25000"/>
              </a:spcBef>
            </a:pPr>
            <a:r>
              <a:rPr lang="en-US" altLang="en-US" dirty="0"/>
              <a:t>SELECT last_name, salary, commission_pct,</a:t>
            </a:r>
          </a:p>
          <a:p>
            <a:pPr marL="939203" lvl="4" eaLnBrk="1" hangingPunct="1"/>
            <a:r>
              <a:rPr lang="en-US" altLang="en-US" dirty="0"/>
              <a:t>	(salary*12) + (salary*12*commission_pct) AN_SAL</a:t>
            </a:r>
          </a:p>
          <a:p>
            <a:pPr marL="939203" lvl="4" eaLnBrk="1" hangingPunct="1"/>
            <a:r>
              <a:rPr lang="en-US" altLang="en-US" dirty="0"/>
              <a:t>FROM   employees;</a:t>
            </a:r>
          </a:p>
          <a:p>
            <a:pPr lvl="1" eaLnBrk="1" hangingPunct="1">
              <a:spcBef>
                <a:spcPts val="657"/>
              </a:spcBef>
            </a:pPr>
            <a:r>
              <a:rPr lang="en-US" altLang="en-US" dirty="0"/>
              <a:t/>
            </a:r>
            <a:br>
              <a:rPr lang="en-US" altLang="en-US" dirty="0"/>
            </a:br>
            <a:r>
              <a:rPr lang="en-US" altLang="en-US" dirty="0"/>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altLang="en-US" dirty="0">
                <a:latin typeface="Courier New" pitchFamily="49" charset="0"/>
              </a:rPr>
              <a:t>NVL</a:t>
            </a:r>
            <a:r>
              <a:rPr lang="en-US" altLang="en-US" dirty="0"/>
              <a:t> function is used to convert null values to zero.</a:t>
            </a:r>
          </a:p>
        </p:txBody>
      </p:sp>
      <p:sp>
        <p:nvSpPr>
          <p:cNvPr id="51203" name="Rectangle 4"/>
          <p:cNvSpPr>
            <a:spLocks noChangeArrowheads="1"/>
          </p:cNvSpPr>
          <p:nvPr/>
        </p:nvSpPr>
        <p:spPr bwMode="auto">
          <a:xfrm>
            <a:off x="804772" y="6690118"/>
            <a:ext cx="6330518" cy="1804559"/>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51204" name="Slide Image Placeholder 9"/>
          <p:cNvSpPr>
            <a:spLocks noGrp="1" noRot="1" noChangeAspect="1" noTextEdit="1"/>
          </p:cNvSpPr>
          <p:nvPr>
            <p:ph type="sldImg"/>
          </p:nvPr>
        </p:nvSpPr>
        <p:spPr>
          <a:xfrm>
            <a:off x="457200" y="457200"/>
            <a:ext cx="6858000" cy="3859213"/>
          </a:xfrm>
          <a:ln/>
        </p:spPr>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409827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lvl="1" eaLnBrk="1" hangingPunct="1"/>
            <a:r>
              <a:rPr lang="en-US" altLang="en-US" dirty="0"/>
              <a:t>This lesson focuses on functions that convert data from one type to another (for example, conversion from character data to numeric data) and discusses the conditional expressions in SQL </a:t>
            </a:r>
            <a:r>
              <a:rPr lang="en-US" altLang="en-US" dirty="0">
                <a:latin typeface="Courier New" pitchFamily="49" charset="0"/>
              </a:rPr>
              <a:t>SELECT</a:t>
            </a:r>
            <a:r>
              <a:rPr lang="en-US" altLang="en-US" dirty="0"/>
              <a:t> statements.</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336308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xfrm>
            <a:off x="457200" y="457200"/>
            <a:ext cx="6858000" cy="3859213"/>
          </a:xfrm>
          <a:ln/>
        </p:spPr>
      </p:sp>
      <p:sp>
        <p:nvSpPr>
          <p:cNvPr id="55299"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NULLIF</a:t>
            </a:r>
            <a:r>
              <a:rPr lang="en-US" altLang="en-US" dirty="0">
                <a:solidFill>
                  <a:schemeClr val="tx1"/>
                </a:solidFill>
              </a:rPr>
              <a:t> function compares</a:t>
            </a:r>
            <a:r>
              <a:rPr lang="en-US" altLang="en-US" dirty="0"/>
              <a:t> two expressions.</a:t>
            </a:r>
          </a:p>
          <a:p>
            <a:pPr lvl="1" eaLnBrk="1" hangingPunct="1"/>
            <a:r>
              <a:rPr lang="en-US" altLang="en-US" b="1" dirty="0"/>
              <a:t>Syntax</a:t>
            </a:r>
          </a:p>
          <a:p>
            <a:pPr lvl="1" eaLnBrk="1" hangingPunct="1"/>
            <a:r>
              <a:rPr lang="en-US" altLang="en-US" dirty="0">
                <a:latin typeface="Courier New" pitchFamily="49" charset="0"/>
              </a:rPr>
              <a:t>	NULLIF (</a:t>
            </a:r>
            <a:r>
              <a:rPr lang="en-US" altLang="en-US" i="1" dirty="0">
                <a:latin typeface="Courier New" pitchFamily="49" charset="0"/>
              </a:rPr>
              <a:t>expr1</a:t>
            </a:r>
            <a:r>
              <a:rPr lang="en-US" altLang="en-US" dirty="0">
                <a:latin typeface="Courier New" pitchFamily="49" charset="0"/>
              </a:rPr>
              <a:t>, </a:t>
            </a:r>
            <a:r>
              <a:rPr lang="en-US" altLang="en-US" i="1" dirty="0">
                <a:latin typeface="Courier New" pitchFamily="49" charset="0"/>
              </a:rPr>
              <a:t>expr2</a:t>
            </a:r>
            <a:r>
              <a:rPr lang="en-US" altLang="en-US" dirty="0">
                <a:latin typeface="Courier New" pitchFamily="49" charset="0"/>
              </a:rPr>
              <a:t>)</a:t>
            </a:r>
            <a:endParaRPr lang="en-US" altLang="en-US" b="1" dirty="0">
              <a:latin typeface="Courier New" pitchFamily="49" charset="0"/>
            </a:endParaRPr>
          </a:p>
          <a:p>
            <a:pPr lvl="1" eaLnBrk="1" hangingPunct="1"/>
            <a:r>
              <a:rPr lang="en-US" altLang="en-US" dirty="0"/>
              <a:t>In the </a:t>
            </a:r>
            <a:r>
              <a:rPr lang="en-US" altLang="en-US" dirty="0" smtClean="0"/>
              <a:t>syntax:</a:t>
            </a:r>
          </a:p>
          <a:p>
            <a:pPr lvl="2" eaLnBrk="1" hangingPunct="1"/>
            <a:r>
              <a:rPr lang="en-US" altLang="en-US" dirty="0" smtClean="0">
                <a:latin typeface="Courier New" pitchFamily="49" charset="0"/>
                <a:cs typeface="Times New Roman" pitchFamily="18" charset="0"/>
              </a:rPr>
              <a:t>NULLIF</a:t>
            </a:r>
            <a:r>
              <a:rPr lang="en-US" altLang="en-US" dirty="0" smtClean="0">
                <a:cs typeface="Times New Roman" pitchFamily="18" charset="0"/>
              </a:rPr>
              <a:t> </a:t>
            </a:r>
            <a:r>
              <a:rPr lang="en-US" altLang="en-US" dirty="0">
                <a:cs typeface="Times New Roman" pitchFamily="18" charset="0"/>
              </a:rPr>
              <a:t>compares </a:t>
            </a:r>
            <a:r>
              <a:rPr lang="en-US" altLang="en-US" i="1" dirty="0">
                <a:latin typeface="Courier New" pitchFamily="49" charset="0"/>
                <a:cs typeface="Times New Roman" pitchFamily="18" charset="0"/>
              </a:rPr>
              <a:t>expr1</a:t>
            </a:r>
            <a:r>
              <a:rPr lang="en-US" altLang="en-US" dirty="0">
                <a:cs typeface="Times New Roman" pitchFamily="18" charset="0"/>
              </a:rPr>
              <a:t> and </a:t>
            </a:r>
            <a:r>
              <a:rPr lang="en-US" altLang="en-US" i="1" dirty="0">
                <a:latin typeface="Courier New" pitchFamily="49" charset="0"/>
                <a:cs typeface="Times New Roman" pitchFamily="18" charset="0"/>
              </a:rPr>
              <a:t>expr2</a:t>
            </a:r>
            <a:r>
              <a:rPr lang="en-US" altLang="en-US" dirty="0">
                <a:cs typeface="Times New Roman" pitchFamily="18" charset="0"/>
              </a:rPr>
              <a:t>. If they are equal, the function returns null. If they are not, the function returns </a:t>
            </a:r>
            <a:r>
              <a:rPr lang="en-US" altLang="en-US" i="1" dirty="0">
                <a:latin typeface="Courier New" pitchFamily="49" charset="0"/>
                <a:cs typeface="Times New Roman" pitchFamily="18" charset="0"/>
              </a:rPr>
              <a:t>expr1</a:t>
            </a:r>
            <a:r>
              <a:rPr lang="en-US" altLang="en-US" dirty="0">
                <a:cs typeface="Times New Roman" pitchFamily="18" charset="0"/>
              </a:rPr>
              <a:t>. However, you cannot specify the literal </a:t>
            </a:r>
            <a:r>
              <a:rPr lang="en-US" altLang="en-US" dirty="0">
                <a:latin typeface="Courier New" pitchFamily="49" charset="0"/>
                <a:cs typeface="Times New Roman" pitchFamily="18" charset="0"/>
              </a:rPr>
              <a:t>NULL</a:t>
            </a:r>
            <a:r>
              <a:rPr lang="en-US" altLang="en-US" dirty="0">
                <a:cs typeface="Times New Roman" pitchFamily="18" charset="0"/>
              </a:rPr>
              <a:t> for </a:t>
            </a:r>
            <a:r>
              <a:rPr lang="en-US" altLang="en-US" i="1" dirty="0">
                <a:latin typeface="Courier New" pitchFamily="49" charset="0"/>
                <a:cs typeface="Times New Roman" pitchFamily="18" charset="0"/>
              </a:rPr>
              <a:t>expr1</a:t>
            </a:r>
            <a:r>
              <a:rPr lang="en-US" altLang="en-US" dirty="0">
                <a:cs typeface="Times New Roman" pitchFamily="18" charset="0"/>
              </a:rPr>
              <a:t>.</a:t>
            </a:r>
            <a:endParaRPr lang="en-US" altLang="en-US" dirty="0">
              <a:latin typeface="Arial Unicode MS" pitchFamily="34" charset="-128"/>
              <a:ea typeface="Arial Unicode MS" pitchFamily="34" charset="-128"/>
              <a:cs typeface="Arial Unicode MS" pitchFamily="34" charset="-128"/>
            </a:endParaRPr>
          </a:p>
          <a:p>
            <a:pPr lvl="1" eaLnBrk="1" hangingPunct="1"/>
            <a:r>
              <a:rPr lang="en-US" altLang="en-US" dirty="0"/>
              <a:t>In the example shown in the slide, the length of the first name in the </a:t>
            </a:r>
            <a:r>
              <a:rPr lang="en-US" altLang="en-US" dirty="0">
                <a:latin typeface="Courier New" pitchFamily="49" charset="0"/>
              </a:rPr>
              <a:t>EMPLOYEES</a:t>
            </a:r>
            <a:r>
              <a:rPr lang="en-US" altLang="en-US" dirty="0"/>
              <a:t> table is compared with the length of the last name in the </a:t>
            </a:r>
            <a:r>
              <a:rPr lang="en-US" altLang="en-US" dirty="0">
                <a:latin typeface="Courier New" pitchFamily="49" charset="0"/>
              </a:rPr>
              <a:t>EMPLOYEES</a:t>
            </a:r>
            <a:r>
              <a:rPr lang="en-US" altLang="en-US" dirty="0"/>
              <a:t> table. When the lengths of the names are equal, a null value is displayed. When the lengths of the names are not equal, the length of the first name is displayed.</a:t>
            </a:r>
          </a:p>
          <a:p>
            <a:pPr lvl="1"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660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xfrm>
            <a:off x="457200" y="457200"/>
            <a:ext cx="6858000" cy="3859213"/>
          </a:xfrm>
          <a:ln/>
        </p:spPr>
      </p:sp>
      <p:sp>
        <p:nvSpPr>
          <p:cNvPr id="5734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COALESCE</a:t>
            </a:r>
            <a:r>
              <a:rPr lang="en-US" altLang="en-US" dirty="0">
                <a:solidFill>
                  <a:schemeClr val="tx1"/>
                </a:solidFill>
              </a:rPr>
              <a:t> function returns the</a:t>
            </a:r>
            <a:r>
              <a:rPr lang="en-US" altLang="en-US" dirty="0"/>
              <a:t> first non-null expression in the list.</a:t>
            </a:r>
          </a:p>
          <a:p>
            <a:pPr lvl="1" eaLnBrk="1" hangingPunct="1"/>
            <a:r>
              <a:rPr lang="en-US" altLang="en-US" b="1" dirty="0"/>
              <a:t>Syntax</a:t>
            </a:r>
          </a:p>
          <a:p>
            <a:pPr marL="939203" lvl="4" eaLnBrk="1" hangingPunct="1"/>
            <a:r>
              <a:rPr lang="en-US" altLang="en-US" dirty="0"/>
              <a:t>COALESCE (</a:t>
            </a:r>
            <a:r>
              <a:rPr lang="en-US" altLang="en-US" i="1" dirty="0"/>
              <a:t>expr1</a:t>
            </a:r>
            <a:r>
              <a:rPr lang="en-US" altLang="en-US" dirty="0"/>
              <a:t>, </a:t>
            </a:r>
            <a:r>
              <a:rPr lang="en-US" altLang="en-US" i="1" dirty="0"/>
              <a:t>expr2, ... exprn</a:t>
            </a:r>
            <a:r>
              <a:rPr lang="en-US" altLang="en-US" dirty="0"/>
              <a:t>)</a:t>
            </a:r>
            <a:endParaRPr lang="en-US" altLang="en-US" b="1" dirty="0"/>
          </a:p>
          <a:p>
            <a:pPr lvl="1" eaLnBrk="1" hangingPunct="1"/>
            <a:r>
              <a:rPr lang="en-US" altLang="en-US" dirty="0"/>
              <a:t>In the </a:t>
            </a:r>
            <a:r>
              <a:rPr lang="en-US" altLang="en-US" dirty="0" smtClean="0"/>
              <a:t>syntax:</a:t>
            </a:r>
          </a:p>
          <a:p>
            <a:pPr lvl="2" eaLnBrk="1" hangingPunct="1"/>
            <a:r>
              <a:rPr lang="en-US" altLang="en-US" i="1" dirty="0" smtClean="0">
                <a:latin typeface="Courier New" pitchFamily="49" charset="0"/>
              </a:rPr>
              <a:t>expr1</a:t>
            </a:r>
            <a:r>
              <a:rPr lang="en-US" altLang="en-US" dirty="0" smtClean="0"/>
              <a:t> </a:t>
            </a:r>
            <a:r>
              <a:rPr lang="en-US" sz="1200" dirty="0"/>
              <a:t>is the value returned if this expression is not </a:t>
            </a:r>
            <a:r>
              <a:rPr lang="en-US" sz="1200" dirty="0" smtClean="0"/>
              <a:t>null</a:t>
            </a:r>
          </a:p>
          <a:p>
            <a:pPr lvl="2" eaLnBrk="1" hangingPunct="1"/>
            <a:r>
              <a:rPr lang="en-US" altLang="en-US" i="1" dirty="0" smtClean="0">
                <a:latin typeface="Courier New" pitchFamily="49" charset="0"/>
              </a:rPr>
              <a:t>expr2</a:t>
            </a:r>
            <a:r>
              <a:rPr lang="en-US" altLang="en-US" dirty="0" smtClean="0"/>
              <a:t> </a:t>
            </a:r>
            <a:r>
              <a:rPr lang="en-US" sz="1200" dirty="0"/>
              <a:t>is the value returned if the first expression is null and this expression is not </a:t>
            </a:r>
            <a:r>
              <a:rPr lang="en-US" sz="1200" dirty="0" smtClean="0"/>
              <a:t>null</a:t>
            </a:r>
          </a:p>
          <a:p>
            <a:pPr lvl="2" eaLnBrk="1" hangingPunct="1"/>
            <a:r>
              <a:rPr lang="en-US" altLang="en-US" i="1" dirty="0" err="1" smtClean="0">
                <a:latin typeface="Courier New" pitchFamily="49" charset="0"/>
              </a:rPr>
              <a:t>exprn</a:t>
            </a:r>
            <a:r>
              <a:rPr lang="en-US" altLang="en-US" i="1" dirty="0" smtClean="0"/>
              <a:t> </a:t>
            </a:r>
            <a:r>
              <a:rPr lang="en-US" sz="1200" dirty="0"/>
              <a:t>is the value returned if the preceding expressions are </a:t>
            </a:r>
            <a:r>
              <a:rPr lang="en-US" sz="1200" dirty="0" smtClean="0"/>
              <a:t>null</a:t>
            </a:r>
          </a:p>
          <a:p>
            <a:pPr lvl="2" eaLnBrk="1" hangingPunct="1"/>
            <a:r>
              <a:rPr lang="en-US" altLang="en-US" dirty="0" smtClean="0"/>
              <a:t>Note </a:t>
            </a:r>
            <a:r>
              <a:rPr lang="en-US" altLang="en-US" dirty="0"/>
              <a:t>that all expressions must be of the same data type.</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3846256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Rot="1" noChangeAspect="1" noChangeArrowheads="1" noTextEdit="1"/>
          </p:cNvSpPr>
          <p:nvPr>
            <p:ph type="sldImg"/>
          </p:nvPr>
        </p:nvSpPr>
        <p:spPr>
          <a:xfrm>
            <a:off x="457200" y="457200"/>
            <a:ext cx="6858000" cy="3859213"/>
          </a:xfrm>
          <a:ln/>
        </p:spPr>
      </p:sp>
      <p:sp>
        <p:nvSpPr>
          <p:cNvPr id="59395" name="Rectangle 9"/>
          <p:cNvSpPr>
            <a:spLocks noGrp="1" noChangeArrowheads="1"/>
          </p:cNvSpPr>
          <p:nvPr>
            <p:ph type="body" idx="1"/>
          </p:nvPr>
        </p:nvSpPr>
        <p:spPr>
          <a:noFill/>
          <a:ln/>
        </p:spPr>
        <p:txBody>
          <a:bodyPr lIns="14149" tIns="14149" rIns="14149" bIns="14149"/>
          <a:lstStyle/>
          <a:p>
            <a:pPr lvl="1" eaLnBrk="1" hangingPunct="1"/>
            <a:r>
              <a:rPr lang="en-US" altLang="en-US" dirty="0"/>
              <a:t>In the example shown in the slide, for the employees who do not get any commission, your organization wants to give a salary increment of $2,000 and, for employees who get commission, the query should compute the new salary that is equal to the existing salary added to the commission amount.</a:t>
            </a:r>
            <a:endParaRPr lang="en-US" altLang="en-US" dirty="0">
              <a:latin typeface="Courier New" pitchFamily="49" charset="0"/>
            </a:endParaRPr>
          </a:p>
          <a:p>
            <a:pPr lvl="1" eaLnBrk="1" hangingPunct="1"/>
            <a:r>
              <a:rPr lang="en-US" altLang="en-US" b="1" dirty="0"/>
              <a:t>Note: </a:t>
            </a:r>
            <a:r>
              <a:rPr lang="en-US" altLang="en-US" dirty="0"/>
              <a:t>Examine the output. For employees who do not get any commission, the New Salary column shows the salary incremented by $2,000 and for employees who get commission, the New Salary column shows the computed commission amount added to the salary.</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3446495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4"/>
          <p:cNvSpPr>
            <a:spLocks noGrp="1" noRot="1" noChangeAspect="1" noChangeArrowheads="1" noTextEdit="1"/>
          </p:cNvSpPr>
          <p:nvPr>
            <p:ph type="sldImg"/>
          </p:nvPr>
        </p:nvSpPr>
        <p:spPr>
          <a:xfrm>
            <a:off x="457200" y="457200"/>
            <a:ext cx="6858000" cy="3859213"/>
          </a:xfrm>
          <a:ln/>
        </p:spPr>
      </p:sp>
      <p:sp>
        <p:nvSpPr>
          <p:cNvPr id="61443" name="Rectangle 2055"/>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2699145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Rot="1" noChangeAspect="1" noChangeArrowheads="1" noTextEdit="1"/>
          </p:cNvSpPr>
          <p:nvPr>
            <p:ph type="sldImg"/>
          </p:nvPr>
        </p:nvSpPr>
        <p:spPr>
          <a:xfrm>
            <a:off x="457200" y="457200"/>
            <a:ext cx="6858000" cy="3859213"/>
          </a:xfrm>
          <a:ln/>
        </p:spPr>
      </p:sp>
      <p:sp>
        <p:nvSpPr>
          <p:cNvPr id="63491" name="Rectangle 7"/>
          <p:cNvSpPr>
            <a:spLocks noGrp="1" noChangeArrowheads="1"/>
          </p:cNvSpPr>
          <p:nvPr>
            <p:ph type="body" idx="1"/>
          </p:nvPr>
        </p:nvSpPr>
        <p:spPr>
          <a:noFill/>
          <a:ln/>
        </p:spPr>
        <p:txBody>
          <a:bodyPr lIns="14149" tIns="14149" rIns="14149" bIns="14149"/>
          <a:lstStyle/>
          <a:p>
            <a:pPr lvl="1" eaLnBrk="1" hangingPunct="1"/>
            <a:r>
              <a:rPr lang="en-US" altLang="en-US" dirty="0"/>
              <a:t>The two methods that are used to </a:t>
            </a:r>
            <a:r>
              <a:rPr lang="en-US" altLang="en-US" dirty="0">
                <a:solidFill>
                  <a:schemeClr val="tx1"/>
                </a:solidFill>
              </a:rPr>
              <a:t>implement conditional processing (</a:t>
            </a:r>
            <a:r>
              <a:rPr lang="en-US" altLang="en-US" dirty="0">
                <a:solidFill>
                  <a:schemeClr val="tx1"/>
                </a:solidFill>
                <a:latin typeface="Courier New" pitchFamily="49" charset="0"/>
              </a:rPr>
              <a:t>IF-THEN-ELSE</a:t>
            </a:r>
            <a:r>
              <a:rPr lang="en-US" altLang="en-US" dirty="0">
                <a:solidFill>
                  <a:schemeClr val="tx1"/>
                </a:solidFill>
              </a:rPr>
              <a:t> logic) in a SQL statement are the </a:t>
            </a:r>
            <a:r>
              <a:rPr lang="en-US" altLang="en-US" dirty="0">
                <a:solidFill>
                  <a:schemeClr val="tx1"/>
                </a:solidFill>
                <a:latin typeface="Courier New" pitchFamily="49" charset="0"/>
              </a:rPr>
              <a:t>CASE</a:t>
            </a:r>
            <a:r>
              <a:rPr lang="en-US" altLang="en-US" dirty="0">
                <a:solidFill>
                  <a:schemeClr val="tx1"/>
                </a:solidFill>
              </a:rPr>
              <a:t> expression and the </a:t>
            </a:r>
            <a:r>
              <a:rPr lang="en-US" altLang="en-US" dirty="0">
                <a:solidFill>
                  <a:schemeClr val="tx1"/>
                </a:solidFill>
                <a:latin typeface="Courier New" pitchFamily="49" charset="0"/>
              </a:rPr>
              <a:t>DECODE</a:t>
            </a:r>
            <a:r>
              <a:rPr lang="en-US" altLang="en-US" dirty="0">
                <a:solidFill>
                  <a:schemeClr val="tx1"/>
                </a:solidFill>
              </a:rPr>
              <a:t> function.</a:t>
            </a:r>
          </a:p>
          <a:p>
            <a:pPr lvl="1" eaLnBrk="1" hangingPunct="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CASE</a:t>
            </a:r>
            <a:r>
              <a:rPr lang="en-US" altLang="en-US" dirty="0">
                <a:solidFill>
                  <a:schemeClr val="tx1"/>
                </a:solidFill>
              </a:rPr>
              <a:t> expression complies with the ANSI SQL. The </a:t>
            </a:r>
            <a:r>
              <a:rPr lang="en-US" altLang="en-US" dirty="0">
                <a:solidFill>
                  <a:schemeClr val="tx1"/>
                </a:solidFill>
                <a:latin typeface="Courier New" pitchFamily="49" charset="0"/>
              </a:rPr>
              <a:t>DECODE</a:t>
            </a:r>
            <a:r>
              <a:rPr lang="en-US" altLang="en-US" dirty="0">
                <a:solidFill>
                  <a:schemeClr val="tx1"/>
                </a:solidFill>
              </a:rPr>
              <a:t> function is specific to Oracle syntax.</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795103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Courier New" pitchFamily="49" charset="0"/>
              </a:rPr>
              <a:t>CASE</a:t>
            </a:r>
            <a:r>
              <a:rPr lang="en-US" altLang="en-US" dirty="0">
                <a:solidFill>
                  <a:schemeClr val="tx1"/>
                </a:solidFill>
              </a:rPr>
              <a:t> expressions allow you to use the </a:t>
            </a:r>
            <a:r>
              <a:rPr lang="en-US" altLang="en-US" dirty="0">
                <a:solidFill>
                  <a:schemeClr val="tx1"/>
                </a:solidFill>
                <a:latin typeface="Courier New" pitchFamily="49" charset="0"/>
              </a:rPr>
              <a:t>IF-THEN</a:t>
            </a:r>
            <a:r>
              <a:rPr lang="en-US" altLang="en-US" dirty="0">
                <a:latin typeface="Courier New" pitchFamily="49" charset="0"/>
              </a:rPr>
              <a:t>-ELSE</a:t>
            </a:r>
            <a:r>
              <a:rPr lang="en-US" altLang="en-US" dirty="0"/>
              <a:t> logic in SQL statements without having to invoke procedures.</a:t>
            </a:r>
          </a:p>
          <a:p>
            <a:pPr lvl="1" eaLnBrk="1" hangingPunct="1"/>
            <a:r>
              <a:rPr lang="en-US" altLang="en-US" dirty="0"/>
              <a:t>In a simple </a:t>
            </a:r>
            <a:r>
              <a:rPr lang="en-US" altLang="en-US" dirty="0">
                <a:latin typeface="Courier New" pitchFamily="49" charset="0"/>
              </a:rPr>
              <a:t>CASE</a:t>
            </a:r>
            <a:r>
              <a:rPr lang="en-US" altLang="en-US" dirty="0"/>
              <a:t> expression, the Oracle server searches for the first </a:t>
            </a:r>
            <a:r>
              <a:rPr lang="en-US" altLang="en-US" dirty="0">
                <a:latin typeface="Courier New" pitchFamily="49" charset="0"/>
              </a:rPr>
              <a:t>WHEN ... THEN</a:t>
            </a:r>
            <a:r>
              <a:rPr lang="en-US" altLang="en-US" dirty="0"/>
              <a:t> pair for which </a:t>
            </a:r>
            <a:r>
              <a:rPr lang="en-US" altLang="en-US" dirty="0">
                <a:latin typeface="Courier New" pitchFamily="49" charset="0"/>
              </a:rPr>
              <a:t>expr</a:t>
            </a:r>
            <a:r>
              <a:rPr lang="en-US" altLang="en-US" dirty="0"/>
              <a:t> is equal to </a:t>
            </a:r>
            <a:r>
              <a:rPr lang="en-US" altLang="en-US" dirty="0">
                <a:latin typeface="Courier New" pitchFamily="49" charset="0"/>
              </a:rPr>
              <a:t>comparison_expr</a:t>
            </a:r>
            <a:r>
              <a:rPr lang="en-US" altLang="en-US" dirty="0"/>
              <a:t> and returns </a:t>
            </a:r>
            <a:r>
              <a:rPr lang="en-US" altLang="en-US" dirty="0">
                <a:latin typeface="Courier New" pitchFamily="49" charset="0"/>
              </a:rPr>
              <a:t>return_expr</a:t>
            </a:r>
            <a:r>
              <a:rPr lang="en-US" altLang="en-US" dirty="0"/>
              <a:t>. If none of the </a:t>
            </a:r>
            <a:r>
              <a:rPr lang="en-US" altLang="en-US" dirty="0">
                <a:latin typeface="Courier New" pitchFamily="49" charset="0"/>
              </a:rPr>
              <a:t>WHEN ... THEN</a:t>
            </a:r>
            <a:r>
              <a:rPr lang="en-US" altLang="en-US" dirty="0"/>
              <a:t> pairs meet this condition, and if an </a:t>
            </a:r>
            <a:r>
              <a:rPr lang="en-US" altLang="en-US" dirty="0">
                <a:latin typeface="Courier New" pitchFamily="49" charset="0"/>
              </a:rPr>
              <a:t>ELSE</a:t>
            </a:r>
            <a:r>
              <a:rPr lang="en-US" altLang="en-US" dirty="0"/>
              <a:t> clause exists, the Oracle server returns </a:t>
            </a:r>
            <a:r>
              <a:rPr lang="en-US" altLang="en-US" dirty="0">
                <a:latin typeface="Courier New" pitchFamily="49" charset="0"/>
              </a:rPr>
              <a:t>else_expr</a:t>
            </a:r>
            <a:r>
              <a:rPr lang="en-US" altLang="en-US" dirty="0"/>
              <a:t>. Otherwise, the Oracle server returns a null. You cannot specify the literal </a:t>
            </a:r>
            <a:r>
              <a:rPr lang="en-US" altLang="en-US" dirty="0">
                <a:latin typeface="Courier New" pitchFamily="49" charset="0"/>
              </a:rPr>
              <a:t>NULL</a:t>
            </a:r>
            <a:r>
              <a:rPr lang="en-US" altLang="en-US" dirty="0"/>
              <a:t> for all the </a:t>
            </a:r>
            <a:r>
              <a:rPr lang="en-US" altLang="en-US" dirty="0">
                <a:latin typeface="Courier New" pitchFamily="49" charset="0"/>
              </a:rPr>
              <a:t>return_expr</a:t>
            </a:r>
            <a:r>
              <a:rPr lang="en-US" altLang="en-US" dirty="0"/>
              <a:t>s and the </a:t>
            </a:r>
            <a:r>
              <a:rPr lang="en-US" altLang="en-US" dirty="0">
                <a:latin typeface="Courier New" pitchFamily="49" charset="0"/>
              </a:rPr>
              <a:t>else_expr</a:t>
            </a:r>
            <a:r>
              <a:rPr lang="en-US" altLang="en-US" dirty="0"/>
              <a:t>. </a:t>
            </a:r>
          </a:p>
          <a:p>
            <a:pPr lvl="1" eaLnBrk="1" hangingPunct="1"/>
            <a:r>
              <a:rPr lang="en-US" altLang="en-US" dirty="0"/>
              <a:t>The expressions </a:t>
            </a:r>
            <a:r>
              <a:rPr lang="en-US" altLang="en-US" dirty="0">
                <a:latin typeface="Courier New" pitchFamily="49" charset="0"/>
              </a:rPr>
              <a:t>expr</a:t>
            </a:r>
            <a:r>
              <a:rPr lang="en-US" altLang="en-US" dirty="0"/>
              <a:t> and </a:t>
            </a:r>
            <a:r>
              <a:rPr lang="en-US" altLang="en-US" dirty="0">
                <a:latin typeface="Courier New" pitchFamily="49" charset="0"/>
              </a:rPr>
              <a:t>comparison_expr</a:t>
            </a:r>
            <a:r>
              <a:rPr lang="en-US" altLang="en-US" dirty="0"/>
              <a:t> must be of the same data type, which can be </a:t>
            </a:r>
            <a:r>
              <a:rPr lang="en-US" altLang="en-US" dirty="0">
                <a:latin typeface="Courier New" pitchFamily="49" charset="0"/>
              </a:rPr>
              <a:t>CHAR</a:t>
            </a:r>
            <a:r>
              <a:rPr lang="en-US" altLang="en-US" dirty="0"/>
              <a:t>, </a:t>
            </a:r>
            <a:r>
              <a:rPr lang="en-US" altLang="en-US" dirty="0">
                <a:latin typeface="Courier New" pitchFamily="49" charset="0"/>
              </a:rPr>
              <a:t>VARCHAR2</a:t>
            </a:r>
            <a:r>
              <a:rPr lang="en-US" altLang="en-US" dirty="0"/>
              <a:t>, </a:t>
            </a:r>
            <a:r>
              <a:rPr lang="en-US" altLang="en-US" dirty="0">
                <a:latin typeface="Courier New" pitchFamily="49" charset="0"/>
              </a:rPr>
              <a:t>NCHAR</a:t>
            </a:r>
            <a:r>
              <a:rPr lang="en-US" altLang="en-US" dirty="0"/>
              <a:t>,</a:t>
            </a:r>
            <a:r>
              <a:rPr lang="en-US" altLang="en-US" baseline="0" dirty="0"/>
              <a:t> </a:t>
            </a:r>
            <a:r>
              <a:rPr lang="en-US" altLang="en-US" dirty="0">
                <a:latin typeface="Courier New" pitchFamily="49" charset="0"/>
                <a:cs typeface="Courier New" pitchFamily="49" charset="0"/>
              </a:rPr>
              <a:t>NVARCHAR2, NUMBER, BINARY_FLOAT</a:t>
            </a:r>
            <a:r>
              <a:rPr lang="en-US" altLang="en-US" dirty="0"/>
              <a:t>, or </a:t>
            </a:r>
            <a:r>
              <a:rPr lang="en-US" altLang="en-US" dirty="0">
                <a:latin typeface="Courier New" pitchFamily="49" charset="0"/>
                <a:cs typeface="Courier New" pitchFamily="49" charset="0"/>
              </a:rPr>
              <a:t>BINARY_DOUBLE</a:t>
            </a:r>
            <a:r>
              <a:rPr lang="en-US" altLang="en-US" dirty="0"/>
              <a:t> or must all have a numeric data type. All of the return values (</a:t>
            </a:r>
            <a:r>
              <a:rPr lang="en-US" altLang="en-US" dirty="0">
                <a:latin typeface="Courier New" pitchFamily="49" charset="0"/>
              </a:rPr>
              <a:t>return_expr</a:t>
            </a:r>
            <a:r>
              <a:rPr lang="en-US" altLang="en-US" dirty="0"/>
              <a:t>) must be of the same data type. </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855501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Rot="1" noChangeAspect="1" noChangeArrowheads="1" noTextEdit="1"/>
          </p:cNvSpPr>
          <p:nvPr>
            <p:ph type="sldImg"/>
          </p:nvPr>
        </p:nvSpPr>
        <p:spPr>
          <a:xfrm>
            <a:off x="457200" y="457200"/>
            <a:ext cx="6858000" cy="3859213"/>
          </a:xfrm>
          <a:ln/>
        </p:spPr>
      </p:sp>
      <p:sp>
        <p:nvSpPr>
          <p:cNvPr id="67587" name="Rectangle 7"/>
          <p:cNvSpPr>
            <a:spLocks noGrp="1" noChangeArrowheads="1"/>
          </p:cNvSpPr>
          <p:nvPr>
            <p:ph type="body" idx="1"/>
          </p:nvPr>
        </p:nvSpPr>
        <p:spPr>
          <a:noFill/>
          <a:ln/>
        </p:spPr>
        <p:txBody>
          <a:bodyPr lIns="14149" tIns="14149" rIns="14149" bIns="14149"/>
          <a:lstStyle/>
          <a:p>
            <a:pPr lvl="1" eaLnBrk="1" hangingPunct="1"/>
            <a:r>
              <a:rPr lang="en-US" altLang="en-US" dirty="0"/>
              <a:t>In the SQL statement in the slide, the value of </a:t>
            </a:r>
            <a:r>
              <a:rPr lang="en-US" altLang="en-US" dirty="0">
                <a:latin typeface="Courier New" pitchFamily="49" charset="0"/>
              </a:rPr>
              <a:t>JOB_ID</a:t>
            </a:r>
            <a:r>
              <a:rPr lang="en-US" altLang="en-US" dirty="0"/>
              <a:t> is decoded.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IT_PROG</a:t>
            </a:r>
            <a:r>
              <a:rPr lang="en-US" altLang="en-US" dirty="0"/>
              <a:t>, the salary increase is 10%.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ST_CLERK</a:t>
            </a:r>
            <a:r>
              <a:rPr lang="en-US" altLang="en-US" dirty="0"/>
              <a:t>, the salary increase is 15%.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SA_REP</a:t>
            </a:r>
            <a:r>
              <a:rPr lang="en-US" altLang="en-US" dirty="0"/>
              <a:t>, the salary increase is 20%. </a:t>
            </a:r>
          </a:p>
          <a:p>
            <a:pPr lvl="1" eaLnBrk="1" hangingPunct="1"/>
            <a:r>
              <a:rPr lang="en-US" altLang="en-US" dirty="0"/>
              <a:t>For all other job roles, there is no increase in salary.</a:t>
            </a:r>
          </a:p>
          <a:p>
            <a:pPr lvl="1" eaLnBrk="1" hangingPunct="1"/>
            <a:r>
              <a:rPr lang="en-US" altLang="en-US" dirty="0"/>
              <a:t>The same statement can be written with the </a:t>
            </a:r>
            <a:r>
              <a:rPr lang="en-US" altLang="en-US" dirty="0">
                <a:latin typeface="Courier New" pitchFamily="49" charset="0"/>
              </a:rPr>
              <a:t>DECODE</a:t>
            </a:r>
            <a:r>
              <a:rPr lang="en-US" altLang="en-US" dirty="0"/>
              <a:t> function.</a:t>
            </a:r>
          </a:p>
          <a:p>
            <a:pPr marL="939203" lvl="4"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2684312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Notes Placeholder 9"/>
          <p:cNvSpPr>
            <a:spLocks noGrp="1"/>
          </p:cNvSpPr>
          <p:nvPr>
            <p:ph type="body" idx="1"/>
          </p:nvPr>
        </p:nvSpPr>
        <p:spPr>
          <a:noFill/>
          <a:ln/>
        </p:spPr>
        <p:txBody>
          <a:bodyPr/>
          <a:lstStyle/>
          <a:p>
            <a:pPr lvl="1"/>
            <a:r>
              <a:rPr lang="en-US" altLang="en-US" dirty="0"/>
              <a:t>In a searched </a:t>
            </a:r>
            <a:r>
              <a:rPr lang="en-US" altLang="en-US" dirty="0">
                <a:latin typeface="Courier New" pitchFamily="49" charset="0"/>
                <a:cs typeface="Courier New" pitchFamily="49" charset="0"/>
              </a:rPr>
              <a:t>CASE</a:t>
            </a:r>
            <a:r>
              <a:rPr lang="en-US" altLang="en-US" dirty="0"/>
              <a:t> expression, the search occurs from left to right until an occurrence of the listed condition is found, and then it returns the return expression. If no condition is found to be true, and if an </a:t>
            </a:r>
            <a:r>
              <a:rPr lang="en-US" altLang="en-US" dirty="0">
                <a:latin typeface="Courier New" pitchFamily="49" charset="0"/>
                <a:cs typeface="Courier New" pitchFamily="49" charset="0"/>
              </a:rPr>
              <a:t>ELSE</a:t>
            </a:r>
            <a:r>
              <a:rPr lang="en-US" altLang="en-US" dirty="0"/>
              <a:t> clause exists, the return expression in the </a:t>
            </a:r>
            <a:r>
              <a:rPr lang="en-US" altLang="en-US" dirty="0">
                <a:latin typeface="Courier New" pitchFamily="49" charset="0"/>
                <a:cs typeface="Courier New" pitchFamily="49" charset="0"/>
              </a:rPr>
              <a:t>ELSE</a:t>
            </a:r>
            <a:r>
              <a:rPr lang="en-US" altLang="en-US" dirty="0"/>
              <a:t> clause is returned; otherwise, a </a:t>
            </a:r>
            <a:r>
              <a:rPr lang="en-US" altLang="en-US" dirty="0">
                <a:latin typeface="Courier New" pitchFamily="49" charset="0"/>
                <a:cs typeface="Courier New" pitchFamily="49" charset="0"/>
              </a:rPr>
              <a:t>NULL</a:t>
            </a:r>
            <a:r>
              <a:rPr lang="en-US" altLang="en-US" dirty="0"/>
              <a:t> is returned. The searched </a:t>
            </a:r>
            <a:r>
              <a:rPr lang="en-US" altLang="en-US" dirty="0">
                <a:latin typeface="Courier New" pitchFamily="49" charset="0"/>
                <a:cs typeface="Courier New" pitchFamily="49" charset="0"/>
              </a:rPr>
              <a:t>CASE</a:t>
            </a:r>
            <a:r>
              <a:rPr lang="en-US" altLang="en-US" dirty="0"/>
              <a:t> expression evaluates the conditions independently under each of the </a:t>
            </a:r>
            <a:r>
              <a:rPr lang="en-US" altLang="en-US" dirty="0">
                <a:latin typeface="Courier New" pitchFamily="49" charset="0"/>
                <a:cs typeface="Courier New" pitchFamily="49" charset="0"/>
              </a:rPr>
              <a:t>WHEN</a:t>
            </a:r>
            <a:r>
              <a:rPr lang="en-US" altLang="en-US" dirty="0"/>
              <a:t> options. </a:t>
            </a:r>
          </a:p>
          <a:p>
            <a:pPr lvl="1"/>
            <a:r>
              <a:rPr lang="en-US" altLang="en-US" dirty="0"/>
              <a:t>The difference between the </a:t>
            </a:r>
            <a:r>
              <a:rPr lang="en-US" altLang="en-US" dirty="0">
                <a:latin typeface="Courier New" pitchFamily="49" charset="0"/>
                <a:cs typeface="Courier New" pitchFamily="49" charset="0"/>
              </a:rPr>
              <a:t>CASE</a:t>
            </a:r>
            <a:r>
              <a:rPr lang="en-US" altLang="en-US" dirty="0"/>
              <a:t> expression and the searched </a:t>
            </a:r>
            <a:r>
              <a:rPr lang="en-US" altLang="en-US" dirty="0">
                <a:latin typeface="Courier New" pitchFamily="49" charset="0"/>
                <a:cs typeface="Courier New" pitchFamily="49" charset="0"/>
              </a:rPr>
              <a:t>CASE</a:t>
            </a:r>
            <a:r>
              <a:rPr lang="en-US" altLang="en-US" dirty="0"/>
              <a:t> expression is that in a searched </a:t>
            </a:r>
            <a:r>
              <a:rPr lang="en-US" altLang="en-US" dirty="0">
                <a:latin typeface="Courier New" pitchFamily="49" charset="0"/>
                <a:cs typeface="Courier New" pitchFamily="49" charset="0"/>
              </a:rPr>
              <a:t>CASE</a:t>
            </a:r>
            <a:r>
              <a:rPr lang="en-US" altLang="en-US" dirty="0"/>
              <a:t> expression, you specify a condition or predicate instead of a </a:t>
            </a:r>
            <a:r>
              <a:rPr lang="en-US" altLang="en-US" dirty="0">
                <a:latin typeface="Courier New" pitchFamily="49" charset="0"/>
                <a:cs typeface="Courier New" pitchFamily="49" charset="0"/>
              </a:rPr>
              <a:t>comparison_expression</a:t>
            </a:r>
            <a:r>
              <a:rPr lang="en-US" altLang="en-US" dirty="0"/>
              <a:t> after the </a:t>
            </a:r>
            <a:r>
              <a:rPr lang="en-US" altLang="en-US" dirty="0">
                <a:latin typeface="Courier New" pitchFamily="49" charset="0"/>
                <a:cs typeface="Courier New" pitchFamily="49" charset="0"/>
              </a:rPr>
              <a:t>WHEN</a:t>
            </a:r>
            <a:r>
              <a:rPr lang="en-US" altLang="en-US" dirty="0"/>
              <a:t> keyword. </a:t>
            </a:r>
          </a:p>
          <a:p>
            <a:pPr lvl="1"/>
            <a:r>
              <a:rPr lang="en-US" altLang="en-US" dirty="0"/>
              <a:t>For both simple and searched </a:t>
            </a:r>
            <a:r>
              <a:rPr lang="en-US" altLang="en-US" dirty="0">
                <a:latin typeface="Courier New" pitchFamily="49" charset="0"/>
                <a:cs typeface="Courier New" pitchFamily="49" charset="0"/>
              </a:rPr>
              <a:t>CASE</a:t>
            </a:r>
            <a:r>
              <a:rPr lang="en-US" altLang="en-US" dirty="0"/>
              <a:t> expressions, all of the</a:t>
            </a:r>
            <a:r>
              <a:rPr lang="en-US" altLang="en-US" i="1" dirty="0"/>
              <a:t> </a:t>
            </a:r>
            <a:r>
              <a:rPr lang="en-US" altLang="en-US" dirty="0">
                <a:latin typeface="Courier New" pitchFamily="49" charset="0"/>
                <a:cs typeface="Courier New" pitchFamily="49" charset="0"/>
              </a:rPr>
              <a:t>return_exprs</a:t>
            </a:r>
            <a:r>
              <a:rPr lang="en-US" altLang="en-US" i="1" dirty="0"/>
              <a:t> </a:t>
            </a:r>
            <a:r>
              <a:rPr lang="en-US" altLang="en-US" dirty="0"/>
              <a:t>must either have the same data type </a:t>
            </a:r>
            <a:r>
              <a:rPr lang="en-US" altLang="en-US" dirty="0">
                <a:latin typeface="Courier New" pitchFamily="49" charset="0"/>
                <a:cs typeface="Courier New" pitchFamily="49" charset="0"/>
              </a:rPr>
              <a:t>CHAR</a:t>
            </a:r>
            <a:r>
              <a:rPr lang="en-US" altLang="en-US" dirty="0"/>
              <a:t>, </a:t>
            </a:r>
            <a:r>
              <a:rPr lang="en-US" altLang="en-US" dirty="0">
                <a:latin typeface="Courier New" pitchFamily="49" charset="0"/>
                <a:cs typeface="Courier New" pitchFamily="49" charset="0"/>
              </a:rPr>
              <a:t>VARCHAR2</a:t>
            </a:r>
            <a:r>
              <a:rPr lang="en-US" altLang="en-US" dirty="0"/>
              <a:t>, </a:t>
            </a:r>
            <a:r>
              <a:rPr lang="en-US" altLang="en-US" dirty="0">
                <a:latin typeface="Courier New" pitchFamily="49" charset="0"/>
                <a:cs typeface="Courier New" pitchFamily="49" charset="0"/>
              </a:rPr>
              <a:t>NCHAR</a:t>
            </a:r>
            <a:r>
              <a:rPr lang="en-US" altLang="en-US" dirty="0"/>
              <a:t>, </a:t>
            </a:r>
            <a:r>
              <a:rPr lang="en-US" altLang="en-US" dirty="0">
                <a:latin typeface="Courier New" pitchFamily="49" charset="0"/>
                <a:cs typeface="Courier New" pitchFamily="49" charset="0"/>
              </a:rPr>
              <a:t>NVARCHAR2, NUMBER, BINARY_FLOAT</a:t>
            </a:r>
            <a:r>
              <a:rPr lang="en-US" altLang="en-US" dirty="0"/>
              <a:t>, or </a:t>
            </a:r>
            <a:r>
              <a:rPr lang="en-US" altLang="en-US" dirty="0">
                <a:latin typeface="Courier New" pitchFamily="49" charset="0"/>
                <a:cs typeface="Courier New" pitchFamily="49" charset="0"/>
              </a:rPr>
              <a:t>BINARY_DOUBLE</a:t>
            </a:r>
            <a:r>
              <a:rPr lang="en-US" altLang="en-US" dirty="0"/>
              <a:t> or must all have a numeric data type. </a:t>
            </a:r>
          </a:p>
          <a:p>
            <a:pPr lvl="1"/>
            <a:r>
              <a:rPr lang="en-US" altLang="en-US" dirty="0"/>
              <a:t>The code in the slide is an example of the searched </a:t>
            </a:r>
            <a:r>
              <a:rPr lang="en-US" altLang="en-US" dirty="0">
                <a:latin typeface="Courier New" pitchFamily="49" charset="0"/>
                <a:cs typeface="Courier New" pitchFamily="49" charset="0"/>
              </a:rPr>
              <a:t>CASE</a:t>
            </a:r>
            <a:r>
              <a:rPr lang="en-US" altLang="en-US" dirty="0"/>
              <a:t> expression.</a:t>
            </a:r>
          </a:p>
        </p:txBody>
      </p:sp>
      <p:sp>
        <p:nvSpPr>
          <p:cNvPr id="69636" name="Slide Image Placeholder 24"/>
          <p:cNvSpPr>
            <a:spLocks noGrp="1" noRot="1" noChangeAspect="1" noTextEdit="1"/>
          </p:cNvSpPr>
          <p:nvPr>
            <p:ph type="sldImg"/>
          </p:nvPr>
        </p:nvSpPr>
        <p:spPr>
          <a:xfrm>
            <a:off x="457200" y="457200"/>
            <a:ext cx="6858000" cy="3859213"/>
          </a:xfrm>
          <a:ln/>
        </p:spPr>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1085737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DECODE</a:t>
            </a:r>
            <a:r>
              <a:rPr lang="en-US" altLang="en-US" dirty="0">
                <a:solidFill>
                  <a:schemeClr val="tx1"/>
                </a:solidFill>
              </a:rPr>
              <a:t> function decodes</a:t>
            </a:r>
            <a:r>
              <a:rPr lang="en-US" altLang="en-US" dirty="0"/>
              <a:t> an expression in a way similar to the </a:t>
            </a:r>
            <a:r>
              <a:rPr lang="en-US" altLang="en-US" dirty="0">
                <a:latin typeface="Courier New" pitchFamily="49" charset="0"/>
              </a:rPr>
              <a:t>IF-THEN-ELSE</a:t>
            </a:r>
            <a:r>
              <a:rPr lang="en-US" altLang="en-US" dirty="0"/>
              <a:t> logic that is used in various languages. The </a:t>
            </a:r>
            <a:r>
              <a:rPr lang="en-US" altLang="en-US" dirty="0">
                <a:latin typeface="Courier New" pitchFamily="49" charset="0"/>
              </a:rPr>
              <a:t>DECODE</a:t>
            </a:r>
            <a:r>
              <a:rPr lang="en-US" altLang="en-US" dirty="0"/>
              <a:t> function decodes </a:t>
            </a:r>
            <a:r>
              <a:rPr lang="en-US" altLang="en-US" i="1" dirty="0">
                <a:latin typeface="Courier New" pitchFamily="49" charset="0"/>
              </a:rPr>
              <a:t>expression</a:t>
            </a:r>
            <a:r>
              <a:rPr lang="en-US" altLang="en-US" dirty="0"/>
              <a:t> after comparing it to each </a:t>
            </a:r>
            <a:r>
              <a:rPr lang="en-US" altLang="en-US" i="1" dirty="0">
                <a:latin typeface="Courier New" pitchFamily="49" charset="0"/>
              </a:rPr>
              <a:t>search</a:t>
            </a:r>
            <a:r>
              <a:rPr lang="en-US" altLang="en-US" dirty="0"/>
              <a:t> value. If the expression is the same as </a:t>
            </a:r>
            <a:r>
              <a:rPr lang="en-US" altLang="en-US" i="1" dirty="0">
                <a:latin typeface="Courier New" pitchFamily="49" charset="0"/>
              </a:rPr>
              <a:t>search</a:t>
            </a:r>
            <a:r>
              <a:rPr lang="en-US" altLang="en-US" dirty="0"/>
              <a:t>, </a:t>
            </a:r>
            <a:r>
              <a:rPr lang="en-US" altLang="en-US" i="1" dirty="0">
                <a:latin typeface="Courier New" pitchFamily="49" charset="0"/>
              </a:rPr>
              <a:t>result</a:t>
            </a:r>
            <a:r>
              <a:rPr lang="en-US" altLang="en-US" dirty="0"/>
              <a:t> is returned.</a:t>
            </a:r>
          </a:p>
          <a:p>
            <a:pPr lvl="1" eaLnBrk="1" hangingPunct="1"/>
            <a:r>
              <a:rPr lang="en-US" altLang="en-US" dirty="0"/>
              <a:t>If the default value is omitted, a null value is returned where a search value does not match any of the result values.</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4146493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In the SQL statement in the slide, the value of </a:t>
            </a:r>
            <a:r>
              <a:rPr lang="en-US" altLang="en-US" dirty="0">
                <a:latin typeface="Courier New" pitchFamily="49" charset="0"/>
              </a:rPr>
              <a:t>JOB_ID</a:t>
            </a:r>
            <a:r>
              <a:rPr lang="en-US" altLang="en-US" dirty="0"/>
              <a:t> is tested.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IT_PROG</a:t>
            </a:r>
            <a:r>
              <a:rPr lang="en-US" altLang="en-US" dirty="0"/>
              <a:t>, the salary increase is 10%.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ST_CLERK</a:t>
            </a:r>
            <a:r>
              <a:rPr lang="en-US" altLang="en-US" dirty="0"/>
              <a:t>, the salary increase is 15%. </a:t>
            </a:r>
          </a:p>
          <a:p>
            <a:pPr lvl="1" eaLnBrk="1" hangingPunct="1"/>
            <a:r>
              <a:rPr lang="en-US" altLang="en-US" dirty="0"/>
              <a:t>If </a:t>
            </a:r>
            <a:r>
              <a:rPr lang="en-US" altLang="en-US" dirty="0">
                <a:latin typeface="Courier New" pitchFamily="49" charset="0"/>
              </a:rPr>
              <a:t>JOB_ID</a:t>
            </a:r>
            <a:r>
              <a:rPr lang="en-US" altLang="en-US" dirty="0"/>
              <a:t> is </a:t>
            </a:r>
            <a:r>
              <a:rPr lang="en-US" altLang="en-US" dirty="0">
                <a:latin typeface="Courier New" pitchFamily="49" charset="0"/>
              </a:rPr>
              <a:t>SA_REP</a:t>
            </a:r>
            <a:r>
              <a:rPr lang="en-US" altLang="en-US" dirty="0"/>
              <a:t>, the salary increase is 20%. </a:t>
            </a:r>
          </a:p>
          <a:p>
            <a:pPr lvl="1" eaLnBrk="1" hangingPunct="1"/>
            <a:r>
              <a:rPr lang="en-US" altLang="en-US" dirty="0"/>
              <a:t>For all other job roles, there is no increase in salary.</a:t>
            </a:r>
          </a:p>
          <a:p>
            <a:pPr lvl="1" eaLnBrk="1" hangingPunct="1"/>
            <a:r>
              <a:rPr lang="en-US" altLang="en-US" dirty="0"/>
              <a:t>The same statement can be expressed in pseudocode as an </a:t>
            </a:r>
            <a:r>
              <a:rPr lang="en-US" altLang="en-US" dirty="0">
                <a:latin typeface="Courier New" pitchFamily="49" charset="0"/>
              </a:rPr>
              <a:t>IF-THEN-ELSE</a:t>
            </a:r>
            <a:r>
              <a:rPr lang="en-US" altLang="en-US" dirty="0"/>
              <a:t> statement:</a:t>
            </a:r>
          </a:p>
          <a:p>
            <a:pPr marL="857250" lvl="4" eaLnBrk="1" hangingPunct="1">
              <a:spcBef>
                <a:spcPct val="25000"/>
              </a:spcBef>
            </a:pPr>
            <a:r>
              <a:rPr lang="en-US" altLang="en-US" dirty="0"/>
              <a:t>IF job_id = 'IT_PROG'     THEN  salary = salary*1.10</a:t>
            </a:r>
          </a:p>
          <a:p>
            <a:pPr marL="857250" lvl="4" eaLnBrk="1" hangingPunct="1"/>
            <a:r>
              <a:rPr lang="en-US" altLang="en-US" dirty="0"/>
              <a:t>IF job_id = 'ST_CLERK'    THEN  salary = salary*1.15</a:t>
            </a:r>
          </a:p>
          <a:p>
            <a:pPr marL="857250" lvl="4" eaLnBrk="1" hangingPunct="1"/>
            <a:r>
              <a:rPr lang="en-US" altLang="en-US" dirty="0"/>
              <a:t>IF job_id = 'SA_REP'      THEN  salary = salary*1.20</a:t>
            </a:r>
          </a:p>
          <a:p>
            <a:pPr marL="857250" lvl="4" eaLnBrk="1" hangingPunct="1"/>
            <a:r>
              <a:rPr lang="en-US" altLang="en-US" dirty="0"/>
              <a:t>ELSE salary = salary</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41234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Rot="1" noChangeAspect="1" noChangeArrowheads="1" noTextEdit="1"/>
          </p:cNvSpPr>
          <p:nvPr>
            <p:ph type="sldImg"/>
          </p:nvPr>
        </p:nvSpPr>
        <p:spPr>
          <a:xfrm>
            <a:off x="457200" y="457200"/>
            <a:ext cx="6858000" cy="3859213"/>
          </a:xfrm>
          <a:ln/>
        </p:spPr>
      </p:sp>
      <p:sp>
        <p:nvSpPr>
          <p:cNvPr id="11267"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993863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This slide shows another example using the </a:t>
            </a:r>
            <a:r>
              <a:rPr lang="en-US" altLang="en-US" dirty="0">
                <a:latin typeface="Courier New" pitchFamily="49" charset="0"/>
              </a:rPr>
              <a:t>DECODE</a:t>
            </a:r>
            <a:r>
              <a:rPr lang="en-US" altLang="en-US" dirty="0"/>
              <a:t> function. In this example, you determine the tax rate for each employee in department 80 based on the monthly salary. The tax rates are as follows: </a:t>
            </a:r>
            <a:endParaRPr lang="en-US" altLang="en-US" dirty="0">
              <a:latin typeface="Courier New" pitchFamily="49" charset="0"/>
            </a:endParaRPr>
          </a:p>
          <a:p>
            <a:pPr lvl="1" eaLnBrk="1" hangingPunct="1"/>
            <a:r>
              <a:rPr lang="en-US" altLang="en-US" b="1" i="1" dirty="0"/>
              <a:t>Monthly Salary Range		Tax Rate	</a:t>
            </a:r>
            <a:endParaRPr lang="en-US" altLang="en-US" dirty="0"/>
          </a:p>
          <a:p>
            <a:pPr lvl="1" eaLnBrk="1" hangingPunct="1">
              <a:spcBef>
                <a:spcPct val="15000"/>
              </a:spcBef>
            </a:pPr>
            <a:r>
              <a:rPr lang="en-US" altLang="en-US" dirty="0"/>
              <a:t>$0.00</a:t>
            </a:r>
            <a:r>
              <a:rPr lang="en-US" altLang="en-US" dirty="0">
                <a:cs typeface="Times New Roman" pitchFamily="18" charset="0"/>
              </a:rPr>
              <a:t>–</a:t>
            </a:r>
            <a:r>
              <a:rPr lang="en-US" altLang="en-US" dirty="0"/>
              <a:t>1,999.99		</a:t>
            </a:r>
            <a:r>
              <a:rPr lang="en-US" altLang="en-US" dirty="0" smtClean="0"/>
              <a:t>00</a:t>
            </a:r>
            <a:r>
              <a:rPr lang="en-US" altLang="en-US" dirty="0"/>
              <a:t>%	</a:t>
            </a:r>
          </a:p>
          <a:p>
            <a:pPr lvl="1" eaLnBrk="1" hangingPunct="1">
              <a:spcBef>
                <a:spcPct val="15000"/>
              </a:spcBef>
            </a:pPr>
            <a:r>
              <a:rPr lang="en-US" altLang="en-US" dirty="0"/>
              <a:t>$2,000.00</a:t>
            </a:r>
            <a:r>
              <a:rPr lang="en-US" altLang="en-US" dirty="0">
                <a:cs typeface="Times New Roman" pitchFamily="18" charset="0"/>
              </a:rPr>
              <a:t>–</a:t>
            </a:r>
            <a:r>
              <a:rPr lang="en-US" altLang="en-US" dirty="0"/>
              <a:t>3,999.99		09%	</a:t>
            </a:r>
          </a:p>
          <a:p>
            <a:pPr lvl="1" eaLnBrk="1" hangingPunct="1">
              <a:spcBef>
                <a:spcPct val="15000"/>
              </a:spcBef>
            </a:pPr>
            <a:r>
              <a:rPr lang="en-US" altLang="en-US" dirty="0"/>
              <a:t>$4,000.00</a:t>
            </a:r>
            <a:r>
              <a:rPr lang="en-US" altLang="en-US" dirty="0">
                <a:cs typeface="Times New Roman" pitchFamily="18" charset="0"/>
              </a:rPr>
              <a:t>–</a:t>
            </a:r>
            <a:r>
              <a:rPr lang="en-US" altLang="en-US" dirty="0"/>
              <a:t>5,999.99		20%	</a:t>
            </a:r>
          </a:p>
          <a:p>
            <a:pPr lvl="1" eaLnBrk="1" hangingPunct="1">
              <a:spcBef>
                <a:spcPct val="15000"/>
              </a:spcBef>
            </a:pPr>
            <a:r>
              <a:rPr lang="en-US" altLang="en-US" dirty="0"/>
              <a:t>$6,000.00</a:t>
            </a:r>
            <a:r>
              <a:rPr lang="en-US" altLang="en-US" dirty="0">
                <a:cs typeface="Times New Roman" pitchFamily="18" charset="0"/>
              </a:rPr>
              <a:t>–</a:t>
            </a:r>
            <a:r>
              <a:rPr lang="en-US" altLang="en-US" dirty="0"/>
              <a:t>7,999.99		30%	</a:t>
            </a:r>
          </a:p>
          <a:p>
            <a:pPr lvl="1" eaLnBrk="1" hangingPunct="1">
              <a:spcBef>
                <a:spcPct val="15000"/>
              </a:spcBef>
            </a:pPr>
            <a:r>
              <a:rPr lang="en-US" altLang="en-US" dirty="0"/>
              <a:t>$8,000.00</a:t>
            </a:r>
            <a:r>
              <a:rPr lang="en-US" altLang="en-US" dirty="0">
                <a:cs typeface="Times New Roman" pitchFamily="18" charset="0"/>
              </a:rPr>
              <a:t>–</a:t>
            </a:r>
            <a:r>
              <a:rPr lang="en-US" altLang="en-US" dirty="0"/>
              <a:t>9,999.99		40%	</a:t>
            </a:r>
          </a:p>
          <a:p>
            <a:pPr lvl="1" eaLnBrk="1" hangingPunct="1">
              <a:spcBef>
                <a:spcPct val="15000"/>
              </a:spcBef>
            </a:pPr>
            <a:r>
              <a:rPr lang="en-US" altLang="en-US" dirty="0"/>
              <a:t>$10,000.00</a:t>
            </a:r>
            <a:r>
              <a:rPr lang="en-US" altLang="en-US" dirty="0">
                <a:cs typeface="Times New Roman" pitchFamily="18" charset="0"/>
              </a:rPr>
              <a:t>–</a:t>
            </a:r>
            <a:r>
              <a:rPr lang="en-US" altLang="en-US" dirty="0"/>
              <a:t>11,999.99		42%	</a:t>
            </a:r>
          </a:p>
          <a:p>
            <a:pPr lvl="1" eaLnBrk="1" hangingPunct="1">
              <a:spcBef>
                <a:spcPct val="15000"/>
              </a:spcBef>
            </a:pPr>
            <a:r>
              <a:rPr lang="en-US" altLang="en-US" dirty="0"/>
              <a:t>$12,200.00</a:t>
            </a:r>
            <a:r>
              <a:rPr lang="en-US" altLang="en-US" dirty="0">
                <a:cs typeface="Times New Roman" pitchFamily="18" charset="0"/>
              </a:rPr>
              <a:t>–</a:t>
            </a:r>
            <a:r>
              <a:rPr lang="en-US" altLang="en-US" dirty="0"/>
              <a:t>13,999.99		44%	</a:t>
            </a:r>
          </a:p>
          <a:p>
            <a:pPr lvl="1" eaLnBrk="1" hangingPunct="1">
              <a:spcBef>
                <a:spcPct val="15000"/>
              </a:spcBef>
            </a:pPr>
            <a:r>
              <a:rPr lang="en-US" altLang="en-US" dirty="0"/>
              <a:t>$14,000.00 or greater		45%</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1003278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4"/>
          <p:cNvSpPr>
            <a:spLocks noGrp="1" noRot="1" noChangeAspect="1" noChangeArrowheads="1" noTextEdit="1"/>
          </p:cNvSpPr>
          <p:nvPr>
            <p:ph type="sldImg"/>
          </p:nvPr>
        </p:nvSpPr>
        <p:spPr>
          <a:xfrm>
            <a:off x="457200" y="457200"/>
            <a:ext cx="6858000" cy="3859213"/>
          </a:xfrm>
          <a:ln/>
        </p:spPr>
      </p:sp>
      <p:sp>
        <p:nvSpPr>
          <p:cNvPr id="61443" name="Rectangle 2055"/>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2016234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lvl="1" eaLnBrk="1" hangingPunct="1"/>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The following query returns the context item or the specified string of JSON data. The path expression matches a single JSON object, which does not require an array wrapper. Note that the JSON data is converted to strict JSON syntax in the returned value—that is, the object property names are enclosed in double quotation marks.</a:t>
            </a:r>
          </a:p>
          <a:p>
            <a:pPr lvl="1" eaLnBrk="1" hangingPunct="1"/>
            <a:r>
              <a:rPr lang="en-US" altLang="en-US" sz="1100" b="1" i="0" u="none" strike="noStrike" kern="1200" dirty="0" smtClean="0">
                <a:solidFill>
                  <a:srgbClr val="000000"/>
                </a:solidFill>
                <a:effectLst/>
                <a:latin typeface="Oracle Sans" panose="020B0503020204020204" pitchFamily="34" charset="0"/>
                <a:ea typeface="+mn-ea"/>
              </a:rPr>
              <a:t>Note</a:t>
            </a:r>
            <a:r>
              <a:rPr lang="en-US" altLang="en-US" sz="1100" b="1" i="0" u="none" strike="noStrike" kern="1200" dirty="0">
                <a:solidFill>
                  <a:srgbClr val="000000"/>
                </a:solidFill>
                <a:effectLst/>
                <a:latin typeface="Oracle Sans" panose="020B0503020204020204" pitchFamily="34" charset="0"/>
                <a:ea typeface="+mn-ea"/>
              </a:rPr>
              <a:t>: </a:t>
            </a:r>
            <a:r>
              <a:rPr lang="en-US" altLang="en-US" sz="1100" b="0" i="0" u="none" strike="noStrike" kern="1200" dirty="0">
                <a:solidFill>
                  <a:srgbClr val="000000"/>
                </a:solidFill>
                <a:effectLst/>
                <a:latin typeface="Oracle Sans" panose="020B0503020204020204" pitchFamily="34" charset="0"/>
                <a:ea typeface="+mn-ea"/>
              </a:rPr>
              <a:t>See</a:t>
            </a:r>
            <a:r>
              <a:rPr lang="en-US" altLang="en-US" sz="1100" b="1" i="0" u="none" strike="noStrike" kern="1200" dirty="0">
                <a:solidFill>
                  <a:srgbClr val="000000"/>
                </a:solidFill>
                <a:effectLst/>
                <a:latin typeface="Oracle Sans" panose="020B0503020204020204" pitchFamily="34" charset="0"/>
                <a:ea typeface="+mn-ea"/>
              </a:rPr>
              <a:t> </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Appendix C in </a:t>
            </a:r>
            <a:r>
              <a:rPr lang="en-US" sz="1100" b="0" i="1" u="none" strike="noStrike" kern="1200" dirty="0">
                <a:solidFill>
                  <a:srgbClr val="000000"/>
                </a:solidFill>
                <a:effectLst/>
                <a:latin typeface="Oracle Sans" panose="020B0503020204020204" pitchFamily="34" charset="0"/>
                <a:ea typeface="+mn-ea"/>
                <a:cs typeface="Oracle Sans" panose="020B0503020204020204" pitchFamily="34" charset="0"/>
                <a:hlinkClick r:id="rId3"/>
              </a:rPr>
              <a:t>Oracle Database Globalization Support Guide</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 for the collation derivation rules, which define the collation assigned to the character value returned by </a:t>
            </a:r>
            <a:r>
              <a:rPr lang="en-US" dirty="0">
                <a:latin typeface="Courier New" panose="02070309020205020404" pitchFamily="49" charset="0"/>
                <a:cs typeface="Courier New" panose="02070309020205020404" pitchFamily="49" charset="0"/>
              </a:rPr>
              <a:t>JSON_QUERY</a:t>
            </a:r>
            <a:r>
              <a:rPr lang="en-US" dirty="0"/>
              <a:t>.</a:t>
            </a:r>
            <a:endParaRPr lang="en-US" altLang="en-US" sz="1100" b="1" i="0" u="none" strike="noStrike" kern="1200" dirty="0">
              <a:solidFill>
                <a:srgbClr val="000000"/>
              </a:solidFill>
              <a:effectLst/>
              <a:latin typeface="Oracle Sans" panose="020B0503020204020204" pitchFamily="34" charset="0"/>
              <a:ea typeface="+mn-ea"/>
            </a:endParaRP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3638972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lvl="1"/>
            <a:r>
              <a:rPr lang="en-US" b="0" i="0" u="none" strike="noStrike" kern="1200" dirty="0">
                <a:solidFill>
                  <a:schemeClr val="tx1"/>
                </a:solidFill>
                <a:effectLst/>
              </a:rPr>
              <a:t>It maps the result of a JSON data evaluation into relational rows and columns. You can query the result returned by the function as a virtual relational table using SQL. The main purpose of </a:t>
            </a:r>
            <a:r>
              <a:rPr lang="en-US" b="0" i="0" u="none" strike="noStrike" kern="1200" dirty="0">
                <a:solidFill>
                  <a:schemeClr val="tx1"/>
                </a:solidFill>
                <a:effectLst/>
                <a:latin typeface="Courier New" panose="02070309020205020404" pitchFamily="49" charset="0"/>
                <a:cs typeface="Courier New" panose="02070309020205020404" pitchFamily="49" charset="0"/>
              </a:rPr>
              <a:t>JSON_TABLE</a:t>
            </a:r>
            <a:r>
              <a:rPr lang="en-US" b="0" i="0" u="none" strike="noStrike" kern="1200" dirty="0">
                <a:solidFill>
                  <a:schemeClr val="tx1"/>
                </a:solidFill>
                <a:effectLst/>
              </a:rPr>
              <a:t> is to create a row of relational data for each object inside a JSON array and output JSON values from within that object as individual SQL column values.</a:t>
            </a:r>
          </a:p>
          <a:p>
            <a:pPr lvl="1"/>
            <a:r>
              <a:rPr lang="en-US" b="0" i="0" u="none" strike="noStrike" kern="1200" dirty="0" smtClean="0">
                <a:solidFill>
                  <a:schemeClr val="tx1"/>
                </a:solidFill>
                <a:effectLst/>
              </a:rPr>
              <a:t>You </a:t>
            </a:r>
            <a:r>
              <a:rPr lang="en-US" b="0" i="0" u="none" strike="noStrike" kern="1200" dirty="0">
                <a:solidFill>
                  <a:schemeClr val="tx1"/>
                </a:solidFill>
                <a:effectLst/>
              </a:rPr>
              <a:t>must specify </a:t>
            </a:r>
            <a:r>
              <a:rPr lang="en-US" b="0" i="0" u="none" strike="noStrike" kern="1200" dirty="0">
                <a:solidFill>
                  <a:schemeClr val="tx1"/>
                </a:solidFill>
                <a:effectLst/>
                <a:latin typeface="Courier New" panose="02070309020205020404" pitchFamily="49" charset="0"/>
                <a:cs typeface="Courier New" panose="02070309020205020404" pitchFamily="49" charset="0"/>
              </a:rPr>
              <a:t>JSON_TABLE </a:t>
            </a:r>
            <a:r>
              <a:rPr lang="en-US" b="0" i="0" u="none" strike="noStrike" kern="1200" dirty="0">
                <a:solidFill>
                  <a:schemeClr val="tx1"/>
                </a:solidFill>
                <a:effectLst/>
              </a:rPr>
              <a:t>only in the </a:t>
            </a:r>
            <a:r>
              <a:rPr lang="en-US" b="0" i="0" u="none" strike="noStrike" kern="1200" dirty="0">
                <a:solidFill>
                  <a:schemeClr val="tx1"/>
                </a:solidFill>
                <a:effectLst/>
                <a:latin typeface="Courier New" panose="02070309020205020404" pitchFamily="49" charset="0"/>
                <a:cs typeface="Courier New" panose="02070309020205020404" pitchFamily="49" charset="0"/>
              </a:rPr>
              <a:t>FROM </a:t>
            </a:r>
            <a:r>
              <a:rPr lang="en-US" b="0" i="0" u="none" strike="noStrike" kern="1200" dirty="0">
                <a:solidFill>
                  <a:schemeClr val="tx1"/>
                </a:solidFill>
                <a:effectLst/>
              </a:rPr>
              <a:t>clause of a </a:t>
            </a:r>
            <a:r>
              <a:rPr lang="en-US" b="0" i="0" u="none" strike="noStrike" kern="1200" dirty="0">
                <a:solidFill>
                  <a:schemeClr val="tx1"/>
                </a:solidFill>
                <a:effectLst/>
                <a:latin typeface="Courier New" panose="02070309020205020404" pitchFamily="49" charset="0"/>
                <a:cs typeface="Courier New" panose="02070309020205020404" pitchFamily="49" charset="0"/>
              </a:rPr>
              <a:t>SELECT</a:t>
            </a:r>
            <a:r>
              <a:rPr lang="en-US" b="0" i="0" u="none" strike="noStrike" kern="1200" dirty="0">
                <a:solidFill>
                  <a:schemeClr val="tx1"/>
                </a:solidFill>
                <a:effectLst/>
              </a:rPr>
              <a:t> statement. The function first applies a path expression, called a </a:t>
            </a:r>
            <a:r>
              <a:rPr lang="en-US" b="1" i="0" u="none" strike="noStrike" kern="1200" dirty="0">
                <a:solidFill>
                  <a:schemeClr val="tx1"/>
                </a:solidFill>
                <a:effectLst/>
              </a:rPr>
              <a:t>SQL/JSON</a:t>
            </a:r>
            <a:r>
              <a:rPr lang="en-US" b="0" i="0" u="none" strike="noStrike" kern="1200" dirty="0">
                <a:solidFill>
                  <a:schemeClr val="tx1"/>
                </a:solidFill>
                <a:effectLst/>
              </a:rPr>
              <a:t> </a:t>
            </a:r>
            <a:r>
              <a:rPr lang="en-US" b="1" i="0" u="none" strike="noStrike" kern="1200" dirty="0">
                <a:solidFill>
                  <a:schemeClr val="tx1"/>
                </a:solidFill>
                <a:effectLst/>
              </a:rPr>
              <a:t>row</a:t>
            </a:r>
            <a:r>
              <a:rPr lang="en-US" b="0" i="0" u="none" strike="noStrike" kern="1200" dirty="0">
                <a:solidFill>
                  <a:schemeClr val="tx1"/>
                </a:solidFill>
                <a:effectLst/>
              </a:rPr>
              <a:t> </a:t>
            </a:r>
            <a:r>
              <a:rPr lang="en-US" b="1" i="0" u="none" strike="noStrike" kern="1200" dirty="0">
                <a:solidFill>
                  <a:schemeClr val="tx1"/>
                </a:solidFill>
                <a:effectLst/>
              </a:rPr>
              <a:t>path</a:t>
            </a:r>
            <a:r>
              <a:rPr lang="en-US" b="0" i="0" u="none" strike="noStrike" kern="1200" dirty="0">
                <a:solidFill>
                  <a:schemeClr val="tx1"/>
                </a:solidFill>
                <a:effectLst/>
              </a:rPr>
              <a:t> </a:t>
            </a:r>
            <a:r>
              <a:rPr lang="en-US" b="1" i="0" u="none" strike="noStrike" kern="1200" dirty="0">
                <a:solidFill>
                  <a:schemeClr val="tx1"/>
                </a:solidFill>
                <a:effectLst/>
              </a:rPr>
              <a:t>expression</a:t>
            </a:r>
            <a:r>
              <a:rPr lang="en-US" b="0" i="0" u="none" strike="noStrike" kern="1200" dirty="0">
                <a:solidFill>
                  <a:schemeClr val="tx1"/>
                </a:solidFill>
                <a:effectLst/>
              </a:rPr>
              <a:t>, to the supplied JSON data. The JSON value that matches the row path expression is called a </a:t>
            </a:r>
            <a:r>
              <a:rPr lang="en-US" b="1" i="0" u="none" strike="noStrike" kern="1200" dirty="0">
                <a:solidFill>
                  <a:schemeClr val="tx1"/>
                </a:solidFill>
                <a:effectLst/>
              </a:rPr>
              <a:t>row</a:t>
            </a:r>
            <a:r>
              <a:rPr lang="en-US" b="0" i="0" u="none" strike="noStrike" kern="1200" dirty="0">
                <a:solidFill>
                  <a:schemeClr val="tx1"/>
                </a:solidFill>
                <a:effectLst/>
              </a:rPr>
              <a:t> </a:t>
            </a:r>
            <a:r>
              <a:rPr lang="en-US" b="1" i="0" u="none" strike="noStrike" kern="1200" dirty="0">
                <a:solidFill>
                  <a:schemeClr val="tx1"/>
                </a:solidFill>
                <a:effectLst/>
              </a:rPr>
              <a:t>source</a:t>
            </a:r>
            <a:r>
              <a:rPr lang="en-US" b="0" i="0" u="none" strike="noStrike" kern="1200" dirty="0">
                <a:solidFill>
                  <a:schemeClr val="tx1"/>
                </a:solidFill>
                <a:effectLst/>
              </a:rPr>
              <a:t> in that it generates a row of relational data. The </a:t>
            </a:r>
            <a:r>
              <a:rPr lang="en-US" b="0" i="0" u="none" strike="noStrike" kern="1200" dirty="0">
                <a:solidFill>
                  <a:schemeClr val="tx1"/>
                </a:solidFill>
                <a:effectLst/>
                <a:latin typeface="Courier New" panose="02070309020205020404" pitchFamily="49" charset="0"/>
                <a:cs typeface="Courier New" panose="02070309020205020404" pitchFamily="49" charset="0"/>
              </a:rPr>
              <a:t>COLUMNS</a:t>
            </a:r>
            <a:r>
              <a:rPr lang="en-US" b="0" i="0" u="none" strike="noStrike" kern="1200" dirty="0">
                <a:solidFill>
                  <a:schemeClr val="tx1"/>
                </a:solidFill>
                <a:effectLst/>
              </a:rPr>
              <a:t> clause evaluates the row source, finds specific JSON values within the row source, and returns those JSON values as SQL values in individual columns of a row of relational data.</a:t>
            </a:r>
          </a:p>
          <a:p>
            <a:pPr lvl="1"/>
            <a:r>
              <a:rPr lang="en-US" altLang="en-US" b="1" i="0" u="none" strike="noStrike" kern="1200" dirty="0" smtClean="0">
                <a:solidFill>
                  <a:srgbClr val="000000"/>
                </a:solidFill>
                <a:effectLst/>
              </a:rPr>
              <a:t>Note</a:t>
            </a:r>
            <a:r>
              <a:rPr lang="en-US" altLang="en-US" b="1" i="0" u="none" strike="noStrike" kern="1200" dirty="0">
                <a:solidFill>
                  <a:srgbClr val="000000"/>
                </a:solidFill>
                <a:effectLst/>
              </a:rPr>
              <a:t>: </a:t>
            </a:r>
            <a:r>
              <a:rPr lang="en-US" altLang="en-US" b="0" i="0" u="none" strike="noStrike" kern="1200" dirty="0">
                <a:solidFill>
                  <a:srgbClr val="000000"/>
                </a:solidFill>
                <a:effectLst/>
              </a:rPr>
              <a:t>See</a:t>
            </a:r>
            <a:r>
              <a:rPr lang="en-US" altLang="en-US" b="1" i="0" u="none" strike="noStrike" kern="1200" dirty="0">
                <a:solidFill>
                  <a:srgbClr val="000000"/>
                </a:solidFill>
                <a:effectLst/>
              </a:rPr>
              <a:t> </a:t>
            </a:r>
            <a:r>
              <a:rPr lang="en-US" b="0" i="0" u="none" strike="noStrike" kern="1200" dirty="0">
                <a:solidFill>
                  <a:schemeClr val="tx1"/>
                </a:solidFill>
                <a:effectLst/>
              </a:rPr>
              <a:t>Appendix C in </a:t>
            </a:r>
            <a:r>
              <a:rPr lang="en-US" b="0" i="1" u="none" strike="noStrike" kern="1200" dirty="0">
                <a:solidFill>
                  <a:schemeClr val="tx1"/>
                </a:solidFill>
                <a:effectLst/>
                <a:hlinkClick r:id="rId3"/>
              </a:rPr>
              <a:t>Oracle Database Globalization Support Guide</a:t>
            </a:r>
            <a:r>
              <a:rPr lang="en-US" b="0" i="0" u="none" strike="noStrike" kern="1200" dirty="0">
                <a:solidFill>
                  <a:schemeClr val="tx1"/>
                </a:solidFill>
                <a:effectLst/>
              </a:rPr>
              <a:t> for the collation derivation rules, which define the collation assigned to each character data type column in the table generated by </a:t>
            </a:r>
            <a:r>
              <a:rPr lang="en-US" b="0" dirty="0">
                <a:latin typeface="Courier New" panose="02070309020205020404" pitchFamily="49" charset="0"/>
                <a:cs typeface="Courier New" panose="02070309020205020404" pitchFamily="49" charset="0"/>
              </a:rPr>
              <a:t>JSON_TABLE</a:t>
            </a:r>
            <a:r>
              <a:rPr lang="en-US" dirty="0"/>
              <a:t>.</a:t>
            </a:r>
            <a:endParaRPr lang="en-US" b="0" i="0" u="none" strike="noStrike" kern="1200" dirty="0">
              <a:solidFill>
                <a:schemeClr val="tx1"/>
              </a:solidFill>
              <a:effectLst/>
            </a:endParaRP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858514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lvl="1" eaLnBrk="1" hangingPunct="1"/>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The example query listed returns the value of the member with a property name. Because the </a:t>
            </a:r>
            <a:r>
              <a:rPr lang="en-US" dirty="0"/>
              <a:t>RETURNING</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 clause is not specified, the value is returned as a </a:t>
            </a:r>
            <a:r>
              <a:rPr lang="en-US" dirty="0"/>
              <a:t>VARCHAR2(4000)</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 data type.</a:t>
            </a:r>
          </a:p>
          <a:p>
            <a:pPr lvl="1" eaLnBrk="1" hangingPunct="1"/>
            <a:r>
              <a:rPr lang="en-US" altLang="en-US" sz="1100" b="1" i="0" u="none" strike="noStrike" kern="1200" dirty="0" smtClean="0">
                <a:solidFill>
                  <a:srgbClr val="000000"/>
                </a:solidFill>
                <a:effectLst/>
                <a:latin typeface="Oracle Sans" panose="020B0503020204020204" pitchFamily="34" charset="0"/>
                <a:ea typeface="+mn-ea"/>
              </a:rPr>
              <a:t>Note</a:t>
            </a:r>
            <a:r>
              <a:rPr lang="en-US" altLang="en-US" sz="1100" b="1" i="0" u="none" strike="noStrike" kern="1200" dirty="0">
                <a:solidFill>
                  <a:srgbClr val="000000"/>
                </a:solidFill>
                <a:effectLst/>
                <a:latin typeface="Oracle Sans" panose="020B0503020204020204" pitchFamily="34" charset="0"/>
                <a:ea typeface="+mn-ea"/>
              </a:rPr>
              <a:t>: </a:t>
            </a:r>
            <a:r>
              <a:rPr lang="en-US" altLang="en-US" sz="1100" b="0" i="0" u="none" strike="noStrike" kern="1200" dirty="0">
                <a:solidFill>
                  <a:srgbClr val="000000"/>
                </a:solidFill>
                <a:effectLst/>
                <a:latin typeface="Oracle Sans" panose="020B0503020204020204" pitchFamily="34" charset="0"/>
                <a:ea typeface="+mn-ea"/>
              </a:rPr>
              <a:t>See</a:t>
            </a:r>
            <a:r>
              <a:rPr lang="en-US" altLang="en-US" sz="1100" b="1" i="0" u="none" strike="noStrike" kern="1200" dirty="0">
                <a:solidFill>
                  <a:srgbClr val="000000"/>
                </a:solidFill>
                <a:effectLst/>
                <a:latin typeface="Oracle Sans" panose="020B0503020204020204" pitchFamily="34" charset="0"/>
                <a:ea typeface="+mn-ea"/>
              </a:rPr>
              <a:t> </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Appendix C in </a:t>
            </a:r>
            <a:r>
              <a:rPr lang="en-US" sz="1100" b="0" i="1" u="none" strike="noStrike" kern="1200" dirty="0">
                <a:solidFill>
                  <a:srgbClr val="000000"/>
                </a:solidFill>
                <a:effectLst/>
                <a:latin typeface="Oracle Sans" panose="020B0503020204020204" pitchFamily="34" charset="0"/>
                <a:ea typeface="+mn-ea"/>
                <a:cs typeface="Oracle Sans" panose="020B0503020204020204" pitchFamily="34" charset="0"/>
                <a:hlinkClick r:id="rId3"/>
              </a:rPr>
              <a:t>Oracle Database Globalization Support Guide</a:t>
            </a:r>
            <a:r>
              <a:rPr lang="en-US" sz="1100" b="0" i="0" u="none" strike="noStrike" kern="1200" dirty="0">
                <a:solidFill>
                  <a:srgbClr val="000000"/>
                </a:solidFill>
                <a:effectLst/>
                <a:latin typeface="Oracle Sans" panose="020B0503020204020204" pitchFamily="34" charset="0"/>
                <a:ea typeface="+mn-ea"/>
                <a:cs typeface="Oracle Sans" panose="020B0503020204020204" pitchFamily="34" charset="0"/>
              </a:rPr>
              <a:t> for the collation derivation rules, which define the collation assigned to the value returned by this function when it is a character value.</a:t>
            </a:r>
            <a:endParaRPr lang="en-US" altLang="en-US" sz="1100" b="1" i="0" u="none" strike="noStrike" kern="1200" dirty="0">
              <a:solidFill>
                <a:srgbClr val="000000"/>
              </a:solidFill>
              <a:effectLst/>
              <a:latin typeface="Oracle Sans" panose="020B0503020204020204" pitchFamily="34" charset="0"/>
              <a:ea typeface="+mn-ea"/>
            </a:endParaRP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1002191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Rot="1" noChangeAspect="1" noChangeArrowheads="1" noTextEdit="1"/>
          </p:cNvSpPr>
          <p:nvPr>
            <p:ph type="sldImg"/>
          </p:nvPr>
        </p:nvSpPr>
        <p:spPr>
          <a:xfrm>
            <a:off x="457200" y="457200"/>
            <a:ext cx="6858000" cy="3859213"/>
          </a:xfrm>
          <a:ln/>
        </p:spPr>
      </p:sp>
      <p:sp>
        <p:nvSpPr>
          <p:cNvPr id="79875" name="Rectangle 9"/>
          <p:cNvSpPr>
            <a:spLocks noGrp="1" noChangeArrowheads="1"/>
          </p:cNvSpPr>
          <p:nvPr>
            <p:ph type="body" idx="1"/>
          </p:nvPr>
        </p:nvSpPr>
        <p:spPr>
          <a:noFill/>
          <a:ln/>
        </p:spPr>
        <p:txBody>
          <a:bodyPr lIns="14149" tIns="14149" rIns="14149" bIns="14149"/>
          <a:lstStyle/>
          <a:p>
            <a:pPr lvl="1" eaLnBrk="1" hangingPunct="1"/>
            <a:r>
              <a:rPr lang="en-US" altLang="en-US" dirty="0"/>
              <a:t>Remember the following:</a:t>
            </a:r>
          </a:p>
          <a:p>
            <a:pPr lvl="2" eaLnBrk="1" hangingPunct="1"/>
            <a:r>
              <a:rPr lang="en-US" altLang="en-US" dirty="0"/>
              <a:t>Conversion functions can convert character, date, and numeric values: </a:t>
            </a:r>
            <a:r>
              <a:rPr lang="en-US" altLang="en-US" dirty="0">
                <a:latin typeface="Courier New" pitchFamily="49" charset="0"/>
              </a:rPr>
              <a:t>TO_CHAR</a:t>
            </a:r>
            <a:r>
              <a:rPr lang="en-US" altLang="en-US" dirty="0"/>
              <a:t>, </a:t>
            </a:r>
            <a:r>
              <a:rPr lang="en-US" altLang="en-US" dirty="0">
                <a:latin typeface="Courier New" pitchFamily="49" charset="0"/>
              </a:rPr>
              <a:t>TO_DATE</a:t>
            </a:r>
            <a:r>
              <a:rPr lang="en-US" altLang="en-US" dirty="0"/>
              <a:t>, </a:t>
            </a:r>
            <a:r>
              <a:rPr lang="en-US" altLang="en-US" dirty="0">
                <a:latin typeface="Courier New" pitchFamily="49" charset="0"/>
              </a:rPr>
              <a:t>TO_NUMBER</a:t>
            </a:r>
            <a:endParaRPr lang="en-US" altLang="en-US" dirty="0"/>
          </a:p>
          <a:p>
            <a:pPr lvl="2" eaLnBrk="1" hangingPunct="1"/>
            <a:r>
              <a:rPr lang="en-US" altLang="en-US" dirty="0"/>
              <a:t>There are several functions that pertain to nulls, including </a:t>
            </a:r>
            <a:r>
              <a:rPr lang="en-US" altLang="en-US" dirty="0">
                <a:latin typeface="Courier New" pitchFamily="49" charset="0"/>
              </a:rPr>
              <a:t>NVL</a:t>
            </a:r>
            <a:r>
              <a:rPr lang="en-US" altLang="en-US" dirty="0"/>
              <a:t>, </a:t>
            </a:r>
            <a:r>
              <a:rPr lang="en-US" altLang="en-US" dirty="0">
                <a:latin typeface="Courier New" pitchFamily="49" charset="0"/>
              </a:rPr>
              <a:t>NVL2</a:t>
            </a:r>
            <a:r>
              <a:rPr lang="en-US" altLang="en-US" dirty="0"/>
              <a:t>, </a:t>
            </a:r>
            <a:r>
              <a:rPr lang="en-US" altLang="en-US" dirty="0">
                <a:latin typeface="Courier New" pitchFamily="49" charset="0"/>
              </a:rPr>
              <a:t>NULLIF</a:t>
            </a:r>
            <a:r>
              <a:rPr lang="en-US" altLang="en-US" dirty="0"/>
              <a:t>, and </a:t>
            </a:r>
            <a:r>
              <a:rPr lang="en-US" altLang="en-US" dirty="0">
                <a:latin typeface="Courier New" pitchFamily="49" charset="0"/>
              </a:rPr>
              <a:t>COALESCE</a:t>
            </a:r>
            <a:r>
              <a:rPr lang="en-US" altLang="en-US" dirty="0"/>
              <a:t>.</a:t>
            </a:r>
          </a:p>
          <a:p>
            <a:pPr lvl="2" eaLnBrk="1" hangingPunct="1"/>
            <a:r>
              <a:rPr lang="en-US" altLang="en-US" dirty="0"/>
              <a:t>The </a:t>
            </a:r>
            <a:r>
              <a:rPr lang="en-US" altLang="en-US" dirty="0">
                <a:latin typeface="Courier New" pitchFamily="49" charset="0"/>
              </a:rPr>
              <a:t>IF-THEN-ELSE</a:t>
            </a:r>
            <a:r>
              <a:rPr lang="en-US" altLang="en-US" dirty="0"/>
              <a:t> logic can be applied within a SQL statement by using the </a:t>
            </a:r>
            <a:r>
              <a:rPr lang="en-US" altLang="en-US" dirty="0">
                <a:latin typeface="Courier New" pitchFamily="49" charset="0"/>
              </a:rPr>
              <a:t>CASE</a:t>
            </a:r>
            <a:r>
              <a:rPr lang="en-US" altLang="en-US" dirty="0"/>
              <a:t> expression, searched </a:t>
            </a:r>
            <a:r>
              <a:rPr lang="en-US" altLang="en-US" dirty="0">
                <a:latin typeface="Courier New" pitchFamily="49" charset="0"/>
                <a:cs typeface="Courier New" pitchFamily="49" charset="0"/>
              </a:rPr>
              <a:t>CASE</a:t>
            </a:r>
            <a:r>
              <a:rPr lang="en-US" altLang="en-US" dirty="0"/>
              <a:t>, or the </a:t>
            </a:r>
            <a:r>
              <a:rPr lang="en-US" altLang="en-US" dirty="0">
                <a:latin typeface="Courier New" pitchFamily="49" charset="0"/>
              </a:rPr>
              <a:t>DECODE</a:t>
            </a:r>
            <a:r>
              <a:rPr lang="en-US" altLang="en-US" dirty="0"/>
              <a:t> function.</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45</a:t>
            </a:fld>
            <a:endParaRPr lang="en-US" dirty="0"/>
          </a:p>
        </p:txBody>
      </p:sp>
    </p:spTree>
    <p:extLst>
      <p:ext uri="{BB962C8B-B14F-4D97-AF65-F5344CB8AC3E}">
        <p14:creationId xmlns:p14="http://schemas.microsoft.com/office/powerpoint/2010/main" val="3798279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xfrm>
            <a:off x="457200" y="457200"/>
            <a:ext cx="6858000" cy="3859213"/>
          </a:xfrm>
          <a:ln/>
        </p:spPr>
      </p:sp>
      <p:sp>
        <p:nvSpPr>
          <p:cNvPr id="81923" name="Rectangle 7"/>
          <p:cNvSpPr>
            <a:spLocks noGrp="1" noChangeArrowheads="1"/>
          </p:cNvSpPr>
          <p:nvPr>
            <p:ph type="body" idx="1"/>
          </p:nvPr>
        </p:nvSpPr>
        <p:spPr>
          <a:noFill/>
          <a:ln/>
        </p:spPr>
        <p:txBody>
          <a:bodyPr lIns="14149" tIns="14149" rIns="14149" bIns="14149"/>
          <a:lstStyle/>
          <a:p>
            <a:pPr lvl="1" eaLnBrk="1" hangingPunct="1"/>
            <a:r>
              <a:rPr lang="en-US" altLang="en-US" dirty="0"/>
              <a:t>This practice provides a variety of exercises using the </a:t>
            </a:r>
            <a:r>
              <a:rPr lang="en-US" altLang="en-US" dirty="0">
                <a:latin typeface="Courier New" pitchFamily="49" charset="0"/>
              </a:rPr>
              <a:t>TO_CHAR</a:t>
            </a:r>
            <a:r>
              <a:rPr lang="en-US" altLang="en-US" dirty="0"/>
              <a:t> and </a:t>
            </a:r>
            <a:r>
              <a:rPr lang="en-US" altLang="en-US" dirty="0">
                <a:latin typeface="Courier New" pitchFamily="49" charset="0"/>
              </a:rPr>
              <a:t>TO_DATE</a:t>
            </a:r>
            <a:r>
              <a:rPr lang="en-US" altLang="en-US" dirty="0"/>
              <a:t> functions, and conditional expressions such as </a:t>
            </a:r>
            <a:r>
              <a:rPr lang="en-US" altLang="en-US" dirty="0">
                <a:latin typeface="Courier New" pitchFamily="49" charset="0"/>
              </a:rPr>
              <a:t>CASE</a:t>
            </a:r>
            <a:r>
              <a:rPr lang="en-US" altLang="en-US" dirty="0"/>
              <a:t>,</a:t>
            </a:r>
            <a:r>
              <a:rPr lang="en-US" altLang="en-US" dirty="0">
                <a:latin typeface="Courier New" pitchFamily="49" charset="0"/>
              </a:rPr>
              <a:t> </a:t>
            </a:r>
            <a:r>
              <a:rPr lang="en-US" altLang="en-US" dirty="0"/>
              <a:t>searched</a:t>
            </a:r>
            <a:r>
              <a:rPr lang="en-US" altLang="en-US" dirty="0">
                <a:latin typeface="Courier New" pitchFamily="49" charset="0"/>
              </a:rPr>
              <a:t> CASE</a:t>
            </a:r>
            <a:r>
              <a:rPr lang="en-US" altLang="en-US" dirty="0"/>
              <a:t>, and </a:t>
            </a:r>
            <a:r>
              <a:rPr lang="en-US" altLang="en-US" dirty="0">
                <a:latin typeface="Courier New" pitchFamily="49" charset="0"/>
              </a:rPr>
              <a:t>DECODE</a:t>
            </a:r>
            <a:r>
              <a:rPr lang="en-US" altLang="en-US" dirty="0"/>
              <a:t>.</a:t>
            </a:r>
          </a:p>
          <a:p>
            <a:pPr lvl="1" eaLnBrk="1" hangingPunct="1"/>
            <a:r>
              <a:rPr lang="en-US" altLang="en-US" dirty="0"/>
              <a:t>Remember that for nested functions, the results are evaluated from the innermost function to the outermost function.</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46</a:t>
            </a:fld>
            <a:endParaRPr lang="en-US" dirty="0"/>
          </a:p>
        </p:txBody>
      </p:sp>
    </p:spTree>
    <p:extLst>
      <p:ext uri="{BB962C8B-B14F-4D97-AF65-F5344CB8AC3E}">
        <p14:creationId xmlns:p14="http://schemas.microsoft.com/office/powerpoint/2010/main" val="277161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xfrm>
            <a:off x="457200" y="457200"/>
            <a:ext cx="6858000" cy="3859213"/>
          </a:xfrm>
          <a:ln/>
        </p:spPr>
      </p:sp>
      <p:sp>
        <p:nvSpPr>
          <p:cNvPr id="13315"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a:t>
            </a:r>
            <a:r>
              <a:rPr lang="en-US" altLang="en-US" baseline="0" dirty="0">
                <a:solidFill>
                  <a:schemeClr val="tx1"/>
                </a:solidFill>
              </a:rPr>
              <a:t> some situations, the database server is provided data of one type when it expects data of a different data type. This can happen when providing output, when making comparisons in a WHERE clause, or when using a function that expects a specific data type. </a:t>
            </a:r>
            <a:r>
              <a:rPr lang="en-US" altLang="en-US" dirty="0">
                <a:solidFill>
                  <a:schemeClr val="tx1"/>
                </a:solidFill>
              </a:rPr>
              <a:t>When this happens, the database can automatically convert the data to the expected data type. This data type conversion can be done </a:t>
            </a:r>
            <a:r>
              <a:rPr lang="en-US" altLang="en-US" b="1" i="1" dirty="0">
                <a:solidFill>
                  <a:schemeClr val="tx1"/>
                </a:solidFill>
              </a:rPr>
              <a:t>implicitly</a:t>
            </a:r>
            <a:r>
              <a:rPr lang="en-US" altLang="en-US" dirty="0">
                <a:solidFill>
                  <a:schemeClr val="tx1"/>
                </a:solidFill>
              </a:rPr>
              <a:t> by the Oracle server or </a:t>
            </a:r>
            <a:r>
              <a:rPr lang="en-US" altLang="en-US" b="1" i="1" dirty="0">
                <a:solidFill>
                  <a:schemeClr val="tx1"/>
                </a:solidFill>
              </a:rPr>
              <a:t>explicitly</a:t>
            </a:r>
            <a:r>
              <a:rPr lang="en-US" altLang="en-US" dirty="0">
                <a:solidFill>
                  <a:schemeClr val="tx1"/>
                </a:solidFill>
              </a:rPr>
              <a:t> by the user.</a:t>
            </a:r>
          </a:p>
          <a:p>
            <a:pPr lvl="1" eaLnBrk="1" hangingPunct="1"/>
            <a:r>
              <a:rPr lang="en-US" altLang="en-US" dirty="0">
                <a:solidFill>
                  <a:schemeClr val="tx1"/>
                </a:solidFill>
              </a:rPr>
              <a:t>Implicit data type conversions work according to the rules explained in the following slides.</a:t>
            </a:r>
          </a:p>
          <a:p>
            <a:pPr lvl="1" eaLnBrk="1" hangingPunct="1"/>
            <a:r>
              <a:rPr lang="en-US" altLang="en-US" dirty="0">
                <a:solidFill>
                  <a:schemeClr val="tx1"/>
                </a:solidFill>
              </a:rPr>
              <a:t>Explicit data type conversions are performed by using the conversion functions. Conversion functions convert a value from one data type to another. </a:t>
            </a:r>
          </a:p>
          <a:p>
            <a:pPr lvl="1" eaLnBrk="1" hangingPunct="1"/>
            <a:r>
              <a:rPr lang="en-US" altLang="en-US" b="1" dirty="0">
                <a:solidFill>
                  <a:schemeClr val="tx1"/>
                </a:solidFill>
              </a:rPr>
              <a:t>Note:</a:t>
            </a:r>
            <a:r>
              <a:rPr lang="en-US" altLang="en-US" dirty="0">
                <a:solidFill>
                  <a:schemeClr val="tx1"/>
                </a:solidFill>
              </a:rPr>
              <a:t> Although implicit data type conversion is available, it is recommended that you do the explicit data type conversion to ensure the reliability of your SQL statements.</a:t>
            </a:r>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255692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xfrm>
            <a:off x="457200" y="457200"/>
            <a:ext cx="6858000" cy="3859213"/>
          </a:xfrm>
          <a:ln/>
        </p:spPr>
      </p:sp>
      <p:sp>
        <p:nvSpPr>
          <p:cNvPr id="15363" name="Rectangle 7"/>
          <p:cNvSpPr>
            <a:spLocks noGrp="1" noChangeArrowheads="1"/>
          </p:cNvSpPr>
          <p:nvPr>
            <p:ph type="body" idx="1"/>
          </p:nvPr>
        </p:nvSpPr>
        <p:spPr>
          <a:noFill/>
          <a:ln/>
        </p:spPr>
        <p:txBody>
          <a:bodyPr lIns="14149" tIns="14149" rIns="14149" bIns="14149"/>
          <a:lstStyle/>
          <a:p>
            <a:pPr lvl="1" eaLnBrk="1" hangingPunct="1"/>
            <a:r>
              <a:rPr lang="en-US" altLang="en-US" dirty="0"/>
              <a:t>The server can automatically perform data type conversion in an expression from </a:t>
            </a:r>
            <a:r>
              <a:rPr lang="en-US" altLang="en-US" dirty="0">
                <a:latin typeface="Courier New" panose="02070309020205020404" pitchFamily="49" charset="0"/>
                <a:cs typeface="Courier New" panose="02070309020205020404" pitchFamily="49" charset="0"/>
              </a:rPr>
              <a:t>VARCHAR2</a:t>
            </a:r>
            <a:r>
              <a:rPr lang="en-US" altLang="en-US" dirty="0">
                <a:cs typeface="Courier New" panose="02070309020205020404" pitchFamily="49" charset="0"/>
              </a:rPr>
              <a:t> (Oracle),</a:t>
            </a:r>
            <a:r>
              <a:rPr lang="en-US" altLang="en-US" baseline="0" dirty="0">
                <a:cs typeface="Courier New" panose="02070309020205020404" pitchFamily="49" charset="0"/>
              </a:rPr>
              <a:t> </a:t>
            </a:r>
            <a:r>
              <a:rPr lang="en-US" altLang="en-US" baseline="0" dirty="0">
                <a:latin typeface="Courier New" panose="02070309020205020404" pitchFamily="49" charset="0"/>
                <a:cs typeface="Courier New" panose="02070309020205020404" pitchFamily="49" charset="0"/>
              </a:rPr>
              <a:t>VARCHAR</a:t>
            </a:r>
            <a:r>
              <a:rPr lang="en-US" altLang="en-US" baseline="0" dirty="0">
                <a:cs typeface="Courier New" panose="02070309020205020404" pitchFamily="49" charset="0"/>
              </a:rPr>
              <a:t> (MySQL)</a:t>
            </a:r>
            <a:r>
              <a:rPr lang="en-US" altLang="en-US" dirty="0"/>
              <a:t> or </a:t>
            </a:r>
            <a:r>
              <a:rPr lang="en-US" altLang="en-US" dirty="0">
                <a:latin typeface="Courier New" panose="02070309020205020404" pitchFamily="49" charset="0"/>
                <a:cs typeface="Courier New" panose="02070309020205020404" pitchFamily="49" charset="0"/>
              </a:rPr>
              <a:t>CHAR</a:t>
            </a:r>
            <a:r>
              <a:rPr lang="en-US" altLang="en-US" dirty="0"/>
              <a:t> to a numeric or date data type. </a:t>
            </a:r>
          </a:p>
          <a:p>
            <a:pPr lvl="1" eaLnBrk="1" hangingPunct="1"/>
            <a:r>
              <a:rPr lang="en-US" altLang="en-US" dirty="0"/>
              <a:t>For example, the expression </a:t>
            </a:r>
            <a:r>
              <a:rPr lang="en-US" altLang="en-US" dirty="0">
                <a:latin typeface="Courier New" pitchFamily="49" charset="0"/>
              </a:rPr>
              <a:t>hire_date &gt; '01-JAN-90'</a:t>
            </a:r>
            <a:r>
              <a:rPr lang="en-US" altLang="en-US" dirty="0"/>
              <a:t> (Oracle) or </a:t>
            </a:r>
            <a:r>
              <a:rPr lang="en-US" altLang="en-US" dirty="0">
                <a:latin typeface="Courier New" panose="02070309020205020404" pitchFamily="49" charset="0"/>
              </a:rPr>
              <a:t>hire_date &gt;  '1990-01-01'</a:t>
            </a:r>
            <a:r>
              <a:rPr lang="en-US" altLang="en-US" dirty="0"/>
              <a:t> (MySQL) results in the implicit conversion from the string to a date. Therefore, a character expression or value can be implicitly converted to a number or date data type in an expression.</a:t>
            </a:r>
          </a:p>
          <a:p>
            <a:pPr lvl="1" eaLnBrk="1" hangingPunct="1"/>
            <a:r>
              <a:rPr lang="en-US" altLang="en-US" b="1" dirty="0"/>
              <a:t>Note:</a:t>
            </a:r>
            <a:r>
              <a:rPr lang="en-US" altLang="en-US" dirty="0"/>
              <a:t> </a:t>
            </a:r>
            <a:r>
              <a:rPr lang="en-US" altLang="en-US" dirty="0">
                <a:latin typeface="Courier New" pitchFamily="49" charset="0"/>
              </a:rPr>
              <a:t>CHAR</a:t>
            </a:r>
            <a:r>
              <a:rPr lang="en-US" altLang="en-US" dirty="0"/>
              <a:t> to numeric data type conversions succeed only if the character string provided represents a valid number.</a:t>
            </a:r>
          </a:p>
          <a:p>
            <a:pPr lvl="1"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45092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xfrm>
            <a:off x="457200" y="457200"/>
            <a:ext cx="6858000" cy="3859213"/>
          </a:xfrm>
          <a:ln/>
        </p:spPr>
      </p:sp>
      <p:sp>
        <p:nvSpPr>
          <p:cNvPr id="15363" name="Rectangle 7"/>
          <p:cNvSpPr>
            <a:spLocks noGrp="1" noChangeArrowheads="1"/>
          </p:cNvSpPr>
          <p:nvPr>
            <p:ph type="body" idx="1"/>
          </p:nvPr>
        </p:nvSpPr>
        <p:spPr>
          <a:noFill/>
          <a:ln/>
        </p:spPr>
        <p:txBody>
          <a:bodyPr lIns="14149" tIns="14149" rIns="14149" bIns="14149"/>
          <a:lstStyle/>
          <a:p>
            <a:pPr lvl="1" eaLnBrk="1" hangingPunct="1"/>
            <a:r>
              <a:rPr lang="en-US" altLang="en-US" dirty="0"/>
              <a:t>The Oracle server can automatically perform data type conversion in an expression from </a:t>
            </a:r>
            <a:r>
              <a:rPr lang="en-US" altLang="en-US" dirty="0">
                <a:latin typeface="Courier New" panose="02070309020205020404" pitchFamily="49" charset="0"/>
                <a:cs typeface="Courier New" panose="02070309020205020404" pitchFamily="49" charset="0"/>
              </a:rPr>
              <a:t>NUMBER</a:t>
            </a:r>
            <a:r>
              <a:rPr lang="en-US" altLang="en-US" dirty="0"/>
              <a:t> or </a:t>
            </a:r>
            <a:r>
              <a:rPr lang="en-US" altLang="en-US" dirty="0">
                <a:latin typeface="Courier New" panose="02070309020205020404" pitchFamily="49" charset="0"/>
                <a:cs typeface="Courier New" panose="02070309020205020404" pitchFamily="49" charset="0"/>
              </a:rPr>
              <a:t>DATE</a:t>
            </a:r>
            <a:r>
              <a:rPr lang="en-US" altLang="en-US" dirty="0"/>
              <a:t> to </a:t>
            </a:r>
            <a:r>
              <a:rPr lang="en-US" altLang="en-US" dirty="0">
                <a:latin typeface="Courier New" panose="02070309020205020404" pitchFamily="49" charset="0"/>
                <a:cs typeface="Courier New" panose="02070309020205020404" pitchFamily="49" charset="0"/>
              </a:rPr>
              <a:t>VARCHAR2</a:t>
            </a:r>
            <a:r>
              <a:rPr lang="en-US" altLang="en-US" dirty="0"/>
              <a:t> or </a:t>
            </a:r>
            <a:r>
              <a:rPr lang="en-US" altLang="en-US" dirty="0">
                <a:latin typeface="Courier New" panose="02070309020205020404" pitchFamily="49" charset="0"/>
                <a:cs typeface="Courier New" panose="02070309020205020404" pitchFamily="49" charset="0"/>
              </a:rPr>
              <a:t>CHAR</a:t>
            </a:r>
            <a:r>
              <a:rPr lang="en-US" altLang="en-US" dirty="0"/>
              <a:t>. </a:t>
            </a:r>
          </a:p>
          <a:p>
            <a:pPr lvl="1" eaLnBrk="1" hangingPunct="1"/>
            <a:r>
              <a:rPr lang="en-US" altLang="en-US" dirty="0"/>
              <a:t>In general, the Oracle server uses the rule for expressions when a data type conversion is needed. For example, the expression </a:t>
            </a:r>
            <a:r>
              <a:rPr lang="en-US" altLang="en-US" dirty="0">
                <a:latin typeface="Courier New" pitchFamily="49" charset="0"/>
                <a:cs typeface="Courier New" pitchFamily="49" charset="0"/>
              </a:rPr>
              <a:t>job_id </a:t>
            </a:r>
            <a:r>
              <a:rPr lang="en-US" altLang="en-US" dirty="0">
                <a:latin typeface="Courier New" pitchFamily="49" charset="0"/>
              </a:rPr>
              <a:t>= 2</a:t>
            </a:r>
            <a:r>
              <a:rPr lang="en-US" altLang="en-US" dirty="0"/>
              <a:t> results in the implicit conversion of the number </a:t>
            </a:r>
            <a:r>
              <a:rPr lang="en-US" altLang="en-US" dirty="0">
                <a:latin typeface="Courier New" pitchFamily="49" charset="0"/>
              </a:rPr>
              <a:t>2</a:t>
            </a:r>
            <a:r>
              <a:rPr lang="en-US" altLang="en-US" dirty="0"/>
              <a:t> to the string “2” because </a:t>
            </a:r>
            <a:r>
              <a:rPr lang="en-US" altLang="en-US" dirty="0">
                <a:latin typeface="Courier New" pitchFamily="49" charset="0"/>
                <a:cs typeface="Courier New" pitchFamily="49" charset="0"/>
              </a:rPr>
              <a:t>job_id</a:t>
            </a:r>
            <a:r>
              <a:rPr lang="en-US" altLang="en-US" dirty="0"/>
              <a:t> is a </a:t>
            </a:r>
            <a:r>
              <a:rPr lang="en-US" altLang="en-US" dirty="0">
                <a:latin typeface="Courier New" pitchFamily="49" charset="0"/>
                <a:cs typeface="Courier New" pitchFamily="49" charset="0"/>
              </a:rPr>
              <a:t>VARCHAR(2</a:t>
            </a:r>
            <a:r>
              <a:rPr lang="en-US" altLang="en-US" dirty="0">
                <a:latin typeface="Courier New" pitchFamily="49" charset="0"/>
              </a:rPr>
              <a:t>)</a:t>
            </a:r>
            <a:r>
              <a:rPr lang="en-US" altLang="en-US" dirty="0"/>
              <a:t> column.</a:t>
            </a:r>
          </a:p>
          <a:p>
            <a:pPr lvl="1" eaLnBrk="1" hangingPunct="1"/>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180519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8" name="Footer Placeholder 7"/>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48203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You can convert a datetime data type to a value of </a:t>
            </a:r>
            <a:r>
              <a:rPr lang="en-US" altLang="en-US" dirty="0">
                <a:latin typeface="Courier New" pitchFamily="49" charset="0"/>
                <a:cs typeface="Courier New" pitchFamily="49" charset="0"/>
              </a:rPr>
              <a:t>VARCHAR2</a:t>
            </a:r>
            <a:r>
              <a:rPr lang="en-US" altLang="en-US" dirty="0"/>
              <a:t> data type using </a:t>
            </a:r>
            <a:r>
              <a:rPr lang="en-US" altLang="en-US" dirty="0">
                <a:latin typeface="Courier New" pitchFamily="49" charset="0"/>
                <a:cs typeface="Courier New" pitchFamily="49" charset="0"/>
              </a:rPr>
              <a:t>TO_CHAR</a:t>
            </a:r>
            <a:r>
              <a:rPr lang="en-US" altLang="en-US" dirty="0"/>
              <a:t> in Oracle in the format specified by the </a:t>
            </a:r>
            <a:r>
              <a:rPr lang="en-US" altLang="en-US" i="1" dirty="0"/>
              <a:t>format_model</a:t>
            </a:r>
            <a:r>
              <a:rPr lang="en-US" altLang="en-US" dirty="0"/>
              <a:t>. </a:t>
            </a:r>
          </a:p>
          <a:p>
            <a:pPr lvl="1"/>
            <a:r>
              <a:rPr lang="en-US" altLang="en-US" dirty="0"/>
              <a:t>A format model is a character literal that describes the format of datetime stored in a character string. For example, the datetime format model for the string </a:t>
            </a:r>
            <a:r>
              <a:rPr lang="en-US" altLang="en-US" dirty="0">
                <a:latin typeface="Courier New" pitchFamily="49" charset="0"/>
                <a:cs typeface="Courier New" pitchFamily="49" charset="0"/>
              </a:rPr>
              <a:t>'11-Nov-2000'</a:t>
            </a:r>
            <a:r>
              <a:rPr lang="en-US" altLang="en-US" dirty="0"/>
              <a:t> is </a:t>
            </a:r>
            <a:r>
              <a:rPr lang="en-US" altLang="en-US" dirty="0">
                <a:latin typeface="Courier New" pitchFamily="49" charset="0"/>
                <a:cs typeface="Courier New" pitchFamily="49" charset="0"/>
              </a:rPr>
              <a:t>'DD-Mon-YYYY'</a:t>
            </a:r>
            <a:r>
              <a:rPr lang="en-US" altLang="en-US" dirty="0"/>
              <a:t>. You can use the </a:t>
            </a:r>
            <a:r>
              <a:rPr lang="en-US" altLang="en-US" dirty="0">
                <a:latin typeface="Courier New" pitchFamily="49" charset="0"/>
                <a:cs typeface="Courier New" pitchFamily="49" charset="0"/>
              </a:rPr>
              <a:t>TO_CHAR</a:t>
            </a:r>
            <a:r>
              <a:rPr lang="en-US" altLang="en-US" dirty="0"/>
              <a:t> function to convert a date from its default format to the one that you specify.</a:t>
            </a:r>
          </a:p>
          <a:p>
            <a:pPr lvl="1"/>
            <a:r>
              <a:rPr lang="en-US" altLang="en-US" b="1" dirty="0"/>
              <a:t>Here are some of the guidelines to follow while using </a:t>
            </a:r>
            <a:r>
              <a:rPr lang="en-US" altLang="en-US" b="1" dirty="0">
                <a:latin typeface="Courier New" pitchFamily="49" charset="0"/>
                <a:cs typeface="Courier New" pitchFamily="49" charset="0"/>
              </a:rPr>
              <a:t>TO_CHAR:</a:t>
            </a:r>
          </a:p>
          <a:p>
            <a:pPr lvl="2"/>
            <a:r>
              <a:rPr lang="en-US" altLang="en-US" dirty="0"/>
              <a:t>Enclose the format model within single quotation marks. The format model is case-sensitive.</a:t>
            </a:r>
          </a:p>
          <a:p>
            <a:pPr lvl="2"/>
            <a:r>
              <a:rPr lang="en-US" altLang="en-US" dirty="0"/>
              <a:t>Ensure that you separate the date value from the format model with a comma. The format model can include any valid date format element.</a:t>
            </a:r>
          </a:p>
          <a:p>
            <a:pPr lvl="2"/>
            <a:r>
              <a:rPr lang="en-US" altLang="en-US" dirty="0"/>
              <a:t>The names of days and months in the output are automatically padded with blanks.</a:t>
            </a:r>
          </a:p>
          <a:p>
            <a:pPr lvl="2"/>
            <a:r>
              <a:rPr lang="en-US" altLang="en-US" dirty="0"/>
              <a:t>Use the fill mode </a:t>
            </a:r>
            <a:r>
              <a:rPr lang="en-US" altLang="en-US" i="1" dirty="0">
                <a:latin typeface="Courier New" pitchFamily="49" charset="0"/>
                <a:cs typeface="Courier New" pitchFamily="49" charset="0"/>
              </a:rPr>
              <a:t>fm</a:t>
            </a:r>
            <a:r>
              <a:rPr lang="en-US" altLang="en-US" dirty="0"/>
              <a:t> element to remove padded blanks or to suppress leading zeros.</a:t>
            </a:r>
          </a:p>
          <a:p>
            <a:endParaRPr lang="en-US" dirty="0"/>
          </a:p>
        </p:txBody>
      </p:sp>
      <p:sp>
        <p:nvSpPr>
          <p:cNvPr id="9" name="Footer Placeholder 8"/>
          <p:cNvSpPr>
            <a:spLocks noGrp="1"/>
          </p:cNvSpPr>
          <p:nvPr>
            <p:ph type="ftr" sz="quarter" idx="10"/>
          </p:nvPr>
        </p:nvSpPr>
        <p:spPr/>
        <p:txBody>
          <a:bodyPr/>
          <a:lstStyle/>
          <a:p>
            <a:pPr>
              <a:defRPr/>
            </a:pPr>
            <a:r>
              <a:rPr lang="en-US" smtClean="0"/>
              <a:t>Oracle Database 19c: SQL Workshop   5 -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4150856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5</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5" Type="http://schemas.openxmlformats.org/officeDocument/2006/relationships/image" Target="../media/image21.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22.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23.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 Id="rId5" Type="http://schemas.openxmlformats.org/officeDocument/2006/relationships/image" Target="../media/image21.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21.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4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21.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51.png"/><Relationship Id="rId5" Type="http://schemas.openxmlformats.org/officeDocument/2006/relationships/image" Target="../media/image2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36.xml"/><Relationship Id="rId7" Type="http://schemas.openxmlformats.org/officeDocument/2006/relationships/image" Target="../media/image55.png"/><Relationship Id="rId2" Type="http://schemas.openxmlformats.org/officeDocument/2006/relationships/slideLayout" Target="../slideLayouts/slideLayout8.xml"/><Relationship Id="rId1" Type="http://schemas.openxmlformats.org/officeDocument/2006/relationships/tags" Target="../tags/tag51.xml"/><Relationship Id="rId6" Type="http://schemas.openxmlformats.org/officeDocument/2006/relationships/image" Target="../media/image54.png"/><Relationship Id="rId11" Type="http://schemas.openxmlformats.org/officeDocument/2006/relationships/image" Target="../media/image22.png"/><Relationship Id="rId5" Type="http://schemas.openxmlformats.org/officeDocument/2006/relationships/image" Target="../media/image53.png"/><Relationship Id="rId10" Type="http://schemas.openxmlformats.org/officeDocument/2006/relationships/image" Target="../media/image21.png"/><Relationship Id="rId4" Type="http://schemas.openxmlformats.org/officeDocument/2006/relationships/image" Target="../media/image52.png"/><Relationship Id="rId9"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3.xml"/><Relationship Id="rId5" Type="http://schemas.openxmlformats.org/officeDocument/2006/relationships/image" Target="../media/image21.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5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55.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61.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5.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Conversion Functions</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and Conditional Expressions</a:t>
            </a:r>
          </a:p>
        </p:txBody>
      </p:sp>
      <p:sp>
        <p:nvSpPr>
          <p:cNvPr id="4" name="Subtitle 3">
            <a:extLst>
              <a:ext uri="{FF2B5EF4-FFF2-40B4-BE49-F238E27FC236}">
                <a16:creationId xmlns="" xmlns:a16="http://schemas.microsoft.com/office/drawing/2014/main" id="{3C5A84E7-3F24-4757-AE14-B84AD3F7F860}"/>
              </a:ext>
            </a:extLst>
          </p:cNvPr>
          <p:cNvSpPr>
            <a:spLocks noGrp="1"/>
          </p:cNvSpPr>
          <p:nvPr>
            <p:ph type="subTitle" idx="1"/>
          </p:nvPr>
        </p:nvSpPr>
        <p:spPr/>
        <p:txBody>
          <a:bodyPr/>
          <a:lstStyle/>
          <a:p>
            <a:endParaRPr lang="en-IN" dirty="0"/>
          </a:p>
        </p:txBody>
      </p:sp>
    </p:spTree>
    <p:custDataLst>
      <p:tags r:id="rId1"/>
    </p:custDataLst>
    <p:extLst>
      <p:ext uri="{BB962C8B-B14F-4D97-AF65-F5344CB8AC3E}">
        <p14:creationId xmlns:p14="http://schemas.microsoft.com/office/powerpoint/2010/main" val="355985874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933451" y="592951"/>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Elements of the Date Format Model</a:t>
            </a:r>
          </a:p>
        </p:txBody>
      </p:sp>
      <p:graphicFrame>
        <p:nvGraphicFramePr>
          <p:cNvPr id="5" name="Table 4"/>
          <p:cNvGraphicFramePr>
            <a:graphicFrameLocks noGrp="1"/>
          </p:cNvGraphicFramePr>
          <p:nvPr>
            <p:extLst>
              <p:ext uri="{D42A27DB-BD31-4B8C-83A1-F6EECF244321}">
                <p14:modId xmlns:p14="http://schemas.microsoft.com/office/powerpoint/2010/main" val="2630277107"/>
              </p:ext>
            </p:extLst>
          </p:nvPr>
        </p:nvGraphicFramePr>
        <p:xfrm>
          <a:off x="3620690" y="2640330"/>
          <a:ext cx="11046620" cy="5006340"/>
        </p:xfrm>
        <a:graphic>
          <a:graphicData uri="http://schemas.openxmlformats.org/drawingml/2006/table">
            <a:tbl>
              <a:tblPr firstRow="1" firstCol="1" bandRow="1">
                <a:tableStyleId>{5FD0F851-EC5A-4D38-B0AD-8093EC10F338}</a:tableStyleId>
              </a:tblPr>
              <a:tblGrid>
                <a:gridCol w="3496130">
                  <a:extLst>
                    <a:ext uri="{9D8B030D-6E8A-4147-A177-3AD203B41FA5}">
                      <a16:colId xmlns="" xmlns:a16="http://schemas.microsoft.com/office/drawing/2014/main" val="20000"/>
                    </a:ext>
                  </a:extLst>
                </a:gridCol>
                <a:gridCol w="7550490">
                  <a:extLst>
                    <a:ext uri="{9D8B030D-6E8A-4147-A177-3AD203B41FA5}">
                      <a16:colId xmlns="" xmlns:a16="http://schemas.microsoft.com/office/drawing/2014/main" val="20001"/>
                    </a:ext>
                  </a:extLst>
                </a:gridCol>
              </a:tblGrid>
              <a:tr h="556260">
                <a:tc>
                  <a:txBody>
                    <a:bodyPr/>
                    <a:lstStyle/>
                    <a:p>
                      <a:r>
                        <a:rPr lang="en-US" altLang="en-US" sz="2700" b="1" dirty="0">
                          <a:solidFill>
                            <a:schemeClr val="tx1">
                              <a:lumMod val="75000"/>
                            </a:schemeClr>
                          </a:solidFill>
                        </a:rPr>
                        <a:t>Element</a:t>
                      </a:r>
                      <a:endParaRPr lang="en-US" sz="2400" dirty="0"/>
                    </a:p>
                  </a:txBody>
                  <a:tcPr marL="137160" marR="137160" marT="68580" marB="68580"/>
                </a:tc>
                <a:tc>
                  <a:txBody>
                    <a:bodyPr/>
                    <a:lstStyle/>
                    <a:p>
                      <a:r>
                        <a:rPr lang="en-US" altLang="en-US" sz="2700" b="1" dirty="0">
                          <a:solidFill>
                            <a:schemeClr val="tx1">
                              <a:lumMod val="75000"/>
                            </a:schemeClr>
                          </a:solidFill>
                        </a:rPr>
                        <a:t>Result</a:t>
                      </a:r>
                      <a:endParaRPr lang="en-US" sz="2400" dirty="0"/>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400" b="0" dirty="0">
                          <a:solidFill>
                            <a:srgbClr val="000000"/>
                          </a:solidFill>
                          <a:latin typeface="Courier New" panose="02070309020205020404" pitchFamily="49" charset="0"/>
                        </a:rPr>
                        <a:t>YYYY</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Full year in numbers</a:t>
                      </a:r>
                    </a:p>
                  </a:txBody>
                  <a:tcPr marL="137160" marR="137160" marT="68580" marB="68580"/>
                </a:tc>
                <a:extLst>
                  <a:ext uri="{0D108BD9-81ED-4DB2-BD59-A6C34878D82A}">
                    <a16:rowId xmlns="" xmlns:a16="http://schemas.microsoft.com/office/drawing/2014/main" val="10001"/>
                  </a:ext>
                </a:extLst>
              </a:tr>
              <a:tr h="556260">
                <a:tc>
                  <a:txBody>
                    <a:bodyPr/>
                    <a:lstStyle/>
                    <a:p>
                      <a:r>
                        <a:rPr lang="en-US" altLang="en-US" sz="2400" b="0" dirty="0">
                          <a:solidFill>
                            <a:srgbClr val="000000"/>
                          </a:solidFill>
                          <a:latin typeface="Courier New" panose="02070309020205020404" pitchFamily="49" charset="0"/>
                        </a:rPr>
                        <a:t>YEAR</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Year spelled out (in English)</a:t>
                      </a:r>
                    </a:p>
                  </a:txBody>
                  <a:tcPr marL="137160" marR="137160" marT="68580" marB="68580"/>
                </a:tc>
                <a:extLst>
                  <a:ext uri="{0D108BD9-81ED-4DB2-BD59-A6C34878D82A}">
                    <a16:rowId xmlns="" xmlns:a16="http://schemas.microsoft.com/office/drawing/2014/main" val="10002"/>
                  </a:ext>
                </a:extLst>
              </a:tr>
              <a:tr h="556260">
                <a:tc>
                  <a:txBody>
                    <a:bodyPr/>
                    <a:lstStyle/>
                    <a:p>
                      <a:r>
                        <a:rPr lang="en-US" altLang="en-US" sz="2400" b="0" dirty="0">
                          <a:solidFill>
                            <a:srgbClr val="000000"/>
                          </a:solidFill>
                          <a:latin typeface="Courier New" panose="02070309020205020404" pitchFamily="49" charset="0"/>
                        </a:rPr>
                        <a:t>MM</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Two-digit value for the month</a:t>
                      </a:r>
                    </a:p>
                  </a:txBody>
                  <a:tcPr marL="137160" marR="137160" marT="68580" marB="68580"/>
                </a:tc>
                <a:extLst>
                  <a:ext uri="{0D108BD9-81ED-4DB2-BD59-A6C34878D82A}">
                    <a16:rowId xmlns="" xmlns:a16="http://schemas.microsoft.com/office/drawing/2014/main" val="10003"/>
                  </a:ext>
                </a:extLst>
              </a:tr>
              <a:tr h="556260">
                <a:tc>
                  <a:txBody>
                    <a:bodyPr/>
                    <a:lstStyle/>
                    <a:p>
                      <a:r>
                        <a:rPr lang="en-US" altLang="en-US" sz="2400" b="0" dirty="0">
                          <a:solidFill>
                            <a:srgbClr val="000000"/>
                          </a:solidFill>
                          <a:latin typeface="Courier New" panose="02070309020205020404" pitchFamily="49" charset="0"/>
                        </a:rPr>
                        <a:t>MONTH</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Full name of the month</a:t>
                      </a:r>
                    </a:p>
                  </a:txBody>
                  <a:tcPr marL="137160" marR="137160" marT="68580" marB="68580"/>
                </a:tc>
                <a:extLst>
                  <a:ext uri="{0D108BD9-81ED-4DB2-BD59-A6C34878D82A}">
                    <a16:rowId xmlns="" xmlns:a16="http://schemas.microsoft.com/office/drawing/2014/main" val="10004"/>
                  </a:ext>
                </a:extLst>
              </a:tr>
              <a:tr h="556260">
                <a:tc>
                  <a:txBody>
                    <a:bodyPr/>
                    <a:lstStyle/>
                    <a:p>
                      <a:r>
                        <a:rPr lang="en-US" altLang="en-US" sz="2400" b="0" dirty="0">
                          <a:solidFill>
                            <a:srgbClr val="000000"/>
                          </a:solidFill>
                          <a:latin typeface="Courier New" panose="02070309020205020404" pitchFamily="49" charset="0"/>
                        </a:rPr>
                        <a:t>MON</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Three-letter abbreviation of the month</a:t>
                      </a:r>
                    </a:p>
                  </a:txBody>
                  <a:tcPr marL="137160" marR="137160" marT="68580" marB="68580"/>
                </a:tc>
                <a:extLst>
                  <a:ext uri="{0D108BD9-81ED-4DB2-BD59-A6C34878D82A}">
                    <a16:rowId xmlns="" xmlns:a16="http://schemas.microsoft.com/office/drawing/2014/main" val="10005"/>
                  </a:ext>
                </a:extLst>
              </a:tr>
              <a:tr h="556260">
                <a:tc>
                  <a:txBody>
                    <a:bodyPr/>
                    <a:lstStyle/>
                    <a:p>
                      <a:r>
                        <a:rPr lang="en-US" altLang="en-US" sz="2400" b="0" dirty="0">
                          <a:solidFill>
                            <a:srgbClr val="000000"/>
                          </a:solidFill>
                          <a:latin typeface="Courier New" panose="02070309020205020404" pitchFamily="49" charset="0"/>
                        </a:rPr>
                        <a:t>DY</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Three-letter abbreviation of the day of the week</a:t>
                      </a:r>
                    </a:p>
                  </a:txBody>
                  <a:tcPr marL="137160" marR="137160" marT="68580" marB="68580"/>
                </a:tc>
                <a:extLst>
                  <a:ext uri="{0D108BD9-81ED-4DB2-BD59-A6C34878D82A}">
                    <a16:rowId xmlns="" xmlns:a16="http://schemas.microsoft.com/office/drawing/2014/main" val="10006"/>
                  </a:ext>
                </a:extLst>
              </a:tr>
              <a:tr h="556260">
                <a:tc>
                  <a:txBody>
                    <a:bodyPr/>
                    <a:lstStyle/>
                    <a:p>
                      <a:r>
                        <a:rPr lang="en-US" altLang="en-US" sz="2400" b="0" dirty="0">
                          <a:solidFill>
                            <a:srgbClr val="000000"/>
                          </a:solidFill>
                          <a:latin typeface="Courier New" panose="02070309020205020404" pitchFamily="49" charset="0"/>
                        </a:rPr>
                        <a:t>DAY</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Full name of the day of the week</a:t>
                      </a:r>
                    </a:p>
                  </a:txBody>
                  <a:tcPr marL="137160" marR="137160" marT="68580" marB="68580"/>
                </a:tc>
                <a:extLst>
                  <a:ext uri="{0D108BD9-81ED-4DB2-BD59-A6C34878D82A}">
                    <a16:rowId xmlns="" xmlns:a16="http://schemas.microsoft.com/office/drawing/2014/main" val="10007"/>
                  </a:ext>
                </a:extLst>
              </a:tr>
              <a:tr h="556260">
                <a:tc>
                  <a:txBody>
                    <a:bodyPr/>
                    <a:lstStyle/>
                    <a:p>
                      <a:r>
                        <a:rPr lang="en-US" altLang="en-US" sz="2400" b="0" dirty="0">
                          <a:solidFill>
                            <a:srgbClr val="000000"/>
                          </a:solidFill>
                          <a:latin typeface="Courier New" panose="02070309020205020404" pitchFamily="49" charset="0"/>
                        </a:rPr>
                        <a:t>DD</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Numeric day of the month</a:t>
                      </a:r>
                    </a:p>
                  </a:txBody>
                  <a:tcPr marL="137160" marR="137160" marT="68580" marB="68580"/>
                </a:tc>
                <a:extLst>
                  <a:ext uri="{0D108BD9-81ED-4DB2-BD59-A6C34878D82A}">
                    <a16:rowId xmlns="" xmlns:a16="http://schemas.microsoft.com/office/drawing/2014/main" val="10008"/>
                  </a:ext>
                </a:extLst>
              </a:tr>
            </a:tbl>
          </a:graphicData>
        </a:graphic>
      </p:graphicFrame>
      <p:pic>
        <p:nvPicPr>
          <p:cNvPr id="7" name="Picture 6">
            <a:extLst>
              <a:ext uri="{FF2B5EF4-FFF2-40B4-BE49-F238E27FC236}">
                <a16:creationId xmlns="" xmlns:a16="http://schemas.microsoft.com/office/drawing/2014/main" id="{A2B0690F-4585-44AE-B105-C2ED944B8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126091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55684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Elements of the Date Format Model</a:t>
            </a:r>
          </a:p>
        </p:txBody>
      </p:sp>
      <p:sp>
        <p:nvSpPr>
          <p:cNvPr id="5" name="Rectangle 4"/>
          <p:cNvSpPr>
            <a:spLocks noChangeArrowheads="1"/>
          </p:cNvSpPr>
          <p:nvPr/>
        </p:nvSpPr>
        <p:spPr bwMode="blackGray">
          <a:xfrm>
            <a:off x="3886200" y="4686301"/>
            <a:ext cx="5107782" cy="673895"/>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DD "of" MONTH</a:t>
            </a:r>
          </a:p>
        </p:txBody>
      </p:sp>
      <p:sp>
        <p:nvSpPr>
          <p:cNvPr id="6" name="Rectangle 5"/>
          <p:cNvSpPr>
            <a:spLocks noChangeArrowheads="1"/>
          </p:cNvSpPr>
          <p:nvPr/>
        </p:nvSpPr>
        <p:spPr bwMode="blackGray">
          <a:xfrm>
            <a:off x="8824913" y="4686301"/>
            <a:ext cx="5107782" cy="673895"/>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12 of OCTOBER</a:t>
            </a:r>
          </a:p>
        </p:txBody>
      </p:sp>
      <p:sp>
        <p:nvSpPr>
          <p:cNvPr id="7" name="Rectangle 6"/>
          <p:cNvSpPr>
            <a:spLocks noChangeArrowheads="1"/>
          </p:cNvSpPr>
          <p:nvPr/>
        </p:nvSpPr>
        <p:spPr bwMode="blackGray">
          <a:xfrm>
            <a:off x="3886200" y="6641013"/>
            <a:ext cx="5107782" cy="734735"/>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ddspth</a:t>
            </a:r>
          </a:p>
        </p:txBody>
      </p:sp>
      <p:sp>
        <p:nvSpPr>
          <p:cNvPr id="8" name="Rectangle 7"/>
          <p:cNvSpPr>
            <a:spLocks noChangeArrowheads="1"/>
          </p:cNvSpPr>
          <p:nvPr/>
        </p:nvSpPr>
        <p:spPr bwMode="blackGray">
          <a:xfrm>
            <a:off x="8824913" y="6641013"/>
            <a:ext cx="5107782" cy="734735"/>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fourteenth</a:t>
            </a:r>
          </a:p>
        </p:txBody>
      </p:sp>
      <p:sp>
        <p:nvSpPr>
          <p:cNvPr id="9" name="Rectangle 8"/>
          <p:cNvSpPr>
            <a:spLocks noChangeArrowheads="1"/>
          </p:cNvSpPr>
          <p:nvPr/>
        </p:nvSpPr>
        <p:spPr bwMode="blackGray">
          <a:xfrm>
            <a:off x="3886200" y="2743202"/>
            <a:ext cx="5107782" cy="607220"/>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HH24:MI:SS AM</a:t>
            </a:r>
          </a:p>
        </p:txBody>
      </p:sp>
      <p:sp>
        <p:nvSpPr>
          <p:cNvPr id="10" name="Rectangle 9"/>
          <p:cNvSpPr>
            <a:spLocks noChangeArrowheads="1"/>
          </p:cNvSpPr>
          <p:nvPr/>
        </p:nvSpPr>
        <p:spPr bwMode="blackGray">
          <a:xfrm>
            <a:off x="8824913" y="2743202"/>
            <a:ext cx="5107782" cy="607220"/>
          </a:xfrm>
          <a:prstGeom prst="rect">
            <a:avLst/>
          </a:prstGeom>
          <a:solidFill>
            <a:srgbClr val="FFCC66"/>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Courier New" pitchFamily="49" charset="0"/>
                <a:cs typeface="Oracle Sans" panose="020B0503020204020204" pitchFamily="34" charset="0"/>
              </a:rPr>
              <a:t>15:45:32 PM</a:t>
            </a:r>
            <a:endParaRPr lang="en-US" altLang="en-US" sz="2400" dirty="0">
              <a:latin typeface="Oracle Sans" panose="020B0503020204020204" pitchFamily="34" charset="0"/>
              <a:cs typeface="Oracle Sans" panose="020B0503020204020204" pitchFamily="34" charset="0"/>
            </a:endParaRPr>
          </a:p>
        </p:txBody>
      </p:sp>
      <p:pic>
        <p:nvPicPr>
          <p:cNvPr id="12" name="Picture 11">
            <a:extLst>
              <a:ext uri="{FF2B5EF4-FFF2-40B4-BE49-F238E27FC236}">
                <a16:creationId xmlns="" xmlns:a16="http://schemas.microsoft.com/office/drawing/2014/main" id="{08D05327-3E70-4FB0-931D-4F04DB20A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
        <p:nvSpPr>
          <p:cNvPr id="16" name="Rectangle 15">
            <a:extLst>
              <a:ext uri="{FF2B5EF4-FFF2-40B4-BE49-F238E27FC236}">
                <a16:creationId xmlns="" xmlns:a16="http://schemas.microsoft.com/office/drawing/2014/main" id="{FA9276CD-B17E-412D-BCFD-0BB06B3D6F7C}"/>
              </a:ext>
            </a:extLst>
          </p:cNvPr>
          <p:cNvSpPr/>
          <p:nvPr/>
        </p:nvSpPr>
        <p:spPr>
          <a:xfrm>
            <a:off x="2270720" y="2177853"/>
            <a:ext cx="10185648" cy="430887"/>
          </a:xfrm>
          <a:prstGeom prst="rect">
            <a:avLst/>
          </a:prstGeom>
        </p:spPr>
        <p:txBody>
          <a:bodyPr wrap="square" lIns="0" tIns="0" rIns="0" bIns="0" anchor="ctr">
            <a:spAutoFit/>
          </a:bodyPr>
          <a:lstStyle/>
          <a:p>
            <a:r>
              <a:rPr lang="en-US" altLang="en-US" sz="2800" kern="0" dirty="0">
                <a:latin typeface="+mn-lt"/>
                <a:cs typeface="Oracle Sans" panose="020B0503020204020204" pitchFamily="34" charset="0"/>
              </a:rPr>
              <a:t>Time elements help you format the time portion of the date:</a:t>
            </a:r>
          </a:p>
        </p:txBody>
      </p:sp>
      <p:sp>
        <p:nvSpPr>
          <p:cNvPr id="17" name="Rectangle 16">
            <a:extLst>
              <a:ext uri="{FF2B5EF4-FFF2-40B4-BE49-F238E27FC236}">
                <a16:creationId xmlns="" xmlns:a16="http://schemas.microsoft.com/office/drawing/2014/main" id="{FA0FCD0F-FF05-4894-A552-80F0DD8FED53}"/>
              </a:ext>
            </a:extLst>
          </p:cNvPr>
          <p:cNvSpPr/>
          <p:nvPr/>
        </p:nvSpPr>
        <p:spPr>
          <a:xfrm>
            <a:off x="2270720" y="4056282"/>
            <a:ext cx="11661975" cy="430887"/>
          </a:xfrm>
          <a:prstGeom prst="rect">
            <a:avLst/>
          </a:prstGeom>
        </p:spPr>
        <p:txBody>
          <a:bodyPr wrap="square" lIns="0" tIns="0" rIns="0" bIns="0" anchor="ctr">
            <a:spAutoFit/>
          </a:bodyPr>
          <a:lstStyle/>
          <a:p>
            <a:r>
              <a:rPr lang="en-US" altLang="en-US" sz="2800" kern="0" dirty="0">
                <a:latin typeface="+mn-lt"/>
                <a:cs typeface="Oracle Sans" panose="020B0503020204020204" pitchFamily="34" charset="0"/>
              </a:rPr>
              <a:t>Add character strings by enclosing them within double quotation marks:</a:t>
            </a:r>
          </a:p>
        </p:txBody>
      </p:sp>
      <p:sp>
        <p:nvSpPr>
          <p:cNvPr id="18" name="Rectangle 17">
            <a:extLst>
              <a:ext uri="{FF2B5EF4-FFF2-40B4-BE49-F238E27FC236}">
                <a16:creationId xmlns="" xmlns:a16="http://schemas.microsoft.com/office/drawing/2014/main" id="{9BD5090E-D299-45DA-937C-CF01EEE110BE}"/>
              </a:ext>
            </a:extLst>
          </p:cNvPr>
          <p:cNvSpPr/>
          <p:nvPr/>
        </p:nvSpPr>
        <p:spPr>
          <a:xfrm>
            <a:off x="2270719" y="6066057"/>
            <a:ext cx="8594803" cy="523220"/>
          </a:xfrm>
          <a:prstGeom prst="rect">
            <a:avLst/>
          </a:prstGeom>
        </p:spPr>
        <p:txBody>
          <a:bodyPr wrap="square" anchor="ctr">
            <a:spAutoFit/>
          </a:bodyPr>
          <a:lstStyle/>
          <a:p>
            <a:r>
              <a:rPr lang="en-US" altLang="en-US" sz="2800" kern="0" dirty="0">
                <a:latin typeface="+mn-lt"/>
                <a:cs typeface="Oracle Sans" panose="020B0503020204020204" pitchFamily="34" charset="0"/>
              </a:rPr>
              <a:t>Number suffixes help in spelling out numbers:</a:t>
            </a:r>
          </a:p>
        </p:txBody>
      </p:sp>
    </p:spTree>
    <p:custDataLst>
      <p:tags r:id="rId1"/>
    </p:custDataLst>
    <p:extLst>
      <p:ext uri="{BB962C8B-B14F-4D97-AF65-F5344CB8AC3E}">
        <p14:creationId xmlns:p14="http://schemas.microsoft.com/office/powerpoint/2010/main" val="311409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a:xfrm>
            <a:off x="933451" y="654497"/>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TO_CHAR</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with Dates</a:t>
            </a:r>
          </a:p>
        </p:txBody>
      </p:sp>
      <p:grpSp>
        <p:nvGrpSpPr>
          <p:cNvPr id="4" name="Group 3"/>
          <p:cNvGrpSpPr/>
          <p:nvPr/>
        </p:nvGrpSpPr>
        <p:grpSpPr>
          <a:xfrm>
            <a:off x="4607645" y="2288394"/>
            <a:ext cx="9072711" cy="5886222"/>
            <a:chOff x="2715394" y="1811986"/>
            <a:chExt cx="6048474" cy="3924148"/>
          </a:xfrm>
        </p:grpSpPr>
        <p:pic>
          <p:nvPicPr>
            <p:cNvPr id="5" name="Picture 1"/>
            <p:cNvPicPr>
              <a:picLocks noChangeAspect="1" noChangeArrowheads="1"/>
            </p:cNvPicPr>
            <p:nvPr/>
          </p:nvPicPr>
          <p:blipFill>
            <a:blip r:embed="rId4" cstate="print"/>
            <a:srcRect/>
            <a:stretch>
              <a:fillRect/>
            </a:stretch>
          </p:blipFill>
          <p:spPr bwMode="auto">
            <a:xfrm>
              <a:off x="4291831" y="3200401"/>
              <a:ext cx="2895600" cy="2302779"/>
            </a:xfrm>
            <a:prstGeom prst="rect">
              <a:avLst/>
            </a:prstGeom>
            <a:noFill/>
            <a:ln w="12700">
              <a:solidFill>
                <a:schemeClr val="tx1"/>
              </a:solidFill>
              <a:miter lim="800000"/>
              <a:headEnd/>
              <a:tailEnd/>
            </a:ln>
          </p:spPr>
        </p:pic>
        <p:sp>
          <p:nvSpPr>
            <p:cNvPr id="6" name="Content Placeholder 2"/>
            <p:cNvSpPr txBox="1">
              <a:spLocks/>
            </p:cNvSpPr>
            <p:nvPr/>
          </p:nvSpPr>
          <p:spPr bwMode="gray">
            <a:xfrm>
              <a:off x="2715394" y="1811986"/>
              <a:ext cx="6048474"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TO_CHAR(hire_date, 'fmDD Month YYYY')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AS HIREDATE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7" name="Rectangle 4"/>
            <p:cNvSpPr>
              <a:spLocks noChangeArrowheads="1"/>
            </p:cNvSpPr>
            <p:nvPr/>
          </p:nvSpPr>
          <p:spPr bwMode="gray">
            <a:xfrm>
              <a:off x="3406114" y="2115190"/>
              <a:ext cx="3456384" cy="381731"/>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 name="Text Box 5"/>
            <p:cNvSpPr txBox="1">
              <a:spLocks noChangeArrowheads="1"/>
            </p:cNvSpPr>
            <p:nvPr/>
          </p:nvSpPr>
          <p:spPr bwMode="auto">
            <a:xfrm>
              <a:off x="4287539" y="5341154"/>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9" name="Rectangle 8"/>
            <p:cNvSpPr>
              <a:spLocks noChangeArrowheads="1"/>
            </p:cNvSpPr>
            <p:nvPr/>
          </p:nvSpPr>
          <p:spPr bwMode="auto">
            <a:xfrm>
              <a:off x="5581935" y="3217180"/>
              <a:ext cx="1600200" cy="22860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0" name="Rectangle 9"/>
          <p:cNvSpPr/>
          <p:nvPr/>
        </p:nvSpPr>
        <p:spPr bwMode="auto">
          <a:xfrm rot="16200000" flipV="1">
            <a:off x="15528131" y="6248261"/>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1" name="Group 10"/>
          <p:cNvGrpSpPr/>
          <p:nvPr/>
        </p:nvGrpSpPr>
        <p:grpSpPr>
          <a:xfrm>
            <a:off x="16054876" y="7470496"/>
            <a:ext cx="1297538" cy="1297538"/>
            <a:chOff x="10958512" y="2984500"/>
            <a:chExt cx="685800" cy="685800"/>
          </a:xfrm>
        </p:grpSpPr>
        <p:sp>
          <p:nvSpPr>
            <p:cNvPr id="12" name="Oval 11"/>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13"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6806" y="4356678"/>
            <a:ext cx="642938" cy="714375"/>
          </a:xfrm>
          <a:prstGeom prst="rect">
            <a:avLst/>
          </a:prstGeom>
        </p:spPr>
      </p:pic>
      <p:pic>
        <p:nvPicPr>
          <p:cNvPr id="16" name="Picture 15">
            <a:extLst>
              <a:ext uri="{FF2B5EF4-FFF2-40B4-BE49-F238E27FC236}">
                <a16:creationId xmlns="" xmlns:a16="http://schemas.microsoft.com/office/drawing/2014/main" id="{9B3C1E31-A281-4D0E-B474-14B930AEF3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77715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3"/>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TO_CHAR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Function with </a:t>
            </a:r>
            <a:r>
              <a:rPr lang="en-US" altLang="en-US" dirty="0">
                <a:latin typeface="+mj-lt"/>
                <a:ea typeface="+mj-ea"/>
                <a:cs typeface="Oracle Sans" panose="020B0503020204020204" pitchFamily="34" charset="0"/>
              </a:rPr>
              <a:t>Numbers</a:t>
            </a:r>
          </a:p>
        </p:txBody>
      </p:sp>
      <p:sp>
        <p:nvSpPr>
          <p:cNvPr id="4" name="Rectangle 34"/>
          <p:cNvSpPr txBox="1">
            <a:spLocks noChangeArrowheads="1"/>
          </p:cNvSpPr>
          <p:nvPr/>
        </p:nvSpPr>
        <p:spPr>
          <a:xfrm>
            <a:off x="935590" y="2036051"/>
            <a:ext cx="16416824"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kern="0" dirty="0">
                <a:latin typeface="Oracle Sans" panose="020B0503020204020204" pitchFamily="34" charset="0"/>
                <a:cs typeface="Oracle Sans" panose="020B0503020204020204" pitchFamily="34" charset="0"/>
              </a:rPr>
              <a:t>These are some of the format elements that you can use with the </a:t>
            </a:r>
            <a:r>
              <a:rPr lang="en-US" altLang="en-US" sz="3300" kern="0" dirty="0">
                <a:latin typeface="Courier New" pitchFamily="49" charset="0"/>
                <a:cs typeface="Oracle Sans" panose="020B0503020204020204" pitchFamily="34" charset="0"/>
              </a:rPr>
              <a:t>TO_CHAR</a:t>
            </a:r>
            <a:r>
              <a:rPr lang="en-US" altLang="en-US" sz="3300" kern="0" dirty="0">
                <a:latin typeface="Oracle Sans" panose="020B0503020204020204" pitchFamily="34" charset="0"/>
                <a:cs typeface="Oracle Sans" panose="020B0503020204020204" pitchFamily="34" charset="0"/>
              </a:rPr>
              <a:t> function to display a number value as a character:</a:t>
            </a:r>
          </a:p>
        </p:txBody>
      </p:sp>
      <p:sp>
        <p:nvSpPr>
          <p:cNvPr id="5" name="Content Placeholder 2"/>
          <p:cNvSpPr txBox="1">
            <a:spLocks/>
          </p:cNvSpPr>
          <p:nvPr/>
        </p:nvSpPr>
        <p:spPr bwMode="gray">
          <a:xfrm>
            <a:off x="6020700" y="3353901"/>
            <a:ext cx="624660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TO_CHAR(</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number[,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format_model</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531268392"/>
              </p:ext>
            </p:extLst>
          </p:nvPr>
        </p:nvGraphicFramePr>
        <p:xfrm>
          <a:off x="3616777" y="4457700"/>
          <a:ext cx="11054446" cy="3893820"/>
        </p:xfrm>
        <a:graphic>
          <a:graphicData uri="http://schemas.openxmlformats.org/drawingml/2006/table">
            <a:tbl>
              <a:tblPr firstRow="1" firstCol="1" bandRow="1">
                <a:tableStyleId>{5FD0F851-EC5A-4D38-B0AD-8093EC10F338}</a:tableStyleId>
              </a:tblPr>
              <a:tblGrid>
                <a:gridCol w="3865451">
                  <a:extLst>
                    <a:ext uri="{9D8B030D-6E8A-4147-A177-3AD203B41FA5}">
                      <a16:colId xmlns="" xmlns:a16="http://schemas.microsoft.com/office/drawing/2014/main" val="20000"/>
                    </a:ext>
                  </a:extLst>
                </a:gridCol>
                <a:gridCol w="7188995">
                  <a:extLst>
                    <a:ext uri="{9D8B030D-6E8A-4147-A177-3AD203B41FA5}">
                      <a16:colId xmlns="" xmlns:a16="http://schemas.microsoft.com/office/drawing/2014/main" val="20001"/>
                    </a:ext>
                  </a:extLst>
                </a:gridCol>
              </a:tblGrid>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chemeClr val="tx1">
                              <a:lumMod val="75000"/>
                            </a:schemeClr>
                          </a:solidFill>
                        </a:rPr>
                        <a:t>Element</a:t>
                      </a:r>
                      <a:endParaRPr lang="en-US" altLang="en-US" sz="2400" b="1" dirty="0">
                        <a:solidFill>
                          <a:schemeClr val="tx1">
                            <a:lumMod val="75000"/>
                          </a:schemeClr>
                        </a:solidFill>
                      </a:endParaRPr>
                    </a:p>
                  </a:txBody>
                  <a:tcPr marL="137160" marR="137160" marT="68580" marB="68580"/>
                </a:tc>
                <a:tc>
                  <a:txBody>
                    <a:bodyPr/>
                    <a:lstStyle/>
                    <a:p>
                      <a:r>
                        <a:rPr lang="en-US" altLang="en-US" sz="2700" b="1" dirty="0">
                          <a:solidFill>
                            <a:schemeClr val="tx1">
                              <a:lumMod val="75000"/>
                            </a:schemeClr>
                          </a:solidFill>
                        </a:rPr>
                        <a:t>Result</a:t>
                      </a:r>
                      <a:endParaRPr lang="en-US" sz="2400" dirty="0"/>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400" b="0" dirty="0">
                          <a:solidFill>
                            <a:srgbClr val="000000"/>
                          </a:solidFill>
                          <a:latin typeface="Courier New" panose="02070309020205020404" pitchFamily="49" charset="0"/>
                        </a:rPr>
                        <a:t>9</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Represents a number</a:t>
                      </a:r>
                    </a:p>
                  </a:txBody>
                  <a:tcPr marL="137160" marR="137160" marT="68580" marB="68580"/>
                </a:tc>
                <a:extLst>
                  <a:ext uri="{0D108BD9-81ED-4DB2-BD59-A6C34878D82A}">
                    <a16:rowId xmlns="" xmlns:a16="http://schemas.microsoft.com/office/drawing/2014/main" val="10001"/>
                  </a:ext>
                </a:extLst>
              </a:tr>
              <a:tr h="556260">
                <a:tc>
                  <a:txBody>
                    <a:bodyPr/>
                    <a:lstStyle/>
                    <a:p>
                      <a:r>
                        <a:rPr lang="en-US" altLang="en-US" sz="2400" b="0" dirty="0">
                          <a:solidFill>
                            <a:srgbClr val="000000"/>
                          </a:solidFill>
                          <a:latin typeface="Courier New" panose="02070309020205020404" pitchFamily="49" charset="0"/>
                        </a:rPr>
                        <a:t>0</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Forces a zero to be displayed</a:t>
                      </a:r>
                    </a:p>
                  </a:txBody>
                  <a:tcPr marL="137160" marR="137160" marT="68580" marB="68580"/>
                </a:tc>
                <a:extLst>
                  <a:ext uri="{0D108BD9-81ED-4DB2-BD59-A6C34878D82A}">
                    <a16:rowId xmlns="" xmlns:a16="http://schemas.microsoft.com/office/drawing/2014/main" val="10002"/>
                  </a:ext>
                </a:extLst>
              </a:tr>
              <a:tr h="556260">
                <a:tc>
                  <a:txBody>
                    <a:bodyPr/>
                    <a:lstStyle/>
                    <a:p>
                      <a:r>
                        <a:rPr lang="en-US" altLang="en-US" sz="2400" b="0" dirty="0">
                          <a:solidFill>
                            <a:srgbClr val="000000"/>
                          </a:solidFill>
                          <a:latin typeface="Courier New" panose="02070309020205020404" pitchFamily="49" charset="0"/>
                        </a:rPr>
                        <a:t>$</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Places a floating dollar sign</a:t>
                      </a:r>
                    </a:p>
                  </a:txBody>
                  <a:tcPr marL="137160" marR="137160" marT="68580" marB="68580"/>
                </a:tc>
                <a:extLst>
                  <a:ext uri="{0D108BD9-81ED-4DB2-BD59-A6C34878D82A}">
                    <a16:rowId xmlns="" xmlns:a16="http://schemas.microsoft.com/office/drawing/2014/main" val="10003"/>
                  </a:ext>
                </a:extLst>
              </a:tr>
              <a:tr h="556260">
                <a:tc>
                  <a:txBody>
                    <a:bodyPr/>
                    <a:lstStyle/>
                    <a:p>
                      <a:r>
                        <a:rPr lang="en-US" altLang="en-US" sz="2400" b="0" dirty="0">
                          <a:solidFill>
                            <a:srgbClr val="000000"/>
                          </a:solidFill>
                          <a:latin typeface="Courier New" panose="02070309020205020404" pitchFamily="49" charset="0"/>
                        </a:rPr>
                        <a:t>L</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Uses the floating local currency symbol</a:t>
                      </a:r>
                    </a:p>
                  </a:txBody>
                  <a:tcPr marL="137160" marR="137160" marT="68580" marB="68580"/>
                </a:tc>
                <a:extLst>
                  <a:ext uri="{0D108BD9-81ED-4DB2-BD59-A6C34878D82A}">
                    <a16:rowId xmlns="" xmlns:a16="http://schemas.microsoft.com/office/drawing/2014/main" val="10004"/>
                  </a:ext>
                </a:extLst>
              </a:tr>
              <a:tr h="556260">
                <a:tc>
                  <a:txBody>
                    <a:bodyPr/>
                    <a:lstStyle/>
                    <a:p>
                      <a:r>
                        <a:rPr lang="en-US" altLang="en-US" sz="2400" b="0" dirty="0">
                          <a:solidFill>
                            <a:srgbClr val="000000"/>
                          </a:solidFill>
                          <a:latin typeface="Courier New" panose="02070309020205020404" pitchFamily="49" charset="0"/>
                        </a:rPr>
                        <a:t>.</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Prints a decimal point</a:t>
                      </a:r>
                    </a:p>
                  </a:txBody>
                  <a:tcPr marL="137160" marR="137160" marT="68580" marB="68580"/>
                </a:tc>
                <a:extLst>
                  <a:ext uri="{0D108BD9-81ED-4DB2-BD59-A6C34878D82A}">
                    <a16:rowId xmlns="" xmlns:a16="http://schemas.microsoft.com/office/drawing/2014/main" val="10005"/>
                  </a:ext>
                </a:extLst>
              </a:tr>
              <a:tr h="556260">
                <a:tc>
                  <a:txBody>
                    <a:bodyPr/>
                    <a:lstStyle/>
                    <a:p>
                      <a:r>
                        <a:rPr lang="en-US" altLang="en-US" sz="2400" b="0" dirty="0">
                          <a:solidFill>
                            <a:srgbClr val="000000"/>
                          </a:solidFill>
                          <a:latin typeface="Courier New" panose="02070309020205020404" pitchFamily="49" charset="0"/>
                        </a:rPr>
                        <a:t>,</a:t>
                      </a:r>
                      <a:endParaRPr lang="en-US" sz="24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Prints a comma as a thousands indicator</a:t>
                      </a:r>
                    </a:p>
                  </a:txBody>
                  <a:tcPr marL="137160" marR="137160" marT="68580" marB="68580"/>
                </a:tc>
                <a:extLst>
                  <a:ext uri="{0D108BD9-81ED-4DB2-BD59-A6C34878D82A}">
                    <a16:rowId xmlns="" xmlns:a16="http://schemas.microsoft.com/office/drawing/2014/main" val="10006"/>
                  </a:ext>
                </a:extLst>
              </a:tr>
            </a:tbl>
          </a:graphicData>
        </a:graphic>
      </p:graphicFrame>
      <p:pic>
        <p:nvPicPr>
          <p:cNvPr id="8" name="Picture 7">
            <a:extLst>
              <a:ext uri="{FF2B5EF4-FFF2-40B4-BE49-F238E27FC236}">
                <a16:creationId xmlns="" xmlns:a16="http://schemas.microsoft.com/office/drawing/2014/main" id="{621BF799-B53F-4C49-B276-4BDC9781F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405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6351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rot="16200000" flipV="1">
            <a:off x="15528131" y="5845970"/>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5704" y="7046062"/>
            <a:ext cx="1289417" cy="1371719"/>
          </a:xfrm>
          <a:prstGeom prst="rect">
            <a:avLst/>
          </a:prstGeom>
        </p:spPr>
      </p:pic>
      <p:sp>
        <p:nvSpPr>
          <p:cNvPr id="5" name="Content Placeholder 2"/>
          <p:cNvSpPr txBox="1">
            <a:spLocks/>
          </p:cNvSpPr>
          <p:nvPr/>
        </p:nvSpPr>
        <p:spPr bwMode="gray">
          <a:xfrm>
            <a:off x="5939793" y="3415308"/>
            <a:ext cx="6408415"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TO_CHAR(salary, '$99,999.00')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last_name = 'Ernst';</a:t>
            </a:r>
          </a:p>
        </p:txBody>
      </p:sp>
      <p:sp>
        <p:nvSpPr>
          <p:cNvPr id="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Courier New" panose="02070309020205020404" pitchFamily="49" charset="0"/>
              </a:rPr>
              <a:t>TO_CHAR </a:t>
            </a:r>
            <a:r>
              <a:rPr lang="en-US" altLang="en-US" dirty="0">
                <a:latin typeface="+mj-lt"/>
                <a:ea typeface="+mj-ea"/>
                <a:cs typeface="Oracle Sans" panose="020B0503020204020204" pitchFamily="34" charset="0"/>
              </a:rPr>
              <a:t>Function with Numbers</a:t>
            </a:r>
          </a:p>
        </p:txBody>
      </p:sp>
      <p:sp>
        <p:nvSpPr>
          <p:cNvPr id="7" name="Content Placeholder 1"/>
          <p:cNvSpPr txBox="1">
            <a:spLocks/>
          </p:cNvSpPr>
          <p:nvPr/>
        </p:nvSpPr>
        <p:spPr>
          <a:xfrm>
            <a:off x="935590" y="2054303"/>
            <a:ext cx="16416824" cy="121698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kern="0" dirty="0">
                <a:latin typeface="Oracle Sans" panose="020B0503020204020204" pitchFamily="34" charset="0"/>
                <a:cs typeface="Oracle Sans" panose="020B0503020204020204" pitchFamily="34" charset="0"/>
              </a:rPr>
              <a:t>Let us look at an example: </a:t>
            </a:r>
          </a:p>
        </p:txBody>
      </p:sp>
      <p:sp>
        <p:nvSpPr>
          <p:cNvPr id="8" name="Rectangle 4"/>
          <p:cNvSpPr>
            <a:spLocks noChangeArrowheads="1"/>
          </p:cNvSpPr>
          <p:nvPr/>
        </p:nvSpPr>
        <p:spPr bwMode="gray">
          <a:xfrm>
            <a:off x="6983760" y="3568873"/>
            <a:ext cx="4968552" cy="32345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9" name="Picture 8" descr="C:\salome_official\projects\11gR2\screenshots\les4_19s_a.gif"/>
          <p:cNvPicPr>
            <a:picLocks noChangeAspect="1" noChangeArrowheads="1"/>
          </p:cNvPicPr>
          <p:nvPr/>
        </p:nvPicPr>
        <p:blipFill>
          <a:blip r:embed="rId5" cstate="print"/>
          <a:srcRect/>
          <a:stretch>
            <a:fillRect/>
          </a:stretch>
        </p:blipFill>
        <p:spPr bwMode="auto">
          <a:xfrm>
            <a:off x="5939793" y="5159522"/>
            <a:ext cx="1955007" cy="685800"/>
          </a:xfrm>
          <a:prstGeom prst="rect">
            <a:avLst/>
          </a:prstGeom>
          <a:noFill/>
          <a:ln w="12700">
            <a:solidFill>
              <a:schemeClr val="tx1"/>
            </a:solidFill>
            <a:miter lim="800000"/>
            <a:headEnd/>
            <a:tailEnd/>
          </a:ln>
        </p:spPr>
      </p:pic>
      <p:sp>
        <p:nvSpPr>
          <p:cNvPr id="10" name="Rectangle 7"/>
          <p:cNvSpPr txBox="1">
            <a:spLocks noChangeArrowheads="1"/>
          </p:cNvSpPr>
          <p:nvPr/>
        </p:nvSpPr>
        <p:spPr>
          <a:xfrm>
            <a:off x="2986088" y="1864522"/>
            <a:ext cx="12315825" cy="7643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000000"/>
              </a:buClr>
              <a:defRPr/>
            </a:pPr>
            <a:endParaRPr lang="en-US" altLang="en-US" sz="3300" kern="0" dirty="0">
              <a:solidFill>
                <a:srgbClr val="5F5F5F"/>
              </a:solidFill>
              <a:latin typeface="Oracle Sans" panose="020B0503020204020204" pitchFamily="34" charset="0"/>
              <a:cs typeface="Oracle Sans" panose="020B0503020204020204" pitchFamily="34" charset="0"/>
            </a:endParaRPr>
          </a:p>
        </p:txBody>
      </p:sp>
      <p:grpSp>
        <p:nvGrpSpPr>
          <p:cNvPr id="11" name="Group 10"/>
          <p:cNvGrpSpPr>
            <a:grpSpLocks noChangeAspect="1"/>
          </p:cNvGrpSpPr>
          <p:nvPr/>
        </p:nvGrpSpPr>
        <p:grpSpPr>
          <a:xfrm>
            <a:off x="16595120" y="7862196"/>
            <a:ext cx="399822" cy="426988"/>
            <a:chOff x="10980622" y="5215089"/>
            <a:chExt cx="358868" cy="383251"/>
          </a:xfrm>
        </p:grpSpPr>
        <p:sp>
          <p:nvSpPr>
            <p:cNvPr id="12" name="TextBox 11"/>
            <p:cNvSpPr txBox="1"/>
            <p:nvPr/>
          </p:nvSpPr>
          <p:spPr>
            <a:xfrm>
              <a:off x="10981274" y="5215089"/>
              <a:ext cx="319089" cy="37293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7</a:t>
              </a:r>
              <a:endParaRPr lang="en-US" b="1" dirty="0">
                <a:solidFill>
                  <a:schemeClr val="bg1"/>
                </a:solidFill>
                <a:latin typeface="Oracle Sans" panose="020B0503020204020204" pitchFamily="34" charset="0"/>
                <a:cs typeface="Oracle Sans" panose="020B0503020204020204" pitchFamily="34" charset="0"/>
              </a:endParaRPr>
            </a:p>
          </p:txBody>
        </p:sp>
        <p:sp>
          <p:nvSpPr>
            <p:cNvPr id="13" name="Oval 12"/>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4" name="Group 13"/>
          <p:cNvGrpSpPr>
            <a:grpSpLocks noChangeAspect="1"/>
          </p:cNvGrpSpPr>
          <p:nvPr/>
        </p:nvGrpSpPr>
        <p:grpSpPr>
          <a:xfrm>
            <a:off x="16823622" y="7270260"/>
            <a:ext cx="399822" cy="426988"/>
            <a:chOff x="10980622" y="5215089"/>
            <a:chExt cx="358868" cy="383251"/>
          </a:xfrm>
        </p:grpSpPr>
        <p:sp>
          <p:nvSpPr>
            <p:cNvPr id="15" name="TextBox 14"/>
            <p:cNvSpPr txBox="1"/>
            <p:nvPr/>
          </p:nvSpPr>
          <p:spPr>
            <a:xfrm>
              <a:off x="10981274" y="5215089"/>
              <a:ext cx="319089" cy="37293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2</a:t>
              </a:r>
              <a:endParaRPr lang="en-US" b="1" dirty="0">
                <a:solidFill>
                  <a:schemeClr val="bg1"/>
                </a:solidFill>
                <a:latin typeface="Oracle Sans" panose="020B0503020204020204" pitchFamily="34" charset="0"/>
                <a:cs typeface="Oracle Sans" panose="020B0503020204020204" pitchFamily="34" charset="0"/>
              </a:endParaRPr>
            </a:p>
          </p:txBody>
        </p:sp>
        <p:sp>
          <p:nvSpPr>
            <p:cNvPr id="16" name="Oval 15"/>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7" name="Group 16"/>
          <p:cNvGrpSpPr>
            <a:grpSpLocks noChangeAspect="1"/>
          </p:cNvGrpSpPr>
          <p:nvPr/>
        </p:nvGrpSpPr>
        <p:grpSpPr>
          <a:xfrm>
            <a:off x="17469555" y="7697251"/>
            <a:ext cx="399822" cy="426988"/>
            <a:chOff x="10980622" y="5215089"/>
            <a:chExt cx="358868" cy="383251"/>
          </a:xfrm>
        </p:grpSpPr>
        <p:sp>
          <p:nvSpPr>
            <p:cNvPr id="18" name="TextBox 17"/>
            <p:cNvSpPr txBox="1"/>
            <p:nvPr/>
          </p:nvSpPr>
          <p:spPr>
            <a:xfrm>
              <a:off x="10981276" y="5215089"/>
              <a:ext cx="319089" cy="37293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4</a:t>
              </a:r>
              <a:endParaRPr lang="en-US" b="1" dirty="0">
                <a:solidFill>
                  <a:schemeClr val="bg1"/>
                </a:solidFill>
                <a:latin typeface="Oracle Sans" panose="020B0503020204020204" pitchFamily="34" charset="0"/>
                <a:cs typeface="Oracle Sans" panose="020B0503020204020204" pitchFamily="34" charset="0"/>
              </a:endParaRPr>
            </a:p>
          </p:txBody>
        </p:sp>
        <p:sp>
          <p:nvSpPr>
            <p:cNvPr id="19" name="Oval 18"/>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3560" y="5116421"/>
            <a:ext cx="642938" cy="714375"/>
          </a:xfrm>
          <a:prstGeom prst="rect">
            <a:avLst/>
          </a:prstGeom>
        </p:spPr>
      </p:pic>
      <p:pic>
        <p:nvPicPr>
          <p:cNvPr id="22" name="Picture 21">
            <a:extLst>
              <a:ext uri="{FF2B5EF4-FFF2-40B4-BE49-F238E27FC236}">
                <a16:creationId xmlns="" xmlns:a16="http://schemas.microsoft.com/office/drawing/2014/main" id="{B87C5DD7-28A7-4642-A5B2-20EFF2BA73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46747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TO_NUMBER </a:t>
            </a:r>
            <a:r>
              <a:rPr lang="en-US" altLang="en-US" dirty="0">
                <a:latin typeface="+mj-lt"/>
                <a:ea typeface="+mj-ea"/>
                <a:cs typeface="Oracle Sans" panose="020B0503020204020204" pitchFamily="34" charset="0"/>
              </a:rPr>
              <a:t>and</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Courier New" panose="02070309020205020404" pitchFamily="49" charset="0"/>
              </a:rPr>
              <a:t>TO_DATE </a:t>
            </a:r>
            <a:r>
              <a:rPr lang="en-US" altLang="en-US" dirty="0">
                <a:latin typeface="+mj-lt"/>
                <a:ea typeface="+mj-ea"/>
                <a:cs typeface="Oracle Sans" panose="020B0503020204020204" pitchFamily="34" charset="0"/>
              </a:rPr>
              <a:t>Functions </a:t>
            </a:r>
          </a:p>
        </p:txBody>
      </p:sp>
      <p:sp>
        <p:nvSpPr>
          <p:cNvPr id="4" name="Rectangle 7"/>
          <p:cNvSpPr txBox="1">
            <a:spLocks noChangeArrowheads="1"/>
          </p:cNvSpPr>
          <p:nvPr/>
        </p:nvSpPr>
        <p:spPr>
          <a:xfrm>
            <a:off x="2303463" y="5617491"/>
            <a:ext cx="12817202" cy="523220"/>
          </a:xfrm>
          <a:prstGeom prst="rect">
            <a:avLst/>
          </a:prstGeom>
        </p:spPr>
        <p:txBody>
          <a:bodyPr wrap="square"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457200" indent="-457200">
              <a:buClr>
                <a:schemeClr val="accent1"/>
              </a:buClr>
              <a:buFont typeface="Arial" panose="020B0604020202020204" pitchFamily="34" charset="0"/>
              <a:buChar char="•"/>
            </a:pPr>
            <a:r>
              <a:rPr lang="en-US" altLang="en-US" sz="2800" kern="0" dirty="0">
                <a:latin typeface="Oracle Sans" panose="020B0503020204020204" pitchFamily="34" charset="0"/>
                <a:cs typeface="Oracle Sans" panose="020B0503020204020204" pitchFamily="34" charset="0"/>
              </a:rPr>
              <a:t>Convert a character string to a date format using the </a:t>
            </a:r>
            <a:r>
              <a:rPr lang="en-US" altLang="en-US" sz="2800" kern="0" dirty="0">
                <a:latin typeface="Courier New" pitchFamily="49" charset="0"/>
                <a:cs typeface="Oracle Sans" panose="020B0503020204020204" pitchFamily="34" charset="0"/>
              </a:rPr>
              <a:t>TO_DATE </a:t>
            </a:r>
            <a:r>
              <a:rPr lang="en-US" altLang="en-US" sz="2800" kern="0" dirty="0">
                <a:latin typeface="Oracle Sans" panose="020B0503020204020204" pitchFamily="34" charset="0"/>
                <a:cs typeface="Oracle Sans" panose="020B0503020204020204" pitchFamily="34" charset="0"/>
              </a:rPr>
              <a:t>function:</a:t>
            </a:r>
          </a:p>
        </p:txBody>
      </p:sp>
      <p:sp>
        <p:nvSpPr>
          <p:cNvPr id="5" name="Content Placeholder 2"/>
          <p:cNvSpPr txBox="1">
            <a:spLocks/>
          </p:cNvSpPr>
          <p:nvPr/>
        </p:nvSpPr>
        <p:spPr bwMode="gray">
          <a:xfrm>
            <a:off x="5543600" y="6361536"/>
            <a:ext cx="7383760" cy="72618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TO_DATE(</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char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format_model</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6" name="Content Placeholder 2"/>
          <p:cNvSpPr txBox="1">
            <a:spLocks/>
          </p:cNvSpPr>
          <p:nvPr/>
        </p:nvSpPr>
        <p:spPr bwMode="gray">
          <a:xfrm>
            <a:off x="5543600" y="3684361"/>
            <a:ext cx="7383760" cy="72618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TO_NUMBER(</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char</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format_model</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pic>
        <p:nvPicPr>
          <p:cNvPr id="8" name="Picture 7">
            <a:extLst>
              <a:ext uri="{FF2B5EF4-FFF2-40B4-BE49-F238E27FC236}">
                <a16:creationId xmlns="" xmlns:a16="http://schemas.microsoft.com/office/drawing/2014/main" id="{55ABA9DB-0F63-4D2E-A0EC-C214FC07C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
        <p:nvSpPr>
          <p:cNvPr id="9" name="Rectangle 8">
            <a:extLst>
              <a:ext uri="{FF2B5EF4-FFF2-40B4-BE49-F238E27FC236}">
                <a16:creationId xmlns="" xmlns:a16="http://schemas.microsoft.com/office/drawing/2014/main" id="{8C947C05-B67A-4340-955E-FF67AEC3A854}"/>
              </a:ext>
            </a:extLst>
          </p:cNvPr>
          <p:cNvSpPr/>
          <p:nvPr/>
        </p:nvSpPr>
        <p:spPr>
          <a:xfrm>
            <a:off x="2303462" y="2695228"/>
            <a:ext cx="13321257" cy="523220"/>
          </a:xfrm>
          <a:prstGeom prst="rect">
            <a:avLst/>
          </a:prstGeom>
        </p:spPr>
        <p:txBody>
          <a:bodyPr wrap="square">
            <a:spAutoFit/>
          </a:bodyPr>
          <a:lstStyle/>
          <a:p>
            <a:pPr marL="457200" indent="-457200">
              <a:buClr>
                <a:schemeClr val="accent1"/>
              </a:buClr>
              <a:buFont typeface="Arial" panose="020B0604020202020204" pitchFamily="34" charset="0"/>
              <a:buChar char="•"/>
            </a:pPr>
            <a:r>
              <a:rPr lang="en-US" altLang="en-US" sz="2800" kern="0" dirty="0">
                <a:latin typeface="Oracle Sans" panose="020B0503020204020204" pitchFamily="34" charset="0"/>
                <a:cs typeface="Oracle Sans" panose="020B0503020204020204" pitchFamily="34" charset="0"/>
              </a:rPr>
              <a:t>Convert a character string to a number format using the </a:t>
            </a:r>
            <a:r>
              <a:rPr lang="en-US" altLang="en-US" sz="2800" kern="0" dirty="0">
                <a:latin typeface="Courier New" pitchFamily="49" charset="0"/>
                <a:cs typeface="Oracle Sans" panose="020B0503020204020204" pitchFamily="34" charset="0"/>
              </a:rPr>
              <a:t>TO_NUMBER</a:t>
            </a:r>
            <a:r>
              <a:rPr lang="en-US" altLang="en-US" sz="2800" kern="0" dirty="0">
                <a:latin typeface="Oracle Sans" panose="020B0503020204020204" pitchFamily="34" charset="0"/>
                <a:cs typeface="Oracle Sans" panose="020B0503020204020204" pitchFamily="34" charset="0"/>
              </a:rPr>
              <a:t> function:</a:t>
            </a:r>
          </a:p>
        </p:txBody>
      </p:sp>
    </p:spTree>
    <p:custDataLst>
      <p:tags r:id="rId1"/>
    </p:custDataLst>
    <p:extLst>
      <p:ext uri="{BB962C8B-B14F-4D97-AF65-F5344CB8AC3E}">
        <p14:creationId xmlns:p14="http://schemas.microsoft.com/office/powerpoint/2010/main" val="198865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5454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gray">
          <a:xfrm>
            <a:off x="4067585" y="3775348"/>
            <a:ext cx="10152831"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TO_CHAR(hire_date, 'DD-Mon-YYYY')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hire_date &lt; TO_DATE('01 Jan, 10','DD Mon,RR');</a:t>
            </a:r>
          </a:p>
        </p:txBody>
      </p:sp>
      <p:sp>
        <p:nvSpPr>
          <p:cNvPr id="4" name="Rectangle 6"/>
          <p:cNvSpPr>
            <a:spLocks noGrp="1" noChangeArrowheads="1"/>
          </p:cNvSpPr>
          <p:nvPr>
            <p:ph type="title"/>
          </p:nvPr>
        </p:nvSpPr>
        <p:spPr>
          <a:xfrm>
            <a:off x="933450" y="616397"/>
            <a:ext cx="17067533"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400" dirty="0">
                <a:latin typeface="+mj-lt"/>
                <a:ea typeface="+mj-ea"/>
                <a:cs typeface="Oracle Sans" panose="020B0503020204020204" pitchFamily="34" charset="0"/>
              </a:rPr>
              <a:t>Using </a:t>
            </a:r>
            <a:r>
              <a:rPr lang="en-US" altLang="en-US" sz="4400" dirty="0">
                <a:latin typeface="Courier New" panose="02070309020205020404" pitchFamily="49" charset="0"/>
                <a:ea typeface="+mj-ea"/>
                <a:cs typeface="Courier New" panose="02070309020205020404" pitchFamily="49" charset="0"/>
              </a:rPr>
              <a:t>TO_CHAR </a:t>
            </a:r>
            <a:r>
              <a:rPr lang="en-US" altLang="en-US" sz="4400" dirty="0">
                <a:latin typeface="+mj-lt"/>
                <a:ea typeface="+mj-ea"/>
                <a:cs typeface="Oracle Sans" panose="020B0503020204020204" pitchFamily="34" charset="0"/>
              </a:rPr>
              <a:t>and </a:t>
            </a:r>
            <a:r>
              <a:rPr lang="en-US" altLang="en-US" sz="4400" dirty="0">
                <a:latin typeface="Courier New" panose="02070309020205020404" pitchFamily="49" charset="0"/>
                <a:ea typeface="+mj-ea"/>
                <a:cs typeface="Courier New" panose="02070309020205020404" pitchFamily="49" charset="0"/>
              </a:rPr>
              <a:t>TO_DATE </a:t>
            </a:r>
            <a:r>
              <a:rPr lang="en-US" altLang="en-US" sz="4400" dirty="0">
                <a:latin typeface="+mj-lt"/>
                <a:ea typeface="+mj-ea"/>
                <a:cs typeface="Oracle Sans" panose="020B0503020204020204" pitchFamily="34" charset="0"/>
              </a:rPr>
              <a:t>Functions with the RR Date Format</a:t>
            </a:r>
          </a:p>
        </p:txBody>
      </p:sp>
      <p:sp>
        <p:nvSpPr>
          <p:cNvPr id="5" name="Rectangle 7"/>
          <p:cNvSpPr txBox="1">
            <a:spLocks noChangeArrowheads="1"/>
          </p:cNvSpPr>
          <p:nvPr/>
        </p:nvSpPr>
        <p:spPr>
          <a:xfrm>
            <a:off x="935590" y="2106494"/>
            <a:ext cx="16416824" cy="1020782"/>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kern="0" dirty="0">
                <a:latin typeface="Oracle Sans" panose="020B0503020204020204" pitchFamily="34" charset="0"/>
                <a:cs typeface="Oracle Sans" panose="020B0503020204020204" pitchFamily="34" charset="0"/>
              </a:rPr>
              <a:t>To find employees hired before 2010, use the </a:t>
            </a:r>
            <a:r>
              <a:rPr lang="en-US" altLang="en-US" sz="3300" kern="0" dirty="0">
                <a:latin typeface="Courier New" pitchFamily="49" charset="0"/>
                <a:cs typeface="Oracle Sans" panose="020B0503020204020204" pitchFamily="34" charset="0"/>
              </a:rPr>
              <a:t>RR</a:t>
            </a:r>
            <a:r>
              <a:rPr lang="en-US" altLang="en-US" sz="3300" kern="0" dirty="0">
                <a:latin typeface="Oracle Sans" panose="020B0503020204020204" pitchFamily="34" charset="0"/>
                <a:cs typeface="Oracle Sans" panose="020B0503020204020204" pitchFamily="34" charset="0"/>
              </a:rPr>
              <a:t> date format, which produces the correct result if the command is run now or before the year 2049: </a:t>
            </a:r>
          </a:p>
        </p:txBody>
      </p:sp>
      <p:pic>
        <p:nvPicPr>
          <p:cNvPr id="6" name="Picture 1"/>
          <p:cNvPicPr>
            <a:picLocks noChangeAspect="1" noChangeArrowheads="1"/>
          </p:cNvPicPr>
          <p:nvPr/>
        </p:nvPicPr>
        <p:blipFill>
          <a:blip r:embed="rId4" cstate="print"/>
          <a:srcRect/>
          <a:stretch>
            <a:fillRect/>
          </a:stretch>
        </p:blipFill>
        <p:spPr bwMode="auto">
          <a:xfrm>
            <a:off x="4067585" y="5378212"/>
            <a:ext cx="6272853" cy="1143000"/>
          </a:xfrm>
          <a:prstGeom prst="rect">
            <a:avLst/>
          </a:prstGeom>
          <a:noFill/>
          <a:ln w="9525">
            <a:solidFill>
              <a:schemeClr val="tx1"/>
            </a:solidFill>
            <a:miter lim="800000"/>
            <a:headEnd/>
            <a:tailEnd/>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1352" y="5378212"/>
            <a:ext cx="642938" cy="714375"/>
          </a:xfrm>
          <a:prstGeom prst="rect">
            <a:avLst/>
          </a:prstGeom>
        </p:spPr>
      </p:pic>
      <p:pic>
        <p:nvPicPr>
          <p:cNvPr id="9" name="Picture 8">
            <a:extLst>
              <a:ext uri="{FF2B5EF4-FFF2-40B4-BE49-F238E27FC236}">
                <a16:creationId xmlns="" xmlns:a16="http://schemas.microsoft.com/office/drawing/2014/main" id="{F96903B0-CF0C-4BF7-8AA3-93A6E8D978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250372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Course Roadmap</a:t>
            </a:r>
          </a:p>
        </p:txBody>
      </p:sp>
      <p:sp>
        <p:nvSpPr>
          <p:cNvPr id="52" name="Rounded Rectangle 51"/>
          <p:cNvSpPr/>
          <p:nvPr/>
        </p:nvSpPr>
        <p:spPr bwMode="auto">
          <a:xfrm>
            <a:off x="5246060" y="2622550"/>
            <a:ext cx="12458700" cy="6251911"/>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6897508" y="588078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897508" y="7418106"/>
            <a:ext cx="8570214" cy="1246910"/>
          </a:xfrm>
          <a:prstGeom prst="roundRect">
            <a:avLst>
              <a:gd name="adj" fmla="val 28911"/>
            </a:avLst>
          </a:prstGeom>
          <a:gradFill>
            <a:gsLst>
              <a:gs pos="19000">
                <a:srgbClr val="B7A089"/>
              </a:gs>
              <a:gs pos="3000">
                <a:schemeClr val="bg2">
                  <a:lumMod val="90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6897508" y="434346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6" name="Rounded Rectangle 55"/>
          <p:cNvSpPr/>
          <p:nvPr/>
        </p:nvSpPr>
        <p:spPr bwMode="auto">
          <a:xfrm>
            <a:off x="6895609" y="2806145"/>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7" name="TextBox 56"/>
          <p:cNvSpPr txBox="1"/>
          <p:nvPr/>
        </p:nvSpPr>
        <p:spPr>
          <a:xfrm>
            <a:off x="7811908" y="3221849"/>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2: Retrieving Data using SQL </a:t>
            </a:r>
            <a:r>
              <a:rPr lang="en-US" sz="2100" dirty="0">
                <a:latin typeface="Courier New" panose="02070309020205020404" pitchFamily="49" charset="0"/>
                <a:cs typeface="Courier New" panose="02070309020205020404" pitchFamily="49" charset="0"/>
              </a:rPr>
              <a:t>SELECT</a:t>
            </a:r>
          </a:p>
        </p:txBody>
      </p:sp>
      <p:sp>
        <p:nvSpPr>
          <p:cNvPr id="58" name="TextBox 57"/>
          <p:cNvSpPr txBox="1"/>
          <p:nvPr/>
        </p:nvSpPr>
        <p:spPr>
          <a:xfrm>
            <a:off x="7906299" y="4759171"/>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3: Restricting and Sorting Data</a:t>
            </a:r>
          </a:p>
        </p:txBody>
      </p:sp>
      <p:sp>
        <p:nvSpPr>
          <p:cNvPr id="59" name="TextBox 58"/>
          <p:cNvSpPr txBox="1"/>
          <p:nvPr/>
        </p:nvSpPr>
        <p:spPr>
          <a:xfrm>
            <a:off x="7862709" y="6134906"/>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4: Using Single-Row Functions to Customize Output</a:t>
            </a:r>
          </a:p>
        </p:txBody>
      </p:sp>
      <p:sp>
        <p:nvSpPr>
          <p:cNvPr id="60" name="TextBox 59"/>
          <p:cNvSpPr txBox="1"/>
          <p:nvPr/>
        </p:nvSpPr>
        <p:spPr>
          <a:xfrm>
            <a:off x="7862709" y="7672228"/>
            <a:ext cx="713992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5: Using Conversion Functions and Conditional Expressions</a:t>
            </a:r>
          </a:p>
        </p:txBody>
      </p:sp>
      <p:sp>
        <p:nvSpPr>
          <p:cNvPr id="61" name="Isosceles Triangle 60"/>
          <p:cNvSpPr>
            <a:spLocks noChangeAspect="1"/>
          </p:cNvSpPr>
          <p:nvPr/>
        </p:nvSpPr>
        <p:spPr bwMode="auto">
          <a:xfrm rot="5400000">
            <a:off x="7158908" y="482002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2" name="Isosceles Triangle 61"/>
          <p:cNvSpPr>
            <a:spLocks noChangeAspect="1"/>
          </p:cNvSpPr>
          <p:nvPr/>
        </p:nvSpPr>
        <p:spPr bwMode="auto">
          <a:xfrm rot="5400000">
            <a:off x="7158908" y="635734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3" name="Isosceles Triangle 62"/>
          <p:cNvSpPr>
            <a:spLocks noChangeAspect="1"/>
          </p:cNvSpPr>
          <p:nvPr/>
        </p:nvSpPr>
        <p:spPr bwMode="auto">
          <a:xfrm rot="5400000">
            <a:off x="7158908" y="7894662"/>
            <a:ext cx="440700" cy="293798"/>
          </a:xfrm>
          <a:prstGeom prst="triangle">
            <a:avLst/>
          </a:prstGeom>
          <a:solidFill>
            <a:schemeClr val="accent1"/>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4" name="Isosceles Triangle 63"/>
          <p:cNvSpPr>
            <a:spLocks noChangeAspect="1"/>
          </p:cNvSpPr>
          <p:nvPr/>
        </p:nvSpPr>
        <p:spPr bwMode="auto">
          <a:xfrm rot="5400000">
            <a:off x="7158908" y="328270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grpSp>
        <p:nvGrpSpPr>
          <p:cNvPr id="65" name="Group 64"/>
          <p:cNvGrpSpPr/>
          <p:nvPr/>
        </p:nvGrpSpPr>
        <p:grpSpPr>
          <a:xfrm>
            <a:off x="15467722" y="7591772"/>
            <a:ext cx="2461254" cy="887534"/>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9" name="TextBox 68"/>
            <p:cNvSpPr txBox="1"/>
            <p:nvPr/>
          </p:nvSpPr>
          <p:spPr>
            <a:xfrm>
              <a:off x="10098845" y="1740796"/>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70" name="Rounded Rectangle 69"/>
          <p:cNvSpPr/>
          <p:nvPr/>
        </p:nvSpPr>
        <p:spPr bwMode="auto">
          <a:xfrm>
            <a:off x="4903657" y="419583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903657"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903657"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903657"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978791" y="2190750"/>
            <a:ext cx="5133660" cy="72009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920272"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920272"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920272"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920272"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TextBox 78"/>
          <p:cNvSpPr txBox="1"/>
          <p:nvPr/>
        </p:nvSpPr>
        <p:spPr>
          <a:xfrm>
            <a:off x="1456497" y="3150178"/>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456496"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456496"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456497" y="786971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Lesson Agenda</a:t>
            </a:r>
          </a:p>
        </p:txBody>
      </p:sp>
      <p:pic>
        <p:nvPicPr>
          <p:cNvPr id="7" name="Picture 5"/>
          <p:cNvPicPr>
            <a:picLocks noChangeAspect="1"/>
          </p:cNvPicPr>
          <p:nvPr/>
        </p:nvPicPr>
        <p:blipFill>
          <a:blip r:embed="rId4" cstate="print"/>
          <a:srcRect/>
          <a:stretch>
            <a:fillRect/>
          </a:stretch>
        </p:blipFill>
        <p:spPr bwMode="auto">
          <a:xfrm>
            <a:off x="14980447" y="6674647"/>
            <a:ext cx="1828800" cy="2271713"/>
          </a:xfrm>
          <a:prstGeom prst="rect">
            <a:avLst/>
          </a:prstGeom>
          <a:noFill/>
          <a:ln w="9525">
            <a:noFill/>
            <a:miter lim="800000"/>
            <a:headEnd/>
            <a:tailEnd/>
          </a:ln>
        </p:spPr>
      </p:pic>
      <p:sp>
        <p:nvSpPr>
          <p:cNvPr id="10" name="Rectangle 5">
            <a:extLst>
              <a:ext uri="{FF2B5EF4-FFF2-40B4-BE49-F238E27FC236}">
                <a16:creationId xmlns="" xmlns:a16="http://schemas.microsoft.com/office/drawing/2014/main" id="{E7FECC55-2331-4E11-AE48-0131865F0E0A}"/>
              </a:ext>
            </a:extLst>
          </p:cNvPr>
          <p:cNvSpPr>
            <a:spLocks noGrp="1" noChangeArrowheads="1"/>
          </p:cNvSpPr>
          <p:nvPr>
            <p:ph idx="1"/>
          </p:nvPr>
        </p:nvSpPr>
        <p:spPr>
          <a:xfrm>
            <a:off x="933450" y="1975148"/>
            <a:ext cx="16421100" cy="826661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Implicit and explicit data type conversion</a:t>
            </a:r>
          </a:p>
          <a:p>
            <a:pPr lvl="1">
              <a:buClr>
                <a:schemeClr val="tx1">
                  <a:lumMod val="50000"/>
                  <a:lumOff val="50000"/>
                </a:schemeClr>
              </a:buClr>
            </a:pPr>
            <a:r>
              <a:rPr lang="en-US" altLang="en-US" sz="3000" dirty="0">
                <a:solidFill>
                  <a:schemeClr val="tx1">
                    <a:lumMod val="50000"/>
                    <a:lumOff val="50000"/>
                  </a:schemeClr>
                </a:solidFill>
                <a:latin typeface="Courier New" pitchFamily="49" charset="0"/>
                <a:cs typeface="Oracle Sans" panose="020B0503020204020204" pitchFamily="34" charset="0"/>
              </a:rPr>
              <a:t>TO_CHAR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TO_DATE</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TO_NUMBER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functions in Oracle</a:t>
            </a:r>
          </a:p>
          <a:p>
            <a:pPr lvl="1" eaLnBrk="1" hangingPunct="1">
              <a:buClr>
                <a:schemeClr val="accent1"/>
              </a:buClr>
            </a:pPr>
            <a:r>
              <a:rPr lang="en-US" altLang="en-US" sz="3000" dirty="0">
                <a:latin typeface="Oracle Sans" panose="020B0503020204020204" pitchFamily="34" charset="0"/>
                <a:cs typeface="Oracle Sans" panose="020B0503020204020204" pitchFamily="34" charset="0"/>
              </a:rPr>
              <a:t>Using the </a:t>
            </a:r>
            <a:r>
              <a:rPr lang="en-US" altLang="en-US" sz="3000" dirty="0">
                <a:latin typeface="Courier New" pitchFamily="49" charset="0"/>
                <a:cs typeface="Oracle Sans" panose="020B0503020204020204" pitchFamily="34" charset="0"/>
              </a:rPr>
              <a:t>CAST()</a:t>
            </a:r>
            <a:r>
              <a:rPr lang="en-US" altLang="en-US" sz="3000" dirty="0">
                <a:latin typeface="Oracle Sans" panose="020B0503020204020204" pitchFamily="34" charset="0"/>
                <a:cs typeface="Oracle Sans" panose="020B0503020204020204" pitchFamily="34" charset="0"/>
              </a:rPr>
              <a:t> function</a:t>
            </a:r>
          </a:p>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General functions:</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NVL2</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NULLIF</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COALESCE</a:t>
            </a:r>
          </a:p>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Conditional expressions:</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eaLnBrk="1" hangingPunct="1">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cs typeface="Oracle Sans" panose="020B0503020204020204" pitchFamily="34" charset="0"/>
              </a:rPr>
              <a:t>Searched </a:t>
            </a: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DECODE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JSON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JSON_QUERY</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JSON_TABLE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JSON_VALUE</a:t>
            </a:r>
          </a:p>
          <a:p>
            <a:pPr lvl="2" eaLnBrk="1" hangingPunct="1">
              <a:buClr>
                <a:srgbClr val="A6A6A6"/>
              </a:buClr>
            </a:pPr>
            <a:endParaRPr lang="en-US" altLang="en-US" dirty="0">
              <a:solidFill>
                <a:schemeClr val="tx1">
                  <a:lumMod val="25000"/>
                  <a:lumOff val="75000"/>
                </a:schemeClr>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60780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Using the </a:t>
            </a:r>
            <a:r>
              <a:rPr lang="en-US" dirty="0">
                <a:latin typeface="Courier New" panose="02070309020205020404" pitchFamily="49" charset="0"/>
                <a:ea typeface="+mj-ea"/>
                <a:cs typeface="Courier New" panose="02070309020205020404" pitchFamily="49" charset="0"/>
              </a:rPr>
              <a:t>CAST() </a:t>
            </a:r>
            <a:r>
              <a:rPr lang="en-US" dirty="0">
                <a:latin typeface="+mj-lt"/>
                <a:ea typeface="+mj-ea"/>
                <a:cs typeface="Oracle Sans" panose="020B0503020204020204" pitchFamily="34" charset="0"/>
              </a:rPr>
              <a:t>function in Oracle </a:t>
            </a:r>
          </a:p>
        </p:txBody>
      </p:sp>
      <p:sp>
        <p:nvSpPr>
          <p:cNvPr id="3" name="Content Placeholder 2"/>
          <p:cNvSpPr>
            <a:spLocks noGrp="1"/>
          </p:cNvSpPr>
          <p:nvPr>
            <p:ph idx="1"/>
          </p:nvPr>
        </p:nvSpPr>
        <p:spPr>
          <a:xfrm>
            <a:off x="4463480" y="2272710"/>
            <a:ext cx="9051641" cy="595544"/>
          </a:xfrm>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solidFill>
                  <a:srgbClr val="000000"/>
                </a:solidFill>
                <a:latin typeface="Courier New" panose="02070309020205020404" pitchFamily="49" charset="0"/>
                <a:cs typeface="Courier New" panose="02070309020205020404" pitchFamily="49" charset="0"/>
              </a:rPr>
              <a:t>CAST</a:t>
            </a:r>
            <a:r>
              <a:rPr lang="en-US" dirty="0">
                <a:latin typeface="Oracle Sans" panose="020B0503020204020204" pitchFamily="34" charset="0"/>
                <a:cs typeface="Oracle Sans" panose="020B0503020204020204" pitchFamily="34" charset="0"/>
              </a:rPr>
              <a:t> lets you convert one data type to another.</a:t>
            </a:r>
          </a:p>
        </p:txBody>
      </p:sp>
      <p:sp>
        <p:nvSpPr>
          <p:cNvPr id="4" name="Content Placeholder 2"/>
          <p:cNvSpPr txBox="1">
            <a:spLocks/>
          </p:cNvSpPr>
          <p:nvPr/>
        </p:nvSpPr>
        <p:spPr bwMode="gray">
          <a:xfrm>
            <a:off x="4463480" y="2873359"/>
            <a:ext cx="875492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CAST(input_value as destination_type)</a:t>
            </a:r>
          </a:p>
        </p:txBody>
      </p:sp>
      <p:grpSp>
        <p:nvGrpSpPr>
          <p:cNvPr id="15" name="Group 14">
            <a:extLst>
              <a:ext uri="{FF2B5EF4-FFF2-40B4-BE49-F238E27FC236}">
                <a16:creationId xmlns="" xmlns:a16="http://schemas.microsoft.com/office/drawing/2014/main" id="{5DAEF243-60FA-4B7C-BAB6-78FCFD036092}"/>
              </a:ext>
            </a:extLst>
          </p:cNvPr>
          <p:cNvGrpSpPr/>
          <p:nvPr/>
        </p:nvGrpSpPr>
        <p:grpSpPr>
          <a:xfrm>
            <a:off x="4439120" y="4062363"/>
            <a:ext cx="9409761" cy="4578660"/>
            <a:chOff x="4513443" y="4512298"/>
            <a:chExt cx="9409761" cy="4578660"/>
          </a:xfrm>
        </p:grpSpPr>
        <p:grpSp>
          <p:nvGrpSpPr>
            <p:cNvPr id="14" name="Group 13">
              <a:extLst>
                <a:ext uri="{FF2B5EF4-FFF2-40B4-BE49-F238E27FC236}">
                  <a16:creationId xmlns="" xmlns:a16="http://schemas.microsoft.com/office/drawing/2014/main" id="{663C1654-709C-487A-A2E5-DB6029D9FCEE}"/>
                </a:ext>
              </a:extLst>
            </p:cNvPr>
            <p:cNvGrpSpPr/>
            <p:nvPr/>
          </p:nvGrpSpPr>
          <p:grpSpPr>
            <a:xfrm>
              <a:off x="4513443" y="4512298"/>
              <a:ext cx="8918888" cy="4578660"/>
              <a:chOff x="4513443" y="4512298"/>
              <a:chExt cx="8918888" cy="4578660"/>
            </a:xfrm>
          </p:grpSpPr>
          <p:sp>
            <p:nvSpPr>
              <p:cNvPr id="5" name="TextBox 4"/>
              <p:cNvSpPr txBox="1"/>
              <p:nvPr/>
            </p:nvSpPr>
            <p:spPr>
              <a:xfrm>
                <a:off x="4513443" y="4512298"/>
                <a:ext cx="5943600" cy="57708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150" dirty="0">
                    <a:solidFill>
                      <a:srgbClr val="000000"/>
                    </a:solidFill>
                    <a:latin typeface="Oracle Sans" panose="020B0503020204020204" pitchFamily="34" charset="0"/>
                    <a:cs typeface="Oracle Sans" panose="020B0503020204020204" pitchFamily="34" charset="0"/>
                  </a:rPr>
                  <a:t>Examples:</a:t>
                </a:r>
              </a:p>
            </p:txBody>
          </p:sp>
          <p:sp>
            <p:nvSpPr>
              <p:cNvPr id="6" name="Content Placeholder 2"/>
              <p:cNvSpPr txBox="1">
                <a:spLocks/>
              </p:cNvSpPr>
              <p:nvPr/>
            </p:nvSpPr>
            <p:spPr bwMode="gray">
              <a:xfrm>
                <a:off x="4513443" y="5143501"/>
                <a:ext cx="8918888"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 last_name,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&lt; CAST(CONCAT('9', '0') AS DECIMAL(2,0));</a:t>
                </a:r>
              </a:p>
            </p:txBody>
          </p:sp>
          <p:sp>
            <p:nvSpPr>
              <p:cNvPr id="7" name="Content Placeholder 2"/>
              <p:cNvSpPr txBox="1">
                <a:spLocks/>
              </p:cNvSpPr>
              <p:nvPr/>
            </p:nvSpPr>
            <p:spPr bwMode="gray">
              <a:xfrm>
                <a:off x="4513443" y="7350115"/>
                <a:ext cx="8918888"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 last_name,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INSTR(CAST(salary AS VARCHAR2(30)), '5') &gt; 0;</a:t>
                </a:r>
              </a:p>
            </p:txBody>
          </p:sp>
        </p:grpSp>
        <p:sp>
          <p:nvSpPr>
            <p:cNvPr id="8" name="Oval 33"/>
            <p:cNvSpPr>
              <a:spLocks noChangeAspect="1" noChangeArrowheads="1"/>
            </p:cNvSpPr>
            <p:nvPr/>
          </p:nvSpPr>
          <p:spPr bwMode="auto">
            <a:xfrm>
              <a:off x="13233297" y="480432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9" name="Oval 33"/>
            <p:cNvSpPr>
              <a:spLocks noChangeAspect="1" noChangeArrowheads="1"/>
            </p:cNvSpPr>
            <p:nvPr/>
          </p:nvSpPr>
          <p:spPr bwMode="auto">
            <a:xfrm>
              <a:off x="13233297" y="710262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pic>
        <p:nvPicPr>
          <p:cNvPr id="13" name="Picture 12">
            <a:extLst>
              <a:ext uri="{FF2B5EF4-FFF2-40B4-BE49-F238E27FC236}">
                <a16:creationId xmlns="" xmlns:a16="http://schemas.microsoft.com/office/drawing/2014/main" id="{706DAC3A-1917-4D82-B463-1B8E9143E3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49164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156528" y="4571999"/>
            <a:ext cx="2433642" cy="58293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Rounded Rectangle 9"/>
          <p:cNvSpPr/>
          <p:nvPr/>
        </p:nvSpPr>
        <p:spPr bwMode="auto">
          <a:xfrm>
            <a:off x="13716000" y="5943600"/>
            <a:ext cx="3429000" cy="30861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338" name="Rectangle 26"/>
          <p:cNvSpPr>
            <a:spLocks noGrp="1" noChangeArrowheads="1"/>
          </p:cNvSpPr>
          <p:nvPr>
            <p:ph type="title"/>
          </p:nvPr>
        </p:nvSpPr>
        <p:spPr>
          <a:xfrm>
            <a:off x="933451" y="390972"/>
            <a:ext cx="17101664"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ea typeface="+mj-ea"/>
                <a:cs typeface="Oracle Sans" panose="020B0503020204020204" pitchFamily="34" charset="0"/>
              </a:rPr>
              <a:t>Explicit Data Type Conversion of Strings to Numbers in MySQL</a:t>
            </a:r>
          </a:p>
        </p:txBody>
      </p:sp>
      <p:grpSp>
        <p:nvGrpSpPr>
          <p:cNvPr id="11" name="Group 10"/>
          <p:cNvGrpSpPr/>
          <p:nvPr/>
        </p:nvGrpSpPr>
        <p:grpSpPr>
          <a:xfrm>
            <a:off x="13931051" y="6062615"/>
            <a:ext cx="2923533" cy="2949042"/>
            <a:chOff x="9861345" y="4269304"/>
            <a:chExt cx="1949022" cy="1966028"/>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5218" y="4269304"/>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61345" y="5503812"/>
              <a:ext cx="731520" cy="731520"/>
            </a:xfrm>
            <a:prstGeom prst="rect">
              <a:avLst/>
            </a:prstGeom>
          </p:spPr>
        </p:pic>
      </p:grpSp>
      <p:sp>
        <p:nvSpPr>
          <p:cNvPr id="14" name="Content Placeholder 2"/>
          <p:cNvSpPr txBox="1">
            <a:spLocks/>
          </p:cNvSpPr>
          <p:nvPr/>
        </p:nvSpPr>
        <p:spPr bwMode="gray">
          <a:xfrm>
            <a:off x="2494461" y="4109429"/>
            <a:ext cx="13299079"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 last_name, department_id 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&lt; CAST(CONCAT('9', '0') AS DECIMAL(2,0));</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8913" y="5277117"/>
            <a:ext cx="3690174" cy="4618911"/>
          </a:xfrm>
          <a:prstGeom prst="rect">
            <a:avLst/>
          </a:prstGeom>
          <a:ln>
            <a:solidFill>
              <a:schemeClr val="tx1"/>
            </a:solidFill>
          </a:ln>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79704" y="5277117"/>
            <a:ext cx="680564" cy="68580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000" y="713284"/>
            <a:ext cx="680564" cy="685800"/>
          </a:xfrm>
          <a:prstGeom prst="rect">
            <a:avLst/>
          </a:prstGeom>
        </p:spPr>
      </p:pic>
      <p:sp>
        <p:nvSpPr>
          <p:cNvPr id="21" name="Rectangle 27">
            <a:extLst>
              <a:ext uri="{FF2B5EF4-FFF2-40B4-BE49-F238E27FC236}">
                <a16:creationId xmlns="" xmlns:a16="http://schemas.microsoft.com/office/drawing/2014/main" id="{070B6D15-E671-478E-A931-B68FE3071150}"/>
              </a:ext>
            </a:extLst>
          </p:cNvPr>
          <p:cNvSpPr>
            <a:spLocks noGrp="1" noChangeArrowheads="1"/>
          </p:cNvSpPr>
          <p:nvPr>
            <p:ph idx="1"/>
          </p:nvPr>
        </p:nvSpPr>
        <p:spPr>
          <a:xfrm>
            <a:off x="933450" y="227330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anose="02070309020205020404" pitchFamily="49" charset="0"/>
                <a:cs typeface="Oracle Sans" panose="020B0503020204020204" pitchFamily="34" charset="0"/>
              </a:rPr>
              <a:t>CAST()</a:t>
            </a:r>
            <a:r>
              <a:rPr lang="en-US" altLang="en-US" dirty="0">
                <a:latin typeface="Oracle Sans" panose="020B0503020204020204" pitchFamily="34" charset="0"/>
                <a:cs typeface="Oracle Sans" panose="020B0503020204020204" pitchFamily="34" charset="0"/>
              </a:rPr>
              <a:t> function to explicitly convert strings to numbers. In this example, two strings are concatenated and then explicitly converted to a </a:t>
            </a:r>
            <a:r>
              <a:rPr lang="en-US" altLang="en-US" dirty="0">
                <a:latin typeface="Courier New" panose="02070309020205020404" pitchFamily="49" charset="0"/>
                <a:cs typeface="Oracle Sans" panose="020B0503020204020204" pitchFamily="34" charset="0"/>
              </a:rPr>
              <a:t>DECIMAL</a:t>
            </a:r>
            <a:r>
              <a:rPr lang="en-US" altLang="en-US" dirty="0">
                <a:latin typeface="Oracle Sans" panose="020B0503020204020204" pitchFamily="34" charset="0"/>
                <a:cs typeface="Oracle Sans" panose="020B0503020204020204" pitchFamily="34" charset="0"/>
              </a:rPr>
              <a:t> numeric data type to compare to the numeric department ID.</a:t>
            </a:r>
          </a:p>
        </p:txBody>
      </p:sp>
    </p:spTree>
    <p:custDataLst>
      <p:tags r:id="rId1"/>
    </p:custDataLst>
    <p:extLst>
      <p:ext uri="{BB962C8B-B14F-4D97-AF65-F5344CB8AC3E}">
        <p14:creationId xmlns:p14="http://schemas.microsoft.com/office/powerpoint/2010/main" val="286707331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156528" y="4571999"/>
            <a:ext cx="2433642" cy="58293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Rounded Rectangle 9"/>
          <p:cNvSpPr/>
          <p:nvPr/>
        </p:nvSpPr>
        <p:spPr bwMode="auto">
          <a:xfrm>
            <a:off x="13716000" y="5943600"/>
            <a:ext cx="3429000" cy="30861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338" name="Rectangle 26"/>
          <p:cNvSpPr>
            <a:spLocks noGrp="1" noChangeArrowheads="1"/>
          </p:cNvSpPr>
          <p:nvPr>
            <p:ph type="title"/>
          </p:nvPr>
        </p:nvSpPr>
        <p:spPr>
          <a:xfrm>
            <a:off x="933451" y="390972"/>
            <a:ext cx="17101664"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ea typeface="+mj-ea"/>
                <a:cs typeface="Oracle Sans" panose="020B0503020204020204" pitchFamily="34" charset="0"/>
              </a:rPr>
              <a:t>Explicit Data Type Conversion of Numbers to Strings in MySQL</a:t>
            </a:r>
          </a:p>
        </p:txBody>
      </p:sp>
      <p:sp>
        <p:nvSpPr>
          <p:cNvPr id="14339" name="Rectangle 27"/>
          <p:cNvSpPr>
            <a:spLocks noGrp="1" noChangeArrowheads="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anose="02070309020205020404" pitchFamily="49" charset="0"/>
                <a:cs typeface="Oracle Sans" panose="020B0503020204020204" pitchFamily="34" charset="0"/>
              </a:rPr>
              <a:t>CAST()</a:t>
            </a:r>
            <a:r>
              <a:rPr lang="en-US" altLang="en-US" dirty="0">
                <a:latin typeface="Oracle Sans" panose="020B0503020204020204" pitchFamily="34" charset="0"/>
                <a:cs typeface="Oracle Sans" panose="020B0503020204020204" pitchFamily="34" charset="0"/>
              </a:rPr>
              <a:t> function to explicitly convert strings to numbers. In this example, the salary column is explicitly converted to a string to determine if it contains a character.</a:t>
            </a:r>
          </a:p>
        </p:txBody>
      </p:sp>
      <p:grpSp>
        <p:nvGrpSpPr>
          <p:cNvPr id="11" name="Group 10"/>
          <p:cNvGrpSpPr/>
          <p:nvPr/>
        </p:nvGrpSpPr>
        <p:grpSpPr>
          <a:xfrm>
            <a:off x="13895075" y="6106268"/>
            <a:ext cx="3004940" cy="2923433"/>
            <a:chOff x="9807074" y="4201412"/>
            <a:chExt cx="2003293" cy="1948955"/>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7074" y="5360791"/>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64931" y="4201412"/>
              <a:ext cx="731520" cy="731520"/>
            </a:xfrm>
            <a:prstGeom prst="rect">
              <a:avLst/>
            </a:prstGeom>
          </p:spPr>
        </p:pic>
      </p:grpSp>
      <p:sp>
        <p:nvSpPr>
          <p:cNvPr id="14" name="Content Placeholder 2"/>
          <p:cNvSpPr txBox="1">
            <a:spLocks/>
          </p:cNvSpPr>
          <p:nvPr/>
        </p:nvSpPr>
        <p:spPr bwMode="gray">
          <a:xfrm>
            <a:off x="5106062" y="4094205"/>
            <a:ext cx="807587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 last_name,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INSTR(CAST(salary AS CHAR), '5');</a:t>
            </a: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21808" y="5755848"/>
            <a:ext cx="3244383" cy="1547892"/>
          </a:xfrm>
          <a:prstGeom prst="rect">
            <a:avLst/>
          </a:prstGeom>
          <a:ln>
            <a:solidFill>
              <a:schemeClr val="tx1"/>
            </a:solidFill>
          </a:ln>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3577" y="5755848"/>
            <a:ext cx="680564" cy="685800"/>
          </a:xfrm>
          <a:prstGeom prst="rect">
            <a:avLst/>
          </a:prstGeom>
        </p:spPr>
      </p:pic>
      <p:pic>
        <p:nvPicPr>
          <p:cNvPr id="17" name="Picture 16">
            <a:extLst>
              <a:ext uri="{FF2B5EF4-FFF2-40B4-BE49-F238E27FC236}">
                <a16:creationId xmlns="" xmlns:a16="http://schemas.microsoft.com/office/drawing/2014/main" id="{F46B28D3-7A3E-4C4B-8883-CB6DC7593C9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000" y="679004"/>
            <a:ext cx="680564" cy="685800"/>
          </a:xfrm>
          <a:prstGeom prst="rect">
            <a:avLst/>
          </a:prstGeom>
        </p:spPr>
      </p:pic>
    </p:spTree>
    <p:custDataLst>
      <p:tags r:id="rId1"/>
    </p:custDataLst>
    <p:extLst>
      <p:ext uri="{BB962C8B-B14F-4D97-AF65-F5344CB8AC3E}">
        <p14:creationId xmlns:p14="http://schemas.microsoft.com/office/powerpoint/2010/main" val="413361440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Lesson Agenda</a:t>
            </a:r>
          </a:p>
        </p:txBody>
      </p:sp>
      <p:sp>
        <p:nvSpPr>
          <p:cNvPr id="10" name="Rectangle 5">
            <a:extLst>
              <a:ext uri="{FF2B5EF4-FFF2-40B4-BE49-F238E27FC236}">
                <a16:creationId xmlns="" xmlns:a16="http://schemas.microsoft.com/office/drawing/2014/main" id="{DD617ABA-1D36-4A61-8B9E-BC496955F763}"/>
              </a:ext>
            </a:extLst>
          </p:cNvPr>
          <p:cNvSpPr>
            <a:spLocks noGrp="1" noChangeArrowheads="1"/>
          </p:cNvSpPr>
          <p:nvPr>
            <p:ph idx="1"/>
          </p:nvPr>
        </p:nvSpPr>
        <p:spPr>
          <a:xfrm>
            <a:off x="933450" y="1975148"/>
            <a:ext cx="16421100" cy="826661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rgbClr val="A6A6A6"/>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Implicit and explicit data type conversion</a:t>
            </a:r>
          </a:p>
          <a:p>
            <a:pPr lvl="1">
              <a:buClr>
                <a:srgbClr val="A6A6A6"/>
              </a:buClr>
            </a:pPr>
            <a:r>
              <a:rPr lang="en-US" altLang="en-US" sz="3000" dirty="0">
                <a:solidFill>
                  <a:schemeClr val="tx1">
                    <a:lumMod val="50000"/>
                    <a:lumOff val="50000"/>
                  </a:schemeClr>
                </a:solidFill>
                <a:latin typeface="Courier New" pitchFamily="49" charset="0"/>
                <a:cs typeface="Oracle Sans" panose="020B0503020204020204" pitchFamily="34" charset="0"/>
              </a:rPr>
              <a:t>TO_CHAR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TO_DATE</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TO_NUMBER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functions in Oracle</a:t>
            </a:r>
          </a:p>
          <a:p>
            <a:pPr lvl="1">
              <a:buClr>
                <a:srgbClr val="A6A6A6"/>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sz="3000" dirty="0">
                <a:solidFill>
                  <a:schemeClr val="tx1">
                    <a:lumMod val="50000"/>
                    <a:lumOff val="50000"/>
                  </a:schemeClr>
                </a:solidFill>
                <a:latin typeface="Courier New" pitchFamily="49" charset="0"/>
                <a:cs typeface="Oracle Sans" panose="020B0503020204020204" pitchFamily="34" charset="0"/>
              </a:rPr>
              <a:t>CAST()</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 in MySQL</a:t>
            </a:r>
          </a:p>
          <a:p>
            <a:pPr lvl="1">
              <a:buClr>
                <a:schemeClr val="accent1"/>
              </a:buClr>
            </a:pPr>
            <a:r>
              <a:rPr lang="en-US" altLang="en-US" sz="3000" dirty="0">
                <a:latin typeface="Oracle Sans" panose="020B0503020204020204" pitchFamily="34" charset="0"/>
                <a:cs typeface="Oracle Sans" panose="020B0503020204020204" pitchFamily="34" charset="0"/>
              </a:rPr>
              <a:t>General functions:</a:t>
            </a:r>
          </a:p>
          <a:p>
            <a:pPr lvl="2">
              <a:buClr>
                <a:schemeClr val="accent1"/>
              </a:buClr>
            </a:pPr>
            <a:r>
              <a:rPr lang="en-US" altLang="en-US" sz="2800" dirty="0">
                <a:latin typeface="Courier New" pitchFamily="49" charset="0"/>
                <a:cs typeface="Oracle Sans" panose="020B0503020204020204" pitchFamily="34" charset="0"/>
              </a:rPr>
              <a:t>NVL</a:t>
            </a:r>
          </a:p>
          <a:p>
            <a:pPr lvl="2">
              <a:buClr>
                <a:schemeClr val="accent1"/>
              </a:buClr>
            </a:pPr>
            <a:r>
              <a:rPr lang="en-US" altLang="en-US" sz="2800" dirty="0">
                <a:latin typeface="Courier New" pitchFamily="49" charset="0"/>
                <a:cs typeface="Oracle Sans" panose="020B0503020204020204" pitchFamily="34" charset="0"/>
              </a:rPr>
              <a:t>NVL2</a:t>
            </a:r>
          </a:p>
          <a:p>
            <a:pPr lvl="2">
              <a:buClr>
                <a:schemeClr val="accent1"/>
              </a:buClr>
            </a:pPr>
            <a:r>
              <a:rPr lang="en-US" altLang="en-US" sz="2800" dirty="0">
                <a:latin typeface="Courier New" pitchFamily="49" charset="0"/>
                <a:cs typeface="Oracle Sans" panose="020B0503020204020204" pitchFamily="34" charset="0"/>
              </a:rPr>
              <a:t>NULLIF</a:t>
            </a:r>
          </a:p>
          <a:p>
            <a:pPr lvl="2">
              <a:buClr>
                <a:schemeClr val="accent1"/>
              </a:buClr>
            </a:pPr>
            <a:r>
              <a:rPr lang="en-US" altLang="en-US" sz="2800" dirty="0">
                <a:latin typeface="Courier New" pitchFamily="49" charset="0"/>
                <a:cs typeface="Oracle Sans" panose="020B0503020204020204" pitchFamily="34" charset="0"/>
              </a:rPr>
              <a:t>COALESCE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Conditional expressions: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cs typeface="Oracle Sans" panose="020B0503020204020204" pitchFamily="34" charset="0"/>
              </a:rPr>
              <a:t>Searched </a:t>
            </a: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DECODE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JSON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JSON_QUERY</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JSON_TABLE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JSON_VALUE</a:t>
            </a:r>
          </a:p>
          <a:p>
            <a:pPr lvl="2">
              <a:buClr>
                <a:srgbClr val="A6A6A6"/>
              </a:buClr>
            </a:pPr>
            <a:endParaRPr lang="en-US" altLang="en-US" dirty="0">
              <a:solidFill>
                <a:schemeClr val="tx1">
                  <a:lumMod val="50000"/>
                  <a:lumOff val="50000"/>
                </a:schemeClr>
              </a:solidFill>
              <a:latin typeface="Courier New" pitchFamily="49" charset="0"/>
              <a:cs typeface="Oracle Sans" panose="020B0503020204020204" pitchFamily="34" charset="0"/>
            </a:endParaRPr>
          </a:p>
        </p:txBody>
      </p:sp>
      <p:pic>
        <p:nvPicPr>
          <p:cNvPr id="5" name="Picture 5">
            <a:extLst>
              <a:ext uri="{FF2B5EF4-FFF2-40B4-BE49-F238E27FC236}">
                <a16:creationId xmlns="" xmlns:a16="http://schemas.microsoft.com/office/drawing/2014/main" id="{2D37E62D-75A3-4768-888C-48ACAF442622}"/>
              </a:ext>
            </a:extLst>
          </p:cNvPr>
          <p:cNvPicPr>
            <a:picLocks noChangeAspect="1"/>
          </p:cNvPicPr>
          <p:nvPr/>
        </p:nvPicPr>
        <p:blipFill>
          <a:blip r:embed="rId4" cstate="print"/>
          <a:srcRect/>
          <a:stretch>
            <a:fillRect/>
          </a:stretch>
        </p:blipFill>
        <p:spPr bwMode="auto">
          <a:xfrm>
            <a:off x="14980447" y="6674647"/>
            <a:ext cx="1828800" cy="22717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3685676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6"/>
          <p:cNvGrpSpPr>
            <a:grpSpLocks/>
          </p:cNvGrpSpPr>
          <p:nvPr/>
        </p:nvGrpSpPr>
        <p:grpSpPr bwMode="auto">
          <a:xfrm rot="5400000">
            <a:off x="5769295" y="-3083465"/>
            <a:ext cx="6706141" cy="18244731"/>
            <a:chOff x="4114800" y="83955"/>
            <a:chExt cx="4876802" cy="6322148"/>
          </a:xfrm>
        </p:grpSpPr>
        <p:sp>
          <p:nvSpPr>
            <p:cNvPr id="5" name="Rectangle 4"/>
            <p:cNvSpPr/>
            <p:nvPr/>
          </p:nvSpPr>
          <p:spPr bwMode="auto">
            <a:xfrm rot="5400000">
              <a:off x="5211753" y="2626254"/>
              <a:ext cx="2682897" cy="4876801"/>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Rectangle 5"/>
            <p:cNvSpPr/>
            <p:nvPr/>
          </p:nvSpPr>
          <p:spPr bwMode="auto">
            <a:xfrm rot="5400000">
              <a:off x="4956621" y="-757866"/>
              <a:ext cx="3193160" cy="4876801"/>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sp>
        <p:nvSpPr>
          <p:cNvPr id="7"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General Functions</a:t>
            </a:r>
          </a:p>
        </p:txBody>
      </p:sp>
      <p:sp>
        <p:nvSpPr>
          <p:cNvPr id="8" name="Rectangle 5"/>
          <p:cNvSpPr>
            <a:spLocks noGrp="1" noChangeArrowheads="1"/>
          </p:cNvSpPr>
          <p:nvPr>
            <p:ph idx="1"/>
          </p:nvPr>
        </p:nvSpPr>
        <p:spPr>
          <a:xfrm>
            <a:off x="933451" y="2047156"/>
            <a:ext cx="15612988" cy="567139"/>
          </a:xfrm>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following functions pertain to using nulls and can be used with any data type:</a:t>
            </a:r>
          </a:p>
        </p:txBody>
      </p:sp>
      <p:sp>
        <p:nvSpPr>
          <p:cNvPr id="9" name="Oval 8"/>
          <p:cNvSpPr/>
          <p:nvPr/>
        </p:nvSpPr>
        <p:spPr bwMode="auto">
          <a:xfrm>
            <a:off x="9099417" y="5652216"/>
            <a:ext cx="6400800" cy="16002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TextBox 3"/>
          <p:cNvSpPr txBox="1">
            <a:spLocks noChangeArrowheads="1"/>
          </p:cNvSpPr>
          <p:nvPr/>
        </p:nvSpPr>
        <p:spPr bwMode="auto">
          <a:xfrm>
            <a:off x="9653833" y="5975263"/>
            <a:ext cx="5291969" cy="954107"/>
          </a:xfrm>
          <a:prstGeom prst="rect">
            <a:avLst/>
          </a:prstGeom>
          <a:noFill/>
          <a:ln w="9525">
            <a:noFill/>
            <a:miter lim="800000"/>
            <a:headEnd/>
            <a:tailEnd/>
          </a:ln>
        </p:spPr>
        <p:txBody>
          <a:bodyPr wrap="square"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b="1" dirty="0">
                <a:latin typeface="Courier New" pitchFamily="49" charset="0"/>
                <a:cs typeface="Courier New" pitchFamily="49" charset="0"/>
              </a:rPr>
              <a:t>COALESCE (expr1, expr2,  </a:t>
            </a:r>
          </a:p>
          <a:p>
            <a:r>
              <a:rPr lang="en-US" altLang="en-US" sz="2800" b="1" dirty="0">
                <a:latin typeface="Courier New" pitchFamily="49" charset="0"/>
                <a:cs typeface="Courier New" pitchFamily="49" charset="0"/>
              </a:rPr>
              <a:t>			..., exprn)</a:t>
            </a:r>
          </a:p>
        </p:txBody>
      </p:sp>
      <p:sp>
        <p:nvSpPr>
          <p:cNvPr id="11" name="Oval 10"/>
          <p:cNvSpPr/>
          <p:nvPr/>
        </p:nvSpPr>
        <p:spPr bwMode="auto">
          <a:xfrm>
            <a:off x="3179921" y="5652216"/>
            <a:ext cx="4686300" cy="16002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TextBox 4"/>
          <p:cNvSpPr txBox="1">
            <a:spLocks noChangeArrowheads="1"/>
          </p:cNvSpPr>
          <p:nvPr/>
        </p:nvSpPr>
        <p:spPr bwMode="auto">
          <a:xfrm>
            <a:off x="3175313" y="6190706"/>
            <a:ext cx="4695516" cy="52322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b="1" dirty="0">
                <a:latin typeface="Courier New" pitchFamily="49" charset="0"/>
                <a:cs typeface="Courier New" pitchFamily="49" charset="0"/>
              </a:rPr>
              <a:t>NULLIF (expr1, expr2)</a:t>
            </a:r>
          </a:p>
        </p:txBody>
      </p:sp>
      <p:sp>
        <p:nvSpPr>
          <p:cNvPr id="13" name="Oval 12"/>
          <p:cNvSpPr/>
          <p:nvPr/>
        </p:nvSpPr>
        <p:spPr bwMode="auto">
          <a:xfrm>
            <a:off x="9099417" y="3271292"/>
            <a:ext cx="5943600" cy="16002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4" name="TextBox 5"/>
          <p:cNvSpPr txBox="1">
            <a:spLocks noChangeArrowheads="1"/>
          </p:cNvSpPr>
          <p:nvPr/>
        </p:nvSpPr>
        <p:spPr bwMode="auto">
          <a:xfrm>
            <a:off x="9186453" y="3775348"/>
            <a:ext cx="5769528" cy="523220"/>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b="1" dirty="0">
                <a:latin typeface="Courier New" pitchFamily="49" charset="0"/>
                <a:cs typeface="Courier New" pitchFamily="49" charset="0"/>
              </a:rPr>
              <a:t>NVL2 (expr1, expr2, expr3)</a:t>
            </a:r>
          </a:p>
        </p:txBody>
      </p:sp>
      <p:sp>
        <p:nvSpPr>
          <p:cNvPr id="15" name="Oval 14"/>
          <p:cNvSpPr/>
          <p:nvPr/>
        </p:nvSpPr>
        <p:spPr bwMode="auto">
          <a:xfrm>
            <a:off x="3416433" y="3301922"/>
            <a:ext cx="4400550" cy="16002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 name="TextBox 6"/>
          <p:cNvSpPr txBox="1">
            <a:spLocks noChangeArrowheads="1"/>
          </p:cNvSpPr>
          <p:nvPr/>
        </p:nvSpPr>
        <p:spPr bwMode="auto">
          <a:xfrm>
            <a:off x="3591154" y="3840412"/>
            <a:ext cx="4051109" cy="523220"/>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b="1" dirty="0">
                <a:latin typeface="Courier New" pitchFamily="49" charset="0"/>
                <a:cs typeface="Courier New" pitchFamily="49" charset="0"/>
              </a:rPr>
              <a:t>NVL (expr1, expr2)</a:t>
            </a:r>
          </a:p>
        </p:txBody>
      </p:sp>
      <p:grpSp>
        <p:nvGrpSpPr>
          <p:cNvPr id="17" name="Group 16"/>
          <p:cNvGrpSpPr/>
          <p:nvPr/>
        </p:nvGrpSpPr>
        <p:grpSpPr>
          <a:xfrm>
            <a:off x="15502858" y="6891095"/>
            <a:ext cx="1005962" cy="1005962"/>
            <a:chOff x="10867769" y="2633415"/>
            <a:chExt cx="670641" cy="670641"/>
          </a:xfrm>
        </p:grpSpPr>
        <p:sp>
          <p:nvSpPr>
            <p:cNvPr id="18" name="Oval 17"/>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TextBox 18"/>
            <p:cNvSpPr txBox="1"/>
            <p:nvPr/>
          </p:nvSpPr>
          <p:spPr>
            <a:xfrm>
              <a:off x="10971295" y="2707125"/>
              <a:ext cx="402033" cy="492442"/>
            </a:xfrm>
            <a:prstGeom prst="rect">
              <a:avLst/>
            </a:prstGeom>
            <a:noFill/>
            <a:effectLst/>
            <a:scene3d>
              <a:camera prst="orthographicFront"/>
              <a:lightRig rig="threePt" dir="t"/>
            </a:scene3d>
            <a:sp3d>
              <a:bevelT/>
            </a:sp3d>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200" dirty="0">
                  <a:solidFill>
                    <a:schemeClr val="bg1"/>
                  </a:solidFill>
                  <a:latin typeface="Arial Black" panose="020B0A04020102020204" pitchFamily="34" charset="0"/>
                  <a:cs typeface="Oracle Sans" panose="020B0503020204020204" pitchFamily="34" charset="0"/>
                </a:rPr>
                <a:t>A</a:t>
              </a:r>
              <a:endParaRPr lang="en-US" dirty="0">
                <a:solidFill>
                  <a:schemeClr val="bg1"/>
                </a:solidFill>
                <a:latin typeface="Arial Black" panose="020B0A04020102020204" pitchFamily="34" charset="0"/>
                <a:cs typeface="Oracle Sans" panose="020B0503020204020204" pitchFamily="34" charset="0"/>
              </a:endParaRPr>
            </a:p>
          </p:txBody>
        </p:sp>
      </p:grpSp>
      <p:grpSp>
        <p:nvGrpSpPr>
          <p:cNvPr id="20" name="Group 19"/>
          <p:cNvGrpSpPr/>
          <p:nvPr/>
        </p:nvGrpSpPr>
        <p:grpSpPr>
          <a:xfrm>
            <a:off x="16089475" y="3327689"/>
            <a:ext cx="1005962" cy="1005962"/>
            <a:chOff x="10497382" y="3273575"/>
            <a:chExt cx="670641" cy="670641"/>
          </a:xfrm>
        </p:grpSpPr>
        <p:sp>
          <p:nvSpPr>
            <p:cNvPr id="21" name="Oval 20"/>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23" name="Group 22"/>
          <p:cNvGrpSpPr/>
          <p:nvPr/>
        </p:nvGrpSpPr>
        <p:grpSpPr>
          <a:xfrm>
            <a:off x="16766303" y="4864157"/>
            <a:ext cx="1005962" cy="1005962"/>
            <a:chOff x="11236319" y="3273575"/>
            <a:chExt cx="670641" cy="670641"/>
          </a:xfrm>
        </p:grpSpPr>
        <p:sp>
          <p:nvSpPr>
            <p:cNvPr id="24" name="Oval 23"/>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TextBox 24"/>
            <p:cNvSpPr txBox="1"/>
            <p:nvPr/>
          </p:nvSpPr>
          <p:spPr>
            <a:xfrm>
              <a:off x="11359882" y="3347285"/>
              <a:ext cx="362492" cy="492442"/>
            </a:xfrm>
            <a:prstGeom prst="rect">
              <a:avLst/>
            </a:prstGeom>
            <a:noFill/>
            <a:effectLst/>
            <a:scene3d>
              <a:camera prst="orthographicFront"/>
              <a:lightRig rig="threePt" dir="t"/>
            </a:scene3d>
            <a:sp3d>
              <a:bevelT/>
            </a:sp3d>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200" dirty="0">
                  <a:solidFill>
                    <a:schemeClr val="bg1"/>
                  </a:solidFill>
                  <a:latin typeface="Arial Black" panose="020B0A04020102020204" pitchFamily="34" charset="0"/>
                  <a:cs typeface="Oracle Sans" panose="020B0503020204020204" pitchFamily="34" charset="0"/>
                </a:rPr>
                <a:t>1</a:t>
              </a:r>
              <a:endParaRPr lang="en-US" dirty="0">
                <a:solidFill>
                  <a:schemeClr val="bg1"/>
                </a:solidFill>
                <a:latin typeface="Arial Black" panose="020B0A04020102020204" pitchFamily="34" charset="0"/>
                <a:cs typeface="Oracle Sans" panose="020B0503020204020204" pitchFamily="34" charset="0"/>
              </a:endParaRPr>
            </a:p>
          </p:txBody>
        </p:sp>
      </p:grpSp>
      <p:grpSp>
        <p:nvGrpSpPr>
          <p:cNvPr id="26" name="Group 25"/>
          <p:cNvGrpSpPr/>
          <p:nvPr/>
        </p:nvGrpSpPr>
        <p:grpSpPr>
          <a:xfrm>
            <a:off x="16806254" y="7962440"/>
            <a:ext cx="1005962" cy="1005962"/>
            <a:chOff x="10497382" y="3273575"/>
            <a:chExt cx="670641" cy="670641"/>
          </a:xfrm>
        </p:grpSpPr>
        <p:sp>
          <p:nvSpPr>
            <p:cNvPr id="27" name="Oval 26"/>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29" name="Group 28"/>
          <p:cNvGrpSpPr/>
          <p:nvPr/>
        </p:nvGrpSpPr>
        <p:grpSpPr>
          <a:xfrm>
            <a:off x="2284802" y="8002511"/>
            <a:ext cx="1005962" cy="1005962"/>
            <a:chOff x="11236319" y="3273575"/>
            <a:chExt cx="670641" cy="670641"/>
          </a:xfrm>
        </p:grpSpPr>
        <p:sp>
          <p:nvSpPr>
            <p:cNvPr id="30" name="Oval 29"/>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TextBox 30"/>
            <p:cNvSpPr txBox="1"/>
            <p:nvPr/>
          </p:nvSpPr>
          <p:spPr>
            <a:xfrm>
              <a:off x="11359882" y="3347285"/>
              <a:ext cx="362492" cy="492442"/>
            </a:xfrm>
            <a:prstGeom prst="rect">
              <a:avLst/>
            </a:prstGeom>
            <a:noFill/>
            <a:effectLst/>
            <a:scene3d>
              <a:camera prst="orthographicFront"/>
              <a:lightRig rig="threePt" dir="t"/>
            </a:scene3d>
            <a:sp3d>
              <a:bevelT/>
            </a:sp3d>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200" dirty="0">
                  <a:solidFill>
                    <a:schemeClr val="bg1"/>
                  </a:solidFill>
                  <a:latin typeface="Arial Black" panose="020B0A04020102020204" pitchFamily="34" charset="0"/>
                  <a:cs typeface="Oracle Sans" panose="020B0503020204020204" pitchFamily="34" charset="0"/>
                </a:rPr>
                <a:t>1</a:t>
              </a:r>
              <a:endParaRPr lang="en-US" dirty="0">
                <a:solidFill>
                  <a:schemeClr val="bg1"/>
                </a:solidFill>
                <a:latin typeface="Arial Black" panose="020B0A04020102020204" pitchFamily="34" charset="0"/>
                <a:cs typeface="Oracle Sans" panose="020B0503020204020204" pitchFamily="34" charset="0"/>
              </a:endParaRPr>
            </a:p>
          </p:txBody>
        </p:sp>
      </p:grpSp>
      <p:grpSp>
        <p:nvGrpSpPr>
          <p:cNvPr id="32" name="Group 31"/>
          <p:cNvGrpSpPr/>
          <p:nvPr/>
        </p:nvGrpSpPr>
        <p:grpSpPr>
          <a:xfrm>
            <a:off x="687187" y="3322634"/>
            <a:ext cx="1005962" cy="1005962"/>
            <a:chOff x="10867769" y="2633415"/>
            <a:chExt cx="670641" cy="670641"/>
          </a:xfrm>
        </p:grpSpPr>
        <p:sp>
          <p:nvSpPr>
            <p:cNvPr id="33" name="Oval 32"/>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TextBox 33"/>
            <p:cNvSpPr txBox="1"/>
            <p:nvPr/>
          </p:nvSpPr>
          <p:spPr>
            <a:xfrm>
              <a:off x="10971295" y="2707125"/>
              <a:ext cx="402033" cy="492442"/>
            </a:xfrm>
            <a:prstGeom prst="rect">
              <a:avLst/>
            </a:prstGeom>
            <a:noFill/>
            <a:effectLst/>
            <a:scene3d>
              <a:camera prst="orthographicFront"/>
              <a:lightRig rig="threePt" dir="t"/>
            </a:scene3d>
            <a:sp3d>
              <a:bevelT/>
            </a:sp3d>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200" dirty="0">
                  <a:solidFill>
                    <a:schemeClr val="bg1"/>
                  </a:solidFill>
                  <a:latin typeface="Arial Black" panose="020B0A04020102020204" pitchFamily="34" charset="0"/>
                  <a:cs typeface="Oracle Sans" panose="020B0503020204020204" pitchFamily="34" charset="0"/>
                </a:rPr>
                <a:t>A</a:t>
              </a:r>
              <a:endParaRPr lang="en-US" dirty="0">
                <a:solidFill>
                  <a:schemeClr val="bg1"/>
                </a:solidFill>
                <a:latin typeface="Arial Black" panose="020B0A04020102020204" pitchFamily="34" charset="0"/>
                <a:cs typeface="Oracle Sans" panose="020B0503020204020204" pitchFamily="34" charset="0"/>
              </a:endParaRPr>
            </a:p>
          </p:txBody>
        </p:sp>
      </p:grpSp>
      <p:grpSp>
        <p:nvGrpSpPr>
          <p:cNvPr id="35" name="Group 34"/>
          <p:cNvGrpSpPr/>
          <p:nvPr/>
        </p:nvGrpSpPr>
        <p:grpSpPr>
          <a:xfrm>
            <a:off x="1647367" y="4919534"/>
            <a:ext cx="1005962" cy="1005962"/>
            <a:chOff x="10497382" y="3273575"/>
            <a:chExt cx="670641" cy="670641"/>
          </a:xfrm>
        </p:grpSpPr>
        <p:sp>
          <p:nvSpPr>
            <p:cNvPr id="36" name="Oval 35"/>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38" name="Group 37"/>
          <p:cNvGrpSpPr/>
          <p:nvPr/>
        </p:nvGrpSpPr>
        <p:grpSpPr>
          <a:xfrm>
            <a:off x="531896" y="6749435"/>
            <a:ext cx="1005962" cy="1005962"/>
            <a:chOff x="1767348" y="4721115"/>
            <a:chExt cx="670641" cy="670641"/>
          </a:xfrm>
        </p:grpSpPr>
        <p:sp>
          <p:nvSpPr>
            <p:cNvPr id="39" name="Oval 38"/>
            <p:cNvSpPr/>
            <p:nvPr/>
          </p:nvSpPr>
          <p:spPr bwMode="auto">
            <a:xfrm>
              <a:off x="1767348" y="47211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quot;No&quot; Symbol 39"/>
            <p:cNvSpPr/>
            <p:nvPr/>
          </p:nvSpPr>
          <p:spPr bwMode="auto">
            <a:xfrm>
              <a:off x="1890189" y="4843956"/>
              <a:ext cx="424958" cy="424958"/>
            </a:xfrm>
            <a:prstGeom prst="noSmoking">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41" name="Oval 40"/>
          <p:cNvSpPr/>
          <p:nvPr/>
        </p:nvSpPr>
        <p:spPr bwMode="auto">
          <a:xfrm>
            <a:off x="6357534" y="7679771"/>
            <a:ext cx="5529666" cy="1600200"/>
          </a:xfrm>
          <a:prstGeom prst="ellipse">
            <a:avLst/>
          </a:prstGeom>
          <a:solidFill>
            <a:schemeClr val="accent5">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2" name="TextBox 4"/>
          <p:cNvSpPr txBox="1">
            <a:spLocks noChangeArrowheads="1"/>
          </p:cNvSpPr>
          <p:nvPr/>
        </p:nvSpPr>
        <p:spPr bwMode="auto">
          <a:xfrm>
            <a:off x="6779217" y="8002818"/>
            <a:ext cx="4686300" cy="95410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b="1" dirty="0">
                <a:latin typeface="Courier New" pitchFamily="49" charset="0"/>
                <a:cs typeface="Courier New" pitchFamily="49" charset="0"/>
              </a:rPr>
              <a:t>IFNULL (expr1, expr2)</a:t>
            </a:r>
          </a:p>
          <a:p>
            <a:r>
              <a:rPr lang="en-US" altLang="en-US" sz="2800" b="1" dirty="0">
                <a:latin typeface="Courier New" pitchFamily="49" charset="0"/>
                <a:cs typeface="Courier New" pitchFamily="49" charset="0"/>
              </a:rPr>
              <a:t>In MySQL</a:t>
            </a:r>
          </a:p>
        </p:txBody>
      </p:sp>
    </p:spTree>
    <p:custDataLst>
      <p:tags r:id="rId1"/>
    </p:custDataLst>
    <p:extLst>
      <p:ext uri="{BB962C8B-B14F-4D97-AF65-F5344CB8AC3E}">
        <p14:creationId xmlns:p14="http://schemas.microsoft.com/office/powerpoint/2010/main" val="273512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rot="10800000">
            <a:off x="296819" y="6957599"/>
            <a:ext cx="3129338" cy="1714293"/>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10" name="Rectangle 9"/>
          <p:cNvSpPr/>
          <p:nvPr/>
        </p:nvSpPr>
        <p:spPr bwMode="auto">
          <a:xfrm rot="10800000">
            <a:off x="8915398" y="5812260"/>
            <a:ext cx="9372601" cy="340848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813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Courier New" panose="02070309020205020404" pitchFamily="49" charset="0"/>
                <a:ea typeface="+mj-ea"/>
                <a:cs typeface="Courier New" panose="02070309020205020404" pitchFamily="49" charset="0"/>
              </a:rPr>
              <a:t>NVL</a:t>
            </a:r>
            <a:r>
              <a:rPr lang="en-US" altLang="en-US" sz="4800" dirty="0">
                <a:latin typeface="+mj-lt"/>
                <a:ea typeface="+mj-ea"/>
                <a:cs typeface="Oracle Sans" panose="020B0503020204020204" pitchFamily="34" charset="0"/>
              </a:rPr>
              <a:t> Function (Oracle) and </a:t>
            </a:r>
            <a:r>
              <a:rPr lang="en-US" altLang="en-US" sz="4800" dirty="0">
                <a:latin typeface="Courier New" panose="02070309020205020404" pitchFamily="49" charset="0"/>
                <a:ea typeface="+mj-ea"/>
                <a:cs typeface="Courier New" panose="02070309020205020404" pitchFamily="49" charset="0"/>
              </a:rPr>
              <a:t>IFNULL(</a:t>
            </a:r>
            <a:r>
              <a:rPr lang="en-US" altLang="en-US" sz="4800" dirty="0">
                <a:latin typeface="+mj-lt"/>
                <a:ea typeface="+mj-ea"/>
                <a:cs typeface="Oracle Sans" panose="020B0503020204020204" pitchFamily="34" charset="0"/>
              </a:rPr>
              <a:t>) Function (MySQL)</a:t>
            </a:r>
          </a:p>
        </p:txBody>
      </p:sp>
      <p:sp>
        <p:nvSpPr>
          <p:cNvPr id="48131" name="Rectangle 5"/>
          <p:cNvSpPr>
            <a:spLocks noGrp="1" noChangeArrowheads="1"/>
          </p:cNvSpPr>
          <p:nvPr>
            <p:ph idx="1"/>
          </p:nvPr>
        </p:nvSpPr>
        <p:spPr>
          <a:xfrm>
            <a:off x="933451" y="2190750"/>
            <a:ext cx="16421100" cy="2208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Converts a null value to an actual value:</a:t>
            </a:r>
          </a:p>
          <a:p>
            <a:pPr lvl="1" eaLnBrk="1" hangingPunct="1"/>
            <a:r>
              <a:rPr lang="en-US" altLang="en-US" dirty="0">
                <a:latin typeface="Oracle Sans" panose="020B0503020204020204" pitchFamily="34" charset="0"/>
                <a:cs typeface="Oracle Sans" panose="020B0503020204020204" pitchFamily="34" charset="0"/>
              </a:rPr>
              <a:t>Data types that can be used are date, character, and number.</a:t>
            </a:r>
          </a:p>
          <a:p>
            <a:pPr lvl="1" eaLnBrk="1" hangingPunct="1"/>
            <a:r>
              <a:rPr lang="en-US" altLang="en-US" dirty="0">
                <a:latin typeface="Oracle Sans" panose="020B0503020204020204" pitchFamily="34" charset="0"/>
                <a:cs typeface="Oracle Sans" panose="020B0503020204020204" pitchFamily="34" charset="0"/>
              </a:rPr>
              <a:t>Data types for both expressions must match.</a:t>
            </a:r>
          </a:p>
          <a:p>
            <a:pPr lvl="1" eaLnBrk="1" hangingPunct="1"/>
            <a:r>
              <a:rPr lang="en-US" altLang="en-US" dirty="0">
                <a:latin typeface="Oracle Sans" panose="020B0503020204020204" pitchFamily="34" charset="0"/>
                <a:cs typeface="Oracle Sans" panose="020B0503020204020204" pitchFamily="34" charset="0"/>
              </a:rPr>
              <a:t>Examples:</a:t>
            </a:r>
          </a:p>
        </p:txBody>
      </p:sp>
      <p:grpSp>
        <p:nvGrpSpPr>
          <p:cNvPr id="5" name="Group 4"/>
          <p:cNvGrpSpPr/>
          <p:nvPr/>
        </p:nvGrpSpPr>
        <p:grpSpPr>
          <a:xfrm>
            <a:off x="829818" y="7325684"/>
            <a:ext cx="4686300" cy="1600200"/>
            <a:chOff x="3009900" y="895350"/>
            <a:chExt cx="3124200" cy="1066800"/>
          </a:xfrm>
        </p:grpSpPr>
        <p:sp>
          <p:nvSpPr>
            <p:cNvPr id="6" name="Oval 5"/>
            <p:cNvSpPr/>
            <p:nvPr/>
          </p:nvSpPr>
          <p:spPr bwMode="auto">
            <a:xfrm>
              <a:off x="3200400" y="895350"/>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TextBox 6"/>
            <p:cNvSpPr txBox="1">
              <a:spLocks noChangeArrowheads="1"/>
            </p:cNvSpPr>
            <p:nvPr/>
          </p:nvSpPr>
          <p:spPr bwMode="auto">
            <a:xfrm>
              <a:off x="3009900" y="1105585"/>
              <a:ext cx="3124200" cy="63607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sz="2800" b="1" dirty="0">
                  <a:latin typeface="Courier New" pitchFamily="49" charset="0"/>
                  <a:cs typeface="Courier New" pitchFamily="49" charset="0"/>
                </a:rPr>
                <a:t>NVL (expr1, expr2)</a:t>
              </a:r>
            </a:p>
          </p:txBody>
        </p:sp>
      </p:grpSp>
      <p:grpSp>
        <p:nvGrpSpPr>
          <p:cNvPr id="15" name="Group 14"/>
          <p:cNvGrpSpPr/>
          <p:nvPr/>
        </p:nvGrpSpPr>
        <p:grpSpPr>
          <a:xfrm>
            <a:off x="12556924" y="6515101"/>
            <a:ext cx="4795490" cy="1745408"/>
            <a:chOff x="8369694" y="4404928"/>
            <a:chExt cx="3196993" cy="1163605"/>
          </a:xfrm>
        </p:grpSpPr>
        <p:sp>
          <p:nvSpPr>
            <p:cNvPr id="48" name="Snip Diagonal Corner Rectangle 47"/>
            <p:cNvSpPr/>
            <p:nvPr/>
          </p:nvSpPr>
          <p:spPr bwMode="auto">
            <a:xfrm>
              <a:off x="9522383" y="4623727"/>
              <a:ext cx="2044304" cy="944806"/>
            </a:xfrm>
            <a:prstGeom prst="snip2DiagRect">
              <a:avLst/>
            </a:prstGeom>
            <a:solidFill>
              <a:schemeClr val="bg1"/>
            </a:solidFill>
            <a:ln w="57150" cap="flat" cmpd="sng" algn="ctr">
              <a:solidFill>
                <a:srgbClr val="ABDB77"/>
              </a:solidFill>
              <a:prstDash val="solid"/>
              <a:round/>
              <a:headEnd type="none" w="sm" len="sm"/>
              <a:tailEnd type="none" w="sm" len="sm"/>
            </a:ln>
            <a:effectLst>
              <a:glow rad="101600">
                <a:schemeClr val="bg1"/>
              </a:glo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4" name="Oval 23"/>
            <p:cNvSpPr/>
            <p:nvPr/>
          </p:nvSpPr>
          <p:spPr bwMode="auto">
            <a:xfrm>
              <a:off x="8369694" y="4642306"/>
              <a:ext cx="907649" cy="907649"/>
            </a:xfrm>
            <a:prstGeom prst="ellipse">
              <a:avLst/>
            </a:prstGeom>
            <a:gradFill>
              <a:gsLst>
                <a:gs pos="0">
                  <a:srgbClr val="5ACF4B"/>
                </a:gs>
                <a:gs pos="100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quot;No&quot; Symbol 24"/>
            <p:cNvSpPr/>
            <p:nvPr/>
          </p:nvSpPr>
          <p:spPr bwMode="auto">
            <a:xfrm>
              <a:off x="8538552" y="4811164"/>
              <a:ext cx="569932" cy="569932"/>
            </a:xfrm>
            <a:prstGeom prst="noSmoking">
              <a:avLst>
                <a:gd name="adj" fmla="val 15522"/>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781747">
              <a:off x="9092735" y="4293150"/>
              <a:ext cx="393786" cy="617342"/>
            </a:xfrm>
            <a:prstGeom prst="rect">
              <a:avLst/>
            </a:prstGeom>
          </p:spPr>
        </p:pic>
        <p:grpSp>
          <p:nvGrpSpPr>
            <p:cNvPr id="14" name="Group 13"/>
            <p:cNvGrpSpPr/>
            <p:nvPr/>
          </p:nvGrpSpPr>
          <p:grpSpPr>
            <a:xfrm>
              <a:off x="9581245" y="4757802"/>
              <a:ext cx="1926581" cy="676656"/>
              <a:chOff x="9604905" y="4757802"/>
              <a:chExt cx="1926581" cy="676656"/>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29867" y="4757802"/>
                <a:ext cx="676656" cy="676656"/>
              </a:xfrm>
              <a:prstGeom prst="rect">
                <a:avLst/>
              </a:prstGeom>
            </p:spPr>
          </p:pic>
          <p:grpSp>
            <p:nvGrpSpPr>
              <p:cNvPr id="13" name="Group 12"/>
              <p:cNvGrpSpPr/>
              <p:nvPr/>
            </p:nvGrpSpPr>
            <p:grpSpPr>
              <a:xfrm>
                <a:off x="9604905" y="4757802"/>
                <a:ext cx="1926581" cy="676656"/>
                <a:chOff x="9604905" y="4757802"/>
                <a:chExt cx="1926581" cy="676656"/>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4905" y="4757802"/>
                  <a:ext cx="676656" cy="67665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56476" y="4758625"/>
                  <a:ext cx="675010" cy="675010"/>
                </a:xfrm>
                <a:prstGeom prst="rect">
                  <a:avLst/>
                </a:prstGeom>
              </p:spPr>
            </p:pic>
          </p:grpSp>
        </p:grpSp>
      </p:grpSp>
      <p:graphicFrame>
        <p:nvGraphicFramePr>
          <p:cNvPr id="2" name="Table 1"/>
          <p:cNvGraphicFramePr>
            <a:graphicFrameLocks noGrp="1"/>
          </p:cNvGraphicFramePr>
          <p:nvPr>
            <p:extLst>
              <p:ext uri="{D42A27DB-BD31-4B8C-83A1-F6EECF244321}">
                <p14:modId xmlns:p14="http://schemas.microsoft.com/office/powerpoint/2010/main" val="1102983183"/>
              </p:ext>
            </p:extLst>
          </p:nvPr>
        </p:nvGraphicFramePr>
        <p:xfrm>
          <a:off x="935589" y="4693764"/>
          <a:ext cx="10037212" cy="2249936"/>
        </p:xfrm>
        <a:graphic>
          <a:graphicData uri="http://schemas.openxmlformats.org/drawingml/2006/table">
            <a:tbl>
              <a:tblPr firstRow="1" bandRow="1">
                <a:tableStyleId>{7DF18680-E054-41AD-8BC1-D1AEF772440D}</a:tableStyleId>
              </a:tblPr>
              <a:tblGrid>
                <a:gridCol w="4596482">
                  <a:extLst>
                    <a:ext uri="{9D8B030D-6E8A-4147-A177-3AD203B41FA5}">
                      <a16:colId xmlns="" xmlns:a16="http://schemas.microsoft.com/office/drawing/2014/main" val="20000"/>
                    </a:ext>
                  </a:extLst>
                </a:gridCol>
                <a:gridCol w="5440730">
                  <a:extLst>
                    <a:ext uri="{9D8B030D-6E8A-4147-A177-3AD203B41FA5}">
                      <a16:colId xmlns="" xmlns:a16="http://schemas.microsoft.com/office/drawing/2014/main" val="20001"/>
                    </a:ext>
                  </a:extLst>
                </a:gridCol>
              </a:tblGrid>
              <a:tr h="562484">
                <a:tc>
                  <a:txBody>
                    <a:bodyPr/>
                    <a:lstStyle/>
                    <a:p>
                      <a:r>
                        <a:rPr lang="en-US" sz="2700" dirty="0"/>
                        <a:t>Oracle</a:t>
                      </a:r>
                    </a:p>
                  </a:txBody>
                  <a:tcPr marL="137160" marR="137160" marT="68580" marB="68580"/>
                </a:tc>
                <a:tc>
                  <a:txBody>
                    <a:bodyPr/>
                    <a:lstStyle/>
                    <a:p>
                      <a:r>
                        <a:rPr lang="en-US" sz="2700" dirty="0"/>
                        <a:t>MySQL</a:t>
                      </a:r>
                    </a:p>
                  </a:txBody>
                  <a:tcPr marL="137160" marR="137160" marT="68580" marB="68580"/>
                </a:tc>
                <a:extLst>
                  <a:ext uri="{0D108BD9-81ED-4DB2-BD59-A6C34878D82A}">
                    <a16:rowId xmlns="" xmlns:a16="http://schemas.microsoft.com/office/drawing/2014/main" val="10000"/>
                  </a:ext>
                </a:extLst>
              </a:tr>
              <a:tr h="56248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100" dirty="0">
                          <a:solidFill>
                            <a:srgbClr val="000000"/>
                          </a:solidFill>
                        </a:rPr>
                        <a:t>NVL(commission_pct,0)</a:t>
                      </a:r>
                      <a:endParaRPr lang="en-US" altLang="en-US" sz="2100" dirty="0">
                        <a:solidFill>
                          <a:srgbClr val="000000"/>
                        </a:solidFill>
                        <a:latin typeface="Courier New" pitchFamily="49" charset="0"/>
                      </a:endParaRPr>
                    </a:p>
                  </a:txBody>
                  <a:tcPr marL="137160" marR="137160" marT="68580" marB="68580"/>
                </a:tc>
                <a:tc>
                  <a:txBody>
                    <a:bodyPr/>
                    <a:lstStyle/>
                    <a:p>
                      <a:r>
                        <a:rPr lang="en-US" altLang="en-US" sz="2100" dirty="0">
                          <a:solidFill>
                            <a:srgbClr val="000000"/>
                          </a:solidFill>
                        </a:rPr>
                        <a:t>IFNULL(commission_pct,0)</a:t>
                      </a:r>
                      <a:endParaRPr lang="en-US" sz="2100" dirty="0">
                        <a:solidFill>
                          <a:srgbClr val="000000"/>
                        </a:solidFill>
                      </a:endParaRPr>
                    </a:p>
                  </a:txBody>
                  <a:tcPr marL="137160" marR="137160" marT="68580" marB="68580"/>
                </a:tc>
                <a:extLst>
                  <a:ext uri="{0D108BD9-81ED-4DB2-BD59-A6C34878D82A}">
                    <a16:rowId xmlns="" xmlns:a16="http://schemas.microsoft.com/office/drawing/2014/main" val="10001"/>
                  </a:ext>
                </a:extLst>
              </a:tr>
              <a:tr h="562484">
                <a:tc>
                  <a:txBody>
                    <a:bodyPr/>
                    <a:lstStyle/>
                    <a:p>
                      <a:r>
                        <a:rPr lang="en-US" altLang="en-US" sz="2100" dirty="0">
                          <a:solidFill>
                            <a:srgbClr val="000000"/>
                          </a:solidFill>
                        </a:rPr>
                        <a:t>NVL(hire_date,'01-JAN-97') </a:t>
                      </a:r>
                      <a:endParaRPr lang="en-US" sz="2100" dirty="0">
                        <a:solidFill>
                          <a:srgbClr val="000000"/>
                        </a:solidFill>
                      </a:endParaRPr>
                    </a:p>
                  </a:txBody>
                  <a:tcPr marL="137160" marR="137160" marT="68580" marB="68580"/>
                </a:tc>
                <a:tc>
                  <a:txBody>
                    <a:bodyPr/>
                    <a:lstStyle/>
                    <a:p>
                      <a:r>
                        <a:rPr lang="en-US" altLang="en-US" sz="2100" dirty="0">
                          <a:solidFill>
                            <a:srgbClr val="000000"/>
                          </a:solidFill>
                        </a:rPr>
                        <a:t>IFNULL(hire_date, '1997-01-01') </a:t>
                      </a:r>
                      <a:endParaRPr lang="en-US" sz="2100" dirty="0">
                        <a:solidFill>
                          <a:srgbClr val="000000"/>
                        </a:solidFill>
                      </a:endParaRPr>
                    </a:p>
                  </a:txBody>
                  <a:tcPr marL="137160" marR="137160" marT="68580" marB="68580"/>
                </a:tc>
                <a:extLst>
                  <a:ext uri="{0D108BD9-81ED-4DB2-BD59-A6C34878D82A}">
                    <a16:rowId xmlns="" xmlns:a16="http://schemas.microsoft.com/office/drawing/2014/main" val="10002"/>
                  </a:ext>
                </a:extLst>
              </a:tr>
              <a:tr h="56248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100" dirty="0">
                          <a:solidFill>
                            <a:srgbClr val="000000"/>
                          </a:solidFill>
                        </a:rPr>
                        <a:t>NVL(job_id,'No Job Yet')</a:t>
                      </a:r>
                      <a:endParaRPr lang="en-US" altLang="en-US" sz="2100" dirty="0">
                        <a:solidFill>
                          <a:srgbClr val="000000"/>
                        </a:solidFill>
                        <a:latin typeface="Courier New" pitchFamily="49" charset="0"/>
                      </a:endParaRPr>
                    </a:p>
                  </a:txBody>
                  <a:tcPr marL="137160" marR="137160" marT="68580" marB="68580"/>
                </a:tc>
                <a:tc>
                  <a:txBody>
                    <a:bodyPr/>
                    <a:lstStyle/>
                    <a:p>
                      <a:r>
                        <a:rPr lang="en-US" altLang="en-US" sz="2100" dirty="0">
                          <a:solidFill>
                            <a:srgbClr val="000000"/>
                          </a:solidFill>
                        </a:rPr>
                        <a:t>IFNULL(job_id,'No Job Yet')</a:t>
                      </a:r>
                      <a:endParaRPr lang="en-US" sz="2100" dirty="0">
                        <a:solidFill>
                          <a:srgbClr val="000000"/>
                        </a:solidFill>
                      </a:endParaRPr>
                    </a:p>
                  </a:txBody>
                  <a:tcPr marL="137160" marR="137160" marT="68580" marB="68580"/>
                </a:tc>
                <a:extLst>
                  <a:ext uri="{0D108BD9-81ED-4DB2-BD59-A6C34878D82A}">
                    <a16:rowId xmlns="" xmlns:a16="http://schemas.microsoft.com/office/drawing/2014/main" val="10003"/>
                  </a:ext>
                </a:extLst>
              </a:tr>
            </a:tbl>
          </a:graphicData>
        </a:graphic>
      </p:graphicFrame>
      <p:grpSp>
        <p:nvGrpSpPr>
          <p:cNvPr id="20" name="Group 19"/>
          <p:cNvGrpSpPr/>
          <p:nvPr/>
        </p:nvGrpSpPr>
        <p:grpSpPr>
          <a:xfrm>
            <a:off x="7050641" y="7325684"/>
            <a:ext cx="4686300" cy="1600200"/>
            <a:chOff x="3009900" y="895350"/>
            <a:chExt cx="3124200" cy="1066800"/>
          </a:xfrm>
        </p:grpSpPr>
        <p:sp>
          <p:nvSpPr>
            <p:cNvPr id="21" name="Oval 20"/>
            <p:cNvSpPr/>
            <p:nvPr/>
          </p:nvSpPr>
          <p:spPr bwMode="auto">
            <a:xfrm>
              <a:off x="3200400" y="895350"/>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2" name="TextBox 21"/>
            <p:cNvSpPr txBox="1">
              <a:spLocks noChangeArrowheads="1"/>
            </p:cNvSpPr>
            <p:nvPr/>
          </p:nvSpPr>
          <p:spPr bwMode="auto">
            <a:xfrm>
              <a:off x="3009900" y="1105585"/>
              <a:ext cx="3124200" cy="63607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sz="2800" b="1" dirty="0">
                  <a:latin typeface="Courier New" pitchFamily="49" charset="0"/>
                  <a:cs typeface="Courier New" pitchFamily="49" charset="0"/>
                </a:rPr>
                <a:t>IFNULL(expr1, expr2)</a:t>
              </a:r>
            </a:p>
          </p:txBody>
        </p:sp>
      </p:grpSp>
    </p:spTree>
    <p:custDataLst>
      <p:tags r:id="rId1"/>
    </p:custDataLst>
    <p:extLst>
      <p:ext uri="{BB962C8B-B14F-4D97-AF65-F5344CB8AC3E}">
        <p14:creationId xmlns:p14="http://schemas.microsoft.com/office/powerpoint/2010/main" val="248230250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NVL</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Oracle</a:t>
            </a:r>
          </a:p>
        </p:txBody>
      </p:sp>
      <p:grpSp>
        <p:nvGrpSpPr>
          <p:cNvPr id="2" name="Group 1"/>
          <p:cNvGrpSpPr/>
          <p:nvPr/>
        </p:nvGrpSpPr>
        <p:grpSpPr>
          <a:xfrm>
            <a:off x="3095625" y="2539235"/>
            <a:ext cx="12096750" cy="6348681"/>
            <a:chOff x="2062162" y="1512711"/>
            <a:chExt cx="8064500" cy="4232454"/>
          </a:xfrm>
        </p:grpSpPr>
        <p:sp>
          <p:nvSpPr>
            <p:cNvPr id="16" name="Content Placeholder 2"/>
            <p:cNvSpPr txBox="1">
              <a:spLocks/>
            </p:cNvSpPr>
            <p:nvPr/>
          </p:nvSpPr>
          <p:spPr bwMode="gray">
            <a:xfrm>
              <a:off x="2062162" y="1512711"/>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 NVL(commission_pct, 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(salary*12) + (salary*12*NVL(commission_pct, 0)) AN_SAL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50182" name="Rectangle 5"/>
            <p:cNvSpPr>
              <a:spLocks noChangeArrowheads="1"/>
            </p:cNvSpPr>
            <p:nvPr/>
          </p:nvSpPr>
          <p:spPr bwMode="gray">
            <a:xfrm>
              <a:off x="5278321" y="1601788"/>
              <a:ext cx="2892541" cy="2667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0183" name="Text Box 6"/>
            <p:cNvSpPr txBox="1">
              <a:spLocks noChangeArrowheads="1"/>
            </p:cNvSpPr>
            <p:nvPr/>
          </p:nvSpPr>
          <p:spPr bwMode="auto">
            <a:xfrm>
              <a:off x="3772190" y="4874573"/>
              <a:ext cx="366713" cy="39498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50184" name="Rectangle 9"/>
            <p:cNvSpPr>
              <a:spLocks noChangeArrowheads="1"/>
            </p:cNvSpPr>
            <p:nvPr/>
          </p:nvSpPr>
          <p:spPr bwMode="gray">
            <a:xfrm>
              <a:off x="2513013" y="1862138"/>
              <a:ext cx="6926263" cy="27781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0185" name="Line 12"/>
            <p:cNvSpPr>
              <a:spLocks noChangeShapeType="1"/>
            </p:cNvSpPr>
            <p:nvPr/>
          </p:nvSpPr>
          <p:spPr bwMode="gray">
            <a:xfrm rot="10798585">
              <a:off x="8233341" y="5072063"/>
              <a:ext cx="0" cy="304800"/>
            </a:xfrm>
            <a:prstGeom prst="line">
              <a:avLst/>
            </a:prstGeom>
            <a:noFill/>
            <a:ln w="38100">
              <a:solidFill>
                <a:schemeClr val="accent1"/>
              </a:solidFill>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6" name="Line 15"/>
            <p:cNvSpPr>
              <a:spLocks noChangeShapeType="1"/>
            </p:cNvSpPr>
            <p:nvPr/>
          </p:nvSpPr>
          <p:spPr bwMode="gray">
            <a:xfrm>
              <a:off x="8162925" y="1731963"/>
              <a:ext cx="292100"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7" name="Line 21"/>
            <p:cNvSpPr>
              <a:spLocks noChangeShapeType="1"/>
            </p:cNvSpPr>
            <p:nvPr/>
          </p:nvSpPr>
          <p:spPr bwMode="gray">
            <a:xfrm>
              <a:off x="9424987" y="1997075"/>
              <a:ext cx="292100"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0188" name="Picture 16"/>
            <p:cNvPicPr>
              <a:picLocks noChangeAspect="1" noChangeArrowheads="1"/>
            </p:cNvPicPr>
            <p:nvPr/>
          </p:nvPicPr>
          <p:blipFill>
            <a:blip r:embed="rId4" cstate="print"/>
            <a:srcRect/>
            <a:stretch>
              <a:fillRect/>
            </a:stretch>
          </p:blipFill>
          <p:spPr bwMode="auto">
            <a:xfrm>
              <a:off x="3794918" y="2667001"/>
              <a:ext cx="4598988" cy="2378075"/>
            </a:xfrm>
            <a:prstGeom prst="rect">
              <a:avLst/>
            </a:prstGeom>
            <a:noFill/>
            <a:ln w="12700">
              <a:solidFill>
                <a:schemeClr val="tx1"/>
              </a:solidFill>
              <a:miter lim="800000"/>
              <a:headEnd type="none" w="sm" len="sm"/>
              <a:tailEnd type="none" w="sm" len="sm"/>
            </a:ln>
          </p:spPr>
        </p:pic>
        <p:sp>
          <p:nvSpPr>
            <p:cNvPr id="50189" name="Line 12"/>
            <p:cNvSpPr>
              <a:spLocks noChangeShapeType="1"/>
            </p:cNvSpPr>
            <p:nvPr/>
          </p:nvSpPr>
          <p:spPr bwMode="gray">
            <a:xfrm rot="10798585">
              <a:off x="7605599" y="5072063"/>
              <a:ext cx="0" cy="304800"/>
            </a:xfrm>
            <a:prstGeom prst="line">
              <a:avLst/>
            </a:prstGeom>
            <a:noFill/>
            <a:ln w="38100">
              <a:solidFill>
                <a:schemeClr val="accent1"/>
              </a:solidFill>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7" name="Oval 15"/>
            <p:cNvSpPr>
              <a:spLocks noChangeArrowheads="1"/>
            </p:cNvSpPr>
            <p:nvPr/>
          </p:nvSpPr>
          <p:spPr bwMode="blackWhite">
            <a:xfrm>
              <a:off x="8460774" y="152100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8" name="Oval 16"/>
            <p:cNvSpPr>
              <a:spLocks noChangeArrowheads="1"/>
            </p:cNvSpPr>
            <p:nvPr/>
          </p:nvSpPr>
          <p:spPr bwMode="blackWhite">
            <a:xfrm>
              <a:off x="9705543" y="1818394"/>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19" name="Oval 15"/>
            <p:cNvSpPr>
              <a:spLocks noChangeArrowheads="1"/>
            </p:cNvSpPr>
            <p:nvPr/>
          </p:nvSpPr>
          <p:spPr bwMode="blackWhite">
            <a:xfrm>
              <a:off x="7436477" y="5403852"/>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0" name="Oval 16"/>
            <p:cNvSpPr>
              <a:spLocks noChangeArrowheads="1"/>
            </p:cNvSpPr>
            <p:nvPr/>
          </p:nvSpPr>
          <p:spPr bwMode="blackWhite">
            <a:xfrm>
              <a:off x="8062631" y="5399969"/>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gr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536" y="4270670"/>
            <a:ext cx="642938" cy="71437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56828"/>
            <a:ext cx="642938" cy="714375"/>
          </a:xfrm>
          <a:prstGeom prst="rect">
            <a:avLst/>
          </a:prstGeom>
        </p:spPr>
      </p:pic>
    </p:spTree>
    <p:custDataLst>
      <p:tags r:id="rId1"/>
    </p:custDataLst>
    <p:extLst>
      <p:ext uri="{BB962C8B-B14F-4D97-AF65-F5344CB8AC3E}">
        <p14:creationId xmlns:p14="http://schemas.microsoft.com/office/powerpoint/2010/main" val="281276710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rot="10800000" flipH="1">
            <a:off x="7886700" y="1556998"/>
            <a:ext cx="10401299" cy="1714293"/>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ea typeface="+mj-ea"/>
                <a:cs typeface="Courier New" panose="02070309020205020404" pitchFamily="49" charset="0"/>
              </a:rPr>
              <a:t>NVL2</a:t>
            </a:r>
            <a:r>
              <a:rPr lang="en-US" altLang="en-US" dirty="0">
                <a:latin typeface="+mj-lt"/>
                <a:ea typeface="+mj-ea"/>
                <a:cs typeface="Oracle Sans" panose="020B0503020204020204" pitchFamily="34" charset="0"/>
              </a:rPr>
              <a:t> Function in Oracle</a:t>
            </a:r>
          </a:p>
        </p:txBody>
      </p:sp>
      <p:sp>
        <p:nvSpPr>
          <p:cNvPr id="7" name="Line 8"/>
          <p:cNvSpPr>
            <a:spLocks noChangeShapeType="1"/>
          </p:cNvSpPr>
          <p:nvPr/>
        </p:nvSpPr>
        <p:spPr bwMode="gray">
          <a:xfrm rot="10798585" flipH="1">
            <a:off x="8821663" y="8573288"/>
            <a:ext cx="2382" cy="66675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8" name="Line 9"/>
          <p:cNvSpPr>
            <a:spLocks noChangeShapeType="1"/>
          </p:cNvSpPr>
          <p:nvPr/>
        </p:nvSpPr>
        <p:spPr bwMode="gray">
          <a:xfrm rot="10798585" flipH="1">
            <a:off x="10193263" y="8573288"/>
            <a:ext cx="2382" cy="783432"/>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12" name="Picture 15"/>
          <p:cNvPicPr>
            <a:picLocks noChangeAspect="1" noChangeArrowheads="1"/>
          </p:cNvPicPr>
          <p:nvPr/>
        </p:nvPicPr>
        <p:blipFill>
          <a:blip r:embed="rId4" cstate="print"/>
          <a:srcRect/>
          <a:stretch>
            <a:fillRect/>
          </a:stretch>
        </p:blipFill>
        <p:spPr bwMode="auto">
          <a:xfrm>
            <a:off x="4090139" y="5534813"/>
            <a:ext cx="6612732" cy="3000375"/>
          </a:xfrm>
          <a:prstGeom prst="rect">
            <a:avLst/>
          </a:prstGeom>
          <a:noFill/>
          <a:ln w="12700">
            <a:solidFill>
              <a:schemeClr val="tx1"/>
            </a:solidFill>
            <a:miter lim="800000"/>
            <a:headEnd type="none" w="sm" len="sm"/>
            <a:tailEnd type="none" w="sm" len="sm"/>
          </a:ln>
        </p:spPr>
      </p:pic>
      <p:grpSp>
        <p:nvGrpSpPr>
          <p:cNvPr id="2" name="Group 1">
            <a:extLst>
              <a:ext uri="{FF2B5EF4-FFF2-40B4-BE49-F238E27FC236}">
                <a16:creationId xmlns="" xmlns:a16="http://schemas.microsoft.com/office/drawing/2014/main" id="{59BC6F52-5F48-46CF-AE08-69C587846942}"/>
              </a:ext>
            </a:extLst>
          </p:cNvPr>
          <p:cNvGrpSpPr/>
          <p:nvPr/>
        </p:nvGrpSpPr>
        <p:grpSpPr>
          <a:xfrm>
            <a:off x="4090139" y="3498581"/>
            <a:ext cx="10107722" cy="1740843"/>
            <a:chOff x="3095625" y="3200400"/>
            <a:chExt cx="10107722" cy="1740843"/>
          </a:xfrm>
        </p:grpSpPr>
        <p:sp>
          <p:nvSpPr>
            <p:cNvPr id="4" name="Content Placeholder 2"/>
            <p:cNvSpPr txBox="1">
              <a:spLocks/>
            </p:cNvSpPr>
            <p:nvPr/>
          </p:nvSpPr>
          <p:spPr bwMode="gray">
            <a:xfrm>
              <a:off x="3095625" y="3200400"/>
              <a:ext cx="10107722"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 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NVL2(commission_pct,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'SAL+COMM', 'SAL') income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WHERE department_id IN (50, 80);</a:t>
              </a:r>
            </a:p>
          </p:txBody>
        </p:sp>
        <p:sp>
          <p:nvSpPr>
            <p:cNvPr id="6" name="Rectangle 6"/>
            <p:cNvSpPr>
              <a:spLocks noChangeArrowheads="1"/>
            </p:cNvSpPr>
            <p:nvPr/>
          </p:nvSpPr>
          <p:spPr bwMode="gray">
            <a:xfrm>
              <a:off x="8149487" y="3450698"/>
              <a:ext cx="2799502" cy="30956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9" name="Rectangle 11"/>
            <p:cNvSpPr>
              <a:spLocks noChangeArrowheads="1"/>
            </p:cNvSpPr>
            <p:nvPr/>
          </p:nvSpPr>
          <p:spPr bwMode="gray">
            <a:xfrm>
              <a:off x="4443413" y="3760257"/>
              <a:ext cx="5848350" cy="7524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0" name="Line 12"/>
            <p:cNvSpPr>
              <a:spLocks noChangeShapeType="1"/>
            </p:cNvSpPr>
            <p:nvPr/>
          </p:nvSpPr>
          <p:spPr bwMode="gray">
            <a:xfrm>
              <a:off x="10929938" y="3584045"/>
              <a:ext cx="933450"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1" name="Line 13"/>
            <p:cNvSpPr>
              <a:spLocks noChangeShapeType="1"/>
            </p:cNvSpPr>
            <p:nvPr/>
          </p:nvSpPr>
          <p:spPr bwMode="gray">
            <a:xfrm>
              <a:off x="10291764" y="4165070"/>
              <a:ext cx="1121572"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3" name="Oval 12"/>
            <p:cNvSpPr>
              <a:spLocks noChangeArrowheads="1"/>
            </p:cNvSpPr>
            <p:nvPr/>
          </p:nvSpPr>
          <p:spPr bwMode="blackWhite">
            <a:xfrm>
              <a:off x="11864444" y="3349492"/>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4" name="Oval 13"/>
            <p:cNvSpPr>
              <a:spLocks noChangeArrowheads="1"/>
            </p:cNvSpPr>
            <p:nvPr/>
          </p:nvSpPr>
          <p:spPr bwMode="blackWhite">
            <a:xfrm>
              <a:off x="11431660" y="3909086"/>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grpSp>
      <p:sp>
        <p:nvSpPr>
          <p:cNvPr id="15" name="Oval 15"/>
          <p:cNvSpPr>
            <a:spLocks noChangeArrowheads="1"/>
          </p:cNvSpPr>
          <p:nvPr/>
        </p:nvSpPr>
        <p:spPr bwMode="blackWhite">
          <a:xfrm>
            <a:off x="8567936" y="9240042"/>
            <a:ext cx="507182"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6" name="Oval 16"/>
          <p:cNvSpPr>
            <a:spLocks noChangeArrowheads="1"/>
          </p:cNvSpPr>
          <p:nvPr/>
        </p:nvSpPr>
        <p:spPr bwMode="blackWhite">
          <a:xfrm>
            <a:off x="9937131" y="9240041"/>
            <a:ext cx="511943" cy="51196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grpSp>
        <p:nvGrpSpPr>
          <p:cNvPr id="17" name="Group 2"/>
          <p:cNvGrpSpPr>
            <a:grpSpLocks/>
          </p:cNvGrpSpPr>
          <p:nvPr/>
        </p:nvGrpSpPr>
        <p:grpSpPr bwMode="auto">
          <a:xfrm>
            <a:off x="6172200" y="1614045"/>
            <a:ext cx="5943600" cy="1600200"/>
            <a:chOff x="4191000" y="1681659"/>
            <a:chExt cx="3962400" cy="1066800"/>
          </a:xfrm>
        </p:grpSpPr>
        <p:sp>
          <p:nvSpPr>
            <p:cNvPr id="18" name="Oval 17"/>
            <p:cNvSpPr/>
            <p:nvPr/>
          </p:nvSpPr>
          <p:spPr bwMode="auto">
            <a:xfrm>
              <a:off x="4191000" y="1681659"/>
              <a:ext cx="39624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9" name="TextBox 5"/>
            <p:cNvSpPr txBox="1">
              <a:spLocks noChangeArrowheads="1"/>
            </p:cNvSpPr>
            <p:nvPr/>
          </p:nvSpPr>
          <p:spPr bwMode="auto">
            <a:xfrm>
              <a:off x="4512985" y="2056278"/>
              <a:ext cx="3318430" cy="30777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Courier New" pitchFamily="49" charset="0"/>
                  <a:cs typeface="Courier New" pitchFamily="49" charset="0"/>
                </a:rPr>
                <a:t>NVL2 (expr1, expr2, expr3)</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1475" y="6371309"/>
            <a:ext cx="642938" cy="714375"/>
          </a:xfrm>
          <a:prstGeom prst="rect">
            <a:avLst/>
          </a:prstGeom>
        </p:spPr>
      </p:pic>
      <p:pic>
        <p:nvPicPr>
          <p:cNvPr id="23" name="Picture 22">
            <a:extLst>
              <a:ext uri="{FF2B5EF4-FFF2-40B4-BE49-F238E27FC236}">
                <a16:creationId xmlns="" xmlns:a16="http://schemas.microsoft.com/office/drawing/2014/main" id="{A9CC053B-FC89-41A6-AE39-90D25FF69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56828"/>
            <a:ext cx="642938" cy="714375"/>
          </a:xfrm>
          <a:prstGeom prst="rect">
            <a:avLst/>
          </a:prstGeom>
        </p:spPr>
      </p:pic>
    </p:spTree>
    <p:custDataLst>
      <p:tags r:id="rId1"/>
    </p:custDataLst>
    <p:extLst>
      <p:ext uri="{BB962C8B-B14F-4D97-AF65-F5344CB8AC3E}">
        <p14:creationId xmlns:p14="http://schemas.microsoft.com/office/powerpoint/2010/main" val="332596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IFNULL</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MySQL</a:t>
            </a:r>
          </a:p>
        </p:txBody>
      </p:sp>
      <p:grpSp>
        <p:nvGrpSpPr>
          <p:cNvPr id="2" name="Group 1"/>
          <p:cNvGrpSpPr/>
          <p:nvPr/>
        </p:nvGrpSpPr>
        <p:grpSpPr>
          <a:xfrm>
            <a:off x="3023320" y="1969160"/>
            <a:ext cx="12484898" cy="7165802"/>
            <a:chOff x="2013957" y="1512711"/>
            <a:chExt cx="8323264" cy="4777201"/>
          </a:xfrm>
        </p:grpSpPr>
        <p:sp>
          <p:nvSpPr>
            <p:cNvPr id="16" name="Content Placeholder 2"/>
            <p:cNvSpPr txBox="1">
              <a:spLocks/>
            </p:cNvSpPr>
            <p:nvPr/>
          </p:nvSpPr>
          <p:spPr bwMode="gray">
            <a:xfrm>
              <a:off x="2013958" y="1512711"/>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 IFNULL(commission_pct, 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(salary*12) + (salary*12*IFNULL(commission_pct, 0)) AN_SAL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50182" name="Rectangle 5"/>
            <p:cNvSpPr>
              <a:spLocks noChangeArrowheads="1"/>
            </p:cNvSpPr>
            <p:nvPr/>
          </p:nvSpPr>
          <p:spPr bwMode="gray">
            <a:xfrm>
              <a:off x="5313362" y="1601788"/>
              <a:ext cx="3219450" cy="2667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0183" name="Text Box 6"/>
            <p:cNvSpPr txBox="1">
              <a:spLocks noChangeArrowheads="1"/>
            </p:cNvSpPr>
            <p:nvPr/>
          </p:nvSpPr>
          <p:spPr bwMode="auto">
            <a:xfrm>
              <a:off x="2013957" y="4349017"/>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50184" name="Rectangle 9"/>
            <p:cNvSpPr>
              <a:spLocks noChangeArrowheads="1"/>
            </p:cNvSpPr>
            <p:nvPr/>
          </p:nvSpPr>
          <p:spPr bwMode="gray">
            <a:xfrm>
              <a:off x="2446005" y="1862138"/>
              <a:ext cx="7259538" cy="27781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0185" name="Line 12"/>
            <p:cNvSpPr>
              <a:spLocks noChangeShapeType="1"/>
            </p:cNvSpPr>
            <p:nvPr/>
          </p:nvSpPr>
          <p:spPr bwMode="gray">
            <a:xfrm rot="10798585">
              <a:off x="5257008" y="5620694"/>
              <a:ext cx="0" cy="304800"/>
            </a:xfrm>
            <a:prstGeom prst="line">
              <a:avLst/>
            </a:prstGeom>
            <a:noFill/>
            <a:ln w="38100">
              <a:solidFill>
                <a:schemeClr val="accent1"/>
              </a:solidFill>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6" name="Line 15"/>
            <p:cNvSpPr>
              <a:spLocks noChangeShapeType="1"/>
            </p:cNvSpPr>
            <p:nvPr/>
          </p:nvSpPr>
          <p:spPr bwMode="gray">
            <a:xfrm>
              <a:off x="8524706" y="1723670"/>
              <a:ext cx="292100"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7" name="Line 21"/>
            <p:cNvSpPr>
              <a:spLocks noChangeShapeType="1"/>
            </p:cNvSpPr>
            <p:nvPr/>
          </p:nvSpPr>
          <p:spPr bwMode="gray">
            <a:xfrm>
              <a:off x="9715370" y="2040819"/>
              <a:ext cx="292100" cy="0"/>
            </a:xfrm>
            <a:prstGeom prst="line">
              <a:avLst/>
            </a:prstGeom>
            <a:noFill/>
            <a:ln w="38100">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0188" name="Picture 1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13958" y="2769305"/>
              <a:ext cx="3871794" cy="800777"/>
            </a:xfrm>
            <a:prstGeom prst="rect">
              <a:avLst/>
            </a:prstGeom>
            <a:noFill/>
            <a:ln w="12700">
              <a:solidFill>
                <a:schemeClr val="tx1"/>
              </a:solidFill>
              <a:miter lim="800000"/>
              <a:headEnd type="none" w="sm" len="sm"/>
              <a:tailEnd type="none" w="sm" len="sm"/>
            </a:ln>
          </p:spPr>
        </p:pic>
        <p:sp>
          <p:nvSpPr>
            <p:cNvPr id="50189" name="Line 12"/>
            <p:cNvSpPr>
              <a:spLocks noChangeShapeType="1"/>
            </p:cNvSpPr>
            <p:nvPr/>
          </p:nvSpPr>
          <p:spPr bwMode="gray">
            <a:xfrm rot="10798585">
              <a:off x="3573149" y="5616810"/>
              <a:ext cx="0" cy="304800"/>
            </a:xfrm>
            <a:prstGeom prst="line">
              <a:avLst/>
            </a:prstGeom>
            <a:noFill/>
            <a:ln w="38100">
              <a:solidFill>
                <a:schemeClr val="accent1"/>
              </a:solidFill>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7" name="Oval 15"/>
            <p:cNvSpPr>
              <a:spLocks noChangeArrowheads="1"/>
            </p:cNvSpPr>
            <p:nvPr/>
          </p:nvSpPr>
          <p:spPr bwMode="blackWhite">
            <a:xfrm>
              <a:off x="8822555" y="1512711"/>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8" name="Oval 16"/>
            <p:cNvSpPr>
              <a:spLocks noChangeArrowheads="1"/>
            </p:cNvSpPr>
            <p:nvPr/>
          </p:nvSpPr>
          <p:spPr bwMode="blackWhite">
            <a:xfrm>
              <a:off x="9995926" y="1862138"/>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19" name="Oval 15"/>
            <p:cNvSpPr>
              <a:spLocks noChangeArrowheads="1"/>
            </p:cNvSpPr>
            <p:nvPr/>
          </p:nvSpPr>
          <p:spPr bwMode="blackWhite">
            <a:xfrm>
              <a:off x="3404027" y="5948599"/>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0" name="Oval 16"/>
            <p:cNvSpPr>
              <a:spLocks noChangeArrowheads="1"/>
            </p:cNvSpPr>
            <p:nvPr/>
          </p:nvSpPr>
          <p:spPr bwMode="blackWhite">
            <a:xfrm>
              <a:off x="5086298" y="59486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1" name="Text Box 6"/>
            <p:cNvSpPr txBox="1">
              <a:spLocks noChangeArrowheads="1"/>
            </p:cNvSpPr>
            <p:nvPr/>
          </p:nvSpPr>
          <p:spPr bwMode="auto">
            <a:xfrm>
              <a:off x="2013957" y="3388911"/>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321" y="5653981"/>
            <a:ext cx="5820074" cy="916352"/>
          </a:xfrm>
          <a:prstGeom prst="rect">
            <a:avLst/>
          </a:prstGeom>
          <a:ln>
            <a:solidFill>
              <a:schemeClr val="tx1"/>
            </a:solid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3321" y="7242109"/>
            <a:ext cx="5820074" cy="916352"/>
          </a:xfrm>
          <a:prstGeom prst="rect">
            <a:avLst/>
          </a:prstGeom>
          <a:ln>
            <a:solidFill>
              <a:schemeClr val="tx1"/>
            </a:solidFill>
          </a:ln>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3463" y="3854051"/>
            <a:ext cx="680564" cy="685800"/>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000" y="713284"/>
            <a:ext cx="680564" cy="685800"/>
          </a:xfrm>
          <a:prstGeom prst="rect">
            <a:avLst/>
          </a:prstGeom>
        </p:spPr>
      </p:pic>
    </p:spTree>
    <p:custDataLst>
      <p:tags r:id="rId1"/>
    </p:custDataLst>
    <p:extLst>
      <p:ext uri="{BB962C8B-B14F-4D97-AF65-F5344CB8AC3E}">
        <p14:creationId xmlns:p14="http://schemas.microsoft.com/office/powerpoint/2010/main" val="279690787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eaLnBrk="1" hangingPunct="1"/>
            <a:r>
              <a:rPr lang="en-US" altLang="en-US" dirty="0">
                <a:latin typeface="Oracle Sans" panose="020B0503020204020204" pitchFamily="34" charset="0"/>
                <a:cs typeface="Oracle Sans" panose="020B0503020204020204" pitchFamily="34" charset="0"/>
              </a:rPr>
              <a:t>Describe the various types of conversion functions that are available in SQL</a:t>
            </a:r>
          </a:p>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Courier New" pitchFamily="49" charset="0"/>
              </a:rPr>
              <a:t>TO_CHAR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TO_NUMBER</a:t>
            </a:r>
            <a:r>
              <a:rPr lang="en-US" altLang="en-US" dirty="0">
                <a:latin typeface="Oracle Sans" panose="020B0503020204020204" pitchFamily="34" charset="0"/>
                <a:cs typeface="Oracle Sans" panose="020B0503020204020204" pitchFamily="34" charset="0"/>
              </a:rPr>
              <a:t>, and </a:t>
            </a:r>
            <a:r>
              <a:rPr lang="en-US" altLang="en-US" dirty="0">
                <a:latin typeface="Courier New" pitchFamily="49" charset="0"/>
                <a:cs typeface="Courier New" pitchFamily="49" charset="0"/>
              </a:rPr>
              <a:t>TO_DATE</a:t>
            </a:r>
            <a:r>
              <a:rPr lang="en-US" altLang="en-US" dirty="0">
                <a:latin typeface="Oracle Sans" panose="020B0503020204020204" pitchFamily="34" charset="0"/>
                <a:cs typeface="Oracle Sans" panose="020B0503020204020204" pitchFamily="34" charset="0"/>
              </a:rPr>
              <a:t> conversion functions</a:t>
            </a:r>
          </a:p>
          <a:p>
            <a:pPr lvl="1" eaLnBrk="1" hangingPunct="1"/>
            <a:r>
              <a:rPr lang="en-US" altLang="en-US" dirty="0">
                <a:latin typeface="Oracle Sans" panose="020B0503020204020204" pitchFamily="34" charset="0"/>
                <a:cs typeface="Oracle Sans" panose="020B0503020204020204" pitchFamily="34" charset="0"/>
              </a:rPr>
              <a:t>Apply conditional expressions in a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23137720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rot="10800000" flipH="1">
            <a:off x="12556066" y="855629"/>
            <a:ext cx="5731933" cy="1714293"/>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4274" name="Rectangle 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NULLIF</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21" name="Content Placeholder 2"/>
          <p:cNvSpPr txBox="1">
            <a:spLocks/>
          </p:cNvSpPr>
          <p:nvPr/>
        </p:nvSpPr>
        <p:spPr bwMode="gray">
          <a:xfrm>
            <a:off x="3021809" y="2840340"/>
            <a:ext cx="12097511"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 LENGTH(first_name) AS expr1,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last_name,  LENGTH(last_name)  AS expr2,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NULLIF(LENGTH(first_name), LENGTH(last_name)) AS Result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pic>
        <p:nvPicPr>
          <p:cNvPr id="54279" name="Picture 29" descr="C:\salome_official\projects\11gR2\screenshots\les4_31s_a.gif"/>
          <p:cNvPicPr>
            <a:picLocks noChangeAspect="1" noChangeArrowheads="1"/>
          </p:cNvPicPr>
          <p:nvPr/>
        </p:nvPicPr>
        <p:blipFill>
          <a:blip r:embed="rId4" cstate="print"/>
          <a:srcRect/>
          <a:stretch>
            <a:fillRect/>
          </a:stretch>
        </p:blipFill>
        <p:spPr bwMode="auto">
          <a:xfrm>
            <a:off x="3065336" y="4944409"/>
            <a:ext cx="7098954" cy="3428036"/>
          </a:xfrm>
          <a:prstGeom prst="rect">
            <a:avLst/>
          </a:prstGeom>
          <a:noFill/>
          <a:ln w="12700">
            <a:solidFill>
              <a:schemeClr val="tx1"/>
            </a:solidFill>
            <a:miter lim="800000"/>
            <a:headEnd/>
            <a:tailEnd/>
          </a:ln>
        </p:spPr>
      </p:pic>
      <p:sp>
        <p:nvSpPr>
          <p:cNvPr id="54281" name="Text Box 6"/>
          <p:cNvSpPr txBox="1">
            <a:spLocks noChangeArrowheads="1"/>
          </p:cNvSpPr>
          <p:nvPr/>
        </p:nvSpPr>
        <p:spPr bwMode="auto">
          <a:xfrm>
            <a:off x="3065336" y="8095828"/>
            <a:ext cx="550104"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54283" name="Rectangle 12"/>
          <p:cNvSpPr>
            <a:spLocks noChangeArrowheads="1"/>
          </p:cNvSpPr>
          <p:nvPr/>
        </p:nvSpPr>
        <p:spPr bwMode="gray">
          <a:xfrm>
            <a:off x="4400905" y="3809217"/>
            <a:ext cx="10206443" cy="352758"/>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4284" name="Line 13"/>
          <p:cNvSpPr>
            <a:spLocks noChangeShapeType="1"/>
          </p:cNvSpPr>
          <p:nvPr/>
        </p:nvSpPr>
        <p:spPr bwMode="gray">
          <a:xfrm>
            <a:off x="14644336" y="4003013"/>
            <a:ext cx="650123" cy="0"/>
          </a:xfrm>
          <a:prstGeom prst="line">
            <a:avLst/>
          </a:prstGeom>
          <a:noFill/>
          <a:ln w="38100">
            <a:solidFill>
              <a:schemeClr val="accent1"/>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4286" name="Line 15"/>
          <p:cNvSpPr>
            <a:spLocks noChangeShapeType="1"/>
          </p:cNvSpPr>
          <p:nvPr/>
        </p:nvSpPr>
        <p:spPr bwMode="gray">
          <a:xfrm rot="10798585">
            <a:off x="6333829" y="8400099"/>
            <a:ext cx="4763" cy="704652"/>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4287" name="Line 16"/>
          <p:cNvSpPr>
            <a:spLocks noChangeShapeType="1"/>
          </p:cNvSpPr>
          <p:nvPr/>
        </p:nvSpPr>
        <p:spPr bwMode="gray">
          <a:xfrm rot="10798585">
            <a:off x="14300231" y="8054800"/>
            <a:ext cx="9525" cy="653027"/>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4288" name="Line 17"/>
          <p:cNvSpPr>
            <a:spLocks noChangeShapeType="1"/>
          </p:cNvSpPr>
          <p:nvPr/>
        </p:nvSpPr>
        <p:spPr bwMode="gray">
          <a:xfrm rot="10798585">
            <a:off x="15157120" y="8041265"/>
            <a:ext cx="4763" cy="7356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2" name="Oval 21"/>
          <p:cNvSpPr>
            <a:spLocks noChangeArrowheads="1"/>
          </p:cNvSpPr>
          <p:nvPr/>
        </p:nvSpPr>
        <p:spPr bwMode="blackWhite">
          <a:xfrm>
            <a:off x="11941054" y="2905064"/>
            <a:ext cx="419185" cy="42299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3" name="Oval 22"/>
          <p:cNvSpPr>
            <a:spLocks noChangeArrowheads="1"/>
          </p:cNvSpPr>
          <p:nvPr/>
        </p:nvSpPr>
        <p:spPr bwMode="blackWhite">
          <a:xfrm>
            <a:off x="11937120" y="3368832"/>
            <a:ext cx="423119" cy="42299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4" name="Oval 23"/>
          <p:cNvSpPr>
            <a:spLocks noChangeArrowheads="1"/>
          </p:cNvSpPr>
          <p:nvPr/>
        </p:nvSpPr>
        <p:spPr bwMode="blackWhite">
          <a:xfrm>
            <a:off x="15266196" y="3759533"/>
            <a:ext cx="511974" cy="5118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25" name="Oval 24"/>
          <p:cNvSpPr>
            <a:spLocks noChangeArrowheads="1"/>
          </p:cNvSpPr>
          <p:nvPr/>
        </p:nvSpPr>
        <p:spPr bwMode="blackWhite">
          <a:xfrm>
            <a:off x="6105080" y="9085898"/>
            <a:ext cx="507213" cy="51182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6" name="Oval 25"/>
          <p:cNvSpPr>
            <a:spLocks noChangeArrowheads="1"/>
          </p:cNvSpPr>
          <p:nvPr/>
        </p:nvSpPr>
        <p:spPr bwMode="blackWhite">
          <a:xfrm>
            <a:off x="14042601" y="8727659"/>
            <a:ext cx="511974" cy="5118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7" name="Oval 26"/>
          <p:cNvSpPr>
            <a:spLocks noChangeArrowheads="1"/>
          </p:cNvSpPr>
          <p:nvPr/>
        </p:nvSpPr>
        <p:spPr bwMode="blackWhite">
          <a:xfrm>
            <a:off x="14900979" y="8707829"/>
            <a:ext cx="511974" cy="5118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grpSp>
        <p:nvGrpSpPr>
          <p:cNvPr id="28" name="Group 5"/>
          <p:cNvGrpSpPr>
            <a:grpSpLocks/>
          </p:cNvGrpSpPr>
          <p:nvPr/>
        </p:nvGrpSpPr>
        <p:grpSpPr bwMode="auto">
          <a:xfrm>
            <a:off x="9894096" y="907881"/>
            <a:ext cx="5372100" cy="1600200"/>
            <a:chOff x="152400" y="3105150"/>
            <a:chExt cx="3581400" cy="1066800"/>
          </a:xfrm>
        </p:grpSpPr>
        <p:sp>
          <p:nvSpPr>
            <p:cNvPr id="29" name="Oval 28"/>
            <p:cNvSpPr/>
            <p:nvPr/>
          </p:nvSpPr>
          <p:spPr bwMode="auto">
            <a:xfrm>
              <a:off x="381000" y="3105150"/>
              <a:ext cx="3124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 name="TextBox 4"/>
            <p:cNvSpPr txBox="1">
              <a:spLocks noChangeArrowheads="1"/>
            </p:cNvSpPr>
            <p:nvPr/>
          </p:nvSpPr>
          <p:spPr bwMode="auto">
            <a:xfrm>
              <a:off x="152400" y="3484661"/>
              <a:ext cx="3581400" cy="30777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sz="2400" b="1" dirty="0">
                  <a:latin typeface="Courier New" pitchFamily="49" charset="0"/>
                  <a:cs typeface="Courier New" pitchFamily="49" charset="0"/>
                </a:rPr>
                <a:t>NULLIF (expr1, expr2)</a:t>
              </a:r>
            </a:p>
          </p:txBody>
        </p:sp>
      </p:grpSp>
      <p:sp>
        <p:nvSpPr>
          <p:cNvPr id="36" name="Line 15"/>
          <p:cNvSpPr>
            <a:spLocks noChangeShapeType="1"/>
          </p:cNvSpPr>
          <p:nvPr/>
        </p:nvSpPr>
        <p:spPr bwMode="gray">
          <a:xfrm rot="10798585">
            <a:off x="12687859" y="8041860"/>
            <a:ext cx="4763" cy="704652"/>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7" name="Oval 36"/>
          <p:cNvSpPr>
            <a:spLocks noChangeArrowheads="1"/>
          </p:cNvSpPr>
          <p:nvPr/>
        </p:nvSpPr>
        <p:spPr bwMode="blackWhite">
          <a:xfrm>
            <a:off x="12459111" y="8727659"/>
            <a:ext cx="507213" cy="51182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38" name="Line 16"/>
          <p:cNvSpPr>
            <a:spLocks noChangeShapeType="1"/>
          </p:cNvSpPr>
          <p:nvPr/>
        </p:nvSpPr>
        <p:spPr bwMode="gray">
          <a:xfrm rot="10798585">
            <a:off x="8898353" y="8413037"/>
            <a:ext cx="9525" cy="653027"/>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9" name="Oval 38"/>
          <p:cNvSpPr>
            <a:spLocks noChangeArrowheads="1"/>
          </p:cNvSpPr>
          <p:nvPr/>
        </p:nvSpPr>
        <p:spPr bwMode="blackWhite">
          <a:xfrm>
            <a:off x="8640723" y="9085896"/>
            <a:ext cx="511974" cy="5118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40" name="Line 17"/>
          <p:cNvSpPr>
            <a:spLocks noChangeShapeType="1"/>
          </p:cNvSpPr>
          <p:nvPr/>
        </p:nvSpPr>
        <p:spPr bwMode="gray">
          <a:xfrm rot="10798585">
            <a:off x="9818662" y="8438187"/>
            <a:ext cx="4763" cy="73560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 name="Oval 40"/>
          <p:cNvSpPr>
            <a:spLocks noChangeArrowheads="1"/>
          </p:cNvSpPr>
          <p:nvPr/>
        </p:nvSpPr>
        <p:spPr bwMode="blackWhite">
          <a:xfrm>
            <a:off x="9562521" y="9104751"/>
            <a:ext cx="511974" cy="51182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7658" y="4944409"/>
            <a:ext cx="4257143" cy="3100001"/>
          </a:xfrm>
          <a:prstGeom prst="rect">
            <a:avLst/>
          </a:prstGeom>
          <a:ln>
            <a:solidFill>
              <a:schemeClr val="tx1"/>
            </a:solidFill>
          </a:ln>
        </p:spPr>
      </p:pic>
      <p:sp>
        <p:nvSpPr>
          <p:cNvPr id="42" name="Text Box 6"/>
          <p:cNvSpPr txBox="1">
            <a:spLocks noChangeArrowheads="1"/>
          </p:cNvSpPr>
          <p:nvPr/>
        </p:nvSpPr>
        <p:spPr bwMode="auto">
          <a:xfrm>
            <a:off x="11251910" y="7735788"/>
            <a:ext cx="550104"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7503" y="4913442"/>
            <a:ext cx="642938" cy="714375"/>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1346" y="4913442"/>
            <a:ext cx="680564" cy="685800"/>
          </a:xfrm>
          <a:prstGeom prst="rect">
            <a:avLst/>
          </a:prstGeom>
        </p:spPr>
      </p:pic>
    </p:spTree>
    <p:custDataLst>
      <p:tags r:id="rId1"/>
    </p:custDataLst>
    <p:extLst>
      <p:ext uri="{BB962C8B-B14F-4D97-AF65-F5344CB8AC3E}">
        <p14:creationId xmlns:p14="http://schemas.microsoft.com/office/powerpoint/2010/main" val="79632182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H="1">
            <a:off x="7885322" y="5063171"/>
            <a:ext cx="10402678" cy="2442426"/>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 name="Rectangle 6"/>
          <p:cNvSpPr/>
          <p:nvPr/>
        </p:nvSpPr>
        <p:spPr bwMode="auto">
          <a:xfrm rot="10800000">
            <a:off x="0" y="5063171"/>
            <a:ext cx="10402680" cy="2442426"/>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6322" name="Rectangle 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4" name="Oval 3"/>
          <p:cNvSpPr/>
          <p:nvPr/>
        </p:nvSpPr>
        <p:spPr bwMode="auto">
          <a:xfrm>
            <a:off x="4994910" y="5484284"/>
            <a:ext cx="8298180" cy="16002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5" name="TextBox 4"/>
          <p:cNvSpPr txBox="1">
            <a:spLocks noChangeArrowheads="1"/>
          </p:cNvSpPr>
          <p:nvPr/>
        </p:nvSpPr>
        <p:spPr bwMode="auto">
          <a:xfrm>
            <a:off x="5825624" y="6053552"/>
            <a:ext cx="6636753"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a:r>
              <a:rPr lang="en-US" altLang="en-US" sz="2400" b="1" dirty="0">
                <a:latin typeface="Courier New" pitchFamily="49" charset="0"/>
                <a:cs typeface="Courier New" pitchFamily="49" charset="0"/>
              </a:rPr>
              <a:t>COALESCE (expr1, expr2, ..., exprn)</a:t>
            </a:r>
          </a:p>
        </p:txBody>
      </p:sp>
      <p:sp>
        <p:nvSpPr>
          <p:cNvPr id="14" name="Rectangle 5">
            <a:extLst>
              <a:ext uri="{FF2B5EF4-FFF2-40B4-BE49-F238E27FC236}">
                <a16:creationId xmlns="" xmlns:a16="http://schemas.microsoft.com/office/drawing/2014/main" id="{4BE4A059-D748-42F8-9A9A-381691794390}"/>
              </a:ext>
            </a:extLst>
          </p:cNvPr>
          <p:cNvSpPr>
            <a:spLocks noGrp="1" noChangeArrowheads="1"/>
          </p:cNvSpPr>
          <p:nvPr>
            <p:ph idx="1"/>
          </p:nvPr>
        </p:nvSpPr>
        <p:spPr>
          <a:xfrm>
            <a:off x="933451" y="2272710"/>
            <a:ext cx="16421100" cy="220399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The advantage of the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function over the </a:t>
            </a:r>
            <a:r>
              <a:rPr lang="en-US" altLang="en-US" dirty="0">
                <a:latin typeface="Courier New" pitchFamily="49" charset="0"/>
                <a:cs typeface="Oracle Sans" panose="020B0503020204020204" pitchFamily="34" charset="0"/>
              </a:rPr>
              <a:t>NVL</a:t>
            </a:r>
            <a:r>
              <a:rPr lang="en-US" altLang="en-US" dirty="0">
                <a:latin typeface="Oracle Sans" panose="020B0503020204020204" pitchFamily="34" charset="0"/>
                <a:cs typeface="Oracle Sans" panose="020B0503020204020204" pitchFamily="34" charset="0"/>
              </a:rPr>
              <a:t> or </a:t>
            </a:r>
            <a:r>
              <a:rPr lang="en-US" altLang="en-US" dirty="0">
                <a:latin typeface="Courier New" panose="02070309020205020404" pitchFamily="49" charset="0"/>
                <a:cs typeface="Oracle Sans" panose="020B0503020204020204" pitchFamily="34" charset="0"/>
              </a:rPr>
              <a:t>IFNULL</a:t>
            </a:r>
            <a:r>
              <a:rPr lang="en-US" altLang="en-US" dirty="0">
                <a:latin typeface="Oracle Sans" panose="020B0503020204020204" pitchFamily="34" charset="0"/>
                <a:cs typeface="Oracle Sans" panose="020B0503020204020204" pitchFamily="34" charset="0"/>
              </a:rPr>
              <a:t> functions is that the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function can take multiple alternative values.</a:t>
            </a:r>
          </a:p>
          <a:p>
            <a:pPr lvl="1" eaLnBrk="1" hangingPunct="1"/>
            <a:r>
              <a:rPr lang="en-US" altLang="en-US" dirty="0">
                <a:latin typeface="Oracle Sans" panose="020B0503020204020204" pitchFamily="34" charset="0"/>
                <a:cs typeface="Oracle Sans" panose="020B0503020204020204" pitchFamily="34" charset="0"/>
              </a:rPr>
              <a:t>If the first expression is not null, the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function returns that expression; otherwise, it does a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of the remaining expressions.</a:t>
            </a:r>
          </a:p>
        </p:txBody>
      </p:sp>
    </p:spTree>
    <p:custDataLst>
      <p:tags r:id="rId1"/>
    </p:custDataLst>
    <p:extLst>
      <p:ext uri="{BB962C8B-B14F-4D97-AF65-F5344CB8AC3E}">
        <p14:creationId xmlns:p14="http://schemas.microsoft.com/office/powerpoint/2010/main" val="164412699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2519266" y="1901686"/>
            <a:ext cx="12822036" cy="1717108"/>
            <a:chOff x="155527" y="2482794"/>
            <a:chExt cx="8548260" cy="1145636"/>
          </a:xfrm>
        </p:grpSpPr>
        <p:sp>
          <p:nvSpPr>
            <p:cNvPr id="6" name="Content Placeholder 2"/>
            <p:cNvSpPr txBox="1">
              <a:spLocks/>
            </p:cNvSpPr>
            <p:nvPr/>
          </p:nvSpPr>
          <p:spPr bwMode="gray">
            <a:xfrm>
              <a:off x="311835" y="2482794"/>
              <a:ext cx="8391951" cy="11456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2" eaLnBrk="1" hangingPunct="1">
                <a:spcBef>
                  <a:spcPct val="25000"/>
                </a:spcBef>
                <a:buFont typeface="Times New Roman" panose="02020603050405020304" pitchFamily="18" charset="0"/>
                <a:buNone/>
                <a:defRPr/>
              </a:pPr>
              <a:endParaRPr lang="en-US" altLang="en-US" sz="2400" dirty="0">
                <a:solidFill>
                  <a:srgbClr val="000000"/>
                </a:solidFill>
                <a:latin typeface="Courier New" panose="02070309020205020404" pitchFamily="49" charset="0"/>
                <a:cs typeface="Oracle Sans" panose="020B0503020204020204" pitchFamily="34" charset="0"/>
              </a:endParaRPr>
            </a:p>
          </p:txBody>
        </p:sp>
        <p:sp>
          <p:nvSpPr>
            <p:cNvPr id="2" name="Rectangle 1"/>
            <p:cNvSpPr/>
            <p:nvPr/>
          </p:nvSpPr>
          <p:spPr>
            <a:xfrm>
              <a:off x="155527" y="2516580"/>
              <a:ext cx="8548260" cy="1078061"/>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spcBef>
                  <a:spcPct val="25000"/>
                </a:spcBef>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 commission_pct,</a:t>
              </a:r>
            </a:p>
            <a:p>
              <a:pPr lvl="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COALESCE((salary+(commission_pct*salary)), salary+2000)</a:t>
              </a:r>
            </a:p>
            <a:p>
              <a:pPr lvl="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AS New_Salary</a:t>
              </a:r>
            </a:p>
            <a:p>
              <a:pPr lvl="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grpSp>
      <p:sp>
        <p:nvSpPr>
          <p:cNvPr id="58371" name="Rectangle 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COALESCE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58372" name="Rectangle 5"/>
          <p:cNvSpPr>
            <a:spLocks noChangeArrowheads="1"/>
          </p:cNvSpPr>
          <p:nvPr/>
        </p:nvSpPr>
        <p:spPr bwMode="gray">
          <a:xfrm>
            <a:off x="3441209" y="2346732"/>
            <a:ext cx="10239295" cy="37033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6474" y="4061299"/>
            <a:ext cx="4154828" cy="5618705"/>
          </a:xfrm>
          <a:prstGeom prst="rect">
            <a:avLst/>
          </a:prstGeom>
          <a:ln>
            <a:solidFill>
              <a:schemeClr val="tx1"/>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6406" y="4061301"/>
            <a:ext cx="642938" cy="714375"/>
          </a:xfrm>
          <a:prstGeom prst="rect">
            <a:avLst/>
          </a:prstGeom>
        </p:spPr>
      </p:pic>
      <p:pic>
        <p:nvPicPr>
          <p:cNvPr id="4" name="Picture 3"/>
          <p:cNvPicPr>
            <a:picLocks noChangeAspect="1"/>
          </p:cNvPicPr>
          <p:nvPr/>
        </p:nvPicPr>
        <p:blipFill>
          <a:blip r:embed="rId6"/>
          <a:stretch>
            <a:fillRect/>
          </a:stretch>
        </p:blipFill>
        <p:spPr>
          <a:xfrm>
            <a:off x="3320312" y="4061302"/>
            <a:ext cx="5030243" cy="553456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1604" y="4027011"/>
            <a:ext cx="748620" cy="754380"/>
          </a:xfrm>
          <a:prstGeom prst="rect">
            <a:avLst/>
          </a:prstGeom>
        </p:spPr>
      </p:pic>
    </p:spTree>
    <p:custDataLst>
      <p:tags r:id="rId1"/>
    </p:custDataLst>
    <p:extLst>
      <p:ext uri="{BB962C8B-B14F-4D97-AF65-F5344CB8AC3E}">
        <p14:creationId xmlns:p14="http://schemas.microsoft.com/office/powerpoint/2010/main" val="197850202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sp>
        <p:nvSpPr>
          <p:cNvPr id="10" name="Rectangle 5">
            <a:extLst>
              <a:ext uri="{FF2B5EF4-FFF2-40B4-BE49-F238E27FC236}">
                <a16:creationId xmlns="" xmlns:a16="http://schemas.microsoft.com/office/drawing/2014/main" id="{363DEFC4-52D7-4ADA-A26F-1DAA473B71FF}"/>
              </a:ext>
            </a:extLst>
          </p:cNvPr>
          <p:cNvSpPr>
            <a:spLocks noGrp="1" noChangeArrowheads="1"/>
          </p:cNvSpPr>
          <p:nvPr>
            <p:ph idx="1"/>
          </p:nvPr>
        </p:nvSpPr>
        <p:spPr>
          <a:xfrm>
            <a:off x="933450" y="1975148"/>
            <a:ext cx="16421100" cy="850360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Implicit and explicit data type conversion</a:t>
            </a:r>
          </a:p>
          <a:p>
            <a:pPr lvl="1">
              <a:buClr>
                <a:schemeClr val="tx1">
                  <a:lumMod val="50000"/>
                  <a:lumOff val="50000"/>
                </a:schemeClr>
              </a:buClr>
            </a:pPr>
            <a:r>
              <a:rPr lang="en-US" altLang="en-US" sz="3000" dirty="0">
                <a:solidFill>
                  <a:schemeClr val="tx1">
                    <a:lumMod val="50000"/>
                    <a:lumOff val="50000"/>
                  </a:schemeClr>
                </a:solidFill>
                <a:latin typeface="Courier New" pitchFamily="49" charset="0"/>
                <a:cs typeface="Oracle Sans" panose="020B0503020204020204" pitchFamily="34" charset="0"/>
              </a:rPr>
              <a:t>TO_CHAR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TO_DATE</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TO_NUMBER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functions in Oracle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sz="3000" dirty="0">
                <a:solidFill>
                  <a:schemeClr val="tx1">
                    <a:lumMod val="50000"/>
                    <a:lumOff val="50000"/>
                  </a:schemeClr>
                </a:solidFill>
                <a:latin typeface="Courier New" pitchFamily="49" charset="0"/>
                <a:cs typeface="Oracle Sans" panose="020B0503020204020204" pitchFamily="34" charset="0"/>
              </a:rPr>
              <a:t>CAST()</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 in MySQL</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General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NVL2</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NULLIF</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COALESCE</a:t>
            </a:r>
          </a:p>
          <a:p>
            <a:pPr lvl="1">
              <a:buClr>
                <a:schemeClr val="accent1"/>
              </a:buClr>
            </a:pPr>
            <a:r>
              <a:rPr lang="en-US" altLang="en-US" sz="3000" dirty="0">
                <a:latin typeface="Oracle Sans" panose="020B0503020204020204" pitchFamily="34" charset="0"/>
                <a:cs typeface="Oracle Sans" panose="020B0503020204020204" pitchFamily="34" charset="0"/>
              </a:rPr>
              <a:t>Conditional expressions:</a:t>
            </a:r>
          </a:p>
          <a:p>
            <a:pPr lvl="2">
              <a:buClr>
                <a:schemeClr val="accent1"/>
              </a:buClr>
            </a:pPr>
            <a:r>
              <a:rPr lang="en-US" altLang="en-US" sz="2800" dirty="0">
                <a:latin typeface="Courier New" pitchFamily="49" charset="0"/>
                <a:cs typeface="Oracle Sans" panose="020B0503020204020204" pitchFamily="34" charset="0"/>
              </a:rPr>
              <a:t>CASE</a:t>
            </a:r>
          </a:p>
          <a:p>
            <a:pPr lvl="2">
              <a:buClr>
                <a:schemeClr val="accent1"/>
              </a:buClr>
            </a:pPr>
            <a:r>
              <a:rPr lang="en-US" altLang="en-US" sz="2800" dirty="0">
                <a:latin typeface="Oracle Sans" panose="020B0503020204020204" pitchFamily="34" charset="0"/>
                <a:cs typeface="Oracle Sans" panose="020B0503020204020204" pitchFamily="34" charset="0"/>
              </a:rPr>
              <a:t>Searched </a:t>
            </a:r>
            <a:r>
              <a:rPr lang="en-US" altLang="en-US" sz="2800" dirty="0">
                <a:latin typeface="Courier New" pitchFamily="49" charset="0"/>
                <a:cs typeface="Oracle Sans" panose="020B0503020204020204" pitchFamily="34" charset="0"/>
              </a:rPr>
              <a:t>CASE</a:t>
            </a:r>
          </a:p>
          <a:p>
            <a:pPr lvl="2">
              <a:buClr>
                <a:schemeClr val="accent1"/>
              </a:buClr>
            </a:pPr>
            <a:r>
              <a:rPr lang="en-US" altLang="en-US" sz="2800" dirty="0">
                <a:latin typeface="Courier New" pitchFamily="49" charset="0"/>
                <a:cs typeface="Oracle Sans" panose="020B0503020204020204" pitchFamily="34" charset="0"/>
              </a:rPr>
              <a:t>DECODE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JSON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JSON_QUERY</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JSON_TABLE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JSON_VALUE</a:t>
            </a:r>
          </a:p>
          <a:p>
            <a:pPr lvl="2">
              <a:buClr>
                <a:schemeClr val="accent1"/>
              </a:buClr>
            </a:pPr>
            <a:endParaRPr lang="en-US" altLang="en-US" dirty="0">
              <a:latin typeface="Courier New" pitchFamily="49" charset="0"/>
              <a:cs typeface="Oracle Sans" panose="020B0503020204020204" pitchFamily="34" charset="0"/>
            </a:endParaRPr>
          </a:p>
        </p:txBody>
      </p:sp>
      <p:pic>
        <p:nvPicPr>
          <p:cNvPr id="5" name="Picture 5">
            <a:extLst>
              <a:ext uri="{FF2B5EF4-FFF2-40B4-BE49-F238E27FC236}">
                <a16:creationId xmlns="" xmlns:a16="http://schemas.microsoft.com/office/drawing/2014/main" id="{A2BCA5D2-5146-4E83-B430-B8CBC63C20DB}"/>
              </a:ext>
            </a:extLst>
          </p:cNvPr>
          <p:cNvPicPr>
            <a:picLocks noChangeAspect="1"/>
          </p:cNvPicPr>
          <p:nvPr/>
        </p:nvPicPr>
        <p:blipFill>
          <a:blip r:embed="rId4" cstate="print"/>
          <a:srcRect/>
          <a:stretch>
            <a:fillRect/>
          </a:stretch>
        </p:blipFill>
        <p:spPr bwMode="auto">
          <a:xfrm>
            <a:off x="14980447" y="6674647"/>
            <a:ext cx="1828800" cy="22717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658389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5715000"/>
            <a:ext cx="18288000" cy="2743200"/>
          </a:xfrm>
          <a:prstGeom prst="rect">
            <a:avLst/>
          </a:prstGeom>
          <a:gradFill flip="none" rotWithShape="1">
            <a:gsLst>
              <a:gs pos="83000">
                <a:schemeClr val="bg1"/>
              </a:gs>
              <a:gs pos="0">
                <a:schemeClr val="bg2"/>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246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Conditional Expressions</a:t>
            </a:r>
          </a:p>
        </p:txBody>
      </p:sp>
      <p:sp>
        <p:nvSpPr>
          <p:cNvPr id="4" name="Parallelogram 3"/>
          <p:cNvSpPr/>
          <p:nvPr/>
        </p:nvSpPr>
        <p:spPr bwMode="auto">
          <a:xfrm>
            <a:off x="14744700" y="5600700"/>
            <a:ext cx="1257300" cy="571500"/>
          </a:xfrm>
          <a:prstGeom prst="parallelogram">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 name="Flowchart: Decision 4"/>
          <p:cNvSpPr/>
          <p:nvPr/>
        </p:nvSpPr>
        <p:spPr bwMode="auto">
          <a:xfrm>
            <a:off x="14680005" y="6629400"/>
            <a:ext cx="1257300" cy="914400"/>
          </a:xfrm>
          <a:prstGeom prst="flowChartDecision">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6" name="Rectangle 5"/>
          <p:cNvSpPr/>
          <p:nvPr/>
        </p:nvSpPr>
        <p:spPr bwMode="auto">
          <a:xfrm>
            <a:off x="13830300" y="7886700"/>
            <a:ext cx="1028700" cy="685800"/>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altLang="en-US" dirty="0">
              <a:latin typeface="Oracle Sans" panose="020B0503020204020204" pitchFamily="34" charset="0"/>
              <a:cs typeface="Oracle Sans" panose="020B0503020204020204" pitchFamily="34" charset="0"/>
            </a:endParaRPr>
          </a:p>
        </p:txBody>
      </p:sp>
      <p:sp>
        <p:nvSpPr>
          <p:cNvPr id="7" name="Rectangle 6"/>
          <p:cNvSpPr/>
          <p:nvPr/>
        </p:nvSpPr>
        <p:spPr bwMode="auto">
          <a:xfrm>
            <a:off x="15773400" y="7886700"/>
            <a:ext cx="1028700" cy="685800"/>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cxnSp>
        <p:nvCxnSpPr>
          <p:cNvPr id="9" name="Straight Arrow Connector 8"/>
          <p:cNvCxnSpPr>
            <a:stCxn id="4" idx="3"/>
            <a:endCxn id="5" idx="0"/>
          </p:cNvCxnSpPr>
          <p:nvPr/>
        </p:nvCxnSpPr>
        <p:spPr bwMode="auto">
          <a:xfrm>
            <a:off x="15301915" y="6172200"/>
            <a:ext cx="6743" cy="45720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1" name="Shape 10"/>
          <p:cNvCxnSpPr>
            <a:stCxn id="5" idx="1"/>
            <a:endCxn id="6" idx="0"/>
          </p:cNvCxnSpPr>
          <p:nvPr/>
        </p:nvCxnSpPr>
        <p:spPr bwMode="auto">
          <a:xfrm rot="10800000" flipV="1">
            <a:off x="14344650" y="7086600"/>
            <a:ext cx="335355" cy="8001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3" name="Shape 12"/>
          <p:cNvCxnSpPr>
            <a:stCxn id="5" idx="3"/>
            <a:endCxn id="7" idx="0"/>
          </p:cNvCxnSpPr>
          <p:nvPr/>
        </p:nvCxnSpPr>
        <p:spPr bwMode="auto">
          <a:xfrm>
            <a:off x="15937305" y="7086600"/>
            <a:ext cx="350445" cy="8001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16" name="Rectangle 5">
            <a:extLst>
              <a:ext uri="{FF2B5EF4-FFF2-40B4-BE49-F238E27FC236}">
                <a16:creationId xmlns="" xmlns:a16="http://schemas.microsoft.com/office/drawing/2014/main" id="{4C038A39-F76C-4CCE-85A6-4F526C2B4DAE}"/>
              </a:ext>
            </a:extLst>
          </p:cNvPr>
          <p:cNvSpPr>
            <a:spLocks noGrp="1" noChangeArrowheads="1"/>
          </p:cNvSpPr>
          <p:nvPr>
            <p:ph idx="1"/>
          </p:nvPr>
        </p:nvSpPr>
        <p:spPr>
          <a:xfrm>
            <a:off x="933450" y="2273300"/>
            <a:ext cx="16421100" cy="26450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Help provide the use of </a:t>
            </a:r>
            <a:r>
              <a:rPr lang="en-US" altLang="en-US" dirty="0">
                <a:latin typeface="Courier New" pitchFamily="49" charset="0"/>
                <a:cs typeface="Oracle Sans" panose="020B0503020204020204" pitchFamily="34" charset="0"/>
              </a:rPr>
              <a:t>IF-THEN-ELSE</a:t>
            </a:r>
            <a:r>
              <a:rPr lang="en-US" altLang="en-US" dirty="0">
                <a:latin typeface="Oracle Sans" panose="020B0503020204020204" pitchFamily="34" charset="0"/>
                <a:cs typeface="Oracle Sans" panose="020B0503020204020204" pitchFamily="34" charset="0"/>
              </a:rPr>
              <a:t> logic within a SQL statement</a:t>
            </a:r>
          </a:p>
          <a:p>
            <a:pPr lvl="1" eaLnBrk="1" hangingPunct="1"/>
            <a:r>
              <a:rPr lang="en-US" altLang="en-US" dirty="0">
                <a:latin typeface="Oracle Sans" panose="020B0503020204020204" pitchFamily="34" charset="0"/>
                <a:cs typeface="Oracle Sans" panose="020B0503020204020204" pitchFamily="34" charset="0"/>
              </a:rPr>
              <a:t>You can use the following methods:</a:t>
            </a:r>
          </a:p>
          <a:p>
            <a:pPr lvl="2" eaLnBrk="1" hangingPunct="1"/>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expression</a:t>
            </a:r>
          </a:p>
          <a:p>
            <a:pPr lvl="2" eaLnBrk="1" hangingPunct="1"/>
            <a:r>
              <a:rPr lang="en-US" altLang="en-US" dirty="0">
                <a:latin typeface="Oracle Sans" panose="020B0503020204020204" pitchFamily="34" charset="0"/>
                <a:cs typeface="Courier New" pitchFamily="49" charset="0"/>
              </a:rPr>
              <a:t>Searched </a:t>
            </a:r>
            <a:r>
              <a:rPr lang="en-US" altLang="en-US" dirty="0">
                <a:latin typeface="Courier New" pitchFamily="49" charset="0"/>
                <a:cs typeface="Courier New" pitchFamily="49" charset="0"/>
              </a:rPr>
              <a:t>CASE</a:t>
            </a:r>
            <a:r>
              <a:rPr lang="en-US" altLang="en-US" dirty="0">
                <a:latin typeface="Oracle Sans" panose="020B0503020204020204" pitchFamily="34" charset="0"/>
                <a:cs typeface="Oracle Sans" panose="020B0503020204020204" pitchFamily="34" charset="0"/>
              </a:rPr>
              <a:t> expression</a:t>
            </a:r>
          </a:p>
          <a:p>
            <a:pPr lvl="2" eaLnBrk="1" hangingPunct="1"/>
            <a:r>
              <a:rPr lang="en-US" altLang="en-US" dirty="0">
                <a:latin typeface="Courier New" pitchFamily="49" charset="0"/>
                <a:cs typeface="Oracle Sans" panose="020B0503020204020204" pitchFamily="34" charset="0"/>
              </a:rPr>
              <a:t>DECODE</a:t>
            </a:r>
            <a:r>
              <a:rPr lang="en-US" altLang="en-US" dirty="0">
                <a:latin typeface="Oracle Sans" panose="020B0503020204020204" pitchFamily="34" charset="0"/>
                <a:cs typeface="Oracle Sans" panose="020B0503020204020204" pitchFamily="34" charset="0"/>
              </a:rPr>
              <a:t> function</a:t>
            </a:r>
          </a:p>
        </p:txBody>
      </p:sp>
    </p:spTree>
    <p:custDataLst>
      <p:tags r:id="rId1"/>
    </p:custDataLst>
    <p:extLst>
      <p:ext uri="{BB962C8B-B14F-4D97-AF65-F5344CB8AC3E}">
        <p14:creationId xmlns:p14="http://schemas.microsoft.com/office/powerpoint/2010/main" val="7193120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Expression</a:t>
            </a:r>
          </a:p>
        </p:txBody>
      </p:sp>
      <p:sp>
        <p:nvSpPr>
          <p:cNvPr id="64515" name="Rectangle 6"/>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Facilitates conditional inquiries by doing the work of an</a:t>
            </a:r>
            <a:r>
              <a:rPr lang="en-US" altLang="en-US" dirty="0">
                <a:latin typeface="Courier New" panose="02070309020205020404" pitchFamily="49" charset="0"/>
                <a:cs typeface="Courier New" panose="02070309020205020404" pitchFamily="49" charset="0"/>
              </a:rPr>
              <a:t> IF-THEN-ELSE </a:t>
            </a:r>
            <a:r>
              <a:rPr lang="en-US" altLang="en-US" dirty="0">
                <a:latin typeface="Oracle Sans" panose="020B0503020204020204" pitchFamily="34" charset="0"/>
                <a:cs typeface="Oracle Sans" panose="020B0503020204020204" pitchFamily="34" charset="0"/>
              </a:rPr>
              <a:t>statement:</a:t>
            </a:r>
          </a:p>
        </p:txBody>
      </p:sp>
      <p:sp>
        <p:nvSpPr>
          <p:cNvPr id="5" name="Content Placeholder 2"/>
          <p:cNvSpPr txBox="1">
            <a:spLocks/>
          </p:cNvSpPr>
          <p:nvPr/>
        </p:nvSpPr>
        <p:spPr bwMode="gray">
          <a:xfrm>
            <a:off x="4355617" y="3314702"/>
            <a:ext cx="9576767"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CASE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expr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WHEN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comparison_expr1</a:t>
            </a:r>
            <a:r>
              <a:rPr lang="en-US" altLang="en-US" sz="2400" b="1" dirty="0">
                <a:solidFill>
                  <a:schemeClr val="tx1">
                    <a:lumMod val="75000"/>
                  </a:schemeClr>
                </a:solidFill>
                <a:latin typeface="Courier New" panose="02070309020205020404" pitchFamily="49" charset="0"/>
                <a:cs typeface="Oracle Sans" panose="020B0503020204020204" pitchFamily="34" charset="0"/>
              </a:rPr>
              <a:t> THEN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return_expr1</a:t>
            </a:r>
          </a:p>
          <a:p>
            <a:pPr eaLnBrk="1" hangingPunct="1">
              <a:lnSpc>
                <a:spcPct val="105000"/>
              </a:lnSpc>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solidFill>
                  <a:schemeClr val="tx1">
                    <a:lumMod val="75000"/>
                  </a:schemeClr>
                </a:solidFill>
                <a:latin typeface="Courier New" panose="02070309020205020404" pitchFamily="49" charset="0"/>
                <a:cs typeface="Oracle Sans" panose="020B0503020204020204" pitchFamily="34" charset="0"/>
              </a:rPr>
              <a:t>[WHEN</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comparison_expr2 </a:t>
            </a:r>
            <a:r>
              <a:rPr lang="en-US" altLang="en-US" sz="2400" b="1" dirty="0">
                <a:solidFill>
                  <a:schemeClr val="tx1">
                    <a:lumMod val="75000"/>
                  </a:schemeClr>
                </a:solidFill>
                <a:latin typeface="Courier New" panose="02070309020205020404" pitchFamily="49" charset="0"/>
                <a:cs typeface="Oracle Sans" panose="020B0503020204020204" pitchFamily="34" charset="0"/>
              </a:rPr>
              <a:t>THEN</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return_expr2</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WHEN</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comparison_exprn </a:t>
            </a:r>
            <a:r>
              <a:rPr lang="en-US" altLang="en-US" sz="2400" b="1" dirty="0">
                <a:solidFill>
                  <a:schemeClr val="tx1">
                    <a:lumMod val="75000"/>
                  </a:schemeClr>
                </a:solidFill>
                <a:latin typeface="Courier New" panose="02070309020205020404" pitchFamily="49" charset="0"/>
                <a:cs typeface="Oracle Sans" panose="020B0503020204020204" pitchFamily="34" charset="0"/>
              </a:rPr>
              <a:t>THEN</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return_exprn</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ELSE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else_expr</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7052904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7"/>
          <p:cNvPicPr>
            <a:picLocks noChangeAspect="1" noChangeArrowheads="1"/>
          </p:cNvPicPr>
          <p:nvPr/>
        </p:nvPicPr>
        <p:blipFill>
          <a:blip r:embed="rId4" cstate="print"/>
          <a:srcRect/>
          <a:stretch>
            <a:fillRect/>
          </a:stretch>
        </p:blipFill>
        <p:spPr bwMode="auto">
          <a:xfrm>
            <a:off x="3037172" y="8358920"/>
            <a:ext cx="5729288" cy="571500"/>
          </a:xfrm>
          <a:prstGeom prst="rect">
            <a:avLst/>
          </a:prstGeom>
          <a:noFill/>
          <a:ln w="12700">
            <a:solidFill>
              <a:schemeClr val="tx1"/>
            </a:solidFill>
            <a:miter lim="800000"/>
            <a:headEnd type="none" w="sm" len="sm"/>
            <a:tailEnd type="none" w="sm" len="sm"/>
          </a:ln>
        </p:spPr>
      </p:pic>
      <p:sp>
        <p:nvSpPr>
          <p:cNvPr id="12" name="Content Placeholder 2"/>
          <p:cNvSpPr txBox="1">
            <a:spLocks/>
          </p:cNvSpPr>
          <p:nvPr/>
        </p:nvSpPr>
        <p:spPr bwMode="gray">
          <a:xfrm>
            <a:off x="3095625" y="1864700"/>
            <a:ext cx="12096750" cy="26560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salary,</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CASE job_id WHEN 'IT_PROG'  THEN  1.10*salary</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WHEN 'ST_CLERK' THEN  1.15*salary</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WHEN 'SA_REP'   THEN  1.20*salary</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ELSE      salary END     AS REVISED_SALARY</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66565" name="Rectangle 14"/>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CASE</a:t>
            </a:r>
            <a:r>
              <a:rPr lang="en-US" altLang="en-US" dirty="0"/>
              <a:t> </a:t>
            </a:r>
            <a:r>
              <a:rPr lang="en-US" altLang="en-US" dirty="0">
                <a:latin typeface="+mj-lt"/>
              </a:rPr>
              <a:t>Expression</a:t>
            </a:r>
          </a:p>
        </p:txBody>
      </p:sp>
      <p:sp>
        <p:nvSpPr>
          <p:cNvPr id="66566" name="Rectangle 6"/>
          <p:cNvSpPr>
            <a:spLocks noChangeArrowheads="1"/>
          </p:cNvSpPr>
          <p:nvPr/>
        </p:nvSpPr>
        <p:spPr bwMode="gray">
          <a:xfrm>
            <a:off x="4111229" y="2507885"/>
            <a:ext cx="9491663" cy="155935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66567" name="Text Box 7"/>
          <p:cNvSpPr txBox="1">
            <a:spLocks noChangeArrowheads="1"/>
          </p:cNvSpPr>
          <p:nvPr/>
        </p:nvSpPr>
        <p:spPr bwMode="gray">
          <a:xfrm>
            <a:off x="3151470" y="7715650"/>
            <a:ext cx="550068"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66568" name="Text Box 24"/>
          <p:cNvSpPr txBox="1">
            <a:spLocks noChangeArrowheads="1"/>
          </p:cNvSpPr>
          <p:nvPr/>
        </p:nvSpPr>
        <p:spPr bwMode="gray">
          <a:xfrm>
            <a:off x="3151470" y="5158520"/>
            <a:ext cx="550068"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66569" name="Picture 15"/>
          <p:cNvPicPr>
            <a:picLocks noChangeAspect="1" noChangeArrowheads="1"/>
          </p:cNvPicPr>
          <p:nvPr/>
        </p:nvPicPr>
        <p:blipFill>
          <a:blip r:embed="rId5" cstate="print"/>
          <a:srcRect/>
          <a:stretch>
            <a:fillRect/>
          </a:stretch>
        </p:blipFill>
        <p:spPr bwMode="auto">
          <a:xfrm>
            <a:off x="3037172" y="4929920"/>
            <a:ext cx="5700713" cy="571500"/>
          </a:xfrm>
          <a:prstGeom prst="rect">
            <a:avLst/>
          </a:prstGeom>
          <a:noFill/>
          <a:ln w="12700">
            <a:solidFill>
              <a:schemeClr val="tx1"/>
            </a:solidFill>
            <a:miter lim="800000"/>
            <a:headEnd type="none" w="sm" len="sm"/>
            <a:tailEnd type="none" w="sm" len="sm"/>
          </a:ln>
        </p:spPr>
      </p:pic>
      <p:pic>
        <p:nvPicPr>
          <p:cNvPr id="66570" name="Picture 16"/>
          <p:cNvPicPr>
            <a:picLocks noChangeAspect="1" noChangeArrowheads="1"/>
          </p:cNvPicPr>
          <p:nvPr/>
        </p:nvPicPr>
        <p:blipFill>
          <a:blip r:embed="rId6" cstate="print"/>
          <a:srcRect/>
          <a:stretch>
            <a:fillRect/>
          </a:stretch>
        </p:blipFill>
        <p:spPr bwMode="auto">
          <a:xfrm>
            <a:off x="3037172" y="5730022"/>
            <a:ext cx="5700713" cy="2328863"/>
          </a:xfrm>
          <a:prstGeom prst="rect">
            <a:avLst/>
          </a:prstGeom>
          <a:noFill/>
          <a:ln w="12700">
            <a:solidFill>
              <a:schemeClr val="tx1"/>
            </a:solidFill>
            <a:miter lim="800000"/>
            <a:headEnd type="none" w="sm" len="sm"/>
            <a:tailEnd type="none" w="sm" len="sm"/>
          </a:ln>
        </p:spPr>
      </p:pic>
      <p:sp>
        <p:nvSpPr>
          <p:cNvPr id="66572" name="Rectangle 17"/>
          <p:cNvSpPr>
            <a:spLocks noChangeArrowheads="1"/>
          </p:cNvSpPr>
          <p:nvPr/>
        </p:nvSpPr>
        <p:spPr bwMode="auto">
          <a:xfrm>
            <a:off x="6123270" y="4929920"/>
            <a:ext cx="2628900" cy="40005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6823" y="4932157"/>
            <a:ext cx="5126619" cy="594392"/>
          </a:xfrm>
          <a:prstGeom prst="rect">
            <a:avLst/>
          </a:prstGeom>
          <a:ln>
            <a:solidFill>
              <a:schemeClr val="tx1"/>
            </a:solid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29206" y="5844321"/>
            <a:ext cx="5114237" cy="2513777"/>
          </a:xfrm>
          <a:prstGeom prst="rect">
            <a:avLst/>
          </a:prstGeom>
          <a:ln>
            <a:solidFill>
              <a:schemeClr val="tx1"/>
            </a:solidFill>
          </a:ln>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29209" y="8602640"/>
            <a:ext cx="5114234" cy="933348"/>
          </a:xfrm>
          <a:prstGeom prst="rect">
            <a:avLst/>
          </a:prstGeom>
          <a:ln>
            <a:solidFill>
              <a:schemeClr val="tx1"/>
            </a:solidFill>
          </a:ln>
        </p:spPr>
      </p:pic>
      <p:sp>
        <p:nvSpPr>
          <p:cNvPr id="15" name="Text Box 24"/>
          <p:cNvSpPr txBox="1">
            <a:spLocks noChangeArrowheads="1"/>
          </p:cNvSpPr>
          <p:nvPr/>
        </p:nvSpPr>
        <p:spPr bwMode="gray">
          <a:xfrm>
            <a:off x="10021374" y="8016020"/>
            <a:ext cx="550068"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6" name="Text Box 24"/>
          <p:cNvSpPr txBox="1">
            <a:spLocks noChangeArrowheads="1"/>
          </p:cNvSpPr>
          <p:nvPr/>
        </p:nvSpPr>
        <p:spPr bwMode="gray">
          <a:xfrm>
            <a:off x="10021374" y="5251388"/>
            <a:ext cx="550068"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7" name="Rectangle 17"/>
          <p:cNvSpPr>
            <a:spLocks noChangeArrowheads="1"/>
          </p:cNvSpPr>
          <p:nvPr/>
        </p:nvSpPr>
        <p:spPr bwMode="auto">
          <a:xfrm>
            <a:off x="12400242" y="4903942"/>
            <a:ext cx="2743200" cy="4627703"/>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1232" y="4929920"/>
            <a:ext cx="642938" cy="714375"/>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16008" y="4932157"/>
            <a:ext cx="748620" cy="754380"/>
          </a:xfrm>
          <a:prstGeom prst="rect">
            <a:avLst/>
          </a:prstGeom>
        </p:spPr>
      </p:pic>
    </p:spTree>
    <p:custDataLst>
      <p:tags r:id="rId1"/>
    </p:custDataLst>
    <p:extLst>
      <p:ext uri="{BB962C8B-B14F-4D97-AF65-F5344CB8AC3E}">
        <p14:creationId xmlns:p14="http://schemas.microsoft.com/office/powerpoint/2010/main" val="10562673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Searched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CASE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Expression</a:t>
            </a:r>
          </a:p>
        </p:txBody>
      </p:sp>
      <p:sp>
        <p:nvSpPr>
          <p:cNvPr id="6" name="Content Placeholder 2"/>
          <p:cNvSpPr txBox="1">
            <a:spLocks/>
          </p:cNvSpPr>
          <p:nvPr/>
        </p:nvSpPr>
        <p:spPr bwMode="gray">
          <a:xfrm>
            <a:off x="3095625" y="2236491"/>
            <a:ext cx="12096750" cy="26560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CASE </a:t>
            </a:r>
          </a:p>
          <a:p>
            <a:pPr lvl="1"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condition1</a:t>
            </a:r>
            <a:r>
              <a:rPr lang="en-US" altLang="en-US" sz="2400" b="1" dirty="0">
                <a:solidFill>
                  <a:schemeClr val="tx1">
                    <a:lumMod val="75000"/>
                  </a:schemeClr>
                </a:solidFill>
                <a:latin typeface="Courier New" panose="02070309020205020404" pitchFamily="49" charset="0"/>
                <a:cs typeface="Courier New" panose="02070309020205020404" pitchFamily="49" charset="0"/>
              </a:rPr>
              <a:t> THEN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use_expression1</a:t>
            </a:r>
            <a:r>
              <a:rPr lang="en-US" altLang="en-US" sz="2400" b="1" dirty="0">
                <a:solidFill>
                  <a:schemeClr val="tx1">
                    <a:lumMod val="75000"/>
                  </a:schemeClr>
                </a:solidFill>
                <a:latin typeface="Courier New" panose="02070309020205020404" pitchFamily="49" charset="0"/>
                <a:cs typeface="Courier New" panose="02070309020205020404" pitchFamily="49" charset="0"/>
              </a:rPr>
              <a:t> </a:t>
            </a:r>
          </a:p>
          <a:p>
            <a:pPr lvl="1"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condition2</a:t>
            </a:r>
            <a:r>
              <a:rPr lang="en-US" altLang="en-US" sz="2400" b="1" dirty="0">
                <a:solidFill>
                  <a:schemeClr val="tx1">
                    <a:lumMod val="75000"/>
                  </a:schemeClr>
                </a:solidFill>
                <a:latin typeface="Courier New" panose="02070309020205020404" pitchFamily="49" charset="0"/>
                <a:cs typeface="Courier New" panose="02070309020205020404" pitchFamily="49" charset="0"/>
              </a:rPr>
              <a:t> THEN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use_expression2 </a:t>
            </a:r>
          </a:p>
          <a:p>
            <a:pPr lvl="1"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WHEN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condition3</a:t>
            </a:r>
            <a:r>
              <a:rPr lang="en-US" altLang="en-US" sz="2400" b="1" dirty="0">
                <a:solidFill>
                  <a:schemeClr val="tx1">
                    <a:lumMod val="75000"/>
                  </a:schemeClr>
                </a:solidFill>
                <a:latin typeface="Courier New" panose="02070309020205020404" pitchFamily="49" charset="0"/>
                <a:cs typeface="Courier New" panose="02070309020205020404" pitchFamily="49" charset="0"/>
              </a:rPr>
              <a:t> THEN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use_expression3 </a:t>
            </a:r>
          </a:p>
          <a:p>
            <a:pPr lvl="1"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ELSE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default_use_expression </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END</a:t>
            </a:r>
          </a:p>
        </p:txBody>
      </p:sp>
      <p:sp>
        <p:nvSpPr>
          <p:cNvPr id="7" name="Content Placeholder 2"/>
          <p:cNvSpPr txBox="1">
            <a:spLocks/>
          </p:cNvSpPr>
          <p:nvPr/>
        </p:nvSpPr>
        <p:spPr bwMode="gray">
          <a:xfrm>
            <a:off x="3095625" y="5809337"/>
            <a:ext cx="12096750" cy="29345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SELECT last_name,salary,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(CASE WHEN salary&lt;5000 THEN 'Low'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      WHEN salary&lt;10000 THEN 'Medium'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      WHEN salary&lt;20000 THEN 'Good'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      ELSE 'Excellent'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END) AS qualified_salary </a:t>
            </a:r>
          </a:p>
          <a:p>
            <a:pPr lvl="3" eaLnBrk="1" hangingPunct="1">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FROM employees;</a:t>
            </a:r>
          </a:p>
        </p:txBody>
      </p:sp>
      <p:sp>
        <p:nvSpPr>
          <p:cNvPr id="68617" name="Rectangle 4"/>
          <p:cNvSpPr>
            <a:spLocks noChangeArrowheads="1"/>
          </p:cNvSpPr>
          <p:nvPr/>
        </p:nvSpPr>
        <p:spPr bwMode="auto">
          <a:xfrm>
            <a:off x="5641128" y="6463185"/>
            <a:ext cx="7247288" cy="2280715"/>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448760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rot="16200000" flipV="1">
            <a:off x="14482497" y="4686039"/>
            <a:ext cx="1747838" cy="586316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 name="Oval 3"/>
          <p:cNvSpPr>
            <a:spLocks noChangeAspect="1"/>
          </p:cNvSpPr>
          <p:nvPr/>
        </p:nvSpPr>
        <p:spPr bwMode="auto">
          <a:xfrm>
            <a:off x="14582492" y="6324971"/>
            <a:ext cx="2587929" cy="2585301"/>
          </a:xfrm>
          <a:prstGeom prst="ellipse">
            <a:avLst/>
          </a:prstGeom>
          <a:solidFill>
            <a:schemeClr val="bg1"/>
          </a:solidFill>
          <a:ln w="50800" cap="flat" cmpd="sng" algn="ctr">
            <a:solidFill>
              <a:schemeClr val="accent3">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4855" y="6246021"/>
            <a:ext cx="2743200" cy="2743200"/>
          </a:xfrm>
          <a:prstGeom prst="rect">
            <a:avLst/>
          </a:prstGeom>
        </p:spPr>
      </p:pic>
      <p:sp>
        <p:nvSpPr>
          <p:cNvPr id="6"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DECODE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 in Oracle</a:t>
            </a:r>
          </a:p>
        </p:txBody>
      </p:sp>
      <p:sp>
        <p:nvSpPr>
          <p:cNvPr id="8" name="Content Placeholder 2"/>
          <p:cNvSpPr txBox="1">
            <a:spLocks/>
          </p:cNvSpPr>
          <p:nvPr/>
        </p:nvSpPr>
        <p:spPr bwMode="gray">
          <a:xfrm>
            <a:off x="3095625" y="3740878"/>
            <a:ext cx="12096750" cy="14026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DECODE(</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col|expression, search1, result1 </a:t>
            </a:r>
          </a:p>
          <a:p>
            <a:pPr eaLnBrk="1" hangingPunct="1">
              <a:lnSpc>
                <a:spcPct val="105000"/>
              </a:lnSpc>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search2, result2,...,</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lnSpc>
                <a:spcPct val="105000"/>
              </a:lnSpc>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 default</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pic>
        <p:nvPicPr>
          <p:cNvPr id="10" name="Picture 9">
            <a:extLst>
              <a:ext uri="{FF2B5EF4-FFF2-40B4-BE49-F238E27FC236}">
                <a16:creationId xmlns="" xmlns:a16="http://schemas.microsoft.com/office/drawing/2014/main" id="{7E436D3C-53FC-48B5-A84B-C232EAE169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56828"/>
            <a:ext cx="642938" cy="714375"/>
          </a:xfrm>
          <a:prstGeom prst="rect">
            <a:avLst/>
          </a:prstGeom>
        </p:spPr>
      </p:pic>
      <p:sp>
        <p:nvSpPr>
          <p:cNvPr id="11" name="Rectangle 6">
            <a:extLst>
              <a:ext uri="{FF2B5EF4-FFF2-40B4-BE49-F238E27FC236}">
                <a16:creationId xmlns="" xmlns:a16="http://schemas.microsoft.com/office/drawing/2014/main" id="{89A637CE-3AEE-4986-852B-1506A46FBA70}"/>
              </a:ext>
            </a:extLst>
          </p:cNvPr>
          <p:cNvSpPr txBox="1">
            <a:spLocks noChangeArrowheads="1"/>
          </p:cNvSpPr>
          <p:nvPr/>
        </p:nvSpPr>
        <p:spPr>
          <a:xfrm>
            <a:off x="935590" y="2308402"/>
            <a:ext cx="16993386"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kern="0" dirty="0">
                <a:latin typeface="Oracle Sans" panose="020B0503020204020204" pitchFamily="34" charset="0"/>
                <a:cs typeface="Oracle Sans" panose="020B0503020204020204" pitchFamily="34" charset="0"/>
              </a:rPr>
              <a:t>Facilitates conditional inquiries by doing the work of a </a:t>
            </a:r>
            <a:r>
              <a:rPr lang="en-US" altLang="en-US" sz="3300" kern="0" dirty="0">
                <a:latin typeface="Courier New" pitchFamily="49" charset="0"/>
                <a:cs typeface="Oracle Sans" panose="020B0503020204020204" pitchFamily="34" charset="0"/>
              </a:rPr>
              <a:t>CASE</a:t>
            </a:r>
            <a:r>
              <a:rPr lang="en-US" altLang="en-US" sz="3300" kern="0" dirty="0">
                <a:latin typeface="Oracle Sans" panose="020B0503020204020204" pitchFamily="34" charset="0"/>
                <a:cs typeface="Oracle Sans" panose="020B0503020204020204" pitchFamily="34" charset="0"/>
              </a:rPr>
              <a:t> expression or an </a:t>
            </a:r>
            <a:r>
              <a:rPr lang="en-US" altLang="en-US" sz="3300" kern="0" dirty="0">
                <a:latin typeface="Courier New" pitchFamily="49" charset="0"/>
                <a:cs typeface="Oracle Sans" panose="020B0503020204020204" pitchFamily="34" charset="0"/>
              </a:rPr>
              <a:t>IF-THEN-ELSE</a:t>
            </a:r>
            <a:r>
              <a:rPr lang="en-US" altLang="en-US" sz="3300" kern="0" dirty="0">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807097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gray">
          <a:xfrm>
            <a:off x="3095625" y="1882578"/>
            <a:ext cx="12096750" cy="29345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DECODE(job_id, 'IT_PROG',  1.10*salary,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'ST_CLERK', 1.15*salary,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'SA_REP',   1.20*salary,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REVISED_SALARY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p:txBody>
      </p:sp>
      <p:sp>
        <p:nvSpPr>
          <p:cNvPr id="4" name="Rectangle 3"/>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DECODE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5" name="Rectangle 4"/>
          <p:cNvSpPr>
            <a:spLocks noChangeArrowheads="1"/>
          </p:cNvSpPr>
          <p:nvPr/>
        </p:nvSpPr>
        <p:spPr bwMode="gray">
          <a:xfrm>
            <a:off x="4426857" y="2495467"/>
            <a:ext cx="7373257" cy="2321674"/>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6" name="Text Box 5"/>
          <p:cNvSpPr txBox="1">
            <a:spLocks noChangeArrowheads="1"/>
          </p:cNvSpPr>
          <p:nvPr/>
        </p:nvSpPr>
        <p:spPr bwMode="gray">
          <a:xfrm>
            <a:off x="6216912" y="8143975"/>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7" name="Text Box 6"/>
          <p:cNvSpPr txBox="1">
            <a:spLocks noChangeArrowheads="1"/>
          </p:cNvSpPr>
          <p:nvPr/>
        </p:nvSpPr>
        <p:spPr bwMode="gray">
          <a:xfrm>
            <a:off x="6216912" y="5243554"/>
            <a:ext cx="550070" cy="592931"/>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8" name="Picture 11"/>
          <p:cNvPicPr>
            <a:picLocks noChangeAspect="1" noChangeArrowheads="1"/>
          </p:cNvPicPr>
          <p:nvPr/>
        </p:nvPicPr>
        <p:blipFill>
          <a:blip r:embed="rId4" cstate="print"/>
          <a:srcRect/>
          <a:stretch>
            <a:fillRect/>
          </a:stretch>
        </p:blipFill>
        <p:spPr bwMode="auto">
          <a:xfrm>
            <a:off x="6216912" y="5819347"/>
            <a:ext cx="5829300" cy="2659856"/>
          </a:xfrm>
          <a:prstGeom prst="rect">
            <a:avLst/>
          </a:prstGeom>
          <a:noFill/>
          <a:ln w="12700">
            <a:solidFill>
              <a:schemeClr val="tx1"/>
            </a:solidFill>
            <a:miter lim="800000"/>
            <a:headEnd type="none" w="sm" len="sm"/>
            <a:tailEnd type="none" w="sm" len="sm"/>
          </a:ln>
        </p:spPr>
      </p:pic>
      <p:pic>
        <p:nvPicPr>
          <p:cNvPr id="9" name="Picture 12"/>
          <p:cNvPicPr>
            <a:picLocks noChangeAspect="1" noChangeArrowheads="1"/>
          </p:cNvPicPr>
          <p:nvPr/>
        </p:nvPicPr>
        <p:blipFill>
          <a:blip r:embed="rId5" cstate="print"/>
          <a:srcRect/>
          <a:stretch>
            <a:fillRect/>
          </a:stretch>
        </p:blipFill>
        <p:spPr bwMode="auto">
          <a:xfrm>
            <a:off x="6216912" y="8791147"/>
            <a:ext cx="5857713" cy="888857"/>
          </a:xfrm>
          <a:prstGeom prst="rect">
            <a:avLst/>
          </a:prstGeom>
          <a:noFill/>
          <a:ln w="12700">
            <a:solidFill>
              <a:schemeClr val="tx1"/>
            </a:solidFill>
            <a:miter lim="800000"/>
            <a:headEnd type="none" w="sm" len="sm"/>
            <a:tailEnd type="none" w="sm" len="sm"/>
          </a:ln>
        </p:spPr>
      </p:pic>
      <p:pic>
        <p:nvPicPr>
          <p:cNvPr id="10" name="Picture 13"/>
          <p:cNvPicPr>
            <a:picLocks noChangeAspect="1" noChangeArrowheads="1"/>
          </p:cNvPicPr>
          <p:nvPr/>
        </p:nvPicPr>
        <p:blipFill>
          <a:blip r:embed="rId6" cstate="print"/>
          <a:srcRect/>
          <a:stretch>
            <a:fillRect/>
          </a:stretch>
        </p:blipFill>
        <p:spPr bwMode="auto">
          <a:xfrm>
            <a:off x="6216912" y="5118022"/>
            <a:ext cx="5828571" cy="335144"/>
          </a:xfrm>
          <a:prstGeom prst="rect">
            <a:avLst/>
          </a:prstGeom>
          <a:noFill/>
          <a:ln w="12700">
            <a:solidFill>
              <a:schemeClr val="tx1"/>
            </a:solidFill>
            <a:miter lim="800000"/>
            <a:headEnd type="none" w="sm" len="sm"/>
            <a:tailEnd type="none" w="sm" len="sm"/>
          </a:ln>
        </p:spPr>
      </p:pic>
      <p:sp>
        <p:nvSpPr>
          <p:cNvPr id="11" name="Rectangle 13"/>
          <p:cNvSpPr>
            <a:spLocks noChangeArrowheads="1"/>
          </p:cNvSpPr>
          <p:nvPr/>
        </p:nvSpPr>
        <p:spPr bwMode="auto">
          <a:xfrm>
            <a:off x="10330983" y="5082604"/>
            <a:ext cx="1714500" cy="45974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3560" y="6792088"/>
            <a:ext cx="642938" cy="714375"/>
          </a:xfrm>
          <a:prstGeom prst="rect">
            <a:avLst/>
          </a:prstGeom>
        </p:spPr>
      </p:pic>
      <p:pic>
        <p:nvPicPr>
          <p:cNvPr id="15" name="Picture 14">
            <a:extLst>
              <a:ext uri="{FF2B5EF4-FFF2-40B4-BE49-F238E27FC236}">
                <a16:creationId xmlns="" xmlns:a16="http://schemas.microsoft.com/office/drawing/2014/main" id="{BC1181EC-B7B8-4DF1-B095-A175FA7C1A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00" y="656828"/>
            <a:ext cx="642938" cy="714375"/>
          </a:xfrm>
          <a:prstGeom prst="rect">
            <a:avLst/>
          </a:prstGeom>
        </p:spPr>
      </p:pic>
    </p:spTree>
    <p:custDataLst>
      <p:tags r:id="rId1"/>
    </p:custDataLst>
    <p:extLst>
      <p:ext uri="{BB962C8B-B14F-4D97-AF65-F5344CB8AC3E}">
        <p14:creationId xmlns:p14="http://schemas.microsoft.com/office/powerpoint/2010/main" val="217436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pic>
        <p:nvPicPr>
          <p:cNvPr id="7" name="Picture 5"/>
          <p:cNvPicPr>
            <a:picLocks noChangeAspect="1"/>
          </p:cNvPicPr>
          <p:nvPr/>
        </p:nvPicPr>
        <p:blipFill>
          <a:blip r:embed="rId4" cstate="print"/>
          <a:srcRect/>
          <a:stretch>
            <a:fillRect/>
          </a:stretch>
        </p:blipFill>
        <p:spPr bwMode="auto">
          <a:xfrm>
            <a:off x="14980447" y="6674647"/>
            <a:ext cx="1828800" cy="2271713"/>
          </a:xfrm>
          <a:prstGeom prst="rect">
            <a:avLst/>
          </a:prstGeom>
          <a:noFill/>
          <a:ln w="9525">
            <a:noFill/>
            <a:miter lim="800000"/>
            <a:headEnd/>
            <a:tailEnd/>
          </a:ln>
        </p:spPr>
      </p:pic>
      <p:sp>
        <p:nvSpPr>
          <p:cNvPr id="12" name="Rectangle 5">
            <a:extLst>
              <a:ext uri="{FF2B5EF4-FFF2-40B4-BE49-F238E27FC236}">
                <a16:creationId xmlns="" xmlns:a16="http://schemas.microsoft.com/office/drawing/2014/main" id="{B51806CA-50BE-40D6-BF9A-DE49224E3649}"/>
              </a:ext>
            </a:extLst>
          </p:cNvPr>
          <p:cNvSpPr>
            <a:spLocks noGrp="1" noChangeArrowheads="1"/>
          </p:cNvSpPr>
          <p:nvPr>
            <p:ph idx="1"/>
          </p:nvPr>
        </p:nvSpPr>
        <p:spPr>
          <a:xfrm>
            <a:off x="933450" y="1975148"/>
            <a:ext cx="16421100" cy="83689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accent1"/>
              </a:buClr>
            </a:pPr>
            <a:r>
              <a:rPr lang="en-US" altLang="en-US" sz="3000" dirty="0">
                <a:latin typeface="Oracle Sans" panose="020B0503020204020204" pitchFamily="34" charset="0"/>
                <a:cs typeface="Oracle Sans" panose="020B0503020204020204" pitchFamily="34" charset="0"/>
              </a:rPr>
              <a:t>Implicit and explicit data type conversion</a:t>
            </a:r>
          </a:p>
          <a:p>
            <a:pPr lvl="1">
              <a:buClr>
                <a:schemeClr val="tx1">
                  <a:lumMod val="50000"/>
                  <a:lumOff val="50000"/>
                </a:schemeClr>
              </a:buClr>
            </a:pPr>
            <a:r>
              <a:rPr lang="en-US" altLang="en-US" sz="3000" dirty="0">
                <a:solidFill>
                  <a:schemeClr val="tx1">
                    <a:lumMod val="50000"/>
                    <a:lumOff val="50000"/>
                  </a:schemeClr>
                </a:solidFill>
                <a:latin typeface="Courier New" pitchFamily="49" charset="0"/>
                <a:cs typeface="Oracle Sans" panose="020B0503020204020204" pitchFamily="34" charset="0"/>
              </a:rPr>
              <a:t>TO_CHAR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TO_DATE</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TO_NUMBER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functions in Oracle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Using the CAST() function in MySQL</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General functions</a:t>
            </a:r>
            <a:r>
              <a:rPr lang="en-US" altLang="en-US" sz="2800" dirty="0">
                <a:solidFill>
                  <a:schemeClr val="tx1">
                    <a:lumMod val="50000"/>
                    <a:lumOff val="50000"/>
                  </a:schemeClr>
                </a:solidFill>
                <a:latin typeface="Oracle Sans" panose="020B0503020204020204" pitchFamily="34" charset="0"/>
                <a:cs typeface="Oracle Sans" panose="020B0503020204020204" pitchFamily="34" charset="0"/>
              </a:rPr>
              <a:t>:</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NVL2</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NULLIF</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COALESCE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Conditional expressions: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cs typeface="Oracle Sans" panose="020B0503020204020204" pitchFamily="34" charset="0"/>
              </a:rPr>
              <a:t>Searched </a:t>
            </a: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DECODE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JSON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JSON_QUERY</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JSON_TABLE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JSON_VALUE</a:t>
            </a:r>
          </a:p>
          <a:p>
            <a:pPr marL="1257224" lvl="2" indent="0">
              <a:buClr>
                <a:srgbClr val="A6A6A6"/>
              </a:buClr>
              <a:buNone/>
            </a:pPr>
            <a:endParaRPr lang="en-US" altLang="en-US" sz="2800" dirty="0">
              <a:solidFill>
                <a:schemeClr val="tx1">
                  <a:lumMod val="25000"/>
                  <a:lumOff val="75000"/>
                </a:schemeClr>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29881019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DECODE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4" name="Rectangle 7"/>
          <p:cNvSpPr txBox="1">
            <a:spLocks noChangeArrowheads="1"/>
          </p:cNvSpPr>
          <p:nvPr/>
        </p:nvSpPr>
        <p:spPr>
          <a:xfrm>
            <a:off x="935590" y="2300637"/>
            <a:ext cx="16416824"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dirty="0">
                <a:latin typeface="Oracle Sans" panose="020B0503020204020204" pitchFamily="34" charset="0"/>
                <a:cs typeface="Oracle Sans" panose="020B0503020204020204" pitchFamily="34" charset="0"/>
              </a:rPr>
              <a:t>Display the applicable tax rate for each employee in department 80:</a:t>
            </a:r>
          </a:p>
        </p:txBody>
      </p:sp>
      <p:grpSp>
        <p:nvGrpSpPr>
          <p:cNvPr id="5" name="Group 4"/>
          <p:cNvGrpSpPr/>
          <p:nvPr/>
        </p:nvGrpSpPr>
        <p:grpSpPr>
          <a:xfrm>
            <a:off x="4715657" y="3171732"/>
            <a:ext cx="8856687" cy="4924097"/>
            <a:chOff x="2029618" y="2435568"/>
            <a:chExt cx="9357914" cy="3282731"/>
          </a:xfrm>
        </p:grpSpPr>
        <p:sp>
          <p:nvSpPr>
            <p:cNvPr id="6" name="Content Placeholder 2"/>
            <p:cNvSpPr txBox="1">
              <a:spLocks/>
            </p:cNvSpPr>
            <p:nvPr/>
          </p:nvSpPr>
          <p:spPr bwMode="gray">
            <a:xfrm>
              <a:off x="2029618" y="2435568"/>
              <a:ext cx="9357914" cy="328273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SELECT last_name, salary,</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DECODE (TRUNC(salary/2000, 0),</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0, 0.00,</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1, 0.09,</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2, 0.20,</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3, 0.30,</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4, 0.40,</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5, 0.42,</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6, 0.44,</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                            0.45) TAX_RATE</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FROM   employees</a:t>
              </a:r>
            </a:p>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WHERE  department_id = 80;</a:t>
              </a:r>
            </a:p>
          </p:txBody>
        </p:sp>
        <p:sp>
          <p:nvSpPr>
            <p:cNvPr id="7" name="Rectangle 5"/>
            <p:cNvSpPr>
              <a:spLocks noChangeArrowheads="1"/>
            </p:cNvSpPr>
            <p:nvPr/>
          </p:nvSpPr>
          <p:spPr bwMode="gray">
            <a:xfrm>
              <a:off x="3627753" y="2878483"/>
              <a:ext cx="6999650" cy="220824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9" name="Picture 8">
            <a:extLst>
              <a:ext uri="{FF2B5EF4-FFF2-40B4-BE49-F238E27FC236}">
                <a16:creationId xmlns="" xmlns:a16="http://schemas.microsoft.com/office/drawing/2014/main" id="{D64D5A4F-62B7-4004-9A52-4598AFC70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656828"/>
            <a:ext cx="642938" cy="714375"/>
          </a:xfrm>
          <a:prstGeom prst="rect">
            <a:avLst/>
          </a:prstGeom>
        </p:spPr>
      </p:pic>
    </p:spTree>
    <p:custDataLst>
      <p:tags r:id="rId1"/>
    </p:custDataLst>
    <p:extLst>
      <p:ext uri="{BB962C8B-B14F-4D97-AF65-F5344CB8AC3E}">
        <p14:creationId xmlns:p14="http://schemas.microsoft.com/office/powerpoint/2010/main" val="2273204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pic>
        <p:nvPicPr>
          <p:cNvPr id="7" name="Picture 5"/>
          <p:cNvPicPr>
            <a:picLocks noChangeAspect="1"/>
          </p:cNvPicPr>
          <p:nvPr/>
        </p:nvPicPr>
        <p:blipFill>
          <a:blip r:embed="rId4" cstate="print"/>
          <a:srcRect/>
          <a:stretch>
            <a:fillRect/>
          </a:stretch>
        </p:blipFill>
        <p:spPr bwMode="auto">
          <a:xfrm>
            <a:off x="14946580" y="6674647"/>
            <a:ext cx="1828800" cy="2271713"/>
          </a:xfrm>
          <a:prstGeom prst="rect">
            <a:avLst/>
          </a:prstGeom>
          <a:noFill/>
          <a:ln w="9525">
            <a:noFill/>
            <a:miter lim="800000"/>
            <a:headEnd/>
            <a:tailEnd/>
          </a:ln>
        </p:spPr>
      </p:pic>
      <p:sp>
        <p:nvSpPr>
          <p:cNvPr id="10" name="Rectangle 5">
            <a:extLst>
              <a:ext uri="{FF2B5EF4-FFF2-40B4-BE49-F238E27FC236}">
                <a16:creationId xmlns="" xmlns:a16="http://schemas.microsoft.com/office/drawing/2014/main" id="{363DEFC4-52D7-4ADA-A26F-1DAA473B71FF}"/>
              </a:ext>
            </a:extLst>
          </p:cNvPr>
          <p:cNvSpPr>
            <a:spLocks noGrp="1" noChangeArrowheads="1"/>
          </p:cNvSpPr>
          <p:nvPr>
            <p:ph idx="1"/>
          </p:nvPr>
        </p:nvSpPr>
        <p:spPr>
          <a:xfrm>
            <a:off x="933450" y="1903140"/>
            <a:ext cx="16421100" cy="823276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Implicit and explicit data type conversion</a:t>
            </a:r>
          </a:p>
          <a:p>
            <a:pPr lvl="1">
              <a:buClr>
                <a:schemeClr val="tx1">
                  <a:lumMod val="50000"/>
                  <a:lumOff val="50000"/>
                </a:schemeClr>
              </a:buClr>
            </a:pPr>
            <a:r>
              <a:rPr lang="en-US" altLang="en-US" sz="3000" dirty="0">
                <a:solidFill>
                  <a:schemeClr val="tx1">
                    <a:lumMod val="50000"/>
                    <a:lumOff val="50000"/>
                  </a:schemeClr>
                </a:solidFill>
                <a:latin typeface="Courier New" pitchFamily="49" charset="0"/>
                <a:cs typeface="Oracle Sans" panose="020B0503020204020204" pitchFamily="34" charset="0"/>
              </a:rPr>
              <a:t>TO_CHAR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TO_DATE</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sz="3000" dirty="0">
                <a:solidFill>
                  <a:schemeClr val="tx1">
                    <a:lumMod val="50000"/>
                    <a:lumOff val="50000"/>
                  </a:schemeClr>
                </a:solidFill>
                <a:latin typeface="Courier New" pitchFamily="49" charset="0"/>
                <a:cs typeface="Oracle Sans" panose="020B0503020204020204" pitchFamily="34" charset="0"/>
              </a:rPr>
              <a:t>TO_NUMBER</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functions in Oracle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sz="3000" dirty="0">
                <a:solidFill>
                  <a:schemeClr val="tx1">
                    <a:lumMod val="50000"/>
                    <a:lumOff val="50000"/>
                  </a:schemeClr>
                </a:solidFill>
                <a:latin typeface="Courier New" pitchFamily="49" charset="0"/>
                <a:cs typeface="Oracle Sans" panose="020B0503020204020204" pitchFamily="34" charset="0"/>
              </a:rPr>
              <a:t>CAST()</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 function in MySQL</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General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NVL2</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NULLIF</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COALESCE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rPr>
              <a:t>Conditional expressions:</a:t>
            </a:r>
          </a:p>
          <a:p>
            <a:pPr lvl="2">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rPr>
              <a:t>CASE</a:t>
            </a:r>
          </a:p>
          <a:p>
            <a:pPr lvl="2">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rPr>
              <a:t>Searched CASE</a:t>
            </a:r>
          </a:p>
          <a:p>
            <a:pPr lvl="2">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rPr>
              <a:t>DECODE</a:t>
            </a:r>
          </a:p>
          <a:p>
            <a:pPr lvl="1">
              <a:buClr>
                <a:srgbClr val="A6A6A6"/>
              </a:buClr>
            </a:pPr>
            <a:r>
              <a:rPr lang="en-US" altLang="en-US" sz="3000" dirty="0">
                <a:latin typeface="Oracle Sans" panose="020B0503020204020204" pitchFamily="34" charset="0"/>
              </a:rPr>
              <a:t>JSON functions:</a:t>
            </a:r>
          </a:p>
          <a:p>
            <a:pPr lvl="2">
              <a:buClr>
                <a:srgbClr val="A6A6A6"/>
              </a:buClr>
            </a:pPr>
            <a:r>
              <a:rPr lang="en-US" altLang="en-US" sz="2800" dirty="0">
                <a:latin typeface="Courier New" pitchFamily="49" charset="0"/>
              </a:rPr>
              <a:t>JSON_QUERY</a:t>
            </a:r>
          </a:p>
          <a:p>
            <a:pPr lvl="2">
              <a:buClr>
                <a:srgbClr val="A6A6A6"/>
              </a:buClr>
            </a:pPr>
            <a:r>
              <a:rPr lang="en-US" altLang="en-US" sz="2800" dirty="0">
                <a:latin typeface="Courier New" pitchFamily="49" charset="0"/>
              </a:rPr>
              <a:t>JSON_TABLE</a:t>
            </a:r>
          </a:p>
          <a:p>
            <a:pPr lvl="2">
              <a:buClr>
                <a:srgbClr val="A6A6A6"/>
              </a:buClr>
            </a:pPr>
            <a:r>
              <a:rPr lang="en-US" altLang="en-US" sz="2800" dirty="0">
                <a:latin typeface="Courier New" pitchFamily="49" charset="0"/>
              </a:rPr>
              <a:t>JSON_VALUE</a:t>
            </a:r>
          </a:p>
          <a:p>
            <a:pPr lvl="2">
              <a:buClr>
                <a:schemeClr val="accent1"/>
              </a:buClr>
            </a:pPr>
            <a:endParaRPr lang="en-US" altLang="en-US" sz="2800"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18809573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JSON_QUERY</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64515" name="Rectangle 6"/>
          <p:cNvSpPr>
            <a:spLocks noGrp="1" noChangeArrowheads="1"/>
          </p:cNvSpPr>
          <p:nvPr>
            <p:ph idx="1"/>
          </p:nvPr>
        </p:nvSpPr>
        <p:spPr>
          <a:xfrm>
            <a:off x="933451" y="2272710"/>
            <a:ext cx="16421100" cy="116852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The SQL/JSON function </a:t>
            </a:r>
            <a:r>
              <a:rPr lang="en-US" dirty="0">
                <a:latin typeface="Courier New" panose="02070309020205020404" pitchFamily="49" charset="0"/>
                <a:cs typeface="Courier New" panose="02070309020205020404" pitchFamily="49" charset="0"/>
              </a:rPr>
              <a:t>JSON_QUERY</a:t>
            </a:r>
            <a:r>
              <a:rPr lang="en-US" dirty="0"/>
              <a:t> finds one or more specified JSON values in JSON data and returns the values in a character string.</a:t>
            </a:r>
            <a:endParaRPr lang="en-US" altLang="en-US" dirty="0">
              <a:latin typeface="Oracle Sans" panose="020B0503020204020204" pitchFamily="34" charset="0"/>
              <a:cs typeface="Oracle Sans" panose="020B0503020204020204" pitchFamily="34" charset="0"/>
            </a:endParaRPr>
          </a:p>
        </p:txBody>
      </p:sp>
      <p:sp>
        <p:nvSpPr>
          <p:cNvPr id="5" name="Content Placeholder 2"/>
          <p:cNvSpPr txBox="1">
            <a:spLocks/>
          </p:cNvSpPr>
          <p:nvPr/>
        </p:nvSpPr>
        <p:spPr bwMode="gray">
          <a:xfrm>
            <a:off x="1655168" y="3985394"/>
            <a:ext cx="14977663" cy="26560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JSON_QUERY('{a:100, b:200, c:300}', '$') AS 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DUAL;</a:t>
            </a:r>
          </a:p>
          <a:p>
            <a:pPr eaLnBrk="1" hangingPunct="1">
              <a:lnSpc>
                <a:spcPct val="105000"/>
              </a:lnSpc>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{"a":100,"b":200,"c":300}</a:t>
            </a:r>
          </a:p>
        </p:txBody>
      </p:sp>
    </p:spTree>
    <p:custDataLst>
      <p:tags r:id="rId1"/>
    </p:custDataLst>
    <p:extLst>
      <p:ext uri="{BB962C8B-B14F-4D97-AF65-F5344CB8AC3E}">
        <p14:creationId xmlns:p14="http://schemas.microsoft.com/office/powerpoint/2010/main" val="152984118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JSON_TABLE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64515" name="Rectangle 6"/>
          <p:cNvSpPr>
            <a:spLocks noGrp="1" noChangeArrowheads="1"/>
          </p:cNvSpPr>
          <p:nvPr>
            <p:ph idx="1"/>
          </p:nvPr>
        </p:nvSpPr>
        <p:spPr>
          <a:xfrm>
            <a:off x="933451" y="2272710"/>
            <a:ext cx="16421100" cy="60990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The SQL/JSON function </a:t>
            </a:r>
            <a:r>
              <a:rPr lang="en-US" dirty="0">
                <a:latin typeface="Courier New" panose="02070309020205020404" pitchFamily="49" charset="0"/>
                <a:cs typeface="Courier New" panose="02070309020205020404" pitchFamily="49" charset="0"/>
              </a:rPr>
              <a:t>JSON_TABLE</a:t>
            </a:r>
            <a:r>
              <a:rPr lang="en-US" dirty="0"/>
              <a:t> creates a relational view of JSON data.</a:t>
            </a:r>
            <a:endParaRPr lang="en-US" altLang="en-US" dirty="0">
              <a:latin typeface="Oracle Sans" panose="020B0503020204020204" pitchFamily="34" charset="0"/>
              <a:cs typeface="Oracle Sans" panose="020B0503020204020204" pitchFamily="34" charset="0"/>
            </a:endParaRPr>
          </a:p>
        </p:txBody>
      </p:sp>
      <p:sp>
        <p:nvSpPr>
          <p:cNvPr id="5" name="Content Placeholder 2"/>
          <p:cNvSpPr txBox="1">
            <a:spLocks/>
          </p:cNvSpPr>
          <p:nvPr/>
        </p:nvSpPr>
        <p:spPr bwMode="gray">
          <a:xfrm>
            <a:off x="1655168" y="3985394"/>
            <a:ext cx="14977663" cy="26560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JSON_QUERY('{a:100, b:200, c:300}', '$') AS 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DUAL;</a:t>
            </a:r>
          </a:p>
          <a:p>
            <a:pPr eaLnBrk="1" hangingPunct="1">
              <a:lnSpc>
                <a:spcPct val="105000"/>
              </a:lnSpc>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{"a":100,"b":200,"c":300}</a:t>
            </a:r>
          </a:p>
        </p:txBody>
      </p:sp>
    </p:spTree>
    <p:custDataLst>
      <p:tags r:id="rId1"/>
    </p:custDataLst>
    <p:extLst>
      <p:ext uri="{BB962C8B-B14F-4D97-AF65-F5344CB8AC3E}">
        <p14:creationId xmlns:p14="http://schemas.microsoft.com/office/powerpoint/2010/main" val="17009130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a:xfrm>
            <a:off x="933451" y="656828"/>
            <a:ext cx="1642110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JSON_VALUE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Function</a:t>
            </a:r>
          </a:p>
        </p:txBody>
      </p:sp>
      <p:sp>
        <p:nvSpPr>
          <p:cNvPr id="64515" name="Rectangle 6"/>
          <p:cNvSpPr>
            <a:spLocks noGrp="1" noChangeArrowheads="1"/>
          </p:cNvSpPr>
          <p:nvPr>
            <p:ph idx="1"/>
          </p:nvPr>
        </p:nvSpPr>
        <p:spPr>
          <a:xfrm>
            <a:off x="933451" y="2272710"/>
            <a:ext cx="16421100" cy="116852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t>The SQL/JSON function </a:t>
            </a:r>
            <a:r>
              <a:rPr lang="en-US" dirty="0">
                <a:latin typeface="Courier New" panose="02070309020205020404" pitchFamily="49" charset="0"/>
                <a:cs typeface="Courier New" panose="02070309020205020404" pitchFamily="49" charset="0"/>
              </a:rPr>
              <a:t>JSON_QUERY</a:t>
            </a:r>
            <a:r>
              <a:rPr lang="en-US" dirty="0"/>
              <a:t> finds one or more specified JSON values in JSON data and returns the values in a character string.</a:t>
            </a:r>
            <a:endParaRPr lang="en-US" altLang="en-US" dirty="0">
              <a:latin typeface="Oracle Sans" panose="020B0503020204020204" pitchFamily="34" charset="0"/>
              <a:cs typeface="Oracle Sans" panose="020B0503020204020204" pitchFamily="34" charset="0"/>
            </a:endParaRPr>
          </a:p>
        </p:txBody>
      </p:sp>
      <p:sp>
        <p:nvSpPr>
          <p:cNvPr id="5" name="Content Placeholder 2"/>
          <p:cNvSpPr txBox="1">
            <a:spLocks/>
          </p:cNvSpPr>
          <p:nvPr/>
        </p:nvSpPr>
        <p:spPr bwMode="gray">
          <a:xfrm>
            <a:off x="1655168" y="3985394"/>
            <a:ext cx="14977663" cy="26560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JSON_VALUE('{a:100}', '$.a') AS 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DUAL;</a:t>
            </a:r>
          </a:p>
          <a:p>
            <a:pPr eaLnBrk="1" hangingPunct="1">
              <a:lnSpc>
                <a:spcPct val="105000"/>
              </a:lnSpc>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VALUE</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lnSpc>
                <a:spcPct val="105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100</a:t>
            </a:r>
          </a:p>
        </p:txBody>
      </p:sp>
    </p:spTree>
    <p:custDataLst>
      <p:tags r:id="rId1"/>
    </p:custDataLst>
    <p:extLst>
      <p:ext uri="{BB962C8B-B14F-4D97-AF65-F5344CB8AC3E}">
        <p14:creationId xmlns:p14="http://schemas.microsoft.com/office/powerpoint/2010/main" val="24343271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Summary</a:t>
            </a:r>
          </a:p>
        </p:txBody>
      </p:sp>
      <p:sp>
        <p:nvSpPr>
          <p:cNvPr id="78851" name="Rectangle 205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In this lesson, you should have learned how to:</a:t>
            </a:r>
          </a:p>
          <a:p>
            <a:pPr lvl="1" eaLnBrk="1" hangingPunct="1"/>
            <a:r>
              <a:rPr lang="en-US" altLang="en-US" dirty="0">
                <a:latin typeface="Oracle Sans" panose="020B0503020204020204" pitchFamily="34" charset="0"/>
                <a:cs typeface="Oracle Sans" panose="020B0503020204020204" pitchFamily="34" charset="0"/>
              </a:rPr>
              <a:t>Alter date formats for display using functions</a:t>
            </a:r>
          </a:p>
          <a:p>
            <a:pPr lvl="1" eaLnBrk="1" hangingPunct="1"/>
            <a:r>
              <a:rPr lang="en-US" altLang="en-US" dirty="0">
                <a:latin typeface="Oracle Sans" panose="020B0503020204020204" pitchFamily="34" charset="0"/>
                <a:cs typeface="Oracle Sans" panose="020B0503020204020204" pitchFamily="34" charset="0"/>
              </a:rPr>
              <a:t>Convert column data types using functions</a:t>
            </a:r>
          </a:p>
          <a:p>
            <a:pPr lvl="1" eaLnBrk="1" hangingPunct="1"/>
            <a:r>
              <a:rPr lang="en-US" altLang="en-US" dirty="0">
                <a:latin typeface="Oracle Sans" panose="020B0503020204020204" pitchFamily="34" charset="0"/>
                <a:cs typeface="Oracle Sans" panose="020B0503020204020204" pitchFamily="34" charset="0"/>
              </a:rPr>
              <a:t>Use </a:t>
            </a:r>
            <a:r>
              <a:rPr lang="en-US" altLang="en-US" dirty="0">
                <a:latin typeface="Courier New" pitchFamily="49" charset="0"/>
                <a:cs typeface="Courier New" pitchFamily="49" charset="0"/>
              </a:rPr>
              <a:t>NVL</a:t>
            </a:r>
            <a:r>
              <a:rPr lang="en-US" altLang="en-US" dirty="0">
                <a:latin typeface="Oracle Sans" panose="020B0503020204020204" pitchFamily="34" charset="0"/>
                <a:cs typeface="Oracle Sans" panose="020B0503020204020204" pitchFamily="34" charset="0"/>
              </a:rPr>
              <a:t> functions</a:t>
            </a:r>
          </a:p>
          <a:p>
            <a:pPr lvl="1" eaLnBrk="1" hangingPunct="1"/>
            <a:r>
              <a:rPr lang="en-US" altLang="en-US" dirty="0">
                <a:latin typeface="Oracle Sans" panose="020B0503020204020204" pitchFamily="34" charset="0"/>
                <a:cs typeface="Oracle Sans" panose="020B0503020204020204" pitchFamily="34" charset="0"/>
              </a:rPr>
              <a:t>Use </a:t>
            </a:r>
            <a:r>
              <a:rPr lang="en-US" altLang="en-US" dirty="0">
                <a:latin typeface="Courier New" pitchFamily="49" charset="0"/>
                <a:cs typeface="Courier New" pitchFamily="49" charset="0"/>
              </a:rPr>
              <a:t>IF-THEN-ELSE</a:t>
            </a:r>
            <a:r>
              <a:rPr lang="en-US" altLang="en-US" dirty="0">
                <a:latin typeface="Oracle Sans" panose="020B0503020204020204" pitchFamily="34" charset="0"/>
                <a:cs typeface="Oracle Sans" panose="020B0503020204020204" pitchFamily="34" charset="0"/>
              </a:rPr>
              <a:t> logic and other conditional expressions in a </a:t>
            </a:r>
            <a:r>
              <a:rPr lang="en-US" altLang="en-US" dirty="0">
                <a:latin typeface="Courier New" pitchFamily="49" charset="0"/>
                <a:cs typeface="Courier New" pitchFamily="49" charset="0"/>
              </a:rPr>
              <a:t>SELECT</a:t>
            </a:r>
            <a:r>
              <a:rPr lang="en-US" altLang="en-US" dirty="0">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42211133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Practice 5: Overview</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
        <p:nvSpPr>
          <p:cNvPr id="13" name="Rectangle 5">
            <a:extLst>
              <a:ext uri="{FF2B5EF4-FFF2-40B4-BE49-F238E27FC236}">
                <a16:creationId xmlns="" xmlns:a16="http://schemas.microsoft.com/office/drawing/2014/main" id="{AFE98371-7196-41C7-9167-A423CA6DA020}"/>
              </a:ext>
            </a:extLst>
          </p:cNvPr>
          <p:cNvSpPr>
            <a:spLocks noGrp="1" noChangeArrowheads="1"/>
          </p:cNvSpPr>
          <p:nvPr>
            <p:ph idx="1"/>
          </p:nvPr>
        </p:nvSpPr>
        <p:spPr>
          <a:xfrm>
            <a:off x="933450" y="2273300"/>
            <a:ext cx="16421100" cy="222265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This practice covers the following topics:</a:t>
            </a:r>
          </a:p>
          <a:p>
            <a:pPr lvl="1" eaLnBrk="1" hangingPunct="1"/>
            <a:r>
              <a:rPr lang="en-US" altLang="en-US" dirty="0">
                <a:latin typeface="Oracle Sans" panose="020B0503020204020204" pitchFamily="34" charset="0"/>
                <a:cs typeface="Oracle Sans" panose="020B0503020204020204" pitchFamily="34" charset="0"/>
              </a:rPr>
              <a:t>Creating queries that use </a:t>
            </a:r>
            <a:r>
              <a:rPr lang="en-US" altLang="en-US" dirty="0">
                <a:latin typeface="Courier New" pitchFamily="49" charset="0"/>
                <a:cs typeface="Courier New" pitchFamily="49" charset="0"/>
              </a:rPr>
              <a:t>TO_CHAR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TO_DATE</a:t>
            </a:r>
            <a:r>
              <a:rPr lang="en-US" altLang="en-US" dirty="0">
                <a:latin typeface="Oracle Sans" panose="020B0503020204020204" pitchFamily="34" charset="0"/>
                <a:cs typeface="Oracle Sans" panose="020B0503020204020204" pitchFamily="34" charset="0"/>
              </a:rPr>
              <a:t>, and other </a:t>
            </a:r>
            <a:r>
              <a:rPr lang="en-US" altLang="en-US" dirty="0">
                <a:latin typeface="Courier New" pitchFamily="49" charset="0"/>
                <a:cs typeface="Courier New" pitchFamily="49" charset="0"/>
              </a:rPr>
              <a:t>DATE</a:t>
            </a:r>
            <a:r>
              <a:rPr lang="en-US" altLang="en-US" dirty="0">
                <a:latin typeface="Oracle Sans" panose="020B0503020204020204" pitchFamily="34" charset="0"/>
                <a:cs typeface="Oracle Sans" panose="020B0503020204020204" pitchFamily="34" charset="0"/>
              </a:rPr>
              <a:t> functions</a:t>
            </a:r>
          </a:p>
          <a:p>
            <a:pPr lvl="1" eaLnBrk="1" hangingPunct="1"/>
            <a:r>
              <a:rPr lang="en-US" altLang="en-US" dirty="0">
                <a:latin typeface="Oracle Sans" panose="020B0503020204020204" pitchFamily="34" charset="0"/>
                <a:cs typeface="Oracle Sans" panose="020B0503020204020204" pitchFamily="34" charset="0"/>
              </a:rPr>
              <a:t>Creating queries that use conditional expressions such as </a:t>
            </a:r>
            <a:r>
              <a:rPr lang="en-US" altLang="en-US" dirty="0">
                <a:latin typeface="Courier New" pitchFamily="49" charset="0"/>
                <a:cs typeface="Courier New" pitchFamily="49" charset="0"/>
              </a:rPr>
              <a:t>CASE</a:t>
            </a:r>
            <a:r>
              <a:rPr lang="en-US" altLang="en-US" dirty="0">
                <a:latin typeface="Oracle Sans" panose="020B0503020204020204" pitchFamily="34" charset="0"/>
                <a:cs typeface="Oracle Sans" panose="020B0503020204020204" pitchFamily="34" charset="0"/>
              </a:rPr>
              <a:t>, searched </a:t>
            </a:r>
            <a:r>
              <a:rPr lang="en-US" altLang="en-US" dirty="0">
                <a:latin typeface="Courier New" pitchFamily="49" charset="0"/>
                <a:cs typeface="Courier New" pitchFamily="49" charset="0"/>
              </a:rPr>
              <a:t>CASE</a:t>
            </a:r>
            <a:r>
              <a:rPr lang="en-US" altLang="en-US" dirty="0">
                <a:latin typeface="Oracle Sans" panose="020B0503020204020204" pitchFamily="34" charset="0"/>
                <a:cs typeface="Oracle Sans" panose="020B0503020204020204" pitchFamily="34" charset="0"/>
              </a:rPr>
              <a:t>, and </a:t>
            </a:r>
            <a:r>
              <a:rPr lang="en-US" altLang="en-US" dirty="0">
                <a:latin typeface="Courier New" pitchFamily="49" charset="0"/>
                <a:cs typeface="Courier New" pitchFamily="49" charset="0"/>
              </a:rPr>
              <a:t>DECODE</a:t>
            </a:r>
          </a:p>
        </p:txBody>
      </p:sp>
    </p:spTree>
    <p:custDataLst>
      <p:tags r:id="rId1"/>
    </p:custDataLst>
    <p:extLst>
      <p:ext uri="{BB962C8B-B14F-4D97-AF65-F5344CB8AC3E}">
        <p14:creationId xmlns:p14="http://schemas.microsoft.com/office/powerpoint/2010/main" val="19301122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3"/>
          <p:cNvCxnSpPr>
            <a:cxnSpLocks/>
            <a:endCxn id="9" idx="1"/>
          </p:cNvCxnSpPr>
          <p:nvPr/>
        </p:nvCxnSpPr>
        <p:spPr bwMode="auto">
          <a:xfrm rot="5400000">
            <a:off x="2840922" y="6220524"/>
            <a:ext cx="1214458" cy="273598"/>
          </a:xfrm>
          <a:prstGeom prst="bentConnector4">
            <a:avLst>
              <a:gd name="adj1" fmla="val 1281"/>
              <a:gd name="adj2" fmla="val 336734"/>
            </a:avLst>
          </a:prstGeom>
          <a:noFill/>
          <a:ln w="38100" cap="flat" cmpd="sng" algn="ctr">
            <a:solidFill>
              <a:schemeClr val="tx1"/>
            </a:solidFill>
            <a:prstDash val="solid"/>
            <a:round/>
            <a:headEnd type="none" w="sm" len="sm"/>
            <a:tailEnd type="triangle" w="lg" len="lg"/>
          </a:ln>
          <a:effectLst/>
        </p:spPr>
      </p:cxnSp>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Conversion Functions</a:t>
            </a:r>
          </a:p>
        </p:txBody>
      </p:sp>
      <p:sp>
        <p:nvSpPr>
          <p:cNvPr id="15365" name="Rectangle 5"/>
          <p:cNvSpPr>
            <a:spLocks noChangeArrowheads="1"/>
          </p:cNvSpPr>
          <p:nvPr/>
        </p:nvSpPr>
        <p:spPr bwMode="blackWhite">
          <a:xfrm>
            <a:off x="3575671" y="5189622"/>
            <a:ext cx="4152900" cy="1181100"/>
          </a:xfrm>
          <a:prstGeom prst="rect">
            <a:avLst/>
          </a:prstGeom>
          <a:solidFill>
            <a:schemeClr val="accent6"/>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b="1" dirty="0">
                <a:solidFill>
                  <a:schemeClr val="bg1"/>
                </a:solidFill>
                <a:latin typeface="Oracle Sans" panose="020B0503020204020204" pitchFamily="34" charset="0"/>
                <a:cs typeface="Oracle Sans" panose="020B0503020204020204" pitchFamily="34" charset="0"/>
              </a:rPr>
              <a:t>Implicit data type</a:t>
            </a:r>
          </a:p>
          <a:p>
            <a:pPr algn="ctr">
              <a:defRPr/>
            </a:pPr>
            <a:r>
              <a:rPr lang="en-US" altLang="en-US" b="1" dirty="0">
                <a:solidFill>
                  <a:schemeClr val="bg1"/>
                </a:solidFill>
                <a:latin typeface="Oracle Sans" panose="020B0503020204020204" pitchFamily="34" charset="0"/>
                <a:cs typeface="Oracle Sans" panose="020B0503020204020204" pitchFamily="34" charset="0"/>
              </a:rPr>
              <a:t>conversion</a:t>
            </a:r>
          </a:p>
        </p:txBody>
      </p:sp>
      <p:sp>
        <p:nvSpPr>
          <p:cNvPr id="15366" name="Rectangle 6"/>
          <p:cNvSpPr>
            <a:spLocks noChangeArrowheads="1"/>
          </p:cNvSpPr>
          <p:nvPr/>
        </p:nvSpPr>
        <p:spPr bwMode="blackWhite">
          <a:xfrm>
            <a:off x="8321503" y="5189622"/>
            <a:ext cx="4152900" cy="1181100"/>
          </a:xfrm>
          <a:prstGeom prst="rect">
            <a:avLst/>
          </a:prstGeom>
          <a:solidFill>
            <a:schemeClr val="accent3"/>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b="1" dirty="0">
                <a:solidFill>
                  <a:schemeClr val="bg1"/>
                </a:solidFill>
                <a:latin typeface="Oracle Sans" panose="020B0503020204020204" pitchFamily="34" charset="0"/>
                <a:cs typeface="Oracle Sans" panose="020B0503020204020204" pitchFamily="34" charset="0"/>
              </a:rPr>
              <a:t>Explicit data type</a:t>
            </a:r>
          </a:p>
          <a:p>
            <a:pPr algn="ctr">
              <a:defRPr/>
            </a:pPr>
            <a:r>
              <a:rPr lang="en-US" altLang="en-US" b="1" dirty="0">
                <a:solidFill>
                  <a:schemeClr val="bg1"/>
                </a:solidFill>
                <a:latin typeface="Oracle Sans" panose="020B0503020204020204" pitchFamily="34" charset="0"/>
                <a:cs typeface="Oracle Sans" panose="020B0503020204020204" pitchFamily="34" charset="0"/>
              </a:rPr>
              <a:t>conversion</a:t>
            </a:r>
          </a:p>
        </p:txBody>
      </p:sp>
      <p:sp>
        <p:nvSpPr>
          <p:cNvPr id="15367" name="Rectangle 7"/>
          <p:cNvSpPr>
            <a:spLocks noChangeArrowheads="1"/>
          </p:cNvSpPr>
          <p:nvPr/>
        </p:nvSpPr>
        <p:spPr bwMode="blackWhite">
          <a:xfrm>
            <a:off x="5948587" y="3003635"/>
            <a:ext cx="4152900" cy="1238250"/>
          </a:xfrm>
          <a:prstGeom prst="rect">
            <a:avLst/>
          </a:prstGeom>
          <a:solidFill>
            <a:schemeClr val="accent1">
              <a:lumMod val="60000"/>
              <a:lumOff val="40000"/>
            </a:schemeClr>
          </a:solidFill>
          <a:ln w="28575">
            <a:solidFill>
              <a:srgbClr val="00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defRPr/>
            </a:pPr>
            <a:r>
              <a:rPr lang="en-US" altLang="en-US" b="1" dirty="0">
                <a:solidFill>
                  <a:schemeClr val="bg1"/>
                </a:solidFill>
                <a:latin typeface="Oracle Sans" panose="020B0503020204020204" pitchFamily="34" charset="0"/>
                <a:cs typeface="Oracle Sans" panose="020B0503020204020204" pitchFamily="34" charset="0"/>
              </a:rPr>
              <a:t>Data type</a:t>
            </a:r>
          </a:p>
          <a:p>
            <a:pPr algn="ctr">
              <a:defRPr/>
            </a:pPr>
            <a:r>
              <a:rPr lang="en-US" altLang="en-US" b="1" dirty="0">
                <a:solidFill>
                  <a:schemeClr val="bg1"/>
                </a:solidFill>
                <a:latin typeface="Oracle Sans" panose="020B0503020204020204" pitchFamily="34" charset="0"/>
                <a:cs typeface="Oracle Sans" panose="020B0503020204020204" pitchFamily="34" charset="0"/>
              </a:rPr>
              <a:t>conversion</a:t>
            </a:r>
          </a:p>
        </p:txBody>
      </p:sp>
      <p:sp>
        <p:nvSpPr>
          <p:cNvPr id="9" name="TextBox 8"/>
          <p:cNvSpPr txBox="1"/>
          <p:nvPr/>
        </p:nvSpPr>
        <p:spPr>
          <a:xfrm>
            <a:off x="3311352" y="6733719"/>
            <a:ext cx="468153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solidFill>
                  <a:srgbClr val="000000"/>
                </a:solidFill>
                <a:latin typeface="+mn-lt"/>
                <a:cs typeface="Oracle Sans" panose="020B0503020204020204" pitchFamily="34" charset="0"/>
              </a:rPr>
              <a:t>Performed by the Oracle Server</a:t>
            </a:r>
          </a:p>
        </p:txBody>
      </p:sp>
      <p:sp>
        <p:nvSpPr>
          <p:cNvPr id="10" name="TextBox 9"/>
          <p:cNvSpPr txBox="1"/>
          <p:nvPr/>
        </p:nvSpPr>
        <p:spPr>
          <a:xfrm>
            <a:off x="8735706" y="6733719"/>
            <a:ext cx="33147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solidFill>
                  <a:srgbClr val="000000"/>
                </a:solidFill>
                <a:latin typeface="+mn-lt"/>
                <a:cs typeface="Oracle Sans" panose="020B0503020204020204" pitchFamily="34" charset="0"/>
              </a:rPr>
              <a:t>Performed by the user</a:t>
            </a:r>
          </a:p>
        </p:txBody>
      </p:sp>
      <p:cxnSp>
        <p:nvCxnSpPr>
          <p:cNvPr id="16" name="Elbow Connector 15"/>
          <p:cNvCxnSpPr>
            <a:cxnSpLocks/>
            <a:stCxn id="15366" idx="3"/>
            <a:endCxn id="10" idx="3"/>
          </p:cNvCxnSpPr>
          <p:nvPr/>
        </p:nvCxnSpPr>
        <p:spPr bwMode="auto">
          <a:xfrm flipH="1">
            <a:off x="12050406" y="5780172"/>
            <a:ext cx="423997" cy="1184380"/>
          </a:xfrm>
          <a:prstGeom prst="bentConnector3">
            <a:avLst>
              <a:gd name="adj1" fmla="val -184211"/>
            </a:avLst>
          </a:prstGeom>
          <a:noFill/>
          <a:ln w="38100" cap="flat" cmpd="sng" algn="ctr">
            <a:solidFill>
              <a:schemeClr val="tx1"/>
            </a:solidFill>
            <a:prstDash val="solid"/>
            <a:round/>
            <a:headEnd type="none" w="sm" len="sm"/>
            <a:tailEnd type="triangle" w="lg" len="lg"/>
          </a:ln>
          <a:effectLst/>
        </p:spPr>
      </p:cxnSp>
      <p:cxnSp>
        <p:nvCxnSpPr>
          <p:cNvPr id="24" name="Elbow Connector 23"/>
          <p:cNvCxnSpPr>
            <a:stCxn id="15367" idx="2"/>
            <a:endCxn id="15365" idx="0"/>
          </p:cNvCxnSpPr>
          <p:nvPr/>
        </p:nvCxnSpPr>
        <p:spPr bwMode="auto">
          <a:xfrm rot="5400000">
            <a:off x="6364712" y="3529295"/>
            <a:ext cx="947738" cy="2372916"/>
          </a:xfrm>
          <a:prstGeom prst="bentConnector3">
            <a:avLst/>
          </a:prstGeom>
          <a:noFill/>
          <a:ln w="38100" cap="flat" cmpd="sng" algn="ctr">
            <a:solidFill>
              <a:schemeClr val="tx1"/>
            </a:solidFill>
            <a:prstDash val="solid"/>
            <a:round/>
            <a:headEnd type="none" w="sm" len="sm"/>
            <a:tailEnd type="none" w="sm" len="sm"/>
          </a:ln>
          <a:effectLst/>
        </p:spPr>
      </p:cxnSp>
      <p:cxnSp>
        <p:nvCxnSpPr>
          <p:cNvPr id="26" name="Elbow Connector 25"/>
          <p:cNvCxnSpPr>
            <a:stCxn id="15367" idx="2"/>
            <a:endCxn id="15366" idx="0"/>
          </p:cNvCxnSpPr>
          <p:nvPr/>
        </p:nvCxnSpPr>
        <p:spPr bwMode="auto">
          <a:xfrm rot="16200000" flipH="1">
            <a:off x="8737628" y="3529295"/>
            <a:ext cx="947738" cy="2372916"/>
          </a:xfrm>
          <a:prstGeom prst="bentConnector3">
            <a:avLst/>
          </a:prstGeom>
          <a:noFill/>
          <a:ln w="38100" cap="flat" cmpd="sng" algn="ctr">
            <a:solidFill>
              <a:schemeClr val="tx1"/>
            </a:solidFill>
            <a:prstDash val="solid"/>
            <a:round/>
            <a:headEnd type="none" w="sm" len="sm"/>
            <a:tailEnd type="none" w="sm" len="sm"/>
          </a:ln>
          <a:effectLst/>
        </p:spPr>
      </p:cxnSp>
      <p:sp>
        <p:nvSpPr>
          <p:cNvPr id="33" name="Rectangle 32"/>
          <p:cNvSpPr/>
          <p:nvPr/>
        </p:nvSpPr>
        <p:spPr bwMode="auto">
          <a:xfrm rot="5400000">
            <a:off x="12603529" y="3106962"/>
            <a:ext cx="7267130"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4" name="Round Diagonal Corner Rectangle 33"/>
          <p:cNvSpPr/>
          <p:nvPr/>
        </p:nvSpPr>
        <p:spPr bwMode="auto">
          <a:xfrm>
            <a:off x="14973300" y="862817"/>
            <a:ext cx="2527587" cy="2939637"/>
          </a:xfrm>
          <a:prstGeom prst="round2DiagRect">
            <a:avLst/>
          </a:prstGeom>
          <a:solidFill>
            <a:schemeClr val="bg1"/>
          </a:solidFill>
          <a:ln w="5080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5" name="Round Diagonal Corner Rectangle 34"/>
          <p:cNvSpPr/>
          <p:nvPr/>
        </p:nvSpPr>
        <p:spPr bwMode="auto">
          <a:xfrm>
            <a:off x="15094094" y="1020236"/>
            <a:ext cx="2286000" cy="2658666"/>
          </a:xfrm>
          <a:prstGeom prst="round2DiagRect">
            <a:avLst/>
          </a:prstGeom>
          <a:solidFill>
            <a:schemeClr val="accent3">
              <a:lumMod val="20000"/>
              <a:lumOff val="80000"/>
            </a:schemeClr>
          </a:solidFill>
          <a:ln w="5080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08394" y="1320869"/>
            <a:ext cx="2057400" cy="2057400"/>
          </a:xfrm>
          <a:prstGeom prst="rect">
            <a:avLst/>
          </a:prstGeom>
          <a:effectLst>
            <a:glow rad="38100">
              <a:schemeClr val="accent1">
                <a:lumMod val="20000"/>
                <a:lumOff val="80000"/>
                <a:alpha val="40000"/>
              </a:schemeClr>
            </a:glow>
            <a:outerShdw blurRad="63500" algn="ctr" rotWithShape="0">
              <a:prstClr val="black">
                <a:alpha val="40000"/>
              </a:prstClr>
            </a:outerShdw>
          </a:effectLst>
        </p:spPr>
      </p:pic>
    </p:spTree>
    <p:custDataLst>
      <p:tags r:id="rId1"/>
    </p:custDataLst>
    <p:extLst>
      <p:ext uri="{BB962C8B-B14F-4D97-AF65-F5344CB8AC3E}">
        <p14:creationId xmlns:p14="http://schemas.microsoft.com/office/powerpoint/2010/main" val="38284058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156528" y="4571999"/>
            <a:ext cx="2433642" cy="58293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Rounded Rectangle 9"/>
          <p:cNvSpPr/>
          <p:nvPr/>
        </p:nvSpPr>
        <p:spPr bwMode="auto">
          <a:xfrm>
            <a:off x="13716000" y="5943600"/>
            <a:ext cx="3429000" cy="30861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338" name="Rectangle 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Implicit Data Type Conversion of Strings to Numbers</a:t>
            </a:r>
          </a:p>
        </p:txBody>
      </p:sp>
      <p:grpSp>
        <p:nvGrpSpPr>
          <p:cNvPr id="11" name="Group 10"/>
          <p:cNvGrpSpPr/>
          <p:nvPr/>
        </p:nvGrpSpPr>
        <p:grpSpPr>
          <a:xfrm>
            <a:off x="14006419" y="6089091"/>
            <a:ext cx="2848166" cy="2795118"/>
            <a:chOff x="9911590" y="4286955"/>
            <a:chExt cx="1898777" cy="1863412"/>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1590" y="5418847"/>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5218" y="4286955"/>
              <a:ext cx="731520" cy="731520"/>
            </a:xfrm>
            <a:prstGeom prst="rect">
              <a:avLst/>
            </a:prstGeom>
          </p:spPr>
        </p:pic>
      </p:grpSp>
      <p:sp>
        <p:nvSpPr>
          <p:cNvPr id="14" name="Content Placeholder 2"/>
          <p:cNvSpPr txBox="1">
            <a:spLocks/>
          </p:cNvSpPr>
          <p:nvPr/>
        </p:nvSpPr>
        <p:spPr bwMode="gray">
          <a:xfrm>
            <a:off x="1439144" y="3874319"/>
            <a:ext cx="12096750"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first_name, last_name,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 WHERE department_id &lt; CONCAT('9', '0');</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2100" y="5073478"/>
            <a:ext cx="3653025" cy="4606526"/>
          </a:xfrm>
          <a:prstGeom prst="rect">
            <a:avLst/>
          </a:prstGeom>
          <a:ln>
            <a:solidFill>
              <a:schemeClr val="tx1"/>
            </a:solidFill>
          </a:ln>
        </p:spPr>
      </p:pic>
      <p:pic>
        <p:nvPicPr>
          <p:cNvPr id="3" name="Picture 2"/>
          <p:cNvPicPr>
            <a:picLocks noChangeAspect="1"/>
          </p:cNvPicPr>
          <p:nvPr/>
        </p:nvPicPr>
        <p:blipFill>
          <a:blip r:embed="rId9"/>
          <a:stretch>
            <a:fillRect/>
          </a:stretch>
        </p:blipFill>
        <p:spPr>
          <a:xfrm>
            <a:off x="2286000" y="5073478"/>
            <a:ext cx="4577271" cy="4489527"/>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9668" y="5021090"/>
            <a:ext cx="642938" cy="714375"/>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38910" y="5011514"/>
            <a:ext cx="723242" cy="731556"/>
          </a:xfrm>
          <a:prstGeom prst="rect">
            <a:avLst/>
          </a:prstGeom>
        </p:spPr>
      </p:pic>
      <p:sp>
        <p:nvSpPr>
          <p:cNvPr id="22" name="Rectangle 27">
            <a:extLst>
              <a:ext uri="{FF2B5EF4-FFF2-40B4-BE49-F238E27FC236}">
                <a16:creationId xmlns="" xmlns:a16="http://schemas.microsoft.com/office/drawing/2014/main" id="{D9027F06-174D-4FB9-9057-967076246669}"/>
              </a:ext>
            </a:extLst>
          </p:cNvPr>
          <p:cNvSpPr>
            <a:spLocks noGrp="1" noChangeArrowheads="1"/>
          </p:cNvSpPr>
          <p:nvPr>
            <p:ph idx="1"/>
          </p:nvPr>
        </p:nvSpPr>
        <p:spPr>
          <a:xfrm>
            <a:off x="933450" y="2047156"/>
            <a:ext cx="16421100" cy="17126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expressions, the database can automatically convert strings to numbers. In this example, two strings are concatenated and then implicitly converted to a number for comparison with the numeric department ID in the </a:t>
            </a:r>
            <a:r>
              <a:rPr lang="en-US" altLang="en-US" dirty="0">
                <a:latin typeface="Courier New" panose="02070309020205020404" pitchFamily="49" charset="0"/>
                <a:cs typeface="Courier New" panose="02070309020205020404" pitchFamily="49" charset="0"/>
              </a:rPr>
              <a:t>WHERE</a:t>
            </a:r>
            <a:r>
              <a:rPr lang="en-US" altLang="en-US" dirty="0">
                <a:latin typeface="Oracle Sans" panose="020B0503020204020204" pitchFamily="34" charset="0"/>
                <a:cs typeface="Oracle Sans" panose="020B0503020204020204" pitchFamily="34" charset="0"/>
              </a:rPr>
              <a:t> clause.</a:t>
            </a:r>
          </a:p>
        </p:txBody>
      </p:sp>
    </p:spTree>
    <p:custDataLst>
      <p:tags r:id="rId1"/>
    </p:custDataLst>
    <p:extLst>
      <p:ext uri="{BB962C8B-B14F-4D97-AF65-F5344CB8AC3E}">
        <p14:creationId xmlns:p14="http://schemas.microsoft.com/office/powerpoint/2010/main" val="55261557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165235" y="4597799"/>
            <a:ext cx="2433642" cy="58293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Rounded Rectangle 9"/>
          <p:cNvSpPr/>
          <p:nvPr/>
        </p:nvSpPr>
        <p:spPr bwMode="auto">
          <a:xfrm>
            <a:off x="13716000" y="5943600"/>
            <a:ext cx="3429000" cy="30861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338" name="Rectangle 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Implicit Data Type Conversion of Numbers to Strings</a:t>
            </a:r>
          </a:p>
        </p:txBody>
      </p:sp>
      <p:sp>
        <p:nvSpPr>
          <p:cNvPr id="14339" name="Rectangle 27"/>
          <p:cNvSpPr>
            <a:spLocks noGrp="1" noChangeArrowheads="1"/>
          </p:cNvSpPr>
          <p:nvPr>
            <p:ph idx="1"/>
          </p:nvPr>
        </p:nvSpPr>
        <p:spPr>
          <a:xfrm>
            <a:off x="933451" y="2047156"/>
            <a:ext cx="16421100" cy="168436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expressions, the database can automatically convert numbers to strings. In this example, the salary column is converted to a string to determine if it contains a character.</a:t>
            </a:r>
          </a:p>
        </p:txBody>
      </p:sp>
      <p:grpSp>
        <p:nvGrpSpPr>
          <p:cNvPr id="11" name="Group 10"/>
          <p:cNvGrpSpPr/>
          <p:nvPr/>
        </p:nvGrpSpPr>
        <p:grpSpPr>
          <a:xfrm>
            <a:off x="14008526" y="6109059"/>
            <a:ext cx="2846058" cy="2775158"/>
            <a:chOff x="9912995" y="4300263"/>
            <a:chExt cx="1897372" cy="1850104"/>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5218" y="4300263"/>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12995" y="5414436"/>
              <a:ext cx="731520" cy="731520"/>
            </a:xfrm>
            <a:prstGeom prst="rect">
              <a:avLst/>
            </a:prstGeom>
          </p:spPr>
        </p:pic>
      </p:grpSp>
      <p:sp>
        <p:nvSpPr>
          <p:cNvPr id="14" name="Content Placeholder 2"/>
          <p:cNvSpPr txBox="1">
            <a:spLocks/>
          </p:cNvSpPr>
          <p:nvPr/>
        </p:nvSpPr>
        <p:spPr bwMode="gray">
          <a:xfrm>
            <a:off x="1223120" y="4063380"/>
            <a:ext cx="12096750"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first_name, last_name,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INSTR(salary, '5') &gt; 0;</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526299"/>
            <a:ext cx="3256766" cy="1535508"/>
          </a:xfrm>
          <a:prstGeom prst="rect">
            <a:avLst/>
          </a:prstGeom>
          <a:ln>
            <a:solidFill>
              <a:schemeClr val="tx1"/>
            </a:solidFill>
          </a:ln>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3688" y="5492003"/>
            <a:ext cx="642938" cy="714375"/>
          </a:xfrm>
          <a:prstGeom prst="rect">
            <a:avLst/>
          </a:prstGeom>
        </p:spPr>
      </p:pic>
      <p:pic>
        <p:nvPicPr>
          <p:cNvPr id="7" name="Picture 6"/>
          <p:cNvPicPr>
            <a:picLocks noChangeAspect="1"/>
          </p:cNvPicPr>
          <p:nvPr/>
        </p:nvPicPr>
        <p:blipFill>
          <a:blip r:embed="rId10"/>
          <a:stretch>
            <a:fillRect/>
          </a:stretch>
        </p:blipFill>
        <p:spPr>
          <a:xfrm>
            <a:off x="2323150" y="5517178"/>
            <a:ext cx="4127633" cy="1714554"/>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1838" y="5479746"/>
            <a:ext cx="723242" cy="731556"/>
          </a:xfrm>
          <a:prstGeom prst="rect">
            <a:avLst/>
          </a:prstGeom>
        </p:spPr>
      </p:pic>
    </p:spTree>
    <p:custDataLst>
      <p:tags r:id="rId1"/>
    </p:custDataLst>
    <p:extLst>
      <p:ext uri="{BB962C8B-B14F-4D97-AF65-F5344CB8AC3E}">
        <p14:creationId xmlns:p14="http://schemas.microsoft.com/office/powerpoint/2010/main" val="352097310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pic>
        <p:nvPicPr>
          <p:cNvPr id="7" name="Picture 5"/>
          <p:cNvPicPr>
            <a:picLocks noChangeAspect="1"/>
          </p:cNvPicPr>
          <p:nvPr/>
        </p:nvPicPr>
        <p:blipFill>
          <a:blip r:embed="rId4" cstate="print"/>
          <a:srcRect/>
          <a:stretch>
            <a:fillRect/>
          </a:stretch>
        </p:blipFill>
        <p:spPr bwMode="auto">
          <a:xfrm>
            <a:off x="14980447" y="6674647"/>
            <a:ext cx="1828800" cy="2271713"/>
          </a:xfrm>
          <a:prstGeom prst="rect">
            <a:avLst/>
          </a:prstGeom>
          <a:noFill/>
          <a:ln w="9525">
            <a:noFill/>
            <a:miter lim="800000"/>
            <a:headEnd/>
            <a:tailEnd/>
          </a:ln>
        </p:spPr>
      </p:pic>
      <p:sp>
        <p:nvSpPr>
          <p:cNvPr id="10" name="Rectangle 5">
            <a:extLst>
              <a:ext uri="{FF2B5EF4-FFF2-40B4-BE49-F238E27FC236}">
                <a16:creationId xmlns="" xmlns:a16="http://schemas.microsoft.com/office/drawing/2014/main" id="{F7160776-5D23-4FAC-975A-F17CED79B0E1}"/>
              </a:ext>
            </a:extLst>
          </p:cNvPr>
          <p:cNvSpPr>
            <a:spLocks noGrp="1" noChangeArrowheads="1"/>
          </p:cNvSpPr>
          <p:nvPr>
            <p:ph idx="1"/>
          </p:nvPr>
        </p:nvSpPr>
        <p:spPr>
          <a:xfrm>
            <a:off x="933450" y="1975148"/>
            <a:ext cx="16421100" cy="850360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Implicit and explicit data type conversion</a:t>
            </a:r>
          </a:p>
          <a:p>
            <a:pPr lvl="1">
              <a:buClr>
                <a:schemeClr val="accent1"/>
              </a:buClr>
            </a:pPr>
            <a:r>
              <a:rPr lang="en-US" altLang="en-US" sz="3000" dirty="0">
                <a:latin typeface="Courier New" pitchFamily="49" charset="0"/>
                <a:cs typeface="Oracle Sans" panose="020B0503020204020204" pitchFamily="34" charset="0"/>
              </a:rPr>
              <a:t>TO_CHAR</a:t>
            </a:r>
            <a:r>
              <a:rPr lang="en-US" altLang="en-US" sz="3000" dirty="0">
                <a:latin typeface="Oracle Sans" panose="020B0503020204020204" pitchFamily="34" charset="0"/>
                <a:cs typeface="Oracle Sans" panose="020B0503020204020204" pitchFamily="34" charset="0"/>
              </a:rPr>
              <a:t>, </a:t>
            </a:r>
            <a:r>
              <a:rPr lang="en-US" altLang="en-US" sz="3000" dirty="0">
                <a:latin typeface="Courier New" pitchFamily="49" charset="0"/>
                <a:cs typeface="Oracle Sans" panose="020B0503020204020204" pitchFamily="34" charset="0"/>
              </a:rPr>
              <a:t>TO_DATE</a:t>
            </a:r>
            <a:r>
              <a:rPr lang="en-US" altLang="en-US" sz="3000" dirty="0">
                <a:latin typeface="Oracle Sans" panose="020B0503020204020204" pitchFamily="34" charset="0"/>
                <a:cs typeface="Oracle Sans" panose="020B0503020204020204" pitchFamily="34" charset="0"/>
              </a:rPr>
              <a:t>, </a:t>
            </a:r>
            <a:r>
              <a:rPr lang="en-US" altLang="en-US" sz="3000" dirty="0">
                <a:latin typeface="Courier New" pitchFamily="49" charset="0"/>
                <a:cs typeface="Oracle Sans" panose="020B0503020204020204" pitchFamily="34" charset="0"/>
              </a:rPr>
              <a:t>TO_NUMBER</a:t>
            </a:r>
            <a:r>
              <a:rPr lang="en-US" altLang="en-US" sz="3000" dirty="0">
                <a:latin typeface="Oracle Sans" panose="020B0503020204020204" pitchFamily="34" charset="0"/>
                <a:cs typeface="Oracle Sans" panose="020B0503020204020204" pitchFamily="34" charset="0"/>
              </a:rPr>
              <a:t> functions in Oracle</a:t>
            </a:r>
            <a:endParaRPr lang="en-US" altLang="en-US" sz="3000" dirty="0">
              <a:solidFill>
                <a:srgbClr val="A6A6A6"/>
              </a:solidFill>
              <a:latin typeface="Oracle Sans" panose="020B0503020204020204" pitchFamily="34" charset="0"/>
              <a:cs typeface="Oracle Sans" panose="020B0503020204020204" pitchFamily="34" charset="0"/>
            </a:endParaRP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sz="3000" dirty="0">
                <a:solidFill>
                  <a:schemeClr val="tx1">
                    <a:lumMod val="50000"/>
                    <a:lumOff val="50000"/>
                  </a:schemeClr>
                </a:solidFill>
                <a:latin typeface="Courier New" panose="02070309020205020404" pitchFamily="49" charset="0"/>
                <a:cs typeface="Oracle Sans" panose="020B0503020204020204" pitchFamily="34" charset="0"/>
              </a:rPr>
              <a:t>CAST()</a:t>
            </a: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function in MySQL</a:t>
            </a:r>
          </a:p>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General functions:</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NVL2</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NULLIF</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COALESCE</a:t>
            </a:r>
          </a:p>
          <a:p>
            <a:pPr lvl="1" eaLnBrk="1" hangingPunct="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Conditional expressions:</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eaLnBrk="1" hangingPunct="1">
              <a:buClr>
                <a:schemeClr val="tx1">
                  <a:lumMod val="50000"/>
                  <a:lumOff val="50000"/>
                </a:schemeClr>
              </a:buClr>
            </a:pPr>
            <a:r>
              <a:rPr lang="en-US" altLang="en-US" sz="2800" dirty="0">
                <a:solidFill>
                  <a:schemeClr val="tx1">
                    <a:lumMod val="50000"/>
                    <a:lumOff val="50000"/>
                  </a:schemeClr>
                </a:solidFill>
                <a:latin typeface="Oracle Sans" panose="020B0503020204020204" pitchFamily="34" charset="0"/>
                <a:cs typeface="Oracle Sans" panose="020B0503020204020204" pitchFamily="34" charset="0"/>
              </a:rPr>
              <a:t>Searched </a:t>
            </a:r>
            <a:r>
              <a:rPr lang="en-US" altLang="en-US" sz="2800" dirty="0">
                <a:solidFill>
                  <a:schemeClr val="tx1">
                    <a:lumMod val="50000"/>
                    <a:lumOff val="50000"/>
                  </a:schemeClr>
                </a:solidFill>
                <a:latin typeface="Courier New" pitchFamily="49" charset="0"/>
                <a:cs typeface="Oracle Sans" panose="020B0503020204020204" pitchFamily="34" charset="0"/>
              </a:rPr>
              <a:t>CASE</a:t>
            </a:r>
          </a:p>
          <a:p>
            <a:pPr lvl="2" eaLnBrk="1" hangingPunct="1">
              <a:buClr>
                <a:schemeClr val="tx1">
                  <a:lumMod val="50000"/>
                  <a:lumOff val="50000"/>
                </a:schemeClr>
              </a:buClr>
            </a:pPr>
            <a:r>
              <a:rPr lang="en-US" altLang="en-US" sz="2800" dirty="0">
                <a:solidFill>
                  <a:schemeClr val="tx1">
                    <a:lumMod val="50000"/>
                    <a:lumOff val="50000"/>
                  </a:schemeClr>
                </a:solidFill>
                <a:latin typeface="Courier New" pitchFamily="49" charset="0"/>
                <a:cs typeface="Oracle Sans" panose="020B0503020204020204" pitchFamily="34" charset="0"/>
              </a:rPr>
              <a:t>DECODE</a:t>
            </a:r>
          </a:p>
          <a:p>
            <a:pPr lvl="1">
              <a:buClr>
                <a:schemeClr val="tx1">
                  <a:lumMod val="50000"/>
                  <a:lumOff val="50000"/>
                </a:schemeClr>
              </a:buClr>
            </a:pPr>
            <a:r>
              <a:rPr lang="en-US" altLang="en-US" sz="3000" dirty="0">
                <a:solidFill>
                  <a:schemeClr val="tx1">
                    <a:lumMod val="50000"/>
                    <a:lumOff val="50000"/>
                  </a:schemeClr>
                </a:solidFill>
                <a:latin typeface="Oracle Sans" panose="020B0503020204020204" pitchFamily="34" charset="0"/>
                <a:cs typeface="Oracle Sans" panose="020B0503020204020204" pitchFamily="34" charset="0"/>
              </a:rPr>
              <a:t>JSON functions:</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JSON_QUERY</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JSON_TABLE</a:t>
            </a:r>
          </a:p>
          <a:p>
            <a:pPr lvl="2">
              <a:buClr>
                <a:schemeClr val="tx1">
                  <a:lumMod val="50000"/>
                  <a:lumOff val="50000"/>
                </a:schemeClr>
              </a:buClr>
            </a:pPr>
            <a:r>
              <a:rPr lang="en-US" altLang="en-US" sz="2800" dirty="0">
                <a:solidFill>
                  <a:schemeClr val="tx1">
                    <a:lumMod val="50000"/>
                    <a:lumOff val="50000"/>
                  </a:schemeClr>
                </a:solidFill>
                <a:latin typeface="Courier New" pitchFamily="49" charset="0"/>
              </a:rPr>
              <a:t>JSON_VALUE</a:t>
            </a:r>
          </a:p>
          <a:p>
            <a:pPr lvl="2" eaLnBrk="1" hangingPunct="1">
              <a:buClr>
                <a:srgbClr val="A6A6A6"/>
              </a:buClr>
            </a:pPr>
            <a:endParaRPr lang="en-US" altLang="en-US" dirty="0">
              <a:solidFill>
                <a:schemeClr val="tx1">
                  <a:lumMod val="25000"/>
                  <a:lumOff val="75000"/>
                </a:schemeClr>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911061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485901"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sp>
        <p:nvSpPr>
          <p:cNvPr id="6" name="Content Placeholder 2"/>
          <p:cNvSpPr txBox="1">
            <a:spLocks/>
          </p:cNvSpPr>
          <p:nvPr/>
        </p:nvSpPr>
        <p:spPr bwMode="gray">
          <a:xfrm>
            <a:off x="5687617" y="2787909"/>
            <a:ext cx="5724488"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9000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TO_CHAR(</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format_model</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7" name="Content Placeholder 2"/>
          <p:cNvSpPr txBox="1">
            <a:spLocks/>
          </p:cNvSpPr>
          <p:nvPr/>
        </p:nvSpPr>
        <p:spPr bwMode="gray">
          <a:xfrm>
            <a:off x="3579912" y="4198784"/>
            <a:ext cx="11128176" cy="188943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TO_CHAR(hire_date, 'MM/YY') Month_Hired</a:t>
            </a:r>
          </a:p>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lnSpc>
                <a:spcPct val="16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 'Higgins';</a:t>
            </a:r>
          </a:p>
        </p:txBody>
      </p:sp>
      <p:pic>
        <p:nvPicPr>
          <p:cNvPr id="8" name="Picture 1"/>
          <p:cNvPicPr>
            <a:picLocks noChangeAspect="1" noChangeArrowheads="1"/>
          </p:cNvPicPr>
          <p:nvPr/>
        </p:nvPicPr>
        <p:blipFill>
          <a:blip r:embed="rId4" cstate="print"/>
          <a:srcRect/>
          <a:stretch>
            <a:fillRect/>
          </a:stretch>
        </p:blipFill>
        <p:spPr bwMode="auto">
          <a:xfrm>
            <a:off x="4334720" y="6396923"/>
            <a:ext cx="3354240" cy="685800"/>
          </a:xfrm>
          <a:prstGeom prst="rect">
            <a:avLst/>
          </a:prstGeom>
          <a:noFill/>
          <a:ln w="12700">
            <a:solidFill>
              <a:schemeClr val="tx1"/>
            </a:solidFill>
            <a:miter lim="800000"/>
            <a:headEnd/>
            <a:tailEnd/>
          </a:ln>
        </p:spPr>
      </p:pic>
      <p:sp>
        <p:nvSpPr>
          <p:cNvPr id="9" name="Rectangle 8"/>
          <p:cNvSpPr/>
          <p:nvPr/>
        </p:nvSpPr>
        <p:spPr bwMode="auto">
          <a:xfrm rot="16200000" flipV="1">
            <a:off x="15528131" y="6248261"/>
            <a:ext cx="1747838" cy="37718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0" name="Group 9"/>
          <p:cNvGrpSpPr/>
          <p:nvPr/>
        </p:nvGrpSpPr>
        <p:grpSpPr>
          <a:xfrm>
            <a:off x="16054876" y="7470496"/>
            <a:ext cx="1297538" cy="1297538"/>
            <a:chOff x="10958512" y="2984500"/>
            <a:chExt cx="685800" cy="685800"/>
          </a:xfrm>
        </p:grpSpPr>
        <p:sp>
          <p:nvSpPr>
            <p:cNvPr id="11" name="Oval 10"/>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sz="4200" b="1" dirty="0">
                <a:solidFill>
                  <a:schemeClr val="bg1"/>
                </a:solidFill>
                <a:latin typeface="Oracle Sans" panose="020B0503020204020204" pitchFamily="34" charset="0"/>
                <a:cs typeface="Oracle Sans" panose="020B0503020204020204" pitchFamily="34" charset="0"/>
              </a:endParaRPr>
            </a:p>
          </p:txBody>
        </p:sp>
        <p:pic>
          <p:nvPicPr>
            <p:cNvPr id="12" name="Picture 24"/>
            <p:cNvPicPr>
              <a:picLocks noChangeAspect="1"/>
            </p:cNvPicPr>
            <p:nvPr/>
          </p:nvPicPr>
          <p:blipFill>
            <a:blip r:embed="rId5" cstate="print"/>
            <a:srcRect/>
            <a:stretch>
              <a:fillRect/>
            </a:stretch>
          </p:blipFill>
          <p:spPr bwMode="auto">
            <a:xfrm>
              <a:off x="11036068" y="3062091"/>
              <a:ext cx="530688" cy="530619"/>
            </a:xfrm>
            <a:prstGeom prst="rect">
              <a:avLst/>
            </a:prstGeom>
            <a:noFill/>
            <a:ln w="9525">
              <a:noFill/>
              <a:miter lim="800000"/>
              <a:headEnd/>
              <a:tailEnd/>
            </a:ln>
          </p:spPr>
        </p:pic>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2744" y="6327668"/>
            <a:ext cx="642938" cy="71437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
        <p:nvSpPr>
          <p:cNvPr id="2" name="Title 1">
            <a:extLst>
              <a:ext uri="{FF2B5EF4-FFF2-40B4-BE49-F238E27FC236}">
                <a16:creationId xmlns="" xmlns:a16="http://schemas.microsoft.com/office/drawing/2014/main" id="{86F59655-4467-4CBB-9E84-A2157A40280E}"/>
              </a:ext>
            </a:extLst>
          </p:cNvPr>
          <p:cNvSpPr>
            <a:spLocks noGrp="1"/>
          </p:cNvSpPr>
          <p:nvPr>
            <p:ph type="title"/>
          </p:nvPr>
        </p:nvSpPr>
        <p:spPr>
          <a:xfrm>
            <a:off x="933451" y="639843"/>
            <a:ext cx="16421100" cy="1174304"/>
          </a:xfrm>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TO_CHAR </a:t>
            </a:r>
            <a:r>
              <a:rPr lang="en-US" altLang="en-US" dirty="0"/>
              <a:t>Function with Dates</a:t>
            </a:r>
            <a:endParaRPr lang="en-IN" dirty="0"/>
          </a:p>
        </p:txBody>
      </p:sp>
      <p:sp>
        <p:nvSpPr>
          <p:cNvPr id="16" name="Content Placeholder 2">
            <a:extLst>
              <a:ext uri="{FF2B5EF4-FFF2-40B4-BE49-F238E27FC236}">
                <a16:creationId xmlns="" xmlns:a16="http://schemas.microsoft.com/office/drawing/2014/main" id="{3F598B8D-17A0-4827-9757-BF66BA89DB50}"/>
              </a:ext>
            </a:extLst>
          </p:cNvPr>
          <p:cNvSpPr txBox="1">
            <a:spLocks noGrp="1"/>
          </p:cNvSpPr>
          <p:nvPr>
            <p:ph idx="1"/>
          </p:nvPr>
        </p:nvSpPr>
        <p:spPr bwMode="gray">
          <a:xfrm>
            <a:off x="933450" y="2273300"/>
            <a:ext cx="16421100" cy="3444875"/>
          </a:xfrm>
          <a:prstGeom prst="rect">
            <a:avLst/>
          </a:prstGeom>
          <a:noFill/>
          <a:ln w="9525">
            <a:noFill/>
            <a:miter lim="800000"/>
            <a:headEnd/>
            <a:tailEnd/>
          </a:ln>
        </p:spPr>
        <p:txBody>
          <a:bodyPr vert="horz" wrap="square" lIns="25395" tIns="25395" rIns="25395" bIns="25395"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kern="0" dirty="0">
                <a:latin typeface="+mn-lt"/>
                <a:cs typeface="Oracle Sans" panose="020B0503020204020204" pitchFamily="34" charset="0"/>
              </a:rPr>
              <a:t>Example:</a:t>
            </a:r>
          </a:p>
        </p:txBody>
      </p:sp>
    </p:spTree>
    <p:custDataLst>
      <p:tags r:id="rId1"/>
    </p:custDataLst>
    <p:extLst>
      <p:ext uri="{BB962C8B-B14F-4D97-AF65-F5344CB8AC3E}">
        <p14:creationId xmlns:p14="http://schemas.microsoft.com/office/powerpoint/2010/main" val="2772511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420</TotalTime>
  <Words>5012</Words>
  <Application>Microsoft Office PowerPoint</Application>
  <PresentationFormat>Custom</PresentationFormat>
  <Paragraphs>649</Paragraphs>
  <Slides>46</Slides>
  <Notes>46</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 Unicode MS</vt:lpstr>
      <vt:lpstr>Arial</vt:lpstr>
      <vt:lpstr>Arial Black</vt:lpstr>
      <vt:lpstr>Calibri</vt:lpstr>
      <vt:lpstr>Courier New</vt:lpstr>
      <vt:lpstr>Georgia</vt:lpstr>
      <vt:lpstr>LavosHandy™</vt:lpstr>
      <vt:lpstr>Oracle Sans</vt:lpstr>
      <vt:lpstr>Times New Roman</vt:lpstr>
      <vt:lpstr>OU Redwood PowerPoint Template</vt:lpstr>
      <vt:lpstr>Document</vt:lpstr>
      <vt:lpstr>Using Conversion Functions and Conditional Expressions</vt:lpstr>
      <vt:lpstr>Course Roadmap</vt:lpstr>
      <vt:lpstr>Objectives</vt:lpstr>
      <vt:lpstr>Lesson Agenda</vt:lpstr>
      <vt:lpstr>Conversion Functions</vt:lpstr>
      <vt:lpstr>Implicit Data Type Conversion of Strings to Numbers</vt:lpstr>
      <vt:lpstr>Implicit Data Type Conversion of Numbers to Strings</vt:lpstr>
      <vt:lpstr>Lesson Agenda</vt:lpstr>
      <vt:lpstr>Using the TO_CHAR Function with Dates</vt:lpstr>
      <vt:lpstr>Elements of the Date Format Model</vt:lpstr>
      <vt:lpstr>PowerPoint Presentation</vt:lpstr>
      <vt:lpstr>Elements of the Date Format Model</vt:lpstr>
      <vt:lpstr>Using the TO_CHAR Function with Dates</vt:lpstr>
      <vt:lpstr>Using the TO_CHAR Function with Numbers</vt:lpstr>
      <vt:lpstr>PowerPoint Presentation</vt:lpstr>
      <vt:lpstr>Using the TO_CHAR Function with Numbers</vt:lpstr>
      <vt:lpstr>Using the TO_NUMBER and TO_DATE Functions </vt:lpstr>
      <vt:lpstr>PowerPoint Presentation</vt:lpstr>
      <vt:lpstr>Using TO_CHAR and TO_DATE Functions with the RR Date Format</vt:lpstr>
      <vt:lpstr>Lesson Agenda</vt:lpstr>
      <vt:lpstr>Using the CAST() function in Oracle </vt:lpstr>
      <vt:lpstr>Explicit Data Type Conversion of Strings to Numbers in MySQL</vt:lpstr>
      <vt:lpstr>Explicit Data Type Conversion of Numbers to Strings in MySQL</vt:lpstr>
      <vt:lpstr>Lesson Agenda</vt:lpstr>
      <vt:lpstr>General Functions</vt:lpstr>
      <vt:lpstr>NVL Function (Oracle) and IFNULL() Function (MySQL)</vt:lpstr>
      <vt:lpstr>Using the NVL Function in Oracle</vt:lpstr>
      <vt:lpstr>Using the NVL2 Function in Oracle</vt:lpstr>
      <vt:lpstr>Using the IFNULL Function in MySQL</vt:lpstr>
      <vt:lpstr>Using the NULLIF Function</vt:lpstr>
      <vt:lpstr>Using the COALESCE Function</vt:lpstr>
      <vt:lpstr>Using the COALESCE Function</vt:lpstr>
      <vt:lpstr>Lesson Agenda</vt:lpstr>
      <vt:lpstr>Conditional Expressions</vt:lpstr>
      <vt:lpstr>CASE Expression</vt:lpstr>
      <vt:lpstr>Using the CASE Expression</vt:lpstr>
      <vt:lpstr>Searched CASE Expression</vt:lpstr>
      <vt:lpstr>DECODE Function in Oracle</vt:lpstr>
      <vt:lpstr>Using the DECODE Function</vt:lpstr>
      <vt:lpstr>Using the DECODE Function</vt:lpstr>
      <vt:lpstr>Lesson Agenda</vt:lpstr>
      <vt:lpstr>JSON_QUERY Function</vt:lpstr>
      <vt:lpstr>JSON_TABLE Function</vt:lpstr>
      <vt:lpstr>JSON_VALUE Function</vt:lpstr>
      <vt:lpstr>Summary</vt:lpstr>
      <vt:lpstr>Practice 5: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129</cp:revision>
  <cp:lastPrinted>2002-03-28T23:57:22Z</cp:lastPrinted>
  <dcterms:created xsi:type="dcterms:W3CDTF">2020-05-19T04:36:46Z</dcterms:created>
  <dcterms:modified xsi:type="dcterms:W3CDTF">2020-06-21T07:16:15Z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