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4" r:id="rId30"/>
    <p:sldId id="315" r:id="rId31"/>
  </p:sldIdLst>
  <p:sldSz cx="18288000" cy="10287000"/>
  <p:notesSz cx="7772400" cy="100584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426"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6A6A6"/>
    <a:srgbClr val="C74634"/>
    <a:srgbClr val="D1350F"/>
    <a:srgbClr val="FDE8E3"/>
    <a:srgbClr val="572B1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0193" autoAdjust="0"/>
    <p:restoredTop sz="89408" autoAdjust="0"/>
  </p:normalViewPr>
  <p:slideViewPr>
    <p:cSldViewPr showGuides="1">
      <p:cViewPr varScale="1">
        <p:scale>
          <a:sx n="48" d="100"/>
          <a:sy n="48" d="100"/>
        </p:scale>
        <p:origin x="774" y="36"/>
      </p:cViewPr>
      <p:guideLst>
        <p:guide orient="horz" pos="1426"/>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t>Oracle Database 19c: SQL Workshop   6 - ‹#›</a:t>
            </a: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6 -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457200"/>
            <a:ext cx="6858000" cy="3859213"/>
          </a:xfrm>
        </p:spPr>
      </p:sp>
      <p:sp>
        <p:nvSpPr>
          <p:cNvPr id="5" name="Notes Placeholder 4"/>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7248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ChangeArrowheads="1" noTextEdit="1"/>
          </p:cNvSpPr>
          <p:nvPr>
            <p:ph type="sldImg"/>
          </p:nvPr>
        </p:nvSpPr>
        <p:spPr>
          <a:xfrm>
            <a:off x="457200" y="457200"/>
            <a:ext cx="6858000" cy="3859213"/>
          </a:xfrm>
          <a:ln/>
        </p:spPr>
      </p:sp>
      <p:sp>
        <p:nvSpPr>
          <p:cNvPr id="23555"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You can use the </a:t>
            </a:r>
            <a:r>
              <a:rPr lang="en-US" altLang="en-US" dirty="0">
                <a:solidFill>
                  <a:schemeClr val="tx1"/>
                </a:solidFill>
                <a:latin typeface="Courier New" pitchFamily="49" charset="0"/>
              </a:rPr>
              <a:t>COUNT</a:t>
            </a:r>
            <a:r>
              <a:rPr lang="en-US" altLang="en-US" dirty="0">
                <a:solidFill>
                  <a:schemeClr val="tx1"/>
                </a:solidFill>
                <a:latin typeface="Arial" charset="0"/>
              </a:rPr>
              <a:t> function in the following three formats:</a:t>
            </a:r>
          </a:p>
          <a:p>
            <a:pPr lvl="2" eaLnBrk="1" hangingPunct="1">
              <a:buFont typeface="Courier New" pitchFamily="49" charset="0"/>
              <a:buChar char="•"/>
            </a:pPr>
            <a:r>
              <a:rPr lang="en-US" altLang="en-US" dirty="0">
                <a:solidFill>
                  <a:schemeClr val="tx1"/>
                </a:solidFill>
                <a:latin typeface="Courier New" pitchFamily="49" charset="0"/>
              </a:rPr>
              <a:t>COUNT(*) </a:t>
            </a:r>
          </a:p>
          <a:p>
            <a:pPr lvl="2" eaLnBrk="1" hangingPunct="1">
              <a:buFont typeface="Courier New" pitchFamily="49" charset="0"/>
              <a:buChar char="•"/>
            </a:pPr>
            <a:r>
              <a:rPr lang="en-US" altLang="en-US" dirty="0">
                <a:solidFill>
                  <a:schemeClr val="tx1"/>
                </a:solidFill>
                <a:latin typeface="Courier New" pitchFamily="49" charset="0"/>
              </a:rPr>
              <a:t>COUNT(</a:t>
            </a:r>
            <a:r>
              <a:rPr lang="en-US" altLang="en-US" i="1" dirty="0">
                <a:solidFill>
                  <a:schemeClr val="tx1"/>
                </a:solidFill>
                <a:latin typeface="Courier New" pitchFamily="49" charset="0"/>
              </a:rPr>
              <a:t>expr</a:t>
            </a:r>
            <a:r>
              <a:rPr lang="en-US" altLang="en-US" dirty="0">
                <a:solidFill>
                  <a:schemeClr val="tx1"/>
                </a:solidFill>
                <a:latin typeface="Courier New" pitchFamily="49" charset="0"/>
              </a:rPr>
              <a:t>)</a:t>
            </a:r>
          </a:p>
          <a:p>
            <a:pPr lvl="2" eaLnBrk="1" hangingPunct="1">
              <a:buFont typeface="Courier New" pitchFamily="49" charset="0"/>
              <a:buChar char="•"/>
            </a:pPr>
            <a:r>
              <a:rPr lang="en-US" altLang="en-US" dirty="0">
                <a:solidFill>
                  <a:schemeClr val="tx1"/>
                </a:solidFill>
                <a:latin typeface="Courier New" pitchFamily="49" charset="0"/>
              </a:rPr>
              <a:t>COUNT(DISTINCT</a:t>
            </a:r>
            <a:r>
              <a:rPr lang="en-US" altLang="en-US" dirty="0">
                <a:solidFill>
                  <a:schemeClr val="tx1"/>
                </a:solidFill>
                <a:latin typeface="Arial" charset="0"/>
              </a:rPr>
              <a:t> </a:t>
            </a:r>
            <a:r>
              <a:rPr lang="en-US" altLang="en-US" i="1" dirty="0">
                <a:solidFill>
                  <a:schemeClr val="tx1"/>
                </a:solidFill>
                <a:latin typeface="Courier New" pitchFamily="49" charset="0"/>
              </a:rPr>
              <a:t>expr</a:t>
            </a:r>
            <a:r>
              <a:rPr lang="en-US" altLang="en-US" dirty="0">
                <a:solidFill>
                  <a:schemeClr val="tx1"/>
                </a:solidFill>
                <a:latin typeface="Courier New" pitchFamily="49" charset="0"/>
              </a:rPr>
              <a:t>)</a:t>
            </a:r>
          </a:p>
          <a:p>
            <a:pPr lvl="1" eaLnBrk="1" hangingPunct="1"/>
            <a:r>
              <a:rPr lang="en-US" altLang="en-US" dirty="0">
                <a:solidFill>
                  <a:schemeClr val="tx1"/>
                </a:solidFill>
                <a:latin typeface="Courier New" pitchFamily="49" charset="0"/>
              </a:rPr>
              <a:t>COUNT(*)</a:t>
            </a:r>
            <a:r>
              <a:rPr lang="en-US" altLang="en-US" dirty="0">
                <a:solidFill>
                  <a:schemeClr val="tx1"/>
                </a:solidFill>
                <a:latin typeface="Arial" charset="0"/>
              </a:rPr>
              <a:t> returns the number of rows in a table that satisfy the criteria of the </a:t>
            </a:r>
            <a:r>
              <a:rPr lang="en-US" altLang="en-US" dirty="0">
                <a:solidFill>
                  <a:schemeClr val="tx1"/>
                </a:solidFill>
                <a:latin typeface="Courier New" pitchFamily="49" charset="0"/>
              </a:rPr>
              <a:t>SELECT</a:t>
            </a:r>
            <a:r>
              <a:rPr lang="en-US" altLang="en-US" dirty="0">
                <a:solidFill>
                  <a:schemeClr val="tx1"/>
                </a:solidFill>
                <a:latin typeface="Arial" charset="0"/>
              </a:rPr>
              <a:t> statement, including duplicate rows and rows containing null values in any of the columns. If a </a:t>
            </a:r>
            <a:r>
              <a:rPr lang="en-US" altLang="en-US" dirty="0">
                <a:solidFill>
                  <a:schemeClr val="tx1"/>
                </a:solidFill>
                <a:latin typeface="Courier New" pitchFamily="49" charset="0"/>
              </a:rPr>
              <a:t>WHERE</a:t>
            </a:r>
            <a:r>
              <a:rPr lang="en-US" altLang="en-US" dirty="0">
                <a:solidFill>
                  <a:schemeClr val="tx1"/>
                </a:solidFill>
                <a:latin typeface="Arial" charset="0"/>
              </a:rPr>
              <a:t> clause is included in the </a:t>
            </a:r>
            <a:r>
              <a:rPr lang="en-US" altLang="en-US" dirty="0">
                <a:solidFill>
                  <a:schemeClr val="tx1"/>
                </a:solidFill>
                <a:latin typeface="Courier New" pitchFamily="49" charset="0"/>
              </a:rPr>
              <a:t>SELECT</a:t>
            </a:r>
            <a:r>
              <a:rPr lang="en-US" altLang="en-US" dirty="0">
                <a:solidFill>
                  <a:schemeClr val="tx1"/>
                </a:solidFill>
                <a:latin typeface="Arial" charset="0"/>
              </a:rPr>
              <a:t> statement, </a:t>
            </a:r>
            <a:r>
              <a:rPr lang="en-US" altLang="en-US" dirty="0">
                <a:solidFill>
                  <a:schemeClr val="tx1"/>
                </a:solidFill>
                <a:latin typeface="Courier New" pitchFamily="49" charset="0"/>
              </a:rPr>
              <a:t>COUNT(*)</a:t>
            </a:r>
            <a:r>
              <a:rPr lang="en-US" altLang="en-US" dirty="0">
                <a:solidFill>
                  <a:schemeClr val="tx1"/>
                </a:solidFill>
                <a:latin typeface="Arial" charset="0"/>
              </a:rPr>
              <a:t> returns the number of rows that satisfy the condition in the </a:t>
            </a:r>
            <a:r>
              <a:rPr lang="en-US" altLang="en-US" dirty="0">
                <a:solidFill>
                  <a:schemeClr val="tx1"/>
                </a:solidFill>
                <a:latin typeface="Courier New" pitchFamily="49" charset="0"/>
              </a:rPr>
              <a:t>WHERE</a:t>
            </a:r>
            <a:r>
              <a:rPr lang="en-US" altLang="en-US" dirty="0">
                <a:solidFill>
                  <a:schemeClr val="tx1"/>
                </a:solidFill>
                <a:latin typeface="Arial" charset="0"/>
              </a:rPr>
              <a:t> clause. </a:t>
            </a:r>
          </a:p>
          <a:p>
            <a:pPr lvl="1" eaLnBrk="1" hangingPunct="1"/>
            <a:r>
              <a:rPr lang="en-US" altLang="en-US" dirty="0">
                <a:solidFill>
                  <a:schemeClr val="tx1"/>
                </a:solidFill>
                <a:latin typeface="Arial" charset="0"/>
              </a:rPr>
              <a:t>In contrast, </a:t>
            </a:r>
            <a:r>
              <a:rPr lang="en-US" altLang="en-US" dirty="0">
                <a:solidFill>
                  <a:schemeClr val="tx1"/>
                </a:solidFill>
                <a:latin typeface="Courier New" pitchFamily="49" charset="0"/>
              </a:rPr>
              <a:t>COUNT(</a:t>
            </a:r>
            <a:r>
              <a:rPr lang="en-US" altLang="en-US" i="1" dirty="0">
                <a:solidFill>
                  <a:schemeClr val="tx1"/>
                </a:solidFill>
                <a:latin typeface="Courier New" pitchFamily="49" charset="0"/>
              </a:rPr>
              <a:t>expr)</a:t>
            </a:r>
            <a:r>
              <a:rPr lang="en-US" altLang="en-US" i="1" dirty="0">
                <a:solidFill>
                  <a:schemeClr val="tx1"/>
                </a:solidFill>
                <a:latin typeface="Arial" charset="0"/>
              </a:rPr>
              <a:t> </a:t>
            </a:r>
            <a:r>
              <a:rPr lang="en-US" altLang="en-US" dirty="0">
                <a:solidFill>
                  <a:schemeClr val="tx1"/>
                </a:solidFill>
                <a:latin typeface="Arial" charset="0"/>
              </a:rPr>
              <a:t>returns the number of non-null values that are in the column identified by </a:t>
            </a:r>
            <a:r>
              <a:rPr lang="en-US" altLang="en-US" i="1" dirty="0">
                <a:solidFill>
                  <a:schemeClr val="tx1"/>
                </a:solidFill>
                <a:latin typeface="Courier New" pitchFamily="49" charset="0"/>
              </a:rPr>
              <a:t>expr</a:t>
            </a:r>
            <a:r>
              <a:rPr lang="en-US" altLang="en-US" dirty="0">
                <a:solidFill>
                  <a:schemeClr val="tx1"/>
                </a:solidFill>
                <a:latin typeface="Arial" charset="0"/>
              </a:rPr>
              <a:t>. </a:t>
            </a:r>
          </a:p>
          <a:p>
            <a:pPr lvl="1" eaLnBrk="1" hangingPunct="1"/>
            <a:r>
              <a:rPr lang="en-US" altLang="en-US" dirty="0">
                <a:solidFill>
                  <a:schemeClr val="tx1"/>
                </a:solidFill>
                <a:latin typeface="Courier New" pitchFamily="49" charset="0"/>
              </a:rPr>
              <a:t>COUNT(DISTINCT</a:t>
            </a:r>
            <a:r>
              <a:rPr lang="en-US" altLang="en-US" dirty="0">
                <a:solidFill>
                  <a:schemeClr val="tx1"/>
                </a:solidFill>
                <a:latin typeface="Arial" charset="0"/>
              </a:rPr>
              <a:t> </a:t>
            </a:r>
            <a:r>
              <a:rPr lang="en-US" altLang="en-US" i="1" dirty="0">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latin typeface="Arial" charset="0"/>
              </a:rPr>
              <a:t> returns the number of unique, non-null values that are in the column identified by </a:t>
            </a:r>
            <a:r>
              <a:rPr lang="en-US" altLang="en-US" i="1" dirty="0">
                <a:solidFill>
                  <a:schemeClr val="tx1"/>
                </a:solidFill>
                <a:latin typeface="Courier New" pitchFamily="49" charset="0"/>
              </a:rPr>
              <a:t>expr</a:t>
            </a:r>
            <a:r>
              <a:rPr lang="en-US" altLang="en-US" dirty="0">
                <a:solidFill>
                  <a:schemeClr val="tx1"/>
                </a:solidFill>
                <a:latin typeface="Arial" charset="0"/>
              </a:rPr>
              <a:t>.</a:t>
            </a:r>
          </a:p>
          <a:p>
            <a:pPr lvl="1" eaLnBrk="1" hangingPunct="1"/>
            <a:r>
              <a:rPr lang="en-US" altLang="en-US" b="1" dirty="0">
                <a:solidFill>
                  <a:schemeClr val="tx1"/>
                </a:solidFill>
                <a:latin typeface="Arial" charset="0"/>
              </a:rPr>
              <a:t>Examples</a:t>
            </a:r>
          </a:p>
          <a:p>
            <a:pPr lvl="2" eaLnBrk="1" hangingPunct="1">
              <a:buFont typeface="Times New Roman" pitchFamily="18" charset="0"/>
              <a:buNone/>
            </a:pPr>
            <a:r>
              <a:rPr lang="en-US" altLang="en-US" dirty="0">
                <a:solidFill>
                  <a:schemeClr val="tx1"/>
                </a:solidFill>
                <a:latin typeface="Arial" charset="0"/>
              </a:rPr>
              <a:t>1.	The first example in the slide displays the number of employees in department 50.</a:t>
            </a:r>
          </a:p>
          <a:p>
            <a:pPr lvl="2" eaLnBrk="1" hangingPunct="1">
              <a:buFont typeface="Times New Roman" pitchFamily="18" charset="0"/>
              <a:buNone/>
            </a:pPr>
            <a:r>
              <a:rPr lang="en-US" altLang="en-US" dirty="0">
                <a:solidFill>
                  <a:schemeClr val="tx1"/>
                </a:solidFill>
                <a:latin typeface="Arial" charset="0"/>
              </a:rPr>
              <a:t>2.	The second example in the slide displays the number of employees in department 50 who can earn a commission.</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200426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Rot="1" noChangeAspect="1" noChangeArrowheads="1" noTextEdit="1"/>
          </p:cNvSpPr>
          <p:nvPr>
            <p:ph type="sldImg"/>
          </p:nvPr>
        </p:nvSpPr>
        <p:spPr>
          <a:xfrm>
            <a:off x="457200" y="457200"/>
            <a:ext cx="6858000" cy="3859213"/>
          </a:xfrm>
          <a:ln/>
        </p:spPr>
      </p:sp>
      <p:sp>
        <p:nvSpPr>
          <p:cNvPr id="25603"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Use the </a:t>
            </a:r>
            <a:r>
              <a:rPr lang="en-US" altLang="en-US" dirty="0">
                <a:solidFill>
                  <a:schemeClr val="tx1"/>
                </a:solidFill>
                <a:latin typeface="Courier New" pitchFamily="49" charset="0"/>
              </a:rPr>
              <a:t>DISTINCT</a:t>
            </a:r>
            <a:r>
              <a:rPr lang="en-US" altLang="en-US" dirty="0">
                <a:solidFill>
                  <a:schemeClr val="tx1"/>
                </a:solidFill>
                <a:latin typeface="Arial" charset="0"/>
              </a:rPr>
              <a:t> keyword to suppress the counting of any duplicate values in a column.</a:t>
            </a:r>
          </a:p>
          <a:p>
            <a:pPr lvl="1" eaLnBrk="1" hangingPunct="1"/>
            <a:r>
              <a:rPr lang="en-US" altLang="en-US" dirty="0">
                <a:solidFill>
                  <a:schemeClr val="tx1"/>
                </a:solidFill>
                <a:latin typeface="Arial" charset="0"/>
              </a:rPr>
              <a:t>The example in the slide displays the number of distinct department values that are in the </a:t>
            </a:r>
            <a:r>
              <a:rPr lang="en-US" altLang="en-US" dirty="0">
                <a:solidFill>
                  <a:schemeClr val="tx1"/>
                </a:solidFill>
                <a:latin typeface="Courier New" pitchFamily="49" charset="0"/>
              </a:rPr>
              <a:t>EMPLOYEES</a:t>
            </a:r>
            <a:r>
              <a:rPr lang="en-US" altLang="en-US" dirty="0">
                <a:solidFill>
                  <a:schemeClr val="tx1"/>
                </a:solidFill>
                <a:latin typeface="Arial" charset="0"/>
              </a:rPr>
              <a:t> table.</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221671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xfrm>
            <a:off x="457200" y="457200"/>
            <a:ext cx="6858000" cy="3859213"/>
          </a:xfrm>
          <a:ln/>
        </p:spPr>
      </p:sp>
      <p:sp>
        <p:nvSpPr>
          <p:cNvPr id="2765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All group functions ignore null values in the column. </a:t>
            </a:r>
          </a:p>
          <a:p>
            <a:pPr lvl="1" eaLnBrk="1" hangingPunct="1"/>
            <a:r>
              <a:rPr lang="en-US" altLang="en-US" dirty="0">
                <a:solidFill>
                  <a:schemeClr val="tx1"/>
                </a:solidFill>
                <a:latin typeface="Arial" charset="0"/>
              </a:rPr>
              <a:t>However, the </a:t>
            </a:r>
            <a:r>
              <a:rPr lang="en-US" altLang="en-US" dirty="0">
                <a:solidFill>
                  <a:schemeClr val="tx1"/>
                </a:solidFill>
                <a:latin typeface="Courier New" pitchFamily="49" charset="0"/>
              </a:rPr>
              <a:t>NVL</a:t>
            </a:r>
            <a:r>
              <a:rPr lang="en-US" altLang="en-US" dirty="0">
                <a:solidFill>
                  <a:schemeClr val="tx1"/>
                </a:solidFill>
                <a:latin typeface="Arial" charset="0"/>
              </a:rPr>
              <a:t> function forces group functions to include null values. </a:t>
            </a:r>
          </a:p>
          <a:p>
            <a:pPr lvl="1" eaLnBrk="1" hangingPunct="1"/>
            <a:r>
              <a:rPr lang="en-US" altLang="en-US" b="1" dirty="0">
                <a:solidFill>
                  <a:schemeClr val="tx1"/>
                </a:solidFill>
                <a:latin typeface="Arial" charset="0"/>
              </a:rPr>
              <a:t>Examples</a:t>
            </a:r>
          </a:p>
          <a:p>
            <a:pPr lvl="2" eaLnBrk="1" hangingPunct="1">
              <a:buFont typeface="Times New Roman" pitchFamily="18" charset="0"/>
              <a:buNone/>
            </a:pPr>
            <a:r>
              <a:rPr lang="en-US" altLang="en-US" dirty="0">
                <a:solidFill>
                  <a:schemeClr val="tx1"/>
                </a:solidFill>
                <a:latin typeface="Arial" charset="0"/>
              </a:rPr>
              <a:t>1.	The average is calculated based on </a:t>
            </a:r>
            <a:r>
              <a:rPr lang="en-US" altLang="en-US" i="1" dirty="0">
                <a:solidFill>
                  <a:schemeClr val="tx1"/>
                </a:solidFill>
                <a:latin typeface="Arial" charset="0"/>
              </a:rPr>
              <a:t>only</a:t>
            </a:r>
            <a:r>
              <a:rPr lang="en-US" altLang="en-US" dirty="0">
                <a:solidFill>
                  <a:schemeClr val="tx1"/>
                </a:solidFill>
                <a:latin typeface="Arial" charset="0"/>
              </a:rPr>
              <a:t> those rows in the table in which a valid value is stored in the </a:t>
            </a:r>
            <a:r>
              <a:rPr lang="en-US" altLang="en-US" dirty="0">
                <a:solidFill>
                  <a:schemeClr val="tx1"/>
                </a:solidFill>
                <a:latin typeface="Courier New" pitchFamily="49" charset="0"/>
              </a:rPr>
              <a:t>COMMISSION_PCT</a:t>
            </a:r>
            <a:r>
              <a:rPr lang="en-US" altLang="en-US" dirty="0">
                <a:solidFill>
                  <a:schemeClr val="tx1"/>
                </a:solidFill>
                <a:latin typeface="Arial" charset="0"/>
              </a:rPr>
              <a:t> column. The average is calculated as the total commission that is paid to all employees divided by the number of employees receiving a commission (four).</a:t>
            </a:r>
          </a:p>
          <a:p>
            <a:pPr lvl="2" eaLnBrk="1" hangingPunct="1">
              <a:buFontTx/>
              <a:buNone/>
            </a:pPr>
            <a:r>
              <a:rPr lang="en-US" altLang="en-US" dirty="0">
                <a:solidFill>
                  <a:schemeClr val="tx1"/>
                </a:solidFill>
                <a:latin typeface="Arial" charset="0"/>
              </a:rPr>
              <a:t>2.	The average is calculated based on </a:t>
            </a:r>
            <a:r>
              <a:rPr lang="en-US" altLang="en-US" i="1" dirty="0">
                <a:solidFill>
                  <a:schemeClr val="tx1"/>
                </a:solidFill>
                <a:latin typeface="Arial" charset="0"/>
              </a:rPr>
              <a:t>all</a:t>
            </a:r>
            <a:r>
              <a:rPr lang="en-US" altLang="en-US" dirty="0">
                <a:solidFill>
                  <a:schemeClr val="tx1"/>
                </a:solidFill>
                <a:latin typeface="Arial" charset="0"/>
              </a:rPr>
              <a:t> rows in the table, regardless of whether null values are stored in the </a:t>
            </a:r>
            <a:r>
              <a:rPr lang="en-US" altLang="en-US" dirty="0">
                <a:solidFill>
                  <a:schemeClr val="tx1"/>
                </a:solidFill>
                <a:latin typeface="Courier New" pitchFamily="49" charset="0"/>
              </a:rPr>
              <a:t>COMMISSION_PCT</a:t>
            </a:r>
            <a:r>
              <a:rPr lang="en-US" altLang="en-US" dirty="0">
                <a:solidFill>
                  <a:schemeClr val="tx1"/>
                </a:solidFill>
                <a:latin typeface="Arial" charset="0"/>
              </a:rPr>
              <a:t> column. The average is calculated as the total commission that is paid to all employees divided by the total number of employees in the company (20).</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1572948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xfrm>
            <a:off x="457200" y="457200"/>
            <a:ext cx="6858000" cy="3859213"/>
          </a:xfrm>
          <a:ln/>
        </p:spPr>
      </p:sp>
      <p:sp>
        <p:nvSpPr>
          <p:cNvPr id="2765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All group functions ignore null values in the column. </a:t>
            </a:r>
          </a:p>
          <a:p>
            <a:pPr lvl="1" eaLnBrk="1" hangingPunct="1"/>
            <a:r>
              <a:rPr lang="en-US" altLang="en-US" dirty="0">
                <a:solidFill>
                  <a:schemeClr val="tx1"/>
                </a:solidFill>
                <a:latin typeface="Arial" charset="0"/>
              </a:rPr>
              <a:t>However, the </a:t>
            </a:r>
            <a:r>
              <a:rPr lang="en-US" altLang="en-US" dirty="0">
                <a:solidFill>
                  <a:schemeClr val="tx1"/>
                </a:solidFill>
                <a:latin typeface="Courier New" pitchFamily="49" charset="0"/>
              </a:rPr>
              <a:t>IFNULL </a:t>
            </a:r>
            <a:r>
              <a:rPr lang="en-US" altLang="en-US" dirty="0">
                <a:solidFill>
                  <a:schemeClr val="tx1"/>
                </a:solidFill>
                <a:latin typeface="Arial" charset="0"/>
              </a:rPr>
              <a:t>function forces group functions to include null values. </a:t>
            </a:r>
          </a:p>
          <a:p>
            <a:pPr lvl="1" eaLnBrk="1" hangingPunct="1"/>
            <a:r>
              <a:rPr lang="en-US" altLang="en-US" b="1" dirty="0">
                <a:solidFill>
                  <a:schemeClr val="tx1"/>
                </a:solidFill>
                <a:latin typeface="Arial" charset="0"/>
              </a:rPr>
              <a:t>Examples</a:t>
            </a:r>
          </a:p>
          <a:p>
            <a:pPr lvl="2" eaLnBrk="1" hangingPunct="1">
              <a:buFont typeface="Times New Roman" pitchFamily="18" charset="0"/>
              <a:buNone/>
            </a:pPr>
            <a:r>
              <a:rPr lang="en-US" altLang="en-US" dirty="0">
                <a:solidFill>
                  <a:schemeClr val="tx1"/>
                </a:solidFill>
                <a:latin typeface="Arial" charset="0"/>
              </a:rPr>
              <a:t>1.	The average is calculated based on </a:t>
            </a:r>
            <a:r>
              <a:rPr lang="en-US" altLang="en-US" i="1" dirty="0">
                <a:solidFill>
                  <a:schemeClr val="tx1"/>
                </a:solidFill>
                <a:latin typeface="Arial" charset="0"/>
              </a:rPr>
              <a:t>only</a:t>
            </a:r>
            <a:r>
              <a:rPr lang="en-US" altLang="en-US" dirty="0">
                <a:solidFill>
                  <a:schemeClr val="tx1"/>
                </a:solidFill>
                <a:latin typeface="Arial" charset="0"/>
              </a:rPr>
              <a:t> those rows in the table in which a valid value is stored in the </a:t>
            </a:r>
            <a:r>
              <a:rPr lang="en-US" altLang="en-US" dirty="0">
                <a:solidFill>
                  <a:schemeClr val="tx1"/>
                </a:solidFill>
                <a:latin typeface="Courier New" pitchFamily="49" charset="0"/>
              </a:rPr>
              <a:t>COMMISSION_PCT</a:t>
            </a:r>
            <a:r>
              <a:rPr lang="en-US" altLang="en-US" dirty="0">
                <a:solidFill>
                  <a:schemeClr val="tx1"/>
                </a:solidFill>
                <a:latin typeface="Arial" charset="0"/>
              </a:rPr>
              <a:t> column. The average is calculated as the total commission that is paid to all employees divided by the number of employees receiving a commission (four).</a:t>
            </a:r>
          </a:p>
          <a:p>
            <a:pPr lvl="2" eaLnBrk="1" hangingPunct="1">
              <a:buFontTx/>
              <a:buNone/>
            </a:pPr>
            <a:r>
              <a:rPr lang="en-US" altLang="en-US" dirty="0">
                <a:solidFill>
                  <a:schemeClr val="tx1"/>
                </a:solidFill>
                <a:latin typeface="Arial" charset="0"/>
              </a:rPr>
              <a:t>2.	The average is calculated based on </a:t>
            </a:r>
            <a:r>
              <a:rPr lang="en-US" altLang="en-US" i="1" dirty="0">
                <a:solidFill>
                  <a:schemeClr val="tx1"/>
                </a:solidFill>
                <a:latin typeface="Arial" charset="0"/>
              </a:rPr>
              <a:t>all</a:t>
            </a:r>
            <a:r>
              <a:rPr lang="en-US" altLang="en-US" dirty="0">
                <a:solidFill>
                  <a:schemeClr val="tx1"/>
                </a:solidFill>
                <a:latin typeface="Arial" charset="0"/>
              </a:rPr>
              <a:t> rows in the table, regardless of whether null values are stored in the </a:t>
            </a:r>
            <a:r>
              <a:rPr lang="en-US" altLang="en-US" dirty="0">
                <a:solidFill>
                  <a:schemeClr val="tx1"/>
                </a:solidFill>
                <a:latin typeface="Courier New" pitchFamily="49" charset="0"/>
              </a:rPr>
              <a:t>COMMISSION_PCT</a:t>
            </a:r>
            <a:r>
              <a:rPr lang="en-US" altLang="en-US" dirty="0">
                <a:solidFill>
                  <a:schemeClr val="tx1"/>
                </a:solidFill>
                <a:latin typeface="Arial" charset="0"/>
              </a:rPr>
              <a:t> column. The average is calculated as the total commission that is paid to all employees divided by the total number of employees in the company (20).</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389528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189585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Rot="1" noChangeAspect="1" noChangeArrowheads="1" noTextEdit="1"/>
          </p:cNvSpPr>
          <p:nvPr>
            <p:ph type="sldImg"/>
          </p:nvPr>
        </p:nvSpPr>
        <p:spPr>
          <a:xfrm>
            <a:off x="457200" y="457200"/>
            <a:ext cx="6858000" cy="3859213"/>
          </a:xfrm>
          <a:ln/>
        </p:spPr>
      </p:sp>
      <p:sp>
        <p:nvSpPr>
          <p:cNvPr id="31747"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Until this point in the discussion, you have observed that all group functions have treated the table as one large group of information. At times, however, you need to divide the table of information into smaller groups. This can be done by using 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3462670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57200" y="457200"/>
            <a:ext cx="6858000" cy="3859213"/>
          </a:xfrm>
          <a:ln/>
        </p:spPr>
      </p:sp>
      <p:sp>
        <p:nvSpPr>
          <p:cNvPr id="33795" name="Notes Placeholder 2"/>
          <p:cNvSpPr>
            <a:spLocks noGrp="1"/>
          </p:cNvSpPr>
          <p:nvPr>
            <p:ph type="body" idx="1"/>
          </p:nvPr>
        </p:nvSpPr>
        <p:spPr>
          <a:noFill/>
          <a:ln/>
        </p:spPr>
        <p:txBody>
          <a:bodyPr/>
          <a:lstStyle/>
          <a:p>
            <a:pPr lvl="1"/>
            <a:r>
              <a:rPr lang="en-US" altLang="en-US" dirty="0">
                <a:latin typeface="Arial" charset="0"/>
              </a:rPr>
              <a:t>You can use the </a:t>
            </a:r>
            <a:r>
              <a:rPr lang="en-US" altLang="en-US" dirty="0">
                <a:latin typeface="Courier New" pitchFamily="49" charset="0"/>
                <a:cs typeface="Courier New" pitchFamily="49" charset="0"/>
              </a:rPr>
              <a:t>GROUP</a:t>
            </a:r>
            <a:r>
              <a:rPr lang="en-US" altLang="en-US" dirty="0">
                <a:latin typeface="Arial" charset="0"/>
              </a:rPr>
              <a:t> </a:t>
            </a:r>
            <a:r>
              <a:rPr lang="en-US" altLang="en-US" dirty="0">
                <a:latin typeface="Courier New" pitchFamily="49" charset="0"/>
                <a:cs typeface="Courier New" pitchFamily="49" charset="0"/>
              </a:rPr>
              <a:t>BY</a:t>
            </a:r>
            <a:r>
              <a:rPr lang="en-US" altLang="en-US" dirty="0">
                <a:latin typeface="Arial" charset="0"/>
              </a:rPr>
              <a:t> clause to divide the rows in a table into groups. You can then use the group functions to return summary information for each group.</a:t>
            </a:r>
          </a:p>
          <a:p>
            <a:pPr lvl="1"/>
            <a:r>
              <a:rPr lang="en-US" altLang="en-US" dirty="0">
                <a:latin typeface="Arial" charset="0"/>
              </a:rPr>
              <a:t>In the syntax:</a:t>
            </a:r>
          </a:p>
          <a:p>
            <a:pPr lvl="2">
              <a:buFont typeface="Times New Roman" pitchFamily="18" charset="0"/>
              <a:buNone/>
            </a:pPr>
            <a:r>
              <a:rPr lang="en-US" altLang="en-US" i="1" dirty="0">
                <a:latin typeface="Courier New" pitchFamily="49" charset="0"/>
                <a:cs typeface="Courier New" pitchFamily="49" charset="0"/>
              </a:rPr>
              <a:t>	group_by_expression</a:t>
            </a:r>
            <a:r>
              <a:rPr lang="en-US" altLang="en-US" dirty="0">
                <a:latin typeface="Arial" charset="0"/>
              </a:rPr>
              <a:t> 	Specifies the columns whose values determine the basis 				</a:t>
            </a:r>
            <a:r>
              <a:rPr lang="en-US" altLang="en-US" dirty="0" smtClean="0">
                <a:latin typeface="Arial" charset="0"/>
              </a:rPr>
              <a:t>for </a:t>
            </a:r>
            <a:r>
              <a:rPr lang="en-US" altLang="en-US" dirty="0">
                <a:latin typeface="Arial" charset="0"/>
              </a:rPr>
              <a:t>grouping </a:t>
            </a:r>
            <a:r>
              <a:rPr lang="en-US" altLang="en-US" dirty="0" smtClean="0">
                <a:latin typeface="Arial" charset="0"/>
              </a:rPr>
              <a:t>rows</a:t>
            </a:r>
            <a:endParaRPr lang="en-US" altLang="en-US" dirty="0">
              <a:latin typeface="Arial" charset="0"/>
            </a:endParaRPr>
          </a:p>
          <a:p>
            <a:pPr lvl="1"/>
            <a:r>
              <a:rPr lang="en-US" altLang="en-US" b="1" dirty="0">
                <a:latin typeface="Arial" charset="0"/>
              </a:rPr>
              <a:t>Let us look at some guidelines for using the </a:t>
            </a:r>
            <a:r>
              <a:rPr lang="en-US" altLang="en-US" b="1" dirty="0">
                <a:latin typeface="Courier New" pitchFamily="49" charset="0"/>
                <a:cs typeface="Courier New" pitchFamily="49" charset="0"/>
              </a:rPr>
              <a:t>GROUP BY</a:t>
            </a:r>
            <a:r>
              <a:rPr lang="en-US" altLang="en-US" b="1" dirty="0">
                <a:latin typeface="Arial" charset="0"/>
              </a:rPr>
              <a:t> clause:</a:t>
            </a:r>
          </a:p>
          <a:p>
            <a:pPr lvl="2"/>
            <a:r>
              <a:rPr lang="en-US" altLang="en-US" dirty="0">
                <a:latin typeface="Arial" charset="0"/>
              </a:rPr>
              <a:t>If you include a group function in a </a:t>
            </a:r>
            <a:r>
              <a:rPr lang="en-US" altLang="en-US" dirty="0">
                <a:latin typeface="Courier New" pitchFamily="49" charset="0"/>
                <a:cs typeface="Courier New" pitchFamily="49" charset="0"/>
              </a:rPr>
              <a:t>SELECT</a:t>
            </a:r>
            <a:r>
              <a:rPr lang="en-US" altLang="en-US" dirty="0">
                <a:latin typeface="Arial" charset="0"/>
              </a:rPr>
              <a:t> clause, you cannot select an individual column as well, </a:t>
            </a:r>
            <a:r>
              <a:rPr lang="en-US" altLang="en-US" i="1" dirty="0">
                <a:latin typeface="Arial" charset="0"/>
              </a:rPr>
              <a:t>unless</a:t>
            </a:r>
            <a:r>
              <a:rPr lang="en-US" altLang="en-US" dirty="0">
                <a:latin typeface="Arial" charset="0"/>
              </a:rPr>
              <a:t> the individual column appears in the </a:t>
            </a:r>
            <a:r>
              <a:rPr lang="en-US" altLang="en-US" dirty="0">
                <a:latin typeface="Courier New" pitchFamily="49" charset="0"/>
                <a:cs typeface="Courier New" pitchFamily="49" charset="0"/>
              </a:rPr>
              <a:t>GROUP</a:t>
            </a:r>
            <a:r>
              <a:rPr lang="en-US" altLang="en-US" dirty="0">
                <a:latin typeface="Arial" charset="0"/>
              </a:rPr>
              <a:t> </a:t>
            </a:r>
            <a:r>
              <a:rPr lang="en-US" altLang="en-US" dirty="0">
                <a:latin typeface="Courier New" pitchFamily="49" charset="0"/>
                <a:cs typeface="Courier New" pitchFamily="49" charset="0"/>
              </a:rPr>
              <a:t>BY</a:t>
            </a:r>
            <a:r>
              <a:rPr lang="en-US" altLang="en-US" dirty="0">
                <a:latin typeface="Arial" charset="0"/>
              </a:rPr>
              <a:t> clause. You receive an error message if you fail to include the column list in the </a:t>
            </a:r>
            <a:r>
              <a:rPr lang="en-US" altLang="en-US" dirty="0">
                <a:latin typeface="Courier New" pitchFamily="49" charset="0"/>
                <a:cs typeface="Courier New" pitchFamily="49" charset="0"/>
              </a:rPr>
              <a:t>GROUP</a:t>
            </a:r>
            <a:r>
              <a:rPr lang="en-US" altLang="en-US" dirty="0">
                <a:latin typeface="Arial" charset="0"/>
              </a:rPr>
              <a:t> </a:t>
            </a:r>
            <a:r>
              <a:rPr lang="en-US" altLang="en-US" dirty="0">
                <a:latin typeface="Courier New" pitchFamily="49" charset="0"/>
                <a:cs typeface="Courier New" pitchFamily="49" charset="0"/>
              </a:rPr>
              <a:t>BY</a:t>
            </a:r>
            <a:r>
              <a:rPr lang="en-US" altLang="en-US" dirty="0">
                <a:latin typeface="Arial" charset="0"/>
              </a:rPr>
              <a:t> clause.</a:t>
            </a:r>
          </a:p>
          <a:p>
            <a:pPr lvl="2"/>
            <a:r>
              <a:rPr lang="en-US" altLang="en-US" dirty="0">
                <a:latin typeface="Arial" charset="0"/>
              </a:rPr>
              <a:t>Using a </a:t>
            </a:r>
            <a:r>
              <a:rPr lang="en-US" altLang="en-US" dirty="0">
                <a:latin typeface="Courier New" pitchFamily="49" charset="0"/>
                <a:cs typeface="Courier New" pitchFamily="49" charset="0"/>
              </a:rPr>
              <a:t>WHERE</a:t>
            </a:r>
            <a:r>
              <a:rPr lang="en-US" altLang="en-US" dirty="0">
                <a:latin typeface="Arial" charset="0"/>
              </a:rPr>
              <a:t> clause, you can exclude rows before dividing them into groups.</a:t>
            </a:r>
          </a:p>
          <a:p>
            <a:pPr lvl="2"/>
            <a:r>
              <a:rPr lang="en-US" altLang="en-US" dirty="0">
                <a:latin typeface="Arial" charset="0"/>
              </a:rPr>
              <a:t>You can substitute </a:t>
            </a:r>
            <a:r>
              <a:rPr lang="en-US" altLang="en-US" dirty="0">
                <a:latin typeface="Courier New" pitchFamily="49" charset="0"/>
              </a:rPr>
              <a:t>column</a:t>
            </a:r>
            <a:r>
              <a:rPr lang="en-US" altLang="en-US" dirty="0">
                <a:latin typeface="Arial" charset="0"/>
              </a:rPr>
              <a:t> with an expression in the </a:t>
            </a:r>
            <a:r>
              <a:rPr lang="en-US" altLang="en-US" dirty="0">
                <a:latin typeface="Courier New" pitchFamily="49" charset="0"/>
                <a:cs typeface="Courier New" pitchFamily="49" charset="0"/>
              </a:rPr>
              <a:t>SELECT</a:t>
            </a:r>
            <a:r>
              <a:rPr lang="en-US" altLang="en-US" dirty="0">
                <a:latin typeface="Arial" charset="0"/>
              </a:rPr>
              <a:t> statement.</a:t>
            </a:r>
          </a:p>
          <a:p>
            <a:pPr lvl="2"/>
            <a:r>
              <a:rPr lang="en-US" altLang="en-US" dirty="0">
                <a:latin typeface="Arial" charset="0"/>
              </a:rPr>
              <a:t>You must include the </a:t>
            </a:r>
            <a:r>
              <a:rPr lang="en-US" altLang="en-US" dirty="0">
                <a:latin typeface="Courier New" pitchFamily="49" charset="0"/>
                <a:cs typeface="Courier New" pitchFamily="49" charset="0"/>
              </a:rPr>
              <a:t>columns</a:t>
            </a:r>
            <a:r>
              <a:rPr lang="en-US" altLang="en-US" dirty="0">
                <a:latin typeface="Arial" charset="0"/>
              </a:rPr>
              <a:t> in the </a:t>
            </a:r>
            <a:r>
              <a:rPr lang="en-US" altLang="en-US" dirty="0">
                <a:latin typeface="Courier New" pitchFamily="49" charset="0"/>
                <a:cs typeface="Courier New" pitchFamily="49" charset="0"/>
              </a:rPr>
              <a:t>GROUP</a:t>
            </a:r>
            <a:r>
              <a:rPr lang="en-US" altLang="en-US" dirty="0">
                <a:latin typeface="Arial" charset="0"/>
              </a:rPr>
              <a:t> </a:t>
            </a:r>
            <a:r>
              <a:rPr lang="en-US" altLang="en-US" dirty="0">
                <a:latin typeface="Courier New" pitchFamily="49" charset="0"/>
                <a:cs typeface="Courier New" pitchFamily="49" charset="0"/>
              </a:rPr>
              <a:t>BY</a:t>
            </a:r>
            <a:r>
              <a:rPr lang="en-US" altLang="en-US" dirty="0">
                <a:latin typeface="Arial" charset="0"/>
              </a:rPr>
              <a:t> clause.</a:t>
            </a:r>
          </a:p>
          <a:p>
            <a:pPr lvl="2"/>
            <a:r>
              <a:rPr lang="en-US" altLang="en-US" dirty="0">
                <a:latin typeface="Arial" charset="0"/>
              </a:rPr>
              <a:t>You cannot use a column alias in the </a:t>
            </a:r>
            <a:r>
              <a:rPr lang="en-US" altLang="en-US" dirty="0">
                <a:latin typeface="Courier New" pitchFamily="49" charset="0"/>
                <a:cs typeface="Courier New" pitchFamily="49" charset="0"/>
              </a:rPr>
              <a:t>GROUP</a:t>
            </a:r>
            <a:r>
              <a:rPr lang="en-US" altLang="en-US" dirty="0">
                <a:latin typeface="Arial" charset="0"/>
              </a:rPr>
              <a:t> </a:t>
            </a:r>
            <a:r>
              <a:rPr lang="en-US" altLang="en-US" dirty="0">
                <a:latin typeface="Courier New" pitchFamily="49" charset="0"/>
                <a:cs typeface="Courier New" pitchFamily="49" charset="0"/>
              </a:rPr>
              <a:t>BY</a:t>
            </a:r>
            <a:r>
              <a:rPr lang="en-US" altLang="en-US" dirty="0">
                <a:latin typeface="Arial" charset="0"/>
              </a:rPr>
              <a:t> clause.</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267072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Rot="1" noChangeAspect="1" noChangeArrowheads="1" noTextEdit="1"/>
          </p:cNvSpPr>
          <p:nvPr>
            <p:ph type="sldImg"/>
          </p:nvPr>
        </p:nvSpPr>
        <p:spPr>
          <a:xfrm>
            <a:off x="457200" y="457200"/>
            <a:ext cx="6858000" cy="3859213"/>
          </a:xfrm>
          <a:ln/>
        </p:spPr>
      </p:sp>
      <p:sp>
        <p:nvSpPr>
          <p:cNvPr id="35843"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When using 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ensure that all columns in the </a:t>
            </a:r>
            <a:r>
              <a:rPr lang="en-US" altLang="en-US" dirty="0">
                <a:solidFill>
                  <a:schemeClr val="tx1"/>
                </a:solidFill>
                <a:latin typeface="Courier New" pitchFamily="49" charset="0"/>
              </a:rPr>
              <a:t>SELECT</a:t>
            </a:r>
            <a:r>
              <a:rPr lang="en-US" altLang="en-US" dirty="0">
                <a:solidFill>
                  <a:schemeClr val="tx1"/>
                </a:solidFill>
                <a:latin typeface="Arial" charset="0"/>
              </a:rPr>
              <a:t> list that are not group functions are included in 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latin typeface="Arial" charset="0"/>
              </a:rPr>
              <a:t> statement, containing a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is evaluated:</a:t>
            </a:r>
          </a:p>
          <a:p>
            <a:pPr lvl="2" eaLnBrk="1" hangingPunct="1"/>
            <a:r>
              <a:rPr lang="en-US" altLang="en-US" dirty="0">
                <a:solidFill>
                  <a:schemeClr val="tx1"/>
                </a:solidFill>
                <a:latin typeface="Arial" charset="0"/>
              </a:rPr>
              <a:t>The </a:t>
            </a:r>
            <a:r>
              <a:rPr lang="en-US" altLang="en-US" dirty="0">
                <a:solidFill>
                  <a:schemeClr val="tx1"/>
                </a:solidFill>
                <a:latin typeface="Courier New" pitchFamily="49" charset="0"/>
              </a:rPr>
              <a:t>SELECT</a:t>
            </a:r>
            <a:r>
              <a:rPr lang="en-US" altLang="en-US" dirty="0">
                <a:solidFill>
                  <a:schemeClr val="tx1"/>
                </a:solidFill>
                <a:latin typeface="Arial" charset="0"/>
              </a:rPr>
              <a:t> clause specifies the columns to be retrieved as follows:</a:t>
            </a:r>
          </a:p>
          <a:p>
            <a:pPr lvl="3" indent="-313068" eaLnBrk="1" hangingPunct="1"/>
            <a:r>
              <a:rPr lang="en-US" altLang="en-US" dirty="0">
                <a:solidFill>
                  <a:schemeClr val="tx1"/>
                </a:solidFill>
                <a:latin typeface="Arial" charset="0"/>
              </a:rPr>
              <a:t>Department number column in the </a:t>
            </a:r>
            <a:r>
              <a:rPr lang="en-US" altLang="en-US" dirty="0">
                <a:solidFill>
                  <a:schemeClr val="tx1"/>
                </a:solidFill>
                <a:latin typeface="Courier New" pitchFamily="49" charset="0"/>
              </a:rPr>
              <a:t>EMPLOYEES</a:t>
            </a:r>
            <a:r>
              <a:rPr lang="en-US" altLang="en-US" dirty="0">
                <a:solidFill>
                  <a:schemeClr val="tx1"/>
                </a:solidFill>
                <a:latin typeface="Arial" charset="0"/>
              </a:rPr>
              <a:t> table</a:t>
            </a:r>
          </a:p>
          <a:p>
            <a:pPr lvl="3" indent="-313068" eaLnBrk="1" hangingPunct="1"/>
            <a:r>
              <a:rPr lang="en-US" altLang="en-US" dirty="0">
                <a:solidFill>
                  <a:schemeClr val="tx1"/>
                </a:solidFill>
                <a:latin typeface="Arial" charset="0"/>
              </a:rPr>
              <a:t>The average of all salaries in the group that you specified in 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a:t>
            </a:r>
          </a:p>
          <a:p>
            <a:pPr lvl="2" eaLnBrk="1" hangingPunct="1"/>
            <a:r>
              <a:rPr lang="en-US" altLang="en-US" dirty="0">
                <a:solidFill>
                  <a:schemeClr val="tx1"/>
                </a:solidFill>
                <a:latin typeface="Arial" charset="0"/>
              </a:rPr>
              <a:t>The </a:t>
            </a:r>
            <a:r>
              <a:rPr lang="en-US" altLang="en-US" dirty="0">
                <a:solidFill>
                  <a:schemeClr val="tx1"/>
                </a:solidFill>
                <a:latin typeface="Courier New" pitchFamily="49" charset="0"/>
              </a:rPr>
              <a:t>FROM</a:t>
            </a:r>
            <a:r>
              <a:rPr lang="en-US" altLang="en-US" dirty="0">
                <a:solidFill>
                  <a:schemeClr val="tx1"/>
                </a:solidFill>
                <a:latin typeface="Arial" charset="0"/>
              </a:rPr>
              <a:t> clause specifies the tables that the database must access: the </a:t>
            </a:r>
            <a:r>
              <a:rPr lang="en-US" altLang="en-US" dirty="0">
                <a:solidFill>
                  <a:schemeClr val="tx1"/>
                </a:solidFill>
                <a:latin typeface="Courier New" pitchFamily="49" charset="0"/>
              </a:rPr>
              <a:t>EMPLOYEES</a:t>
            </a:r>
            <a:r>
              <a:rPr lang="en-US" altLang="en-US" dirty="0">
                <a:solidFill>
                  <a:schemeClr val="tx1"/>
                </a:solidFill>
                <a:latin typeface="Arial" charset="0"/>
              </a:rPr>
              <a:t> table.</a:t>
            </a:r>
          </a:p>
          <a:p>
            <a:pPr lvl="2" eaLnBrk="1" hangingPunct="1"/>
            <a:r>
              <a:rPr lang="en-US" altLang="en-US" dirty="0">
                <a:solidFill>
                  <a:schemeClr val="tx1"/>
                </a:solidFill>
                <a:latin typeface="Arial" charset="0"/>
              </a:rPr>
              <a:t>The </a:t>
            </a:r>
            <a:r>
              <a:rPr lang="en-US" altLang="en-US" dirty="0">
                <a:solidFill>
                  <a:schemeClr val="tx1"/>
                </a:solidFill>
                <a:latin typeface="Courier New" pitchFamily="49" charset="0"/>
              </a:rPr>
              <a:t>WHERE</a:t>
            </a:r>
            <a:r>
              <a:rPr lang="en-US" altLang="en-US" dirty="0">
                <a:solidFill>
                  <a:schemeClr val="tx1"/>
                </a:solidFill>
                <a:latin typeface="Arial" charset="0"/>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latin typeface="Arial" charset="0"/>
              </a:rPr>
              <a:t> clause, all rows are retrieved by default.</a:t>
            </a:r>
          </a:p>
          <a:p>
            <a:pPr lvl="2" eaLnBrk="1" hangingPunct="1"/>
            <a:r>
              <a:rPr lang="en-US" altLang="en-US" dirty="0">
                <a:solidFill>
                  <a:schemeClr val="tx1"/>
                </a:solidFill>
                <a:latin typeface="Arial" charset="0"/>
              </a:rPr>
              <a:t>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latin typeface="Arial" charset="0"/>
              </a:rPr>
              <a:t> function that is applied to the salary column calculates the average salary for each department.</a:t>
            </a:r>
            <a:endParaRPr lang="en-US" altLang="en-US" b="1" dirty="0">
              <a:solidFill>
                <a:schemeClr val="tx1"/>
              </a:solidFill>
              <a:latin typeface="Arial" charset="0"/>
            </a:endParaRPr>
          </a:p>
          <a:p>
            <a:pPr lvl="1" eaLnBrk="1" hangingPunct="1"/>
            <a:r>
              <a:rPr lang="en-US" altLang="en-US" b="1" dirty="0">
                <a:solidFill>
                  <a:schemeClr val="tx1"/>
                </a:solidFill>
                <a:latin typeface="Arial" charset="0"/>
              </a:rPr>
              <a:t>Note:</a:t>
            </a:r>
            <a:r>
              <a:rPr lang="en-US" altLang="en-US" dirty="0">
                <a:solidFill>
                  <a:schemeClr val="tx1"/>
                </a:solidFill>
                <a:latin typeface="Arial" charset="0"/>
              </a:rPr>
              <a:t> To order the query results in ascending or descending order, include the </a:t>
            </a:r>
            <a:r>
              <a:rPr lang="en-US" altLang="en-US" dirty="0">
                <a:solidFill>
                  <a:schemeClr val="tx1"/>
                </a:solidFill>
                <a:latin typeface="Courier New" pitchFamily="49" charset="0"/>
              </a:rPr>
              <a:t>ORDER BY</a:t>
            </a:r>
            <a:r>
              <a:rPr lang="en-US" altLang="en-US" dirty="0">
                <a:solidFill>
                  <a:schemeClr val="tx1"/>
                </a:solidFill>
                <a:latin typeface="Arial" charset="0"/>
              </a:rPr>
              <a:t> clause in the query.</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1577453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7"/>
          <p:cNvSpPr>
            <a:spLocks noGrp="1" noRot="1" noChangeAspect="1" noChangeArrowheads="1" noTextEdit="1"/>
          </p:cNvSpPr>
          <p:nvPr>
            <p:ph type="sldImg"/>
          </p:nvPr>
        </p:nvSpPr>
        <p:spPr>
          <a:xfrm>
            <a:off x="457200" y="457200"/>
            <a:ext cx="6858000" cy="3859213"/>
          </a:xfrm>
          <a:ln/>
        </p:spPr>
      </p:sp>
      <p:sp>
        <p:nvSpPr>
          <p:cNvPr id="37891" name="Rectangle 18"/>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You do not have to include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column in the </a:t>
            </a:r>
            <a:r>
              <a:rPr lang="en-US" altLang="en-US" dirty="0">
                <a:latin typeface="Courier New" pitchFamily="49" charset="0"/>
              </a:rPr>
              <a:t>SELECT</a:t>
            </a:r>
            <a:r>
              <a:rPr lang="en-US" altLang="en-US" dirty="0">
                <a:latin typeface="Arial" charset="0"/>
              </a:rPr>
              <a:t> clause. For example, the </a:t>
            </a:r>
            <a:r>
              <a:rPr lang="en-US" altLang="en-US" dirty="0">
                <a:latin typeface="Courier New" pitchFamily="49" charset="0"/>
              </a:rPr>
              <a:t>SELECT</a:t>
            </a:r>
            <a:r>
              <a:rPr lang="en-US" altLang="en-US" dirty="0">
                <a:latin typeface="Arial" charset="0"/>
              </a:rPr>
              <a:t> statement in the slide displays the average salaries for each department without displaying the respective department numbers. Without the department numbers, however, the results do not look meaningful.</a:t>
            </a:r>
          </a:p>
          <a:p>
            <a:pPr lvl="1" eaLnBrk="1" hangingPunct="1"/>
            <a:r>
              <a:rPr lang="en-US" altLang="en-US" dirty="0">
                <a:latin typeface="Arial" charset="0"/>
              </a:rPr>
              <a:t>You can also use the group function in the </a:t>
            </a:r>
            <a:r>
              <a:rPr lang="en-US" altLang="en-US" dirty="0">
                <a:latin typeface="Courier New" pitchFamily="49" charset="0"/>
              </a:rPr>
              <a:t>ORDER</a:t>
            </a:r>
            <a:r>
              <a:rPr lang="en-US" altLang="en-US" dirty="0">
                <a:latin typeface="Arial" charset="0"/>
              </a:rPr>
              <a:t> </a:t>
            </a:r>
            <a:r>
              <a:rPr lang="en-US" altLang="en-US" dirty="0">
                <a:latin typeface="Courier New" pitchFamily="49" charset="0"/>
              </a:rPr>
              <a:t>BY</a:t>
            </a:r>
            <a:r>
              <a:rPr lang="en-US" altLang="en-US" dirty="0">
                <a:latin typeface="Arial" charset="0"/>
              </a:rPr>
              <a:t> clause:</a:t>
            </a:r>
          </a:p>
          <a:p>
            <a:pPr marL="939203" lvl="4" eaLnBrk="1" hangingPunct="1"/>
            <a:r>
              <a:rPr lang="en-US" altLang="en-US" dirty="0"/>
              <a:t> SELECT   department_id, AVG(salary)</a:t>
            </a:r>
          </a:p>
          <a:p>
            <a:pPr marL="939203" lvl="4" eaLnBrk="1" hangingPunct="1"/>
            <a:r>
              <a:rPr lang="en-US" altLang="en-US" dirty="0"/>
              <a:t> FROM     employees</a:t>
            </a:r>
          </a:p>
          <a:p>
            <a:pPr marL="939203" lvl="4" eaLnBrk="1" hangingPunct="1"/>
            <a:r>
              <a:rPr lang="en-US" altLang="en-US" dirty="0"/>
              <a:t> GROUP BY department_id</a:t>
            </a:r>
          </a:p>
          <a:p>
            <a:pPr marL="939203" lvl="4" eaLnBrk="1" hangingPunct="1"/>
            <a:r>
              <a:rPr lang="en-US" altLang="en-US" dirty="0"/>
              <a:t> ORDER BY AVG(salary);</a:t>
            </a:r>
          </a:p>
        </p:txBody>
      </p:sp>
      <p:sp>
        <p:nvSpPr>
          <p:cNvPr id="37892" name="Rectangle 6"/>
          <p:cNvSpPr>
            <a:spLocks noChangeArrowheads="1"/>
          </p:cNvSpPr>
          <p:nvPr/>
        </p:nvSpPr>
        <p:spPr bwMode="auto">
          <a:xfrm>
            <a:off x="607109" y="7861620"/>
            <a:ext cx="6351696" cy="1008076"/>
          </a:xfrm>
          <a:prstGeom prst="rect">
            <a:avLst/>
          </a:prstGeom>
          <a:noFill/>
          <a:ln w="9525">
            <a:noFill/>
            <a:miter lim="800000"/>
            <a:headEnd/>
            <a:tailEnd/>
          </a:ln>
        </p:spPr>
        <p:txBody>
          <a:bodyPr wrap="none" lIns="96365" tIns="48182" rIns="96365" bIns="48182" anchor="ctr"/>
          <a:lstStyle/>
          <a:p>
            <a:pPr defTabSz="963553"/>
            <a:endParaRPr lang="en-IN" altLang="en-US" sz="1900" dirty="0"/>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1600554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xfrm>
            <a:off x="457200" y="457200"/>
            <a:ext cx="6858000" cy="3859213"/>
          </a:xfrm>
          <a:ln/>
        </p:spPr>
      </p:sp>
      <p:sp>
        <p:nvSpPr>
          <p:cNvPr id="39939"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Sometimes, you need to see results for groups within groups. The slide shows a report that displays the total salary that is paid to each job title in each department.</a:t>
            </a:r>
          </a:p>
          <a:p>
            <a:pPr lvl="1" eaLnBrk="1" hangingPunct="1"/>
            <a:r>
              <a:rPr lang="en-US" altLang="en-US" dirty="0">
                <a:latin typeface="Arial" charset="0"/>
              </a:rPr>
              <a:t>The </a:t>
            </a:r>
            <a:r>
              <a:rPr lang="en-US" altLang="en-US" dirty="0">
                <a:latin typeface="Courier New" pitchFamily="49" charset="0"/>
              </a:rPr>
              <a:t>EMPLOYEES</a:t>
            </a:r>
            <a:r>
              <a:rPr lang="en-US" altLang="en-US" dirty="0">
                <a:latin typeface="Arial" charset="0"/>
              </a:rPr>
              <a:t> table is grouped first by the department number, and then by the job title within that grouping. For example, the four stock clerks in department 50 are grouped together, and a single result (total salary) is produced for all stock clerks in the group.</a:t>
            </a:r>
          </a:p>
          <a:p>
            <a:pPr lvl="1" eaLnBrk="1" hangingPunct="1"/>
            <a:r>
              <a:rPr lang="en-US" altLang="en-US" dirty="0">
                <a:latin typeface="Arial" charset="0"/>
              </a:rPr>
              <a:t>The following </a:t>
            </a:r>
            <a:r>
              <a:rPr lang="en-US" altLang="en-US" dirty="0">
                <a:latin typeface="Courier New" pitchFamily="49" charset="0"/>
              </a:rPr>
              <a:t>SELECT</a:t>
            </a:r>
            <a:r>
              <a:rPr lang="en-US" altLang="en-US" dirty="0">
                <a:latin typeface="Arial" charset="0"/>
              </a:rPr>
              <a:t> statement returns the result shown in the slide:</a:t>
            </a:r>
            <a:endParaRPr lang="en-US" altLang="en-US" sz="200" dirty="0">
              <a:latin typeface="Arial" charset="0"/>
            </a:endParaRPr>
          </a:p>
          <a:p>
            <a:pPr marL="939203" lvl="4" eaLnBrk="1" hangingPunct="1">
              <a:spcBef>
                <a:spcPct val="25000"/>
              </a:spcBef>
            </a:pPr>
            <a:r>
              <a:rPr lang="en-US" altLang="en-US" dirty="0"/>
              <a:t>SELECT   department_id, job_id, SUM(salary)</a:t>
            </a:r>
          </a:p>
          <a:p>
            <a:pPr marL="939203" lvl="4" eaLnBrk="1" hangingPunct="1"/>
            <a:r>
              <a:rPr lang="en-US" altLang="en-US" dirty="0"/>
              <a:t>FROM     employees</a:t>
            </a:r>
          </a:p>
          <a:p>
            <a:pPr marL="939203" lvl="4" eaLnBrk="1" hangingPunct="1"/>
            <a:r>
              <a:rPr lang="en-US" altLang="en-US" dirty="0"/>
              <a:t>GROUP BY department_id, job_id</a:t>
            </a:r>
          </a:p>
          <a:p>
            <a:pPr marL="939203" lvl="4" eaLnBrk="1" hangingPunct="1"/>
            <a:r>
              <a:rPr lang="en-US" altLang="en-US" dirty="0"/>
              <a:t>ORDER BY job_id;</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301262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dirty="0"/>
              <a:t>In Unit 2, you will learn about SQL statements to query and display data from multiple tables using Joins. You will also learn to use subqueries when the condition is unknown, use group functions to aggregate data, and use set operators.</a:t>
            </a:r>
            <a:endParaRPr lang="en-US" altLang="en-US" dirty="0"/>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1303581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Notes Placeholder 6"/>
          <p:cNvSpPr>
            <a:spLocks noGrp="1"/>
          </p:cNvSpPr>
          <p:nvPr>
            <p:ph type="body" idx="1"/>
          </p:nvPr>
        </p:nvSpPr>
        <p:spPr>
          <a:xfrm>
            <a:off x="457200" y="4617720"/>
            <a:ext cx="6858000" cy="6820192"/>
          </a:xfrm>
        </p:spPr>
        <p:txBody>
          <a:bodyPr>
            <a:noAutofit/>
          </a:bodyPr>
          <a:lstStyle/>
          <a:p>
            <a:pPr lvl="1">
              <a:defRPr/>
            </a:pPr>
            <a:r>
              <a:rPr lang="en-US" dirty="0"/>
              <a:t>You can return summary results for groups and subgroups by listing multiple </a:t>
            </a:r>
            <a:r>
              <a:rPr lang="en-US" dirty="0">
                <a:latin typeface="Courier New" pitchFamily="49" charset="0"/>
                <a:cs typeface="Courier New" pitchFamily="49" charset="0"/>
              </a:rPr>
              <a:t>GROUP BY</a:t>
            </a:r>
            <a:r>
              <a:rPr lang="en-US" dirty="0"/>
              <a:t> columns. The </a:t>
            </a:r>
            <a:r>
              <a:rPr lang="en-US" dirty="0">
                <a:latin typeface="Courier New" pitchFamily="49" charset="0"/>
                <a:cs typeface="Courier New" pitchFamily="49" charset="0"/>
              </a:rPr>
              <a:t>GROUP</a:t>
            </a:r>
            <a:r>
              <a:rPr lang="en-US" dirty="0"/>
              <a:t> </a:t>
            </a:r>
            <a:r>
              <a:rPr lang="en-US" dirty="0">
                <a:latin typeface="Courier New" pitchFamily="49" charset="0"/>
                <a:cs typeface="Courier New" pitchFamily="49" charset="0"/>
              </a:rPr>
              <a:t>BY</a:t>
            </a:r>
            <a:r>
              <a:rPr lang="en-US" dirty="0"/>
              <a:t> clause groups rows but does not guarantee the order of the result set. To order the groupings, use the </a:t>
            </a:r>
            <a:r>
              <a:rPr lang="en-US" dirty="0">
                <a:latin typeface="Courier New" pitchFamily="49" charset="0"/>
                <a:cs typeface="Courier New" pitchFamily="49" charset="0"/>
              </a:rPr>
              <a:t>ORDER</a:t>
            </a:r>
            <a:r>
              <a:rPr lang="en-US" dirty="0"/>
              <a:t> </a:t>
            </a:r>
            <a:r>
              <a:rPr lang="en-US" dirty="0">
                <a:latin typeface="Courier New" pitchFamily="49" charset="0"/>
                <a:cs typeface="Courier New" pitchFamily="49" charset="0"/>
              </a:rPr>
              <a:t>BY</a:t>
            </a:r>
            <a:r>
              <a:rPr lang="en-US" dirty="0"/>
              <a:t> clause.</a:t>
            </a:r>
          </a:p>
          <a:p>
            <a:pPr lvl="1">
              <a:defRPr/>
            </a:pPr>
            <a:r>
              <a:rPr lang="en-US" dirty="0"/>
              <a:t>In the example in the slide, the </a:t>
            </a:r>
            <a:r>
              <a:rPr lang="en-US" dirty="0">
                <a:latin typeface="Courier New" pitchFamily="49" charset="0"/>
                <a:cs typeface="Courier New" pitchFamily="49" charset="0"/>
              </a:rPr>
              <a:t>SELECT</a:t>
            </a:r>
            <a:r>
              <a:rPr lang="en-US" dirty="0"/>
              <a:t> statement that contains a </a:t>
            </a:r>
            <a:r>
              <a:rPr lang="en-US" dirty="0">
                <a:latin typeface="Courier New" pitchFamily="49" charset="0"/>
                <a:cs typeface="Courier New" pitchFamily="49" charset="0"/>
              </a:rPr>
              <a:t>GROUP</a:t>
            </a:r>
            <a:r>
              <a:rPr lang="en-US" dirty="0"/>
              <a:t> </a:t>
            </a:r>
            <a:r>
              <a:rPr lang="en-US" dirty="0">
                <a:latin typeface="Courier New" pitchFamily="49" charset="0"/>
                <a:cs typeface="Courier New" pitchFamily="49" charset="0"/>
              </a:rPr>
              <a:t>BY</a:t>
            </a:r>
            <a:r>
              <a:rPr lang="en-US" dirty="0"/>
              <a:t> clause is evaluated as follows:</a:t>
            </a:r>
          </a:p>
          <a:p>
            <a:pPr lvl="2">
              <a:defRPr/>
            </a:pPr>
            <a:r>
              <a:rPr lang="en-US" dirty="0"/>
              <a:t>The </a:t>
            </a:r>
            <a:r>
              <a:rPr lang="en-US" dirty="0">
                <a:latin typeface="Courier New" pitchFamily="49" charset="0"/>
                <a:cs typeface="Courier New" pitchFamily="49" charset="0"/>
              </a:rPr>
              <a:t>SELECT</a:t>
            </a:r>
            <a:r>
              <a:rPr lang="en-US" dirty="0"/>
              <a:t> clause specifies the columns to be retrieved:</a:t>
            </a:r>
          </a:p>
          <a:p>
            <a:pPr lvl="3">
              <a:defRPr/>
            </a:pPr>
            <a:r>
              <a:rPr lang="en-US" dirty="0">
                <a:latin typeface="Courier New" pitchFamily="49" charset="0"/>
                <a:cs typeface="Courier New" pitchFamily="49" charset="0"/>
              </a:rPr>
              <a:t>DEPARTMENT_ID</a:t>
            </a:r>
            <a:r>
              <a:rPr lang="en-US" dirty="0"/>
              <a:t> in the </a:t>
            </a:r>
            <a:r>
              <a:rPr lang="en-US" dirty="0">
                <a:latin typeface="Courier New" pitchFamily="49" charset="0"/>
                <a:cs typeface="Courier New" pitchFamily="49" charset="0"/>
              </a:rPr>
              <a:t>EMPLOYEES</a:t>
            </a:r>
            <a:r>
              <a:rPr lang="en-US" dirty="0"/>
              <a:t> table</a:t>
            </a:r>
          </a:p>
          <a:p>
            <a:pPr lvl="3">
              <a:defRPr/>
            </a:pPr>
            <a:r>
              <a:rPr lang="en-US" dirty="0">
                <a:latin typeface="Courier New" pitchFamily="49" charset="0"/>
                <a:cs typeface="Courier New" pitchFamily="49" charset="0"/>
              </a:rPr>
              <a:t>JOB_ID</a:t>
            </a:r>
            <a:r>
              <a:rPr lang="en-US" dirty="0"/>
              <a:t> in the </a:t>
            </a:r>
            <a:r>
              <a:rPr lang="en-US" dirty="0">
                <a:latin typeface="Courier New" pitchFamily="49" charset="0"/>
                <a:cs typeface="Courier New" pitchFamily="49" charset="0"/>
              </a:rPr>
              <a:t>EMPLOYEES</a:t>
            </a:r>
            <a:r>
              <a:rPr lang="en-US" dirty="0"/>
              <a:t> table</a:t>
            </a:r>
          </a:p>
          <a:p>
            <a:pPr lvl="3">
              <a:defRPr/>
            </a:pPr>
            <a:r>
              <a:rPr lang="en-US" dirty="0"/>
              <a:t>The sum of all salaries in the group that you specified in the </a:t>
            </a:r>
            <a:r>
              <a:rPr lang="en-US" dirty="0">
                <a:latin typeface="Courier New" pitchFamily="49" charset="0"/>
                <a:cs typeface="Courier New" pitchFamily="49" charset="0"/>
              </a:rPr>
              <a:t>GROUP</a:t>
            </a:r>
            <a:r>
              <a:rPr lang="en-US" dirty="0"/>
              <a:t> </a:t>
            </a:r>
            <a:r>
              <a:rPr lang="en-US" dirty="0">
                <a:latin typeface="Courier New" pitchFamily="49" charset="0"/>
                <a:cs typeface="Courier New" pitchFamily="49" charset="0"/>
              </a:rPr>
              <a:t>BY</a:t>
            </a:r>
            <a:r>
              <a:rPr lang="en-US" dirty="0"/>
              <a:t> clause</a:t>
            </a:r>
          </a:p>
          <a:p>
            <a:pPr lvl="2">
              <a:defRPr/>
            </a:pPr>
            <a:r>
              <a:rPr lang="en-US" dirty="0"/>
              <a:t>The </a:t>
            </a:r>
            <a:r>
              <a:rPr lang="en-US" dirty="0">
                <a:latin typeface="Courier New" pitchFamily="49" charset="0"/>
                <a:cs typeface="Courier New" pitchFamily="49" charset="0"/>
              </a:rPr>
              <a:t>FROM</a:t>
            </a:r>
            <a:r>
              <a:rPr lang="en-US" dirty="0"/>
              <a:t> clause specifies the tables that the database must access: the </a:t>
            </a:r>
            <a:r>
              <a:rPr lang="en-US" dirty="0">
                <a:latin typeface="Courier New" pitchFamily="49" charset="0"/>
                <a:cs typeface="Courier New" pitchFamily="49" charset="0"/>
              </a:rPr>
              <a:t>EMPLOYEES</a:t>
            </a:r>
            <a:r>
              <a:rPr lang="en-US" dirty="0"/>
              <a:t> table.</a:t>
            </a:r>
          </a:p>
          <a:p>
            <a:pPr lvl="2">
              <a:defRPr/>
            </a:pPr>
            <a:r>
              <a:rPr lang="en-US" dirty="0"/>
              <a:t>The </a:t>
            </a:r>
            <a:r>
              <a:rPr lang="en-US" dirty="0">
                <a:latin typeface="Courier New" pitchFamily="49" charset="0"/>
                <a:cs typeface="Courier New" pitchFamily="49" charset="0"/>
              </a:rPr>
              <a:t>WHERE</a:t>
            </a:r>
            <a:r>
              <a:rPr lang="en-US" dirty="0"/>
              <a:t> clause reduces the result set to those rows where </a:t>
            </a:r>
            <a:r>
              <a:rPr lang="en-US" dirty="0">
                <a:latin typeface="Courier New" pitchFamily="49" charset="0"/>
                <a:cs typeface="Courier New" pitchFamily="49" charset="0"/>
              </a:rPr>
              <a:t>DEPARTMENT_ID</a:t>
            </a:r>
            <a:r>
              <a:rPr lang="en-US" dirty="0"/>
              <a:t> is greater than 40.</a:t>
            </a:r>
          </a:p>
          <a:p>
            <a:pPr lvl="2">
              <a:defRPr/>
            </a:pPr>
            <a:r>
              <a:rPr lang="en-US" dirty="0"/>
              <a:t>The </a:t>
            </a:r>
            <a:r>
              <a:rPr lang="en-US" dirty="0">
                <a:latin typeface="Courier New" pitchFamily="49" charset="0"/>
                <a:cs typeface="Courier New" pitchFamily="49" charset="0"/>
              </a:rPr>
              <a:t>GROUP</a:t>
            </a:r>
            <a:r>
              <a:rPr lang="en-US" dirty="0"/>
              <a:t> </a:t>
            </a:r>
            <a:r>
              <a:rPr lang="en-US" dirty="0">
                <a:latin typeface="Courier New" pitchFamily="49" charset="0"/>
                <a:cs typeface="Courier New" pitchFamily="49" charset="0"/>
              </a:rPr>
              <a:t>BY</a:t>
            </a:r>
            <a:r>
              <a:rPr lang="en-US" dirty="0"/>
              <a:t> clause specifies how you must group the resulting rows:</a:t>
            </a:r>
          </a:p>
          <a:p>
            <a:pPr lvl="3">
              <a:defRPr/>
            </a:pPr>
            <a:r>
              <a:rPr lang="en-US" dirty="0"/>
              <a:t>First, the rows are grouped by the </a:t>
            </a:r>
            <a:r>
              <a:rPr lang="en-US" dirty="0">
                <a:latin typeface="Courier New" pitchFamily="49" charset="0"/>
                <a:cs typeface="Courier New" pitchFamily="49" charset="0"/>
              </a:rPr>
              <a:t>DEPARTMENT_ID</a:t>
            </a:r>
            <a:r>
              <a:rPr lang="en-US" dirty="0"/>
              <a:t>.</a:t>
            </a:r>
          </a:p>
          <a:p>
            <a:pPr lvl="3">
              <a:defRPr/>
            </a:pPr>
            <a:r>
              <a:rPr lang="en-US" dirty="0"/>
              <a:t>Second, the rows are grouped by </a:t>
            </a:r>
            <a:r>
              <a:rPr lang="en-US" dirty="0">
                <a:latin typeface="Courier New" pitchFamily="49" charset="0"/>
                <a:cs typeface="Courier New" pitchFamily="49" charset="0"/>
              </a:rPr>
              <a:t>JOB</a:t>
            </a:r>
            <a:r>
              <a:rPr lang="en-US" dirty="0"/>
              <a:t> </a:t>
            </a:r>
            <a:r>
              <a:rPr lang="en-US" dirty="0">
                <a:latin typeface="Courier New" pitchFamily="49" charset="0"/>
                <a:cs typeface="Courier New" pitchFamily="49" charset="0"/>
              </a:rPr>
              <a:t>ID</a:t>
            </a:r>
            <a:r>
              <a:rPr lang="en-US" dirty="0"/>
              <a:t> in the </a:t>
            </a:r>
            <a:r>
              <a:rPr lang="en-US" dirty="0">
                <a:latin typeface="Courier New" pitchFamily="49" charset="0"/>
                <a:cs typeface="Courier New" pitchFamily="49" charset="0"/>
              </a:rPr>
              <a:t>DEPARTMENT_ID</a:t>
            </a:r>
            <a:r>
              <a:rPr lang="en-US" dirty="0"/>
              <a:t> groups.</a:t>
            </a:r>
          </a:p>
          <a:p>
            <a:pPr lvl="2">
              <a:defRPr/>
            </a:pPr>
            <a:r>
              <a:rPr lang="en-US" dirty="0"/>
              <a:t>The </a:t>
            </a:r>
            <a:r>
              <a:rPr lang="en-US" dirty="0">
                <a:latin typeface="Courier New" pitchFamily="49" charset="0"/>
                <a:cs typeface="Courier New" pitchFamily="49" charset="0"/>
              </a:rPr>
              <a:t>ORDER</a:t>
            </a:r>
            <a:r>
              <a:rPr lang="en-US" dirty="0"/>
              <a:t> </a:t>
            </a:r>
            <a:r>
              <a:rPr lang="en-US" dirty="0">
                <a:latin typeface="Courier New" pitchFamily="49" charset="0"/>
                <a:cs typeface="Courier New" pitchFamily="49" charset="0"/>
              </a:rPr>
              <a:t>BY</a:t>
            </a:r>
            <a:r>
              <a:rPr lang="en-US" dirty="0"/>
              <a:t> clause sorts the results by </a:t>
            </a:r>
            <a:r>
              <a:rPr lang="en-US" dirty="0">
                <a:latin typeface="Courier New" pitchFamily="49" charset="0"/>
                <a:cs typeface="Courier New" pitchFamily="49" charset="0"/>
              </a:rPr>
              <a:t>DEPARTMENT_ID</a:t>
            </a:r>
            <a:r>
              <a:rPr lang="en-US" dirty="0"/>
              <a:t>.</a:t>
            </a:r>
          </a:p>
          <a:p>
            <a:pPr lvl="1">
              <a:defRPr/>
            </a:pPr>
            <a:r>
              <a:rPr lang="en-US" b="1" dirty="0"/>
              <a:t>Note: </a:t>
            </a:r>
            <a:r>
              <a:rPr lang="en-US" dirty="0"/>
              <a:t>The </a:t>
            </a:r>
            <a:r>
              <a:rPr lang="en-US" dirty="0">
                <a:latin typeface="Courier New" pitchFamily="49" charset="0"/>
                <a:cs typeface="Courier New" pitchFamily="49" charset="0"/>
              </a:rPr>
              <a:t>SUM</a:t>
            </a:r>
            <a:r>
              <a:rPr lang="en-US" dirty="0"/>
              <a:t> function is applied to the salary column for all job </a:t>
            </a:r>
            <a:r>
              <a:rPr lang="en-US" dirty="0">
                <a:latin typeface="Courier New" pitchFamily="49" charset="0"/>
                <a:cs typeface="Courier New" pitchFamily="49" charset="0"/>
              </a:rPr>
              <a:t>IDs</a:t>
            </a:r>
            <a:r>
              <a:rPr lang="en-US" dirty="0"/>
              <a:t> in the result set in each </a:t>
            </a:r>
            <a:r>
              <a:rPr lang="en-US" dirty="0">
                <a:latin typeface="Courier New" pitchFamily="49" charset="0"/>
                <a:cs typeface="Courier New" pitchFamily="49" charset="0"/>
              </a:rPr>
              <a:t>DEPARTMENT_ID</a:t>
            </a:r>
            <a:r>
              <a:rPr lang="en-US" dirty="0"/>
              <a:t> group. Also, note that the </a:t>
            </a:r>
            <a:r>
              <a:rPr lang="en-US" dirty="0">
                <a:latin typeface="Courier New" pitchFamily="49" charset="0"/>
                <a:cs typeface="Courier New" pitchFamily="49" charset="0"/>
              </a:rPr>
              <a:t>SA_REP</a:t>
            </a:r>
            <a:r>
              <a:rPr lang="en-US" dirty="0"/>
              <a:t> row is not returned. The </a:t>
            </a:r>
            <a:r>
              <a:rPr lang="en-US" dirty="0">
                <a:latin typeface="Courier New" pitchFamily="49" charset="0"/>
                <a:cs typeface="Courier New" pitchFamily="49" charset="0"/>
              </a:rPr>
              <a:t>DEPARTMENT_ID</a:t>
            </a:r>
            <a:r>
              <a:rPr lang="en-US" dirty="0"/>
              <a:t> for this row is </a:t>
            </a:r>
            <a:r>
              <a:rPr lang="en-US" dirty="0">
                <a:latin typeface="Courier New" pitchFamily="49" charset="0"/>
                <a:cs typeface="Courier New" pitchFamily="49" charset="0"/>
              </a:rPr>
              <a:t>NULL</a:t>
            </a:r>
            <a:r>
              <a:rPr lang="en-US" dirty="0"/>
              <a:t> and, therefore, does not meet the </a:t>
            </a:r>
            <a:r>
              <a:rPr lang="en-US" dirty="0">
                <a:latin typeface="Courier New" pitchFamily="49" charset="0"/>
                <a:cs typeface="Courier New" pitchFamily="49" charset="0"/>
              </a:rPr>
              <a:t>WHERE</a:t>
            </a:r>
            <a:r>
              <a:rPr lang="en-US" dirty="0"/>
              <a:t> condition.</a:t>
            </a:r>
          </a:p>
        </p:txBody>
      </p:sp>
      <p:sp>
        <p:nvSpPr>
          <p:cNvPr id="41988"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318927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7"/>
          <p:cNvSpPr>
            <a:spLocks noGrp="1" noChangeArrowheads="1"/>
          </p:cNvSpPr>
          <p:nvPr>
            <p:ph type="body" idx="1"/>
          </p:nvPr>
        </p:nvSpPr>
        <p:spPr/>
        <p:txBody>
          <a:bodyPr/>
          <a:lstStyle/>
          <a:p>
            <a:pPr lvl="2" eaLnBrk="1" hangingPunct="1">
              <a:buFont typeface="+mj-lt"/>
              <a:buAutoNum type="arabicPeriod"/>
            </a:pPr>
            <a:r>
              <a:rPr lang="en-US" altLang="en-US" dirty="0">
                <a:latin typeface="Arial" charset="0"/>
              </a:rPr>
              <a:t>Whenever you use a mixture of individual items (</a:t>
            </a:r>
            <a:r>
              <a:rPr lang="en-US" altLang="en-US" dirty="0">
                <a:latin typeface="Courier New" pitchFamily="49" charset="0"/>
              </a:rPr>
              <a:t>DEPARTMENT_ID</a:t>
            </a:r>
            <a:r>
              <a:rPr lang="en-US" altLang="en-US" dirty="0">
                <a:latin typeface="Arial" charset="0"/>
              </a:rPr>
              <a:t>) and group functions (</a:t>
            </a:r>
            <a:r>
              <a:rPr lang="en-US" altLang="en-US" dirty="0">
                <a:latin typeface="Courier New" pitchFamily="49" charset="0"/>
              </a:rPr>
              <a:t>COUNT</a:t>
            </a:r>
            <a:r>
              <a:rPr lang="en-US" altLang="en-US" dirty="0">
                <a:latin typeface="Arial" charset="0"/>
              </a:rPr>
              <a:t>) in the same </a:t>
            </a:r>
            <a:r>
              <a:rPr lang="en-US" altLang="en-US" dirty="0">
                <a:latin typeface="Courier New" pitchFamily="49" charset="0"/>
              </a:rPr>
              <a:t>SELECT</a:t>
            </a:r>
            <a:r>
              <a:rPr lang="en-US" altLang="en-US" dirty="0">
                <a:latin typeface="Arial" charset="0"/>
              </a:rPr>
              <a:t> statement, you must include a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 that specifies the individual items (in this case, </a:t>
            </a:r>
            <a:r>
              <a:rPr lang="en-US" altLang="en-US" dirty="0">
                <a:latin typeface="Courier New" pitchFamily="49" charset="0"/>
              </a:rPr>
              <a:t>DEPARTMENT_ID</a:t>
            </a:r>
            <a:r>
              <a:rPr lang="en-US" altLang="en-US" dirty="0">
                <a:latin typeface="Arial" charset="0"/>
              </a:rPr>
              <a:t>). If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 is missing, the error message “not a single-group group function” appears and an asterisk (*) points to the offending column. You can correct the error in the first example in the slide by adding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a:t>
            </a:r>
            <a:endParaRPr lang="en-US" altLang="en-US" sz="200" dirty="0">
              <a:latin typeface="Arial" charset="0"/>
            </a:endParaRPr>
          </a:p>
          <a:p>
            <a:pPr marL="939203" lvl="4" eaLnBrk="1" hangingPunct="1">
              <a:spcBef>
                <a:spcPct val="25000"/>
              </a:spcBef>
            </a:pPr>
            <a:r>
              <a:rPr lang="en-US" altLang="en-US" dirty="0"/>
              <a:t>SELECT   department_id, COUNT(last_name)</a:t>
            </a:r>
          </a:p>
          <a:p>
            <a:pPr marL="939203" lvl="4" eaLnBrk="1" hangingPunct="1"/>
            <a:r>
              <a:rPr lang="en-US" altLang="en-US" dirty="0"/>
              <a:t>FROM     employees</a:t>
            </a:r>
          </a:p>
          <a:p>
            <a:pPr marL="939203" lvl="4" eaLnBrk="1" hangingPunct="1"/>
            <a:r>
              <a:rPr lang="en-US" altLang="en-US" dirty="0"/>
              <a:t>GROUP BY department_id;</a:t>
            </a:r>
            <a:endParaRPr lang="en-US" altLang="en-US" dirty="0">
              <a:latin typeface="Arial" charset="0"/>
            </a:endParaRPr>
          </a:p>
          <a:p>
            <a:pPr lvl="2" eaLnBrk="1" hangingPunct="1">
              <a:buFont typeface="+mj-lt"/>
              <a:buAutoNum type="arabicPeriod"/>
            </a:pPr>
            <a:r>
              <a:rPr lang="en-US" altLang="en-US" dirty="0">
                <a:latin typeface="Arial" charset="0"/>
              </a:rPr>
              <a:t>Any column or expression in the </a:t>
            </a:r>
            <a:r>
              <a:rPr lang="en-US" altLang="en-US" dirty="0">
                <a:latin typeface="Courier New" pitchFamily="49" charset="0"/>
              </a:rPr>
              <a:t>SELECT</a:t>
            </a:r>
            <a:r>
              <a:rPr lang="en-US" altLang="en-US" dirty="0">
                <a:latin typeface="Arial" charset="0"/>
              </a:rPr>
              <a:t> list that is not an aggregate function must be in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 In the second example in the slide, </a:t>
            </a:r>
            <a:r>
              <a:rPr lang="en-US" altLang="en-US" dirty="0">
                <a:latin typeface="Courier New" pitchFamily="49" charset="0"/>
              </a:rPr>
              <a:t>JOB_ID</a:t>
            </a:r>
            <a:r>
              <a:rPr lang="en-US" altLang="en-US" dirty="0">
                <a:latin typeface="Arial" charset="0"/>
              </a:rPr>
              <a:t> is neither in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 nor is it being used by a group function, so there is a “not a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expression” error. You can correct the error in the second slide example by adding </a:t>
            </a:r>
            <a:r>
              <a:rPr lang="en-US" altLang="en-US" dirty="0">
                <a:latin typeface="Courier New" pitchFamily="49" charset="0"/>
              </a:rPr>
              <a:t>JOB_ID</a:t>
            </a:r>
            <a:r>
              <a:rPr lang="en-US" altLang="en-US" dirty="0">
                <a:latin typeface="Arial" charset="0"/>
              </a:rPr>
              <a:t> in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a:t>
            </a:r>
          </a:p>
          <a:p>
            <a:pPr marL="939203" lvl="4" eaLnBrk="1" hangingPunct="1">
              <a:spcBef>
                <a:spcPct val="25000"/>
              </a:spcBef>
            </a:pPr>
            <a:r>
              <a:rPr lang="en-US" altLang="en-US" dirty="0"/>
              <a:t>SELECT department_id, job_id, COUNT(last_name)</a:t>
            </a:r>
          </a:p>
          <a:p>
            <a:pPr marL="939203" lvl="4" eaLnBrk="1" hangingPunct="1"/>
            <a:r>
              <a:rPr lang="en-US" altLang="en-US" dirty="0"/>
              <a:t>FROM   employees</a:t>
            </a:r>
          </a:p>
          <a:p>
            <a:pPr marL="939203" lvl="4" eaLnBrk="1" hangingPunct="1"/>
            <a:r>
              <a:rPr lang="en-US" altLang="en-US" dirty="0"/>
              <a:t>GROUP BY department_id, job_id;</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175722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Grp="1" noRot="1" noChangeAspect="1" noChangeArrowheads="1" noTextEdit="1"/>
          </p:cNvSpPr>
          <p:nvPr>
            <p:ph type="sldImg"/>
          </p:nvPr>
        </p:nvSpPr>
        <p:spPr>
          <a:xfrm>
            <a:off x="457200" y="457200"/>
            <a:ext cx="6858000" cy="3859213"/>
          </a:xfrm>
          <a:ln/>
        </p:spPr>
      </p:sp>
      <p:sp>
        <p:nvSpPr>
          <p:cNvPr id="46083" name="Rectangle 13"/>
          <p:cNvSpPr>
            <a:spLocks noGrp="1" noChangeArrowheads="1"/>
          </p:cNvSpPr>
          <p:nvPr>
            <p:ph type="body" idx="1"/>
          </p:nvPr>
        </p:nvSpPr>
        <p:spPr>
          <a:noFill/>
          <a:ln/>
        </p:spPr>
        <p:txBody>
          <a:bodyPr lIns="14149" tIns="14149" rIns="14149" bIns="14149"/>
          <a:lstStyle/>
          <a:p>
            <a:pPr lvl="1" eaLnBrk="1" hangingPunct="1">
              <a:spcBef>
                <a:spcPct val="30000"/>
              </a:spcBef>
              <a:buSzTx/>
              <a:buFontTx/>
              <a:buNone/>
            </a:pPr>
            <a:r>
              <a:rPr lang="en-US" altLang="en-US" dirty="0">
                <a:solidFill>
                  <a:schemeClr val="tx1"/>
                </a:solidFill>
                <a:latin typeface="Arial" charset="0"/>
              </a:rPr>
              <a:t>You cannot use a group function</a:t>
            </a:r>
            <a:r>
              <a:rPr lang="en-US" altLang="en-US" baseline="0" dirty="0">
                <a:solidFill>
                  <a:schemeClr val="tx1"/>
                </a:solidFill>
                <a:latin typeface="Arial" charset="0"/>
              </a:rPr>
              <a:t> in a </a:t>
            </a:r>
            <a:r>
              <a:rPr lang="en-US" altLang="en-US" dirty="0">
                <a:solidFill>
                  <a:schemeClr val="tx1"/>
                </a:solidFill>
                <a:latin typeface="Courier New" pitchFamily="49" charset="0"/>
              </a:rPr>
              <a:t>WHERE</a:t>
            </a:r>
            <a:r>
              <a:rPr lang="en-US" altLang="en-US" dirty="0">
                <a:solidFill>
                  <a:schemeClr val="tx1"/>
                </a:solidFill>
                <a:latin typeface="Arial" charset="0"/>
              </a:rPr>
              <a:t> clause. The </a:t>
            </a:r>
            <a:r>
              <a:rPr lang="en-US" altLang="en-US" dirty="0">
                <a:solidFill>
                  <a:schemeClr val="tx1"/>
                </a:solidFill>
                <a:latin typeface="Courier New" pitchFamily="49" charset="0"/>
              </a:rPr>
              <a:t>SELECT</a:t>
            </a:r>
            <a:r>
              <a:rPr lang="en-US" altLang="en-US" dirty="0">
                <a:solidFill>
                  <a:schemeClr val="tx1"/>
                </a:solidFill>
                <a:latin typeface="Arial" charset="0"/>
              </a:rPr>
              <a:t> statement in the example in the slide results in an error because it uses the AVG() function</a:t>
            </a:r>
            <a:r>
              <a:rPr lang="en-US" altLang="en-US" baseline="0" dirty="0">
                <a:solidFill>
                  <a:schemeClr val="tx1"/>
                </a:solidFill>
                <a:latin typeface="Arial" charset="0"/>
              </a:rPr>
              <a:t> in</a:t>
            </a:r>
            <a:r>
              <a:rPr lang="en-US" altLang="en-US" dirty="0">
                <a:solidFill>
                  <a:schemeClr val="tx1"/>
                </a:solidFill>
                <a:latin typeface="Arial" charset="0"/>
              </a:rPr>
              <a:t> the </a:t>
            </a:r>
            <a:r>
              <a:rPr lang="en-US" altLang="en-US" dirty="0">
                <a:solidFill>
                  <a:schemeClr val="tx1"/>
                </a:solidFill>
                <a:latin typeface="Courier New" pitchFamily="49" charset="0"/>
              </a:rPr>
              <a:t>WHERE</a:t>
            </a:r>
            <a:r>
              <a:rPr lang="en-US" altLang="en-US" dirty="0">
                <a:solidFill>
                  <a:schemeClr val="tx1"/>
                </a:solidFill>
                <a:latin typeface="Arial" charset="0"/>
              </a:rPr>
              <a:t> clause to restrict the display of the average salaries of those departments that have an average salary greater than $8,000.</a:t>
            </a:r>
          </a:p>
          <a:p>
            <a:pPr lvl="1" eaLnBrk="1" hangingPunct="1">
              <a:spcBef>
                <a:spcPct val="30000"/>
              </a:spcBef>
              <a:buSzTx/>
              <a:buFontTx/>
              <a:buNone/>
            </a:pPr>
            <a:r>
              <a:rPr lang="en-US" altLang="en-US" dirty="0">
                <a:solidFill>
                  <a:schemeClr val="tx1"/>
                </a:solidFill>
                <a:latin typeface="Arial" charset="0"/>
              </a:rPr>
              <a:t>However, you can correct the error in the example by putting the group</a:t>
            </a:r>
            <a:r>
              <a:rPr lang="en-US" altLang="en-US" baseline="0" dirty="0">
                <a:solidFill>
                  <a:schemeClr val="tx1"/>
                </a:solidFill>
                <a:latin typeface="Arial" charset="0"/>
              </a:rPr>
              <a:t> function in </a:t>
            </a:r>
            <a:r>
              <a:rPr lang="en-US" altLang="en-US" dirty="0">
                <a:solidFill>
                  <a:schemeClr val="tx1"/>
                </a:solidFill>
                <a:latin typeface="Arial" charset="0"/>
              </a:rPr>
              <a:t>the </a:t>
            </a:r>
            <a:r>
              <a:rPr lang="en-US" altLang="en-US" dirty="0">
                <a:solidFill>
                  <a:schemeClr val="tx1"/>
                </a:solidFill>
                <a:latin typeface="Courier New" pitchFamily="49" charset="0"/>
              </a:rPr>
              <a:t>HAVING</a:t>
            </a:r>
            <a:r>
              <a:rPr lang="en-US" altLang="en-US" dirty="0">
                <a:solidFill>
                  <a:schemeClr val="tx1"/>
                </a:solidFill>
                <a:latin typeface="Arial" charset="0"/>
              </a:rPr>
              <a:t> clause to restrict groups:</a:t>
            </a:r>
            <a:endParaRPr lang="en-US" altLang="en-US" dirty="0">
              <a:solidFill>
                <a:schemeClr val="tx1"/>
              </a:solidFill>
              <a:latin typeface="Courier New" pitchFamily="49" charset="0"/>
            </a:endParaRPr>
          </a:p>
          <a:p>
            <a:pPr marL="939203" lvl="4" eaLnBrk="1" hangingPunct="1">
              <a:buSzTx/>
            </a:pPr>
            <a:r>
              <a:rPr lang="en-US" altLang="en-US" dirty="0">
                <a:solidFill>
                  <a:schemeClr val="tx1"/>
                </a:solidFill>
              </a:rPr>
              <a:t>SELECT   department_id, AVG(salary)</a:t>
            </a:r>
          </a:p>
          <a:p>
            <a:pPr marL="939203" lvl="4" eaLnBrk="1" hangingPunct="1">
              <a:buSzTx/>
            </a:pPr>
            <a:r>
              <a:rPr lang="en-US" altLang="en-US" dirty="0">
                <a:solidFill>
                  <a:schemeClr val="tx1"/>
                </a:solidFill>
              </a:rPr>
              <a:t>FROM     employees</a:t>
            </a:r>
          </a:p>
          <a:p>
            <a:pPr marL="939203" lvl="4" eaLnBrk="1" hangingPunct="1">
              <a:buSzTx/>
            </a:pPr>
            <a:r>
              <a:rPr lang="en-US" altLang="en-US" dirty="0">
                <a:solidFill>
                  <a:schemeClr val="tx1"/>
                </a:solidFill>
              </a:rPr>
              <a:t>GROUP BY department_id</a:t>
            </a:r>
          </a:p>
          <a:p>
            <a:pPr marL="939203" lvl="4" eaLnBrk="1" hangingPunct="1">
              <a:buSzTx/>
            </a:pPr>
            <a:r>
              <a:rPr lang="en-US" altLang="en-US" dirty="0">
                <a:solidFill>
                  <a:schemeClr val="tx1"/>
                </a:solidFill>
              </a:rPr>
              <a:t>HAVING   AVG(salary) &gt; 8000;</a:t>
            </a:r>
          </a:p>
        </p:txBody>
      </p:sp>
      <p:sp>
        <p:nvSpPr>
          <p:cNvPr id="46084" name="Rectangle 6"/>
          <p:cNvSpPr>
            <a:spLocks noChangeArrowheads="1"/>
          </p:cNvSpPr>
          <p:nvPr/>
        </p:nvSpPr>
        <p:spPr bwMode="auto">
          <a:xfrm>
            <a:off x="520631" y="5229612"/>
            <a:ext cx="6833500" cy="4133801"/>
          </a:xfrm>
          <a:prstGeom prst="rect">
            <a:avLst/>
          </a:prstGeom>
          <a:noFill/>
          <a:ln w="9525">
            <a:noFill/>
            <a:miter lim="800000"/>
            <a:headEnd/>
            <a:tailEnd/>
          </a:ln>
        </p:spPr>
        <p:txBody>
          <a:bodyPr lIns="101557" tIns="50778" rIns="101557" bIns="50778"/>
          <a:lstStyle/>
          <a:p>
            <a:pPr defTabSz="453949">
              <a:spcBef>
                <a:spcPct val="30000"/>
              </a:spcBef>
            </a:pPr>
            <a:endParaRPr lang="en-US" altLang="en-US" sz="1200" dirty="0">
              <a:latin typeface="Courier New" pitchFamily="49"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4221172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Rot="1" noChangeAspect="1" noChangeArrowheads="1" noTextEdit="1"/>
          </p:cNvSpPr>
          <p:nvPr>
            <p:ph type="sldImg"/>
          </p:nvPr>
        </p:nvSpPr>
        <p:spPr>
          <a:xfrm>
            <a:off x="457200" y="457200"/>
            <a:ext cx="6858000" cy="3859213"/>
          </a:xfrm>
          <a:ln/>
        </p:spPr>
      </p:sp>
      <p:sp>
        <p:nvSpPr>
          <p:cNvPr id="48131"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You use the </a:t>
            </a:r>
            <a:r>
              <a:rPr lang="en-US" altLang="en-US" dirty="0">
                <a:latin typeface="Courier New" pitchFamily="49" charset="0"/>
              </a:rPr>
              <a:t>HAVING</a:t>
            </a:r>
            <a:r>
              <a:rPr lang="en-US" altLang="en-US" dirty="0">
                <a:latin typeface="Arial" charset="0"/>
              </a:rPr>
              <a:t> clause to restrict groups in the same way that you use the </a:t>
            </a:r>
            <a:r>
              <a:rPr lang="en-US" altLang="en-US" dirty="0">
                <a:latin typeface="Courier New" pitchFamily="49" charset="0"/>
              </a:rPr>
              <a:t>WHERE</a:t>
            </a:r>
            <a:r>
              <a:rPr lang="en-US" altLang="en-US" dirty="0">
                <a:latin typeface="Arial" charset="0"/>
              </a:rPr>
              <a:t> clause to restrict the rows that you select. To find the maximum salary in each of the departments that have a maximum salary greater than $10,000, you need to do the following:</a:t>
            </a:r>
          </a:p>
          <a:p>
            <a:pPr lvl="2" eaLnBrk="1" hangingPunct="1">
              <a:buFont typeface="Times New Roman" pitchFamily="18" charset="0"/>
              <a:buNone/>
            </a:pPr>
            <a:r>
              <a:rPr lang="en-US" altLang="en-US" dirty="0">
                <a:latin typeface="Arial" charset="0"/>
              </a:rPr>
              <a:t>1.	Find the maximum salary for each department by grouping by department number.</a:t>
            </a:r>
          </a:p>
          <a:p>
            <a:pPr lvl="2" eaLnBrk="1" hangingPunct="1">
              <a:buFont typeface="Times New Roman" pitchFamily="18" charset="0"/>
              <a:buNone/>
            </a:pPr>
            <a:r>
              <a:rPr lang="en-US" altLang="en-US" dirty="0">
                <a:latin typeface="Arial" charset="0"/>
              </a:rPr>
              <a:t>2.	Restrict the groups to the departments with a maximum salary greater than $10,000.</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980639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Rot="1" noChangeAspect="1" noChangeArrowheads="1" noTextEdit="1"/>
          </p:cNvSpPr>
          <p:nvPr>
            <p:ph type="sldImg"/>
          </p:nvPr>
        </p:nvSpPr>
        <p:spPr>
          <a:xfrm>
            <a:off x="457200" y="457200"/>
            <a:ext cx="6858000" cy="3859213"/>
          </a:xfrm>
          <a:ln/>
        </p:spPr>
      </p:sp>
      <p:sp>
        <p:nvSpPr>
          <p:cNvPr id="50179"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You use the </a:t>
            </a:r>
            <a:r>
              <a:rPr lang="en-US" altLang="en-US" dirty="0">
                <a:solidFill>
                  <a:schemeClr val="tx1"/>
                </a:solidFill>
                <a:latin typeface="Courier New" pitchFamily="49" charset="0"/>
              </a:rPr>
              <a:t>HAVING</a:t>
            </a:r>
            <a:r>
              <a:rPr lang="en-US" altLang="en-US" dirty="0">
                <a:solidFill>
                  <a:schemeClr val="tx1"/>
                </a:solidFill>
                <a:latin typeface="Arial" charset="0"/>
              </a:rPr>
              <a:t> clause to specify the groups that are to be displayed, thus further restricting the groups on the basis of aggregate information.</a:t>
            </a:r>
          </a:p>
          <a:p>
            <a:pPr lvl="1" eaLnBrk="1" hangingPunct="1"/>
            <a:r>
              <a:rPr lang="en-US" altLang="en-US" dirty="0">
                <a:solidFill>
                  <a:schemeClr val="tx1"/>
                </a:solidFill>
                <a:latin typeface="Arial" charset="0"/>
              </a:rPr>
              <a:t>The Oracle server performs the following steps when you use the </a:t>
            </a:r>
            <a:r>
              <a:rPr lang="en-US" altLang="en-US" dirty="0">
                <a:solidFill>
                  <a:schemeClr val="tx1"/>
                </a:solidFill>
                <a:latin typeface="Courier New" pitchFamily="49" charset="0"/>
              </a:rPr>
              <a:t>HAVING</a:t>
            </a:r>
            <a:r>
              <a:rPr lang="en-US" altLang="en-US" dirty="0">
                <a:solidFill>
                  <a:schemeClr val="tx1"/>
                </a:solidFill>
                <a:latin typeface="Arial" charset="0"/>
              </a:rPr>
              <a:t> clause:</a:t>
            </a:r>
          </a:p>
          <a:p>
            <a:pPr lvl="2" eaLnBrk="1" hangingPunct="1">
              <a:buFont typeface="Times New Roman" pitchFamily="18" charset="0"/>
              <a:buNone/>
            </a:pPr>
            <a:r>
              <a:rPr lang="en-US" altLang="en-US" dirty="0">
                <a:solidFill>
                  <a:schemeClr val="tx1"/>
                </a:solidFill>
                <a:latin typeface="Arial" charset="0"/>
              </a:rPr>
              <a:t>1.	Rows are grouped.</a:t>
            </a:r>
          </a:p>
          <a:p>
            <a:pPr lvl="2" eaLnBrk="1" hangingPunct="1">
              <a:buFont typeface="Times New Roman" pitchFamily="18" charset="0"/>
              <a:buNone/>
            </a:pPr>
            <a:r>
              <a:rPr lang="en-US" altLang="en-US" dirty="0">
                <a:solidFill>
                  <a:schemeClr val="tx1"/>
                </a:solidFill>
                <a:latin typeface="Arial" charset="0"/>
              </a:rPr>
              <a:t>2.	The group function is applied to the group.</a:t>
            </a:r>
          </a:p>
          <a:p>
            <a:pPr lvl="2" eaLnBrk="1" hangingPunct="1">
              <a:buFont typeface="Times New Roman" pitchFamily="18" charset="0"/>
              <a:buNone/>
            </a:pPr>
            <a:r>
              <a:rPr lang="en-US" altLang="en-US" dirty="0">
                <a:solidFill>
                  <a:schemeClr val="tx1"/>
                </a:solidFill>
                <a:latin typeface="Arial" charset="0"/>
              </a:rPr>
              <a:t>3.	The groups that match the criteria in the </a:t>
            </a:r>
            <a:r>
              <a:rPr lang="en-US" altLang="en-US" dirty="0">
                <a:solidFill>
                  <a:schemeClr val="tx1"/>
                </a:solidFill>
                <a:latin typeface="Courier New" pitchFamily="49" charset="0"/>
              </a:rPr>
              <a:t>HAVING</a:t>
            </a:r>
            <a:r>
              <a:rPr lang="en-US" altLang="en-US" dirty="0">
                <a:solidFill>
                  <a:schemeClr val="tx1"/>
                </a:solidFill>
                <a:latin typeface="Arial" charset="0"/>
              </a:rPr>
              <a:t> clause are displayed.</a:t>
            </a:r>
          </a:p>
          <a:p>
            <a:pPr lvl="1" eaLnBrk="1" hangingPunct="1"/>
            <a:r>
              <a:rPr lang="en-US" altLang="en-US" dirty="0">
                <a:solidFill>
                  <a:schemeClr val="tx1"/>
                </a:solidFill>
                <a:latin typeface="Arial" charset="0"/>
              </a:rPr>
              <a:t>In the syntax, </a:t>
            </a:r>
            <a:r>
              <a:rPr lang="en-US" altLang="en-US" i="1" dirty="0">
                <a:solidFill>
                  <a:schemeClr val="tx1"/>
                </a:solidFill>
                <a:latin typeface="Courier New" pitchFamily="49" charset="0"/>
              </a:rPr>
              <a:t>group</a:t>
            </a:r>
            <a:r>
              <a:rPr lang="en-US" altLang="en-US" i="1" dirty="0">
                <a:solidFill>
                  <a:schemeClr val="tx1"/>
                </a:solidFill>
                <a:latin typeface="Arial" charset="0"/>
              </a:rPr>
              <a:t>_</a:t>
            </a:r>
            <a:r>
              <a:rPr lang="en-US" altLang="en-US" i="1" dirty="0">
                <a:solidFill>
                  <a:schemeClr val="tx1"/>
                </a:solidFill>
                <a:latin typeface="Courier New" pitchFamily="49" charset="0"/>
              </a:rPr>
              <a:t>condition</a:t>
            </a:r>
            <a:r>
              <a:rPr lang="en-US" altLang="en-US" i="1" dirty="0">
                <a:solidFill>
                  <a:schemeClr val="tx1"/>
                </a:solidFill>
                <a:latin typeface="Arial" charset="0"/>
              </a:rPr>
              <a:t> </a:t>
            </a:r>
            <a:r>
              <a:rPr lang="en-US" altLang="en-US" dirty="0">
                <a:solidFill>
                  <a:schemeClr val="tx1"/>
                </a:solidFill>
                <a:latin typeface="Arial" charset="0"/>
              </a:rPr>
              <a:t>restricts the groups of rows returned to those groups for which the specified condition is true.</a:t>
            </a:r>
          </a:p>
          <a:p>
            <a:pPr lvl="1" eaLnBrk="1" hangingPunct="1"/>
            <a:r>
              <a:rPr lang="en-US" altLang="en-US" dirty="0">
                <a:solidFill>
                  <a:schemeClr val="tx1"/>
                </a:solidFill>
                <a:latin typeface="Arial" charset="0"/>
              </a:rPr>
              <a:t>The </a:t>
            </a:r>
            <a:r>
              <a:rPr lang="en-US" altLang="en-US" dirty="0">
                <a:solidFill>
                  <a:schemeClr val="tx1"/>
                </a:solidFill>
                <a:latin typeface="Courier New" pitchFamily="49" charset="0"/>
              </a:rPr>
              <a:t>HAVING</a:t>
            </a:r>
            <a:r>
              <a:rPr lang="en-US" altLang="en-US" dirty="0">
                <a:solidFill>
                  <a:schemeClr val="tx1"/>
                </a:solidFill>
                <a:latin typeface="Arial" charset="0"/>
              </a:rPr>
              <a:t> clause can precede 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but it is recommended that you place 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first because it is more logical. Groups are formed and group functions are calculated before the </a:t>
            </a:r>
            <a:r>
              <a:rPr lang="en-US" altLang="en-US" dirty="0">
                <a:solidFill>
                  <a:schemeClr val="tx1"/>
                </a:solidFill>
                <a:latin typeface="Courier New" pitchFamily="49" charset="0"/>
              </a:rPr>
              <a:t>HAVING</a:t>
            </a:r>
            <a:r>
              <a:rPr lang="en-US" altLang="en-US" dirty="0">
                <a:solidFill>
                  <a:schemeClr val="tx1"/>
                </a:solidFill>
                <a:latin typeface="Arial" charset="0"/>
              </a:rPr>
              <a:t> clause is applied to the groups in the </a:t>
            </a:r>
            <a:r>
              <a:rPr lang="en-US" altLang="en-US" dirty="0">
                <a:solidFill>
                  <a:schemeClr val="tx1"/>
                </a:solidFill>
                <a:latin typeface="Courier New" pitchFamily="49" charset="0"/>
              </a:rPr>
              <a:t>SELECT</a:t>
            </a:r>
            <a:r>
              <a:rPr lang="en-US" altLang="en-US" dirty="0">
                <a:solidFill>
                  <a:schemeClr val="tx1"/>
                </a:solidFill>
                <a:latin typeface="Arial" charset="0"/>
              </a:rPr>
              <a:t> list.</a:t>
            </a:r>
          </a:p>
          <a:p>
            <a:pPr lvl="1" eaLnBrk="1" hangingPunct="1"/>
            <a:r>
              <a:rPr lang="en-US" altLang="en-US" b="1" dirty="0">
                <a:solidFill>
                  <a:schemeClr val="tx1"/>
                </a:solidFill>
                <a:latin typeface="Arial" charset="0"/>
              </a:rPr>
              <a:t>Note:</a:t>
            </a:r>
            <a:r>
              <a:rPr lang="en-US" altLang="en-US" dirty="0">
                <a:solidFill>
                  <a:schemeClr val="tx1"/>
                </a:solidFill>
                <a:latin typeface="Arial" charset="0"/>
              </a:rPr>
              <a:t> The </a:t>
            </a:r>
            <a:r>
              <a:rPr lang="en-US" altLang="en-US" dirty="0">
                <a:solidFill>
                  <a:schemeClr val="tx1"/>
                </a:solidFill>
                <a:latin typeface="Courier New" pitchFamily="49" charset="0"/>
              </a:rPr>
              <a:t>WHERE</a:t>
            </a:r>
            <a:r>
              <a:rPr lang="en-US" altLang="en-US" dirty="0">
                <a:solidFill>
                  <a:schemeClr val="tx1"/>
                </a:solidFill>
                <a:latin typeface="Arial" charset="0"/>
              </a:rPr>
              <a:t> clause restricts rows, whereas the </a:t>
            </a:r>
            <a:r>
              <a:rPr lang="en-US" altLang="en-US" dirty="0">
                <a:solidFill>
                  <a:schemeClr val="tx1"/>
                </a:solidFill>
                <a:latin typeface="Courier New" pitchFamily="49" charset="0"/>
              </a:rPr>
              <a:t>HAVING</a:t>
            </a:r>
            <a:r>
              <a:rPr lang="en-US" altLang="en-US" dirty="0">
                <a:solidFill>
                  <a:schemeClr val="tx1"/>
                </a:solidFill>
                <a:latin typeface="Arial" charset="0"/>
              </a:rPr>
              <a:t> clause restricts groups.</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3966885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4"/>
          <p:cNvSpPr>
            <a:spLocks noGrp="1" noRot="1" noChangeAspect="1" noChangeArrowheads="1" noTextEdit="1"/>
          </p:cNvSpPr>
          <p:nvPr>
            <p:ph type="sldImg"/>
          </p:nvPr>
        </p:nvSpPr>
        <p:spPr>
          <a:xfrm>
            <a:off x="457200" y="457200"/>
            <a:ext cx="6858000" cy="3859213"/>
          </a:xfrm>
          <a:ln/>
        </p:spPr>
      </p:sp>
      <p:sp>
        <p:nvSpPr>
          <p:cNvPr id="52227" name="Rectangle 1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The example in the slide displays the department numbers and maximum salaries for departments with a maximum salary greater than $10,000. </a:t>
            </a:r>
          </a:p>
          <a:p>
            <a:pPr lvl="1" eaLnBrk="1" hangingPunct="1"/>
            <a:r>
              <a:rPr lang="en-US" altLang="en-US" dirty="0">
                <a:solidFill>
                  <a:schemeClr val="tx1"/>
                </a:solidFill>
                <a:latin typeface="Arial" charset="0"/>
              </a:rPr>
              <a:t>You can use the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without using a group function in the </a:t>
            </a:r>
            <a:r>
              <a:rPr lang="en-US" altLang="en-US" dirty="0">
                <a:solidFill>
                  <a:schemeClr val="tx1"/>
                </a:solidFill>
                <a:latin typeface="Courier New" pitchFamily="49" charset="0"/>
              </a:rPr>
              <a:t>SELECT</a:t>
            </a:r>
            <a:r>
              <a:rPr lang="en-US" altLang="en-US" dirty="0">
                <a:solidFill>
                  <a:schemeClr val="tx1"/>
                </a:solidFill>
                <a:latin typeface="Arial" charset="0"/>
              </a:rPr>
              <a:t> list. If you restrict rows based on the result of a group function, you must have a </a:t>
            </a:r>
            <a:r>
              <a:rPr lang="en-US" altLang="en-US" dirty="0">
                <a:solidFill>
                  <a:schemeClr val="tx1"/>
                </a:solidFill>
                <a:latin typeface="Courier New" pitchFamily="49" charset="0"/>
              </a:rPr>
              <a:t>GROUP</a:t>
            </a:r>
            <a:r>
              <a:rPr lang="en-US" altLang="en-US" dirty="0">
                <a:solidFill>
                  <a:schemeClr val="tx1"/>
                </a:solidFill>
                <a:latin typeface="Arial" charset="0"/>
              </a:rPr>
              <a:t> </a:t>
            </a:r>
            <a:r>
              <a:rPr lang="en-US" altLang="en-US" dirty="0">
                <a:solidFill>
                  <a:schemeClr val="tx1"/>
                </a:solidFill>
                <a:latin typeface="Courier New" pitchFamily="49" charset="0"/>
              </a:rPr>
              <a:t>BY</a:t>
            </a:r>
            <a:r>
              <a:rPr lang="en-US" altLang="en-US" dirty="0">
                <a:solidFill>
                  <a:schemeClr val="tx1"/>
                </a:solidFill>
                <a:latin typeface="Arial" charset="0"/>
              </a:rPr>
              <a:t> clause as well as the </a:t>
            </a:r>
            <a:r>
              <a:rPr lang="en-US" altLang="en-US" dirty="0">
                <a:solidFill>
                  <a:schemeClr val="tx1"/>
                </a:solidFill>
                <a:latin typeface="Courier New" pitchFamily="49" charset="0"/>
              </a:rPr>
              <a:t>HAVING</a:t>
            </a:r>
            <a:r>
              <a:rPr lang="en-US" altLang="en-US" dirty="0">
                <a:solidFill>
                  <a:schemeClr val="tx1"/>
                </a:solidFill>
                <a:latin typeface="Arial" charset="0"/>
              </a:rPr>
              <a:t> clause.</a:t>
            </a:r>
          </a:p>
          <a:p>
            <a:pPr lvl="1" eaLnBrk="1" hangingPunct="1"/>
            <a:r>
              <a:rPr lang="en-US" altLang="en-US" dirty="0">
                <a:solidFill>
                  <a:schemeClr val="tx1"/>
                </a:solidFill>
                <a:latin typeface="Arial" charset="0"/>
              </a:rPr>
              <a:t>The following example displays the department numbers and average salaries for departments with a maximum salary greater than $10,000:</a:t>
            </a:r>
            <a:endParaRPr lang="en-US" altLang="en-US" sz="500" dirty="0">
              <a:solidFill>
                <a:schemeClr val="tx1"/>
              </a:solidFill>
              <a:latin typeface="Arial" charset="0"/>
            </a:endParaRPr>
          </a:p>
          <a:p>
            <a:pPr marL="939203" lvl="4" eaLnBrk="1" hangingPunct="1">
              <a:spcBef>
                <a:spcPct val="25000"/>
              </a:spcBef>
            </a:pPr>
            <a:r>
              <a:rPr lang="en-US" altLang="en-US" dirty="0">
                <a:solidFill>
                  <a:schemeClr val="tx1"/>
                </a:solidFill>
              </a:rPr>
              <a:t>SELECT   department_id, AVG(salary)</a:t>
            </a:r>
          </a:p>
          <a:p>
            <a:pPr marL="939203" lvl="4" eaLnBrk="1" hangingPunct="1"/>
            <a:r>
              <a:rPr lang="en-US" altLang="en-US" dirty="0">
                <a:solidFill>
                  <a:schemeClr val="tx1"/>
                </a:solidFill>
              </a:rPr>
              <a:t>FROM     employees</a:t>
            </a:r>
          </a:p>
          <a:p>
            <a:pPr marL="939203" lvl="4" eaLnBrk="1" hangingPunct="1"/>
            <a:r>
              <a:rPr lang="en-US" altLang="en-US" dirty="0">
                <a:solidFill>
                  <a:schemeClr val="tx1"/>
                </a:solidFill>
              </a:rPr>
              <a:t>GROUP BY department_id</a:t>
            </a:r>
          </a:p>
          <a:p>
            <a:pPr marL="939203" lvl="4" eaLnBrk="1" hangingPunct="1"/>
            <a:r>
              <a:rPr lang="en-US" altLang="en-US" dirty="0">
                <a:solidFill>
                  <a:schemeClr val="tx1"/>
                </a:solidFill>
              </a:rPr>
              <a:t>HAVING   max(salary)&gt;10000;</a:t>
            </a:r>
          </a:p>
        </p:txBody>
      </p:sp>
      <p:sp>
        <p:nvSpPr>
          <p:cNvPr id="52228" name="Rectangle 6"/>
          <p:cNvSpPr>
            <a:spLocks noChangeArrowheads="1"/>
          </p:cNvSpPr>
          <p:nvPr/>
        </p:nvSpPr>
        <p:spPr bwMode="auto">
          <a:xfrm>
            <a:off x="760651" y="7053093"/>
            <a:ext cx="6349931" cy="818847"/>
          </a:xfrm>
          <a:prstGeom prst="rect">
            <a:avLst/>
          </a:prstGeom>
          <a:noFill/>
          <a:ln w="9525">
            <a:noFill/>
            <a:miter lim="800000"/>
            <a:headEnd/>
            <a:tailEnd/>
          </a:ln>
        </p:spPr>
        <p:txBody>
          <a:bodyPr wrap="none" lIns="96365" tIns="48182" rIns="96365" bIns="48182" anchor="ctr"/>
          <a:lstStyle/>
          <a:p>
            <a:pPr defTabSz="963553"/>
            <a:endParaRPr lang="en-IN" altLang="en-US" sz="1900" dirty="0"/>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3246347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xfrm>
            <a:off x="457200" y="457200"/>
            <a:ext cx="6858000" cy="3859213"/>
          </a:xfrm>
          <a:ln/>
        </p:spPr>
      </p:sp>
      <p:sp>
        <p:nvSpPr>
          <p:cNvPr id="54275"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The example in the slide displays the </a:t>
            </a:r>
            <a:r>
              <a:rPr lang="en-US" altLang="en-US" dirty="0">
                <a:latin typeface="Courier New" pitchFamily="49" charset="0"/>
                <a:cs typeface="Courier New" pitchFamily="49" charset="0"/>
              </a:rPr>
              <a:t>JOB_ID</a:t>
            </a:r>
            <a:r>
              <a:rPr lang="en-US" altLang="en-US" dirty="0">
                <a:latin typeface="Arial" charset="0"/>
                <a:cs typeface="Arial" charset="0"/>
              </a:rPr>
              <a:t> </a:t>
            </a:r>
            <a:r>
              <a:rPr lang="en-US" altLang="en-US" dirty="0">
                <a:latin typeface="Arial" charset="0"/>
              </a:rPr>
              <a:t>and total monthly salary for each job that has a total payroll exceeding $13,000. The example excludes sales representatives and sorts the list by the total monthly salary.</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3362607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0"/>
          <p:cNvSpPr>
            <a:spLocks noGrp="1" noRot="1" noChangeAspect="1" noChangeArrowheads="1" noTextEdit="1"/>
          </p:cNvSpPr>
          <p:nvPr>
            <p:ph type="sldImg"/>
          </p:nvPr>
        </p:nvSpPr>
        <p:spPr>
          <a:xfrm>
            <a:off x="457200" y="457200"/>
            <a:ext cx="6858000" cy="3859213"/>
          </a:xfrm>
          <a:ln/>
        </p:spPr>
      </p:sp>
      <p:sp>
        <p:nvSpPr>
          <p:cNvPr id="56323" name="Rectangle 1031"/>
          <p:cNvSpPr>
            <a:spLocks noGrp="1" noChangeArrowheads="1"/>
          </p:cNvSpPr>
          <p:nvPr>
            <p:ph type="body" idx="1"/>
          </p:nvPr>
        </p:nvSpPr>
        <p:spPr>
          <a:noFill/>
          <a:ln/>
        </p:spPr>
        <p:txBody>
          <a:bodyPr lIns="14149" tIns="14149" rIns="14149" bIns="14149"/>
          <a:lstStyle/>
          <a:p>
            <a:pPr eaLnBrk="1" hangingPunct="1"/>
            <a:endParaRPr lang="en-US" altLang="en-US" dirty="0">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298945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xfrm>
            <a:off x="457200" y="457200"/>
            <a:ext cx="6858000" cy="3859213"/>
          </a:xfrm>
          <a:ln/>
        </p:spPr>
      </p:sp>
      <p:sp>
        <p:nvSpPr>
          <p:cNvPr id="54275"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Group functions can be nested to a depth of two functions in Oracle SQL. </a:t>
            </a:r>
            <a:r>
              <a:rPr lang="en-US" altLang="en-US" dirty="0">
                <a:latin typeface="Arial" charset="0"/>
                <a:ea typeface="Arial Unicode MS" pitchFamily="34" charset="-128"/>
                <a:cs typeface="Arial Unicode MS" pitchFamily="34" charset="-128"/>
              </a:rPr>
              <a:t>The example in the slide calculates the average salary for each </a:t>
            </a:r>
            <a:r>
              <a:rPr lang="en-US" altLang="en-US" dirty="0">
                <a:latin typeface="Courier New" pitchFamily="49" charset="0"/>
                <a:ea typeface="Arial Unicode MS" pitchFamily="34" charset="-128"/>
                <a:cs typeface="Arial Unicode MS" pitchFamily="34" charset="-128"/>
              </a:rPr>
              <a:t>DEPARTMENT_ID</a:t>
            </a:r>
            <a:r>
              <a:rPr lang="en-US" altLang="en-US" dirty="0">
                <a:latin typeface="Arial" charset="0"/>
                <a:ea typeface="Arial Unicode MS" pitchFamily="34" charset="-128"/>
                <a:cs typeface="Arial Unicode MS" pitchFamily="34" charset="-128"/>
              </a:rPr>
              <a:t> and then displays the maximum average salary.</a:t>
            </a:r>
            <a:r>
              <a:rPr lang="en-US" altLang="en-US" dirty="0">
                <a:latin typeface="Arial Unicode MS" pitchFamily="34" charset="-128"/>
                <a:ea typeface="Arial Unicode MS" pitchFamily="34" charset="-128"/>
                <a:cs typeface="Arial Unicode MS" pitchFamily="34" charset="-128"/>
              </a:rPr>
              <a:t> </a:t>
            </a:r>
          </a:p>
          <a:p>
            <a:pPr lvl="1" eaLnBrk="1" hangingPunct="1"/>
            <a:r>
              <a:rPr lang="en-US" altLang="en-US" dirty="0">
                <a:latin typeface="Arial" charset="0"/>
              </a:rPr>
              <a:t>Note that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 is mandatory when nesting group functions.</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361533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xfrm>
            <a:off x="457200" y="457200"/>
            <a:ext cx="6858000" cy="3859213"/>
          </a:xfrm>
          <a:ln/>
        </p:spPr>
      </p:sp>
      <p:sp>
        <p:nvSpPr>
          <p:cNvPr id="62467"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There are several group functions available in SQL, such as </a:t>
            </a:r>
            <a:r>
              <a:rPr lang="en-US" altLang="en-US" dirty="0">
                <a:latin typeface="Courier New" pitchFamily="49" charset="0"/>
              </a:rPr>
              <a:t>AVG</a:t>
            </a:r>
            <a:r>
              <a:rPr lang="en-US" altLang="en-US" dirty="0">
                <a:latin typeface="Arial" charset="0"/>
              </a:rPr>
              <a:t>, </a:t>
            </a:r>
            <a:r>
              <a:rPr lang="en-US" altLang="en-US" dirty="0">
                <a:latin typeface="Courier New" pitchFamily="49" charset="0"/>
              </a:rPr>
              <a:t>COUNT</a:t>
            </a:r>
            <a:r>
              <a:rPr lang="en-US" altLang="en-US" dirty="0">
                <a:latin typeface="Arial" charset="0"/>
              </a:rPr>
              <a:t>, </a:t>
            </a:r>
            <a:r>
              <a:rPr lang="en-US" altLang="en-US" dirty="0">
                <a:latin typeface="Courier New" pitchFamily="49" charset="0"/>
              </a:rPr>
              <a:t>MAX</a:t>
            </a:r>
            <a:r>
              <a:rPr lang="en-US" altLang="en-US" dirty="0">
                <a:latin typeface="Arial" charset="0"/>
              </a:rPr>
              <a:t>, </a:t>
            </a:r>
            <a:r>
              <a:rPr lang="en-US" altLang="en-US" dirty="0">
                <a:latin typeface="Courier New" pitchFamily="49" charset="0"/>
              </a:rPr>
              <a:t>MIN</a:t>
            </a:r>
            <a:r>
              <a:rPr lang="en-US" altLang="en-US" dirty="0">
                <a:latin typeface="Arial" charset="0"/>
              </a:rPr>
              <a:t>, </a:t>
            </a:r>
            <a:r>
              <a:rPr lang="en-US" altLang="en-US" dirty="0">
                <a:latin typeface="Courier New" pitchFamily="49" charset="0"/>
              </a:rPr>
              <a:t>SUM</a:t>
            </a:r>
            <a:r>
              <a:rPr lang="en-US" altLang="en-US" dirty="0">
                <a:latin typeface="Arial" charset="0"/>
              </a:rPr>
              <a:t>, </a:t>
            </a:r>
            <a:r>
              <a:rPr lang="en-US" altLang="en-US" dirty="0">
                <a:latin typeface="Courier New" pitchFamily="49" charset="0"/>
                <a:cs typeface="Courier New" pitchFamily="49" charset="0"/>
              </a:rPr>
              <a:t>LISTAGG</a:t>
            </a:r>
            <a:r>
              <a:rPr lang="en-US" altLang="en-US" dirty="0">
                <a:latin typeface="Arial" charset="0"/>
              </a:rPr>
              <a:t>, </a:t>
            </a:r>
            <a:r>
              <a:rPr lang="en-US" altLang="en-US" dirty="0">
                <a:latin typeface="Courier New" pitchFamily="49" charset="0"/>
              </a:rPr>
              <a:t>STDDEV</a:t>
            </a:r>
            <a:r>
              <a:rPr lang="en-US" altLang="en-US" dirty="0">
                <a:latin typeface="Arial" charset="0"/>
              </a:rPr>
              <a:t>, and </a:t>
            </a:r>
            <a:r>
              <a:rPr lang="en-US" altLang="en-US" dirty="0">
                <a:latin typeface="Courier New" pitchFamily="49" charset="0"/>
              </a:rPr>
              <a:t>VARIANCE</a:t>
            </a:r>
            <a:r>
              <a:rPr lang="en-US" altLang="en-US" dirty="0">
                <a:latin typeface="Arial" charset="0"/>
              </a:rPr>
              <a:t>.</a:t>
            </a:r>
          </a:p>
          <a:p>
            <a:pPr lvl="1" eaLnBrk="1" hangingPunct="1"/>
            <a:r>
              <a:rPr lang="en-US" altLang="en-US" dirty="0">
                <a:latin typeface="Arial" charset="0"/>
              </a:rPr>
              <a:t>You can create subgroups by using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 Further, groups can be restricted using the </a:t>
            </a:r>
            <a:r>
              <a:rPr lang="en-US" altLang="en-US" dirty="0">
                <a:latin typeface="Courier New" pitchFamily="49" charset="0"/>
              </a:rPr>
              <a:t>HAVING</a:t>
            </a:r>
            <a:r>
              <a:rPr lang="en-US" altLang="en-US" dirty="0">
                <a:latin typeface="Arial" charset="0"/>
              </a:rPr>
              <a:t> clause.</a:t>
            </a:r>
          </a:p>
          <a:p>
            <a:pPr lvl="1" eaLnBrk="1" hangingPunct="1"/>
            <a:r>
              <a:rPr lang="en-US" altLang="en-US" dirty="0">
                <a:latin typeface="Arial" charset="0"/>
              </a:rPr>
              <a:t>Place the </a:t>
            </a:r>
            <a:r>
              <a:rPr lang="en-US" altLang="en-US" dirty="0">
                <a:latin typeface="Courier New" pitchFamily="49" charset="0"/>
              </a:rPr>
              <a:t>HAVING</a:t>
            </a:r>
            <a:r>
              <a:rPr lang="en-US" altLang="en-US" dirty="0">
                <a:latin typeface="Arial" charset="0"/>
              </a:rPr>
              <a:t> and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clauses after the </a:t>
            </a:r>
            <a:r>
              <a:rPr lang="en-US" altLang="en-US" dirty="0">
                <a:latin typeface="Courier New" pitchFamily="49" charset="0"/>
              </a:rPr>
              <a:t>WHERE</a:t>
            </a:r>
            <a:r>
              <a:rPr lang="en-US" altLang="en-US" dirty="0">
                <a:latin typeface="Arial" charset="0"/>
              </a:rPr>
              <a:t> clause in a statement. You can have either the</a:t>
            </a:r>
            <a:r>
              <a:rPr lang="en-US" altLang="en-US" dirty="0">
                <a:latin typeface="Arial" charset="0"/>
                <a:cs typeface="Arial" charset="0"/>
              </a:rPr>
              <a:t> </a:t>
            </a:r>
            <a:r>
              <a:rPr lang="en-US" altLang="en-US" dirty="0">
                <a:latin typeface="Courier New" pitchFamily="49" charset="0"/>
              </a:rPr>
              <a:t>GROUP BY</a:t>
            </a:r>
            <a:r>
              <a:rPr lang="en-US" altLang="en-US" dirty="0">
                <a:latin typeface="Arial" charset="0"/>
              </a:rPr>
              <a:t> clause or the </a:t>
            </a:r>
            <a:r>
              <a:rPr lang="en-US" altLang="en-US" dirty="0">
                <a:latin typeface="Courier New" pitchFamily="49" charset="0"/>
              </a:rPr>
              <a:t>HAVING</a:t>
            </a:r>
            <a:r>
              <a:rPr lang="en-US" altLang="en-US" dirty="0">
                <a:latin typeface="Arial" charset="0"/>
              </a:rPr>
              <a:t> clause first, as long as they follow the </a:t>
            </a:r>
            <a:r>
              <a:rPr lang="en-US" altLang="en-US" dirty="0">
                <a:latin typeface="Courier New" pitchFamily="49" charset="0"/>
              </a:rPr>
              <a:t>WHERE</a:t>
            </a:r>
            <a:r>
              <a:rPr lang="en-US" altLang="en-US" dirty="0">
                <a:latin typeface="Arial" charset="0"/>
              </a:rPr>
              <a:t> clause. Place the </a:t>
            </a:r>
            <a:r>
              <a:rPr lang="en-US" altLang="en-US" dirty="0">
                <a:latin typeface="Courier New" pitchFamily="49" charset="0"/>
              </a:rPr>
              <a:t>ORDER BY</a:t>
            </a:r>
            <a:r>
              <a:rPr lang="en-US" altLang="en-US" dirty="0">
                <a:latin typeface="Arial" charset="0"/>
              </a:rPr>
              <a:t> clause at the end.</a:t>
            </a:r>
          </a:p>
          <a:p>
            <a:pPr lvl="1" eaLnBrk="1" hangingPunct="1"/>
            <a:r>
              <a:rPr lang="en-US" altLang="en-US" dirty="0">
                <a:latin typeface="Arial" charset="0"/>
              </a:rPr>
              <a:t>The Oracle server evaluates the clauses in the following order:</a:t>
            </a:r>
          </a:p>
          <a:p>
            <a:pPr lvl="2" eaLnBrk="1" hangingPunct="1">
              <a:buFont typeface="Times New Roman" pitchFamily="18" charset="0"/>
              <a:buNone/>
            </a:pPr>
            <a:r>
              <a:rPr lang="en-US" altLang="en-US" dirty="0">
                <a:latin typeface="Arial" charset="0"/>
              </a:rPr>
              <a:t>1.	If the statement contains a </a:t>
            </a:r>
            <a:r>
              <a:rPr lang="en-US" altLang="en-US" dirty="0">
                <a:latin typeface="Courier New" pitchFamily="49" charset="0"/>
              </a:rPr>
              <a:t>WHERE</a:t>
            </a:r>
            <a:r>
              <a:rPr lang="en-US" altLang="en-US" dirty="0">
                <a:latin typeface="Arial" charset="0"/>
              </a:rPr>
              <a:t> clause, the server establishes the candidate rows.</a:t>
            </a:r>
          </a:p>
          <a:p>
            <a:pPr lvl="2" eaLnBrk="1" hangingPunct="1">
              <a:buFont typeface="Times New Roman" pitchFamily="18" charset="0"/>
              <a:buNone/>
            </a:pPr>
            <a:r>
              <a:rPr lang="en-US" altLang="en-US" dirty="0">
                <a:latin typeface="Arial" charset="0"/>
              </a:rPr>
              <a:t>2.	The server identifies the groups that are specified in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a:t>
            </a:r>
          </a:p>
          <a:p>
            <a:pPr lvl="2" eaLnBrk="1" hangingPunct="1">
              <a:buFont typeface="Times New Roman" pitchFamily="18" charset="0"/>
              <a:buNone/>
            </a:pPr>
            <a:r>
              <a:rPr lang="en-US" altLang="en-US" dirty="0">
                <a:latin typeface="Arial" charset="0"/>
              </a:rPr>
              <a:t>3.	The </a:t>
            </a:r>
            <a:r>
              <a:rPr lang="en-US" altLang="en-US" dirty="0">
                <a:latin typeface="Courier New" pitchFamily="49" charset="0"/>
              </a:rPr>
              <a:t>HAVING</a:t>
            </a:r>
            <a:r>
              <a:rPr lang="en-US" altLang="en-US" dirty="0">
                <a:latin typeface="Arial" charset="0"/>
              </a:rPr>
              <a:t> clause further restricts result groups that do not meet the group criteria in the </a:t>
            </a:r>
            <a:r>
              <a:rPr lang="en-US" altLang="en-US" dirty="0">
                <a:latin typeface="Courier New" pitchFamily="49" charset="0"/>
              </a:rPr>
              <a:t>HAVING</a:t>
            </a:r>
            <a:r>
              <a:rPr lang="en-US" altLang="en-US" dirty="0">
                <a:latin typeface="Arial" charset="0"/>
              </a:rPr>
              <a:t> clause.</a:t>
            </a:r>
          </a:p>
          <a:p>
            <a:pPr lvl="1" eaLnBrk="1" hangingPunct="1"/>
            <a:r>
              <a:rPr lang="en-US" altLang="en-US" b="1" dirty="0">
                <a:latin typeface="Arial" charset="0"/>
              </a:rPr>
              <a:t>Note:</a:t>
            </a:r>
            <a:r>
              <a:rPr lang="en-US" altLang="en-US" dirty="0">
                <a:latin typeface="Arial" charset="0"/>
              </a:rPr>
              <a:t> For a complete list of group functions, see </a:t>
            </a:r>
            <a:r>
              <a:rPr lang="en-US" altLang="en-US" i="1" dirty="0">
                <a:latin typeface="Arial" charset="0"/>
              </a:rPr>
              <a:t>Oracle Database SQL Language Reference </a:t>
            </a:r>
            <a:r>
              <a:rPr lang="en-US" altLang="en-US" dirty="0">
                <a:latin typeface="Arial" charset="0"/>
              </a:rPr>
              <a:t>for 19c</a:t>
            </a:r>
            <a:r>
              <a:rPr lang="en-US" altLang="en-US" i="1" dirty="0">
                <a:latin typeface="Arial" charset="0"/>
              </a:rPr>
              <a:t> </a:t>
            </a:r>
            <a:r>
              <a:rPr lang="en-US" altLang="en-US" dirty="0">
                <a:latin typeface="Arial" charset="0"/>
              </a:rPr>
              <a:t>database.</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284576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xfrm>
            <a:off x="457200" y="457200"/>
            <a:ext cx="6858000" cy="3859213"/>
          </a:xfrm>
          <a:ln/>
        </p:spPr>
      </p:sp>
      <p:sp>
        <p:nvSpPr>
          <p:cNvPr id="9219" name="Rectangle 9"/>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In this lesson, you will further learn about functions. The</a:t>
            </a:r>
            <a:r>
              <a:rPr lang="en-US" altLang="en-US" baseline="0" dirty="0">
                <a:latin typeface="Arial" charset="0"/>
              </a:rPr>
              <a:t> lesson </a:t>
            </a:r>
            <a:r>
              <a:rPr lang="en-US" altLang="en-US" dirty="0">
                <a:latin typeface="Arial" charset="0"/>
              </a:rPr>
              <a:t>focuses on obtaining summary information (such as averages) for groups of rows. You will discuss how to group rows in a table into smaller sets and how to specify search criteria for groups of rows.</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1342658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xfrm>
            <a:off x="457200" y="457200"/>
            <a:ext cx="6858000" cy="3859213"/>
          </a:xfrm>
          <a:ln/>
        </p:spPr>
      </p:sp>
      <p:sp>
        <p:nvSpPr>
          <p:cNvPr id="62467"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There are several group functions available in SQL, such as </a:t>
            </a:r>
            <a:r>
              <a:rPr lang="en-US" altLang="en-US" dirty="0">
                <a:latin typeface="Courier New" pitchFamily="49" charset="0"/>
              </a:rPr>
              <a:t>AVG</a:t>
            </a:r>
            <a:r>
              <a:rPr lang="en-US" altLang="en-US" dirty="0">
                <a:latin typeface="Arial" charset="0"/>
              </a:rPr>
              <a:t>, </a:t>
            </a:r>
            <a:r>
              <a:rPr lang="en-US" altLang="en-US" dirty="0">
                <a:latin typeface="Courier New" pitchFamily="49" charset="0"/>
              </a:rPr>
              <a:t>COUNT</a:t>
            </a:r>
            <a:r>
              <a:rPr lang="en-US" altLang="en-US" dirty="0">
                <a:latin typeface="Arial" charset="0"/>
              </a:rPr>
              <a:t>, </a:t>
            </a:r>
            <a:r>
              <a:rPr lang="en-US" altLang="en-US" dirty="0">
                <a:latin typeface="Courier New" pitchFamily="49" charset="0"/>
              </a:rPr>
              <a:t>MAX</a:t>
            </a:r>
            <a:r>
              <a:rPr lang="en-US" altLang="en-US" dirty="0">
                <a:latin typeface="Arial" charset="0"/>
              </a:rPr>
              <a:t>, </a:t>
            </a:r>
            <a:r>
              <a:rPr lang="en-US" altLang="en-US" dirty="0">
                <a:latin typeface="Courier New" pitchFamily="49" charset="0"/>
              </a:rPr>
              <a:t>MIN</a:t>
            </a:r>
            <a:r>
              <a:rPr lang="en-US" altLang="en-US" dirty="0">
                <a:latin typeface="Arial" charset="0"/>
              </a:rPr>
              <a:t>, </a:t>
            </a:r>
            <a:r>
              <a:rPr lang="en-US" altLang="en-US" dirty="0">
                <a:latin typeface="Courier New" pitchFamily="49" charset="0"/>
              </a:rPr>
              <a:t>SUM</a:t>
            </a:r>
            <a:r>
              <a:rPr lang="en-US" altLang="en-US" dirty="0">
                <a:latin typeface="Arial" charset="0"/>
              </a:rPr>
              <a:t>, </a:t>
            </a:r>
            <a:r>
              <a:rPr lang="en-US" altLang="en-US" dirty="0">
                <a:latin typeface="Courier New" pitchFamily="49" charset="0"/>
                <a:cs typeface="Courier New" pitchFamily="49" charset="0"/>
              </a:rPr>
              <a:t>LISTAGG</a:t>
            </a:r>
            <a:r>
              <a:rPr lang="en-US" altLang="en-US" dirty="0">
                <a:latin typeface="Arial" charset="0"/>
              </a:rPr>
              <a:t>, </a:t>
            </a:r>
            <a:r>
              <a:rPr lang="en-US" altLang="en-US" dirty="0">
                <a:latin typeface="Courier New" pitchFamily="49" charset="0"/>
              </a:rPr>
              <a:t>STDDEV</a:t>
            </a:r>
            <a:r>
              <a:rPr lang="en-US" altLang="en-US" dirty="0">
                <a:latin typeface="Arial" charset="0"/>
              </a:rPr>
              <a:t>, and </a:t>
            </a:r>
            <a:r>
              <a:rPr lang="en-US" altLang="en-US" dirty="0">
                <a:latin typeface="Courier New" pitchFamily="49" charset="0"/>
              </a:rPr>
              <a:t>VARIANCE</a:t>
            </a:r>
            <a:r>
              <a:rPr lang="en-US" altLang="en-US" dirty="0">
                <a:latin typeface="Arial" charset="0"/>
              </a:rPr>
              <a:t>.</a:t>
            </a:r>
          </a:p>
          <a:p>
            <a:pPr lvl="1" eaLnBrk="1" hangingPunct="1"/>
            <a:r>
              <a:rPr lang="en-US" altLang="en-US" dirty="0">
                <a:latin typeface="Arial" charset="0"/>
              </a:rPr>
              <a:t>You can create subgroups by using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 Further, groups can be restricted using the </a:t>
            </a:r>
            <a:r>
              <a:rPr lang="en-US" altLang="en-US" dirty="0">
                <a:latin typeface="Courier New" pitchFamily="49" charset="0"/>
              </a:rPr>
              <a:t>HAVING</a:t>
            </a:r>
            <a:r>
              <a:rPr lang="en-US" altLang="en-US" dirty="0">
                <a:latin typeface="Arial" charset="0"/>
              </a:rPr>
              <a:t> clause.</a:t>
            </a:r>
          </a:p>
          <a:p>
            <a:pPr lvl="1" eaLnBrk="1" hangingPunct="1"/>
            <a:r>
              <a:rPr lang="en-US" altLang="en-US" dirty="0">
                <a:latin typeface="Arial" charset="0"/>
              </a:rPr>
              <a:t>Place the </a:t>
            </a:r>
            <a:r>
              <a:rPr lang="en-US" altLang="en-US" dirty="0">
                <a:latin typeface="Courier New" pitchFamily="49" charset="0"/>
              </a:rPr>
              <a:t>HAVING</a:t>
            </a:r>
            <a:r>
              <a:rPr lang="en-US" altLang="en-US" dirty="0">
                <a:latin typeface="Arial" charset="0"/>
              </a:rPr>
              <a:t> and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clauses after the </a:t>
            </a:r>
            <a:r>
              <a:rPr lang="en-US" altLang="en-US" dirty="0">
                <a:latin typeface="Courier New" pitchFamily="49" charset="0"/>
              </a:rPr>
              <a:t>WHERE</a:t>
            </a:r>
            <a:r>
              <a:rPr lang="en-US" altLang="en-US" dirty="0">
                <a:latin typeface="Arial" charset="0"/>
              </a:rPr>
              <a:t> clause in a statement. You can have either the</a:t>
            </a:r>
            <a:r>
              <a:rPr lang="en-US" altLang="en-US" dirty="0">
                <a:latin typeface="Arial" charset="0"/>
                <a:cs typeface="Arial" charset="0"/>
              </a:rPr>
              <a:t> </a:t>
            </a:r>
            <a:r>
              <a:rPr lang="en-US" altLang="en-US" dirty="0">
                <a:latin typeface="Courier New" pitchFamily="49" charset="0"/>
              </a:rPr>
              <a:t>GROUP BY</a:t>
            </a:r>
            <a:r>
              <a:rPr lang="en-US" altLang="en-US" dirty="0">
                <a:latin typeface="Arial" charset="0"/>
              </a:rPr>
              <a:t> clause or the </a:t>
            </a:r>
            <a:r>
              <a:rPr lang="en-US" altLang="en-US" dirty="0">
                <a:latin typeface="Courier New" pitchFamily="49" charset="0"/>
              </a:rPr>
              <a:t>HAVING</a:t>
            </a:r>
            <a:r>
              <a:rPr lang="en-US" altLang="en-US" dirty="0">
                <a:latin typeface="Arial" charset="0"/>
              </a:rPr>
              <a:t> clause first, as long as they follow the </a:t>
            </a:r>
            <a:r>
              <a:rPr lang="en-US" altLang="en-US" dirty="0">
                <a:latin typeface="Courier New" pitchFamily="49" charset="0"/>
              </a:rPr>
              <a:t>WHERE</a:t>
            </a:r>
            <a:r>
              <a:rPr lang="en-US" altLang="en-US" dirty="0">
                <a:latin typeface="Arial" charset="0"/>
              </a:rPr>
              <a:t> clause. Place the </a:t>
            </a:r>
            <a:r>
              <a:rPr lang="en-US" altLang="en-US" dirty="0">
                <a:latin typeface="Courier New" pitchFamily="49" charset="0"/>
              </a:rPr>
              <a:t>ORDER BY</a:t>
            </a:r>
            <a:r>
              <a:rPr lang="en-US" altLang="en-US" dirty="0">
                <a:latin typeface="Arial" charset="0"/>
              </a:rPr>
              <a:t> clause at the end.</a:t>
            </a:r>
          </a:p>
          <a:p>
            <a:pPr lvl="1" eaLnBrk="1" hangingPunct="1"/>
            <a:r>
              <a:rPr lang="en-US" altLang="en-US" dirty="0">
                <a:latin typeface="Arial" charset="0"/>
              </a:rPr>
              <a:t>The Oracle server evaluates the clauses in the following order:</a:t>
            </a:r>
          </a:p>
          <a:p>
            <a:pPr lvl="2" eaLnBrk="1" hangingPunct="1">
              <a:buFont typeface="Times New Roman" pitchFamily="18" charset="0"/>
              <a:buNone/>
            </a:pPr>
            <a:r>
              <a:rPr lang="en-US" altLang="en-US" dirty="0">
                <a:latin typeface="Arial" charset="0"/>
              </a:rPr>
              <a:t>1.	If the statement contains a </a:t>
            </a:r>
            <a:r>
              <a:rPr lang="en-US" altLang="en-US" dirty="0">
                <a:latin typeface="Courier New" pitchFamily="49" charset="0"/>
              </a:rPr>
              <a:t>WHERE</a:t>
            </a:r>
            <a:r>
              <a:rPr lang="en-US" altLang="en-US" dirty="0">
                <a:latin typeface="Arial" charset="0"/>
              </a:rPr>
              <a:t> clause, the server establishes candidate rows.</a:t>
            </a:r>
          </a:p>
          <a:p>
            <a:pPr lvl="2" eaLnBrk="1" hangingPunct="1">
              <a:buFont typeface="Times New Roman" pitchFamily="18" charset="0"/>
              <a:buNone/>
            </a:pPr>
            <a:r>
              <a:rPr lang="en-US" altLang="en-US" dirty="0">
                <a:latin typeface="Arial" charset="0"/>
              </a:rPr>
              <a:t>2.	The server identifies the groups that are specified in the </a:t>
            </a:r>
            <a:r>
              <a:rPr lang="en-US" altLang="en-US" dirty="0">
                <a:latin typeface="Courier New" pitchFamily="49" charset="0"/>
              </a:rPr>
              <a:t>GROUP</a:t>
            </a:r>
            <a:r>
              <a:rPr lang="en-US" altLang="en-US" dirty="0">
                <a:latin typeface="Arial" charset="0"/>
              </a:rPr>
              <a:t> </a:t>
            </a:r>
            <a:r>
              <a:rPr lang="en-US" altLang="en-US" dirty="0">
                <a:latin typeface="Courier New" pitchFamily="49" charset="0"/>
              </a:rPr>
              <a:t>BY</a:t>
            </a:r>
            <a:r>
              <a:rPr lang="en-US" altLang="en-US" dirty="0">
                <a:latin typeface="Arial" charset="0"/>
              </a:rPr>
              <a:t> clause.</a:t>
            </a:r>
          </a:p>
          <a:p>
            <a:pPr lvl="2" eaLnBrk="1" hangingPunct="1">
              <a:buFont typeface="Times New Roman" pitchFamily="18" charset="0"/>
              <a:buNone/>
            </a:pPr>
            <a:r>
              <a:rPr lang="en-US" altLang="en-US" dirty="0">
                <a:latin typeface="Arial" charset="0"/>
              </a:rPr>
              <a:t>3.	The </a:t>
            </a:r>
            <a:r>
              <a:rPr lang="en-US" altLang="en-US" dirty="0">
                <a:latin typeface="Courier New" pitchFamily="49" charset="0"/>
              </a:rPr>
              <a:t>HAVING</a:t>
            </a:r>
            <a:r>
              <a:rPr lang="en-US" altLang="en-US" dirty="0">
                <a:latin typeface="Arial" charset="0"/>
              </a:rPr>
              <a:t> clause further restricts result groups that do not meet the group criteria in the </a:t>
            </a:r>
            <a:r>
              <a:rPr lang="en-US" altLang="en-US" dirty="0">
                <a:latin typeface="Courier New" pitchFamily="49" charset="0"/>
              </a:rPr>
              <a:t>HAVING</a:t>
            </a:r>
            <a:r>
              <a:rPr lang="en-US" altLang="en-US" dirty="0">
                <a:latin typeface="Arial" charset="0"/>
              </a:rPr>
              <a:t> clause.</a:t>
            </a:r>
          </a:p>
          <a:p>
            <a:pPr lvl="1" eaLnBrk="1" hangingPunct="1"/>
            <a:r>
              <a:rPr lang="en-US" altLang="en-US" b="1" dirty="0">
                <a:latin typeface="Arial" charset="0"/>
              </a:rPr>
              <a:t>Note:</a:t>
            </a:r>
            <a:r>
              <a:rPr lang="en-US" altLang="en-US" dirty="0">
                <a:latin typeface="Arial" charset="0"/>
              </a:rPr>
              <a:t> For a complete list of group functions, see </a:t>
            </a:r>
            <a:r>
              <a:rPr lang="en-US" altLang="en-US" i="1" dirty="0">
                <a:latin typeface="Arial" charset="0"/>
              </a:rPr>
              <a:t>Oracle Database SQL Language Reference </a:t>
            </a:r>
            <a:r>
              <a:rPr lang="en-US" altLang="en-US" dirty="0">
                <a:latin typeface="Arial" charset="0"/>
              </a:rPr>
              <a:t>for the 19c</a:t>
            </a:r>
            <a:r>
              <a:rPr lang="en-US" altLang="en-US" i="1" dirty="0">
                <a:latin typeface="Arial" charset="0"/>
              </a:rPr>
              <a:t> </a:t>
            </a:r>
            <a:r>
              <a:rPr lang="en-US" altLang="en-US" dirty="0">
                <a:latin typeface="Arial" charset="0"/>
              </a:rPr>
              <a:t>database.</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314241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187555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401537" y="1"/>
            <a:ext cx="3370864" cy="500598"/>
          </a:xfrm>
          <a:prstGeom prst="rect">
            <a:avLst/>
          </a:prstGeom>
          <a:noFill/>
          <a:ln w="9525">
            <a:noFill/>
            <a:miter lim="800000"/>
            <a:headEnd/>
            <a:tailEnd/>
          </a:ln>
        </p:spPr>
        <p:txBody>
          <a:bodyPr wrap="none" lIns="96365" tIns="48182" rIns="96365" bIns="48182" anchor="ctr"/>
          <a:lstStyle/>
          <a:p>
            <a:pPr defTabSz="963553"/>
            <a:endParaRPr lang="en-IN" altLang="en-US" sz="1900" dirty="0"/>
          </a:p>
        </p:txBody>
      </p:sp>
      <p:sp>
        <p:nvSpPr>
          <p:cNvPr id="13315" name="Rectangle 3"/>
          <p:cNvSpPr>
            <a:spLocks noChangeArrowheads="1"/>
          </p:cNvSpPr>
          <p:nvPr/>
        </p:nvSpPr>
        <p:spPr bwMode="auto">
          <a:xfrm>
            <a:off x="-1765" y="1"/>
            <a:ext cx="3365570" cy="500598"/>
          </a:xfrm>
          <a:prstGeom prst="rect">
            <a:avLst/>
          </a:prstGeom>
          <a:noFill/>
          <a:ln w="9525">
            <a:noFill/>
            <a:miter lim="800000"/>
            <a:headEnd/>
            <a:tailEnd/>
          </a:ln>
        </p:spPr>
        <p:txBody>
          <a:bodyPr wrap="none" lIns="96365" tIns="48182" rIns="96365" bIns="48182" anchor="ctr"/>
          <a:lstStyle/>
          <a:p>
            <a:pPr defTabSz="963553"/>
            <a:endParaRPr lang="en-IN" altLang="en-US" sz="1900" dirty="0"/>
          </a:p>
        </p:txBody>
      </p:sp>
      <p:sp>
        <p:nvSpPr>
          <p:cNvPr id="13317" name="Rectangle 9"/>
          <p:cNvSpPr>
            <a:spLocks noGrp="1" noChangeArrowheads="1"/>
          </p:cNvSpPr>
          <p:nvPr>
            <p:ph type="body" idx="1"/>
          </p:nvPr>
        </p:nvSpPr>
        <p:spPr/>
        <p:txBody>
          <a:bodyPr>
            <a:normAutofit/>
          </a:bodyPr>
          <a:lstStyle/>
          <a:p>
            <a:pPr lvl="1"/>
            <a:r>
              <a:rPr lang="en-US" altLang="en-US" dirty="0"/>
              <a:t>Unlike single-row functions, group functions operate on sets of rows to give one result per group. </a:t>
            </a:r>
            <a:r>
              <a:rPr lang="en-US" dirty="0"/>
              <a:t>These sets may comprise the entire table or groups of rows in the table.</a:t>
            </a:r>
            <a:endParaRPr lang="en-US" altLang="en-US" dirty="0"/>
          </a:p>
        </p:txBody>
      </p:sp>
      <p:sp>
        <p:nvSpPr>
          <p:cNvPr id="9" name="Slide Image Placeholder 8"/>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300067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Rot="1" noChangeAspect="1" noChangeArrowheads="1" noTextEdit="1"/>
          </p:cNvSpPr>
          <p:nvPr>
            <p:ph type="sldImg"/>
          </p:nvPr>
        </p:nvSpPr>
        <p:spPr>
          <a:xfrm>
            <a:off x="457200" y="457200"/>
            <a:ext cx="6858000" cy="3859213"/>
          </a:xfrm>
          <a:ln/>
        </p:spPr>
      </p:sp>
      <p:sp>
        <p:nvSpPr>
          <p:cNvPr id="15363" name="Rectangle 9"/>
          <p:cNvSpPr>
            <a:spLocks noGrp="1" noChangeArrowheads="1"/>
          </p:cNvSpPr>
          <p:nvPr>
            <p:ph type="body" idx="1"/>
          </p:nvPr>
        </p:nvSpPr>
        <p:spPr>
          <a:xfrm>
            <a:off x="457200" y="4617720"/>
            <a:ext cx="6858000" cy="6820192"/>
          </a:xfrm>
          <a:noFill/>
          <a:ln/>
        </p:spPr>
        <p:txBody>
          <a:bodyPr lIns="14149" tIns="14149" rIns="14149" bIns="14149"/>
          <a:lstStyle/>
          <a:p>
            <a:pPr lvl="1" eaLnBrk="1" hangingPunct="1"/>
            <a:r>
              <a:rPr lang="en-US" altLang="en-US" dirty="0">
                <a:latin typeface="Arial" charset="0"/>
              </a:rPr>
              <a:t>Each of the functions accepts an argument. The following table identifies the options that you can use in the syntax</a:t>
            </a:r>
            <a:r>
              <a:rPr lang="en-US" altLang="en-US" dirty="0" smtClean="0">
                <a:latin typeface="Arial" charset="0"/>
              </a:rPr>
              <a:t>:</a:t>
            </a:r>
            <a:endParaRPr lang="en-US" altLang="en-US" sz="1100" kern="1200" dirty="0">
              <a:solidFill>
                <a:srgbClr val="000000"/>
              </a:solidFill>
              <a:latin typeface="Arial" charset="0"/>
              <a:ea typeface="+mn-ea"/>
            </a:endParaRPr>
          </a:p>
          <a:p>
            <a:pPr lvl="2" eaLnBrk="1" hangingPunct="1"/>
            <a:endParaRPr lang="en-US" altLang="en-US" dirty="0" smtClean="0">
              <a:latin typeface="Arial" charset="0"/>
            </a:endParaRPr>
          </a:p>
          <a:p>
            <a:pPr lvl="2" eaLnBrk="1" hangingPunct="1"/>
            <a:endParaRPr lang="en-US" altLang="en-US" dirty="0">
              <a:latin typeface="Arial" charset="0"/>
            </a:endParaRPr>
          </a:p>
          <a:p>
            <a:pPr lvl="2" eaLnBrk="1" hangingPunct="1"/>
            <a:endParaRPr lang="en-US" altLang="en-US" dirty="0" smtClean="0">
              <a:latin typeface="Arial" charset="0"/>
            </a:endParaRPr>
          </a:p>
          <a:p>
            <a:pPr lvl="2" eaLnBrk="1" hangingPunct="1"/>
            <a:endParaRPr lang="en-US" altLang="en-US" dirty="0">
              <a:latin typeface="Arial" charset="0"/>
            </a:endParaRPr>
          </a:p>
          <a:p>
            <a:pPr lvl="2" eaLnBrk="1" hangingPunct="1"/>
            <a:endParaRPr lang="en-US" altLang="en-US" dirty="0" smtClean="0">
              <a:latin typeface="Arial" charset="0"/>
            </a:endParaRPr>
          </a:p>
          <a:p>
            <a:pPr lvl="2" eaLnBrk="1" hangingPunct="1"/>
            <a:endParaRPr lang="en-US" altLang="en-US" dirty="0">
              <a:latin typeface="Arial" charset="0"/>
            </a:endParaRPr>
          </a:p>
          <a:p>
            <a:pPr lvl="2" eaLnBrk="1" hangingPunct="1"/>
            <a:endParaRPr lang="en-US" altLang="en-US" dirty="0" smtClean="0">
              <a:latin typeface="Arial" charset="0"/>
            </a:endParaRPr>
          </a:p>
          <a:p>
            <a:pPr lvl="2" eaLnBrk="1" hangingPunct="1"/>
            <a:endParaRPr lang="en-US" altLang="en-US" dirty="0">
              <a:latin typeface="Arial" charset="0"/>
            </a:endParaRPr>
          </a:p>
          <a:p>
            <a:pPr lvl="2" eaLnBrk="1" hangingPunct="1"/>
            <a:endParaRPr lang="en-US" altLang="en-US" dirty="0" smtClean="0">
              <a:latin typeface="Arial" charset="0"/>
            </a:endParaRPr>
          </a:p>
          <a:p>
            <a:pPr lvl="2" eaLnBrk="1" hangingPunct="1"/>
            <a:endParaRPr lang="en-US" altLang="en-US" dirty="0">
              <a:latin typeface="Arial" charset="0"/>
            </a:endParaRPr>
          </a:p>
          <a:p>
            <a:pPr lvl="2" eaLnBrk="1" hangingPunct="1"/>
            <a:endParaRPr lang="en-US" altLang="en-US" dirty="0" smtClean="0">
              <a:latin typeface="Arial" charset="0"/>
            </a:endParaRPr>
          </a:p>
          <a:p>
            <a:pPr lvl="2" eaLnBrk="1" hangingPunct="1"/>
            <a:endParaRPr lang="en-US" altLang="en-US" dirty="0">
              <a:latin typeface="Arial" charset="0"/>
            </a:endParaRPr>
          </a:p>
          <a:p>
            <a:pPr lvl="1"/>
            <a:r>
              <a:rPr lang="en-US" sz="1000" b="1" i="0" u="none" strike="noStrike" kern="1200" dirty="0">
                <a:solidFill>
                  <a:srgbClr val="000000"/>
                </a:solidFill>
                <a:effectLst/>
                <a:latin typeface="Oracle Sans" panose="020B0503020204020204" pitchFamily="34" charset="0"/>
                <a:ea typeface="+mn-ea"/>
                <a:cs typeface="Oracle Sans" panose="020B0503020204020204" pitchFamily="34" charset="0"/>
              </a:rPr>
              <a:t>*Note:</a:t>
            </a:r>
            <a:r>
              <a:rPr lang="en-US" sz="1000" b="0" i="0" u="none" strike="noStrike" kern="1200" dirty="0">
                <a:solidFill>
                  <a:srgbClr val="000000"/>
                </a:solidFill>
                <a:effectLst/>
                <a:latin typeface="Oracle Sans" panose="020B0503020204020204" pitchFamily="34" charset="0"/>
                <a:ea typeface="+mn-ea"/>
                <a:cs typeface="Oracle Sans" panose="020B0503020204020204" pitchFamily="34" charset="0"/>
              </a:rPr>
              <a:t> </a:t>
            </a:r>
            <a:r>
              <a:rPr lang="en-US" sz="1100" b="0" i="0" u="none" strike="noStrike" kern="1200" dirty="0">
                <a:solidFill>
                  <a:schemeClr val="tx1"/>
                </a:solidFill>
                <a:effectLst/>
                <a:latin typeface="Oracle Sans" panose="020B0503020204020204" pitchFamily="34" charset="0"/>
                <a:ea typeface="+mn-ea"/>
                <a:cs typeface="Oracle Sans" panose="020B0503020204020204" pitchFamily="34" charset="0"/>
              </a:rPr>
              <a:t>Materialized views based on COUNT(DISTINCT) functions can provide enhanced performance by using bitmap-based operations on integer columns. </a:t>
            </a:r>
          </a:p>
          <a:p>
            <a:pPr lvl="1"/>
            <a:r>
              <a:rPr lang="en-US" sz="1100" b="0" i="0" u="none" strike="noStrike" kern="1200" dirty="0">
                <a:solidFill>
                  <a:schemeClr val="tx1"/>
                </a:solidFill>
                <a:effectLst/>
                <a:latin typeface="Oracle Sans" panose="020B0503020204020204" pitchFamily="34" charset="0"/>
                <a:ea typeface="+mn-ea"/>
                <a:cs typeface="Oracle Sans" panose="020B0503020204020204" pitchFamily="34" charset="0"/>
              </a:rPr>
              <a:t>Starting with Oracle Database Release 19c, you can create materialized views based on SQL aggregate functions that use bitmap representation to express the computation of COUNT(DISTINCT) operations. These functions </a:t>
            </a:r>
            <a:r>
              <a:rPr lang="en-US" sz="1100" b="0" i="0" u="none" strike="noStrike" kern="1200" dirty="0" smtClean="0">
                <a:solidFill>
                  <a:schemeClr val="tx1"/>
                </a:solidFill>
                <a:effectLst/>
                <a:latin typeface="Oracle Sans" panose="020B0503020204020204" pitchFamily="34" charset="0"/>
                <a:ea typeface="+mn-ea"/>
                <a:cs typeface="Oracle Sans" panose="020B0503020204020204" pitchFamily="34" charset="0"/>
              </a:rPr>
              <a:t>include</a:t>
            </a:r>
            <a:r>
              <a:rPr lang="en-US" dirty="0">
                <a:solidFill>
                  <a:schemeClr val="tx1"/>
                </a:solidFill>
              </a:rPr>
              <a:t> </a:t>
            </a:r>
            <a:r>
              <a:rPr lang="en-US" sz="1100" b="0" i="0" u="none" strike="noStrike" kern="1200" dirty="0" smtClean="0">
                <a:solidFill>
                  <a:schemeClr val="tx1"/>
                </a:solidFill>
                <a:effectLst/>
                <a:latin typeface="Oracle Sans" panose="020B0503020204020204" pitchFamily="34" charset="0"/>
                <a:ea typeface="+mn-ea"/>
                <a:cs typeface="Oracle Sans" panose="020B0503020204020204" pitchFamily="34" charset="0"/>
              </a:rPr>
              <a:t>BITMAP_BUCKET_NUMBER</a:t>
            </a:r>
            <a:r>
              <a:rPr lang="en-US" sz="1100" b="0" i="0" u="none" strike="noStrike" kern="1200" dirty="0">
                <a:solidFill>
                  <a:schemeClr val="tx1"/>
                </a:solidFill>
                <a:effectLst/>
                <a:latin typeface="Oracle Sans" panose="020B0503020204020204" pitchFamily="34" charset="0"/>
                <a:ea typeface="+mn-ea"/>
                <a:cs typeface="Oracle Sans" panose="020B0503020204020204" pitchFamily="34" charset="0"/>
              </a:rPr>
              <a:t>, BITMAP_BIT_POSITION and BITMAP_CONSTRUCT_AGG</a:t>
            </a:r>
            <a:r>
              <a:rPr lang="en-US" sz="1100" b="0" i="0" u="none" strike="noStrike" kern="1200" dirty="0" smtClean="0">
                <a:solidFill>
                  <a:schemeClr val="tx1"/>
                </a:solidFill>
                <a:effectLst/>
                <a:latin typeface="Oracle Sans" panose="020B0503020204020204" pitchFamily="34" charset="0"/>
                <a:ea typeface="+mn-ea"/>
                <a:cs typeface="Oracle Sans" panose="020B0503020204020204" pitchFamily="34" charset="0"/>
              </a:rPr>
              <a:t>.</a:t>
            </a:r>
            <a:endParaRPr lang="en-US" altLang="en-US" dirty="0">
              <a:latin typeface="Arial" charset="0"/>
            </a:endParaRPr>
          </a:p>
        </p:txBody>
      </p:sp>
      <p:graphicFrame>
        <p:nvGraphicFramePr>
          <p:cNvPr id="15364" name="Object 1024"/>
          <p:cNvGraphicFramePr>
            <a:graphicFrameLocks/>
          </p:cNvGraphicFramePr>
          <p:nvPr>
            <p:extLst>
              <p:ext uri="{D42A27DB-BD31-4B8C-83A1-F6EECF244321}">
                <p14:modId xmlns:p14="http://schemas.microsoft.com/office/powerpoint/2010/main" val="2657662019"/>
              </p:ext>
            </p:extLst>
          </p:nvPr>
        </p:nvGraphicFramePr>
        <p:xfrm>
          <a:off x="457200" y="5048400"/>
          <a:ext cx="6600540" cy="3468058"/>
        </p:xfrm>
        <a:graphic>
          <a:graphicData uri="http://schemas.openxmlformats.org/presentationml/2006/ole">
            <mc:AlternateContent xmlns:mc="http://schemas.openxmlformats.org/markup-compatibility/2006">
              <mc:Choice xmlns:v="urn:schemas-microsoft-com:vml" Requires="v">
                <p:oleObj spid="_x0000_s1137" name="Document" r:id="rId4" imgW="6065624" imgH="3260661" progId="Word.Document.8">
                  <p:embed/>
                </p:oleObj>
              </mc:Choice>
              <mc:Fallback>
                <p:oleObj name="Document" r:id="rId4" imgW="6065624" imgH="3260661" progId="Word.Document.8">
                  <p:embed/>
                  <p:pic>
                    <p:nvPicPr>
                      <p:cNvPr id="15364" name="Object 1024"/>
                      <p:cNvPicPr>
                        <a:picLocks noChangeArrowheads="1"/>
                      </p:cNvPicPr>
                      <p:nvPr/>
                    </p:nvPicPr>
                    <p:blipFill>
                      <a:blip r:embed="rId5"/>
                      <a:srcRect/>
                      <a:stretch>
                        <a:fillRect/>
                      </a:stretch>
                    </p:blipFill>
                    <p:spPr bwMode="auto">
                      <a:xfrm>
                        <a:off x="457200" y="5048400"/>
                        <a:ext cx="6600540" cy="346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Rectangle 5"/>
          <p:cNvSpPr>
            <a:spLocks noChangeArrowheads="1"/>
          </p:cNvSpPr>
          <p:nvPr/>
        </p:nvSpPr>
        <p:spPr bwMode="auto">
          <a:xfrm>
            <a:off x="924782" y="8080953"/>
            <a:ext cx="206487" cy="641659"/>
          </a:xfrm>
          <a:prstGeom prst="rect">
            <a:avLst/>
          </a:prstGeom>
          <a:noFill/>
          <a:ln w="9525">
            <a:noFill/>
            <a:miter lim="800000"/>
            <a:headEnd/>
            <a:tailEnd/>
          </a:ln>
        </p:spPr>
        <p:txBody>
          <a:bodyPr wrap="none" lIns="96365" tIns="48182" rIns="96365" bIns="48182" anchor="ctr"/>
          <a:lstStyle/>
          <a:p>
            <a:pPr defTabSz="963553"/>
            <a:endParaRPr lang="en-IN" altLang="en-US" sz="1900" dirty="0"/>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60174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57200" y="457200"/>
            <a:ext cx="6858000" cy="3859213"/>
          </a:xfrm>
          <a:ln/>
        </p:spPr>
      </p:sp>
      <p:sp>
        <p:nvSpPr>
          <p:cNvPr id="17411" name="Notes Placeholder 2"/>
          <p:cNvSpPr>
            <a:spLocks noGrp="1"/>
          </p:cNvSpPr>
          <p:nvPr>
            <p:ph type="body" idx="1"/>
          </p:nvPr>
        </p:nvSpPr>
        <p:spPr>
          <a:noFill/>
          <a:ln/>
        </p:spPr>
        <p:txBody>
          <a:bodyPr/>
          <a:lstStyle/>
          <a:p>
            <a:pPr lvl="1"/>
            <a:r>
              <a:rPr lang="en-US" altLang="en-US" dirty="0">
                <a:latin typeface="Arial" charset="0"/>
              </a:rPr>
              <a:t>The group function is placed after the </a:t>
            </a:r>
            <a:r>
              <a:rPr lang="en-US" altLang="en-US" dirty="0">
                <a:latin typeface="Courier New" pitchFamily="49" charset="0"/>
                <a:cs typeface="Courier New" pitchFamily="49" charset="0"/>
              </a:rPr>
              <a:t>SELECT</a:t>
            </a:r>
            <a:r>
              <a:rPr lang="en-US" altLang="en-US" dirty="0">
                <a:latin typeface="Arial" charset="0"/>
              </a:rPr>
              <a:t> keyword. You may have multiple group functions separated by commas. </a:t>
            </a:r>
          </a:p>
          <a:p>
            <a:pPr lvl="1"/>
            <a:r>
              <a:rPr lang="en-US" altLang="en-US" dirty="0">
                <a:latin typeface="Arial" charset="0"/>
              </a:rPr>
              <a:t>Syntax:</a:t>
            </a:r>
          </a:p>
          <a:p>
            <a:pPr lvl="4"/>
            <a:r>
              <a:rPr lang="en-US" altLang="en-US" i="1" dirty="0"/>
              <a:t>group_function</a:t>
            </a:r>
            <a:r>
              <a:rPr lang="en-US" altLang="en-US" dirty="0"/>
              <a:t>([DISTINCT|</a:t>
            </a:r>
            <a:r>
              <a:rPr lang="en-US" altLang="en-US" u="sng" dirty="0"/>
              <a:t>ALL</a:t>
            </a:r>
            <a:r>
              <a:rPr lang="en-US" altLang="en-US" dirty="0"/>
              <a:t>]</a:t>
            </a:r>
            <a:r>
              <a:rPr lang="en-US" altLang="en-US" i="1" dirty="0"/>
              <a:t>expr</a:t>
            </a:r>
            <a:r>
              <a:rPr lang="en-US" altLang="en-US" dirty="0"/>
              <a:t>)</a:t>
            </a:r>
          </a:p>
          <a:p>
            <a:pPr lvl="1"/>
            <a:r>
              <a:rPr lang="en-US" altLang="en-US" dirty="0">
                <a:latin typeface="Arial" charset="0"/>
              </a:rPr>
              <a:t>Let us look at a few guidelines for using the group functions:</a:t>
            </a:r>
          </a:p>
          <a:p>
            <a:pPr lvl="2"/>
            <a:r>
              <a:rPr lang="en-US" altLang="en-US" dirty="0">
                <a:latin typeface="Courier New" pitchFamily="49" charset="0"/>
                <a:cs typeface="Courier New" pitchFamily="49" charset="0"/>
              </a:rPr>
              <a:t>DISTINCT</a:t>
            </a:r>
            <a:r>
              <a:rPr lang="en-US" altLang="en-US" dirty="0">
                <a:latin typeface="Arial" charset="0"/>
              </a:rPr>
              <a:t> makes the function consider only nonduplicate values; </a:t>
            </a:r>
            <a:r>
              <a:rPr lang="en-US" altLang="en-US" dirty="0">
                <a:latin typeface="Courier New" pitchFamily="49" charset="0"/>
                <a:cs typeface="Courier New" pitchFamily="49" charset="0"/>
              </a:rPr>
              <a:t>ALL</a:t>
            </a:r>
            <a:r>
              <a:rPr lang="en-US" altLang="en-US" dirty="0">
                <a:latin typeface="Arial" charset="0"/>
              </a:rPr>
              <a:t> makes it consider every value, including duplicates. The default is </a:t>
            </a:r>
            <a:r>
              <a:rPr lang="en-US" altLang="en-US" dirty="0">
                <a:latin typeface="Courier New" pitchFamily="49" charset="0"/>
                <a:cs typeface="Courier New" pitchFamily="49" charset="0"/>
              </a:rPr>
              <a:t>ALL</a:t>
            </a:r>
            <a:r>
              <a:rPr lang="en-US" altLang="en-US" dirty="0">
                <a:latin typeface="Arial" charset="0"/>
              </a:rPr>
              <a:t> and, therefore, does not need to be specified.</a:t>
            </a:r>
          </a:p>
          <a:p>
            <a:pPr lvl="2"/>
            <a:r>
              <a:rPr lang="en-US" altLang="en-US" dirty="0">
                <a:latin typeface="Arial" charset="0"/>
              </a:rPr>
              <a:t>The data types for the functions with an </a:t>
            </a:r>
            <a:r>
              <a:rPr lang="en-US" altLang="en-US" dirty="0">
                <a:latin typeface="Courier New" pitchFamily="49" charset="0"/>
                <a:cs typeface="Courier New" pitchFamily="49" charset="0"/>
              </a:rPr>
              <a:t>expr</a:t>
            </a:r>
            <a:r>
              <a:rPr lang="en-US" altLang="en-US" dirty="0">
                <a:latin typeface="Arial" charset="0"/>
              </a:rPr>
              <a:t> argument may be </a:t>
            </a:r>
            <a:r>
              <a:rPr lang="en-US" altLang="en-US" dirty="0">
                <a:latin typeface="Courier New" pitchFamily="49" charset="0"/>
                <a:cs typeface="Courier New" pitchFamily="49" charset="0"/>
              </a:rPr>
              <a:t>CHAR</a:t>
            </a:r>
            <a:r>
              <a:rPr lang="en-US" altLang="en-US" dirty="0">
                <a:latin typeface="Arial" charset="0"/>
              </a:rPr>
              <a:t>, </a:t>
            </a:r>
            <a:r>
              <a:rPr lang="en-US" altLang="en-US" dirty="0">
                <a:latin typeface="Courier New" pitchFamily="49" charset="0"/>
                <a:cs typeface="Courier New" pitchFamily="49" charset="0"/>
              </a:rPr>
              <a:t>VARCHAR2</a:t>
            </a:r>
            <a:r>
              <a:rPr lang="en-US" altLang="en-US" dirty="0">
                <a:latin typeface="Arial" charset="0"/>
              </a:rPr>
              <a:t>, </a:t>
            </a:r>
            <a:r>
              <a:rPr lang="en-US" altLang="en-US" dirty="0">
                <a:latin typeface="Courier New" pitchFamily="49" charset="0"/>
                <a:cs typeface="Courier New" pitchFamily="49" charset="0"/>
              </a:rPr>
              <a:t>NUMBER</a:t>
            </a:r>
            <a:r>
              <a:rPr lang="en-US" altLang="en-US" dirty="0">
                <a:latin typeface="Arial" charset="0"/>
              </a:rPr>
              <a:t>, or </a:t>
            </a:r>
            <a:r>
              <a:rPr lang="en-US" altLang="en-US" dirty="0">
                <a:latin typeface="Courier New" pitchFamily="49" charset="0"/>
                <a:cs typeface="Courier New" pitchFamily="49" charset="0"/>
              </a:rPr>
              <a:t>DATE</a:t>
            </a:r>
            <a:r>
              <a:rPr lang="en-US" altLang="en-US" dirty="0">
                <a:latin typeface="Arial" charset="0"/>
              </a:rPr>
              <a:t>. </a:t>
            </a:r>
          </a:p>
          <a:p>
            <a:pPr lvl="2"/>
            <a:r>
              <a:rPr lang="en-US" altLang="en-US" dirty="0">
                <a:latin typeface="Arial" charset="0"/>
              </a:rPr>
              <a:t>All group functions ignore null values. To substitute a value for null values, use the </a:t>
            </a:r>
            <a:r>
              <a:rPr lang="en-US" altLang="en-US" dirty="0">
                <a:latin typeface="Courier New" pitchFamily="49" charset="0"/>
                <a:cs typeface="Courier New" pitchFamily="49" charset="0"/>
              </a:rPr>
              <a:t>NVL</a:t>
            </a:r>
            <a:r>
              <a:rPr lang="en-US" altLang="en-US" dirty="0">
                <a:latin typeface="Arial" charset="0"/>
              </a:rPr>
              <a:t>, </a:t>
            </a:r>
            <a:r>
              <a:rPr lang="en-US" altLang="en-US" dirty="0">
                <a:latin typeface="Courier New" pitchFamily="49" charset="0"/>
                <a:cs typeface="Courier New" pitchFamily="49" charset="0"/>
              </a:rPr>
              <a:t>NVL2</a:t>
            </a:r>
            <a:r>
              <a:rPr lang="en-US" altLang="en-US" dirty="0">
                <a:latin typeface="Arial" charset="0"/>
              </a:rPr>
              <a:t>, </a:t>
            </a:r>
            <a:r>
              <a:rPr lang="en-US" altLang="en-US" dirty="0">
                <a:latin typeface="Courier New" pitchFamily="49" charset="0"/>
                <a:cs typeface="Courier New" pitchFamily="49" charset="0"/>
              </a:rPr>
              <a:t>COALESCE</a:t>
            </a:r>
            <a:r>
              <a:rPr lang="en-US" altLang="en-US" dirty="0">
                <a:latin typeface="Arial" charset="0"/>
              </a:rPr>
              <a:t>, </a:t>
            </a:r>
            <a:r>
              <a:rPr lang="en-US" altLang="en-US" dirty="0">
                <a:latin typeface="Courier New" pitchFamily="49" charset="0"/>
                <a:cs typeface="Courier New" pitchFamily="49" charset="0"/>
              </a:rPr>
              <a:t>CASE</a:t>
            </a:r>
            <a:r>
              <a:rPr lang="en-US" altLang="en-US" dirty="0">
                <a:latin typeface="Arial" charset="0"/>
              </a:rPr>
              <a:t>, or </a:t>
            </a:r>
            <a:r>
              <a:rPr lang="en-US" altLang="en-US" dirty="0">
                <a:latin typeface="Courier New" pitchFamily="49" charset="0"/>
                <a:cs typeface="Courier New" pitchFamily="49" charset="0"/>
              </a:rPr>
              <a:t>DECODE</a:t>
            </a:r>
            <a:r>
              <a:rPr lang="en-US" altLang="en-US" dirty="0">
                <a:latin typeface="Arial" charset="0"/>
              </a:rPr>
              <a:t> functions.</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118878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Rot="1" noChangeAspect="1" noChangeArrowheads="1" noTextEdit="1"/>
          </p:cNvSpPr>
          <p:nvPr>
            <p:ph type="sldImg"/>
          </p:nvPr>
        </p:nvSpPr>
        <p:spPr>
          <a:xfrm>
            <a:off x="457200" y="457200"/>
            <a:ext cx="6858000" cy="3859213"/>
          </a:xfrm>
          <a:ln/>
        </p:spPr>
      </p:sp>
      <p:sp>
        <p:nvSpPr>
          <p:cNvPr id="1945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You can use the </a:t>
            </a:r>
            <a:r>
              <a:rPr lang="en-US" altLang="en-US" dirty="0">
                <a:solidFill>
                  <a:schemeClr val="tx1"/>
                </a:solidFill>
                <a:latin typeface="Courier New" pitchFamily="49" charset="0"/>
              </a:rPr>
              <a:t>AVG</a:t>
            </a:r>
            <a:r>
              <a:rPr lang="en-US" altLang="en-US" dirty="0">
                <a:solidFill>
                  <a:schemeClr val="tx1"/>
                </a:solidFill>
                <a:latin typeface="Arial" charset="0"/>
              </a:rPr>
              <a:t>, </a:t>
            </a:r>
            <a:r>
              <a:rPr lang="en-US" altLang="en-US" dirty="0">
                <a:solidFill>
                  <a:schemeClr val="tx1"/>
                </a:solidFill>
                <a:latin typeface="Courier New" pitchFamily="49" charset="0"/>
              </a:rPr>
              <a:t>SUM</a:t>
            </a:r>
            <a:r>
              <a:rPr lang="en-US" altLang="en-US" dirty="0">
                <a:solidFill>
                  <a:schemeClr val="tx1"/>
                </a:solidFill>
                <a:latin typeface="Arial" charset="0"/>
              </a:rPr>
              <a:t>, </a:t>
            </a:r>
            <a:r>
              <a:rPr lang="en-US" altLang="en-US" dirty="0">
                <a:solidFill>
                  <a:schemeClr val="tx1"/>
                </a:solidFill>
                <a:latin typeface="Courier New" pitchFamily="49" charset="0"/>
              </a:rPr>
              <a:t>MIN</a:t>
            </a:r>
            <a:r>
              <a:rPr lang="en-US" altLang="en-US" dirty="0">
                <a:solidFill>
                  <a:schemeClr val="tx1"/>
                </a:solidFill>
                <a:latin typeface="Arial" charset="0"/>
              </a:rPr>
              <a:t>, and </a:t>
            </a:r>
            <a:r>
              <a:rPr lang="en-US" altLang="en-US" dirty="0">
                <a:solidFill>
                  <a:schemeClr val="tx1"/>
                </a:solidFill>
                <a:latin typeface="Courier New" pitchFamily="49" charset="0"/>
              </a:rPr>
              <a:t>MAX</a:t>
            </a:r>
            <a:r>
              <a:rPr lang="en-US" altLang="en-US" dirty="0">
                <a:solidFill>
                  <a:schemeClr val="tx1"/>
                </a:solidFill>
                <a:latin typeface="Arial" charset="0"/>
              </a:rPr>
              <a:t> functions against the columns that can store numeric data. The example in the slide displays the average, highest, lowest, and sum of monthly salaries for all sales representatives.</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371481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57200" y="457200"/>
            <a:ext cx="6858000" cy="3859213"/>
          </a:xfrm>
          <a:ln/>
        </p:spPr>
      </p:sp>
      <p:sp>
        <p:nvSpPr>
          <p:cNvPr id="21507" name="Notes Placeholder 2"/>
          <p:cNvSpPr>
            <a:spLocks noGrp="1"/>
          </p:cNvSpPr>
          <p:nvPr>
            <p:ph type="body" idx="1"/>
          </p:nvPr>
        </p:nvSpPr>
        <p:spPr>
          <a:noFill/>
          <a:ln/>
        </p:spPr>
        <p:txBody>
          <a:bodyPr/>
          <a:lstStyle/>
          <a:p>
            <a:pPr lvl="1"/>
            <a:r>
              <a:rPr lang="en-US" altLang="en-US" dirty="0">
                <a:latin typeface="Arial" charset="0"/>
              </a:rPr>
              <a:t>You can use the </a:t>
            </a:r>
            <a:r>
              <a:rPr lang="en-US" altLang="en-US" dirty="0">
                <a:latin typeface="Courier New" pitchFamily="49" charset="0"/>
                <a:cs typeface="Courier New" pitchFamily="49" charset="0"/>
              </a:rPr>
              <a:t>MAX</a:t>
            </a:r>
            <a:r>
              <a:rPr lang="en-US" altLang="en-US" dirty="0">
                <a:latin typeface="Arial" charset="0"/>
              </a:rPr>
              <a:t> and </a:t>
            </a:r>
            <a:r>
              <a:rPr lang="en-US" altLang="en-US" dirty="0">
                <a:latin typeface="Courier New" pitchFamily="49" charset="0"/>
                <a:cs typeface="Courier New" pitchFamily="49" charset="0"/>
              </a:rPr>
              <a:t>MIN</a:t>
            </a:r>
            <a:r>
              <a:rPr lang="en-US" altLang="en-US" dirty="0">
                <a:latin typeface="Arial" charset="0"/>
              </a:rPr>
              <a:t> functions for numeric, character, and date data types. The example in the slide displays the employee last name that is first and last in an alphabetic list of all employees</a:t>
            </a:r>
            <a:r>
              <a:rPr lang="en-US" altLang="en-US" baseline="0" dirty="0">
                <a:latin typeface="Arial" charset="0"/>
              </a:rPr>
              <a:t> and t</a:t>
            </a:r>
            <a:r>
              <a:rPr lang="en-US" altLang="en-US" dirty="0">
                <a:latin typeface="Arial" charset="0"/>
              </a:rPr>
              <a:t>he date hired for the most senior and most junior employees. </a:t>
            </a:r>
          </a:p>
          <a:p>
            <a:pPr lvl="1"/>
            <a:r>
              <a:rPr lang="en-US" altLang="en-US" b="1" dirty="0">
                <a:latin typeface="Arial" charset="0"/>
              </a:rPr>
              <a:t>Note:</a:t>
            </a:r>
            <a:r>
              <a:rPr lang="en-US" altLang="en-US" dirty="0">
                <a:latin typeface="Arial" charset="0"/>
              </a:rPr>
              <a:t> The </a:t>
            </a:r>
            <a:r>
              <a:rPr lang="en-US" altLang="en-US" dirty="0">
                <a:latin typeface="Courier New" pitchFamily="49" charset="0"/>
                <a:cs typeface="Courier New" pitchFamily="49" charset="0"/>
              </a:rPr>
              <a:t>AVG</a:t>
            </a:r>
            <a:r>
              <a:rPr lang="en-US" altLang="en-US" dirty="0">
                <a:latin typeface="Arial" charset="0"/>
              </a:rPr>
              <a:t>, </a:t>
            </a:r>
            <a:r>
              <a:rPr lang="en-US" altLang="en-US" dirty="0">
                <a:latin typeface="Courier New" pitchFamily="49" charset="0"/>
                <a:cs typeface="Courier New" pitchFamily="49" charset="0"/>
              </a:rPr>
              <a:t>SUM</a:t>
            </a:r>
            <a:r>
              <a:rPr lang="en-US" altLang="en-US" dirty="0">
                <a:latin typeface="Arial" charset="0"/>
              </a:rPr>
              <a:t>, </a:t>
            </a:r>
            <a:r>
              <a:rPr lang="en-US" altLang="en-US" dirty="0">
                <a:latin typeface="Courier New" pitchFamily="49" charset="0"/>
                <a:cs typeface="Courier New" pitchFamily="49" charset="0"/>
              </a:rPr>
              <a:t>VARIANCE</a:t>
            </a:r>
            <a:r>
              <a:rPr lang="en-US" altLang="en-US" dirty="0">
                <a:latin typeface="Arial" charset="0"/>
              </a:rPr>
              <a:t>, and </a:t>
            </a:r>
            <a:r>
              <a:rPr lang="en-US" altLang="en-US" dirty="0">
                <a:latin typeface="Courier New" pitchFamily="49" charset="0"/>
                <a:cs typeface="Courier New" pitchFamily="49" charset="0"/>
              </a:rPr>
              <a:t>STDDEV</a:t>
            </a:r>
            <a:r>
              <a:rPr lang="en-US" altLang="en-US" dirty="0">
                <a:latin typeface="Arial" charset="0"/>
              </a:rPr>
              <a:t> functions can be used only with numeric data types. </a:t>
            </a:r>
            <a:r>
              <a:rPr lang="en-US" altLang="en-US" dirty="0">
                <a:latin typeface="Courier New" pitchFamily="49" charset="0"/>
                <a:cs typeface="Courier New" pitchFamily="49" charset="0"/>
              </a:rPr>
              <a:t>MAX</a:t>
            </a:r>
            <a:r>
              <a:rPr lang="en-US" altLang="en-US" dirty="0">
                <a:latin typeface="Arial" charset="0"/>
              </a:rPr>
              <a:t> and </a:t>
            </a:r>
            <a:r>
              <a:rPr lang="en-US" altLang="en-US" dirty="0">
                <a:latin typeface="Courier New" pitchFamily="49" charset="0"/>
                <a:cs typeface="Courier New" pitchFamily="49" charset="0"/>
              </a:rPr>
              <a:t>MIN</a:t>
            </a:r>
            <a:r>
              <a:rPr lang="en-US" altLang="en-US" dirty="0">
                <a:latin typeface="Arial" charset="0"/>
              </a:rPr>
              <a:t> cannot be used with </a:t>
            </a:r>
            <a:r>
              <a:rPr lang="en-US" altLang="en-US" dirty="0">
                <a:latin typeface="Courier New" pitchFamily="49" charset="0"/>
                <a:cs typeface="Courier New" pitchFamily="49" charset="0"/>
              </a:rPr>
              <a:t>LOB</a:t>
            </a:r>
            <a:r>
              <a:rPr lang="en-US" altLang="en-US" dirty="0">
                <a:latin typeface="Arial" charset="0"/>
              </a:rPr>
              <a:t> or </a:t>
            </a:r>
            <a:r>
              <a:rPr lang="en-US" altLang="en-US" dirty="0">
                <a:latin typeface="Courier New" pitchFamily="49" charset="0"/>
                <a:cs typeface="Courier New" pitchFamily="49" charset="0"/>
              </a:rPr>
              <a:t>LONG</a:t>
            </a:r>
            <a:r>
              <a:rPr lang="en-US" altLang="en-US" dirty="0">
                <a:latin typeface="Arial" charset="0"/>
              </a:rPr>
              <a:t> data types.</a:t>
            </a:r>
          </a:p>
        </p:txBody>
      </p:sp>
      <p:sp>
        <p:nvSpPr>
          <p:cNvPr id="3" name="Footer Placeholder 2"/>
          <p:cNvSpPr>
            <a:spLocks noGrp="1"/>
          </p:cNvSpPr>
          <p:nvPr>
            <p:ph type="ftr" sz="quarter" idx="10"/>
          </p:nvPr>
        </p:nvSpPr>
        <p:spPr/>
        <p:txBody>
          <a:bodyPr/>
          <a:lstStyle/>
          <a:p>
            <a:pPr>
              <a:defRPr/>
            </a:pPr>
            <a:r>
              <a:rPr lang="en-US" smtClean="0"/>
              <a:t>Oracle Database 19c: SQL Workshop   6 -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2845726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6</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0.xml"/><Relationship Id="rId7"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26.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6" Type="http://schemas.openxmlformats.org/officeDocument/2006/relationships/image" Target="../media/image27.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26.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4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26.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26.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20.xml"/><Relationship Id="rId7" Type="http://schemas.openxmlformats.org/officeDocument/2006/relationships/image" Target="../media/image26.png"/><Relationship Id="rId2" Type="http://schemas.openxmlformats.org/officeDocument/2006/relationships/slideLayout" Target="../slideLayouts/slideLayout8.xml"/><Relationship Id="rId1" Type="http://schemas.openxmlformats.org/officeDocument/2006/relationships/tags" Target="../tags/tag3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1.xml"/><Relationship Id="rId7" Type="http://schemas.openxmlformats.org/officeDocument/2006/relationships/image" Target="../media/image58.png"/><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37.xml"/><Relationship Id="rId6" Type="http://schemas.openxmlformats.org/officeDocument/2006/relationships/image" Target="../media/image26.png"/><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image" Target="../media/image61.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image" Target="../media/image26.png"/><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41.xml"/><Relationship Id="rId6" Type="http://schemas.openxmlformats.org/officeDocument/2006/relationships/image" Target="../media/image26.png"/><Relationship Id="rId5" Type="http://schemas.openxmlformats.org/officeDocument/2006/relationships/image" Target="../media/image65.png"/><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 Id="rId5" Type="http://schemas.openxmlformats.org/officeDocument/2006/relationships/image" Target="../media/image66.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9.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ctrTitle"/>
          </p:nvPr>
        </p:nvSpPr>
        <p:spPr>
          <a:xfrm>
            <a:off x="1408177" y="2983260"/>
            <a:ext cx="15471648" cy="221205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Reporting Aggregated Data</a:t>
            </a:r>
            <a:br>
              <a:rPr lang="en-US" altLang="en-US" dirty="0">
                <a:latin typeface="+mj-lt"/>
              </a:rPr>
            </a:br>
            <a:r>
              <a:rPr lang="en-US" altLang="en-US" dirty="0">
                <a:latin typeface="+mj-lt"/>
              </a:rPr>
              <a:t>Using the Group Functions</a:t>
            </a:r>
          </a:p>
        </p:txBody>
      </p:sp>
      <p:sp>
        <p:nvSpPr>
          <p:cNvPr id="6" name="Subtitle 5">
            <a:extLst>
              <a:ext uri="{FF2B5EF4-FFF2-40B4-BE49-F238E27FC236}">
                <a16:creationId xmlns:a16="http://schemas.microsoft.com/office/drawing/2014/main" xmlns="" id="{0A42A9E7-84B7-4EA6-8627-7641C13D8C2E}"/>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229415752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1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COUNT</a:t>
            </a:r>
            <a:r>
              <a:rPr lang="en-US" altLang="en-US" dirty="0">
                <a:latin typeface="+mj-lt"/>
              </a:rPr>
              <a:t> Function</a:t>
            </a:r>
          </a:p>
        </p:txBody>
      </p:sp>
      <p:sp>
        <p:nvSpPr>
          <p:cNvPr id="22534" name="Rectangle 1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COUNT(*) returns the number of rows in a table:</a:t>
            </a:r>
          </a:p>
          <a:p>
            <a:pPr lvl="1">
              <a:spcBef>
                <a:spcPts val="22500"/>
              </a:spcBef>
            </a:pPr>
            <a:r>
              <a:rPr lang="en-US" altLang="en-US" dirty="0">
                <a:latin typeface="+mn-lt"/>
              </a:rPr>
              <a:t>COUNT(</a:t>
            </a:r>
            <a:r>
              <a:rPr lang="en-US" altLang="en-US" dirty="0">
                <a:latin typeface="Courier New" panose="02070309020205020404" pitchFamily="49" charset="0"/>
                <a:cs typeface="Courier New" panose="02070309020205020404" pitchFamily="49" charset="0"/>
              </a:rPr>
              <a:t>expr</a:t>
            </a:r>
            <a:r>
              <a:rPr lang="en-US" altLang="en-US" dirty="0">
                <a:latin typeface="+mn-lt"/>
              </a:rPr>
              <a:t>) returns the number of rows with non-null values for expr:</a:t>
            </a:r>
          </a:p>
        </p:txBody>
      </p:sp>
      <p:sp>
        <p:nvSpPr>
          <p:cNvPr id="12" name="Content Placeholder 2"/>
          <p:cNvSpPr txBox="1">
            <a:spLocks/>
          </p:cNvSpPr>
          <p:nvPr/>
        </p:nvSpPr>
        <p:spPr bwMode="gray">
          <a:xfrm>
            <a:off x="3134430" y="3309396"/>
            <a:ext cx="10997046"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50;</a:t>
            </a:r>
          </a:p>
        </p:txBody>
      </p:sp>
      <p:sp>
        <p:nvSpPr>
          <p:cNvPr id="22535" name="Rectangle 7"/>
          <p:cNvSpPr>
            <a:spLocks noChangeArrowheads="1"/>
          </p:cNvSpPr>
          <p:nvPr/>
        </p:nvSpPr>
        <p:spPr bwMode="gray">
          <a:xfrm>
            <a:off x="4156524" y="3443342"/>
            <a:ext cx="1187924" cy="322476"/>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22536" name="Picture 16" descr="C:\salome_official\projects\11gR2\screenshots\les5_9s_a.gif"/>
          <p:cNvPicPr>
            <a:picLocks noChangeAspect="1" noChangeArrowheads="1"/>
          </p:cNvPicPr>
          <p:nvPr/>
        </p:nvPicPr>
        <p:blipFill>
          <a:blip r:embed="rId4" cstate="print"/>
          <a:srcRect/>
          <a:stretch>
            <a:fillRect/>
          </a:stretch>
        </p:blipFill>
        <p:spPr bwMode="auto">
          <a:xfrm>
            <a:off x="3201323" y="4744804"/>
            <a:ext cx="2143125" cy="702470"/>
          </a:xfrm>
          <a:prstGeom prst="rect">
            <a:avLst/>
          </a:prstGeom>
          <a:noFill/>
          <a:ln w="12700">
            <a:solidFill>
              <a:schemeClr val="tx1"/>
            </a:solidFill>
            <a:miter lim="800000"/>
            <a:headEnd/>
            <a:tailEnd/>
          </a:ln>
        </p:spPr>
      </p:pic>
      <p:pic>
        <p:nvPicPr>
          <p:cNvPr id="22537" name="Picture 12"/>
          <p:cNvPicPr>
            <a:picLocks noChangeAspect="1" noChangeArrowheads="1"/>
          </p:cNvPicPr>
          <p:nvPr/>
        </p:nvPicPr>
        <p:blipFill>
          <a:blip r:embed="rId5" cstate="print"/>
          <a:srcRect/>
          <a:stretch>
            <a:fillRect/>
          </a:stretch>
        </p:blipFill>
        <p:spPr bwMode="auto">
          <a:xfrm>
            <a:off x="3201323" y="8261943"/>
            <a:ext cx="3567572" cy="694143"/>
          </a:xfrm>
          <a:prstGeom prst="rect">
            <a:avLst/>
          </a:prstGeom>
          <a:noFill/>
          <a:ln w="9525">
            <a:noFill/>
            <a:miter lim="800000"/>
            <a:headEnd type="none" w="sm" len="sm"/>
            <a:tailEnd type="none" w="sm" len="sm"/>
          </a:ln>
        </p:spPr>
      </p:pic>
      <p:sp>
        <p:nvSpPr>
          <p:cNvPr id="13" name="Content Placeholder 2"/>
          <p:cNvSpPr txBox="1">
            <a:spLocks/>
          </p:cNvSpPr>
          <p:nvPr/>
        </p:nvSpPr>
        <p:spPr bwMode="gray">
          <a:xfrm>
            <a:off x="3134430" y="6823637"/>
            <a:ext cx="10997046"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50;</a:t>
            </a:r>
          </a:p>
        </p:txBody>
      </p:sp>
      <p:sp>
        <p:nvSpPr>
          <p:cNvPr id="22541" name="Rectangle 9"/>
          <p:cNvSpPr>
            <a:spLocks noChangeArrowheads="1"/>
          </p:cNvSpPr>
          <p:nvPr/>
        </p:nvSpPr>
        <p:spPr bwMode="gray">
          <a:xfrm>
            <a:off x="4156524" y="6908567"/>
            <a:ext cx="2971252" cy="406986"/>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15" name="Oval 15"/>
          <p:cNvSpPr>
            <a:spLocks noChangeArrowheads="1"/>
          </p:cNvSpPr>
          <p:nvPr/>
        </p:nvSpPr>
        <p:spPr bwMode="blackWhite">
          <a:xfrm>
            <a:off x="13204955" y="3575664"/>
            <a:ext cx="507182"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1</a:t>
            </a:r>
          </a:p>
        </p:txBody>
      </p:sp>
      <p:sp>
        <p:nvSpPr>
          <p:cNvPr id="16" name="Oval 16"/>
          <p:cNvSpPr>
            <a:spLocks noChangeArrowheads="1"/>
          </p:cNvSpPr>
          <p:nvPr/>
        </p:nvSpPr>
        <p:spPr bwMode="blackWhite">
          <a:xfrm>
            <a:off x="13204955" y="7089906"/>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2</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9261" y="4798843"/>
            <a:ext cx="1300229" cy="594392"/>
          </a:xfrm>
          <a:prstGeom prst="rect">
            <a:avLst/>
          </a:prstGeom>
          <a:ln>
            <a:solidFill>
              <a:schemeClr val="tx1"/>
            </a:solidFill>
          </a:ln>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0928" y="4781614"/>
            <a:ext cx="624050" cy="628850"/>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13117" y="8351868"/>
            <a:ext cx="2674757" cy="594392"/>
          </a:xfrm>
          <a:prstGeom prst="rect">
            <a:avLst/>
          </a:prstGeom>
          <a:ln>
            <a:solidFill>
              <a:schemeClr val="tx1"/>
            </a:solidFill>
          </a:ln>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0928" y="8332737"/>
            <a:ext cx="624050" cy="628850"/>
          </a:xfrm>
          <a:prstGeom prst="rect">
            <a:avLst/>
          </a:prstGeom>
        </p:spPr>
      </p:pic>
      <p:pic>
        <p:nvPicPr>
          <p:cNvPr id="25" name="Picture 24">
            <a:extLst>
              <a:ext uri="{FF2B5EF4-FFF2-40B4-BE49-F238E27FC236}">
                <a16:creationId xmlns:a16="http://schemas.microsoft.com/office/drawing/2014/main" xmlns="" id="{1549998D-800F-4DF8-810E-C72FE49183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74797" y="4781614"/>
            <a:ext cx="535991" cy="595545"/>
          </a:xfrm>
          <a:prstGeom prst="rect">
            <a:avLst/>
          </a:prstGeom>
        </p:spPr>
      </p:pic>
      <p:pic>
        <p:nvPicPr>
          <p:cNvPr id="26" name="Picture 25">
            <a:extLst>
              <a:ext uri="{FF2B5EF4-FFF2-40B4-BE49-F238E27FC236}">
                <a16:creationId xmlns:a16="http://schemas.microsoft.com/office/drawing/2014/main" xmlns="" id="{1D948716-0072-47B7-8634-5135851CE3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74797" y="8332737"/>
            <a:ext cx="535991" cy="595545"/>
          </a:xfrm>
          <a:prstGeom prst="rect">
            <a:avLst/>
          </a:prstGeom>
        </p:spPr>
      </p:pic>
    </p:spTree>
    <p:custDataLst>
      <p:tags r:id="rId1"/>
    </p:custDataLst>
    <p:extLst>
      <p:ext uri="{BB962C8B-B14F-4D97-AF65-F5344CB8AC3E}">
        <p14:creationId xmlns:p14="http://schemas.microsoft.com/office/powerpoint/2010/main" val="313125986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DISTINCT</a:t>
            </a:r>
            <a:r>
              <a:rPr lang="en-US" altLang="en-US" dirty="0">
                <a:latin typeface="+mj-lt"/>
              </a:rPr>
              <a:t> Keyword</a:t>
            </a:r>
          </a:p>
        </p:txBody>
      </p:sp>
      <p:sp>
        <p:nvSpPr>
          <p:cNvPr id="24582" name="Rectangle 8"/>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COUNT(DISTINCT </a:t>
            </a:r>
            <a:r>
              <a:rPr lang="en-US" altLang="en-US" i="1" dirty="0">
                <a:latin typeface="Courier New" panose="02070309020205020404" pitchFamily="49" charset="0"/>
                <a:cs typeface="Courier New" panose="02070309020205020404" pitchFamily="49" charset="0"/>
              </a:rPr>
              <a:t>expr</a:t>
            </a:r>
            <a:r>
              <a:rPr lang="en-US" altLang="en-US" dirty="0">
                <a:latin typeface="Courier New" panose="02070309020205020404" pitchFamily="49" charset="0"/>
                <a:cs typeface="Courier New" panose="02070309020205020404" pitchFamily="49" charset="0"/>
              </a:rPr>
              <a:t>) </a:t>
            </a:r>
            <a:r>
              <a:rPr lang="en-US" altLang="en-US" dirty="0">
                <a:latin typeface="+mn-lt"/>
              </a:rPr>
              <a:t>returns the number of distinct non-null values of expr.</a:t>
            </a:r>
          </a:p>
          <a:p>
            <a:pPr lvl="1"/>
            <a:r>
              <a:rPr lang="en-US" altLang="en-US" dirty="0">
                <a:latin typeface="+mn-lt"/>
              </a:rPr>
              <a:t>To display the number of distinct department values in the </a:t>
            </a:r>
            <a:r>
              <a:rPr lang="en-US" altLang="en-US" dirty="0">
                <a:latin typeface="Courier New" panose="02070309020205020404" pitchFamily="49" charset="0"/>
                <a:cs typeface="Courier New" panose="02070309020205020404" pitchFamily="49" charset="0"/>
              </a:rPr>
              <a:t>EMPLOYEES</a:t>
            </a:r>
            <a:r>
              <a:rPr lang="en-US" altLang="en-US" dirty="0">
                <a:latin typeface="+mn-lt"/>
              </a:rPr>
              <a:t> table:</a:t>
            </a:r>
          </a:p>
        </p:txBody>
      </p:sp>
      <p:grpSp>
        <p:nvGrpSpPr>
          <p:cNvPr id="5" name="Group 4">
            <a:extLst>
              <a:ext uri="{FF2B5EF4-FFF2-40B4-BE49-F238E27FC236}">
                <a16:creationId xmlns:a16="http://schemas.microsoft.com/office/drawing/2014/main" xmlns="" id="{8BE47EF7-0C9F-4D77-8AA2-A538FBB118D3}"/>
              </a:ext>
            </a:extLst>
          </p:cNvPr>
          <p:cNvGrpSpPr/>
          <p:nvPr/>
        </p:nvGrpSpPr>
        <p:grpSpPr>
          <a:xfrm>
            <a:off x="3645477" y="5428152"/>
            <a:ext cx="10997046" cy="746075"/>
            <a:chOff x="3645477" y="5428152"/>
            <a:chExt cx="10997046" cy="746075"/>
          </a:xfrm>
        </p:grpSpPr>
        <p:sp>
          <p:nvSpPr>
            <p:cNvPr id="7" name="Content Placeholder 2"/>
            <p:cNvSpPr txBox="1">
              <a:spLocks/>
            </p:cNvSpPr>
            <p:nvPr/>
          </p:nvSpPr>
          <p:spPr bwMode="gray">
            <a:xfrm>
              <a:off x="3645477" y="5428152"/>
              <a:ext cx="1099704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COUNT(DISTINCT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4583" name="Rectangle 6"/>
            <p:cNvSpPr>
              <a:spLocks noChangeArrowheads="1"/>
            </p:cNvSpPr>
            <p:nvPr/>
          </p:nvSpPr>
          <p:spPr bwMode="gray">
            <a:xfrm>
              <a:off x="4679504" y="5553525"/>
              <a:ext cx="4152471" cy="33419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pic>
        <p:nvPicPr>
          <p:cNvPr id="24584" name="Picture 10" descr="C:\salome_official\projects\11gR2\screenshots\les5_10s_a.gif"/>
          <p:cNvPicPr>
            <a:picLocks noChangeAspect="1" noChangeArrowheads="1"/>
          </p:cNvPicPr>
          <p:nvPr/>
        </p:nvPicPr>
        <p:blipFill>
          <a:blip r:embed="rId4" cstate="print"/>
          <a:srcRect/>
          <a:stretch>
            <a:fillRect/>
          </a:stretch>
        </p:blipFill>
        <p:spPr bwMode="auto">
          <a:xfrm>
            <a:off x="3645477" y="6841027"/>
            <a:ext cx="4441031" cy="702470"/>
          </a:xfrm>
          <a:prstGeom prst="rect">
            <a:avLst/>
          </a:prstGeom>
          <a:noFill/>
          <a:ln w="12700">
            <a:solidFill>
              <a:schemeClr val="tx1"/>
            </a:solid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5501" y="6877834"/>
            <a:ext cx="3516812" cy="594392"/>
          </a:xfrm>
          <a:prstGeom prst="rect">
            <a:avLst/>
          </a:prstGeom>
          <a:ln>
            <a:solidFill>
              <a:schemeClr val="tx1"/>
            </a:solidFill>
          </a:ln>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3960" y="6889302"/>
            <a:ext cx="697108" cy="70247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4601" y="6841027"/>
            <a:ext cx="642938" cy="714375"/>
          </a:xfrm>
          <a:prstGeom prst="rect">
            <a:avLst/>
          </a:prstGeom>
        </p:spPr>
      </p:pic>
    </p:spTree>
    <p:custDataLst>
      <p:tags r:id="rId1"/>
    </p:custDataLst>
    <p:extLst>
      <p:ext uri="{BB962C8B-B14F-4D97-AF65-F5344CB8AC3E}">
        <p14:creationId xmlns:p14="http://schemas.microsoft.com/office/powerpoint/2010/main" val="12780688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13"/>
          <p:cNvSpPr>
            <a:spLocks noGrp="1" noChangeArrowheads="1"/>
          </p:cNvSpPr>
          <p:nvPr>
            <p:ph idx="1"/>
          </p:nvPr>
        </p:nvSpPr>
        <p:spPr>
          <a:xfrm>
            <a:off x="933451" y="2272710"/>
            <a:ext cx="16421100" cy="397807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Group functions ignore null values in the column:</a:t>
            </a:r>
          </a:p>
          <a:p>
            <a:pPr lvl="1">
              <a:spcBef>
                <a:spcPts val="22500"/>
              </a:spcBef>
            </a:pPr>
            <a:r>
              <a:rPr lang="en-US" altLang="en-US" dirty="0">
                <a:latin typeface="+mn-lt"/>
              </a:rPr>
              <a:t>The </a:t>
            </a:r>
            <a:r>
              <a:rPr lang="en-US" altLang="en-US" dirty="0">
                <a:latin typeface="Courier New" panose="02070309020205020404" pitchFamily="49" charset="0"/>
                <a:cs typeface="Courier New" panose="02070309020205020404" pitchFamily="49" charset="0"/>
              </a:rPr>
              <a:t>NVL</a:t>
            </a:r>
            <a:r>
              <a:rPr lang="en-US" altLang="en-US" dirty="0">
                <a:latin typeface="+mn-lt"/>
              </a:rPr>
              <a:t> function forces group functions to include null values:</a:t>
            </a:r>
          </a:p>
        </p:txBody>
      </p:sp>
      <p:sp>
        <p:nvSpPr>
          <p:cNvPr id="14" name="Content Placeholder 2"/>
          <p:cNvSpPr txBox="1">
            <a:spLocks/>
          </p:cNvSpPr>
          <p:nvPr/>
        </p:nvSpPr>
        <p:spPr bwMode="gray">
          <a:xfrm>
            <a:off x="3645477" y="3281789"/>
            <a:ext cx="1099704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5" name="Oval 16"/>
          <p:cNvSpPr>
            <a:spLocks noChangeArrowheads="1"/>
          </p:cNvSpPr>
          <p:nvPr/>
        </p:nvSpPr>
        <p:spPr bwMode="blackWhite">
          <a:xfrm>
            <a:off x="13830302" y="3398842"/>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1</a:t>
            </a:r>
          </a:p>
        </p:txBody>
      </p:sp>
      <p:sp>
        <p:nvSpPr>
          <p:cNvPr id="26632" name="Rectangle 12"/>
          <p:cNvSpPr>
            <a:spLocks noGrp="1" noChangeArrowheads="1"/>
          </p:cNvSpPr>
          <p:nvPr>
            <p:ph type="title"/>
          </p:nvPr>
        </p:nvSpPr>
        <p:spPr>
          <a:xfrm>
            <a:off x="1092995" y="616397"/>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Group Functions and Null Values in Oracle</a:t>
            </a:r>
          </a:p>
        </p:txBody>
      </p:sp>
      <p:sp>
        <p:nvSpPr>
          <p:cNvPr id="26634" name="Rectangle 7"/>
          <p:cNvSpPr>
            <a:spLocks noChangeArrowheads="1"/>
          </p:cNvSpPr>
          <p:nvPr/>
        </p:nvSpPr>
        <p:spPr bwMode="gray">
          <a:xfrm>
            <a:off x="4642140" y="3415307"/>
            <a:ext cx="2701660" cy="33373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26635" name="Picture 18" descr="C:\salome_official\projects\11gR2\screenshots\les5_11s_a.gif"/>
          <p:cNvPicPr>
            <a:picLocks noChangeAspect="1" noChangeArrowheads="1"/>
          </p:cNvPicPr>
          <p:nvPr/>
        </p:nvPicPr>
        <p:blipFill>
          <a:blip r:embed="rId4" cstate="print"/>
          <a:srcRect/>
          <a:stretch>
            <a:fillRect/>
          </a:stretch>
        </p:blipFill>
        <p:spPr bwMode="auto">
          <a:xfrm>
            <a:off x="3645477" y="4567241"/>
            <a:ext cx="3429000" cy="702468"/>
          </a:xfrm>
          <a:prstGeom prst="rect">
            <a:avLst/>
          </a:prstGeom>
          <a:noFill/>
          <a:ln w="12700">
            <a:solidFill>
              <a:schemeClr val="tx1"/>
            </a:solidFill>
            <a:miter lim="800000"/>
            <a:headEnd/>
            <a:tailEnd/>
          </a:ln>
        </p:spPr>
      </p:pic>
      <p:pic>
        <p:nvPicPr>
          <p:cNvPr id="26636" name="Picture 19" descr="C:\salome_official\projects\11gR2\screenshots\les5_11s_b.gif"/>
          <p:cNvPicPr>
            <a:picLocks noChangeAspect="1" noChangeArrowheads="1"/>
          </p:cNvPicPr>
          <p:nvPr/>
        </p:nvPicPr>
        <p:blipFill>
          <a:blip r:embed="rId5" cstate="print"/>
          <a:srcRect/>
          <a:stretch>
            <a:fillRect/>
          </a:stretch>
        </p:blipFill>
        <p:spPr bwMode="auto">
          <a:xfrm>
            <a:off x="3645477" y="8012909"/>
            <a:ext cx="4098132" cy="669132"/>
          </a:xfrm>
          <a:prstGeom prst="rect">
            <a:avLst/>
          </a:prstGeom>
          <a:noFill/>
          <a:ln w="12700">
            <a:solidFill>
              <a:schemeClr val="tx1"/>
            </a:solidFill>
            <a:miter lim="800000"/>
            <a:headEnd/>
            <a:tailEnd/>
          </a:ln>
        </p:spPr>
      </p:pic>
      <p:sp>
        <p:nvSpPr>
          <p:cNvPr id="12" name="Content Placeholder 2"/>
          <p:cNvSpPr txBox="1">
            <a:spLocks/>
          </p:cNvSpPr>
          <p:nvPr/>
        </p:nvSpPr>
        <p:spPr bwMode="gray">
          <a:xfrm>
            <a:off x="3645477" y="6655668"/>
            <a:ext cx="1099704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AVG(NVL(commission_pct, 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3" name="Oval 16"/>
          <p:cNvSpPr>
            <a:spLocks noChangeArrowheads="1"/>
          </p:cNvSpPr>
          <p:nvPr/>
        </p:nvSpPr>
        <p:spPr bwMode="blackWhite">
          <a:xfrm>
            <a:off x="13830302" y="6772721"/>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2</a:t>
            </a:r>
          </a:p>
        </p:txBody>
      </p:sp>
      <p:sp>
        <p:nvSpPr>
          <p:cNvPr id="26643" name="Rectangle 9"/>
          <p:cNvSpPr>
            <a:spLocks noChangeArrowheads="1"/>
          </p:cNvSpPr>
          <p:nvPr/>
        </p:nvSpPr>
        <p:spPr bwMode="gray">
          <a:xfrm>
            <a:off x="4638196" y="6812806"/>
            <a:ext cx="3785724" cy="29405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439" y="4577803"/>
            <a:ext cx="642938" cy="71437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439" y="7967666"/>
            <a:ext cx="642938" cy="71437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08" y="793376"/>
            <a:ext cx="556936" cy="618817"/>
          </a:xfrm>
          <a:prstGeom prst="rect">
            <a:avLst/>
          </a:prstGeom>
        </p:spPr>
      </p:pic>
    </p:spTree>
    <p:custDataLst>
      <p:tags r:id="rId1"/>
    </p:custDataLst>
    <p:extLst>
      <p:ext uri="{BB962C8B-B14F-4D97-AF65-F5344CB8AC3E}">
        <p14:creationId xmlns:p14="http://schemas.microsoft.com/office/powerpoint/2010/main" val="70410024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13"/>
          <p:cNvSpPr>
            <a:spLocks noGrp="1" noChangeArrowheads="1"/>
          </p:cNvSpPr>
          <p:nvPr>
            <p:ph idx="1"/>
          </p:nvPr>
        </p:nvSpPr>
        <p:spPr>
          <a:xfrm>
            <a:off x="933451" y="2479204"/>
            <a:ext cx="16421100" cy="397807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Group functions ignore null values in the column:</a:t>
            </a:r>
          </a:p>
          <a:p>
            <a:pPr lvl="1">
              <a:spcBef>
                <a:spcPts val="22500"/>
              </a:spcBef>
            </a:pPr>
            <a:r>
              <a:rPr lang="en-US" altLang="en-US" dirty="0">
                <a:latin typeface="+mn-lt"/>
              </a:rPr>
              <a:t>The</a:t>
            </a:r>
            <a:r>
              <a:rPr lang="en-US" altLang="en-US" dirty="0">
                <a:latin typeface="Courier New" panose="02070309020205020404" pitchFamily="49" charset="0"/>
                <a:cs typeface="Courier New" panose="02070309020205020404" pitchFamily="49" charset="0"/>
              </a:rPr>
              <a:t> IFNULL </a:t>
            </a:r>
            <a:r>
              <a:rPr lang="en-US" altLang="en-US" dirty="0">
                <a:latin typeface="+mn-lt"/>
              </a:rPr>
              <a:t>function forces group functions to include null values:</a:t>
            </a:r>
          </a:p>
        </p:txBody>
      </p:sp>
      <p:sp>
        <p:nvSpPr>
          <p:cNvPr id="14" name="Content Placeholder 2"/>
          <p:cNvSpPr txBox="1">
            <a:spLocks/>
          </p:cNvSpPr>
          <p:nvPr/>
        </p:nvSpPr>
        <p:spPr bwMode="gray">
          <a:xfrm>
            <a:off x="3645477" y="3307775"/>
            <a:ext cx="1099704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AVG(commission_pct)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5" name="Oval 16"/>
          <p:cNvSpPr>
            <a:spLocks noChangeArrowheads="1"/>
          </p:cNvSpPr>
          <p:nvPr/>
        </p:nvSpPr>
        <p:spPr bwMode="blackWhite">
          <a:xfrm>
            <a:off x="13830302" y="3424828"/>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1</a:t>
            </a:r>
          </a:p>
        </p:txBody>
      </p:sp>
      <p:sp>
        <p:nvSpPr>
          <p:cNvPr id="26632" name="Rectangle 12"/>
          <p:cNvSpPr>
            <a:spLocks noGrp="1" noChangeArrowheads="1"/>
          </p:cNvSpPr>
          <p:nvPr>
            <p:ph type="title"/>
          </p:nvPr>
        </p:nvSpPr>
        <p:spPr>
          <a:xfrm>
            <a:off x="1075828" y="616397"/>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Group Functions and Null Values in MySQL</a:t>
            </a:r>
          </a:p>
        </p:txBody>
      </p:sp>
      <p:sp>
        <p:nvSpPr>
          <p:cNvPr id="26634" name="Rectangle 7"/>
          <p:cNvSpPr>
            <a:spLocks noChangeArrowheads="1"/>
          </p:cNvSpPr>
          <p:nvPr/>
        </p:nvSpPr>
        <p:spPr bwMode="gray">
          <a:xfrm>
            <a:off x="4642140" y="3464560"/>
            <a:ext cx="2701660" cy="32004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26635" name="Picture 1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18343" y="4536830"/>
            <a:ext cx="2278497" cy="631541"/>
          </a:xfrm>
          <a:prstGeom prst="rect">
            <a:avLst/>
          </a:prstGeom>
          <a:noFill/>
          <a:ln w="12700">
            <a:solidFill>
              <a:schemeClr val="tx1"/>
            </a:solidFill>
            <a:miter lim="800000"/>
            <a:headEnd/>
            <a:tailEnd/>
          </a:ln>
        </p:spPr>
      </p:pic>
      <p:pic>
        <p:nvPicPr>
          <p:cNvPr id="26636" name="Picture 19"/>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18343" y="7923588"/>
            <a:ext cx="3343446" cy="594392"/>
          </a:xfrm>
          <a:prstGeom prst="rect">
            <a:avLst/>
          </a:prstGeom>
          <a:noFill/>
          <a:ln w="12700">
            <a:solidFill>
              <a:schemeClr val="tx1"/>
            </a:solidFill>
            <a:miter lim="800000"/>
            <a:headEnd/>
            <a:tailEnd/>
          </a:ln>
        </p:spPr>
      </p:pic>
      <p:sp>
        <p:nvSpPr>
          <p:cNvPr id="12" name="Content Placeholder 2"/>
          <p:cNvSpPr txBox="1">
            <a:spLocks/>
          </p:cNvSpPr>
          <p:nvPr/>
        </p:nvSpPr>
        <p:spPr bwMode="gray">
          <a:xfrm>
            <a:off x="3645477" y="6718146"/>
            <a:ext cx="10997046"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AVG(IFNULL(commission_pct, 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3" name="Oval 16"/>
          <p:cNvSpPr>
            <a:spLocks noChangeArrowheads="1"/>
          </p:cNvSpPr>
          <p:nvPr/>
        </p:nvSpPr>
        <p:spPr bwMode="blackWhite">
          <a:xfrm>
            <a:off x="13830302" y="6835199"/>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2</a:t>
            </a:r>
          </a:p>
        </p:txBody>
      </p:sp>
      <p:sp>
        <p:nvSpPr>
          <p:cNvPr id="26643" name="Rectangle 9"/>
          <p:cNvSpPr>
            <a:spLocks noChangeArrowheads="1"/>
          </p:cNvSpPr>
          <p:nvPr/>
        </p:nvSpPr>
        <p:spPr bwMode="gray">
          <a:xfrm>
            <a:off x="4642140" y="6862162"/>
            <a:ext cx="4141820" cy="29665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000" y="751012"/>
            <a:ext cx="680565" cy="685800"/>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3450" y="4509700"/>
            <a:ext cx="680565" cy="68580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33450" y="7877884"/>
            <a:ext cx="680565" cy="685800"/>
          </a:xfrm>
          <a:prstGeom prst="rect">
            <a:avLst/>
          </a:prstGeom>
        </p:spPr>
      </p:pic>
    </p:spTree>
    <p:custDataLst>
      <p:tags r:id="rId1"/>
    </p:custDataLst>
    <p:extLst>
      <p:ext uri="{BB962C8B-B14F-4D97-AF65-F5344CB8AC3E}">
        <p14:creationId xmlns:p14="http://schemas.microsoft.com/office/powerpoint/2010/main" val="306955908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28675" name="Rectangle 5"/>
          <p:cNvSpPr>
            <a:spLocks noGrp="1" noChangeArrowheads="1"/>
          </p:cNvSpPr>
          <p:nvPr>
            <p:ph idx="1"/>
          </p:nvPr>
        </p:nvSpPr>
        <p:spPr>
          <a:xfrm>
            <a:off x="923452" y="2261781"/>
            <a:ext cx="10730829" cy="468191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rPr>
              <a:t>Group functions:</a:t>
            </a:r>
          </a:p>
          <a:p>
            <a:pPr lvl="2">
              <a:buClr>
                <a:schemeClr val="tx1">
                  <a:lumMod val="50000"/>
                  <a:lumOff val="50000"/>
                </a:schemeClr>
              </a:buClr>
            </a:pPr>
            <a:r>
              <a:rPr lang="en-US" altLang="en-US" dirty="0">
                <a:solidFill>
                  <a:schemeClr val="tx1">
                    <a:lumMod val="50000"/>
                    <a:lumOff val="50000"/>
                  </a:schemeClr>
                </a:solidFill>
                <a:latin typeface="+mn-lt"/>
              </a:rPr>
              <a:t>Types and syntax</a:t>
            </a:r>
          </a:p>
          <a:p>
            <a:pPr lvl="2">
              <a:buClr>
                <a:schemeClr val="tx1">
                  <a:lumMod val="50000"/>
                  <a:lumOff val="50000"/>
                </a:schemeClr>
              </a:buClr>
            </a:pPr>
            <a:r>
              <a:rPr lang="en-US" altLang="en-US" dirty="0">
                <a:solidFill>
                  <a:schemeClr val="tx1">
                    <a:lumMod val="50000"/>
                    <a:lumOff val="50000"/>
                  </a:schemeClr>
                </a:solidFill>
                <a:latin typeface="+mn-lt"/>
              </a:rPr>
              <a:t>Use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AVG, SUM, MIN, MAX, COUNT</a:t>
            </a:r>
          </a:p>
          <a:p>
            <a:pPr lvl="2">
              <a:buClr>
                <a:schemeClr val="tx1">
                  <a:lumMod val="50000"/>
                  <a:lumOff val="50000"/>
                </a:schemeClr>
              </a:buClr>
            </a:pPr>
            <a:r>
              <a:rPr lang="en-US" altLang="en-US" dirty="0">
                <a:solidFill>
                  <a:schemeClr val="tx1">
                    <a:lumMod val="50000"/>
                    <a:lumOff val="50000"/>
                  </a:schemeClr>
                </a:solidFill>
                <a:latin typeface="+mn-lt"/>
              </a:rPr>
              <a:t>Use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DISTINCT</a:t>
            </a:r>
            <a:r>
              <a:rPr lang="en-US" altLang="en-US" dirty="0">
                <a:solidFill>
                  <a:schemeClr val="tx1">
                    <a:lumMod val="50000"/>
                    <a:lumOff val="50000"/>
                  </a:schemeClr>
                </a:solidFill>
                <a:latin typeface="+mn-lt"/>
              </a:rPr>
              <a:t> keyword within group functions</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NULL</a:t>
            </a:r>
            <a:r>
              <a:rPr lang="en-US" altLang="en-US" dirty="0">
                <a:solidFill>
                  <a:schemeClr val="tx1">
                    <a:lumMod val="50000"/>
                    <a:lumOff val="50000"/>
                  </a:schemeClr>
                </a:solidFill>
                <a:latin typeface="+mn-lt"/>
              </a:rPr>
              <a:t> values in a group function</a:t>
            </a:r>
          </a:p>
          <a:p>
            <a:pPr lvl="1"/>
            <a:r>
              <a:rPr lang="en-US" altLang="en-US" dirty="0">
                <a:latin typeface="+mn-lt"/>
              </a:rPr>
              <a:t>Grouping rows:</a:t>
            </a:r>
          </a:p>
          <a:p>
            <a:pPr lvl="2"/>
            <a:r>
              <a:rPr lang="en-US" altLang="en-US" dirty="0">
                <a:latin typeface="Courier New" panose="02070309020205020404" pitchFamily="49" charset="0"/>
                <a:cs typeface="Courier New" panose="02070309020205020404" pitchFamily="49" charset="0"/>
              </a:rPr>
              <a:t>GROUP BY </a:t>
            </a:r>
            <a:r>
              <a:rPr lang="en-US" altLang="en-US" dirty="0">
                <a:latin typeface="+mn-lt"/>
              </a:rPr>
              <a:t>clause</a:t>
            </a:r>
          </a:p>
          <a:p>
            <a:pPr lvl="2"/>
            <a:r>
              <a:rPr lang="en-US" altLang="en-US" dirty="0">
                <a:latin typeface="Courier New" panose="02070309020205020404" pitchFamily="49" charset="0"/>
                <a:cs typeface="Courier New" panose="02070309020205020404" pitchFamily="49" charset="0"/>
              </a:rPr>
              <a:t>HAVING</a:t>
            </a:r>
            <a:r>
              <a:rPr lang="en-US" altLang="en-US" dirty="0">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Nesting group functions</a:t>
            </a:r>
          </a:p>
        </p:txBody>
      </p:sp>
      <p:grpSp>
        <p:nvGrpSpPr>
          <p:cNvPr id="4" name="Group 3"/>
          <p:cNvGrpSpPr/>
          <p:nvPr/>
        </p:nvGrpSpPr>
        <p:grpSpPr>
          <a:xfrm>
            <a:off x="12720637" y="6446047"/>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5426883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Groups of Data </a:t>
            </a:r>
          </a:p>
        </p:txBody>
      </p:sp>
      <p:grpSp>
        <p:nvGrpSpPr>
          <p:cNvPr id="3" name="Group 2">
            <a:extLst>
              <a:ext uri="{FF2B5EF4-FFF2-40B4-BE49-F238E27FC236}">
                <a16:creationId xmlns:a16="http://schemas.microsoft.com/office/drawing/2014/main" xmlns="" id="{4ACA12F5-0E24-4A4A-AE22-FE3D4598D475}"/>
              </a:ext>
            </a:extLst>
          </p:cNvPr>
          <p:cNvGrpSpPr/>
          <p:nvPr/>
        </p:nvGrpSpPr>
        <p:grpSpPr>
          <a:xfrm>
            <a:off x="3497972" y="2168599"/>
            <a:ext cx="11292056" cy="6791325"/>
            <a:chOff x="3562184" y="1795463"/>
            <a:chExt cx="11292056" cy="6791325"/>
          </a:xfrm>
        </p:grpSpPr>
        <p:pic>
          <p:nvPicPr>
            <p:cNvPr id="30722" name="Picture 27" descr="C:\salome_official\projects\11gR2\screenshots\les5_13s_a.gif"/>
            <p:cNvPicPr>
              <a:picLocks noChangeAspect="1" noChangeArrowheads="1"/>
            </p:cNvPicPr>
            <p:nvPr/>
          </p:nvPicPr>
          <p:blipFill>
            <a:blip r:embed="rId4" cstate="print"/>
            <a:srcRect/>
            <a:stretch>
              <a:fillRect/>
            </a:stretch>
          </p:blipFill>
          <p:spPr bwMode="auto">
            <a:xfrm>
              <a:off x="3707607" y="2409825"/>
              <a:ext cx="3943350" cy="4800600"/>
            </a:xfrm>
            <a:prstGeom prst="rect">
              <a:avLst/>
            </a:prstGeom>
            <a:noFill/>
            <a:ln w="12700">
              <a:solidFill>
                <a:schemeClr val="tx1"/>
              </a:solidFill>
              <a:miter lim="800000"/>
              <a:headEnd/>
              <a:tailEnd/>
            </a:ln>
          </p:spPr>
        </p:pic>
        <p:sp>
          <p:nvSpPr>
            <p:cNvPr id="30723" name="Freeform 3"/>
            <p:cNvSpPr>
              <a:spLocks/>
            </p:cNvSpPr>
            <p:nvPr/>
          </p:nvSpPr>
          <p:spPr bwMode="gray">
            <a:xfrm>
              <a:off x="7658102" y="2378870"/>
              <a:ext cx="2357438" cy="6207918"/>
            </a:xfrm>
            <a:custGeom>
              <a:avLst/>
              <a:gdLst>
                <a:gd name="T0" fmla="*/ 0 w 1210"/>
                <a:gd name="T1" fmla="*/ 2147483646 h 2607"/>
                <a:gd name="T2" fmla="*/ 0 w 1210"/>
                <a:gd name="T3" fmla="*/ 0 h 2607"/>
                <a:gd name="T4" fmla="*/ 2147483646 w 1210"/>
                <a:gd name="T5" fmla="*/ 2147483646 h 2607"/>
                <a:gd name="T6" fmla="*/ 2147483646 w 1210"/>
                <a:gd name="T7" fmla="*/ 2147483646 h 2607"/>
                <a:gd name="T8" fmla="*/ 0 w 1210"/>
                <a:gd name="T9" fmla="*/ 2147483646 h 2607"/>
                <a:gd name="T10" fmla="*/ 0 60000 65536"/>
                <a:gd name="T11" fmla="*/ 0 60000 65536"/>
                <a:gd name="T12" fmla="*/ 0 60000 65536"/>
                <a:gd name="T13" fmla="*/ 0 60000 65536"/>
                <a:gd name="T14" fmla="*/ 0 60000 65536"/>
                <a:gd name="T15" fmla="*/ 0 w 1210"/>
                <a:gd name="T16" fmla="*/ 0 h 2607"/>
                <a:gd name="T17" fmla="*/ 1210 w 1210"/>
                <a:gd name="T18" fmla="*/ 2607 h 2607"/>
              </a:gdLst>
              <a:ahLst/>
              <a:cxnLst>
                <a:cxn ang="T10">
                  <a:pos x="T0" y="T1"/>
                </a:cxn>
                <a:cxn ang="T11">
                  <a:pos x="T2" y="T3"/>
                </a:cxn>
                <a:cxn ang="T12">
                  <a:pos x="T4" y="T5"/>
                </a:cxn>
                <a:cxn ang="T13">
                  <a:pos x="T6" y="T7"/>
                </a:cxn>
                <a:cxn ang="T14">
                  <a:pos x="T8" y="T9"/>
                </a:cxn>
              </a:cxnLst>
              <a:rect l="T15" t="T16" r="T17" b="T18"/>
              <a:pathLst>
                <a:path w="1210" h="2607">
                  <a:moveTo>
                    <a:pt x="0" y="2606"/>
                  </a:moveTo>
                  <a:lnTo>
                    <a:pt x="0" y="0"/>
                  </a:lnTo>
                  <a:lnTo>
                    <a:pt x="1209" y="741"/>
                  </a:lnTo>
                  <a:lnTo>
                    <a:pt x="1209" y="1849"/>
                  </a:lnTo>
                  <a:lnTo>
                    <a:pt x="0" y="2606"/>
                  </a:lnTo>
                </a:path>
              </a:pathLst>
            </a:custGeom>
            <a:solidFill>
              <a:srgbClr val="CBF1F9"/>
            </a:solid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30725" name="Rectangle 5"/>
            <p:cNvSpPr>
              <a:spLocks noChangeArrowheads="1"/>
            </p:cNvSpPr>
            <p:nvPr/>
          </p:nvSpPr>
          <p:spPr bwMode="auto">
            <a:xfrm>
              <a:off x="3562184" y="1795463"/>
              <a:ext cx="2356415" cy="60112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EMPLOYEES</a:t>
              </a:r>
            </a:p>
          </p:txBody>
        </p:sp>
        <p:sp>
          <p:nvSpPr>
            <p:cNvPr id="30726" name="Text Box 7"/>
            <p:cNvSpPr txBox="1">
              <a:spLocks noChangeArrowheads="1"/>
            </p:cNvSpPr>
            <p:nvPr/>
          </p:nvSpPr>
          <p:spPr bwMode="gray">
            <a:xfrm>
              <a:off x="3629027" y="6977063"/>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30727" name="Rectangle 9"/>
            <p:cNvSpPr>
              <a:spLocks noChangeArrowheads="1"/>
            </p:cNvSpPr>
            <p:nvPr/>
          </p:nvSpPr>
          <p:spPr bwMode="gray">
            <a:xfrm>
              <a:off x="3705226" y="2738438"/>
              <a:ext cx="3941600" cy="3429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30728" name="Rectangle 10"/>
            <p:cNvSpPr>
              <a:spLocks noChangeArrowheads="1"/>
            </p:cNvSpPr>
            <p:nvPr/>
          </p:nvSpPr>
          <p:spPr bwMode="gray">
            <a:xfrm>
              <a:off x="3705226" y="3078957"/>
              <a:ext cx="3941600" cy="61912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30729" name="Rectangle 11"/>
            <p:cNvSpPr>
              <a:spLocks noChangeArrowheads="1"/>
            </p:cNvSpPr>
            <p:nvPr/>
          </p:nvSpPr>
          <p:spPr bwMode="gray">
            <a:xfrm>
              <a:off x="3705227" y="3700465"/>
              <a:ext cx="3941599" cy="175974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30730" name="Rectangle 12"/>
            <p:cNvSpPr>
              <a:spLocks noChangeArrowheads="1"/>
            </p:cNvSpPr>
            <p:nvPr/>
          </p:nvSpPr>
          <p:spPr bwMode="gray">
            <a:xfrm>
              <a:off x="3705225" y="5462588"/>
              <a:ext cx="3941599" cy="992982"/>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30731" name="Rectangle 13"/>
            <p:cNvSpPr>
              <a:spLocks noChangeArrowheads="1"/>
            </p:cNvSpPr>
            <p:nvPr/>
          </p:nvSpPr>
          <p:spPr bwMode="gray">
            <a:xfrm>
              <a:off x="3705224" y="6460334"/>
              <a:ext cx="3941601" cy="747713"/>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nvGrpSpPr>
            <p:cNvPr id="30732" name="Group 15"/>
            <p:cNvGrpSpPr>
              <a:grpSpLocks/>
            </p:cNvGrpSpPr>
            <p:nvPr/>
          </p:nvGrpSpPr>
          <p:grpSpPr bwMode="auto">
            <a:xfrm>
              <a:off x="7772400" y="2721772"/>
              <a:ext cx="897732" cy="4302921"/>
              <a:chOff x="2518" y="1315"/>
              <a:chExt cx="377" cy="1807"/>
            </a:xfrm>
          </p:grpSpPr>
          <p:sp>
            <p:nvSpPr>
              <p:cNvPr id="30736" name="Rectangle 16"/>
              <p:cNvSpPr>
                <a:spLocks noChangeArrowheads="1"/>
              </p:cNvSpPr>
              <p:nvPr/>
            </p:nvSpPr>
            <p:spPr bwMode="auto">
              <a:xfrm>
                <a:off x="2518" y="1315"/>
                <a:ext cx="358" cy="18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1800" dirty="0">
                    <a:latin typeface="+mn-lt"/>
                  </a:rPr>
                  <a:t>4400</a:t>
                </a:r>
              </a:p>
            </p:txBody>
          </p:sp>
          <p:sp>
            <p:nvSpPr>
              <p:cNvPr id="30737" name="Rectangle 17"/>
              <p:cNvSpPr>
                <a:spLocks noChangeArrowheads="1"/>
              </p:cNvSpPr>
              <p:nvPr/>
            </p:nvSpPr>
            <p:spPr bwMode="auto">
              <a:xfrm>
                <a:off x="2518" y="1540"/>
                <a:ext cx="350" cy="18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1800" dirty="0">
                    <a:latin typeface="+mn-lt"/>
                  </a:rPr>
                  <a:t>9500</a:t>
                </a:r>
              </a:p>
            </p:txBody>
          </p:sp>
          <p:sp>
            <p:nvSpPr>
              <p:cNvPr id="30738" name="Rectangle 18"/>
              <p:cNvSpPr>
                <a:spLocks noChangeArrowheads="1"/>
              </p:cNvSpPr>
              <p:nvPr/>
            </p:nvSpPr>
            <p:spPr bwMode="auto">
              <a:xfrm>
                <a:off x="2518" y="2024"/>
                <a:ext cx="343" cy="18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1800" dirty="0">
                    <a:latin typeface="+mn-lt"/>
                  </a:rPr>
                  <a:t>3500</a:t>
                </a:r>
              </a:p>
            </p:txBody>
          </p:sp>
          <p:sp>
            <p:nvSpPr>
              <p:cNvPr id="30739" name="Rectangle 19"/>
              <p:cNvSpPr>
                <a:spLocks noChangeArrowheads="1"/>
              </p:cNvSpPr>
              <p:nvPr/>
            </p:nvSpPr>
            <p:spPr bwMode="auto">
              <a:xfrm>
                <a:off x="2518" y="2544"/>
                <a:ext cx="355" cy="18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1800" dirty="0">
                    <a:latin typeface="+mn-lt"/>
                  </a:rPr>
                  <a:t>6400</a:t>
                </a:r>
              </a:p>
            </p:txBody>
          </p:sp>
          <p:sp>
            <p:nvSpPr>
              <p:cNvPr id="30740" name="Rectangle 20"/>
              <p:cNvSpPr>
                <a:spLocks noChangeArrowheads="1"/>
              </p:cNvSpPr>
              <p:nvPr/>
            </p:nvSpPr>
            <p:spPr bwMode="auto">
              <a:xfrm>
                <a:off x="2518" y="2937"/>
                <a:ext cx="377" cy="185"/>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20000"/>
                  </a:lnSpc>
                  <a:spcBef>
                    <a:spcPct val="60000"/>
                  </a:spcBef>
                </a:pPr>
                <a:r>
                  <a:rPr lang="en-US" altLang="en-US" sz="1800" dirty="0">
                    <a:latin typeface="+mn-lt"/>
                  </a:rPr>
                  <a:t>10033</a:t>
                </a:r>
              </a:p>
            </p:txBody>
          </p:sp>
        </p:grpSp>
        <p:sp>
          <p:nvSpPr>
            <p:cNvPr id="30733" name="Rectangle 21"/>
            <p:cNvSpPr>
              <a:spLocks noChangeArrowheads="1"/>
            </p:cNvSpPr>
            <p:nvPr/>
          </p:nvSpPr>
          <p:spPr bwMode="auto">
            <a:xfrm>
              <a:off x="9640260" y="2772323"/>
              <a:ext cx="3886200" cy="970459"/>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000000"/>
                  </a:solidFill>
                  <a:latin typeface="+mn-lt"/>
                </a:rPr>
                <a:t>Average salary in the </a:t>
              </a:r>
            </a:p>
            <a:p>
              <a:r>
                <a:rPr lang="en-US" altLang="en-US" dirty="0">
                  <a:solidFill>
                    <a:srgbClr val="000000"/>
                  </a:solidFill>
                  <a:latin typeface="Courier New" panose="02070309020205020404" pitchFamily="49" charset="0"/>
                  <a:cs typeface="Courier New" panose="02070309020205020404" pitchFamily="49" charset="0"/>
                </a:rPr>
                <a:t>EMPLOYEES</a:t>
              </a:r>
              <a:r>
                <a:rPr lang="en-US" altLang="en-US" dirty="0">
                  <a:solidFill>
                    <a:srgbClr val="000000"/>
                  </a:solidFill>
                  <a:latin typeface="+mn-lt"/>
                </a:rPr>
                <a:t> table for </a:t>
              </a:r>
            </a:p>
            <a:p>
              <a:r>
                <a:rPr lang="en-US" altLang="en-US" dirty="0">
                  <a:solidFill>
                    <a:srgbClr val="000000"/>
                  </a:solidFill>
                  <a:latin typeface="+mn-lt"/>
                </a:rPr>
                <a:t>each department</a:t>
              </a:r>
            </a:p>
          </p:txBody>
        </p:sp>
        <p:pic>
          <p:nvPicPr>
            <p:cNvPr id="30734" name="Picture 28" descr="C:\salome_official\projects\11gR2\screenshots\les5_13_b.gif"/>
            <p:cNvPicPr>
              <a:picLocks noChangeAspect="1" noChangeArrowheads="1"/>
            </p:cNvPicPr>
            <p:nvPr/>
          </p:nvPicPr>
          <p:blipFill>
            <a:blip r:embed="rId5" cstate="print"/>
            <a:srcRect/>
            <a:stretch>
              <a:fillRect/>
            </a:stretch>
          </p:blipFill>
          <p:spPr bwMode="auto">
            <a:xfrm>
              <a:off x="3712370" y="7536657"/>
              <a:ext cx="3943350" cy="1028700"/>
            </a:xfrm>
            <a:prstGeom prst="rect">
              <a:avLst/>
            </a:prstGeom>
            <a:noFill/>
            <a:ln w="12700">
              <a:solidFill>
                <a:schemeClr val="tx1"/>
              </a:solidFill>
              <a:miter lim="800000"/>
              <a:headEnd/>
              <a:tailEnd/>
            </a:ln>
          </p:spPr>
        </p:pic>
        <p:pic>
          <p:nvPicPr>
            <p:cNvPr id="30735" name="Picture 30" descr="C:\salome_official\projects\11gR2\screenshots\les5_13_c.gif"/>
            <p:cNvPicPr>
              <a:picLocks noChangeAspect="1" noChangeArrowheads="1"/>
            </p:cNvPicPr>
            <p:nvPr/>
          </p:nvPicPr>
          <p:blipFill>
            <a:blip r:embed="rId6" cstate="print"/>
            <a:srcRect/>
            <a:stretch>
              <a:fillRect/>
            </a:stretch>
          </p:blipFill>
          <p:spPr bwMode="auto">
            <a:xfrm>
              <a:off x="9727409" y="3924302"/>
              <a:ext cx="5126831" cy="3102770"/>
            </a:xfrm>
            <a:prstGeom prst="rect">
              <a:avLst/>
            </a:prstGeom>
            <a:noFill/>
            <a:ln w="12700">
              <a:solidFill>
                <a:schemeClr val="tx1"/>
              </a:solidFill>
              <a:miter lim="800000"/>
              <a:headEnd/>
              <a:tailEnd/>
            </a:ln>
          </p:spPr>
        </p:pic>
        <p:sp>
          <p:nvSpPr>
            <p:cNvPr id="23" name="Rectangle 13"/>
            <p:cNvSpPr>
              <a:spLocks noChangeArrowheads="1"/>
            </p:cNvSpPr>
            <p:nvPr/>
          </p:nvSpPr>
          <p:spPr bwMode="gray">
            <a:xfrm>
              <a:off x="3712370" y="7534279"/>
              <a:ext cx="3950495" cy="718419"/>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spTree>
    <p:custDataLst>
      <p:tags r:id="rId1"/>
    </p:custDataLst>
    <p:extLst>
      <p:ext uri="{BB962C8B-B14F-4D97-AF65-F5344CB8AC3E}">
        <p14:creationId xmlns:p14="http://schemas.microsoft.com/office/powerpoint/2010/main" val="332298865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rot="10800000" flipV="1">
            <a:off x="12456367" y="5866234"/>
            <a:ext cx="5832648"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sp>
        <p:nvSpPr>
          <p:cNvPr id="32773"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Groups of Data: </a:t>
            </a:r>
            <a:r>
              <a:rPr lang="en-US" altLang="en-US" dirty="0">
                <a:latin typeface="Courier New" panose="02070309020205020404" pitchFamily="49" charset="0"/>
                <a:cs typeface="Courier New" panose="02070309020205020404" pitchFamily="49" charset="0"/>
              </a:rPr>
              <a:t>GROUP BY </a:t>
            </a:r>
            <a:r>
              <a:rPr lang="en-US" altLang="en-US" dirty="0">
                <a:latin typeface="+mj-lt"/>
              </a:rPr>
              <a:t>Clause Syntax</a:t>
            </a:r>
          </a:p>
        </p:txBody>
      </p:sp>
      <p:sp>
        <p:nvSpPr>
          <p:cNvPr id="32774" name="Content Placeholder 2"/>
          <p:cNvSpPr>
            <a:spLocks noGrp="1"/>
          </p:cNvSpPr>
          <p:nvPr>
            <p:ph idx="1"/>
          </p:nvPr>
        </p:nvSpPr>
        <p:spPr>
          <a:xfrm>
            <a:off x="933451" y="2419753"/>
            <a:ext cx="14619261"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You can divide the rows in a table into smaller groups by using the </a:t>
            </a:r>
            <a:r>
              <a:rPr lang="en-US" altLang="en-US" dirty="0">
                <a:latin typeface="Courier New" panose="02070309020205020404" pitchFamily="49" charset="0"/>
                <a:cs typeface="Courier New" panose="02070309020205020404" pitchFamily="49" charset="0"/>
              </a:rPr>
              <a:t>GROUP</a:t>
            </a:r>
            <a:r>
              <a:rPr lang="en-US" altLang="en-US" dirty="0">
                <a:latin typeface="+mn-lt"/>
              </a:rPr>
              <a:t> BY clause.</a:t>
            </a:r>
          </a:p>
        </p:txBody>
      </p:sp>
      <p:grpSp>
        <p:nvGrpSpPr>
          <p:cNvPr id="2" name="Group 1"/>
          <p:cNvGrpSpPr/>
          <p:nvPr/>
        </p:nvGrpSpPr>
        <p:grpSpPr>
          <a:xfrm>
            <a:off x="1151112" y="4149426"/>
            <a:ext cx="10997046" cy="2387442"/>
            <a:chOff x="2428730" y="2198511"/>
            <a:chExt cx="7331364" cy="1591628"/>
          </a:xfrm>
        </p:grpSpPr>
        <p:sp>
          <p:nvSpPr>
            <p:cNvPr id="6" name="Content Placeholder 2"/>
            <p:cNvSpPr txBox="1">
              <a:spLocks/>
            </p:cNvSpPr>
            <p:nvPr/>
          </p:nvSpPr>
          <p:spPr bwMode="gray">
            <a:xfrm>
              <a:off x="2428730" y="2198511"/>
              <a:ext cx="733136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32775" name="Rectangle 5"/>
            <p:cNvSpPr>
              <a:spLocks noChangeArrowheads="1"/>
            </p:cNvSpPr>
            <p:nvPr/>
          </p:nvSpPr>
          <p:spPr bwMode="gray">
            <a:xfrm>
              <a:off x="2544315" y="2914796"/>
              <a:ext cx="2736304" cy="192022"/>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grpSp>
        <p:nvGrpSpPr>
          <p:cNvPr id="7" name="Group 6">
            <a:extLst>
              <a:ext uri="{FF2B5EF4-FFF2-40B4-BE49-F238E27FC236}">
                <a16:creationId xmlns:a16="http://schemas.microsoft.com/office/drawing/2014/main" xmlns="" id="{91F014E8-CB34-40A6-9D6B-66DF2BEEE99C}"/>
              </a:ext>
            </a:extLst>
          </p:cNvPr>
          <p:cNvGrpSpPr/>
          <p:nvPr/>
        </p:nvGrpSpPr>
        <p:grpSpPr>
          <a:xfrm>
            <a:off x="13830300" y="6214031"/>
            <a:ext cx="3540899" cy="2675105"/>
            <a:chOff x="13830300" y="6349702"/>
            <a:chExt cx="3540899" cy="2675105"/>
          </a:xfrm>
        </p:grpSpPr>
        <p:sp>
          <p:nvSpPr>
            <p:cNvPr id="8" name="Round Diagonal Corner Rectangle 7"/>
            <p:cNvSpPr/>
            <p:nvPr/>
          </p:nvSpPr>
          <p:spPr bwMode="auto">
            <a:xfrm>
              <a:off x="13830300" y="6349702"/>
              <a:ext cx="3435234"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41785" y="6404515"/>
              <a:ext cx="2529414" cy="2620292"/>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4114426" y="7169656"/>
              <a:ext cx="1139010" cy="980381"/>
            </a:xfrm>
            <a:prstGeom prst="rect">
              <a:avLst/>
            </a:prstGeom>
          </p:spPr>
        </p:pic>
      </p:grpSp>
    </p:spTree>
    <p:custDataLst>
      <p:tags r:id="rId1"/>
    </p:custDataLst>
    <p:extLst>
      <p:ext uri="{BB962C8B-B14F-4D97-AF65-F5344CB8AC3E}">
        <p14:creationId xmlns:p14="http://schemas.microsoft.com/office/powerpoint/2010/main" val="967396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GROUP BY </a:t>
            </a:r>
            <a:r>
              <a:rPr lang="en-US" altLang="en-US" dirty="0">
                <a:latin typeface="+mj-lt"/>
              </a:rPr>
              <a:t>Clause</a:t>
            </a:r>
          </a:p>
        </p:txBody>
      </p:sp>
      <p:sp>
        <p:nvSpPr>
          <p:cNvPr id="34822" name="Rectangle 10"/>
          <p:cNvSpPr>
            <a:spLocks noGrp="1" noChangeArrowheads="1"/>
          </p:cNvSpPr>
          <p:nvPr>
            <p:ph idx="1"/>
          </p:nvPr>
        </p:nvSpPr>
        <p:spPr>
          <a:xfrm>
            <a:off x="933451" y="262322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All the columns in the </a:t>
            </a:r>
            <a:r>
              <a:rPr lang="en-US" altLang="en-US" dirty="0">
                <a:latin typeface="Courier New" panose="02070309020205020404" pitchFamily="49" charset="0"/>
                <a:cs typeface="Courier New" panose="02070309020205020404" pitchFamily="49" charset="0"/>
              </a:rPr>
              <a:t>SELECT</a:t>
            </a:r>
            <a:r>
              <a:rPr lang="en-US" altLang="en-US" dirty="0">
                <a:latin typeface="+mn-lt"/>
              </a:rPr>
              <a:t> list that are not in group functions must be in the </a:t>
            </a:r>
            <a:r>
              <a:rPr lang="en-US" altLang="en-US" dirty="0">
                <a:latin typeface="Courier New" panose="02070309020205020404" pitchFamily="49" charset="0"/>
                <a:cs typeface="Courier New" panose="02070309020205020404" pitchFamily="49" charset="0"/>
              </a:rPr>
              <a:t>GROUP BY </a:t>
            </a:r>
            <a:r>
              <a:rPr lang="en-US" altLang="en-US" dirty="0">
                <a:latin typeface="+mn-lt"/>
              </a:rPr>
              <a:t>clause.</a:t>
            </a:r>
          </a:p>
        </p:txBody>
      </p:sp>
      <p:sp>
        <p:nvSpPr>
          <p:cNvPr id="8" name="Content Placeholder 2"/>
          <p:cNvSpPr txBox="1">
            <a:spLocks/>
          </p:cNvSpPr>
          <p:nvPr/>
        </p:nvSpPr>
        <p:spPr bwMode="gray">
          <a:xfrm>
            <a:off x="3650653" y="3988834"/>
            <a:ext cx="10997046"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a:t>
            </a:r>
          </a:p>
        </p:txBody>
      </p:sp>
      <p:sp>
        <p:nvSpPr>
          <p:cNvPr id="34823" name="Rectangle 7"/>
          <p:cNvSpPr>
            <a:spLocks noChangeArrowheads="1"/>
          </p:cNvSpPr>
          <p:nvPr/>
        </p:nvSpPr>
        <p:spPr bwMode="gray">
          <a:xfrm>
            <a:off x="3707851" y="4701922"/>
            <a:ext cx="3491933" cy="31584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sp>
        <p:nvSpPr>
          <p:cNvPr id="34824" name="Rectangle 8"/>
          <p:cNvSpPr>
            <a:spLocks noChangeArrowheads="1"/>
          </p:cNvSpPr>
          <p:nvPr/>
        </p:nvSpPr>
        <p:spPr bwMode="gray">
          <a:xfrm>
            <a:off x="4939477" y="4187951"/>
            <a:ext cx="1972277" cy="26822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34825" name="Picture 8"/>
          <p:cNvPicPr>
            <a:picLocks noChangeAspect="1" noChangeArrowheads="1"/>
          </p:cNvPicPr>
          <p:nvPr/>
        </p:nvPicPr>
        <p:blipFill>
          <a:blip r:embed="rId4" cstate="print"/>
          <a:srcRect/>
          <a:stretch>
            <a:fillRect/>
          </a:stretch>
        </p:blipFill>
        <p:spPr bwMode="auto">
          <a:xfrm>
            <a:off x="3650653" y="6286098"/>
            <a:ext cx="6415088" cy="2614613"/>
          </a:xfrm>
          <a:prstGeom prst="rect">
            <a:avLst/>
          </a:prstGeom>
          <a:noFill/>
          <a:ln w="12700">
            <a:solidFill>
              <a:schemeClr val="tx1"/>
            </a:solidFill>
            <a:miter lim="800000"/>
            <a:headEnd type="none" w="sm" len="sm"/>
            <a:tailEnd type="none" w="sm" len="sm"/>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24320" y="6286098"/>
            <a:ext cx="3009102" cy="2736674"/>
          </a:xfrm>
          <a:prstGeom prst="rect">
            <a:avLst/>
          </a:prstGeom>
          <a:ln>
            <a:solidFill>
              <a:schemeClr val="tx1"/>
            </a:solidFill>
          </a:ln>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4200" y="6286097"/>
            <a:ext cx="713832" cy="719323"/>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5663" y="6286098"/>
            <a:ext cx="589597" cy="655107"/>
          </a:xfrm>
          <a:prstGeom prst="rect">
            <a:avLst/>
          </a:prstGeom>
        </p:spPr>
      </p:pic>
    </p:spTree>
    <p:custDataLst>
      <p:tags r:id="rId1"/>
    </p:custDataLst>
    <p:extLst>
      <p:ext uri="{BB962C8B-B14F-4D97-AF65-F5344CB8AC3E}">
        <p14:creationId xmlns:p14="http://schemas.microsoft.com/office/powerpoint/2010/main" val="64456890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GROUP BY</a:t>
            </a:r>
            <a:r>
              <a:rPr lang="en-US" altLang="en-US" dirty="0">
                <a:latin typeface="+mj-lt"/>
              </a:rPr>
              <a:t> Clause </a:t>
            </a:r>
          </a:p>
        </p:txBody>
      </p:sp>
      <p:sp>
        <p:nvSpPr>
          <p:cNvPr id="36870" name="Rectangle 9"/>
          <p:cNvSpPr>
            <a:spLocks noGrp="1" noChangeArrowheads="1"/>
          </p:cNvSpPr>
          <p:nvPr>
            <p:ph idx="1"/>
          </p:nvPr>
        </p:nvSpPr>
        <p:spPr>
          <a:xfrm>
            <a:off x="933451" y="2531911"/>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The </a:t>
            </a:r>
            <a:r>
              <a:rPr lang="en-US" altLang="en-US" dirty="0">
                <a:latin typeface="Courier New" panose="02070309020205020404" pitchFamily="49" charset="0"/>
                <a:cs typeface="Courier New" panose="02070309020205020404" pitchFamily="49" charset="0"/>
              </a:rPr>
              <a:t>GROUP BY </a:t>
            </a:r>
            <a:r>
              <a:rPr lang="en-US" altLang="en-US" dirty="0">
                <a:latin typeface="+mn-lt"/>
              </a:rPr>
              <a:t>column does not have to be in the </a:t>
            </a:r>
            <a:r>
              <a:rPr lang="en-US" altLang="en-US" dirty="0">
                <a:latin typeface="Courier New" panose="02070309020205020404" pitchFamily="49" charset="0"/>
                <a:cs typeface="Courier New" panose="02070309020205020404" pitchFamily="49" charset="0"/>
              </a:rPr>
              <a:t>SELECT</a:t>
            </a:r>
            <a:r>
              <a:rPr lang="en-US" altLang="en-US" dirty="0">
                <a:latin typeface="+mn-lt"/>
              </a:rPr>
              <a:t> list.</a:t>
            </a:r>
          </a:p>
        </p:txBody>
      </p:sp>
      <p:sp>
        <p:nvSpPr>
          <p:cNvPr id="8" name="Content Placeholder 2"/>
          <p:cNvSpPr txBox="1">
            <a:spLocks/>
          </p:cNvSpPr>
          <p:nvPr/>
        </p:nvSpPr>
        <p:spPr bwMode="gray">
          <a:xfrm>
            <a:off x="3645477" y="3703340"/>
            <a:ext cx="10997046" cy="149215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a:t>
            </a:r>
          </a:p>
        </p:txBody>
      </p:sp>
      <p:sp>
        <p:nvSpPr>
          <p:cNvPr id="36871" name="Rectangle 7"/>
          <p:cNvSpPr>
            <a:spLocks noChangeArrowheads="1"/>
          </p:cNvSpPr>
          <p:nvPr/>
        </p:nvSpPr>
        <p:spPr bwMode="gray">
          <a:xfrm>
            <a:off x="3743402" y="4465319"/>
            <a:ext cx="3384377" cy="309881"/>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36872" name="Picture 8"/>
          <p:cNvPicPr>
            <a:picLocks noChangeAspect="1" noChangeArrowheads="1"/>
          </p:cNvPicPr>
          <p:nvPr/>
        </p:nvPicPr>
        <p:blipFill>
          <a:blip r:embed="rId4" cstate="print"/>
          <a:srcRect/>
          <a:stretch>
            <a:fillRect/>
          </a:stretch>
        </p:blipFill>
        <p:spPr bwMode="auto">
          <a:xfrm>
            <a:off x="3645477" y="5731108"/>
            <a:ext cx="5169695" cy="2864645"/>
          </a:xfrm>
          <a:prstGeom prst="rect">
            <a:avLst/>
          </a:prstGeom>
          <a:noFill/>
          <a:ln w="12700">
            <a:solidFill>
              <a:schemeClr val="tx1"/>
            </a:solidFill>
            <a:miter lim="800000"/>
            <a:headEnd type="none" w="sm" len="sm"/>
            <a:tailEnd type="none" w="sm" len="sm"/>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0920" y="5731108"/>
            <a:ext cx="1770789" cy="2761440"/>
          </a:xfrm>
          <a:prstGeom prst="rect">
            <a:avLst/>
          </a:prstGeom>
          <a:ln>
            <a:solidFill>
              <a:schemeClr val="tx1"/>
            </a:solidFill>
          </a:ln>
        </p:spPr>
      </p:pic>
      <p:pic>
        <p:nvPicPr>
          <p:cNvPr id="15" name="Picture 14">
            <a:extLst>
              <a:ext uri="{FF2B5EF4-FFF2-40B4-BE49-F238E27FC236}">
                <a16:creationId xmlns:a16="http://schemas.microsoft.com/office/drawing/2014/main" xmlns="" id="{439E68D2-E18E-41AB-8652-8AA32F68FE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4200" y="5731108"/>
            <a:ext cx="713832" cy="719323"/>
          </a:xfrm>
          <a:prstGeom prst="rect">
            <a:avLst/>
          </a:prstGeom>
        </p:spPr>
      </p:pic>
      <p:pic>
        <p:nvPicPr>
          <p:cNvPr id="16" name="Picture 15">
            <a:extLst>
              <a:ext uri="{FF2B5EF4-FFF2-40B4-BE49-F238E27FC236}">
                <a16:creationId xmlns:a16="http://schemas.microsoft.com/office/drawing/2014/main" xmlns="" id="{C921F48F-B56F-456E-BE23-611AFA2999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5663" y="5731108"/>
            <a:ext cx="589597" cy="655107"/>
          </a:xfrm>
          <a:prstGeom prst="rect">
            <a:avLst/>
          </a:prstGeom>
        </p:spPr>
      </p:pic>
    </p:spTree>
    <p:custDataLst>
      <p:tags r:id="rId1"/>
    </p:custDataLst>
    <p:extLst>
      <p:ext uri="{BB962C8B-B14F-4D97-AF65-F5344CB8AC3E}">
        <p14:creationId xmlns:p14="http://schemas.microsoft.com/office/powerpoint/2010/main" val="267934406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Grouping by More Than One Column</a:t>
            </a:r>
          </a:p>
        </p:txBody>
      </p:sp>
      <p:grpSp>
        <p:nvGrpSpPr>
          <p:cNvPr id="2" name="Group 1"/>
          <p:cNvGrpSpPr/>
          <p:nvPr/>
        </p:nvGrpSpPr>
        <p:grpSpPr>
          <a:xfrm>
            <a:off x="3138487" y="2335188"/>
            <a:ext cx="12011027" cy="6972300"/>
            <a:chOff x="2149475" y="1252538"/>
            <a:chExt cx="8007351" cy="4648200"/>
          </a:xfrm>
        </p:grpSpPr>
        <p:sp>
          <p:nvSpPr>
            <p:cNvPr id="38915" name="Rectangle 3"/>
            <p:cNvSpPr>
              <a:spLocks noChangeArrowheads="1"/>
            </p:cNvSpPr>
            <p:nvPr/>
          </p:nvSpPr>
          <p:spPr bwMode="auto">
            <a:xfrm>
              <a:off x="2149475" y="1252538"/>
              <a:ext cx="1109279" cy="298159"/>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000" dirty="0">
                  <a:solidFill>
                    <a:srgbClr val="000000"/>
                  </a:solidFill>
                  <a:latin typeface="Courier New" pitchFamily="49" charset="0"/>
                </a:rPr>
                <a:t>EMPLOYEES</a:t>
              </a:r>
            </a:p>
          </p:txBody>
        </p:sp>
        <p:sp>
          <p:nvSpPr>
            <p:cNvPr id="38916" name="Freeform 4"/>
            <p:cNvSpPr>
              <a:spLocks/>
            </p:cNvSpPr>
            <p:nvPr/>
          </p:nvSpPr>
          <p:spPr bwMode="gray">
            <a:xfrm>
              <a:off x="5789612" y="1709738"/>
              <a:ext cx="533400" cy="4191000"/>
            </a:xfrm>
            <a:custGeom>
              <a:avLst/>
              <a:gdLst>
                <a:gd name="T0" fmla="*/ 0 w 1090"/>
                <a:gd name="T1" fmla="*/ 2147483646 h 2752"/>
                <a:gd name="T2" fmla="*/ 0 w 1090"/>
                <a:gd name="T3" fmla="*/ 0 h 2752"/>
                <a:gd name="T4" fmla="*/ 2147483646 w 1090"/>
                <a:gd name="T5" fmla="*/ 2147483646 h 2752"/>
                <a:gd name="T6" fmla="*/ 2147483646 w 1090"/>
                <a:gd name="T7" fmla="*/ 2147483646 h 2752"/>
                <a:gd name="T8" fmla="*/ 0 w 1090"/>
                <a:gd name="T9" fmla="*/ 2147483646 h 2752"/>
                <a:gd name="T10" fmla="*/ 0 60000 65536"/>
                <a:gd name="T11" fmla="*/ 0 60000 65536"/>
                <a:gd name="T12" fmla="*/ 0 60000 65536"/>
                <a:gd name="T13" fmla="*/ 0 60000 65536"/>
                <a:gd name="T14" fmla="*/ 0 60000 65536"/>
                <a:gd name="T15" fmla="*/ 0 w 1090"/>
                <a:gd name="T16" fmla="*/ 0 h 2752"/>
                <a:gd name="T17" fmla="*/ 1090 w 1090"/>
                <a:gd name="T18" fmla="*/ 2752 h 2752"/>
              </a:gdLst>
              <a:ahLst/>
              <a:cxnLst>
                <a:cxn ang="T10">
                  <a:pos x="T0" y="T1"/>
                </a:cxn>
                <a:cxn ang="T11">
                  <a:pos x="T2" y="T3"/>
                </a:cxn>
                <a:cxn ang="T12">
                  <a:pos x="T4" y="T5"/>
                </a:cxn>
                <a:cxn ang="T13">
                  <a:pos x="T6" y="T7"/>
                </a:cxn>
                <a:cxn ang="T14">
                  <a:pos x="T8" y="T9"/>
                </a:cxn>
              </a:cxnLst>
              <a:rect l="T15" t="T16" r="T17" b="T18"/>
              <a:pathLst>
                <a:path w="1090" h="2752">
                  <a:moveTo>
                    <a:pt x="0" y="2751"/>
                  </a:moveTo>
                  <a:lnTo>
                    <a:pt x="0" y="0"/>
                  </a:lnTo>
                  <a:lnTo>
                    <a:pt x="1089" y="405"/>
                  </a:lnTo>
                  <a:lnTo>
                    <a:pt x="1089" y="2362"/>
                  </a:lnTo>
                  <a:lnTo>
                    <a:pt x="0" y="2751"/>
                  </a:lnTo>
                </a:path>
              </a:pathLst>
            </a:custGeom>
            <a:solidFill>
              <a:srgbClr val="CBF1F9"/>
            </a:solid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38917" name="Rectangle 5"/>
            <p:cNvSpPr>
              <a:spLocks noChangeArrowheads="1"/>
            </p:cNvSpPr>
            <p:nvPr/>
          </p:nvSpPr>
          <p:spPr bwMode="auto">
            <a:xfrm>
              <a:off x="6229928" y="1252538"/>
              <a:ext cx="3581400" cy="82550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solidFill>
                    <a:srgbClr val="000000"/>
                  </a:solidFill>
                  <a:latin typeface="+mn-lt"/>
                </a:rPr>
                <a:t>Add the salaries in the </a:t>
              </a:r>
              <a:r>
                <a:rPr lang="en-US" altLang="en-US" sz="2400" dirty="0">
                  <a:solidFill>
                    <a:srgbClr val="000000"/>
                  </a:solidFill>
                  <a:latin typeface="Courier New" panose="02070309020205020404" pitchFamily="49" charset="0"/>
                  <a:cs typeface="Courier New" panose="02070309020205020404" pitchFamily="49" charset="0"/>
                </a:rPr>
                <a:t>EMPLOYEES</a:t>
              </a:r>
            </a:p>
            <a:p>
              <a:r>
                <a:rPr lang="en-US" altLang="en-US" sz="2400" dirty="0">
                  <a:solidFill>
                    <a:srgbClr val="000000"/>
                  </a:solidFill>
                  <a:latin typeface="+mn-lt"/>
                </a:rPr>
                <a:t>table for each job, grouped by</a:t>
              </a:r>
              <a:br>
                <a:rPr lang="en-US" altLang="en-US" sz="2400" dirty="0">
                  <a:solidFill>
                    <a:srgbClr val="000000"/>
                  </a:solidFill>
                  <a:latin typeface="+mn-lt"/>
                </a:rPr>
              </a:br>
              <a:r>
                <a:rPr lang="en-US" altLang="en-US" sz="2400" dirty="0">
                  <a:solidFill>
                    <a:srgbClr val="000000"/>
                  </a:solidFill>
                  <a:latin typeface="+mn-lt"/>
                </a:rPr>
                <a:t>department.</a:t>
              </a:r>
            </a:p>
          </p:txBody>
        </p:sp>
        <p:sp>
          <p:nvSpPr>
            <p:cNvPr id="38918" name="Text Box 12"/>
            <p:cNvSpPr txBox="1">
              <a:spLocks noChangeArrowheads="1"/>
            </p:cNvSpPr>
            <p:nvPr/>
          </p:nvSpPr>
          <p:spPr bwMode="auto">
            <a:xfrm>
              <a:off x="2149475" y="4986338"/>
              <a:ext cx="366712"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38919" name="Picture 22" descr="C:\salome_official\projects\11gR2\screenshots\les5_17s_a.gif"/>
            <p:cNvPicPr>
              <a:picLocks noChangeAspect="1" noChangeArrowheads="1"/>
            </p:cNvPicPr>
            <p:nvPr/>
          </p:nvPicPr>
          <p:blipFill>
            <a:blip r:embed="rId4" cstate="print"/>
            <a:srcRect/>
            <a:stretch>
              <a:fillRect/>
            </a:stretch>
          </p:blipFill>
          <p:spPr bwMode="auto">
            <a:xfrm>
              <a:off x="2216151" y="1700213"/>
              <a:ext cx="3578225" cy="3429000"/>
            </a:xfrm>
            <a:prstGeom prst="rect">
              <a:avLst/>
            </a:prstGeom>
            <a:noFill/>
            <a:ln w="12700">
              <a:solidFill>
                <a:schemeClr val="tx1"/>
              </a:solidFill>
              <a:miter lim="800000"/>
              <a:headEnd/>
              <a:tailEnd/>
            </a:ln>
          </p:spPr>
        </p:pic>
        <p:pic>
          <p:nvPicPr>
            <p:cNvPr id="38920" name="Picture 23" descr="C:\salome_official\projects\11gR2\screenshots\les5_17s_b.gif"/>
            <p:cNvPicPr>
              <a:picLocks noChangeAspect="1" noChangeArrowheads="1"/>
            </p:cNvPicPr>
            <p:nvPr/>
          </p:nvPicPr>
          <p:blipFill>
            <a:blip r:embed="rId5" cstate="print"/>
            <a:srcRect/>
            <a:stretch>
              <a:fillRect/>
            </a:stretch>
          </p:blipFill>
          <p:spPr bwMode="auto">
            <a:xfrm>
              <a:off x="2205038" y="5408613"/>
              <a:ext cx="3578225" cy="457200"/>
            </a:xfrm>
            <a:prstGeom prst="rect">
              <a:avLst/>
            </a:prstGeom>
            <a:noFill/>
            <a:ln w="12700">
              <a:solidFill>
                <a:schemeClr val="tx1"/>
              </a:solidFill>
              <a:miter lim="800000"/>
              <a:headEnd/>
              <a:tailEnd/>
            </a:ln>
          </p:spPr>
        </p:pic>
        <p:pic>
          <p:nvPicPr>
            <p:cNvPr id="38921" name="Picture 10"/>
            <p:cNvPicPr>
              <a:picLocks noChangeAspect="1" noChangeArrowheads="1"/>
            </p:cNvPicPr>
            <p:nvPr/>
          </p:nvPicPr>
          <p:blipFill>
            <a:blip r:embed="rId6" cstate="print"/>
            <a:srcRect/>
            <a:stretch>
              <a:fillRect/>
            </a:stretch>
          </p:blipFill>
          <p:spPr bwMode="auto">
            <a:xfrm>
              <a:off x="6323013" y="2166938"/>
              <a:ext cx="3833813" cy="3333750"/>
            </a:xfrm>
            <a:prstGeom prst="rect">
              <a:avLst/>
            </a:prstGeom>
            <a:noFill/>
            <a:ln w="28575">
              <a:noFill/>
              <a:miter lim="800000"/>
              <a:headEnd type="none" w="sm" len="sm"/>
              <a:tailEnd type="none" w="sm" len="sm"/>
            </a:ln>
          </p:spPr>
        </p:pic>
      </p:grpSp>
    </p:spTree>
    <p:custDataLst>
      <p:tags r:id="rId1"/>
    </p:custDataLst>
    <p:extLst>
      <p:ext uri="{BB962C8B-B14F-4D97-AF65-F5344CB8AC3E}">
        <p14:creationId xmlns:p14="http://schemas.microsoft.com/office/powerpoint/2010/main" val="133808521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530044" y="2407196"/>
            <a:ext cx="17030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Course Roadmap</a:t>
            </a:r>
          </a:p>
        </p:txBody>
      </p:sp>
      <p:sp>
        <p:nvSpPr>
          <p:cNvPr id="21" name="Rounded Rectangle 20"/>
          <p:cNvSpPr/>
          <p:nvPr/>
        </p:nvSpPr>
        <p:spPr bwMode="auto">
          <a:xfrm>
            <a:off x="6753492" y="5944918"/>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2" name="Rounded Rectangle 21"/>
          <p:cNvSpPr/>
          <p:nvPr/>
        </p:nvSpPr>
        <p:spPr bwMode="auto">
          <a:xfrm>
            <a:off x="6753492" y="7482239"/>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53" name="Rectangle 52">
            <a:extLst>
              <a:ext uri="{FF2B5EF4-FFF2-40B4-BE49-F238E27FC236}">
                <a16:creationId xmlns:a16="http://schemas.microsoft.com/office/drawing/2014/main" xmlns="" id="{8229E4FE-5A2B-4547-B856-A41C36BB03CE}"/>
              </a:ext>
            </a:extLst>
          </p:cNvPr>
          <p:cNvSpPr/>
          <p:nvPr/>
        </p:nvSpPr>
        <p:spPr bwMode="auto">
          <a:xfrm>
            <a:off x="601036" y="2119165"/>
            <a:ext cx="4978801" cy="7416824"/>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4" name="Rounded Rectangle 23"/>
          <p:cNvSpPr/>
          <p:nvPr/>
        </p:nvSpPr>
        <p:spPr bwMode="auto">
          <a:xfrm>
            <a:off x="6753492" y="4407598"/>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5" name="Rounded Rectangle 24"/>
          <p:cNvSpPr/>
          <p:nvPr/>
        </p:nvSpPr>
        <p:spPr bwMode="auto">
          <a:xfrm>
            <a:off x="6751593" y="2870278"/>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6" name="TextBox 25"/>
          <p:cNvSpPr txBox="1"/>
          <p:nvPr/>
        </p:nvSpPr>
        <p:spPr>
          <a:xfrm>
            <a:off x="7667892" y="3124399"/>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dirty="0">
                <a:solidFill>
                  <a:schemeClr val="bg1"/>
                </a:solidFill>
                <a:latin typeface="+mn-lt"/>
              </a:rPr>
              <a:t>Lesson 6: Reporting Aggregated Data Using Group Functions</a:t>
            </a:r>
            <a:endParaRPr lang="en-US" sz="2100" b="1" dirty="0">
              <a:solidFill>
                <a:schemeClr val="bg1"/>
              </a:solidFill>
              <a:latin typeface="+mn-lt"/>
              <a:cs typeface="Courier New" pitchFamily="49" charset="0"/>
            </a:endParaRPr>
          </a:p>
        </p:txBody>
      </p:sp>
      <p:sp>
        <p:nvSpPr>
          <p:cNvPr id="27" name="TextBox 26"/>
          <p:cNvSpPr txBox="1"/>
          <p:nvPr/>
        </p:nvSpPr>
        <p:spPr>
          <a:xfrm>
            <a:off x="7762283" y="4661720"/>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solidFill>
                  <a:schemeClr val="tx1"/>
                </a:solidFill>
                <a:latin typeface="+mn-lt"/>
              </a:rPr>
              <a:t>Lesson 7: Displaying Data from Multiple Tables Using Joins</a:t>
            </a:r>
          </a:p>
        </p:txBody>
      </p:sp>
      <p:sp>
        <p:nvSpPr>
          <p:cNvPr id="28" name="TextBox 27"/>
          <p:cNvSpPr txBox="1"/>
          <p:nvPr/>
        </p:nvSpPr>
        <p:spPr>
          <a:xfrm>
            <a:off x="7718693" y="6367898"/>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solidFill>
                  <a:schemeClr val="tx1"/>
                </a:solidFill>
                <a:latin typeface="+mn-lt"/>
              </a:rPr>
              <a:t>Lesson 8: Using Subqueries to Solve Queries</a:t>
            </a:r>
          </a:p>
        </p:txBody>
      </p:sp>
      <p:sp>
        <p:nvSpPr>
          <p:cNvPr id="29" name="TextBox 28"/>
          <p:cNvSpPr txBox="1"/>
          <p:nvPr/>
        </p:nvSpPr>
        <p:spPr>
          <a:xfrm>
            <a:off x="7718693" y="7900509"/>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solidFill>
                  <a:schemeClr val="tx1"/>
                </a:solidFill>
                <a:latin typeface="+mn-lt"/>
              </a:rPr>
              <a:t>Lesson 9: Using Set Operators</a:t>
            </a:r>
          </a:p>
        </p:txBody>
      </p:sp>
      <p:sp>
        <p:nvSpPr>
          <p:cNvPr id="30" name="Isosceles Triangle 29"/>
          <p:cNvSpPr>
            <a:spLocks noChangeAspect="1"/>
          </p:cNvSpPr>
          <p:nvPr/>
        </p:nvSpPr>
        <p:spPr bwMode="auto">
          <a:xfrm rot="5400000">
            <a:off x="7014892" y="488415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1" name="Isosceles Triangle 30"/>
          <p:cNvSpPr>
            <a:spLocks noChangeAspect="1"/>
          </p:cNvSpPr>
          <p:nvPr/>
        </p:nvSpPr>
        <p:spPr bwMode="auto">
          <a:xfrm rot="5400000">
            <a:off x="7014892" y="642147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2" name="Isosceles Triangle 31"/>
          <p:cNvSpPr>
            <a:spLocks noChangeAspect="1"/>
          </p:cNvSpPr>
          <p:nvPr/>
        </p:nvSpPr>
        <p:spPr bwMode="auto">
          <a:xfrm rot="5400000">
            <a:off x="7014892" y="795879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3" name="Isosceles Triangle 32"/>
          <p:cNvSpPr>
            <a:spLocks noChangeAspect="1"/>
          </p:cNvSpPr>
          <p:nvPr/>
        </p:nvSpPr>
        <p:spPr bwMode="auto">
          <a:xfrm rot="5400000">
            <a:off x="7014892" y="3346834"/>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grpSp>
        <p:nvGrpSpPr>
          <p:cNvPr id="34" name="Group 33"/>
          <p:cNvGrpSpPr/>
          <p:nvPr/>
        </p:nvGrpSpPr>
        <p:grpSpPr>
          <a:xfrm>
            <a:off x="15211695" y="3039056"/>
            <a:ext cx="2573265" cy="887534"/>
            <a:chOff x="9786179" y="1585747"/>
            <a:chExt cx="1715510" cy="591689"/>
          </a:xfrm>
        </p:grpSpPr>
        <p:sp>
          <p:nvSpPr>
            <p:cNvPr id="35" name="Freeform 34"/>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6" name="Freeform 35"/>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7" name="Isosceles Triangle 36"/>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38" name="TextBox 37"/>
            <p:cNvSpPr txBox="1"/>
            <p:nvPr/>
          </p:nvSpPr>
          <p:spPr>
            <a:xfrm>
              <a:off x="10098845" y="1727704"/>
              <a:ext cx="1322479"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rPr>
                <a:t>You are here!</a:t>
              </a:r>
            </a:p>
          </p:txBody>
        </p:sp>
      </p:grpSp>
      <p:sp>
        <p:nvSpPr>
          <p:cNvPr id="39" name="Rounded Rectangle 38"/>
          <p:cNvSpPr/>
          <p:nvPr/>
        </p:nvSpPr>
        <p:spPr bwMode="auto">
          <a:xfrm>
            <a:off x="4488780" y="4259966"/>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0" name="Rounded Rectangle 39"/>
          <p:cNvSpPr/>
          <p:nvPr/>
        </p:nvSpPr>
        <p:spPr bwMode="auto">
          <a:xfrm>
            <a:off x="4488780" y="269177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1" name="Rounded Rectangle 40"/>
          <p:cNvSpPr/>
          <p:nvPr/>
        </p:nvSpPr>
        <p:spPr bwMode="auto">
          <a:xfrm>
            <a:off x="4488780" y="5844344"/>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2" name="Rounded Rectangle 41"/>
          <p:cNvSpPr/>
          <p:nvPr/>
        </p:nvSpPr>
        <p:spPr bwMode="auto">
          <a:xfrm>
            <a:off x="4488780" y="741126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4" name="Freeform 43"/>
          <p:cNvSpPr/>
          <p:nvPr/>
        </p:nvSpPr>
        <p:spPr bwMode="auto">
          <a:xfrm>
            <a:off x="505395" y="273625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5" name="Freeform 44"/>
          <p:cNvSpPr/>
          <p:nvPr/>
        </p:nvSpPr>
        <p:spPr bwMode="auto">
          <a:xfrm>
            <a:off x="505395" y="4310976"/>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6" name="Freeform 45"/>
          <p:cNvSpPr/>
          <p:nvPr/>
        </p:nvSpPr>
        <p:spPr bwMode="auto">
          <a:xfrm>
            <a:off x="505395" y="589214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7" name="Freeform 46"/>
          <p:cNvSpPr/>
          <p:nvPr/>
        </p:nvSpPr>
        <p:spPr bwMode="auto">
          <a:xfrm>
            <a:off x="505395" y="745580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8" name="TextBox 47"/>
          <p:cNvSpPr txBox="1"/>
          <p:nvPr/>
        </p:nvSpPr>
        <p:spPr>
          <a:xfrm>
            <a:off x="1041619" y="3285982"/>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Lesson 1: Introduction</a:t>
            </a:r>
          </a:p>
        </p:txBody>
      </p:sp>
      <p:sp>
        <p:nvSpPr>
          <p:cNvPr id="49" name="TextBox 48"/>
          <p:cNvSpPr txBox="1"/>
          <p:nvPr/>
        </p:nvSpPr>
        <p:spPr>
          <a:xfrm>
            <a:off x="1041619" y="4661720"/>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Unit 1: Retrieving, Restricting, and Sorting Data</a:t>
            </a:r>
          </a:p>
        </p:txBody>
      </p:sp>
      <p:sp>
        <p:nvSpPr>
          <p:cNvPr id="50" name="TextBox 49"/>
          <p:cNvSpPr txBox="1"/>
          <p:nvPr/>
        </p:nvSpPr>
        <p:spPr>
          <a:xfrm>
            <a:off x="1041619" y="6206315"/>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mn-lt"/>
              </a:rPr>
              <a:t>Unit 2: Joins, Subqueries, and Set operators</a:t>
            </a:r>
          </a:p>
        </p:txBody>
      </p:sp>
      <p:sp>
        <p:nvSpPr>
          <p:cNvPr id="51" name="TextBox 50"/>
          <p:cNvSpPr txBox="1"/>
          <p:nvPr/>
        </p:nvSpPr>
        <p:spPr>
          <a:xfrm>
            <a:off x="1041619" y="7900509"/>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Unit 3: DML and DDL</a:t>
            </a:r>
          </a:p>
        </p:txBody>
      </p:sp>
    </p:spTree>
    <p:custDataLst>
      <p:tags r:id="rId1"/>
    </p:custDataLst>
    <p:extLst>
      <p:ext uri="{BB962C8B-B14F-4D97-AF65-F5344CB8AC3E}">
        <p14:creationId xmlns:p14="http://schemas.microsoft.com/office/powerpoint/2010/main" val="148346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0800000" flipV="1">
            <a:off x="10515600" y="6001904"/>
            <a:ext cx="7498773"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sp>
        <p:nvSpPr>
          <p:cNvPr id="9" name="Round Diagonal Corner Rectangle 8"/>
          <p:cNvSpPr/>
          <p:nvPr/>
        </p:nvSpPr>
        <p:spPr bwMode="auto">
          <a:xfrm>
            <a:off x="13830300" y="6349702"/>
            <a:ext cx="3435234"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40965"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GROUP BY </a:t>
            </a:r>
            <a:r>
              <a:rPr lang="en-US" altLang="en-US" dirty="0">
                <a:latin typeface="+mj-lt"/>
              </a:rPr>
              <a:t>Clause on Multiple Columns</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37175" y="6858001"/>
            <a:ext cx="2421488" cy="159715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6695" y="5264696"/>
            <a:ext cx="4061669" cy="3071018"/>
          </a:xfrm>
          <a:prstGeom prst="rect">
            <a:avLst/>
          </a:prstGeom>
          <a:ln>
            <a:solidFill>
              <a:schemeClr val="tx1"/>
            </a:solidFill>
          </a:ln>
        </p:spPr>
      </p:pic>
      <p:sp>
        <p:nvSpPr>
          <p:cNvPr id="6" name="Content Placeholder 2"/>
          <p:cNvSpPr txBox="1">
            <a:spLocks/>
          </p:cNvSpPr>
          <p:nvPr/>
        </p:nvSpPr>
        <p:spPr bwMode="gray">
          <a:xfrm>
            <a:off x="3379572" y="2407196"/>
            <a:ext cx="10997046" cy="238744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job_id, SUM(salary)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&gt; 40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 job_id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department_id;</a:t>
            </a:r>
          </a:p>
        </p:txBody>
      </p:sp>
      <p:sp>
        <p:nvSpPr>
          <p:cNvPr id="40966" name="Rectangle 4"/>
          <p:cNvSpPr>
            <a:spLocks noChangeArrowheads="1"/>
          </p:cNvSpPr>
          <p:nvPr/>
        </p:nvSpPr>
        <p:spPr bwMode="gray">
          <a:xfrm>
            <a:off x="3477495" y="3758653"/>
            <a:ext cx="3240360" cy="28803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40967" name="Picture 6"/>
          <p:cNvPicPr>
            <a:picLocks noChangeAspect="1" noChangeArrowheads="1"/>
          </p:cNvPicPr>
          <p:nvPr/>
        </p:nvPicPr>
        <p:blipFill>
          <a:blip r:embed="rId6" cstate="print"/>
          <a:srcRect/>
          <a:stretch>
            <a:fillRect/>
          </a:stretch>
        </p:blipFill>
        <p:spPr bwMode="auto">
          <a:xfrm>
            <a:off x="1791495" y="5264696"/>
            <a:ext cx="5372100" cy="3150944"/>
          </a:xfrm>
          <a:prstGeom prst="rect">
            <a:avLst/>
          </a:prstGeom>
          <a:noFill/>
          <a:ln w="12700">
            <a:solidFill>
              <a:schemeClr val="tx1"/>
            </a:solidFill>
            <a:miter lim="800000"/>
            <a:headEnd type="none" w="sm" len="sm"/>
            <a:tailEnd type="none" w="sm" len="sm"/>
          </a:ln>
        </p:spPr>
      </p:pic>
      <p:pic>
        <p:nvPicPr>
          <p:cNvPr id="17" name="Picture 16">
            <a:extLst>
              <a:ext uri="{FF2B5EF4-FFF2-40B4-BE49-F238E27FC236}">
                <a16:creationId xmlns:a16="http://schemas.microsoft.com/office/drawing/2014/main" xmlns="" id="{FE12B249-FC43-4C91-B99B-176EABAFCB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64262" y="5264696"/>
            <a:ext cx="713832" cy="719323"/>
          </a:xfrm>
          <a:prstGeom prst="rect">
            <a:avLst/>
          </a:prstGeom>
        </p:spPr>
      </p:pic>
      <p:pic>
        <p:nvPicPr>
          <p:cNvPr id="18" name="Picture 17">
            <a:extLst>
              <a:ext uri="{FF2B5EF4-FFF2-40B4-BE49-F238E27FC236}">
                <a16:creationId xmlns:a16="http://schemas.microsoft.com/office/drawing/2014/main" xmlns="" id="{10070500-14D0-4604-84A8-C4F3B7E27A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5088" y="5264696"/>
            <a:ext cx="589597" cy="655107"/>
          </a:xfrm>
          <a:prstGeom prst="rect">
            <a:avLst/>
          </a:prstGeom>
        </p:spPr>
      </p:pic>
    </p:spTree>
    <p:custDataLst>
      <p:tags r:id="rId1"/>
    </p:custDataLst>
    <p:extLst>
      <p:ext uri="{BB962C8B-B14F-4D97-AF65-F5344CB8AC3E}">
        <p14:creationId xmlns:p14="http://schemas.microsoft.com/office/powerpoint/2010/main" val="400632142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Illegal Queries Using Group Functions</a:t>
            </a:r>
          </a:p>
        </p:txBody>
      </p:sp>
      <p:sp>
        <p:nvSpPr>
          <p:cNvPr id="43011" name="Rectangle 8"/>
          <p:cNvSpPr>
            <a:spLocks noGrp="1" noChangeArrowheads="1"/>
          </p:cNvSpPr>
          <p:nvPr>
            <p:ph idx="1"/>
          </p:nvPr>
        </p:nvSpPr>
        <p:spPr>
          <a:xfrm>
            <a:off x="933451" y="2150924"/>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Any column or expression in the </a:t>
            </a:r>
            <a:r>
              <a:rPr lang="en-US" altLang="en-US" dirty="0">
                <a:latin typeface="Courier New" panose="02070309020205020404" pitchFamily="49" charset="0"/>
                <a:cs typeface="Courier New" panose="02070309020205020404" pitchFamily="49" charset="0"/>
              </a:rPr>
              <a:t>SELECT</a:t>
            </a:r>
            <a:r>
              <a:rPr lang="en-US" altLang="en-US" dirty="0">
                <a:latin typeface="+mn-lt"/>
              </a:rPr>
              <a:t> list that is not an aggregate function must be in the </a:t>
            </a:r>
            <a:r>
              <a:rPr lang="en-US" altLang="en-US" dirty="0">
                <a:latin typeface="Courier New" panose="02070309020205020404" pitchFamily="49" charset="0"/>
                <a:cs typeface="Courier New" panose="02070309020205020404" pitchFamily="49" charset="0"/>
              </a:rPr>
              <a:t>GROUP BY </a:t>
            </a:r>
            <a:r>
              <a:rPr lang="en-US" altLang="en-US" dirty="0">
                <a:latin typeface="+mn-lt"/>
              </a:rPr>
              <a:t>clause:</a:t>
            </a:r>
          </a:p>
        </p:txBody>
      </p:sp>
      <p:grpSp>
        <p:nvGrpSpPr>
          <p:cNvPr id="9" name="Group 8">
            <a:extLst>
              <a:ext uri="{FF2B5EF4-FFF2-40B4-BE49-F238E27FC236}">
                <a16:creationId xmlns:a16="http://schemas.microsoft.com/office/drawing/2014/main" xmlns="" id="{584B6348-E885-4A54-9C56-B28026D8C8AF}"/>
              </a:ext>
            </a:extLst>
          </p:cNvPr>
          <p:cNvGrpSpPr/>
          <p:nvPr/>
        </p:nvGrpSpPr>
        <p:grpSpPr>
          <a:xfrm>
            <a:off x="1131095" y="4510802"/>
            <a:ext cx="454818" cy="457200"/>
            <a:chOff x="1131095" y="4510802"/>
            <a:chExt cx="454818" cy="457200"/>
          </a:xfrm>
        </p:grpSpPr>
        <p:sp>
          <p:nvSpPr>
            <p:cNvPr id="43013" name="Line 17"/>
            <p:cNvSpPr>
              <a:spLocks noChangeShapeType="1"/>
            </p:cNvSpPr>
            <p:nvPr/>
          </p:nvSpPr>
          <p:spPr bwMode="gray">
            <a:xfrm>
              <a:off x="1131095" y="4968002"/>
              <a:ext cx="454818" cy="0"/>
            </a:xfrm>
            <a:prstGeom prst="line">
              <a:avLst/>
            </a:prstGeom>
            <a:noFill/>
            <a:ln w="28575">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43014" name="Line 18"/>
            <p:cNvSpPr>
              <a:spLocks noChangeShapeType="1"/>
            </p:cNvSpPr>
            <p:nvPr/>
          </p:nvSpPr>
          <p:spPr bwMode="gray">
            <a:xfrm>
              <a:off x="1133475" y="4510802"/>
              <a:ext cx="0" cy="457200"/>
            </a:xfrm>
            <a:prstGeom prst="line">
              <a:avLst/>
            </a:prstGeom>
            <a:noFill/>
            <a:ln w="28575">
              <a:solidFill>
                <a:schemeClr val="accent1"/>
              </a:solidFill>
              <a:round/>
              <a:headEnd type="non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grpSp>
      <p:sp>
        <p:nvSpPr>
          <p:cNvPr id="43015" name="Text Box 19"/>
          <p:cNvSpPr txBox="1">
            <a:spLocks noChangeArrowheads="1"/>
          </p:cNvSpPr>
          <p:nvPr/>
        </p:nvSpPr>
        <p:spPr bwMode="gray">
          <a:xfrm>
            <a:off x="12915899" y="3575986"/>
            <a:ext cx="4436513" cy="180049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dirty="0">
                <a:solidFill>
                  <a:schemeClr val="accent1"/>
                </a:solidFill>
              </a:rPr>
              <a:t>A </a:t>
            </a:r>
            <a:r>
              <a:rPr lang="en-US" altLang="en-US" dirty="0">
                <a:solidFill>
                  <a:schemeClr val="accent1"/>
                </a:solidFill>
                <a:latin typeface="Courier New" pitchFamily="49" charset="0"/>
              </a:rPr>
              <a:t>GROUP</a:t>
            </a:r>
            <a:r>
              <a:rPr lang="en-US" altLang="en-US" dirty="0">
                <a:solidFill>
                  <a:schemeClr val="accent1"/>
                </a:solidFill>
              </a:rPr>
              <a:t> </a:t>
            </a:r>
            <a:r>
              <a:rPr lang="en-US" altLang="en-US" dirty="0">
                <a:solidFill>
                  <a:schemeClr val="accent1"/>
                </a:solidFill>
                <a:latin typeface="Courier New" pitchFamily="49" charset="0"/>
              </a:rPr>
              <a:t>BY</a:t>
            </a:r>
            <a:r>
              <a:rPr lang="en-US" altLang="en-US" dirty="0">
                <a:solidFill>
                  <a:schemeClr val="accent1"/>
                </a:solidFill>
              </a:rPr>
              <a:t> clause must be added to count the last names for each</a:t>
            </a:r>
            <a:r>
              <a:rPr lang="en-US" altLang="en-US" dirty="0">
                <a:solidFill>
                  <a:schemeClr val="accent1"/>
                </a:solidFill>
                <a:latin typeface="Courier New" pitchFamily="49" charset="0"/>
              </a:rPr>
              <a:t> department_id</a:t>
            </a:r>
            <a:r>
              <a:rPr lang="en-US" altLang="en-US" dirty="0">
                <a:solidFill>
                  <a:schemeClr val="accent1"/>
                </a:solidFill>
              </a:rPr>
              <a:t>.</a:t>
            </a:r>
          </a:p>
        </p:txBody>
      </p:sp>
      <p:sp>
        <p:nvSpPr>
          <p:cNvPr id="43016" name="Text Box 20"/>
          <p:cNvSpPr txBox="1">
            <a:spLocks noChangeArrowheads="1"/>
          </p:cNvSpPr>
          <p:nvPr/>
        </p:nvSpPr>
        <p:spPr bwMode="gray">
          <a:xfrm>
            <a:off x="12801600" y="6558891"/>
            <a:ext cx="4550811" cy="180049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dirty="0">
                <a:solidFill>
                  <a:schemeClr val="accent1"/>
                </a:solidFill>
              </a:rPr>
              <a:t>Either add </a:t>
            </a:r>
            <a:r>
              <a:rPr lang="en-US" altLang="en-US" dirty="0">
                <a:solidFill>
                  <a:schemeClr val="accent1"/>
                </a:solidFill>
                <a:latin typeface="Courier New" pitchFamily="49" charset="0"/>
              </a:rPr>
              <a:t>job_id</a:t>
            </a:r>
            <a:r>
              <a:rPr lang="en-US" altLang="en-US" dirty="0">
                <a:solidFill>
                  <a:schemeClr val="accent1"/>
                </a:solidFill>
              </a:rPr>
              <a:t> in the </a:t>
            </a:r>
            <a:r>
              <a:rPr lang="en-US" altLang="en-US" dirty="0">
                <a:solidFill>
                  <a:schemeClr val="accent1"/>
                </a:solidFill>
                <a:latin typeface="Courier New" pitchFamily="49" charset="0"/>
              </a:rPr>
              <a:t>GROUP</a:t>
            </a:r>
            <a:r>
              <a:rPr lang="en-US" altLang="en-US" dirty="0">
                <a:solidFill>
                  <a:schemeClr val="accent1"/>
                </a:solidFill>
              </a:rPr>
              <a:t> </a:t>
            </a:r>
            <a:r>
              <a:rPr lang="en-US" altLang="en-US" dirty="0">
                <a:solidFill>
                  <a:schemeClr val="accent1"/>
                </a:solidFill>
                <a:latin typeface="Courier New" pitchFamily="49" charset="0"/>
              </a:rPr>
              <a:t>BY</a:t>
            </a:r>
            <a:r>
              <a:rPr lang="en-US" altLang="en-US" dirty="0">
                <a:solidFill>
                  <a:schemeClr val="accent1"/>
                </a:solidFill>
              </a:rPr>
              <a:t> clause or remove the </a:t>
            </a:r>
            <a:r>
              <a:rPr lang="en-US" altLang="en-US" dirty="0">
                <a:solidFill>
                  <a:schemeClr val="accent1"/>
                </a:solidFill>
                <a:latin typeface="Courier New" pitchFamily="49" charset="0"/>
              </a:rPr>
              <a:t>job_id</a:t>
            </a:r>
            <a:r>
              <a:rPr lang="en-US" altLang="en-US" dirty="0">
                <a:solidFill>
                  <a:schemeClr val="accent1"/>
                </a:solidFill>
              </a:rPr>
              <a:t> column from the </a:t>
            </a:r>
            <a:r>
              <a:rPr lang="en-US" altLang="en-US" dirty="0">
                <a:solidFill>
                  <a:schemeClr val="accent1"/>
                </a:solidFill>
                <a:latin typeface="Courier New" pitchFamily="49" charset="0"/>
              </a:rPr>
              <a:t>SELECT</a:t>
            </a:r>
            <a:r>
              <a:rPr lang="en-US" altLang="en-US" dirty="0">
                <a:solidFill>
                  <a:schemeClr val="accent1"/>
                </a:solidFill>
              </a:rPr>
              <a:t> list.</a:t>
            </a:r>
          </a:p>
        </p:txBody>
      </p:sp>
      <p:pic>
        <p:nvPicPr>
          <p:cNvPr id="43017" name="Picture 25" descr="C:\salome_official\projects\11gR2_SQL 1\screenshots\les5_19s_a1.gif"/>
          <p:cNvPicPr>
            <a:picLocks noChangeAspect="1" noChangeArrowheads="1"/>
          </p:cNvPicPr>
          <p:nvPr/>
        </p:nvPicPr>
        <p:blipFill>
          <a:blip r:embed="rId4" cstate="print"/>
          <a:srcRect/>
          <a:stretch>
            <a:fillRect/>
          </a:stretch>
        </p:blipFill>
        <p:spPr bwMode="auto">
          <a:xfrm>
            <a:off x="1838855" y="4640646"/>
            <a:ext cx="5057775" cy="583407"/>
          </a:xfrm>
          <a:prstGeom prst="rect">
            <a:avLst/>
          </a:prstGeom>
          <a:noFill/>
          <a:ln w="9525">
            <a:noFill/>
            <a:miter lim="800000"/>
            <a:headEnd/>
            <a:tailEnd/>
          </a:ln>
        </p:spPr>
      </p:pic>
      <p:pic>
        <p:nvPicPr>
          <p:cNvPr id="43018" name="Picture 26" descr="C:\salome_official\projects\11gR2_SQL 1\screenshots\les5_19s_b1.gif"/>
          <p:cNvPicPr>
            <a:picLocks noChangeAspect="1" noChangeArrowheads="1"/>
          </p:cNvPicPr>
          <p:nvPr/>
        </p:nvPicPr>
        <p:blipFill>
          <a:blip r:embed="rId5" cstate="print"/>
          <a:srcRect/>
          <a:stretch>
            <a:fillRect/>
          </a:stretch>
        </p:blipFill>
        <p:spPr bwMode="auto">
          <a:xfrm>
            <a:off x="1838855" y="7872462"/>
            <a:ext cx="4371975" cy="583406"/>
          </a:xfrm>
          <a:prstGeom prst="rect">
            <a:avLst/>
          </a:prstGeom>
          <a:noFill/>
          <a:ln w="9525">
            <a:noFill/>
            <a:miter lim="800000"/>
            <a:headEnd/>
            <a:tailEnd/>
          </a:ln>
        </p:spPr>
      </p:pic>
      <p:sp>
        <p:nvSpPr>
          <p:cNvPr id="14" name="Content Placeholder 2"/>
          <p:cNvSpPr txBox="1">
            <a:spLocks/>
          </p:cNvSpPr>
          <p:nvPr/>
        </p:nvSpPr>
        <p:spPr bwMode="gray">
          <a:xfrm>
            <a:off x="935589" y="3479435"/>
            <a:ext cx="10997046"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COUNT(last_name)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16" name="Content Placeholder 2"/>
          <p:cNvSpPr txBox="1">
            <a:spLocks/>
          </p:cNvSpPr>
          <p:nvPr/>
        </p:nvSpPr>
        <p:spPr bwMode="gray">
          <a:xfrm>
            <a:off x="935589" y="6223260"/>
            <a:ext cx="10997046" cy="149215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job_id, COUNT(last_name)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sp>
        <p:nvSpPr>
          <p:cNvPr id="15" name="Oval 15"/>
          <p:cNvSpPr>
            <a:spLocks noChangeArrowheads="1"/>
          </p:cNvSpPr>
          <p:nvPr/>
        </p:nvSpPr>
        <p:spPr bwMode="blackWhite">
          <a:xfrm>
            <a:off x="11087100" y="3745703"/>
            <a:ext cx="507182"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1</a:t>
            </a:r>
          </a:p>
        </p:txBody>
      </p:sp>
      <p:sp>
        <p:nvSpPr>
          <p:cNvPr id="17" name="Oval 16"/>
          <p:cNvSpPr>
            <a:spLocks noChangeArrowheads="1"/>
          </p:cNvSpPr>
          <p:nvPr/>
        </p:nvSpPr>
        <p:spPr bwMode="blackWhite">
          <a:xfrm>
            <a:off x="11087100" y="6713351"/>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Arial" panose="020B0604020202020204" pitchFamily="34" charset="0"/>
                <a:cs typeface="Arial" panose="020B0604020202020204" pitchFamily="34" charset="0"/>
              </a:rPr>
              <a:t>2</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7428" y="8706556"/>
            <a:ext cx="11728572" cy="657143"/>
          </a:xfrm>
          <a:prstGeom prst="rect">
            <a:avLst/>
          </a:prstGeom>
          <a:ln>
            <a:solidFill>
              <a:schemeClr val="tx1"/>
            </a:solid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7428" y="5518067"/>
            <a:ext cx="12000000" cy="457143"/>
          </a:xfrm>
          <a:prstGeom prst="rect">
            <a:avLst/>
          </a:prstGeom>
          <a:ln>
            <a:solidFill>
              <a:schemeClr val="tx1"/>
            </a:solidFill>
          </a:ln>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001" y="5427043"/>
            <a:ext cx="624050" cy="628850"/>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001" y="8706556"/>
            <a:ext cx="624050" cy="62885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6404" y="4640646"/>
            <a:ext cx="525067" cy="583407"/>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6404" y="7888313"/>
            <a:ext cx="525067" cy="583407"/>
          </a:xfrm>
          <a:prstGeom prst="rect">
            <a:avLst/>
          </a:prstGeom>
        </p:spPr>
      </p:pic>
      <p:grpSp>
        <p:nvGrpSpPr>
          <p:cNvPr id="28" name="Group 27">
            <a:extLst>
              <a:ext uri="{FF2B5EF4-FFF2-40B4-BE49-F238E27FC236}">
                <a16:creationId xmlns:a16="http://schemas.microsoft.com/office/drawing/2014/main" xmlns="" id="{81348DCB-07BB-47A4-B536-5685E3F9A4B2}"/>
              </a:ext>
            </a:extLst>
          </p:cNvPr>
          <p:cNvGrpSpPr/>
          <p:nvPr/>
        </p:nvGrpSpPr>
        <p:grpSpPr>
          <a:xfrm>
            <a:off x="1131095" y="7680152"/>
            <a:ext cx="454818" cy="457200"/>
            <a:chOff x="1131095" y="4510802"/>
            <a:chExt cx="454818" cy="457200"/>
          </a:xfrm>
        </p:grpSpPr>
        <p:sp>
          <p:nvSpPr>
            <p:cNvPr id="29" name="Line 17">
              <a:extLst>
                <a:ext uri="{FF2B5EF4-FFF2-40B4-BE49-F238E27FC236}">
                  <a16:creationId xmlns:a16="http://schemas.microsoft.com/office/drawing/2014/main" xmlns="" id="{5061218C-D049-44AA-94F7-B4B5950AE967}"/>
                </a:ext>
              </a:extLst>
            </p:cNvPr>
            <p:cNvSpPr>
              <a:spLocks noChangeShapeType="1"/>
            </p:cNvSpPr>
            <p:nvPr/>
          </p:nvSpPr>
          <p:spPr bwMode="gray">
            <a:xfrm>
              <a:off x="1131095" y="4968002"/>
              <a:ext cx="454818" cy="0"/>
            </a:xfrm>
            <a:prstGeom prst="line">
              <a:avLst/>
            </a:prstGeom>
            <a:noFill/>
            <a:ln w="28575">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30" name="Line 18">
              <a:extLst>
                <a:ext uri="{FF2B5EF4-FFF2-40B4-BE49-F238E27FC236}">
                  <a16:creationId xmlns:a16="http://schemas.microsoft.com/office/drawing/2014/main" xmlns="" id="{EFCAF99C-9AA4-4292-88E4-DE6AE8745E73}"/>
                </a:ext>
              </a:extLst>
            </p:cNvPr>
            <p:cNvSpPr>
              <a:spLocks noChangeShapeType="1"/>
            </p:cNvSpPr>
            <p:nvPr/>
          </p:nvSpPr>
          <p:spPr bwMode="gray">
            <a:xfrm>
              <a:off x="1133475" y="4510802"/>
              <a:ext cx="0" cy="457200"/>
            </a:xfrm>
            <a:prstGeom prst="line">
              <a:avLst/>
            </a:prstGeom>
            <a:noFill/>
            <a:ln w="28575">
              <a:solidFill>
                <a:schemeClr val="accent1"/>
              </a:solidFill>
              <a:round/>
              <a:headEnd type="non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grpSp>
    </p:spTree>
    <p:custDataLst>
      <p:tags r:id="rId1"/>
    </p:custDataLst>
    <p:extLst>
      <p:ext uri="{BB962C8B-B14F-4D97-AF65-F5344CB8AC3E}">
        <p14:creationId xmlns:p14="http://schemas.microsoft.com/office/powerpoint/2010/main" val="106323439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000" dirty="0">
                <a:latin typeface="+mj-lt"/>
              </a:rPr>
              <a:t>Illegal Queries Using Group Functions in a </a:t>
            </a:r>
            <a:r>
              <a:rPr lang="en-US" altLang="en-US" sz="5000" dirty="0">
                <a:latin typeface="Courier New" panose="02070309020205020404" pitchFamily="49" charset="0"/>
                <a:cs typeface="Courier New" panose="02070309020205020404" pitchFamily="49" charset="0"/>
              </a:rPr>
              <a:t>WHERE</a:t>
            </a:r>
            <a:r>
              <a:rPr lang="en-US" altLang="en-US" sz="5000" dirty="0">
                <a:latin typeface="+mj-lt"/>
              </a:rPr>
              <a:t> Clause</a:t>
            </a:r>
          </a:p>
        </p:txBody>
      </p:sp>
      <p:sp>
        <p:nvSpPr>
          <p:cNvPr id="45059" name="Rectangle 8"/>
          <p:cNvSpPr>
            <a:spLocks noGrp="1" noChangeArrowheads="1"/>
          </p:cNvSpPr>
          <p:nvPr>
            <p:ph idx="1"/>
          </p:nvPr>
        </p:nvSpPr>
        <p:spPr>
          <a:xfrm>
            <a:off x="933451" y="2263180"/>
            <a:ext cx="16421100" cy="112075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You use the </a:t>
            </a:r>
            <a:r>
              <a:rPr lang="en-US" altLang="en-US" dirty="0">
                <a:latin typeface="Courier New" panose="02070309020205020404" pitchFamily="49" charset="0"/>
                <a:cs typeface="Courier New" panose="02070309020205020404" pitchFamily="49" charset="0"/>
              </a:rPr>
              <a:t>HAVING</a:t>
            </a:r>
            <a:r>
              <a:rPr lang="en-US" altLang="en-US" dirty="0">
                <a:latin typeface="+mn-lt"/>
              </a:rPr>
              <a:t> clause to restrict groups using a group function.</a:t>
            </a:r>
          </a:p>
          <a:p>
            <a:pPr lvl="1"/>
            <a:r>
              <a:rPr lang="en-US" altLang="en-US" dirty="0">
                <a:latin typeface="+mn-lt"/>
              </a:rPr>
              <a:t>You cannot use group functions in the </a:t>
            </a:r>
            <a:r>
              <a:rPr lang="en-US" altLang="en-US" dirty="0">
                <a:latin typeface="Courier New" panose="02070309020205020404" pitchFamily="49" charset="0"/>
                <a:cs typeface="Courier New" panose="02070309020205020404" pitchFamily="49" charset="0"/>
              </a:rPr>
              <a:t>WHERE</a:t>
            </a:r>
            <a:r>
              <a:rPr lang="en-US" altLang="en-US" dirty="0">
                <a:latin typeface="+mn-lt"/>
              </a:rPr>
              <a:t> clause.</a:t>
            </a:r>
          </a:p>
        </p:txBody>
      </p:sp>
      <p:grpSp>
        <p:nvGrpSpPr>
          <p:cNvPr id="11" name="Group 10">
            <a:extLst>
              <a:ext uri="{FF2B5EF4-FFF2-40B4-BE49-F238E27FC236}">
                <a16:creationId xmlns:a16="http://schemas.microsoft.com/office/drawing/2014/main" xmlns="" id="{4263B334-D228-48C5-A804-A1A2FC2BB1CD}"/>
              </a:ext>
            </a:extLst>
          </p:cNvPr>
          <p:cNvGrpSpPr/>
          <p:nvPr/>
        </p:nvGrpSpPr>
        <p:grpSpPr>
          <a:xfrm>
            <a:off x="1140801" y="4081965"/>
            <a:ext cx="16006399" cy="4477969"/>
            <a:chOff x="1731534" y="3875471"/>
            <a:chExt cx="16006399" cy="4477969"/>
          </a:xfrm>
        </p:grpSpPr>
        <p:sp>
          <p:nvSpPr>
            <p:cNvPr id="45060" name="Text Box 6"/>
            <p:cNvSpPr txBox="1">
              <a:spLocks noChangeArrowheads="1"/>
            </p:cNvSpPr>
            <p:nvPr/>
          </p:nvSpPr>
          <p:spPr bwMode="auto">
            <a:xfrm>
              <a:off x="14401801" y="6638940"/>
              <a:ext cx="3336132" cy="1384995"/>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r>
                <a:rPr lang="en-US" altLang="en-US" dirty="0">
                  <a:solidFill>
                    <a:srgbClr val="FF3300"/>
                  </a:solidFill>
                  <a:latin typeface="+mn-lt"/>
                </a:rPr>
                <a:t>Cannot use a group function in a </a:t>
              </a:r>
              <a:r>
                <a:rPr lang="en-US" altLang="en-US" dirty="0">
                  <a:solidFill>
                    <a:srgbClr val="FF3300"/>
                  </a:solidFill>
                  <a:latin typeface="Courier New" panose="02070309020205020404" pitchFamily="49" charset="0"/>
                  <a:cs typeface="Courier New" panose="02070309020205020404" pitchFamily="49" charset="0"/>
                </a:rPr>
                <a:t>WHERE</a:t>
              </a:r>
              <a:r>
                <a:rPr lang="en-US" altLang="en-US" dirty="0">
                  <a:solidFill>
                    <a:srgbClr val="FF3300"/>
                  </a:solidFill>
                  <a:latin typeface="+mn-lt"/>
                </a:rPr>
                <a:t> clause</a:t>
              </a:r>
            </a:p>
          </p:txBody>
        </p:sp>
        <p:pic>
          <p:nvPicPr>
            <p:cNvPr id="45061" name="Picture 7"/>
            <p:cNvPicPr>
              <a:picLocks noChangeAspect="1" noChangeArrowheads="1"/>
            </p:cNvPicPr>
            <p:nvPr/>
          </p:nvPicPr>
          <p:blipFill>
            <a:blip r:embed="rId4" cstate="print"/>
            <a:srcRect/>
            <a:stretch>
              <a:fillRect/>
            </a:stretch>
          </p:blipFill>
          <p:spPr bwMode="auto">
            <a:xfrm>
              <a:off x="2524306" y="6638940"/>
              <a:ext cx="6205538" cy="1714500"/>
            </a:xfrm>
            <a:prstGeom prst="rect">
              <a:avLst/>
            </a:prstGeom>
            <a:noFill/>
            <a:ln w="28575">
              <a:noFill/>
              <a:miter lim="800000"/>
              <a:headEnd type="none" w="sm" len="sm"/>
              <a:tailEnd type="none" w="sm" len="sm"/>
            </a:ln>
          </p:spPr>
        </p:pic>
        <p:sp>
          <p:nvSpPr>
            <p:cNvPr id="7" name="Content Placeholder 2"/>
            <p:cNvSpPr txBox="1">
              <a:spLocks/>
            </p:cNvSpPr>
            <p:nvPr/>
          </p:nvSpPr>
          <p:spPr bwMode="gray">
            <a:xfrm>
              <a:off x="3645478" y="3875471"/>
              <a:ext cx="10997046"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AVG(salary) &gt; 8000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cxnSp>
          <p:nvCxnSpPr>
            <p:cNvPr id="4" name="Elbow Connector 3"/>
            <p:cNvCxnSpPr>
              <a:cxnSpLocks/>
              <a:endCxn id="45060" idx="0"/>
            </p:cNvCxnSpPr>
            <p:nvPr/>
          </p:nvCxnSpPr>
          <p:spPr bwMode="auto">
            <a:xfrm>
              <a:off x="7745974" y="4850764"/>
              <a:ext cx="8323893" cy="1788176"/>
            </a:xfrm>
            <a:prstGeom prst="bentConnector2">
              <a:avLst/>
            </a:prstGeom>
            <a:noFill/>
            <a:ln w="28575" cap="flat" cmpd="sng" algn="ctr">
              <a:solidFill>
                <a:schemeClr val="accent1"/>
              </a:solidFill>
              <a:prstDash val="solid"/>
              <a:round/>
              <a:headEnd type="none" w="sm" len="sm"/>
              <a:tailEnd type="triangle" w="lg" len="lg"/>
            </a:ln>
            <a:effectLst/>
          </p:spPr>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4080" y="6638940"/>
              <a:ext cx="4364286" cy="334287"/>
            </a:xfrm>
            <a:prstGeom prst="rect">
              <a:avLst/>
            </a:prstGeom>
            <a:ln>
              <a:solidFill>
                <a:schemeClr val="tx1"/>
              </a:solidFill>
            </a:ln>
          </p:spPr>
        </p:pic>
        <p:pic>
          <p:nvPicPr>
            <p:cNvPr id="14" name="Picture 13">
              <a:extLst>
                <a:ext uri="{FF2B5EF4-FFF2-40B4-BE49-F238E27FC236}">
                  <a16:creationId xmlns:a16="http://schemas.microsoft.com/office/drawing/2014/main" xmlns="" id="{89B76478-D8EA-47AD-8B92-E0601D9384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1867" y="6583660"/>
              <a:ext cx="713832" cy="719323"/>
            </a:xfrm>
            <a:prstGeom prst="rect">
              <a:avLst/>
            </a:prstGeom>
          </p:spPr>
        </p:pic>
        <p:pic>
          <p:nvPicPr>
            <p:cNvPr id="15" name="Picture 14">
              <a:extLst>
                <a:ext uri="{FF2B5EF4-FFF2-40B4-BE49-F238E27FC236}">
                  <a16:creationId xmlns:a16="http://schemas.microsoft.com/office/drawing/2014/main" xmlns="" id="{B8E14856-0635-4D32-98C2-BE40C9C460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1534" y="6583660"/>
              <a:ext cx="589597" cy="655107"/>
            </a:xfrm>
            <a:prstGeom prst="rect">
              <a:avLst/>
            </a:prstGeom>
          </p:spPr>
        </p:pic>
      </p:grpSp>
    </p:spTree>
    <p:custDataLst>
      <p:tags r:id="rId1"/>
    </p:custDataLst>
    <p:extLst>
      <p:ext uri="{BB962C8B-B14F-4D97-AF65-F5344CB8AC3E}">
        <p14:creationId xmlns:p14="http://schemas.microsoft.com/office/powerpoint/2010/main" val="223883499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Restricting Group Results</a:t>
            </a:r>
          </a:p>
        </p:txBody>
      </p:sp>
      <p:grpSp>
        <p:nvGrpSpPr>
          <p:cNvPr id="4" name="Group 3">
            <a:extLst>
              <a:ext uri="{FF2B5EF4-FFF2-40B4-BE49-F238E27FC236}">
                <a16:creationId xmlns:a16="http://schemas.microsoft.com/office/drawing/2014/main" xmlns="" id="{0D760513-22AA-4C68-9FB6-DBEC671D63CC}"/>
              </a:ext>
            </a:extLst>
          </p:cNvPr>
          <p:cNvGrpSpPr/>
          <p:nvPr/>
        </p:nvGrpSpPr>
        <p:grpSpPr>
          <a:xfrm>
            <a:off x="4368255" y="2407196"/>
            <a:ext cx="9551491" cy="6890379"/>
            <a:chOff x="4205288" y="2582558"/>
            <a:chExt cx="9551491" cy="6890379"/>
          </a:xfrm>
        </p:grpSpPr>
        <p:pic>
          <p:nvPicPr>
            <p:cNvPr id="47107" name="Picture 28" descr="C:\salome_official\projects\11gR2\screenshots\les5_13s_a.gif"/>
            <p:cNvPicPr>
              <a:picLocks noChangeAspect="1" noChangeArrowheads="1"/>
            </p:cNvPicPr>
            <p:nvPr/>
          </p:nvPicPr>
          <p:blipFill>
            <a:blip r:embed="rId4" cstate="print"/>
            <a:srcRect/>
            <a:stretch>
              <a:fillRect/>
            </a:stretch>
          </p:blipFill>
          <p:spPr bwMode="auto">
            <a:xfrm>
              <a:off x="4362450" y="3148335"/>
              <a:ext cx="3943350" cy="4800600"/>
            </a:xfrm>
            <a:prstGeom prst="rect">
              <a:avLst/>
            </a:prstGeom>
            <a:noFill/>
            <a:ln w="12700">
              <a:solidFill>
                <a:schemeClr val="tx1"/>
              </a:solidFill>
              <a:miter lim="800000"/>
              <a:headEnd/>
              <a:tailEnd/>
            </a:ln>
          </p:spPr>
        </p:pic>
        <p:pic>
          <p:nvPicPr>
            <p:cNvPr id="47108" name="Picture 29" descr="C:\salome_official\projects\11gR2\screenshots\les5_13_b.gif"/>
            <p:cNvPicPr>
              <a:picLocks noChangeAspect="1" noChangeArrowheads="1"/>
            </p:cNvPicPr>
            <p:nvPr/>
          </p:nvPicPr>
          <p:blipFill>
            <a:blip r:embed="rId5" cstate="print"/>
            <a:srcRect/>
            <a:stretch>
              <a:fillRect/>
            </a:stretch>
          </p:blipFill>
          <p:spPr bwMode="auto">
            <a:xfrm>
              <a:off x="4348163" y="8372797"/>
              <a:ext cx="3943350" cy="1028700"/>
            </a:xfrm>
            <a:prstGeom prst="rect">
              <a:avLst/>
            </a:prstGeom>
            <a:noFill/>
            <a:ln w="12700">
              <a:solidFill>
                <a:schemeClr val="tx1"/>
              </a:solidFill>
              <a:miter lim="800000"/>
              <a:headEnd/>
              <a:tailEnd/>
            </a:ln>
          </p:spPr>
        </p:pic>
        <p:sp>
          <p:nvSpPr>
            <p:cNvPr id="47109" name="Rectangle 4"/>
            <p:cNvSpPr>
              <a:spLocks noChangeArrowheads="1"/>
            </p:cNvSpPr>
            <p:nvPr/>
          </p:nvSpPr>
          <p:spPr bwMode="auto">
            <a:xfrm>
              <a:off x="4205288" y="2582558"/>
              <a:ext cx="2119313" cy="552450"/>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000000"/>
                  </a:solidFill>
                  <a:latin typeface="Courier New" pitchFamily="49" charset="0"/>
                </a:rPr>
                <a:t>EMPLOYEES</a:t>
              </a:r>
            </a:p>
          </p:txBody>
        </p:sp>
        <p:sp>
          <p:nvSpPr>
            <p:cNvPr id="47110" name="Text Box 8"/>
            <p:cNvSpPr txBox="1">
              <a:spLocks noChangeArrowheads="1"/>
            </p:cNvSpPr>
            <p:nvPr/>
          </p:nvSpPr>
          <p:spPr bwMode="auto">
            <a:xfrm>
              <a:off x="4210050" y="7753672"/>
              <a:ext cx="552450"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47111" name="Rectangle 10"/>
            <p:cNvSpPr>
              <a:spLocks noChangeArrowheads="1"/>
            </p:cNvSpPr>
            <p:nvPr/>
          </p:nvSpPr>
          <p:spPr bwMode="gray">
            <a:xfrm>
              <a:off x="7172328" y="3853184"/>
              <a:ext cx="1119186" cy="276227"/>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47112" name="Rectangle 12"/>
            <p:cNvSpPr>
              <a:spLocks noChangeArrowheads="1"/>
            </p:cNvSpPr>
            <p:nvPr/>
          </p:nvSpPr>
          <p:spPr bwMode="gray">
            <a:xfrm>
              <a:off x="7196138" y="7242197"/>
              <a:ext cx="1095375" cy="335262"/>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47114" name="Freeform 17"/>
            <p:cNvSpPr>
              <a:spLocks/>
            </p:cNvSpPr>
            <p:nvPr/>
          </p:nvSpPr>
          <p:spPr bwMode="gray">
            <a:xfrm>
              <a:off x="8323809" y="3124524"/>
              <a:ext cx="1485900" cy="6348413"/>
            </a:xfrm>
            <a:custGeom>
              <a:avLst/>
              <a:gdLst>
                <a:gd name="T0" fmla="*/ 0 w 1687"/>
                <a:gd name="T1" fmla="*/ 2147483646 h 2722"/>
                <a:gd name="T2" fmla="*/ 0 w 1687"/>
                <a:gd name="T3" fmla="*/ 0 h 2722"/>
                <a:gd name="T4" fmla="*/ 2147483646 w 1687"/>
                <a:gd name="T5" fmla="*/ 2147483646 h 2722"/>
                <a:gd name="T6" fmla="*/ 2147483646 w 1687"/>
                <a:gd name="T7" fmla="*/ 2147483646 h 2722"/>
                <a:gd name="T8" fmla="*/ 0 w 1687"/>
                <a:gd name="T9" fmla="*/ 2147483646 h 2722"/>
                <a:gd name="T10" fmla="*/ 0 60000 65536"/>
                <a:gd name="T11" fmla="*/ 0 60000 65536"/>
                <a:gd name="T12" fmla="*/ 0 60000 65536"/>
                <a:gd name="T13" fmla="*/ 0 60000 65536"/>
                <a:gd name="T14" fmla="*/ 0 60000 65536"/>
                <a:gd name="T15" fmla="*/ 0 w 1687"/>
                <a:gd name="T16" fmla="*/ 0 h 2722"/>
                <a:gd name="T17" fmla="*/ 1687 w 1687"/>
                <a:gd name="T18" fmla="*/ 2722 h 2722"/>
              </a:gdLst>
              <a:ahLst/>
              <a:cxnLst>
                <a:cxn ang="T10">
                  <a:pos x="T0" y="T1"/>
                </a:cxn>
                <a:cxn ang="T11">
                  <a:pos x="T2" y="T3"/>
                </a:cxn>
                <a:cxn ang="T12">
                  <a:pos x="T4" y="T5"/>
                </a:cxn>
                <a:cxn ang="T13">
                  <a:pos x="T6" y="T7"/>
                </a:cxn>
                <a:cxn ang="T14">
                  <a:pos x="T8" y="T9"/>
                </a:cxn>
              </a:cxnLst>
              <a:rect l="T15" t="T16" r="T17" b="T18"/>
              <a:pathLst>
                <a:path w="1687" h="2722">
                  <a:moveTo>
                    <a:pt x="0" y="2721"/>
                  </a:moveTo>
                  <a:lnTo>
                    <a:pt x="0" y="0"/>
                  </a:lnTo>
                  <a:lnTo>
                    <a:pt x="1686" y="1016"/>
                  </a:lnTo>
                  <a:lnTo>
                    <a:pt x="1686" y="1705"/>
                  </a:lnTo>
                  <a:lnTo>
                    <a:pt x="0" y="2721"/>
                  </a:lnTo>
                </a:path>
              </a:pathLst>
            </a:custGeom>
            <a:solidFill>
              <a:srgbClr val="CBF1F9"/>
            </a:solid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47115" name="Rectangle 18"/>
            <p:cNvSpPr>
              <a:spLocks noChangeArrowheads="1"/>
            </p:cNvSpPr>
            <p:nvPr/>
          </p:nvSpPr>
          <p:spPr bwMode="auto">
            <a:xfrm>
              <a:off x="9589591" y="4261598"/>
              <a:ext cx="3298825" cy="970459"/>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000000"/>
                  </a:solidFill>
                  <a:latin typeface="+mn-lt"/>
                </a:rPr>
                <a:t>The maximum salary per department when it is</a:t>
              </a:r>
            </a:p>
            <a:p>
              <a:r>
                <a:rPr lang="en-US" altLang="en-US" dirty="0">
                  <a:solidFill>
                    <a:srgbClr val="000000"/>
                  </a:solidFill>
                  <a:latin typeface="+mn-lt"/>
                </a:rPr>
                <a:t>greater than $10,000</a:t>
              </a:r>
            </a:p>
          </p:txBody>
        </p:sp>
        <p:sp>
          <p:nvSpPr>
            <p:cNvPr id="47116" name="Rectangle 23"/>
            <p:cNvSpPr>
              <a:spLocks noChangeArrowheads="1"/>
            </p:cNvSpPr>
            <p:nvPr/>
          </p:nvSpPr>
          <p:spPr bwMode="gray">
            <a:xfrm>
              <a:off x="7184529" y="8734749"/>
              <a:ext cx="1095375" cy="328613"/>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47117" name="Rectangle 26"/>
            <p:cNvSpPr>
              <a:spLocks noChangeArrowheads="1"/>
            </p:cNvSpPr>
            <p:nvPr/>
          </p:nvSpPr>
          <p:spPr bwMode="gray">
            <a:xfrm>
              <a:off x="4357689" y="3853185"/>
              <a:ext cx="3933824" cy="6858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47118" name="Rectangle 14"/>
            <p:cNvSpPr>
              <a:spLocks noChangeArrowheads="1"/>
            </p:cNvSpPr>
            <p:nvPr/>
          </p:nvSpPr>
          <p:spPr bwMode="gray">
            <a:xfrm>
              <a:off x="4348162" y="8372797"/>
              <a:ext cx="3931741" cy="6858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47119" name="Picture 30" descr="C:\salome_official\projects\11gR2\screenshots\les5_21s_c.gif"/>
            <p:cNvPicPr>
              <a:picLocks noChangeAspect="1" noChangeArrowheads="1"/>
            </p:cNvPicPr>
            <p:nvPr/>
          </p:nvPicPr>
          <p:blipFill>
            <a:blip r:embed="rId6" cstate="print"/>
            <a:srcRect/>
            <a:stretch>
              <a:fillRect/>
            </a:stretch>
          </p:blipFill>
          <p:spPr bwMode="auto">
            <a:xfrm>
              <a:off x="9708654" y="5420049"/>
              <a:ext cx="4048125" cy="1728788"/>
            </a:xfrm>
            <a:prstGeom prst="rect">
              <a:avLst/>
            </a:prstGeom>
            <a:noFill/>
            <a:ln w="12700">
              <a:solidFill>
                <a:schemeClr val="tx1"/>
              </a:solidFill>
              <a:miter lim="800000"/>
              <a:headEnd/>
              <a:tailEnd/>
            </a:ln>
          </p:spPr>
        </p:pic>
        <p:sp>
          <p:nvSpPr>
            <p:cNvPr id="47113" name="Rectangle 13"/>
            <p:cNvSpPr>
              <a:spLocks noChangeArrowheads="1"/>
            </p:cNvSpPr>
            <p:nvPr/>
          </p:nvSpPr>
          <p:spPr bwMode="gray">
            <a:xfrm>
              <a:off x="4357689" y="7246962"/>
              <a:ext cx="3933824" cy="70485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spTree>
    <p:custDataLst>
      <p:tags r:id="rId1"/>
    </p:custDataLst>
    <p:extLst>
      <p:ext uri="{BB962C8B-B14F-4D97-AF65-F5344CB8AC3E}">
        <p14:creationId xmlns:p14="http://schemas.microsoft.com/office/powerpoint/2010/main" val="164031405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Restricting Group Results with the </a:t>
            </a:r>
            <a:r>
              <a:rPr lang="en-US" altLang="en-US" dirty="0">
                <a:latin typeface="Courier New" panose="02070309020205020404" pitchFamily="49" charset="0"/>
                <a:cs typeface="Courier New" panose="02070309020205020404" pitchFamily="49" charset="0"/>
              </a:rPr>
              <a:t>HAVING</a:t>
            </a:r>
            <a:r>
              <a:rPr lang="en-US" altLang="en-US" dirty="0">
                <a:latin typeface="+mj-lt"/>
              </a:rPr>
              <a:t> Clause</a:t>
            </a:r>
          </a:p>
        </p:txBody>
      </p:sp>
      <p:sp>
        <p:nvSpPr>
          <p:cNvPr id="49158" name="Rectangle 7"/>
          <p:cNvSpPr>
            <a:spLocks noGrp="1" noChangeArrowheads="1"/>
          </p:cNvSpPr>
          <p:nvPr>
            <p:ph idx="1"/>
          </p:nvPr>
        </p:nvSpPr>
        <p:spPr>
          <a:xfrm>
            <a:off x="932689" y="2263180"/>
            <a:ext cx="15412111" cy="22210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When you use the </a:t>
            </a:r>
            <a:r>
              <a:rPr lang="en-US" altLang="en-US" dirty="0">
                <a:latin typeface="Courier New" panose="02070309020205020404" pitchFamily="49" charset="0"/>
                <a:cs typeface="Courier New" panose="02070309020205020404" pitchFamily="49" charset="0"/>
              </a:rPr>
              <a:t>HAVING</a:t>
            </a:r>
            <a:r>
              <a:rPr lang="en-US" altLang="en-US" dirty="0">
                <a:latin typeface="+mn-lt"/>
              </a:rPr>
              <a:t> clause, the Oracle server restricts groups as follows:</a:t>
            </a:r>
          </a:p>
          <a:p>
            <a:pPr lvl="1"/>
            <a:r>
              <a:rPr lang="en-US" altLang="en-US" dirty="0">
                <a:latin typeface="+mn-lt"/>
              </a:rPr>
              <a:t>Rows are grouped.</a:t>
            </a:r>
          </a:p>
          <a:p>
            <a:pPr lvl="1"/>
            <a:r>
              <a:rPr lang="en-US" altLang="en-US" dirty="0">
                <a:latin typeface="+mn-lt"/>
              </a:rPr>
              <a:t>The group function is applied.</a:t>
            </a:r>
          </a:p>
          <a:p>
            <a:pPr lvl="1"/>
            <a:r>
              <a:rPr lang="en-US" altLang="en-US" dirty="0">
                <a:latin typeface="+mn-lt"/>
              </a:rPr>
              <a:t>Groups matching the </a:t>
            </a:r>
            <a:r>
              <a:rPr lang="en-US" altLang="en-US" dirty="0">
                <a:latin typeface="Courier New" panose="02070309020205020404" pitchFamily="49" charset="0"/>
                <a:cs typeface="Courier New" panose="02070309020205020404" pitchFamily="49" charset="0"/>
              </a:rPr>
              <a:t>HAVING</a:t>
            </a:r>
            <a:r>
              <a:rPr lang="en-US" altLang="en-US" dirty="0">
                <a:latin typeface="+mn-lt"/>
              </a:rPr>
              <a:t> clause are displayed.</a:t>
            </a:r>
          </a:p>
        </p:txBody>
      </p:sp>
      <p:grpSp>
        <p:nvGrpSpPr>
          <p:cNvPr id="2" name="Group 1"/>
          <p:cNvGrpSpPr/>
          <p:nvPr/>
        </p:nvGrpSpPr>
        <p:grpSpPr>
          <a:xfrm>
            <a:off x="3645477" y="5379463"/>
            <a:ext cx="10997046" cy="2835087"/>
            <a:chOff x="2428730" y="3474156"/>
            <a:chExt cx="7331364" cy="1890058"/>
          </a:xfrm>
        </p:grpSpPr>
        <p:sp>
          <p:nvSpPr>
            <p:cNvPr id="6" name="Content Placeholder 2"/>
            <p:cNvSpPr txBox="1">
              <a:spLocks/>
            </p:cNvSpPr>
            <p:nvPr/>
          </p:nvSpPr>
          <p:spPr bwMode="gray">
            <a:xfrm>
              <a:off x="2428730" y="3474156"/>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a:t>
              </a:r>
              <a:r>
                <a:rPr lang="en-US" altLang="en-US" b="1" i="1" dirty="0">
                  <a:solidFill>
                    <a:schemeClr val="tx1">
                      <a:lumMod val="75000"/>
                    </a:schemeClr>
                  </a:solidFill>
                  <a:latin typeface="Courier New" panose="02070309020205020404" pitchFamily="49" charset="0"/>
                  <a:cs typeface="Arial" panose="020B0604020202020204" pitchFamily="34" charset="0"/>
                </a:rPr>
                <a:t>group_condition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49159" name="Rectangle 5"/>
            <p:cNvSpPr>
              <a:spLocks noChangeArrowheads="1"/>
            </p:cNvSpPr>
            <p:nvPr/>
          </p:nvSpPr>
          <p:spPr bwMode="gray">
            <a:xfrm>
              <a:off x="2542017" y="4563337"/>
              <a:ext cx="1680187" cy="192021"/>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spTree>
    <p:custDataLst>
      <p:tags r:id="rId1"/>
    </p:custDataLst>
    <p:extLst>
      <p:ext uri="{BB962C8B-B14F-4D97-AF65-F5344CB8AC3E}">
        <p14:creationId xmlns:p14="http://schemas.microsoft.com/office/powerpoint/2010/main" val="295337584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HAVING</a:t>
            </a:r>
            <a:r>
              <a:rPr lang="en-US" altLang="en-US" dirty="0">
                <a:latin typeface="+mj-lt"/>
              </a:rPr>
              <a:t> Clause</a:t>
            </a:r>
          </a:p>
        </p:txBody>
      </p:sp>
      <p:grpSp>
        <p:nvGrpSpPr>
          <p:cNvPr id="10" name="Group 9">
            <a:extLst>
              <a:ext uri="{FF2B5EF4-FFF2-40B4-BE49-F238E27FC236}">
                <a16:creationId xmlns:a16="http://schemas.microsoft.com/office/drawing/2014/main" xmlns="" id="{50B2788E-F0D9-4C83-B472-D31C5CEF9C2B}"/>
              </a:ext>
            </a:extLst>
          </p:cNvPr>
          <p:cNvGrpSpPr/>
          <p:nvPr/>
        </p:nvGrpSpPr>
        <p:grpSpPr>
          <a:xfrm>
            <a:off x="2879304" y="3415308"/>
            <a:ext cx="11873777" cy="4705614"/>
            <a:chOff x="2763588" y="2790693"/>
            <a:chExt cx="11873777" cy="4705614"/>
          </a:xfrm>
        </p:grpSpPr>
        <p:sp>
          <p:nvSpPr>
            <p:cNvPr id="6" name="Content Placeholder 2"/>
            <p:cNvSpPr txBox="1">
              <a:spLocks/>
            </p:cNvSpPr>
            <p:nvPr/>
          </p:nvSpPr>
          <p:spPr bwMode="gray">
            <a:xfrm>
              <a:off x="3640319" y="2790693"/>
              <a:ext cx="10997046"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department_id, MAX(salary)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MAX(salary)&gt; 10000 ;</a:t>
              </a:r>
            </a:p>
          </p:txBody>
        </p:sp>
        <p:sp>
          <p:nvSpPr>
            <p:cNvPr id="51206" name="Rectangle 4"/>
            <p:cNvSpPr>
              <a:spLocks noChangeArrowheads="1"/>
            </p:cNvSpPr>
            <p:nvPr/>
          </p:nvSpPr>
          <p:spPr bwMode="gray">
            <a:xfrm>
              <a:off x="3743401" y="3847356"/>
              <a:ext cx="4032447" cy="288032"/>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nvGrpSpPr>
            <p:cNvPr id="7" name="Group 6">
              <a:extLst>
                <a:ext uri="{FF2B5EF4-FFF2-40B4-BE49-F238E27FC236}">
                  <a16:creationId xmlns:a16="http://schemas.microsoft.com/office/drawing/2014/main" xmlns="" id="{33065984-D42C-4DFA-A826-3AAFEABE77F8}"/>
                </a:ext>
              </a:extLst>
            </p:cNvPr>
            <p:cNvGrpSpPr/>
            <p:nvPr/>
          </p:nvGrpSpPr>
          <p:grpSpPr>
            <a:xfrm>
              <a:off x="2763588" y="5436525"/>
              <a:ext cx="10983783" cy="2059782"/>
              <a:chOff x="2763588" y="5436525"/>
              <a:chExt cx="10983783" cy="2059782"/>
            </a:xfrm>
          </p:grpSpPr>
          <p:pic>
            <p:nvPicPr>
              <p:cNvPr id="51207" name="Picture 6"/>
              <p:cNvPicPr>
                <a:picLocks noChangeAspect="1" noChangeArrowheads="1"/>
              </p:cNvPicPr>
              <p:nvPr/>
            </p:nvPicPr>
            <p:blipFill>
              <a:blip r:embed="rId4" cstate="print"/>
              <a:srcRect/>
              <a:stretch>
                <a:fillRect/>
              </a:stretch>
            </p:blipFill>
            <p:spPr bwMode="auto">
              <a:xfrm>
                <a:off x="3640319" y="5436525"/>
                <a:ext cx="5260182" cy="2059782"/>
              </a:xfrm>
              <a:prstGeom prst="rect">
                <a:avLst/>
              </a:prstGeom>
              <a:noFill/>
              <a:ln w="15875">
                <a:solidFill>
                  <a:schemeClr val="tx1"/>
                </a:solidFill>
                <a:miter lim="800000"/>
                <a:headEnd type="none" w="sm" len="sm"/>
                <a:tailEnd type="none" w="sm" len="sm"/>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0184" y="5436525"/>
                <a:ext cx="2947187" cy="1498359"/>
              </a:xfrm>
              <a:prstGeom prst="rect">
                <a:avLst/>
              </a:prstGeom>
              <a:ln>
                <a:solidFill>
                  <a:schemeClr val="tx1"/>
                </a:solidFill>
              </a:ln>
            </p:spPr>
          </p:pic>
          <p:pic>
            <p:nvPicPr>
              <p:cNvPr id="12" name="Picture 11">
                <a:extLst>
                  <a:ext uri="{FF2B5EF4-FFF2-40B4-BE49-F238E27FC236}">
                    <a16:creationId xmlns:a16="http://schemas.microsoft.com/office/drawing/2014/main" xmlns="" id="{4C503F1C-0648-404C-A921-7A7D8BE8DD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0064" y="5436525"/>
                <a:ext cx="713832" cy="719323"/>
              </a:xfrm>
              <a:prstGeom prst="rect">
                <a:avLst/>
              </a:prstGeom>
            </p:spPr>
          </p:pic>
          <p:pic>
            <p:nvPicPr>
              <p:cNvPr id="13" name="Picture 12">
                <a:extLst>
                  <a:ext uri="{FF2B5EF4-FFF2-40B4-BE49-F238E27FC236}">
                    <a16:creationId xmlns:a16="http://schemas.microsoft.com/office/drawing/2014/main" xmlns="" id="{BCDB6209-42BF-4590-8DF0-614CF27B98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3588" y="5436525"/>
                <a:ext cx="589597" cy="655107"/>
              </a:xfrm>
              <a:prstGeom prst="rect">
                <a:avLst/>
              </a:prstGeom>
            </p:spPr>
          </p:pic>
        </p:grpSp>
      </p:grpSp>
    </p:spTree>
    <p:custDataLst>
      <p:tags r:id="rId1"/>
    </p:custDataLst>
    <p:extLst>
      <p:ext uri="{BB962C8B-B14F-4D97-AF65-F5344CB8AC3E}">
        <p14:creationId xmlns:p14="http://schemas.microsoft.com/office/powerpoint/2010/main" val="199437643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HAVING</a:t>
            </a:r>
            <a:r>
              <a:rPr lang="en-US" altLang="en-US" dirty="0">
                <a:latin typeface="+mj-lt"/>
              </a:rPr>
              <a:t> Clause</a:t>
            </a:r>
          </a:p>
        </p:txBody>
      </p:sp>
      <p:grpSp>
        <p:nvGrpSpPr>
          <p:cNvPr id="5" name="Group 4">
            <a:extLst>
              <a:ext uri="{FF2B5EF4-FFF2-40B4-BE49-F238E27FC236}">
                <a16:creationId xmlns:a16="http://schemas.microsoft.com/office/drawing/2014/main" xmlns="" id="{780F6C84-4FD2-4653-87C7-DE8253E39CC5}"/>
              </a:ext>
            </a:extLst>
          </p:cNvPr>
          <p:cNvGrpSpPr/>
          <p:nvPr/>
        </p:nvGrpSpPr>
        <p:grpSpPr>
          <a:xfrm>
            <a:off x="3254884" y="2715551"/>
            <a:ext cx="11778232" cy="4855899"/>
            <a:chOff x="2864291" y="2715551"/>
            <a:chExt cx="11778232" cy="4855899"/>
          </a:xfrm>
        </p:grpSpPr>
        <p:grpSp>
          <p:nvGrpSpPr>
            <p:cNvPr id="2" name="Group 1"/>
            <p:cNvGrpSpPr/>
            <p:nvPr/>
          </p:nvGrpSpPr>
          <p:grpSpPr>
            <a:xfrm>
              <a:off x="3645477" y="2715551"/>
              <a:ext cx="10997046" cy="4855899"/>
              <a:chOff x="2428730" y="1730022"/>
              <a:chExt cx="7331364" cy="3237266"/>
            </a:xfrm>
          </p:grpSpPr>
          <p:sp>
            <p:nvSpPr>
              <p:cNvPr id="6" name="Content Placeholder 2"/>
              <p:cNvSpPr txBox="1">
                <a:spLocks/>
              </p:cNvSpPr>
              <p:nvPr/>
            </p:nvSpPr>
            <p:spPr bwMode="gray">
              <a:xfrm>
                <a:off x="2428730" y="1730022"/>
                <a:ext cx="7331364" cy="18900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job_id, SUM(salary) PAYROLL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NOT LIKE '%REP%'</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SUM(salary) &gt; 13000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SUM(salary);</a:t>
                </a:r>
              </a:p>
            </p:txBody>
          </p:sp>
          <p:sp>
            <p:nvSpPr>
              <p:cNvPr id="53254" name="Rectangle 4"/>
              <p:cNvSpPr>
                <a:spLocks noChangeArrowheads="1"/>
              </p:cNvSpPr>
              <p:nvPr/>
            </p:nvSpPr>
            <p:spPr bwMode="gray">
              <a:xfrm>
                <a:off x="2526261" y="2637455"/>
                <a:ext cx="2608044" cy="162069"/>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53255" name="Picture 6"/>
              <p:cNvPicPr>
                <a:picLocks noChangeAspect="1" noChangeArrowheads="1"/>
              </p:cNvPicPr>
              <p:nvPr/>
            </p:nvPicPr>
            <p:blipFill>
              <a:blip r:embed="rId4" cstate="print"/>
              <a:srcRect/>
              <a:stretch>
                <a:fillRect/>
              </a:stretch>
            </p:blipFill>
            <p:spPr bwMode="auto">
              <a:xfrm>
                <a:off x="2436813" y="4038600"/>
                <a:ext cx="2119313" cy="928688"/>
              </a:xfrm>
              <a:prstGeom prst="rect">
                <a:avLst/>
              </a:prstGeom>
              <a:noFill/>
              <a:ln w="12700">
                <a:solidFill>
                  <a:schemeClr val="tx1"/>
                </a:solidFill>
                <a:miter lim="800000"/>
                <a:headEnd type="none" w="sm" len="sm"/>
                <a:tailEnd type="none" w="sm" len="sm"/>
              </a:ln>
            </p:spPr>
          </p:pic>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1198" y="6268600"/>
              <a:ext cx="2489012" cy="1225931"/>
            </a:xfrm>
            <a:prstGeom prst="rect">
              <a:avLst/>
            </a:prstGeom>
            <a:ln>
              <a:solidFill>
                <a:schemeClr val="tx1"/>
              </a:solidFill>
            </a:ln>
          </p:spPr>
        </p:pic>
        <p:pic>
          <p:nvPicPr>
            <p:cNvPr id="11" name="Picture 10">
              <a:extLst>
                <a:ext uri="{FF2B5EF4-FFF2-40B4-BE49-F238E27FC236}">
                  <a16:creationId xmlns:a16="http://schemas.microsoft.com/office/drawing/2014/main" xmlns="" id="{C3183CD2-05D4-469E-9FCA-69D4123EAB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5968" y="6147934"/>
              <a:ext cx="713832" cy="719323"/>
            </a:xfrm>
            <a:prstGeom prst="rect">
              <a:avLst/>
            </a:prstGeom>
          </p:spPr>
        </p:pic>
        <p:pic>
          <p:nvPicPr>
            <p:cNvPr id="12" name="Picture 11">
              <a:extLst>
                <a:ext uri="{FF2B5EF4-FFF2-40B4-BE49-F238E27FC236}">
                  <a16:creationId xmlns:a16="http://schemas.microsoft.com/office/drawing/2014/main" xmlns="" id="{485EBDA9-49FB-4797-9517-C6BAE966FB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291" y="6147934"/>
              <a:ext cx="589597" cy="655107"/>
            </a:xfrm>
            <a:prstGeom prst="rect">
              <a:avLst/>
            </a:prstGeom>
          </p:spPr>
        </p:pic>
      </p:grpSp>
    </p:spTree>
    <p:custDataLst>
      <p:tags r:id="rId1"/>
    </p:custDataLst>
    <p:extLst>
      <p:ext uri="{BB962C8B-B14F-4D97-AF65-F5344CB8AC3E}">
        <p14:creationId xmlns:p14="http://schemas.microsoft.com/office/powerpoint/2010/main" val="11498421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55299" name="Rectangle 5"/>
          <p:cNvSpPr>
            <a:spLocks noGrp="1" noChangeArrowheads="1"/>
          </p:cNvSpPr>
          <p:nvPr>
            <p:ph idx="1"/>
          </p:nvPr>
        </p:nvSpPr>
        <p:spPr>
          <a:xfrm>
            <a:off x="933451" y="2263180"/>
            <a:ext cx="11594925" cy="468191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rPr>
              <a:t>Group functions:</a:t>
            </a:r>
          </a:p>
          <a:p>
            <a:pPr lvl="2">
              <a:buClr>
                <a:schemeClr val="tx1">
                  <a:lumMod val="50000"/>
                  <a:lumOff val="50000"/>
                </a:schemeClr>
              </a:buClr>
            </a:pPr>
            <a:r>
              <a:rPr lang="en-US" altLang="en-US" dirty="0">
                <a:solidFill>
                  <a:schemeClr val="tx1">
                    <a:lumMod val="50000"/>
                    <a:lumOff val="50000"/>
                  </a:schemeClr>
                </a:solidFill>
                <a:latin typeface="+mn-lt"/>
              </a:rPr>
              <a:t>Types and syntax</a:t>
            </a:r>
          </a:p>
          <a:p>
            <a:pPr lvl="2">
              <a:buClr>
                <a:schemeClr val="tx1">
                  <a:lumMod val="50000"/>
                  <a:lumOff val="50000"/>
                </a:schemeClr>
              </a:buClr>
            </a:pPr>
            <a:r>
              <a:rPr lang="en-US" altLang="en-US" dirty="0">
                <a:solidFill>
                  <a:schemeClr val="tx1">
                    <a:lumMod val="50000"/>
                    <a:lumOff val="50000"/>
                  </a:schemeClr>
                </a:solidFill>
                <a:latin typeface="+mn-lt"/>
              </a:rPr>
              <a:t>Use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AVG, SUM, MIN, MAX, COUNT</a:t>
            </a:r>
          </a:p>
          <a:p>
            <a:pPr lvl="2">
              <a:buClr>
                <a:schemeClr val="tx1">
                  <a:lumMod val="50000"/>
                  <a:lumOff val="50000"/>
                </a:schemeClr>
              </a:buClr>
            </a:pPr>
            <a:r>
              <a:rPr lang="en-US" altLang="en-US" dirty="0">
                <a:solidFill>
                  <a:schemeClr val="tx1">
                    <a:lumMod val="50000"/>
                    <a:lumOff val="50000"/>
                  </a:schemeClr>
                </a:solidFill>
                <a:latin typeface="+mn-lt"/>
              </a:rPr>
              <a:t>Use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DISTINCT</a:t>
            </a:r>
            <a:r>
              <a:rPr lang="en-US" altLang="en-US" dirty="0">
                <a:solidFill>
                  <a:schemeClr val="tx1">
                    <a:lumMod val="50000"/>
                    <a:lumOff val="50000"/>
                  </a:schemeClr>
                </a:solidFill>
                <a:latin typeface="+mn-lt"/>
              </a:rPr>
              <a:t> keyword within group functions</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NULL</a:t>
            </a:r>
            <a:r>
              <a:rPr lang="en-US" altLang="en-US" dirty="0">
                <a:solidFill>
                  <a:schemeClr val="tx1">
                    <a:lumMod val="50000"/>
                    <a:lumOff val="50000"/>
                  </a:schemeClr>
                </a:solidFill>
                <a:latin typeface="+mn-lt"/>
              </a:rPr>
              <a:t> values in a group function</a:t>
            </a:r>
          </a:p>
          <a:p>
            <a:pPr lvl="1">
              <a:buClr>
                <a:schemeClr val="tx1">
                  <a:lumMod val="50000"/>
                  <a:lumOff val="50000"/>
                </a:schemeClr>
              </a:buClr>
            </a:pPr>
            <a:r>
              <a:rPr lang="en-US" altLang="en-US" dirty="0">
                <a:solidFill>
                  <a:schemeClr val="tx1">
                    <a:lumMod val="50000"/>
                    <a:lumOff val="50000"/>
                  </a:schemeClr>
                </a:solidFill>
                <a:latin typeface="+mn-lt"/>
              </a:rPr>
              <a:t>Grouping rows:</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GROUP BY </a:t>
            </a:r>
            <a:r>
              <a:rPr lang="en-US" altLang="en-US" dirty="0">
                <a:solidFill>
                  <a:schemeClr val="tx1">
                    <a:lumMod val="50000"/>
                    <a:lumOff val="50000"/>
                  </a:schemeClr>
                </a:solidFill>
                <a:latin typeface="+mn-lt"/>
              </a:rPr>
              <a:t>clause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HAVING</a:t>
            </a:r>
            <a:r>
              <a:rPr lang="en-US" altLang="en-US" dirty="0">
                <a:solidFill>
                  <a:schemeClr val="tx1">
                    <a:lumMod val="50000"/>
                    <a:lumOff val="50000"/>
                  </a:schemeClr>
                </a:solidFill>
                <a:latin typeface="+mn-lt"/>
              </a:rPr>
              <a:t> clause</a:t>
            </a:r>
          </a:p>
          <a:p>
            <a:pPr lvl="1"/>
            <a:r>
              <a:rPr lang="en-US" altLang="en-US" dirty="0">
                <a:latin typeface="+mn-lt"/>
              </a:rPr>
              <a:t>Nesting group functions</a:t>
            </a:r>
          </a:p>
        </p:txBody>
      </p:sp>
      <p:grpSp>
        <p:nvGrpSpPr>
          <p:cNvPr id="4" name="Group 3"/>
          <p:cNvGrpSpPr/>
          <p:nvPr/>
        </p:nvGrpSpPr>
        <p:grpSpPr>
          <a:xfrm>
            <a:off x="12720637" y="6446047"/>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76704364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a:xfrm>
            <a:off x="1079104" y="616397"/>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Nesting Group Functions in Oracle</a:t>
            </a:r>
          </a:p>
        </p:txBody>
      </p:sp>
      <p:sp>
        <p:nvSpPr>
          <p:cNvPr id="6" name="Content Placeholder 2"/>
          <p:cNvSpPr txBox="1">
            <a:spLocks/>
          </p:cNvSpPr>
          <p:nvPr/>
        </p:nvSpPr>
        <p:spPr bwMode="gray">
          <a:xfrm>
            <a:off x="3645477" y="3847356"/>
            <a:ext cx="10997046" cy="149215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MAX(AVG(salary))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department_id;</a:t>
            </a:r>
          </a:p>
        </p:txBody>
      </p:sp>
      <p:sp>
        <p:nvSpPr>
          <p:cNvPr id="53254" name="Rectangle 4"/>
          <p:cNvSpPr>
            <a:spLocks noChangeArrowheads="1"/>
          </p:cNvSpPr>
          <p:nvPr/>
        </p:nvSpPr>
        <p:spPr bwMode="gray">
          <a:xfrm>
            <a:off x="4958861" y="3995985"/>
            <a:ext cx="2232248" cy="32003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16" name="Picture 15">
            <a:extLst>
              <a:ext uri="{FF2B5EF4-FFF2-40B4-BE49-F238E27FC236}">
                <a16:creationId xmlns:a16="http://schemas.microsoft.com/office/drawing/2014/main" xmlns="" id="{366B720A-6E1F-4F97-88B3-7E3ED44D45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08" y="793376"/>
            <a:ext cx="556936" cy="618817"/>
          </a:xfrm>
          <a:prstGeom prst="rect">
            <a:avLst/>
          </a:prstGeom>
        </p:spPr>
      </p:pic>
      <p:pic>
        <p:nvPicPr>
          <p:cNvPr id="10" name="Picture 1034" descr="C:\salome_official\projects\11gR2\screenshots\les5_26s_a.gif"/>
          <p:cNvPicPr>
            <a:picLocks noChangeAspect="1" noChangeArrowheads="1"/>
          </p:cNvPicPr>
          <p:nvPr/>
        </p:nvPicPr>
        <p:blipFill>
          <a:blip r:embed="rId5" cstate="print"/>
          <a:srcRect/>
          <a:stretch>
            <a:fillRect/>
          </a:stretch>
        </p:blipFill>
        <p:spPr bwMode="auto">
          <a:xfrm>
            <a:off x="3645477" y="6285598"/>
            <a:ext cx="5110163" cy="702470"/>
          </a:xfrm>
          <a:prstGeom prst="rect">
            <a:avLst/>
          </a:prstGeom>
          <a:noFill/>
          <a:ln w="12700">
            <a:solidFill>
              <a:schemeClr val="tx1"/>
            </a:solidFill>
            <a:miter lim="800000"/>
            <a:headEnd/>
            <a:tailEnd/>
          </a:ln>
        </p:spPr>
      </p:pic>
      <p:pic>
        <p:nvPicPr>
          <p:cNvPr id="17" name="Picture 16">
            <a:extLst>
              <a:ext uri="{FF2B5EF4-FFF2-40B4-BE49-F238E27FC236}">
                <a16:creationId xmlns:a16="http://schemas.microsoft.com/office/drawing/2014/main" xmlns="" id="{6653DF3E-89DC-4B16-BA10-EA310D573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5952" y="6285598"/>
            <a:ext cx="556936" cy="618817"/>
          </a:xfrm>
          <a:prstGeom prst="rect">
            <a:avLst/>
          </a:prstGeom>
        </p:spPr>
      </p:pic>
    </p:spTree>
    <p:custDataLst>
      <p:tags r:id="rId1"/>
    </p:custDataLst>
    <p:extLst>
      <p:ext uri="{BB962C8B-B14F-4D97-AF65-F5344CB8AC3E}">
        <p14:creationId xmlns:p14="http://schemas.microsoft.com/office/powerpoint/2010/main" val="38797024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143000" y="6069978"/>
            <a:ext cx="10997046"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i="1" dirty="0">
                <a:solidFill>
                  <a:schemeClr val="tx1">
                    <a:lumMod val="75000"/>
                  </a:schemeClr>
                </a:solidFill>
                <a:latin typeface="Courier New" panose="02070309020205020404" pitchFamily="49" charset="0"/>
                <a:cs typeface="Arial" panose="020B0604020202020204" pitchFamily="34" charset="0"/>
              </a:rPr>
              <a:t>group_by_expression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[HAVING   </a:t>
            </a:r>
            <a:r>
              <a:rPr lang="en-US" altLang="en-US" b="1" i="1" dirty="0">
                <a:solidFill>
                  <a:schemeClr val="tx1">
                    <a:lumMod val="75000"/>
                  </a:schemeClr>
                </a:solidFill>
                <a:latin typeface="Courier New" panose="02070309020205020404" pitchFamily="49" charset="0"/>
                <a:cs typeface="Arial" panose="020B0604020202020204" pitchFamily="34" charset="0"/>
              </a:rPr>
              <a:t>group_condition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61445"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a:t>
            </a:r>
          </a:p>
        </p:txBody>
      </p:sp>
      <p:sp>
        <p:nvSpPr>
          <p:cNvPr id="61446" name="Rectangle 7"/>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In this lesson, you should have learned how to:</a:t>
            </a:r>
          </a:p>
          <a:p>
            <a:pPr lvl="1"/>
            <a:r>
              <a:rPr lang="en-US" altLang="en-US" dirty="0">
                <a:latin typeface="+mn-lt"/>
              </a:rPr>
              <a:t>Use the group functions </a:t>
            </a:r>
            <a:r>
              <a:rPr lang="en-US" altLang="en-US" dirty="0">
                <a:latin typeface="Courier New" panose="02070309020205020404" pitchFamily="49" charset="0"/>
                <a:cs typeface="Courier New" panose="02070309020205020404" pitchFamily="49" charset="0"/>
              </a:rPr>
              <a:t>COUNT, MAX, MIN, SUM, </a:t>
            </a:r>
            <a:r>
              <a:rPr lang="en-US" altLang="en-US" dirty="0">
                <a:latin typeface="+mn-lt"/>
              </a:rPr>
              <a:t>and </a:t>
            </a:r>
            <a:r>
              <a:rPr lang="en-US" altLang="en-US" dirty="0">
                <a:latin typeface="Courier New" panose="02070309020205020404" pitchFamily="49" charset="0"/>
                <a:cs typeface="Courier New" panose="02070309020205020404" pitchFamily="49" charset="0"/>
              </a:rPr>
              <a:t>AVG</a:t>
            </a:r>
          </a:p>
          <a:p>
            <a:pPr lvl="1"/>
            <a:r>
              <a:rPr lang="en-US" altLang="en-US" dirty="0">
                <a:latin typeface="+mn-lt"/>
              </a:rPr>
              <a:t>Write queries that use the </a:t>
            </a:r>
            <a:r>
              <a:rPr lang="en-US" altLang="en-US" dirty="0">
                <a:latin typeface="Courier New" panose="02070309020205020404" pitchFamily="49" charset="0"/>
                <a:cs typeface="Courier New" panose="02070309020205020404" pitchFamily="49" charset="0"/>
              </a:rPr>
              <a:t>GROUP BY </a:t>
            </a:r>
            <a:r>
              <a:rPr lang="en-US" altLang="en-US" dirty="0">
                <a:latin typeface="+mn-lt"/>
              </a:rPr>
              <a:t>clause</a:t>
            </a:r>
          </a:p>
          <a:p>
            <a:pPr lvl="1"/>
            <a:r>
              <a:rPr lang="en-US" altLang="en-US" dirty="0">
                <a:latin typeface="+mn-lt"/>
              </a:rPr>
              <a:t>Write queries that use the </a:t>
            </a:r>
            <a:r>
              <a:rPr lang="en-US" altLang="en-US" dirty="0">
                <a:latin typeface="Courier New" panose="02070309020205020404" pitchFamily="49" charset="0"/>
                <a:cs typeface="Courier New" panose="02070309020205020404" pitchFamily="49" charset="0"/>
              </a:rPr>
              <a:t>HAVING</a:t>
            </a:r>
            <a:r>
              <a:rPr lang="en-US" altLang="en-US" dirty="0">
                <a:latin typeface="+mn-lt"/>
              </a:rPr>
              <a:t> clause</a:t>
            </a:r>
          </a:p>
        </p:txBody>
      </p:sp>
      <p:sp>
        <p:nvSpPr>
          <p:cNvPr id="61447" name="Rectangle 5"/>
          <p:cNvSpPr>
            <a:spLocks noChangeArrowheads="1"/>
          </p:cNvSpPr>
          <p:nvPr/>
        </p:nvSpPr>
        <p:spPr bwMode="gray">
          <a:xfrm>
            <a:off x="1295129" y="7124700"/>
            <a:ext cx="4104456" cy="54486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Tree>
    <p:custDataLst>
      <p:tags r:id="rId1"/>
    </p:custDataLst>
    <p:extLst>
      <p:ext uri="{BB962C8B-B14F-4D97-AF65-F5344CB8AC3E}">
        <p14:creationId xmlns:p14="http://schemas.microsoft.com/office/powerpoint/2010/main" val="97143136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After completing this lesson, you should be able to do the following:</a:t>
            </a:r>
          </a:p>
          <a:p>
            <a:pPr lvl="1"/>
            <a:r>
              <a:rPr lang="en-US" altLang="en-US" dirty="0">
                <a:latin typeface="+mn-lt"/>
              </a:rPr>
              <a:t>Identify the available group functions</a:t>
            </a:r>
          </a:p>
          <a:p>
            <a:pPr lvl="1"/>
            <a:r>
              <a:rPr lang="en-US" altLang="en-US" dirty="0">
                <a:latin typeface="+mn-lt"/>
              </a:rPr>
              <a:t>Describe the use of group functions</a:t>
            </a:r>
          </a:p>
          <a:p>
            <a:pPr lvl="1"/>
            <a:r>
              <a:rPr lang="en-US" altLang="en-US" dirty="0">
                <a:latin typeface="+mn-lt"/>
              </a:rPr>
              <a:t>Group data by using the </a:t>
            </a:r>
            <a:r>
              <a:rPr lang="en-US" altLang="en-US" dirty="0">
                <a:latin typeface="Courier New" panose="02070309020205020404" pitchFamily="49" charset="0"/>
                <a:cs typeface="Courier New" panose="02070309020205020404" pitchFamily="49" charset="0"/>
              </a:rPr>
              <a:t>GROUP BY </a:t>
            </a:r>
            <a:r>
              <a:rPr lang="en-US" altLang="en-US" dirty="0">
                <a:latin typeface="+mn-lt"/>
              </a:rPr>
              <a:t>clause</a:t>
            </a:r>
          </a:p>
          <a:p>
            <a:pPr lvl="1"/>
            <a:r>
              <a:rPr lang="en-US" altLang="en-US" dirty="0">
                <a:latin typeface="+mn-lt"/>
              </a:rPr>
              <a:t>Include or exclude grouped rows by using the </a:t>
            </a:r>
            <a:r>
              <a:rPr lang="en-US" altLang="en-US" dirty="0">
                <a:latin typeface="Courier New" panose="02070309020205020404" pitchFamily="49" charset="0"/>
                <a:cs typeface="Courier New" panose="02070309020205020404" pitchFamily="49" charset="0"/>
              </a:rPr>
              <a:t>HAVING</a:t>
            </a:r>
            <a:r>
              <a:rPr lang="en-US" altLang="en-US" dirty="0">
                <a:latin typeface="+mn-lt"/>
              </a:rPr>
              <a:t> clause</a:t>
            </a:r>
          </a:p>
        </p:txBody>
      </p:sp>
    </p:spTree>
    <p:custDataLst>
      <p:tags r:id="rId1"/>
    </p:custDataLst>
    <p:extLst>
      <p:ext uri="{BB962C8B-B14F-4D97-AF65-F5344CB8AC3E}">
        <p14:creationId xmlns:p14="http://schemas.microsoft.com/office/powerpoint/2010/main" val="84913048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Practice 6: Overview</a:t>
            </a:r>
          </a:p>
        </p:txBody>
      </p:sp>
      <p:sp>
        <p:nvSpPr>
          <p:cNvPr id="61446" name="Rectangle 7"/>
          <p:cNvSpPr>
            <a:spLocks noGrp="1" noChangeArrowheads="1"/>
          </p:cNvSpPr>
          <p:nvPr>
            <p:ph idx="1"/>
          </p:nvPr>
        </p:nvSpPr>
        <p:spPr>
          <a:xfrm>
            <a:off x="933451" y="2272710"/>
            <a:ext cx="16421100" cy="22209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This practice covers the following topics:</a:t>
            </a:r>
          </a:p>
          <a:p>
            <a:pPr lvl="1"/>
            <a:r>
              <a:rPr lang="en-US" altLang="en-US" dirty="0">
                <a:latin typeface="+mn-lt"/>
              </a:rPr>
              <a:t>Writing queries that use group functions</a:t>
            </a:r>
          </a:p>
          <a:p>
            <a:pPr lvl="1"/>
            <a:r>
              <a:rPr lang="en-US" altLang="en-US" dirty="0">
                <a:latin typeface="+mn-lt"/>
              </a:rPr>
              <a:t>Grouping by rows to achieve more than one result</a:t>
            </a:r>
          </a:p>
          <a:p>
            <a:pPr lvl="1"/>
            <a:r>
              <a:rPr lang="en-US" altLang="en-US" dirty="0">
                <a:latin typeface="+mn-lt"/>
              </a:rPr>
              <a:t>Restricting groups by using the </a:t>
            </a:r>
            <a:r>
              <a:rPr lang="en-US" altLang="en-US" dirty="0">
                <a:latin typeface="Courier New" panose="02070309020205020404" pitchFamily="49" charset="0"/>
                <a:cs typeface="Courier New" panose="02070309020205020404" pitchFamily="49" charset="0"/>
              </a:rPr>
              <a:t>HAVING</a:t>
            </a:r>
            <a:r>
              <a:rPr lang="en-US" altLang="en-US" dirty="0"/>
              <a:t> </a:t>
            </a:r>
            <a:r>
              <a:rPr lang="en-US" altLang="en-US" dirty="0">
                <a:latin typeface="+mn-lt"/>
              </a:rPr>
              <a:t>clause</a:t>
            </a:r>
          </a:p>
        </p:txBody>
      </p:sp>
      <p:pic>
        <p:nvPicPr>
          <p:cNvPr id="16" name="Picture 15">
            <a:extLst>
              <a:ext uri="{FF2B5EF4-FFF2-40B4-BE49-F238E27FC236}">
                <a16:creationId xmlns:a16="http://schemas.microsoft.com/office/drawing/2014/main" xmlns="" id="{44A2F9D3-45B3-40AB-A526-7E20AF53CB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73543" y="6915595"/>
            <a:ext cx="1557529" cy="1856538"/>
          </a:xfrm>
          <a:prstGeom prst="rect">
            <a:avLst/>
          </a:prstGeom>
        </p:spPr>
      </p:pic>
    </p:spTree>
    <p:custDataLst>
      <p:tags r:id="rId1"/>
    </p:custDataLst>
    <p:extLst>
      <p:ext uri="{BB962C8B-B14F-4D97-AF65-F5344CB8AC3E}">
        <p14:creationId xmlns:p14="http://schemas.microsoft.com/office/powerpoint/2010/main" val="425826416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10243" name="Rectangle 2053"/>
          <p:cNvSpPr>
            <a:spLocks noGrp="1" noChangeArrowheads="1"/>
          </p:cNvSpPr>
          <p:nvPr>
            <p:ph idx="1"/>
          </p:nvPr>
        </p:nvSpPr>
        <p:spPr>
          <a:xfrm>
            <a:off x="933451" y="2263180"/>
            <a:ext cx="10825265" cy="468134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Group functions:</a:t>
            </a:r>
          </a:p>
          <a:p>
            <a:pPr lvl="2"/>
            <a:r>
              <a:rPr lang="en-US" altLang="en-US" dirty="0">
                <a:latin typeface="+mn-lt"/>
              </a:rPr>
              <a:t>Types and syntax</a:t>
            </a:r>
          </a:p>
          <a:p>
            <a:pPr lvl="2"/>
            <a:r>
              <a:rPr lang="en-US" altLang="en-US" dirty="0">
                <a:latin typeface="+mn-lt"/>
              </a:rPr>
              <a:t>Use</a:t>
            </a:r>
            <a:r>
              <a:rPr lang="en-US" altLang="en-US" dirty="0"/>
              <a:t> </a:t>
            </a:r>
            <a:r>
              <a:rPr lang="en-US" altLang="en-US" dirty="0">
                <a:latin typeface="Courier New" panose="02070309020205020404" pitchFamily="49" charset="0"/>
                <a:cs typeface="Courier New" panose="02070309020205020404" pitchFamily="49" charset="0"/>
              </a:rPr>
              <a:t>AVG, SUM, MIN, MAX, COUNT</a:t>
            </a:r>
          </a:p>
          <a:p>
            <a:pPr lvl="2"/>
            <a:r>
              <a:rPr lang="en-US" altLang="en-US" dirty="0">
                <a:latin typeface="+mn-lt"/>
              </a:rPr>
              <a:t>Use the </a:t>
            </a:r>
            <a:r>
              <a:rPr lang="en-US" altLang="en-US" dirty="0">
                <a:latin typeface="Courier New" panose="02070309020205020404" pitchFamily="49" charset="0"/>
                <a:cs typeface="Courier New" panose="02070309020205020404" pitchFamily="49" charset="0"/>
              </a:rPr>
              <a:t>DISTINCT</a:t>
            </a:r>
            <a:r>
              <a:rPr lang="en-US" altLang="en-US" dirty="0"/>
              <a:t> </a:t>
            </a:r>
            <a:r>
              <a:rPr lang="en-US" altLang="en-US" dirty="0">
                <a:latin typeface="+mn-lt"/>
              </a:rPr>
              <a:t>keyword within group functions</a:t>
            </a:r>
          </a:p>
          <a:p>
            <a:pPr lvl="2"/>
            <a:r>
              <a:rPr lang="en-US" altLang="en-US" dirty="0">
                <a:latin typeface="Courier New" panose="02070309020205020404" pitchFamily="49" charset="0"/>
                <a:cs typeface="Courier New" panose="02070309020205020404" pitchFamily="49" charset="0"/>
              </a:rPr>
              <a:t>NULL</a:t>
            </a:r>
            <a:r>
              <a:rPr lang="en-US" altLang="en-US" dirty="0">
                <a:latin typeface="+mn-lt"/>
              </a:rPr>
              <a:t> values in a group function</a:t>
            </a:r>
          </a:p>
          <a:p>
            <a:pPr lvl="1">
              <a:buClr>
                <a:schemeClr val="tx1">
                  <a:lumMod val="50000"/>
                  <a:lumOff val="50000"/>
                </a:schemeClr>
              </a:buClr>
            </a:pPr>
            <a:r>
              <a:rPr lang="en-US" altLang="en-US" dirty="0">
                <a:solidFill>
                  <a:schemeClr val="tx1">
                    <a:lumMod val="50000"/>
                    <a:lumOff val="50000"/>
                  </a:schemeClr>
                </a:solidFill>
                <a:latin typeface="+mn-lt"/>
              </a:rPr>
              <a:t>Grouping rows:</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GROUP BY </a:t>
            </a:r>
            <a:r>
              <a:rPr lang="en-US" altLang="en-US" dirty="0">
                <a:solidFill>
                  <a:schemeClr val="tx1">
                    <a:lumMod val="50000"/>
                    <a:lumOff val="50000"/>
                  </a:schemeClr>
                </a:solidFill>
                <a:latin typeface="+mn-lt"/>
              </a:rPr>
              <a:t>clause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HAVING</a:t>
            </a:r>
            <a:r>
              <a:rPr lang="en-US" altLang="en-US" dirty="0">
                <a:solidFill>
                  <a:schemeClr val="tx1">
                    <a:lumMod val="50000"/>
                    <a:lumOff val="50000"/>
                  </a:schemeClr>
                </a:solidFill>
              </a:rPr>
              <a:t> </a:t>
            </a:r>
            <a:r>
              <a:rPr lang="en-US" altLang="en-US" dirty="0">
                <a:solidFill>
                  <a:schemeClr val="tx1">
                    <a:lumMod val="50000"/>
                    <a:lumOff val="50000"/>
                  </a:schemeClr>
                </a:solidFill>
                <a:latin typeface="+mn-lt"/>
              </a:rPr>
              <a:t>clause</a:t>
            </a:r>
          </a:p>
          <a:p>
            <a:pPr lvl="1">
              <a:buClr>
                <a:schemeClr val="tx1">
                  <a:lumMod val="50000"/>
                  <a:lumOff val="50000"/>
                </a:schemeClr>
              </a:buClr>
            </a:pPr>
            <a:r>
              <a:rPr lang="en-US" altLang="en-US" dirty="0">
                <a:solidFill>
                  <a:schemeClr val="tx1">
                    <a:lumMod val="50000"/>
                    <a:lumOff val="50000"/>
                  </a:schemeClr>
                </a:solidFill>
                <a:latin typeface="+mn-lt"/>
              </a:rPr>
              <a:t>Nesting group functions</a:t>
            </a:r>
          </a:p>
        </p:txBody>
      </p:sp>
      <p:grpSp>
        <p:nvGrpSpPr>
          <p:cNvPr id="4" name="Group 3"/>
          <p:cNvGrpSpPr/>
          <p:nvPr/>
        </p:nvGrpSpPr>
        <p:grpSpPr>
          <a:xfrm>
            <a:off x="12721652" y="6446047"/>
            <a:ext cx="5567363" cy="2500313"/>
            <a:chOff x="5423507" y="4297363"/>
            <a:chExt cx="3711575" cy="1666875"/>
          </a:xfrm>
        </p:grpSpPr>
        <p:sp>
          <p:nvSpPr>
            <p:cNvPr id="5" name="Rectangle 4"/>
            <p:cNvSpPr/>
            <p:nvPr/>
          </p:nvSpPr>
          <p:spPr bwMode="auto">
            <a:xfrm rot="16200000" flipV="1">
              <a:off x="6696682"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0665968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rot="5400000">
            <a:off x="12054095" y="3104046"/>
            <a:ext cx="7286322"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sp>
        <p:nvSpPr>
          <p:cNvPr id="12290"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Group Functions</a:t>
            </a:r>
          </a:p>
        </p:txBody>
      </p:sp>
      <p:sp>
        <p:nvSpPr>
          <p:cNvPr id="12291" name="Rectangle 15"/>
          <p:cNvSpPr>
            <a:spLocks noGrp="1" noChangeArrowheads="1"/>
          </p:cNvSpPr>
          <p:nvPr>
            <p:ph idx="1"/>
          </p:nvPr>
        </p:nvSpPr>
        <p:spPr>
          <a:xfrm>
            <a:off x="933451" y="2263180"/>
            <a:ext cx="14079755"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Group functions operate on sets of rows to give one result per group.</a:t>
            </a:r>
          </a:p>
        </p:txBody>
      </p:sp>
      <p:grpSp>
        <p:nvGrpSpPr>
          <p:cNvPr id="2" name="Group 1"/>
          <p:cNvGrpSpPr/>
          <p:nvPr/>
        </p:nvGrpSpPr>
        <p:grpSpPr>
          <a:xfrm>
            <a:off x="2550381" y="3116231"/>
            <a:ext cx="10149882" cy="5888831"/>
            <a:chOff x="2774288" y="2057401"/>
            <a:chExt cx="6766588" cy="3925887"/>
          </a:xfrm>
        </p:grpSpPr>
        <p:pic>
          <p:nvPicPr>
            <p:cNvPr id="12292" name="Picture 20" descr="C:\salome_official\projects\11gR2\screenshots\les5_4s_a.gif"/>
            <p:cNvPicPr>
              <a:picLocks noChangeAspect="1" noChangeArrowheads="1"/>
            </p:cNvPicPr>
            <p:nvPr/>
          </p:nvPicPr>
          <p:blipFill>
            <a:blip r:embed="rId4" cstate="print"/>
            <a:srcRect/>
            <a:stretch>
              <a:fillRect/>
            </a:stretch>
          </p:blipFill>
          <p:spPr bwMode="auto">
            <a:xfrm>
              <a:off x="2909887" y="2409826"/>
              <a:ext cx="2628900" cy="2525713"/>
            </a:xfrm>
            <a:prstGeom prst="rect">
              <a:avLst/>
            </a:prstGeom>
            <a:noFill/>
            <a:ln w="12700">
              <a:solidFill>
                <a:schemeClr val="tx1"/>
              </a:solidFill>
              <a:miter lim="800000"/>
              <a:headEnd/>
              <a:tailEnd/>
            </a:ln>
          </p:spPr>
        </p:pic>
        <p:sp>
          <p:nvSpPr>
            <p:cNvPr id="12293" name="Rectangle 5"/>
            <p:cNvSpPr>
              <a:spLocks noChangeArrowheads="1"/>
            </p:cNvSpPr>
            <p:nvPr/>
          </p:nvSpPr>
          <p:spPr bwMode="gray">
            <a:xfrm>
              <a:off x="7715251" y="3778251"/>
              <a:ext cx="1825625" cy="1012825"/>
            </a:xfrm>
            <a:prstGeom prst="rect">
              <a:avLst/>
            </a:prstGeom>
            <a:gradFill flip="none" rotWithShape="1">
              <a:gsLst>
                <a:gs pos="0">
                  <a:schemeClr val="folHlink">
                    <a:tint val="66000"/>
                    <a:satMod val="160000"/>
                  </a:schemeClr>
                </a:gs>
                <a:gs pos="50000">
                  <a:schemeClr val="folHlink">
                    <a:tint val="44500"/>
                    <a:satMod val="160000"/>
                  </a:schemeClr>
                </a:gs>
                <a:gs pos="100000">
                  <a:schemeClr val="folHlink">
                    <a:tint val="23500"/>
                    <a:satMod val="160000"/>
                  </a:schemeClr>
                </a:gs>
              </a:gsLst>
              <a:lin ang="5400000" scaled="1"/>
              <a:tileRect/>
            </a:gradFill>
            <a:ln w="28575">
              <a:solidFill>
                <a:schemeClr val="bg1">
                  <a:lumMod val="95000"/>
                </a:schemeClr>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12294" name="Rectangle 6"/>
            <p:cNvSpPr>
              <a:spLocks noChangeArrowheads="1"/>
            </p:cNvSpPr>
            <p:nvPr/>
          </p:nvSpPr>
          <p:spPr bwMode="auto">
            <a:xfrm>
              <a:off x="2774288" y="2057401"/>
              <a:ext cx="1412875" cy="36671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rPr>
                <a:t>EMPLOYEES</a:t>
              </a:r>
            </a:p>
          </p:txBody>
        </p:sp>
        <p:sp>
          <p:nvSpPr>
            <p:cNvPr id="12295" name="Freeform 7"/>
            <p:cNvSpPr>
              <a:spLocks/>
            </p:cNvSpPr>
            <p:nvPr/>
          </p:nvSpPr>
          <p:spPr bwMode="gray">
            <a:xfrm>
              <a:off x="5556250" y="2393950"/>
              <a:ext cx="2157412" cy="3589338"/>
            </a:xfrm>
            <a:custGeom>
              <a:avLst/>
              <a:gdLst>
                <a:gd name="T0" fmla="*/ 0 w 1359"/>
                <a:gd name="T1" fmla="*/ 2147483646 h 2543"/>
                <a:gd name="T2" fmla="*/ 0 w 1359"/>
                <a:gd name="T3" fmla="*/ 0 h 2543"/>
                <a:gd name="T4" fmla="*/ 2147483646 w 1359"/>
                <a:gd name="T5" fmla="*/ 2147483646 h 2543"/>
                <a:gd name="T6" fmla="*/ 2147483646 w 1359"/>
                <a:gd name="T7" fmla="*/ 2147483646 h 2543"/>
                <a:gd name="T8" fmla="*/ 0 w 1359"/>
                <a:gd name="T9" fmla="*/ 2147483646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CBF1F9"/>
            </a:solid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12296" name="Rectangle 8"/>
            <p:cNvSpPr>
              <a:spLocks noChangeArrowheads="1"/>
            </p:cNvSpPr>
            <p:nvPr/>
          </p:nvSpPr>
          <p:spPr bwMode="auto">
            <a:xfrm>
              <a:off x="5827714" y="3989020"/>
              <a:ext cx="1549399" cy="563873"/>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85000"/>
                </a:lnSpc>
              </a:pPr>
              <a:r>
                <a:rPr lang="en-US" altLang="en-US" dirty="0">
                  <a:latin typeface="+mn-lt"/>
                </a:rPr>
                <a:t>Maximum salary in </a:t>
              </a:r>
              <a:r>
                <a:rPr lang="en-US" altLang="en-US" dirty="0">
                  <a:latin typeface="Courier New" panose="02070309020205020404" pitchFamily="49" charset="0"/>
                  <a:cs typeface="Courier New" panose="02070309020205020404" pitchFamily="49" charset="0"/>
                </a:rPr>
                <a:t>EMPLOYEES</a:t>
              </a:r>
              <a:r>
                <a:rPr lang="en-US" altLang="en-US" sz="3600" dirty="0">
                  <a:latin typeface="+mn-lt"/>
                </a:rPr>
                <a:t> </a:t>
              </a:r>
              <a:r>
                <a:rPr lang="en-US" altLang="en-US" dirty="0">
                  <a:latin typeface="+mn-lt"/>
                </a:rPr>
                <a:t>table</a:t>
              </a:r>
            </a:p>
          </p:txBody>
        </p:sp>
        <p:sp>
          <p:nvSpPr>
            <p:cNvPr id="12297" name="Text Box 11"/>
            <p:cNvSpPr txBox="1">
              <a:spLocks noChangeArrowheads="1"/>
            </p:cNvSpPr>
            <p:nvPr/>
          </p:nvSpPr>
          <p:spPr bwMode="gray">
            <a:xfrm>
              <a:off x="2851150" y="4818063"/>
              <a:ext cx="366712"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12298" name="Picture 21" descr="C:\salome_official\projects\11gR2\screenshots\les5_4s_b.gif"/>
            <p:cNvPicPr>
              <a:picLocks noChangeAspect="1" noChangeArrowheads="1"/>
            </p:cNvPicPr>
            <p:nvPr/>
          </p:nvPicPr>
          <p:blipFill>
            <a:blip r:embed="rId5" cstate="print"/>
            <a:srcRect/>
            <a:stretch>
              <a:fillRect/>
            </a:stretch>
          </p:blipFill>
          <p:spPr bwMode="auto">
            <a:xfrm>
              <a:off x="2909887" y="5243513"/>
              <a:ext cx="2628900" cy="685800"/>
            </a:xfrm>
            <a:prstGeom prst="rect">
              <a:avLst/>
            </a:prstGeom>
            <a:noFill/>
            <a:ln w="12700">
              <a:solidFill>
                <a:schemeClr val="tx1"/>
              </a:solidFill>
              <a:miter lim="800000"/>
              <a:headEnd/>
              <a:tailEnd/>
            </a:ln>
          </p:spPr>
        </p:pic>
        <p:sp>
          <p:nvSpPr>
            <p:cNvPr id="12299" name="Rectangle 9"/>
            <p:cNvSpPr>
              <a:spLocks noChangeArrowheads="1"/>
            </p:cNvSpPr>
            <p:nvPr/>
          </p:nvSpPr>
          <p:spPr bwMode="gray">
            <a:xfrm>
              <a:off x="4748213" y="2398714"/>
              <a:ext cx="790575" cy="354012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12300" name="Picture 22" descr="C:\salome_official\projects\11gR2\screenshots\les5_4s_c.gif"/>
            <p:cNvPicPr>
              <a:picLocks noChangeAspect="1" noChangeArrowheads="1"/>
            </p:cNvPicPr>
            <p:nvPr/>
          </p:nvPicPr>
          <p:blipFill>
            <a:blip r:embed="rId6" cstate="print"/>
            <a:srcRect/>
            <a:stretch>
              <a:fillRect/>
            </a:stretch>
          </p:blipFill>
          <p:spPr bwMode="auto">
            <a:xfrm>
              <a:off x="8061326" y="4046538"/>
              <a:ext cx="1165225" cy="457200"/>
            </a:xfrm>
            <a:prstGeom prst="rect">
              <a:avLst/>
            </a:prstGeom>
            <a:noFill/>
            <a:ln w="12700">
              <a:solidFill>
                <a:schemeClr val="tx1"/>
              </a:solidFill>
              <a:miter lim="800000"/>
              <a:headEnd/>
              <a:tailEnd/>
            </a:ln>
          </p:spPr>
        </p:pic>
        <p:sp>
          <p:nvSpPr>
            <p:cNvPr id="12301" name="Rectangle 13"/>
            <p:cNvSpPr>
              <a:spLocks noChangeArrowheads="1"/>
            </p:cNvSpPr>
            <p:nvPr/>
          </p:nvSpPr>
          <p:spPr bwMode="gray">
            <a:xfrm>
              <a:off x="8059737" y="4273009"/>
              <a:ext cx="1165225" cy="230729"/>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grpSp>
        <p:nvGrpSpPr>
          <p:cNvPr id="7" name="Group 6"/>
          <p:cNvGrpSpPr/>
          <p:nvPr/>
        </p:nvGrpSpPr>
        <p:grpSpPr>
          <a:xfrm>
            <a:off x="14168274" y="6377110"/>
            <a:ext cx="3057963" cy="2620292"/>
            <a:chOff x="9820451" y="3662363"/>
            <a:chExt cx="2332907" cy="1999009"/>
          </a:xfrm>
        </p:grpSpPr>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3679" y="3662363"/>
              <a:ext cx="1929679" cy="199900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20451" y="4101306"/>
              <a:ext cx="995350" cy="959982"/>
            </a:xfrm>
            <a:prstGeom prst="rect">
              <a:avLst/>
            </a:prstGeom>
          </p:spPr>
        </p:pic>
      </p:grpSp>
    </p:spTree>
    <p:custDataLst>
      <p:tags r:id="rId1"/>
    </p:custDataLst>
    <p:extLst>
      <p:ext uri="{BB962C8B-B14F-4D97-AF65-F5344CB8AC3E}">
        <p14:creationId xmlns:p14="http://schemas.microsoft.com/office/powerpoint/2010/main" val="39148644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rot="16200000" flipV="1">
            <a:off x="11126229" y="5609543"/>
            <a:ext cx="7519764" cy="1835150"/>
          </a:xfrm>
          <a:prstGeom prst="rect">
            <a:avLst/>
          </a:prstGeom>
          <a:gradFill flip="none" rotWithShape="1">
            <a:gsLst>
              <a:gs pos="0">
                <a:schemeClr val="accent3">
                  <a:lumMod val="60000"/>
                  <a:lumOff val="40000"/>
                </a:schemeClr>
              </a:gs>
              <a:gs pos="40000">
                <a:schemeClr val="accent3">
                  <a:lumMod val="20000"/>
                  <a:lumOff val="80000"/>
                </a:schemeClr>
              </a:gs>
              <a:gs pos="77000">
                <a:srgbClr val="FFFFFF"/>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sp>
        <p:nvSpPr>
          <p:cNvPr id="14338"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Types of Group Functions</a:t>
            </a:r>
          </a:p>
        </p:txBody>
      </p:sp>
      <p:sp>
        <p:nvSpPr>
          <p:cNvPr id="14339" name="Rectangle 11"/>
          <p:cNvSpPr>
            <a:spLocks noGrp="1" noChangeArrowheads="1"/>
          </p:cNvSpPr>
          <p:nvPr>
            <p:ph idx="1"/>
          </p:nvPr>
        </p:nvSpPr>
        <p:spPr>
          <a:xfrm>
            <a:off x="933451" y="2731410"/>
            <a:ext cx="16421100" cy="438478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b="1" dirty="0">
                <a:latin typeface="Courier New" panose="02070309020205020404" pitchFamily="49" charset="0"/>
                <a:cs typeface="Courier New" panose="02070309020205020404" pitchFamily="49" charset="0"/>
              </a:rPr>
              <a:t>AVG</a:t>
            </a:r>
          </a:p>
          <a:p>
            <a:pPr lvl="1"/>
            <a:r>
              <a:rPr lang="en-US" altLang="en-US" b="1" dirty="0">
                <a:latin typeface="Courier New" panose="02070309020205020404" pitchFamily="49" charset="0"/>
                <a:cs typeface="Courier New" panose="02070309020205020404" pitchFamily="49" charset="0"/>
              </a:rPr>
              <a:t>COUNT*</a:t>
            </a:r>
          </a:p>
          <a:p>
            <a:pPr lvl="1"/>
            <a:r>
              <a:rPr lang="en-US" altLang="en-US" b="1" dirty="0">
                <a:latin typeface="Courier New" panose="02070309020205020404" pitchFamily="49" charset="0"/>
                <a:cs typeface="Courier New" panose="02070309020205020404" pitchFamily="49" charset="0"/>
              </a:rPr>
              <a:t>MAX</a:t>
            </a:r>
          </a:p>
          <a:p>
            <a:pPr lvl="1"/>
            <a:r>
              <a:rPr lang="en-US" altLang="en-US" b="1" dirty="0">
                <a:latin typeface="Courier New" panose="02070309020205020404" pitchFamily="49" charset="0"/>
                <a:cs typeface="Courier New" panose="02070309020205020404" pitchFamily="49" charset="0"/>
              </a:rPr>
              <a:t>MIN</a:t>
            </a:r>
          </a:p>
          <a:p>
            <a:pPr lvl="1"/>
            <a:r>
              <a:rPr lang="en-US" altLang="en-US" b="1" dirty="0">
                <a:latin typeface="Courier New" panose="02070309020205020404" pitchFamily="49" charset="0"/>
                <a:cs typeface="Courier New" panose="02070309020205020404" pitchFamily="49" charset="0"/>
              </a:rPr>
              <a:t>SUM</a:t>
            </a:r>
          </a:p>
          <a:p>
            <a:pPr lvl="1"/>
            <a:r>
              <a:rPr lang="en-US" altLang="en-US" b="1" dirty="0">
                <a:latin typeface="Courier New" panose="02070309020205020404" pitchFamily="49" charset="0"/>
                <a:cs typeface="Courier New" panose="02070309020205020404" pitchFamily="49" charset="0"/>
              </a:rPr>
              <a:t>LISTAGG</a:t>
            </a:r>
          </a:p>
          <a:p>
            <a:pPr lvl="1"/>
            <a:r>
              <a:rPr lang="en-US" altLang="en-US" b="1" dirty="0">
                <a:latin typeface="Courier New" panose="02070309020205020404" pitchFamily="49" charset="0"/>
                <a:cs typeface="Courier New" panose="02070309020205020404" pitchFamily="49" charset="0"/>
              </a:rPr>
              <a:t>STDDEV</a:t>
            </a:r>
          </a:p>
          <a:p>
            <a:pPr lvl="1"/>
            <a:r>
              <a:rPr lang="en-US" altLang="en-US" b="1" dirty="0">
                <a:latin typeface="Courier New" panose="02070309020205020404" pitchFamily="49" charset="0"/>
                <a:cs typeface="Courier New" panose="02070309020205020404" pitchFamily="49" charset="0"/>
              </a:rPr>
              <a:t>VARIANCE</a:t>
            </a:r>
          </a:p>
        </p:txBody>
      </p:sp>
      <p:sp>
        <p:nvSpPr>
          <p:cNvPr id="9220" name="Rectangle 5"/>
          <p:cNvSpPr>
            <a:spLocks noChangeArrowheads="1"/>
          </p:cNvSpPr>
          <p:nvPr/>
        </p:nvSpPr>
        <p:spPr bwMode="blackWhite">
          <a:xfrm>
            <a:off x="6767736" y="3314702"/>
            <a:ext cx="3395663" cy="1426370"/>
          </a:xfrm>
          <a:prstGeom prst="rect">
            <a:avLst/>
          </a:prstGeom>
          <a:solidFill>
            <a:schemeClr val="accent1">
              <a:lumMod val="60000"/>
              <a:lumOff val="40000"/>
            </a:schemeClr>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sz="2400" b="1" dirty="0">
                <a:solidFill>
                  <a:schemeClr val="bg1"/>
                </a:solidFill>
                <a:latin typeface="+mn-lt"/>
              </a:rPr>
              <a:t>Group</a:t>
            </a:r>
          </a:p>
          <a:p>
            <a:pPr algn="ctr">
              <a:defRPr/>
            </a:pPr>
            <a:r>
              <a:rPr lang="en-US" altLang="en-US" sz="2400" b="1" dirty="0">
                <a:solidFill>
                  <a:schemeClr val="bg1"/>
                </a:solidFill>
                <a:latin typeface="+mn-lt"/>
              </a:rPr>
              <a:t>functions</a:t>
            </a:r>
          </a:p>
        </p:txBody>
      </p:sp>
      <p:sp>
        <p:nvSpPr>
          <p:cNvPr id="9221" name="Line 6"/>
          <p:cNvSpPr>
            <a:spLocks noChangeShapeType="1"/>
          </p:cNvSpPr>
          <p:nvPr/>
        </p:nvSpPr>
        <p:spPr bwMode="auto">
          <a:xfrm>
            <a:off x="5829522" y="4027886"/>
            <a:ext cx="9144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Arial" panose="020B0604020202020204" pitchFamily="34" charset="0"/>
              <a:cs typeface="Arial" panose="020B0604020202020204" pitchFamily="34" charset="0"/>
            </a:endParaRPr>
          </a:p>
        </p:txBody>
      </p:sp>
      <p:sp>
        <p:nvSpPr>
          <p:cNvPr id="9222" name="Line 7"/>
          <p:cNvSpPr>
            <a:spLocks noChangeShapeType="1"/>
          </p:cNvSpPr>
          <p:nvPr/>
        </p:nvSpPr>
        <p:spPr bwMode="auto">
          <a:xfrm>
            <a:off x="10180066" y="4027886"/>
            <a:ext cx="9144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Arial" panose="020B0604020202020204" pitchFamily="34" charset="0"/>
              <a:cs typeface="Arial" panose="020B0604020202020204" pitchFamily="34" charset="0"/>
            </a:endParaRPr>
          </a:p>
        </p:txBody>
      </p:sp>
      <p:sp>
        <p:nvSpPr>
          <p:cNvPr id="9223" name="Line 8"/>
          <p:cNvSpPr>
            <a:spLocks noChangeShapeType="1"/>
          </p:cNvSpPr>
          <p:nvPr/>
        </p:nvSpPr>
        <p:spPr bwMode="auto">
          <a:xfrm>
            <a:off x="5829522" y="3613548"/>
            <a:ext cx="9144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Arial" panose="020B0604020202020204" pitchFamily="34" charset="0"/>
              <a:cs typeface="Arial" panose="020B0604020202020204" pitchFamily="34" charset="0"/>
            </a:endParaRPr>
          </a:p>
        </p:txBody>
      </p:sp>
      <p:sp>
        <p:nvSpPr>
          <p:cNvPr id="9224" name="Line 9"/>
          <p:cNvSpPr>
            <a:spLocks noChangeShapeType="1"/>
          </p:cNvSpPr>
          <p:nvPr/>
        </p:nvSpPr>
        <p:spPr bwMode="auto">
          <a:xfrm>
            <a:off x="5829522" y="4442223"/>
            <a:ext cx="914400" cy="0"/>
          </a:xfrm>
          <a:prstGeom prst="line">
            <a:avLst/>
          </a:prstGeom>
          <a:noFill/>
          <a:ln w="28575">
            <a:solidFill>
              <a:schemeClr val="tx1">
                <a:lumMod val="50000"/>
              </a:schemeClr>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dirty="0">
              <a:latin typeface="Arial" panose="020B0604020202020204" pitchFamily="34" charset="0"/>
              <a:cs typeface="Arial" panose="020B0604020202020204" pitchFamily="34" charset="0"/>
            </a:endParaRPr>
          </a:p>
        </p:txBody>
      </p:sp>
      <p:grpSp>
        <p:nvGrpSpPr>
          <p:cNvPr id="4" name="Group 3"/>
          <p:cNvGrpSpPr/>
          <p:nvPr/>
        </p:nvGrpSpPr>
        <p:grpSpPr>
          <a:xfrm>
            <a:off x="13238511" y="6271496"/>
            <a:ext cx="3400862" cy="2675105"/>
            <a:chOff x="9371012" y="4180997"/>
            <a:chExt cx="2267241" cy="1783403"/>
          </a:xfrm>
        </p:grpSpPr>
        <p:sp>
          <p:nvSpPr>
            <p:cNvPr id="3" name="Round Diagonal Corner Rectangle 2"/>
            <p:cNvSpPr/>
            <p:nvPr/>
          </p:nvSpPr>
          <p:spPr bwMode="auto">
            <a:xfrm>
              <a:off x="9371012" y="4180997"/>
              <a:ext cx="2196800" cy="1746861"/>
            </a:xfrm>
            <a:prstGeom prst="round2DiagRect">
              <a:avLst/>
            </a:prstGeom>
            <a:solidFill>
              <a:schemeClr val="bg1"/>
            </a:solidFill>
            <a:ln w="57150" cap="flat" cmpd="sng" algn="ctr">
              <a:solidFill>
                <a:schemeClr val="accent1">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grpSp>
          <p:nvGrpSpPr>
            <p:cNvPr id="10" name="Group 9"/>
            <p:cNvGrpSpPr/>
            <p:nvPr/>
          </p:nvGrpSpPr>
          <p:grpSpPr>
            <a:xfrm>
              <a:off x="9599612" y="4217539"/>
              <a:ext cx="2038641" cy="1746861"/>
              <a:chOff x="9820451" y="3662364"/>
              <a:chExt cx="2332906" cy="1999009"/>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678" y="3662364"/>
                <a:ext cx="1929679" cy="1999009"/>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0451" y="4101306"/>
                <a:ext cx="995350" cy="959982"/>
              </a:xfrm>
              <a:prstGeom prst="rect">
                <a:avLst/>
              </a:prstGeom>
            </p:spPr>
          </p:pic>
        </p:grpSp>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35954" y="4423683"/>
            <a:ext cx="2500313" cy="1428750"/>
          </a:xfrm>
          <a:prstGeom prst="rect">
            <a:avLst/>
          </a:prstGeom>
        </p:spPr>
      </p:pic>
    </p:spTree>
    <p:custDataLst>
      <p:tags r:id="rId1"/>
    </p:custDataLst>
    <p:extLst>
      <p:ext uri="{BB962C8B-B14F-4D97-AF65-F5344CB8AC3E}">
        <p14:creationId xmlns:p14="http://schemas.microsoft.com/office/powerpoint/2010/main" val="10137592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Group Functions: Syntax</a:t>
            </a:r>
          </a:p>
        </p:txBody>
      </p:sp>
      <p:grpSp>
        <p:nvGrpSpPr>
          <p:cNvPr id="16" name="Group 15">
            <a:extLst>
              <a:ext uri="{FF2B5EF4-FFF2-40B4-BE49-F238E27FC236}">
                <a16:creationId xmlns:a16="http://schemas.microsoft.com/office/drawing/2014/main" xmlns="" id="{10DFA54B-BC27-4E56-91D4-1B8CC69FCED9}"/>
              </a:ext>
            </a:extLst>
          </p:cNvPr>
          <p:cNvGrpSpPr/>
          <p:nvPr/>
        </p:nvGrpSpPr>
        <p:grpSpPr>
          <a:xfrm>
            <a:off x="3095625" y="2834318"/>
            <a:ext cx="12096750" cy="1044506"/>
            <a:chOff x="3095625" y="2834318"/>
            <a:chExt cx="12096750" cy="1044506"/>
          </a:xfrm>
        </p:grpSpPr>
        <p:sp>
          <p:nvSpPr>
            <p:cNvPr id="5" name="Content Placeholder 2"/>
            <p:cNvSpPr txBox="1">
              <a:spLocks/>
            </p:cNvSpPr>
            <p:nvPr/>
          </p:nvSpPr>
          <p:spPr bwMode="gray">
            <a:xfrm>
              <a:off x="3095625" y="2834318"/>
              <a:ext cx="12096750"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group_function(column), ...</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6390" name="Rectangle 2052"/>
            <p:cNvSpPr>
              <a:spLocks noChangeArrowheads="1"/>
            </p:cNvSpPr>
            <p:nvPr/>
          </p:nvSpPr>
          <p:spPr bwMode="gray">
            <a:xfrm>
              <a:off x="4321018" y="3022527"/>
              <a:ext cx="3886878" cy="290267"/>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grpSp>
        <p:nvGrpSpPr>
          <p:cNvPr id="17" name="Group 16">
            <a:extLst>
              <a:ext uri="{FF2B5EF4-FFF2-40B4-BE49-F238E27FC236}">
                <a16:creationId xmlns:a16="http://schemas.microsoft.com/office/drawing/2014/main" xmlns="" id="{81393659-96C6-4AF4-A4C0-331CC8DA7D9B}"/>
              </a:ext>
            </a:extLst>
          </p:cNvPr>
          <p:cNvGrpSpPr/>
          <p:nvPr/>
        </p:nvGrpSpPr>
        <p:grpSpPr>
          <a:xfrm>
            <a:off x="4261010" y="4800600"/>
            <a:ext cx="9765980" cy="3657600"/>
            <a:chOff x="4261013" y="4800600"/>
            <a:chExt cx="9765980" cy="3657600"/>
          </a:xfrm>
        </p:grpSpPr>
        <p:sp>
          <p:nvSpPr>
            <p:cNvPr id="3" name="Rounded Rectangle 2"/>
            <p:cNvSpPr/>
            <p:nvPr/>
          </p:nvSpPr>
          <p:spPr bwMode="auto">
            <a:xfrm>
              <a:off x="10036018" y="4800600"/>
              <a:ext cx="3990975" cy="36576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12" name="Rounded Rectangle 11"/>
            <p:cNvSpPr/>
            <p:nvPr/>
          </p:nvSpPr>
          <p:spPr bwMode="auto">
            <a:xfrm>
              <a:off x="4261013" y="6611006"/>
              <a:ext cx="4337686"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7" name="TextBox 6"/>
            <p:cNvSpPr txBox="1"/>
            <p:nvPr/>
          </p:nvSpPr>
          <p:spPr>
            <a:xfrm>
              <a:off x="4782372" y="6672954"/>
              <a:ext cx="3294968"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solidFill>
                    <a:srgbClr val="000000"/>
                  </a:solidFill>
                  <a:latin typeface="+mn-lt"/>
                </a:rPr>
                <a:t>Group all rows in a column</a:t>
              </a:r>
            </a:p>
          </p:txBody>
        </p:sp>
        <p:cxnSp>
          <p:nvCxnSpPr>
            <p:cNvPr id="8" name="Straight Arrow Connector 7"/>
            <p:cNvCxnSpPr>
              <a:cxnSpLocks/>
            </p:cNvCxnSpPr>
            <p:nvPr/>
          </p:nvCxnSpPr>
          <p:spPr bwMode="auto">
            <a:xfrm flipH="1">
              <a:off x="8912355" y="6888015"/>
              <a:ext cx="1708785" cy="0"/>
            </a:xfrm>
            <a:prstGeom prst="straightConnector1">
              <a:avLst/>
            </a:prstGeom>
            <a:noFill/>
            <a:ln w="28575" cap="flat" cmpd="sng" algn="ctr">
              <a:solidFill>
                <a:schemeClr val="tx1"/>
              </a:solidFill>
              <a:prstDash val="solid"/>
              <a:round/>
              <a:headEnd type="none" w="sm" len="sm"/>
              <a:tailEnd type="triangle" w="lg" len="lg"/>
            </a:ln>
            <a:effectLst/>
          </p:spPr>
        </p:cxnSp>
        <p:grpSp>
          <p:nvGrpSpPr>
            <p:cNvPr id="2" name="Group 1"/>
            <p:cNvGrpSpPr/>
            <p:nvPr/>
          </p:nvGrpSpPr>
          <p:grpSpPr>
            <a:xfrm>
              <a:off x="10338199" y="5018730"/>
              <a:ext cx="3386613" cy="3439470"/>
              <a:chOff x="7646670" y="3176587"/>
              <a:chExt cx="2847975" cy="2892425"/>
            </a:xfrm>
          </p:grpSpPr>
          <p:grpSp>
            <p:nvGrpSpPr>
              <p:cNvPr id="10" name="Group 16"/>
              <p:cNvGrpSpPr>
                <a:grpSpLocks/>
              </p:cNvGrpSpPr>
              <p:nvPr/>
            </p:nvGrpSpPr>
            <p:grpSpPr bwMode="auto">
              <a:xfrm>
                <a:off x="7959407" y="3176587"/>
                <a:ext cx="2535238" cy="2790825"/>
                <a:chOff x="6315647" y="1371600"/>
                <a:chExt cx="2535512" cy="2790786"/>
              </a:xfrm>
            </p:grpSpPr>
            <p:pic>
              <p:nvPicPr>
                <p:cNvPr id="13" name="Picture 4"/>
                <p:cNvPicPr>
                  <a:picLocks noChangeAspect="1"/>
                </p:cNvPicPr>
                <p:nvPr/>
              </p:nvPicPr>
              <p:blipFill>
                <a:blip r:embed="rId4" cstate="print"/>
                <a:srcRect/>
                <a:stretch>
                  <a:fillRect/>
                </a:stretch>
              </p:blipFill>
              <p:spPr bwMode="auto">
                <a:xfrm>
                  <a:off x="6934200" y="1371600"/>
                  <a:ext cx="1916959" cy="2790786"/>
                </a:xfrm>
                <a:prstGeom prst="rect">
                  <a:avLst/>
                </a:prstGeom>
                <a:noFill/>
                <a:ln w="9525">
                  <a:noFill/>
                  <a:miter lim="800000"/>
                  <a:headEnd/>
                  <a:tailEnd/>
                </a:ln>
              </p:spPr>
            </p:pic>
            <p:pic>
              <p:nvPicPr>
                <p:cNvPr id="14" name="Picture 12"/>
                <p:cNvPicPr>
                  <a:picLocks noChangeAspect="1"/>
                </p:cNvPicPr>
                <p:nvPr/>
              </p:nvPicPr>
              <p:blipFill>
                <a:blip r:embed="rId5" cstate="print"/>
                <a:srcRect/>
                <a:stretch>
                  <a:fillRect/>
                </a:stretch>
              </p:blipFill>
              <p:spPr bwMode="auto">
                <a:xfrm>
                  <a:off x="6315647" y="2431730"/>
                  <a:ext cx="1463167" cy="1511939"/>
                </a:xfrm>
                <a:prstGeom prst="rect">
                  <a:avLst/>
                </a:prstGeom>
                <a:noFill/>
                <a:ln w="9525">
                  <a:noFill/>
                  <a:miter lim="800000"/>
                  <a:headEnd/>
                  <a:tailEnd/>
                </a:ln>
              </p:spPr>
            </p:pic>
          </p:grpSp>
          <p:pic>
            <p:nvPicPr>
              <p:cNvPr id="15" name="Picture 21"/>
              <p:cNvPicPr>
                <a:picLocks noChangeAspect="1"/>
              </p:cNvPicPr>
              <p:nvPr/>
            </p:nvPicPr>
            <p:blipFill>
              <a:blip r:embed="rId6" cstate="print"/>
              <a:srcRect/>
              <a:stretch>
                <a:fillRect/>
              </a:stretch>
            </p:blipFill>
            <p:spPr bwMode="auto">
              <a:xfrm>
                <a:off x="7646670" y="4168775"/>
                <a:ext cx="873125" cy="1900237"/>
              </a:xfrm>
              <a:prstGeom prst="rect">
                <a:avLst/>
              </a:prstGeom>
              <a:noFill/>
              <a:ln w="9525">
                <a:noFill/>
                <a:miter lim="800000"/>
                <a:headEnd/>
                <a:tailEnd/>
              </a:ln>
            </p:spPr>
          </p:pic>
        </p:grpSp>
      </p:grpSp>
    </p:spTree>
    <p:custDataLst>
      <p:tags r:id="rId1"/>
    </p:custDataLst>
    <p:extLst>
      <p:ext uri="{BB962C8B-B14F-4D97-AF65-F5344CB8AC3E}">
        <p14:creationId xmlns:p14="http://schemas.microsoft.com/office/powerpoint/2010/main" val="413853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3455368" y="3508620"/>
            <a:ext cx="12096750"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AVG(salary), MAX(salary),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MIN(salary), SUM(salary)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LIKE '%REP%';</a:t>
            </a:r>
          </a:p>
        </p:txBody>
      </p:sp>
      <p:sp>
        <p:nvSpPr>
          <p:cNvPr id="18437"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AVG</a:t>
            </a:r>
            <a:r>
              <a:rPr lang="en-US" altLang="en-US" dirty="0">
                <a:latin typeface="+mj-lt"/>
              </a:rPr>
              <a:t> and </a:t>
            </a:r>
            <a:r>
              <a:rPr lang="en-US" altLang="en-US" dirty="0">
                <a:latin typeface="Courier New" panose="02070309020205020404" pitchFamily="49" charset="0"/>
                <a:cs typeface="Courier New" panose="02070309020205020404" pitchFamily="49" charset="0"/>
              </a:rPr>
              <a:t>SUM</a:t>
            </a:r>
            <a:r>
              <a:rPr lang="en-US" altLang="en-US" dirty="0">
                <a:latin typeface="+mj-lt"/>
              </a:rPr>
              <a:t> Functions</a:t>
            </a:r>
          </a:p>
        </p:txBody>
      </p:sp>
      <p:sp>
        <p:nvSpPr>
          <p:cNvPr id="11268" name="Rectangle 9"/>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rPr>
              <a:t>You can use the </a:t>
            </a:r>
            <a:r>
              <a:rPr lang="en-US" dirty="0">
                <a:latin typeface="Courier New" panose="02070309020205020404" pitchFamily="49" charset="0"/>
                <a:cs typeface="Courier New" panose="02070309020205020404" pitchFamily="49" charset="0"/>
              </a:rPr>
              <a:t>AVG</a:t>
            </a:r>
            <a:r>
              <a:rPr lang="en-US" dirty="0">
                <a:latin typeface="+mn-lt"/>
              </a:rPr>
              <a:t> and </a:t>
            </a:r>
            <a:r>
              <a:rPr lang="en-US" dirty="0">
                <a:latin typeface="Courier New" panose="02070309020205020404" pitchFamily="49" charset="0"/>
                <a:cs typeface="Courier New" panose="02070309020205020404" pitchFamily="49" charset="0"/>
              </a:rPr>
              <a:t>SUM</a:t>
            </a:r>
            <a:r>
              <a:rPr lang="en-US" dirty="0">
                <a:latin typeface="+mn-lt"/>
              </a:rPr>
              <a:t> functions for numeric data.</a:t>
            </a:r>
          </a:p>
        </p:txBody>
      </p:sp>
      <p:sp>
        <p:nvSpPr>
          <p:cNvPr id="18439" name="Rectangle 5"/>
          <p:cNvSpPr>
            <a:spLocks noChangeArrowheads="1"/>
          </p:cNvSpPr>
          <p:nvPr/>
        </p:nvSpPr>
        <p:spPr bwMode="gray">
          <a:xfrm>
            <a:off x="4445968" y="3621801"/>
            <a:ext cx="3689623" cy="642379"/>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18440" name="Picture 11" descr="C:\salome_official\projects\11gR2\screenshots\les5_7s_a.gif"/>
          <p:cNvPicPr>
            <a:picLocks noChangeAspect="1" noChangeArrowheads="1"/>
          </p:cNvPicPr>
          <p:nvPr/>
        </p:nvPicPr>
        <p:blipFill>
          <a:blip r:embed="rId4" cstate="print"/>
          <a:srcRect/>
          <a:stretch>
            <a:fillRect/>
          </a:stretch>
        </p:blipFill>
        <p:spPr bwMode="auto">
          <a:xfrm>
            <a:off x="3439100" y="6108270"/>
            <a:ext cx="7596188" cy="669132"/>
          </a:xfrm>
          <a:prstGeom prst="rect">
            <a:avLst/>
          </a:prstGeom>
          <a:noFill/>
          <a:ln w="12700">
            <a:solidFill>
              <a:schemeClr val="tx1"/>
            </a:solidFill>
            <a:miter lim="800000"/>
            <a:headEnd/>
            <a:tailEnd/>
          </a:ln>
        </p:spPr>
      </p:pic>
      <p:sp>
        <p:nvSpPr>
          <p:cNvPr id="18441" name="Rectangle 7"/>
          <p:cNvSpPr>
            <a:spLocks noChangeArrowheads="1"/>
          </p:cNvSpPr>
          <p:nvPr/>
        </p:nvSpPr>
        <p:spPr bwMode="gray">
          <a:xfrm>
            <a:off x="4182050" y="6108271"/>
            <a:ext cx="6853238" cy="331374"/>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0954" y="7869535"/>
            <a:ext cx="4953255" cy="606774"/>
          </a:xfrm>
          <a:prstGeom prst="rect">
            <a:avLst/>
          </a:prstGeom>
          <a:ln>
            <a:solidFill>
              <a:schemeClr val="tx1"/>
            </a:solidFill>
          </a:ln>
        </p:spPr>
      </p:pic>
      <p:sp>
        <p:nvSpPr>
          <p:cNvPr id="9" name="Rectangle 7"/>
          <p:cNvSpPr>
            <a:spLocks noChangeArrowheads="1"/>
          </p:cNvSpPr>
          <p:nvPr/>
        </p:nvSpPr>
        <p:spPr bwMode="gray">
          <a:xfrm>
            <a:off x="11159927" y="7852017"/>
            <a:ext cx="4564283" cy="342902"/>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9767" y="7852016"/>
            <a:ext cx="693141" cy="698473"/>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4687" y="6063027"/>
            <a:ext cx="642938" cy="714375"/>
          </a:xfrm>
          <a:prstGeom prst="rect">
            <a:avLst/>
          </a:prstGeom>
        </p:spPr>
      </p:pic>
    </p:spTree>
    <p:custDataLst>
      <p:tags r:id="rId1"/>
    </p:custDataLst>
    <p:extLst>
      <p:ext uri="{BB962C8B-B14F-4D97-AF65-F5344CB8AC3E}">
        <p14:creationId xmlns:p14="http://schemas.microsoft.com/office/powerpoint/2010/main" val="308645459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rot="16200000" flipV="1">
            <a:off x="15110333" y="5091553"/>
            <a:ext cx="1747838" cy="460749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Rounded Rectangle 9"/>
          <p:cNvSpPr/>
          <p:nvPr/>
        </p:nvSpPr>
        <p:spPr bwMode="auto">
          <a:xfrm>
            <a:off x="14387109" y="6052425"/>
            <a:ext cx="2920059" cy="2676141"/>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chemeClr val="bg1">
                <a:lumMod val="9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8" name="Content Placeholder 2"/>
          <p:cNvSpPr txBox="1">
            <a:spLocks/>
          </p:cNvSpPr>
          <p:nvPr/>
        </p:nvSpPr>
        <p:spPr bwMode="gray">
          <a:xfrm>
            <a:off x="3095625" y="3657602"/>
            <a:ext cx="12096750"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MIN(last_name), MAX(last_name),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MIN(hire_date), MAX(hire_date)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20485"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MIN</a:t>
            </a:r>
            <a:r>
              <a:rPr lang="en-US" altLang="en-US" dirty="0">
                <a:latin typeface="+mj-lt"/>
              </a:rPr>
              <a:t> and </a:t>
            </a:r>
            <a:r>
              <a:rPr lang="en-US" altLang="en-US" dirty="0">
                <a:latin typeface="Courier New" panose="02070309020205020404" pitchFamily="49" charset="0"/>
                <a:cs typeface="Courier New" panose="02070309020205020404" pitchFamily="49" charset="0"/>
              </a:rPr>
              <a:t>MAX </a:t>
            </a:r>
            <a:r>
              <a:rPr lang="en-US" altLang="en-US" dirty="0">
                <a:latin typeface="+mj-lt"/>
              </a:rPr>
              <a:t>Functions</a:t>
            </a:r>
          </a:p>
        </p:txBody>
      </p:sp>
      <p:sp>
        <p:nvSpPr>
          <p:cNvPr id="12291" name="Content Placeholder 2"/>
          <p:cNvSpPr>
            <a:spLocks noGrp="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rPr>
              <a:t>You can use </a:t>
            </a:r>
            <a:r>
              <a:rPr lang="en-US" dirty="0">
                <a:latin typeface="Courier New" panose="02070309020205020404" pitchFamily="49" charset="0"/>
                <a:cs typeface="Courier New" panose="02070309020205020404" pitchFamily="49" charset="0"/>
              </a:rPr>
              <a:t>MIN</a:t>
            </a:r>
            <a:r>
              <a:rPr lang="en-US" dirty="0">
                <a:latin typeface="+mn-lt"/>
              </a:rPr>
              <a:t> and </a:t>
            </a:r>
            <a:r>
              <a:rPr lang="en-US" dirty="0">
                <a:latin typeface="Courier New" panose="02070309020205020404" pitchFamily="49" charset="0"/>
                <a:cs typeface="Courier New" panose="02070309020205020404" pitchFamily="49" charset="0"/>
              </a:rPr>
              <a:t>MAX </a:t>
            </a:r>
            <a:r>
              <a:rPr lang="en-US" dirty="0">
                <a:latin typeface="+mn-lt"/>
              </a:rPr>
              <a:t>for numeric, character, and date data types.</a:t>
            </a:r>
          </a:p>
        </p:txBody>
      </p:sp>
      <p:sp>
        <p:nvSpPr>
          <p:cNvPr id="20487" name="Rectangle 6"/>
          <p:cNvSpPr>
            <a:spLocks noChangeArrowheads="1"/>
          </p:cNvSpPr>
          <p:nvPr/>
        </p:nvSpPr>
        <p:spPr bwMode="gray">
          <a:xfrm>
            <a:off x="4103440" y="3786107"/>
            <a:ext cx="4320480" cy="63731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82721" y="6176058"/>
            <a:ext cx="2128838" cy="242887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597" y="7597663"/>
            <a:ext cx="6067737" cy="557243"/>
          </a:xfrm>
          <a:prstGeom prst="rect">
            <a:avLst/>
          </a:prstGeom>
          <a:ln>
            <a:solidFill>
              <a:schemeClr val="tx1"/>
            </a:solidFill>
          </a:ln>
        </p:spPr>
      </p:pic>
      <p:sp>
        <p:nvSpPr>
          <p:cNvPr id="17" name="Rectangle 6"/>
          <p:cNvSpPr>
            <a:spLocks noChangeArrowheads="1"/>
          </p:cNvSpPr>
          <p:nvPr/>
        </p:nvSpPr>
        <p:spPr bwMode="gray">
          <a:xfrm>
            <a:off x="7487815" y="7597662"/>
            <a:ext cx="5666519" cy="289037"/>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5856" y="7543801"/>
            <a:ext cx="624050" cy="62885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3160" y="5750391"/>
            <a:ext cx="535991" cy="595545"/>
          </a:xfrm>
          <a:prstGeom prst="rect">
            <a:avLst/>
          </a:prstGeom>
        </p:spPr>
      </p:pic>
      <p:pic>
        <p:nvPicPr>
          <p:cNvPr id="7" name="Picture 6"/>
          <p:cNvPicPr>
            <a:picLocks noChangeAspect="1"/>
          </p:cNvPicPr>
          <p:nvPr/>
        </p:nvPicPr>
        <p:blipFill>
          <a:blip r:embed="rId8"/>
          <a:stretch>
            <a:fillRect/>
          </a:stretch>
        </p:blipFill>
        <p:spPr>
          <a:xfrm>
            <a:off x="2375248" y="5750391"/>
            <a:ext cx="6534918" cy="604068"/>
          </a:xfrm>
          <a:prstGeom prst="rect">
            <a:avLst/>
          </a:prstGeom>
        </p:spPr>
      </p:pic>
    </p:spTree>
    <p:custDataLst>
      <p:tags r:id="rId1"/>
    </p:custDataLst>
    <p:extLst>
      <p:ext uri="{BB962C8B-B14F-4D97-AF65-F5344CB8AC3E}">
        <p14:creationId xmlns:p14="http://schemas.microsoft.com/office/powerpoint/2010/main" val="1363092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338</TotalTime>
  <Words>3496</Words>
  <Application>Microsoft Office PowerPoint</Application>
  <PresentationFormat>Custom</PresentationFormat>
  <Paragraphs>393</Paragraphs>
  <Slides>30</Slides>
  <Notes>30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 Unicode MS</vt:lpstr>
      <vt:lpstr>Arial</vt:lpstr>
      <vt:lpstr>Calibri</vt:lpstr>
      <vt:lpstr>Courier New</vt:lpstr>
      <vt:lpstr>Georgia</vt:lpstr>
      <vt:lpstr>LavosHandy™</vt:lpstr>
      <vt:lpstr>Oracle Sans</vt:lpstr>
      <vt:lpstr>Times New Roman</vt:lpstr>
      <vt:lpstr>OU Redwood PowerPoint Template</vt:lpstr>
      <vt:lpstr>Document</vt:lpstr>
      <vt:lpstr>Reporting Aggregated Data Using the Group Functions</vt:lpstr>
      <vt:lpstr>Course Roadmap</vt:lpstr>
      <vt:lpstr>Objectives</vt:lpstr>
      <vt:lpstr>Lesson Agenda</vt:lpstr>
      <vt:lpstr>Group Functions</vt:lpstr>
      <vt:lpstr>Types of Group Functions</vt:lpstr>
      <vt:lpstr>Group Functions: Syntax</vt:lpstr>
      <vt:lpstr>Using the AVG and SUM Functions</vt:lpstr>
      <vt:lpstr>Using the MIN and MAX Functions</vt:lpstr>
      <vt:lpstr>Using the COUNT Function</vt:lpstr>
      <vt:lpstr>Using the DISTINCT Keyword</vt:lpstr>
      <vt:lpstr>Group Functions and Null Values in Oracle</vt:lpstr>
      <vt:lpstr>Group Functions and Null Values in MySQL</vt:lpstr>
      <vt:lpstr>Lesson Agenda</vt:lpstr>
      <vt:lpstr>Creating Groups of Data </vt:lpstr>
      <vt:lpstr>Creating Groups of Data: GROUP BY Clause Syntax</vt:lpstr>
      <vt:lpstr>Using the GROUP BY Clause</vt:lpstr>
      <vt:lpstr>Using the GROUP BY Clause </vt:lpstr>
      <vt:lpstr>Grouping by More Than One Column</vt:lpstr>
      <vt:lpstr>Using the GROUP BY Clause on Multiple Columns</vt:lpstr>
      <vt:lpstr>Illegal Queries Using Group Functions</vt:lpstr>
      <vt:lpstr>Illegal Queries Using Group Functions in a WHERE Clause</vt:lpstr>
      <vt:lpstr>Restricting Group Results</vt:lpstr>
      <vt:lpstr>Restricting Group Results with the HAVING Clause</vt:lpstr>
      <vt:lpstr>Using the HAVING Clause</vt:lpstr>
      <vt:lpstr>Using the HAVING Clause</vt:lpstr>
      <vt:lpstr>Lesson Agenda</vt:lpstr>
      <vt:lpstr>Nesting Group Functions in Oracle</vt:lpstr>
      <vt:lpstr>Summary</vt:lpstr>
      <vt:lpstr>Practice 6: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Pavithran Adka</cp:lastModifiedBy>
  <cp:revision>105</cp:revision>
  <cp:lastPrinted>2002-03-28T23:57:22Z</cp:lastPrinted>
  <dcterms:created xsi:type="dcterms:W3CDTF">2020-05-18T23:27:07Z</dcterms:created>
  <dcterms:modified xsi:type="dcterms:W3CDTF">2020-06-21T09:15:17Z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