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8"/>
  </p:notesMasterIdLst>
  <p:handoutMasterIdLst>
    <p:handoutMasterId r:id="rId29"/>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10" r:id="rId26"/>
    <p:sldId id="311" r:id="rId27"/>
  </p:sldIdLst>
  <p:sldSz cx="18288000" cy="10287000"/>
  <p:notesSz cx="7772400" cy="10058400"/>
  <p:custDataLst>
    <p:tags r:id="rId3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C74634"/>
    <a:srgbClr val="D1350F"/>
    <a:srgbClr val="FFFFFF"/>
    <a:srgbClr val="FDE8E3"/>
    <a:srgbClr val="572B1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1233" autoAdjust="0"/>
    <p:restoredTop sz="94434" autoAdjust="0"/>
  </p:normalViewPr>
  <p:slideViewPr>
    <p:cSldViewPr showGuides="1">
      <p:cViewPr varScale="1">
        <p:scale>
          <a:sx n="48" d="100"/>
          <a:sy n="48" d="100"/>
        </p:scale>
        <p:origin x="732" y="36"/>
      </p:cViewPr>
      <p:guideLst>
        <p:guide orient="horz" pos="3240"/>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49" d="100"/>
          <a:sy n="49" d="100"/>
        </p:scale>
        <p:origin x="2766" y="6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8 -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8 -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457200"/>
            <a:ext cx="6858000" cy="3859213"/>
          </a:xfrm>
        </p:spPr>
      </p:sp>
      <p:sp>
        <p:nvSpPr>
          <p:cNvPr id="5" name="Notes Placeholder 4"/>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0531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4"/>
          <p:cNvSpPr>
            <a:spLocks noGrp="1" noRot="1" noChangeAspect="1" noChangeArrowheads="1" noTextEdit="1"/>
          </p:cNvSpPr>
          <p:nvPr>
            <p:ph type="sldImg"/>
          </p:nvPr>
        </p:nvSpPr>
        <p:spPr>
          <a:xfrm>
            <a:off x="457200" y="457200"/>
            <a:ext cx="6858000" cy="3859213"/>
          </a:xfrm>
          <a:ln/>
        </p:spPr>
      </p:sp>
      <p:sp>
        <p:nvSpPr>
          <p:cNvPr id="23555" name="Rectangle 2055"/>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70132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Grp="1" noRot="1" noChangeAspect="1" noChangeArrowheads="1" noTextEdit="1"/>
          </p:cNvSpPr>
          <p:nvPr>
            <p:ph type="sldImg"/>
          </p:nvPr>
        </p:nvSpPr>
        <p:spPr>
          <a:xfrm>
            <a:off x="457200" y="457200"/>
            <a:ext cx="6858000" cy="3859213"/>
          </a:xfrm>
          <a:ln/>
        </p:spPr>
      </p:sp>
      <p:sp>
        <p:nvSpPr>
          <p:cNvPr id="25603" name="Rectangle 14"/>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A single-row subquery is one that returns one row from the inner </a:t>
            </a:r>
            <a:r>
              <a:rPr lang="en-US" altLang="en-US" dirty="0">
                <a:solidFill>
                  <a:schemeClr val="tx1"/>
                </a:solidFill>
                <a:latin typeface="Courier New" pitchFamily="49" charset="0"/>
              </a:rPr>
              <a:t>SELECT</a:t>
            </a:r>
            <a:r>
              <a:rPr lang="en-US" altLang="en-US" dirty="0">
                <a:solidFill>
                  <a:schemeClr val="tx1"/>
                </a:solidFill>
              </a:rPr>
              <a:t> statement. This type of subquery uses a single-row operator. The table in the slide lists single-row operators. </a:t>
            </a:r>
          </a:p>
          <a:p>
            <a:pPr lvl="1" eaLnBrk="1" hangingPunct="1"/>
            <a:r>
              <a:rPr lang="en-US" altLang="en-US" b="1" dirty="0">
                <a:solidFill>
                  <a:schemeClr val="tx1"/>
                </a:solidFill>
              </a:rPr>
              <a:t>Example</a:t>
            </a:r>
          </a:p>
          <a:p>
            <a:pPr lvl="1" eaLnBrk="1" hangingPunct="1"/>
            <a:r>
              <a:rPr lang="en-US" altLang="en-US" dirty="0">
                <a:solidFill>
                  <a:schemeClr val="tx1"/>
                </a:solidFill>
              </a:rPr>
              <a:t>Display the employees whose job </a:t>
            </a:r>
            <a:r>
              <a:rPr lang="en-US" altLang="en-US" dirty="0">
                <a:solidFill>
                  <a:schemeClr val="tx1"/>
                </a:solidFill>
                <a:latin typeface="Courier New" pitchFamily="49" charset="0"/>
                <a:cs typeface="Courier New" pitchFamily="49" charset="0"/>
              </a:rPr>
              <a:t>ID</a:t>
            </a:r>
            <a:r>
              <a:rPr lang="en-US" altLang="en-US" dirty="0">
                <a:solidFill>
                  <a:schemeClr val="tx1"/>
                </a:solidFill>
              </a:rPr>
              <a:t> is the same as that of employee 141: </a:t>
            </a:r>
            <a:endParaRPr lang="en-US" altLang="en-US" dirty="0">
              <a:solidFill>
                <a:schemeClr val="tx1"/>
              </a:solidFill>
              <a:latin typeface="Courier New" pitchFamily="49" charset="0"/>
            </a:endParaRPr>
          </a:p>
          <a:p>
            <a:pPr marL="939203" lvl="4" eaLnBrk="1" hangingPunct="1"/>
            <a:r>
              <a:rPr lang="en-US" altLang="en-US" dirty="0"/>
              <a:t>SELECT last_name, job_id</a:t>
            </a:r>
          </a:p>
          <a:p>
            <a:pPr marL="939203" lvl="4" eaLnBrk="1" hangingPunct="1"/>
            <a:r>
              <a:rPr lang="en-US" altLang="en-US" dirty="0"/>
              <a:t>FROM   employees</a:t>
            </a:r>
          </a:p>
          <a:p>
            <a:pPr marL="939203" lvl="4" eaLnBrk="1" hangingPunct="1"/>
            <a:r>
              <a:rPr lang="en-US" altLang="en-US" dirty="0"/>
              <a:t>WHERE  job_id =</a:t>
            </a:r>
          </a:p>
          <a:p>
            <a:pPr marL="939203" lvl="4" eaLnBrk="1" hangingPunct="1"/>
            <a:r>
              <a:rPr lang="en-US" altLang="en-US" dirty="0"/>
              <a:t>               (SELECT job_id</a:t>
            </a:r>
          </a:p>
          <a:p>
            <a:pPr marL="939203" lvl="4" eaLnBrk="1" hangingPunct="1"/>
            <a:r>
              <a:rPr lang="en-US" altLang="en-US" dirty="0"/>
              <a:t>                FROM   employees</a:t>
            </a:r>
          </a:p>
          <a:p>
            <a:pPr marL="939203" lvl="4" eaLnBrk="1" hangingPunct="1"/>
            <a:r>
              <a:rPr lang="en-US" altLang="en-US" dirty="0"/>
              <a:t>                WHERE  employee_id = 141);</a:t>
            </a:r>
          </a:p>
        </p:txBody>
      </p:sp>
      <p:sp>
        <p:nvSpPr>
          <p:cNvPr id="25604" name="Rectangle 6"/>
          <p:cNvSpPr>
            <a:spLocks noChangeArrowheads="1"/>
          </p:cNvSpPr>
          <p:nvPr/>
        </p:nvSpPr>
        <p:spPr bwMode="auto">
          <a:xfrm>
            <a:off x="739474" y="6430357"/>
            <a:ext cx="6418759" cy="1377934"/>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25605" name="Rectangle 7"/>
          <p:cNvSpPr>
            <a:spLocks noChangeArrowheads="1"/>
          </p:cNvSpPr>
          <p:nvPr/>
        </p:nvSpPr>
        <p:spPr bwMode="auto">
          <a:xfrm>
            <a:off x="735944" y="7940752"/>
            <a:ext cx="6432878" cy="1255795"/>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pic>
        <p:nvPicPr>
          <p:cNvPr id="25606" name="Picture 8"/>
          <p:cNvPicPr>
            <a:picLocks noChangeAspect="1" noChangeArrowheads="1"/>
          </p:cNvPicPr>
          <p:nvPr/>
        </p:nvPicPr>
        <p:blipFill>
          <a:blip r:embed="rId3"/>
          <a:srcRect/>
          <a:stretch>
            <a:fillRect/>
          </a:stretch>
        </p:blipFill>
        <p:spPr bwMode="auto">
          <a:xfrm>
            <a:off x="2230016" y="7765845"/>
            <a:ext cx="2117820" cy="1073446"/>
          </a:xfrm>
          <a:prstGeom prst="rect">
            <a:avLst/>
          </a:prstGeom>
          <a:noFill/>
          <a:ln w="28575">
            <a:noFill/>
            <a:miter lim="800000"/>
            <a:headEnd type="none" w="sm" len="sm"/>
            <a:tailEnd type="none" w="sm" len="sm"/>
          </a:ln>
        </p:spPr>
      </p:pic>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860852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Rot="1" noChangeAspect="1" noChangeArrowheads="1" noTextEdit="1"/>
          </p:cNvSpPr>
          <p:nvPr>
            <p:ph type="sldImg"/>
          </p:nvPr>
        </p:nvSpPr>
        <p:spPr>
          <a:xfrm>
            <a:off x="457200" y="457200"/>
            <a:ext cx="6858000" cy="3859213"/>
          </a:xfrm>
          <a:ln/>
        </p:spPr>
      </p:sp>
      <p:sp>
        <p:nvSpPr>
          <p:cNvPr id="27651" name="Rectangle 7"/>
          <p:cNvSpPr>
            <a:spLocks noGrp="1" noChangeArrowheads="1"/>
          </p:cNvSpPr>
          <p:nvPr>
            <p:ph type="body" idx="1"/>
          </p:nvPr>
        </p:nvSpPr>
        <p:spPr>
          <a:noFill/>
          <a:ln/>
        </p:spPr>
        <p:txBody>
          <a:bodyPr lIns="14149" tIns="14149" rIns="14149" bIns="14149"/>
          <a:lstStyle/>
          <a:p>
            <a:pPr lvl="1" eaLnBrk="1" hangingPunct="1"/>
            <a:r>
              <a:rPr lang="en-US" altLang="en-US" dirty="0"/>
              <a:t>A </a:t>
            </a:r>
            <a:r>
              <a:rPr lang="en-US" altLang="en-US" dirty="0">
                <a:latin typeface="Courier New" pitchFamily="49" charset="0"/>
              </a:rPr>
              <a:t>SELECT</a:t>
            </a:r>
            <a:r>
              <a:rPr lang="en-US" altLang="en-US" dirty="0"/>
              <a:t> statement can be considered as a query block. The example in the slide displays employees who do the same job as “Taylor,” but earn more salary than him.</a:t>
            </a:r>
          </a:p>
          <a:p>
            <a:pPr lvl="1" eaLnBrk="1" hangingPunct="1"/>
            <a:r>
              <a:rPr lang="en-US" altLang="en-US" dirty="0"/>
              <a:t>The example consists of three query blocks: the outer query and two inner queries. The inner query blocks are executed first, producing the query results </a:t>
            </a:r>
            <a:r>
              <a:rPr lang="en-US" altLang="en-US" dirty="0">
                <a:latin typeface="Courier New" pitchFamily="49" charset="0"/>
              </a:rPr>
              <a:t>SA_REP</a:t>
            </a:r>
            <a:r>
              <a:rPr lang="en-US" altLang="en-US" dirty="0"/>
              <a:t> and </a:t>
            </a:r>
            <a:r>
              <a:rPr lang="en-US" altLang="en-US" dirty="0">
                <a:latin typeface="Courier New" pitchFamily="49" charset="0"/>
              </a:rPr>
              <a:t>8600</a:t>
            </a:r>
            <a:r>
              <a:rPr lang="en-US" altLang="en-US" dirty="0"/>
              <a:t>, respectively. The outer query block is then processed and uses the values that were returned by the inner queries to complete its search conditions. </a:t>
            </a:r>
          </a:p>
          <a:p>
            <a:pPr lvl="1" eaLnBrk="1" hangingPunct="1"/>
            <a:r>
              <a:rPr lang="en-US" altLang="en-US" dirty="0"/>
              <a:t>Both inner queries return single values (</a:t>
            </a:r>
            <a:r>
              <a:rPr lang="en-US" altLang="en-US" dirty="0">
                <a:latin typeface="Courier New" pitchFamily="49" charset="0"/>
              </a:rPr>
              <a:t>SA_REP</a:t>
            </a:r>
            <a:r>
              <a:rPr lang="en-US" altLang="en-US" dirty="0"/>
              <a:t> and </a:t>
            </a:r>
            <a:r>
              <a:rPr lang="en-US" altLang="en-US" dirty="0">
                <a:latin typeface="Courier New" pitchFamily="49" charset="0"/>
              </a:rPr>
              <a:t>8600</a:t>
            </a:r>
            <a:r>
              <a:rPr lang="en-US" altLang="en-US" dirty="0"/>
              <a:t>, respectively), so this SQL statement is called a single-row subquery.</a:t>
            </a:r>
            <a:endParaRPr lang="en-US" altLang="en-US" b="1" dirty="0"/>
          </a:p>
          <a:p>
            <a:pPr lvl="1" eaLnBrk="1" hangingPunct="1"/>
            <a:r>
              <a:rPr lang="en-US" altLang="en-US" b="1" dirty="0"/>
              <a:t>Note:</a:t>
            </a:r>
            <a:r>
              <a:rPr lang="en-US" altLang="en-US" dirty="0"/>
              <a:t> The outer and inner queries can get data from different tables.</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2709081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Rot="1" noChangeAspect="1" noChangeArrowheads="1" noTextEdit="1"/>
          </p:cNvSpPr>
          <p:nvPr>
            <p:ph type="sldImg"/>
          </p:nvPr>
        </p:nvSpPr>
        <p:spPr>
          <a:xfrm>
            <a:off x="457200" y="457200"/>
            <a:ext cx="6858000" cy="3859213"/>
          </a:xfrm>
          <a:ln/>
        </p:spPr>
      </p:sp>
      <p:sp>
        <p:nvSpPr>
          <p:cNvPr id="29699"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display data from a main query by using a group function in a subquery to return a single row. The subquery is in parentheses and is placed after the comparison condition.</a:t>
            </a:r>
          </a:p>
          <a:p>
            <a:pPr lvl="1" eaLnBrk="1" hangingPunct="1"/>
            <a:r>
              <a:rPr lang="en-US" altLang="en-US" dirty="0">
                <a:solidFill>
                  <a:schemeClr val="tx1"/>
                </a:solidFill>
              </a:rPr>
              <a:t>The example in the slide displays the employee last name, job </a:t>
            </a:r>
            <a:r>
              <a:rPr lang="en-US" altLang="en-US" dirty="0">
                <a:solidFill>
                  <a:schemeClr val="tx1"/>
                </a:solidFill>
                <a:latin typeface="Courier New" pitchFamily="49" charset="0"/>
                <a:cs typeface="Courier New" pitchFamily="49" charset="0"/>
              </a:rPr>
              <a:t>ID</a:t>
            </a:r>
            <a:r>
              <a:rPr lang="en-US" altLang="en-US" dirty="0">
                <a:solidFill>
                  <a:schemeClr val="tx1"/>
                </a:solidFill>
              </a:rPr>
              <a:t>, and salary of all employees whose salary is equal to the minimum salary. The </a:t>
            </a:r>
            <a:r>
              <a:rPr lang="en-US" altLang="en-US" dirty="0">
                <a:solidFill>
                  <a:schemeClr val="tx1"/>
                </a:solidFill>
                <a:latin typeface="Courier New" pitchFamily="49" charset="0"/>
              </a:rPr>
              <a:t>MIN</a:t>
            </a:r>
            <a:r>
              <a:rPr lang="en-US" altLang="en-US" dirty="0">
                <a:solidFill>
                  <a:schemeClr val="tx1"/>
                </a:solidFill>
              </a:rPr>
              <a:t> group function returns a single value (</a:t>
            </a:r>
            <a:r>
              <a:rPr lang="en-US" altLang="en-US" dirty="0">
                <a:solidFill>
                  <a:schemeClr val="tx1"/>
                </a:solidFill>
                <a:latin typeface="Courier New" pitchFamily="49" charset="0"/>
              </a:rPr>
              <a:t>2500</a:t>
            </a:r>
            <a:r>
              <a:rPr lang="en-US" altLang="en-US" dirty="0">
                <a:solidFill>
                  <a:schemeClr val="tx1"/>
                </a:solidFill>
              </a:rPr>
              <a:t>) to the outer query.</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1431045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3"/>
          <p:cNvSpPr>
            <a:spLocks noGrp="1" noRot="1" noChangeAspect="1" noChangeArrowheads="1" noTextEdit="1"/>
          </p:cNvSpPr>
          <p:nvPr>
            <p:ph type="sldImg"/>
          </p:nvPr>
        </p:nvSpPr>
        <p:spPr>
          <a:xfrm>
            <a:off x="457200" y="457200"/>
            <a:ext cx="6858000" cy="3859213"/>
          </a:xfrm>
          <a:ln/>
        </p:spPr>
      </p:sp>
      <p:sp>
        <p:nvSpPr>
          <p:cNvPr id="31747" name="Rectangle 14"/>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use subqueries not only in the </a:t>
            </a:r>
            <a:r>
              <a:rPr lang="en-US" altLang="en-US" dirty="0">
                <a:solidFill>
                  <a:schemeClr val="tx1"/>
                </a:solidFill>
                <a:latin typeface="Courier New" pitchFamily="49" charset="0"/>
              </a:rPr>
              <a:t>WHERE</a:t>
            </a:r>
            <a:r>
              <a:rPr lang="en-US" altLang="en-US" dirty="0">
                <a:solidFill>
                  <a:schemeClr val="tx1"/>
                </a:solidFill>
              </a:rPr>
              <a:t> clause, but also in the </a:t>
            </a:r>
            <a:r>
              <a:rPr lang="en-US" altLang="en-US" dirty="0">
                <a:solidFill>
                  <a:schemeClr val="tx1"/>
                </a:solidFill>
                <a:latin typeface="Courier New" pitchFamily="49" charset="0"/>
              </a:rPr>
              <a:t>HAVING</a:t>
            </a:r>
            <a:r>
              <a:rPr lang="en-US" altLang="en-US" dirty="0">
                <a:solidFill>
                  <a:schemeClr val="tx1"/>
                </a:solidFill>
              </a:rPr>
              <a:t> clause. The server executes the subquery and the results are returned into the </a:t>
            </a:r>
            <a:r>
              <a:rPr lang="en-US" altLang="en-US" dirty="0">
                <a:solidFill>
                  <a:schemeClr val="tx1"/>
                </a:solidFill>
                <a:latin typeface="Courier New" pitchFamily="49" charset="0"/>
              </a:rPr>
              <a:t>HAVING</a:t>
            </a:r>
            <a:r>
              <a:rPr lang="en-US" altLang="en-US" dirty="0">
                <a:solidFill>
                  <a:schemeClr val="tx1"/>
                </a:solidFill>
              </a:rPr>
              <a:t> clause of the main query.</a:t>
            </a:r>
          </a:p>
          <a:p>
            <a:pPr lvl="1" eaLnBrk="1" hangingPunct="1"/>
            <a:r>
              <a:rPr lang="en-US" altLang="en-US" dirty="0">
                <a:solidFill>
                  <a:schemeClr val="tx1"/>
                </a:solidFill>
              </a:rPr>
              <a:t>The SQL statement in the slide displays all the departments that have a minimum salary greater than the minimum salary of department 30.</a:t>
            </a:r>
          </a:p>
          <a:p>
            <a:pPr lvl="1" eaLnBrk="1" hangingPunct="1"/>
            <a:r>
              <a:rPr lang="en-US" altLang="en-US" b="1" dirty="0">
                <a:solidFill>
                  <a:schemeClr val="tx1"/>
                </a:solidFill>
              </a:rPr>
              <a:t>Another Example:</a:t>
            </a:r>
          </a:p>
          <a:p>
            <a:pPr lvl="1" eaLnBrk="1" hangingPunct="1"/>
            <a:r>
              <a:rPr lang="en-US" altLang="en-US" dirty="0">
                <a:solidFill>
                  <a:schemeClr val="tx1"/>
                </a:solidFill>
              </a:rPr>
              <a:t>Find the job with the lowest average salary.</a:t>
            </a:r>
            <a:endParaRPr lang="en-US" altLang="en-US" sz="100" dirty="0">
              <a:solidFill>
                <a:schemeClr val="tx1"/>
              </a:solidFill>
            </a:endParaRPr>
          </a:p>
          <a:p>
            <a:pPr marL="939203" lvl="4" eaLnBrk="1" hangingPunct="1"/>
            <a:r>
              <a:rPr lang="en-US" altLang="en-US" dirty="0">
                <a:solidFill>
                  <a:schemeClr val="tx1"/>
                </a:solidFill>
              </a:rPr>
              <a:t>   SELECT   job_id, AVG(salary)</a:t>
            </a:r>
          </a:p>
          <a:p>
            <a:pPr marL="939203" lvl="4" eaLnBrk="1" hangingPunct="1"/>
            <a:r>
              <a:rPr lang="en-US" altLang="en-US" dirty="0">
                <a:solidFill>
                  <a:schemeClr val="tx1"/>
                </a:solidFill>
              </a:rPr>
              <a:t>   FROM     employees</a:t>
            </a:r>
          </a:p>
          <a:p>
            <a:pPr marL="939203" lvl="4" eaLnBrk="1" hangingPunct="1"/>
            <a:r>
              <a:rPr lang="en-US" altLang="en-US" dirty="0">
                <a:solidFill>
                  <a:schemeClr val="tx1"/>
                </a:solidFill>
              </a:rPr>
              <a:t>   GROUP BY job_id</a:t>
            </a:r>
          </a:p>
          <a:p>
            <a:pPr marL="939203" lvl="4" eaLnBrk="1" hangingPunct="1"/>
            <a:r>
              <a:rPr lang="en-US" altLang="en-US" dirty="0">
                <a:solidFill>
                  <a:schemeClr val="tx1"/>
                </a:solidFill>
              </a:rPr>
              <a:t>   HAVING   AVG(salary) = (SELECT   MIN(AVG(salary))</a:t>
            </a:r>
          </a:p>
          <a:p>
            <a:pPr marL="939203" lvl="4" eaLnBrk="1" hangingPunct="1"/>
            <a:r>
              <a:rPr lang="en-US" altLang="en-US" dirty="0">
                <a:solidFill>
                  <a:schemeClr val="tx1"/>
                </a:solidFill>
              </a:rPr>
              <a:t>                           FROM     employees</a:t>
            </a:r>
          </a:p>
          <a:p>
            <a:pPr marL="939203" lvl="4" eaLnBrk="1" hangingPunct="1"/>
            <a:r>
              <a:rPr lang="en-US" altLang="en-US" dirty="0">
                <a:solidFill>
                  <a:schemeClr val="tx1"/>
                </a:solidFill>
              </a:rPr>
              <a:t>                           GROUP BY job_id);</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403097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Rot="1" noChangeAspect="1" noChangeArrowheads="1" noTextEdit="1"/>
          </p:cNvSpPr>
          <p:nvPr>
            <p:ph type="sldImg"/>
          </p:nvPr>
        </p:nvSpPr>
        <p:spPr>
          <a:xfrm>
            <a:off x="457200" y="457200"/>
            <a:ext cx="6858000" cy="3859213"/>
          </a:xfrm>
          <a:ln/>
        </p:spPr>
      </p:sp>
      <p:sp>
        <p:nvSpPr>
          <p:cNvPr id="33795" name="Rectangle 7"/>
          <p:cNvSpPr>
            <a:spLocks noGrp="1" noChangeArrowheads="1"/>
          </p:cNvSpPr>
          <p:nvPr>
            <p:ph type="body" idx="1"/>
          </p:nvPr>
        </p:nvSpPr>
        <p:spPr>
          <a:noFill/>
          <a:ln/>
        </p:spPr>
        <p:txBody>
          <a:bodyPr lIns="14149" tIns="14149" rIns="14149" bIns="14149"/>
          <a:lstStyle/>
          <a:p>
            <a:pPr lvl="1" eaLnBrk="1" hangingPunct="1"/>
            <a:r>
              <a:rPr lang="en-US" altLang="en-US" dirty="0"/>
              <a:t>A common error with subqueries occurs when more than one row is returned for a single-row subquery.</a:t>
            </a:r>
          </a:p>
          <a:p>
            <a:pPr lvl="1" eaLnBrk="1" hangingPunct="1"/>
            <a:r>
              <a:rPr lang="en-US" altLang="en-US" dirty="0"/>
              <a:t>In the SQL statement in the slide, the subquery contains a </a:t>
            </a:r>
            <a:r>
              <a:rPr lang="en-US" altLang="en-US" dirty="0">
                <a:latin typeface="Courier New" pitchFamily="49" charset="0"/>
              </a:rPr>
              <a:t>GROUP</a:t>
            </a:r>
            <a:r>
              <a:rPr lang="en-US" altLang="en-US" dirty="0"/>
              <a:t> </a:t>
            </a:r>
            <a:r>
              <a:rPr lang="en-US" altLang="en-US" dirty="0">
                <a:latin typeface="Courier New" pitchFamily="49" charset="0"/>
              </a:rPr>
              <a:t>BY</a:t>
            </a:r>
            <a:r>
              <a:rPr lang="en-US" altLang="en-US" dirty="0"/>
              <a:t> clause, which implies that the subquery will return multiple rows, one for each group that it finds. In this case, the results of the subquery are </a:t>
            </a:r>
            <a:r>
              <a:rPr lang="en-US" altLang="en-US" dirty="0">
                <a:latin typeface="Courier New" pitchFamily="49" charset="0"/>
              </a:rPr>
              <a:t>4400</a:t>
            </a:r>
            <a:r>
              <a:rPr lang="en-US" altLang="en-US" dirty="0"/>
              <a:t>, </a:t>
            </a:r>
            <a:r>
              <a:rPr lang="en-US" altLang="en-US" dirty="0">
                <a:latin typeface="Courier New" pitchFamily="49" charset="0"/>
              </a:rPr>
              <a:t>6000</a:t>
            </a:r>
            <a:r>
              <a:rPr lang="en-US" altLang="en-US" dirty="0"/>
              <a:t>, </a:t>
            </a:r>
            <a:r>
              <a:rPr lang="en-US" altLang="en-US" dirty="0">
                <a:latin typeface="Courier New" pitchFamily="49" charset="0"/>
              </a:rPr>
              <a:t>2500</a:t>
            </a:r>
            <a:r>
              <a:rPr lang="en-US" altLang="en-US" dirty="0"/>
              <a:t>, </a:t>
            </a:r>
            <a:r>
              <a:rPr lang="en-US" altLang="en-US" dirty="0">
                <a:latin typeface="Courier New" pitchFamily="49" charset="0"/>
              </a:rPr>
              <a:t>4200</a:t>
            </a:r>
            <a:r>
              <a:rPr lang="en-US" altLang="en-US" dirty="0"/>
              <a:t>, </a:t>
            </a:r>
            <a:r>
              <a:rPr lang="en-US" altLang="en-US" dirty="0">
                <a:latin typeface="Courier New" pitchFamily="49" charset="0"/>
              </a:rPr>
              <a:t>7000</a:t>
            </a:r>
            <a:r>
              <a:rPr lang="en-US" altLang="en-US" dirty="0"/>
              <a:t>, </a:t>
            </a:r>
            <a:r>
              <a:rPr lang="en-US" altLang="en-US" dirty="0">
                <a:latin typeface="Courier New" pitchFamily="49" charset="0"/>
              </a:rPr>
              <a:t>17000</a:t>
            </a:r>
            <a:r>
              <a:rPr lang="en-US" altLang="en-US" dirty="0"/>
              <a:t>, and </a:t>
            </a:r>
            <a:r>
              <a:rPr lang="en-US" altLang="en-US" dirty="0">
                <a:latin typeface="Courier New" pitchFamily="49" charset="0"/>
              </a:rPr>
              <a:t>8300</a:t>
            </a:r>
            <a:r>
              <a:rPr lang="en-US" altLang="en-US" dirty="0"/>
              <a:t>.</a:t>
            </a:r>
          </a:p>
          <a:p>
            <a:pPr lvl="1" eaLnBrk="1" hangingPunct="1"/>
            <a:r>
              <a:rPr lang="en-US" altLang="en-US" dirty="0"/>
              <a:t>The outer query takes those results and uses them in its </a:t>
            </a:r>
            <a:r>
              <a:rPr lang="en-US" altLang="en-US" dirty="0">
                <a:latin typeface="Courier New" pitchFamily="49" charset="0"/>
              </a:rPr>
              <a:t>WHERE</a:t>
            </a:r>
            <a:r>
              <a:rPr lang="en-US" altLang="en-US" dirty="0"/>
              <a:t> clause. The </a:t>
            </a:r>
            <a:r>
              <a:rPr lang="en-US" altLang="en-US" dirty="0">
                <a:latin typeface="Courier New" pitchFamily="49" charset="0"/>
              </a:rPr>
              <a:t>WHERE</a:t>
            </a:r>
            <a:r>
              <a:rPr lang="en-US" altLang="en-US" dirty="0"/>
              <a:t> clause contains an equal (</a:t>
            </a:r>
            <a:r>
              <a:rPr lang="en-US" altLang="en-US" dirty="0">
                <a:latin typeface="Courier New" pitchFamily="49" charset="0"/>
              </a:rPr>
              <a:t>=</a:t>
            </a:r>
            <a:r>
              <a:rPr lang="en-US" altLang="en-US" dirty="0"/>
              <a:t>) operator, a single-row comparison operator that expects only one value. The </a:t>
            </a:r>
            <a:r>
              <a:rPr lang="en-US" altLang="en-US" dirty="0">
                <a:latin typeface="Courier New" pitchFamily="49" charset="0"/>
              </a:rPr>
              <a:t>=</a:t>
            </a:r>
            <a:r>
              <a:rPr lang="en-US" altLang="en-US" dirty="0"/>
              <a:t> operator cannot accept more than one value from the subquery and, therefore, generates the error.</a:t>
            </a:r>
          </a:p>
          <a:p>
            <a:pPr lvl="1" eaLnBrk="1" hangingPunct="1"/>
            <a:r>
              <a:rPr lang="en-US" altLang="en-US" dirty="0"/>
              <a:t>To correct this error, change the </a:t>
            </a:r>
            <a:r>
              <a:rPr lang="en-US" altLang="en-US" dirty="0">
                <a:latin typeface="Courier New" pitchFamily="49" charset="0"/>
              </a:rPr>
              <a:t>=</a:t>
            </a:r>
            <a:r>
              <a:rPr lang="en-US" altLang="en-US" dirty="0"/>
              <a:t> operator to </a:t>
            </a:r>
            <a:r>
              <a:rPr lang="en-US" altLang="en-US" dirty="0">
                <a:latin typeface="Courier New" pitchFamily="49" charset="0"/>
              </a:rPr>
              <a:t>IN</a:t>
            </a:r>
            <a:r>
              <a:rPr lang="en-US" altLang="en-US" dirty="0"/>
              <a:t>.</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3553755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Rot="1" noChangeAspect="1" noChangeArrowheads="1" noTextEdit="1"/>
          </p:cNvSpPr>
          <p:nvPr>
            <p:ph type="sldImg"/>
          </p:nvPr>
        </p:nvSpPr>
        <p:spPr>
          <a:xfrm>
            <a:off x="457200" y="457200"/>
            <a:ext cx="6858000" cy="3859213"/>
          </a:xfrm>
          <a:ln/>
        </p:spPr>
      </p:sp>
      <p:sp>
        <p:nvSpPr>
          <p:cNvPr id="35843"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Another common problem occurs with subqueries when no rows are returned by the inner query.</a:t>
            </a:r>
          </a:p>
          <a:p>
            <a:pPr lvl="1" eaLnBrk="1" hangingPunct="1"/>
            <a:r>
              <a:rPr lang="en-US" altLang="en-US" dirty="0">
                <a:solidFill>
                  <a:schemeClr val="tx1"/>
                </a:solidFill>
              </a:rPr>
              <a:t>In the SQL statement in the slide, the subquery contains a </a:t>
            </a:r>
            <a:r>
              <a:rPr lang="en-US" altLang="en-US" dirty="0">
                <a:solidFill>
                  <a:schemeClr val="tx1"/>
                </a:solidFill>
                <a:latin typeface="Courier New" pitchFamily="49" charset="0"/>
              </a:rPr>
              <a:t>WHERE</a:t>
            </a:r>
            <a:r>
              <a:rPr lang="en-US" altLang="en-US" dirty="0">
                <a:solidFill>
                  <a:schemeClr val="tx1"/>
                </a:solidFill>
              </a:rPr>
              <a:t> clause. Presumably, the intention is to find the employee who works as an ‘Architect’. The statement is correct, but selects no rows when executed because there is no job titled ‘Architect’. Therefore, the subquery returns no rows. </a:t>
            </a:r>
          </a:p>
          <a:p>
            <a:pPr lvl="1" eaLnBrk="1" hangingPunct="1"/>
            <a:r>
              <a:rPr lang="en-US" altLang="en-US" dirty="0">
                <a:solidFill>
                  <a:schemeClr val="tx1"/>
                </a:solidFill>
              </a:rPr>
              <a:t>The outer query takes the results of the subquery (null) and uses these results in its </a:t>
            </a:r>
            <a:r>
              <a:rPr lang="en-US" altLang="en-US" dirty="0">
                <a:solidFill>
                  <a:schemeClr val="tx1"/>
                </a:solidFill>
                <a:latin typeface="Courier New" pitchFamily="49" charset="0"/>
              </a:rPr>
              <a:t>WHERE</a:t>
            </a:r>
            <a:r>
              <a:rPr lang="en-US" altLang="en-US" dirty="0">
                <a:solidFill>
                  <a:schemeClr val="tx1"/>
                </a:solidFill>
              </a:rPr>
              <a:t> clause. The outer query finds no employee with a job </a:t>
            </a:r>
            <a:r>
              <a:rPr lang="en-US" altLang="en-US" dirty="0">
                <a:solidFill>
                  <a:schemeClr val="tx1"/>
                </a:solidFill>
                <a:latin typeface="Courier New" pitchFamily="49" charset="0"/>
                <a:cs typeface="Courier New" pitchFamily="49" charset="0"/>
              </a:rPr>
              <a:t>ID</a:t>
            </a:r>
            <a:r>
              <a:rPr lang="en-US" altLang="en-US" dirty="0">
                <a:solidFill>
                  <a:schemeClr val="tx1"/>
                </a:solidFill>
              </a:rPr>
              <a:t> equal to </a:t>
            </a:r>
            <a:r>
              <a:rPr lang="en-US" altLang="en-US" dirty="0">
                <a:solidFill>
                  <a:schemeClr val="tx1"/>
                </a:solidFill>
                <a:latin typeface="Courier New" pitchFamily="49" charset="0"/>
                <a:cs typeface="Courier New" pitchFamily="49" charset="0"/>
              </a:rPr>
              <a:t>NULL</a:t>
            </a:r>
            <a:r>
              <a:rPr lang="en-US" altLang="en-US" dirty="0">
                <a:solidFill>
                  <a:schemeClr val="tx1"/>
                </a:solidFill>
              </a:rPr>
              <a:t>, and so returns no rows. Even if a job existed with a value of null, the row is not returned because comparison of two null values yields a null; therefore, the </a:t>
            </a:r>
            <a:r>
              <a:rPr lang="en-US" altLang="en-US" dirty="0">
                <a:solidFill>
                  <a:schemeClr val="tx1"/>
                </a:solidFill>
                <a:latin typeface="Courier New" pitchFamily="49" charset="0"/>
              </a:rPr>
              <a:t>WHERE</a:t>
            </a:r>
            <a:r>
              <a:rPr lang="en-US" altLang="en-US" dirty="0">
                <a:solidFill>
                  <a:schemeClr val="tx1"/>
                </a:solidFill>
              </a:rPr>
              <a:t> condition is not true.</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2240945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xfrm>
            <a:off x="457200" y="457200"/>
            <a:ext cx="6858000" cy="3859213"/>
          </a:xfrm>
          <a:ln/>
        </p:spPr>
      </p:sp>
      <p:sp>
        <p:nvSpPr>
          <p:cNvPr id="37891"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2036982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body" idx="1"/>
          </p:nvPr>
        </p:nvSpPr>
        <p:spPr>
          <a:noFill/>
          <a:ln/>
        </p:spPr>
        <p:txBody>
          <a:bodyPr/>
          <a:lstStyle/>
          <a:p>
            <a:pPr lvl="1" eaLnBrk="1" hangingPunct="1"/>
            <a:r>
              <a:rPr lang="en-US" altLang="en-US" dirty="0">
                <a:solidFill>
                  <a:schemeClr val="tx1"/>
                </a:solidFill>
              </a:rPr>
              <a:t>Subqueries that return more than one row are called multiple-row subqueries. You use a </a:t>
            </a:r>
            <a:br>
              <a:rPr lang="en-US" altLang="en-US" dirty="0">
                <a:solidFill>
                  <a:schemeClr val="tx1"/>
                </a:solidFill>
              </a:rPr>
            </a:br>
            <a:r>
              <a:rPr lang="en-US" altLang="en-US" dirty="0">
                <a:solidFill>
                  <a:schemeClr val="tx1"/>
                </a:solidFill>
              </a:rPr>
              <a:t>multiple-row operator, instead of a single-row operator, with a multiple-row subquery. The </a:t>
            </a:r>
            <a:br>
              <a:rPr lang="en-US" altLang="en-US" dirty="0">
                <a:solidFill>
                  <a:schemeClr val="tx1"/>
                </a:solidFill>
              </a:rPr>
            </a:br>
            <a:r>
              <a:rPr lang="en-US" altLang="en-US" dirty="0">
                <a:solidFill>
                  <a:schemeClr val="tx1"/>
                </a:solidFill>
              </a:rPr>
              <a:t>multiple-row operator expects one or more values:</a:t>
            </a:r>
          </a:p>
          <a:p>
            <a:pPr lvl="1" eaLnBrk="1" hangingPunct="1"/>
            <a:r>
              <a:rPr lang="en-US" altLang="en-US" sz="500" dirty="0">
                <a:solidFill>
                  <a:schemeClr val="tx1"/>
                </a:solidFill>
              </a:rPr>
              <a:t> </a:t>
            </a:r>
          </a:p>
          <a:p>
            <a:pPr lvl="4" eaLnBrk="1" hangingPunct="1">
              <a:spcBef>
                <a:spcPct val="0"/>
              </a:spcBef>
            </a:pPr>
            <a:r>
              <a:rPr lang="en-US" altLang="en-US" dirty="0">
                <a:solidFill>
                  <a:schemeClr val="tx1"/>
                </a:solidFill>
              </a:rPr>
              <a:t>   SELECT last_name, salary, department_id</a:t>
            </a:r>
          </a:p>
          <a:p>
            <a:pPr lvl="4" eaLnBrk="1" hangingPunct="1">
              <a:spcBef>
                <a:spcPct val="0"/>
              </a:spcBef>
            </a:pPr>
            <a:r>
              <a:rPr lang="en-US" altLang="en-US" dirty="0">
                <a:solidFill>
                  <a:schemeClr val="tx1"/>
                </a:solidFill>
              </a:rPr>
              <a:t>   FROM   employees</a:t>
            </a:r>
          </a:p>
          <a:p>
            <a:pPr lvl="4" eaLnBrk="1" hangingPunct="1">
              <a:spcBef>
                <a:spcPct val="0"/>
              </a:spcBef>
            </a:pPr>
            <a:r>
              <a:rPr lang="en-US" altLang="en-US" dirty="0">
                <a:solidFill>
                  <a:schemeClr val="tx1"/>
                </a:solidFill>
              </a:rPr>
              <a:t>   WHERE  salary IN (SELECT   MIN(salary)</a:t>
            </a:r>
          </a:p>
          <a:p>
            <a:pPr lvl="4" eaLnBrk="1" hangingPunct="1">
              <a:spcBef>
                <a:spcPct val="0"/>
              </a:spcBef>
            </a:pPr>
            <a:r>
              <a:rPr lang="en-US" altLang="en-US" dirty="0">
                <a:solidFill>
                  <a:schemeClr val="tx1"/>
                </a:solidFill>
              </a:rPr>
              <a:t>                     FROM     employees</a:t>
            </a:r>
          </a:p>
          <a:p>
            <a:pPr lvl="4" eaLnBrk="1" hangingPunct="1">
              <a:spcBef>
                <a:spcPct val="0"/>
              </a:spcBef>
            </a:pPr>
            <a:r>
              <a:rPr lang="en-US" altLang="en-US" dirty="0">
                <a:solidFill>
                  <a:schemeClr val="tx1"/>
                </a:solidFill>
              </a:rPr>
              <a:t>                     GROUP BY department_id);</a:t>
            </a:r>
          </a:p>
          <a:p>
            <a:pPr lvl="1" eaLnBrk="1" hangingPunct="1"/>
            <a:r>
              <a:rPr lang="en-US" altLang="en-US" b="1" dirty="0">
                <a:solidFill>
                  <a:schemeClr val="tx1"/>
                </a:solidFill>
              </a:rPr>
              <a:t>Example</a:t>
            </a:r>
            <a:endParaRPr lang="en-US" altLang="en-US" dirty="0">
              <a:solidFill>
                <a:schemeClr val="tx1"/>
              </a:solidFill>
            </a:endParaRPr>
          </a:p>
          <a:p>
            <a:pPr lvl="1" eaLnBrk="1" hangingPunct="1"/>
            <a:r>
              <a:rPr lang="en-US" altLang="en-US" dirty="0">
                <a:solidFill>
                  <a:schemeClr val="tx1"/>
                </a:solidFill>
              </a:rPr>
              <a:t>Find the employees who earn the same salary as the minimum salary of any department.</a:t>
            </a:r>
          </a:p>
          <a:p>
            <a:pPr lvl="1" eaLnBrk="1" hangingPunct="1"/>
            <a:r>
              <a:rPr lang="en-US" altLang="en-US" dirty="0">
                <a:solidFill>
                  <a:schemeClr val="tx1"/>
                </a:solidFill>
              </a:rPr>
              <a:t>The inner query is executed first, producing a query result. The main query block is then processed and uses the values that were returned by the inner query to complete its search condition. In fact, the main query appears to the database server as follows:</a:t>
            </a:r>
          </a:p>
          <a:p>
            <a:pPr lvl="1" eaLnBrk="1" hangingPunct="1"/>
            <a:endParaRPr lang="en-US" altLang="en-US" sz="500" dirty="0">
              <a:solidFill>
                <a:schemeClr val="tx1"/>
              </a:solidFill>
            </a:endParaRPr>
          </a:p>
          <a:p>
            <a:pPr lvl="4" eaLnBrk="1" hangingPunct="1">
              <a:spcBef>
                <a:spcPct val="0"/>
              </a:spcBef>
            </a:pPr>
            <a:r>
              <a:rPr lang="en-US" altLang="en-US" dirty="0">
                <a:solidFill>
                  <a:schemeClr val="tx1"/>
                </a:solidFill>
              </a:rPr>
              <a:t>   SELECT last_name, salary, department_id</a:t>
            </a:r>
          </a:p>
          <a:p>
            <a:pPr lvl="4" eaLnBrk="1" hangingPunct="1">
              <a:spcBef>
                <a:spcPct val="0"/>
              </a:spcBef>
            </a:pPr>
            <a:r>
              <a:rPr lang="en-US" altLang="en-US" dirty="0">
                <a:solidFill>
                  <a:schemeClr val="tx1"/>
                </a:solidFill>
              </a:rPr>
              <a:t>   FROM   employees</a:t>
            </a:r>
          </a:p>
          <a:p>
            <a:pPr lvl="4" eaLnBrk="1" hangingPunct="1">
              <a:spcBef>
                <a:spcPct val="0"/>
              </a:spcBef>
            </a:pPr>
            <a:r>
              <a:rPr lang="en-US" altLang="en-US" dirty="0">
                <a:solidFill>
                  <a:schemeClr val="tx1"/>
                </a:solidFill>
              </a:rPr>
              <a:t>   WHERE  salary IN (2500, 4200, 4400, 6000, 7000, 8300, 				8600, 17000);</a:t>
            </a:r>
          </a:p>
        </p:txBody>
      </p:sp>
      <p:sp>
        <p:nvSpPr>
          <p:cNvPr id="39939"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3539207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Rot="1" noChangeAspect="1" noChangeArrowheads="1" noTextEdit="1"/>
          </p:cNvSpPr>
          <p:nvPr>
            <p:ph type="sldImg"/>
          </p:nvPr>
        </p:nvSpPr>
        <p:spPr>
          <a:xfrm>
            <a:off x="457200" y="457200"/>
            <a:ext cx="6858000" cy="3859213"/>
          </a:xfrm>
          <a:ln/>
        </p:spPr>
      </p:sp>
      <p:sp>
        <p:nvSpPr>
          <p:cNvPr id="41987"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a:t>
            </a:r>
            <a:r>
              <a:rPr lang="en-US" altLang="en-US" dirty="0">
                <a:solidFill>
                  <a:schemeClr val="tx1"/>
                </a:solidFill>
                <a:latin typeface="Courier New" pitchFamily="49" charset="0"/>
              </a:rPr>
              <a:t>ANY</a:t>
            </a:r>
            <a:r>
              <a:rPr lang="en-US" altLang="en-US" dirty="0">
                <a:solidFill>
                  <a:schemeClr val="tx1"/>
                </a:solidFill>
              </a:rPr>
              <a:t> operator (and its synonym, the </a:t>
            </a:r>
            <a:r>
              <a:rPr lang="en-US" altLang="en-US" dirty="0">
                <a:solidFill>
                  <a:schemeClr val="tx1"/>
                </a:solidFill>
                <a:latin typeface="Courier New" pitchFamily="49" charset="0"/>
              </a:rPr>
              <a:t>SOME</a:t>
            </a:r>
            <a:r>
              <a:rPr lang="en-US" altLang="en-US" dirty="0">
                <a:solidFill>
                  <a:schemeClr val="tx1"/>
                </a:solidFill>
              </a:rPr>
              <a:t> operator) compares a value to </a:t>
            </a:r>
            <a:r>
              <a:rPr lang="en-US" altLang="en-US" i="1" dirty="0">
                <a:solidFill>
                  <a:schemeClr val="tx1"/>
                </a:solidFill>
              </a:rPr>
              <a:t>each</a:t>
            </a:r>
            <a:r>
              <a:rPr lang="en-US" altLang="en-US" b="1" i="1" dirty="0">
                <a:solidFill>
                  <a:schemeClr val="tx1"/>
                </a:solidFill>
              </a:rPr>
              <a:t> </a:t>
            </a:r>
            <a:r>
              <a:rPr lang="en-US" altLang="en-US" dirty="0">
                <a:solidFill>
                  <a:schemeClr val="tx1"/>
                </a:solidFill>
              </a:rPr>
              <a:t>value returned by a subquery. The example in the slide displays employees who are not IT programmers and whose salary is less than that of any IT programmer. The maximum salary that a programmer earns is $9,000. </a:t>
            </a:r>
          </a:p>
          <a:p>
            <a:pPr lvl="2" eaLnBrk="1" hangingPunct="1"/>
            <a:r>
              <a:rPr lang="en-US" altLang="en-US" dirty="0">
                <a:solidFill>
                  <a:schemeClr val="tx1"/>
                </a:solidFill>
                <a:latin typeface="Courier New" pitchFamily="49" charset="0"/>
              </a:rPr>
              <a:t>&lt;ANY</a:t>
            </a:r>
            <a:r>
              <a:rPr lang="en-US" altLang="en-US" dirty="0">
                <a:solidFill>
                  <a:schemeClr val="tx1"/>
                </a:solidFill>
              </a:rPr>
              <a:t> means less than the maximum. </a:t>
            </a:r>
          </a:p>
          <a:p>
            <a:pPr lvl="2" eaLnBrk="1" hangingPunct="1"/>
            <a:r>
              <a:rPr lang="en-US" altLang="en-US" dirty="0">
                <a:solidFill>
                  <a:schemeClr val="tx1"/>
                </a:solidFill>
                <a:latin typeface="Courier New" pitchFamily="49" charset="0"/>
              </a:rPr>
              <a:t>&gt;ANY</a:t>
            </a:r>
            <a:r>
              <a:rPr lang="en-US" altLang="en-US" dirty="0">
                <a:solidFill>
                  <a:schemeClr val="tx1"/>
                </a:solidFill>
              </a:rPr>
              <a:t> means more than the minimum. </a:t>
            </a:r>
          </a:p>
          <a:p>
            <a:pPr lvl="2" eaLnBrk="1" hangingPunct="1"/>
            <a:r>
              <a:rPr lang="en-US" altLang="en-US" dirty="0">
                <a:solidFill>
                  <a:schemeClr val="tx1"/>
                </a:solidFill>
                <a:latin typeface="Courier New" pitchFamily="49" charset="0"/>
              </a:rPr>
              <a:t>=ANY</a:t>
            </a:r>
            <a:r>
              <a:rPr lang="en-US" altLang="en-US" dirty="0">
                <a:solidFill>
                  <a:schemeClr val="tx1"/>
                </a:solidFill>
              </a:rPr>
              <a:t> is equivalent to </a:t>
            </a:r>
            <a:r>
              <a:rPr lang="en-US" altLang="en-US" dirty="0">
                <a:solidFill>
                  <a:schemeClr val="tx1"/>
                </a:solidFill>
                <a:latin typeface="Courier New" pitchFamily="49" charset="0"/>
              </a:rPr>
              <a:t>IN</a:t>
            </a:r>
            <a:r>
              <a:rPr lang="en-US" altLang="en-US" dirty="0">
                <a:solidFill>
                  <a:schemeClr val="tx1"/>
                </a:solidFill>
              </a:rPr>
              <a:t>.</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177971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Notes Placeholder 6"/>
          <p:cNvSpPr>
            <a:spLocks noGrp="1"/>
          </p:cNvSpPr>
          <p:nvPr>
            <p:ph type="body" idx="1"/>
          </p:nvPr>
        </p:nvSpPr>
        <p:spPr/>
        <p:txBody>
          <a:bodyPr>
            <a:normAutofit/>
          </a:bodyPr>
          <a:lstStyle/>
          <a:p>
            <a:pPr lvl="1"/>
            <a:r>
              <a:rPr lang="en-US" altLang="en-US" dirty="0"/>
              <a:t>In Unit 2, you will learn to use:</a:t>
            </a:r>
          </a:p>
          <a:p>
            <a:pPr lvl="2"/>
            <a:r>
              <a:rPr lang="en-US" altLang="en-US" dirty="0"/>
              <a:t>SQL statements to query and display data from multiple tables by using joins</a:t>
            </a:r>
          </a:p>
          <a:p>
            <a:pPr lvl="2"/>
            <a:r>
              <a:rPr lang="en-US" altLang="en-US" dirty="0" err="1"/>
              <a:t>Subqueries</a:t>
            </a:r>
            <a:r>
              <a:rPr lang="en-US" altLang="en-US" dirty="0"/>
              <a:t> when the condition is unknown</a:t>
            </a:r>
          </a:p>
          <a:p>
            <a:pPr lvl="2"/>
            <a:r>
              <a:rPr lang="en-US" altLang="en-US" dirty="0"/>
              <a:t>Group functions to aggregate data</a:t>
            </a:r>
          </a:p>
          <a:p>
            <a:pPr lvl="2"/>
            <a:r>
              <a:rPr lang="en-US" altLang="en-US" dirty="0"/>
              <a:t>Set operators</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525898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xfrm>
            <a:off x="457200" y="457200"/>
            <a:ext cx="6858000" cy="3859213"/>
          </a:xfrm>
          <a:ln/>
        </p:spPr>
      </p:sp>
      <p:sp>
        <p:nvSpPr>
          <p:cNvPr id="44035"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a:t>
            </a:r>
            <a:r>
              <a:rPr lang="en-US" altLang="en-US" dirty="0">
                <a:solidFill>
                  <a:schemeClr val="tx1"/>
                </a:solidFill>
                <a:latin typeface="Courier New" pitchFamily="49" charset="0"/>
              </a:rPr>
              <a:t>ALL</a:t>
            </a:r>
            <a:r>
              <a:rPr lang="en-US" altLang="en-US" dirty="0">
                <a:solidFill>
                  <a:schemeClr val="tx1"/>
                </a:solidFill>
              </a:rPr>
              <a:t> operator compares a value to </a:t>
            </a:r>
            <a:r>
              <a:rPr lang="en-US" altLang="en-US" i="1" dirty="0">
                <a:solidFill>
                  <a:schemeClr val="tx1"/>
                </a:solidFill>
              </a:rPr>
              <a:t>every</a:t>
            </a:r>
            <a:r>
              <a:rPr lang="en-US" altLang="en-US" dirty="0">
                <a:solidFill>
                  <a:schemeClr val="tx1"/>
                </a:solidFill>
              </a:rPr>
              <a:t> value returned by a subquery. The example in the slide displays employees who are not IT programmers and whose salary is less than that of all IT programmers. </a:t>
            </a:r>
          </a:p>
          <a:p>
            <a:pPr lvl="2" eaLnBrk="1" hangingPunct="1"/>
            <a:r>
              <a:rPr lang="en-US" altLang="en-US" dirty="0">
                <a:solidFill>
                  <a:schemeClr val="tx1"/>
                </a:solidFill>
                <a:latin typeface="Courier New" pitchFamily="49" charset="0"/>
              </a:rPr>
              <a:t>&gt;ALL</a:t>
            </a:r>
            <a:r>
              <a:rPr lang="en-US" altLang="en-US" dirty="0">
                <a:solidFill>
                  <a:schemeClr val="tx1"/>
                </a:solidFill>
              </a:rPr>
              <a:t> means more than the maximum. </a:t>
            </a:r>
          </a:p>
          <a:p>
            <a:pPr lvl="2" eaLnBrk="1" hangingPunct="1"/>
            <a:r>
              <a:rPr lang="en-US" altLang="en-US" dirty="0">
                <a:solidFill>
                  <a:schemeClr val="tx1"/>
                </a:solidFill>
                <a:latin typeface="Courier New" pitchFamily="49" charset="0"/>
              </a:rPr>
              <a:t>&lt;ALL</a:t>
            </a:r>
            <a:r>
              <a:rPr lang="en-US" altLang="en-US" dirty="0">
                <a:solidFill>
                  <a:schemeClr val="tx1"/>
                </a:solidFill>
              </a:rPr>
              <a:t> means less than the minimum.</a:t>
            </a:r>
          </a:p>
          <a:p>
            <a:pPr lvl="2" eaLnBrk="1" hangingPunct="1"/>
            <a:r>
              <a:rPr lang="en-US" altLang="en-US" dirty="0">
                <a:solidFill>
                  <a:schemeClr val="tx1"/>
                </a:solidFill>
              </a:rPr>
              <a:t>The </a:t>
            </a:r>
            <a:r>
              <a:rPr lang="en-US" altLang="en-US" dirty="0">
                <a:solidFill>
                  <a:schemeClr val="tx1"/>
                </a:solidFill>
                <a:latin typeface="Courier New" pitchFamily="49" charset="0"/>
              </a:rPr>
              <a:t>NOT</a:t>
            </a:r>
            <a:r>
              <a:rPr lang="en-US" altLang="en-US" dirty="0">
                <a:solidFill>
                  <a:schemeClr val="tx1"/>
                </a:solidFill>
              </a:rPr>
              <a:t> operator can be used with </a:t>
            </a:r>
            <a:r>
              <a:rPr lang="en-US" altLang="en-US" dirty="0">
                <a:solidFill>
                  <a:schemeClr val="tx1"/>
                </a:solidFill>
                <a:latin typeface="Courier New" pitchFamily="49" charset="0"/>
              </a:rPr>
              <a:t>IN</a:t>
            </a:r>
            <a:r>
              <a:rPr lang="en-US" altLang="en-US" dirty="0">
                <a:solidFill>
                  <a:schemeClr val="tx1"/>
                </a:solidFill>
              </a:rPr>
              <a:t>, </a:t>
            </a:r>
            <a:r>
              <a:rPr lang="en-US" altLang="en-US" dirty="0">
                <a:solidFill>
                  <a:schemeClr val="tx1"/>
                </a:solidFill>
                <a:latin typeface="Courier New" pitchFamily="49" charset="0"/>
              </a:rPr>
              <a:t>ANY</a:t>
            </a:r>
            <a:r>
              <a:rPr lang="en-US" altLang="en-US" dirty="0">
                <a:solidFill>
                  <a:schemeClr val="tx1"/>
                </a:solidFill>
              </a:rPr>
              <a:t>, and </a:t>
            </a:r>
            <a:r>
              <a:rPr lang="en-US" altLang="en-US" dirty="0">
                <a:solidFill>
                  <a:schemeClr val="tx1"/>
                </a:solidFill>
                <a:latin typeface="Courier New" pitchFamily="49" charset="0"/>
              </a:rPr>
              <a:t>ALL</a:t>
            </a:r>
            <a:r>
              <a:rPr lang="en-US" altLang="en-US" dirty="0">
                <a:solidFill>
                  <a:schemeClr val="tx1"/>
                </a:solidFill>
              </a:rPr>
              <a:t> operators.</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1876848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457200" y="457200"/>
            <a:ext cx="6858000" cy="3859213"/>
          </a:xfrm>
          <a:ln/>
        </p:spPr>
      </p:sp>
      <p:sp>
        <p:nvSpPr>
          <p:cNvPr id="46083" name="Notes Placeholder 2"/>
          <p:cNvSpPr>
            <a:spLocks noGrp="1"/>
          </p:cNvSpPr>
          <p:nvPr>
            <p:ph type="body" idx="1"/>
          </p:nvPr>
        </p:nvSpPr>
        <p:spPr>
          <a:noFill/>
          <a:ln/>
        </p:spPr>
        <p:txBody>
          <a:bodyPr/>
          <a:lstStyle/>
          <a:p>
            <a:pPr lvl="1"/>
            <a:r>
              <a:rPr lang="en-US" altLang="en-US" dirty="0"/>
              <a:t>A multiple-column subquery returns more than one column to the outer query and can be listed in the outer query’s </a:t>
            </a:r>
            <a:r>
              <a:rPr lang="en-US" altLang="en-US" dirty="0">
                <a:latin typeface="Courier New" pitchFamily="49" charset="0"/>
                <a:cs typeface="Courier New" pitchFamily="49" charset="0"/>
              </a:rPr>
              <a:t>FROM</a:t>
            </a:r>
            <a:r>
              <a:rPr lang="en-US" altLang="en-US" dirty="0"/>
              <a:t>, </a:t>
            </a:r>
            <a:r>
              <a:rPr lang="en-US" altLang="en-US" dirty="0">
                <a:latin typeface="Courier New" pitchFamily="49" charset="0"/>
                <a:cs typeface="Courier New" pitchFamily="49" charset="0"/>
              </a:rPr>
              <a:t>WHERE</a:t>
            </a:r>
            <a:r>
              <a:rPr lang="en-US" altLang="en-US" dirty="0"/>
              <a:t>, or </a:t>
            </a:r>
            <a:r>
              <a:rPr lang="en-US" altLang="en-US" dirty="0">
                <a:latin typeface="Courier New" pitchFamily="49" charset="0"/>
                <a:cs typeface="Courier New" pitchFamily="49" charset="0"/>
              </a:rPr>
              <a:t>HAVING</a:t>
            </a:r>
            <a:r>
              <a:rPr lang="en-US" altLang="en-US" dirty="0"/>
              <a:t> clause. </a:t>
            </a:r>
            <a:r>
              <a:rPr lang="en-US" altLang="en-US" dirty="0">
                <a:solidFill>
                  <a:schemeClr val="tx1"/>
                </a:solidFill>
              </a:rPr>
              <a:t> </a:t>
            </a:r>
          </a:p>
          <a:p>
            <a:pPr lvl="1"/>
            <a:r>
              <a:rPr lang="en-US" altLang="en-US" dirty="0">
                <a:solidFill>
                  <a:schemeClr val="tx1"/>
                </a:solidFill>
              </a:rPr>
              <a:t>If you want to compare two or more columns, you must write a compound </a:t>
            </a:r>
            <a:r>
              <a:rPr lang="en-US" altLang="en-US" dirty="0">
                <a:solidFill>
                  <a:schemeClr val="tx1"/>
                </a:solidFill>
                <a:latin typeface="Courier New" pitchFamily="49" charset="0"/>
                <a:cs typeface="Courier New" pitchFamily="49" charset="0"/>
              </a:rPr>
              <a:t>WHERE</a:t>
            </a:r>
            <a:r>
              <a:rPr lang="en-US" altLang="en-US" dirty="0">
                <a:solidFill>
                  <a:schemeClr val="tx1"/>
                </a:solidFill>
              </a:rPr>
              <a:t> clause using logical operators. Multiple-column subqueries enable you to combine duplicate </a:t>
            </a:r>
            <a:r>
              <a:rPr lang="en-US" altLang="en-US" dirty="0">
                <a:solidFill>
                  <a:schemeClr val="tx1"/>
                </a:solidFill>
                <a:latin typeface="Courier New" pitchFamily="49" charset="0"/>
                <a:cs typeface="Courier New" pitchFamily="49" charset="0"/>
              </a:rPr>
              <a:t>WHERE</a:t>
            </a:r>
            <a:r>
              <a:rPr lang="en-US" altLang="en-US" dirty="0">
                <a:solidFill>
                  <a:schemeClr val="tx1"/>
                </a:solidFill>
              </a:rPr>
              <a:t> conditions into a single </a:t>
            </a:r>
            <a:r>
              <a:rPr lang="en-US" altLang="en-US" dirty="0">
                <a:solidFill>
                  <a:schemeClr val="tx1"/>
                </a:solidFill>
                <a:latin typeface="Courier New" pitchFamily="49" charset="0"/>
                <a:cs typeface="Courier New" pitchFamily="49" charset="0"/>
              </a:rPr>
              <a:t>WHERE</a:t>
            </a:r>
            <a:r>
              <a:rPr lang="en-US" altLang="en-US" dirty="0">
                <a:solidFill>
                  <a:schemeClr val="tx1"/>
                </a:solidFill>
              </a:rPr>
              <a:t> clause. </a:t>
            </a:r>
          </a:p>
          <a:p>
            <a:pPr lvl="1"/>
            <a:r>
              <a:rPr lang="en-US" altLang="en-US" dirty="0">
                <a:latin typeface="Courier New" pitchFamily="49" charset="0"/>
                <a:cs typeface="Courier New" pitchFamily="49" charset="0"/>
              </a:rPr>
              <a:t>IN</a:t>
            </a:r>
            <a:r>
              <a:rPr lang="en-US" altLang="en-US" dirty="0"/>
              <a:t> operator is used to check a value within a set of values. The list of values may come from the results returned by a subquery.</a:t>
            </a:r>
            <a:endParaRPr lang="en-US" altLang="en-US" dirty="0">
              <a:solidFill>
                <a:schemeClr val="tx1"/>
              </a:solidFill>
            </a:endParaRPr>
          </a:p>
          <a:p>
            <a:pPr lvl="1"/>
            <a:r>
              <a:rPr lang="en-US" altLang="en-US" dirty="0"/>
              <a:t>Syntax:</a:t>
            </a:r>
          </a:p>
          <a:p>
            <a:pPr lvl="2">
              <a:buFont typeface="Times New Roman" pitchFamily="18" charset="0"/>
              <a:buNone/>
            </a:pPr>
            <a:r>
              <a:rPr lang="en-US" altLang="en-US" dirty="0">
                <a:latin typeface="Courier New" pitchFamily="49" charset="0"/>
                <a:cs typeface="Courier New" pitchFamily="49" charset="0"/>
              </a:rPr>
              <a:t>SELECT </a:t>
            </a:r>
            <a:r>
              <a:rPr lang="en-US" altLang="en-US" i="1" dirty="0">
                <a:latin typeface="Courier New" pitchFamily="49" charset="0"/>
                <a:cs typeface="Courier New" pitchFamily="49" charset="0"/>
              </a:rPr>
              <a:t>column, column, ...</a:t>
            </a:r>
          </a:p>
          <a:p>
            <a:pPr lvl="2">
              <a:buFont typeface="Times New Roman" pitchFamily="18" charset="0"/>
              <a:buNone/>
            </a:pPr>
            <a:r>
              <a:rPr lang="en-US" altLang="en-US" dirty="0">
                <a:latin typeface="Courier New" pitchFamily="49" charset="0"/>
                <a:cs typeface="Courier New" pitchFamily="49" charset="0"/>
              </a:rPr>
              <a:t>FROM </a:t>
            </a:r>
            <a:r>
              <a:rPr lang="en-US" altLang="en-US" i="1" dirty="0">
                <a:latin typeface="Courier New" pitchFamily="49" charset="0"/>
                <a:cs typeface="Courier New" pitchFamily="49" charset="0"/>
              </a:rPr>
              <a:t>table</a:t>
            </a:r>
          </a:p>
          <a:p>
            <a:pPr lvl="2">
              <a:buFont typeface="Times New Roman" pitchFamily="18" charset="0"/>
              <a:buNone/>
            </a:pPr>
            <a:r>
              <a:rPr lang="en-US" altLang="en-US" dirty="0">
                <a:latin typeface="Courier New" pitchFamily="49" charset="0"/>
                <a:cs typeface="Courier New" pitchFamily="49" charset="0"/>
              </a:rPr>
              <a:t>WHERE (</a:t>
            </a:r>
            <a:r>
              <a:rPr lang="en-US" altLang="en-US" i="1" dirty="0">
                <a:latin typeface="Courier New" pitchFamily="49" charset="0"/>
                <a:cs typeface="Courier New" pitchFamily="49" charset="0"/>
              </a:rPr>
              <a:t>column, column, ...) IN </a:t>
            </a:r>
          </a:p>
          <a:p>
            <a:pPr lvl="2">
              <a:buFont typeface="Times New Roman" pitchFamily="18" charset="0"/>
              <a:buNone/>
            </a:pPr>
            <a:r>
              <a:rPr lang="en-US" altLang="en-US" i="1" dirty="0">
                <a:latin typeface="Courier New" pitchFamily="49" charset="0"/>
                <a:cs typeface="Courier New" pitchFamily="49" charset="0"/>
              </a:rPr>
              <a:t>                            </a:t>
            </a:r>
            <a:r>
              <a:rPr lang="en-US" altLang="en-US" dirty="0">
                <a:latin typeface="Courier New" pitchFamily="49" charset="0"/>
                <a:cs typeface="Courier New" pitchFamily="49" charset="0"/>
              </a:rPr>
              <a:t>(SELECT </a:t>
            </a:r>
            <a:r>
              <a:rPr lang="en-US" altLang="en-US" i="1" dirty="0">
                <a:latin typeface="Courier New" pitchFamily="49" charset="0"/>
                <a:cs typeface="Courier New" pitchFamily="49" charset="0"/>
              </a:rPr>
              <a:t>column, column, ...</a:t>
            </a:r>
          </a:p>
          <a:p>
            <a:pPr lvl="2">
              <a:buFont typeface="Times New Roman" pitchFamily="18" charset="0"/>
              <a:buNone/>
            </a:pPr>
            <a:r>
              <a:rPr lang="en-US" altLang="en-US" dirty="0">
                <a:latin typeface="Courier New" pitchFamily="49" charset="0"/>
                <a:cs typeface="Courier New" pitchFamily="49" charset="0"/>
              </a:rPr>
              <a:t>                             FROM </a:t>
            </a:r>
            <a:r>
              <a:rPr lang="en-US" altLang="en-US" i="1" dirty="0">
                <a:latin typeface="Courier New" pitchFamily="49" charset="0"/>
                <a:cs typeface="Courier New" pitchFamily="49" charset="0"/>
              </a:rPr>
              <a:t>table</a:t>
            </a:r>
          </a:p>
          <a:p>
            <a:pPr lvl="2">
              <a:buFont typeface="Times New Roman" pitchFamily="18" charset="0"/>
              <a:buNone/>
            </a:pPr>
            <a:r>
              <a:rPr lang="en-US" altLang="en-US" dirty="0">
                <a:latin typeface="Courier New" pitchFamily="49" charset="0"/>
                <a:cs typeface="Courier New" pitchFamily="49" charset="0"/>
              </a:rPr>
              <a:t>                             WHERE </a:t>
            </a:r>
            <a:r>
              <a:rPr lang="en-US" altLang="en-US" i="1" dirty="0">
                <a:latin typeface="Courier New" pitchFamily="49" charset="0"/>
                <a:cs typeface="Courier New" pitchFamily="49" charset="0"/>
              </a:rPr>
              <a:t>condition);</a:t>
            </a:r>
            <a:endParaRPr lang="en-US" altLang="en-US" dirty="0">
              <a:latin typeface="Courier New" pitchFamily="49" charset="0"/>
              <a:cs typeface="Courier New" pitchFamily="49"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3791736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457200" y="457200"/>
            <a:ext cx="6858000" cy="3859213"/>
          </a:xfrm>
          <a:ln/>
        </p:spPr>
      </p:sp>
      <p:sp>
        <p:nvSpPr>
          <p:cNvPr id="48131" name="Notes Placeholder 2"/>
          <p:cNvSpPr>
            <a:spLocks noGrp="1"/>
          </p:cNvSpPr>
          <p:nvPr>
            <p:ph type="body" idx="1"/>
          </p:nvPr>
        </p:nvSpPr>
        <p:spPr>
          <a:noFill/>
          <a:ln/>
        </p:spPr>
        <p:txBody>
          <a:bodyPr/>
          <a:lstStyle/>
          <a:p>
            <a:pPr lvl="1"/>
            <a:r>
              <a:rPr lang="en-US" altLang="en-US" dirty="0"/>
              <a:t>The example in the slide shows a multiple-column subquery in which the subquery returns more than one column. </a:t>
            </a:r>
          </a:p>
          <a:p>
            <a:pPr lvl="1"/>
            <a:r>
              <a:rPr lang="en-US" altLang="en-US" dirty="0">
                <a:solidFill>
                  <a:schemeClr val="tx1"/>
                </a:solidFill>
              </a:rPr>
              <a:t>The inner query is executed first, and </a:t>
            </a:r>
            <a:r>
              <a:rPr lang="en-US" altLang="en-US" dirty="0"/>
              <a:t>it returns the lowest </a:t>
            </a:r>
            <a:r>
              <a:rPr lang="en-US" altLang="en-US" dirty="0">
                <a:latin typeface="Courier New" pitchFamily="49" charset="0"/>
                <a:cs typeface="Courier New" pitchFamily="49" charset="0"/>
              </a:rPr>
              <a:t>salary</a:t>
            </a:r>
            <a:r>
              <a:rPr lang="en-US" altLang="en-US" dirty="0"/>
              <a:t> and </a:t>
            </a:r>
            <a:r>
              <a:rPr lang="en-US" altLang="en-US" dirty="0">
                <a:latin typeface="Courier New" pitchFamily="49" charset="0"/>
                <a:cs typeface="Courier New" pitchFamily="49" charset="0"/>
              </a:rPr>
              <a:t>department_id</a:t>
            </a:r>
            <a:r>
              <a:rPr lang="en-US" altLang="en-US" dirty="0"/>
              <a:t> for each department. </a:t>
            </a:r>
            <a:r>
              <a:rPr lang="en-US" altLang="en-US" dirty="0">
                <a:solidFill>
                  <a:schemeClr val="tx1"/>
                </a:solidFill>
              </a:rPr>
              <a:t>The main query block is then processed and uses the values that were returned by the inner query to complete its search condition. </a:t>
            </a:r>
          </a:p>
          <a:p>
            <a:pPr lvl="1"/>
            <a:r>
              <a:rPr lang="en-US" altLang="en-US" b="1" dirty="0">
                <a:solidFill>
                  <a:schemeClr val="tx1"/>
                </a:solidFill>
              </a:rPr>
              <a:t>Note: </a:t>
            </a:r>
            <a:r>
              <a:rPr lang="en-US" altLang="en-US" dirty="0">
                <a:solidFill>
                  <a:schemeClr val="tx1"/>
                </a:solidFill>
              </a:rPr>
              <a:t>The employee with the first name Kimberely is not returned in the result because the </a:t>
            </a:r>
            <a:r>
              <a:rPr lang="en-US" altLang="en-US" dirty="0">
                <a:solidFill>
                  <a:schemeClr val="tx1"/>
                </a:solidFill>
                <a:latin typeface="Courier New"/>
              </a:rPr>
              <a:t>department_id </a:t>
            </a:r>
            <a:r>
              <a:rPr lang="en-US" altLang="en-US" dirty="0">
                <a:solidFill>
                  <a:schemeClr val="tx1"/>
                </a:solidFill>
              </a:rPr>
              <a:t>for the employee is </a:t>
            </a:r>
            <a:r>
              <a:rPr lang="en-US" altLang="en-US" dirty="0">
                <a:solidFill>
                  <a:schemeClr val="tx1"/>
                </a:solidFill>
                <a:latin typeface="Courier New"/>
              </a:rPr>
              <a:t>NULL</a:t>
            </a:r>
            <a:r>
              <a:rPr lang="en-US" altLang="en-US" dirty="0">
                <a:solidFill>
                  <a:schemeClr val="tx1"/>
                </a:solidFill>
              </a:rPr>
              <a:t>. </a:t>
            </a:r>
            <a:endParaRPr lang="en-US" altLang="en-US" b="1" dirty="0"/>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338524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0"/>
          <p:cNvSpPr>
            <a:spLocks noGrp="1" noRot="1" noChangeAspect="1" noChangeArrowheads="1" noTextEdit="1"/>
          </p:cNvSpPr>
          <p:nvPr>
            <p:ph type="sldImg"/>
          </p:nvPr>
        </p:nvSpPr>
        <p:spPr>
          <a:xfrm>
            <a:off x="457200" y="457200"/>
            <a:ext cx="6858000" cy="3859213"/>
          </a:xfrm>
          <a:ln/>
        </p:spPr>
      </p:sp>
      <p:sp>
        <p:nvSpPr>
          <p:cNvPr id="50179" name="Rectangle 1031"/>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2553066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Rot="1" noChangeAspect="1" noChangeArrowheads="1" noTextEdit="1"/>
          </p:cNvSpPr>
          <p:nvPr>
            <p:ph type="sldImg"/>
          </p:nvPr>
        </p:nvSpPr>
        <p:spPr>
          <a:xfrm>
            <a:off x="457200" y="457200"/>
            <a:ext cx="6858000" cy="3859213"/>
          </a:xfrm>
          <a:ln/>
        </p:spPr>
      </p:sp>
      <p:sp>
        <p:nvSpPr>
          <p:cNvPr id="52227" name="Rectangle 7"/>
          <p:cNvSpPr>
            <a:spLocks noGrp="1" noChangeArrowheads="1"/>
          </p:cNvSpPr>
          <p:nvPr>
            <p:ph type="body" idx="1"/>
          </p:nvPr>
        </p:nvSpPr>
        <p:spPr>
          <a:xfrm>
            <a:off x="457200" y="4617720"/>
            <a:ext cx="6858000" cy="6244128"/>
          </a:xfrm>
          <a:noFill/>
          <a:ln/>
        </p:spPr>
        <p:txBody>
          <a:bodyPr lIns="14149" tIns="14149" rIns="14149" bIns="14149"/>
          <a:lstStyle/>
          <a:p>
            <a:pPr lvl="1" eaLnBrk="1" hangingPunct="1"/>
            <a:r>
              <a:rPr lang="en-US" altLang="en-US" dirty="0"/>
              <a:t>The SQL statement in the slide attempts to display all the employees who do not have any subordinates. Logically, this SQL statement should have returned 12 rows. However, the SQL statement does not return any rows. One of the values returned by the inner query is a null value and, therefore, the entire query returns no rows. </a:t>
            </a:r>
          </a:p>
          <a:p>
            <a:pPr lvl="1" eaLnBrk="1" hangingPunct="1"/>
            <a:r>
              <a:rPr lang="en-US" altLang="en-US" dirty="0"/>
              <a:t>The reason is that all conditions that compare a null value result in a null. So whenever null values are likely to be part of the results set of a subquery, do not use the </a:t>
            </a:r>
            <a:r>
              <a:rPr lang="en-US" altLang="en-US" dirty="0">
                <a:latin typeface="Courier New" pitchFamily="49" charset="0"/>
              </a:rPr>
              <a:t>NOT</a:t>
            </a:r>
            <a:r>
              <a:rPr lang="en-US" altLang="en-US" dirty="0"/>
              <a:t> </a:t>
            </a:r>
            <a:r>
              <a:rPr lang="en-US" altLang="en-US" dirty="0">
                <a:latin typeface="Courier New" pitchFamily="49" charset="0"/>
              </a:rPr>
              <a:t>IN</a:t>
            </a:r>
            <a:r>
              <a:rPr lang="en-US" altLang="en-US" dirty="0"/>
              <a:t> operator. The </a:t>
            </a:r>
            <a:r>
              <a:rPr lang="en-US" altLang="en-US" dirty="0">
                <a:latin typeface="Courier New" pitchFamily="49" charset="0"/>
              </a:rPr>
              <a:t>NOT</a:t>
            </a:r>
            <a:r>
              <a:rPr lang="en-US" altLang="en-US" dirty="0"/>
              <a:t> </a:t>
            </a:r>
            <a:r>
              <a:rPr lang="en-US" altLang="en-US" dirty="0">
                <a:latin typeface="Courier New" pitchFamily="49" charset="0"/>
              </a:rPr>
              <a:t>IN</a:t>
            </a:r>
            <a:r>
              <a:rPr lang="en-US" altLang="en-US" dirty="0"/>
              <a:t> operator is equivalent to </a:t>
            </a:r>
            <a:r>
              <a:rPr lang="en-US" altLang="en-US" dirty="0">
                <a:latin typeface="Courier New" pitchFamily="49" charset="0"/>
              </a:rPr>
              <a:t>&lt;&gt;</a:t>
            </a:r>
            <a:r>
              <a:rPr lang="en-US" altLang="en-US" dirty="0"/>
              <a:t> </a:t>
            </a:r>
            <a:r>
              <a:rPr lang="en-US" altLang="en-US" dirty="0">
                <a:latin typeface="Courier New" pitchFamily="49" charset="0"/>
              </a:rPr>
              <a:t>ALL</a:t>
            </a:r>
            <a:r>
              <a:rPr lang="en-US" altLang="en-US" dirty="0"/>
              <a:t>.</a:t>
            </a:r>
          </a:p>
          <a:p>
            <a:pPr lvl="1" eaLnBrk="1" hangingPunct="1"/>
            <a:r>
              <a:rPr lang="en-US" altLang="en-US" dirty="0"/>
              <a:t>Notice that the null value as part of the results set of a subquery is not a problem if you use the </a:t>
            </a:r>
            <a:r>
              <a:rPr lang="en-US" altLang="en-US" dirty="0">
                <a:latin typeface="Courier New" pitchFamily="49" charset="0"/>
              </a:rPr>
              <a:t>IN</a:t>
            </a:r>
            <a:r>
              <a:rPr lang="en-US" altLang="en-US" dirty="0"/>
              <a:t> operator. The </a:t>
            </a:r>
            <a:r>
              <a:rPr lang="en-US" altLang="en-US" dirty="0">
                <a:latin typeface="Courier New" pitchFamily="49" charset="0"/>
              </a:rPr>
              <a:t>IN</a:t>
            </a:r>
            <a:r>
              <a:rPr lang="en-US" altLang="en-US" dirty="0"/>
              <a:t> operator is equivalent to </a:t>
            </a:r>
            <a:r>
              <a:rPr lang="en-US" altLang="en-US" dirty="0">
                <a:latin typeface="Courier New" pitchFamily="49" charset="0"/>
              </a:rPr>
              <a:t>=ANY</a:t>
            </a:r>
            <a:r>
              <a:rPr lang="en-US" altLang="en-US" dirty="0"/>
              <a:t>. For example, to display the employees who have subordinates, use the following SQL statement:</a:t>
            </a:r>
          </a:p>
          <a:p>
            <a:pPr marL="939203" lvl="4" eaLnBrk="1" hangingPunct="1">
              <a:spcBef>
                <a:spcPts val="300"/>
              </a:spcBef>
            </a:pPr>
            <a:r>
              <a:rPr lang="en-US" altLang="en-US" dirty="0"/>
              <a:t>    SELECT emp.last_name</a:t>
            </a:r>
          </a:p>
          <a:p>
            <a:pPr marL="939203" lvl="4" eaLnBrk="1" hangingPunct="1">
              <a:spcBef>
                <a:spcPts val="300"/>
              </a:spcBef>
            </a:pPr>
            <a:r>
              <a:rPr lang="en-US" altLang="en-US" dirty="0"/>
              <a:t>    FROM   employees emp</a:t>
            </a:r>
          </a:p>
          <a:p>
            <a:pPr marL="939203" lvl="4" eaLnBrk="1" hangingPunct="1">
              <a:spcBef>
                <a:spcPts val="300"/>
              </a:spcBef>
            </a:pPr>
            <a:r>
              <a:rPr lang="en-US" altLang="en-US" dirty="0"/>
              <a:t>    WHERE  emp.employee_id  IN</a:t>
            </a:r>
          </a:p>
          <a:p>
            <a:pPr marL="939203" lvl="4" eaLnBrk="1" hangingPunct="1">
              <a:spcBef>
                <a:spcPts val="300"/>
              </a:spcBef>
            </a:pPr>
            <a:r>
              <a:rPr lang="en-US" altLang="en-US" dirty="0"/>
              <a:t>                              (SELECT mgr.manager_id</a:t>
            </a:r>
          </a:p>
          <a:p>
            <a:pPr marL="939203" lvl="4" eaLnBrk="1" hangingPunct="1">
              <a:spcBef>
                <a:spcPts val="300"/>
              </a:spcBef>
            </a:pPr>
            <a:r>
              <a:rPr lang="en-US" altLang="en-US" dirty="0"/>
              <a:t>                               FROM   employees </a:t>
            </a:r>
            <a:r>
              <a:rPr lang="en-US" altLang="en-US" dirty="0" err="1"/>
              <a:t>mgr</a:t>
            </a:r>
            <a:r>
              <a:rPr lang="en-US" altLang="en-US" dirty="0"/>
              <a:t>);</a:t>
            </a:r>
          </a:p>
          <a:p>
            <a:pPr lvl="1" eaLnBrk="1" hangingPunct="1"/>
            <a:r>
              <a:rPr lang="en-US" altLang="en-US" dirty="0"/>
              <a:t>Alternatively, a </a:t>
            </a:r>
            <a:r>
              <a:rPr lang="en-US" altLang="en-US" dirty="0">
                <a:latin typeface="Courier New" pitchFamily="49" charset="0"/>
              </a:rPr>
              <a:t>WHERE</a:t>
            </a:r>
            <a:r>
              <a:rPr lang="en-US" altLang="en-US" dirty="0"/>
              <a:t> clause can be included in the subquery to display all employees who do not have any subordinates:</a:t>
            </a:r>
          </a:p>
          <a:p>
            <a:pPr marL="939203" lvl="4" indent="-187841" eaLnBrk="1" hangingPunct="1">
              <a:spcBef>
                <a:spcPts val="300"/>
              </a:spcBef>
            </a:pPr>
            <a:r>
              <a:rPr lang="en-US" altLang="en-US" dirty="0"/>
              <a:t>SELECT </a:t>
            </a:r>
            <a:r>
              <a:rPr lang="en-US" altLang="en-US" dirty="0" err="1"/>
              <a:t>last_name</a:t>
            </a:r>
            <a:r>
              <a:rPr lang="en-US" altLang="en-US" dirty="0"/>
              <a:t> FROM employees</a:t>
            </a:r>
          </a:p>
          <a:p>
            <a:pPr marL="939203" lvl="4" indent="-187841" eaLnBrk="1" hangingPunct="1">
              <a:spcBef>
                <a:spcPts val="300"/>
              </a:spcBef>
            </a:pPr>
            <a:r>
              <a:rPr lang="en-US" altLang="en-US" dirty="0"/>
              <a:t>WHERE  </a:t>
            </a:r>
            <a:r>
              <a:rPr lang="en-US" altLang="en-US" dirty="0" err="1"/>
              <a:t>employee_id</a:t>
            </a:r>
            <a:r>
              <a:rPr lang="en-US" altLang="en-US" dirty="0"/>
              <a:t> NOT IN</a:t>
            </a:r>
          </a:p>
          <a:p>
            <a:pPr marL="939203" lvl="4" indent="-187841" eaLnBrk="1" hangingPunct="1">
              <a:spcBef>
                <a:spcPts val="300"/>
              </a:spcBef>
            </a:pPr>
            <a:r>
              <a:rPr lang="en-US" altLang="en-US" dirty="0"/>
              <a:t>                        (SELECT </a:t>
            </a:r>
            <a:r>
              <a:rPr lang="en-US" altLang="en-US" dirty="0" err="1"/>
              <a:t>manager_id</a:t>
            </a:r>
            <a:r>
              <a:rPr lang="en-US" altLang="en-US" dirty="0"/>
              <a:t> </a:t>
            </a:r>
          </a:p>
          <a:p>
            <a:pPr marL="939203" lvl="4" indent="-187841" eaLnBrk="1" hangingPunct="1">
              <a:spcBef>
                <a:spcPts val="300"/>
              </a:spcBef>
            </a:pPr>
            <a:r>
              <a:rPr lang="en-US" altLang="en-US" dirty="0"/>
              <a:t>                         FROM   employees </a:t>
            </a:r>
          </a:p>
          <a:p>
            <a:pPr marL="939203" lvl="4" indent="-187841" eaLnBrk="1" hangingPunct="1">
              <a:spcBef>
                <a:spcPts val="300"/>
              </a:spcBef>
            </a:pPr>
            <a:r>
              <a:rPr lang="en-US" altLang="en-US" dirty="0"/>
              <a:t>                         WHERE  </a:t>
            </a:r>
            <a:r>
              <a:rPr lang="en-US" altLang="en-US" dirty="0" err="1"/>
              <a:t>manager_id</a:t>
            </a:r>
            <a:r>
              <a:rPr lang="en-US" altLang="en-US" dirty="0"/>
              <a:t> IS NOT NULL</a:t>
            </a:r>
            <a:r>
              <a:rPr lang="en-US" altLang="en-US" dirty="0" smtClean="0"/>
              <a:t>);</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1248138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8"/>
          <p:cNvSpPr>
            <a:spLocks noGrp="1" noRot="1" noChangeAspect="1" noChangeArrowheads="1" noTextEdit="1"/>
          </p:cNvSpPr>
          <p:nvPr>
            <p:ph type="sldImg"/>
          </p:nvPr>
        </p:nvSpPr>
        <p:spPr>
          <a:xfrm>
            <a:off x="457200" y="457200"/>
            <a:ext cx="6858000" cy="3859213"/>
          </a:xfrm>
          <a:ln/>
        </p:spPr>
      </p:sp>
      <p:sp>
        <p:nvSpPr>
          <p:cNvPr id="57347" name="Rectangle 9"/>
          <p:cNvSpPr>
            <a:spLocks noGrp="1" noChangeArrowheads="1"/>
          </p:cNvSpPr>
          <p:nvPr>
            <p:ph type="body" idx="1"/>
          </p:nvPr>
        </p:nvSpPr>
        <p:spPr>
          <a:noFill/>
          <a:ln/>
        </p:spPr>
        <p:txBody>
          <a:bodyPr lIns="14149" tIns="14149" rIns="14149" bIns="14149"/>
          <a:lstStyle/>
          <a:p>
            <a:pPr lvl="1" eaLnBrk="1" hangingPunct="1"/>
            <a:r>
              <a:rPr lang="en-US" altLang="en-US" dirty="0"/>
              <a:t>In this lesson, you should have learned how to use subqueries. A subquery is a </a:t>
            </a:r>
            <a:r>
              <a:rPr lang="en-US" altLang="en-US" dirty="0">
                <a:latin typeface="Courier New" pitchFamily="49" charset="0"/>
              </a:rPr>
              <a:t>SELECT</a:t>
            </a:r>
            <a:r>
              <a:rPr lang="en-US" altLang="en-US" dirty="0"/>
              <a:t> statement that is embedded in the clause of another SQL statement. Subqueries are useful when a query is based on a search criterion with unknown intermediate values.</a:t>
            </a:r>
          </a:p>
          <a:p>
            <a:pPr lvl="1" eaLnBrk="1" hangingPunct="1"/>
            <a:r>
              <a:rPr lang="en-US" altLang="en-US" dirty="0"/>
              <a:t>Subqueries have the following characteristics:</a:t>
            </a:r>
          </a:p>
          <a:p>
            <a:pPr lvl="2" eaLnBrk="1" hangingPunct="1"/>
            <a:r>
              <a:rPr lang="en-US" altLang="en-US" dirty="0"/>
              <a:t>Can pass one row of data to a main statement that contains a single-row operator, such as </a:t>
            </a:r>
            <a:r>
              <a:rPr lang="en-US" altLang="en-US" dirty="0">
                <a:latin typeface="Courier New" pitchFamily="49" charset="0"/>
              </a:rPr>
              <a:t>=</a:t>
            </a:r>
            <a:r>
              <a:rPr lang="en-US" altLang="en-US" dirty="0"/>
              <a:t>, </a:t>
            </a:r>
            <a:r>
              <a:rPr lang="en-US" altLang="en-US" dirty="0">
                <a:latin typeface="Courier New" pitchFamily="49" charset="0"/>
              </a:rPr>
              <a:t>&lt;&gt;</a:t>
            </a:r>
            <a:r>
              <a:rPr lang="en-US" altLang="en-US" dirty="0"/>
              <a:t>, </a:t>
            </a:r>
            <a:r>
              <a:rPr lang="en-US" altLang="en-US" dirty="0">
                <a:latin typeface="Courier New" pitchFamily="49" charset="0"/>
              </a:rPr>
              <a:t>&gt;</a:t>
            </a:r>
            <a:r>
              <a:rPr lang="en-US" altLang="en-US" dirty="0"/>
              <a:t>, </a:t>
            </a:r>
            <a:r>
              <a:rPr lang="en-US" altLang="en-US" dirty="0">
                <a:latin typeface="Courier New" pitchFamily="49" charset="0"/>
              </a:rPr>
              <a:t>&gt;=</a:t>
            </a:r>
            <a:r>
              <a:rPr lang="en-US" altLang="en-US" dirty="0"/>
              <a:t>, </a:t>
            </a:r>
            <a:r>
              <a:rPr lang="en-US" altLang="en-US" dirty="0">
                <a:latin typeface="Courier New" pitchFamily="49" charset="0"/>
              </a:rPr>
              <a:t>&lt;</a:t>
            </a:r>
            <a:r>
              <a:rPr lang="en-US" altLang="en-US" dirty="0"/>
              <a:t>, or </a:t>
            </a:r>
            <a:r>
              <a:rPr lang="en-US" altLang="en-US" dirty="0">
                <a:latin typeface="Courier New" pitchFamily="49" charset="0"/>
              </a:rPr>
              <a:t>&lt;=</a:t>
            </a:r>
          </a:p>
          <a:p>
            <a:pPr lvl="2" eaLnBrk="1" hangingPunct="1"/>
            <a:r>
              <a:rPr lang="en-US" altLang="en-US" dirty="0"/>
              <a:t>Can pass multiple rows of data to a main statement that contains a multiple-row operator, such as </a:t>
            </a:r>
            <a:r>
              <a:rPr lang="en-US" altLang="en-US" dirty="0">
                <a:latin typeface="Courier New" pitchFamily="49" charset="0"/>
              </a:rPr>
              <a:t>IN</a:t>
            </a:r>
            <a:endParaRPr lang="en-US" altLang="en-US" dirty="0"/>
          </a:p>
          <a:p>
            <a:pPr lvl="2" eaLnBrk="1" hangingPunct="1"/>
            <a:r>
              <a:rPr lang="en-US" altLang="en-US" dirty="0"/>
              <a:t>Are processed first by the Oracle server, after which the </a:t>
            </a:r>
            <a:r>
              <a:rPr lang="en-US" altLang="en-US" dirty="0">
                <a:latin typeface="Courier New" pitchFamily="49" charset="0"/>
              </a:rPr>
              <a:t>WHERE</a:t>
            </a:r>
            <a:r>
              <a:rPr lang="en-US" altLang="en-US" dirty="0"/>
              <a:t> or </a:t>
            </a:r>
            <a:r>
              <a:rPr lang="en-US" altLang="en-US" dirty="0">
                <a:latin typeface="Courier New" pitchFamily="49" charset="0"/>
              </a:rPr>
              <a:t>HAVING</a:t>
            </a:r>
            <a:r>
              <a:rPr lang="en-US" altLang="en-US" dirty="0"/>
              <a:t> clause uses the results</a:t>
            </a:r>
          </a:p>
          <a:p>
            <a:pPr lvl="2" eaLnBrk="1" hangingPunct="1"/>
            <a:r>
              <a:rPr lang="en-US" altLang="en-US" dirty="0"/>
              <a:t>Can contain group functions</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1034604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Rot="1" noChangeAspect="1" noChangeArrowheads="1" noTextEdit="1"/>
          </p:cNvSpPr>
          <p:nvPr>
            <p:ph type="sldImg"/>
          </p:nvPr>
        </p:nvSpPr>
        <p:spPr>
          <a:xfrm>
            <a:off x="457200" y="457200"/>
            <a:ext cx="6858000" cy="3859213"/>
          </a:xfrm>
          <a:ln/>
        </p:spPr>
      </p:sp>
      <p:sp>
        <p:nvSpPr>
          <p:cNvPr id="59395" name="Rectangle 7"/>
          <p:cNvSpPr>
            <a:spLocks noGrp="1" noChangeArrowheads="1"/>
          </p:cNvSpPr>
          <p:nvPr>
            <p:ph type="body" idx="1"/>
          </p:nvPr>
        </p:nvSpPr>
        <p:spPr>
          <a:noFill/>
          <a:ln/>
        </p:spPr>
        <p:txBody>
          <a:bodyPr lIns="14149" tIns="14149" rIns="14149" bIns="14149"/>
          <a:lstStyle/>
          <a:p>
            <a:pPr lvl="1" eaLnBrk="1" hangingPunct="1"/>
            <a:r>
              <a:rPr lang="en-US" altLang="en-US" dirty="0"/>
              <a:t>In this practice, you write complex queries using nested </a:t>
            </a:r>
            <a:r>
              <a:rPr lang="en-US" altLang="en-US" dirty="0">
                <a:latin typeface="Courier New" pitchFamily="49" charset="0"/>
              </a:rPr>
              <a:t>SELECT</a:t>
            </a:r>
            <a:r>
              <a:rPr lang="en-US" altLang="en-US" dirty="0"/>
              <a:t> statements.</a:t>
            </a:r>
          </a:p>
          <a:p>
            <a:pPr lvl="1" eaLnBrk="1" hangingPunct="1"/>
            <a:r>
              <a:rPr lang="en-US" altLang="en-US" dirty="0">
                <a:cs typeface="Times New Roman" pitchFamily="18" charset="0"/>
              </a:rPr>
              <a:t>For practice questions, you may want to create the inner query first. Make sure that it runs and produces the data that you anticipate before you code the outer query.</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244025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xfrm>
            <a:off x="457200" y="457200"/>
            <a:ext cx="6858000" cy="3859213"/>
          </a:xfrm>
          <a:ln/>
        </p:spPr>
      </p:sp>
      <p:sp>
        <p:nvSpPr>
          <p:cNvPr id="9219" name="Rectangle 9"/>
          <p:cNvSpPr>
            <a:spLocks noGrp="1" noChangeArrowheads="1"/>
          </p:cNvSpPr>
          <p:nvPr>
            <p:ph type="body" idx="1"/>
          </p:nvPr>
        </p:nvSpPr>
        <p:spPr>
          <a:noFill/>
          <a:ln/>
        </p:spPr>
        <p:txBody>
          <a:bodyPr lIns="14149" tIns="14149" rIns="14149" bIns="14149"/>
          <a:lstStyle/>
          <a:p>
            <a:pPr lvl="1" eaLnBrk="1" hangingPunct="1"/>
            <a:r>
              <a:rPr lang="en-US" altLang="en-US" dirty="0"/>
              <a:t>In this lesson, you learn about the more advanced features of the </a:t>
            </a:r>
            <a:r>
              <a:rPr lang="en-US" altLang="en-US" dirty="0">
                <a:latin typeface="Courier New" pitchFamily="49" charset="0"/>
              </a:rPr>
              <a:t>SELECT</a:t>
            </a:r>
            <a:r>
              <a:rPr lang="en-US" altLang="en-US" dirty="0"/>
              <a:t> statement. You can write subqueries in the </a:t>
            </a:r>
            <a:r>
              <a:rPr lang="en-US" altLang="en-US" dirty="0">
                <a:latin typeface="Courier New" pitchFamily="49" charset="0"/>
              </a:rPr>
              <a:t>WHERE</a:t>
            </a:r>
            <a:r>
              <a:rPr lang="en-US" altLang="en-US" dirty="0"/>
              <a:t> clause of another SQL statement to obtain values based on an unknown conditional value. This lesson also covers single-row subqueries, multiple-row subqueries, and multiple-column subqueries.</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306078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30"/>
          <p:cNvSpPr>
            <a:spLocks noGrp="1" noRot="1" noChangeAspect="1" noChangeArrowheads="1" noTextEdit="1"/>
          </p:cNvSpPr>
          <p:nvPr>
            <p:ph type="sldImg"/>
          </p:nvPr>
        </p:nvSpPr>
        <p:spPr>
          <a:xfrm>
            <a:off x="457200" y="457200"/>
            <a:ext cx="6858000" cy="3859213"/>
          </a:xfrm>
          <a:ln/>
        </p:spPr>
      </p:sp>
      <p:sp>
        <p:nvSpPr>
          <p:cNvPr id="11267" name="Rectangle 1031"/>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1862412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xfrm>
            <a:off x="457200" y="457200"/>
            <a:ext cx="6858000" cy="3859213"/>
          </a:xfrm>
          <a:ln/>
        </p:spPr>
      </p:sp>
      <p:sp>
        <p:nvSpPr>
          <p:cNvPr id="13315" name="Notes Placeholder 2"/>
          <p:cNvSpPr>
            <a:spLocks noGrp="1"/>
          </p:cNvSpPr>
          <p:nvPr>
            <p:ph type="body" idx="1"/>
          </p:nvPr>
        </p:nvSpPr>
        <p:spPr>
          <a:noFill/>
          <a:ln/>
        </p:spPr>
        <p:txBody>
          <a:bodyPr/>
          <a:lstStyle/>
          <a:p>
            <a:pPr lvl="1" eaLnBrk="1" hangingPunct="1"/>
            <a:r>
              <a:rPr lang="en-US" altLang="en-US" dirty="0">
                <a:solidFill>
                  <a:schemeClr val="tx1"/>
                </a:solidFill>
              </a:rPr>
              <a:t>Suppose the HR manager wants a report of </a:t>
            </a:r>
            <a:r>
              <a:rPr lang="en-US" altLang="en-US" dirty="0"/>
              <a:t>all employees who were hired after Davies. The HR manager submits a request for the report to the IT department.</a:t>
            </a:r>
            <a:endParaRPr lang="en-US" altLang="en-US" dirty="0">
              <a:solidFill>
                <a:schemeClr val="tx1"/>
              </a:solidFill>
            </a:endParaRPr>
          </a:p>
          <a:p>
            <a:pPr lvl="1" eaLnBrk="1" hangingPunct="1"/>
            <a:r>
              <a:rPr lang="en-US" altLang="en-US" dirty="0">
                <a:solidFill>
                  <a:schemeClr val="tx1"/>
                </a:solidFill>
              </a:rPr>
              <a:t>To solve this problem, the IT manager needs </a:t>
            </a:r>
            <a:r>
              <a:rPr lang="en-US" altLang="en-US" i="1" dirty="0">
                <a:solidFill>
                  <a:schemeClr val="tx1"/>
                </a:solidFill>
              </a:rPr>
              <a:t>two</a:t>
            </a:r>
            <a:r>
              <a:rPr lang="en-US" altLang="en-US" dirty="0">
                <a:solidFill>
                  <a:schemeClr val="tx1"/>
                </a:solidFill>
              </a:rPr>
              <a:t> queries: one query to find when Davies was hired, and another to find who were hired after Davies.</a:t>
            </a:r>
          </a:p>
          <a:p>
            <a:pPr lvl="1" eaLnBrk="1" hangingPunct="1"/>
            <a:r>
              <a:rPr lang="en-US" altLang="en-US" dirty="0">
                <a:solidFill>
                  <a:schemeClr val="tx1"/>
                </a:solidFill>
              </a:rPr>
              <a:t>The IT manager can solve this problem by combining the two queries, placing one query </a:t>
            </a:r>
            <a:r>
              <a:rPr lang="en-US" altLang="en-US" i="1" dirty="0">
                <a:solidFill>
                  <a:schemeClr val="tx1"/>
                </a:solidFill>
              </a:rPr>
              <a:t>inside</a:t>
            </a:r>
            <a:r>
              <a:rPr lang="en-US" altLang="en-US" dirty="0">
                <a:solidFill>
                  <a:schemeClr val="tx1"/>
                </a:solidFill>
              </a:rPr>
              <a:t> the other query.</a:t>
            </a:r>
          </a:p>
          <a:p>
            <a:pPr lvl="1" eaLnBrk="1" hangingPunct="1"/>
            <a:r>
              <a:rPr lang="en-US" altLang="en-US" dirty="0">
                <a:solidFill>
                  <a:schemeClr val="tx1"/>
                </a:solidFill>
              </a:rPr>
              <a:t>The inner query (or </a:t>
            </a:r>
            <a:r>
              <a:rPr lang="en-US" altLang="en-US" i="1" dirty="0">
                <a:solidFill>
                  <a:schemeClr val="tx1"/>
                </a:solidFill>
              </a:rPr>
              <a:t>subquery</a:t>
            </a:r>
            <a:r>
              <a:rPr lang="en-US" altLang="en-US" dirty="0"/>
              <a:t>)</a:t>
            </a:r>
            <a:r>
              <a:rPr lang="en-US" altLang="en-US" dirty="0">
                <a:solidFill>
                  <a:schemeClr val="tx1"/>
                </a:solidFill>
              </a:rPr>
              <a:t> returns a value that is used by the outer query (or </a:t>
            </a:r>
            <a:r>
              <a:rPr lang="en-US" altLang="en-US" i="1" dirty="0">
                <a:solidFill>
                  <a:schemeClr val="tx1"/>
                </a:solidFill>
              </a:rPr>
              <a:t>main query</a:t>
            </a:r>
            <a:r>
              <a:rPr lang="en-US" altLang="en-US" dirty="0">
                <a:solidFill>
                  <a:schemeClr val="tx1"/>
                </a:solidFill>
              </a:rPr>
              <a:t>). </a:t>
            </a:r>
          </a:p>
          <a:p>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1131257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Rot="1" noChangeAspect="1" noChangeArrowheads="1" noTextEdit="1"/>
          </p:cNvSpPr>
          <p:nvPr>
            <p:ph type="sldImg"/>
          </p:nvPr>
        </p:nvSpPr>
        <p:spPr>
          <a:xfrm>
            <a:off x="457200" y="457200"/>
            <a:ext cx="6858000" cy="3859213"/>
          </a:xfrm>
          <a:ln/>
        </p:spPr>
      </p:sp>
      <p:sp>
        <p:nvSpPr>
          <p:cNvPr id="15363"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build powerful statements out of simple ones by using subqueries. They can be very useful when you need to select rows from a table with a condition that depends on the data in the table itself.</a:t>
            </a:r>
          </a:p>
          <a:p>
            <a:pPr lvl="1" eaLnBrk="1" hangingPunct="1"/>
            <a:r>
              <a:rPr lang="en-US" altLang="en-US" dirty="0">
                <a:solidFill>
                  <a:schemeClr val="tx1"/>
                </a:solidFill>
              </a:rPr>
              <a:t>A subquery is a </a:t>
            </a:r>
            <a:r>
              <a:rPr lang="en-US" altLang="en-US" dirty="0">
                <a:solidFill>
                  <a:schemeClr val="tx1"/>
                </a:solidFill>
                <a:latin typeface="Courier New" pitchFamily="49" charset="0"/>
              </a:rPr>
              <a:t>SELECT</a:t>
            </a:r>
            <a:r>
              <a:rPr lang="en-US" altLang="en-US" dirty="0">
                <a:solidFill>
                  <a:schemeClr val="tx1"/>
                </a:solidFill>
              </a:rPr>
              <a:t> statement that is embedded in the clause of another </a:t>
            </a:r>
            <a:r>
              <a:rPr lang="en-US" altLang="en-US" dirty="0">
                <a:solidFill>
                  <a:schemeClr val="tx1"/>
                </a:solidFill>
                <a:latin typeface="Courier New" pitchFamily="49" charset="0"/>
              </a:rPr>
              <a:t>SELECT</a:t>
            </a:r>
            <a:r>
              <a:rPr lang="en-US" altLang="en-US" dirty="0">
                <a:solidFill>
                  <a:schemeClr val="tx1"/>
                </a:solidFill>
              </a:rPr>
              <a:t> statement. </a:t>
            </a:r>
          </a:p>
          <a:p>
            <a:pPr lvl="1" eaLnBrk="1" hangingPunct="1"/>
            <a:r>
              <a:rPr lang="en-US" altLang="en-US" dirty="0">
                <a:solidFill>
                  <a:schemeClr val="tx1"/>
                </a:solidFill>
              </a:rPr>
              <a:t>You can place the subquery in a number of SQL clauses, including the following:</a:t>
            </a:r>
          </a:p>
          <a:p>
            <a:pPr lvl="2" eaLnBrk="1" hangingPunct="1">
              <a:buFont typeface="Courier New" pitchFamily="49" charset="0"/>
              <a:buChar char="•"/>
            </a:pPr>
            <a:r>
              <a:rPr lang="en-US" altLang="en-US" dirty="0">
                <a:solidFill>
                  <a:schemeClr val="tx1"/>
                </a:solidFill>
                <a:latin typeface="Courier New" pitchFamily="49" charset="0"/>
              </a:rPr>
              <a:t>WHERE</a:t>
            </a:r>
            <a:r>
              <a:rPr lang="en-US" altLang="en-US" dirty="0">
                <a:solidFill>
                  <a:schemeClr val="tx1"/>
                </a:solidFill>
              </a:rPr>
              <a:t> clause</a:t>
            </a:r>
          </a:p>
          <a:p>
            <a:pPr lvl="2" eaLnBrk="1" hangingPunct="1">
              <a:buFont typeface="Courier New" pitchFamily="49" charset="0"/>
              <a:buChar char="•"/>
            </a:pPr>
            <a:r>
              <a:rPr lang="en-US" altLang="en-US" dirty="0">
                <a:solidFill>
                  <a:schemeClr val="tx1"/>
                </a:solidFill>
                <a:latin typeface="Courier New" pitchFamily="49" charset="0"/>
              </a:rPr>
              <a:t>HAVING</a:t>
            </a:r>
            <a:r>
              <a:rPr lang="en-US" altLang="en-US" dirty="0">
                <a:solidFill>
                  <a:schemeClr val="tx1"/>
                </a:solidFill>
              </a:rPr>
              <a:t> clause</a:t>
            </a:r>
          </a:p>
          <a:p>
            <a:pPr lvl="2" eaLnBrk="1" hangingPunct="1">
              <a:buFont typeface="Courier New" pitchFamily="49" charset="0"/>
              <a:buChar char="•"/>
            </a:pPr>
            <a:r>
              <a:rPr lang="en-US" altLang="en-US" dirty="0">
                <a:solidFill>
                  <a:schemeClr val="tx1"/>
                </a:solidFill>
                <a:latin typeface="Courier New" pitchFamily="49" charset="0"/>
              </a:rPr>
              <a:t>FROM</a:t>
            </a:r>
            <a:r>
              <a:rPr lang="en-US" altLang="en-US" dirty="0">
                <a:solidFill>
                  <a:schemeClr val="tx1"/>
                </a:solidFill>
              </a:rPr>
              <a:t> clause</a:t>
            </a:r>
          </a:p>
          <a:p>
            <a:pPr lvl="1" eaLnBrk="1" hangingPunct="1"/>
            <a:r>
              <a:rPr lang="en-US" altLang="en-US" dirty="0">
                <a:solidFill>
                  <a:schemeClr val="tx1"/>
                </a:solidFill>
              </a:rPr>
              <a:t>In the syntax:</a:t>
            </a:r>
          </a:p>
          <a:p>
            <a:pPr lvl="1" algn="just" eaLnBrk="1" hangingPunct="1"/>
            <a:r>
              <a:rPr lang="en-US" altLang="en-US" i="1" dirty="0">
                <a:solidFill>
                  <a:schemeClr val="tx1"/>
                </a:solidFill>
              </a:rPr>
              <a:t>	</a:t>
            </a:r>
            <a:r>
              <a:rPr lang="en-US" altLang="en-US" i="1" dirty="0">
                <a:solidFill>
                  <a:schemeClr val="tx1"/>
                </a:solidFill>
                <a:latin typeface="Courier New" pitchFamily="49" charset="0"/>
              </a:rPr>
              <a:t>operator</a:t>
            </a:r>
            <a:r>
              <a:rPr lang="en-US" altLang="en-US" dirty="0">
                <a:solidFill>
                  <a:schemeClr val="tx1"/>
                </a:solidFill>
              </a:rPr>
              <a:t> includes a comparison condition such as </a:t>
            </a:r>
            <a:r>
              <a:rPr lang="en-US" altLang="en-US" dirty="0">
                <a:solidFill>
                  <a:schemeClr val="tx1"/>
                </a:solidFill>
                <a:latin typeface="Courier New" pitchFamily="49" charset="0"/>
              </a:rPr>
              <a:t>&gt;</a:t>
            </a:r>
            <a:r>
              <a:rPr lang="en-US" altLang="en-US" dirty="0">
                <a:solidFill>
                  <a:schemeClr val="tx1"/>
                </a:solidFill>
              </a:rPr>
              <a:t>, </a:t>
            </a:r>
            <a:r>
              <a:rPr lang="en-US" altLang="en-US" dirty="0">
                <a:solidFill>
                  <a:schemeClr val="tx1"/>
                </a:solidFill>
                <a:latin typeface="Courier New" pitchFamily="49" charset="0"/>
              </a:rPr>
              <a:t>=</a:t>
            </a:r>
            <a:r>
              <a:rPr lang="en-US" altLang="en-US" dirty="0">
                <a:solidFill>
                  <a:schemeClr val="tx1"/>
                </a:solidFill>
              </a:rPr>
              <a:t>, or </a:t>
            </a:r>
            <a:r>
              <a:rPr lang="en-US" altLang="en-US" dirty="0">
                <a:solidFill>
                  <a:schemeClr val="tx1"/>
                </a:solidFill>
                <a:latin typeface="Courier New" pitchFamily="49" charset="0"/>
              </a:rPr>
              <a:t>IN</a:t>
            </a:r>
            <a:endParaRPr lang="en-US" altLang="en-US" dirty="0">
              <a:solidFill>
                <a:schemeClr val="tx1"/>
              </a:solidFill>
            </a:endParaRPr>
          </a:p>
          <a:p>
            <a:pPr lvl="1" eaLnBrk="1" hangingPunct="1"/>
            <a:r>
              <a:rPr lang="en-US" altLang="en-US" dirty="0">
                <a:solidFill>
                  <a:schemeClr val="tx1"/>
                </a:solidFill>
              </a:rPr>
              <a:t>The subquery is often referred to as a nested </a:t>
            </a:r>
            <a:r>
              <a:rPr lang="en-US" altLang="en-US" dirty="0">
                <a:solidFill>
                  <a:schemeClr val="tx1"/>
                </a:solidFill>
                <a:latin typeface="Courier New" pitchFamily="49" charset="0"/>
              </a:rPr>
              <a:t>SELECT</a:t>
            </a:r>
            <a:r>
              <a:rPr lang="en-US" altLang="en-US" dirty="0">
                <a:solidFill>
                  <a:schemeClr val="tx1"/>
                </a:solidFill>
              </a:rPr>
              <a:t>, sub-</a:t>
            </a:r>
            <a:r>
              <a:rPr lang="en-US" altLang="en-US" dirty="0">
                <a:solidFill>
                  <a:schemeClr val="tx1"/>
                </a:solidFill>
                <a:latin typeface="Courier New" pitchFamily="49" charset="0"/>
              </a:rPr>
              <a:t>SELECT</a:t>
            </a:r>
            <a:r>
              <a:rPr lang="en-US" altLang="en-US" dirty="0">
                <a:solidFill>
                  <a:schemeClr val="tx1"/>
                </a:solidFill>
              </a:rPr>
              <a:t>, or inner </a:t>
            </a:r>
            <a:r>
              <a:rPr lang="en-US" altLang="en-US" dirty="0">
                <a:solidFill>
                  <a:schemeClr val="tx1"/>
                </a:solidFill>
                <a:latin typeface="Courier New" pitchFamily="49" charset="0"/>
              </a:rPr>
              <a:t>SELECT</a:t>
            </a:r>
            <a:r>
              <a:rPr lang="en-US" altLang="en-US" dirty="0">
                <a:solidFill>
                  <a:schemeClr val="tx1"/>
                </a:solidFill>
              </a:rPr>
              <a:t> statement. The subquery generally executes first, and its output is used to complete the query condition for the main (or outer) query.</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1703298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Rot="1" noChangeAspect="1" noChangeArrowheads="1" noTextEdit="1"/>
          </p:cNvSpPr>
          <p:nvPr>
            <p:ph type="sldImg"/>
          </p:nvPr>
        </p:nvSpPr>
        <p:spPr>
          <a:xfrm>
            <a:off x="457200" y="457200"/>
            <a:ext cx="6858000" cy="3859213"/>
          </a:xfrm>
          <a:ln/>
        </p:spPr>
      </p:sp>
      <p:sp>
        <p:nvSpPr>
          <p:cNvPr id="17411" name="Rectangle 9"/>
          <p:cNvSpPr>
            <a:spLocks noGrp="1" noChangeArrowheads="1"/>
          </p:cNvSpPr>
          <p:nvPr>
            <p:ph type="body" idx="1"/>
          </p:nvPr>
        </p:nvSpPr>
        <p:spPr>
          <a:noFill/>
          <a:ln/>
        </p:spPr>
        <p:txBody>
          <a:bodyPr lIns="14149" tIns="14149" rIns="14149" bIns="14149"/>
          <a:lstStyle/>
          <a:p>
            <a:pPr lvl="1" eaLnBrk="1" hangingPunct="1"/>
            <a:r>
              <a:rPr lang="en-US" altLang="en-US" dirty="0"/>
              <a:t>In the example in the slide, the inner query determines the hire date of the employee, Davies. The outer query takes the result of the inner query and uses this result to display all the employees who were hired after Davies.</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706736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457200" y="457200"/>
            <a:ext cx="6858000" cy="3859213"/>
          </a:xfrm>
          <a:ln/>
        </p:spPr>
      </p:sp>
      <p:sp>
        <p:nvSpPr>
          <p:cNvPr id="19459" name="Notes Placeholder 2"/>
          <p:cNvSpPr>
            <a:spLocks noGrp="1"/>
          </p:cNvSpPr>
          <p:nvPr>
            <p:ph type="body" idx="1"/>
          </p:nvPr>
        </p:nvSpPr>
        <p:spPr>
          <a:noFill/>
          <a:ln/>
        </p:spPr>
        <p:txBody>
          <a:bodyPr/>
          <a:lstStyle/>
          <a:p>
            <a:pPr lvl="1"/>
            <a:r>
              <a:rPr lang="en-US" altLang="en-US" dirty="0"/>
              <a:t>Two classes of comparison conditions are used in subqueries: single-row operators and multiple-row operators.</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3458764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noRot="1" noChangeAspect="1" noChangeArrowheads="1" noTextEdit="1"/>
          </p:cNvSpPr>
          <p:nvPr>
            <p:ph type="sldImg"/>
          </p:nvPr>
        </p:nvSpPr>
        <p:spPr>
          <a:xfrm>
            <a:off x="457200" y="457200"/>
            <a:ext cx="6858000" cy="3859213"/>
          </a:xfrm>
          <a:ln/>
        </p:spPr>
      </p:sp>
      <p:sp>
        <p:nvSpPr>
          <p:cNvPr id="21507" name="Rectangle 9"/>
          <p:cNvSpPr>
            <a:spLocks noGrp="1" noChangeArrowheads="1"/>
          </p:cNvSpPr>
          <p:nvPr>
            <p:ph type="body" idx="1"/>
          </p:nvPr>
        </p:nvSpPr>
        <p:spPr>
          <a:noFill/>
          <a:ln/>
        </p:spPr>
        <p:txBody>
          <a:bodyPr lIns="14149" tIns="14149" rIns="14149" bIns="14149"/>
          <a:lstStyle/>
          <a:p>
            <a:pPr lvl="2" eaLnBrk="1" hangingPunct="1">
              <a:spcBef>
                <a:spcPct val="25000"/>
              </a:spcBef>
              <a:buClr>
                <a:schemeClr val="tx1"/>
              </a:buClr>
            </a:pPr>
            <a:r>
              <a:rPr lang="en-US" altLang="en-US" b="1" dirty="0">
                <a:solidFill>
                  <a:schemeClr val="tx1"/>
                </a:solidFill>
              </a:rPr>
              <a:t>Single-row subqueries: </a:t>
            </a:r>
            <a:r>
              <a:rPr lang="en-US" altLang="en-US" dirty="0">
                <a:solidFill>
                  <a:schemeClr val="tx1"/>
                </a:solidFill>
              </a:rPr>
              <a:t>Queries that return only one row from the inner </a:t>
            </a:r>
            <a:r>
              <a:rPr lang="en-US" altLang="en-US" dirty="0">
                <a:solidFill>
                  <a:schemeClr val="tx1"/>
                </a:solidFill>
                <a:latin typeface="Courier New" pitchFamily="49" charset="0"/>
              </a:rPr>
              <a:t>SELECT</a:t>
            </a:r>
            <a:r>
              <a:rPr lang="en-US" altLang="en-US" dirty="0">
                <a:solidFill>
                  <a:schemeClr val="tx1"/>
                </a:solidFill>
              </a:rPr>
              <a:t> statement</a:t>
            </a:r>
          </a:p>
          <a:p>
            <a:pPr lvl="2" eaLnBrk="1" hangingPunct="1">
              <a:buClr>
                <a:schemeClr val="tx1"/>
              </a:buClr>
            </a:pPr>
            <a:r>
              <a:rPr lang="en-US" altLang="en-US" b="1" dirty="0">
                <a:solidFill>
                  <a:schemeClr val="tx1"/>
                </a:solidFill>
              </a:rPr>
              <a:t>Multiple-row subqueries: </a:t>
            </a:r>
            <a:r>
              <a:rPr lang="en-US" altLang="en-US" dirty="0">
                <a:solidFill>
                  <a:schemeClr val="tx1"/>
                </a:solidFill>
              </a:rPr>
              <a:t>Queries that return more than one row from the inner </a:t>
            </a:r>
            <a:r>
              <a:rPr lang="en-US" altLang="en-US" dirty="0">
                <a:solidFill>
                  <a:schemeClr val="tx1"/>
                </a:solidFill>
                <a:latin typeface="Courier New" pitchFamily="49" charset="0"/>
              </a:rPr>
              <a:t>SELECT</a:t>
            </a:r>
            <a:r>
              <a:rPr lang="en-US" altLang="en-US" dirty="0">
                <a:solidFill>
                  <a:schemeClr val="tx1"/>
                </a:solidFill>
              </a:rPr>
              <a:t> statement</a:t>
            </a:r>
            <a:endParaRPr lang="en-US" altLang="en-US" b="1" dirty="0">
              <a:solidFill>
                <a:schemeClr val="tx1"/>
              </a:solidFill>
            </a:endParaRPr>
          </a:p>
          <a:p>
            <a:pPr lvl="1" eaLnBrk="1" hangingPunct="1"/>
            <a:r>
              <a:rPr lang="en-US" altLang="en-US" b="1" dirty="0">
                <a:solidFill>
                  <a:schemeClr val="tx1"/>
                </a:solidFill>
              </a:rPr>
              <a:t>Note:</a:t>
            </a:r>
            <a:r>
              <a:rPr lang="en-US" altLang="en-US" dirty="0">
                <a:solidFill>
                  <a:schemeClr val="tx1"/>
                </a:solidFill>
              </a:rPr>
              <a:t> There are also multiple-column subqueries, which are queries that return more than one column from the inner </a:t>
            </a:r>
            <a:r>
              <a:rPr lang="en-US" altLang="en-US" dirty="0">
                <a:solidFill>
                  <a:schemeClr val="tx1"/>
                </a:solidFill>
                <a:latin typeface="Courier New" pitchFamily="49" charset="0"/>
              </a:rPr>
              <a:t>SELECT</a:t>
            </a:r>
            <a:r>
              <a:rPr lang="en-US" altLang="en-US" dirty="0">
                <a:solidFill>
                  <a:schemeClr val="tx1"/>
                </a:solidFill>
              </a:rPr>
              <a:t> statement. They are covered in the </a:t>
            </a:r>
            <a:r>
              <a:rPr lang="en-US" altLang="en-US" i="1" dirty="0">
                <a:solidFill>
                  <a:schemeClr val="tx1"/>
                </a:solidFill>
              </a:rPr>
              <a:t>Oracle Database: SQL Workshop II</a:t>
            </a:r>
            <a:r>
              <a:rPr lang="en-US" altLang="en-US" dirty="0">
                <a:solidFill>
                  <a:schemeClr val="tx1"/>
                </a:solidFill>
              </a:rPr>
              <a:t> course.</a:t>
            </a:r>
          </a:p>
        </p:txBody>
      </p:sp>
      <p:sp>
        <p:nvSpPr>
          <p:cNvPr id="3" name="Footer Placeholder 2"/>
          <p:cNvSpPr>
            <a:spLocks noGrp="1"/>
          </p:cNvSpPr>
          <p:nvPr>
            <p:ph type="ftr" sz="quarter" idx="10"/>
          </p:nvPr>
        </p:nvSpPr>
        <p:spPr/>
        <p:txBody>
          <a:bodyPr/>
          <a:lstStyle/>
          <a:p>
            <a:pPr>
              <a:defRPr/>
            </a:pPr>
            <a:r>
              <a:rPr lang="en-US" smtClean="0"/>
              <a:t>Oracle Database 19c: SQL Workshop   8 -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2583905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8</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2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28.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27.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30.xml"/><Relationship Id="rId6" Type="http://schemas.openxmlformats.org/officeDocument/2006/relationships/image" Target="../media/image27.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6.xml"/><Relationship Id="rId7"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tags" Target="../tags/tag3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9.xml"/><Relationship Id="rId7" Type="http://schemas.openxmlformats.org/officeDocument/2006/relationships/image" Target="../media/image41.PNG"/><Relationship Id="rId2" Type="http://schemas.openxmlformats.org/officeDocument/2006/relationships/slideLayout" Target="../slideLayouts/slideLayout8.xml"/><Relationship Id="rId1" Type="http://schemas.openxmlformats.org/officeDocument/2006/relationships/tags" Target="../tags/tag3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20.xml"/><Relationship Id="rId7"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tags" Target="../tags/tag3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ags" Target="../tags/tag37.xml"/><Relationship Id="rId6" Type="http://schemas.openxmlformats.org/officeDocument/2006/relationships/image" Target="../media/image27.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24.xml"/><Relationship Id="rId7"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tags" Target="../tags/tag39.xml"/><Relationship Id="rId6" Type="http://schemas.openxmlformats.org/officeDocument/2006/relationships/image" Target="../media/image37.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jpe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22.pn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Subqueries to Solve Queries</a:t>
            </a:r>
          </a:p>
        </p:txBody>
      </p:sp>
      <p:sp>
        <p:nvSpPr>
          <p:cNvPr id="4" name="Subtitle 3">
            <a:extLst>
              <a:ext uri="{FF2B5EF4-FFF2-40B4-BE49-F238E27FC236}">
                <a16:creationId xmlns="" xmlns:a16="http://schemas.microsoft.com/office/drawing/2014/main" id="{764A674A-8F7C-4894-9738-67A9ADD0EDD3}"/>
              </a:ext>
            </a:extLst>
          </p:cNvPr>
          <p:cNvSpPr>
            <a:spLocks noGrp="1"/>
          </p:cNvSpPr>
          <p:nvPr>
            <p:ph type="subTitle" idx="1"/>
          </p:nvPr>
        </p:nvSpPr>
        <p:spPr/>
        <p:txBody>
          <a:bodyPr/>
          <a:lstStyle/>
          <a:p>
            <a:endParaRPr lang="en-IN"/>
          </a:p>
        </p:txBody>
      </p:sp>
    </p:spTree>
    <p:custDataLst>
      <p:tags r:id="rId1"/>
    </p:custDataLst>
    <p:extLst>
      <p:ext uri="{BB962C8B-B14F-4D97-AF65-F5344CB8AC3E}">
        <p14:creationId xmlns:p14="http://schemas.microsoft.com/office/powerpoint/2010/main" val="352150828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2531" name="Rectangle 1029"/>
          <p:cNvSpPr>
            <a:spLocks noGrp="1" noChangeArrowheads="1"/>
          </p:cNvSpPr>
          <p:nvPr>
            <p:ph idx="1"/>
          </p:nvPr>
        </p:nvSpPr>
        <p:spPr>
          <a:xfrm>
            <a:off x="933451" y="2432849"/>
            <a:ext cx="9434685" cy="424179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Subquery: Types, syntax, and guidelines</a:t>
            </a:r>
          </a:p>
          <a:p>
            <a:pPr lvl="1"/>
            <a:r>
              <a:rPr lang="en-US" altLang="en-US" dirty="0">
                <a:latin typeface="+mn-lt"/>
                <a:cs typeface="Oracle Sans" panose="020B0503020204020204" pitchFamily="34" charset="0"/>
              </a:rPr>
              <a:t>Single-row subqueries:</a:t>
            </a:r>
          </a:p>
          <a:p>
            <a:pPr lvl="2"/>
            <a:r>
              <a:rPr lang="en-US" altLang="en-US" dirty="0">
                <a:latin typeface="+mn-lt"/>
                <a:cs typeface="Oracle Sans" panose="020B0503020204020204" pitchFamily="34" charset="0"/>
              </a:rPr>
              <a:t>Group functions in a subquery</a:t>
            </a:r>
          </a:p>
          <a:p>
            <a:pPr lvl="2"/>
            <a:r>
              <a:rPr lang="en-US" altLang="en-US" dirty="0">
                <a:latin typeface="Courier New" panose="02070309020205020404" pitchFamily="49" charset="0"/>
                <a:cs typeface="Courier New" panose="02070309020205020404" pitchFamily="49" charset="0"/>
              </a:rPr>
              <a:t>HAVING</a:t>
            </a:r>
            <a:r>
              <a:rPr lang="en-US" altLang="en-US" dirty="0">
                <a:latin typeface="+mn-lt"/>
                <a:cs typeface="Oracle Sans" panose="020B0503020204020204" pitchFamily="34" charset="0"/>
              </a:rPr>
              <a:t> clause with subqueries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Multiple-row subqueries</a:t>
            </a:r>
          </a:p>
          <a:p>
            <a:pPr lvl="2">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ALL</a:t>
            </a:r>
            <a:r>
              <a:rPr lang="en-US" altLang="en-US" dirty="0">
                <a:solidFill>
                  <a:schemeClr val="tx1">
                    <a:lumMod val="50000"/>
                    <a:lumOff val="50000"/>
                  </a:schemeClr>
                </a:solidFill>
                <a:latin typeface="+mn-lt"/>
                <a:cs typeface="Oracle Sans" panose="020B0503020204020204" pitchFamily="34" charset="0"/>
              </a:rPr>
              <a:t> or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ANY</a:t>
            </a:r>
            <a:r>
              <a:rPr lang="en-US" altLang="en-US" dirty="0">
                <a:solidFill>
                  <a:schemeClr val="tx1">
                    <a:lumMod val="50000"/>
                    <a:lumOff val="50000"/>
                  </a:schemeClr>
                </a:solidFill>
                <a:latin typeface="+mn-lt"/>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Multiple-column subqueries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Null values in a subquery</a:t>
            </a:r>
          </a:p>
        </p:txBody>
      </p:sp>
      <p:grpSp>
        <p:nvGrpSpPr>
          <p:cNvPr id="4" name="Group 3"/>
          <p:cNvGrpSpPr/>
          <p:nvPr/>
        </p:nvGrpSpPr>
        <p:grpSpPr>
          <a:xfrm>
            <a:off x="12720637" y="6446047"/>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7530546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Single-Row Subqueries</a:t>
            </a:r>
          </a:p>
        </p:txBody>
      </p:sp>
      <p:sp>
        <p:nvSpPr>
          <p:cNvPr id="24579" name="Rectangle 33"/>
          <p:cNvSpPr>
            <a:spLocks noGrp="1" noChangeArrowheads="1"/>
          </p:cNvSpPr>
          <p:nvPr>
            <p:ph idx="1"/>
          </p:nvPr>
        </p:nvSpPr>
        <p:spPr>
          <a:xfrm>
            <a:off x="933451" y="2272710"/>
            <a:ext cx="16421100" cy="10932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Return only one row</a:t>
            </a:r>
          </a:p>
          <a:p>
            <a:pPr lvl="1"/>
            <a:r>
              <a:rPr lang="en-US" altLang="en-US" dirty="0">
                <a:latin typeface="+mn-lt"/>
                <a:cs typeface="Oracle Sans" panose="020B0503020204020204" pitchFamily="34" charset="0"/>
              </a:rPr>
              <a:t>Use single-row comparison operators</a:t>
            </a:r>
          </a:p>
        </p:txBody>
      </p:sp>
      <p:graphicFrame>
        <p:nvGraphicFramePr>
          <p:cNvPr id="3" name="Table 2"/>
          <p:cNvGraphicFramePr>
            <a:graphicFrameLocks noGrp="1"/>
          </p:cNvGraphicFramePr>
          <p:nvPr>
            <p:extLst>
              <p:ext uri="{D42A27DB-BD31-4B8C-83A1-F6EECF244321}">
                <p14:modId xmlns:p14="http://schemas.microsoft.com/office/powerpoint/2010/main" val="1744085730"/>
              </p:ext>
            </p:extLst>
          </p:nvPr>
        </p:nvGraphicFramePr>
        <p:xfrm>
          <a:off x="2159224" y="4115035"/>
          <a:ext cx="6291265" cy="3893820"/>
        </p:xfrm>
        <a:graphic>
          <a:graphicData uri="http://schemas.openxmlformats.org/drawingml/2006/table">
            <a:tbl>
              <a:tblPr firstRow="1" firstCol="1" bandRow="1">
                <a:tableStyleId>{5FD0F851-EC5A-4D38-B0AD-8093EC10F338}</a:tableStyleId>
              </a:tblPr>
              <a:tblGrid>
                <a:gridCol w="1888334">
                  <a:extLst>
                    <a:ext uri="{9D8B030D-6E8A-4147-A177-3AD203B41FA5}">
                      <a16:colId xmlns="" xmlns:a16="http://schemas.microsoft.com/office/drawing/2014/main" val="20000"/>
                    </a:ext>
                  </a:extLst>
                </a:gridCol>
                <a:gridCol w="4402931">
                  <a:extLst>
                    <a:ext uri="{9D8B030D-6E8A-4147-A177-3AD203B41FA5}">
                      <a16:colId xmlns="" xmlns:a16="http://schemas.microsoft.com/office/drawing/2014/main" val="20001"/>
                    </a:ext>
                  </a:extLst>
                </a:gridCol>
              </a:tblGrid>
              <a:tr h="556260">
                <a:tc>
                  <a:txBody>
                    <a:bodyPr/>
                    <a:lstStyle/>
                    <a:p>
                      <a:r>
                        <a:rPr lang="en-US" altLang="en-US" sz="2700" b="1" dirty="0">
                          <a:solidFill>
                            <a:srgbClr val="000000"/>
                          </a:solidFill>
                        </a:rPr>
                        <a:t>Operator</a:t>
                      </a:r>
                      <a:endParaRPr lang="en-US" sz="2700" dirty="0">
                        <a:solidFill>
                          <a:srgbClr val="000000"/>
                        </a:solidFill>
                      </a:endParaRPr>
                    </a:p>
                  </a:txBody>
                  <a:tcPr marL="137160" marR="137160" marT="68580" marB="68580"/>
                </a:tc>
                <a:tc>
                  <a:txBody>
                    <a:bodyPr/>
                    <a:lstStyle/>
                    <a:p>
                      <a:r>
                        <a:rPr lang="en-US" altLang="en-US" sz="2700" b="1" dirty="0">
                          <a:solidFill>
                            <a:srgbClr val="000000"/>
                          </a:solidFill>
                        </a:rPr>
                        <a:t>Meaning</a:t>
                      </a:r>
                      <a:endParaRPr lang="en-US" sz="3600" dirty="0">
                        <a:solidFill>
                          <a:srgbClr val="000000"/>
                        </a:solidFill>
                      </a:endParaRPr>
                    </a:p>
                  </a:txBody>
                  <a:tcPr marL="137160" marR="137160" marT="68580" marB="68580"/>
                </a:tc>
                <a:extLst>
                  <a:ext uri="{0D108BD9-81ED-4DB2-BD59-A6C34878D82A}">
                    <a16:rowId xmlns="" xmlns:a16="http://schemas.microsoft.com/office/drawing/2014/main" val="10000"/>
                  </a:ext>
                </a:extLst>
              </a:tr>
              <a:tr h="556260">
                <a:tc>
                  <a:txBody>
                    <a:bodyPr/>
                    <a:lstStyle/>
                    <a:p>
                      <a:r>
                        <a:rPr lang="en-US" altLang="en-US" sz="2700" b="0" dirty="0">
                          <a:solidFill>
                            <a:srgbClr val="000000"/>
                          </a:solidFill>
                          <a:latin typeface="Courier New" panose="02070309020205020404" pitchFamily="49" charset="0"/>
                        </a:rPr>
                        <a:t>=</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Equal to</a:t>
                      </a:r>
                    </a:p>
                  </a:txBody>
                  <a:tcPr marL="137160" marR="137160" marT="68580" marB="68580"/>
                </a:tc>
                <a:extLst>
                  <a:ext uri="{0D108BD9-81ED-4DB2-BD59-A6C34878D82A}">
                    <a16:rowId xmlns="" xmlns:a16="http://schemas.microsoft.com/office/drawing/2014/main" val="10001"/>
                  </a:ext>
                </a:extLst>
              </a:tr>
              <a:tr h="556260">
                <a:tc>
                  <a:txBody>
                    <a:bodyPr/>
                    <a:lstStyle/>
                    <a:p>
                      <a:r>
                        <a:rPr lang="en-US" altLang="en-US" sz="2700" b="0" dirty="0">
                          <a:solidFill>
                            <a:srgbClr val="000000"/>
                          </a:solidFill>
                          <a:latin typeface="Courier New" panose="02070309020205020404" pitchFamily="49" charset="0"/>
                        </a:rPr>
                        <a:t>&gt;</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Greater than </a:t>
                      </a:r>
                    </a:p>
                  </a:txBody>
                  <a:tcPr marL="137160" marR="137160" marT="68580" marB="68580"/>
                </a:tc>
                <a:extLst>
                  <a:ext uri="{0D108BD9-81ED-4DB2-BD59-A6C34878D82A}">
                    <a16:rowId xmlns="" xmlns:a16="http://schemas.microsoft.com/office/drawing/2014/main" val="10002"/>
                  </a:ext>
                </a:extLst>
              </a:tr>
              <a:tr h="556260">
                <a:tc>
                  <a:txBody>
                    <a:bodyPr/>
                    <a:lstStyle/>
                    <a:p>
                      <a:r>
                        <a:rPr lang="en-US" altLang="en-US" sz="2700" b="0" dirty="0">
                          <a:solidFill>
                            <a:srgbClr val="000000"/>
                          </a:solidFill>
                          <a:latin typeface="Courier New" panose="02070309020205020404" pitchFamily="49" charset="0"/>
                        </a:rPr>
                        <a:t>&gt;=</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Greater than or equal to </a:t>
                      </a:r>
                    </a:p>
                  </a:txBody>
                  <a:tcPr marL="137160" marR="137160" marT="68580" marB="68580"/>
                </a:tc>
                <a:extLst>
                  <a:ext uri="{0D108BD9-81ED-4DB2-BD59-A6C34878D82A}">
                    <a16:rowId xmlns="" xmlns:a16="http://schemas.microsoft.com/office/drawing/2014/main" val="10003"/>
                  </a:ext>
                </a:extLst>
              </a:tr>
              <a:tr h="556260">
                <a:tc>
                  <a:txBody>
                    <a:bodyPr/>
                    <a:lstStyle/>
                    <a:p>
                      <a:r>
                        <a:rPr lang="en-US" altLang="en-US" sz="2700" b="0" dirty="0">
                          <a:solidFill>
                            <a:srgbClr val="000000"/>
                          </a:solidFill>
                          <a:latin typeface="Courier New" panose="02070309020205020404" pitchFamily="49" charset="0"/>
                        </a:rPr>
                        <a:t>&lt;</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Less than </a:t>
                      </a:r>
                    </a:p>
                  </a:txBody>
                  <a:tcPr marL="137160" marR="137160" marT="68580" marB="68580"/>
                </a:tc>
                <a:extLst>
                  <a:ext uri="{0D108BD9-81ED-4DB2-BD59-A6C34878D82A}">
                    <a16:rowId xmlns="" xmlns:a16="http://schemas.microsoft.com/office/drawing/2014/main" val="10004"/>
                  </a:ext>
                </a:extLst>
              </a:tr>
              <a:tr h="556260">
                <a:tc>
                  <a:txBody>
                    <a:bodyPr/>
                    <a:lstStyle/>
                    <a:p>
                      <a:r>
                        <a:rPr lang="en-US" altLang="en-US" sz="2700" b="0" dirty="0">
                          <a:solidFill>
                            <a:srgbClr val="000000"/>
                          </a:solidFill>
                          <a:latin typeface="Courier New" panose="02070309020205020404" pitchFamily="49" charset="0"/>
                        </a:rPr>
                        <a:t>&lt;=</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Less than or equal to</a:t>
                      </a:r>
                    </a:p>
                  </a:txBody>
                  <a:tcPr marL="137160" marR="137160" marT="68580" marB="68580"/>
                </a:tc>
                <a:extLst>
                  <a:ext uri="{0D108BD9-81ED-4DB2-BD59-A6C34878D82A}">
                    <a16:rowId xmlns="" xmlns:a16="http://schemas.microsoft.com/office/drawing/2014/main" val="10005"/>
                  </a:ext>
                </a:extLst>
              </a:tr>
              <a:tr h="556260">
                <a:tc>
                  <a:txBody>
                    <a:bodyPr/>
                    <a:lstStyle/>
                    <a:p>
                      <a:r>
                        <a:rPr lang="en-US" altLang="en-US" sz="2700" b="0" dirty="0">
                          <a:solidFill>
                            <a:srgbClr val="000000"/>
                          </a:solidFill>
                          <a:latin typeface="Courier New" panose="02070309020205020404" pitchFamily="49" charset="0"/>
                        </a:rPr>
                        <a:t>&lt;&gt;</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Not equal to</a:t>
                      </a:r>
                    </a:p>
                  </a:txBody>
                  <a:tcPr marL="137160" marR="137160" marT="68580" marB="68580"/>
                </a:tc>
                <a:extLst>
                  <a:ext uri="{0D108BD9-81ED-4DB2-BD59-A6C34878D82A}">
                    <a16:rowId xmlns="" xmlns:a16="http://schemas.microsoft.com/office/drawing/2014/main" val="10006"/>
                  </a:ext>
                </a:extLst>
              </a:tr>
            </a:tbl>
          </a:graphicData>
        </a:graphic>
      </p:graphicFrame>
      <p:sp>
        <p:nvSpPr>
          <p:cNvPr id="5" name="Rectangle 4"/>
          <p:cNvSpPr/>
          <p:nvPr/>
        </p:nvSpPr>
        <p:spPr bwMode="auto">
          <a:xfrm rot="16200000" flipV="1">
            <a:off x="14625699" y="5051821"/>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4" name="Group 3"/>
          <p:cNvGrpSpPr/>
          <p:nvPr/>
        </p:nvGrpSpPr>
        <p:grpSpPr>
          <a:xfrm>
            <a:off x="14544736" y="6333066"/>
            <a:ext cx="3007923" cy="3004872"/>
            <a:chOff x="9823450" y="4351336"/>
            <a:chExt cx="1746436" cy="1744664"/>
          </a:xfrm>
        </p:grpSpPr>
        <p:sp>
          <p:nvSpPr>
            <p:cNvPr id="6" name="Oval 5"/>
            <p:cNvSpPr>
              <a:spLocks noChangeAspect="1"/>
            </p:cNvSpPr>
            <p:nvPr/>
          </p:nvSpPr>
          <p:spPr bwMode="auto">
            <a:xfrm>
              <a:off x="9823450" y="4351336"/>
              <a:ext cx="1746436" cy="1744664"/>
            </a:xfrm>
            <a:prstGeom prst="ellipse">
              <a:avLst/>
            </a:prstGeom>
            <a:solidFill>
              <a:schemeClr val="bg1"/>
            </a:solidFill>
            <a:ln w="50800" cap="flat" cmpd="sng" algn="ctr">
              <a:solidFill>
                <a:schemeClr val="bg1"/>
              </a:solidFill>
              <a:prstDash val="solid"/>
              <a:round/>
              <a:headEnd type="none" w="sm" len="sm"/>
              <a:tailEnd type="none" w="sm" len="sm"/>
            </a:ln>
            <a:effectLst>
              <a:innerShdw blurRad="266700">
                <a:schemeClr val="accent6"/>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37484" y="4605406"/>
              <a:ext cx="918368" cy="1338194"/>
            </a:xfrm>
            <a:prstGeom prst="rect">
              <a:avLst/>
            </a:prstGeom>
          </p:spPr>
        </p:pic>
      </p:grpSp>
    </p:spTree>
    <p:custDataLst>
      <p:tags r:id="rId1"/>
    </p:custDataLst>
    <p:extLst>
      <p:ext uri="{BB962C8B-B14F-4D97-AF65-F5344CB8AC3E}">
        <p14:creationId xmlns:p14="http://schemas.microsoft.com/office/powerpoint/2010/main" val="305077077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Executing Single-Row Subqueries</a:t>
            </a:r>
          </a:p>
        </p:txBody>
      </p:sp>
      <p:grpSp>
        <p:nvGrpSpPr>
          <p:cNvPr id="7" name="Group 6">
            <a:extLst>
              <a:ext uri="{FF2B5EF4-FFF2-40B4-BE49-F238E27FC236}">
                <a16:creationId xmlns="" xmlns:a16="http://schemas.microsoft.com/office/drawing/2014/main" id="{C1363597-A93D-4F73-8D4A-431B8C3485A4}"/>
              </a:ext>
            </a:extLst>
          </p:cNvPr>
          <p:cNvGrpSpPr/>
          <p:nvPr/>
        </p:nvGrpSpPr>
        <p:grpSpPr>
          <a:xfrm>
            <a:off x="2375248" y="2711760"/>
            <a:ext cx="12817128" cy="4863479"/>
            <a:chOff x="2375248" y="2344872"/>
            <a:chExt cx="12817128" cy="4863479"/>
          </a:xfrm>
        </p:grpSpPr>
        <p:sp>
          <p:nvSpPr>
            <p:cNvPr id="11" name="Content Placeholder 2"/>
            <p:cNvSpPr txBox="1">
              <a:spLocks/>
            </p:cNvSpPr>
            <p:nvPr/>
          </p:nvSpPr>
          <p:spPr bwMode="gray">
            <a:xfrm>
              <a:off x="3095625" y="2344872"/>
              <a:ext cx="12096751" cy="334076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last_name, job_id, 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job_id =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(SELECT job_id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WHERE  last_name = </a:t>
              </a:r>
              <a:r>
                <a:rPr lang="en-US" altLang="en-US" b="1" dirty="0">
                  <a:solidFill>
                    <a:schemeClr val="tx1">
                      <a:lumMod val="75000"/>
                    </a:schemeClr>
                  </a:solidFill>
                  <a:latin typeface="Courier New" panose="02070309020205020404" pitchFamily="49" charset="0"/>
                  <a:cs typeface="Courier New" panose="02070309020205020404" pitchFamily="49" charset="0"/>
                </a:rPr>
                <a:t>'</a:t>
              </a:r>
              <a:r>
                <a:rPr lang="en-US" altLang="en-US" b="1" dirty="0">
                  <a:solidFill>
                    <a:schemeClr val="tx1">
                      <a:lumMod val="75000"/>
                    </a:schemeClr>
                  </a:solidFill>
                  <a:latin typeface="Courier New" panose="02070309020205020404" pitchFamily="49" charset="0"/>
                  <a:cs typeface="Oracle Sans" panose="020B0503020204020204" pitchFamily="34" charset="0"/>
                </a:rPr>
                <a:t>Taylor</a:t>
              </a:r>
              <a:r>
                <a:rPr lang="en-US" altLang="en-US" b="1" dirty="0">
                  <a:solidFill>
                    <a:schemeClr val="tx1">
                      <a:lumMod val="75000"/>
                    </a:schemeClr>
                  </a:solidFill>
                  <a:latin typeface="Courier New" panose="02070309020205020404" pitchFamily="49" charset="0"/>
                  <a:cs typeface="Courier New" panose="02070309020205020404" pitchFamily="49" charset="0"/>
                </a:rPr>
                <a:t>'</a:t>
              </a:r>
              <a:r>
                <a:rPr lang="en-US" altLang="en-US"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AND    salary &gt;</a:t>
              </a:r>
            </a:p>
            <a:p>
              <a:pPr eaLnBrk="1" hangingPunct="1">
                <a:spcBef>
                  <a:spcPts val="1500"/>
                </a:spcBef>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(SELECT 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WHERE  last_name = </a:t>
              </a:r>
              <a:r>
                <a:rPr lang="en-US" altLang="en-US" b="1" dirty="0">
                  <a:solidFill>
                    <a:schemeClr val="tx1">
                      <a:lumMod val="75000"/>
                    </a:schemeClr>
                  </a:solidFill>
                  <a:latin typeface="Courier New" panose="02070309020205020404" pitchFamily="49" charset="0"/>
                  <a:cs typeface="Courier New" panose="02070309020205020404" pitchFamily="49" charset="0"/>
                </a:rPr>
                <a:t>'</a:t>
              </a:r>
              <a:r>
                <a:rPr lang="en-US" altLang="en-US" b="1" dirty="0">
                  <a:solidFill>
                    <a:schemeClr val="tx1">
                      <a:lumMod val="75000"/>
                    </a:schemeClr>
                  </a:solidFill>
                  <a:latin typeface="Courier New" panose="02070309020205020404" pitchFamily="49" charset="0"/>
                  <a:cs typeface="Oracle Sans" panose="020B0503020204020204" pitchFamily="34" charset="0"/>
                </a:rPr>
                <a:t>Taylor</a:t>
              </a:r>
              <a:r>
                <a:rPr lang="en-US" altLang="en-US" b="1" dirty="0">
                  <a:solidFill>
                    <a:schemeClr val="tx1">
                      <a:lumMod val="75000"/>
                    </a:schemeClr>
                  </a:solidFill>
                  <a:latin typeface="Courier New" panose="02070309020205020404" pitchFamily="49" charset="0"/>
                  <a:cs typeface="Courier New" panose="02070309020205020404" pitchFamily="49" charset="0"/>
                </a:rPr>
                <a:t>'</a:t>
              </a:r>
              <a:r>
                <a:rPr lang="en-US" altLang="en-US" b="1" dirty="0">
                  <a:solidFill>
                    <a:schemeClr val="tx1">
                      <a:lumMod val="75000"/>
                    </a:schemeClr>
                  </a:solidFill>
                  <a:latin typeface="Courier New" panose="02070309020205020404" pitchFamily="49" charset="0"/>
                  <a:cs typeface="Oracle Sans" panose="020B0503020204020204" pitchFamily="34" charset="0"/>
                </a:rPr>
                <a:t>);</a:t>
              </a:r>
            </a:p>
          </p:txBody>
        </p:sp>
        <p:sp>
          <p:nvSpPr>
            <p:cNvPr id="26630" name="Rectangle 4"/>
            <p:cNvSpPr>
              <a:spLocks noChangeArrowheads="1"/>
            </p:cNvSpPr>
            <p:nvPr/>
          </p:nvSpPr>
          <p:spPr bwMode="gray">
            <a:xfrm>
              <a:off x="7559823" y="2913896"/>
              <a:ext cx="1279197" cy="508795"/>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2200" dirty="0">
                  <a:solidFill>
                    <a:srgbClr val="FF5050"/>
                  </a:solidFill>
                  <a:latin typeface="+mn-lt"/>
                  <a:cs typeface="Oracle Sans" panose="020B0503020204020204" pitchFamily="34" charset="0"/>
                </a:rPr>
                <a:t>SA_REP</a:t>
              </a:r>
            </a:p>
          </p:txBody>
        </p:sp>
        <p:sp>
          <p:nvSpPr>
            <p:cNvPr id="26631" name="Rectangle 5"/>
            <p:cNvSpPr>
              <a:spLocks noChangeArrowheads="1"/>
            </p:cNvSpPr>
            <p:nvPr/>
          </p:nvSpPr>
          <p:spPr bwMode="gray">
            <a:xfrm>
              <a:off x="7559823" y="4267817"/>
              <a:ext cx="965009" cy="508795"/>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2200" dirty="0">
                  <a:solidFill>
                    <a:srgbClr val="FF5050"/>
                  </a:solidFill>
                  <a:latin typeface="+mn-lt"/>
                  <a:cs typeface="Oracle Sans" panose="020B0503020204020204" pitchFamily="34" charset="0"/>
                </a:rPr>
                <a:t>8600</a:t>
              </a:r>
            </a:p>
          </p:txBody>
        </p:sp>
        <p:sp>
          <p:nvSpPr>
            <p:cNvPr id="26632" name="Rectangle 6"/>
            <p:cNvSpPr>
              <a:spLocks noChangeArrowheads="1"/>
            </p:cNvSpPr>
            <p:nvPr/>
          </p:nvSpPr>
          <p:spPr bwMode="gray">
            <a:xfrm>
              <a:off x="5444209" y="3398116"/>
              <a:ext cx="4203847" cy="891943"/>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26634" name="Freeform 9"/>
            <p:cNvSpPr>
              <a:spLocks/>
            </p:cNvSpPr>
            <p:nvPr/>
          </p:nvSpPr>
          <p:spPr bwMode="gray">
            <a:xfrm rot="16200000" flipV="1">
              <a:off x="6480824" y="2295739"/>
              <a:ext cx="178538" cy="1979459"/>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F0000"/>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26636" name="Picture 14" descr="C:\salome_official\projects\11gR2_SQL 1\screenshots\les7_11s_a.gif"/>
            <p:cNvPicPr>
              <a:picLocks noChangeAspect="1" noChangeArrowheads="1"/>
            </p:cNvPicPr>
            <p:nvPr/>
          </p:nvPicPr>
          <p:blipFill>
            <a:blip r:embed="rId4" cstate="print"/>
            <a:srcRect/>
            <a:stretch>
              <a:fillRect/>
            </a:stretch>
          </p:blipFill>
          <p:spPr bwMode="auto">
            <a:xfrm>
              <a:off x="3095625" y="6451074"/>
              <a:ext cx="4576763" cy="685800"/>
            </a:xfrm>
            <a:prstGeom prst="rect">
              <a:avLst/>
            </a:prstGeom>
            <a:noFill/>
            <a:ln w="12700">
              <a:solidFill>
                <a:schemeClr val="tx1"/>
              </a:solidFill>
              <a:miter lim="800000"/>
              <a:headEnd/>
              <a:tailEnd/>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2032" y="6451074"/>
              <a:ext cx="3886401" cy="757277"/>
            </a:xfrm>
            <a:prstGeom prst="rect">
              <a:avLst/>
            </a:prstGeom>
            <a:ln>
              <a:solidFill>
                <a:schemeClr val="tx1"/>
              </a:solidFill>
            </a:ln>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9944" y="6451074"/>
              <a:ext cx="680564" cy="68580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75248" y="6451074"/>
              <a:ext cx="580377" cy="644863"/>
            </a:xfrm>
            <a:prstGeom prst="rect">
              <a:avLst/>
            </a:prstGeom>
          </p:spPr>
        </p:pic>
        <p:sp>
          <p:nvSpPr>
            <p:cNvPr id="24" name="Rectangle 6">
              <a:extLst>
                <a:ext uri="{FF2B5EF4-FFF2-40B4-BE49-F238E27FC236}">
                  <a16:creationId xmlns="" xmlns:a16="http://schemas.microsoft.com/office/drawing/2014/main" id="{A117EDB3-5469-418A-B9AE-2A7F4FD06966}"/>
                </a:ext>
              </a:extLst>
            </p:cNvPr>
            <p:cNvSpPr>
              <a:spLocks noChangeArrowheads="1"/>
            </p:cNvSpPr>
            <p:nvPr/>
          </p:nvSpPr>
          <p:spPr bwMode="gray">
            <a:xfrm>
              <a:off x="5444209" y="4726309"/>
              <a:ext cx="4203847" cy="834382"/>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25" name="Freeform 9">
              <a:extLst>
                <a:ext uri="{FF2B5EF4-FFF2-40B4-BE49-F238E27FC236}">
                  <a16:creationId xmlns="" xmlns:a16="http://schemas.microsoft.com/office/drawing/2014/main" id="{0FEDC40B-74E7-4696-B6DB-EE153BFFFCA4}"/>
                </a:ext>
              </a:extLst>
            </p:cNvPr>
            <p:cNvSpPr>
              <a:spLocks/>
            </p:cNvSpPr>
            <p:nvPr/>
          </p:nvSpPr>
          <p:spPr bwMode="gray">
            <a:xfrm rot="16200000" flipV="1">
              <a:off x="6434028" y="3590396"/>
              <a:ext cx="272129" cy="1979459"/>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F0000"/>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311504099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Group Functions in a Subquery</a:t>
            </a:r>
          </a:p>
        </p:txBody>
      </p:sp>
      <p:grpSp>
        <p:nvGrpSpPr>
          <p:cNvPr id="6" name="Group 5">
            <a:extLst>
              <a:ext uri="{FF2B5EF4-FFF2-40B4-BE49-F238E27FC236}">
                <a16:creationId xmlns="" xmlns:a16="http://schemas.microsoft.com/office/drawing/2014/main" id="{33E1F773-5F15-45A4-8B45-7D9EBBABF34F}"/>
              </a:ext>
            </a:extLst>
          </p:cNvPr>
          <p:cNvGrpSpPr/>
          <p:nvPr/>
        </p:nvGrpSpPr>
        <p:grpSpPr>
          <a:xfrm>
            <a:off x="2699433" y="2805749"/>
            <a:ext cx="12889135" cy="3417871"/>
            <a:chOff x="2303240" y="2743201"/>
            <a:chExt cx="12889135" cy="3417871"/>
          </a:xfrm>
        </p:grpSpPr>
        <p:sp>
          <p:nvSpPr>
            <p:cNvPr id="8" name="Content Placeholder 2"/>
            <p:cNvSpPr txBox="1">
              <a:spLocks/>
            </p:cNvSpPr>
            <p:nvPr/>
          </p:nvSpPr>
          <p:spPr bwMode="gray">
            <a:xfrm>
              <a:off x="3095625" y="2743201"/>
              <a:ext cx="12096750" cy="17795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last_name, job_id, 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salary = </a:t>
              </a:r>
            </a:p>
            <a:p>
              <a:pPr eaLnBrk="1" hangingPunct="1">
                <a:spcBef>
                  <a:spcPts val="1000"/>
                </a:spcBef>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(SELECT MIN(salary)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FROM   employees);</a:t>
              </a:r>
            </a:p>
          </p:txBody>
        </p:sp>
        <p:sp>
          <p:nvSpPr>
            <p:cNvPr id="28678" name="Rectangle 4"/>
            <p:cNvSpPr>
              <a:spLocks noChangeArrowheads="1"/>
            </p:cNvSpPr>
            <p:nvPr/>
          </p:nvSpPr>
          <p:spPr bwMode="gray">
            <a:xfrm>
              <a:off x="6700808" y="3415308"/>
              <a:ext cx="934552" cy="508795"/>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2200" dirty="0">
                  <a:solidFill>
                    <a:srgbClr val="FF5050"/>
                  </a:solidFill>
                  <a:latin typeface="Oracle Sans" panose="020B0503020204020204" pitchFamily="34" charset="0"/>
                  <a:cs typeface="Oracle Sans" panose="020B0503020204020204" pitchFamily="34" charset="0"/>
                </a:rPr>
                <a:t>2500</a:t>
              </a:r>
            </a:p>
          </p:txBody>
        </p:sp>
        <p:sp>
          <p:nvSpPr>
            <p:cNvPr id="28679" name="Rectangle 5"/>
            <p:cNvSpPr>
              <a:spLocks noChangeArrowheads="1"/>
            </p:cNvSpPr>
            <p:nvPr/>
          </p:nvSpPr>
          <p:spPr bwMode="gray">
            <a:xfrm>
              <a:off x="5436477" y="3840963"/>
              <a:ext cx="2627405" cy="607217"/>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28680" name="Freeform 7"/>
            <p:cNvSpPr>
              <a:spLocks/>
            </p:cNvSpPr>
            <p:nvPr/>
          </p:nvSpPr>
          <p:spPr bwMode="gray">
            <a:xfrm rot="16200000" flipV="1">
              <a:off x="5946451" y="3091687"/>
              <a:ext cx="202407" cy="1296144"/>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F0000"/>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28681" name="Picture 10" descr="C:\salome_official\projects\11gR2_SQL 1\screenshots\les7_12s_a.gif"/>
            <p:cNvPicPr>
              <a:picLocks noChangeAspect="1" noChangeArrowheads="1"/>
            </p:cNvPicPr>
            <p:nvPr/>
          </p:nvPicPr>
          <p:blipFill>
            <a:blip r:embed="rId4" cstate="print"/>
            <a:srcRect/>
            <a:stretch>
              <a:fillRect/>
            </a:stretch>
          </p:blipFill>
          <p:spPr bwMode="auto">
            <a:xfrm>
              <a:off x="3095625" y="5418083"/>
              <a:ext cx="4576763" cy="685800"/>
            </a:xfrm>
            <a:prstGeom prst="rect">
              <a:avLst/>
            </a:prstGeom>
            <a:noFill/>
            <a:ln w="12700">
              <a:solidFill>
                <a:schemeClr val="tx1"/>
              </a:solidFill>
              <a:miter lim="800000"/>
              <a:headEnd/>
              <a:tailEnd/>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0593" y="5418083"/>
              <a:ext cx="3857823" cy="742989"/>
            </a:xfrm>
            <a:prstGeom prst="rect">
              <a:avLst/>
            </a:prstGeom>
            <a:ln>
              <a:solidFill>
                <a:schemeClr val="tx1"/>
              </a:solidFill>
            </a:ln>
          </p:spPr>
        </p:pic>
        <p:pic>
          <p:nvPicPr>
            <p:cNvPr id="13" name="Picture 12">
              <a:extLst>
                <a:ext uri="{FF2B5EF4-FFF2-40B4-BE49-F238E27FC236}">
                  <a16:creationId xmlns="" xmlns:a16="http://schemas.microsoft.com/office/drawing/2014/main" id="{22925113-3B9F-4026-9A11-ECB9723C5F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88172" y="5418083"/>
              <a:ext cx="680564" cy="685800"/>
            </a:xfrm>
            <a:prstGeom prst="rect">
              <a:avLst/>
            </a:prstGeom>
          </p:spPr>
        </p:pic>
        <p:pic>
          <p:nvPicPr>
            <p:cNvPr id="14" name="Picture 13">
              <a:extLst>
                <a:ext uri="{FF2B5EF4-FFF2-40B4-BE49-F238E27FC236}">
                  <a16:creationId xmlns="" xmlns:a16="http://schemas.microsoft.com/office/drawing/2014/main" id="{006BA2E5-8CB7-4CE8-91C7-D06CE7391A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3240" y="5418083"/>
              <a:ext cx="580377" cy="644863"/>
            </a:xfrm>
            <a:prstGeom prst="rect">
              <a:avLst/>
            </a:prstGeom>
          </p:spPr>
        </p:pic>
      </p:grpSp>
    </p:spTree>
    <p:custDataLst>
      <p:tags r:id="rId1"/>
    </p:custDataLst>
    <p:extLst>
      <p:ext uri="{BB962C8B-B14F-4D97-AF65-F5344CB8AC3E}">
        <p14:creationId xmlns:p14="http://schemas.microsoft.com/office/powerpoint/2010/main" val="147316199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HAVING</a:t>
            </a:r>
            <a:r>
              <a:rPr lang="en-US" altLang="en-US" dirty="0">
                <a:latin typeface="+mj-lt"/>
                <a:cs typeface="Oracle Sans" panose="020B0503020204020204" pitchFamily="34" charset="0"/>
              </a:rPr>
              <a:t> Clause with Subqueries</a:t>
            </a:r>
          </a:p>
        </p:txBody>
      </p:sp>
      <p:sp>
        <p:nvSpPr>
          <p:cNvPr id="30726" name="Rectangle 10"/>
          <p:cNvSpPr>
            <a:spLocks noGrp="1" noChangeArrowheads="1"/>
          </p:cNvSpPr>
          <p:nvPr>
            <p:ph idx="1"/>
          </p:nvPr>
        </p:nvSpPr>
        <p:spPr>
          <a:xfrm>
            <a:off x="933451" y="2272710"/>
            <a:ext cx="16421100" cy="167936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The database server:</a:t>
            </a:r>
          </a:p>
          <a:p>
            <a:pPr lvl="1"/>
            <a:r>
              <a:rPr lang="en-US" altLang="en-US" dirty="0">
                <a:latin typeface="+mn-lt"/>
                <a:cs typeface="Oracle Sans" panose="020B0503020204020204" pitchFamily="34" charset="0"/>
              </a:rPr>
              <a:t>Executes the subqueries first</a:t>
            </a:r>
          </a:p>
          <a:p>
            <a:pPr lvl="1"/>
            <a:r>
              <a:rPr lang="en-US" altLang="en-US" dirty="0">
                <a:latin typeface="+mn-lt"/>
                <a:cs typeface="Oracle Sans" panose="020B0503020204020204" pitchFamily="34" charset="0"/>
              </a:rPr>
              <a:t>Returns the result into the </a:t>
            </a:r>
            <a:r>
              <a:rPr lang="en-US" altLang="en-US" dirty="0">
                <a:latin typeface="Courier New" panose="02070309020205020404" pitchFamily="49" charset="0"/>
                <a:cs typeface="Courier New" panose="02070309020205020404" pitchFamily="49" charset="0"/>
              </a:rPr>
              <a:t>HAVING</a:t>
            </a:r>
            <a:r>
              <a:rPr lang="en-US" altLang="en-US" dirty="0">
                <a:latin typeface="+mn-lt"/>
                <a:cs typeface="Oracle Sans" panose="020B0503020204020204" pitchFamily="34" charset="0"/>
              </a:rPr>
              <a:t> clause of the main query</a:t>
            </a:r>
          </a:p>
        </p:txBody>
      </p:sp>
      <p:pic>
        <p:nvPicPr>
          <p:cNvPr id="1026" name="Picture 2"/>
          <p:cNvPicPr>
            <a:picLocks noChangeAspect="1" noChangeArrowheads="1"/>
          </p:cNvPicPr>
          <p:nvPr/>
        </p:nvPicPr>
        <p:blipFill>
          <a:blip r:embed="rId4" cstate="print"/>
          <a:srcRect/>
          <a:stretch>
            <a:fillRect/>
          </a:stretch>
        </p:blipFill>
        <p:spPr bwMode="auto">
          <a:xfrm>
            <a:off x="3438525" y="7106602"/>
            <a:ext cx="3086100" cy="2291409"/>
          </a:xfrm>
          <a:prstGeom prst="rect">
            <a:avLst/>
          </a:prstGeom>
          <a:noFill/>
          <a:ln w="9525">
            <a:noFill/>
            <a:miter lim="800000"/>
            <a:headEnd/>
            <a:tailEnd/>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4040" y="7106602"/>
            <a:ext cx="2835740" cy="2501394"/>
          </a:xfrm>
          <a:prstGeom prst="rect">
            <a:avLst/>
          </a:prstGeom>
          <a:ln>
            <a:solidFill>
              <a:schemeClr val="tx1"/>
            </a:solidFill>
          </a:ln>
        </p:spPr>
      </p:pic>
      <p:pic>
        <p:nvPicPr>
          <p:cNvPr id="16" name="Picture 15">
            <a:extLst>
              <a:ext uri="{FF2B5EF4-FFF2-40B4-BE49-F238E27FC236}">
                <a16:creationId xmlns="" xmlns:a16="http://schemas.microsoft.com/office/drawing/2014/main" id="{03EE6BD0-A1FD-4D4E-8ABC-36361730C1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63327" y="7106602"/>
            <a:ext cx="680564" cy="685800"/>
          </a:xfrm>
          <a:prstGeom prst="rect">
            <a:avLst/>
          </a:prstGeom>
        </p:spPr>
      </p:pic>
      <p:pic>
        <p:nvPicPr>
          <p:cNvPr id="17" name="Picture 16">
            <a:extLst>
              <a:ext uri="{FF2B5EF4-FFF2-40B4-BE49-F238E27FC236}">
                <a16:creationId xmlns="" xmlns:a16="http://schemas.microsoft.com/office/drawing/2014/main" id="{E33F15D1-BCD5-4908-8341-FFE97EB712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78395" y="7106602"/>
            <a:ext cx="580377" cy="644863"/>
          </a:xfrm>
          <a:prstGeom prst="rect">
            <a:avLst/>
          </a:prstGeom>
        </p:spPr>
      </p:pic>
      <p:grpSp>
        <p:nvGrpSpPr>
          <p:cNvPr id="7" name="Group 6">
            <a:extLst>
              <a:ext uri="{FF2B5EF4-FFF2-40B4-BE49-F238E27FC236}">
                <a16:creationId xmlns="" xmlns:a16="http://schemas.microsoft.com/office/drawing/2014/main" id="{B940F85F-1B06-4712-8740-8F565E24568D}"/>
              </a:ext>
            </a:extLst>
          </p:cNvPr>
          <p:cNvGrpSpPr/>
          <p:nvPr/>
        </p:nvGrpSpPr>
        <p:grpSpPr>
          <a:xfrm>
            <a:off x="3438525" y="4207396"/>
            <a:ext cx="12096750" cy="2376388"/>
            <a:chOff x="3438525" y="3537891"/>
            <a:chExt cx="12096750" cy="2376388"/>
          </a:xfrm>
        </p:grpSpPr>
        <p:sp>
          <p:nvSpPr>
            <p:cNvPr id="10" name="Content Placeholder 2"/>
            <p:cNvSpPr txBox="1">
              <a:spLocks/>
            </p:cNvSpPr>
            <p:nvPr/>
          </p:nvSpPr>
          <p:spPr bwMode="gray">
            <a:xfrm>
              <a:off x="3438525" y="3537891"/>
              <a:ext cx="12096750" cy="23763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department_id, MIN(salary)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GROUP BY department_id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HAVING   MIN(salary) &gt;</a:t>
              </a:r>
            </a:p>
            <a:p>
              <a:pPr eaLnBrk="1" hangingPunct="1">
                <a:spcBef>
                  <a:spcPts val="1000"/>
                </a:spcBef>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(SELECT MIN(salary)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WHERE  department_id = 50);</a:t>
              </a:r>
            </a:p>
          </p:txBody>
        </p:sp>
        <p:sp>
          <p:nvSpPr>
            <p:cNvPr id="30728" name="Rectangle 6"/>
            <p:cNvSpPr>
              <a:spLocks noChangeArrowheads="1"/>
            </p:cNvSpPr>
            <p:nvPr/>
          </p:nvSpPr>
          <p:spPr bwMode="gray">
            <a:xfrm>
              <a:off x="3583940" y="4602260"/>
              <a:ext cx="3092710" cy="27200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0729" name="Rectangle 7"/>
            <p:cNvSpPr>
              <a:spLocks noChangeArrowheads="1"/>
            </p:cNvSpPr>
            <p:nvPr/>
          </p:nvSpPr>
          <p:spPr bwMode="auto">
            <a:xfrm>
              <a:off x="8698266" y="4541992"/>
              <a:ext cx="934552" cy="508795"/>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2200" dirty="0">
                  <a:solidFill>
                    <a:srgbClr val="FF5050"/>
                  </a:solidFill>
                  <a:latin typeface="Oracle Sans" panose="020B0503020204020204" pitchFamily="34" charset="0"/>
                  <a:cs typeface="Oracle Sans" panose="020B0503020204020204" pitchFamily="34" charset="0"/>
                </a:rPr>
                <a:t>2500</a:t>
              </a:r>
            </a:p>
          </p:txBody>
        </p:sp>
        <p:sp>
          <p:nvSpPr>
            <p:cNvPr id="30730" name="Freeform 8"/>
            <p:cNvSpPr>
              <a:spLocks/>
            </p:cNvSpPr>
            <p:nvPr/>
          </p:nvSpPr>
          <p:spPr bwMode="gray">
            <a:xfrm rot="16200000" flipV="1">
              <a:off x="7679772" y="3986856"/>
              <a:ext cx="247651" cy="1783694"/>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F0000"/>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 name="Rectangle 6">
              <a:extLst>
                <a:ext uri="{FF2B5EF4-FFF2-40B4-BE49-F238E27FC236}">
                  <a16:creationId xmlns="" xmlns:a16="http://schemas.microsoft.com/office/drawing/2014/main" id="{02F96078-0DC6-4873-A47F-4E3C1FCBAB07}"/>
                </a:ext>
              </a:extLst>
            </p:cNvPr>
            <p:cNvSpPr>
              <a:spLocks noChangeArrowheads="1"/>
            </p:cNvSpPr>
            <p:nvPr/>
          </p:nvSpPr>
          <p:spPr bwMode="gray">
            <a:xfrm>
              <a:off x="6789420" y="5002530"/>
              <a:ext cx="3821430" cy="838201"/>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22986229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What Is Wrong with This Statement?</a:t>
            </a:r>
          </a:p>
        </p:txBody>
      </p:sp>
      <p:grpSp>
        <p:nvGrpSpPr>
          <p:cNvPr id="6" name="Group 5">
            <a:extLst>
              <a:ext uri="{FF2B5EF4-FFF2-40B4-BE49-F238E27FC236}">
                <a16:creationId xmlns="" xmlns:a16="http://schemas.microsoft.com/office/drawing/2014/main" id="{357D751A-F232-41A5-AE51-009617CAFC29}"/>
              </a:ext>
            </a:extLst>
          </p:cNvPr>
          <p:cNvGrpSpPr/>
          <p:nvPr/>
        </p:nvGrpSpPr>
        <p:grpSpPr>
          <a:xfrm>
            <a:off x="2716217" y="2623220"/>
            <a:ext cx="12855566" cy="4663703"/>
            <a:chOff x="2375248" y="2719316"/>
            <a:chExt cx="12855566" cy="4663703"/>
          </a:xfrm>
        </p:grpSpPr>
        <p:sp>
          <p:nvSpPr>
            <p:cNvPr id="9" name="Content Placeholder 2"/>
            <p:cNvSpPr txBox="1">
              <a:spLocks/>
            </p:cNvSpPr>
            <p:nvPr/>
          </p:nvSpPr>
          <p:spPr bwMode="gray">
            <a:xfrm>
              <a:off x="3095625" y="2719316"/>
              <a:ext cx="12096750" cy="20779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employee_id, last_name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salary =</a:t>
              </a:r>
            </a:p>
            <a:p>
              <a:pPr eaLnBrk="1" hangingPunct="1">
                <a:spcBef>
                  <a:spcPts val="1000"/>
                </a:spcBef>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(SELECT   MIN(salary)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GROUP BY department_id);</a:t>
              </a:r>
            </a:p>
          </p:txBody>
        </p:sp>
        <p:sp>
          <p:nvSpPr>
            <p:cNvPr id="32774" name="Rectangle 5"/>
            <p:cNvSpPr>
              <a:spLocks noChangeArrowheads="1"/>
            </p:cNvSpPr>
            <p:nvPr/>
          </p:nvSpPr>
          <p:spPr bwMode="gray">
            <a:xfrm>
              <a:off x="5471592" y="3847357"/>
              <a:ext cx="3600401" cy="898644"/>
            </a:xfrm>
            <a:prstGeom prst="rect">
              <a:avLst/>
            </a:prstGeom>
            <a:noFill/>
            <a:ln w="28575">
              <a:solidFill>
                <a:srgbClr val="F8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2775" name="Rectangle 6"/>
            <p:cNvSpPr>
              <a:spLocks noChangeArrowheads="1"/>
            </p:cNvSpPr>
            <p:nvPr/>
          </p:nvSpPr>
          <p:spPr bwMode="gray">
            <a:xfrm>
              <a:off x="4175448" y="3529081"/>
              <a:ext cx="955352" cy="275840"/>
            </a:xfrm>
            <a:prstGeom prst="rect">
              <a:avLst/>
            </a:prstGeom>
            <a:noFill/>
            <a:ln w="28575">
              <a:solidFill>
                <a:srgbClr val="F8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2776" name="Rectangle 7"/>
            <p:cNvSpPr>
              <a:spLocks noChangeArrowheads="1"/>
            </p:cNvSpPr>
            <p:nvPr/>
          </p:nvSpPr>
          <p:spPr bwMode="gray">
            <a:xfrm>
              <a:off x="5543601" y="4423420"/>
              <a:ext cx="3312368" cy="273185"/>
            </a:xfrm>
            <a:prstGeom prst="rect">
              <a:avLst/>
            </a:prstGeom>
            <a:noFill/>
            <a:ln w="28575">
              <a:solidFill>
                <a:srgbClr val="F8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2777" name="Text Box 8"/>
            <p:cNvSpPr txBox="1">
              <a:spLocks noChangeArrowheads="1"/>
            </p:cNvSpPr>
            <p:nvPr/>
          </p:nvSpPr>
          <p:spPr bwMode="auto">
            <a:xfrm>
              <a:off x="3095625" y="7013687"/>
              <a:ext cx="5328295" cy="369332"/>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altLang="en-US" dirty="0">
                  <a:solidFill>
                    <a:srgbClr val="FF3300"/>
                  </a:solidFill>
                  <a:latin typeface="+mn-lt"/>
                  <a:cs typeface="Oracle Sans" panose="020B0503020204020204" pitchFamily="34" charset="0"/>
                </a:rPr>
                <a:t>Single-row operator with multiple-row subquery</a:t>
              </a:r>
            </a:p>
          </p:txBody>
        </p:sp>
        <p:pic>
          <p:nvPicPr>
            <p:cNvPr id="32778" name="Picture 10"/>
            <p:cNvPicPr>
              <a:picLocks noChangeAspect="1" noChangeArrowheads="1"/>
            </p:cNvPicPr>
            <p:nvPr/>
          </p:nvPicPr>
          <p:blipFill>
            <a:blip r:embed="rId4" cstate="print"/>
            <a:srcRect/>
            <a:stretch>
              <a:fillRect/>
            </a:stretch>
          </p:blipFill>
          <p:spPr bwMode="auto">
            <a:xfrm>
              <a:off x="3095625" y="5838297"/>
              <a:ext cx="5485715" cy="1014285"/>
            </a:xfrm>
            <a:prstGeom prst="rect">
              <a:avLst/>
            </a:prstGeom>
            <a:noFill/>
            <a:ln w="28575">
              <a:noFill/>
              <a:miter lim="800000"/>
              <a:headEnd type="none" w="sm" len="sm"/>
              <a:tailEnd type="none" w="sm" len="sm"/>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7067" y="5838297"/>
              <a:ext cx="5043747" cy="457223"/>
            </a:xfrm>
            <a:prstGeom prst="rect">
              <a:avLst/>
            </a:prstGeom>
            <a:ln>
              <a:solidFill>
                <a:schemeClr val="tx1"/>
              </a:solidFill>
            </a:ln>
          </p:spPr>
        </p:pic>
        <p:pic>
          <p:nvPicPr>
            <p:cNvPr id="14" name="Picture 13">
              <a:extLst>
                <a:ext uri="{FF2B5EF4-FFF2-40B4-BE49-F238E27FC236}">
                  <a16:creationId xmlns="" xmlns:a16="http://schemas.microsoft.com/office/drawing/2014/main" id="{BCADB49F-9E7A-4903-9B11-51CD649161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66380" y="5838297"/>
              <a:ext cx="680564" cy="685800"/>
            </a:xfrm>
            <a:prstGeom prst="rect">
              <a:avLst/>
            </a:prstGeom>
          </p:spPr>
        </p:pic>
        <p:pic>
          <p:nvPicPr>
            <p:cNvPr id="15" name="Picture 14">
              <a:extLst>
                <a:ext uri="{FF2B5EF4-FFF2-40B4-BE49-F238E27FC236}">
                  <a16:creationId xmlns="" xmlns:a16="http://schemas.microsoft.com/office/drawing/2014/main" id="{9CD13156-B683-48E3-AF90-6270209F2B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75248" y="5838297"/>
              <a:ext cx="580377" cy="644863"/>
            </a:xfrm>
            <a:prstGeom prst="rect">
              <a:avLst/>
            </a:prstGeom>
          </p:spPr>
        </p:pic>
      </p:grpSp>
    </p:spTree>
    <p:custDataLst>
      <p:tags r:id="rId1"/>
    </p:custDataLst>
    <p:extLst>
      <p:ext uri="{BB962C8B-B14F-4D97-AF65-F5344CB8AC3E}">
        <p14:creationId xmlns:p14="http://schemas.microsoft.com/office/powerpoint/2010/main" val="358132141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No Rows Returned by the Inner Query</a:t>
            </a:r>
          </a:p>
        </p:txBody>
      </p:sp>
      <p:grpSp>
        <p:nvGrpSpPr>
          <p:cNvPr id="8" name="Group 7">
            <a:extLst>
              <a:ext uri="{FF2B5EF4-FFF2-40B4-BE49-F238E27FC236}">
                <a16:creationId xmlns="" xmlns:a16="http://schemas.microsoft.com/office/drawing/2014/main" id="{E21BE94C-F117-4D01-BBBE-E2DE558297A0}"/>
              </a:ext>
            </a:extLst>
          </p:cNvPr>
          <p:cNvGrpSpPr/>
          <p:nvPr/>
        </p:nvGrpSpPr>
        <p:grpSpPr>
          <a:xfrm>
            <a:off x="2675050" y="2485002"/>
            <a:ext cx="12937901" cy="5538818"/>
            <a:chOff x="2159224" y="2420258"/>
            <a:chExt cx="12937901" cy="5538818"/>
          </a:xfrm>
        </p:grpSpPr>
        <p:sp>
          <p:nvSpPr>
            <p:cNvPr id="7" name="Content Placeholder 2"/>
            <p:cNvSpPr txBox="1">
              <a:spLocks/>
            </p:cNvSpPr>
            <p:nvPr/>
          </p:nvSpPr>
          <p:spPr bwMode="gray">
            <a:xfrm>
              <a:off x="3000375" y="2420258"/>
              <a:ext cx="12096750" cy="193979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last_name, job_id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job_id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(SELECT job_id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FROM   jobs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WHERE  job_title = 'Architect');</a:t>
              </a:r>
            </a:p>
          </p:txBody>
        </p:sp>
        <p:sp>
          <p:nvSpPr>
            <p:cNvPr id="34822" name="Rectangle 5"/>
            <p:cNvSpPr>
              <a:spLocks noChangeArrowheads="1"/>
            </p:cNvSpPr>
            <p:nvPr/>
          </p:nvSpPr>
          <p:spPr bwMode="gray">
            <a:xfrm>
              <a:off x="5346192" y="3435562"/>
              <a:ext cx="4661904" cy="102468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4823" name="Text Box 6"/>
            <p:cNvSpPr txBox="1">
              <a:spLocks noChangeArrowheads="1"/>
            </p:cNvSpPr>
            <p:nvPr/>
          </p:nvSpPr>
          <p:spPr bwMode="gray">
            <a:xfrm>
              <a:off x="3000375" y="7312745"/>
              <a:ext cx="5453063" cy="646331"/>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altLang="en-US" dirty="0">
                  <a:solidFill>
                    <a:srgbClr val="FF3300"/>
                  </a:solidFill>
                  <a:latin typeface="+mn-lt"/>
                  <a:cs typeface="Oracle Sans" panose="020B0503020204020204" pitchFamily="34" charset="0"/>
                </a:rPr>
                <a:t>The subquery returns no rows because  there is no job with the title </a:t>
              </a:r>
              <a:r>
                <a:rPr lang="en-US" altLang="en-US" dirty="0">
                  <a:solidFill>
                    <a:srgbClr val="FF3300"/>
                  </a:solidFill>
                  <a:latin typeface="Courier New" panose="02070309020205020404" pitchFamily="49" charset="0"/>
                  <a:cs typeface="Courier New" panose="02070309020205020404" pitchFamily="49" charset="0"/>
                </a:rPr>
                <a:t>"Architect."</a:t>
              </a:r>
            </a:p>
          </p:txBody>
        </p:sp>
        <p:pic>
          <p:nvPicPr>
            <p:cNvPr id="34824" name="Picture 7"/>
            <p:cNvPicPr>
              <a:picLocks noChangeAspect="1" noChangeArrowheads="1"/>
            </p:cNvPicPr>
            <p:nvPr/>
          </p:nvPicPr>
          <p:blipFill>
            <a:blip r:embed="rId4" cstate="print"/>
            <a:srcRect/>
            <a:stretch>
              <a:fillRect/>
            </a:stretch>
          </p:blipFill>
          <p:spPr bwMode="auto">
            <a:xfrm>
              <a:off x="3000375" y="5716116"/>
              <a:ext cx="5453063" cy="1371600"/>
            </a:xfrm>
            <a:prstGeom prst="rect">
              <a:avLst/>
            </a:prstGeom>
            <a:noFill/>
            <a:ln w="28575">
              <a:noFill/>
              <a:miter lim="800000"/>
              <a:headEnd type="none" w="sm" len="sm"/>
              <a:tailEnd type="none" w="sm" len="sm"/>
            </a:ln>
          </p:spPr>
        </p:pic>
        <p:grpSp>
          <p:nvGrpSpPr>
            <p:cNvPr id="6" name="Group 5">
              <a:extLst>
                <a:ext uri="{FF2B5EF4-FFF2-40B4-BE49-F238E27FC236}">
                  <a16:creationId xmlns="" xmlns:a16="http://schemas.microsoft.com/office/drawing/2014/main" id="{10DA2F1A-7C16-478C-91F9-9AFA0BD1D6D7}"/>
                </a:ext>
              </a:extLst>
            </p:cNvPr>
            <p:cNvGrpSpPr/>
            <p:nvPr/>
          </p:nvGrpSpPr>
          <p:grpSpPr>
            <a:xfrm>
              <a:off x="11201381" y="5716116"/>
              <a:ext cx="2429000" cy="1166768"/>
              <a:chOff x="11201381" y="5964269"/>
              <a:chExt cx="2429000" cy="1166768"/>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1381" y="5964269"/>
                <a:ext cx="2429000" cy="685836"/>
              </a:xfrm>
              <a:prstGeom prst="rect">
                <a:avLst/>
              </a:prstGeom>
              <a:ln>
                <a:solidFill>
                  <a:schemeClr val="tx1"/>
                </a:solidFill>
              </a:ln>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01381" y="6773831"/>
                <a:ext cx="1886048" cy="357206"/>
              </a:xfrm>
              <a:prstGeom prst="rect">
                <a:avLst/>
              </a:prstGeom>
              <a:ln>
                <a:solidFill>
                  <a:schemeClr val="tx1"/>
                </a:solidFill>
              </a:ln>
            </p:spPr>
          </p:pic>
        </p:grpSp>
        <p:pic>
          <p:nvPicPr>
            <p:cNvPr id="13" name="Picture 12">
              <a:extLst>
                <a:ext uri="{FF2B5EF4-FFF2-40B4-BE49-F238E27FC236}">
                  <a16:creationId xmlns="" xmlns:a16="http://schemas.microsoft.com/office/drawing/2014/main" id="{ADE0A3CC-AEF0-43A4-9218-361C0E2A72D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68136" y="5716116"/>
              <a:ext cx="680564" cy="685800"/>
            </a:xfrm>
            <a:prstGeom prst="rect">
              <a:avLst/>
            </a:prstGeom>
          </p:spPr>
        </p:pic>
        <p:pic>
          <p:nvPicPr>
            <p:cNvPr id="14" name="Picture 13">
              <a:extLst>
                <a:ext uri="{FF2B5EF4-FFF2-40B4-BE49-F238E27FC236}">
                  <a16:creationId xmlns="" xmlns:a16="http://schemas.microsoft.com/office/drawing/2014/main" id="{C1254F74-0FAE-4998-AD91-24EDB3690A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59224" y="5716116"/>
              <a:ext cx="580377" cy="644863"/>
            </a:xfrm>
            <a:prstGeom prst="rect">
              <a:avLst/>
            </a:prstGeom>
          </p:spPr>
        </p:pic>
      </p:grpSp>
    </p:spTree>
    <p:custDataLst>
      <p:tags r:id="rId1"/>
    </p:custDataLst>
    <p:extLst>
      <p:ext uri="{BB962C8B-B14F-4D97-AF65-F5344CB8AC3E}">
        <p14:creationId xmlns:p14="http://schemas.microsoft.com/office/powerpoint/2010/main" val="382346653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36867" name="Rectangle 1029"/>
          <p:cNvSpPr>
            <a:spLocks noGrp="1" noChangeArrowheads="1"/>
          </p:cNvSpPr>
          <p:nvPr>
            <p:ph idx="1"/>
          </p:nvPr>
        </p:nvSpPr>
        <p:spPr>
          <a:xfrm>
            <a:off x="933451" y="2272709"/>
            <a:ext cx="16421100" cy="440193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Subquery: Types, syntax, and guidelines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Single-row subqueries:</a:t>
            </a:r>
          </a:p>
          <a:p>
            <a:pPr lvl="2">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Group functions in a subquery</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HAVING</a:t>
            </a:r>
            <a:r>
              <a:rPr lang="en-US" altLang="en-US" dirty="0">
                <a:solidFill>
                  <a:schemeClr val="tx1">
                    <a:lumMod val="50000"/>
                    <a:lumOff val="50000"/>
                  </a:schemeClr>
                </a:solidFill>
                <a:latin typeface="+mn-lt"/>
                <a:cs typeface="Oracle Sans" panose="020B0503020204020204" pitchFamily="34" charset="0"/>
              </a:rPr>
              <a:t> clause with subqueries</a:t>
            </a:r>
          </a:p>
          <a:p>
            <a:pPr lvl="1"/>
            <a:r>
              <a:rPr lang="en-US" altLang="en-US" dirty="0">
                <a:latin typeface="+mn-lt"/>
                <a:cs typeface="Oracle Sans" panose="020B0503020204020204" pitchFamily="34" charset="0"/>
              </a:rPr>
              <a:t>Multiple-row subqueries</a:t>
            </a:r>
          </a:p>
          <a:p>
            <a:pPr lvl="2"/>
            <a:r>
              <a:rPr lang="en-US" altLang="en-US" dirty="0">
                <a:latin typeface="+mn-lt"/>
                <a:cs typeface="Oracle Sans" panose="020B0503020204020204" pitchFamily="34" charset="0"/>
              </a:rPr>
              <a:t>Use IN, </a:t>
            </a:r>
            <a:r>
              <a:rPr lang="en-US" altLang="en-US" dirty="0">
                <a:latin typeface="Courier New" panose="02070309020205020404" pitchFamily="49" charset="0"/>
                <a:cs typeface="Courier New" panose="02070309020205020404" pitchFamily="49" charset="0"/>
              </a:rPr>
              <a:t>ALL</a:t>
            </a:r>
            <a:r>
              <a:rPr lang="en-US" altLang="en-US" dirty="0">
                <a:latin typeface="+mn-lt"/>
                <a:cs typeface="Oracle Sans" panose="020B0503020204020204" pitchFamily="34" charset="0"/>
              </a:rPr>
              <a:t>, or </a:t>
            </a:r>
            <a:r>
              <a:rPr lang="en-US" altLang="en-US" dirty="0">
                <a:latin typeface="Courier New" panose="02070309020205020404" pitchFamily="49" charset="0"/>
                <a:cs typeface="Courier New" panose="02070309020205020404" pitchFamily="49" charset="0"/>
              </a:rPr>
              <a:t>ANY</a:t>
            </a:r>
          </a:p>
          <a:p>
            <a:pPr lvl="1"/>
            <a:r>
              <a:rPr lang="en-US" altLang="en-US" dirty="0">
                <a:latin typeface="+mn-lt"/>
                <a:cs typeface="Oracle Sans" panose="020B0503020204020204" pitchFamily="34" charset="0"/>
              </a:rPr>
              <a:t>Multiple-column subqueries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Null values in a subquery</a:t>
            </a:r>
          </a:p>
        </p:txBody>
      </p:sp>
      <p:grpSp>
        <p:nvGrpSpPr>
          <p:cNvPr id="4" name="Group 3"/>
          <p:cNvGrpSpPr/>
          <p:nvPr/>
        </p:nvGrpSpPr>
        <p:grpSpPr>
          <a:xfrm>
            <a:off x="13536487" y="6295628"/>
            <a:ext cx="4768136" cy="2500313"/>
            <a:chOff x="5943018" y="4297363"/>
            <a:chExt cx="3178757" cy="1666875"/>
          </a:xfrm>
        </p:grpSpPr>
        <p:sp>
          <p:nvSpPr>
            <p:cNvPr id="5" name="Rectangle 4"/>
            <p:cNvSpPr/>
            <p:nvPr/>
          </p:nvSpPr>
          <p:spPr bwMode="auto">
            <a:xfrm rot="16200000" flipV="1">
              <a:off x="6949784" y="3489034"/>
              <a:ext cx="1165225" cy="3178757"/>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15008361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Multiple-Row Subqueries</a:t>
            </a:r>
          </a:p>
        </p:txBody>
      </p:sp>
      <p:sp>
        <p:nvSpPr>
          <p:cNvPr id="38915" name="Rectangle 24"/>
          <p:cNvSpPr>
            <a:spLocks noGrp="1" noChangeArrowheads="1"/>
          </p:cNvSpPr>
          <p:nvPr>
            <p:ph idx="1"/>
          </p:nvPr>
        </p:nvSpPr>
        <p:spPr>
          <a:xfrm>
            <a:off x="933451" y="2446678"/>
            <a:ext cx="16421100" cy="10932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Return more than one row</a:t>
            </a:r>
          </a:p>
          <a:p>
            <a:pPr lvl="1"/>
            <a:r>
              <a:rPr lang="en-US" altLang="en-US" dirty="0">
                <a:latin typeface="+mn-lt"/>
                <a:cs typeface="Oracle Sans" panose="020B0503020204020204" pitchFamily="34" charset="0"/>
              </a:rPr>
              <a:t>Use multiple-row comparison operators</a:t>
            </a:r>
          </a:p>
        </p:txBody>
      </p:sp>
      <p:graphicFrame>
        <p:nvGraphicFramePr>
          <p:cNvPr id="3" name="Table 2"/>
          <p:cNvGraphicFramePr>
            <a:graphicFrameLocks noGrp="1"/>
          </p:cNvGraphicFramePr>
          <p:nvPr>
            <p:extLst>
              <p:ext uri="{D42A27DB-BD31-4B8C-83A1-F6EECF244321}">
                <p14:modId xmlns:p14="http://schemas.microsoft.com/office/powerpoint/2010/main" val="952679838"/>
              </p:ext>
            </p:extLst>
          </p:nvPr>
        </p:nvGraphicFramePr>
        <p:xfrm>
          <a:off x="2582343" y="4279404"/>
          <a:ext cx="13123314" cy="3880426"/>
        </p:xfrm>
        <a:graphic>
          <a:graphicData uri="http://schemas.openxmlformats.org/drawingml/2006/table">
            <a:tbl>
              <a:tblPr firstRow="1" firstCol="1" bandRow="1">
                <a:tableStyleId>{5FD0F851-EC5A-4D38-B0AD-8093EC10F338}</a:tableStyleId>
              </a:tblPr>
              <a:tblGrid>
                <a:gridCol w="2857503">
                  <a:extLst>
                    <a:ext uri="{9D8B030D-6E8A-4147-A177-3AD203B41FA5}">
                      <a16:colId xmlns="" xmlns:a16="http://schemas.microsoft.com/office/drawing/2014/main" val="20000"/>
                    </a:ext>
                  </a:extLst>
                </a:gridCol>
                <a:gridCol w="10265811">
                  <a:extLst>
                    <a:ext uri="{9D8B030D-6E8A-4147-A177-3AD203B41FA5}">
                      <a16:colId xmlns="" xmlns:a16="http://schemas.microsoft.com/office/drawing/2014/main" val="20001"/>
                    </a:ext>
                  </a:extLst>
                </a:gridCol>
              </a:tblGrid>
              <a:tr h="626706">
                <a:tc>
                  <a:txBody>
                    <a:bodyPr/>
                    <a:lstStyle/>
                    <a:p>
                      <a:r>
                        <a:rPr lang="en-US" altLang="en-US" sz="2700" b="1" dirty="0">
                          <a:solidFill>
                            <a:srgbClr val="000000"/>
                          </a:solidFill>
                        </a:rPr>
                        <a:t>Operator</a:t>
                      </a:r>
                      <a:endParaRPr lang="en-US" sz="3600" dirty="0">
                        <a:solidFill>
                          <a:srgbClr val="000000"/>
                        </a:solidFill>
                      </a:endParaRPr>
                    </a:p>
                  </a:txBody>
                  <a:tcPr marL="137160" marR="137160" marT="68580" marB="68580"/>
                </a:tc>
                <a:tc>
                  <a:txBody>
                    <a:bodyPr/>
                    <a:lstStyle/>
                    <a:p>
                      <a:r>
                        <a:rPr lang="en-US" altLang="en-US" sz="2700" b="1" dirty="0">
                          <a:solidFill>
                            <a:srgbClr val="000000"/>
                          </a:solidFill>
                        </a:rPr>
                        <a:t>Meaning</a:t>
                      </a:r>
                      <a:endParaRPr lang="en-US" sz="3600" dirty="0">
                        <a:solidFill>
                          <a:srgbClr val="000000"/>
                        </a:solidFill>
                      </a:endParaRPr>
                    </a:p>
                  </a:txBody>
                  <a:tcPr marL="137160" marR="137160" marT="68580" marB="68580"/>
                </a:tc>
                <a:extLst>
                  <a:ext uri="{0D108BD9-81ED-4DB2-BD59-A6C34878D82A}">
                    <a16:rowId xmlns="" xmlns:a16="http://schemas.microsoft.com/office/drawing/2014/main" val="10000"/>
                  </a:ext>
                </a:extLst>
              </a:tr>
              <a:tr h="626706">
                <a:tc>
                  <a:txBody>
                    <a:bodyPr/>
                    <a:lstStyle/>
                    <a:p>
                      <a:r>
                        <a:rPr lang="en-US" altLang="en-US" sz="2700" b="0" dirty="0">
                          <a:solidFill>
                            <a:srgbClr val="000000"/>
                          </a:solidFill>
                          <a:latin typeface="Courier New" panose="02070309020205020404" pitchFamily="49" charset="0"/>
                        </a:rPr>
                        <a:t>IN</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Equal to any member in the list</a:t>
                      </a:r>
                    </a:p>
                  </a:txBody>
                  <a:tcPr marL="137160" marR="137160" marT="68580" marB="68580"/>
                </a:tc>
                <a:extLst>
                  <a:ext uri="{0D108BD9-81ED-4DB2-BD59-A6C34878D82A}">
                    <a16:rowId xmlns="" xmlns:a16="http://schemas.microsoft.com/office/drawing/2014/main" val="10001"/>
                  </a:ext>
                </a:extLst>
              </a:tr>
              <a:tr h="1545302">
                <a:tc>
                  <a:txBody>
                    <a:bodyPr/>
                    <a:lstStyle/>
                    <a:p>
                      <a:r>
                        <a:rPr lang="en-US" altLang="en-US" sz="2700" b="0" dirty="0">
                          <a:solidFill>
                            <a:srgbClr val="000000"/>
                          </a:solidFill>
                          <a:latin typeface="Courier New" panose="02070309020205020404" pitchFamily="49" charset="0"/>
                        </a:rPr>
                        <a:t>ANY</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Must be preceded by </a:t>
                      </a:r>
                      <a:r>
                        <a:rPr lang="en-US" altLang="en-US" sz="2700" dirty="0">
                          <a:solidFill>
                            <a:srgbClr val="000000"/>
                          </a:solidFill>
                          <a:latin typeface="Courier New" panose="02070309020205020404" pitchFamily="49" charset="0"/>
                        </a:rPr>
                        <a:t>=</a:t>
                      </a:r>
                      <a:r>
                        <a:rPr lang="en-US" altLang="en-US" sz="2700" dirty="0">
                          <a:solidFill>
                            <a:srgbClr val="000000"/>
                          </a:solidFill>
                        </a:rPr>
                        <a:t>, </a:t>
                      </a:r>
                      <a:r>
                        <a:rPr lang="en-US" altLang="en-US" sz="2700" dirty="0">
                          <a:solidFill>
                            <a:srgbClr val="000000"/>
                          </a:solidFill>
                          <a:latin typeface="Courier New" panose="02070309020205020404" pitchFamily="49" charset="0"/>
                        </a:rPr>
                        <a:t>!=</a:t>
                      </a:r>
                      <a:r>
                        <a:rPr lang="en-US" altLang="en-US" sz="2700" dirty="0">
                          <a:solidFill>
                            <a:srgbClr val="000000"/>
                          </a:solidFill>
                        </a:rPr>
                        <a:t>, </a:t>
                      </a:r>
                      <a:r>
                        <a:rPr lang="en-US" altLang="en-US" sz="2700" dirty="0">
                          <a:solidFill>
                            <a:srgbClr val="000000"/>
                          </a:solidFill>
                          <a:latin typeface="Courier New" panose="02070309020205020404" pitchFamily="49" charset="0"/>
                        </a:rPr>
                        <a:t>&gt;</a:t>
                      </a:r>
                      <a:r>
                        <a:rPr lang="en-US" altLang="en-US" sz="2700" dirty="0">
                          <a:solidFill>
                            <a:srgbClr val="000000"/>
                          </a:solidFill>
                        </a:rPr>
                        <a:t>, </a:t>
                      </a:r>
                      <a:r>
                        <a:rPr lang="en-US" altLang="en-US" sz="2700" dirty="0">
                          <a:solidFill>
                            <a:srgbClr val="000000"/>
                          </a:solidFill>
                          <a:latin typeface="Courier New" panose="02070309020205020404" pitchFamily="49" charset="0"/>
                        </a:rPr>
                        <a:t>&lt;</a:t>
                      </a:r>
                      <a:r>
                        <a:rPr lang="en-US" altLang="en-US" sz="2700" dirty="0">
                          <a:solidFill>
                            <a:srgbClr val="000000"/>
                          </a:solidFill>
                        </a:rPr>
                        <a:t>, </a:t>
                      </a:r>
                      <a:r>
                        <a:rPr lang="en-US" altLang="en-US" sz="2700" dirty="0">
                          <a:solidFill>
                            <a:srgbClr val="000000"/>
                          </a:solidFill>
                          <a:latin typeface="Courier New" panose="02070309020205020404" pitchFamily="49" charset="0"/>
                        </a:rPr>
                        <a:t>&lt;=</a:t>
                      </a:r>
                      <a:r>
                        <a:rPr lang="en-US" altLang="en-US" sz="2700" dirty="0">
                          <a:solidFill>
                            <a:srgbClr val="000000"/>
                          </a:solidFill>
                        </a:rPr>
                        <a:t>, </a:t>
                      </a:r>
                      <a:r>
                        <a:rPr lang="en-US" altLang="en-US" sz="2700" dirty="0">
                          <a:solidFill>
                            <a:srgbClr val="000000"/>
                          </a:solidFill>
                          <a:latin typeface="Courier New" panose="02070309020205020404" pitchFamily="49" charset="0"/>
                        </a:rPr>
                        <a:t>&gt;=</a:t>
                      </a:r>
                      <a:r>
                        <a:rPr lang="en-US" altLang="en-US" sz="2700" dirty="0">
                          <a:solidFill>
                            <a:srgbClr val="000000"/>
                          </a:solidFill>
                        </a:rPr>
                        <a:t>. This returns </a:t>
                      </a:r>
                      <a:r>
                        <a:rPr lang="en-US" altLang="en-US" sz="2700" dirty="0">
                          <a:solidFill>
                            <a:srgbClr val="000000"/>
                          </a:solidFill>
                          <a:latin typeface="Courier New" panose="02070309020205020404" pitchFamily="49" charset="0"/>
                          <a:cs typeface="Courier New" panose="02070309020205020404" pitchFamily="49" charset="0"/>
                        </a:rPr>
                        <a:t>TRUE</a:t>
                      </a:r>
                      <a:r>
                        <a:rPr lang="en-US" altLang="en-US" sz="2700" dirty="0">
                          <a:solidFill>
                            <a:srgbClr val="000000"/>
                          </a:solidFill>
                        </a:rPr>
                        <a:t> if at least one element exists in the result set of the subquery for which the relation is </a:t>
                      </a:r>
                      <a:r>
                        <a:rPr lang="en-US" altLang="en-US" sz="2700" dirty="0">
                          <a:solidFill>
                            <a:srgbClr val="000000"/>
                          </a:solidFill>
                          <a:latin typeface="Courier New" panose="02070309020205020404" pitchFamily="49" charset="0"/>
                          <a:cs typeface="Courier New" panose="02070309020205020404" pitchFamily="49" charset="0"/>
                        </a:rPr>
                        <a:t>TRUE</a:t>
                      </a:r>
                      <a:r>
                        <a:rPr lang="en-US" altLang="en-US" sz="2700" dirty="0">
                          <a:solidFill>
                            <a:srgbClr val="000000"/>
                          </a:solidFill>
                        </a:rPr>
                        <a:t>.</a:t>
                      </a:r>
                    </a:p>
                  </a:txBody>
                  <a:tcPr marL="137160" marR="137160" marT="68580" marB="68580"/>
                </a:tc>
                <a:extLst>
                  <a:ext uri="{0D108BD9-81ED-4DB2-BD59-A6C34878D82A}">
                    <a16:rowId xmlns="" xmlns:a16="http://schemas.microsoft.com/office/drawing/2014/main" val="10002"/>
                  </a:ext>
                </a:extLst>
              </a:tr>
              <a:tr h="1081712">
                <a:tc>
                  <a:txBody>
                    <a:bodyPr/>
                    <a:lstStyle/>
                    <a:p>
                      <a:r>
                        <a:rPr lang="en-US" altLang="en-US" sz="2700" b="0" dirty="0">
                          <a:solidFill>
                            <a:srgbClr val="000000"/>
                          </a:solidFill>
                          <a:latin typeface="Courier New" panose="02070309020205020404" pitchFamily="49" charset="0"/>
                        </a:rPr>
                        <a:t>ALL</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dirty="0">
                          <a:solidFill>
                            <a:srgbClr val="000000"/>
                          </a:solidFill>
                        </a:rPr>
                        <a:t>Must be preceded by </a:t>
                      </a:r>
                      <a:r>
                        <a:rPr lang="en-US" altLang="en-US" sz="2700" dirty="0">
                          <a:solidFill>
                            <a:srgbClr val="000000"/>
                          </a:solidFill>
                          <a:latin typeface="Courier New" panose="02070309020205020404" pitchFamily="49" charset="0"/>
                        </a:rPr>
                        <a:t>=</a:t>
                      </a:r>
                      <a:r>
                        <a:rPr lang="en-US" altLang="en-US" sz="2700" dirty="0">
                          <a:solidFill>
                            <a:srgbClr val="000000"/>
                          </a:solidFill>
                        </a:rPr>
                        <a:t>, </a:t>
                      </a:r>
                      <a:r>
                        <a:rPr lang="en-US" altLang="en-US" sz="2700" dirty="0">
                          <a:solidFill>
                            <a:srgbClr val="000000"/>
                          </a:solidFill>
                          <a:latin typeface="Courier New" panose="02070309020205020404" pitchFamily="49" charset="0"/>
                        </a:rPr>
                        <a:t>!=</a:t>
                      </a:r>
                      <a:r>
                        <a:rPr lang="en-US" altLang="en-US" sz="2700" dirty="0">
                          <a:solidFill>
                            <a:srgbClr val="000000"/>
                          </a:solidFill>
                        </a:rPr>
                        <a:t>, </a:t>
                      </a:r>
                      <a:r>
                        <a:rPr lang="en-US" altLang="en-US" sz="2700" dirty="0">
                          <a:solidFill>
                            <a:srgbClr val="000000"/>
                          </a:solidFill>
                          <a:latin typeface="Courier New" panose="02070309020205020404" pitchFamily="49" charset="0"/>
                        </a:rPr>
                        <a:t>&gt;</a:t>
                      </a:r>
                      <a:r>
                        <a:rPr lang="en-US" altLang="en-US" sz="2700" dirty="0">
                          <a:solidFill>
                            <a:srgbClr val="000000"/>
                          </a:solidFill>
                        </a:rPr>
                        <a:t>, </a:t>
                      </a:r>
                      <a:r>
                        <a:rPr lang="en-US" altLang="en-US" sz="2700" dirty="0">
                          <a:solidFill>
                            <a:srgbClr val="000000"/>
                          </a:solidFill>
                          <a:latin typeface="Courier New" panose="02070309020205020404" pitchFamily="49" charset="0"/>
                        </a:rPr>
                        <a:t>&lt;</a:t>
                      </a:r>
                      <a:r>
                        <a:rPr lang="en-US" altLang="en-US" sz="2700" dirty="0">
                          <a:solidFill>
                            <a:srgbClr val="000000"/>
                          </a:solidFill>
                        </a:rPr>
                        <a:t>, </a:t>
                      </a:r>
                      <a:r>
                        <a:rPr lang="en-US" altLang="en-US" sz="2700" dirty="0">
                          <a:solidFill>
                            <a:srgbClr val="000000"/>
                          </a:solidFill>
                          <a:latin typeface="Courier New" panose="02070309020205020404" pitchFamily="49" charset="0"/>
                        </a:rPr>
                        <a:t>&lt;=</a:t>
                      </a:r>
                      <a:r>
                        <a:rPr lang="en-US" altLang="en-US" sz="2700" dirty="0">
                          <a:solidFill>
                            <a:srgbClr val="000000"/>
                          </a:solidFill>
                        </a:rPr>
                        <a:t>, </a:t>
                      </a:r>
                      <a:r>
                        <a:rPr lang="en-US" altLang="en-US" sz="2700" dirty="0">
                          <a:solidFill>
                            <a:srgbClr val="000000"/>
                          </a:solidFill>
                          <a:latin typeface="Courier New" panose="02070309020205020404" pitchFamily="49" charset="0"/>
                        </a:rPr>
                        <a:t>&gt;=</a:t>
                      </a:r>
                      <a:r>
                        <a:rPr lang="en-US" altLang="en-US" sz="2700" dirty="0">
                          <a:solidFill>
                            <a:srgbClr val="000000"/>
                          </a:solidFill>
                        </a:rPr>
                        <a:t>. This returns </a:t>
                      </a:r>
                      <a:r>
                        <a:rPr lang="en-US" altLang="en-US" sz="2700" dirty="0">
                          <a:solidFill>
                            <a:srgbClr val="000000"/>
                          </a:solidFill>
                          <a:latin typeface="Courier New" panose="02070309020205020404" pitchFamily="49" charset="0"/>
                          <a:cs typeface="Courier New" panose="02070309020205020404" pitchFamily="49" charset="0"/>
                        </a:rPr>
                        <a:t>TRUE</a:t>
                      </a:r>
                      <a:r>
                        <a:rPr lang="en-US" altLang="en-US" sz="2700" dirty="0">
                          <a:solidFill>
                            <a:srgbClr val="000000"/>
                          </a:solidFill>
                        </a:rPr>
                        <a:t> if the relation is </a:t>
                      </a:r>
                      <a:r>
                        <a:rPr lang="en-US" altLang="en-US" sz="2700" dirty="0">
                          <a:solidFill>
                            <a:srgbClr val="000000"/>
                          </a:solidFill>
                          <a:latin typeface="Courier New" panose="02070309020205020404" pitchFamily="49" charset="0"/>
                          <a:cs typeface="Courier New" panose="02070309020205020404" pitchFamily="49" charset="0"/>
                        </a:rPr>
                        <a:t>TRUE</a:t>
                      </a:r>
                      <a:r>
                        <a:rPr lang="en-US" altLang="en-US" sz="2700" dirty="0">
                          <a:solidFill>
                            <a:srgbClr val="000000"/>
                          </a:solidFill>
                        </a:rPr>
                        <a:t> for all elements in the result set of the subquery.</a:t>
                      </a:r>
                    </a:p>
                  </a:txBody>
                  <a:tcPr marL="137160" marR="137160" marT="68580" marB="68580"/>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91289400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14630399" y="4829663"/>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5" name="Oval 14"/>
          <p:cNvSpPr>
            <a:spLocks noChangeAspect="1"/>
          </p:cNvSpPr>
          <p:nvPr/>
        </p:nvSpPr>
        <p:spPr bwMode="auto">
          <a:xfrm>
            <a:off x="14549436" y="6110908"/>
            <a:ext cx="3007923" cy="3004872"/>
          </a:xfrm>
          <a:prstGeom prst="ellipse">
            <a:avLst/>
          </a:prstGeom>
          <a:solidFill>
            <a:schemeClr val="bg1"/>
          </a:solidFill>
          <a:ln w="50800" cap="flat" cmpd="sng" algn="ctr">
            <a:solidFill>
              <a:schemeClr val="bg1"/>
            </a:solidFill>
            <a:prstDash val="solid"/>
            <a:round/>
            <a:headEnd type="none" w="sm" len="sm"/>
            <a:tailEnd type="none" w="sm" len="sm"/>
          </a:ln>
          <a:effectLst>
            <a:innerShdw blurRad="266700">
              <a:schemeClr val="accent6"/>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52365" y="6534234"/>
            <a:ext cx="1602063" cy="2334434"/>
          </a:xfrm>
          <a:prstGeom prst="rect">
            <a:avLst/>
          </a:prstGeom>
        </p:spPr>
      </p:pic>
      <p:sp>
        <p:nvSpPr>
          <p:cNvPr id="40965"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ANY</a:t>
            </a:r>
            <a:r>
              <a:rPr lang="en-US" altLang="en-US" dirty="0">
                <a:latin typeface="+mj-lt"/>
                <a:cs typeface="Oracle Sans" panose="020B0503020204020204" pitchFamily="34" charset="0"/>
              </a:rPr>
              <a:t> Operator in Multiple-Row Subqueries</a:t>
            </a:r>
          </a:p>
        </p:txBody>
      </p:sp>
      <p:grpSp>
        <p:nvGrpSpPr>
          <p:cNvPr id="7" name="Group 6">
            <a:extLst>
              <a:ext uri="{FF2B5EF4-FFF2-40B4-BE49-F238E27FC236}">
                <a16:creationId xmlns="" xmlns:a16="http://schemas.microsoft.com/office/drawing/2014/main" id="{B84FBBD4-8EA1-4DC8-BA29-E27A8DE2BFDC}"/>
              </a:ext>
            </a:extLst>
          </p:cNvPr>
          <p:cNvGrpSpPr/>
          <p:nvPr/>
        </p:nvGrpSpPr>
        <p:grpSpPr>
          <a:xfrm>
            <a:off x="1727176" y="2263180"/>
            <a:ext cx="12924007" cy="6595261"/>
            <a:chOff x="2268368" y="2263180"/>
            <a:chExt cx="12924007" cy="6595261"/>
          </a:xfrm>
        </p:grpSpPr>
        <p:sp>
          <p:nvSpPr>
            <p:cNvPr id="12" name="Content Placeholder 2"/>
            <p:cNvSpPr txBox="1">
              <a:spLocks/>
            </p:cNvSpPr>
            <p:nvPr/>
          </p:nvSpPr>
          <p:spPr bwMode="gray">
            <a:xfrm>
              <a:off x="3095625" y="2263180"/>
              <a:ext cx="12096750" cy="237638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employee_id, last_name, job_id, 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salary &lt; ANY</a:t>
              </a:r>
            </a:p>
            <a:p>
              <a:pPr eaLnBrk="1" hangingPunct="1">
                <a:spcBef>
                  <a:spcPts val="1000"/>
                </a:spcBef>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(SELECT 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WHERE  job_id = 'IT_PROG')</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AND    job_id &lt;&gt; 'IT_PROG';</a:t>
              </a:r>
            </a:p>
          </p:txBody>
        </p:sp>
        <p:sp>
          <p:nvSpPr>
            <p:cNvPr id="40966" name="Rectangle 4"/>
            <p:cNvSpPr>
              <a:spLocks noChangeArrowheads="1"/>
            </p:cNvSpPr>
            <p:nvPr/>
          </p:nvSpPr>
          <p:spPr bwMode="gray">
            <a:xfrm>
              <a:off x="7830044" y="2964400"/>
              <a:ext cx="2707858" cy="508795"/>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2200" b="1" dirty="0">
                  <a:solidFill>
                    <a:srgbClr val="FF5050"/>
                  </a:solidFill>
                  <a:latin typeface="Oracle Sans" panose="020B0503020204020204" pitchFamily="34" charset="0"/>
                  <a:cs typeface="Oracle Sans" panose="020B0503020204020204" pitchFamily="34" charset="0"/>
                </a:rPr>
                <a:t>9000, 6000, 4200</a:t>
              </a:r>
            </a:p>
          </p:txBody>
        </p:sp>
        <p:sp>
          <p:nvSpPr>
            <p:cNvPr id="40967" name="Rectangle 5"/>
            <p:cNvSpPr>
              <a:spLocks noChangeArrowheads="1"/>
            </p:cNvSpPr>
            <p:nvPr/>
          </p:nvSpPr>
          <p:spPr bwMode="gray">
            <a:xfrm>
              <a:off x="5975648" y="3432885"/>
              <a:ext cx="3708791" cy="852452"/>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0968" name="Rectangle 6"/>
            <p:cNvSpPr>
              <a:spLocks noChangeArrowheads="1"/>
            </p:cNvSpPr>
            <p:nvPr/>
          </p:nvSpPr>
          <p:spPr bwMode="gray">
            <a:xfrm>
              <a:off x="5159415" y="3050370"/>
              <a:ext cx="769118" cy="262112"/>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0969" name="Text Box 9"/>
            <p:cNvSpPr txBox="1">
              <a:spLocks noChangeArrowheads="1"/>
            </p:cNvSpPr>
            <p:nvPr/>
          </p:nvSpPr>
          <p:spPr bwMode="auto">
            <a:xfrm>
              <a:off x="3095625" y="6739426"/>
              <a:ext cx="550070"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40970" name="Freeform 10"/>
            <p:cNvSpPr>
              <a:spLocks/>
            </p:cNvSpPr>
            <p:nvPr/>
          </p:nvSpPr>
          <p:spPr bwMode="gray">
            <a:xfrm rot="16200000" flipV="1">
              <a:off x="6786221" y="2364570"/>
              <a:ext cx="262112" cy="1861160"/>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F0000"/>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40971" name="Picture 14" descr="C:\salome_official\projects\11gR2_SQL 1\screenshots\les7_18s_a.gif"/>
            <p:cNvPicPr>
              <a:picLocks noChangeAspect="1" noChangeArrowheads="1"/>
            </p:cNvPicPr>
            <p:nvPr/>
          </p:nvPicPr>
          <p:blipFill>
            <a:blip r:embed="rId5" cstate="print"/>
            <a:srcRect/>
            <a:stretch>
              <a:fillRect/>
            </a:stretch>
          </p:blipFill>
          <p:spPr bwMode="auto">
            <a:xfrm>
              <a:off x="3095625" y="5143500"/>
              <a:ext cx="5529263" cy="1714500"/>
            </a:xfrm>
            <a:prstGeom prst="rect">
              <a:avLst/>
            </a:prstGeom>
            <a:noFill/>
            <a:ln w="12700">
              <a:solidFill>
                <a:schemeClr val="tx1"/>
              </a:solidFill>
              <a:miter lim="800000"/>
              <a:headEnd/>
              <a:tailEnd/>
            </a:ln>
          </p:spPr>
        </p:pic>
        <p:pic>
          <p:nvPicPr>
            <p:cNvPr id="40972" name="Picture 15" descr="C:\salome_official\projects\11gR2_SQL 1\screenshots\les7_18s_b.gif"/>
            <p:cNvPicPr>
              <a:picLocks noChangeAspect="1" noChangeArrowheads="1"/>
            </p:cNvPicPr>
            <p:nvPr/>
          </p:nvPicPr>
          <p:blipFill>
            <a:blip r:embed="rId6" cstate="print"/>
            <a:srcRect/>
            <a:stretch>
              <a:fillRect/>
            </a:stretch>
          </p:blipFill>
          <p:spPr bwMode="auto">
            <a:xfrm>
              <a:off x="3095625" y="7415701"/>
              <a:ext cx="5529263" cy="571500"/>
            </a:xfrm>
            <a:prstGeom prst="rect">
              <a:avLst/>
            </a:prstGeom>
            <a:noFill/>
            <a:ln w="12700">
              <a:solidFill>
                <a:schemeClr val="tx1"/>
              </a:solidFill>
              <a:miter lim="800000"/>
              <a:headEnd/>
              <a:tailEnd/>
            </a:ln>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80516" y="5143500"/>
              <a:ext cx="4470312" cy="3714941"/>
            </a:xfrm>
            <a:prstGeom prst="rect">
              <a:avLst/>
            </a:prstGeom>
            <a:ln>
              <a:solidFill>
                <a:schemeClr val="tx1"/>
              </a:solidFill>
            </a:ln>
          </p:spPr>
        </p:pic>
        <p:pic>
          <p:nvPicPr>
            <p:cNvPr id="20" name="Picture 19">
              <a:extLst>
                <a:ext uri="{FF2B5EF4-FFF2-40B4-BE49-F238E27FC236}">
                  <a16:creationId xmlns="" xmlns:a16="http://schemas.microsoft.com/office/drawing/2014/main" id="{27B5CA77-3911-4D56-95BB-2802E7D737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82550" y="5143500"/>
              <a:ext cx="680564" cy="685800"/>
            </a:xfrm>
            <a:prstGeom prst="rect">
              <a:avLst/>
            </a:prstGeom>
          </p:spPr>
        </p:pic>
        <p:pic>
          <p:nvPicPr>
            <p:cNvPr id="21" name="Picture 20">
              <a:extLst>
                <a:ext uri="{FF2B5EF4-FFF2-40B4-BE49-F238E27FC236}">
                  <a16:creationId xmlns="" xmlns:a16="http://schemas.microsoft.com/office/drawing/2014/main" id="{4624647A-58DB-437A-BB9E-AEE084D638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8368" y="5143500"/>
              <a:ext cx="580377" cy="644863"/>
            </a:xfrm>
            <a:prstGeom prst="rect">
              <a:avLst/>
            </a:prstGeom>
          </p:spPr>
        </p:pic>
      </p:grpSp>
    </p:spTree>
    <p:custDataLst>
      <p:tags r:id="rId1"/>
    </p:custDataLst>
    <p:extLst>
      <p:ext uri="{BB962C8B-B14F-4D97-AF65-F5344CB8AC3E}">
        <p14:creationId xmlns:p14="http://schemas.microsoft.com/office/powerpoint/2010/main" val="2509452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p>
        </p:txBody>
      </p:sp>
      <p:sp>
        <p:nvSpPr>
          <p:cNvPr id="17" name="Rounded Rectangle 16"/>
          <p:cNvSpPr/>
          <p:nvPr/>
        </p:nvSpPr>
        <p:spPr bwMode="auto">
          <a:xfrm>
            <a:off x="769251" y="2335188"/>
            <a:ext cx="16791493"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0" name="Rounded Rectangle 19"/>
          <p:cNvSpPr/>
          <p:nvPr/>
        </p:nvSpPr>
        <p:spPr bwMode="auto">
          <a:xfrm>
            <a:off x="6753492" y="5872910"/>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4" name="Rounded Rectangle 23"/>
          <p:cNvSpPr/>
          <p:nvPr/>
        </p:nvSpPr>
        <p:spPr bwMode="auto">
          <a:xfrm>
            <a:off x="6753492" y="7410231"/>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5" name="Rounded Rectangle 24"/>
          <p:cNvSpPr/>
          <p:nvPr/>
        </p:nvSpPr>
        <p:spPr bwMode="auto">
          <a:xfrm>
            <a:off x="6753492" y="4335590"/>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6" name="Rounded Rectangle 25"/>
          <p:cNvSpPr/>
          <p:nvPr/>
        </p:nvSpPr>
        <p:spPr bwMode="auto">
          <a:xfrm>
            <a:off x="6751593" y="2798270"/>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7" name="TextBox 26"/>
          <p:cNvSpPr txBox="1"/>
          <p:nvPr/>
        </p:nvSpPr>
        <p:spPr>
          <a:xfrm>
            <a:off x="7667892" y="3052389"/>
            <a:ext cx="6737417"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mn-lt"/>
                <a:cs typeface="Oracle Sans" panose="020B0503020204020204" pitchFamily="34" charset="0"/>
              </a:rPr>
              <a:t>Lesson 6: Reporting Aggregated Data Using Group Functions</a:t>
            </a:r>
            <a:endParaRPr lang="en-US" sz="2100" dirty="0">
              <a:latin typeface="+mn-lt"/>
              <a:cs typeface="Courier New" pitchFamily="49" charset="0"/>
            </a:endParaRPr>
          </a:p>
        </p:txBody>
      </p:sp>
      <p:sp>
        <p:nvSpPr>
          <p:cNvPr id="28" name="TextBox 27"/>
          <p:cNvSpPr txBox="1"/>
          <p:nvPr/>
        </p:nvSpPr>
        <p:spPr>
          <a:xfrm>
            <a:off x="7667892" y="4589711"/>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mn-lt"/>
                <a:cs typeface="Oracle Sans" panose="020B0503020204020204" pitchFamily="34" charset="0"/>
              </a:rPr>
              <a:t>Lesson 7: Displaying Data from Multiple Tables Using Joins</a:t>
            </a:r>
          </a:p>
        </p:txBody>
      </p:sp>
      <p:sp>
        <p:nvSpPr>
          <p:cNvPr id="29" name="TextBox 28"/>
          <p:cNvSpPr txBox="1"/>
          <p:nvPr/>
        </p:nvSpPr>
        <p:spPr>
          <a:xfrm>
            <a:off x="7667892" y="6288614"/>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defRPr/>
            </a:pPr>
            <a:r>
              <a:rPr lang="en-US" sz="2100" b="1" dirty="0">
                <a:solidFill>
                  <a:schemeClr val="bg1"/>
                </a:solidFill>
                <a:latin typeface="+mn-lt"/>
                <a:cs typeface="Oracle Sans" panose="020B0503020204020204" pitchFamily="34" charset="0"/>
              </a:rPr>
              <a:t>Lesson 8: Using Subqueries to Solve Queries</a:t>
            </a:r>
          </a:p>
        </p:txBody>
      </p:sp>
      <p:sp>
        <p:nvSpPr>
          <p:cNvPr id="30" name="TextBox 29"/>
          <p:cNvSpPr txBox="1"/>
          <p:nvPr/>
        </p:nvSpPr>
        <p:spPr>
          <a:xfrm>
            <a:off x="7667892" y="7825936"/>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mn-lt"/>
                <a:cs typeface="Oracle Sans" panose="020B0503020204020204" pitchFamily="34" charset="0"/>
              </a:rPr>
              <a:t>Lesson 9: Using Set Operators</a:t>
            </a:r>
          </a:p>
        </p:txBody>
      </p:sp>
      <p:sp>
        <p:nvSpPr>
          <p:cNvPr id="31" name="Isosceles Triangle 30"/>
          <p:cNvSpPr>
            <a:spLocks noChangeAspect="1"/>
          </p:cNvSpPr>
          <p:nvPr/>
        </p:nvSpPr>
        <p:spPr bwMode="auto">
          <a:xfrm rot="5400000">
            <a:off x="7014892" y="481214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Isosceles Triangle 31"/>
          <p:cNvSpPr>
            <a:spLocks noChangeAspect="1"/>
          </p:cNvSpPr>
          <p:nvPr/>
        </p:nvSpPr>
        <p:spPr bwMode="auto">
          <a:xfrm rot="5400000">
            <a:off x="7014892" y="6349466"/>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 name="Isosceles Triangle 32"/>
          <p:cNvSpPr>
            <a:spLocks noChangeAspect="1"/>
          </p:cNvSpPr>
          <p:nvPr/>
        </p:nvSpPr>
        <p:spPr bwMode="auto">
          <a:xfrm rot="5400000">
            <a:off x="7014892" y="7886787"/>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Isosceles Triangle 33"/>
          <p:cNvSpPr>
            <a:spLocks noChangeAspect="1"/>
          </p:cNvSpPr>
          <p:nvPr/>
        </p:nvSpPr>
        <p:spPr bwMode="auto">
          <a:xfrm rot="5400000">
            <a:off x="7014892" y="327482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35" name="Group 34"/>
          <p:cNvGrpSpPr/>
          <p:nvPr/>
        </p:nvGrpSpPr>
        <p:grpSpPr>
          <a:xfrm>
            <a:off x="15211695" y="6053148"/>
            <a:ext cx="2573265" cy="887534"/>
            <a:chOff x="9786179" y="1585747"/>
            <a:chExt cx="1715510" cy="591689"/>
          </a:xfrm>
        </p:grpSpPr>
        <p:sp>
          <p:nvSpPr>
            <p:cNvPr id="36" name="Freeform 3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 name="Freeform 3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 name="Isosceles Triangle 3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9" name="TextBox 38"/>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cs typeface="Oracle Sans" panose="020B0503020204020204" pitchFamily="34" charset="0"/>
                </a:rPr>
                <a:t>You are here!</a:t>
              </a:r>
            </a:p>
          </p:txBody>
        </p:sp>
      </p:grpSp>
      <p:sp>
        <p:nvSpPr>
          <p:cNvPr id="40" name="Rounded Rectangle 39"/>
          <p:cNvSpPr/>
          <p:nvPr/>
        </p:nvSpPr>
        <p:spPr bwMode="auto">
          <a:xfrm>
            <a:off x="4759641" y="4173320"/>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 name="Rounded Rectangle 40"/>
          <p:cNvSpPr/>
          <p:nvPr/>
        </p:nvSpPr>
        <p:spPr bwMode="auto">
          <a:xfrm>
            <a:off x="4759641" y="2605124"/>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Rounded Rectangle 41"/>
          <p:cNvSpPr/>
          <p:nvPr/>
        </p:nvSpPr>
        <p:spPr bwMode="auto">
          <a:xfrm>
            <a:off x="4759641" y="5757698"/>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Rounded Rectangle 42"/>
          <p:cNvSpPr/>
          <p:nvPr/>
        </p:nvSpPr>
        <p:spPr bwMode="auto">
          <a:xfrm>
            <a:off x="4759641" y="7324614"/>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2" name="Rectangle 51">
            <a:extLst>
              <a:ext uri="{FF2B5EF4-FFF2-40B4-BE49-F238E27FC236}">
                <a16:creationId xmlns="" xmlns:a16="http://schemas.microsoft.com/office/drawing/2014/main" id="{34F764A9-2A15-4847-B4A0-B6630C742C40}"/>
              </a:ext>
            </a:extLst>
          </p:cNvPr>
          <p:cNvSpPr/>
          <p:nvPr/>
        </p:nvSpPr>
        <p:spPr bwMode="auto">
          <a:xfrm>
            <a:off x="912251" y="2024296"/>
            <a:ext cx="5015734" cy="7367675"/>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4" name="Freeform 43"/>
          <p:cNvSpPr/>
          <p:nvPr/>
        </p:nvSpPr>
        <p:spPr bwMode="auto">
          <a:xfrm>
            <a:off x="769252" y="2635687"/>
            <a:ext cx="5446818" cy="1385525"/>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5" name="Freeform 44"/>
          <p:cNvSpPr/>
          <p:nvPr/>
        </p:nvSpPr>
        <p:spPr bwMode="auto">
          <a:xfrm>
            <a:off x="769252" y="4210405"/>
            <a:ext cx="5446818" cy="1385525"/>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6" name="Freeform 45"/>
          <p:cNvSpPr/>
          <p:nvPr/>
        </p:nvSpPr>
        <p:spPr bwMode="auto">
          <a:xfrm>
            <a:off x="769252" y="5791572"/>
            <a:ext cx="5446818" cy="1385525"/>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7" name="Freeform 46"/>
          <p:cNvSpPr/>
          <p:nvPr/>
        </p:nvSpPr>
        <p:spPr bwMode="auto">
          <a:xfrm>
            <a:off x="769252" y="7355229"/>
            <a:ext cx="5446818" cy="1385525"/>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8" name="TextBox 47"/>
          <p:cNvSpPr txBox="1"/>
          <p:nvPr/>
        </p:nvSpPr>
        <p:spPr>
          <a:xfrm>
            <a:off x="1312480" y="3127665"/>
            <a:ext cx="3650951"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Lesson 1: Introduction</a:t>
            </a:r>
          </a:p>
        </p:txBody>
      </p:sp>
      <p:sp>
        <p:nvSpPr>
          <p:cNvPr id="49" name="TextBox 48"/>
          <p:cNvSpPr txBox="1"/>
          <p:nvPr/>
        </p:nvSpPr>
        <p:spPr>
          <a:xfrm>
            <a:off x="1312480" y="4540799"/>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Unit 1: Retrieving, Restricting, and Sorting Data</a:t>
            </a:r>
          </a:p>
        </p:txBody>
      </p:sp>
      <p:sp>
        <p:nvSpPr>
          <p:cNvPr id="50" name="TextBox 49"/>
          <p:cNvSpPr txBox="1"/>
          <p:nvPr/>
        </p:nvSpPr>
        <p:spPr>
          <a:xfrm>
            <a:off x="1312480" y="6126944"/>
            <a:ext cx="4475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mn-lt"/>
                <a:cs typeface="Oracle Sans" panose="020B0503020204020204" pitchFamily="34" charset="0"/>
              </a:rPr>
              <a:t>Unit 2: Joins, Subqueries, and Set Operators</a:t>
            </a:r>
          </a:p>
        </p:txBody>
      </p:sp>
      <p:sp>
        <p:nvSpPr>
          <p:cNvPr id="51" name="TextBox 50"/>
          <p:cNvSpPr txBox="1"/>
          <p:nvPr/>
        </p:nvSpPr>
        <p:spPr>
          <a:xfrm>
            <a:off x="1312480" y="7847206"/>
            <a:ext cx="331904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Unit 3: DML and DDL</a:t>
            </a:r>
          </a:p>
        </p:txBody>
      </p:sp>
    </p:spTree>
    <p:custDataLst>
      <p:tags r:id="rId1"/>
    </p:custDataLst>
    <p:extLst>
      <p:ext uri="{BB962C8B-B14F-4D97-AF65-F5344CB8AC3E}">
        <p14:creationId xmlns:p14="http://schemas.microsoft.com/office/powerpoint/2010/main" val="2330696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ALL</a:t>
            </a:r>
            <a:r>
              <a:rPr lang="en-US" altLang="en-US" dirty="0">
                <a:latin typeface="+mj-lt"/>
                <a:cs typeface="Oracle Sans" panose="020B0503020204020204" pitchFamily="34" charset="0"/>
              </a:rPr>
              <a:t> Operator in Multiple-Row Subqueries</a:t>
            </a:r>
          </a:p>
        </p:txBody>
      </p:sp>
      <p:grpSp>
        <p:nvGrpSpPr>
          <p:cNvPr id="7" name="Group 6">
            <a:extLst>
              <a:ext uri="{FF2B5EF4-FFF2-40B4-BE49-F238E27FC236}">
                <a16:creationId xmlns="" xmlns:a16="http://schemas.microsoft.com/office/drawing/2014/main" id="{DB6FC1FF-B5EB-4461-BCC2-32DC17F403CE}"/>
              </a:ext>
            </a:extLst>
          </p:cNvPr>
          <p:cNvGrpSpPr/>
          <p:nvPr/>
        </p:nvGrpSpPr>
        <p:grpSpPr>
          <a:xfrm>
            <a:off x="3095625" y="2473434"/>
            <a:ext cx="12096750" cy="2376389"/>
            <a:chOff x="3095625" y="2473434"/>
            <a:chExt cx="12096750" cy="2376389"/>
          </a:xfrm>
        </p:grpSpPr>
        <p:sp>
          <p:nvSpPr>
            <p:cNvPr id="10" name="Content Placeholder 2"/>
            <p:cNvSpPr txBox="1">
              <a:spLocks/>
            </p:cNvSpPr>
            <p:nvPr/>
          </p:nvSpPr>
          <p:spPr bwMode="gray">
            <a:xfrm>
              <a:off x="3095625" y="2473434"/>
              <a:ext cx="12096750" cy="237638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employee_id, last_name, job_id, 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salary &lt; ALL</a:t>
              </a:r>
            </a:p>
            <a:p>
              <a:pPr eaLnBrk="1" hangingPunct="1">
                <a:spcBef>
                  <a:spcPts val="1000"/>
                </a:spcBef>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(SELECT 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WHERE  job_id = 'IT_PROG')</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AND    job_id &lt;&gt; 'IT_PROG';</a:t>
              </a:r>
            </a:p>
          </p:txBody>
        </p:sp>
        <p:sp>
          <p:nvSpPr>
            <p:cNvPr id="43014" name="Rectangle 5"/>
            <p:cNvSpPr>
              <a:spLocks noChangeArrowheads="1"/>
            </p:cNvSpPr>
            <p:nvPr/>
          </p:nvSpPr>
          <p:spPr bwMode="gray">
            <a:xfrm>
              <a:off x="7889894" y="3174237"/>
              <a:ext cx="2707858" cy="508795"/>
            </a:xfrm>
            <a:prstGeom prst="rect">
              <a:avLst/>
            </a:prstGeom>
            <a:noFill/>
            <a:ln w="2857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2200" b="1" dirty="0">
                  <a:solidFill>
                    <a:srgbClr val="FF5050"/>
                  </a:solidFill>
                  <a:latin typeface="Oracle Sans" panose="020B0503020204020204" pitchFamily="34" charset="0"/>
                  <a:cs typeface="Oracle Sans" panose="020B0503020204020204" pitchFamily="34" charset="0"/>
                </a:rPr>
                <a:t>9000, 6000, 4200</a:t>
              </a:r>
            </a:p>
          </p:txBody>
        </p:sp>
        <p:sp>
          <p:nvSpPr>
            <p:cNvPr id="43015" name="Rectangle 6"/>
            <p:cNvSpPr>
              <a:spLocks noChangeArrowheads="1"/>
            </p:cNvSpPr>
            <p:nvPr/>
          </p:nvSpPr>
          <p:spPr bwMode="gray">
            <a:xfrm>
              <a:off x="6009416" y="3631331"/>
              <a:ext cx="3683225" cy="883847"/>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3016" name="Rectangle 7"/>
            <p:cNvSpPr>
              <a:spLocks noChangeArrowheads="1"/>
            </p:cNvSpPr>
            <p:nvPr/>
          </p:nvSpPr>
          <p:spPr bwMode="gray">
            <a:xfrm>
              <a:off x="5154929" y="3260259"/>
              <a:ext cx="775335" cy="254466"/>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3017" name="Freeform 8"/>
            <p:cNvSpPr>
              <a:spLocks/>
            </p:cNvSpPr>
            <p:nvPr/>
          </p:nvSpPr>
          <p:spPr bwMode="gray">
            <a:xfrm rot="16200000" flipV="1">
              <a:off x="6850293" y="2539379"/>
              <a:ext cx="221456" cy="1917686"/>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rgbClr val="FF0000"/>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
        <p:nvSpPr>
          <p:cNvPr id="11" name="Rectangle 10"/>
          <p:cNvSpPr/>
          <p:nvPr/>
        </p:nvSpPr>
        <p:spPr bwMode="auto">
          <a:xfrm rot="16200000" flipV="1">
            <a:off x="15158985" y="5380928"/>
            <a:ext cx="1747838" cy="456078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2" name="Oval 11"/>
          <p:cNvSpPr>
            <a:spLocks noChangeAspect="1"/>
          </p:cNvSpPr>
          <p:nvPr/>
        </p:nvSpPr>
        <p:spPr bwMode="auto">
          <a:xfrm>
            <a:off x="14574733" y="6158884"/>
            <a:ext cx="3007923" cy="3004872"/>
          </a:xfrm>
          <a:prstGeom prst="ellipse">
            <a:avLst/>
          </a:prstGeom>
          <a:solidFill>
            <a:schemeClr val="bg1"/>
          </a:solidFill>
          <a:ln w="50800" cap="flat" cmpd="sng" algn="ctr">
            <a:solidFill>
              <a:schemeClr val="bg1"/>
            </a:solidFill>
            <a:prstDash val="solid"/>
            <a:round/>
            <a:headEnd type="none" w="sm" len="sm"/>
            <a:tailEnd type="none" w="sm" len="sm"/>
          </a:ln>
          <a:effectLst>
            <a:innerShdw blurRad="266700">
              <a:schemeClr val="accent6"/>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87835" y="6596475"/>
            <a:ext cx="1602063" cy="2334434"/>
          </a:xfrm>
          <a:prstGeom prst="rect">
            <a:avLst/>
          </a:prstGeom>
        </p:spPr>
      </p:pic>
      <p:grpSp>
        <p:nvGrpSpPr>
          <p:cNvPr id="6" name="Group 5">
            <a:extLst>
              <a:ext uri="{FF2B5EF4-FFF2-40B4-BE49-F238E27FC236}">
                <a16:creationId xmlns="" xmlns:a16="http://schemas.microsoft.com/office/drawing/2014/main" id="{C4927E24-426A-4AFF-94D8-0212AEAB4663}"/>
              </a:ext>
            </a:extLst>
          </p:cNvPr>
          <p:cNvGrpSpPr/>
          <p:nvPr/>
        </p:nvGrpSpPr>
        <p:grpSpPr>
          <a:xfrm>
            <a:off x="933451" y="5863580"/>
            <a:ext cx="13169722" cy="2157524"/>
            <a:chOff x="995608" y="6179018"/>
            <a:chExt cx="13169722" cy="2157524"/>
          </a:xfrm>
        </p:grpSpPr>
        <p:pic>
          <p:nvPicPr>
            <p:cNvPr id="43018" name="Picture 11" descr="C:\salome_official\projects\11gR2_SQL 1\screenshots\les7_19s_a.gif"/>
            <p:cNvPicPr>
              <a:picLocks noChangeAspect="1" noChangeArrowheads="1"/>
            </p:cNvPicPr>
            <p:nvPr/>
          </p:nvPicPr>
          <p:blipFill>
            <a:blip r:embed="rId5" cstate="print"/>
            <a:srcRect/>
            <a:stretch>
              <a:fillRect/>
            </a:stretch>
          </p:blipFill>
          <p:spPr bwMode="auto">
            <a:xfrm>
              <a:off x="1768896" y="6179018"/>
              <a:ext cx="6274593" cy="1697831"/>
            </a:xfrm>
            <a:prstGeom prst="rect">
              <a:avLst/>
            </a:prstGeom>
            <a:noFill/>
            <a:ln w="12700">
              <a:solidFill>
                <a:schemeClr val="tx1"/>
              </a:solidFill>
              <a:miter lim="800000"/>
              <a:headEnd/>
              <a:tailEnd/>
            </a:ln>
          </p:spPr>
        </p:pic>
        <p:grpSp>
          <p:nvGrpSpPr>
            <p:cNvPr id="5" name="Group 4">
              <a:extLst>
                <a:ext uri="{FF2B5EF4-FFF2-40B4-BE49-F238E27FC236}">
                  <a16:creationId xmlns="" xmlns:a16="http://schemas.microsoft.com/office/drawing/2014/main" id="{6A055DCD-2F13-4E88-ADEC-F3E8C4EBEA78}"/>
                </a:ext>
              </a:extLst>
            </p:cNvPr>
            <p:cNvGrpSpPr/>
            <p:nvPr/>
          </p:nvGrpSpPr>
          <p:grpSpPr>
            <a:xfrm>
              <a:off x="995608" y="6179018"/>
              <a:ext cx="13169722" cy="2157524"/>
              <a:chOff x="995608" y="6179018"/>
              <a:chExt cx="13169722" cy="2157524"/>
            </a:xfrm>
          </p:grpSpPr>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7277" y="6179018"/>
                <a:ext cx="5158053" cy="2157524"/>
              </a:xfrm>
              <a:prstGeom prst="rect">
                <a:avLst/>
              </a:prstGeom>
              <a:ln>
                <a:solidFill>
                  <a:schemeClr val="tx1"/>
                </a:solidFill>
              </a:ln>
            </p:spPr>
          </p:pic>
          <p:pic>
            <p:nvPicPr>
              <p:cNvPr id="17" name="Picture 16">
                <a:extLst>
                  <a:ext uri="{FF2B5EF4-FFF2-40B4-BE49-F238E27FC236}">
                    <a16:creationId xmlns="" xmlns:a16="http://schemas.microsoft.com/office/drawing/2014/main" id="{89AD2538-3C83-4F51-9E3A-3A553D2543E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65628" y="6179018"/>
                <a:ext cx="680564" cy="685800"/>
              </a:xfrm>
              <a:prstGeom prst="rect">
                <a:avLst/>
              </a:prstGeom>
            </p:spPr>
          </p:pic>
          <p:pic>
            <p:nvPicPr>
              <p:cNvPr id="18" name="Picture 17">
                <a:extLst>
                  <a:ext uri="{FF2B5EF4-FFF2-40B4-BE49-F238E27FC236}">
                    <a16:creationId xmlns="" xmlns:a16="http://schemas.microsoft.com/office/drawing/2014/main" id="{FAD9A4D0-7D86-4C99-914B-0AB924EEE9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5608" y="6179018"/>
                <a:ext cx="580377" cy="644863"/>
              </a:xfrm>
              <a:prstGeom prst="rect">
                <a:avLst/>
              </a:prstGeom>
            </p:spPr>
          </p:pic>
        </p:grpSp>
      </p:grpSp>
    </p:spTree>
    <p:custDataLst>
      <p:tags r:id="rId1"/>
    </p:custDataLst>
    <p:extLst>
      <p:ext uri="{BB962C8B-B14F-4D97-AF65-F5344CB8AC3E}">
        <p14:creationId xmlns:p14="http://schemas.microsoft.com/office/powerpoint/2010/main" val="145307408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Multiple-Column Subqueries</a:t>
            </a:r>
          </a:p>
        </p:txBody>
      </p:sp>
      <p:sp>
        <p:nvSpPr>
          <p:cNvPr id="45059" name="Content Placeholder 2"/>
          <p:cNvSpPr>
            <a:spLocks noGrp="1"/>
          </p:cNvSpPr>
          <p:nvPr>
            <p:ph idx="1"/>
          </p:nvPr>
        </p:nvSpPr>
        <p:spPr>
          <a:xfrm>
            <a:off x="933451" y="2272711"/>
            <a:ext cx="15699381" cy="327557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A multiple-column subquery returns more than one column to the outer query.</a:t>
            </a:r>
          </a:p>
          <a:p>
            <a:pPr lvl="1"/>
            <a:r>
              <a:rPr lang="en-US" altLang="en-US" dirty="0">
                <a:latin typeface="+mn-lt"/>
                <a:cs typeface="Oracle Sans" panose="020B0503020204020204" pitchFamily="34" charset="0"/>
              </a:rPr>
              <a:t>Column comparisons in multiple column comparisons can be pairwise or </a:t>
            </a:r>
            <a:r>
              <a:rPr lang="en-US" altLang="en-US" dirty="0" err="1">
                <a:latin typeface="+mn-lt"/>
                <a:cs typeface="Oracle Sans" panose="020B0503020204020204" pitchFamily="34" charset="0"/>
              </a:rPr>
              <a:t>nonpairwise</a:t>
            </a:r>
            <a:r>
              <a:rPr lang="en-US" altLang="en-US" dirty="0">
                <a:latin typeface="+mn-lt"/>
                <a:cs typeface="Oracle Sans" panose="020B0503020204020204" pitchFamily="34" charset="0"/>
              </a:rPr>
              <a:t>.</a:t>
            </a:r>
          </a:p>
          <a:p>
            <a:pPr lvl="1"/>
            <a:r>
              <a:rPr lang="en-US" altLang="en-US" dirty="0">
                <a:latin typeface="+mn-lt"/>
                <a:cs typeface="Oracle Sans" panose="020B0503020204020204" pitchFamily="34" charset="0"/>
              </a:rPr>
              <a:t>A multiple-column subquery can also be used in the </a:t>
            </a:r>
            <a:r>
              <a:rPr lang="en-US" altLang="en-US" dirty="0">
                <a:latin typeface="Courier New" panose="02070309020205020404" pitchFamily="49" charset="0"/>
                <a:cs typeface="Courier New" panose="02070309020205020404" pitchFamily="49" charset="0"/>
              </a:rPr>
              <a:t>FROM</a:t>
            </a:r>
            <a:r>
              <a:rPr lang="en-US" altLang="en-US" dirty="0">
                <a:latin typeface="+mn-lt"/>
                <a:cs typeface="Oracle Sans" panose="020B0503020204020204" pitchFamily="34" charset="0"/>
              </a:rPr>
              <a:t> clause of a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statement.</a:t>
            </a:r>
          </a:p>
          <a:p>
            <a:r>
              <a:rPr lang="en-US" altLang="en-US" dirty="0">
                <a:latin typeface="+mn-lt"/>
                <a:cs typeface="Oracle Sans" panose="020B0503020204020204" pitchFamily="34" charset="0"/>
              </a:rPr>
              <a:t>Syntax:</a:t>
            </a:r>
          </a:p>
        </p:txBody>
      </p:sp>
      <p:sp>
        <p:nvSpPr>
          <p:cNvPr id="4" name="Content Placeholder 2"/>
          <p:cNvSpPr txBox="1">
            <a:spLocks/>
          </p:cNvSpPr>
          <p:nvPr/>
        </p:nvSpPr>
        <p:spPr bwMode="gray">
          <a:xfrm>
            <a:off x="3383280" y="6030292"/>
            <a:ext cx="11521440" cy="223822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Font typeface="Times New Roman" pitchFamily="18" charset="0"/>
              <a:buNone/>
            </a:pPr>
            <a:r>
              <a:rPr lang="en-US" altLang="en-US" b="1" dirty="0">
                <a:latin typeface="Courier New" pitchFamily="49" charset="0"/>
                <a:cs typeface="Courier New" pitchFamily="49" charset="0"/>
              </a:rPr>
              <a:t>SELECT </a:t>
            </a:r>
            <a:r>
              <a:rPr lang="en-US" altLang="en-US" b="1" i="1" dirty="0">
                <a:latin typeface="Courier New" pitchFamily="49" charset="0"/>
                <a:cs typeface="Courier New" pitchFamily="49" charset="0"/>
              </a:rPr>
              <a:t>column, column, ...</a:t>
            </a:r>
          </a:p>
          <a:p>
            <a:pPr lvl="1">
              <a:buFont typeface="Times New Roman" pitchFamily="18" charset="0"/>
              <a:buNone/>
            </a:pPr>
            <a:r>
              <a:rPr lang="en-US" altLang="en-US" b="1" dirty="0">
                <a:latin typeface="Courier New" pitchFamily="49" charset="0"/>
                <a:cs typeface="Courier New" pitchFamily="49" charset="0"/>
              </a:rPr>
              <a:t>FROM </a:t>
            </a:r>
            <a:r>
              <a:rPr lang="en-US" altLang="en-US" b="1" i="1" dirty="0">
                <a:latin typeface="Courier New" pitchFamily="49" charset="0"/>
                <a:cs typeface="Courier New" pitchFamily="49" charset="0"/>
              </a:rPr>
              <a:t>table</a:t>
            </a:r>
          </a:p>
          <a:p>
            <a:pPr lvl="1">
              <a:buFont typeface="Times New Roman" pitchFamily="18" charset="0"/>
              <a:buNone/>
            </a:pPr>
            <a:r>
              <a:rPr lang="en-US" altLang="en-US" b="1" dirty="0">
                <a:latin typeface="Courier New" pitchFamily="49" charset="0"/>
                <a:cs typeface="Courier New" pitchFamily="49" charset="0"/>
              </a:rPr>
              <a:t>WHERE (</a:t>
            </a:r>
            <a:r>
              <a:rPr lang="en-US" altLang="en-US" b="1" i="1" dirty="0">
                <a:latin typeface="Courier New" pitchFamily="49" charset="0"/>
                <a:cs typeface="Courier New" pitchFamily="49" charset="0"/>
              </a:rPr>
              <a:t>column1, column2, ...) IN </a:t>
            </a:r>
          </a:p>
          <a:p>
            <a:pPr lvl="1">
              <a:buFont typeface="Times New Roman" pitchFamily="18" charset="0"/>
              <a:buNone/>
            </a:pPr>
            <a:r>
              <a:rPr lang="en-US" altLang="en-US" b="1" i="1" dirty="0">
                <a:latin typeface="Courier New" pitchFamily="49" charset="0"/>
                <a:cs typeface="Courier New" pitchFamily="49" charset="0"/>
              </a:rPr>
              <a:t>                     </a:t>
            </a:r>
            <a:r>
              <a:rPr lang="en-US" altLang="en-US" b="1" dirty="0">
                <a:latin typeface="Courier New" pitchFamily="49" charset="0"/>
                <a:cs typeface="Courier New" pitchFamily="49" charset="0"/>
              </a:rPr>
              <a:t>(SELECT </a:t>
            </a:r>
            <a:r>
              <a:rPr lang="en-US" altLang="en-US" b="1" i="1" dirty="0">
                <a:latin typeface="Courier New" pitchFamily="49" charset="0"/>
                <a:cs typeface="Courier New" pitchFamily="49" charset="0"/>
              </a:rPr>
              <a:t>column1, column2, ...</a:t>
            </a:r>
          </a:p>
          <a:p>
            <a:pPr lvl="1">
              <a:buFont typeface="Times New Roman" pitchFamily="18" charset="0"/>
              <a:buNone/>
            </a:pPr>
            <a:r>
              <a:rPr lang="en-US" altLang="en-US" b="1" dirty="0">
                <a:latin typeface="Courier New" pitchFamily="49" charset="0"/>
                <a:cs typeface="Courier New" pitchFamily="49" charset="0"/>
              </a:rPr>
              <a:t>                             FROM </a:t>
            </a:r>
            <a:r>
              <a:rPr lang="en-US" altLang="en-US" b="1" i="1" dirty="0">
                <a:latin typeface="Courier New" pitchFamily="49" charset="0"/>
                <a:cs typeface="Courier New" pitchFamily="49" charset="0"/>
              </a:rPr>
              <a:t>table</a:t>
            </a:r>
          </a:p>
          <a:p>
            <a:pPr lvl="1">
              <a:buFont typeface="Times New Roman" pitchFamily="18" charset="0"/>
              <a:buNone/>
            </a:pPr>
            <a:r>
              <a:rPr lang="en-US" altLang="en-US" b="1" dirty="0">
                <a:latin typeface="Courier New" pitchFamily="49" charset="0"/>
                <a:cs typeface="Courier New" pitchFamily="49" charset="0"/>
              </a:rPr>
              <a:t>                             WHERE </a:t>
            </a:r>
            <a:r>
              <a:rPr lang="en-US" altLang="en-US" b="1" i="1" dirty="0">
                <a:latin typeface="Courier New" pitchFamily="49" charset="0"/>
                <a:cs typeface="Courier New" pitchFamily="49" charset="0"/>
              </a:rPr>
              <a:t>condition);</a:t>
            </a:r>
            <a:endParaRPr lang="en-US" altLang="en-US" b="1" dirty="0">
              <a:latin typeface="Courier New" pitchFamily="49" charset="0"/>
              <a:cs typeface="Courier New" pitchFamily="49" charset="0"/>
            </a:endParaRP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82492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Multiple-Column Subquery: Example</a:t>
            </a:r>
          </a:p>
        </p:txBody>
      </p:sp>
      <p:sp>
        <p:nvSpPr>
          <p:cNvPr id="47110" name="Content Placeholder 2"/>
          <p:cNvSpPr>
            <a:spLocks noGrp="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Display all the employees with the lowest salary in each department.</a:t>
            </a:r>
          </a:p>
        </p:txBody>
      </p:sp>
      <p:grpSp>
        <p:nvGrpSpPr>
          <p:cNvPr id="6" name="Group 5">
            <a:extLst>
              <a:ext uri="{FF2B5EF4-FFF2-40B4-BE49-F238E27FC236}">
                <a16:creationId xmlns="" xmlns:a16="http://schemas.microsoft.com/office/drawing/2014/main" id="{74073D3D-CCAA-4262-BD3C-2CAA1EE22CEB}"/>
              </a:ext>
            </a:extLst>
          </p:cNvPr>
          <p:cNvGrpSpPr/>
          <p:nvPr/>
        </p:nvGrpSpPr>
        <p:grpSpPr>
          <a:xfrm>
            <a:off x="3400433" y="3321858"/>
            <a:ext cx="11487135" cy="5966347"/>
            <a:chOff x="3561520" y="3321858"/>
            <a:chExt cx="11487135" cy="5966347"/>
          </a:xfrm>
        </p:grpSpPr>
        <p:sp>
          <p:nvSpPr>
            <p:cNvPr id="8" name="Content Placeholder 2"/>
            <p:cNvSpPr txBox="1">
              <a:spLocks/>
            </p:cNvSpPr>
            <p:nvPr/>
          </p:nvSpPr>
          <p:spPr bwMode="gray">
            <a:xfrm>
              <a:off x="4352924" y="3321858"/>
              <a:ext cx="10695731" cy="23763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first_name, department_id, 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(salary, department_id) IN</a:t>
              </a:r>
            </a:p>
            <a:p>
              <a:pPr eaLnBrk="1" hangingPunct="1">
                <a:spcBef>
                  <a:spcPts val="1000"/>
                </a:spcBef>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(SELECT min(salary), department_id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GROUP BY department_id)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ORDER BY department_id;</a:t>
              </a:r>
            </a:p>
          </p:txBody>
        </p:sp>
        <p:pic>
          <p:nvPicPr>
            <p:cNvPr id="47111" name="Picture 2"/>
            <p:cNvPicPr>
              <a:picLocks noChangeAspect="1" noChangeArrowheads="1"/>
            </p:cNvPicPr>
            <p:nvPr/>
          </p:nvPicPr>
          <p:blipFill>
            <a:blip r:embed="rId4" cstate="print"/>
            <a:srcRect/>
            <a:stretch>
              <a:fillRect/>
            </a:stretch>
          </p:blipFill>
          <p:spPr bwMode="auto">
            <a:xfrm>
              <a:off x="4352925" y="6274339"/>
              <a:ext cx="4586288" cy="2628900"/>
            </a:xfrm>
            <a:prstGeom prst="rect">
              <a:avLst/>
            </a:prstGeom>
            <a:noFill/>
            <a:ln w="12700">
              <a:solidFill>
                <a:schemeClr val="tx1"/>
              </a:solidFill>
              <a:miter lim="800000"/>
              <a:headEnd type="none" w="sm" len="sm"/>
              <a:tailEnd type="none" w="sm" len="sm"/>
            </a:ln>
          </p:spPr>
        </p:pic>
        <p:sp>
          <p:nvSpPr>
            <p:cNvPr id="47112" name="Rectangle 7"/>
            <p:cNvSpPr>
              <a:spLocks noChangeArrowheads="1"/>
            </p:cNvSpPr>
            <p:nvPr/>
          </p:nvSpPr>
          <p:spPr bwMode="auto">
            <a:xfrm>
              <a:off x="8600440" y="4096557"/>
              <a:ext cx="360680" cy="259080"/>
            </a:xfrm>
            <a:prstGeom prst="rect">
              <a:avLst/>
            </a:prstGeom>
            <a:noFill/>
            <a:ln w="28575" algn="ctr">
              <a:solidFill>
                <a:srgbClr val="FF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
          <p:nvSpPr>
            <p:cNvPr id="47113" name="Rectangle 8"/>
            <p:cNvSpPr>
              <a:spLocks noChangeArrowheads="1"/>
            </p:cNvSpPr>
            <p:nvPr/>
          </p:nvSpPr>
          <p:spPr bwMode="auto">
            <a:xfrm>
              <a:off x="5327576" y="4453513"/>
              <a:ext cx="4752528" cy="892724"/>
            </a:xfrm>
            <a:prstGeom prst="rect">
              <a:avLst/>
            </a:prstGeom>
            <a:noFill/>
            <a:ln w="28575" algn="ctr">
              <a:solidFill>
                <a:srgbClr val="FF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5600" y="6274339"/>
              <a:ext cx="3920691" cy="3013866"/>
            </a:xfrm>
            <a:prstGeom prst="rect">
              <a:avLst/>
            </a:prstGeom>
            <a:ln>
              <a:solidFill>
                <a:schemeClr val="tx1"/>
              </a:solidFill>
            </a:ln>
          </p:spPr>
        </p:pic>
        <p:pic>
          <p:nvPicPr>
            <p:cNvPr id="14" name="Picture 13">
              <a:extLst>
                <a:ext uri="{FF2B5EF4-FFF2-40B4-BE49-F238E27FC236}">
                  <a16:creationId xmlns="" xmlns:a16="http://schemas.microsoft.com/office/drawing/2014/main" id="{F9A5FC16-E670-4FE5-AEEF-AEC4009DA7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48056" y="6274339"/>
              <a:ext cx="680564" cy="685800"/>
            </a:xfrm>
            <a:prstGeom prst="rect">
              <a:avLst/>
            </a:prstGeom>
          </p:spPr>
        </p:pic>
        <p:pic>
          <p:nvPicPr>
            <p:cNvPr id="15" name="Picture 14">
              <a:extLst>
                <a:ext uri="{FF2B5EF4-FFF2-40B4-BE49-F238E27FC236}">
                  <a16:creationId xmlns="" xmlns:a16="http://schemas.microsoft.com/office/drawing/2014/main" id="{79744C19-B603-4B87-8486-59B30DF1EF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1520" y="6274339"/>
              <a:ext cx="580377" cy="644863"/>
            </a:xfrm>
            <a:prstGeom prst="rect">
              <a:avLst/>
            </a:prstGeom>
          </p:spPr>
        </p:pic>
      </p:grpSp>
    </p:spTree>
    <p:custDataLst>
      <p:tags r:id="rId1"/>
    </p:custDataLst>
    <p:extLst>
      <p:ext uri="{BB962C8B-B14F-4D97-AF65-F5344CB8AC3E}">
        <p14:creationId xmlns:p14="http://schemas.microsoft.com/office/powerpoint/2010/main" val="51368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49155" name="Rectangle 5"/>
          <p:cNvSpPr>
            <a:spLocks noGrp="1" noChangeArrowheads="1"/>
          </p:cNvSpPr>
          <p:nvPr>
            <p:ph idx="1"/>
          </p:nvPr>
        </p:nvSpPr>
        <p:spPr>
          <a:xfrm>
            <a:off x="933451" y="2414446"/>
            <a:ext cx="9722717" cy="428322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Subquery: Types, syntax, and guidelines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Single-row subqueries:</a:t>
            </a:r>
          </a:p>
          <a:p>
            <a:pPr lvl="2">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Group functions in a subquery</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HAVING </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clause with subqueries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Multiple-row subqueries</a:t>
            </a:r>
          </a:p>
          <a:p>
            <a:pPr lvl="2">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Using</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 ALL </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or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ANY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Multiple-column subqueries</a:t>
            </a:r>
          </a:p>
          <a:p>
            <a:pPr lvl="1"/>
            <a:r>
              <a:rPr lang="en-US" altLang="en-US" dirty="0">
                <a:latin typeface="Oracle Sans" panose="020B0503020204020204" pitchFamily="34" charset="0"/>
                <a:cs typeface="Oracle Sans" panose="020B0503020204020204" pitchFamily="34" charset="0"/>
              </a:rPr>
              <a:t>Null values in a subquery</a:t>
            </a:r>
          </a:p>
        </p:txBody>
      </p:sp>
      <p:grpSp>
        <p:nvGrpSpPr>
          <p:cNvPr id="4" name="Group 3"/>
          <p:cNvGrpSpPr/>
          <p:nvPr/>
        </p:nvGrpSpPr>
        <p:grpSpPr>
          <a:xfrm>
            <a:off x="13752511" y="6367636"/>
            <a:ext cx="4564688" cy="2500313"/>
            <a:chOff x="6078650" y="4297363"/>
            <a:chExt cx="3043125" cy="1666875"/>
          </a:xfrm>
        </p:grpSpPr>
        <p:sp>
          <p:nvSpPr>
            <p:cNvPr id="5" name="Rectangle 4"/>
            <p:cNvSpPr/>
            <p:nvPr/>
          </p:nvSpPr>
          <p:spPr bwMode="auto">
            <a:xfrm rot="16200000" flipV="1">
              <a:off x="7017600" y="3556850"/>
              <a:ext cx="1165225" cy="304312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17009063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Null Values in a Subquery</a:t>
            </a:r>
          </a:p>
        </p:txBody>
      </p:sp>
      <p:sp>
        <p:nvSpPr>
          <p:cNvPr id="51204" name="Text Box 6"/>
          <p:cNvSpPr txBox="1">
            <a:spLocks noChangeArrowheads="1"/>
          </p:cNvSpPr>
          <p:nvPr/>
        </p:nvSpPr>
        <p:spPr bwMode="gray">
          <a:xfrm>
            <a:off x="3568488" y="7015708"/>
            <a:ext cx="5650707" cy="646331"/>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altLang="en-US" dirty="0">
                <a:solidFill>
                  <a:srgbClr val="FF3300"/>
                </a:solidFill>
                <a:latin typeface="+mn-lt"/>
                <a:cs typeface="Oracle Sans" panose="020B0503020204020204" pitchFamily="34" charset="0"/>
              </a:rPr>
              <a:t>The </a:t>
            </a:r>
            <a:r>
              <a:rPr lang="en-US" altLang="en-US" dirty="0" err="1">
                <a:solidFill>
                  <a:srgbClr val="FF3300"/>
                </a:solidFill>
                <a:latin typeface="+mn-lt"/>
                <a:cs typeface="Oracle Sans" panose="020B0503020204020204" pitchFamily="34" charset="0"/>
              </a:rPr>
              <a:t>subquery</a:t>
            </a:r>
            <a:r>
              <a:rPr lang="en-US" altLang="en-US" dirty="0">
                <a:solidFill>
                  <a:srgbClr val="FF3300"/>
                </a:solidFill>
                <a:latin typeface="+mn-lt"/>
                <a:cs typeface="Oracle Sans" panose="020B0503020204020204" pitchFamily="34" charset="0"/>
              </a:rPr>
              <a:t> returns no rows because  one of the values returned by a subquery is null.</a:t>
            </a:r>
          </a:p>
        </p:txBody>
      </p:sp>
      <p:grpSp>
        <p:nvGrpSpPr>
          <p:cNvPr id="11" name="Group 10">
            <a:extLst>
              <a:ext uri="{FF2B5EF4-FFF2-40B4-BE49-F238E27FC236}">
                <a16:creationId xmlns="" xmlns:a16="http://schemas.microsoft.com/office/drawing/2014/main" id="{67A4E83D-8A1F-441C-B961-C253915119E3}"/>
              </a:ext>
            </a:extLst>
          </p:cNvPr>
          <p:cNvGrpSpPr/>
          <p:nvPr/>
        </p:nvGrpSpPr>
        <p:grpSpPr>
          <a:xfrm>
            <a:off x="2622762" y="2744451"/>
            <a:ext cx="13042476" cy="3979471"/>
            <a:chOff x="2149899" y="2744451"/>
            <a:chExt cx="13042476" cy="3979471"/>
          </a:xfrm>
        </p:grpSpPr>
        <p:sp>
          <p:nvSpPr>
            <p:cNvPr id="6" name="Content Placeholder 2"/>
            <p:cNvSpPr txBox="1">
              <a:spLocks/>
            </p:cNvSpPr>
            <p:nvPr/>
          </p:nvSpPr>
          <p:spPr bwMode="gray">
            <a:xfrm>
              <a:off x="3095625" y="2744451"/>
              <a:ext cx="12096750" cy="164136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emp.last_name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 emp</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emp.employee_id NOT IN</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(SELECT mgr.manager_id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FROM   employees </a:t>
              </a:r>
              <a:r>
                <a:rPr lang="en-US" altLang="en-US" b="1" dirty="0" err="1">
                  <a:solidFill>
                    <a:schemeClr val="tx1">
                      <a:lumMod val="75000"/>
                    </a:schemeClr>
                  </a:solidFill>
                  <a:latin typeface="Courier New" panose="02070309020205020404" pitchFamily="49" charset="0"/>
                  <a:cs typeface="Oracle Sans" panose="020B0503020204020204" pitchFamily="34" charset="0"/>
                </a:rPr>
                <a:t>mgr</a:t>
              </a:r>
              <a:r>
                <a:rPr lang="en-US" altLang="en-US" b="1" dirty="0">
                  <a:solidFill>
                    <a:schemeClr val="tx1">
                      <a:lumMod val="75000"/>
                    </a:schemeClr>
                  </a:solidFill>
                  <a:latin typeface="Courier New" panose="02070309020205020404" pitchFamily="49" charset="0"/>
                  <a:cs typeface="Oracle Sans" panose="020B0503020204020204" pitchFamily="34" charset="0"/>
                </a:rPr>
                <a:t>);</a:t>
              </a:r>
            </a:p>
          </p:txBody>
        </p:sp>
        <p:grpSp>
          <p:nvGrpSpPr>
            <p:cNvPr id="8" name="Group 7">
              <a:extLst>
                <a:ext uri="{FF2B5EF4-FFF2-40B4-BE49-F238E27FC236}">
                  <a16:creationId xmlns="" xmlns:a16="http://schemas.microsoft.com/office/drawing/2014/main" id="{84502ADE-117B-4C86-9424-762AEA4065E2}"/>
                </a:ext>
              </a:extLst>
            </p:cNvPr>
            <p:cNvGrpSpPr/>
            <p:nvPr/>
          </p:nvGrpSpPr>
          <p:grpSpPr>
            <a:xfrm>
              <a:off x="2149899" y="5123722"/>
              <a:ext cx="11394750" cy="1600200"/>
              <a:chOff x="2149899" y="5123722"/>
              <a:chExt cx="11394750" cy="1600200"/>
            </a:xfrm>
          </p:grpSpPr>
          <p:pic>
            <p:nvPicPr>
              <p:cNvPr id="51203" name="Picture 6"/>
              <p:cNvPicPr>
                <a:picLocks noChangeAspect="1" noChangeArrowheads="1"/>
              </p:cNvPicPr>
              <p:nvPr/>
            </p:nvPicPr>
            <p:blipFill>
              <a:blip r:embed="rId4" cstate="print"/>
              <a:srcRect/>
              <a:stretch>
                <a:fillRect/>
              </a:stretch>
            </p:blipFill>
            <p:spPr bwMode="auto">
              <a:xfrm>
                <a:off x="3095625" y="5123722"/>
                <a:ext cx="5650707" cy="1600200"/>
              </a:xfrm>
              <a:prstGeom prst="rect">
                <a:avLst/>
              </a:prstGeom>
              <a:noFill/>
              <a:ln w="28575">
                <a:noFill/>
                <a:miter lim="800000"/>
                <a:headEnd type="none" w="sm" len="sm"/>
                <a:tailEnd type="none" w="sm" len="sm"/>
              </a:ln>
            </p:spPr>
          </p:pic>
          <p:grpSp>
            <p:nvGrpSpPr>
              <p:cNvPr id="7" name="Group 6">
                <a:extLst>
                  <a:ext uri="{FF2B5EF4-FFF2-40B4-BE49-F238E27FC236}">
                    <a16:creationId xmlns="" xmlns:a16="http://schemas.microsoft.com/office/drawing/2014/main" id="{96900F71-E619-4397-B34C-FB7CF7C603A8}"/>
                  </a:ext>
                </a:extLst>
              </p:cNvPr>
              <p:cNvGrpSpPr/>
              <p:nvPr/>
            </p:nvGrpSpPr>
            <p:grpSpPr>
              <a:xfrm>
                <a:off x="11658601" y="5123722"/>
                <a:ext cx="1886048" cy="1429636"/>
                <a:chOff x="11658601" y="5269007"/>
                <a:chExt cx="1886048" cy="1429636"/>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58601" y="5269007"/>
                  <a:ext cx="1714589" cy="742989"/>
                </a:xfrm>
                <a:prstGeom prst="rect">
                  <a:avLst/>
                </a:prstGeom>
                <a:ln>
                  <a:solidFill>
                    <a:schemeClr val="tx1"/>
                  </a:solidFill>
                </a:ln>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58601" y="6341437"/>
                  <a:ext cx="1886048" cy="357206"/>
                </a:xfrm>
                <a:prstGeom prst="rect">
                  <a:avLst/>
                </a:prstGeom>
                <a:ln>
                  <a:solidFill>
                    <a:schemeClr val="tx1"/>
                  </a:solidFill>
                </a:ln>
              </p:spPr>
            </p:pic>
          </p:grpSp>
          <p:pic>
            <p:nvPicPr>
              <p:cNvPr id="12" name="Picture 11">
                <a:extLst>
                  <a:ext uri="{FF2B5EF4-FFF2-40B4-BE49-F238E27FC236}">
                    <a16:creationId xmlns="" xmlns:a16="http://schemas.microsoft.com/office/drawing/2014/main" id="{2FD3DDB4-23CB-4238-870D-53C87A7CE64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00184" y="5123722"/>
                <a:ext cx="680564" cy="685800"/>
              </a:xfrm>
              <a:prstGeom prst="rect">
                <a:avLst/>
              </a:prstGeom>
            </p:spPr>
          </p:pic>
          <p:pic>
            <p:nvPicPr>
              <p:cNvPr id="13" name="Picture 12">
                <a:extLst>
                  <a:ext uri="{FF2B5EF4-FFF2-40B4-BE49-F238E27FC236}">
                    <a16:creationId xmlns="" xmlns:a16="http://schemas.microsoft.com/office/drawing/2014/main" id="{2853C75C-8B9A-4E42-97FC-C652443765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899" y="5123722"/>
                <a:ext cx="580377" cy="644863"/>
              </a:xfrm>
              <a:prstGeom prst="rect">
                <a:avLst/>
              </a:prstGeom>
            </p:spPr>
          </p:pic>
        </p:grpSp>
      </p:grpSp>
    </p:spTree>
    <p:custDataLst>
      <p:tags r:id="rId1"/>
    </p:custDataLst>
    <p:extLst>
      <p:ext uri="{BB962C8B-B14F-4D97-AF65-F5344CB8AC3E}">
        <p14:creationId xmlns:p14="http://schemas.microsoft.com/office/powerpoint/2010/main" val="128600300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56323" name="Rectangle 7"/>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In this lesson, you should have learned how to:</a:t>
            </a:r>
          </a:p>
          <a:p>
            <a:pPr lvl="1"/>
            <a:r>
              <a:rPr lang="en-US" altLang="en-US" dirty="0">
                <a:latin typeface="+mn-lt"/>
                <a:cs typeface="Oracle Sans" panose="020B0503020204020204" pitchFamily="34" charset="0"/>
              </a:rPr>
              <a:t>Define subqueries</a:t>
            </a:r>
          </a:p>
          <a:p>
            <a:pPr lvl="1"/>
            <a:r>
              <a:rPr lang="en-US" altLang="en-US" dirty="0">
                <a:latin typeface="+mn-lt"/>
                <a:cs typeface="Oracle Sans" panose="020B0503020204020204" pitchFamily="34" charset="0"/>
              </a:rPr>
              <a:t>Identify the types of problems that subqueries can solve</a:t>
            </a:r>
          </a:p>
          <a:p>
            <a:pPr lvl="1"/>
            <a:r>
              <a:rPr lang="en-US" altLang="en-US" dirty="0">
                <a:latin typeface="+mn-lt"/>
                <a:cs typeface="Oracle Sans" panose="020B0503020204020204" pitchFamily="34" charset="0"/>
              </a:rPr>
              <a:t>Identify the types of subqueries</a:t>
            </a:r>
          </a:p>
          <a:p>
            <a:pPr lvl="1"/>
            <a:r>
              <a:rPr lang="en-US" altLang="en-US" dirty="0">
                <a:latin typeface="+mn-lt"/>
                <a:cs typeface="Oracle Sans" panose="020B0503020204020204" pitchFamily="34" charset="0"/>
              </a:rPr>
              <a:t>Write single-row, multiple-row, multiple-column subqueries</a:t>
            </a:r>
          </a:p>
        </p:txBody>
      </p:sp>
    </p:spTree>
    <p:custDataLst>
      <p:tags r:id="rId1"/>
    </p:custDataLst>
    <p:extLst>
      <p:ext uri="{BB962C8B-B14F-4D97-AF65-F5344CB8AC3E}">
        <p14:creationId xmlns:p14="http://schemas.microsoft.com/office/powerpoint/2010/main" val="394059076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Practice 8: Overview</a:t>
            </a:r>
          </a:p>
        </p:txBody>
      </p:sp>
      <p:sp>
        <p:nvSpPr>
          <p:cNvPr id="58371" name="Rectangle 5"/>
          <p:cNvSpPr>
            <a:spLocks noGrp="1" noChangeArrowheads="1"/>
          </p:cNvSpPr>
          <p:nvPr>
            <p:ph idx="1"/>
          </p:nvPr>
        </p:nvSpPr>
        <p:spPr>
          <a:xfrm>
            <a:off x="933451" y="2272710"/>
            <a:ext cx="16421100" cy="219354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This practice covers the following topics:</a:t>
            </a:r>
          </a:p>
          <a:p>
            <a:pPr lvl="1"/>
            <a:r>
              <a:rPr lang="en-US" altLang="en-US" dirty="0">
                <a:latin typeface="+mn-lt"/>
                <a:cs typeface="Oracle Sans" panose="020B0503020204020204" pitchFamily="34" charset="0"/>
              </a:rPr>
              <a:t>Creating subqueries to query values based on unknown criteria</a:t>
            </a:r>
          </a:p>
          <a:p>
            <a:pPr lvl="1"/>
            <a:r>
              <a:rPr lang="en-US" altLang="en-US" dirty="0">
                <a:latin typeface="+mn-lt"/>
                <a:cs typeface="Oracle Sans" panose="020B0503020204020204" pitchFamily="34" charset="0"/>
              </a:rPr>
              <a:t>Using subqueries to find out the values that exist in one set of data and not in another</a:t>
            </a:r>
          </a:p>
        </p:txBody>
      </p:sp>
      <p:sp>
        <p:nvSpPr>
          <p:cNvPr id="10" name="Rectangle 9"/>
          <p:cNvSpPr/>
          <p:nvPr/>
        </p:nvSpPr>
        <p:spPr bwMode="auto">
          <a:xfrm rot="16200000" flipV="1">
            <a:off x="14930312" y="4901803"/>
            <a:ext cx="1747838" cy="4967536"/>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11" name="Group 10"/>
          <p:cNvGrpSpPr/>
          <p:nvPr/>
        </p:nvGrpSpPr>
        <p:grpSpPr>
          <a:xfrm>
            <a:off x="14712930" y="6099695"/>
            <a:ext cx="2579706" cy="2577087"/>
            <a:chOff x="9066212" y="3962400"/>
            <a:chExt cx="1941512" cy="1939542"/>
          </a:xfrm>
        </p:grpSpPr>
        <p:sp>
          <p:nvSpPr>
            <p:cNvPr id="12" name="Oval 11"/>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3" name="Oval 12"/>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25488627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8195"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After completing this lesson, you should be able to do the following:</a:t>
            </a:r>
          </a:p>
          <a:p>
            <a:pPr lvl="1"/>
            <a:r>
              <a:rPr lang="en-US" altLang="en-US" dirty="0">
                <a:latin typeface="+mn-lt"/>
                <a:cs typeface="Oracle Sans" panose="020B0503020204020204" pitchFamily="34" charset="0"/>
              </a:rPr>
              <a:t>Define subqueries</a:t>
            </a:r>
          </a:p>
          <a:p>
            <a:pPr lvl="1"/>
            <a:r>
              <a:rPr lang="en-US" altLang="en-US" dirty="0">
                <a:latin typeface="+mn-lt"/>
                <a:cs typeface="Oracle Sans" panose="020B0503020204020204" pitchFamily="34" charset="0"/>
              </a:rPr>
              <a:t>Describe the types of problems that subqueries can solve</a:t>
            </a:r>
          </a:p>
          <a:p>
            <a:pPr lvl="1"/>
            <a:r>
              <a:rPr lang="en-US" altLang="en-US" dirty="0">
                <a:latin typeface="+mn-lt"/>
                <a:cs typeface="Oracle Sans" panose="020B0503020204020204" pitchFamily="34" charset="0"/>
              </a:rPr>
              <a:t>Identify the types of subqueries</a:t>
            </a:r>
          </a:p>
          <a:p>
            <a:pPr lvl="1"/>
            <a:r>
              <a:rPr lang="en-US" altLang="en-US" dirty="0">
                <a:latin typeface="+mn-lt"/>
                <a:cs typeface="Oracle Sans" panose="020B0503020204020204" pitchFamily="34" charset="0"/>
              </a:rPr>
              <a:t>Write single-row, multiple-row, multiple-column subqueries</a:t>
            </a:r>
          </a:p>
        </p:txBody>
      </p:sp>
    </p:spTree>
    <p:custDataLst>
      <p:tags r:id="rId1"/>
    </p:custDataLst>
    <p:extLst>
      <p:ext uri="{BB962C8B-B14F-4D97-AF65-F5344CB8AC3E}">
        <p14:creationId xmlns:p14="http://schemas.microsoft.com/office/powerpoint/2010/main" val="133849016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0243" name="Rectangle 1029"/>
          <p:cNvSpPr>
            <a:spLocks noGrp="1" noChangeArrowheads="1"/>
          </p:cNvSpPr>
          <p:nvPr>
            <p:ph idx="1"/>
          </p:nvPr>
        </p:nvSpPr>
        <p:spPr>
          <a:xfrm>
            <a:off x="933451" y="2272710"/>
            <a:ext cx="9722717" cy="424179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Subquery: Types, syntax, and guidelines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Single-row subqueries:</a:t>
            </a:r>
          </a:p>
          <a:p>
            <a:pPr lvl="2">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Group functions in a subquery</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HAVING</a:t>
            </a:r>
            <a:r>
              <a:rPr lang="en-US" altLang="en-US" dirty="0">
                <a:solidFill>
                  <a:schemeClr val="tx1">
                    <a:lumMod val="50000"/>
                    <a:lumOff val="50000"/>
                  </a:schemeClr>
                </a:solidFill>
                <a:latin typeface="+mn-lt"/>
                <a:cs typeface="Oracle Sans" panose="020B0503020204020204" pitchFamily="34" charset="0"/>
              </a:rPr>
              <a:t> clause with subqueries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Multiple-row subqueries</a:t>
            </a:r>
          </a:p>
          <a:p>
            <a:pPr lvl="2">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ALL</a:t>
            </a:r>
            <a:r>
              <a:rPr lang="en-US" altLang="en-US" dirty="0">
                <a:solidFill>
                  <a:schemeClr val="tx1">
                    <a:lumMod val="50000"/>
                    <a:lumOff val="50000"/>
                  </a:schemeClr>
                </a:solidFill>
                <a:latin typeface="+mn-lt"/>
                <a:cs typeface="Oracle Sans" panose="020B0503020204020204" pitchFamily="34" charset="0"/>
              </a:rPr>
              <a:t> or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ANY</a:t>
            </a:r>
            <a:r>
              <a:rPr lang="en-US" altLang="en-US" dirty="0">
                <a:solidFill>
                  <a:schemeClr val="tx1">
                    <a:lumMod val="50000"/>
                    <a:lumOff val="50000"/>
                  </a:schemeClr>
                </a:solidFill>
                <a:latin typeface="+mn-lt"/>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Multiple-column subqueries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Null values in a subquery</a:t>
            </a:r>
          </a:p>
        </p:txBody>
      </p:sp>
      <p:grpSp>
        <p:nvGrpSpPr>
          <p:cNvPr id="4" name="Group 3"/>
          <p:cNvGrpSpPr/>
          <p:nvPr/>
        </p:nvGrpSpPr>
        <p:grpSpPr>
          <a:xfrm>
            <a:off x="13032431" y="6446047"/>
            <a:ext cx="5256585" cy="2500313"/>
            <a:chOff x="5617386" y="4297363"/>
            <a:chExt cx="3504390" cy="1666875"/>
          </a:xfrm>
        </p:grpSpPr>
        <p:sp>
          <p:nvSpPr>
            <p:cNvPr id="5" name="Rectangle 4"/>
            <p:cNvSpPr/>
            <p:nvPr/>
          </p:nvSpPr>
          <p:spPr bwMode="auto">
            <a:xfrm rot="16200000" flipV="1">
              <a:off x="6786968" y="3326218"/>
              <a:ext cx="1165225" cy="350439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8714091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a Subquery to Solve a Problem</a:t>
            </a:r>
          </a:p>
        </p:txBody>
      </p:sp>
      <p:sp>
        <p:nvSpPr>
          <p:cNvPr id="32" name="Rectangle 2"/>
          <p:cNvSpPr>
            <a:spLocks noChangeArrowheads="1"/>
          </p:cNvSpPr>
          <p:nvPr/>
        </p:nvSpPr>
        <p:spPr bwMode="auto">
          <a:xfrm>
            <a:off x="2574937" y="5582801"/>
            <a:ext cx="4009946" cy="2874651"/>
          </a:xfrm>
          <a:prstGeom prst="rect">
            <a:avLst/>
          </a:prstGeom>
          <a:solidFill>
            <a:srgbClr val="C9DAEE"/>
          </a:soli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sp>
        <p:nvSpPr>
          <p:cNvPr id="33" name="Rectangle 5"/>
          <p:cNvSpPr>
            <a:spLocks noChangeArrowheads="1"/>
          </p:cNvSpPr>
          <p:nvPr/>
        </p:nvSpPr>
        <p:spPr bwMode="auto">
          <a:xfrm flipH="1">
            <a:off x="0" y="5582801"/>
            <a:ext cx="2703475" cy="2874651"/>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6589" y="5789324"/>
            <a:ext cx="3683202" cy="2458068"/>
          </a:xfrm>
          <a:prstGeom prst="rect">
            <a:avLst/>
          </a:prstGeom>
          <a:noFill/>
          <a:ln w="28575">
            <a:solidFill>
              <a:schemeClr val="bg1"/>
            </a:solidFill>
            <a:miter lim="800000"/>
            <a:headEnd/>
            <a:tailEnd/>
          </a:ln>
        </p:spPr>
      </p:pic>
      <p:sp>
        <p:nvSpPr>
          <p:cNvPr id="35" name="Rounded Rectangle 34"/>
          <p:cNvSpPr/>
          <p:nvPr/>
        </p:nvSpPr>
        <p:spPr bwMode="auto">
          <a:xfrm>
            <a:off x="11904646" y="1617134"/>
            <a:ext cx="6080714" cy="2933697"/>
          </a:xfrm>
          <a:prstGeom prst="roundRect">
            <a:avLst>
              <a:gd name="adj" fmla="val 9591"/>
            </a:avLst>
          </a:prstGeom>
          <a:gradFill flip="none" rotWithShape="1">
            <a:gsLst>
              <a:gs pos="0">
                <a:srgbClr val="FFE5CF"/>
              </a:gs>
              <a:gs pos="100000">
                <a:schemeClr val="bg1"/>
              </a:gs>
            </a:gsLst>
            <a:lin ang="0" scaled="1"/>
            <a:tileRect/>
          </a:gradFill>
          <a:ln w="53975" cap="rnd" cmpd="sng" algn="ctr">
            <a:noFill/>
            <a:prstDash val="sysDot"/>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6" name="Rounded Rectangle 35"/>
          <p:cNvSpPr/>
          <p:nvPr/>
        </p:nvSpPr>
        <p:spPr bwMode="auto">
          <a:xfrm>
            <a:off x="14630401" y="3543142"/>
            <a:ext cx="2568188" cy="518816"/>
          </a:xfrm>
          <a:prstGeom prst="roundRect">
            <a:avLst/>
          </a:prstGeom>
          <a:gradFill flip="none" rotWithShape="1">
            <a:gsLst>
              <a:gs pos="0">
                <a:srgbClr val="8FBFE2">
                  <a:shade val="30000"/>
                  <a:satMod val="115000"/>
                </a:srgbClr>
              </a:gs>
              <a:gs pos="50000">
                <a:srgbClr val="8FBFE2">
                  <a:shade val="67500"/>
                  <a:satMod val="115000"/>
                </a:srgbClr>
              </a:gs>
              <a:gs pos="100000">
                <a:srgbClr val="8FBFE2">
                  <a:shade val="100000"/>
                  <a:satMod val="115000"/>
                </a:srgbClr>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7" name="TextBox 36"/>
          <p:cNvSpPr txBox="1"/>
          <p:nvPr/>
        </p:nvSpPr>
        <p:spPr>
          <a:xfrm>
            <a:off x="15141189" y="3571717"/>
            <a:ext cx="2171700"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mn-lt"/>
                <a:cs typeface="Oracle Sans" panose="020B0503020204020204" pitchFamily="34" charset="0"/>
              </a:rPr>
              <a:t>IT Department</a:t>
            </a:r>
          </a:p>
        </p:txBody>
      </p:sp>
      <p:sp>
        <p:nvSpPr>
          <p:cNvPr id="38" name="Rounded Rectangle 37"/>
          <p:cNvSpPr/>
          <p:nvPr/>
        </p:nvSpPr>
        <p:spPr bwMode="auto">
          <a:xfrm rot="5400000">
            <a:off x="10868654" y="2738443"/>
            <a:ext cx="4223705" cy="9273212"/>
          </a:xfrm>
          <a:prstGeom prst="roundRect">
            <a:avLst>
              <a:gd name="adj" fmla="val 9591"/>
            </a:avLst>
          </a:prstGeom>
          <a:gradFill flip="none" rotWithShape="1">
            <a:gsLst>
              <a:gs pos="0">
                <a:schemeClr val="accent3">
                  <a:lumMod val="20000"/>
                  <a:lumOff val="80000"/>
                </a:schemeClr>
              </a:gs>
              <a:gs pos="100000">
                <a:schemeClr val="bg1"/>
              </a:gs>
            </a:gsLst>
            <a:lin ang="0" scaled="1"/>
            <a:tileRect/>
          </a:gradFill>
          <a:ln w="44450" cap="rnd" cmpd="sng" algn="ctr">
            <a:gradFill flip="none" rotWithShape="1">
              <a:gsLst>
                <a:gs pos="0">
                  <a:schemeClr val="bg1"/>
                </a:gs>
                <a:gs pos="100000">
                  <a:schemeClr val="accent1">
                    <a:lumMod val="30000"/>
                    <a:lumOff val="70000"/>
                  </a:schemeClr>
                </a:gs>
              </a:gsLst>
              <a:lin ang="10800000" scaled="1"/>
              <a:tileRect/>
            </a:gradFill>
            <a:prstDash val="sysDot"/>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9" name="Rounded Rectangle 38"/>
          <p:cNvSpPr/>
          <p:nvPr/>
        </p:nvSpPr>
        <p:spPr bwMode="auto">
          <a:xfrm>
            <a:off x="5375484" y="1578468"/>
            <a:ext cx="5829300" cy="3107832"/>
          </a:xfrm>
          <a:prstGeom prst="roundRect">
            <a:avLst>
              <a:gd name="adj" fmla="val 9753"/>
            </a:avLst>
          </a:prstGeom>
          <a:gradFill flip="none" rotWithShape="1">
            <a:gsLst>
              <a:gs pos="0">
                <a:schemeClr val="accent6"/>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0" name="TextBox 39"/>
          <p:cNvSpPr txBox="1"/>
          <p:nvPr/>
        </p:nvSpPr>
        <p:spPr>
          <a:xfrm>
            <a:off x="5662737" y="1663869"/>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mn-lt"/>
                <a:cs typeface="Oracle Sans" panose="020B0503020204020204" pitchFamily="34" charset="0"/>
              </a:rPr>
              <a:t>HR Application</a:t>
            </a:r>
          </a:p>
        </p:txBody>
      </p:sp>
      <p:sp>
        <p:nvSpPr>
          <p:cNvPr id="41" name="Rounded Rectangle 40"/>
          <p:cNvSpPr/>
          <p:nvPr/>
        </p:nvSpPr>
        <p:spPr bwMode="auto">
          <a:xfrm>
            <a:off x="8935172" y="3954404"/>
            <a:ext cx="1811534" cy="516350"/>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mn-lt"/>
                <a:cs typeface="Oracle Sans" panose="020B0503020204020204" pitchFamily="34" charset="0"/>
              </a:rPr>
              <a:t>SUBMIT</a:t>
            </a:r>
            <a:endParaRPr lang="en-US" sz="2250" b="1" dirty="0">
              <a:solidFill>
                <a:schemeClr val="bg1"/>
              </a:solidFill>
              <a:latin typeface="+mn-lt"/>
              <a:cs typeface="Oracle Sans" panose="020B0503020204020204" pitchFamily="34" charset="0"/>
            </a:endParaRPr>
          </a:p>
        </p:txBody>
      </p:sp>
      <p:sp>
        <p:nvSpPr>
          <p:cNvPr id="42" name="Rounded Rectangle 41"/>
          <p:cNvSpPr/>
          <p:nvPr/>
        </p:nvSpPr>
        <p:spPr bwMode="auto">
          <a:xfrm>
            <a:off x="5717505" y="2354204"/>
            <a:ext cx="5029200" cy="1371600"/>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20000"/>
              </a:spcBef>
              <a:buClr>
                <a:srgbClr val="FF0000"/>
              </a:buClr>
            </a:pPr>
            <a:r>
              <a:rPr lang="en-US" sz="2100" b="1" dirty="0">
                <a:latin typeface="+mn-lt"/>
                <a:cs typeface="Oracle Sans" panose="020B0503020204020204" pitchFamily="34" charset="0"/>
              </a:rPr>
              <a:t>Request Details</a:t>
            </a:r>
          </a:p>
          <a:p>
            <a:pPr defTabSz="342900">
              <a:spcBef>
                <a:spcPct val="20000"/>
              </a:spcBef>
              <a:buClr>
                <a:srgbClr val="FF0000"/>
              </a:buClr>
            </a:pPr>
            <a:r>
              <a:rPr lang="en-US" sz="2100" dirty="0">
                <a:latin typeface="+mn-lt"/>
                <a:cs typeface="Oracle Sans" panose="020B0503020204020204" pitchFamily="34" charset="0"/>
              </a:rPr>
              <a:t>I want the list of employees hired after Davies.</a:t>
            </a:r>
          </a:p>
        </p:txBody>
      </p:sp>
      <p:sp>
        <p:nvSpPr>
          <p:cNvPr id="43" name="Rounded Rectangle 42"/>
          <p:cNvSpPr/>
          <p:nvPr/>
        </p:nvSpPr>
        <p:spPr bwMode="auto">
          <a:xfrm>
            <a:off x="11200292" y="6007283"/>
            <a:ext cx="5506314" cy="1600560"/>
          </a:xfrm>
          <a:prstGeom prst="roundRect">
            <a:avLst>
              <a:gd name="adj" fmla="val 9753"/>
            </a:avLst>
          </a:prstGeom>
          <a:gradFill flip="none" rotWithShape="1">
            <a:gsLst>
              <a:gs pos="0">
                <a:srgbClr val="F3D1FD"/>
              </a:gs>
              <a:gs pos="50000">
                <a:srgbClr val="FFFFFF"/>
              </a:gs>
              <a:gs pos="100000">
                <a:srgbClr val="F3D1FD"/>
              </a:gs>
            </a:gsLst>
            <a:lin ang="5400000" scaled="1"/>
            <a:tileRect/>
          </a:gradFill>
          <a:ln w="28575" cap="flat" cmpd="sng" algn="ctr">
            <a:solidFill>
              <a:srgbClr val="B686DA"/>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defTabSz="342900" fontAlgn="auto">
              <a:spcBef>
                <a:spcPct val="20000"/>
              </a:spcBef>
              <a:spcAft>
                <a:spcPts val="0"/>
              </a:spcAft>
              <a:buClr>
                <a:srgbClr val="FF0000"/>
              </a:buClr>
            </a:pPr>
            <a:endParaRPr lang="en-US" sz="2100" b="1" kern="0" dirty="0">
              <a:latin typeface="Oracle Sans" panose="020B0503020204020204" pitchFamily="34" charset="0"/>
              <a:cs typeface="Oracle Sans" panose="020B0503020204020204" pitchFamily="34" charset="0"/>
            </a:endParaRPr>
          </a:p>
        </p:txBody>
      </p:sp>
      <p:sp>
        <p:nvSpPr>
          <p:cNvPr id="44" name="TextBox 43"/>
          <p:cNvSpPr txBox="1"/>
          <p:nvPr/>
        </p:nvSpPr>
        <p:spPr>
          <a:xfrm>
            <a:off x="11875459" y="6652073"/>
            <a:ext cx="5159888" cy="73866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100" dirty="0">
                <a:solidFill>
                  <a:schemeClr val="tx1">
                    <a:lumMod val="50000"/>
                  </a:schemeClr>
                </a:solidFill>
                <a:latin typeface="+mn-lt"/>
                <a:cs typeface="Oracle Sans" panose="020B0503020204020204" pitchFamily="34" charset="0"/>
              </a:rPr>
              <a:t>Determine the names of all employees who were hired after Davies?</a:t>
            </a:r>
            <a:endParaRPr lang="en-US" altLang="en-US" sz="3000" dirty="0">
              <a:solidFill>
                <a:schemeClr val="tx1">
                  <a:lumMod val="50000"/>
                </a:schemeClr>
              </a:solidFill>
              <a:latin typeface="+mn-lt"/>
              <a:cs typeface="Oracle Sans" panose="020B0503020204020204" pitchFamily="34" charset="0"/>
            </a:endParaRPr>
          </a:p>
        </p:txBody>
      </p:sp>
      <p:sp>
        <p:nvSpPr>
          <p:cNvPr id="45" name="TextBox 44"/>
          <p:cNvSpPr txBox="1"/>
          <p:nvPr/>
        </p:nvSpPr>
        <p:spPr>
          <a:xfrm>
            <a:off x="11875458" y="6169957"/>
            <a:ext cx="1828800"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100" b="1" dirty="0">
                <a:solidFill>
                  <a:schemeClr val="tx1">
                    <a:lumMod val="50000"/>
                  </a:schemeClr>
                </a:solidFill>
                <a:latin typeface="+mn-lt"/>
                <a:cs typeface="Oracle Sans" panose="020B0503020204020204" pitchFamily="34" charset="0"/>
              </a:rPr>
              <a:t>Main Query:</a:t>
            </a:r>
            <a:endParaRPr lang="en-US" altLang="en-US" sz="3000" b="1" dirty="0">
              <a:solidFill>
                <a:schemeClr val="tx1">
                  <a:lumMod val="50000"/>
                </a:schemeClr>
              </a:solidFill>
              <a:latin typeface="+mn-lt"/>
              <a:cs typeface="Oracle Sans" panose="020B0503020204020204" pitchFamily="34" charset="0"/>
            </a:endParaRPr>
          </a:p>
        </p:txBody>
      </p:sp>
      <p:sp>
        <p:nvSpPr>
          <p:cNvPr id="46" name="Oval 45"/>
          <p:cNvSpPr/>
          <p:nvPr/>
        </p:nvSpPr>
        <p:spPr bwMode="auto">
          <a:xfrm rot="2352567" flipH="1">
            <a:off x="9158920" y="5486402"/>
            <a:ext cx="2663678" cy="2663679"/>
          </a:xfrm>
          <a:prstGeom prst="ellipse">
            <a:avLst/>
          </a:prstGeom>
          <a:gradFill flip="none" rotWithShape="1">
            <a:gsLst>
              <a:gs pos="83000">
                <a:schemeClr val="bg1"/>
              </a:gs>
              <a:gs pos="100000">
                <a:srgbClr val="B686DA"/>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47" name="Oval 46"/>
          <p:cNvSpPr/>
          <p:nvPr/>
        </p:nvSpPr>
        <p:spPr bwMode="auto">
          <a:xfrm rot="2352567" flipH="1">
            <a:off x="9312589" y="5632727"/>
            <a:ext cx="2480147" cy="2480145"/>
          </a:xfrm>
          <a:prstGeom prst="ellipse">
            <a:avLst/>
          </a:prstGeom>
          <a:solidFill>
            <a:schemeClr val="bg1"/>
          </a:solidFill>
          <a:ln w="19050" cap="flat" cmpd="sng" algn="ctr">
            <a:solidFill>
              <a:schemeClr val="bg1"/>
            </a:solidFill>
            <a:prstDash val="solid"/>
            <a:round/>
            <a:headEnd type="none" w="sm" len="sm"/>
            <a:tailEnd type="none" w="sm" len="sm"/>
          </a:ln>
          <a:effectLst>
            <a:innerShdw blurRad="457200" dist="190500" dir="18000000">
              <a:schemeClr val="bg1">
                <a:lumMod val="75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pic>
        <p:nvPicPr>
          <p:cNvPr id="48" name="Picture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87229" y="6172200"/>
            <a:ext cx="1806888" cy="1487259"/>
          </a:xfrm>
          <a:prstGeom prst="rect">
            <a:avLst/>
          </a:prstGeom>
        </p:spPr>
      </p:pic>
      <p:sp>
        <p:nvSpPr>
          <p:cNvPr id="49" name="Rounded Rectangle 48"/>
          <p:cNvSpPr/>
          <p:nvPr/>
        </p:nvSpPr>
        <p:spPr bwMode="auto">
          <a:xfrm>
            <a:off x="12591806" y="8006711"/>
            <a:ext cx="4114800" cy="958173"/>
          </a:xfrm>
          <a:prstGeom prst="roundRect">
            <a:avLst>
              <a:gd name="adj" fmla="val 9753"/>
            </a:avLst>
          </a:prstGeom>
          <a:gradFill flip="none" rotWithShape="1">
            <a:gsLst>
              <a:gs pos="0">
                <a:schemeClr val="accent3">
                  <a:lumMod val="20000"/>
                  <a:lumOff val="80000"/>
                </a:schemeClr>
              </a:gs>
              <a:gs pos="50000">
                <a:srgbClr val="FFFFFF"/>
              </a:gs>
              <a:gs pos="100000">
                <a:schemeClr val="accent3">
                  <a:lumMod val="20000"/>
                  <a:lumOff val="80000"/>
                </a:schemeClr>
              </a:gs>
            </a:gsLst>
            <a:lin ang="5400000" scaled="1"/>
            <a:tileRect/>
          </a:gradFill>
          <a:ln w="28575" cap="flat" cmpd="sng" algn="ctr">
            <a:solidFill>
              <a:schemeClr val="accent1">
                <a:lumMod val="40000"/>
                <a:lumOff val="60000"/>
              </a:schemeClr>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defTabSz="342900" fontAlgn="auto">
              <a:spcBef>
                <a:spcPct val="20000"/>
              </a:spcBef>
              <a:spcAft>
                <a:spcPts val="0"/>
              </a:spcAft>
              <a:buClr>
                <a:srgbClr val="FF0000"/>
              </a:buClr>
            </a:pPr>
            <a:endParaRPr lang="en-US" sz="2100" b="1" kern="0" dirty="0">
              <a:latin typeface="Oracle Sans" panose="020B0503020204020204" pitchFamily="34" charset="0"/>
              <a:cs typeface="Oracle Sans" panose="020B0503020204020204" pitchFamily="34" charset="0"/>
            </a:endParaRPr>
          </a:p>
        </p:txBody>
      </p:sp>
      <p:sp>
        <p:nvSpPr>
          <p:cNvPr id="50" name="TextBox 49"/>
          <p:cNvSpPr txBox="1"/>
          <p:nvPr/>
        </p:nvSpPr>
        <p:spPr>
          <a:xfrm>
            <a:off x="12998551" y="8470669"/>
            <a:ext cx="3325334"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100" dirty="0">
                <a:solidFill>
                  <a:srgbClr val="000000"/>
                </a:solidFill>
                <a:latin typeface="+mn-lt"/>
                <a:cs typeface="Oracle Sans" panose="020B0503020204020204" pitchFamily="34" charset="0"/>
              </a:rPr>
              <a:t>When was Davies hired?</a:t>
            </a:r>
          </a:p>
        </p:txBody>
      </p:sp>
      <p:sp>
        <p:nvSpPr>
          <p:cNvPr id="51" name="TextBox 50"/>
          <p:cNvSpPr txBox="1"/>
          <p:nvPr/>
        </p:nvSpPr>
        <p:spPr>
          <a:xfrm>
            <a:off x="12998550" y="8054969"/>
            <a:ext cx="1828800"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100" b="1" dirty="0">
                <a:solidFill>
                  <a:schemeClr val="tx1">
                    <a:lumMod val="50000"/>
                  </a:schemeClr>
                </a:solidFill>
                <a:latin typeface="+mn-lt"/>
                <a:cs typeface="Oracle Sans" panose="020B0503020204020204" pitchFamily="34" charset="0"/>
              </a:rPr>
              <a:t>Sub Query:</a:t>
            </a:r>
            <a:endParaRPr lang="en-US" altLang="en-US" sz="3000" b="1" dirty="0">
              <a:solidFill>
                <a:schemeClr val="tx1">
                  <a:lumMod val="50000"/>
                </a:schemeClr>
              </a:solidFill>
              <a:latin typeface="+mn-lt"/>
              <a:cs typeface="Oracle Sans" panose="020B0503020204020204" pitchFamily="34" charset="0"/>
            </a:endParaRPr>
          </a:p>
        </p:txBody>
      </p:sp>
      <p:grpSp>
        <p:nvGrpSpPr>
          <p:cNvPr id="52" name="Group 51"/>
          <p:cNvGrpSpPr/>
          <p:nvPr/>
        </p:nvGrpSpPr>
        <p:grpSpPr>
          <a:xfrm rot="20341566">
            <a:off x="11400742" y="7742731"/>
            <a:ext cx="1570496" cy="1581359"/>
            <a:chOff x="3352805" y="2057399"/>
            <a:chExt cx="1728438" cy="1740397"/>
          </a:xfrm>
        </p:grpSpPr>
        <p:sp>
          <p:nvSpPr>
            <p:cNvPr id="53" name="Oval 52"/>
            <p:cNvSpPr/>
            <p:nvPr/>
          </p:nvSpPr>
          <p:spPr bwMode="auto">
            <a:xfrm rot="3611001" flipH="1">
              <a:off x="3352804" y="2057400"/>
              <a:ext cx="1728439" cy="1728438"/>
            </a:xfrm>
            <a:prstGeom prst="ellipse">
              <a:avLst/>
            </a:prstGeom>
            <a:gradFill flip="none" rotWithShape="1">
              <a:gsLst>
                <a:gs pos="83000">
                  <a:schemeClr val="bg1"/>
                </a:gs>
                <a:gs pos="100000">
                  <a:schemeClr val="accent1">
                    <a:lumMod val="40000"/>
                    <a:lumOff val="60000"/>
                  </a:schemeClr>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54" name="Oval 53"/>
            <p:cNvSpPr/>
            <p:nvPr/>
          </p:nvSpPr>
          <p:spPr bwMode="auto">
            <a:xfrm rot="3611001" flipH="1">
              <a:off x="3447916" y="2188451"/>
              <a:ext cx="1609344" cy="1609345"/>
            </a:xfrm>
            <a:prstGeom prst="ellipse">
              <a:avLst/>
            </a:prstGeom>
            <a:solidFill>
              <a:schemeClr val="bg1"/>
            </a:solidFill>
            <a:ln w="19050" cap="flat" cmpd="sng" algn="ctr">
              <a:solidFill>
                <a:schemeClr val="bg1"/>
              </a:solidFill>
              <a:prstDash val="solid"/>
              <a:round/>
              <a:headEnd type="none" w="sm" len="sm"/>
              <a:tailEnd type="none" w="sm" len="sm"/>
            </a:ln>
            <a:effectLst>
              <a:innerShdw blurRad="457200" dist="190500" dir="18000000">
                <a:schemeClr val="bg1">
                  <a:lumMod val="85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grpSp>
      <p:pic>
        <p:nvPicPr>
          <p:cNvPr id="55" name="Picture 3" descr="D:\OU Graphics_2016\06June\Daniel_Graphic Icon Creation\Icons\Services-and-Java-Developer.png"/>
          <p:cNvPicPr>
            <a:picLocks noChangeAspect="1" noChangeArrowheads="1"/>
          </p:cNvPicPr>
          <p:nvPr/>
        </p:nvPicPr>
        <p:blipFill>
          <a:blip r:embed="rId6" cstate="print"/>
          <a:srcRect/>
          <a:stretch>
            <a:fillRect/>
          </a:stretch>
        </p:blipFill>
        <p:spPr bwMode="auto">
          <a:xfrm flipH="1">
            <a:off x="11628509" y="7961832"/>
            <a:ext cx="1224134" cy="1133007"/>
          </a:xfrm>
          <a:prstGeom prst="rect">
            <a:avLst/>
          </a:prstGeom>
          <a:noFill/>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7392" y="7181755"/>
            <a:ext cx="1121798" cy="1121798"/>
          </a:xfrm>
          <a:prstGeom prst="rect">
            <a:avLst/>
          </a:prstGeom>
        </p:spPr>
      </p:pic>
      <p:grpSp>
        <p:nvGrpSpPr>
          <p:cNvPr id="57" name="Group 56"/>
          <p:cNvGrpSpPr/>
          <p:nvPr/>
        </p:nvGrpSpPr>
        <p:grpSpPr>
          <a:xfrm>
            <a:off x="13070013" y="1968469"/>
            <a:ext cx="2219394" cy="2237636"/>
            <a:chOff x="8683291" y="1161470"/>
            <a:chExt cx="1775785" cy="1790381"/>
          </a:xfrm>
        </p:grpSpPr>
        <p:sp>
          <p:nvSpPr>
            <p:cNvPr id="58" name="Oval 57"/>
            <p:cNvSpPr/>
            <p:nvPr/>
          </p:nvSpPr>
          <p:spPr bwMode="auto">
            <a:xfrm rot="2352567" flipH="1">
              <a:off x="8683291" y="1161470"/>
              <a:ext cx="1775785" cy="1775786"/>
            </a:xfrm>
            <a:prstGeom prst="ellipse">
              <a:avLst/>
            </a:prstGeom>
            <a:gradFill flip="none" rotWithShape="1">
              <a:gsLst>
                <a:gs pos="83000">
                  <a:schemeClr val="bg1"/>
                </a:gs>
                <a:gs pos="100000">
                  <a:srgbClr val="98C3E4"/>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59" name="Oval 58"/>
            <p:cNvSpPr/>
            <p:nvPr/>
          </p:nvSpPr>
          <p:spPr bwMode="auto">
            <a:xfrm rot="2352567" flipH="1">
              <a:off x="8705033" y="1298421"/>
              <a:ext cx="1653431" cy="1653430"/>
            </a:xfrm>
            <a:prstGeom prst="ellipse">
              <a:avLst/>
            </a:prstGeom>
            <a:solidFill>
              <a:schemeClr val="bg1"/>
            </a:solidFill>
            <a:ln w="57150" cap="flat" cmpd="sng" algn="ctr">
              <a:noFill/>
              <a:prstDash val="solid"/>
              <a:round/>
              <a:headEnd type="none" w="sm" len="sm"/>
              <a:tailEnd type="none" w="sm" len="sm"/>
            </a:ln>
            <a:effectLst>
              <a:innerShdw blurRad="457200" dist="190500" dir="18000000">
                <a:schemeClr val="bg1">
                  <a:lumMod val="85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grpSp>
      <p:pic>
        <p:nvPicPr>
          <p:cNvPr id="60" name="Picture 59" descr="cnt2495834.png"/>
          <p:cNvPicPr>
            <a:picLocks noChangeAspect="1"/>
          </p:cNvPicPr>
          <p:nvPr/>
        </p:nvPicPr>
        <p:blipFill>
          <a:blip r:embed="rId8" cstate="print"/>
          <a:stretch>
            <a:fillRect/>
          </a:stretch>
        </p:blipFill>
        <p:spPr>
          <a:xfrm>
            <a:off x="12326627" y="2538276"/>
            <a:ext cx="2707386" cy="1943100"/>
          </a:xfrm>
          <a:prstGeom prst="rect">
            <a:avLst/>
          </a:prstGeom>
        </p:spPr>
      </p:pic>
      <p:sp>
        <p:nvSpPr>
          <p:cNvPr id="61" name="TextBox 60"/>
          <p:cNvSpPr txBox="1"/>
          <p:nvPr/>
        </p:nvSpPr>
        <p:spPr>
          <a:xfrm>
            <a:off x="12099943" y="5333927"/>
            <a:ext cx="1761128"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rgbClr val="FF0000"/>
                </a:solidFill>
                <a:latin typeface="+mn-lt"/>
                <a:cs typeface="Oracle Sans" panose="020B0503020204020204" pitchFamily="34" charset="0"/>
              </a:rPr>
              <a:t>SQL query</a:t>
            </a:r>
          </a:p>
        </p:txBody>
      </p:sp>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5762507" flipH="1">
            <a:off x="4642839" y="4708323"/>
            <a:ext cx="1215447" cy="775302"/>
          </a:xfrm>
          <a:prstGeom prst="rect">
            <a:avLst/>
          </a:prstGeom>
        </p:spPr>
      </p:pic>
      <p:pic>
        <p:nvPicPr>
          <p:cNvPr id="63" name="Picture 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9026504" flipH="1">
            <a:off x="10990269" y="1730162"/>
            <a:ext cx="1148472" cy="732581"/>
          </a:xfrm>
          <a:prstGeom prst="rect">
            <a:avLst/>
          </a:prstGeom>
        </p:spPr>
      </p:pic>
      <p:pic>
        <p:nvPicPr>
          <p:cNvPr id="64" name="Picture 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5843182" flipH="1">
            <a:off x="14664567" y="4565449"/>
            <a:ext cx="1148472" cy="732581"/>
          </a:xfrm>
          <a:prstGeom prst="rect">
            <a:avLst/>
          </a:prstGeom>
        </p:spPr>
      </p:pic>
      <p:grpSp>
        <p:nvGrpSpPr>
          <p:cNvPr id="65" name="Group 64"/>
          <p:cNvGrpSpPr/>
          <p:nvPr/>
        </p:nvGrpSpPr>
        <p:grpSpPr>
          <a:xfrm flipH="1">
            <a:off x="536996" y="3812438"/>
            <a:ext cx="3812093" cy="2325476"/>
            <a:chOff x="1611275" y="959313"/>
            <a:chExt cx="2541395" cy="1550317"/>
          </a:xfrm>
        </p:grpSpPr>
        <p:sp>
          <p:nvSpPr>
            <p:cNvPr id="66" name="Rounded Rectangle 65"/>
            <p:cNvSpPr/>
            <p:nvPr/>
          </p:nvSpPr>
          <p:spPr bwMode="auto">
            <a:xfrm>
              <a:off x="1669013" y="959313"/>
              <a:ext cx="2483657" cy="657919"/>
            </a:xfrm>
            <a:prstGeom prst="roundRect">
              <a:avLst>
                <a:gd name="adj" fmla="val 25922"/>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7" name="Oval 66"/>
            <p:cNvSpPr/>
            <p:nvPr/>
          </p:nvSpPr>
          <p:spPr bwMode="auto">
            <a:xfrm>
              <a:off x="2251342" y="1532988"/>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8" name="Oval 67"/>
            <p:cNvSpPr/>
            <p:nvPr/>
          </p:nvSpPr>
          <p:spPr bwMode="auto">
            <a:xfrm>
              <a:off x="1914048" y="1778022"/>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9" name="Oval 68"/>
            <p:cNvSpPr/>
            <p:nvPr/>
          </p:nvSpPr>
          <p:spPr bwMode="auto">
            <a:xfrm>
              <a:off x="1702556" y="2075288"/>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0" name="Oval 69"/>
            <p:cNvSpPr/>
            <p:nvPr/>
          </p:nvSpPr>
          <p:spPr bwMode="auto">
            <a:xfrm>
              <a:off x="1611275" y="2355675"/>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
        <p:nvSpPr>
          <p:cNvPr id="71" name="TextBox 70"/>
          <p:cNvSpPr txBox="1"/>
          <p:nvPr/>
        </p:nvSpPr>
        <p:spPr>
          <a:xfrm>
            <a:off x="566351" y="3897387"/>
            <a:ext cx="3714065" cy="73866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100" dirty="0">
                <a:latin typeface="+mn-lt"/>
                <a:cs typeface="Oracle Sans" panose="020B0503020204020204" pitchFamily="34" charset="0"/>
              </a:rPr>
              <a:t>I want a list of employees who were hired after Davies.</a:t>
            </a:r>
          </a:p>
        </p:txBody>
      </p:sp>
    </p:spTree>
    <p:custDataLst>
      <p:tags r:id="rId1"/>
    </p:custDataLst>
    <p:extLst>
      <p:ext uri="{BB962C8B-B14F-4D97-AF65-F5344CB8AC3E}">
        <p14:creationId xmlns:p14="http://schemas.microsoft.com/office/powerpoint/2010/main" val="414211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Subquery Syntax</a:t>
            </a:r>
          </a:p>
        </p:txBody>
      </p:sp>
      <p:sp>
        <p:nvSpPr>
          <p:cNvPr id="14342" name="Rectangle 9"/>
          <p:cNvSpPr>
            <a:spLocks noGrp="1" noChangeArrowheads="1"/>
          </p:cNvSpPr>
          <p:nvPr>
            <p:ph idx="1"/>
          </p:nvPr>
        </p:nvSpPr>
        <p:spPr>
          <a:xfrm>
            <a:off x="933451" y="2272710"/>
            <a:ext cx="16421100" cy="10932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The subquery (inner query) executes before the main query (outer query).</a:t>
            </a:r>
          </a:p>
          <a:p>
            <a:pPr lvl="1"/>
            <a:r>
              <a:rPr lang="en-US" altLang="en-US" dirty="0">
                <a:latin typeface="+mn-lt"/>
                <a:cs typeface="Oracle Sans" panose="020B0503020204020204" pitchFamily="34" charset="0"/>
              </a:rPr>
              <a:t>The result of the subquery is used by the main query.</a:t>
            </a:r>
          </a:p>
        </p:txBody>
      </p:sp>
      <p:grpSp>
        <p:nvGrpSpPr>
          <p:cNvPr id="13" name="Group 12">
            <a:extLst>
              <a:ext uri="{FF2B5EF4-FFF2-40B4-BE49-F238E27FC236}">
                <a16:creationId xmlns="" xmlns:a16="http://schemas.microsoft.com/office/drawing/2014/main" id="{38CFA6A2-50A4-433C-B2C8-D28F49F5F41B}"/>
              </a:ext>
            </a:extLst>
          </p:cNvPr>
          <p:cNvGrpSpPr/>
          <p:nvPr/>
        </p:nvGrpSpPr>
        <p:grpSpPr>
          <a:xfrm>
            <a:off x="3095625" y="4241959"/>
            <a:ext cx="12096750" cy="3494821"/>
            <a:chOff x="3095625" y="4241959"/>
            <a:chExt cx="12096750" cy="3494821"/>
          </a:xfrm>
        </p:grpSpPr>
        <p:sp>
          <p:nvSpPr>
            <p:cNvPr id="7" name="Content Placeholder 2"/>
            <p:cNvSpPr txBox="1">
              <a:spLocks/>
            </p:cNvSpPr>
            <p:nvPr/>
          </p:nvSpPr>
          <p:spPr bwMode="gray">
            <a:xfrm>
              <a:off x="3095625" y="4241959"/>
              <a:ext cx="12096750" cy="164136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50000"/>
                    </a:schemeClr>
                  </a:solidFill>
                  <a:latin typeface="Courier New" panose="02070309020205020404" pitchFamily="49" charset="0"/>
                  <a:cs typeface="Oracle Sans" panose="020B0503020204020204" pitchFamily="34" charset="0"/>
                </a:rPr>
                <a:t>SELECT	</a:t>
              </a:r>
              <a:r>
                <a:rPr lang="en-US" altLang="en-US" b="1" i="1" dirty="0">
                  <a:solidFill>
                    <a:schemeClr val="tx1">
                      <a:lumMod val="50000"/>
                    </a:schemeClr>
                  </a:solidFill>
                  <a:latin typeface="Courier New" panose="02070309020205020404" pitchFamily="49" charset="0"/>
                  <a:cs typeface="Oracle Sans" panose="020B0503020204020204" pitchFamily="34" charset="0"/>
                </a:rPr>
                <a:t>select_list</a:t>
              </a:r>
              <a:endParaRPr lang="en-US" altLang="en-US" b="1" dirty="0">
                <a:solidFill>
                  <a:schemeClr val="tx1">
                    <a:lumMod val="50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50000"/>
                    </a:schemeClr>
                  </a:solidFill>
                  <a:latin typeface="Courier New" panose="02070309020205020404" pitchFamily="49" charset="0"/>
                  <a:cs typeface="Oracle Sans" panose="020B0503020204020204" pitchFamily="34" charset="0"/>
                </a:rPr>
                <a:t>FROM	</a:t>
              </a:r>
              <a:r>
                <a:rPr lang="en-US" altLang="en-US" b="1" i="1" dirty="0">
                  <a:solidFill>
                    <a:schemeClr val="tx1">
                      <a:lumMod val="50000"/>
                    </a:schemeClr>
                  </a:solidFill>
                  <a:latin typeface="Courier New" panose="02070309020205020404" pitchFamily="49" charset="0"/>
                  <a:cs typeface="Oracle Sans" panose="020B0503020204020204" pitchFamily="34" charset="0"/>
                </a:rPr>
                <a:t>table</a:t>
              </a:r>
              <a:endParaRPr lang="en-US" altLang="en-US" b="1" dirty="0">
                <a:solidFill>
                  <a:schemeClr val="tx1">
                    <a:lumMod val="50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50000"/>
                    </a:schemeClr>
                  </a:solidFill>
                  <a:latin typeface="Courier New" panose="02070309020205020404" pitchFamily="49" charset="0"/>
                  <a:cs typeface="Oracle Sans" panose="020B0503020204020204" pitchFamily="34" charset="0"/>
                </a:rPr>
                <a:t>WHERE	</a:t>
              </a:r>
              <a:r>
                <a:rPr lang="en-US" altLang="en-US" b="1" i="1" dirty="0">
                  <a:solidFill>
                    <a:schemeClr val="tx1">
                      <a:lumMod val="50000"/>
                    </a:schemeClr>
                  </a:solidFill>
                  <a:latin typeface="Courier New" panose="02070309020205020404" pitchFamily="49" charset="0"/>
                  <a:cs typeface="Oracle Sans" panose="020B0503020204020204" pitchFamily="34" charset="0"/>
                </a:rPr>
                <a:t>expr operator</a:t>
              </a:r>
            </a:p>
            <a:p>
              <a:pPr eaLnBrk="1" hangingPunct="1">
                <a:defRPr/>
              </a:pPr>
              <a:r>
                <a:rPr lang="en-US" altLang="en-US" b="1" dirty="0">
                  <a:solidFill>
                    <a:schemeClr val="tx1">
                      <a:lumMod val="50000"/>
                    </a:schemeClr>
                  </a:solidFill>
                  <a:latin typeface="Courier New" panose="02070309020205020404" pitchFamily="49" charset="0"/>
                  <a:cs typeface="Oracle Sans" panose="020B0503020204020204" pitchFamily="34" charset="0"/>
                </a:rPr>
                <a:t>		 	(SELECT	</a:t>
              </a:r>
              <a:r>
                <a:rPr lang="en-US" altLang="en-US" b="1" i="1" dirty="0">
                  <a:solidFill>
                    <a:schemeClr val="tx1">
                      <a:lumMod val="50000"/>
                    </a:schemeClr>
                  </a:solidFill>
                  <a:latin typeface="Courier New" panose="02070309020205020404" pitchFamily="49" charset="0"/>
                  <a:cs typeface="Oracle Sans" panose="020B0503020204020204" pitchFamily="34" charset="0"/>
                </a:rPr>
                <a:t>select_list</a:t>
              </a:r>
            </a:p>
            <a:p>
              <a:pPr eaLnBrk="1" hangingPunct="1">
                <a:defRPr/>
              </a:pPr>
              <a:r>
                <a:rPr lang="en-US" altLang="en-US" b="1" dirty="0">
                  <a:solidFill>
                    <a:schemeClr val="tx1">
                      <a:lumMod val="50000"/>
                    </a:schemeClr>
                  </a:solidFill>
                  <a:latin typeface="Courier New" panose="02070309020205020404" pitchFamily="49" charset="0"/>
                  <a:cs typeface="Oracle Sans" panose="020B0503020204020204" pitchFamily="34" charset="0"/>
                </a:rPr>
                <a:t>		       FROM		</a:t>
              </a:r>
              <a:r>
                <a:rPr lang="en-US" altLang="en-US" b="1" i="1" dirty="0">
                  <a:solidFill>
                    <a:schemeClr val="tx1">
                      <a:lumMod val="50000"/>
                    </a:schemeClr>
                  </a:solidFill>
                  <a:latin typeface="Courier New" panose="02070309020205020404" pitchFamily="49" charset="0"/>
                  <a:cs typeface="Oracle Sans" panose="020B0503020204020204" pitchFamily="34" charset="0"/>
                </a:rPr>
                <a:t>table</a:t>
              </a:r>
              <a:r>
                <a:rPr lang="en-US" altLang="en-US" b="1" dirty="0">
                  <a:solidFill>
                    <a:schemeClr val="tx1">
                      <a:lumMod val="50000"/>
                    </a:schemeClr>
                  </a:solidFill>
                  <a:latin typeface="Courier New" panose="02070309020205020404" pitchFamily="49" charset="0"/>
                  <a:cs typeface="Oracle Sans" panose="020B0503020204020204" pitchFamily="34" charset="0"/>
                </a:rPr>
                <a:t>);</a:t>
              </a:r>
            </a:p>
          </p:txBody>
        </p:sp>
        <p:sp>
          <p:nvSpPr>
            <p:cNvPr id="14343" name="Rectangle 5"/>
            <p:cNvSpPr>
              <a:spLocks noChangeArrowheads="1"/>
            </p:cNvSpPr>
            <p:nvPr/>
          </p:nvSpPr>
          <p:spPr bwMode="gray">
            <a:xfrm>
              <a:off x="5975648" y="5242560"/>
              <a:ext cx="3404571" cy="582930"/>
            </a:xfrm>
            <a:prstGeom prst="rect">
              <a:avLst/>
            </a:prstGeom>
            <a:noFill/>
            <a:ln w="28575">
              <a:solidFill>
                <a:srgbClr val="F8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nvGrpSpPr>
            <p:cNvPr id="11" name="Group 10">
              <a:extLst>
                <a:ext uri="{FF2B5EF4-FFF2-40B4-BE49-F238E27FC236}">
                  <a16:creationId xmlns="" xmlns:a16="http://schemas.microsoft.com/office/drawing/2014/main" id="{B4682A2D-339E-4EDB-8FA0-CCB7CA7F379D}"/>
                </a:ext>
              </a:extLst>
            </p:cNvPr>
            <p:cNvGrpSpPr/>
            <p:nvPr/>
          </p:nvGrpSpPr>
          <p:grpSpPr>
            <a:xfrm>
              <a:off x="6407696" y="7212774"/>
              <a:ext cx="2403771" cy="524006"/>
              <a:chOff x="8399315" y="7212774"/>
              <a:chExt cx="2403771" cy="524006"/>
            </a:xfrm>
          </p:grpSpPr>
          <p:sp>
            <p:nvSpPr>
              <p:cNvPr id="16" name="Rounded Rectangle 15"/>
              <p:cNvSpPr/>
              <p:nvPr/>
            </p:nvSpPr>
            <p:spPr bwMode="auto">
              <a:xfrm>
                <a:off x="8399315" y="7212774"/>
                <a:ext cx="2403771" cy="524006"/>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 name="TextBox 5"/>
              <p:cNvSpPr txBox="1"/>
              <p:nvPr/>
            </p:nvSpPr>
            <p:spPr>
              <a:xfrm>
                <a:off x="8977419" y="7290111"/>
                <a:ext cx="1247563"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n-lt"/>
                    <a:cs typeface="Oracle Sans" panose="020B0503020204020204" pitchFamily="34" charset="0"/>
                  </a:rPr>
                  <a:t>Subquery</a:t>
                </a:r>
              </a:p>
            </p:txBody>
          </p:sp>
        </p:grpSp>
        <p:cxnSp>
          <p:nvCxnSpPr>
            <p:cNvPr id="17" name="Straight Arrow Connector 16">
              <a:extLst>
                <a:ext uri="{FF2B5EF4-FFF2-40B4-BE49-F238E27FC236}">
                  <a16:creationId xmlns="" xmlns:a16="http://schemas.microsoft.com/office/drawing/2014/main" id="{CEEB13BA-A625-4116-9401-D81DF3723F3F}"/>
                </a:ext>
              </a:extLst>
            </p:cNvPr>
            <p:cNvCxnSpPr>
              <a:cxnSpLocks/>
            </p:cNvCxnSpPr>
            <p:nvPr/>
          </p:nvCxnSpPr>
          <p:spPr bwMode="auto">
            <a:xfrm flipV="1">
              <a:off x="7609581" y="6151612"/>
              <a:ext cx="0" cy="1051225"/>
            </a:xfrm>
            <a:prstGeom prst="straightConnector1">
              <a:avLst/>
            </a:prstGeom>
            <a:noFill/>
            <a:ln w="28575" cap="flat" cmpd="sng" algn="ctr">
              <a:solidFill>
                <a:schemeClr val="accent1"/>
              </a:solidFill>
              <a:prstDash val="solid"/>
              <a:round/>
              <a:headEnd type="none" w="sm" len="sm"/>
              <a:tailEnd type="triangle" w="lg" len="lg"/>
            </a:ln>
            <a:effectLst/>
          </p:spPr>
        </p:cxnSp>
        <p:grpSp>
          <p:nvGrpSpPr>
            <p:cNvPr id="12" name="Group 11">
              <a:extLst>
                <a:ext uri="{FF2B5EF4-FFF2-40B4-BE49-F238E27FC236}">
                  <a16:creationId xmlns="" xmlns:a16="http://schemas.microsoft.com/office/drawing/2014/main" id="{1E8478BF-7156-4E59-9F17-8802559FEB81}"/>
                </a:ext>
              </a:extLst>
            </p:cNvPr>
            <p:cNvGrpSpPr/>
            <p:nvPr/>
          </p:nvGrpSpPr>
          <p:grpSpPr>
            <a:xfrm>
              <a:off x="3383360" y="6151612"/>
              <a:ext cx="2403771" cy="1582729"/>
              <a:chOff x="4218287" y="6151612"/>
              <a:chExt cx="2403771" cy="1582729"/>
            </a:xfrm>
          </p:grpSpPr>
          <p:sp>
            <p:nvSpPr>
              <p:cNvPr id="15" name="Rounded Rectangle 14"/>
              <p:cNvSpPr/>
              <p:nvPr/>
            </p:nvSpPr>
            <p:spPr bwMode="auto">
              <a:xfrm>
                <a:off x="4218287" y="7210335"/>
                <a:ext cx="2403771" cy="524006"/>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8" name="TextBox 7"/>
              <p:cNvSpPr txBox="1"/>
              <p:nvPr/>
            </p:nvSpPr>
            <p:spPr>
              <a:xfrm>
                <a:off x="4710388" y="7287672"/>
                <a:ext cx="1419569"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n-lt"/>
                    <a:cs typeface="Oracle Sans" panose="020B0503020204020204" pitchFamily="34" charset="0"/>
                  </a:rPr>
                  <a:t>Main Query</a:t>
                </a:r>
              </a:p>
            </p:txBody>
          </p:sp>
          <p:cxnSp>
            <p:nvCxnSpPr>
              <p:cNvPr id="18" name="Straight Arrow Connector 17">
                <a:extLst>
                  <a:ext uri="{FF2B5EF4-FFF2-40B4-BE49-F238E27FC236}">
                    <a16:creationId xmlns="" xmlns:a16="http://schemas.microsoft.com/office/drawing/2014/main" id="{F8408F65-9C4C-44E3-97C7-C1B6344F1E1E}"/>
                  </a:ext>
                </a:extLst>
              </p:cNvPr>
              <p:cNvCxnSpPr>
                <a:cxnSpLocks/>
              </p:cNvCxnSpPr>
              <p:nvPr/>
            </p:nvCxnSpPr>
            <p:spPr bwMode="auto">
              <a:xfrm flipV="1">
                <a:off x="5420172" y="6151612"/>
                <a:ext cx="0" cy="1051225"/>
              </a:xfrm>
              <a:prstGeom prst="straightConnector1">
                <a:avLst/>
              </a:prstGeom>
              <a:noFill/>
              <a:ln w="28575" cap="flat" cmpd="sng" algn="ctr">
                <a:solidFill>
                  <a:schemeClr val="accent1"/>
                </a:solidFill>
                <a:prstDash val="solid"/>
                <a:round/>
                <a:headEnd type="none" w="sm" len="sm"/>
                <a:tailEnd type="triangle" w="lg" len="lg"/>
              </a:ln>
              <a:effectLst/>
            </p:spPr>
          </p:cxnSp>
        </p:grpSp>
      </p:grpSp>
    </p:spTree>
    <p:custDataLst>
      <p:tags r:id="rId1"/>
    </p:custDataLst>
    <p:extLst>
      <p:ext uri="{BB962C8B-B14F-4D97-AF65-F5344CB8AC3E}">
        <p14:creationId xmlns:p14="http://schemas.microsoft.com/office/powerpoint/2010/main" val="184055145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a Subquery</a:t>
            </a:r>
          </a:p>
        </p:txBody>
      </p:sp>
      <p:grpSp>
        <p:nvGrpSpPr>
          <p:cNvPr id="3" name="Group 2"/>
          <p:cNvGrpSpPr/>
          <p:nvPr/>
        </p:nvGrpSpPr>
        <p:grpSpPr>
          <a:xfrm>
            <a:off x="4507394" y="2504439"/>
            <a:ext cx="9273212" cy="4223705"/>
            <a:chOff x="2579479" y="1158273"/>
            <a:chExt cx="6182141" cy="2815803"/>
          </a:xfrm>
        </p:grpSpPr>
        <p:sp>
          <p:nvSpPr>
            <p:cNvPr id="22" name="Rounded Rectangle 21"/>
            <p:cNvSpPr/>
            <p:nvPr/>
          </p:nvSpPr>
          <p:spPr bwMode="auto">
            <a:xfrm rot="5400000">
              <a:off x="4262648" y="-524896"/>
              <a:ext cx="2815803" cy="6182141"/>
            </a:xfrm>
            <a:prstGeom prst="roundRect">
              <a:avLst>
                <a:gd name="adj" fmla="val 9591"/>
              </a:avLst>
            </a:prstGeom>
            <a:gradFill flip="none" rotWithShape="1">
              <a:gsLst>
                <a:gs pos="0">
                  <a:schemeClr val="accent3">
                    <a:lumMod val="20000"/>
                    <a:lumOff val="80000"/>
                  </a:schemeClr>
                </a:gs>
                <a:gs pos="100000">
                  <a:schemeClr val="bg1"/>
                </a:gs>
              </a:gsLst>
              <a:lin ang="0" scaled="1"/>
              <a:tileRect/>
            </a:gradFill>
            <a:ln w="44450" cap="rnd" cmpd="sng" algn="ctr">
              <a:gradFill flip="none" rotWithShape="1">
                <a:gsLst>
                  <a:gs pos="0">
                    <a:schemeClr val="bg1"/>
                  </a:gs>
                  <a:gs pos="100000">
                    <a:schemeClr val="accent1">
                      <a:lumMod val="30000"/>
                      <a:lumOff val="70000"/>
                    </a:schemeClr>
                  </a:gs>
                </a:gsLst>
                <a:lin ang="10800000" scaled="1"/>
                <a:tileRect/>
              </a:gradFill>
              <a:prstDash val="sysDot"/>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3" name="Rounded Rectangle 22"/>
            <p:cNvSpPr/>
            <p:nvPr/>
          </p:nvSpPr>
          <p:spPr bwMode="auto">
            <a:xfrm>
              <a:off x="4483740" y="1654331"/>
              <a:ext cx="3670876" cy="1067040"/>
            </a:xfrm>
            <a:prstGeom prst="roundRect">
              <a:avLst>
                <a:gd name="adj" fmla="val 9753"/>
              </a:avLst>
            </a:prstGeom>
            <a:gradFill flip="none" rotWithShape="1">
              <a:gsLst>
                <a:gs pos="0">
                  <a:srgbClr val="F3D1FD"/>
                </a:gs>
                <a:gs pos="50000">
                  <a:srgbClr val="FFFFFF"/>
                </a:gs>
                <a:gs pos="100000">
                  <a:srgbClr val="F3D1FD"/>
                </a:gs>
              </a:gsLst>
              <a:lin ang="5400000" scaled="1"/>
              <a:tileRect/>
            </a:gradFill>
            <a:ln w="28575" cap="flat" cmpd="sng" algn="ctr">
              <a:solidFill>
                <a:srgbClr val="B686DA"/>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defTabSz="342900" fontAlgn="auto">
                <a:spcBef>
                  <a:spcPct val="20000"/>
                </a:spcBef>
                <a:spcAft>
                  <a:spcPts val="0"/>
                </a:spcAft>
                <a:buClr>
                  <a:srgbClr val="FF0000"/>
                </a:buClr>
              </a:pPr>
              <a:endParaRPr lang="en-US" sz="2100" b="1" kern="0" dirty="0">
                <a:latin typeface="Oracle Sans" panose="020B0503020204020204" pitchFamily="34" charset="0"/>
                <a:cs typeface="Oracle Sans" panose="020B0503020204020204" pitchFamily="34" charset="0"/>
              </a:endParaRPr>
            </a:p>
          </p:txBody>
        </p:sp>
        <p:sp>
          <p:nvSpPr>
            <p:cNvPr id="24" name="TextBox 23"/>
            <p:cNvSpPr txBox="1"/>
            <p:nvPr/>
          </p:nvSpPr>
          <p:spPr>
            <a:xfrm>
              <a:off x="4933851" y="2084191"/>
              <a:ext cx="3439925" cy="492443"/>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100" dirty="0">
                  <a:solidFill>
                    <a:schemeClr val="tx1">
                      <a:lumMod val="50000"/>
                    </a:schemeClr>
                  </a:solidFill>
                  <a:latin typeface="+mn-lt"/>
                  <a:cs typeface="Oracle Sans" panose="020B0503020204020204" pitchFamily="34" charset="0"/>
                </a:rPr>
                <a:t>Determine the names of all employees who were hired after Davies?</a:t>
              </a:r>
              <a:endParaRPr lang="en-US" altLang="en-US" sz="3000" dirty="0">
                <a:solidFill>
                  <a:schemeClr val="tx1">
                    <a:lumMod val="50000"/>
                  </a:schemeClr>
                </a:solidFill>
                <a:latin typeface="+mn-lt"/>
                <a:cs typeface="Oracle Sans" panose="020B0503020204020204" pitchFamily="34" charset="0"/>
              </a:endParaRPr>
            </a:p>
          </p:txBody>
        </p:sp>
        <p:sp>
          <p:nvSpPr>
            <p:cNvPr id="25" name="TextBox 24"/>
            <p:cNvSpPr txBox="1"/>
            <p:nvPr/>
          </p:nvSpPr>
          <p:spPr>
            <a:xfrm>
              <a:off x="4933851" y="1762780"/>
              <a:ext cx="1219200"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100" b="1" dirty="0">
                  <a:solidFill>
                    <a:schemeClr val="tx1">
                      <a:lumMod val="50000"/>
                    </a:schemeClr>
                  </a:solidFill>
                  <a:latin typeface="+mn-lt"/>
                  <a:cs typeface="Oracle Sans" panose="020B0503020204020204" pitchFamily="34" charset="0"/>
                </a:rPr>
                <a:t>Main Query:</a:t>
              </a:r>
              <a:endParaRPr lang="en-US" altLang="en-US" sz="3000" b="1" dirty="0">
                <a:solidFill>
                  <a:schemeClr val="tx1">
                    <a:lumMod val="50000"/>
                  </a:schemeClr>
                </a:solidFill>
                <a:latin typeface="+mn-lt"/>
                <a:cs typeface="Oracle Sans" panose="020B0503020204020204" pitchFamily="34" charset="0"/>
              </a:endParaRPr>
            </a:p>
          </p:txBody>
        </p:sp>
        <p:sp>
          <p:nvSpPr>
            <p:cNvPr id="26" name="Oval 25"/>
            <p:cNvSpPr/>
            <p:nvPr/>
          </p:nvSpPr>
          <p:spPr bwMode="auto">
            <a:xfrm rot="2352567" flipH="1">
              <a:off x="3122825" y="1307077"/>
              <a:ext cx="1775785" cy="1775786"/>
            </a:xfrm>
            <a:prstGeom prst="ellipse">
              <a:avLst/>
            </a:prstGeom>
            <a:gradFill flip="none" rotWithShape="1">
              <a:gsLst>
                <a:gs pos="83000">
                  <a:schemeClr val="bg1"/>
                </a:gs>
                <a:gs pos="100000">
                  <a:srgbClr val="B686DA"/>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27" name="Oval 26"/>
            <p:cNvSpPr/>
            <p:nvPr/>
          </p:nvSpPr>
          <p:spPr bwMode="auto">
            <a:xfrm rot="2352567" flipH="1">
              <a:off x="3225271" y="1404627"/>
              <a:ext cx="1653431" cy="1653430"/>
            </a:xfrm>
            <a:prstGeom prst="ellipse">
              <a:avLst/>
            </a:prstGeom>
            <a:solidFill>
              <a:schemeClr val="bg1"/>
            </a:solidFill>
            <a:ln w="19050" cap="flat" cmpd="sng" algn="ctr">
              <a:solidFill>
                <a:schemeClr val="bg1"/>
              </a:solidFill>
              <a:prstDash val="solid"/>
              <a:round/>
              <a:headEnd type="none" w="sm" len="sm"/>
              <a:tailEnd type="none" w="sm" len="sm"/>
            </a:ln>
            <a:effectLst>
              <a:innerShdw blurRad="457200" dist="190500" dir="18000000">
                <a:schemeClr val="bg1">
                  <a:lumMod val="75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8365" y="1764276"/>
              <a:ext cx="1204592" cy="991506"/>
            </a:xfrm>
            <a:prstGeom prst="rect">
              <a:avLst/>
            </a:prstGeom>
          </p:spPr>
        </p:pic>
        <p:sp>
          <p:nvSpPr>
            <p:cNvPr id="29" name="Rounded Rectangle 28"/>
            <p:cNvSpPr/>
            <p:nvPr/>
          </p:nvSpPr>
          <p:spPr bwMode="auto">
            <a:xfrm>
              <a:off x="5411416" y="2987283"/>
              <a:ext cx="2743200" cy="638782"/>
            </a:xfrm>
            <a:prstGeom prst="roundRect">
              <a:avLst>
                <a:gd name="adj" fmla="val 9753"/>
              </a:avLst>
            </a:prstGeom>
            <a:gradFill flip="none" rotWithShape="1">
              <a:gsLst>
                <a:gs pos="0">
                  <a:schemeClr val="accent3">
                    <a:lumMod val="20000"/>
                    <a:lumOff val="80000"/>
                  </a:schemeClr>
                </a:gs>
                <a:gs pos="50000">
                  <a:srgbClr val="FFFFFF"/>
                </a:gs>
                <a:gs pos="100000">
                  <a:schemeClr val="accent3">
                    <a:lumMod val="20000"/>
                    <a:lumOff val="80000"/>
                  </a:schemeClr>
                </a:gs>
              </a:gsLst>
              <a:lin ang="5400000" scaled="1"/>
              <a:tileRect/>
            </a:gradFill>
            <a:ln w="28575" cap="flat" cmpd="sng" algn="ctr">
              <a:solidFill>
                <a:schemeClr val="accent1">
                  <a:lumMod val="40000"/>
                  <a:lumOff val="60000"/>
                </a:schemeClr>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defTabSz="342900" fontAlgn="auto">
                <a:spcBef>
                  <a:spcPct val="20000"/>
                </a:spcBef>
                <a:spcAft>
                  <a:spcPts val="0"/>
                </a:spcAft>
                <a:buClr>
                  <a:srgbClr val="FF0000"/>
                </a:buClr>
              </a:pPr>
              <a:endParaRPr lang="en-US" sz="2100" b="1" kern="0" dirty="0">
                <a:latin typeface="Oracle Sans" panose="020B0503020204020204" pitchFamily="34" charset="0"/>
                <a:cs typeface="Oracle Sans" panose="020B0503020204020204" pitchFamily="34" charset="0"/>
              </a:endParaRPr>
            </a:p>
          </p:txBody>
        </p:sp>
        <p:sp>
          <p:nvSpPr>
            <p:cNvPr id="30" name="TextBox 29"/>
            <p:cNvSpPr txBox="1"/>
            <p:nvPr/>
          </p:nvSpPr>
          <p:spPr>
            <a:xfrm>
              <a:off x="5682579" y="3296588"/>
              <a:ext cx="221688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100" dirty="0">
                  <a:solidFill>
                    <a:srgbClr val="000000"/>
                  </a:solidFill>
                  <a:latin typeface="+mn-lt"/>
                  <a:cs typeface="Oracle Sans" panose="020B0503020204020204" pitchFamily="34" charset="0"/>
                </a:rPr>
                <a:t>When was Davies hired?</a:t>
              </a:r>
            </a:p>
          </p:txBody>
        </p:sp>
        <p:sp>
          <p:nvSpPr>
            <p:cNvPr id="31" name="TextBox 30"/>
            <p:cNvSpPr txBox="1"/>
            <p:nvPr/>
          </p:nvSpPr>
          <p:spPr>
            <a:xfrm>
              <a:off x="5682579" y="3019455"/>
              <a:ext cx="1219200"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100" b="1" dirty="0">
                  <a:solidFill>
                    <a:schemeClr val="tx1">
                      <a:lumMod val="50000"/>
                    </a:schemeClr>
                  </a:solidFill>
                  <a:latin typeface="+mn-lt"/>
                  <a:cs typeface="Oracle Sans" panose="020B0503020204020204" pitchFamily="34" charset="0"/>
                </a:rPr>
                <a:t>Sub Query:</a:t>
              </a:r>
              <a:endParaRPr lang="en-US" altLang="en-US" sz="3000" b="1" dirty="0">
                <a:solidFill>
                  <a:schemeClr val="tx1">
                    <a:lumMod val="50000"/>
                  </a:schemeClr>
                </a:solidFill>
                <a:latin typeface="+mn-lt"/>
                <a:cs typeface="Oracle Sans" panose="020B0503020204020204" pitchFamily="34" charset="0"/>
              </a:endParaRPr>
            </a:p>
          </p:txBody>
        </p:sp>
        <p:grpSp>
          <p:nvGrpSpPr>
            <p:cNvPr id="32" name="Group 31"/>
            <p:cNvGrpSpPr/>
            <p:nvPr/>
          </p:nvGrpSpPr>
          <p:grpSpPr>
            <a:xfrm rot="20341566">
              <a:off x="4617373" y="2811296"/>
              <a:ext cx="1046997" cy="1054239"/>
              <a:chOff x="3352805" y="2057399"/>
              <a:chExt cx="1728438" cy="1740397"/>
            </a:xfrm>
          </p:grpSpPr>
          <p:sp>
            <p:nvSpPr>
              <p:cNvPr id="33" name="Oval 32"/>
              <p:cNvSpPr/>
              <p:nvPr/>
            </p:nvSpPr>
            <p:spPr bwMode="auto">
              <a:xfrm rot="3611001" flipH="1">
                <a:off x="3352804" y="2057400"/>
                <a:ext cx="1728439" cy="1728438"/>
              </a:xfrm>
              <a:prstGeom prst="ellipse">
                <a:avLst/>
              </a:prstGeom>
              <a:gradFill flip="none" rotWithShape="1">
                <a:gsLst>
                  <a:gs pos="83000">
                    <a:schemeClr val="bg1"/>
                  </a:gs>
                  <a:gs pos="100000">
                    <a:schemeClr val="accent1">
                      <a:lumMod val="40000"/>
                      <a:lumOff val="60000"/>
                    </a:schemeClr>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34" name="Oval 33"/>
              <p:cNvSpPr/>
              <p:nvPr/>
            </p:nvSpPr>
            <p:spPr bwMode="auto">
              <a:xfrm rot="3611001" flipH="1">
                <a:off x="3447916" y="2188451"/>
                <a:ext cx="1609344" cy="1609345"/>
              </a:xfrm>
              <a:prstGeom prst="ellipse">
                <a:avLst/>
              </a:prstGeom>
              <a:solidFill>
                <a:schemeClr val="bg1"/>
              </a:solidFill>
              <a:ln w="19050" cap="flat" cmpd="sng" algn="ctr">
                <a:solidFill>
                  <a:schemeClr val="bg1"/>
                </a:solidFill>
                <a:prstDash val="solid"/>
                <a:round/>
                <a:headEnd type="none" w="sm" len="sm"/>
                <a:tailEnd type="none" w="sm" len="sm"/>
              </a:ln>
              <a:effectLst>
                <a:innerShdw blurRad="457200" dist="190500" dir="18000000">
                  <a:schemeClr val="bg1">
                    <a:lumMod val="85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grpSp>
        <p:pic>
          <p:nvPicPr>
            <p:cNvPr id="35" name="Picture 3" descr="D:\OU Graphics_2016\06June\Daniel_Graphic Icon Creation\Icons\Services-and-Java-Developer.png"/>
            <p:cNvPicPr>
              <a:picLocks noChangeAspect="1" noChangeArrowheads="1"/>
            </p:cNvPicPr>
            <p:nvPr/>
          </p:nvPicPr>
          <p:blipFill>
            <a:blip r:embed="rId5" cstate="print"/>
            <a:srcRect/>
            <a:stretch>
              <a:fillRect/>
            </a:stretch>
          </p:blipFill>
          <p:spPr bwMode="auto">
            <a:xfrm flipH="1">
              <a:off x="4769218" y="2957364"/>
              <a:ext cx="816089" cy="755338"/>
            </a:xfrm>
            <a:prstGeom prst="rect">
              <a:avLst/>
            </a:prstGeom>
            <a:noFill/>
          </p:spPr>
        </p:pic>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08473" y="2437312"/>
              <a:ext cx="747865" cy="747865"/>
            </a:xfrm>
            <a:prstGeom prst="rect">
              <a:avLst/>
            </a:prstGeom>
          </p:spPr>
        </p:pic>
      </p:grpSp>
      <p:sp>
        <p:nvSpPr>
          <p:cNvPr id="37" name="Content Placeholder 2">
            <a:extLst>
              <a:ext uri="{FF2B5EF4-FFF2-40B4-BE49-F238E27FC236}">
                <a16:creationId xmlns="" xmlns:a16="http://schemas.microsoft.com/office/drawing/2014/main" id="{F1FB31CC-3C20-483C-A798-21A0E390F7F7}"/>
              </a:ext>
            </a:extLst>
          </p:cNvPr>
          <p:cNvSpPr txBox="1">
            <a:spLocks/>
          </p:cNvSpPr>
          <p:nvPr/>
        </p:nvSpPr>
        <p:spPr bwMode="gray">
          <a:xfrm>
            <a:off x="3095625" y="7375748"/>
            <a:ext cx="12096750" cy="164136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50000"/>
                  </a:schemeClr>
                </a:solidFill>
                <a:latin typeface="Courier New" panose="02070309020205020404" pitchFamily="49" charset="0"/>
                <a:cs typeface="Oracle Sans" panose="020B0503020204020204" pitchFamily="34" charset="0"/>
              </a:rPr>
              <a:t>SELECT last_name, hire_date</a:t>
            </a:r>
          </a:p>
          <a:p>
            <a:pPr eaLnBrk="1" hangingPunct="1">
              <a:defRPr/>
            </a:pPr>
            <a:r>
              <a:rPr lang="en-US" altLang="en-US" b="1" dirty="0">
                <a:solidFill>
                  <a:schemeClr val="tx1">
                    <a:lumMod val="50000"/>
                  </a:schemeClr>
                </a:solidFill>
                <a:latin typeface="Courier New" panose="02070309020205020404" pitchFamily="49" charset="0"/>
                <a:cs typeface="Oracle Sans" panose="020B0503020204020204" pitchFamily="34" charset="0"/>
              </a:rPr>
              <a:t>FROM   employees </a:t>
            </a:r>
          </a:p>
          <a:p>
            <a:pPr eaLnBrk="1" hangingPunct="1">
              <a:defRPr/>
            </a:pPr>
            <a:r>
              <a:rPr lang="en-US" altLang="en-US" b="1" dirty="0">
                <a:solidFill>
                  <a:schemeClr val="tx1">
                    <a:lumMod val="50000"/>
                  </a:schemeClr>
                </a:solidFill>
                <a:latin typeface="Courier New" panose="02070309020205020404" pitchFamily="49" charset="0"/>
                <a:cs typeface="Oracle Sans" panose="020B0503020204020204" pitchFamily="34" charset="0"/>
              </a:rPr>
              <a:t>WHERE  hire_date &gt; (SELECT hire_date </a:t>
            </a:r>
          </a:p>
          <a:p>
            <a:pPr eaLnBrk="1" hangingPunct="1">
              <a:defRPr/>
            </a:pPr>
            <a:r>
              <a:rPr lang="en-US" altLang="en-US" b="1" dirty="0">
                <a:solidFill>
                  <a:schemeClr val="tx1">
                    <a:lumMod val="50000"/>
                  </a:schemeClr>
                </a:solidFill>
                <a:latin typeface="Courier New" panose="02070309020205020404" pitchFamily="49" charset="0"/>
                <a:cs typeface="Oracle Sans" panose="020B0503020204020204" pitchFamily="34" charset="0"/>
              </a:rPr>
              <a:t>                    FROM   employees</a:t>
            </a:r>
          </a:p>
          <a:p>
            <a:pPr eaLnBrk="1" hangingPunct="1">
              <a:defRPr/>
            </a:pPr>
            <a:r>
              <a:rPr lang="en-US" altLang="en-US" b="1" dirty="0">
                <a:solidFill>
                  <a:schemeClr val="tx1">
                    <a:lumMod val="50000"/>
                  </a:schemeClr>
                </a:solidFill>
                <a:latin typeface="Courier New" panose="02070309020205020404" pitchFamily="49" charset="0"/>
                <a:cs typeface="Oracle Sans" panose="020B0503020204020204" pitchFamily="34" charset="0"/>
              </a:rPr>
              <a:t>                    WHERE  last_name = 'Davies');</a:t>
            </a:r>
          </a:p>
        </p:txBody>
      </p:sp>
    </p:spTree>
    <p:custDataLst>
      <p:tags r:id="rId1"/>
    </p:custDataLst>
    <p:extLst>
      <p:ext uri="{BB962C8B-B14F-4D97-AF65-F5344CB8AC3E}">
        <p14:creationId xmlns:p14="http://schemas.microsoft.com/office/powerpoint/2010/main" val="301283131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1019799" y="5115061"/>
            <a:ext cx="7303517" cy="3668748"/>
            <a:chOff x="573215" y="3721867"/>
            <a:chExt cx="3815118" cy="1916434"/>
          </a:xfrm>
        </p:grpSpPr>
        <p:sp>
          <p:nvSpPr>
            <p:cNvPr id="16" name="Rectangle 2"/>
            <p:cNvSpPr>
              <a:spLocks noChangeArrowheads="1"/>
            </p:cNvSpPr>
            <p:nvPr/>
          </p:nvSpPr>
          <p:spPr bwMode="auto">
            <a:xfrm>
              <a:off x="1715036" y="3721867"/>
              <a:ext cx="2673297" cy="1916434"/>
            </a:xfrm>
            <a:prstGeom prst="rect">
              <a:avLst/>
            </a:prstGeom>
            <a:gradFill flip="none" rotWithShape="1">
              <a:gsLst>
                <a:gs pos="0">
                  <a:srgbClr val="D0DEF0"/>
                </a:gs>
                <a:gs pos="100000">
                  <a:srgbClr val="DCE3E4"/>
                </a:gs>
              </a:gsLst>
              <a:lin ang="0" scaled="1"/>
              <a:tileRect/>
            </a:gra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sp>
          <p:nvSpPr>
            <p:cNvPr id="17"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grpSp>
      <p:sp>
        <p:nvSpPr>
          <p:cNvPr id="1843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Rules and Guidelines for Using Subqueries</a:t>
            </a:r>
          </a:p>
        </p:txBody>
      </p:sp>
      <p:sp>
        <p:nvSpPr>
          <p:cNvPr id="18435" name="Content Placeholder 2"/>
          <p:cNvSpPr>
            <a:spLocks noGrp="1"/>
          </p:cNvSpPr>
          <p:nvPr>
            <p:ph idx="1"/>
          </p:nvPr>
        </p:nvSpPr>
        <p:spPr>
          <a:xfrm>
            <a:off x="933450" y="2479204"/>
            <a:ext cx="16059421" cy="2718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Enclose subqueries in parentheses.</a:t>
            </a:r>
          </a:p>
          <a:p>
            <a:pPr lvl="1"/>
            <a:r>
              <a:rPr lang="en-US" altLang="en-US" dirty="0">
                <a:latin typeface="+mn-lt"/>
                <a:cs typeface="Oracle Sans" panose="020B0503020204020204" pitchFamily="34" charset="0"/>
              </a:rPr>
              <a:t>Place subqueries on the right side of the comparison condition for readability. (However, the subquery can appear on either side of the comparison operator.)</a:t>
            </a:r>
          </a:p>
          <a:p>
            <a:pPr lvl="1"/>
            <a:r>
              <a:rPr lang="en-US" altLang="en-US" dirty="0">
                <a:latin typeface="+mn-lt"/>
                <a:cs typeface="Oracle Sans" panose="020B0503020204020204" pitchFamily="34" charset="0"/>
              </a:rPr>
              <a:t>Use single-row operators with single-row subqueries and multiple-row operators with multiple-row subqueries.</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68068" y="5503540"/>
            <a:ext cx="4333095" cy="2891790"/>
          </a:xfrm>
          <a:prstGeom prst="rect">
            <a:avLst/>
          </a:prstGeom>
          <a:noFill/>
          <a:ln w="28575">
            <a:solidFill>
              <a:schemeClr val="bg1"/>
            </a:solidFill>
            <a:miter lim="800000"/>
            <a:headEnd/>
            <a:tailEnd/>
          </a:ln>
        </p:spPr>
      </p:pic>
      <p:grpSp>
        <p:nvGrpSpPr>
          <p:cNvPr id="8" name="Group 7"/>
          <p:cNvGrpSpPr/>
          <p:nvPr/>
        </p:nvGrpSpPr>
        <p:grpSpPr>
          <a:xfrm>
            <a:off x="16519989" y="7000235"/>
            <a:ext cx="1543050" cy="1543050"/>
            <a:chOff x="7191119" y="3132752"/>
            <a:chExt cx="1028700" cy="1028700"/>
          </a:xfrm>
        </p:grpSpPr>
        <p:sp>
          <p:nvSpPr>
            <p:cNvPr id="9" name="Oval 8"/>
            <p:cNvSpPr/>
            <p:nvPr/>
          </p:nvSpPr>
          <p:spPr bwMode="auto">
            <a:xfrm>
              <a:off x="7191119" y="3132752"/>
              <a:ext cx="1028700" cy="1028700"/>
            </a:xfrm>
            <a:prstGeom prst="ellipse">
              <a:avLst/>
            </a:prstGeom>
            <a:solidFill>
              <a:schemeClr val="bg1">
                <a:lumMod val="95000"/>
              </a:schemeClr>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9130" y="3223229"/>
              <a:ext cx="1012678" cy="847747"/>
            </a:xfrm>
            <a:prstGeom prst="rect">
              <a:avLst/>
            </a:prstGeom>
          </p:spPr>
        </p:pic>
      </p:grpSp>
    </p:spTree>
    <p:custDataLst>
      <p:tags r:id="rId1"/>
    </p:custDataLst>
    <p:extLst>
      <p:ext uri="{BB962C8B-B14F-4D97-AF65-F5344CB8AC3E}">
        <p14:creationId xmlns:p14="http://schemas.microsoft.com/office/powerpoint/2010/main" val="128136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Types of Subqueries</a:t>
            </a:r>
          </a:p>
        </p:txBody>
      </p:sp>
      <p:sp>
        <p:nvSpPr>
          <p:cNvPr id="20483" name="Rectangle 23"/>
          <p:cNvSpPr>
            <a:spLocks noGrp="1" noChangeArrowheads="1"/>
          </p:cNvSpPr>
          <p:nvPr>
            <p:ph idx="1"/>
          </p:nvPr>
        </p:nvSpPr>
        <p:spPr>
          <a:xfrm>
            <a:off x="933451" y="2317206"/>
            <a:ext cx="16421100" cy="39139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Single-row subquery</a:t>
            </a:r>
          </a:p>
          <a:p>
            <a:pPr lvl="1">
              <a:spcBef>
                <a:spcPts val="22000"/>
              </a:spcBef>
            </a:pPr>
            <a:r>
              <a:rPr lang="en-US" altLang="en-US" dirty="0">
                <a:latin typeface="+mn-lt"/>
                <a:cs typeface="Oracle Sans" panose="020B0503020204020204" pitchFamily="34" charset="0"/>
              </a:rPr>
              <a:t>Multiple-row subquery</a:t>
            </a:r>
          </a:p>
        </p:txBody>
      </p:sp>
      <p:sp>
        <p:nvSpPr>
          <p:cNvPr id="20484" name="Rectangle 4"/>
          <p:cNvSpPr>
            <a:spLocks noChangeArrowheads="1"/>
          </p:cNvSpPr>
          <p:nvPr/>
        </p:nvSpPr>
        <p:spPr bwMode="blackWhite">
          <a:xfrm>
            <a:off x="1635920" y="3311714"/>
            <a:ext cx="2931320" cy="1554956"/>
          </a:xfrm>
          <a:prstGeom prst="rect">
            <a:avLst/>
          </a:prstGeom>
          <a:solidFill>
            <a:srgbClr val="FFFFCC"/>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mn-lt"/>
              <a:cs typeface="Oracle Sans" panose="020B0503020204020204" pitchFamily="34" charset="0"/>
            </a:endParaRPr>
          </a:p>
        </p:txBody>
      </p:sp>
      <p:sp>
        <p:nvSpPr>
          <p:cNvPr id="20485" name="Rectangle 5"/>
          <p:cNvSpPr>
            <a:spLocks noChangeArrowheads="1"/>
          </p:cNvSpPr>
          <p:nvPr/>
        </p:nvSpPr>
        <p:spPr bwMode="auto">
          <a:xfrm>
            <a:off x="1600200" y="3309332"/>
            <a:ext cx="1464248" cy="41646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solidFill>
                  <a:srgbClr val="000000"/>
                </a:solidFill>
                <a:latin typeface="+mn-lt"/>
                <a:cs typeface="Oracle Sans" panose="020B0503020204020204" pitchFamily="34" charset="0"/>
              </a:rPr>
              <a:t>Main query</a:t>
            </a:r>
          </a:p>
        </p:txBody>
      </p:sp>
      <p:sp>
        <p:nvSpPr>
          <p:cNvPr id="20486" name="Rectangle 6"/>
          <p:cNvSpPr>
            <a:spLocks noChangeArrowheads="1"/>
          </p:cNvSpPr>
          <p:nvPr/>
        </p:nvSpPr>
        <p:spPr bwMode="blackWhite">
          <a:xfrm>
            <a:off x="2193131" y="3954650"/>
            <a:ext cx="2135982" cy="826293"/>
          </a:xfrm>
          <a:prstGeom prst="rect">
            <a:avLst/>
          </a:prstGeom>
          <a:solidFill>
            <a:schemeClr val="accent1">
              <a:lumMod val="60000"/>
              <a:lumOff val="40000"/>
            </a:schemeClr>
          </a:solidFill>
          <a:ln w="2857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r>
              <a:rPr lang="en-US" altLang="en-US" dirty="0">
                <a:solidFill>
                  <a:schemeClr val="bg1"/>
                </a:solidFill>
                <a:latin typeface="+mn-lt"/>
                <a:cs typeface="Oracle Sans" panose="020B0503020204020204" pitchFamily="34" charset="0"/>
              </a:rPr>
              <a:t>Subquery</a:t>
            </a:r>
          </a:p>
        </p:txBody>
      </p:sp>
      <p:sp>
        <p:nvSpPr>
          <p:cNvPr id="318471" name="Rectangle 7"/>
          <p:cNvSpPr>
            <a:spLocks noChangeArrowheads="1"/>
          </p:cNvSpPr>
          <p:nvPr/>
        </p:nvSpPr>
        <p:spPr bwMode="auto">
          <a:xfrm>
            <a:off x="6846095" y="4061807"/>
            <a:ext cx="423863" cy="778670"/>
          </a:xfrm>
          <a:prstGeom prst="rect">
            <a:avLst/>
          </a:prstGeom>
          <a:noFill/>
          <a:ln w="9525">
            <a:noFill/>
            <a:miter lim="800000"/>
            <a:headEnd/>
            <a:tailEnd/>
          </a:ln>
          <a:effectLst/>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spcBef>
                <a:spcPct val="50000"/>
              </a:spcBef>
              <a:defRPr/>
            </a:pPr>
            <a:r>
              <a:rPr lang="en-US" sz="4200" dirty="0">
                <a:solidFill>
                  <a:srgbClr val="D3EAF8"/>
                </a:solidFill>
                <a:effectLst>
                  <a:outerShdw blurRad="38100" dist="38100" dir="2700000" algn="tl">
                    <a:srgbClr val="C0C0C0"/>
                  </a:outerShdw>
                </a:effectLst>
                <a:latin typeface="+mn-lt"/>
                <a:cs typeface="Oracle Sans" panose="020B0503020204020204" pitchFamily="34" charset="0"/>
              </a:rPr>
              <a:t> </a:t>
            </a:r>
          </a:p>
        </p:txBody>
      </p:sp>
      <p:sp>
        <p:nvSpPr>
          <p:cNvPr id="20488" name="Line 8"/>
          <p:cNvSpPr>
            <a:spLocks noChangeShapeType="1"/>
          </p:cNvSpPr>
          <p:nvPr/>
        </p:nvSpPr>
        <p:spPr bwMode="auto">
          <a:xfrm>
            <a:off x="4341018" y="4445188"/>
            <a:ext cx="3209925"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mn-lt"/>
              <a:cs typeface="Oracle Sans" panose="020B0503020204020204" pitchFamily="34" charset="0"/>
            </a:endParaRPr>
          </a:p>
        </p:txBody>
      </p:sp>
      <p:sp>
        <p:nvSpPr>
          <p:cNvPr id="20489" name="Rectangle 9"/>
          <p:cNvSpPr>
            <a:spLocks noChangeArrowheads="1"/>
          </p:cNvSpPr>
          <p:nvPr/>
        </p:nvSpPr>
        <p:spPr bwMode="auto">
          <a:xfrm>
            <a:off x="5179218" y="3891852"/>
            <a:ext cx="1030028" cy="41646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spcBef>
                <a:spcPct val="50000"/>
              </a:spcBef>
            </a:pPr>
            <a:r>
              <a:rPr lang="en-US" altLang="en-US" dirty="0">
                <a:latin typeface="+mn-lt"/>
                <a:cs typeface="Oracle Sans" panose="020B0503020204020204" pitchFamily="34" charset="0"/>
              </a:rPr>
              <a:t>returns</a:t>
            </a:r>
          </a:p>
        </p:txBody>
      </p:sp>
      <p:sp>
        <p:nvSpPr>
          <p:cNvPr id="20490" name="Rectangle 10"/>
          <p:cNvSpPr>
            <a:spLocks noChangeArrowheads="1"/>
          </p:cNvSpPr>
          <p:nvPr/>
        </p:nvSpPr>
        <p:spPr bwMode="auto">
          <a:xfrm>
            <a:off x="7715249" y="4222982"/>
            <a:ext cx="1368966" cy="41646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spcBef>
                <a:spcPct val="50000"/>
              </a:spcBef>
            </a:pPr>
            <a:r>
              <a:rPr lang="en-US" altLang="en-US" dirty="0">
                <a:latin typeface="Courier New" panose="02070309020205020404" pitchFamily="49" charset="0"/>
                <a:cs typeface="Courier New" panose="02070309020205020404" pitchFamily="49" charset="0"/>
              </a:rPr>
              <a:t>ST_CLERK</a:t>
            </a:r>
          </a:p>
        </p:txBody>
      </p:sp>
      <p:sp>
        <p:nvSpPr>
          <p:cNvPr id="18" name="TextBox 17"/>
          <p:cNvSpPr txBox="1"/>
          <p:nvPr/>
        </p:nvSpPr>
        <p:spPr>
          <a:xfrm>
            <a:off x="9751218" y="4246547"/>
            <a:ext cx="194310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n-lt"/>
                <a:cs typeface="Oracle Sans" panose="020B0503020204020204" pitchFamily="34" charset="0"/>
              </a:rPr>
              <a:t>(one row)</a:t>
            </a:r>
          </a:p>
        </p:txBody>
      </p:sp>
      <p:sp>
        <p:nvSpPr>
          <p:cNvPr id="20491" name="Rectangle 11"/>
          <p:cNvSpPr>
            <a:spLocks noChangeArrowheads="1"/>
          </p:cNvSpPr>
          <p:nvPr/>
        </p:nvSpPr>
        <p:spPr bwMode="auto">
          <a:xfrm>
            <a:off x="7715249" y="7421835"/>
            <a:ext cx="1381790" cy="6934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r>
              <a:rPr lang="en-US" altLang="en-US" dirty="0">
                <a:latin typeface="Courier New" pitchFamily="49" charset="0"/>
                <a:cs typeface="Oracle Sans" panose="020B0503020204020204" pitchFamily="34" charset="0"/>
              </a:rPr>
              <a:t>ST_CLERK</a:t>
            </a:r>
          </a:p>
          <a:p>
            <a:pPr defTabSz="1233488"/>
            <a:r>
              <a:rPr lang="en-US" altLang="en-US" dirty="0">
                <a:latin typeface="Courier New" pitchFamily="49" charset="0"/>
                <a:cs typeface="Oracle Sans" panose="020B0503020204020204" pitchFamily="34" charset="0"/>
              </a:rPr>
              <a:t>SA_MAN</a:t>
            </a:r>
          </a:p>
        </p:txBody>
      </p:sp>
      <p:sp>
        <p:nvSpPr>
          <p:cNvPr id="20492" name="Rectangle 12"/>
          <p:cNvSpPr>
            <a:spLocks noChangeArrowheads="1"/>
          </p:cNvSpPr>
          <p:nvPr/>
        </p:nvSpPr>
        <p:spPr bwMode="blackWhite">
          <a:xfrm>
            <a:off x="1635920" y="6637262"/>
            <a:ext cx="2931320" cy="1554957"/>
          </a:xfrm>
          <a:prstGeom prst="rect">
            <a:avLst/>
          </a:prstGeom>
          <a:solidFill>
            <a:srgbClr val="FFFFCC"/>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20493" name="Rectangle 13"/>
          <p:cNvSpPr>
            <a:spLocks noChangeArrowheads="1"/>
          </p:cNvSpPr>
          <p:nvPr/>
        </p:nvSpPr>
        <p:spPr bwMode="auto">
          <a:xfrm>
            <a:off x="1600200" y="6634881"/>
            <a:ext cx="1464248" cy="41646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solidFill>
                  <a:srgbClr val="000000"/>
                </a:solidFill>
                <a:latin typeface="+mn-lt"/>
                <a:cs typeface="Oracle Sans" panose="020B0503020204020204" pitchFamily="34" charset="0"/>
              </a:rPr>
              <a:t>Main query</a:t>
            </a:r>
          </a:p>
        </p:txBody>
      </p:sp>
      <p:sp>
        <p:nvSpPr>
          <p:cNvPr id="20494" name="Rectangle 14"/>
          <p:cNvSpPr>
            <a:spLocks noChangeArrowheads="1"/>
          </p:cNvSpPr>
          <p:nvPr/>
        </p:nvSpPr>
        <p:spPr bwMode="blackWhite">
          <a:xfrm>
            <a:off x="2193131" y="7277819"/>
            <a:ext cx="2135982" cy="826293"/>
          </a:xfrm>
          <a:prstGeom prst="rect">
            <a:avLst/>
          </a:prstGeom>
          <a:solidFill>
            <a:schemeClr val="accent1">
              <a:lumMod val="60000"/>
              <a:lumOff val="40000"/>
            </a:schemeClr>
          </a:solidFill>
          <a:ln w="2857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r>
              <a:rPr lang="en-US" altLang="en-US" dirty="0">
                <a:solidFill>
                  <a:schemeClr val="bg1"/>
                </a:solidFill>
                <a:latin typeface="+mn-lt"/>
                <a:cs typeface="Oracle Sans" panose="020B0503020204020204" pitchFamily="34" charset="0"/>
              </a:rPr>
              <a:t>Subquery</a:t>
            </a:r>
          </a:p>
        </p:txBody>
      </p:sp>
      <p:sp>
        <p:nvSpPr>
          <p:cNvPr id="318479" name="Rectangle 15"/>
          <p:cNvSpPr>
            <a:spLocks noChangeArrowheads="1"/>
          </p:cNvSpPr>
          <p:nvPr/>
        </p:nvSpPr>
        <p:spPr bwMode="auto">
          <a:xfrm>
            <a:off x="6846095" y="6958731"/>
            <a:ext cx="423863" cy="778668"/>
          </a:xfrm>
          <a:prstGeom prst="rect">
            <a:avLst/>
          </a:prstGeom>
          <a:noFill/>
          <a:ln w="9525">
            <a:noFill/>
            <a:miter lim="800000"/>
            <a:headEnd/>
            <a:tailEnd/>
          </a:ln>
          <a:effectLst/>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spcBef>
                <a:spcPct val="50000"/>
              </a:spcBef>
              <a:defRPr/>
            </a:pPr>
            <a:r>
              <a:rPr lang="en-US" sz="4200" dirty="0">
                <a:solidFill>
                  <a:srgbClr val="D3EAF8"/>
                </a:solidFill>
                <a:effectLst>
                  <a:outerShdw blurRad="38100" dist="38100" dir="2700000" algn="tl">
                    <a:srgbClr val="C0C0C0"/>
                  </a:outerShdw>
                </a:effectLst>
                <a:latin typeface="Oracle Sans" panose="020B0503020204020204" pitchFamily="34" charset="0"/>
                <a:cs typeface="Oracle Sans" panose="020B0503020204020204" pitchFamily="34" charset="0"/>
              </a:rPr>
              <a:t> </a:t>
            </a:r>
          </a:p>
        </p:txBody>
      </p:sp>
      <p:sp>
        <p:nvSpPr>
          <p:cNvPr id="20496" name="Line 16"/>
          <p:cNvSpPr>
            <a:spLocks noChangeShapeType="1"/>
          </p:cNvSpPr>
          <p:nvPr/>
        </p:nvSpPr>
        <p:spPr bwMode="auto">
          <a:xfrm>
            <a:off x="4341018" y="7556424"/>
            <a:ext cx="3209925"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0497" name="Rectangle 17"/>
          <p:cNvSpPr>
            <a:spLocks noChangeArrowheads="1"/>
          </p:cNvSpPr>
          <p:nvPr/>
        </p:nvSpPr>
        <p:spPr bwMode="auto">
          <a:xfrm>
            <a:off x="5179218" y="7003782"/>
            <a:ext cx="1030028" cy="41646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spcBef>
                <a:spcPct val="50000"/>
              </a:spcBef>
            </a:pPr>
            <a:r>
              <a:rPr lang="en-US" altLang="en-US" dirty="0">
                <a:latin typeface="+mn-lt"/>
                <a:cs typeface="Oracle Sans" panose="020B0503020204020204" pitchFamily="34" charset="0"/>
              </a:rPr>
              <a:t>returns</a:t>
            </a:r>
          </a:p>
        </p:txBody>
      </p:sp>
      <p:sp>
        <p:nvSpPr>
          <p:cNvPr id="19" name="TextBox 18"/>
          <p:cNvSpPr txBox="1"/>
          <p:nvPr/>
        </p:nvSpPr>
        <p:spPr>
          <a:xfrm>
            <a:off x="9751218" y="7481832"/>
            <a:ext cx="251460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n-lt"/>
                <a:cs typeface="Oracle Sans" panose="020B0503020204020204" pitchFamily="34" charset="0"/>
              </a:rPr>
              <a:t>(multiple rows)</a:t>
            </a:r>
          </a:p>
        </p:txBody>
      </p:sp>
      <p:sp>
        <p:nvSpPr>
          <p:cNvPr id="20" name="Line 16"/>
          <p:cNvSpPr>
            <a:spLocks noChangeShapeType="1"/>
          </p:cNvSpPr>
          <p:nvPr/>
        </p:nvSpPr>
        <p:spPr bwMode="auto">
          <a:xfrm>
            <a:off x="4344828" y="7945044"/>
            <a:ext cx="3209925"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164693195"/>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2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103</TotalTime>
  <Words>3107</Words>
  <Application>Microsoft Office PowerPoint</Application>
  <PresentationFormat>Custom</PresentationFormat>
  <Paragraphs>375</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Georgia</vt:lpstr>
      <vt:lpstr>LavosHandy™</vt:lpstr>
      <vt:lpstr>Oracle Sans</vt:lpstr>
      <vt:lpstr>Times New Roman</vt:lpstr>
      <vt:lpstr>OU Redwood PowerPoint Template</vt:lpstr>
      <vt:lpstr>Using Subqueries to Solve Queries</vt:lpstr>
      <vt:lpstr>Course Roadmap</vt:lpstr>
      <vt:lpstr>Objectives</vt:lpstr>
      <vt:lpstr>Lesson Agenda</vt:lpstr>
      <vt:lpstr>Using a Subquery to Solve a Problem</vt:lpstr>
      <vt:lpstr>Subquery Syntax</vt:lpstr>
      <vt:lpstr>Using a Subquery</vt:lpstr>
      <vt:lpstr>Rules and Guidelines for Using Subqueries</vt:lpstr>
      <vt:lpstr>Types of Subqueries</vt:lpstr>
      <vt:lpstr>Lesson Agenda</vt:lpstr>
      <vt:lpstr>Single-Row Subqueries</vt:lpstr>
      <vt:lpstr>Executing Single-Row Subqueries</vt:lpstr>
      <vt:lpstr>Using Group Functions in a Subquery</vt:lpstr>
      <vt:lpstr>HAVING Clause with Subqueries</vt:lpstr>
      <vt:lpstr>What Is Wrong with This Statement?</vt:lpstr>
      <vt:lpstr>No Rows Returned by the Inner Query</vt:lpstr>
      <vt:lpstr>Lesson Agenda</vt:lpstr>
      <vt:lpstr>Multiple-Row Subqueries</vt:lpstr>
      <vt:lpstr>Using the ANY Operator in Multiple-Row Subqueries</vt:lpstr>
      <vt:lpstr>Using the ALL Operator in Multiple-Row Subqueries</vt:lpstr>
      <vt:lpstr>Multiple-Column Subqueries</vt:lpstr>
      <vt:lpstr>Multiple-Column Subquery: Example</vt:lpstr>
      <vt:lpstr>Lesson Agenda</vt:lpstr>
      <vt:lpstr>Null Values in a Subquery</vt:lpstr>
      <vt:lpstr>Summary</vt:lpstr>
      <vt:lpstr>Practice 8: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Pavithran Adka</cp:lastModifiedBy>
  <cp:revision>45</cp:revision>
  <cp:lastPrinted>2002-03-28T23:57:22Z</cp:lastPrinted>
  <dcterms:created xsi:type="dcterms:W3CDTF">2020-05-19T05:07:58Z</dcterms:created>
  <dcterms:modified xsi:type="dcterms:W3CDTF">2020-06-21T07:16:23Z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