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8"/>
  </p:notesMasterIdLst>
  <p:handoutMasterIdLst>
    <p:handoutMasterId r:id="rId39"/>
  </p:handout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9" r:id="rId35"/>
    <p:sldId id="320" r:id="rId36"/>
    <p:sldId id="321" r:id="rId37"/>
  </p:sldIdLst>
  <p:sldSz cx="18288000" cy="10287000"/>
  <p:notesSz cx="7772400" cy="10058400"/>
  <p:custDataLst>
    <p:tags r:id="rId40"/>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1516" userDrawn="1">
          <p15:clr>
            <a:srgbClr val="A4A3A4"/>
          </p15:clr>
        </p15:guide>
        <p15:guide id="6" pos="5760">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C74634"/>
    <a:srgbClr val="D1350F"/>
    <a:srgbClr val="FFFFFF"/>
    <a:srgbClr val="FDE8E3"/>
    <a:srgbClr val="572B16"/>
    <a:srgbClr val="E0E2E1"/>
    <a:srgbClr val="D8E1E6"/>
    <a:srgbClr val="5A869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099" autoAdjust="0"/>
    <p:restoredTop sz="94434" autoAdjust="0"/>
  </p:normalViewPr>
  <p:slideViewPr>
    <p:cSldViewPr showGuides="1">
      <p:cViewPr varScale="1">
        <p:scale>
          <a:sx n="48" d="100"/>
          <a:sy n="48" d="100"/>
        </p:scale>
        <p:origin x="576" y="36"/>
      </p:cViewPr>
      <p:guideLst>
        <p:guide orient="horz" pos="1516"/>
        <p:guide pos="5760"/>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8" d="100"/>
          <a:sy n="48" d="100"/>
        </p:scale>
        <p:origin x="36" y="36"/>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9 -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9 -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23.png"/></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4.emf"/><Relationship Id="rId4" Type="http://schemas.openxmlformats.org/officeDocument/2006/relationships/oleObject" Target="../embeddings/oleObject1.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457200" y="457200"/>
            <a:ext cx="6858000" cy="3859213"/>
          </a:xfrm>
          <a:ln/>
        </p:spPr>
      </p:sp>
      <p:sp>
        <p:nvSpPr>
          <p:cNvPr id="7171" name="Rectangle 3"/>
          <p:cNvSpPr>
            <a:spLocks noGrp="1" noChangeArrowheads="1"/>
          </p:cNvSpPr>
          <p:nvPr>
            <p:ph type="body" idx="1"/>
          </p:nvPr>
        </p:nvSpPr>
        <p:spPr>
          <a:noFill/>
          <a:ln/>
        </p:spPr>
        <p:txBody>
          <a:bodyPr/>
          <a:lstStyle/>
          <a:p>
            <a:pPr eaLnBrk="1" hangingPunct="1"/>
            <a:endParaRPr lang="en-US" altLang="en-US" dirty="0"/>
          </a:p>
        </p:txBody>
      </p:sp>
    </p:spTree>
    <p:extLst>
      <p:ext uri="{BB962C8B-B14F-4D97-AF65-F5344CB8AC3E}">
        <p14:creationId xmlns:p14="http://schemas.microsoft.com/office/powerpoint/2010/main" val="310403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325297" y="486836"/>
            <a:ext cx="7115876" cy="9726940"/>
          </a:xfrm>
        </p:spPr>
        <p:txBody>
          <a:bodyPr>
            <a:normAutofit/>
          </a:bodyPr>
          <a:lstStyle/>
          <a:p>
            <a:pPr lvl="1"/>
            <a:r>
              <a:rPr lang="en-US" altLang="en-US" dirty="0">
                <a:latin typeface="Courier New" pitchFamily="49" charset="0"/>
                <a:cs typeface="Courier New" pitchFamily="49" charset="0"/>
              </a:rPr>
              <a:t>DESCRIBE employees</a:t>
            </a:r>
          </a:p>
        </p:txBody>
      </p:sp>
      <p:pic>
        <p:nvPicPr>
          <p:cNvPr id="8" name="Picture 7"/>
          <p:cNvPicPr>
            <a:picLocks noChangeAspect="1" noChangeArrowheads="1"/>
          </p:cNvPicPr>
          <p:nvPr/>
        </p:nvPicPr>
        <p:blipFill>
          <a:blip r:embed="rId3"/>
          <a:srcRect/>
          <a:stretch>
            <a:fillRect/>
          </a:stretch>
        </p:blipFill>
        <p:spPr bwMode="auto">
          <a:xfrm>
            <a:off x="836540" y="900559"/>
            <a:ext cx="3669124" cy="2874565"/>
          </a:xfrm>
          <a:prstGeom prst="rect">
            <a:avLst/>
          </a:prstGeom>
          <a:noFill/>
          <a:ln w="28575">
            <a:noFill/>
            <a:miter lim="800000"/>
            <a:headEnd type="none" w="sm" len="sm"/>
            <a:tailEnd type="none" w="sm" len="sm"/>
          </a:ln>
        </p:spPr>
      </p:pic>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491790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325297" y="486836"/>
            <a:ext cx="7115876" cy="10303004"/>
          </a:xfrm>
        </p:spPr>
        <p:txBody>
          <a:bodyPr>
            <a:normAutofit/>
          </a:bodyPr>
          <a:lstStyle/>
          <a:p>
            <a:pPr lvl="2">
              <a:buNone/>
            </a:pPr>
            <a:r>
              <a:rPr lang="en-US" altLang="en-US" dirty="0">
                <a:latin typeface="Courier New" pitchFamily="49" charset="0"/>
                <a:cs typeface="Courier New" pitchFamily="49" charset="0"/>
              </a:rPr>
              <a:t>SELECT </a:t>
            </a:r>
            <a:r>
              <a:rPr lang="en-US" altLang="en-US" dirty="0" err="1">
                <a:latin typeface="Courier New" pitchFamily="49" charset="0"/>
                <a:cs typeface="Courier New" pitchFamily="49" charset="0"/>
              </a:rPr>
              <a:t>employee_id</a:t>
            </a: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last_name</a:t>
            </a: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job_id</a:t>
            </a: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hire_date</a:t>
            </a:r>
            <a:r>
              <a:rPr lang="en-US" altLang="en-US" dirty="0">
                <a:latin typeface="Courier New" pitchFamily="49" charset="0"/>
                <a:cs typeface="Courier New" pitchFamily="49" charset="0"/>
              </a:rPr>
              <a:t>, </a:t>
            </a:r>
            <a:r>
              <a:rPr lang="en-US" altLang="en-US" dirty="0" err="1">
                <a:latin typeface="Courier New" pitchFamily="49" charset="0"/>
                <a:cs typeface="Courier New" pitchFamily="49" charset="0"/>
              </a:rPr>
              <a:t>department_id</a:t>
            </a:r>
            <a:r>
              <a:rPr lang="en-US" altLang="en-US" dirty="0">
                <a:latin typeface="Courier New" pitchFamily="49" charset="0"/>
                <a:cs typeface="Courier New" pitchFamily="49" charset="0"/>
              </a:rPr>
              <a:t> </a:t>
            </a:r>
          </a:p>
          <a:p>
            <a:pPr lvl="2">
              <a:buNone/>
            </a:pPr>
            <a:r>
              <a:rPr lang="en-US" altLang="en-US" dirty="0">
                <a:latin typeface="Courier New" pitchFamily="49" charset="0"/>
                <a:cs typeface="Courier New" pitchFamily="49" charset="0"/>
              </a:rPr>
              <a:t>FROM employees;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2">
              <a:buNone/>
            </a:pPr>
            <a:endParaRPr lang="en-US" altLang="en-US" dirty="0" smtClean="0">
              <a:latin typeface="Courier New" pitchFamily="49" charset="0"/>
              <a:cs typeface="Courier New" pitchFamily="49" charset="0"/>
            </a:endParaRPr>
          </a:p>
          <a:p>
            <a:pPr lvl="2">
              <a:buNone/>
            </a:pPr>
            <a:r>
              <a:rPr lang="en-US" altLang="en-US" dirty="0" smtClean="0">
                <a:latin typeface="Courier New" pitchFamily="49" charset="0"/>
                <a:cs typeface="Courier New" pitchFamily="49" charset="0"/>
              </a:rPr>
              <a:t>DESCRIBE </a:t>
            </a:r>
            <a:r>
              <a:rPr lang="en-US" altLang="en-US" dirty="0" err="1" smtClean="0">
                <a:latin typeface="Courier New" pitchFamily="49" charset="0"/>
                <a:cs typeface="Courier New" pitchFamily="49" charset="0"/>
              </a:rPr>
              <a:t>retired_employees</a:t>
            </a:r>
            <a:endParaRPr lang="en-US" altLang="en-US" dirty="0"/>
          </a:p>
        </p:txBody>
      </p:sp>
      <p:pic>
        <p:nvPicPr>
          <p:cNvPr id="13" name="Picture 7"/>
          <p:cNvPicPr>
            <a:picLocks noChangeAspect="1" noChangeArrowheads="1"/>
          </p:cNvPicPr>
          <p:nvPr/>
        </p:nvPicPr>
        <p:blipFill>
          <a:blip r:embed="rId3"/>
          <a:srcRect/>
          <a:stretch>
            <a:fillRect/>
          </a:stretch>
        </p:blipFill>
        <p:spPr bwMode="auto">
          <a:xfrm>
            <a:off x="921252" y="983133"/>
            <a:ext cx="5675758" cy="5098908"/>
          </a:xfrm>
          <a:prstGeom prst="rect">
            <a:avLst/>
          </a:prstGeom>
          <a:noFill/>
          <a:ln w="9525">
            <a:solidFill>
              <a:schemeClr val="tx1">
                <a:lumMod val="75000"/>
                <a:lumOff val="25000"/>
              </a:schemeClr>
            </a:solidFill>
            <a:miter lim="800000"/>
            <a:headEnd/>
            <a:tailEnd/>
          </a:ln>
        </p:spPr>
      </p:pic>
      <p:pic>
        <p:nvPicPr>
          <p:cNvPr id="14" name="Picture 7"/>
          <p:cNvPicPr>
            <a:picLocks noChangeAspect="1" noChangeArrowheads="1"/>
          </p:cNvPicPr>
          <p:nvPr/>
        </p:nvPicPr>
        <p:blipFill>
          <a:blip r:embed="rId4"/>
          <a:srcRect/>
          <a:stretch>
            <a:fillRect/>
          </a:stretch>
        </p:blipFill>
        <p:spPr bwMode="auto">
          <a:xfrm>
            <a:off x="921252" y="6901408"/>
            <a:ext cx="2689632" cy="1909496"/>
          </a:xfrm>
          <a:prstGeom prst="rect">
            <a:avLst/>
          </a:prstGeom>
          <a:noFill/>
          <a:ln w="9525">
            <a:solidFill>
              <a:schemeClr val="tx1"/>
            </a:solidFill>
            <a:miter lim="800000"/>
            <a:headEnd type="none" w="sm" len="sm"/>
            <a:tailEnd type="none" w="sm" len="sm"/>
          </a:ln>
        </p:spPr>
      </p:pic>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373099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506513" y="478234"/>
            <a:ext cx="6757611" cy="9375502"/>
          </a:xfrm>
          <a:noFill/>
          <a:ln/>
        </p:spPr>
        <p:txBody>
          <a:bodyPr lIns="10017" tIns="10017" rIns="10017" bIns="10017"/>
          <a:lstStyle/>
          <a:p>
            <a:pPr marL="107950" lvl="2" indent="0" defTabSz="438295" eaLnBrk="1" hangingPunct="1">
              <a:spcBef>
                <a:spcPct val="25000"/>
              </a:spcBef>
              <a:buNone/>
            </a:pPr>
            <a:r>
              <a:rPr lang="en-US" altLang="en-US" dirty="0">
                <a:latin typeface="Courier New" pitchFamily="49" charset="0"/>
              </a:rPr>
              <a:t>SELECT * FROM retired_employees;</a:t>
            </a:r>
            <a:endParaRPr lang="en-US" altLang="en-US" dirty="0"/>
          </a:p>
        </p:txBody>
      </p:sp>
      <p:pic>
        <p:nvPicPr>
          <p:cNvPr id="27654" name="Picture 6"/>
          <p:cNvPicPr>
            <a:picLocks noChangeAspect="1" noChangeArrowheads="1"/>
          </p:cNvPicPr>
          <p:nvPr/>
        </p:nvPicPr>
        <p:blipFill>
          <a:blip r:embed="rId3"/>
          <a:srcRect/>
          <a:stretch>
            <a:fillRect/>
          </a:stretch>
        </p:blipFill>
        <p:spPr bwMode="auto">
          <a:xfrm>
            <a:off x="508176" y="900559"/>
            <a:ext cx="6935962" cy="2807475"/>
          </a:xfrm>
          <a:prstGeom prst="rect">
            <a:avLst/>
          </a:prstGeom>
          <a:noFill/>
          <a:ln w="12700">
            <a:solidFill>
              <a:schemeClr val="tx1">
                <a:lumMod val="75000"/>
                <a:lumOff val="25000"/>
              </a:schemeClr>
            </a:solidFill>
            <a:miter lim="800000"/>
            <a:headEnd/>
            <a:tailEnd/>
          </a:ln>
        </p:spPr>
      </p:pic>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100214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457200" y="457200"/>
            <a:ext cx="6858000" cy="3859213"/>
          </a:xfrm>
          <a:ln/>
        </p:spPr>
      </p:sp>
      <p:sp>
        <p:nvSpPr>
          <p:cNvPr id="29699"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601854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457200" y="457200"/>
            <a:ext cx="6858000" cy="3859213"/>
          </a:xfrm>
          <a:ln/>
        </p:spPr>
      </p:sp>
      <p:sp>
        <p:nvSpPr>
          <p:cNvPr id="31747" name="Rectangle 3"/>
          <p:cNvSpPr>
            <a:spLocks noGrp="1" noChangeArrowheads="1"/>
          </p:cNvSpPr>
          <p:nvPr>
            <p:ph type="body" idx="1"/>
          </p:nvPr>
        </p:nvSpPr>
        <p:spPr>
          <a:noFill/>
          <a:ln/>
        </p:spPr>
        <p:txBody>
          <a:bodyPr/>
          <a:lstStyle/>
          <a:p>
            <a:pPr lvl="1" eaLnBrk="1" hangingPunct="1"/>
            <a:r>
              <a:rPr lang="en-US" altLang="en-US" dirty="0">
                <a:solidFill>
                  <a:schemeClr val="tx1"/>
                </a:solidFill>
              </a:rPr>
              <a:t>The </a:t>
            </a:r>
            <a:r>
              <a:rPr lang="en-US" altLang="en-US" dirty="0">
                <a:solidFill>
                  <a:schemeClr val="tx1"/>
                </a:solidFill>
                <a:latin typeface="Courier New" pitchFamily="49" charset="0"/>
              </a:rPr>
              <a:t>UNION</a:t>
            </a:r>
            <a:r>
              <a:rPr lang="en-US" altLang="en-US" dirty="0">
                <a:solidFill>
                  <a:schemeClr val="tx1"/>
                </a:solidFill>
              </a:rPr>
              <a:t> operator returns all rows that are selected by either query. Use the </a:t>
            </a:r>
            <a:r>
              <a:rPr lang="en-US" altLang="en-US" dirty="0">
                <a:solidFill>
                  <a:schemeClr val="tx1"/>
                </a:solidFill>
                <a:latin typeface="Courier New" pitchFamily="49" charset="0"/>
              </a:rPr>
              <a:t>UNION</a:t>
            </a:r>
            <a:r>
              <a:rPr lang="en-US" altLang="en-US" dirty="0">
                <a:solidFill>
                  <a:schemeClr val="tx1"/>
                </a:solidFill>
              </a:rPr>
              <a:t> operator to return all rows from multiple tables and eliminate any duplicate rows.</a:t>
            </a:r>
          </a:p>
          <a:p>
            <a:pPr lvl="1" eaLnBrk="1" hangingPunct="1"/>
            <a:r>
              <a:rPr lang="en-US" altLang="en-US" b="1" dirty="0">
                <a:solidFill>
                  <a:schemeClr val="tx1"/>
                </a:solidFill>
              </a:rPr>
              <a:t>Guidelines</a:t>
            </a:r>
          </a:p>
          <a:p>
            <a:pPr lvl="2" eaLnBrk="1" hangingPunct="1"/>
            <a:r>
              <a:rPr lang="en-US" altLang="en-US" dirty="0">
                <a:solidFill>
                  <a:schemeClr val="tx1"/>
                </a:solidFill>
              </a:rPr>
              <a:t>The number of columns being selected must be the same.</a:t>
            </a:r>
          </a:p>
          <a:p>
            <a:pPr lvl="2" eaLnBrk="1" hangingPunct="1"/>
            <a:r>
              <a:rPr lang="en-US" altLang="en-US" dirty="0">
                <a:solidFill>
                  <a:schemeClr val="tx1"/>
                </a:solidFill>
              </a:rPr>
              <a:t>The data types of the columns being selected must be in the same data type group (such as numeric or character). </a:t>
            </a:r>
          </a:p>
          <a:p>
            <a:pPr lvl="2" eaLnBrk="1" hangingPunct="1"/>
            <a:r>
              <a:rPr lang="en-US" altLang="en-US" dirty="0">
                <a:solidFill>
                  <a:schemeClr val="tx1"/>
                </a:solidFill>
              </a:rPr>
              <a:t>The names of the columns need not be identical.</a:t>
            </a:r>
          </a:p>
          <a:p>
            <a:pPr lvl="2" eaLnBrk="1" hangingPunct="1"/>
            <a:r>
              <a:rPr lang="en-US" altLang="en-US" dirty="0">
                <a:solidFill>
                  <a:schemeClr val="tx1"/>
                </a:solidFill>
                <a:latin typeface="Courier New" pitchFamily="49" charset="0"/>
              </a:rPr>
              <a:t>UNION</a:t>
            </a:r>
            <a:r>
              <a:rPr lang="en-US" altLang="en-US" dirty="0">
                <a:solidFill>
                  <a:schemeClr val="tx1"/>
                </a:solidFill>
              </a:rPr>
              <a:t> operates over all of the columns being selected.</a:t>
            </a:r>
          </a:p>
          <a:p>
            <a:pPr lvl="2" eaLnBrk="1" hangingPunct="1"/>
            <a:r>
              <a:rPr lang="en-US" altLang="en-US" dirty="0">
                <a:solidFill>
                  <a:schemeClr val="tx1"/>
                </a:solidFill>
                <a:latin typeface="Courier New" pitchFamily="49" charset="0"/>
              </a:rPr>
              <a:t>NULL</a:t>
            </a:r>
            <a:r>
              <a:rPr lang="en-US" altLang="en-US" dirty="0">
                <a:solidFill>
                  <a:schemeClr val="tx1"/>
                </a:solidFill>
              </a:rPr>
              <a:t> values are not ignored during duplicate checking. </a:t>
            </a:r>
          </a:p>
          <a:p>
            <a:pPr lvl="2" eaLnBrk="1" hangingPunct="1"/>
            <a:r>
              <a:rPr lang="en-US" altLang="en-US" dirty="0">
                <a:solidFill>
                  <a:schemeClr val="tx1"/>
                </a:solidFill>
              </a:rPr>
              <a:t>By default, the output is sorted in ascending order of the columns of the </a:t>
            </a:r>
            <a:r>
              <a:rPr lang="en-US" altLang="en-US" dirty="0">
                <a:solidFill>
                  <a:schemeClr val="tx1"/>
                </a:solidFill>
                <a:latin typeface="Courier New" pitchFamily="49" charset="0"/>
              </a:rPr>
              <a:t>SELECT</a:t>
            </a:r>
            <a:r>
              <a:rPr lang="en-US" altLang="en-US" dirty="0">
                <a:solidFill>
                  <a:schemeClr val="tx1"/>
                </a:solidFill>
              </a:rPr>
              <a:t> clause.</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261327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457200" y="457200"/>
            <a:ext cx="6858000" cy="3859213"/>
          </a:xfrm>
          <a:ln/>
        </p:spPr>
      </p:sp>
      <p:sp>
        <p:nvSpPr>
          <p:cNvPr id="33795" name="Rectangle 3"/>
          <p:cNvSpPr>
            <a:spLocks noGrp="1" noChangeArrowheads="1"/>
          </p:cNvSpPr>
          <p:nvPr>
            <p:ph type="body" idx="1"/>
          </p:nvPr>
        </p:nvSpPr>
        <p:spPr>
          <a:noFill/>
          <a:ln/>
        </p:spPr>
        <p:txBody>
          <a:bodyPr/>
          <a:lstStyle/>
          <a:p>
            <a:pPr lvl="1" eaLnBrk="1" hangingPunct="1">
              <a:lnSpc>
                <a:spcPct val="95000"/>
              </a:lnSpc>
            </a:pPr>
            <a:r>
              <a:rPr lang="en-US" altLang="en-US" dirty="0">
                <a:solidFill>
                  <a:schemeClr val="tx1"/>
                </a:solidFill>
              </a:rPr>
              <a:t>The </a:t>
            </a:r>
            <a:r>
              <a:rPr lang="en-US" altLang="en-US" dirty="0">
                <a:solidFill>
                  <a:schemeClr val="tx1"/>
                </a:solidFill>
                <a:latin typeface="Courier New" pitchFamily="49" charset="0"/>
              </a:rPr>
              <a:t>UNION</a:t>
            </a:r>
            <a:r>
              <a:rPr lang="en-US" altLang="en-US" dirty="0">
                <a:solidFill>
                  <a:schemeClr val="tx1"/>
                </a:solidFill>
              </a:rPr>
              <a:t> operator eliminates any duplicate records. If records that occur in both the </a:t>
            </a:r>
            <a:r>
              <a:rPr lang="en-US" altLang="en-US" dirty="0">
                <a:solidFill>
                  <a:schemeClr val="tx1"/>
                </a:solidFill>
                <a:latin typeface="Courier New" pitchFamily="49" charset="0"/>
              </a:rPr>
              <a:t>EMPLOYEES</a:t>
            </a:r>
            <a:r>
              <a:rPr lang="en-US" altLang="en-US" dirty="0">
                <a:solidFill>
                  <a:schemeClr val="tx1"/>
                </a:solidFill>
              </a:rPr>
              <a:t> and the </a:t>
            </a:r>
            <a:r>
              <a:rPr lang="en-US" altLang="en-US" dirty="0">
                <a:solidFill>
                  <a:schemeClr val="tx1"/>
                </a:solidFill>
                <a:latin typeface="Courier New" pitchFamily="49" charset="0"/>
              </a:rPr>
              <a:t>RETIRED_EMPLOYEES</a:t>
            </a:r>
            <a:r>
              <a:rPr lang="en-US" altLang="en-US" dirty="0">
                <a:solidFill>
                  <a:schemeClr val="tx1"/>
                </a:solidFill>
              </a:rPr>
              <a:t> tables are identical, the records are displayed only once. </a:t>
            </a:r>
          </a:p>
          <a:p>
            <a:pPr lvl="1" eaLnBrk="1" hangingPunct="1">
              <a:lnSpc>
                <a:spcPct val="95000"/>
              </a:lnSpc>
            </a:pPr>
            <a:endParaRPr lang="en-US" altLang="en-US" dirty="0">
              <a:solidFill>
                <a:schemeClr val="tx1"/>
              </a:solidFill>
            </a:endParaRP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2947852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457200" y="457200"/>
            <a:ext cx="6858000" cy="3859213"/>
          </a:xfrm>
          <a:ln/>
        </p:spPr>
      </p:sp>
      <p:sp>
        <p:nvSpPr>
          <p:cNvPr id="35843" name="Rectangle 3"/>
          <p:cNvSpPr>
            <a:spLocks noGrp="1" noChangeArrowheads="1"/>
          </p:cNvSpPr>
          <p:nvPr>
            <p:ph type="body" idx="1"/>
          </p:nvPr>
        </p:nvSpPr>
        <p:spPr>
          <a:noFill/>
          <a:ln/>
        </p:spPr>
        <p:txBody>
          <a:bodyPr/>
          <a:lstStyle/>
          <a:p>
            <a:pPr lvl="1" eaLnBrk="1" hangingPunct="1"/>
            <a:r>
              <a:rPr lang="en-US" altLang="en-US" dirty="0">
                <a:solidFill>
                  <a:schemeClr val="tx1"/>
                </a:solidFill>
              </a:rPr>
              <a:t>Use the </a:t>
            </a:r>
            <a:r>
              <a:rPr lang="en-US" altLang="en-US" dirty="0">
                <a:solidFill>
                  <a:schemeClr val="tx1"/>
                </a:solidFill>
                <a:latin typeface="Courier New" pitchFamily="49" charset="0"/>
              </a:rPr>
              <a:t>UNION</a:t>
            </a:r>
            <a:r>
              <a:rPr lang="en-US" altLang="en-US" dirty="0">
                <a:solidFill>
                  <a:schemeClr val="tx1"/>
                </a:solidFill>
              </a:rPr>
              <a:t> </a:t>
            </a:r>
            <a:r>
              <a:rPr lang="en-US" altLang="en-US" dirty="0">
                <a:solidFill>
                  <a:schemeClr val="tx1"/>
                </a:solidFill>
                <a:latin typeface="Courier New" pitchFamily="49" charset="0"/>
              </a:rPr>
              <a:t>ALL</a:t>
            </a:r>
            <a:r>
              <a:rPr lang="en-US" altLang="en-US" dirty="0">
                <a:solidFill>
                  <a:schemeClr val="tx1"/>
                </a:solidFill>
              </a:rPr>
              <a:t> operator to return all rows from multiple queries. </a:t>
            </a:r>
          </a:p>
          <a:p>
            <a:pPr lvl="1" eaLnBrk="1" hangingPunct="1"/>
            <a:r>
              <a:rPr lang="en-US" altLang="en-US" b="1" dirty="0">
                <a:solidFill>
                  <a:schemeClr val="tx1"/>
                </a:solidFill>
              </a:rPr>
              <a:t>Guidelines</a:t>
            </a:r>
          </a:p>
          <a:p>
            <a:pPr lvl="1" eaLnBrk="1" hangingPunct="1"/>
            <a:r>
              <a:rPr lang="en-US" altLang="en-US" dirty="0">
                <a:solidFill>
                  <a:schemeClr val="tx1"/>
                </a:solidFill>
              </a:rPr>
              <a:t>The guidelines for </a:t>
            </a:r>
            <a:r>
              <a:rPr lang="en-US" altLang="en-US" dirty="0">
                <a:solidFill>
                  <a:schemeClr val="tx1"/>
                </a:solidFill>
                <a:latin typeface="Courier New" pitchFamily="49" charset="0"/>
              </a:rPr>
              <a:t>UNION</a:t>
            </a:r>
            <a:r>
              <a:rPr lang="en-US" altLang="en-US" dirty="0">
                <a:solidFill>
                  <a:schemeClr val="tx1"/>
                </a:solidFill>
              </a:rPr>
              <a:t> and </a:t>
            </a:r>
            <a:r>
              <a:rPr lang="en-US" altLang="en-US" dirty="0">
                <a:solidFill>
                  <a:schemeClr val="tx1"/>
                </a:solidFill>
                <a:latin typeface="Courier New" pitchFamily="49" charset="0"/>
              </a:rPr>
              <a:t>UNION</a:t>
            </a:r>
            <a:r>
              <a:rPr lang="en-US" altLang="en-US" dirty="0">
                <a:solidFill>
                  <a:schemeClr val="tx1"/>
                </a:solidFill>
              </a:rPr>
              <a:t> </a:t>
            </a:r>
            <a:r>
              <a:rPr lang="en-US" altLang="en-US" dirty="0">
                <a:solidFill>
                  <a:schemeClr val="tx1"/>
                </a:solidFill>
                <a:latin typeface="Courier New" pitchFamily="49" charset="0"/>
              </a:rPr>
              <a:t>ALL</a:t>
            </a:r>
            <a:r>
              <a:rPr lang="en-US" altLang="en-US" dirty="0">
                <a:solidFill>
                  <a:schemeClr val="tx1"/>
                </a:solidFill>
              </a:rPr>
              <a:t> are the same, with the following two exceptions that pertain to </a:t>
            </a:r>
            <a:r>
              <a:rPr lang="en-US" altLang="en-US" dirty="0">
                <a:solidFill>
                  <a:schemeClr val="tx1"/>
                </a:solidFill>
                <a:latin typeface="Courier New" pitchFamily="49" charset="0"/>
              </a:rPr>
              <a:t>UNION</a:t>
            </a:r>
            <a:r>
              <a:rPr lang="en-US" altLang="en-US" dirty="0"/>
              <a:t> </a:t>
            </a:r>
            <a:r>
              <a:rPr lang="en-US" altLang="en-US" dirty="0">
                <a:solidFill>
                  <a:schemeClr val="tx1"/>
                </a:solidFill>
                <a:latin typeface="Courier New" pitchFamily="49" charset="0"/>
              </a:rPr>
              <a:t>ALL</a:t>
            </a:r>
            <a:r>
              <a:rPr lang="en-US" altLang="en-US" dirty="0">
                <a:solidFill>
                  <a:schemeClr val="tx1"/>
                </a:solidFill>
              </a:rPr>
              <a:t>: Unlike </a:t>
            </a:r>
            <a:r>
              <a:rPr lang="en-US" altLang="en-US" dirty="0">
                <a:solidFill>
                  <a:schemeClr val="tx1"/>
                </a:solidFill>
                <a:latin typeface="Courier New" pitchFamily="49" charset="0"/>
              </a:rPr>
              <a:t>UNION</a:t>
            </a:r>
            <a:r>
              <a:rPr lang="en-US" altLang="en-US" dirty="0">
                <a:solidFill>
                  <a:schemeClr val="tx1"/>
                </a:solidFill>
              </a:rPr>
              <a:t>, duplicate rows are not eliminated and the output is not sorted by default.</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426319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1" eaLnBrk="1" hangingPunct="1"/>
            <a:r>
              <a:rPr lang="en-US" altLang="en-US" dirty="0">
                <a:solidFill>
                  <a:schemeClr val="tx1"/>
                </a:solidFill>
              </a:rPr>
              <a:t>In the example in the slide, 35 rows are selected. The combination of the two tables totals to 35 rows. The </a:t>
            </a:r>
            <a:r>
              <a:rPr lang="en-US" altLang="en-US" dirty="0">
                <a:solidFill>
                  <a:schemeClr val="tx1"/>
                </a:solidFill>
                <a:latin typeface="Courier New" pitchFamily="49" charset="0"/>
              </a:rPr>
              <a:t>UNION</a:t>
            </a:r>
            <a:r>
              <a:rPr lang="en-US" altLang="en-US" dirty="0">
                <a:solidFill>
                  <a:schemeClr val="tx1"/>
                </a:solidFill>
              </a:rPr>
              <a:t> </a:t>
            </a:r>
            <a:r>
              <a:rPr lang="en-US" altLang="en-US" dirty="0">
                <a:solidFill>
                  <a:schemeClr val="tx1"/>
                </a:solidFill>
                <a:latin typeface="Courier New" pitchFamily="49" charset="0"/>
              </a:rPr>
              <a:t>ALL</a:t>
            </a:r>
            <a:r>
              <a:rPr lang="en-US" altLang="en-US" dirty="0">
                <a:solidFill>
                  <a:schemeClr val="tx1"/>
                </a:solidFill>
              </a:rPr>
              <a:t> operator does not eliminate duplicate rows. </a:t>
            </a:r>
            <a:r>
              <a:rPr lang="en-US" altLang="en-US" dirty="0">
                <a:solidFill>
                  <a:schemeClr val="tx1"/>
                </a:solidFill>
                <a:latin typeface="Courier New" pitchFamily="49" charset="0"/>
              </a:rPr>
              <a:t>UNION</a:t>
            </a:r>
            <a:r>
              <a:rPr lang="en-US" altLang="en-US" dirty="0">
                <a:solidFill>
                  <a:schemeClr val="tx1"/>
                </a:solidFill>
              </a:rPr>
              <a:t> returns all distinct rows selected by either query. </a:t>
            </a:r>
            <a:r>
              <a:rPr lang="en-US" altLang="en-US" dirty="0">
                <a:solidFill>
                  <a:schemeClr val="tx1"/>
                </a:solidFill>
                <a:latin typeface="Courier New" pitchFamily="49" charset="0"/>
              </a:rPr>
              <a:t>UNION</a:t>
            </a:r>
            <a:r>
              <a:rPr lang="en-US" altLang="en-US" dirty="0">
                <a:solidFill>
                  <a:schemeClr val="tx1"/>
                </a:solidFill>
              </a:rPr>
              <a:t> </a:t>
            </a:r>
            <a:r>
              <a:rPr lang="en-US" altLang="en-US" dirty="0">
                <a:solidFill>
                  <a:schemeClr val="tx1"/>
                </a:solidFill>
                <a:latin typeface="Courier New" pitchFamily="49" charset="0"/>
              </a:rPr>
              <a:t>ALL</a:t>
            </a:r>
            <a:r>
              <a:rPr lang="en-US" altLang="en-US" dirty="0">
                <a:solidFill>
                  <a:schemeClr val="tx1"/>
                </a:solidFill>
              </a:rPr>
              <a:t> returns all rows selected by either query, including all duplicates. </a:t>
            </a:r>
          </a:p>
          <a:p>
            <a:pPr lvl="1" eaLnBrk="1" hangingPunct="1"/>
            <a:r>
              <a:rPr lang="en-US" altLang="en-US" dirty="0">
                <a:solidFill>
                  <a:schemeClr val="tx1"/>
                </a:solidFill>
              </a:rPr>
              <a:t>Consider the query in the slide, now written with the </a:t>
            </a:r>
            <a:r>
              <a:rPr lang="en-US" altLang="en-US" dirty="0">
                <a:solidFill>
                  <a:schemeClr val="tx1"/>
                </a:solidFill>
                <a:latin typeface="Courier New" pitchFamily="49" charset="0"/>
              </a:rPr>
              <a:t>UNION</a:t>
            </a:r>
            <a:r>
              <a:rPr lang="en-US" altLang="en-US" dirty="0">
                <a:solidFill>
                  <a:schemeClr val="tx1"/>
                </a:solidFill>
              </a:rPr>
              <a:t> clause</a:t>
            </a:r>
            <a:r>
              <a:rPr lang="en-US" altLang="en-US" dirty="0" smtClean="0">
                <a:solidFill>
                  <a:schemeClr val="tx1"/>
                </a:solidFill>
              </a:rPr>
              <a:t>:</a:t>
            </a:r>
          </a:p>
          <a:p>
            <a:pPr lvl="1" eaLnBrk="1" hangingPunct="1"/>
            <a:r>
              <a:rPr lang="en-US" altLang="en-US" b="1" dirty="0" smtClean="0">
                <a:solidFill>
                  <a:schemeClr val="tx1"/>
                </a:solidFill>
              </a:rPr>
              <a:t>  </a:t>
            </a:r>
            <a:r>
              <a:rPr lang="en-US" altLang="en-US" dirty="0">
                <a:solidFill>
                  <a:schemeClr val="tx1"/>
                </a:solidFill>
              </a:rPr>
              <a:t>SELECT </a:t>
            </a:r>
            <a:r>
              <a:rPr lang="en-US" altLang="en-US" dirty="0" err="1">
                <a:solidFill>
                  <a:schemeClr val="tx1"/>
                </a:solidFill>
              </a:rPr>
              <a:t>job_id,department_id</a:t>
            </a:r>
            <a:r>
              <a:rPr lang="en-US" altLang="en-US" dirty="0">
                <a:solidFill>
                  <a:schemeClr val="tx1"/>
                </a:solidFill>
              </a:rPr>
              <a:t/>
            </a:r>
            <a:br>
              <a:rPr lang="en-US" altLang="en-US" dirty="0">
                <a:solidFill>
                  <a:schemeClr val="tx1"/>
                </a:solidFill>
              </a:rPr>
            </a:br>
            <a:r>
              <a:rPr lang="en-US" altLang="en-US" dirty="0">
                <a:solidFill>
                  <a:schemeClr val="tx1"/>
                </a:solidFill>
              </a:rPr>
              <a:t>  FROM     employees</a:t>
            </a:r>
            <a:br>
              <a:rPr lang="en-US" altLang="en-US" dirty="0">
                <a:solidFill>
                  <a:schemeClr val="tx1"/>
                </a:solidFill>
              </a:rPr>
            </a:br>
            <a:r>
              <a:rPr lang="en-US" altLang="en-US" dirty="0">
                <a:solidFill>
                  <a:schemeClr val="tx1"/>
                </a:solidFill>
              </a:rPr>
              <a:t>  UNION</a:t>
            </a:r>
            <a:br>
              <a:rPr lang="en-US" altLang="en-US" dirty="0">
                <a:solidFill>
                  <a:schemeClr val="tx1"/>
                </a:solidFill>
              </a:rPr>
            </a:br>
            <a:r>
              <a:rPr lang="en-US" altLang="en-US" dirty="0">
                <a:solidFill>
                  <a:schemeClr val="tx1"/>
                </a:solidFill>
              </a:rPr>
              <a:t>  SELECT </a:t>
            </a:r>
            <a:r>
              <a:rPr lang="en-US" altLang="en-US" dirty="0" err="1">
                <a:solidFill>
                  <a:schemeClr val="tx1"/>
                </a:solidFill>
              </a:rPr>
              <a:t>job_id,department_id</a:t>
            </a:r>
            <a:r>
              <a:rPr lang="en-US" altLang="en-US" dirty="0">
                <a:solidFill>
                  <a:schemeClr val="tx1"/>
                </a:solidFill>
              </a:rPr>
              <a:t/>
            </a:r>
            <a:br>
              <a:rPr lang="en-US" altLang="en-US" dirty="0">
                <a:solidFill>
                  <a:schemeClr val="tx1"/>
                </a:solidFill>
              </a:rPr>
            </a:br>
            <a:r>
              <a:rPr lang="en-US" altLang="en-US" dirty="0">
                <a:solidFill>
                  <a:schemeClr val="tx1"/>
                </a:solidFill>
              </a:rPr>
              <a:t>  FROM    </a:t>
            </a:r>
            <a:r>
              <a:rPr lang="en-US" altLang="en-US" dirty="0" err="1">
                <a:solidFill>
                  <a:schemeClr val="tx1"/>
                </a:solidFill>
              </a:rPr>
              <a:t>retired_employees</a:t>
            </a:r>
            <a:r>
              <a:rPr lang="en-US" altLang="en-US" dirty="0">
                <a:solidFill>
                  <a:schemeClr val="tx1"/>
                </a:solidFill>
              </a:rPr>
              <a:t/>
            </a:r>
            <a:br>
              <a:rPr lang="en-US" altLang="en-US" dirty="0">
                <a:solidFill>
                  <a:schemeClr val="tx1"/>
                </a:solidFill>
              </a:rPr>
            </a:br>
            <a:r>
              <a:rPr lang="en-US" altLang="en-US" dirty="0">
                <a:solidFill>
                  <a:schemeClr val="tx1"/>
                </a:solidFill>
              </a:rPr>
              <a:t>  ORDER BY </a:t>
            </a:r>
            <a:r>
              <a:rPr lang="en-US" altLang="en-US" dirty="0" err="1">
                <a:solidFill>
                  <a:schemeClr val="tx1"/>
                </a:solidFill>
              </a:rPr>
              <a:t>job_id</a:t>
            </a:r>
            <a:r>
              <a:rPr lang="en-US" altLang="en-US" dirty="0">
                <a:solidFill>
                  <a:schemeClr val="tx1"/>
                </a:solidFill>
              </a:rPr>
              <a:t>;</a:t>
            </a:r>
            <a:endParaRPr lang="en-US" altLang="en-US" dirty="0">
              <a:solidFill>
                <a:schemeClr val="tx1"/>
              </a:solidFill>
              <a:latin typeface="Oracle Sans" panose="020B0503020204020204" pitchFamily="34" charset="0"/>
            </a:endParaRPr>
          </a:p>
          <a:p>
            <a:pPr lvl="1" eaLnBrk="1" hangingPunct="1">
              <a:lnSpc>
                <a:spcPct val="90000"/>
              </a:lnSpc>
            </a:pPr>
            <a:r>
              <a:rPr lang="en-US" altLang="en-US" dirty="0">
                <a:solidFill>
                  <a:schemeClr val="tx1"/>
                </a:solidFill>
              </a:rPr>
              <a:t>The preceding query returns 19 rows. This is because it eliminates all the duplicate rows.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64094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457200" y="457200"/>
            <a:ext cx="6858000" cy="3859213"/>
          </a:xfrm>
          <a:ln/>
        </p:spPr>
      </p:sp>
      <p:sp>
        <p:nvSpPr>
          <p:cNvPr id="39939"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3647268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57200" y="457200"/>
            <a:ext cx="6858000" cy="3859213"/>
          </a:xfrm>
          <a:ln/>
        </p:spPr>
      </p:sp>
      <p:sp>
        <p:nvSpPr>
          <p:cNvPr id="41987" name="Rectangle 3"/>
          <p:cNvSpPr>
            <a:spLocks noGrp="1" noChangeArrowheads="1"/>
          </p:cNvSpPr>
          <p:nvPr>
            <p:ph type="body" idx="1"/>
          </p:nvPr>
        </p:nvSpPr>
        <p:spPr>
          <a:noFill/>
          <a:ln/>
        </p:spPr>
        <p:txBody>
          <a:bodyPr/>
          <a:lstStyle/>
          <a:p>
            <a:pPr lvl="1" eaLnBrk="1" hangingPunct="1"/>
            <a:r>
              <a:rPr lang="en-US" altLang="en-US" dirty="0">
                <a:solidFill>
                  <a:schemeClr val="tx1"/>
                </a:solidFill>
              </a:rPr>
              <a:t>Use the </a:t>
            </a:r>
            <a:r>
              <a:rPr lang="en-US" altLang="en-US" dirty="0">
                <a:solidFill>
                  <a:schemeClr val="tx1"/>
                </a:solidFill>
                <a:latin typeface="Courier New" pitchFamily="49" charset="0"/>
              </a:rPr>
              <a:t>INTERSECT</a:t>
            </a:r>
            <a:r>
              <a:rPr lang="en-US" altLang="en-US" dirty="0">
                <a:solidFill>
                  <a:schemeClr val="tx1"/>
                </a:solidFill>
              </a:rPr>
              <a:t> operator to return all rows that are common to multiple queries.</a:t>
            </a:r>
          </a:p>
          <a:p>
            <a:pPr lvl="1" eaLnBrk="1" hangingPunct="1"/>
            <a:r>
              <a:rPr lang="en-US" altLang="en-US" b="1" dirty="0">
                <a:solidFill>
                  <a:schemeClr val="tx1"/>
                </a:solidFill>
              </a:rPr>
              <a:t>Guidelines</a:t>
            </a:r>
            <a:endParaRPr lang="en-US" altLang="en-US" dirty="0">
              <a:solidFill>
                <a:schemeClr val="tx1"/>
              </a:solidFill>
            </a:endParaRPr>
          </a:p>
          <a:p>
            <a:pPr lvl="2" eaLnBrk="1" hangingPunct="1"/>
            <a:r>
              <a:rPr lang="en-US" altLang="en-US" dirty="0">
                <a:solidFill>
                  <a:schemeClr val="tx1"/>
                </a:solidFill>
              </a:rPr>
              <a:t>The number of columns and the data types of the columns being selected by the </a:t>
            </a:r>
            <a:r>
              <a:rPr lang="en-US" altLang="en-US" dirty="0">
                <a:solidFill>
                  <a:schemeClr val="tx1"/>
                </a:solidFill>
                <a:latin typeface="Courier New" pitchFamily="49" charset="0"/>
              </a:rPr>
              <a:t>SELECT</a:t>
            </a:r>
            <a:r>
              <a:rPr lang="en-US" altLang="en-US" dirty="0">
                <a:solidFill>
                  <a:schemeClr val="tx1"/>
                </a:solidFill>
              </a:rPr>
              <a:t> statements in the queries must be identical in all the </a:t>
            </a:r>
            <a:r>
              <a:rPr lang="en-US" altLang="en-US" dirty="0">
                <a:solidFill>
                  <a:schemeClr val="tx1"/>
                </a:solidFill>
                <a:latin typeface="Courier New" pitchFamily="49" charset="0"/>
              </a:rPr>
              <a:t>SELECT</a:t>
            </a:r>
            <a:r>
              <a:rPr lang="en-US" altLang="en-US" dirty="0">
                <a:solidFill>
                  <a:schemeClr val="tx1"/>
                </a:solidFill>
              </a:rPr>
              <a:t> statements used in the query. The names of the columns, however, need not be identical.</a:t>
            </a:r>
          </a:p>
          <a:p>
            <a:pPr lvl="2" eaLnBrk="1" hangingPunct="1"/>
            <a:r>
              <a:rPr lang="en-US" altLang="en-US" dirty="0">
                <a:solidFill>
                  <a:schemeClr val="tx1"/>
                </a:solidFill>
              </a:rPr>
              <a:t>Reversing the order of the intersected tables does not alter the result.</a:t>
            </a:r>
          </a:p>
          <a:p>
            <a:pPr lvl="2" eaLnBrk="1" hangingPunct="1"/>
            <a:r>
              <a:rPr lang="en-US" altLang="en-US" dirty="0">
                <a:solidFill>
                  <a:schemeClr val="tx1"/>
                </a:solidFill>
                <a:latin typeface="Courier New" pitchFamily="49" charset="0"/>
              </a:rPr>
              <a:t>INTERSECT</a:t>
            </a:r>
            <a:r>
              <a:rPr lang="en-US" altLang="en-US" dirty="0">
                <a:solidFill>
                  <a:schemeClr val="tx1"/>
                </a:solidFill>
              </a:rPr>
              <a:t> does not ignore </a:t>
            </a:r>
            <a:r>
              <a:rPr lang="en-US" altLang="en-US" dirty="0">
                <a:solidFill>
                  <a:schemeClr val="tx1"/>
                </a:solidFill>
                <a:latin typeface="Courier New" pitchFamily="49" charset="0"/>
              </a:rPr>
              <a:t>NULL</a:t>
            </a:r>
            <a:r>
              <a:rPr lang="en-US" altLang="en-US" dirty="0">
                <a:solidFill>
                  <a:schemeClr val="tx1"/>
                </a:solidFill>
              </a:rPr>
              <a:t> values.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180969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Image Placeholder 5"/>
          <p:cNvSpPr>
            <a:spLocks noGrp="1" noRot="1" noChangeAspect="1" noTextEdit="1"/>
          </p:cNvSpPr>
          <p:nvPr>
            <p:ph type="sldImg"/>
          </p:nvPr>
        </p:nvSpPr>
        <p:spPr>
          <a:xfrm>
            <a:off x="457200" y="457200"/>
            <a:ext cx="6858000" cy="3859213"/>
          </a:xfrm>
          <a:ln/>
        </p:spPr>
      </p:sp>
      <p:sp>
        <p:nvSpPr>
          <p:cNvPr id="50180" name="Notes Placeholder 6"/>
          <p:cNvSpPr>
            <a:spLocks noGrp="1"/>
          </p:cNvSpPr>
          <p:nvPr>
            <p:ph type="body" idx="1"/>
          </p:nvPr>
        </p:nvSpPr>
        <p:spPr>
          <a:noFill/>
          <a:ln/>
        </p:spPr>
        <p:txBody>
          <a:bodyPr/>
          <a:lstStyle/>
          <a:p>
            <a:pPr lvl="1"/>
            <a:r>
              <a:rPr lang="en-US" altLang="en-US" b="0" dirty="0"/>
              <a:t>In Unit 2, you will learn to use: </a:t>
            </a:r>
          </a:p>
          <a:p>
            <a:pPr lvl="2">
              <a:buFont typeface="Arial" pitchFamily="34" charset="0"/>
              <a:buChar char="•"/>
            </a:pPr>
            <a:r>
              <a:rPr lang="en-US" altLang="en-US" b="0" dirty="0"/>
              <a:t>SQL statements to query and display data from multiple tables using Joins</a:t>
            </a:r>
          </a:p>
          <a:p>
            <a:pPr lvl="2">
              <a:buFont typeface="Arial" pitchFamily="34" charset="0"/>
              <a:buChar char="•"/>
            </a:pPr>
            <a:r>
              <a:rPr lang="en-US" altLang="en-US" b="0" dirty="0"/>
              <a:t>Subqueries when the condition is unknown</a:t>
            </a:r>
          </a:p>
          <a:p>
            <a:pPr lvl="2">
              <a:buFont typeface="Arial" pitchFamily="34" charset="0"/>
              <a:buChar char="•"/>
            </a:pPr>
            <a:r>
              <a:rPr lang="en-US" altLang="en-US" b="0" dirty="0"/>
              <a:t>Group functions to aggregate data</a:t>
            </a:r>
          </a:p>
          <a:p>
            <a:pPr lvl="2">
              <a:buFont typeface="Arial" pitchFamily="34" charset="0"/>
              <a:buChar char="•"/>
            </a:pPr>
            <a:r>
              <a:rPr lang="en-US" altLang="en-US" b="0" dirty="0"/>
              <a:t>Set operators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99189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57200" y="457200"/>
            <a:ext cx="6858000" cy="3859213"/>
          </a:xfrm>
          <a:ln/>
        </p:spPr>
      </p:sp>
      <p:sp>
        <p:nvSpPr>
          <p:cNvPr id="44035" name="Rectangle 3"/>
          <p:cNvSpPr>
            <a:spLocks noGrp="1" noChangeArrowheads="1"/>
          </p:cNvSpPr>
          <p:nvPr>
            <p:ph type="body" idx="1"/>
          </p:nvPr>
        </p:nvSpPr>
        <p:spPr>
          <a:noFill/>
          <a:ln/>
        </p:spPr>
        <p:txBody>
          <a:bodyPr/>
          <a:lstStyle/>
          <a:p>
            <a:pPr lvl="1" eaLnBrk="1" hangingPunct="1"/>
            <a:r>
              <a:rPr lang="en-US" altLang="en-US" dirty="0"/>
              <a:t>In the example in this slide, the query returns only those records that have the same values in the selected columns in both tables.</a:t>
            </a:r>
          </a:p>
          <a:p>
            <a:pPr lvl="1"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1995679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57200" y="457200"/>
            <a:ext cx="6858000" cy="3859213"/>
          </a:xfrm>
          <a:ln/>
        </p:spPr>
      </p:sp>
      <p:sp>
        <p:nvSpPr>
          <p:cNvPr id="46083"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355842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57200" y="457200"/>
            <a:ext cx="6858000" cy="3859213"/>
          </a:xfrm>
          <a:ln/>
        </p:spPr>
      </p:sp>
      <p:sp>
        <p:nvSpPr>
          <p:cNvPr id="48131" name="Rectangle 3"/>
          <p:cNvSpPr>
            <a:spLocks noGrp="1" noChangeArrowheads="1"/>
          </p:cNvSpPr>
          <p:nvPr>
            <p:ph type="body" idx="1"/>
          </p:nvPr>
        </p:nvSpPr>
        <p:spPr>
          <a:noFill/>
          <a:ln/>
        </p:spPr>
        <p:txBody>
          <a:bodyPr/>
          <a:lstStyle/>
          <a:p>
            <a:pPr lvl="1" eaLnBrk="1" hangingPunct="1"/>
            <a:r>
              <a:rPr lang="en-US" altLang="en-US" dirty="0">
                <a:solidFill>
                  <a:schemeClr val="tx1"/>
                </a:solidFill>
                <a:cs typeface="Times New Roman" pitchFamily="18" charset="0"/>
              </a:rPr>
              <a:t>Use the </a:t>
            </a:r>
            <a:r>
              <a:rPr lang="en-US" altLang="en-US" dirty="0">
                <a:solidFill>
                  <a:schemeClr val="tx1"/>
                </a:solidFill>
                <a:latin typeface="Courier New" pitchFamily="49" charset="0"/>
                <a:cs typeface="Times New Roman" pitchFamily="18" charset="0"/>
              </a:rPr>
              <a:t>MINUS</a:t>
            </a:r>
            <a:r>
              <a:rPr lang="en-US" altLang="en-US" dirty="0">
                <a:solidFill>
                  <a:schemeClr val="tx1"/>
                </a:solidFill>
                <a:cs typeface="Times New Roman" pitchFamily="18" charset="0"/>
              </a:rPr>
              <a:t> operator to return</a:t>
            </a:r>
            <a:r>
              <a:rPr lang="en-US" altLang="en-US" dirty="0">
                <a:cs typeface="Times New Roman" pitchFamily="18" charset="0"/>
              </a:rPr>
              <a:t> all distinct rows selected by the first query, but not present in the second query result set </a:t>
            </a:r>
            <a:r>
              <a:rPr lang="en-US" altLang="en-US" dirty="0">
                <a:solidFill>
                  <a:schemeClr val="tx1"/>
                </a:solidFill>
              </a:rPr>
              <a:t>(the first </a:t>
            </a:r>
            <a:r>
              <a:rPr lang="en-US" altLang="en-US" dirty="0">
                <a:solidFill>
                  <a:schemeClr val="tx1"/>
                </a:solidFill>
                <a:latin typeface="Courier New" pitchFamily="49" charset="0"/>
              </a:rPr>
              <a:t>SELECT</a:t>
            </a:r>
            <a:r>
              <a:rPr lang="en-US" altLang="en-US" dirty="0">
                <a:solidFill>
                  <a:schemeClr val="tx1"/>
                </a:solidFill>
              </a:rPr>
              <a:t> statement </a:t>
            </a:r>
            <a:r>
              <a:rPr lang="en-US" altLang="en-US" dirty="0">
                <a:solidFill>
                  <a:schemeClr val="tx1"/>
                </a:solidFill>
                <a:latin typeface="Courier New" pitchFamily="49" charset="0"/>
              </a:rPr>
              <a:t>MINUS</a:t>
            </a:r>
            <a:r>
              <a:rPr lang="en-US" altLang="en-US" dirty="0">
                <a:solidFill>
                  <a:schemeClr val="tx1"/>
                </a:solidFill>
              </a:rPr>
              <a:t> the second </a:t>
            </a:r>
            <a:r>
              <a:rPr lang="en-US" altLang="en-US" dirty="0">
                <a:solidFill>
                  <a:schemeClr val="tx1"/>
                </a:solidFill>
                <a:latin typeface="Courier New" pitchFamily="49" charset="0"/>
              </a:rPr>
              <a:t>SELECT</a:t>
            </a:r>
            <a:r>
              <a:rPr lang="en-US" altLang="en-US" dirty="0">
                <a:solidFill>
                  <a:schemeClr val="tx1"/>
                </a:solidFill>
              </a:rPr>
              <a:t> statement).</a:t>
            </a:r>
          </a:p>
          <a:p>
            <a:pPr lvl="1" eaLnBrk="1" hangingPunct="1"/>
            <a:r>
              <a:rPr lang="en-US" altLang="en-US" b="1" dirty="0">
                <a:solidFill>
                  <a:schemeClr val="tx1"/>
                </a:solidFill>
              </a:rPr>
              <a:t>Note: </a:t>
            </a:r>
            <a:r>
              <a:rPr lang="en-US" altLang="en-US" dirty="0">
                <a:solidFill>
                  <a:schemeClr val="tx1"/>
                </a:solidFill>
              </a:rPr>
              <a:t>The number of columns must be the same and the data types of the columns being selected by the </a:t>
            </a:r>
            <a:r>
              <a:rPr lang="en-US" altLang="en-US" dirty="0">
                <a:solidFill>
                  <a:schemeClr val="tx1"/>
                </a:solidFill>
                <a:latin typeface="Courier New" pitchFamily="49" charset="0"/>
              </a:rPr>
              <a:t>SELECT</a:t>
            </a:r>
            <a:r>
              <a:rPr lang="en-US" altLang="en-US" dirty="0">
                <a:solidFill>
                  <a:schemeClr val="tx1"/>
                </a:solidFill>
              </a:rPr>
              <a:t> statements in the queries must belong to the same data type group in all the </a:t>
            </a:r>
            <a:r>
              <a:rPr lang="en-US" altLang="en-US" dirty="0">
                <a:solidFill>
                  <a:schemeClr val="tx1"/>
                </a:solidFill>
                <a:latin typeface="Courier New" pitchFamily="49" charset="0"/>
              </a:rPr>
              <a:t>SELECT</a:t>
            </a:r>
            <a:r>
              <a:rPr lang="en-US" altLang="en-US" dirty="0">
                <a:solidFill>
                  <a:schemeClr val="tx1"/>
                </a:solidFill>
              </a:rPr>
              <a:t> statements used in the query. The names of the columns, however, need not be identical.</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398986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57200" y="457200"/>
            <a:ext cx="6858000" cy="3859213"/>
          </a:xfrm>
          <a:ln/>
        </p:spPr>
      </p:sp>
      <p:sp>
        <p:nvSpPr>
          <p:cNvPr id="50179" name="Rectangle 3"/>
          <p:cNvSpPr>
            <a:spLocks noGrp="1" noChangeArrowheads="1"/>
          </p:cNvSpPr>
          <p:nvPr>
            <p:ph type="body" idx="1"/>
          </p:nvPr>
        </p:nvSpPr>
        <p:spPr>
          <a:noFill/>
          <a:ln/>
        </p:spPr>
        <p:txBody>
          <a:bodyPr/>
          <a:lstStyle/>
          <a:p>
            <a:pPr lvl="1" eaLnBrk="1" hangingPunct="1"/>
            <a:r>
              <a:rPr lang="en-US" altLang="en-US" dirty="0"/>
              <a:t>In the example in the slide, the manager </a:t>
            </a:r>
            <a:r>
              <a:rPr lang="en-US" altLang="en-US" dirty="0">
                <a:latin typeface="Courier New" pitchFamily="49" charset="0"/>
                <a:cs typeface="Courier New" pitchFamily="49" charset="0"/>
              </a:rPr>
              <a:t>ID</a:t>
            </a:r>
            <a:r>
              <a:rPr lang="en-US" altLang="en-US" dirty="0"/>
              <a:t>s and job </a:t>
            </a:r>
            <a:r>
              <a:rPr lang="en-US" altLang="en-US" dirty="0">
                <a:latin typeface="Courier New"/>
              </a:rPr>
              <a:t>ID</a:t>
            </a:r>
            <a:r>
              <a:rPr lang="en-US" altLang="en-US" dirty="0"/>
              <a:t>s in the </a:t>
            </a:r>
            <a:r>
              <a:rPr lang="en-US" altLang="en-US" dirty="0">
                <a:latin typeface="Courier New" pitchFamily="49" charset="0"/>
              </a:rPr>
              <a:t>RETIRED_EMLOYEES</a:t>
            </a:r>
            <a:r>
              <a:rPr lang="en-US" altLang="en-US" dirty="0"/>
              <a:t> table are subtracted from those in the </a:t>
            </a:r>
            <a:r>
              <a:rPr lang="en-US" altLang="en-US" dirty="0">
                <a:latin typeface="Courier New" pitchFamily="49" charset="0"/>
              </a:rPr>
              <a:t>EMPLOYEES</a:t>
            </a:r>
            <a:r>
              <a:rPr lang="en-US" altLang="en-US" dirty="0"/>
              <a:t> table. The results set displays the employees remaining after the subtraction; they are represented by rows that exist in the </a:t>
            </a:r>
            <a:r>
              <a:rPr lang="en-US" altLang="en-US" dirty="0">
                <a:latin typeface="Courier New" pitchFamily="49" charset="0"/>
              </a:rPr>
              <a:t>EMPLOYEES</a:t>
            </a:r>
            <a:r>
              <a:rPr lang="en-US" altLang="en-US" dirty="0"/>
              <a:t> table, but do not exist in the </a:t>
            </a:r>
            <a:r>
              <a:rPr lang="en-US" altLang="en-US" dirty="0">
                <a:latin typeface="Courier New" pitchFamily="49" charset="0"/>
              </a:rPr>
              <a:t>RETIRED_EMPLOYEES</a:t>
            </a:r>
            <a:r>
              <a:rPr lang="en-US" altLang="en-US" dirty="0"/>
              <a:t> table. These are the records of the employees who work in the sales department and are being managed by managers who have not managed any of the retired employees.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3994769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57200" y="457200"/>
            <a:ext cx="6858000" cy="3859213"/>
          </a:xfrm>
          <a:ln/>
        </p:spPr>
      </p:sp>
      <p:sp>
        <p:nvSpPr>
          <p:cNvPr id="52227"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1612398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57200" y="457200"/>
            <a:ext cx="6858000" cy="3859213"/>
          </a:xfrm>
          <a:ln/>
        </p:spPr>
      </p:sp>
      <p:sp>
        <p:nvSpPr>
          <p:cNvPr id="54275" name="Rectangle 3"/>
          <p:cNvSpPr>
            <a:spLocks noGrp="1" noChangeArrowheads="1"/>
          </p:cNvSpPr>
          <p:nvPr>
            <p:ph type="body" idx="1"/>
          </p:nvPr>
        </p:nvSpPr>
        <p:spPr>
          <a:noFill/>
          <a:ln/>
        </p:spPr>
        <p:txBody>
          <a:bodyPr/>
          <a:lstStyle/>
          <a:p>
            <a:pPr lvl="1" eaLnBrk="1" hangingPunct="1"/>
            <a:r>
              <a:rPr lang="en-US" altLang="en-US" dirty="0"/>
              <a:t>Because the expressions in the </a:t>
            </a:r>
            <a:r>
              <a:rPr lang="en-US" altLang="en-US" dirty="0">
                <a:latin typeface="Courier New" pitchFamily="49" charset="0"/>
              </a:rPr>
              <a:t>SELECT</a:t>
            </a:r>
            <a:r>
              <a:rPr lang="en-US" altLang="en-US" dirty="0"/>
              <a:t> lists of the queries must match in number, you can use the dummy columns and the data type conversion functions to comply with this rule. </a:t>
            </a:r>
          </a:p>
          <a:p>
            <a:pPr lvl="1" eaLnBrk="1" hangingPunct="1"/>
            <a:r>
              <a:rPr lang="en-US" altLang="en-US" dirty="0"/>
              <a:t>To match the column list explicitly, you can insert </a:t>
            </a:r>
            <a:r>
              <a:rPr lang="en-US" altLang="en-US" dirty="0">
                <a:latin typeface="Courier New" pitchFamily="49" charset="0"/>
                <a:cs typeface="Courier New" pitchFamily="49" charset="0"/>
              </a:rPr>
              <a:t>NULL</a:t>
            </a:r>
            <a:r>
              <a:rPr lang="en-US" altLang="en-US" dirty="0"/>
              <a:t> columns at the missing positions so as to match the count and data type of selected columns in each </a:t>
            </a:r>
            <a:r>
              <a:rPr lang="en-US" altLang="en-US" dirty="0">
                <a:latin typeface="Courier New" pitchFamily="49" charset="0"/>
                <a:cs typeface="Courier New" pitchFamily="49" charset="0"/>
              </a:rPr>
              <a:t>SELECT</a:t>
            </a:r>
            <a:r>
              <a:rPr lang="en-US" altLang="en-US" dirty="0"/>
              <a:t> statement. </a:t>
            </a:r>
          </a:p>
          <a:p>
            <a:pPr lvl="1" eaLnBrk="1" hangingPunct="1"/>
            <a:r>
              <a:rPr lang="en-US" altLang="en-US" dirty="0"/>
              <a:t>In the slide, the name </a:t>
            </a:r>
            <a:r>
              <a:rPr lang="en-US" altLang="en-US" dirty="0">
                <a:latin typeface="Courier New" pitchFamily="49" charset="0"/>
              </a:rPr>
              <a:t>Warehouse</a:t>
            </a:r>
            <a:r>
              <a:rPr lang="en-US" altLang="en-US" dirty="0"/>
              <a:t> </a:t>
            </a:r>
            <a:r>
              <a:rPr lang="en-US" altLang="en-US" dirty="0">
                <a:latin typeface="Courier New" pitchFamily="49" charset="0"/>
              </a:rPr>
              <a:t>location</a:t>
            </a:r>
            <a:r>
              <a:rPr lang="en-US" altLang="en-US" dirty="0"/>
              <a:t> is given as the dummy column heading. The </a:t>
            </a:r>
            <a:r>
              <a:rPr lang="en-US" altLang="en-US" dirty="0">
                <a:latin typeface="Courier New" pitchFamily="49" charset="0"/>
              </a:rPr>
              <a:t>TO_CHAR</a:t>
            </a:r>
            <a:r>
              <a:rPr lang="en-US" altLang="en-US" dirty="0"/>
              <a:t> function is used in the first query to match the </a:t>
            </a:r>
            <a:r>
              <a:rPr lang="en-US" altLang="en-US" dirty="0">
                <a:latin typeface="Courier New" pitchFamily="49" charset="0"/>
              </a:rPr>
              <a:t>VARCHAR2</a:t>
            </a:r>
            <a:r>
              <a:rPr lang="en-US" altLang="en-US" dirty="0"/>
              <a:t> data type of the </a:t>
            </a:r>
            <a:r>
              <a:rPr lang="en-US" altLang="en-US" dirty="0">
                <a:latin typeface="Courier New" pitchFamily="49" charset="0"/>
              </a:rPr>
              <a:t>state_province</a:t>
            </a:r>
            <a:r>
              <a:rPr lang="en-US" altLang="en-US" dirty="0"/>
              <a:t> column that is retrieved by the second query. Similarly, the </a:t>
            </a:r>
            <a:r>
              <a:rPr lang="en-US" altLang="en-US" dirty="0">
                <a:latin typeface="Courier New" pitchFamily="49" charset="0"/>
              </a:rPr>
              <a:t>TO_CHAR</a:t>
            </a:r>
            <a:r>
              <a:rPr lang="en-US" altLang="en-US" dirty="0"/>
              <a:t> function in the second query is used to match the </a:t>
            </a:r>
            <a:r>
              <a:rPr lang="en-US" altLang="en-US" dirty="0">
                <a:latin typeface="Courier New" pitchFamily="49" charset="0"/>
              </a:rPr>
              <a:t>VARCHAR2</a:t>
            </a:r>
            <a:r>
              <a:rPr lang="en-US" altLang="en-US" dirty="0"/>
              <a:t> data type of the </a:t>
            </a:r>
            <a:r>
              <a:rPr lang="en-US" altLang="en-US" dirty="0">
                <a:latin typeface="Courier New" pitchFamily="49" charset="0"/>
              </a:rPr>
              <a:t>department_name</a:t>
            </a:r>
            <a:r>
              <a:rPr lang="en-US" altLang="en-US" dirty="0"/>
              <a:t> column that is retrieved by the first query.</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762384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57200" y="457200"/>
            <a:ext cx="6858000" cy="3859213"/>
          </a:xfrm>
          <a:ln/>
        </p:spPr>
      </p:sp>
      <p:sp>
        <p:nvSpPr>
          <p:cNvPr id="56323" name="Rectangle 3"/>
          <p:cNvSpPr>
            <a:spLocks noGrp="1" noChangeArrowheads="1"/>
          </p:cNvSpPr>
          <p:nvPr>
            <p:ph type="body" idx="1"/>
          </p:nvPr>
        </p:nvSpPr>
        <p:spPr>
          <a:noFill/>
          <a:ln/>
        </p:spPr>
        <p:txBody>
          <a:bodyPr/>
          <a:lstStyle/>
          <a:p>
            <a:pPr lvl="1" eaLnBrk="1" hangingPunct="1"/>
            <a:r>
              <a:rPr lang="en-US" altLang="en-US" dirty="0"/>
              <a:t>The </a:t>
            </a:r>
            <a:r>
              <a:rPr lang="en-US" altLang="en-US" dirty="0">
                <a:latin typeface="Courier New" pitchFamily="49" charset="0"/>
              </a:rPr>
              <a:t>EMPLOYEES</a:t>
            </a:r>
            <a:r>
              <a:rPr lang="en-US" altLang="en-US" dirty="0"/>
              <a:t> and </a:t>
            </a:r>
            <a:r>
              <a:rPr lang="en-US" altLang="en-US" dirty="0">
                <a:latin typeface="Courier New" pitchFamily="49" charset="0"/>
              </a:rPr>
              <a:t>RETIRED_EMPLOYEES</a:t>
            </a:r>
            <a:r>
              <a:rPr lang="en-US" altLang="en-US" dirty="0"/>
              <a:t> tables have several columns in common (for example, </a:t>
            </a:r>
            <a:r>
              <a:rPr lang="en-US" altLang="en-US" dirty="0">
                <a:latin typeface="Courier New" pitchFamily="49" charset="0"/>
              </a:rPr>
              <a:t>EMPLOYEE_ID</a:t>
            </a:r>
            <a:r>
              <a:rPr lang="en-US" altLang="en-US" dirty="0"/>
              <a:t>, </a:t>
            </a:r>
            <a:r>
              <a:rPr lang="en-US" altLang="en-US" dirty="0">
                <a:latin typeface="Courier New" pitchFamily="49" charset="0"/>
              </a:rPr>
              <a:t>JOB_ID</a:t>
            </a:r>
            <a:r>
              <a:rPr lang="en-US" altLang="en-US" dirty="0"/>
              <a:t>, and </a:t>
            </a:r>
            <a:r>
              <a:rPr lang="en-US" altLang="en-US" dirty="0">
                <a:latin typeface="Courier New" pitchFamily="49" charset="0"/>
              </a:rPr>
              <a:t>DEPARTMENT_ID</a:t>
            </a:r>
            <a:r>
              <a:rPr lang="en-US" altLang="en-US" dirty="0"/>
              <a:t>). However, what if you want the query to display </a:t>
            </a:r>
            <a:r>
              <a:rPr lang="en-US" altLang="en-US" dirty="0">
                <a:latin typeface="Courier New" pitchFamily="49" charset="0"/>
                <a:cs typeface="Courier New" pitchFamily="49" charset="0"/>
              </a:rPr>
              <a:t>FIRST_NAME</a:t>
            </a:r>
            <a:r>
              <a:rPr lang="en-US" altLang="en-US" dirty="0"/>
              <a:t>, </a:t>
            </a:r>
            <a:r>
              <a:rPr lang="en-US" altLang="en-US" dirty="0">
                <a:latin typeface="Courier New" pitchFamily="49" charset="0"/>
                <a:cs typeface="Courier New" pitchFamily="49" charset="0"/>
              </a:rPr>
              <a:t>JOB_ID</a:t>
            </a:r>
            <a:r>
              <a:rPr lang="en-US" altLang="en-US" dirty="0"/>
              <a:t>, and </a:t>
            </a:r>
            <a:r>
              <a:rPr lang="en-US" altLang="en-US" dirty="0">
                <a:latin typeface="Courier New" pitchFamily="49" charset="0"/>
                <a:cs typeface="Courier New" pitchFamily="49" charset="0"/>
              </a:rPr>
              <a:t>HIRE_DATE</a:t>
            </a:r>
            <a:r>
              <a:rPr lang="en-US" altLang="en-US" dirty="0"/>
              <a:t> using the </a:t>
            </a:r>
            <a:r>
              <a:rPr lang="en-US" altLang="en-US" dirty="0">
                <a:latin typeface="Courier New" pitchFamily="49" charset="0"/>
              </a:rPr>
              <a:t>UNION</a:t>
            </a:r>
            <a:r>
              <a:rPr lang="en-US" altLang="en-US" dirty="0"/>
              <a:t> operator, knowing that </a:t>
            </a:r>
            <a:r>
              <a:rPr lang="en-US" altLang="en-US" dirty="0">
                <a:latin typeface="Courier New" pitchFamily="49" charset="0"/>
                <a:cs typeface="Courier New" pitchFamily="49" charset="0"/>
              </a:rPr>
              <a:t>HIRE_DATE</a:t>
            </a:r>
            <a:r>
              <a:rPr lang="en-US" altLang="en-US" dirty="0"/>
              <a:t> exists only in the </a:t>
            </a:r>
            <a:r>
              <a:rPr lang="en-US" altLang="en-US" dirty="0">
                <a:latin typeface="Courier New" pitchFamily="49" charset="0"/>
              </a:rPr>
              <a:t>EMPLOYEES</a:t>
            </a:r>
            <a:r>
              <a:rPr lang="en-US" altLang="en-US" dirty="0"/>
              <a:t> table?</a:t>
            </a:r>
          </a:p>
          <a:p>
            <a:pPr lvl="1" eaLnBrk="1" hangingPunct="1"/>
            <a:r>
              <a:rPr lang="en-US" altLang="en-US" dirty="0"/>
              <a:t>The code example in the slide matches the </a:t>
            </a:r>
            <a:r>
              <a:rPr lang="en-US" altLang="en-US" dirty="0">
                <a:latin typeface="Courier New" pitchFamily="49" charset="0"/>
              </a:rPr>
              <a:t>FIRST_NAME</a:t>
            </a:r>
            <a:r>
              <a:rPr lang="en-US" altLang="en-US" dirty="0"/>
              <a:t> and </a:t>
            </a:r>
            <a:r>
              <a:rPr lang="en-US" altLang="en-US" dirty="0">
                <a:latin typeface="Courier New" pitchFamily="49" charset="0"/>
              </a:rPr>
              <a:t>JOB_ID</a:t>
            </a:r>
            <a:r>
              <a:rPr lang="en-US" altLang="en-US" dirty="0"/>
              <a:t> columns in the </a:t>
            </a:r>
            <a:r>
              <a:rPr lang="en-US" altLang="en-US" dirty="0">
                <a:latin typeface="Courier New" pitchFamily="49" charset="0"/>
              </a:rPr>
              <a:t>EMPLOYEES</a:t>
            </a:r>
            <a:r>
              <a:rPr lang="en-US" altLang="en-US" dirty="0"/>
              <a:t> and </a:t>
            </a:r>
            <a:r>
              <a:rPr lang="en-US" altLang="en-US" dirty="0">
                <a:latin typeface="Courier New" pitchFamily="49" charset="0"/>
              </a:rPr>
              <a:t>RETIRED_EMPLOYEES</a:t>
            </a:r>
            <a:r>
              <a:rPr lang="en-US" altLang="en-US" dirty="0"/>
              <a:t> tables. </a:t>
            </a:r>
            <a:r>
              <a:rPr lang="en-US" altLang="en-US" dirty="0">
                <a:latin typeface="Courier New" pitchFamily="49" charset="0"/>
                <a:cs typeface="Courier New" pitchFamily="49" charset="0"/>
              </a:rPr>
              <a:t>NULL</a:t>
            </a:r>
            <a:r>
              <a:rPr lang="en-US" altLang="en-US" dirty="0"/>
              <a:t> is added to the </a:t>
            </a:r>
            <a:r>
              <a:rPr lang="en-US" altLang="en-US" dirty="0">
                <a:latin typeface="Courier New" pitchFamily="49" charset="0"/>
              </a:rPr>
              <a:t>RETIRED_EMPLOYEES</a:t>
            </a:r>
            <a:r>
              <a:rPr lang="en-US" altLang="en-US" dirty="0"/>
              <a:t> </a:t>
            </a:r>
            <a:r>
              <a:rPr lang="en-US" altLang="en-US" dirty="0">
                <a:latin typeface="Courier New" pitchFamily="49" charset="0"/>
              </a:rPr>
              <a:t>SELECT</a:t>
            </a:r>
            <a:r>
              <a:rPr lang="en-US" altLang="en-US" dirty="0"/>
              <a:t> statement to match the </a:t>
            </a:r>
            <a:r>
              <a:rPr lang="en-US" altLang="en-US" dirty="0">
                <a:latin typeface="Courier New" pitchFamily="49" charset="0"/>
                <a:cs typeface="Courier New" pitchFamily="49" charset="0"/>
              </a:rPr>
              <a:t>HIRE_DATE</a:t>
            </a:r>
            <a:r>
              <a:rPr lang="en-US" altLang="en-US" dirty="0"/>
              <a:t> column in the </a:t>
            </a:r>
            <a:r>
              <a:rPr lang="en-US" altLang="en-US" dirty="0">
                <a:latin typeface="Courier New" pitchFamily="49" charset="0"/>
              </a:rPr>
              <a:t>EMPLOYEES</a:t>
            </a:r>
            <a:r>
              <a:rPr lang="en-US" altLang="en-US" dirty="0"/>
              <a:t> </a:t>
            </a:r>
            <a:r>
              <a:rPr lang="en-US" altLang="en-US" dirty="0">
                <a:latin typeface="Courier New" pitchFamily="49" charset="0"/>
              </a:rPr>
              <a:t>SELECT</a:t>
            </a:r>
            <a:r>
              <a:rPr lang="en-US" altLang="en-US" dirty="0"/>
              <a:t> statement.</a:t>
            </a:r>
          </a:p>
          <a:p>
            <a:pPr lvl="1" eaLnBrk="1" hangingPunct="1"/>
            <a:r>
              <a:rPr lang="en-US" altLang="en-US" dirty="0"/>
              <a:t>In the results shown in the slide, each row in the output that corresponds to a record from the </a:t>
            </a:r>
            <a:r>
              <a:rPr lang="en-US" altLang="en-US" dirty="0">
                <a:latin typeface="Courier New" pitchFamily="49" charset="0"/>
                <a:cs typeface="Courier New" pitchFamily="49" charset="0"/>
              </a:rPr>
              <a:t>RETIRED_EMPLOYEES</a:t>
            </a:r>
            <a:r>
              <a:rPr lang="en-US" altLang="en-US" dirty="0"/>
              <a:t> table contains a </a:t>
            </a:r>
            <a:r>
              <a:rPr lang="en-US" altLang="en-US" dirty="0">
                <a:latin typeface="Courier New" pitchFamily="49" charset="0"/>
              </a:rPr>
              <a:t>NULL</a:t>
            </a:r>
            <a:r>
              <a:rPr lang="en-US" altLang="en-US" dirty="0"/>
              <a:t> in the </a:t>
            </a:r>
            <a:r>
              <a:rPr lang="en-US" altLang="en-US" dirty="0">
                <a:latin typeface="Courier New" pitchFamily="49" charset="0"/>
              </a:rPr>
              <a:t>HIRE_DATE</a:t>
            </a:r>
            <a:r>
              <a:rPr lang="en-US" altLang="en-US" dirty="0"/>
              <a:t> column.</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4002420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57200" y="457200"/>
            <a:ext cx="6858000" cy="3859213"/>
          </a:xfrm>
          <a:ln/>
        </p:spPr>
      </p:sp>
      <p:sp>
        <p:nvSpPr>
          <p:cNvPr id="54275" name="Rectangle 3"/>
          <p:cNvSpPr>
            <a:spLocks noGrp="1" noChangeArrowheads="1"/>
          </p:cNvSpPr>
          <p:nvPr>
            <p:ph type="body" idx="1"/>
          </p:nvPr>
        </p:nvSpPr>
        <p:spPr>
          <a:noFill/>
          <a:ln/>
        </p:spPr>
        <p:txBody>
          <a:bodyPr/>
          <a:lstStyle/>
          <a:p>
            <a:pPr lvl="1" eaLnBrk="1" hangingPunct="1"/>
            <a:r>
              <a:rPr lang="en-US" altLang="en-US" dirty="0"/>
              <a:t>Because the expressions in the </a:t>
            </a:r>
            <a:r>
              <a:rPr lang="en-US" altLang="en-US" dirty="0">
                <a:latin typeface="Courier New" pitchFamily="49" charset="0"/>
              </a:rPr>
              <a:t>SELECT</a:t>
            </a:r>
            <a:r>
              <a:rPr lang="en-US" altLang="en-US" dirty="0"/>
              <a:t> lists of the queries must match in number, you can use the dummy columns and the data type conversion functions to comply with this rule. </a:t>
            </a:r>
          </a:p>
          <a:p>
            <a:pPr lvl="1" eaLnBrk="1" hangingPunct="1"/>
            <a:r>
              <a:rPr lang="en-US" altLang="en-US" dirty="0"/>
              <a:t>To match the column list explicitly, you can insert </a:t>
            </a:r>
            <a:r>
              <a:rPr lang="en-US" altLang="en-US" dirty="0">
                <a:latin typeface="Courier New" pitchFamily="49" charset="0"/>
                <a:cs typeface="Courier New" pitchFamily="49" charset="0"/>
              </a:rPr>
              <a:t>NULL</a:t>
            </a:r>
            <a:r>
              <a:rPr lang="en-US" altLang="en-US" dirty="0"/>
              <a:t> columns at the missing positions so as to match the count and data type of selected columns in each </a:t>
            </a:r>
            <a:r>
              <a:rPr lang="en-US" altLang="en-US" dirty="0">
                <a:latin typeface="Courier New" pitchFamily="49" charset="0"/>
                <a:cs typeface="Courier New" pitchFamily="49" charset="0"/>
              </a:rPr>
              <a:t>SELECT</a:t>
            </a:r>
            <a:r>
              <a:rPr lang="en-US" altLang="en-US" dirty="0"/>
              <a:t> statement. </a:t>
            </a:r>
          </a:p>
          <a:p>
            <a:pPr lvl="1" eaLnBrk="1" hangingPunct="1"/>
            <a:r>
              <a:rPr lang="en-US" altLang="en-US" dirty="0"/>
              <a:t>In the slide, the name </a:t>
            </a:r>
            <a:r>
              <a:rPr lang="en-US" altLang="en-US" dirty="0">
                <a:latin typeface="Courier New" pitchFamily="49" charset="0"/>
              </a:rPr>
              <a:t>Warehouse</a:t>
            </a:r>
            <a:r>
              <a:rPr lang="en-US" altLang="en-US" dirty="0"/>
              <a:t> </a:t>
            </a:r>
            <a:r>
              <a:rPr lang="en-US" altLang="en-US" dirty="0">
                <a:latin typeface="Courier New" pitchFamily="49" charset="0"/>
              </a:rPr>
              <a:t>location</a:t>
            </a:r>
            <a:r>
              <a:rPr lang="en-US" altLang="en-US" dirty="0"/>
              <a:t> is given as the dummy column heading. The </a:t>
            </a:r>
            <a:r>
              <a:rPr lang="en-US" altLang="en-US" dirty="0">
                <a:latin typeface="Courier New" pitchFamily="49" charset="0"/>
              </a:rPr>
              <a:t>CAST </a:t>
            </a:r>
            <a:r>
              <a:rPr lang="en-US" altLang="en-US" dirty="0"/>
              <a:t>function is used in the first query to match the </a:t>
            </a:r>
            <a:r>
              <a:rPr lang="en-US" altLang="en-US" dirty="0">
                <a:latin typeface="Courier New" pitchFamily="49" charset="0"/>
              </a:rPr>
              <a:t>VARCHAR</a:t>
            </a:r>
            <a:r>
              <a:rPr lang="en-US" altLang="en-US" dirty="0"/>
              <a:t> data type of the </a:t>
            </a:r>
            <a:r>
              <a:rPr lang="en-US" altLang="en-US" dirty="0">
                <a:latin typeface="Courier New" pitchFamily="49" charset="0"/>
              </a:rPr>
              <a:t>state_province</a:t>
            </a:r>
            <a:r>
              <a:rPr lang="en-US" altLang="en-US" dirty="0"/>
              <a:t> column that is retrieved by the second query. Similarly, the </a:t>
            </a:r>
            <a:r>
              <a:rPr lang="en-US" altLang="en-US" dirty="0">
                <a:latin typeface="Courier New" pitchFamily="49" charset="0"/>
              </a:rPr>
              <a:t>CAST</a:t>
            </a:r>
            <a:r>
              <a:rPr lang="en-US" altLang="en-US" dirty="0"/>
              <a:t> function in the second query is used to match the </a:t>
            </a:r>
            <a:r>
              <a:rPr lang="en-US" altLang="en-US" dirty="0">
                <a:latin typeface="Courier New" pitchFamily="49" charset="0"/>
              </a:rPr>
              <a:t>VARCHAR</a:t>
            </a:r>
            <a:r>
              <a:rPr lang="en-US" altLang="en-US" dirty="0"/>
              <a:t> data type of the </a:t>
            </a:r>
            <a:r>
              <a:rPr lang="en-US" altLang="en-US" dirty="0">
                <a:latin typeface="Courier New" pitchFamily="49" charset="0"/>
              </a:rPr>
              <a:t>department_name</a:t>
            </a:r>
            <a:r>
              <a:rPr lang="en-US" altLang="en-US" dirty="0"/>
              <a:t> column that is retrieved by the first query.</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3277273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57200" y="457200"/>
            <a:ext cx="6858000" cy="3859213"/>
          </a:xfrm>
          <a:ln/>
        </p:spPr>
      </p:sp>
      <p:sp>
        <p:nvSpPr>
          <p:cNvPr id="56323" name="Rectangle 3"/>
          <p:cNvSpPr>
            <a:spLocks noGrp="1" noChangeArrowheads="1"/>
          </p:cNvSpPr>
          <p:nvPr>
            <p:ph type="body" idx="1"/>
          </p:nvPr>
        </p:nvSpPr>
        <p:spPr>
          <a:noFill/>
          <a:ln/>
        </p:spPr>
        <p:txBody>
          <a:bodyPr/>
          <a:lstStyle/>
          <a:p>
            <a:pPr lvl="1" eaLnBrk="1" hangingPunct="1"/>
            <a:r>
              <a:rPr lang="en-US" altLang="en-US" dirty="0"/>
              <a:t>The </a:t>
            </a:r>
            <a:r>
              <a:rPr lang="en-US" altLang="en-US" dirty="0">
                <a:latin typeface="Courier New" pitchFamily="49" charset="0"/>
              </a:rPr>
              <a:t>employees</a:t>
            </a:r>
            <a:r>
              <a:rPr lang="en-US" altLang="en-US" dirty="0"/>
              <a:t> and </a:t>
            </a:r>
            <a:r>
              <a:rPr lang="en-US" altLang="en-US" dirty="0" err="1">
                <a:latin typeface="Courier New" pitchFamily="49" charset="0"/>
              </a:rPr>
              <a:t>retired_employees</a:t>
            </a:r>
            <a:r>
              <a:rPr lang="en-US" altLang="en-US" dirty="0"/>
              <a:t> tables have several columns in common (for example, </a:t>
            </a:r>
            <a:r>
              <a:rPr lang="en-US" altLang="en-US" dirty="0" err="1">
                <a:latin typeface="Courier New" pitchFamily="49" charset="0"/>
              </a:rPr>
              <a:t>employee_id</a:t>
            </a:r>
            <a:r>
              <a:rPr lang="en-US" altLang="en-US" dirty="0"/>
              <a:t>, </a:t>
            </a:r>
            <a:r>
              <a:rPr lang="en-US" altLang="en-US" dirty="0" err="1">
                <a:latin typeface="Courier New" pitchFamily="49" charset="0"/>
              </a:rPr>
              <a:t>job_id</a:t>
            </a:r>
            <a:r>
              <a:rPr lang="en-US" altLang="en-US" dirty="0"/>
              <a:t>, and </a:t>
            </a:r>
            <a:r>
              <a:rPr lang="en-US" altLang="en-US" dirty="0" err="1">
                <a:latin typeface="Courier New" pitchFamily="49" charset="0"/>
              </a:rPr>
              <a:t>department_id</a:t>
            </a:r>
            <a:r>
              <a:rPr lang="en-US" altLang="en-US" dirty="0"/>
              <a:t>). However, what if you want the query to display </a:t>
            </a:r>
            <a:r>
              <a:rPr lang="en-US" altLang="en-US" dirty="0" err="1">
                <a:latin typeface="Courier New" pitchFamily="49" charset="0"/>
                <a:cs typeface="Courier New" pitchFamily="49" charset="0"/>
              </a:rPr>
              <a:t>first_name</a:t>
            </a:r>
            <a:r>
              <a:rPr lang="en-US" altLang="en-US" dirty="0"/>
              <a:t>, </a:t>
            </a:r>
            <a:r>
              <a:rPr lang="en-US" altLang="en-US" dirty="0" err="1">
                <a:latin typeface="Courier New" pitchFamily="49" charset="0"/>
                <a:cs typeface="Courier New" pitchFamily="49" charset="0"/>
              </a:rPr>
              <a:t>job_id</a:t>
            </a:r>
            <a:r>
              <a:rPr lang="en-US" altLang="en-US" dirty="0"/>
              <a:t>, and </a:t>
            </a:r>
            <a:r>
              <a:rPr lang="en-US" altLang="en-US" dirty="0" err="1">
                <a:latin typeface="Courier New" pitchFamily="49" charset="0"/>
                <a:cs typeface="Courier New" pitchFamily="49" charset="0"/>
              </a:rPr>
              <a:t>hire_date</a:t>
            </a:r>
            <a:r>
              <a:rPr lang="en-US" altLang="en-US" dirty="0"/>
              <a:t> using the </a:t>
            </a:r>
            <a:r>
              <a:rPr lang="en-US" altLang="en-US" dirty="0">
                <a:latin typeface="Courier New" pitchFamily="49" charset="0"/>
              </a:rPr>
              <a:t>UNION</a:t>
            </a:r>
            <a:r>
              <a:rPr lang="en-US" altLang="en-US" dirty="0"/>
              <a:t> operator, knowing that </a:t>
            </a:r>
            <a:r>
              <a:rPr lang="en-US" altLang="en-US" dirty="0" err="1">
                <a:latin typeface="Courier New" pitchFamily="49" charset="0"/>
                <a:cs typeface="Courier New" pitchFamily="49" charset="0"/>
              </a:rPr>
              <a:t>hire_date</a:t>
            </a:r>
            <a:r>
              <a:rPr lang="en-US" altLang="en-US" dirty="0"/>
              <a:t> exists only in the </a:t>
            </a:r>
            <a:r>
              <a:rPr lang="en-US" altLang="en-US" dirty="0">
                <a:latin typeface="Courier New" pitchFamily="49" charset="0"/>
              </a:rPr>
              <a:t>employees</a:t>
            </a:r>
            <a:r>
              <a:rPr lang="en-US" altLang="en-US" dirty="0"/>
              <a:t> table?</a:t>
            </a:r>
          </a:p>
          <a:p>
            <a:pPr lvl="1" eaLnBrk="1" hangingPunct="1"/>
            <a:r>
              <a:rPr lang="en-US" altLang="en-US" dirty="0"/>
              <a:t>The code example in the slide matches the </a:t>
            </a:r>
            <a:r>
              <a:rPr lang="en-US" altLang="en-US" dirty="0" err="1">
                <a:latin typeface="Courier New" pitchFamily="49" charset="0"/>
              </a:rPr>
              <a:t>first_name</a:t>
            </a:r>
            <a:r>
              <a:rPr lang="en-US" altLang="en-US" dirty="0"/>
              <a:t> and </a:t>
            </a:r>
            <a:r>
              <a:rPr lang="en-US" altLang="en-US" dirty="0" err="1">
                <a:latin typeface="Courier New" pitchFamily="49" charset="0"/>
              </a:rPr>
              <a:t>job_id</a:t>
            </a:r>
            <a:r>
              <a:rPr lang="en-US" altLang="en-US" dirty="0"/>
              <a:t> columns in the </a:t>
            </a:r>
            <a:r>
              <a:rPr lang="en-US" altLang="en-US" dirty="0">
                <a:latin typeface="Courier New" pitchFamily="49" charset="0"/>
              </a:rPr>
              <a:t>employees</a:t>
            </a:r>
            <a:r>
              <a:rPr lang="en-US" altLang="en-US" dirty="0"/>
              <a:t> and </a:t>
            </a:r>
            <a:r>
              <a:rPr lang="en-US" altLang="en-US" dirty="0" err="1">
                <a:latin typeface="Courier New" pitchFamily="49" charset="0"/>
              </a:rPr>
              <a:t>retired_employees</a:t>
            </a:r>
            <a:r>
              <a:rPr lang="en-US" altLang="en-US" dirty="0"/>
              <a:t> tables. </a:t>
            </a:r>
            <a:r>
              <a:rPr lang="en-US" altLang="en-US" dirty="0">
                <a:latin typeface="Courier New" pitchFamily="49" charset="0"/>
                <a:cs typeface="Courier New" pitchFamily="49" charset="0"/>
              </a:rPr>
              <a:t>NULL</a:t>
            </a:r>
            <a:r>
              <a:rPr lang="en-US" altLang="en-US" dirty="0"/>
              <a:t> is added to the </a:t>
            </a:r>
            <a:r>
              <a:rPr lang="en-US" altLang="en-US" dirty="0" err="1">
                <a:latin typeface="Courier New" pitchFamily="49" charset="0"/>
              </a:rPr>
              <a:t>retired_employees</a:t>
            </a:r>
            <a:r>
              <a:rPr lang="en-US" altLang="en-US" dirty="0"/>
              <a:t> </a:t>
            </a:r>
            <a:r>
              <a:rPr lang="en-US" altLang="en-US" dirty="0">
                <a:latin typeface="Courier New" pitchFamily="49" charset="0"/>
              </a:rPr>
              <a:t>SELECT</a:t>
            </a:r>
            <a:r>
              <a:rPr lang="en-US" altLang="en-US" dirty="0"/>
              <a:t> statement to match the </a:t>
            </a:r>
            <a:r>
              <a:rPr lang="en-US" altLang="en-US" dirty="0" err="1">
                <a:latin typeface="Courier New" pitchFamily="49" charset="0"/>
                <a:cs typeface="Courier New" pitchFamily="49" charset="0"/>
              </a:rPr>
              <a:t>hire_date</a:t>
            </a:r>
            <a:r>
              <a:rPr lang="en-US" altLang="en-US" dirty="0"/>
              <a:t> column in the </a:t>
            </a:r>
            <a:r>
              <a:rPr lang="en-US" altLang="en-US" dirty="0">
                <a:latin typeface="Courier New" pitchFamily="49" charset="0"/>
              </a:rPr>
              <a:t>employees</a:t>
            </a:r>
            <a:r>
              <a:rPr lang="en-US" altLang="en-US" dirty="0"/>
              <a:t> </a:t>
            </a:r>
            <a:r>
              <a:rPr lang="en-US" altLang="en-US" dirty="0">
                <a:latin typeface="Courier New" pitchFamily="49" charset="0"/>
              </a:rPr>
              <a:t>SELECT</a:t>
            </a:r>
            <a:r>
              <a:rPr lang="en-US" altLang="en-US" dirty="0"/>
              <a:t> statement.</a:t>
            </a:r>
          </a:p>
          <a:p>
            <a:pPr lvl="1" eaLnBrk="1" hangingPunct="1"/>
            <a:r>
              <a:rPr lang="en-US" altLang="en-US" dirty="0"/>
              <a:t>In the results shown in the slide, each row in the output that corresponds to a record from the </a:t>
            </a:r>
            <a:r>
              <a:rPr lang="en-US" altLang="en-US" dirty="0" err="1">
                <a:latin typeface="Courier New" pitchFamily="49" charset="0"/>
                <a:cs typeface="Courier New" pitchFamily="49" charset="0"/>
              </a:rPr>
              <a:t>retired_employees</a:t>
            </a:r>
            <a:r>
              <a:rPr lang="en-US" altLang="en-US" dirty="0"/>
              <a:t> table contains a </a:t>
            </a:r>
            <a:r>
              <a:rPr lang="en-US" altLang="en-US" dirty="0">
                <a:latin typeface="Courier New" pitchFamily="49" charset="0"/>
              </a:rPr>
              <a:t>NULL</a:t>
            </a:r>
            <a:r>
              <a:rPr lang="en-US" altLang="en-US" dirty="0"/>
              <a:t> in the </a:t>
            </a:r>
            <a:r>
              <a:rPr lang="en-US" altLang="en-US" dirty="0" err="1">
                <a:latin typeface="Courier New" pitchFamily="49" charset="0"/>
              </a:rPr>
              <a:t>hire_date</a:t>
            </a:r>
            <a:r>
              <a:rPr lang="en-US" altLang="en-US" dirty="0"/>
              <a:t> column.</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3431504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57200" y="457200"/>
            <a:ext cx="6858000" cy="3859213"/>
          </a:xfrm>
          <a:ln/>
        </p:spPr>
      </p:sp>
      <p:sp>
        <p:nvSpPr>
          <p:cNvPr id="58371"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101482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457200" y="457200"/>
            <a:ext cx="6858000" cy="3859213"/>
          </a:xfrm>
          <a:ln/>
        </p:spPr>
      </p:sp>
      <p:sp>
        <p:nvSpPr>
          <p:cNvPr id="9219" name="Rectangle 3"/>
          <p:cNvSpPr>
            <a:spLocks noGrp="1" noChangeArrowheads="1"/>
          </p:cNvSpPr>
          <p:nvPr>
            <p:ph type="body" idx="1"/>
          </p:nvPr>
        </p:nvSpPr>
        <p:spPr>
          <a:noFill/>
          <a:ln/>
        </p:spPr>
        <p:txBody>
          <a:bodyPr/>
          <a:lstStyle/>
          <a:p>
            <a:pPr lvl="1" eaLnBrk="1" hangingPunct="1"/>
            <a:r>
              <a:rPr lang="en-US" altLang="en-US" dirty="0"/>
              <a:t>In this lesson, you learn how to write queries by using set operators.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3495954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457200" y="457200"/>
            <a:ext cx="6858000" cy="3859213"/>
          </a:xfrm>
          <a:ln/>
        </p:spPr>
      </p:sp>
      <p:sp>
        <p:nvSpPr>
          <p:cNvPr id="60419" name="Rectangle 3"/>
          <p:cNvSpPr>
            <a:spLocks noGrp="1" noChangeArrowheads="1"/>
          </p:cNvSpPr>
          <p:nvPr>
            <p:ph type="body" idx="1"/>
          </p:nvPr>
        </p:nvSpPr>
        <p:spPr>
          <a:noFill/>
          <a:ln/>
        </p:spPr>
        <p:txBody>
          <a:bodyPr/>
          <a:lstStyle/>
          <a:p>
            <a:pPr lvl="1">
              <a:buFontTx/>
              <a:buNone/>
            </a:pPr>
            <a:r>
              <a:rPr lang="en-US" altLang="en-US" dirty="0"/>
              <a:t>You can use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only once in a compound query. Place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at the end of the query.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accepts the column name or an alias. By default, the output is sorted in ascending order in the first column of the first </a:t>
            </a:r>
            <a:r>
              <a:rPr lang="en-US" altLang="en-US" dirty="0">
                <a:latin typeface="Courier New" pitchFamily="49" charset="0"/>
              </a:rPr>
              <a:t>SELECT</a:t>
            </a:r>
            <a:r>
              <a:rPr lang="en-US" altLang="en-US" dirty="0"/>
              <a:t> query. </a:t>
            </a:r>
          </a:p>
          <a:p>
            <a:pPr lvl="1" eaLnBrk="1" hangingPunct="1"/>
            <a:r>
              <a:rPr lang="en-US" altLang="en-US" b="1" dirty="0"/>
              <a:t>Note:</a:t>
            </a:r>
            <a:r>
              <a:rPr lang="en-US" altLang="en-US" dirty="0"/>
              <a:t>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does not recognize the column names of the second </a:t>
            </a:r>
            <a:r>
              <a:rPr lang="en-US" altLang="en-US" dirty="0">
                <a:latin typeface="Courier New" pitchFamily="49" charset="0"/>
              </a:rPr>
              <a:t>SELECT</a:t>
            </a:r>
            <a:r>
              <a:rPr lang="en-US" altLang="en-US" dirty="0"/>
              <a:t> query. To avoid confusion over column names, it is a common practice to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column positions.</a:t>
            </a:r>
          </a:p>
          <a:p>
            <a:pPr lvl="1" eaLnBrk="1" hangingPunct="1"/>
            <a:r>
              <a:rPr lang="en-US" altLang="en-US" dirty="0"/>
              <a:t>For example, in the following statement, the output will be shown in ascending order of </a:t>
            </a:r>
            <a:r>
              <a:rPr lang="en-US" altLang="en-US" dirty="0">
                <a:latin typeface="Courier New" pitchFamily="49" charset="0"/>
              </a:rPr>
              <a:t>job_id</a:t>
            </a:r>
            <a:r>
              <a:rPr lang="en-US" altLang="en-US" dirty="0"/>
              <a:t>.</a:t>
            </a:r>
          </a:p>
          <a:p>
            <a:pPr lvl="4" eaLnBrk="1" hangingPunct="1"/>
            <a:r>
              <a:rPr lang="en-US" altLang="en-US" dirty="0"/>
              <a:t>SELECT employee_id, job_id, salary</a:t>
            </a:r>
          </a:p>
          <a:p>
            <a:pPr lvl="4" eaLnBrk="1" hangingPunct="1"/>
            <a:r>
              <a:rPr lang="en-US" altLang="en-US" dirty="0"/>
              <a:t>FROM   employees</a:t>
            </a:r>
          </a:p>
          <a:p>
            <a:pPr lvl="4" eaLnBrk="1" hangingPunct="1"/>
            <a:r>
              <a:rPr lang="en-US" altLang="en-US" dirty="0"/>
              <a:t>UNION</a:t>
            </a:r>
          </a:p>
          <a:p>
            <a:pPr lvl="4" eaLnBrk="1" hangingPunct="1"/>
            <a:r>
              <a:rPr lang="en-US" altLang="en-US" dirty="0"/>
              <a:t>SELECT employee_id, job_id, 0</a:t>
            </a:r>
          </a:p>
          <a:p>
            <a:pPr lvl="4" eaLnBrk="1" hangingPunct="1"/>
            <a:r>
              <a:rPr lang="en-US" altLang="en-US" dirty="0"/>
              <a:t>FROM   retired_employees</a:t>
            </a:r>
          </a:p>
          <a:p>
            <a:pPr lvl="4" eaLnBrk="1" hangingPunct="1"/>
            <a:r>
              <a:rPr lang="en-US" altLang="en-US" dirty="0"/>
              <a:t>ORDER BY 2;</a:t>
            </a:r>
          </a:p>
          <a:p>
            <a:pPr lvl="1" eaLnBrk="1" hangingPunct="1"/>
            <a:r>
              <a:rPr lang="en-US" altLang="en-US" dirty="0"/>
              <a:t>If you omit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by default, the output will be sorted in ascending order of </a:t>
            </a:r>
            <a:r>
              <a:rPr lang="en-US" altLang="en-US" dirty="0">
                <a:latin typeface="Courier New" pitchFamily="49" charset="0"/>
              </a:rPr>
              <a:t>employee_id</a:t>
            </a:r>
            <a:r>
              <a:rPr lang="en-US" altLang="en-US" dirty="0"/>
              <a:t>. You cannot use the columns from the second query to sort the output.</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7989657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lstStyle/>
          <a:p>
            <a:pPr lvl="1" eaLnBrk="1" hangingPunct="1"/>
            <a:r>
              <a:rPr lang="en-US" altLang="en-US" dirty="0"/>
              <a:t>In the example shown on the slide, the output is sorted in the ascending order of </a:t>
            </a:r>
            <a:r>
              <a:rPr lang="en-US" altLang="en-US" dirty="0" err="1">
                <a:latin typeface="Courier New" panose="02070309020205020404" pitchFamily="49" charset="0"/>
                <a:cs typeface="Courier New" panose="02070309020205020404" pitchFamily="49" charset="0"/>
              </a:rPr>
              <a:t>job_id</a:t>
            </a:r>
            <a:r>
              <a:rPr lang="en-US" altLang="en-US" dirty="0"/>
              <a:t>.</a:t>
            </a:r>
          </a:p>
          <a:p>
            <a:pPr lvl="1" eaLnBrk="1" hangingPunct="1"/>
            <a:r>
              <a:rPr lang="en-US" altLang="en-US" b="1" dirty="0"/>
              <a:t>Note:</a:t>
            </a:r>
            <a:r>
              <a:rPr lang="en-US" altLang="en-US" dirty="0"/>
              <a:t>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does not recognize the column names of the second </a:t>
            </a:r>
            <a:r>
              <a:rPr lang="en-US" altLang="en-US" dirty="0">
                <a:latin typeface="Courier New" pitchFamily="49" charset="0"/>
              </a:rPr>
              <a:t>SELECT</a:t>
            </a:r>
            <a:r>
              <a:rPr lang="en-US" altLang="en-US" dirty="0"/>
              <a:t> query. To avoid confusion over column names, it is a common practice to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column positions.</a:t>
            </a:r>
          </a:p>
          <a:p>
            <a:pPr lvl="1" eaLnBrk="1" hangingPunct="1"/>
            <a:r>
              <a:rPr lang="en-US" altLang="en-US" dirty="0"/>
              <a:t>If you omit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by default, the output will be sorted in ascending order of </a:t>
            </a:r>
            <a:r>
              <a:rPr lang="en-US" altLang="en-US" dirty="0" err="1">
                <a:latin typeface="Courier New" pitchFamily="49" charset="0"/>
              </a:rPr>
              <a:t>employee_id</a:t>
            </a:r>
            <a:r>
              <a:rPr lang="en-US" altLang="en-US" dirty="0"/>
              <a:t>. You cannot use the columns from the second query to sort the output.</a:t>
            </a:r>
          </a:p>
          <a:p>
            <a:endParaRPr lang="en-US" dirty="0"/>
          </a:p>
        </p:txBody>
      </p:sp>
      <p:sp>
        <p:nvSpPr>
          <p:cNvPr id="6" name="Footer Placeholder 5"/>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3963061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457200" y="457200"/>
            <a:ext cx="6858000" cy="3859213"/>
          </a:xfrm>
          <a:ln/>
        </p:spPr>
      </p:sp>
      <p:sp>
        <p:nvSpPr>
          <p:cNvPr id="60419" name="Rectangle 3"/>
          <p:cNvSpPr>
            <a:spLocks noGrp="1" noChangeArrowheads="1"/>
          </p:cNvSpPr>
          <p:nvPr>
            <p:ph type="body" idx="1"/>
          </p:nvPr>
        </p:nvSpPr>
        <p:spPr>
          <a:noFill/>
          <a:ln/>
        </p:spPr>
        <p:txBody>
          <a:bodyPr/>
          <a:lstStyle/>
          <a:p>
            <a:pPr lvl="1">
              <a:buFontTx/>
              <a:buNone/>
            </a:pPr>
            <a:r>
              <a:rPr lang="en-US" altLang="en-US" dirty="0"/>
              <a:t>You can use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to sort the entire</a:t>
            </a:r>
            <a:r>
              <a:rPr lang="en-US" altLang="en-US" baseline="0" dirty="0"/>
              <a:t> result set </a:t>
            </a:r>
            <a:r>
              <a:rPr lang="en-US" altLang="en-US" dirty="0"/>
              <a:t>in a compound query. Place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at the end of the query. In the </a:t>
            </a:r>
            <a:r>
              <a:rPr lang="en-US" altLang="en-US" dirty="0">
                <a:latin typeface="Courier New" panose="02070309020205020404" pitchFamily="49" charset="0"/>
              </a:rPr>
              <a:t>ORDER BY</a:t>
            </a:r>
            <a:r>
              <a:rPr lang="en-US" altLang="en-US" dirty="0"/>
              <a:t> clause,</a:t>
            </a:r>
            <a:r>
              <a:rPr lang="en-US" altLang="en-US" baseline="0" dirty="0"/>
              <a:t> y</a:t>
            </a:r>
            <a:r>
              <a:rPr lang="en-US" altLang="en-US" dirty="0"/>
              <a:t>ou</a:t>
            </a:r>
            <a:r>
              <a:rPr lang="en-US" altLang="en-US" baseline="0" dirty="0"/>
              <a:t> can refer to a column alias or column name from the first </a:t>
            </a:r>
            <a:r>
              <a:rPr lang="en-US" altLang="en-US" baseline="0" dirty="0">
                <a:latin typeface="Courier New" panose="02070309020205020404" pitchFamily="49" charset="0"/>
              </a:rPr>
              <a:t>SELECT</a:t>
            </a:r>
            <a:r>
              <a:rPr lang="en-US" altLang="en-US" baseline="0" dirty="0"/>
              <a:t> statement. If the sort column is aliased, you must use the alias rather than the column name. You can use the column position in the </a:t>
            </a:r>
            <a:r>
              <a:rPr lang="en-US" altLang="en-US" baseline="0" dirty="0">
                <a:latin typeface="Courier New" panose="02070309020205020404" pitchFamily="49" charset="0"/>
              </a:rPr>
              <a:t>ORDER BY</a:t>
            </a:r>
            <a:r>
              <a:rPr lang="en-US" altLang="en-US" baseline="0" dirty="0"/>
              <a:t> clause, but this use is deprecated.</a:t>
            </a:r>
            <a:endParaRPr lang="en-US" altLang="en-US" dirty="0"/>
          </a:p>
          <a:p>
            <a:pPr lvl="1" eaLnBrk="1" hangingPunct="1"/>
            <a:r>
              <a:rPr lang="en-US" altLang="en-US" b="1" dirty="0"/>
              <a:t>Note:</a:t>
            </a:r>
            <a:r>
              <a:rPr lang="en-US" altLang="en-US" dirty="0"/>
              <a:t> You can use an </a:t>
            </a:r>
            <a:r>
              <a:rPr lang="en-US" altLang="en-US" dirty="0">
                <a:latin typeface="Courier New" panose="02070309020205020404" pitchFamily="49" charset="0"/>
              </a:rPr>
              <a:t>ORDER</a:t>
            </a:r>
            <a:r>
              <a:rPr lang="en-US" altLang="en-US" baseline="0" dirty="0">
                <a:latin typeface="Courier New" panose="02070309020205020404" pitchFamily="49" charset="0"/>
              </a:rPr>
              <a:t> BY</a:t>
            </a:r>
            <a:r>
              <a:rPr lang="en-US" altLang="en-US" baseline="0" dirty="0"/>
              <a:t> clause in each </a:t>
            </a:r>
            <a:r>
              <a:rPr lang="en-US" altLang="en-US" baseline="0" dirty="0">
                <a:latin typeface="Courier New" panose="02070309020205020404" pitchFamily="49" charset="0"/>
              </a:rPr>
              <a:t>SELECT</a:t>
            </a:r>
            <a:r>
              <a:rPr lang="en-US" altLang="en-US" baseline="0" dirty="0"/>
              <a:t> statement, but it has no effect on the sort order of the result set, but rather is used by the </a:t>
            </a:r>
            <a:r>
              <a:rPr lang="en-US" altLang="en-US" baseline="0" dirty="0">
                <a:latin typeface="Courier New" panose="02070309020205020404" pitchFamily="49" charset="0"/>
              </a:rPr>
              <a:t>LIMIT</a:t>
            </a:r>
            <a:r>
              <a:rPr lang="en-US" altLang="en-US" baseline="0" dirty="0"/>
              <a:t> clause</a:t>
            </a:r>
            <a:r>
              <a:rPr lang="en-US" altLang="en-US" dirty="0"/>
              <a:t>. To apply an </a:t>
            </a:r>
            <a:r>
              <a:rPr lang="en-US" altLang="en-US" dirty="0">
                <a:latin typeface="Courier New" panose="02070309020205020404" pitchFamily="49" charset="0"/>
              </a:rPr>
              <a:t>ORDER BY</a:t>
            </a:r>
            <a:r>
              <a:rPr lang="en-US" altLang="en-US" dirty="0"/>
              <a:t> clause to an individual </a:t>
            </a:r>
            <a:r>
              <a:rPr lang="en-US" altLang="en-US" dirty="0">
                <a:latin typeface="Courier New" panose="02070309020205020404" pitchFamily="49" charset="0"/>
              </a:rPr>
              <a:t>SELECT</a:t>
            </a:r>
            <a:r>
              <a:rPr lang="en-US" altLang="en-US" dirty="0"/>
              <a:t> statement, enclose the statement</a:t>
            </a:r>
            <a:r>
              <a:rPr lang="en-US" altLang="en-US" baseline="0" dirty="0"/>
              <a:t> in parentheses, with the </a:t>
            </a:r>
            <a:r>
              <a:rPr lang="en-US" altLang="en-US" baseline="0" dirty="0">
                <a:latin typeface="Courier New" panose="02070309020205020404" pitchFamily="49" charset="0"/>
              </a:rPr>
              <a:t>ORDER BY</a:t>
            </a:r>
            <a:r>
              <a:rPr lang="en-US" altLang="en-US" baseline="0" dirty="0"/>
              <a:t> and </a:t>
            </a:r>
            <a:r>
              <a:rPr lang="en-US" altLang="en-US" baseline="0" dirty="0">
                <a:latin typeface="Courier New" panose="02070309020205020404" pitchFamily="49" charset="0"/>
              </a:rPr>
              <a:t>LIMIT</a:t>
            </a:r>
            <a:r>
              <a:rPr lang="en-US" altLang="en-US" baseline="0" dirty="0"/>
              <a:t> clauses inside the parentheses. For example, the following query selects and combines the first 10 employees from each table and sorts the results by Job ID.</a:t>
            </a:r>
            <a:endParaRPr lang="en-US" altLang="en-US" dirty="0"/>
          </a:p>
          <a:p>
            <a:pPr lvl="4" eaLnBrk="1" hangingPunct="1"/>
            <a:r>
              <a:rPr lang="en-US" altLang="en-US" dirty="0"/>
              <a:t>(SELECT employee_id, </a:t>
            </a:r>
            <a:r>
              <a:rPr lang="en-US" altLang="en-US" dirty="0" err="1"/>
              <a:t>job_id</a:t>
            </a:r>
            <a:endParaRPr lang="en-US" altLang="en-US" dirty="0"/>
          </a:p>
          <a:p>
            <a:pPr lvl="4" eaLnBrk="1" hangingPunct="1"/>
            <a:r>
              <a:rPr lang="en-US" altLang="en-US" dirty="0"/>
              <a:t>FROM   employees </a:t>
            </a:r>
            <a:r>
              <a:rPr lang="en-US" altLang="en-US" baseline="0" dirty="0"/>
              <a:t>ORDER BY </a:t>
            </a:r>
            <a:r>
              <a:rPr lang="en-US" altLang="en-US" baseline="0" dirty="0" err="1"/>
              <a:t>employee_id</a:t>
            </a:r>
            <a:r>
              <a:rPr lang="en-US" altLang="en-US" baseline="0" dirty="0"/>
              <a:t> LIMIT 10)</a:t>
            </a:r>
            <a:endParaRPr lang="en-US" altLang="en-US" dirty="0"/>
          </a:p>
          <a:p>
            <a:pPr lvl="4" eaLnBrk="1" hangingPunct="1"/>
            <a:r>
              <a:rPr lang="en-US" altLang="en-US" dirty="0"/>
              <a:t>UNION</a:t>
            </a:r>
          </a:p>
          <a:p>
            <a:pPr lvl="4" eaLnBrk="1" hangingPunct="1"/>
            <a:r>
              <a:rPr lang="en-US" altLang="en-US" dirty="0"/>
              <a:t>(SELECT employee_id, </a:t>
            </a:r>
            <a:r>
              <a:rPr lang="en-US" altLang="en-US" dirty="0" err="1"/>
              <a:t>job_id</a:t>
            </a:r>
            <a:endParaRPr lang="en-US" altLang="en-US" dirty="0"/>
          </a:p>
          <a:p>
            <a:pPr lvl="4" eaLnBrk="1" hangingPunct="1"/>
            <a:r>
              <a:rPr lang="en-US" altLang="en-US" dirty="0"/>
              <a:t>FROM   </a:t>
            </a:r>
            <a:r>
              <a:rPr lang="en-US" altLang="en-US" dirty="0" err="1"/>
              <a:t>retired_employees</a:t>
            </a:r>
            <a:r>
              <a:rPr lang="en-US" altLang="en-US" dirty="0"/>
              <a:t> ORDER BY </a:t>
            </a:r>
            <a:r>
              <a:rPr lang="en-US" altLang="en-US" dirty="0" err="1"/>
              <a:t>employee_id</a:t>
            </a:r>
            <a:r>
              <a:rPr lang="en-US" altLang="en-US" dirty="0"/>
              <a:t> LIMIT 10)</a:t>
            </a:r>
          </a:p>
          <a:p>
            <a:pPr lvl="4" eaLnBrk="1" hangingPunct="1"/>
            <a:r>
              <a:rPr lang="en-US" altLang="en-US" dirty="0"/>
              <a:t>ORDER</a:t>
            </a:r>
            <a:r>
              <a:rPr lang="en-US" altLang="en-US" baseline="0" dirty="0"/>
              <a:t> BY </a:t>
            </a:r>
            <a:r>
              <a:rPr lang="en-US" altLang="en-US" baseline="0" dirty="0" err="1"/>
              <a:t>job_id</a:t>
            </a:r>
            <a:r>
              <a:rPr lang="en-US" altLang="en-US" dirty="0"/>
              <a:t>;</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16363711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57200" y="457200"/>
            <a:ext cx="6858000" cy="3859213"/>
          </a:xfrm>
          <a:ln/>
        </p:spPr>
      </p:sp>
      <p:sp>
        <p:nvSpPr>
          <p:cNvPr id="56323" name="Rectangle 3"/>
          <p:cNvSpPr>
            <a:spLocks noGrp="1" noChangeArrowheads="1"/>
          </p:cNvSpPr>
          <p:nvPr>
            <p:ph type="body" idx="1"/>
          </p:nvPr>
        </p:nvSpPr>
        <p:spPr>
          <a:noFill/>
          <a:ln/>
        </p:spPr>
        <p:txBody>
          <a:bodyPr/>
          <a:lstStyle/>
          <a:p>
            <a:pPr marL="152373" marR="0" lvl="1" indent="0" algn="l" defTabSz="609493" rtl="0" eaLnBrk="1" fontAlgn="base" latinLnBrk="0" hangingPunct="1">
              <a:lnSpc>
                <a:spcPct val="100000"/>
              </a:lnSpc>
              <a:spcBef>
                <a:spcPts val="533"/>
              </a:spcBef>
              <a:spcAft>
                <a:spcPct val="0"/>
              </a:spcAft>
              <a:buClrTx/>
              <a:buSzPct val="100000"/>
              <a:buFont typeface="Times New Roman" pitchFamily="18" charset="0"/>
              <a:buNone/>
              <a:tabLst/>
              <a:defRPr/>
            </a:pPr>
            <a:r>
              <a:rPr lang="en-US" altLang="en-US" dirty="0"/>
              <a:t>In the example shown on the slide, the output is sorted in the ascending order of </a:t>
            </a:r>
            <a:r>
              <a:rPr lang="en-US" altLang="en-US" dirty="0" err="1">
                <a:latin typeface="Courier New" panose="02070309020205020404" pitchFamily="49" charset="0"/>
                <a:cs typeface="Courier New" panose="02070309020205020404" pitchFamily="49" charset="0"/>
              </a:rPr>
              <a:t>job_id</a:t>
            </a:r>
            <a:r>
              <a:rPr lang="en-US" altLang="en-US" dirty="0"/>
              <a:t>.</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489493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457200" y="457200"/>
            <a:ext cx="6858000" cy="3859213"/>
          </a:xfrm>
          <a:ln/>
        </p:spPr>
      </p:sp>
      <p:sp>
        <p:nvSpPr>
          <p:cNvPr id="64515" name="Rectangle 3"/>
          <p:cNvSpPr>
            <a:spLocks noGrp="1" noChangeArrowheads="1"/>
          </p:cNvSpPr>
          <p:nvPr>
            <p:ph type="body" idx="1"/>
          </p:nvPr>
        </p:nvSpPr>
        <p:spPr>
          <a:noFill/>
          <a:ln/>
        </p:spPr>
        <p:txBody>
          <a:bodyPr/>
          <a:lstStyle/>
          <a:p>
            <a:pPr lvl="2" eaLnBrk="1" hangingPunct="1">
              <a:spcBef>
                <a:spcPct val="25000"/>
              </a:spcBef>
            </a:pPr>
            <a:r>
              <a:rPr lang="en-US" altLang="en-US" dirty="0"/>
              <a:t>The </a:t>
            </a:r>
            <a:r>
              <a:rPr lang="en-US" altLang="en-US" dirty="0">
                <a:latin typeface="Courier New" pitchFamily="49" charset="0"/>
              </a:rPr>
              <a:t>UNION</a:t>
            </a:r>
            <a:r>
              <a:rPr lang="en-US" altLang="en-US" dirty="0"/>
              <a:t> operator returns all the distinct rows selected by each query in the compound query. Use the </a:t>
            </a:r>
            <a:r>
              <a:rPr lang="en-US" altLang="en-US" dirty="0">
                <a:latin typeface="Courier New" pitchFamily="49" charset="0"/>
              </a:rPr>
              <a:t>UNION</a:t>
            </a:r>
            <a:r>
              <a:rPr lang="en-US" altLang="en-US" dirty="0"/>
              <a:t> operator to return all rows from multiple tables and eliminate any duplicate rows.</a:t>
            </a:r>
          </a:p>
          <a:p>
            <a:pPr lvl="2" eaLnBrk="1" hangingPunct="1"/>
            <a:r>
              <a:rPr lang="en-US" altLang="en-US" dirty="0"/>
              <a:t>Use the </a:t>
            </a:r>
            <a:r>
              <a:rPr lang="en-US" altLang="en-US" dirty="0">
                <a:latin typeface="Courier New" pitchFamily="49" charset="0"/>
              </a:rPr>
              <a:t>UNION</a:t>
            </a:r>
            <a:r>
              <a:rPr lang="en-US" altLang="en-US" dirty="0"/>
              <a:t> </a:t>
            </a:r>
            <a:r>
              <a:rPr lang="en-US" altLang="en-US" dirty="0">
                <a:latin typeface="Courier New" pitchFamily="49" charset="0"/>
              </a:rPr>
              <a:t>ALL</a:t>
            </a:r>
            <a:r>
              <a:rPr lang="en-US" altLang="en-US" dirty="0"/>
              <a:t> operator to return all rows from multiple queries. Unlike the case with the </a:t>
            </a:r>
            <a:r>
              <a:rPr lang="en-US" altLang="en-US" dirty="0">
                <a:latin typeface="Courier New" pitchFamily="49" charset="0"/>
              </a:rPr>
              <a:t>UNION</a:t>
            </a:r>
            <a:r>
              <a:rPr lang="en-US" altLang="en-US" dirty="0"/>
              <a:t> operator, duplicate rows are not eliminated and the output is not sorted by default.</a:t>
            </a:r>
          </a:p>
          <a:p>
            <a:pPr lvl="2" eaLnBrk="1" hangingPunct="1"/>
            <a:r>
              <a:rPr lang="en-US" altLang="en-US" dirty="0"/>
              <a:t>Use the </a:t>
            </a:r>
            <a:r>
              <a:rPr lang="en-US" altLang="en-US" dirty="0">
                <a:latin typeface="Courier New" pitchFamily="49" charset="0"/>
              </a:rPr>
              <a:t>INTERSECT</a:t>
            </a:r>
            <a:r>
              <a:rPr lang="en-US" altLang="en-US" dirty="0"/>
              <a:t> operator to return all rows that are common to multiple queries.</a:t>
            </a:r>
          </a:p>
          <a:p>
            <a:pPr lvl="2" eaLnBrk="1" hangingPunct="1"/>
            <a:r>
              <a:rPr lang="en-US" altLang="en-US" dirty="0"/>
              <a:t>Use the </a:t>
            </a:r>
            <a:r>
              <a:rPr lang="en-US" altLang="en-US" dirty="0">
                <a:latin typeface="Courier New" pitchFamily="49" charset="0"/>
              </a:rPr>
              <a:t>MINUS</a:t>
            </a:r>
            <a:r>
              <a:rPr lang="en-US" altLang="en-US" dirty="0"/>
              <a:t> operator to return rows returned by the first query that are not present in the second query.</a:t>
            </a:r>
          </a:p>
          <a:p>
            <a:pPr lvl="2" eaLnBrk="1" hangingPunct="1"/>
            <a:r>
              <a:rPr lang="en-US" altLang="en-US" dirty="0"/>
              <a:t>Remember to use the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 only at the very end of the compound statement.</a:t>
            </a:r>
          </a:p>
          <a:p>
            <a:pPr lvl="2" eaLnBrk="1" hangingPunct="1"/>
            <a:r>
              <a:rPr lang="en-US" altLang="en-US" dirty="0"/>
              <a:t>Make sure that the corresponding expressions in the </a:t>
            </a:r>
            <a:r>
              <a:rPr lang="en-US" altLang="en-US" dirty="0">
                <a:latin typeface="Courier New" pitchFamily="49" charset="0"/>
              </a:rPr>
              <a:t>SELECT</a:t>
            </a:r>
            <a:r>
              <a:rPr lang="en-US" altLang="en-US" dirty="0"/>
              <a:t> lists match in number and data type.</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2749320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457200" y="457200"/>
            <a:ext cx="6858000" cy="3859213"/>
          </a:xfrm>
          <a:ln/>
        </p:spPr>
      </p:sp>
      <p:sp>
        <p:nvSpPr>
          <p:cNvPr id="66563" name="Rectangle 3"/>
          <p:cNvSpPr>
            <a:spLocks noGrp="1" noChangeArrowheads="1"/>
          </p:cNvSpPr>
          <p:nvPr>
            <p:ph type="body" idx="1"/>
          </p:nvPr>
        </p:nvSpPr>
        <p:spPr>
          <a:noFill/>
          <a:ln/>
        </p:spPr>
        <p:txBody>
          <a:bodyPr/>
          <a:lstStyle/>
          <a:p>
            <a:pPr lvl="1" eaLnBrk="1" hangingPunct="1"/>
            <a:r>
              <a:rPr lang="en-US" altLang="en-US" dirty="0"/>
              <a:t>In this practice, you write queries using set operators.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1318876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01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457200" y="457200"/>
            <a:ext cx="6858000" cy="3859213"/>
          </a:xfrm>
          <a:ln/>
        </p:spPr>
      </p:sp>
      <p:sp>
        <p:nvSpPr>
          <p:cNvPr id="11267"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742451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457200" y="457200"/>
            <a:ext cx="6858000" cy="3859213"/>
          </a:xfrm>
          <a:ln/>
        </p:spPr>
      </p:sp>
      <p:sp>
        <p:nvSpPr>
          <p:cNvPr id="13315" name="Rectangle 3"/>
          <p:cNvSpPr>
            <a:spLocks noGrp="1" noChangeArrowheads="1"/>
          </p:cNvSpPr>
          <p:nvPr>
            <p:ph type="body" idx="1"/>
          </p:nvPr>
        </p:nvSpPr>
        <p:spPr>
          <a:noFill/>
          <a:ln/>
        </p:spPr>
        <p:txBody>
          <a:bodyPr/>
          <a:lstStyle/>
          <a:p>
            <a:pPr lvl="1" eaLnBrk="1" hangingPunct="1"/>
            <a:r>
              <a:rPr lang="en-US" altLang="en-US" dirty="0">
                <a:solidFill>
                  <a:schemeClr val="tx1"/>
                </a:solidFill>
              </a:rPr>
              <a:t>Set operators combine the results of two or more component queries into one result. Queries containing set operators are called </a:t>
            </a:r>
            <a:r>
              <a:rPr lang="en-US" altLang="en-US" i="1" dirty="0">
                <a:solidFill>
                  <a:schemeClr val="tx1"/>
                </a:solidFill>
              </a:rPr>
              <a:t>compound</a:t>
            </a:r>
            <a:r>
              <a:rPr lang="en-US" altLang="en-US" dirty="0">
                <a:solidFill>
                  <a:schemeClr val="tx1"/>
                </a:solidFill>
              </a:rPr>
              <a:t> </a:t>
            </a:r>
            <a:r>
              <a:rPr lang="en-US" altLang="en-US" i="1" dirty="0">
                <a:solidFill>
                  <a:schemeClr val="tx1"/>
                </a:solidFill>
              </a:rPr>
              <a:t>queries</a:t>
            </a:r>
            <a:r>
              <a:rPr lang="en-US" altLang="en-US" dirty="0">
                <a:solidFill>
                  <a:schemeClr val="tx1"/>
                </a:solidFill>
              </a:rPr>
              <a:t>.</a:t>
            </a:r>
          </a:p>
          <a:p>
            <a:pPr lvl="1" eaLnBrk="1" hangingPunct="1"/>
            <a:endParaRPr lang="en-US" altLang="en-US" dirty="0">
              <a:solidFill>
                <a:schemeClr val="tx1"/>
              </a:solidFill>
            </a:endParaRPr>
          </a:p>
          <a:p>
            <a:pPr lvl="1" eaLnBrk="1" hangingPunct="1"/>
            <a:endParaRPr lang="en-US" altLang="en-US" dirty="0">
              <a:solidFill>
                <a:schemeClr val="tx1"/>
              </a:solidFill>
            </a:endParaRPr>
          </a:p>
          <a:p>
            <a:pPr lvl="1" eaLnBrk="1" hangingPunct="1"/>
            <a:endParaRPr lang="en-US" altLang="en-US" dirty="0">
              <a:solidFill>
                <a:schemeClr val="tx1"/>
              </a:solidFill>
            </a:endParaRPr>
          </a:p>
          <a:p>
            <a:pPr lvl="1" eaLnBrk="1" hangingPunct="1"/>
            <a:endParaRPr lang="en-US" altLang="en-US" dirty="0">
              <a:solidFill>
                <a:schemeClr val="tx1"/>
              </a:solidFill>
            </a:endParaRPr>
          </a:p>
          <a:p>
            <a:pPr lvl="1" eaLnBrk="1" hangingPunct="1"/>
            <a:endParaRPr lang="en-US" altLang="en-US" dirty="0">
              <a:solidFill>
                <a:schemeClr val="tx1"/>
              </a:solidFill>
            </a:endParaRPr>
          </a:p>
          <a:p>
            <a:pPr lvl="1" eaLnBrk="1" hangingPunct="1">
              <a:spcBef>
                <a:spcPct val="65000"/>
              </a:spcBef>
            </a:pPr>
            <a:endParaRPr lang="en-US" altLang="en-US" dirty="0">
              <a:solidFill>
                <a:schemeClr val="tx1"/>
              </a:solidFill>
            </a:endParaRPr>
          </a:p>
          <a:p>
            <a:pPr lvl="1" eaLnBrk="1" hangingPunct="1">
              <a:spcBef>
                <a:spcPct val="65000"/>
              </a:spcBef>
            </a:pPr>
            <a:r>
              <a:rPr lang="en-US" altLang="en-US" dirty="0">
                <a:solidFill>
                  <a:schemeClr val="tx1"/>
                </a:solidFill>
              </a:rPr>
              <a:t>All set operators have equal precedence. If a SQL statement contains multiple set operators, the Oracle server evaluates them from left (top) to right (bottom), if no parentheses explicitly specify another order. You should use parentheses to specify the order of evaluation explicitly in queries that use the </a:t>
            </a:r>
            <a:r>
              <a:rPr lang="en-US" altLang="en-US" dirty="0">
                <a:solidFill>
                  <a:schemeClr val="tx1"/>
                </a:solidFill>
                <a:latin typeface="Courier New" pitchFamily="49" charset="0"/>
              </a:rPr>
              <a:t>INTERSECT</a:t>
            </a:r>
            <a:r>
              <a:rPr lang="en-US" altLang="en-US" dirty="0">
                <a:solidFill>
                  <a:schemeClr val="tx1"/>
                </a:solidFill>
              </a:rPr>
              <a:t> operator with other set operators.</a:t>
            </a:r>
          </a:p>
        </p:txBody>
      </p:sp>
      <p:graphicFrame>
        <p:nvGraphicFramePr>
          <p:cNvPr id="13316" name="Object 4"/>
          <p:cNvGraphicFramePr>
            <a:graphicFrameLocks/>
          </p:cNvGraphicFramePr>
          <p:nvPr/>
        </p:nvGraphicFramePr>
        <p:xfrm>
          <a:off x="667114" y="5053127"/>
          <a:ext cx="6575832" cy="1500073"/>
        </p:xfrm>
        <a:graphic>
          <a:graphicData uri="http://schemas.openxmlformats.org/presentationml/2006/ole">
            <mc:AlternateContent xmlns:mc="http://schemas.openxmlformats.org/markup-compatibility/2006">
              <mc:Choice xmlns:v="urn:schemas-microsoft-com:vml" Requires="v">
                <p:oleObj spid="_x0000_s1086" name="Document" r:id="rId4" imgW="6758037" imgH="1653363" progId="Word.Document.8">
                  <p:embed/>
                </p:oleObj>
              </mc:Choice>
              <mc:Fallback>
                <p:oleObj name="Document" r:id="rId4" imgW="6758037" imgH="1653363" progId="Word.Document.8">
                  <p:embed/>
                  <p:pic>
                    <p:nvPicPr>
                      <p:cNvPr id="13316"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114" y="5053127"/>
                        <a:ext cx="6575832" cy="150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2918970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457200" y="457200"/>
            <a:ext cx="6858000" cy="3859213"/>
          </a:xfrm>
        </p:spPr>
      </p:sp>
      <p:sp>
        <p:nvSpPr>
          <p:cNvPr id="7" name="Notes Placeholder 6"/>
          <p:cNvSpPr>
            <a:spLocks noGrp="1"/>
          </p:cNvSpPr>
          <p:nvPr>
            <p:ph type="body" idx="1"/>
          </p:nvPr>
        </p:nvSpPr>
        <p:spPr/>
        <p:txBody>
          <a:bodyPr>
            <a:normAutofit/>
          </a:bodyPr>
          <a:lstStyle/>
          <a:p>
            <a:pPr lvl="2" eaLnBrk="1" hangingPunct="1">
              <a:spcBef>
                <a:spcPct val="25000"/>
              </a:spcBef>
            </a:pPr>
            <a:r>
              <a:rPr lang="en-US" altLang="en-US" dirty="0"/>
              <a:t>The expressions in the </a:t>
            </a:r>
            <a:r>
              <a:rPr lang="en-US" altLang="en-US" dirty="0">
                <a:latin typeface="Courier New" pitchFamily="49" charset="0"/>
              </a:rPr>
              <a:t>SELECT</a:t>
            </a:r>
            <a:r>
              <a:rPr lang="en-US" altLang="en-US" dirty="0"/>
              <a:t> lists of the queries must match in number and data type. When you use the </a:t>
            </a:r>
            <a:r>
              <a:rPr lang="en-US" altLang="en-US" dirty="0">
                <a:latin typeface="Courier New" pitchFamily="49" charset="0"/>
              </a:rPr>
              <a:t>UNION</a:t>
            </a:r>
            <a:r>
              <a:rPr lang="en-US" altLang="en-US" dirty="0"/>
              <a:t>, </a:t>
            </a:r>
            <a:r>
              <a:rPr lang="en-US" altLang="en-US" dirty="0">
                <a:latin typeface="Courier New" pitchFamily="49" charset="0"/>
              </a:rPr>
              <a:t>UNION</a:t>
            </a:r>
            <a:r>
              <a:rPr lang="en-US" altLang="en-US" dirty="0"/>
              <a:t> </a:t>
            </a:r>
            <a:r>
              <a:rPr lang="en-US" altLang="en-US" dirty="0">
                <a:latin typeface="Courier New" pitchFamily="49" charset="0"/>
              </a:rPr>
              <a:t>ALL</a:t>
            </a:r>
            <a:r>
              <a:rPr lang="en-US" altLang="en-US" dirty="0"/>
              <a:t>, </a:t>
            </a:r>
            <a:r>
              <a:rPr lang="en-US" altLang="en-US" dirty="0">
                <a:latin typeface="Courier New" pitchFamily="49" charset="0"/>
              </a:rPr>
              <a:t>INTERSECT</a:t>
            </a:r>
            <a:r>
              <a:rPr lang="en-US" altLang="en-US" dirty="0"/>
              <a:t>, and </a:t>
            </a:r>
            <a:r>
              <a:rPr lang="en-US" altLang="en-US" dirty="0">
                <a:latin typeface="Courier New" pitchFamily="49" charset="0"/>
              </a:rPr>
              <a:t>MINUS</a:t>
            </a:r>
            <a:r>
              <a:rPr lang="en-US" altLang="en-US" dirty="0"/>
              <a:t> operators, ensure that the </a:t>
            </a:r>
            <a:r>
              <a:rPr lang="en-US" altLang="en-US" dirty="0">
                <a:latin typeface="Courier New" pitchFamily="49" charset="0"/>
              </a:rPr>
              <a:t>SELECT</a:t>
            </a:r>
            <a:r>
              <a:rPr lang="en-US" altLang="en-US" dirty="0"/>
              <a:t> lists have the same number and data type of columns. The data type sometimes may not be exactly the same. In such cases, the column in the second query must be in the same data type group (such as numeric or character) as the corresponding column in the first query.</a:t>
            </a:r>
          </a:p>
          <a:p>
            <a:pPr lvl="2" eaLnBrk="1" hangingPunct="1">
              <a:buSzTx/>
            </a:pPr>
            <a:r>
              <a:rPr lang="en-US" altLang="en-US" dirty="0">
                <a:solidFill>
                  <a:schemeClr val="tx1"/>
                </a:solidFill>
              </a:rPr>
              <a:t>You can use the set</a:t>
            </a:r>
            <a:r>
              <a:rPr lang="en-US" altLang="en-US" dirty="0"/>
              <a:t> operators in </a:t>
            </a:r>
            <a:r>
              <a:rPr lang="en-US" altLang="en-US" dirty="0" err="1"/>
              <a:t>subqueries</a:t>
            </a:r>
            <a:r>
              <a:rPr lang="en-US" altLang="en-US" dirty="0"/>
              <a:t>.</a:t>
            </a:r>
          </a:p>
          <a:p>
            <a:pPr lvl="2" eaLnBrk="1" hangingPunct="1">
              <a:buSzTx/>
            </a:pPr>
            <a:r>
              <a:rPr lang="en-US" altLang="en-US" dirty="0">
                <a:cs typeface="Times New Roman" pitchFamily="18" charset="0"/>
              </a:rPr>
              <a:t>You should use parentheses to specify the order of evaluation in queries that use the </a:t>
            </a:r>
            <a:r>
              <a:rPr lang="en-US" altLang="en-US" dirty="0">
                <a:latin typeface="Courier New" pitchFamily="49" charset="0"/>
                <a:cs typeface="Times New Roman" pitchFamily="18" charset="0"/>
              </a:rPr>
              <a:t>INTERSECT</a:t>
            </a:r>
            <a:r>
              <a:rPr lang="en-US" altLang="en-US" dirty="0">
                <a:cs typeface="Times New Roman" pitchFamily="18" charset="0"/>
              </a:rPr>
              <a:t> operator with other set operators. According to SQL standards, the </a:t>
            </a:r>
            <a:r>
              <a:rPr lang="en-US" altLang="en-US" dirty="0">
                <a:latin typeface="Courier New" pitchFamily="49" charset="0"/>
                <a:cs typeface="Times New Roman" pitchFamily="18" charset="0"/>
              </a:rPr>
              <a:t>INTERSECT</a:t>
            </a:r>
            <a:r>
              <a:rPr lang="en-US" altLang="en-US" dirty="0">
                <a:cs typeface="Times New Roman" pitchFamily="18" charset="0"/>
              </a:rPr>
              <a:t> operator has greater precedence than the other set operators.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3968545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457200" y="457200"/>
            <a:ext cx="6858000" cy="3859213"/>
          </a:xfrm>
          <a:ln/>
        </p:spPr>
      </p:sp>
      <p:sp>
        <p:nvSpPr>
          <p:cNvPr id="17411" name="Rectangle 3"/>
          <p:cNvSpPr>
            <a:spLocks noGrp="1" noChangeArrowheads="1"/>
          </p:cNvSpPr>
          <p:nvPr>
            <p:ph type="body" idx="1"/>
          </p:nvPr>
        </p:nvSpPr>
        <p:spPr>
          <a:noFill/>
          <a:ln/>
        </p:spPr>
        <p:txBody>
          <a:bodyPr/>
          <a:lstStyle/>
          <a:p>
            <a:pPr lvl="1" eaLnBrk="1" hangingPunct="1"/>
            <a:r>
              <a:rPr lang="en-US" altLang="en-US" dirty="0"/>
              <a:t>The </a:t>
            </a:r>
            <a:r>
              <a:rPr lang="en-US" altLang="en-US" dirty="0">
                <a:latin typeface="Courier New" pitchFamily="49" charset="0"/>
              </a:rPr>
              <a:t>SELECT</a:t>
            </a:r>
            <a:r>
              <a:rPr lang="en-US" altLang="en-US" dirty="0"/>
              <a:t> lists of a compound query must match the corresponding expressions in number and data type. If component queries select character data, the data type of the return values is determined as follows:</a:t>
            </a:r>
          </a:p>
          <a:p>
            <a:pPr lvl="2" eaLnBrk="1" hangingPunct="1"/>
            <a:r>
              <a:rPr lang="en-US" altLang="en-US" dirty="0"/>
              <a:t>If both queries select values of </a:t>
            </a:r>
            <a:r>
              <a:rPr lang="en-US" altLang="en-US" dirty="0">
                <a:latin typeface="Courier New" pitchFamily="49" charset="0"/>
                <a:cs typeface="Courier New" pitchFamily="49" charset="0"/>
              </a:rPr>
              <a:t>CHAR</a:t>
            </a:r>
            <a:r>
              <a:rPr lang="en-US" altLang="en-US" dirty="0"/>
              <a:t> data type, of equal length, the returned values have the </a:t>
            </a:r>
            <a:r>
              <a:rPr lang="en-US" altLang="en-US" dirty="0">
                <a:latin typeface="Courier New" pitchFamily="49" charset="0"/>
                <a:cs typeface="Courier New" pitchFamily="49" charset="0"/>
              </a:rPr>
              <a:t>CHAR</a:t>
            </a:r>
            <a:r>
              <a:rPr lang="en-US" altLang="en-US" dirty="0"/>
              <a:t> data type of that length. If the queries select values of </a:t>
            </a:r>
            <a:r>
              <a:rPr lang="en-US" altLang="en-US" dirty="0">
                <a:latin typeface="Courier New" pitchFamily="49" charset="0"/>
                <a:cs typeface="Courier New" pitchFamily="49" charset="0"/>
              </a:rPr>
              <a:t>CHAR</a:t>
            </a:r>
            <a:r>
              <a:rPr lang="en-US" altLang="en-US" dirty="0"/>
              <a:t> with different lengths, the returned value is </a:t>
            </a:r>
            <a:r>
              <a:rPr lang="en-US" altLang="en-US" dirty="0">
                <a:latin typeface="Courier New" pitchFamily="49" charset="0"/>
                <a:cs typeface="Courier New" pitchFamily="49" charset="0"/>
              </a:rPr>
              <a:t>VARCHAR2</a:t>
            </a:r>
            <a:r>
              <a:rPr lang="en-US" altLang="en-US" dirty="0"/>
              <a:t> with the length of the larger </a:t>
            </a:r>
            <a:r>
              <a:rPr lang="en-US" altLang="en-US" dirty="0">
                <a:latin typeface="Courier New" pitchFamily="49" charset="0"/>
                <a:cs typeface="Courier New" pitchFamily="49" charset="0"/>
              </a:rPr>
              <a:t>CHAR</a:t>
            </a:r>
            <a:r>
              <a:rPr lang="en-US" altLang="en-US" dirty="0"/>
              <a:t> value.</a:t>
            </a:r>
          </a:p>
          <a:p>
            <a:pPr lvl="2" eaLnBrk="1" hangingPunct="1"/>
            <a:r>
              <a:rPr lang="en-US" altLang="en-US" dirty="0"/>
              <a:t>If either or both of the queries select values of </a:t>
            </a:r>
            <a:r>
              <a:rPr lang="en-US" altLang="en-US" dirty="0">
                <a:latin typeface="Courier New" pitchFamily="49" charset="0"/>
                <a:cs typeface="Courier New" pitchFamily="49" charset="0"/>
              </a:rPr>
              <a:t>VARCHAR2</a:t>
            </a:r>
            <a:r>
              <a:rPr lang="en-US" altLang="en-US" dirty="0">
                <a:cs typeface="Courier New" pitchFamily="49" charset="0"/>
              </a:rPr>
              <a:t> </a:t>
            </a:r>
            <a:r>
              <a:rPr lang="en-US" altLang="en-US" dirty="0"/>
              <a:t>data type, the returned values have the </a:t>
            </a:r>
            <a:r>
              <a:rPr lang="en-US" altLang="en-US" dirty="0">
                <a:latin typeface="Courier New" pitchFamily="49" charset="0"/>
                <a:cs typeface="Courier New" pitchFamily="49" charset="0"/>
              </a:rPr>
              <a:t>VARCHAR2</a:t>
            </a:r>
            <a:r>
              <a:rPr lang="en-US" altLang="en-US" dirty="0">
                <a:cs typeface="Courier New" pitchFamily="49" charset="0"/>
              </a:rPr>
              <a:t> </a:t>
            </a:r>
            <a:r>
              <a:rPr lang="en-US" altLang="en-US" dirty="0"/>
              <a:t>data type.</a:t>
            </a:r>
          </a:p>
          <a:p>
            <a:pPr lvl="2" eaLnBrk="1" hangingPunct="1"/>
            <a:r>
              <a:rPr lang="en-US" altLang="en-US" dirty="0"/>
              <a:t>If component queries select numeric data, the data type of the return values is determined by numeric precedence. </a:t>
            </a:r>
          </a:p>
          <a:p>
            <a:pPr lvl="2" eaLnBrk="1" hangingPunct="1"/>
            <a:r>
              <a:rPr lang="en-US" altLang="en-US" dirty="0"/>
              <a:t>If all queries select values of the </a:t>
            </a:r>
            <a:r>
              <a:rPr lang="en-US" altLang="en-US" dirty="0">
                <a:latin typeface="Courier New" pitchFamily="49" charset="0"/>
                <a:cs typeface="Courier New" pitchFamily="49" charset="0"/>
              </a:rPr>
              <a:t>NUMBER</a:t>
            </a:r>
            <a:r>
              <a:rPr lang="en-US" altLang="en-US" dirty="0">
                <a:cs typeface="Courier New" pitchFamily="49" charset="0"/>
              </a:rPr>
              <a:t> </a:t>
            </a:r>
            <a:r>
              <a:rPr lang="en-US" altLang="en-US" dirty="0"/>
              <a:t>type, the returned values have the </a:t>
            </a:r>
            <a:r>
              <a:rPr lang="en-US" altLang="en-US" dirty="0">
                <a:latin typeface="Courier New" pitchFamily="49" charset="0"/>
                <a:cs typeface="Courier New" pitchFamily="49" charset="0"/>
              </a:rPr>
              <a:t>NUMBER</a:t>
            </a:r>
            <a:r>
              <a:rPr lang="en-US" altLang="en-US" dirty="0">
                <a:cs typeface="Courier New" pitchFamily="49" charset="0"/>
              </a:rPr>
              <a:t> </a:t>
            </a:r>
            <a:r>
              <a:rPr lang="en-US" altLang="en-US" dirty="0"/>
              <a:t>data type. </a:t>
            </a:r>
          </a:p>
          <a:p>
            <a:pPr lvl="2" eaLnBrk="1" hangingPunct="1"/>
            <a:r>
              <a:rPr lang="en-US" altLang="en-US" dirty="0"/>
              <a:t>In queries using set operators, the Oracle server does not perform implicit conversion across data type groups. Therefore, if the corresponding expressions of component queries resolve to both character data and numeric data, the Oracle server returns an error.</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325646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457200" y="457200"/>
            <a:ext cx="6858000" cy="3859213"/>
          </a:xfrm>
          <a:ln/>
        </p:spPr>
      </p:sp>
      <p:sp>
        <p:nvSpPr>
          <p:cNvPr id="19459" name="Rectangle 3"/>
          <p:cNvSpPr>
            <a:spLocks noGrp="1" noChangeArrowheads="1"/>
          </p:cNvSpPr>
          <p:nvPr>
            <p:ph type="body" idx="1"/>
          </p:nvPr>
        </p:nvSpPr>
        <p:spPr>
          <a:noFill/>
          <a:ln/>
        </p:spPr>
        <p:txBody>
          <a:bodyPr/>
          <a:lstStyle/>
          <a:p>
            <a:pPr eaLnBrk="1" hangingPunct="1"/>
            <a:endParaRPr lang="en-US" altLang="en-US" dirty="0"/>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325181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457200" y="457200"/>
            <a:ext cx="6858000" cy="3859213"/>
          </a:xfrm>
          <a:ln/>
        </p:spPr>
      </p:sp>
      <p:sp>
        <p:nvSpPr>
          <p:cNvPr id="21507" name="Rectangle 3"/>
          <p:cNvSpPr>
            <a:spLocks noGrp="1" noChangeArrowheads="1"/>
          </p:cNvSpPr>
          <p:nvPr>
            <p:ph type="body" idx="1"/>
          </p:nvPr>
        </p:nvSpPr>
        <p:spPr>
          <a:noFill/>
          <a:ln/>
        </p:spPr>
        <p:txBody>
          <a:bodyPr/>
          <a:lstStyle/>
          <a:p>
            <a:pPr lvl="1" eaLnBrk="1" hangingPunct="1"/>
            <a:r>
              <a:rPr lang="en-US" altLang="en-US" dirty="0"/>
              <a:t>Two tables are used in this lesson: </a:t>
            </a:r>
            <a:r>
              <a:rPr lang="en-US" altLang="en-US" dirty="0">
                <a:latin typeface="Courier New" pitchFamily="49" charset="0"/>
              </a:rPr>
              <a:t>employees</a:t>
            </a:r>
            <a:r>
              <a:rPr lang="en-US" altLang="en-US" dirty="0"/>
              <a:t> and </a:t>
            </a:r>
            <a:r>
              <a:rPr lang="en-US" altLang="en-US" dirty="0" err="1">
                <a:latin typeface="Courier New" pitchFamily="49" charset="0"/>
              </a:rPr>
              <a:t>retired_employees</a:t>
            </a:r>
            <a:r>
              <a:rPr lang="en-US" altLang="en-US" dirty="0"/>
              <a:t>.</a:t>
            </a:r>
          </a:p>
          <a:p>
            <a:pPr lvl="1" eaLnBrk="1" hangingPunct="1"/>
            <a:r>
              <a:rPr lang="en-US" altLang="en-US" dirty="0"/>
              <a:t>You are already familiar with the </a:t>
            </a:r>
            <a:r>
              <a:rPr lang="en-US" altLang="en-US" dirty="0">
                <a:latin typeface="Courier New" pitchFamily="49" charset="0"/>
              </a:rPr>
              <a:t>employees</a:t>
            </a:r>
            <a:r>
              <a:rPr lang="en-US" altLang="en-US" dirty="0"/>
              <a:t> table that stores employee details, such as a unique identification number, email address, job identification (such as </a:t>
            </a:r>
            <a:r>
              <a:rPr lang="en-US" altLang="en-US" dirty="0">
                <a:latin typeface="Courier New" pitchFamily="49" charset="0"/>
              </a:rPr>
              <a:t>ST_CLERK</a:t>
            </a:r>
            <a:r>
              <a:rPr lang="en-US" altLang="en-US" dirty="0"/>
              <a:t>, </a:t>
            </a:r>
            <a:r>
              <a:rPr lang="en-US" altLang="en-US" dirty="0">
                <a:latin typeface="Courier New" pitchFamily="49" charset="0"/>
              </a:rPr>
              <a:t>SA_REP</a:t>
            </a:r>
            <a:r>
              <a:rPr lang="en-US" altLang="en-US" dirty="0"/>
              <a:t>, and so on), salary, manager, and so on.</a:t>
            </a:r>
          </a:p>
          <a:p>
            <a:pPr lvl="1" eaLnBrk="1" hangingPunct="1"/>
            <a:r>
              <a:rPr lang="en-US" altLang="en-US" dirty="0" err="1">
                <a:latin typeface="Courier New" pitchFamily="49" charset="0"/>
                <a:cs typeface="Courier New" pitchFamily="49" charset="0"/>
              </a:rPr>
              <a:t>retired_employees</a:t>
            </a:r>
            <a:r>
              <a:rPr lang="en-US" altLang="en-US" dirty="0"/>
              <a:t> stores the details of the employees who have left the company.</a:t>
            </a:r>
          </a:p>
          <a:p>
            <a:pPr lvl="1" eaLnBrk="1" hangingPunct="1"/>
            <a:r>
              <a:rPr lang="en-US" altLang="en-US" dirty="0"/>
              <a:t>The structure of and data from the </a:t>
            </a:r>
            <a:r>
              <a:rPr lang="en-US" altLang="en-US" dirty="0">
                <a:latin typeface="Courier New" pitchFamily="49" charset="0"/>
              </a:rPr>
              <a:t>employees</a:t>
            </a:r>
            <a:r>
              <a:rPr lang="en-US" altLang="en-US" dirty="0"/>
              <a:t> and </a:t>
            </a:r>
            <a:r>
              <a:rPr lang="en-US" altLang="en-US" dirty="0" err="1">
                <a:latin typeface="Courier New" pitchFamily="49" charset="0"/>
                <a:cs typeface="Courier New" pitchFamily="49" charset="0"/>
              </a:rPr>
              <a:t>retired_employees</a:t>
            </a:r>
            <a:r>
              <a:rPr lang="en-US" altLang="en-US" dirty="0"/>
              <a:t> tables are shown on the following pages.</a:t>
            </a:r>
          </a:p>
        </p:txBody>
      </p:sp>
      <p:sp>
        <p:nvSpPr>
          <p:cNvPr id="3" name="Footer Placeholder 2"/>
          <p:cNvSpPr>
            <a:spLocks noGrp="1"/>
          </p:cNvSpPr>
          <p:nvPr>
            <p:ph type="ftr" sz="quarter" idx="10"/>
          </p:nvPr>
        </p:nvSpPr>
        <p:spPr/>
        <p:txBody>
          <a:bodyPr/>
          <a:lstStyle/>
          <a:p>
            <a:pPr>
              <a:defRPr/>
            </a:pPr>
            <a:r>
              <a:rPr lang="en-US" smtClean="0"/>
              <a:t>Oracle Database 19c: SQL Workshop   9 -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554576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a:solidFill>
                  <a:srgbClr val="FFFFFF"/>
                </a:solidFill>
                <a:latin typeface="Oracle Sans" panose="020B0503020204020204" pitchFamily="34" charset="0"/>
                <a:cs typeface="Oracle Sans" panose="020B0503020204020204" pitchFamily="34" charset="0"/>
              </a:rPr>
              <a:t>9</a:t>
            </a: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60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7"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ags" Target="../tags/tag2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5.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7.xml"/><Relationship Id="rId7"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 Id="rId6" Type="http://schemas.openxmlformats.org/officeDocument/2006/relationships/image" Target="../media/image18.png"/><Relationship Id="rId5" Type="http://schemas.openxmlformats.org/officeDocument/2006/relationships/image" Target="../media/image33.pn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 Id="rId6" Type="http://schemas.openxmlformats.org/officeDocument/2006/relationships/image" Target="../media/image18.png"/><Relationship Id="rId5" Type="http://schemas.openxmlformats.org/officeDocument/2006/relationships/image" Target="../media/image34.png"/><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9.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 Id="rId6" Type="http://schemas.openxmlformats.org/officeDocument/2006/relationships/image" Target="../media/image18.png"/><Relationship Id="rId5" Type="http://schemas.openxmlformats.org/officeDocument/2006/relationships/image" Target="../media/image26.jpe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5" Type="http://schemas.openxmlformats.org/officeDocument/2006/relationships/image" Target="../media/image36.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6.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4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5" Type="http://schemas.openxmlformats.org/officeDocument/2006/relationships/image" Target="../media/image18.png"/><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image" Target="../media/image18.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5" Type="http://schemas.openxmlformats.org/officeDocument/2006/relationships/image" Target="../media/image28.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48.xml"/><Relationship Id="rId6" Type="http://schemas.openxmlformats.org/officeDocument/2006/relationships/image" Target="../media/image43.PNG"/><Relationship Id="rId5" Type="http://schemas.openxmlformats.org/officeDocument/2006/relationships/image" Target="../media/image26.jpeg"/><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408177" y="4533127"/>
            <a:ext cx="15471648" cy="104241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Set Operators</a:t>
            </a:r>
          </a:p>
        </p:txBody>
      </p:sp>
      <p:sp>
        <p:nvSpPr>
          <p:cNvPr id="4" name="Subtitle 3">
            <a:extLst>
              <a:ext uri="{FF2B5EF4-FFF2-40B4-BE49-F238E27FC236}">
                <a16:creationId xmlns="" xmlns:a16="http://schemas.microsoft.com/office/drawing/2014/main" id="{53D162AB-BACC-4A93-9850-CFA5147C9811}"/>
              </a:ext>
            </a:extLst>
          </p:cNvPr>
          <p:cNvSpPr>
            <a:spLocks noGrp="1"/>
          </p:cNvSpPr>
          <p:nvPr>
            <p:ph type="subTitle" idx="1"/>
          </p:nvPr>
        </p:nvSpPr>
        <p:spPr>
          <a:xfrm>
            <a:off x="1426465" y="5863580"/>
            <a:ext cx="15435072" cy="660690"/>
          </a:xfrm>
        </p:spPr>
        <p:txBody>
          <a:bodyPr/>
          <a:lstStyle/>
          <a:p>
            <a:endParaRPr lang="en-IN"/>
          </a:p>
        </p:txBody>
      </p:sp>
    </p:spTree>
    <p:custDataLst>
      <p:tags r:id="rId1"/>
    </p:custDataLst>
    <p:extLst>
      <p:ext uri="{BB962C8B-B14F-4D97-AF65-F5344CB8AC3E}">
        <p14:creationId xmlns:p14="http://schemas.microsoft.com/office/powerpoint/2010/main" val="2011971328"/>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702841823"/>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000673497"/>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178359874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28675" name="Rectangle 3"/>
          <p:cNvSpPr>
            <a:spLocks noGrp="1" noChangeArrowheads="1"/>
          </p:cNvSpPr>
          <p:nvPr>
            <p:ph idx="1"/>
          </p:nvPr>
        </p:nvSpPr>
        <p:spPr>
          <a:xfrm>
            <a:off x="933451" y="2272710"/>
            <a:ext cx="16421100"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Set operators: Types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Tables used in this lesson</a:t>
            </a:r>
          </a:p>
          <a:p>
            <a:pPr lvl="1"/>
            <a:r>
              <a:rPr lang="en-US" altLang="en-US" dirty="0">
                <a:latin typeface="Courier New" panose="02070309020205020404" pitchFamily="49" charset="0"/>
                <a:cs typeface="Courier New" panose="02070309020205020404" pitchFamily="49" charset="0"/>
              </a:rPr>
              <a:t>UNION</a:t>
            </a:r>
            <a:r>
              <a:rPr lang="en-US" altLang="en-US" dirty="0">
                <a:latin typeface="+mn-lt"/>
                <a:cs typeface="Oracle Sans" panose="020B0503020204020204" pitchFamily="34" charset="0"/>
              </a:rPr>
              <a:t> and </a:t>
            </a:r>
            <a:r>
              <a:rPr lang="en-US" altLang="en-US" dirty="0">
                <a:latin typeface="Courier New" panose="02070309020205020404" pitchFamily="49" charset="0"/>
                <a:cs typeface="Courier New" panose="02070309020205020404" pitchFamily="49" charset="0"/>
              </a:rPr>
              <a:t>UNION ALL</a:t>
            </a:r>
            <a:r>
              <a:rPr lang="en-US" altLang="en-US" dirty="0">
                <a:latin typeface="+mn-lt"/>
                <a:cs typeface="Courier New" panose="02070309020205020404" pitchFamily="49" charset="0"/>
              </a:rPr>
              <a:t> </a:t>
            </a:r>
            <a:r>
              <a:rPr lang="en-US" altLang="en-US" dirty="0">
                <a:latin typeface="+mn-lt"/>
                <a:cs typeface="Oracle Sans" panose="020B0503020204020204" pitchFamily="34" charset="0"/>
              </a:rPr>
              <a:t>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INTERSECT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MINUS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Matching SELECT statements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the ORDER BY clause in set operations</a:t>
            </a:r>
          </a:p>
        </p:txBody>
      </p:sp>
      <p:grpSp>
        <p:nvGrpSpPr>
          <p:cNvPr id="4" name="Group 3"/>
          <p:cNvGrpSpPr/>
          <p:nvPr/>
        </p:nvGrpSpPr>
        <p:grpSpPr>
          <a:xfrm>
            <a:off x="13320463" y="6295628"/>
            <a:ext cx="5063307" cy="2500313"/>
            <a:chOff x="5746237" y="4297363"/>
            <a:chExt cx="3375538" cy="1666875"/>
          </a:xfrm>
        </p:grpSpPr>
        <p:sp>
          <p:nvSpPr>
            <p:cNvPr id="5" name="Rectangle 4"/>
            <p:cNvSpPr/>
            <p:nvPr/>
          </p:nvSpPr>
          <p:spPr bwMode="auto">
            <a:xfrm rot="16200000" flipV="1">
              <a:off x="6851393" y="3390644"/>
              <a:ext cx="1165225" cy="337553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27296437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flipH="1">
            <a:off x="-2" y="2279434"/>
            <a:ext cx="18288002" cy="6264696"/>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072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UNION</a:t>
            </a:r>
            <a:r>
              <a:rPr lang="en-US" altLang="en-US" dirty="0">
                <a:latin typeface="+mj-lt"/>
                <a:cs typeface="Oracle Sans" panose="020B0503020204020204" pitchFamily="34" charset="0"/>
              </a:rPr>
              <a:t> Operator</a:t>
            </a:r>
          </a:p>
        </p:txBody>
      </p:sp>
      <p:grpSp>
        <p:nvGrpSpPr>
          <p:cNvPr id="4" name="Group 3"/>
          <p:cNvGrpSpPr/>
          <p:nvPr/>
        </p:nvGrpSpPr>
        <p:grpSpPr>
          <a:xfrm>
            <a:off x="5103020" y="3055053"/>
            <a:ext cx="8081963" cy="5241132"/>
            <a:chOff x="3375025" y="1211263"/>
            <a:chExt cx="5387975" cy="3494088"/>
          </a:xfrm>
        </p:grpSpPr>
        <p:sp>
          <p:nvSpPr>
            <p:cNvPr id="30723" name="Oval 3"/>
            <p:cNvSpPr>
              <a:spLocks noChangeArrowheads="1"/>
            </p:cNvSpPr>
            <p:nvPr/>
          </p:nvSpPr>
          <p:spPr bwMode="gray">
            <a:xfrm>
              <a:off x="3375025" y="1736726"/>
              <a:ext cx="3073400" cy="2968625"/>
            </a:xfrm>
            <a:prstGeom prst="ellipse">
              <a:avLst/>
            </a:prstGeom>
            <a:solidFill>
              <a:srgbClr val="FFFF66"/>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mn-lt"/>
                <a:cs typeface="Oracle Sans" panose="020B0503020204020204" pitchFamily="34" charset="0"/>
              </a:endParaRPr>
            </a:p>
          </p:txBody>
        </p:sp>
        <p:sp>
          <p:nvSpPr>
            <p:cNvPr id="30724" name="Rectangle 4"/>
            <p:cNvSpPr>
              <a:spLocks noChangeArrowheads="1"/>
            </p:cNvSpPr>
            <p:nvPr/>
          </p:nvSpPr>
          <p:spPr bwMode="auto">
            <a:xfrm>
              <a:off x="4737100" y="1211263"/>
              <a:ext cx="289610" cy="277641"/>
            </a:xfrm>
            <a:prstGeom prst="rect">
              <a:avLst/>
            </a:prstGeom>
            <a:noFill/>
            <a:ln w="57150">
              <a:solidFill>
                <a:schemeClr val="bg1"/>
              </a:solid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A</a:t>
              </a:r>
            </a:p>
          </p:txBody>
        </p:sp>
        <p:sp>
          <p:nvSpPr>
            <p:cNvPr id="30725" name="Oval 5"/>
            <p:cNvSpPr>
              <a:spLocks noChangeArrowheads="1"/>
            </p:cNvSpPr>
            <p:nvPr/>
          </p:nvSpPr>
          <p:spPr bwMode="gray">
            <a:xfrm>
              <a:off x="5689600" y="1736726"/>
              <a:ext cx="3073400" cy="2968625"/>
            </a:xfrm>
            <a:prstGeom prst="ellipse">
              <a:avLst/>
            </a:prstGeom>
            <a:solidFill>
              <a:srgbClr val="FFFF66"/>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mn-lt"/>
                <a:cs typeface="Oracle Sans" panose="020B0503020204020204" pitchFamily="34" charset="0"/>
              </a:endParaRPr>
            </a:p>
          </p:txBody>
        </p:sp>
        <p:sp>
          <p:nvSpPr>
            <p:cNvPr id="30726" name="Rectangle 6"/>
            <p:cNvSpPr>
              <a:spLocks noChangeArrowheads="1"/>
            </p:cNvSpPr>
            <p:nvPr/>
          </p:nvSpPr>
          <p:spPr bwMode="auto">
            <a:xfrm>
              <a:off x="7051675" y="1211263"/>
              <a:ext cx="283198" cy="277641"/>
            </a:xfrm>
            <a:prstGeom prst="rect">
              <a:avLst/>
            </a:prstGeom>
            <a:noFill/>
            <a:ln w="57150">
              <a:solidFill>
                <a:schemeClr val="bg1"/>
              </a:solid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B</a:t>
              </a:r>
            </a:p>
          </p:txBody>
        </p:sp>
      </p:grpSp>
      <p:sp>
        <p:nvSpPr>
          <p:cNvPr id="30727" name="Rectangle 7"/>
          <p:cNvSpPr>
            <a:spLocks noChangeArrowheads="1"/>
          </p:cNvSpPr>
          <p:nvPr/>
        </p:nvSpPr>
        <p:spPr bwMode="auto">
          <a:xfrm>
            <a:off x="3689747" y="8702550"/>
            <a:ext cx="10908506" cy="8334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19113">
              <a:lnSpc>
                <a:spcPct val="95000"/>
              </a:lnSpc>
              <a:spcBef>
                <a:spcPct val="35000"/>
              </a:spcBef>
              <a:tabLst>
                <a:tab pos="857250" algn="l"/>
              </a:tabLst>
            </a:pPr>
            <a:r>
              <a:rPr lang="en-US" altLang="en-US" sz="2400" dirty="0">
                <a:solidFill>
                  <a:srgbClr val="000000"/>
                </a:solidFill>
                <a:latin typeface="+mn-lt"/>
                <a:cs typeface="Oracle Sans" panose="020B0503020204020204" pitchFamily="34" charset="0"/>
              </a:rPr>
              <a:t>The </a:t>
            </a:r>
            <a:r>
              <a:rPr lang="en-US" altLang="en-US" sz="2400" dirty="0">
                <a:solidFill>
                  <a:srgbClr val="000000"/>
                </a:solidFill>
                <a:latin typeface="Courier New" panose="02070309020205020404" pitchFamily="49" charset="0"/>
                <a:cs typeface="Courier New" panose="02070309020205020404" pitchFamily="49" charset="0"/>
              </a:rPr>
              <a:t>UNION</a:t>
            </a:r>
            <a:r>
              <a:rPr lang="en-US" altLang="en-US" sz="2400" dirty="0">
                <a:solidFill>
                  <a:srgbClr val="000000"/>
                </a:solidFill>
                <a:latin typeface="+mn-lt"/>
                <a:cs typeface="Oracle Sans" panose="020B0503020204020204" pitchFamily="34" charset="0"/>
              </a:rPr>
              <a:t> operator returns rows from both queries after eliminating duplications.</a:t>
            </a:r>
          </a:p>
        </p:txBody>
      </p:sp>
      <p:sp>
        <p:nvSpPr>
          <p:cNvPr id="8" name="TextBox 7"/>
          <p:cNvSpPr txBox="1"/>
          <p:nvPr/>
        </p:nvSpPr>
        <p:spPr>
          <a:xfrm>
            <a:off x="2850692" y="2795163"/>
            <a:ext cx="2766942"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Returns all rows from A &amp; B</a:t>
            </a:r>
          </a:p>
        </p:txBody>
      </p:sp>
      <p:sp>
        <p:nvSpPr>
          <p:cNvPr id="12" name="Rectangle 11"/>
          <p:cNvSpPr/>
          <p:nvPr/>
        </p:nvSpPr>
        <p:spPr>
          <a:xfrm>
            <a:off x="7580548" y="2322060"/>
            <a:ext cx="3525485" cy="461665"/>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chemeClr val="accent1"/>
                </a:solidFill>
                <a:latin typeface="+mn-lt"/>
                <a:cs typeface="Oracle Sans" panose="020B0503020204020204" pitchFamily="34" charset="0"/>
              </a:rPr>
              <a:t>Duplicates are removed</a:t>
            </a:r>
          </a:p>
        </p:txBody>
      </p:sp>
      <p:cxnSp>
        <p:nvCxnSpPr>
          <p:cNvPr id="3" name="Elbow Connector 2"/>
          <p:cNvCxnSpPr>
            <a:endCxn id="30723" idx="1"/>
          </p:cNvCxnSpPr>
          <p:nvPr/>
        </p:nvCxnSpPr>
        <p:spPr bwMode="auto">
          <a:xfrm>
            <a:off x="4686300" y="3409859"/>
            <a:ext cx="1091853" cy="1085507"/>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6" name="Straight Arrow Connector 5"/>
          <p:cNvCxnSpPr/>
          <p:nvPr/>
        </p:nvCxnSpPr>
        <p:spPr bwMode="auto">
          <a:xfrm>
            <a:off x="9144002" y="2969592"/>
            <a:ext cx="0" cy="1645920"/>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1138754636"/>
      </p:ext>
    </p:extLst>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rot="16200000" flipV="1">
            <a:off x="14198496" y="4293909"/>
            <a:ext cx="1747838" cy="64817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277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UNION</a:t>
            </a:r>
            <a:r>
              <a:rPr lang="en-US" altLang="en-US" dirty="0">
                <a:latin typeface="+mj-lt"/>
                <a:cs typeface="Oracle Sans" panose="020B0503020204020204" pitchFamily="34" charset="0"/>
              </a:rPr>
              <a:t> Operator</a:t>
            </a:r>
          </a:p>
        </p:txBody>
      </p:sp>
      <p:sp>
        <p:nvSpPr>
          <p:cNvPr id="32774"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Display the job details of all the current and retired employees. Display each job only once.</a:t>
            </a:r>
          </a:p>
        </p:txBody>
      </p:sp>
      <p:grpSp>
        <p:nvGrpSpPr>
          <p:cNvPr id="13" name="Group 12">
            <a:extLst>
              <a:ext uri="{FF2B5EF4-FFF2-40B4-BE49-F238E27FC236}">
                <a16:creationId xmlns="" xmlns:a16="http://schemas.microsoft.com/office/drawing/2014/main" id="{D9E9950D-765E-46E7-9220-7DA46102E20E}"/>
              </a:ext>
            </a:extLst>
          </p:cNvPr>
          <p:cNvGrpSpPr/>
          <p:nvPr/>
        </p:nvGrpSpPr>
        <p:grpSpPr>
          <a:xfrm>
            <a:off x="3095625" y="3155301"/>
            <a:ext cx="12096750" cy="1641366"/>
            <a:chOff x="3095625" y="3155301"/>
            <a:chExt cx="12096750" cy="1641366"/>
          </a:xfrm>
        </p:grpSpPr>
        <p:sp>
          <p:nvSpPr>
            <p:cNvPr id="8" name="Content Placeholder 2"/>
            <p:cNvSpPr txBox="1">
              <a:spLocks/>
            </p:cNvSpPr>
            <p:nvPr/>
          </p:nvSpPr>
          <p:spPr bwMode="gray">
            <a:xfrm>
              <a:off x="3095625" y="3155301"/>
              <a:ext cx="12096750"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a:t>
              </a:r>
              <a:r>
                <a:rPr lang="en-US" altLang="en-US" b="1" dirty="0" err="1">
                  <a:solidFill>
                    <a:schemeClr val="tx1">
                      <a:lumMod val="75000"/>
                    </a:schemeClr>
                  </a:solidFill>
                  <a:latin typeface="Courier New" panose="02070309020205020404" pitchFamily="49" charset="0"/>
                  <a:cs typeface="Oracle Sans" panose="020B0503020204020204" pitchFamily="34" charset="0"/>
                </a:rPr>
                <a:t>retired_employees</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sp>
          <p:nvSpPr>
            <p:cNvPr id="32775" name="Rectangle 13"/>
            <p:cNvSpPr>
              <a:spLocks noChangeArrowheads="1"/>
            </p:cNvSpPr>
            <p:nvPr/>
          </p:nvSpPr>
          <p:spPr bwMode="auto">
            <a:xfrm>
              <a:off x="3239344" y="3919364"/>
              <a:ext cx="778301" cy="257175"/>
            </a:xfrm>
            <a:prstGeom prst="rect">
              <a:avLst/>
            </a:prstGeom>
            <a:noFill/>
            <a:ln w="28575" algn="ctr">
              <a:solidFill>
                <a:srgbClr val="FF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pic>
        <p:nvPicPr>
          <p:cNvPr id="32776" name="Picture 8"/>
          <p:cNvPicPr>
            <a:picLocks noChangeAspect="1" noChangeArrowheads="1"/>
          </p:cNvPicPr>
          <p:nvPr/>
        </p:nvPicPr>
        <p:blipFill>
          <a:blip r:embed="rId4" cstate="print"/>
          <a:srcRect/>
          <a:stretch>
            <a:fillRect/>
          </a:stretch>
        </p:blipFill>
        <p:spPr bwMode="auto">
          <a:xfrm>
            <a:off x="3095625" y="5937978"/>
            <a:ext cx="1270286" cy="3713144"/>
          </a:xfrm>
          <a:prstGeom prst="rect">
            <a:avLst/>
          </a:prstGeom>
          <a:noFill/>
          <a:ln w="12700">
            <a:solidFill>
              <a:schemeClr val="tx1"/>
            </a:solidFill>
            <a:miter lim="800000"/>
            <a:headEnd type="none" w="sm" len="sm"/>
            <a:tailEnd type="none" w="sm" len="sm"/>
          </a:ln>
        </p:spPr>
      </p:pic>
      <p:grpSp>
        <p:nvGrpSpPr>
          <p:cNvPr id="11" name="Group 10">
            <a:extLst>
              <a:ext uri="{FF2B5EF4-FFF2-40B4-BE49-F238E27FC236}">
                <a16:creationId xmlns="" xmlns:a16="http://schemas.microsoft.com/office/drawing/2014/main" id="{9C7B5693-6EB7-4AA8-ABBC-8225783733D3}"/>
              </a:ext>
            </a:extLst>
          </p:cNvPr>
          <p:cNvGrpSpPr/>
          <p:nvPr/>
        </p:nvGrpSpPr>
        <p:grpSpPr>
          <a:xfrm>
            <a:off x="13009013" y="6064387"/>
            <a:ext cx="4343400" cy="2940806"/>
            <a:chOff x="13009013" y="6064387"/>
            <a:chExt cx="4343400" cy="2940806"/>
          </a:xfrm>
        </p:grpSpPr>
        <p:sp>
          <p:nvSpPr>
            <p:cNvPr id="4" name="Oval 3"/>
            <p:cNvSpPr/>
            <p:nvPr/>
          </p:nvSpPr>
          <p:spPr bwMode="auto">
            <a:xfrm>
              <a:off x="13009013" y="6064387"/>
              <a:ext cx="4343400" cy="2940806"/>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85434" y="6203193"/>
              <a:ext cx="3990558" cy="2663190"/>
            </a:xfrm>
            <a:prstGeom prst="ellipse">
              <a:avLst/>
            </a:prstGeom>
            <a:ln>
              <a:noFill/>
            </a:ln>
            <a:effectLst>
              <a:softEdge rad="112500"/>
            </a:effectLst>
          </p:spPr>
        </p:pic>
      </p:gr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5858" y="5937978"/>
            <a:ext cx="1319968" cy="3732625"/>
          </a:xfrm>
          <a:prstGeom prst="rect">
            <a:avLst/>
          </a:prstGeom>
          <a:ln>
            <a:solidFill>
              <a:schemeClr val="tx1"/>
            </a:solidFill>
          </a:ln>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5878" y="5937978"/>
            <a:ext cx="713559" cy="719049"/>
          </a:xfrm>
          <a:prstGeom prst="rect">
            <a:avLst/>
          </a:prstGeom>
        </p:spPr>
      </p:pic>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8741" y="5937978"/>
            <a:ext cx="568239" cy="631377"/>
          </a:xfrm>
          <a:prstGeom prst="rect">
            <a:avLst/>
          </a:prstGeom>
        </p:spPr>
      </p:pic>
    </p:spTree>
    <p:custDataLst>
      <p:tags r:id="rId1"/>
    </p:custDataLst>
    <p:extLst>
      <p:ext uri="{BB962C8B-B14F-4D97-AF65-F5344CB8AC3E}">
        <p14:creationId xmlns:p14="http://schemas.microsoft.com/office/powerpoint/2010/main" val="302491900"/>
      </p:ext>
    </p:extLst>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flipH="1">
            <a:off x="-2" y="2162434"/>
            <a:ext cx="18288001" cy="6196788"/>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481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UNION ALL </a:t>
            </a:r>
            <a:r>
              <a:rPr lang="en-US" altLang="en-US" dirty="0">
                <a:latin typeface="+mj-lt"/>
                <a:cs typeface="Oracle Sans" panose="020B0503020204020204" pitchFamily="34" charset="0"/>
              </a:rPr>
              <a:t>Operator</a:t>
            </a:r>
          </a:p>
        </p:txBody>
      </p:sp>
      <p:sp>
        <p:nvSpPr>
          <p:cNvPr id="34819" name="Rectangle 3"/>
          <p:cNvSpPr>
            <a:spLocks noChangeArrowheads="1"/>
          </p:cNvSpPr>
          <p:nvPr/>
        </p:nvSpPr>
        <p:spPr bwMode="auto">
          <a:xfrm>
            <a:off x="5046139" y="8523788"/>
            <a:ext cx="8195723" cy="8334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19113">
              <a:lnSpc>
                <a:spcPct val="95000"/>
              </a:lnSpc>
              <a:spcBef>
                <a:spcPct val="35000"/>
              </a:spcBef>
              <a:tabLst>
                <a:tab pos="857250" algn="l"/>
              </a:tabLst>
            </a:pPr>
            <a:r>
              <a:rPr lang="en-US" altLang="en-US" sz="2400" dirty="0">
                <a:solidFill>
                  <a:srgbClr val="000000"/>
                </a:solidFill>
                <a:latin typeface="+mn-lt"/>
                <a:cs typeface="Oracle Sans" panose="020B0503020204020204" pitchFamily="34" charset="0"/>
              </a:rPr>
              <a:t>The </a:t>
            </a:r>
            <a:r>
              <a:rPr lang="en-US" altLang="en-US" sz="2400" dirty="0">
                <a:solidFill>
                  <a:srgbClr val="000000"/>
                </a:solidFill>
                <a:latin typeface="Courier New" panose="02070309020205020404" pitchFamily="49" charset="0"/>
                <a:cs typeface="Courier New" panose="02070309020205020404" pitchFamily="49" charset="0"/>
              </a:rPr>
              <a:t>UNION ALL </a:t>
            </a:r>
            <a:r>
              <a:rPr lang="en-US" altLang="en-US" sz="2400" dirty="0">
                <a:solidFill>
                  <a:srgbClr val="000000"/>
                </a:solidFill>
                <a:latin typeface="+mn-lt"/>
                <a:cs typeface="Oracle Sans" panose="020B0503020204020204" pitchFamily="34" charset="0"/>
              </a:rPr>
              <a:t>operator returns rows from both queries, including all duplications.</a:t>
            </a:r>
          </a:p>
        </p:txBody>
      </p:sp>
      <p:sp>
        <p:nvSpPr>
          <p:cNvPr id="34820" name="Oval 4"/>
          <p:cNvSpPr>
            <a:spLocks noChangeArrowheads="1"/>
          </p:cNvSpPr>
          <p:nvPr/>
        </p:nvSpPr>
        <p:spPr bwMode="gray">
          <a:xfrm>
            <a:off x="5081588" y="3711739"/>
            <a:ext cx="4610100" cy="4452938"/>
          </a:xfrm>
          <a:prstGeom prst="ellipse">
            <a:avLst/>
          </a:prstGeom>
          <a:solidFill>
            <a:srgbClr val="FFFF66"/>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34821" name="Rectangle 5"/>
          <p:cNvSpPr>
            <a:spLocks noChangeArrowheads="1"/>
          </p:cNvSpPr>
          <p:nvPr/>
        </p:nvSpPr>
        <p:spPr bwMode="auto">
          <a:xfrm>
            <a:off x="7124700" y="2910922"/>
            <a:ext cx="523875"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A</a:t>
            </a:r>
          </a:p>
        </p:txBody>
      </p:sp>
      <p:sp>
        <p:nvSpPr>
          <p:cNvPr id="34822" name="Oval 6"/>
          <p:cNvSpPr>
            <a:spLocks noChangeArrowheads="1"/>
          </p:cNvSpPr>
          <p:nvPr/>
        </p:nvSpPr>
        <p:spPr bwMode="gray">
          <a:xfrm>
            <a:off x="8553450" y="3699117"/>
            <a:ext cx="4610100" cy="4452938"/>
          </a:xfrm>
          <a:prstGeom prst="ellipse">
            <a:avLst/>
          </a:prstGeom>
          <a:solidFill>
            <a:srgbClr val="FFFF66"/>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34823" name="Rectangle 7"/>
          <p:cNvSpPr>
            <a:spLocks noChangeArrowheads="1"/>
          </p:cNvSpPr>
          <p:nvPr/>
        </p:nvSpPr>
        <p:spPr bwMode="auto">
          <a:xfrm>
            <a:off x="10596563" y="2910922"/>
            <a:ext cx="523875"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B</a:t>
            </a:r>
          </a:p>
        </p:txBody>
      </p:sp>
      <p:sp>
        <p:nvSpPr>
          <p:cNvPr id="9" name="Freeform 8"/>
          <p:cNvSpPr>
            <a:spLocks/>
          </p:cNvSpPr>
          <p:nvPr/>
        </p:nvSpPr>
        <p:spPr bwMode="gray">
          <a:xfrm>
            <a:off x="8541543" y="4470002"/>
            <a:ext cx="1173957" cy="2948940"/>
          </a:xfrm>
          <a:custGeom>
            <a:avLst/>
            <a:gdLst>
              <a:gd name="T0" fmla="*/ 2147483646 w 529"/>
              <a:gd name="T1" fmla="*/ 2147483646 h 1345"/>
              <a:gd name="T2" fmla="*/ 2147483646 w 529"/>
              <a:gd name="T3" fmla="*/ 2147483646 h 1345"/>
              <a:gd name="T4" fmla="*/ 2147483646 w 529"/>
              <a:gd name="T5" fmla="*/ 2147483646 h 1345"/>
              <a:gd name="T6" fmla="*/ 2147483646 w 529"/>
              <a:gd name="T7" fmla="*/ 2147483646 h 1345"/>
              <a:gd name="T8" fmla="*/ 2147483646 w 529"/>
              <a:gd name="T9" fmla="*/ 2147483646 h 1345"/>
              <a:gd name="T10" fmla="*/ 2147483646 w 529"/>
              <a:gd name="T11" fmla="*/ 2147483646 h 1345"/>
              <a:gd name="T12" fmla="*/ 2147483646 w 529"/>
              <a:gd name="T13" fmla="*/ 2147483646 h 1345"/>
              <a:gd name="T14" fmla="*/ 2147483646 w 529"/>
              <a:gd name="T15" fmla="*/ 2147483646 h 1345"/>
              <a:gd name="T16" fmla="*/ 2147483646 w 529"/>
              <a:gd name="T17" fmla="*/ 2147483646 h 1345"/>
              <a:gd name="T18" fmla="*/ 2147483646 w 529"/>
              <a:gd name="T19" fmla="*/ 2147483646 h 1345"/>
              <a:gd name="T20" fmla="*/ 2147483646 w 529"/>
              <a:gd name="T21" fmla="*/ 2147483646 h 1345"/>
              <a:gd name="T22" fmla="*/ 2147483646 w 529"/>
              <a:gd name="T23" fmla="*/ 2147483646 h 1345"/>
              <a:gd name="T24" fmla="*/ 2147483646 w 529"/>
              <a:gd name="T25" fmla="*/ 2147483646 h 1345"/>
              <a:gd name="T26" fmla="*/ 2147483646 w 529"/>
              <a:gd name="T27" fmla="*/ 2147483646 h 1345"/>
              <a:gd name="T28" fmla="*/ 2147483646 w 529"/>
              <a:gd name="T29" fmla="*/ 2147483646 h 1345"/>
              <a:gd name="T30" fmla="*/ 2147483646 w 529"/>
              <a:gd name="T31" fmla="*/ 2147483646 h 1345"/>
              <a:gd name="T32" fmla="*/ 2147483646 w 529"/>
              <a:gd name="T33" fmla="*/ 2147483646 h 1345"/>
              <a:gd name="T34" fmla="*/ 2147483646 w 529"/>
              <a:gd name="T35" fmla="*/ 2147483646 h 1345"/>
              <a:gd name="T36" fmla="*/ 2147483646 w 529"/>
              <a:gd name="T37" fmla="*/ 2147483646 h 1345"/>
              <a:gd name="T38" fmla="*/ 2147483646 w 529"/>
              <a:gd name="T39" fmla="*/ 2147483646 h 1345"/>
              <a:gd name="T40" fmla="*/ 2147483646 w 529"/>
              <a:gd name="T41" fmla="*/ 2147483646 h 1345"/>
              <a:gd name="T42" fmla="*/ 2147483646 w 529"/>
              <a:gd name="T43" fmla="*/ 2147483646 h 1345"/>
              <a:gd name="T44" fmla="*/ 2147483646 w 529"/>
              <a:gd name="T45" fmla="*/ 2147483646 h 1345"/>
              <a:gd name="T46" fmla="*/ 2147483646 w 529"/>
              <a:gd name="T47" fmla="*/ 2147483646 h 1345"/>
              <a:gd name="T48" fmla="*/ 2147483646 w 529"/>
              <a:gd name="T49" fmla="*/ 2147483646 h 1345"/>
              <a:gd name="T50" fmla="*/ 2147483646 w 529"/>
              <a:gd name="T51" fmla="*/ 2147483646 h 1345"/>
              <a:gd name="T52" fmla="*/ 2147483646 w 529"/>
              <a:gd name="T53" fmla="*/ 2147483646 h 1345"/>
              <a:gd name="T54" fmla="*/ 2147483646 w 529"/>
              <a:gd name="T55" fmla="*/ 2147483646 h 1345"/>
              <a:gd name="T56" fmla="*/ 2147483646 w 529"/>
              <a:gd name="T57" fmla="*/ 2147483646 h 1345"/>
              <a:gd name="T58" fmla="*/ 2147483646 w 529"/>
              <a:gd name="T59" fmla="*/ 2147483646 h 1345"/>
              <a:gd name="T60" fmla="*/ 2147483646 w 529"/>
              <a:gd name="T61" fmla="*/ 2147483646 h 1345"/>
              <a:gd name="T62" fmla="*/ 0 w 529"/>
              <a:gd name="T63" fmla="*/ 2147483646 h 1345"/>
              <a:gd name="T64" fmla="*/ 2147483646 w 529"/>
              <a:gd name="T65" fmla="*/ 2147483646 h 1345"/>
              <a:gd name="T66" fmla="*/ 2147483646 w 529"/>
              <a:gd name="T67" fmla="*/ 2147483646 h 1345"/>
              <a:gd name="T68" fmla="*/ 2147483646 w 529"/>
              <a:gd name="T69" fmla="*/ 2147483646 h 1345"/>
              <a:gd name="T70" fmla="*/ 2147483646 w 529"/>
              <a:gd name="T71" fmla="*/ 2147483646 h 1345"/>
              <a:gd name="T72" fmla="*/ 2147483646 w 529"/>
              <a:gd name="T73" fmla="*/ 2147483646 h 1345"/>
              <a:gd name="T74" fmla="*/ 2147483646 w 529"/>
              <a:gd name="T75" fmla="*/ 2147483646 h 1345"/>
              <a:gd name="T76" fmla="*/ 2147483646 w 529"/>
              <a:gd name="T77" fmla="*/ 2147483646 h 1345"/>
              <a:gd name="T78" fmla="*/ 2147483646 w 529"/>
              <a:gd name="T79" fmla="*/ 2147483646 h 1345"/>
              <a:gd name="T80" fmla="*/ 2147483646 w 529"/>
              <a:gd name="T81" fmla="*/ 2147483646 h 1345"/>
              <a:gd name="T82" fmla="*/ 2147483646 w 529"/>
              <a:gd name="T83" fmla="*/ 2147483646 h 1345"/>
              <a:gd name="T84" fmla="*/ 2147483646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57150" cap="rnd" cmpd="sng">
            <a:solidFill>
              <a:schemeClr val="bg1"/>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9" name="TextBox 18"/>
          <p:cNvSpPr txBox="1"/>
          <p:nvPr/>
        </p:nvSpPr>
        <p:spPr>
          <a:xfrm>
            <a:off x="2087216" y="2703654"/>
            <a:ext cx="2766942"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Returns all rows from A &amp; B</a:t>
            </a:r>
          </a:p>
        </p:txBody>
      </p:sp>
      <p:sp>
        <p:nvSpPr>
          <p:cNvPr id="20" name="Rectangle 19"/>
          <p:cNvSpPr/>
          <p:nvPr/>
        </p:nvSpPr>
        <p:spPr>
          <a:xfrm>
            <a:off x="7080389" y="2161555"/>
            <a:ext cx="4040049" cy="461665"/>
          </a:xfrm>
          <a:prstGeom prst="rect">
            <a:avLst/>
          </a:prstGeom>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chemeClr val="accent1"/>
                </a:solidFill>
                <a:latin typeface="+mn-lt"/>
                <a:cs typeface="Oracle Sans" panose="020B0503020204020204" pitchFamily="34" charset="0"/>
              </a:rPr>
              <a:t>Duplicates are not removed</a:t>
            </a:r>
          </a:p>
        </p:txBody>
      </p:sp>
      <p:cxnSp>
        <p:nvCxnSpPr>
          <p:cNvPr id="21" name="Elbow Connector 20"/>
          <p:cNvCxnSpPr/>
          <p:nvPr/>
        </p:nvCxnSpPr>
        <p:spPr bwMode="auto">
          <a:xfrm>
            <a:off x="4652433" y="3249588"/>
            <a:ext cx="1091853" cy="1085507"/>
          </a:xfrm>
          <a:prstGeom prst="bentConnector2">
            <a:avLst/>
          </a:prstGeom>
          <a:noFill/>
          <a:ln w="28575" cap="flat" cmpd="sng" algn="ctr">
            <a:solidFill>
              <a:schemeClr val="accent4"/>
            </a:solidFill>
            <a:prstDash val="solid"/>
            <a:round/>
            <a:headEnd type="none" w="sm" len="sm"/>
            <a:tailEnd type="triangle" w="lg" len="lg"/>
          </a:ln>
          <a:effectLst/>
        </p:spPr>
      </p:cxnSp>
      <p:cxnSp>
        <p:nvCxnSpPr>
          <p:cNvPr id="22" name="Straight Arrow Connector 21"/>
          <p:cNvCxnSpPr/>
          <p:nvPr/>
        </p:nvCxnSpPr>
        <p:spPr bwMode="auto">
          <a:xfrm>
            <a:off x="9110135" y="2809321"/>
            <a:ext cx="0" cy="1645920"/>
          </a:xfrm>
          <a:prstGeom prst="straightConnector1">
            <a:avLst/>
          </a:prstGeom>
          <a:noFill/>
          <a:ln w="28575" cap="flat" cmpd="sng" algn="ctr">
            <a:solidFill>
              <a:schemeClr val="accent1"/>
            </a:solidFill>
            <a:prstDash val="solid"/>
            <a:round/>
            <a:headEnd type="none" w="sm" len="sm"/>
            <a:tailEnd type="triangle" w="lg" len="lg"/>
          </a:ln>
          <a:effectLst/>
        </p:spPr>
      </p:cxnSp>
    </p:spTree>
    <p:custDataLst>
      <p:tags r:id="rId1"/>
    </p:custDataLst>
    <p:extLst>
      <p:ext uri="{BB962C8B-B14F-4D97-AF65-F5344CB8AC3E}">
        <p14:creationId xmlns:p14="http://schemas.microsoft.com/office/powerpoint/2010/main" val="3182073412"/>
      </p:ext>
    </p:extLst>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UNION ALL </a:t>
            </a:r>
            <a:r>
              <a:rPr lang="en-US" altLang="en-US" dirty="0">
                <a:latin typeface="+mj-lt"/>
                <a:cs typeface="Oracle Sans" panose="020B0503020204020204" pitchFamily="34" charset="0"/>
              </a:rPr>
              <a:t>Operator</a:t>
            </a:r>
          </a:p>
        </p:txBody>
      </p:sp>
      <p:sp>
        <p:nvSpPr>
          <p:cNvPr id="36871" name="Rectangle 4"/>
          <p:cNvSpPr>
            <a:spLocks noGrp="1" noChangeArrowheads="1"/>
          </p:cNvSpPr>
          <p:nvPr>
            <p:ph idx="1"/>
          </p:nvPr>
        </p:nvSpPr>
        <p:spPr>
          <a:xfrm>
            <a:off x="933451" y="2272710"/>
            <a:ext cx="14043197" cy="56662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Display the jobs and departments of all current and previous employees.</a:t>
            </a:r>
          </a:p>
        </p:txBody>
      </p:sp>
      <p:sp>
        <p:nvSpPr>
          <p:cNvPr id="15" name="Content Placeholder 2"/>
          <p:cNvSpPr txBox="1">
            <a:spLocks/>
          </p:cNvSpPr>
          <p:nvPr/>
        </p:nvSpPr>
        <p:spPr bwMode="gray">
          <a:xfrm>
            <a:off x="4519614" y="3076513"/>
            <a:ext cx="9248775"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job_id,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 ALL</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job_id, 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retired_employees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ORDER BY  job_id;</a:t>
            </a:r>
          </a:p>
        </p:txBody>
      </p:sp>
      <p:sp>
        <p:nvSpPr>
          <p:cNvPr id="36872" name="Rectangle 7"/>
          <p:cNvSpPr>
            <a:spLocks noChangeArrowheads="1"/>
          </p:cNvSpPr>
          <p:nvPr/>
        </p:nvSpPr>
        <p:spPr bwMode="gray">
          <a:xfrm>
            <a:off x="4671060" y="3883660"/>
            <a:ext cx="1376596" cy="251728"/>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grpSp>
        <p:nvGrpSpPr>
          <p:cNvPr id="17" name="Group 16">
            <a:extLst>
              <a:ext uri="{FF2B5EF4-FFF2-40B4-BE49-F238E27FC236}">
                <a16:creationId xmlns="" xmlns:a16="http://schemas.microsoft.com/office/drawing/2014/main" id="{90318321-0AC7-4D71-8625-02450178FDC6}"/>
              </a:ext>
            </a:extLst>
          </p:cNvPr>
          <p:cNvGrpSpPr/>
          <p:nvPr/>
        </p:nvGrpSpPr>
        <p:grpSpPr>
          <a:xfrm>
            <a:off x="683237" y="6217881"/>
            <a:ext cx="16921526" cy="3070618"/>
            <a:chOff x="663486" y="6217881"/>
            <a:chExt cx="16921526" cy="3070618"/>
          </a:xfrm>
        </p:grpSpPr>
        <p:grpSp>
          <p:nvGrpSpPr>
            <p:cNvPr id="10" name="Group 9">
              <a:extLst>
                <a:ext uri="{FF2B5EF4-FFF2-40B4-BE49-F238E27FC236}">
                  <a16:creationId xmlns="" xmlns:a16="http://schemas.microsoft.com/office/drawing/2014/main" id="{C23A28E8-0E76-4E66-8501-91B4F6ADA5CC}"/>
                </a:ext>
              </a:extLst>
            </p:cNvPr>
            <p:cNvGrpSpPr/>
            <p:nvPr/>
          </p:nvGrpSpPr>
          <p:grpSpPr>
            <a:xfrm>
              <a:off x="663486" y="6217881"/>
              <a:ext cx="3400003" cy="2857143"/>
              <a:chOff x="571501" y="6027534"/>
              <a:chExt cx="3400003" cy="2857143"/>
            </a:xfrm>
          </p:grpSpPr>
          <p:pic>
            <p:nvPicPr>
              <p:cNvPr id="36874" name="Picture 14"/>
              <p:cNvPicPr>
                <a:picLocks noChangeAspect="1" noChangeArrowheads="1"/>
              </p:cNvPicPr>
              <p:nvPr/>
            </p:nvPicPr>
            <p:blipFill>
              <a:blip r:embed="rId4" cstate="print"/>
              <a:stretch>
                <a:fillRect/>
              </a:stretch>
            </p:blipFill>
            <p:spPr bwMode="auto">
              <a:xfrm>
                <a:off x="571503" y="6027534"/>
                <a:ext cx="3400001" cy="2857143"/>
              </a:xfrm>
              <a:prstGeom prst="rect">
                <a:avLst/>
              </a:prstGeom>
              <a:noFill/>
              <a:ln w="12700">
                <a:solidFill>
                  <a:schemeClr val="tx1"/>
                </a:solidFill>
                <a:miter lim="800000"/>
                <a:headEnd type="none" w="sm" len="sm"/>
                <a:tailEnd type="none" w="sm" len="sm"/>
              </a:ln>
            </p:spPr>
          </p:pic>
          <p:sp>
            <p:nvSpPr>
              <p:cNvPr id="36875" name="Rectangle 16"/>
              <p:cNvSpPr>
                <a:spLocks noChangeArrowheads="1"/>
              </p:cNvSpPr>
              <p:nvPr/>
            </p:nvSpPr>
            <p:spPr bwMode="auto">
              <a:xfrm>
                <a:off x="571501" y="7179158"/>
                <a:ext cx="3400001" cy="5715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36876" name="Rectangle 17"/>
              <p:cNvSpPr>
                <a:spLocks noChangeArrowheads="1"/>
              </p:cNvSpPr>
              <p:nvPr/>
            </p:nvSpPr>
            <p:spPr bwMode="auto">
              <a:xfrm>
                <a:off x="571501" y="8313177"/>
                <a:ext cx="3400001" cy="5715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grpSp>
          <p:nvGrpSpPr>
            <p:cNvPr id="11" name="Group 10">
              <a:extLst>
                <a:ext uri="{FF2B5EF4-FFF2-40B4-BE49-F238E27FC236}">
                  <a16:creationId xmlns="" xmlns:a16="http://schemas.microsoft.com/office/drawing/2014/main" id="{088A7C5C-6A0A-4A04-A8E8-19A0377CB78B}"/>
                </a:ext>
              </a:extLst>
            </p:cNvPr>
            <p:cNvGrpSpPr/>
            <p:nvPr/>
          </p:nvGrpSpPr>
          <p:grpSpPr>
            <a:xfrm>
              <a:off x="4535488" y="6217881"/>
              <a:ext cx="4372259" cy="2758083"/>
              <a:chOff x="4625543" y="6141834"/>
              <a:chExt cx="4372259" cy="2758083"/>
            </a:xfrm>
          </p:grpSpPr>
          <p:pic>
            <p:nvPicPr>
              <p:cNvPr id="36869" name="Picture 15"/>
              <p:cNvPicPr>
                <a:picLocks noChangeAspect="1" noChangeArrowheads="1"/>
              </p:cNvPicPr>
              <p:nvPr/>
            </p:nvPicPr>
            <p:blipFill>
              <a:blip r:embed="rId5" cstate="print"/>
              <a:srcRect/>
              <a:stretch>
                <a:fillRect/>
              </a:stretch>
            </p:blipFill>
            <p:spPr bwMode="auto">
              <a:xfrm>
                <a:off x="5257801" y="6141834"/>
                <a:ext cx="3740001" cy="2545715"/>
              </a:xfrm>
              <a:prstGeom prst="rect">
                <a:avLst/>
              </a:prstGeom>
              <a:noFill/>
              <a:ln w="12700">
                <a:solidFill>
                  <a:schemeClr val="tx1"/>
                </a:solidFill>
                <a:miter lim="800000"/>
                <a:headEnd type="none" w="sm" len="sm"/>
                <a:tailEnd type="none" w="sm" len="sm"/>
              </a:ln>
            </p:spPr>
          </p:pic>
          <p:sp>
            <p:nvSpPr>
              <p:cNvPr id="36873" name="Text Box 9"/>
              <p:cNvSpPr txBox="1">
                <a:spLocks noChangeArrowheads="1"/>
              </p:cNvSpPr>
              <p:nvPr/>
            </p:nvSpPr>
            <p:spPr bwMode="gray">
              <a:xfrm>
                <a:off x="4625543" y="8306985"/>
                <a:ext cx="571500" cy="592932"/>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mn-lt"/>
                    <a:cs typeface="Oracle Sans" panose="020B0503020204020204" pitchFamily="34" charset="0"/>
                  </a:rPr>
                  <a:t>…</a:t>
                </a:r>
              </a:p>
            </p:txBody>
          </p:sp>
          <p:sp>
            <p:nvSpPr>
              <p:cNvPr id="36877" name="Rectangle 18"/>
              <p:cNvSpPr>
                <a:spLocks noChangeArrowheads="1"/>
              </p:cNvSpPr>
              <p:nvPr/>
            </p:nvSpPr>
            <p:spPr bwMode="auto">
              <a:xfrm>
                <a:off x="5254457" y="6141834"/>
                <a:ext cx="3740001" cy="6858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36878" name="Rectangle 19"/>
              <p:cNvSpPr>
                <a:spLocks noChangeArrowheads="1"/>
              </p:cNvSpPr>
              <p:nvPr/>
            </p:nvSpPr>
            <p:spPr bwMode="auto">
              <a:xfrm>
                <a:off x="5257800" y="7123968"/>
                <a:ext cx="3736657" cy="1257300"/>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sp>
          <p:nvSpPr>
            <p:cNvPr id="18" name="Text Box 9"/>
            <p:cNvSpPr txBox="1">
              <a:spLocks noChangeArrowheads="1"/>
            </p:cNvSpPr>
            <p:nvPr/>
          </p:nvSpPr>
          <p:spPr bwMode="gray">
            <a:xfrm>
              <a:off x="13571459" y="8376042"/>
              <a:ext cx="571500" cy="592932"/>
            </a:xfrm>
            <a:prstGeom prst="rect">
              <a:avLst/>
            </a:prstGeom>
            <a:noFill/>
            <a:ln w="25400">
              <a:noFill/>
              <a:miter lim="800000"/>
              <a:headEnd type="none" w="sm" len="sm"/>
              <a:tailEnd type="none" w="med" len="lg"/>
            </a:ln>
          </p:spPr>
          <p:txBody>
            <a:bodyPr wrap="square"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mn-lt"/>
                  <a:cs typeface="Oracle Sans" panose="020B0503020204020204" pitchFamily="34" charset="0"/>
                </a:rPr>
                <a:t>…</a:t>
              </a:r>
            </a:p>
          </p:txBody>
        </p:sp>
        <p:grpSp>
          <p:nvGrpSpPr>
            <p:cNvPr id="13" name="Group 12">
              <a:extLst>
                <a:ext uri="{FF2B5EF4-FFF2-40B4-BE49-F238E27FC236}">
                  <a16:creationId xmlns="" xmlns:a16="http://schemas.microsoft.com/office/drawing/2014/main" id="{1C0077C7-97D5-43ED-95FC-36D9EFB99E20}"/>
                </a:ext>
              </a:extLst>
            </p:cNvPr>
            <p:cNvGrpSpPr/>
            <p:nvPr/>
          </p:nvGrpSpPr>
          <p:grpSpPr>
            <a:xfrm>
              <a:off x="14291096" y="6217881"/>
              <a:ext cx="3293916" cy="2427441"/>
              <a:chOff x="14238614" y="5829299"/>
              <a:chExt cx="3293916" cy="2427441"/>
            </a:xfrm>
          </p:grpSpPr>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38614" y="5842028"/>
                <a:ext cx="3293915" cy="2414712"/>
              </a:xfrm>
              <a:prstGeom prst="rect">
                <a:avLst/>
              </a:prstGeom>
              <a:ln>
                <a:solidFill>
                  <a:schemeClr val="tx1"/>
                </a:solidFill>
              </a:ln>
            </p:spPr>
          </p:pic>
          <p:sp>
            <p:nvSpPr>
              <p:cNvPr id="20" name="Rectangle 19"/>
              <p:cNvSpPr>
                <a:spLocks noChangeArrowheads="1"/>
              </p:cNvSpPr>
              <p:nvPr/>
            </p:nvSpPr>
            <p:spPr bwMode="auto">
              <a:xfrm>
                <a:off x="14238614" y="6648021"/>
                <a:ext cx="3293915" cy="1238679"/>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21" name="Rectangle 19"/>
              <p:cNvSpPr>
                <a:spLocks noChangeArrowheads="1"/>
              </p:cNvSpPr>
              <p:nvPr/>
            </p:nvSpPr>
            <p:spPr bwMode="auto">
              <a:xfrm>
                <a:off x="14238614" y="5829299"/>
                <a:ext cx="3293916" cy="818721"/>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grpSp>
          <p:nvGrpSpPr>
            <p:cNvPr id="12" name="Group 11">
              <a:extLst>
                <a:ext uri="{FF2B5EF4-FFF2-40B4-BE49-F238E27FC236}">
                  <a16:creationId xmlns="" xmlns:a16="http://schemas.microsoft.com/office/drawing/2014/main" id="{F9822A5B-3A4D-4919-8FD4-42E9CED474E7}"/>
                </a:ext>
              </a:extLst>
            </p:cNvPr>
            <p:cNvGrpSpPr/>
            <p:nvPr/>
          </p:nvGrpSpPr>
          <p:grpSpPr>
            <a:xfrm>
              <a:off x="9805977" y="6217881"/>
              <a:ext cx="3256766" cy="3070618"/>
              <a:chOff x="10002626" y="5829300"/>
              <a:chExt cx="3256766" cy="3070618"/>
            </a:xfrm>
          </p:grpSpPr>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2626" y="5829300"/>
                <a:ext cx="3256766" cy="3058635"/>
              </a:xfrm>
              <a:prstGeom prst="rect">
                <a:avLst/>
              </a:prstGeom>
              <a:ln>
                <a:solidFill>
                  <a:schemeClr val="tx1"/>
                </a:solidFill>
              </a:ln>
            </p:spPr>
          </p:pic>
          <p:sp>
            <p:nvSpPr>
              <p:cNvPr id="19" name="Rectangle 19"/>
              <p:cNvSpPr>
                <a:spLocks noChangeArrowheads="1"/>
              </p:cNvSpPr>
              <p:nvPr/>
            </p:nvSpPr>
            <p:spPr bwMode="auto">
              <a:xfrm>
                <a:off x="10005970" y="7059158"/>
                <a:ext cx="3251825" cy="571478"/>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
            <p:nvSpPr>
              <p:cNvPr id="22" name="Rectangle 19"/>
              <p:cNvSpPr>
                <a:spLocks noChangeArrowheads="1"/>
              </p:cNvSpPr>
              <p:nvPr/>
            </p:nvSpPr>
            <p:spPr bwMode="auto">
              <a:xfrm>
                <a:off x="10005968" y="8259286"/>
                <a:ext cx="3251825" cy="640632"/>
              </a:xfrm>
              <a:prstGeom prst="rect">
                <a:avLst/>
              </a:prstGeom>
              <a:noFill/>
              <a:ln w="28575"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grpSp>
        <p:pic>
          <p:nvPicPr>
            <p:cNvPr id="31" name="Picture 30">
              <a:extLst>
                <a:ext uri="{FF2B5EF4-FFF2-40B4-BE49-F238E27FC236}">
                  <a16:creationId xmlns="" xmlns:a16="http://schemas.microsoft.com/office/drawing/2014/main" id="{069CE5D4-1807-4F67-8D5E-2AFEA838766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411609" y="6221613"/>
              <a:ext cx="713559" cy="719049"/>
            </a:xfrm>
            <a:prstGeom prst="rect">
              <a:avLst/>
            </a:prstGeom>
          </p:spPr>
        </p:pic>
        <p:pic>
          <p:nvPicPr>
            <p:cNvPr id="32" name="Picture 31">
              <a:extLst>
                <a:ext uri="{FF2B5EF4-FFF2-40B4-BE49-F238E27FC236}">
                  <a16:creationId xmlns="" xmlns:a16="http://schemas.microsoft.com/office/drawing/2014/main" id="{B17E19EC-6D36-4B7E-A044-DECEB472AA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7512" y="6221613"/>
              <a:ext cx="568239" cy="631377"/>
            </a:xfrm>
            <a:prstGeom prst="rect">
              <a:avLst/>
            </a:prstGeom>
          </p:spPr>
        </p:pic>
      </p:grpSp>
    </p:spTree>
    <p:custDataLst>
      <p:tags r:id="rId1"/>
    </p:custDataLst>
    <p:extLst>
      <p:ext uri="{BB962C8B-B14F-4D97-AF65-F5344CB8AC3E}">
        <p14:creationId xmlns:p14="http://schemas.microsoft.com/office/powerpoint/2010/main" val="2608344133"/>
      </p:ext>
    </p:extLst>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38915" name="Rectangle 3"/>
          <p:cNvSpPr>
            <a:spLocks noGrp="1" noChangeArrowheads="1"/>
          </p:cNvSpPr>
          <p:nvPr>
            <p:ph idx="1"/>
          </p:nvPr>
        </p:nvSpPr>
        <p:spPr>
          <a:xfrm>
            <a:off x="933451" y="2272710"/>
            <a:ext cx="9434685"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Set operators: Types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Tables used in this lesson</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ALL</a:t>
            </a:r>
            <a:r>
              <a:rPr lang="en-US" altLang="en-US" dirty="0">
                <a:solidFill>
                  <a:schemeClr val="tx1">
                    <a:lumMod val="50000"/>
                    <a:lumOff val="50000"/>
                  </a:schemeClr>
                </a:solidFill>
                <a:latin typeface="+mn-lt"/>
                <a:cs typeface="Courier New" panose="02070309020205020404" pitchFamily="49" charset="0"/>
              </a:rPr>
              <a:t> </a:t>
            </a:r>
            <a:r>
              <a:rPr lang="en-US" altLang="en-US" dirty="0">
                <a:solidFill>
                  <a:schemeClr val="tx1">
                    <a:lumMod val="50000"/>
                    <a:lumOff val="50000"/>
                  </a:schemeClr>
                </a:solidFill>
                <a:latin typeface="+mn-lt"/>
                <a:cs typeface="Oracle Sans" panose="020B0503020204020204" pitchFamily="34" charset="0"/>
              </a:rPr>
              <a:t>operator</a:t>
            </a:r>
          </a:p>
          <a:p>
            <a:pPr lvl="1"/>
            <a:r>
              <a:rPr lang="en-US" altLang="en-US" dirty="0">
                <a:latin typeface="Courier New" panose="02070309020205020404" pitchFamily="49" charset="0"/>
                <a:cs typeface="Courier New" panose="02070309020205020404" pitchFamily="49" charset="0"/>
              </a:rPr>
              <a:t>INTERSECT</a:t>
            </a:r>
            <a:r>
              <a:rPr lang="en-US" altLang="en-US" dirty="0">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MINUS</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Matching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ORDER BY</a:t>
            </a:r>
            <a:r>
              <a:rPr lang="en-US" altLang="en-US" dirty="0">
                <a:solidFill>
                  <a:schemeClr val="tx1">
                    <a:lumMod val="50000"/>
                    <a:lumOff val="50000"/>
                  </a:schemeClr>
                </a:solidFill>
                <a:latin typeface="+mn-lt"/>
                <a:cs typeface="Courier New" panose="02070309020205020404" pitchFamily="49" charset="0"/>
              </a:rPr>
              <a:t> </a:t>
            </a:r>
            <a:r>
              <a:rPr lang="en-US" altLang="en-US" dirty="0">
                <a:solidFill>
                  <a:schemeClr val="tx1">
                    <a:lumMod val="50000"/>
                    <a:lumOff val="50000"/>
                  </a:schemeClr>
                </a:solidFill>
                <a:latin typeface="+mn-lt"/>
                <a:cs typeface="Oracle Sans" panose="020B0503020204020204" pitchFamily="34" charset="0"/>
              </a:rPr>
              <a:t>clause in set operations</a:t>
            </a:r>
          </a:p>
        </p:txBody>
      </p:sp>
      <p:grpSp>
        <p:nvGrpSpPr>
          <p:cNvPr id="4" name="Group 3"/>
          <p:cNvGrpSpPr/>
          <p:nvPr/>
        </p:nvGrpSpPr>
        <p:grpSpPr>
          <a:xfrm>
            <a:off x="12720637" y="6367636"/>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49941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flipH="1">
            <a:off x="-1" y="2119164"/>
            <a:ext cx="18288000" cy="6857999"/>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4" name="Group 3">
            <a:extLst>
              <a:ext uri="{FF2B5EF4-FFF2-40B4-BE49-F238E27FC236}">
                <a16:creationId xmlns="" xmlns:a16="http://schemas.microsoft.com/office/drawing/2014/main" id="{7CAD98FE-AFE8-4D6B-83DC-94D3BB9D0A65}"/>
              </a:ext>
            </a:extLst>
          </p:cNvPr>
          <p:cNvGrpSpPr/>
          <p:nvPr/>
        </p:nvGrpSpPr>
        <p:grpSpPr>
          <a:xfrm>
            <a:off x="3689747" y="2307600"/>
            <a:ext cx="10908506" cy="7134683"/>
            <a:chOff x="3689749" y="2307600"/>
            <a:chExt cx="10908506" cy="7134683"/>
          </a:xfrm>
        </p:grpSpPr>
        <p:sp>
          <p:nvSpPr>
            <p:cNvPr id="22531" name="Oval 3"/>
            <p:cNvSpPr>
              <a:spLocks noChangeArrowheads="1"/>
            </p:cNvSpPr>
            <p:nvPr/>
          </p:nvSpPr>
          <p:spPr bwMode="gray">
            <a:xfrm>
              <a:off x="5079208" y="3974159"/>
              <a:ext cx="4648200" cy="4452938"/>
            </a:xfrm>
            <a:prstGeom prst="ellipse">
              <a:avLst/>
            </a:prstGeom>
            <a:solidFill>
              <a:srgbClr val="6699FF"/>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endParaRPr lang="en-US" altLang="en-US" sz="3600" dirty="0">
                <a:latin typeface="Oracle Sans" panose="020B0503020204020204" pitchFamily="34" charset="0"/>
                <a:cs typeface="Oracle Sans" panose="020B0503020204020204" pitchFamily="34" charset="0"/>
              </a:endParaRPr>
            </a:p>
          </p:txBody>
        </p:sp>
        <p:sp>
          <p:nvSpPr>
            <p:cNvPr id="40964" name="Rectangle 4"/>
            <p:cNvSpPr>
              <a:spLocks noChangeArrowheads="1"/>
            </p:cNvSpPr>
            <p:nvPr/>
          </p:nvSpPr>
          <p:spPr bwMode="auto">
            <a:xfrm>
              <a:off x="7141371" y="3185964"/>
              <a:ext cx="434415" cy="416462"/>
            </a:xfrm>
            <a:prstGeom prst="rect">
              <a:avLst/>
            </a:prstGeom>
            <a:noFill/>
            <a:ln w="57150">
              <a:solidFill>
                <a:schemeClr val="bg1"/>
              </a:solid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solidFill>
                    <a:srgbClr val="000000"/>
                  </a:solidFill>
                  <a:latin typeface="+mn-lt"/>
                  <a:cs typeface="Oracle Sans" panose="020B0503020204020204" pitchFamily="34" charset="0"/>
                </a:rPr>
                <a:t>A</a:t>
              </a:r>
            </a:p>
          </p:txBody>
        </p:sp>
        <p:sp>
          <p:nvSpPr>
            <p:cNvPr id="22533" name="Oval 5"/>
            <p:cNvSpPr>
              <a:spLocks noChangeArrowheads="1"/>
            </p:cNvSpPr>
            <p:nvPr/>
          </p:nvSpPr>
          <p:spPr bwMode="gray">
            <a:xfrm>
              <a:off x="8551071" y="3974159"/>
              <a:ext cx="4648200" cy="4452938"/>
            </a:xfrm>
            <a:prstGeom prst="ellipse">
              <a:avLst/>
            </a:prstGeom>
            <a:solidFill>
              <a:srgbClr val="6699FF"/>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endParaRPr lang="en-US" altLang="en-US" sz="3600" dirty="0">
                <a:latin typeface="Oracle Sans" panose="020B0503020204020204" pitchFamily="34" charset="0"/>
                <a:cs typeface="Oracle Sans" panose="020B0503020204020204" pitchFamily="34" charset="0"/>
              </a:endParaRPr>
            </a:p>
          </p:txBody>
        </p:sp>
        <p:sp>
          <p:nvSpPr>
            <p:cNvPr id="40966" name="Rectangle 6"/>
            <p:cNvSpPr>
              <a:spLocks noChangeArrowheads="1"/>
            </p:cNvSpPr>
            <p:nvPr/>
          </p:nvSpPr>
          <p:spPr bwMode="auto">
            <a:xfrm>
              <a:off x="10613233" y="3185964"/>
              <a:ext cx="424797" cy="416462"/>
            </a:xfrm>
            <a:prstGeom prst="rect">
              <a:avLst/>
            </a:prstGeom>
            <a:noFill/>
            <a:ln w="57150">
              <a:solidFill>
                <a:schemeClr val="bg1"/>
              </a:solid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solidFill>
                    <a:srgbClr val="000000"/>
                  </a:solidFill>
                  <a:latin typeface="+mn-lt"/>
                  <a:cs typeface="Oracle Sans" panose="020B0503020204020204" pitchFamily="34" charset="0"/>
                </a:rPr>
                <a:t>B</a:t>
              </a:r>
            </a:p>
          </p:txBody>
        </p:sp>
        <p:sp>
          <p:nvSpPr>
            <p:cNvPr id="40967" name="Rectangle 7"/>
            <p:cNvSpPr>
              <a:spLocks noChangeArrowheads="1"/>
            </p:cNvSpPr>
            <p:nvPr/>
          </p:nvSpPr>
          <p:spPr bwMode="auto">
            <a:xfrm>
              <a:off x="3689749" y="8948588"/>
              <a:ext cx="10908506" cy="493695"/>
            </a:xfrm>
            <a:prstGeom prst="rect">
              <a:avLst/>
            </a:prstGeom>
            <a:noFill/>
            <a:ln w="57150">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19113">
                <a:lnSpc>
                  <a:spcPct val="95000"/>
                </a:lnSpc>
                <a:spcBef>
                  <a:spcPct val="35000"/>
                </a:spcBef>
                <a:tabLst>
                  <a:tab pos="857250" algn="l"/>
                </a:tabLst>
              </a:pPr>
              <a:r>
                <a:rPr lang="en-US" altLang="en-US" sz="2400" dirty="0">
                  <a:solidFill>
                    <a:srgbClr val="000000"/>
                  </a:solidFill>
                  <a:latin typeface="+mn-lt"/>
                  <a:cs typeface="Oracle Sans" panose="020B0503020204020204" pitchFamily="34" charset="0"/>
                </a:rPr>
                <a:t>The INTERSECT operator returns rows that are common to both queries.</a:t>
              </a:r>
            </a:p>
          </p:txBody>
        </p:sp>
        <p:sp>
          <p:nvSpPr>
            <p:cNvPr id="40968" name="Freeform 8"/>
            <p:cNvSpPr>
              <a:spLocks/>
            </p:cNvSpPr>
            <p:nvPr/>
          </p:nvSpPr>
          <p:spPr bwMode="gray">
            <a:xfrm>
              <a:off x="8558214" y="4726634"/>
              <a:ext cx="1173957" cy="2947988"/>
            </a:xfrm>
            <a:custGeom>
              <a:avLst/>
              <a:gdLst>
                <a:gd name="T0" fmla="*/ 2147483646 w 529"/>
                <a:gd name="T1" fmla="*/ 2147483646 h 1345"/>
                <a:gd name="T2" fmla="*/ 2147483646 w 529"/>
                <a:gd name="T3" fmla="*/ 2147483646 h 1345"/>
                <a:gd name="T4" fmla="*/ 2147483646 w 529"/>
                <a:gd name="T5" fmla="*/ 2147483646 h 1345"/>
                <a:gd name="T6" fmla="*/ 2147483646 w 529"/>
                <a:gd name="T7" fmla="*/ 2147483646 h 1345"/>
                <a:gd name="T8" fmla="*/ 2147483646 w 529"/>
                <a:gd name="T9" fmla="*/ 2147483646 h 1345"/>
                <a:gd name="T10" fmla="*/ 2147483646 w 529"/>
                <a:gd name="T11" fmla="*/ 2147483646 h 1345"/>
                <a:gd name="T12" fmla="*/ 2147483646 w 529"/>
                <a:gd name="T13" fmla="*/ 2147483646 h 1345"/>
                <a:gd name="T14" fmla="*/ 2147483646 w 529"/>
                <a:gd name="T15" fmla="*/ 2147483646 h 1345"/>
                <a:gd name="T16" fmla="*/ 2147483646 w 529"/>
                <a:gd name="T17" fmla="*/ 2147483646 h 1345"/>
                <a:gd name="T18" fmla="*/ 2147483646 w 529"/>
                <a:gd name="T19" fmla="*/ 2147483646 h 1345"/>
                <a:gd name="T20" fmla="*/ 2147483646 w 529"/>
                <a:gd name="T21" fmla="*/ 2147483646 h 1345"/>
                <a:gd name="T22" fmla="*/ 2147483646 w 529"/>
                <a:gd name="T23" fmla="*/ 2147483646 h 1345"/>
                <a:gd name="T24" fmla="*/ 2147483646 w 529"/>
                <a:gd name="T25" fmla="*/ 2147483646 h 1345"/>
                <a:gd name="T26" fmla="*/ 2147483646 w 529"/>
                <a:gd name="T27" fmla="*/ 2147483646 h 1345"/>
                <a:gd name="T28" fmla="*/ 2147483646 w 529"/>
                <a:gd name="T29" fmla="*/ 2147483646 h 1345"/>
                <a:gd name="T30" fmla="*/ 2147483646 w 529"/>
                <a:gd name="T31" fmla="*/ 2147483646 h 1345"/>
                <a:gd name="T32" fmla="*/ 2147483646 w 529"/>
                <a:gd name="T33" fmla="*/ 2147483646 h 1345"/>
                <a:gd name="T34" fmla="*/ 2147483646 w 529"/>
                <a:gd name="T35" fmla="*/ 2147483646 h 1345"/>
                <a:gd name="T36" fmla="*/ 2147483646 w 529"/>
                <a:gd name="T37" fmla="*/ 2147483646 h 1345"/>
                <a:gd name="T38" fmla="*/ 2147483646 w 529"/>
                <a:gd name="T39" fmla="*/ 2147483646 h 1345"/>
                <a:gd name="T40" fmla="*/ 2147483646 w 529"/>
                <a:gd name="T41" fmla="*/ 2147483646 h 1345"/>
                <a:gd name="T42" fmla="*/ 2147483646 w 529"/>
                <a:gd name="T43" fmla="*/ 2147483646 h 1345"/>
                <a:gd name="T44" fmla="*/ 2147483646 w 529"/>
                <a:gd name="T45" fmla="*/ 2147483646 h 1345"/>
                <a:gd name="T46" fmla="*/ 2147483646 w 529"/>
                <a:gd name="T47" fmla="*/ 2147483646 h 1345"/>
                <a:gd name="T48" fmla="*/ 2147483646 w 529"/>
                <a:gd name="T49" fmla="*/ 2147483646 h 1345"/>
                <a:gd name="T50" fmla="*/ 2147483646 w 529"/>
                <a:gd name="T51" fmla="*/ 2147483646 h 1345"/>
                <a:gd name="T52" fmla="*/ 2147483646 w 529"/>
                <a:gd name="T53" fmla="*/ 2147483646 h 1345"/>
                <a:gd name="T54" fmla="*/ 2147483646 w 529"/>
                <a:gd name="T55" fmla="*/ 2147483646 h 1345"/>
                <a:gd name="T56" fmla="*/ 2147483646 w 529"/>
                <a:gd name="T57" fmla="*/ 2147483646 h 1345"/>
                <a:gd name="T58" fmla="*/ 2147483646 w 529"/>
                <a:gd name="T59" fmla="*/ 2147483646 h 1345"/>
                <a:gd name="T60" fmla="*/ 2147483646 w 529"/>
                <a:gd name="T61" fmla="*/ 2147483646 h 1345"/>
                <a:gd name="T62" fmla="*/ 0 w 529"/>
                <a:gd name="T63" fmla="*/ 2147483646 h 1345"/>
                <a:gd name="T64" fmla="*/ 2147483646 w 529"/>
                <a:gd name="T65" fmla="*/ 2147483646 h 1345"/>
                <a:gd name="T66" fmla="*/ 2147483646 w 529"/>
                <a:gd name="T67" fmla="*/ 2147483646 h 1345"/>
                <a:gd name="T68" fmla="*/ 2147483646 w 529"/>
                <a:gd name="T69" fmla="*/ 2147483646 h 1345"/>
                <a:gd name="T70" fmla="*/ 2147483646 w 529"/>
                <a:gd name="T71" fmla="*/ 2147483646 h 1345"/>
                <a:gd name="T72" fmla="*/ 2147483646 w 529"/>
                <a:gd name="T73" fmla="*/ 2147483646 h 1345"/>
                <a:gd name="T74" fmla="*/ 2147483646 w 529"/>
                <a:gd name="T75" fmla="*/ 2147483646 h 1345"/>
                <a:gd name="T76" fmla="*/ 2147483646 w 529"/>
                <a:gd name="T77" fmla="*/ 2147483646 h 1345"/>
                <a:gd name="T78" fmla="*/ 2147483646 w 529"/>
                <a:gd name="T79" fmla="*/ 2147483646 h 1345"/>
                <a:gd name="T80" fmla="*/ 2147483646 w 529"/>
                <a:gd name="T81" fmla="*/ 2147483646 h 1345"/>
                <a:gd name="T82" fmla="*/ 2147483646 w 529"/>
                <a:gd name="T83" fmla="*/ 2147483646 h 1345"/>
                <a:gd name="T84" fmla="*/ 2147483646 w 529"/>
                <a:gd name="T85" fmla="*/ 0 h 134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9"/>
                <a:gd name="T130" fmla="*/ 0 h 1345"/>
                <a:gd name="T131" fmla="*/ 529 w 529"/>
                <a:gd name="T132" fmla="*/ 1345 h 134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9" h="1345">
                  <a:moveTo>
                    <a:pt x="264" y="0"/>
                  </a:moveTo>
                  <a:lnTo>
                    <a:pt x="279" y="14"/>
                  </a:lnTo>
                  <a:lnTo>
                    <a:pt x="294" y="29"/>
                  </a:lnTo>
                  <a:lnTo>
                    <a:pt x="309" y="44"/>
                  </a:lnTo>
                  <a:lnTo>
                    <a:pt x="322" y="61"/>
                  </a:lnTo>
                  <a:lnTo>
                    <a:pt x="336" y="77"/>
                  </a:lnTo>
                  <a:lnTo>
                    <a:pt x="348" y="96"/>
                  </a:lnTo>
                  <a:lnTo>
                    <a:pt x="362" y="113"/>
                  </a:lnTo>
                  <a:lnTo>
                    <a:pt x="373" y="132"/>
                  </a:lnTo>
                  <a:lnTo>
                    <a:pt x="385" y="150"/>
                  </a:lnTo>
                  <a:lnTo>
                    <a:pt x="396" y="169"/>
                  </a:lnTo>
                  <a:lnTo>
                    <a:pt x="408" y="190"/>
                  </a:lnTo>
                  <a:lnTo>
                    <a:pt x="418" y="208"/>
                  </a:lnTo>
                  <a:lnTo>
                    <a:pt x="429" y="229"/>
                  </a:lnTo>
                  <a:lnTo>
                    <a:pt x="438" y="249"/>
                  </a:lnTo>
                  <a:lnTo>
                    <a:pt x="448" y="269"/>
                  </a:lnTo>
                  <a:lnTo>
                    <a:pt x="457" y="292"/>
                  </a:lnTo>
                  <a:lnTo>
                    <a:pt x="465" y="312"/>
                  </a:lnTo>
                  <a:lnTo>
                    <a:pt x="472" y="335"/>
                  </a:lnTo>
                  <a:lnTo>
                    <a:pt x="480" y="357"/>
                  </a:lnTo>
                  <a:lnTo>
                    <a:pt x="487" y="379"/>
                  </a:lnTo>
                  <a:lnTo>
                    <a:pt x="493" y="401"/>
                  </a:lnTo>
                  <a:lnTo>
                    <a:pt x="499" y="426"/>
                  </a:lnTo>
                  <a:lnTo>
                    <a:pt x="504" y="448"/>
                  </a:lnTo>
                  <a:lnTo>
                    <a:pt x="510" y="472"/>
                  </a:lnTo>
                  <a:lnTo>
                    <a:pt x="514" y="496"/>
                  </a:lnTo>
                  <a:lnTo>
                    <a:pt x="517" y="521"/>
                  </a:lnTo>
                  <a:lnTo>
                    <a:pt x="520" y="545"/>
                  </a:lnTo>
                  <a:lnTo>
                    <a:pt x="523" y="571"/>
                  </a:lnTo>
                  <a:lnTo>
                    <a:pt x="525" y="595"/>
                  </a:lnTo>
                  <a:lnTo>
                    <a:pt x="526" y="619"/>
                  </a:lnTo>
                  <a:lnTo>
                    <a:pt x="528" y="645"/>
                  </a:lnTo>
                  <a:lnTo>
                    <a:pt x="528" y="672"/>
                  </a:lnTo>
                  <a:lnTo>
                    <a:pt x="528" y="695"/>
                  </a:lnTo>
                  <a:lnTo>
                    <a:pt x="526" y="722"/>
                  </a:lnTo>
                  <a:lnTo>
                    <a:pt x="525" y="746"/>
                  </a:lnTo>
                  <a:lnTo>
                    <a:pt x="523" y="770"/>
                  </a:lnTo>
                  <a:lnTo>
                    <a:pt x="520" y="796"/>
                  </a:lnTo>
                  <a:lnTo>
                    <a:pt x="517" y="821"/>
                  </a:lnTo>
                  <a:lnTo>
                    <a:pt x="514" y="845"/>
                  </a:lnTo>
                  <a:lnTo>
                    <a:pt x="510" y="869"/>
                  </a:lnTo>
                  <a:lnTo>
                    <a:pt x="504" y="893"/>
                  </a:lnTo>
                  <a:lnTo>
                    <a:pt x="499" y="916"/>
                  </a:lnTo>
                  <a:lnTo>
                    <a:pt x="493" y="940"/>
                  </a:lnTo>
                  <a:lnTo>
                    <a:pt x="487" y="961"/>
                  </a:lnTo>
                  <a:lnTo>
                    <a:pt x="480" y="984"/>
                  </a:lnTo>
                  <a:lnTo>
                    <a:pt x="472" y="1006"/>
                  </a:lnTo>
                  <a:lnTo>
                    <a:pt x="463" y="1029"/>
                  </a:lnTo>
                  <a:lnTo>
                    <a:pt x="456" y="1051"/>
                  </a:lnTo>
                  <a:lnTo>
                    <a:pt x="446" y="1072"/>
                  </a:lnTo>
                  <a:lnTo>
                    <a:pt x="438" y="1092"/>
                  </a:lnTo>
                  <a:lnTo>
                    <a:pt x="427" y="1113"/>
                  </a:lnTo>
                  <a:lnTo>
                    <a:pt x="417" y="1133"/>
                  </a:lnTo>
                  <a:lnTo>
                    <a:pt x="407" y="1153"/>
                  </a:lnTo>
                  <a:lnTo>
                    <a:pt x="396" y="1172"/>
                  </a:lnTo>
                  <a:lnTo>
                    <a:pt x="384" y="1191"/>
                  </a:lnTo>
                  <a:lnTo>
                    <a:pt x="372" y="1210"/>
                  </a:lnTo>
                  <a:lnTo>
                    <a:pt x="360" y="1228"/>
                  </a:lnTo>
                  <a:lnTo>
                    <a:pt x="347" y="1247"/>
                  </a:lnTo>
                  <a:lnTo>
                    <a:pt x="334" y="1263"/>
                  </a:lnTo>
                  <a:lnTo>
                    <a:pt x="321" y="1280"/>
                  </a:lnTo>
                  <a:lnTo>
                    <a:pt x="306" y="1297"/>
                  </a:lnTo>
                  <a:lnTo>
                    <a:pt x="293" y="1314"/>
                  </a:lnTo>
                  <a:lnTo>
                    <a:pt x="278" y="1329"/>
                  </a:lnTo>
                  <a:lnTo>
                    <a:pt x="263" y="1344"/>
                  </a:lnTo>
                  <a:lnTo>
                    <a:pt x="248" y="1329"/>
                  </a:lnTo>
                  <a:lnTo>
                    <a:pt x="233" y="1314"/>
                  </a:lnTo>
                  <a:lnTo>
                    <a:pt x="219" y="1297"/>
                  </a:lnTo>
                  <a:lnTo>
                    <a:pt x="206" y="1280"/>
                  </a:lnTo>
                  <a:lnTo>
                    <a:pt x="193" y="1263"/>
                  </a:lnTo>
                  <a:lnTo>
                    <a:pt x="179" y="1247"/>
                  </a:lnTo>
                  <a:lnTo>
                    <a:pt x="167" y="1228"/>
                  </a:lnTo>
                  <a:lnTo>
                    <a:pt x="155" y="1210"/>
                  </a:lnTo>
                  <a:lnTo>
                    <a:pt x="143" y="1191"/>
                  </a:lnTo>
                  <a:lnTo>
                    <a:pt x="131" y="1174"/>
                  </a:lnTo>
                  <a:lnTo>
                    <a:pt x="119" y="1153"/>
                  </a:lnTo>
                  <a:lnTo>
                    <a:pt x="110" y="1133"/>
                  </a:lnTo>
                  <a:lnTo>
                    <a:pt x="100" y="1114"/>
                  </a:lnTo>
                  <a:lnTo>
                    <a:pt x="89" y="1092"/>
                  </a:lnTo>
                  <a:lnTo>
                    <a:pt x="81" y="1072"/>
                  </a:lnTo>
                  <a:lnTo>
                    <a:pt x="71" y="1051"/>
                  </a:lnTo>
                  <a:lnTo>
                    <a:pt x="64" y="1029"/>
                  </a:lnTo>
                  <a:lnTo>
                    <a:pt x="55" y="1008"/>
                  </a:lnTo>
                  <a:lnTo>
                    <a:pt x="47" y="984"/>
                  </a:lnTo>
                  <a:lnTo>
                    <a:pt x="42" y="961"/>
                  </a:lnTo>
                  <a:lnTo>
                    <a:pt x="34" y="940"/>
                  </a:lnTo>
                  <a:lnTo>
                    <a:pt x="30" y="917"/>
                  </a:lnTo>
                  <a:lnTo>
                    <a:pt x="23" y="893"/>
                  </a:lnTo>
                  <a:lnTo>
                    <a:pt x="19" y="869"/>
                  </a:lnTo>
                  <a:lnTo>
                    <a:pt x="14" y="845"/>
                  </a:lnTo>
                  <a:lnTo>
                    <a:pt x="10" y="821"/>
                  </a:lnTo>
                  <a:lnTo>
                    <a:pt x="7" y="796"/>
                  </a:lnTo>
                  <a:lnTo>
                    <a:pt x="4" y="772"/>
                  </a:lnTo>
                  <a:lnTo>
                    <a:pt x="2" y="748"/>
                  </a:lnTo>
                  <a:lnTo>
                    <a:pt x="1" y="722"/>
                  </a:lnTo>
                  <a:lnTo>
                    <a:pt x="0" y="695"/>
                  </a:lnTo>
                  <a:lnTo>
                    <a:pt x="0" y="672"/>
                  </a:lnTo>
                  <a:lnTo>
                    <a:pt x="0" y="648"/>
                  </a:lnTo>
                  <a:lnTo>
                    <a:pt x="1" y="621"/>
                  </a:lnTo>
                  <a:lnTo>
                    <a:pt x="2" y="595"/>
                  </a:lnTo>
                  <a:lnTo>
                    <a:pt x="4" y="571"/>
                  </a:lnTo>
                  <a:lnTo>
                    <a:pt x="7" y="547"/>
                  </a:lnTo>
                  <a:lnTo>
                    <a:pt x="10" y="522"/>
                  </a:lnTo>
                  <a:lnTo>
                    <a:pt x="14" y="498"/>
                  </a:lnTo>
                  <a:lnTo>
                    <a:pt x="19" y="474"/>
                  </a:lnTo>
                  <a:lnTo>
                    <a:pt x="23" y="450"/>
                  </a:lnTo>
                  <a:lnTo>
                    <a:pt x="30" y="426"/>
                  </a:lnTo>
                  <a:lnTo>
                    <a:pt x="36" y="403"/>
                  </a:lnTo>
                  <a:lnTo>
                    <a:pt x="42" y="382"/>
                  </a:lnTo>
                  <a:lnTo>
                    <a:pt x="49" y="359"/>
                  </a:lnTo>
                  <a:lnTo>
                    <a:pt x="56" y="335"/>
                  </a:lnTo>
                  <a:lnTo>
                    <a:pt x="64" y="314"/>
                  </a:lnTo>
                  <a:lnTo>
                    <a:pt x="71" y="292"/>
                  </a:lnTo>
                  <a:lnTo>
                    <a:pt x="81" y="269"/>
                  </a:lnTo>
                  <a:lnTo>
                    <a:pt x="91" y="249"/>
                  </a:lnTo>
                  <a:lnTo>
                    <a:pt x="100" y="229"/>
                  </a:lnTo>
                  <a:lnTo>
                    <a:pt x="110" y="210"/>
                  </a:lnTo>
                  <a:lnTo>
                    <a:pt x="120" y="190"/>
                  </a:lnTo>
                  <a:lnTo>
                    <a:pt x="131" y="169"/>
                  </a:lnTo>
                  <a:lnTo>
                    <a:pt x="143" y="150"/>
                  </a:lnTo>
                  <a:lnTo>
                    <a:pt x="155" y="132"/>
                  </a:lnTo>
                  <a:lnTo>
                    <a:pt x="168" y="113"/>
                  </a:lnTo>
                  <a:lnTo>
                    <a:pt x="180" y="96"/>
                  </a:lnTo>
                  <a:lnTo>
                    <a:pt x="194" y="77"/>
                  </a:lnTo>
                  <a:lnTo>
                    <a:pt x="207" y="61"/>
                  </a:lnTo>
                  <a:lnTo>
                    <a:pt x="221" y="44"/>
                  </a:lnTo>
                  <a:lnTo>
                    <a:pt x="235" y="29"/>
                  </a:lnTo>
                  <a:lnTo>
                    <a:pt x="251" y="14"/>
                  </a:lnTo>
                  <a:lnTo>
                    <a:pt x="264" y="0"/>
                  </a:lnTo>
                </a:path>
              </a:pathLst>
            </a:custGeom>
            <a:solidFill>
              <a:srgbClr val="FFFF66"/>
            </a:solidFill>
            <a:ln w="57150" cap="rnd" cmpd="sng">
              <a:solidFill>
                <a:schemeClr val="bg1"/>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9" name="TextBox 8"/>
            <p:cNvSpPr txBox="1"/>
            <p:nvPr/>
          </p:nvSpPr>
          <p:spPr>
            <a:xfrm>
              <a:off x="6647397" y="2307600"/>
              <a:ext cx="4993206" cy="461665"/>
            </a:xfrm>
            <a:prstGeom prst="rect">
              <a:avLst/>
            </a:prstGeom>
            <a:noFill/>
            <a:ln w="57150">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Returns all rows common to A &amp; B</a:t>
              </a:r>
            </a:p>
          </p:txBody>
        </p:sp>
        <p:cxnSp>
          <p:nvCxnSpPr>
            <p:cNvPr id="15" name="Straight Arrow Connector 14"/>
            <p:cNvCxnSpPr/>
            <p:nvPr/>
          </p:nvCxnSpPr>
          <p:spPr bwMode="auto">
            <a:xfrm>
              <a:off x="9144002" y="3033563"/>
              <a:ext cx="0" cy="1645920"/>
            </a:xfrm>
            <a:prstGeom prst="straightConnector1">
              <a:avLst/>
            </a:prstGeom>
            <a:noFill/>
            <a:ln w="28575" cap="flat" cmpd="sng" algn="ctr">
              <a:solidFill>
                <a:schemeClr val="accent4"/>
              </a:solidFill>
              <a:prstDash val="solid"/>
              <a:round/>
              <a:headEnd type="none" w="sm" len="sm"/>
              <a:tailEnd type="triangle" w="lg" len="lg"/>
            </a:ln>
            <a:effectLst/>
          </p:spPr>
        </p:cxnSp>
      </p:grpSp>
      <p:pic>
        <p:nvPicPr>
          <p:cNvPr id="19" name="Picture 18">
            <a:extLst>
              <a:ext uri="{FF2B5EF4-FFF2-40B4-BE49-F238E27FC236}">
                <a16:creationId xmlns="" xmlns:a16="http://schemas.microsoft.com/office/drawing/2014/main" id="{1B92B304-95B9-49BF-8CF1-CD77102711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23" name="Rectangle 2">
            <a:extLst>
              <a:ext uri="{FF2B5EF4-FFF2-40B4-BE49-F238E27FC236}">
                <a16:creationId xmlns="" xmlns:a16="http://schemas.microsoft.com/office/drawing/2014/main" id="{DA1358BE-ED93-4FD9-962F-DE5820663279}"/>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INTERSECT</a:t>
            </a:r>
            <a:r>
              <a:rPr lang="en-US" altLang="en-US" dirty="0">
                <a:latin typeface="+mj-lt"/>
                <a:cs typeface="Oracle Sans" panose="020B0503020204020204" pitchFamily="34" charset="0"/>
              </a:rPr>
              <a:t> Operator</a:t>
            </a:r>
          </a:p>
        </p:txBody>
      </p:sp>
    </p:spTree>
    <p:custDataLst>
      <p:tags r:id="rId1"/>
    </p:custDataLst>
    <p:extLst>
      <p:ext uri="{BB962C8B-B14F-4D97-AF65-F5344CB8AC3E}">
        <p14:creationId xmlns:p14="http://schemas.microsoft.com/office/powerpoint/2010/main" val="4236789681"/>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Course Roadmap</a:t>
            </a:r>
          </a:p>
        </p:txBody>
      </p:sp>
      <p:sp>
        <p:nvSpPr>
          <p:cNvPr id="17" name="Rounded Rectangle 16"/>
          <p:cNvSpPr/>
          <p:nvPr/>
        </p:nvSpPr>
        <p:spPr bwMode="auto">
          <a:xfrm>
            <a:off x="530044" y="2465731"/>
            <a:ext cx="17030700" cy="6783173"/>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2" name="Rounded Rectangle 21"/>
          <p:cNvSpPr/>
          <p:nvPr/>
        </p:nvSpPr>
        <p:spPr bwMode="auto">
          <a:xfrm>
            <a:off x="6753492" y="6003453"/>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4" name="Rounded Rectangle 23"/>
          <p:cNvSpPr/>
          <p:nvPr/>
        </p:nvSpPr>
        <p:spPr bwMode="auto">
          <a:xfrm>
            <a:off x="6753492" y="7540774"/>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5" name="Rounded Rectangle 24"/>
          <p:cNvSpPr/>
          <p:nvPr/>
        </p:nvSpPr>
        <p:spPr bwMode="auto">
          <a:xfrm>
            <a:off x="6753492" y="4466133"/>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6" name="Rounded Rectangle 25"/>
          <p:cNvSpPr/>
          <p:nvPr/>
        </p:nvSpPr>
        <p:spPr bwMode="auto">
          <a:xfrm>
            <a:off x="6751593" y="2928813"/>
            <a:ext cx="8574398"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27" name="TextBox 26"/>
          <p:cNvSpPr txBox="1"/>
          <p:nvPr/>
        </p:nvSpPr>
        <p:spPr>
          <a:xfrm>
            <a:off x="7667892" y="3182932"/>
            <a:ext cx="6737417"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6: Reporting Aggregated Data Using Group Functions</a:t>
            </a:r>
            <a:endParaRPr lang="en-US" sz="2100" dirty="0">
              <a:latin typeface="+mn-lt"/>
              <a:cs typeface="Courier New" pitchFamily="49" charset="0"/>
            </a:endParaRPr>
          </a:p>
        </p:txBody>
      </p:sp>
      <p:sp>
        <p:nvSpPr>
          <p:cNvPr id="28" name="TextBox 27"/>
          <p:cNvSpPr txBox="1"/>
          <p:nvPr/>
        </p:nvSpPr>
        <p:spPr>
          <a:xfrm>
            <a:off x="7667892" y="4720254"/>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7: Displaying Data from Multiple Tables Using Joins</a:t>
            </a:r>
          </a:p>
        </p:txBody>
      </p:sp>
      <p:sp>
        <p:nvSpPr>
          <p:cNvPr id="29" name="TextBox 28"/>
          <p:cNvSpPr txBox="1"/>
          <p:nvPr/>
        </p:nvSpPr>
        <p:spPr>
          <a:xfrm>
            <a:off x="7667892" y="6419157"/>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mn-lt"/>
                <a:cs typeface="Oracle Sans" panose="020B0503020204020204" pitchFamily="34" charset="0"/>
              </a:rPr>
              <a:t>Lesson 8: Using Subqueries to Solve Queries</a:t>
            </a:r>
          </a:p>
        </p:txBody>
      </p:sp>
      <p:sp>
        <p:nvSpPr>
          <p:cNvPr id="30" name="TextBox 29"/>
          <p:cNvSpPr txBox="1"/>
          <p:nvPr/>
        </p:nvSpPr>
        <p:spPr>
          <a:xfrm>
            <a:off x="7667892" y="7956479"/>
            <a:ext cx="6124925"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mn-lt"/>
                <a:cs typeface="Oracle Sans" panose="020B0503020204020204" pitchFamily="34" charset="0"/>
              </a:rPr>
              <a:t>Lesson 9: Using Set Operators</a:t>
            </a:r>
          </a:p>
        </p:txBody>
      </p:sp>
      <p:sp>
        <p:nvSpPr>
          <p:cNvPr id="31" name="Isosceles Triangle 30"/>
          <p:cNvSpPr>
            <a:spLocks noChangeAspect="1"/>
          </p:cNvSpPr>
          <p:nvPr/>
        </p:nvSpPr>
        <p:spPr bwMode="auto">
          <a:xfrm rot="5400000">
            <a:off x="7014892" y="494268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2" name="Isosceles Triangle 31"/>
          <p:cNvSpPr>
            <a:spLocks noChangeAspect="1"/>
          </p:cNvSpPr>
          <p:nvPr/>
        </p:nvSpPr>
        <p:spPr bwMode="auto">
          <a:xfrm rot="5400000">
            <a:off x="7014892" y="648000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3" name="Isosceles Triangle 32"/>
          <p:cNvSpPr>
            <a:spLocks noChangeAspect="1"/>
          </p:cNvSpPr>
          <p:nvPr/>
        </p:nvSpPr>
        <p:spPr bwMode="auto">
          <a:xfrm rot="5400000">
            <a:off x="7014892" y="8017330"/>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4" name="Isosceles Triangle 33"/>
          <p:cNvSpPr>
            <a:spLocks noChangeAspect="1"/>
          </p:cNvSpPr>
          <p:nvPr/>
        </p:nvSpPr>
        <p:spPr bwMode="auto">
          <a:xfrm rot="5400000">
            <a:off x="7014892" y="3405369"/>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35" name="Group 34"/>
          <p:cNvGrpSpPr/>
          <p:nvPr/>
        </p:nvGrpSpPr>
        <p:grpSpPr>
          <a:xfrm>
            <a:off x="15211695" y="7712983"/>
            <a:ext cx="2573265" cy="887534"/>
            <a:chOff x="9786179" y="1585747"/>
            <a:chExt cx="1715510" cy="591689"/>
          </a:xfrm>
        </p:grpSpPr>
        <p:sp>
          <p:nvSpPr>
            <p:cNvPr id="36" name="Freeform 35"/>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7" name="Freeform 36"/>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38" name="Isosceles Triangle 37"/>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9" name="TextBox 38"/>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40" name="Rounded Rectangle 39"/>
          <p:cNvSpPr/>
          <p:nvPr/>
        </p:nvSpPr>
        <p:spPr bwMode="auto">
          <a:xfrm>
            <a:off x="4513429" y="431850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4513429" y="275030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2" name="Rounded Rectangle 41"/>
          <p:cNvSpPr/>
          <p:nvPr/>
        </p:nvSpPr>
        <p:spPr bwMode="auto">
          <a:xfrm>
            <a:off x="4513429" y="5902879"/>
            <a:ext cx="1440264" cy="1473621"/>
          </a:xfrm>
          <a:prstGeom prst="roundRect">
            <a:avLst>
              <a:gd name="adj" fmla="val 12643"/>
            </a:avLst>
          </a:prstGeom>
          <a:gradFill>
            <a:gsLst>
              <a:gs pos="92000">
                <a:schemeClr val="accent1">
                  <a:lumMod val="75000"/>
                </a:schemeClr>
              </a:gs>
              <a:gs pos="73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3" name="Rounded Rectangle 42"/>
          <p:cNvSpPr/>
          <p:nvPr/>
        </p:nvSpPr>
        <p:spPr bwMode="auto">
          <a:xfrm>
            <a:off x="4513429" y="7469795"/>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4" name="Rectangle 43"/>
          <p:cNvSpPr/>
          <p:nvPr/>
        </p:nvSpPr>
        <p:spPr bwMode="auto">
          <a:xfrm>
            <a:off x="673043" y="2750304"/>
            <a:ext cx="5049179" cy="6191989"/>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5" name="Freeform 44"/>
          <p:cNvSpPr/>
          <p:nvPr/>
        </p:nvSpPr>
        <p:spPr bwMode="auto">
          <a:xfrm>
            <a:off x="530044" y="279479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6" name="Freeform 45"/>
          <p:cNvSpPr/>
          <p:nvPr/>
        </p:nvSpPr>
        <p:spPr bwMode="auto">
          <a:xfrm>
            <a:off x="530044" y="4369511"/>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Freeform 46"/>
          <p:cNvSpPr/>
          <p:nvPr/>
        </p:nvSpPr>
        <p:spPr bwMode="auto">
          <a:xfrm>
            <a:off x="530044" y="5950678"/>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Freeform 47"/>
          <p:cNvSpPr/>
          <p:nvPr/>
        </p:nvSpPr>
        <p:spPr bwMode="auto">
          <a:xfrm>
            <a:off x="530044" y="751433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p:cNvSpPr txBox="1"/>
          <p:nvPr/>
        </p:nvSpPr>
        <p:spPr>
          <a:xfrm>
            <a:off x="1066268" y="3272846"/>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Lesson 1: Introduction</a:t>
            </a:r>
          </a:p>
        </p:txBody>
      </p:sp>
      <p:sp>
        <p:nvSpPr>
          <p:cNvPr id="50" name="TextBox 49"/>
          <p:cNvSpPr txBox="1"/>
          <p:nvPr/>
        </p:nvSpPr>
        <p:spPr>
          <a:xfrm>
            <a:off x="1066268" y="4685980"/>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1: Retrieving, Restricting, and Sorting Data</a:t>
            </a:r>
          </a:p>
        </p:txBody>
      </p:sp>
      <p:sp>
        <p:nvSpPr>
          <p:cNvPr id="51" name="TextBox 50"/>
          <p:cNvSpPr txBox="1"/>
          <p:nvPr/>
        </p:nvSpPr>
        <p:spPr>
          <a:xfrm>
            <a:off x="1066268" y="6272125"/>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mn-lt"/>
                <a:cs typeface="Oracle Sans" panose="020B0503020204020204" pitchFamily="34" charset="0"/>
              </a:rPr>
              <a:t>Unit 2: Joins, Subqueries, and Set Operators</a:t>
            </a:r>
          </a:p>
        </p:txBody>
      </p:sp>
      <p:sp>
        <p:nvSpPr>
          <p:cNvPr id="52" name="TextBox 51"/>
          <p:cNvSpPr txBox="1"/>
          <p:nvPr/>
        </p:nvSpPr>
        <p:spPr>
          <a:xfrm>
            <a:off x="1066268" y="7992387"/>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mn-lt"/>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126791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Rectangle 3"/>
          <p:cNvSpPr>
            <a:spLocks noGrp="1" noChangeArrowheads="1"/>
          </p:cNvSpPr>
          <p:nvPr>
            <p:ph idx="1"/>
          </p:nvPr>
        </p:nvSpPr>
        <p:spPr>
          <a:xfrm>
            <a:off x="933451" y="2289555"/>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Display the common manager IDs and department IDs of current and previous employees.</a:t>
            </a:r>
          </a:p>
        </p:txBody>
      </p:sp>
      <p:grpSp>
        <p:nvGrpSpPr>
          <p:cNvPr id="13" name="Group 12">
            <a:extLst>
              <a:ext uri="{FF2B5EF4-FFF2-40B4-BE49-F238E27FC236}">
                <a16:creationId xmlns="" xmlns:a16="http://schemas.microsoft.com/office/drawing/2014/main" id="{07DD50B3-E004-4EA9-9080-BD7D0EE772D6}"/>
              </a:ext>
            </a:extLst>
          </p:cNvPr>
          <p:cNvGrpSpPr/>
          <p:nvPr/>
        </p:nvGrpSpPr>
        <p:grpSpPr>
          <a:xfrm>
            <a:off x="11806236" y="6286501"/>
            <a:ext cx="6481763" cy="2940806"/>
            <a:chOff x="11806236" y="6286501"/>
            <a:chExt cx="6481763" cy="2940806"/>
          </a:xfrm>
        </p:grpSpPr>
        <p:sp>
          <p:nvSpPr>
            <p:cNvPr id="7" name="Rectangle 6"/>
            <p:cNvSpPr/>
            <p:nvPr/>
          </p:nvSpPr>
          <p:spPr bwMode="auto">
            <a:xfrm rot="16200000" flipV="1">
              <a:off x="14173199" y="4516021"/>
              <a:ext cx="1747838" cy="64817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 name="Oval 8"/>
            <p:cNvSpPr/>
            <p:nvPr/>
          </p:nvSpPr>
          <p:spPr bwMode="auto">
            <a:xfrm>
              <a:off x="13009013" y="6286501"/>
              <a:ext cx="4343400" cy="2940806"/>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5434" y="6425307"/>
              <a:ext cx="3990558" cy="2663190"/>
            </a:xfrm>
            <a:prstGeom prst="ellipse">
              <a:avLst/>
            </a:prstGeom>
            <a:ln>
              <a:noFill/>
            </a:ln>
            <a:effectLst>
              <a:softEdge rad="112500"/>
            </a:effectLst>
          </p:spPr>
        </p:pic>
      </p:grpSp>
      <p:grpSp>
        <p:nvGrpSpPr>
          <p:cNvPr id="12" name="Group 11">
            <a:extLst>
              <a:ext uri="{FF2B5EF4-FFF2-40B4-BE49-F238E27FC236}">
                <a16:creationId xmlns="" xmlns:a16="http://schemas.microsoft.com/office/drawing/2014/main" id="{C9FEC80F-E2AE-49D8-8F31-5961F29CC16E}"/>
              </a:ext>
            </a:extLst>
          </p:cNvPr>
          <p:cNvGrpSpPr/>
          <p:nvPr/>
        </p:nvGrpSpPr>
        <p:grpSpPr>
          <a:xfrm>
            <a:off x="2303240" y="4187833"/>
            <a:ext cx="12889135" cy="3274892"/>
            <a:chOff x="2303240" y="4187833"/>
            <a:chExt cx="12889135" cy="3274892"/>
          </a:xfrm>
        </p:grpSpPr>
        <p:sp>
          <p:nvSpPr>
            <p:cNvPr id="8" name="Content Placeholder 2"/>
            <p:cNvSpPr txBox="1">
              <a:spLocks/>
            </p:cNvSpPr>
            <p:nvPr/>
          </p:nvSpPr>
          <p:spPr bwMode="gray">
            <a:xfrm>
              <a:off x="3095625" y="4187833"/>
              <a:ext cx="12096750"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manager_id,department_id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INTERSECT</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manager_id,department_id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a:t>
              </a:r>
              <a:r>
                <a:rPr lang="en-US" altLang="en-US" b="1" dirty="0" err="1">
                  <a:solidFill>
                    <a:schemeClr val="tx1">
                      <a:lumMod val="75000"/>
                    </a:schemeClr>
                  </a:solidFill>
                  <a:latin typeface="Courier New" panose="02070309020205020404" pitchFamily="49" charset="0"/>
                  <a:cs typeface="Oracle Sans" panose="020B0503020204020204" pitchFamily="34" charset="0"/>
                </a:rPr>
                <a:t>retired_employees</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sp>
          <p:nvSpPr>
            <p:cNvPr id="43015" name="Rectangle 6"/>
            <p:cNvSpPr>
              <a:spLocks noChangeArrowheads="1"/>
            </p:cNvSpPr>
            <p:nvPr/>
          </p:nvSpPr>
          <p:spPr bwMode="gray">
            <a:xfrm>
              <a:off x="3200400" y="4951096"/>
              <a:ext cx="1335088" cy="240030"/>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pic>
          <p:nvPicPr>
            <p:cNvPr id="43016" name="Picture 8"/>
            <p:cNvPicPr>
              <a:picLocks noChangeAspect="1" noChangeArrowheads="1"/>
            </p:cNvPicPr>
            <p:nvPr/>
          </p:nvPicPr>
          <p:blipFill>
            <a:blip r:embed="rId5" cstate="print"/>
            <a:srcRect/>
            <a:stretch>
              <a:fillRect/>
            </a:stretch>
          </p:blipFill>
          <p:spPr bwMode="auto">
            <a:xfrm>
              <a:off x="3095625" y="6832711"/>
              <a:ext cx="3671888" cy="628650"/>
            </a:xfrm>
            <a:prstGeom prst="rect">
              <a:avLst/>
            </a:prstGeom>
            <a:noFill/>
            <a:ln w="12700">
              <a:solidFill>
                <a:schemeClr val="tx1"/>
              </a:solidFill>
              <a:miter lim="800000"/>
              <a:headEnd type="none" w="sm" len="sm"/>
              <a:tailEnd type="none" w="sm" len="sm"/>
            </a:ln>
          </p:spPr>
        </p:pic>
        <p:pic>
          <p:nvPicPr>
            <p:cNvPr id="18" name="Picture 17">
              <a:extLst>
                <a:ext uri="{FF2B5EF4-FFF2-40B4-BE49-F238E27FC236}">
                  <a16:creationId xmlns="" xmlns:a16="http://schemas.microsoft.com/office/drawing/2014/main" id="{279025BE-EEAF-4342-93FC-F665513C06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03240" y="6831348"/>
              <a:ext cx="568239" cy="631377"/>
            </a:xfrm>
            <a:prstGeom prst="rect">
              <a:avLst/>
            </a:prstGeom>
          </p:spPr>
        </p:pic>
      </p:grpSp>
      <p:pic>
        <p:nvPicPr>
          <p:cNvPr id="23" name="Picture 22">
            <a:extLst>
              <a:ext uri="{FF2B5EF4-FFF2-40B4-BE49-F238E27FC236}">
                <a16:creationId xmlns="" xmlns:a16="http://schemas.microsoft.com/office/drawing/2014/main" id="{D04D6BE6-ECFF-4DBB-AE72-DAD0689112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24" name="Rectangle 2">
            <a:extLst>
              <a:ext uri="{FF2B5EF4-FFF2-40B4-BE49-F238E27FC236}">
                <a16:creationId xmlns="" xmlns:a16="http://schemas.microsoft.com/office/drawing/2014/main" id="{3B823028-1381-4855-869A-A8E9C3077F94}"/>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dirty="0">
                <a:latin typeface="+mj-lt"/>
                <a:cs typeface="Courier New" panose="02070309020205020404" pitchFamily="49" charset="0"/>
              </a:rPr>
              <a:t>Using the </a:t>
            </a:r>
            <a:r>
              <a:rPr lang="en-US" altLang="en-US" dirty="0">
                <a:latin typeface="Courier New" panose="02070309020205020404" pitchFamily="49" charset="0"/>
                <a:cs typeface="Courier New" panose="02070309020205020404" pitchFamily="49" charset="0"/>
              </a:rPr>
              <a:t>INTERSECT</a:t>
            </a:r>
            <a:r>
              <a:rPr lang="en-US" altLang="en-US" dirty="0">
                <a:latin typeface="+mj-lt"/>
                <a:cs typeface="Courier New" panose="02070309020205020404" pitchFamily="49" charset="0"/>
              </a:rPr>
              <a:t> Operator</a:t>
            </a:r>
            <a:endParaRPr lang="en-US" altLang="en-US" dirty="0">
              <a:latin typeface="+mj-lt"/>
              <a:cs typeface="Oracle Sans" panose="020B0503020204020204" pitchFamily="34" charset="0"/>
            </a:endParaRPr>
          </a:p>
        </p:txBody>
      </p:sp>
    </p:spTree>
    <p:custDataLst>
      <p:tags r:id="rId1"/>
    </p:custDataLst>
    <p:extLst>
      <p:ext uri="{BB962C8B-B14F-4D97-AF65-F5344CB8AC3E}">
        <p14:creationId xmlns:p14="http://schemas.microsoft.com/office/powerpoint/2010/main" val="57605905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45059" name="Rectangle 3"/>
          <p:cNvSpPr>
            <a:spLocks noGrp="1" noChangeArrowheads="1"/>
          </p:cNvSpPr>
          <p:nvPr>
            <p:ph idx="1"/>
          </p:nvPr>
        </p:nvSpPr>
        <p:spPr>
          <a:xfrm>
            <a:off x="933451" y="2263180"/>
            <a:ext cx="10298781"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Set operators: Types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Tables used in this lesson</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ALL </a:t>
            </a:r>
            <a:r>
              <a:rPr lang="en-US" altLang="en-US" dirty="0">
                <a:solidFill>
                  <a:schemeClr val="tx1">
                    <a:lumMod val="50000"/>
                    <a:lumOff val="50000"/>
                  </a:schemeClr>
                </a:solidFill>
                <a:latin typeface="+mn-lt"/>
                <a:cs typeface="Oracle Sans" panose="020B0503020204020204" pitchFamily="34" charset="0"/>
              </a:rPr>
              <a:t>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INTERSECT</a:t>
            </a:r>
            <a:r>
              <a:rPr lang="en-US" altLang="en-US" dirty="0">
                <a:solidFill>
                  <a:schemeClr val="tx1">
                    <a:lumMod val="50000"/>
                    <a:lumOff val="50000"/>
                  </a:schemeClr>
                </a:solidFill>
                <a:latin typeface="+mn-lt"/>
                <a:cs typeface="Oracle Sans" panose="020B0503020204020204" pitchFamily="34" charset="0"/>
              </a:rPr>
              <a:t> operator</a:t>
            </a:r>
          </a:p>
          <a:p>
            <a:pPr lvl="1"/>
            <a:r>
              <a:rPr lang="en-US" altLang="en-US" dirty="0">
                <a:latin typeface="Courier New" panose="02070309020205020404" pitchFamily="49" charset="0"/>
                <a:cs typeface="Courier New" panose="02070309020205020404" pitchFamily="49" charset="0"/>
              </a:rPr>
              <a:t>MINUS</a:t>
            </a:r>
            <a:r>
              <a:rPr lang="en-US" altLang="en-US" dirty="0">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Matching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ORDER BY</a:t>
            </a:r>
            <a:r>
              <a:rPr lang="en-US" altLang="en-US" dirty="0">
                <a:solidFill>
                  <a:schemeClr val="tx1">
                    <a:lumMod val="50000"/>
                    <a:lumOff val="50000"/>
                  </a:schemeClr>
                </a:solidFill>
                <a:latin typeface="+mn-lt"/>
                <a:cs typeface="Oracle Sans" panose="020B0503020204020204" pitchFamily="34" charset="0"/>
              </a:rPr>
              <a:t> clause in set operations</a:t>
            </a:r>
          </a:p>
        </p:txBody>
      </p:sp>
      <p:grpSp>
        <p:nvGrpSpPr>
          <p:cNvPr id="4" name="Group 3"/>
          <p:cNvGrpSpPr/>
          <p:nvPr/>
        </p:nvGrpSpPr>
        <p:grpSpPr>
          <a:xfrm>
            <a:off x="12720637" y="6367636"/>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49473225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flipH="1">
            <a:off x="0" y="2551212"/>
            <a:ext cx="18288000" cy="5603873"/>
          </a:xfrm>
          <a:prstGeom prst="roundRect">
            <a:avLst>
              <a:gd name="adj" fmla="val 0"/>
            </a:avLst>
          </a:prstGeom>
          <a:gradFill flip="none" rotWithShape="1">
            <a:gsLst>
              <a:gs pos="100000">
                <a:srgbClr val="F6F8F8"/>
              </a:gs>
              <a:gs pos="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a:extLst>
              <a:ext uri="{FF2B5EF4-FFF2-40B4-BE49-F238E27FC236}">
                <a16:creationId xmlns="" xmlns:a16="http://schemas.microsoft.com/office/drawing/2014/main" id="{FD007176-C7DC-44F5-90E1-571448146F99}"/>
              </a:ext>
            </a:extLst>
          </p:cNvPr>
          <p:cNvGrpSpPr/>
          <p:nvPr/>
        </p:nvGrpSpPr>
        <p:grpSpPr>
          <a:xfrm>
            <a:off x="1985339" y="2854830"/>
            <a:ext cx="14317322" cy="6294726"/>
            <a:chOff x="2531534" y="2854830"/>
            <a:chExt cx="14317322" cy="6294726"/>
          </a:xfrm>
        </p:grpSpPr>
        <p:sp>
          <p:nvSpPr>
            <p:cNvPr id="47107" name="Oval 3"/>
            <p:cNvSpPr>
              <a:spLocks noChangeArrowheads="1"/>
            </p:cNvSpPr>
            <p:nvPr/>
          </p:nvSpPr>
          <p:spPr bwMode="gray">
            <a:xfrm>
              <a:off x="5022059" y="3498552"/>
              <a:ext cx="4452938" cy="4452938"/>
            </a:xfrm>
            <a:prstGeom prst="ellipse">
              <a:avLst/>
            </a:prstGeom>
            <a:solidFill>
              <a:srgbClr val="FFFF66"/>
            </a:solidFill>
            <a:ln w="57150" cap="rnd">
              <a:solidFill>
                <a:schemeClr val="bg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47108" name="Rectangle 4"/>
            <p:cNvSpPr>
              <a:spLocks noChangeArrowheads="1"/>
            </p:cNvSpPr>
            <p:nvPr/>
          </p:nvSpPr>
          <p:spPr bwMode="auto">
            <a:xfrm>
              <a:off x="6986588" y="2854830"/>
              <a:ext cx="523875"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solidFill>
                    <a:srgbClr val="000000"/>
                  </a:solidFill>
                  <a:latin typeface="+mn-lt"/>
                  <a:cs typeface="Oracle Sans" panose="020B0503020204020204" pitchFamily="34" charset="0"/>
                </a:rPr>
                <a:t>A</a:t>
              </a:r>
            </a:p>
          </p:txBody>
        </p:sp>
        <p:sp>
          <p:nvSpPr>
            <p:cNvPr id="25605" name="Oval 5"/>
            <p:cNvSpPr>
              <a:spLocks noChangeArrowheads="1"/>
            </p:cNvSpPr>
            <p:nvPr/>
          </p:nvSpPr>
          <p:spPr bwMode="gray">
            <a:xfrm>
              <a:off x="8493922" y="3498552"/>
              <a:ext cx="4452938" cy="4452938"/>
            </a:xfrm>
            <a:prstGeom prst="ellipse">
              <a:avLst/>
            </a:prstGeom>
            <a:solidFill>
              <a:srgbClr val="6699FF"/>
            </a:solidFill>
            <a:ln w="57150">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endParaRPr lang="en-US" altLang="en-US" sz="3600" dirty="0">
                <a:latin typeface="Oracle Sans" panose="020B0503020204020204" pitchFamily="34" charset="0"/>
                <a:cs typeface="Oracle Sans" panose="020B0503020204020204" pitchFamily="34" charset="0"/>
              </a:endParaRPr>
            </a:p>
          </p:txBody>
        </p:sp>
        <p:sp>
          <p:nvSpPr>
            <p:cNvPr id="47110" name="Rectangle 6"/>
            <p:cNvSpPr>
              <a:spLocks noChangeArrowheads="1"/>
            </p:cNvSpPr>
            <p:nvPr/>
          </p:nvSpPr>
          <p:spPr bwMode="auto">
            <a:xfrm>
              <a:off x="10458450" y="2854830"/>
              <a:ext cx="523875"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solidFill>
                    <a:srgbClr val="000000"/>
                  </a:solidFill>
                  <a:latin typeface="+mn-lt"/>
                  <a:cs typeface="Oracle Sans" panose="020B0503020204020204" pitchFamily="34" charset="0"/>
                </a:rPr>
                <a:t>B</a:t>
              </a:r>
            </a:p>
          </p:txBody>
        </p:sp>
        <p:sp>
          <p:nvSpPr>
            <p:cNvPr id="47111" name="Rectangle 7"/>
            <p:cNvSpPr>
              <a:spLocks noChangeArrowheads="1"/>
            </p:cNvSpPr>
            <p:nvPr/>
          </p:nvSpPr>
          <p:spPr bwMode="auto">
            <a:xfrm>
              <a:off x="3689747" y="8316118"/>
              <a:ext cx="10908507" cy="833438"/>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519113">
                <a:lnSpc>
                  <a:spcPct val="95000"/>
                </a:lnSpc>
                <a:spcBef>
                  <a:spcPct val="35000"/>
                </a:spcBef>
                <a:tabLst>
                  <a:tab pos="857250" algn="l"/>
                </a:tabLst>
              </a:pPr>
              <a:r>
                <a:rPr lang="en-US" altLang="en-US" sz="2400" dirty="0">
                  <a:solidFill>
                    <a:srgbClr val="000000"/>
                  </a:solidFill>
                  <a:latin typeface="+mn-lt"/>
                  <a:cs typeface="Oracle Sans" panose="020B0503020204020204" pitchFamily="34" charset="0"/>
                </a:rPr>
                <a:t>The MINUS operator returns all the distinct rows selected by the first query, but not present in the second query result set.</a:t>
              </a:r>
            </a:p>
          </p:txBody>
        </p:sp>
        <p:sp>
          <p:nvSpPr>
            <p:cNvPr id="9" name="TextBox 8"/>
            <p:cNvSpPr txBox="1"/>
            <p:nvPr/>
          </p:nvSpPr>
          <p:spPr>
            <a:xfrm>
              <a:off x="2531534" y="4615156"/>
              <a:ext cx="26289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Returns all rows from A</a:t>
              </a:r>
            </a:p>
          </p:txBody>
        </p:sp>
        <p:sp>
          <p:nvSpPr>
            <p:cNvPr id="10" name="TextBox 9"/>
            <p:cNvSpPr txBox="1"/>
            <p:nvPr/>
          </p:nvSpPr>
          <p:spPr>
            <a:xfrm>
              <a:off x="14219956" y="4615156"/>
              <a:ext cx="26289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000000"/>
                  </a:solidFill>
                  <a:latin typeface="+mn-lt"/>
                  <a:cs typeface="Oracle Sans" panose="020B0503020204020204" pitchFamily="34" charset="0"/>
                </a:rPr>
                <a:t>Removes all rows from B</a:t>
              </a:r>
            </a:p>
          </p:txBody>
        </p:sp>
        <p:cxnSp>
          <p:nvCxnSpPr>
            <p:cNvPr id="4" name="Straight Arrow Connector 3"/>
            <p:cNvCxnSpPr/>
            <p:nvPr/>
          </p:nvCxnSpPr>
          <p:spPr bwMode="auto">
            <a:xfrm>
              <a:off x="3829051" y="5255912"/>
              <a:ext cx="1193009" cy="0"/>
            </a:xfrm>
            <a:prstGeom prst="straightConnector1">
              <a:avLst/>
            </a:prstGeom>
            <a:noFill/>
            <a:ln w="28575" cap="flat" cmpd="sng" algn="ctr">
              <a:solidFill>
                <a:schemeClr val="tx1"/>
              </a:solidFill>
              <a:prstDash val="solid"/>
              <a:round/>
              <a:headEnd type="none" w="sm" len="sm"/>
              <a:tailEnd type="triangle" w="lg" len="lg"/>
            </a:ln>
            <a:effectLst/>
          </p:spPr>
        </p:cxnSp>
        <p:cxnSp>
          <p:nvCxnSpPr>
            <p:cNvPr id="15" name="Straight Arrow Connector 14"/>
            <p:cNvCxnSpPr/>
            <p:nvPr/>
          </p:nvCxnSpPr>
          <p:spPr bwMode="auto">
            <a:xfrm flipH="1">
              <a:off x="12912992" y="5255912"/>
              <a:ext cx="1193009" cy="0"/>
            </a:xfrm>
            <a:prstGeom prst="straightConnector1">
              <a:avLst/>
            </a:prstGeom>
            <a:noFill/>
            <a:ln w="28575" cap="flat" cmpd="sng" algn="ctr">
              <a:solidFill>
                <a:schemeClr val="tx1"/>
              </a:solidFill>
              <a:prstDash val="solid"/>
              <a:round/>
              <a:headEnd type="none" w="sm" len="sm"/>
              <a:tailEnd type="triangle" w="lg" len="lg"/>
            </a:ln>
            <a:effectLst/>
          </p:spPr>
        </p:cxnSp>
      </p:grpSp>
      <p:pic>
        <p:nvPicPr>
          <p:cNvPr id="21" name="Picture 20">
            <a:extLst>
              <a:ext uri="{FF2B5EF4-FFF2-40B4-BE49-F238E27FC236}">
                <a16:creationId xmlns="" xmlns:a16="http://schemas.microsoft.com/office/drawing/2014/main" id="{1178165A-9F07-4C47-9C60-C6C944FF60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22" name="Rectangle 2">
            <a:extLst>
              <a:ext uri="{FF2B5EF4-FFF2-40B4-BE49-F238E27FC236}">
                <a16:creationId xmlns="" xmlns:a16="http://schemas.microsoft.com/office/drawing/2014/main" id="{23981270-CBD0-4C9E-873D-E13271F2C2FF}"/>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MINUS</a:t>
            </a:r>
            <a:r>
              <a:rPr lang="en-US" altLang="en-US" dirty="0">
                <a:latin typeface="+mj-lt"/>
                <a:cs typeface="Courier New" panose="02070309020205020404" pitchFamily="49" charset="0"/>
              </a:rPr>
              <a:t> Operator</a:t>
            </a:r>
            <a:endParaRPr lang="en-US" altLang="en-US" dirty="0">
              <a:latin typeface="+mj-lt"/>
              <a:cs typeface="Oracle Sans" panose="020B0503020204020204" pitchFamily="34" charset="0"/>
            </a:endParaRPr>
          </a:p>
        </p:txBody>
      </p:sp>
    </p:spTree>
    <p:custDataLst>
      <p:tags r:id="rId1"/>
    </p:custDataLst>
    <p:extLst>
      <p:ext uri="{BB962C8B-B14F-4D97-AF65-F5344CB8AC3E}">
        <p14:creationId xmlns:p14="http://schemas.microsoft.com/office/powerpoint/2010/main" val="3066299389"/>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Display the manager IDs and Job IDs of employees whose managers have never managed retired employees in the Sales department.</a:t>
            </a:r>
          </a:p>
        </p:txBody>
      </p:sp>
      <p:grpSp>
        <p:nvGrpSpPr>
          <p:cNvPr id="18" name="Group 17">
            <a:extLst>
              <a:ext uri="{FF2B5EF4-FFF2-40B4-BE49-F238E27FC236}">
                <a16:creationId xmlns="" xmlns:a16="http://schemas.microsoft.com/office/drawing/2014/main" id="{2B889B88-3DB9-4A41-A1C2-DD08E7592E80}"/>
              </a:ext>
            </a:extLst>
          </p:cNvPr>
          <p:cNvGrpSpPr/>
          <p:nvPr/>
        </p:nvGrpSpPr>
        <p:grpSpPr>
          <a:xfrm>
            <a:off x="11806237" y="6138102"/>
            <a:ext cx="6481763" cy="2940806"/>
            <a:chOff x="11544299" y="6400801"/>
            <a:chExt cx="6481763" cy="2940806"/>
          </a:xfrm>
        </p:grpSpPr>
        <p:sp>
          <p:nvSpPr>
            <p:cNvPr id="9" name="Rectangle 8"/>
            <p:cNvSpPr/>
            <p:nvPr/>
          </p:nvSpPr>
          <p:spPr bwMode="auto">
            <a:xfrm rot="16200000" flipV="1">
              <a:off x="13911262" y="4630321"/>
              <a:ext cx="1747838" cy="64817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17" name="Group 16">
              <a:extLst>
                <a:ext uri="{FF2B5EF4-FFF2-40B4-BE49-F238E27FC236}">
                  <a16:creationId xmlns="" xmlns:a16="http://schemas.microsoft.com/office/drawing/2014/main" id="{47237C27-EFFA-4EC9-931F-E6F24F81A90D}"/>
                </a:ext>
              </a:extLst>
            </p:cNvPr>
            <p:cNvGrpSpPr/>
            <p:nvPr/>
          </p:nvGrpSpPr>
          <p:grpSpPr>
            <a:xfrm>
              <a:off x="13009013" y="6400801"/>
              <a:ext cx="4343400" cy="2940806"/>
              <a:chOff x="13009013" y="6400801"/>
              <a:chExt cx="4343400" cy="2940806"/>
            </a:xfrm>
          </p:grpSpPr>
          <p:sp>
            <p:nvSpPr>
              <p:cNvPr id="10" name="Oval 9"/>
              <p:cNvSpPr/>
              <p:nvPr/>
            </p:nvSpPr>
            <p:spPr bwMode="auto">
              <a:xfrm>
                <a:off x="13009013" y="6400801"/>
                <a:ext cx="4343400" cy="2940806"/>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5434" y="6539609"/>
                <a:ext cx="3990558" cy="2663190"/>
              </a:xfrm>
              <a:prstGeom prst="ellipse">
                <a:avLst/>
              </a:prstGeom>
              <a:ln>
                <a:noFill/>
              </a:ln>
              <a:effectLst>
                <a:softEdge rad="112500"/>
              </a:effectLst>
            </p:spPr>
          </p:pic>
        </p:grpSp>
      </p:grpSp>
      <p:grpSp>
        <p:nvGrpSpPr>
          <p:cNvPr id="16" name="Group 15">
            <a:extLst>
              <a:ext uri="{FF2B5EF4-FFF2-40B4-BE49-F238E27FC236}">
                <a16:creationId xmlns="" xmlns:a16="http://schemas.microsoft.com/office/drawing/2014/main" id="{113AC68B-7774-4946-9656-FA59F67E15D1}"/>
              </a:ext>
            </a:extLst>
          </p:cNvPr>
          <p:cNvGrpSpPr/>
          <p:nvPr/>
        </p:nvGrpSpPr>
        <p:grpSpPr>
          <a:xfrm>
            <a:off x="5152797" y="3880472"/>
            <a:ext cx="7982407" cy="3728033"/>
            <a:chOff x="3289686" y="3880472"/>
            <a:chExt cx="7982407" cy="3728033"/>
          </a:xfrm>
        </p:grpSpPr>
        <p:grpSp>
          <p:nvGrpSpPr>
            <p:cNvPr id="15" name="Group 14">
              <a:extLst>
                <a:ext uri="{FF2B5EF4-FFF2-40B4-BE49-F238E27FC236}">
                  <a16:creationId xmlns="" xmlns:a16="http://schemas.microsoft.com/office/drawing/2014/main" id="{4C1AB035-B3DF-4917-BFA6-4C8BBC5BB8B2}"/>
                </a:ext>
              </a:extLst>
            </p:cNvPr>
            <p:cNvGrpSpPr/>
            <p:nvPr/>
          </p:nvGrpSpPr>
          <p:grpSpPr>
            <a:xfrm>
              <a:off x="4247456" y="3880472"/>
              <a:ext cx="7024637" cy="2238226"/>
              <a:chOff x="4247456" y="3880472"/>
              <a:chExt cx="7024637" cy="2238226"/>
            </a:xfrm>
          </p:grpSpPr>
          <p:sp>
            <p:nvSpPr>
              <p:cNvPr id="8" name="Content Placeholder 2"/>
              <p:cNvSpPr txBox="1">
                <a:spLocks/>
              </p:cNvSpPr>
              <p:nvPr/>
            </p:nvSpPr>
            <p:spPr bwMode="gray">
              <a:xfrm>
                <a:off x="4247456" y="3880472"/>
                <a:ext cx="7024637" cy="22382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manager_id,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department_id = 80</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MINUS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manager_id, job_id</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retired_employees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WHERE department_id = 80;</a:t>
                </a:r>
              </a:p>
            </p:txBody>
          </p:sp>
          <p:sp>
            <p:nvSpPr>
              <p:cNvPr id="49159" name="Rectangle 6"/>
              <p:cNvSpPr>
                <a:spLocks noChangeArrowheads="1"/>
              </p:cNvSpPr>
              <p:nvPr/>
            </p:nvSpPr>
            <p:spPr bwMode="gray">
              <a:xfrm>
                <a:off x="4351020" y="4930140"/>
                <a:ext cx="832540" cy="272033"/>
              </a:xfrm>
              <a:prstGeom prst="rect">
                <a:avLst/>
              </a:prstGeom>
              <a:noFill/>
              <a:ln w="28575">
                <a:solidFill>
                  <a:srgbClr val="FF0000"/>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US" altLang="en-US" dirty="0">
                  <a:latin typeface="Oracle Sans" panose="020B0503020204020204" pitchFamily="34" charset="0"/>
                  <a:cs typeface="Oracle Sans" panose="020B0503020204020204" pitchFamily="34" charset="0"/>
                </a:endParaRPr>
              </a:p>
            </p:txBody>
          </p:sp>
        </p:grpSp>
        <p:pic>
          <p:nvPicPr>
            <p:cNvPr id="49161" name="Picture 9"/>
            <p:cNvPicPr>
              <a:picLocks noChangeAspect="1" noChangeArrowheads="1"/>
            </p:cNvPicPr>
            <p:nvPr/>
          </p:nvPicPr>
          <p:blipFill>
            <a:blip r:embed="rId5" cstate="print"/>
            <a:srcRect/>
            <a:stretch>
              <a:fillRect/>
            </a:stretch>
          </p:blipFill>
          <p:spPr bwMode="auto">
            <a:xfrm>
              <a:off x="4247456" y="6694105"/>
              <a:ext cx="2577504" cy="914400"/>
            </a:xfrm>
            <a:prstGeom prst="rect">
              <a:avLst/>
            </a:prstGeom>
            <a:noFill/>
            <a:ln w="15875">
              <a:solidFill>
                <a:schemeClr val="tx1"/>
              </a:solidFill>
              <a:miter lim="800000"/>
              <a:headEnd/>
              <a:tailEnd/>
            </a:ln>
          </p:spPr>
        </p:pic>
        <p:pic>
          <p:nvPicPr>
            <p:cNvPr id="19" name="Picture 18">
              <a:extLst>
                <a:ext uri="{FF2B5EF4-FFF2-40B4-BE49-F238E27FC236}">
                  <a16:creationId xmlns="" xmlns:a16="http://schemas.microsoft.com/office/drawing/2014/main" id="{80887901-1D49-4CB1-AA34-C7D9899E51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9686" y="6694105"/>
              <a:ext cx="568239" cy="631377"/>
            </a:xfrm>
            <a:prstGeom prst="rect">
              <a:avLst/>
            </a:prstGeom>
          </p:spPr>
        </p:pic>
      </p:grpSp>
      <p:pic>
        <p:nvPicPr>
          <p:cNvPr id="28" name="Picture 27">
            <a:extLst>
              <a:ext uri="{FF2B5EF4-FFF2-40B4-BE49-F238E27FC236}">
                <a16:creationId xmlns="" xmlns:a16="http://schemas.microsoft.com/office/drawing/2014/main" id="{322DC5DB-A214-41CD-A291-372E612E02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29" name="Rectangle 2">
            <a:extLst>
              <a:ext uri="{FF2B5EF4-FFF2-40B4-BE49-F238E27FC236}">
                <a16:creationId xmlns="" xmlns:a16="http://schemas.microsoft.com/office/drawing/2014/main" id="{2F21D004-3151-4B8C-9DC0-6DA80B7D0A80}"/>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dirty="0">
                <a:latin typeface="+mj-lt"/>
                <a:cs typeface="Courier New" panose="02070309020205020404" pitchFamily="49" charset="0"/>
              </a:rPr>
              <a:t>Using the </a:t>
            </a:r>
            <a:r>
              <a:rPr lang="en-US" altLang="en-US" dirty="0">
                <a:latin typeface="Courier New" panose="02070309020205020404" pitchFamily="49" charset="0"/>
                <a:cs typeface="Courier New" panose="02070309020205020404" pitchFamily="49" charset="0"/>
              </a:rPr>
              <a:t>MINUS</a:t>
            </a:r>
            <a:r>
              <a:rPr lang="en-US" altLang="en-US" dirty="0">
                <a:latin typeface="+mj-lt"/>
                <a:cs typeface="Courier New" panose="02070309020205020404" pitchFamily="49" charset="0"/>
              </a:rPr>
              <a:t> Operator</a:t>
            </a:r>
            <a:endParaRPr lang="en-US" altLang="en-US" dirty="0">
              <a:latin typeface="+mj-lt"/>
              <a:cs typeface="Oracle Sans" panose="020B0503020204020204" pitchFamily="34" charset="0"/>
            </a:endParaRPr>
          </a:p>
        </p:txBody>
      </p:sp>
    </p:spTree>
    <p:custDataLst>
      <p:tags r:id="rId1"/>
    </p:custDataLst>
    <p:extLst>
      <p:ext uri="{BB962C8B-B14F-4D97-AF65-F5344CB8AC3E}">
        <p14:creationId xmlns:p14="http://schemas.microsoft.com/office/powerpoint/2010/main" val="1505937605"/>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1203" name="Rectangle 3"/>
          <p:cNvSpPr>
            <a:spLocks noGrp="1" noChangeArrowheads="1"/>
          </p:cNvSpPr>
          <p:nvPr>
            <p:ph idx="1"/>
          </p:nvPr>
        </p:nvSpPr>
        <p:spPr>
          <a:xfrm>
            <a:off x="933451" y="2263180"/>
            <a:ext cx="8642597"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Set operators: Types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Tables used in this lesson</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t>
            </a:r>
            <a:r>
              <a:rPr lang="en-US" altLang="en-US" dirty="0">
                <a:solidFill>
                  <a:schemeClr val="tx1">
                    <a:lumMod val="50000"/>
                    <a:lumOff val="50000"/>
                  </a:schemeClr>
                </a:solidFill>
                <a:latin typeface="+mn-lt"/>
                <a:cs typeface="Oracle Sans" panose="020B0503020204020204" pitchFamily="34" charset="0"/>
              </a:rPr>
              <a:t>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ALL </a:t>
            </a:r>
            <a:r>
              <a:rPr lang="en-US" altLang="en-US" dirty="0">
                <a:solidFill>
                  <a:schemeClr val="tx1">
                    <a:lumMod val="50000"/>
                    <a:lumOff val="50000"/>
                  </a:schemeClr>
                </a:solidFill>
                <a:latin typeface="+mn-lt"/>
                <a:cs typeface="Oracle Sans" panose="020B0503020204020204" pitchFamily="34" charset="0"/>
              </a:rPr>
              <a:t>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INTERSECT</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MINUS </a:t>
            </a:r>
            <a:r>
              <a:rPr lang="en-US" altLang="en-US" dirty="0">
                <a:solidFill>
                  <a:schemeClr val="tx1">
                    <a:lumMod val="50000"/>
                    <a:lumOff val="50000"/>
                  </a:schemeClr>
                </a:solidFill>
                <a:latin typeface="+mn-lt"/>
                <a:cs typeface="Oracle Sans" panose="020B0503020204020204" pitchFamily="34" charset="0"/>
              </a:rPr>
              <a:t>operator</a:t>
            </a:r>
          </a:p>
          <a:p>
            <a:pPr lvl="1"/>
            <a:r>
              <a:rPr lang="en-US" altLang="en-US" dirty="0">
                <a:latin typeface="+mn-lt"/>
                <a:cs typeface="Oracle Sans" panose="020B0503020204020204" pitchFamily="34" charset="0"/>
              </a:rPr>
              <a:t>Matching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statements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ORDER</a:t>
            </a:r>
            <a:r>
              <a:rPr lang="en-US" altLang="en-US" dirty="0">
                <a:solidFill>
                  <a:schemeClr val="tx1">
                    <a:lumMod val="50000"/>
                    <a:lumOff val="50000"/>
                  </a:schemeClr>
                </a:solidFill>
                <a:latin typeface="+mn-lt"/>
                <a:cs typeface="Oracle Sans" panose="020B0503020204020204" pitchFamily="34" charset="0"/>
              </a:rPr>
              <a:t> BY clause in set operations</a:t>
            </a:r>
          </a:p>
        </p:txBody>
      </p:sp>
      <p:grpSp>
        <p:nvGrpSpPr>
          <p:cNvPr id="4" name="Group 3"/>
          <p:cNvGrpSpPr/>
          <p:nvPr/>
        </p:nvGrpSpPr>
        <p:grpSpPr>
          <a:xfrm>
            <a:off x="12724709" y="6100264"/>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425015240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You must match the data type (using the </a:t>
            </a:r>
            <a:r>
              <a:rPr lang="en-US" altLang="en-US" dirty="0">
                <a:latin typeface="Courier New" panose="02070309020205020404" pitchFamily="49" charset="0"/>
                <a:cs typeface="Courier New" panose="02070309020205020404" pitchFamily="49" charset="0"/>
              </a:rPr>
              <a:t>TO_CHAR </a:t>
            </a:r>
            <a:r>
              <a:rPr lang="en-US" altLang="en-US" dirty="0">
                <a:latin typeface="+mn-lt"/>
                <a:cs typeface="Oracle Sans" panose="020B0503020204020204" pitchFamily="34" charset="0"/>
              </a:rPr>
              <a:t>function or any other conversion functions) when columns do not exist in one or the other table.</a:t>
            </a:r>
          </a:p>
        </p:txBody>
      </p:sp>
      <p:sp>
        <p:nvSpPr>
          <p:cNvPr id="6" name="Content Placeholder 2"/>
          <p:cNvSpPr txBox="1">
            <a:spLocks/>
          </p:cNvSpPr>
          <p:nvPr/>
        </p:nvSpPr>
        <p:spPr bwMode="gray">
          <a:xfrm>
            <a:off x="4357242" y="4423420"/>
            <a:ext cx="9573517" cy="22382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location_id, department_name "Department",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TO_CHAR(NULL) "Warehouse location"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departments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location_id, TO_CHAR(NULL) "Department",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state_province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locations;</a:t>
            </a:r>
          </a:p>
        </p:txBody>
      </p:sp>
      <p:pic>
        <p:nvPicPr>
          <p:cNvPr id="12" name="Picture 11">
            <a:extLst>
              <a:ext uri="{FF2B5EF4-FFF2-40B4-BE49-F238E27FC236}">
                <a16:creationId xmlns="" xmlns:a16="http://schemas.microsoft.com/office/drawing/2014/main" id="{074FBB44-6B3C-4F7C-B87F-4D6AECA9E1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13" name="Rectangle 2">
            <a:extLst>
              <a:ext uri="{FF2B5EF4-FFF2-40B4-BE49-F238E27FC236}">
                <a16:creationId xmlns="" xmlns:a16="http://schemas.microsoft.com/office/drawing/2014/main" id="{F6920E5D-E294-45EB-8BE3-7523F2B1E594}"/>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dirty="0">
                <a:latin typeface="+mj-lt"/>
                <a:cs typeface="Courier New" panose="02070309020205020404" pitchFamily="49" charset="0"/>
              </a:rPr>
              <a:t>Matching </a:t>
            </a:r>
            <a:r>
              <a:rPr lang="en-US" altLang="en-US" dirty="0">
                <a:latin typeface="Courier New" panose="02070309020205020404" pitchFamily="49" charset="0"/>
                <a:cs typeface="Courier New" panose="02070309020205020404" pitchFamily="49" charset="0"/>
              </a:rPr>
              <a:t>SELECT </a:t>
            </a:r>
            <a:r>
              <a:rPr lang="en-US" altLang="en-US" dirty="0">
                <a:latin typeface="+mj-lt"/>
                <a:cs typeface="Courier New" panose="02070309020205020404" pitchFamily="49" charset="0"/>
              </a:rPr>
              <a:t>Statements in Oracle</a:t>
            </a:r>
            <a:endParaRPr lang="en-US" altLang="en-US" dirty="0">
              <a:latin typeface="+mj-lt"/>
              <a:cs typeface="Oracle Sans" panose="020B0503020204020204" pitchFamily="34" charset="0"/>
            </a:endParaRPr>
          </a:p>
        </p:txBody>
      </p:sp>
    </p:spTree>
    <p:custDataLst>
      <p:tags r:id="rId1"/>
    </p:custDataLst>
    <p:extLst>
      <p:ext uri="{BB962C8B-B14F-4D97-AF65-F5344CB8AC3E}">
        <p14:creationId xmlns:p14="http://schemas.microsoft.com/office/powerpoint/2010/main" val="360165122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65F5591B-0F1F-48DC-92D8-95D498CDCBE5}"/>
              </a:ext>
            </a:extLst>
          </p:cNvPr>
          <p:cNvSpPr>
            <a:spLocks noGrp="1"/>
          </p:cNvSpPr>
          <p:nvPr>
            <p:ph type="title"/>
          </p:nvPr>
        </p:nvSpPr>
        <p:spPr/>
        <p:txBody>
          <a:bodyPr/>
          <a:lstStyle/>
          <a:p>
            <a:r>
              <a:rPr lang="en-US" altLang="en-US" dirty="0">
                <a:cs typeface="Courier New" panose="02070309020205020404" pitchFamily="49" charset="0"/>
              </a:rPr>
              <a:t>Matching the </a:t>
            </a:r>
            <a:r>
              <a:rPr lang="en-US" altLang="en-US" dirty="0">
                <a:latin typeface="Courier New" panose="02070309020205020404" pitchFamily="49" charset="0"/>
                <a:cs typeface="Courier New" panose="02070309020205020404" pitchFamily="49" charset="0"/>
              </a:rPr>
              <a:t>SELECT</a:t>
            </a:r>
            <a:r>
              <a:rPr lang="en-US" altLang="en-US" dirty="0">
                <a:cs typeface="Courier New" panose="02070309020205020404" pitchFamily="49" charset="0"/>
              </a:rPr>
              <a:t> Statement: Example in Oracle</a:t>
            </a:r>
            <a:endParaRPr lang="en-US" dirty="0"/>
          </a:p>
        </p:txBody>
      </p:sp>
      <p:sp>
        <p:nvSpPr>
          <p:cNvPr id="55299"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UNION</a:t>
            </a:r>
            <a:r>
              <a:rPr lang="en-US" altLang="en-US" dirty="0">
                <a:latin typeface="+mn-lt"/>
                <a:cs typeface="Oracle Sans" panose="020B0503020204020204" pitchFamily="34" charset="0"/>
              </a:rPr>
              <a:t> operator, display the employee name, job ID, and hire date of all employees.</a:t>
            </a:r>
          </a:p>
        </p:txBody>
      </p:sp>
      <p:sp>
        <p:nvSpPr>
          <p:cNvPr id="55301" name="TextBox 7"/>
          <p:cNvSpPr txBox="1">
            <a:spLocks noChangeArrowheads="1"/>
          </p:cNvSpPr>
          <p:nvPr/>
        </p:nvSpPr>
        <p:spPr bwMode="auto">
          <a:xfrm>
            <a:off x="3662363" y="8474868"/>
            <a:ext cx="685800" cy="369332"/>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a:t>
            </a:r>
          </a:p>
        </p:txBody>
      </p:sp>
      <p:sp>
        <p:nvSpPr>
          <p:cNvPr id="8" name="Content Placeholder 2"/>
          <p:cNvSpPr txBox="1">
            <a:spLocks/>
          </p:cNvSpPr>
          <p:nvPr/>
        </p:nvSpPr>
        <p:spPr bwMode="gray">
          <a:xfrm>
            <a:off x="3662363" y="3689108"/>
            <a:ext cx="10963275"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FIRST_NAME, JOB_ID, hire_date "HIRE_DATE"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FIRST_NAME, JOB_ID, TO_DATE(NULL)"HIRE_DATE"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retired_employees;</a:t>
            </a:r>
          </a:p>
        </p:txBody>
      </p:sp>
      <p:pic>
        <p:nvPicPr>
          <p:cNvPr id="55305" name="Picture 9"/>
          <p:cNvPicPr>
            <a:picLocks noChangeAspect="1" noChangeArrowheads="1"/>
          </p:cNvPicPr>
          <p:nvPr/>
        </p:nvPicPr>
        <p:blipFill>
          <a:blip r:embed="rId4" cstate="print"/>
          <a:srcRect/>
          <a:stretch>
            <a:fillRect/>
          </a:stretch>
        </p:blipFill>
        <p:spPr bwMode="auto">
          <a:xfrm>
            <a:off x="3662363" y="6490591"/>
            <a:ext cx="3547665" cy="2400300"/>
          </a:xfrm>
          <a:prstGeom prst="rect">
            <a:avLst/>
          </a:prstGeom>
          <a:noFill/>
          <a:ln w="15875">
            <a:solidFill>
              <a:schemeClr val="tx1"/>
            </a:solidFill>
            <a:miter lim="800000"/>
            <a:headEnd/>
            <a:tailEnd/>
          </a:ln>
        </p:spPr>
      </p:pic>
      <p:grpSp>
        <p:nvGrpSpPr>
          <p:cNvPr id="6" name="Group 5">
            <a:extLst>
              <a:ext uri="{FF2B5EF4-FFF2-40B4-BE49-F238E27FC236}">
                <a16:creationId xmlns="" xmlns:a16="http://schemas.microsoft.com/office/drawing/2014/main" id="{97C00F83-220D-4FE7-BAE2-90598A77CD3E}"/>
              </a:ext>
            </a:extLst>
          </p:cNvPr>
          <p:cNvGrpSpPr/>
          <p:nvPr/>
        </p:nvGrpSpPr>
        <p:grpSpPr>
          <a:xfrm>
            <a:off x="11806237" y="6088894"/>
            <a:ext cx="6481763" cy="2940806"/>
            <a:chOff x="11544299" y="6203195"/>
            <a:chExt cx="6481763" cy="2940806"/>
          </a:xfrm>
        </p:grpSpPr>
        <p:sp>
          <p:nvSpPr>
            <p:cNvPr id="9" name="Rectangle 8"/>
            <p:cNvSpPr/>
            <p:nvPr/>
          </p:nvSpPr>
          <p:spPr bwMode="auto">
            <a:xfrm rot="16200000" flipV="1">
              <a:off x="13911262" y="4432715"/>
              <a:ext cx="1747838" cy="64817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p:nvPr/>
          </p:nvSpPr>
          <p:spPr bwMode="auto">
            <a:xfrm>
              <a:off x="13009013" y="6203195"/>
              <a:ext cx="4343400" cy="2940806"/>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85434" y="6342002"/>
              <a:ext cx="3990558" cy="2663190"/>
            </a:xfrm>
            <a:prstGeom prst="ellipse">
              <a:avLst/>
            </a:prstGeom>
            <a:ln>
              <a:noFill/>
            </a:ln>
            <a:effectLst>
              <a:softEdge rad="112500"/>
            </a:effectLst>
          </p:spPr>
        </p:pic>
      </p:grpSp>
      <p:pic>
        <p:nvPicPr>
          <p:cNvPr id="16" name="Picture 15">
            <a:extLst>
              <a:ext uri="{FF2B5EF4-FFF2-40B4-BE49-F238E27FC236}">
                <a16:creationId xmlns="" xmlns:a16="http://schemas.microsoft.com/office/drawing/2014/main" id="{94E4EDA6-22F4-48F3-9058-80BAFEB080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1794" y="6490591"/>
            <a:ext cx="568239" cy="631377"/>
          </a:xfrm>
          <a:prstGeom prst="rect">
            <a:avLst/>
          </a:prstGeom>
        </p:spPr>
      </p:pic>
      <p:pic>
        <p:nvPicPr>
          <p:cNvPr id="21" name="Picture 20">
            <a:extLst>
              <a:ext uri="{FF2B5EF4-FFF2-40B4-BE49-F238E27FC236}">
                <a16:creationId xmlns="" xmlns:a16="http://schemas.microsoft.com/office/drawing/2014/main" id="{7E93A1C6-608E-4D07-833C-4857EE0BBF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Tree>
    <p:custDataLst>
      <p:tags r:id="rId1"/>
    </p:custDataLst>
    <p:extLst>
      <p:ext uri="{BB962C8B-B14F-4D97-AF65-F5344CB8AC3E}">
        <p14:creationId xmlns:p14="http://schemas.microsoft.com/office/powerpoint/2010/main" val="3835409680"/>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Matching </a:t>
            </a:r>
            <a:r>
              <a:rPr lang="en-US" altLang="en-US" dirty="0">
                <a:latin typeface="Courier New" panose="02070309020205020404" pitchFamily="49" charset="0"/>
                <a:cs typeface="Courier New" panose="02070309020205020404" pitchFamily="49" charset="0"/>
              </a:rPr>
              <a:t>SELECT</a:t>
            </a:r>
            <a:r>
              <a:rPr lang="en-US" altLang="en-US" dirty="0">
                <a:latin typeface="+mj-lt"/>
                <a:cs typeface="Oracle Sans" panose="020B0503020204020204" pitchFamily="34" charset="0"/>
              </a:rPr>
              <a:t> Statements in MySQL</a:t>
            </a:r>
          </a:p>
        </p:txBody>
      </p:sp>
      <p:sp>
        <p:nvSpPr>
          <p:cNvPr id="53251"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You must match the data type (using the </a:t>
            </a:r>
            <a:r>
              <a:rPr lang="en-US" altLang="en-US" dirty="0">
                <a:latin typeface="Courier New" panose="02070309020205020404" pitchFamily="49" charset="0"/>
                <a:cs typeface="Courier New" panose="02070309020205020404" pitchFamily="49" charset="0"/>
              </a:rPr>
              <a:t>CAST</a:t>
            </a:r>
            <a:r>
              <a:rPr lang="en-US" altLang="en-US" dirty="0">
                <a:latin typeface="+mn-lt"/>
                <a:cs typeface="Oracle Sans" panose="020B0503020204020204" pitchFamily="34" charset="0"/>
              </a:rPr>
              <a:t> function) when columns do not exist in one or the other table.</a:t>
            </a:r>
          </a:p>
        </p:txBody>
      </p:sp>
      <p:pic>
        <p:nvPicPr>
          <p:cNvPr id="9" name="Picture 8">
            <a:extLst>
              <a:ext uri="{FF2B5EF4-FFF2-40B4-BE49-F238E27FC236}">
                <a16:creationId xmlns="" xmlns:a16="http://schemas.microsoft.com/office/drawing/2014/main" id="{583A1988-1F5E-407B-831F-FE0150451D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43" y="751012"/>
            <a:ext cx="746922" cy="752668"/>
          </a:xfrm>
          <a:prstGeom prst="rect">
            <a:avLst/>
          </a:prstGeom>
        </p:spPr>
      </p:pic>
      <p:grpSp>
        <p:nvGrpSpPr>
          <p:cNvPr id="5" name="Group 4">
            <a:extLst>
              <a:ext uri="{FF2B5EF4-FFF2-40B4-BE49-F238E27FC236}">
                <a16:creationId xmlns="" xmlns:a16="http://schemas.microsoft.com/office/drawing/2014/main" id="{8B04CBEE-CFF2-460B-A63C-859A77A0B17A}"/>
              </a:ext>
            </a:extLst>
          </p:cNvPr>
          <p:cNvGrpSpPr/>
          <p:nvPr/>
        </p:nvGrpSpPr>
        <p:grpSpPr>
          <a:xfrm>
            <a:off x="1020929" y="4423420"/>
            <a:ext cx="16246143" cy="4284566"/>
            <a:chOff x="1143000" y="4024387"/>
            <a:chExt cx="16246143" cy="4284566"/>
          </a:xfrm>
        </p:grpSpPr>
        <p:sp>
          <p:nvSpPr>
            <p:cNvPr id="6" name="Content Placeholder 2"/>
            <p:cNvSpPr txBox="1">
              <a:spLocks/>
            </p:cNvSpPr>
            <p:nvPr/>
          </p:nvSpPr>
          <p:spPr bwMode="gray">
            <a:xfrm>
              <a:off x="1143000" y="4024387"/>
              <a:ext cx="10506075" cy="223822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location_id, </a:t>
              </a:r>
              <a:r>
                <a:rPr lang="en-US" altLang="en-US" b="1" dirty="0" err="1">
                  <a:solidFill>
                    <a:schemeClr val="tx1">
                      <a:lumMod val="75000"/>
                    </a:schemeClr>
                  </a:solidFill>
                  <a:latin typeface="Courier New" panose="02070309020205020404" pitchFamily="49" charset="0"/>
                  <a:cs typeface="Oracle Sans" panose="020B0503020204020204" pitchFamily="34" charset="0"/>
                </a:rPr>
                <a:t>department_name</a:t>
              </a:r>
              <a:r>
                <a:rPr lang="en-US" altLang="en-US" b="1" dirty="0">
                  <a:solidFill>
                    <a:schemeClr val="tx1">
                      <a:lumMod val="75000"/>
                    </a:schemeClr>
                  </a:solidFill>
                  <a:latin typeface="Courier New" panose="02070309020205020404" pitchFamily="49" charset="0"/>
                  <a:cs typeface="Oracle Sans" panose="020B0503020204020204" pitchFamily="34" charset="0"/>
                </a:rPr>
                <a:t> 'Department',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CAST(NULL AS CHAR) 'Warehouse location'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departments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location_id, CAST(NULL AS CHAR), </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   state_province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locations;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42660" y="4024387"/>
              <a:ext cx="4346483" cy="4284566"/>
            </a:xfrm>
            <a:prstGeom prst="rect">
              <a:avLst/>
            </a:prstGeom>
            <a:ln>
              <a:solidFill>
                <a:schemeClr val="tx1"/>
              </a:solidFill>
            </a:ln>
          </p:spPr>
        </p:pic>
        <p:pic>
          <p:nvPicPr>
            <p:cNvPr id="11" name="Picture 10">
              <a:extLst>
                <a:ext uri="{FF2B5EF4-FFF2-40B4-BE49-F238E27FC236}">
                  <a16:creationId xmlns="" xmlns:a16="http://schemas.microsoft.com/office/drawing/2014/main" id="{AB121733-F502-412F-94B7-B73E82CD31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75762" y="4024387"/>
              <a:ext cx="740210" cy="745904"/>
            </a:xfrm>
            <a:prstGeom prst="rect">
              <a:avLst/>
            </a:prstGeom>
          </p:spPr>
        </p:pic>
      </p:grpSp>
    </p:spTree>
    <p:custDataLst>
      <p:tags r:id="rId1"/>
    </p:custDataLst>
    <p:extLst>
      <p:ext uri="{BB962C8B-B14F-4D97-AF65-F5344CB8AC3E}">
        <p14:creationId xmlns:p14="http://schemas.microsoft.com/office/powerpoint/2010/main" val="1303276323"/>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Matching the </a:t>
            </a:r>
            <a:r>
              <a:rPr lang="en-US" altLang="en-US" dirty="0">
                <a:latin typeface="Courier New" panose="02070309020205020404" pitchFamily="49" charset="0"/>
                <a:cs typeface="Courier New" panose="02070309020205020404" pitchFamily="49" charset="0"/>
              </a:rPr>
              <a:t>SELECT</a:t>
            </a:r>
            <a:r>
              <a:rPr lang="en-US" altLang="en-US" dirty="0">
                <a:latin typeface="+mj-lt"/>
                <a:cs typeface="Oracle Sans" panose="020B0503020204020204" pitchFamily="34" charset="0"/>
              </a:rPr>
              <a:t> Statement: Example in MySQL</a:t>
            </a:r>
          </a:p>
        </p:txBody>
      </p:sp>
      <p:sp>
        <p:nvSpPr>
          <p:cNvPr id="55299"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UNION </a:t>
            </a:r>
            <a:r>
              <a:rPr lang="en-US" altLang="en-US" dirty="0">
                <a:latin typeface="+mn-lt"/>
                <a:cs typeface="Oracle Sans" panose="020B0503020204020204" pitchFamily="34" charset="0"/>
              </a:rPr>
              <a:t>operator, display the employee name, job ID, and hire date of all employees.</a:t>
            </a:r>
          </a:p>
        </p:txBody>
      </p:sp>
      <p:sp>
        <p:nvSpPr>
          <p:cNvPr id="8" name="Content Placeholder 2"/>
          <p:cNvSpPr txBox="1">
            <a:spLocks/>
          </p:cNvSpPr>
          <p:nvPr/>
        </p:nvSpPr>
        <p:spPr bwMode="gray">
          <a:xfrm>
            <a:off x="3662364" y="3579700"/>
            <a:ext cx="9628291" cy="164136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hire_date</a:t>
            </a:r>
            <a:r>
              <a:rPr lang="en-US" altLang="en-US" b="1" dirty="0">
                <a:solidFill>
                  <a:schemeClr val="tx1">
                    <a:lumMod val="75000"/>
                  </a:schemeClr>
                </a:solidFill>
                <a:latin typeface="Courier New" panose="02070309020205020404" pitchFamily="49" charset="0"/>
                <a:cs typeface="Oracle Sans" panose="020B0503020204020204" pitchFamily="34" charset="0"/>
              </a:rPr>
              <a:t> 'Hire 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first_name</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b="1" dirty="0">
                <a:solidFill>
                  <a:schemeClr val="tx1">
                    <a:lumMod val="75000"/>
                  </a:schemeClr>
                </a:solidFill>
                <a:latin typeface="Courier New" panose="02070309020205020404" pitchFamily="49" charset="0"/>
                <a:cs typeface="Oracle Sans" panose="020B0503020204020204" pitchFamily="34" charset="0"/>
              </a:rPr>
              <a:t>, CAST(NULL AS DATE)</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retired_employees;</a:t>
            </a:r>
          </a:p>
        </p:txBody>
      </p:sp>
      <p:grpSp>
        <p:nvGrpSpPr>
          <p:cNvPr id="7" name="Group 6">
            <a:extLst>
              <a:ext uri="{FF2B5EF4-FFF2-40B4-BE49-F238E27FC236}">
                <a16:creationId xmlns="" xmlns:a16="http://schemas.microsoft.com/office/drawing/2014/main" id="{FAD14783-3D86-4234-AE1A-58C4FA2A8A9A}"/>
              </a:ext>
            </a:extLst>
          </p:cNvPr>
          <p:cNvGrpSpPr/>
          <p:nvPr/>
        </p:nvGrpSpPr>
        <p:grpSpPr>
          <a:xfrm>
            <a:off x="11544299" y="6412546"/>
            <a:ext cx="6763406" cy="2940806"/>
            <a:chOff x="11262657" y="6203195"/>
            <a:chExt cx="6763406" cy="2940806"/>
          </a:xfrm>
        </p:grpSpPr>
        <p:sp>
          <p:nvSpPr>
            <p:cNvPr id="9" name="Rectangle 8"/>
            <p:cNvSpPr/>
            <p:nvPr/>
          </p:nvSpPr>
          <p:spPr bwMode="auto">
            <a:xfrm rot="16200000" flipV="1">
              <a:off x="13770441" y="4291894"/>
              <a:ext cx="1747838" cy="6763406"/>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p:nvPr/>
          </p:nvSpPr>
          <p:spPr bwMode="auto">
            <a:xfrm>
              <a:off x="13009013" y="6203195"/>
              <a:ext cx="4343400" cy="2940806"/>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185434" y="6342002"/>
              <a:ext cx="3990558" cy="2663190"/>
            </a:xfrm>
            <a:prstGeom prst="ellipse">
              <a:avLst/>
            </a:prstGeom>
            <a:ln>
              <a:noFill/>
            </a:ln>
            <a:effectLst>
              <a:softEdge rad="112500"/>
            </a:effectLst>
          </p:spPr>
        </p:pic>
      </p:grpSp>
      <p:grpSp>
        <p:nvGrpSpPr>
          <p:cNvPr id="6" name="Group 5">
            <a:extLst>
              <a:ext uri="{FF2B5EF4-FFF2-40B4-BE49-F238E27FC236}">
                <a16:creationId xmlns="" xmlns:a16="http://schemas.microsoft.com/office/drawing/2014/main" id="{FB7B9C7B-F86F-42FB-BD20-7CDEEC3C91D7}"/>
              </a:ext>
            </a:extLst>
          </p:cNvPr>
          <p:cNvGrpSpPr/>
          <p:nvPr/>
        </p:nvGrpSpPr>
        <p:grpSpPr>
          <a:xfrm>
            <a:off x="1655168" y="5781292"/>
            <a:ext cx="10356540" cy="3572060"/>
            <a:chOff x="2261893" y="5829300"/>
            <a:chExt cx="10356540" cy="3572060"/>
          </a:xfrm>
        </p:grpSpPr>
        <p:sp>
          <p:nvSpPr>
            <p:cNvPr id="55301" name="TextBox 7"/>
            <p:cNvSpPr txBox="1">
              <a:spLocks noChangeArrowheads="1"/>
            </p:cNvSpPr>
            <p:nvPr/>
          </p:nvSpPr>
          <p:spPr bwMode="auto">
            <a:xfrm>
              <a:off x="7110403" y="7992685"/>
              <a:ext cx="685800" cy="46166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2400" dirty="0">
                  <a:latin typeface="+mn-lt"/>
                  <a:cs typeface="Oracle Sans" panose="020B0503020204020204" pitchFamily="34" charset="0"/>
                </a:rPr>
                <a:t>…</a:t>
              </a:r>
            </a:p>
          </p:txBody>
        </p:sp>
        <p:pic>
          <p:nvPicPr>
            <p:cNvPr id="55305" name="Picture 9"/>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261893" y="5829300"/>
              <a:ext cx="4457930" cy="3572060"/>
            </a:xfrm>
            <a:prstGeom prst="rect">
              <a:avLst/>
            </a:prstGeom>
            <a:noFill/>
            <a:ln w="15875">
              <a:solidFill>
                <a:schemeClr val="tx1"/>
              </a:solidFill>
              <a:miter lim="800000"/>
              <a:headEnd/>
              <a:tailEnd/>
            </a:ln>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945" y="5829300"/>
              <a:ext cx="4386488" cy="2871936"/>
            </a:xfrm>
            <a:prstGeom prst="rect">
              <a:avLst/>
            </a:prstGeom>
            <a:ln>
              <a:solidFill>
                <a:schemeClr val="tx1"/>
              </a:solidFill>
            </a:ln>
          </p:spPr>
        </p:pic>
      </p:grpSp>
      <p:pic>
        <p:nvPicPr>
          <p:cNvPr id="13" name="Picture 12">
            <a:extLst>
              <a:ext uri="{FF2B5EF4-FFF2-40B4-BE49-F238E27FC236}">
                <a16:creationId xmlns="" xmlns:a16="http://schemas.microsoft.com/office/drawing/2014/main" id="{B27CB285-F152-4D4D-B6F9-02E78C026A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43" y="751012"/>
            <a:ext cx="746922" cy="752668"/>
          </a:xfrm>
          <a:prstGeom prst="rect">
            <a:avLst/>
          </a:prstGeom>
        </p:spPr>
      </p:pic>
    </p:spTree>
    <p:custDataLst>
      <p:tags r:id="rId1"/>
    </p:custDataLst>
    <p:extLst>
      <p:ext uri="{BB962C8B-B14F-4D97-AF65-F5344CB8AC3E}">
        <p14:creationId xmlns:p14="http://schemas.microsoft.com/office/powerpoint/2010/main" val="1737915630"/>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57347" name="Rectangle 3"/>
          <p:cNvSpPr>
            <a:spLocks noGrp="1" noChangeArrowheads="1"/>
          </p:cNvSpPr>
          <p:nvPr>
            <p:ph idx="1"/>
          </p:nvPr>
        </p:nvSpPr>
        <p:spPr>
          <a:xfrm>
            <a:off x="933451" y="2277926"/>
            <a:ext cx="10298781"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Set operators: Types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Tables used in this lesson</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t>
            </a:r>
            <a:r>
              <a:rPr lang="en-US" altLang="en-US" dirty="0">
                <a:solidFill>
                  <a:schemeClr val="tx1">
                    <a:lumMod val="50000"/>
                    <a:lumOff val="50000"/>
                  </a:schemeClr>
                </a:solidFill>
                <a:latin typeface="+mn-lt"/>
                <a:cs typeface="Oracle Sans" panose="020B0503020204020204" pitchFamily="34" charset="0"/>
              </a:rPr>
              <a:t>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ALL </a:t>
            </a:r>
            <a:r>
              <a:rPr lang="en-US" altLang="en-US" dirty="0">
                <a:solidFill>
                  <a:schemeClr val="tx1">
                    <a:lumMod val="50000"/>
                    <a:lumOff val="50000"/>
                  </a:schemeClr>
                </a:solidFill>
                <a:latin typeface="+mn-lt"/>
                <a:cs typeface="Oracle Sans" panose="020B0503020204020204" pitchFamily="34" charset="0"/>
              </a:rPr>
              <a:t>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INTERSECT </a:t>
            </a:r>
            <a:r>
              <a:rPr lang="en-US" altLang="en-US" dirty="0">
                <a:solidFill>
                  <a:schemeClr val="tx1">
                    <a:lumMod val="50000"/>
                    <a:lumOff val="50000"/>
                  </a:schemeClr>
                </a:solidFill>
                <a:latin typeface="+mn-lt"/>
                <a:cs typeface="Oracle Sans" panose="020B0503020204020204" pitchFamily="34" charset="0"/>
              </a:rPr>
              <a:t>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MINUS</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Matching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statements</a:t>
            </a:r>
          </a:p>
          <a:p>
            <a:pPr lvl="1"/>
            <a:r>
              <a:rPr lang="en-US" altLang="en-US" dirty="0">
                <a:latin typeface="+mn-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ORDER BY</a:t>
            </a:r>
            <a:r>
              <a:rPr lang="en-US" altLang="en-US" dirty="0">
                <a:latin typeface="+mn-lt"/>
                <a:cs typeface="Courier New" panose="02070309020205020404" pitchFamily="49" charset="0"/>
              </a:rPr>
              <a:t> </a:t>
            </a:r>
            <a:r>
              <a:rPr lang="en-US" altLang="en-US" dirty="0">
                <a:latin typeface="+mn-lt"/>
                <a:cs typeface="Oracle Sans" panose="020B0503020204020204" pitchFamily="34" charset="0"/>
              </a:rPr>
              <a:t>clause in set operations</a:t>
            </a:r>
          </a:p>
        </p:txBody>
      </p:sp>
      <p:grpSp>
        <p:nvGrpSpPr>
          <p:cNvPr id="4" name="Group 3"/>
          <p:cNvGrpSpPr/>
          <p:nvPr/>
        </p:nvGrpSpPr>
        <p:grpSpPr>
          <a:xfrm>
            <a:off x="13176447" y="6223620"/>
            <a:ext cx="5111553" cy="2500313"/>
            <a:chOff x="5714074" y="4297363"/>
            <a:chExt cx="3407702" cy="1666875"/>
          </a:xfrm>
        </p:grpSpPr>
        <p:sp>
          <p:nvSpPr>
            <p:cNvPr id="5" name="Rectangle 4"/>
            <p:cNvSpPr/>
            <p:nvPr/>
          </p:nvSpPr>
          <p:spPr bwMode="auto">
            <a:xfrm rot="16200000" flipV="1">
              <a:off x="6835312" y="3374562"/>
              <a:ext cx="1165225" cy="3407702"/>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36482635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8195"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After completing this lesson, you should be able to do the following:</a:t>
            </a:r>
          </a:p>
          <a:p>
            <a:pPr lvl="1"/>
            <a:r>
              <a:rPr lang="en-US" altLang="en-US" dirty="0">
                <a:latin typeface="+mn-lt"/>
                <a:cs typeface="Oracle Sans" panose="020B0503020204020204" pitchFamily="34" charset="0"/>
              </a:rPr>
              <a:t>Describe set operators</a:t>
            </a:r>
          </a:p>
          <a:p>
            <a:pPr lvl="1"/>
            <a:r>
              <a:rPr lang="en-US" altLang="en-US" dirty="0">
                <a:latin typeface="+mn-lt"/>
                <a:cs typeface="Oracle Sans" panose="020B0503020204020204" pitchFamily="34" charset="0"/>
              </a:rPr>
              <a:t>Use a set operator to combine multiple queries into a single query</a:t>
            </a:r>
          </a:p>
          <a:p>
            <a:pPr lvl="1"/>
            <a:r>
              <a:rPr lang="en-US" altLang="en-US" dirty="0">
                <a:latin typeface="+mn-lt"/>
                <a:cs typeface="Oracle Sans" panose="020B0503020204020204" pitchFamily="34" charset="0"/>
              </a:rPr>
              <a:t>Control the order of rows returned</a:t>
            </a:r>
          </a:p>
        </p:txBody>
      </p:sp>
    </p:spTree>
    <p:custDataLst>
      <p:tags r:id="rId1"/>
    </p:custDataLst>
    <p:extLst>
      <p:ext uri="{BB962C8B-B14F-4D97-AF65-F5344CB8AC3E}">
        <p14:creationId xmlns:p14="http://schemas.microsoft.com/office/powerpoint/2010/main" val="858873911"/>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933451" y="2263180"/>
            <a:ext cx="16421100" cy="2718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Courier New" panose="02070309020205020404" pitchFamily="49" charset="0"/>
                <a:cs typeface="Courier New" panose="02070309020205020404" pitchFamily="49" charset="0"/>
              </a:rPr>
              <a:t>The ORDER BY</a:t>
            </a:r>
            <a:r>
              <a:rPr lang="en-US" altLang="en-US" dirty="0">
                <a:latin typeface="+mn-lt"/>
                <a:cs typeface="Oracle Sans" panose="020B0503020204020204" pitchFamily="34" charset="0"/>
              </a:rPr>
              <a:t> clause can appear only once at the end of the compound query.</a:t>
            </a:r>
          </a:p>
          <a:p>
            <a:pPr lvl="1"/>
            <a:r>
              <a:rPr lang="en-US" altLang="en-US" dirty="0">
                <a:latin typeface="+mn-lt"/>
                <a:cs typeface="Oracle Sans" panose="020B0503020204020204" pitchFamily="34" charset="0"/>
              </a:rPr>
              <a:t>Component queries cannot have individual </a:t>
            </a:r>
            <a:r>
              <a:rPr lang="en-US" altLang="en-US" dirty="0">
                <a:latin typeface="Courier New" panose="02070309020205020404" pitchFamily="49" charset="0"/>
                <a:cs typeface="Courier New" panose="02070309020205020404" pitchFamily="49" charset="0"/>
              </a:rPr>
              <a:t>ORDER BY </a:t>
            </a:r>
            <a:r>
              <a:rPr lang="en-US" altLang="en-US" dirty="0">
                <a:latin typeface="+mn-lt"/>
                <a:cs typeface="Oracle Sans" panose="020B0503020204020204" pitchFamily="34" charset="0"/>
              </a:rPr>
              <a:t>clauses.</a:t>
            </a:r>
          </a:p>
          <a:p>
            <a:pPr lvl="1"/>
            <a:r>
              <a:rPr lang="en-US" altLang="en-US" dirty="0">
                <a:latin typeface="Courier New" panose="02070309020205020404" pitchFamily="49" charset="0"/>
                <a:cs typeface="Courier New" panose="02070309020205020404" pitchFamily="49" charset="0"/>
              </a:rPr>
              <a:t>The ORDER BY </a:t>
            </a:r>
            <a:r>
              <a:rPr lang="en-US" altLang="en-US" dirty="0">
                <a:latin typeface="+mn-lt"/>
                <a:cs typeface="Oracle Sans" panose="020B0503020204020204" pitchFamily="34" charset="0"/>
              </a:rPr>
              <a:t>clause recognizes only the columns of the first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query. </a:t>
            </a:r>
          </a:p>
          <a:p>
            <a:pPr lvl="1"/>
            <a:r>
              <a:rPr lang="en-US" altLang="en-US" dirty="0">
                <a:latin typeface="+mn-lt"/>
                <a:cs typeface="Oracle Sans" panose="020B0503020204020204" pitchFamily="34" charset="0"/>
              </a:rPr>
              <a:t>By default, the first column of the first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query is used to sort the output in  ascending order.</a:t>
            </a:r>
          </a:p>
        </p:txBody>
      </p:sp>
      <p:sp>
        <p:nvSpPr>
          <p:cNvPr id="11" name="Rectangle 10"/>
          <p:cNvSpPr/>
          <p:nvPr/>
        </p:nvSpPr>
        <p:spPr bwMode="auto">
          <a:xfrm rot="10800000" flipV="1">
            <a:off x="11361843" y="5473023"/>
            <a:ext cx="6926157"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5" name="Group 4">
            <a:extLst>
              <a:ext uri="{FF2B5EF4-FFF2-40B4-BE49-F238E27FC236}">
                <a16:creationId xmlns="" xmlns:a16="http://schemas.microsoft.com/office/drawing/2014/main" id="{42ED959D-5051-44B7-9D7B-E1BF91440A72}"/>
              </a:ext>
            </a:extLst>
          </p:cNvPr>
          <p:cNvGrpSpPr/>
          <p:nvPr/>
        </p:nvGrpSpPr>
        <p:grpSpPr>
          <a:xfrm>
            <a:off x="14103928" y="5848226"/>
            <a:ext cx="3435234" cy="2620292"/>
            <a:chOff x="13830300" y="6090203"/>
            <a:chExt cx="3435234" cy="2620292"/>
          </a:xfrm>
        </p:grpSpPr>
        <p:sp>
          <p:nvSpPr>
            <p:cNvPr id="13" name="Round Diagonal Corner Rectangle 12"/>
            <p:cNvSpPr/>
            <p:nvPr/>
          </p:nvSpPr>
          <p:spPr bwMode="auto">
            <a:xfrm>
              <a:off x="13830300" y="6090203"/>
              <a:ext cx="3435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329632" y="6405631"/>
              <a:ext cx="2436570" cy="1989434"/>
            </a:xfrm>
            <a:prstGeom prst="rect">
              <a:avLst/>
            </a:prstGeom>
          </p:spPr>
        </p:pic>
      </p:grpSp>
      <p:pic>
        <p:nvPicPr>
          <p:cNvPr id="14" name="Picture 13">
            <a:extLst>
              <a:ext uri="{FF2B5EF4-FFF2-40B4-BE49-F238E27FC236}">
                <a16:creationId xmlns="" xmlns:a16="http://schemas.microsoft.com/office/drawing/2014/main" id="{665E8F5D-FF6C-4C21-920A-BFE48D1086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15" name="Rectangle 2">
            <a:extLst>
              <a:ext uri="{FF2B5EF4-FFF2-40B4-BE49-F238E27FC236}">
                <a16:creationId xmlns="" xmlns:a16="http://schemas.microsoft.com/office/drawing/2014/main" id="{8890AEF6-504B-44BE-A1B8-AF2B04AD38DD}"/>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sz="5100" dirty="0">
                <a:latin typeface="+mj-lt"/>
                <a:cs typeface="Courier New" panose="02070309020205020404" pitchFamily="49" charset="0"/>
              </a:rPr>
              <a:t>Using the </a:t>
            </a:r>
            <a:r>
              <a:rPr lang="en-US" altLang="en-US" sz="5100" dirty="0">
                <a:latin typeface="Courier New" panose="02070309020205020404" pitchFamily="49" charset="0"/>
                <a:cs typeface="Courier New" panose="02070309020205020404" pitchFamily="49" charset="0"/>
              </a:rPr>
              <a:t>ORDER BY</a:t>
            </a:r>
            <a:r>
              <a:rPr lang="en-US" altLang="en-US" sz="5100" dirty="0">
                <a:latin typeface="+mj-lt"/>
                <a:cs typeface="Courier New" panose="02070309020205020404" pitchFamily="49" charset="0"/>
              </a:rPr>
              <a:t> Clause in Set Operations in Oracle</a:t>
            </a:r>
            <a:endParaRPr lang="en-US" altLang="en-US" sz="5100" dirty="0">
              <a:latin typeface="+mj-lt"/>
              <a:cs typeface="Oracle Sans" panose="020B0503020204020204" pitchFamily="34" charset="0"/>
            </a:endParaRPr>
          </a:p>
        </p:txBody>
      </p:sp>
    </p:spTree>
    <p:custDataLst>
      <p:tags r:id="rId1"/>
    </p:custDataLst>
    <p:extLst>
      <p:ext uri="{BB962C8B-B14F-4D97-AF65-F5344CB8AC3E}">
        <p14:creationId xmlns:p14="http://schemas.microsoft.com/office/powerpoint/2010/main" val="651398050"/>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Display the employee ID and job ID of all current and retired employees, sorted by job ID.</a:t>
            </a:r>
          </a:p>
        </p:txBody>
      </p:sp>
      <p:sp>
        <p:nvSpPr>
          <p:cNvPr id="4" name="Content Placeholder 2"/>
          <p:cNvSpPr txBox="1">
            <a:spLocks/>
          </p:cNvSpPr>
          <p:nvPr/>
        </p:nvSpPr>
        <p:spPr bwMode="gray">
          <a:xfrm>
            <a:off x="3662363" y="3427063"/>
            <a:ext cx="10963275"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a:t>
            </a:r>
            <a:r>
              <a:rPr lang="en-US" altLang="en-US" b="1" dirty="0" err="1">
                <a:solidFill>
                  <a:schemeClr val="tx1">
                    <a:lumMod val="75000"/>
                  </a:schemeClr>
                </a:solidFill>
                <a:latin typeface="Courier New" panose="02070309020205020404" pitchFamily="49" charset="0"/>
                <a:cs typeface="Oracle Sans" panose="020B0503020204020204" pitchFamily="34" charset="0"/>
              </a:rPr>
              <a:t>retired_employees</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ORDER BY 2;</a:t>
            </a:r>
          </a:p>
        </p:txBody>
      </p:sp>
      <p:pic>
        <p:nvPicPr>
          <p:cNvPr id="5" name="Picture 4"/>
          <p:cNvPicPr>
            <a:picLocks noChangeAspect="1"/>
          </p:cNvPicPr>
          <p:nvPr/>
        </p:nvPicPr>
        <p:blipFill>
          <a:blip r:embed="rId4"/>
          <a:stretch>
            <a:fillRect/>
          </a:stretch>
        </p:blipFill>
        <p:spPr>
          <a:xfrm>
            <a:off x="3662363" y="5829300"/>
            <a:ext cx="2297630" cy="3497883"/>
          </a:xfrm>
          <a:prstGeom prst="rect">
            <a:avLst/>
          </a:prstGeom>
        </p:spPr>
      </p:pic>
      <p:sp>
        <p:nvSpPr>
          <p:cNvPr id="6" name="TextBox 7"/>
          <p:cNvSpPr txBox="1">
            <a:spLocks noChangeArrowheads="1"/>
          </p:cNvSpPr>
          <p:nvPr/>
        </p:nvSpPr>
        <p:spPr bwMode="auto">
          <a:xfrm>
            <a:off x="6188627" y="7992684"/>
            <a:ext cx="685800" cy="461665"/>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2400" dirty="0">
                <a:latin typeface="+mn-lt"/>
                <a:cs typeface="Oracle Sans" panose="020B0503020204020204" pitchFamily="34" charset="0"/>
              </a:rPr>
              <a:t>…</a:t>
            </a:r>
          </a:p>
        </p:txBody>
      </p:sp>
      <p:pic>
        <p:nvPicPr>
          <p:cNvPr id="7" name="Picture 6"/>
          <p:cNvPicPr>
            <a:picLocks noChangeAspect="1"/>
          </p:cNvPicPr>
          <p:nvPr/>
        </p:nvPicPr>
        <p:blipFill>
          <a:blip r:embed="rId5"/>
          <a:stretch>
            <a:fillRect/>
          </a:stretch>
        </p:blipFill>
        <p:spPr>
          <a:xfrm>
            <a:off x="6874427" y="7452501"/>
            <a:ext cx="2297630" cy="1874682"/>
          </a:xfrm>
          <a:prstGeom prst="rect">
            <a:avLst/>
          </a:prstGeom>
        </p:spPr>
      </p:pic>
      <p:pic>
        <p:nvPicPr>
          <p:cNvPr id="13" name="Picture 12">
            <a:extLst>
              <a:ext uri="{FF2B5EF4-FFF2-40B4-BE49-F238E27FC236}">
                <a16:creationId xmlns="" xmlns:a16="http://schemas.microsoft.com/office/drawing/2014/main" id="{F7143A37-E5B9-495C-9A6E-73D0A722A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7205" y="5854040"/>
            <a:ext cx="568239" cy="631377"/>
          </a:xfrm>
          <a:prstGeom prst="rect">
            <a:avLst/>
          </a:prstGeom>
        </p:spPr>
      </p:pic>
      <p:pic>
        <p:nvPicPr>
          <p:cNvPr id="16" name="Picture 15">
            <a:extLst>
              <a:ext uri="{FF2B5EF4-FFF2-40B4-BE49-F238E27FC236}">
                <a16:creationId xmlns="" xmlns:a16="http://schemas.microsoft.com/office/drawing/2014/main" id="{857F5C40-9440-4D21-A541-3A0C01EBC9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
        <p:nvSpPr>
          <p:cNvPr id="17" name="Rectangle 2">
            <a:extLst>
              <a:ext uri="{FF2B5EF4-FFF2-40B4-BE49-F238E27FC236}">
                <a16:creationId xmlns="" xmlns:a16="http://schemas.microsoft.com/office/drawing/2014/main" id="{56F632D1-D88F-42F5-92F0-A00A13159A2E}"/>
              </a:ext>
            </a:extLst>
          </p:cNvPr>
          <p:cNvSpPr txBox="1">
            <a:spLocks noChangeArrowheads="1"/>
          </p:cNvSpPr>
          <p:nvPr/>
        </p:nvSpPr>
        <p:spPr bwMode="auto">
          <a:xfrm>
            <a:off x="933451" y="679004"/>
            <a:ext cx="16421100" cy="945916"/>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defPPr>
              <a:defRPr lang="en-US"/>
            </a:defPPr>
            <a:lvl1pPr algn="l" defTabSz="457181" rtl="0" eaLnBrk="1" fontAlgn="base" hangingPunct="1">
              <a:spcBef>
                <a:spcPct val="0"/>
              </a:spcBef>
              <a:spcAft>
                <a:spcPct val="0"/>
              </a:spcAft>
              <a:buClr>
                <a:srgbClr val="000000"/>
              </a:buClr>
              <a:buFont typeface="Arial" charset="0"/>
              <a:defRPr sz="5400" b="0" kern="1200" baseline="0">
                <a:solidFill>
                  <a:schemeClr val="tx1"/>
                </a:solidFill>
                <a:latin typeface="Arial" charset="0"/>
                <a:ea typeface="+mn-ea"/>
                <a:cs typeface="Arial" charset="0"/>
              </a:defRPr>
            </a:lvl1pPr>
            <a:lvl2pPr marL="914361"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2pPr>
            <a:lvl3pPr marL="1828724"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3pPr>
            <a:lvl4pPr marL="2743086"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4pPr>
            <a:lvl5pPr marL="3657447" algn="l" defTabSz="457181" rtl="0" eaLnBrk="1" fontAlgn="base" hangingPunct="1">
              <a:spcBef>
                <a:spcPct val="0"/>
              </a:spcBef>
              <a:spcAft>
                <a:spcPct val="0"/>
              </a:spcAft>
              <a:buClr>
                <a:srgbClr val="000000"/>
              </a:buClr>
              <a:buFont typeface="Arial" charset="0"/>
              <a:defRPr sz="4800" kern="1200">
                <a:solidFill>
                  <a:schemeClr val="tx1"/>
                </a:solidFill>
                <a:latin typeface="Arial" charset="0"/>
                <a:ea typeface="+mn-ea"/>
                <a:cs typeface="Arial" charset="0"/>
              </a:defRPr>
            </a:lvl5pPr>
            <a:lvl6pPr marL="4571810"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6pPr>
            <a:lvl7pPr marL="5486171"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7pPr>
            <a:lvl8pPr marL="6400533"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8pPr>
            <a:lvl9pPr marL="7314896" algn="l" defTabSz="1828724" rtl="0" eaLnBrk="1" fontAlgn="base" latinLnBrk="0" hangingPunct="1">
              <a:spcBef>
                <a:spcPct val="20000"/>
              </a:spcBef>
              <a:spcAft>
                <a:spcPct val="0"/>
              </a:spcAft>
              <a:buClr>
                <a:srgbClr val="000000"/>
              </a:buClr>
              <a:buFont typeface="Arial" pitchFamily="34" charset="0"/>
              <a:defRPr sz="5300" b="1" kern="1200">
                <a:solidFill>
                  <a:schemeClr val="tx1"/>
                </a:solidFill>
                <a:latin typeface="Arial" charset="0"/>
                <a:ea typeface="+mn-ea"/>
                <a:cs typeface="Arial" charset="0"/>
              </a:defRPr>
            </a:lvl9pPr>
          </a:lstStyle>
          <a:p>
            <a:r>
              <a:rPr lang="en-US" altLang="en-US" sz="4400" dirty="0">
                <a:latin typeface="+mj-lt"/>
                <a:cs typeface="Courier New" panose="02070309020205020404" pitchFamily="49" charset="0"/>
              </a:rPr>
              <a:t>Using the </a:t>
            </a:r>
            <a:r>
              <a:rPr lang="en-US" altLang="en-US" sz="4400" dirty="0">
                <a:latin typeface="Courier New" panose="02070309020205020404" pitchFamily="49" charset="0"/>
                <a:cs typeface="Courier New" panose="02070309020205020404" pitchFamily="49" charset="0"/>
              </a:rPr>
              <a:t>ORDER BY</a:t>
            </a:r>
            <a:r>
              <a:rPr lang="en-US" altLang="en-US" sz="4400" dirty="0">
                <a:latin typeface="+mj-lt"/>
                <a:cs typeface="Courier New" panose="02070309020205020404" pitchFamily="49" charset="0"/>
              </a:rPr>
              <a:t> Clause in Set Operations in Oracle: Example</a:t>
            </a:r>
            <a:endParaRPr lang="en-US" altLang="en-US" sz="4400" dirty="0">
              <a:latin typeface="+mj-lt"/>
              <a:cs typeface="Oracle Sans" panose="020B0503020204020204" pitchFamily="34" charset="0"/>
            </a:endParaRPr>
          </a:p>
        </p:txBody>
      </p:sp>
    </p:spTree>
    <p:custDataLst>
      <p:tags r:id="rId1"/>
    </p:custDataLst>
    <p:extLst>
      <p:ext uri="{BB962C8B-B14F-4D97-AF65-F5344CB8AC3E}">
        <p14:creationId xmlns:p14="http://schemas.microsoft.com/office/powerpoint/2010/main" val="3574750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Using the </a:t>
            </a:r>
            <a:r>
              <a:rPr lang="en-US" altLang="en-US" dirty="0">
                <a:latin typeface="Courier New" panose="02070309020205020404" pitchFamily="49" charset="0"/>
                <a:cs typeface="Courier New" panose="02070309020205020404" pitchFamily="49" charset="0"/>
              </a:rPr>
              <a:t>ORDER BY</a:t>
            </a:r>
            <a:r>
              <a:rPr lang="en-US" altLang="en-US" dirty="0">
                <a:latin typeface="+mj-lt"/>
                <a:cs typeface="Courier New" panose="02070309020205020404" pitchFamily="49" charset="0"/>
              </a:rPr>
              <a:t> </a:t>
            </a:r>
            <a:r>
              <a:rPr lang="en-US" altLang="en-US" dirty="0">
                <a:latin typeface="+mj-lt"/>
                <a:cs typeface="Oracle Sans" panose="020B0503020204020204" pitchFamily="34" charset="0"/>
              </a:rPr>
              <a:t>Clause with </a:t>
            </a:r>
            <a:r>
              <a:rPr lang="en-US" altLang="en-US" dirty="0">
                <a:latin typeface="Courier New" panose="02070309020205020404" pitchFamily="49" charset="0"/>
                <a:cs typeface="Courier New" panose="02070309020205020404" pitchFamily="49" charset="0"/>
              </a:rPr>
              <a:t>UNION</a:t>
            </a:r>
            <a:r>
              <a:rPr lang="en-US" altLang="en-US" dirty="0">
                <a:latin typeface="+mj-lt"/>
                <a:cs typeface="Oracle Sans" panose="020B0503020204020204" pitchFamily="34" charset="0"/>
              </a:rPr>
              <a:t> in MySQL</a:t>
            </a:r>
          </a:p>
        </p:txBody>
      </p:sp>
      <p:sp>
        <p:nvSpPr>
          <p:cNvPr id="59395" name="Rectangle 3"/>
          <p:cNvSpPr>
            <a:spLocks noGrp="1" noChangeArrowheads="1"/>
          </p:cNvSpPr>
          <p:nvPr>
            <p:ph idx="1"/>
          </p:nvPr>
        </p:nvSpPr>
        <p:spPr>
          <a:xfrm>
            <a:off x="933451" y="2281180"/>
            <a:ext cx="16421100" cy="271830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To use an </a:t>
            </a:r>
            <a:r>
              <a:rPr lang="en-US" altLang="en-US" dirty="0">
                <a:latin typeface="Courier New" panose="02070309020205020404" pitchFamily="49" charset="0"/>
                <a:cs typeface="Courier New" panose="02070309020205020404" pitchFamily="49" charset="0"/>
              </a:rPr>
              <a:t>ORDER BY </a:t>
            </a:r>
            <a:r>
              <a:rPr lang="en-US" altLang="en-US" dirty="0">
                <a:latin typeface="+mn-lt"/>
                <a:cs typeface="Oracle Sans" panose="020B0503020204020204" pitchFamily="34" charset="0"/>
              </a:rPr>
              <a:t>clause to sort the entire</a:t>
            </a:r>
            <a:r>
              <a:rPr lang="en-US" altLang="en-US" dirty="0">
                <a:latin typeface="Courier New" panose="02070309020205020404" pitchFamily="49" charset="0"/>
                <a:cs typeface="Courier New" panose="02070309020205020404" pitchFamily="49" charset="0"/>
              </a:rPr>
              <a:t> UNION </a:t>
            </a:r>
            <a:r>
              <a:rPr lang="en-US" altLang="en-US" dirty="0">
                <a:latin typeface="+mn-lt"/>
                <a:cs typeface="Oracle Sans" panose="020B0503020204020204" pitchFamily="34" charset="0"/>
              </a:rPr>
              <a:t>result, place the </a:t>
            </a:r>
            <a:r>
              <a:rPr lang="en-US" altLang="en-US" dirty="0">
                <a:latin typeface="Courier New" panose="02070309020205020404" pitchFamily="49" charset="0"/>
                <a:cs typeface="Courier New" panose="02070309020205020404" pitchFamily="49" charset="0"/>
              </a:rPr>
              <a:t>ORDER BY </a:t>
            </a:r>
            <a:r>
              <a:rPr lang="en-US" altLang="en-US" dirty="0">
                <a:latin typeface="+mn-lt"/>
                <a:cs typeface="Oracle Sans" panose="020B0503020204020204" pitchFamily="34" charset="0"/>
              </a:rPr>
              <a:t>clause only once at the end of the compound query.</a:t>
            </a:r>
          </a:p>
          <a:p>
            <a:pPr lvl="1"/>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ORDER BY </a:t>
            </a:r>
            <a:r>
              <a:rPr lang="en-US" altLang="en-US" dirty="0">
                <a:latin typeface="+mn-lt"/>
                <a:cs typeface="Oracle Sans" panose="020B0503020204020204" pitchFamily="34" charset="0"/>
              </a:rPr>
              <a:t>clause uses the columns of the first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query. </a:t>
            </a:r>
          </a:p>
          <a:p>
            <a:pPr lvl="1"/>
            <a:r>
              <a:rPr lang="en-US" altLang="en-US" dirty="0">
                <a:latin typeface="+mn-lt"/>
                <a:cs typeface="Oracle Sans" panose="020B0503020204020204" pitchFamily="34" charset="0"/>
              </a:rPr>
              <a:t>If a column to be sorted is aliased, the </a:t>
            </a:r>
            <a:r>
              <a:rPr lang="en-US" altLang="en-US" dirty="0">
                <a:latin typeface="Courier New" panose="02070309020205020404" pitchFamily="49" charset="0"/>
                <a:cs typeface="Courier New" panose="02070309020205020404" pitchFamily="49" charset="0"/>
              </a:rPr>
              <a:t>ORDER BY</a:t>
            </a:r>
            <a:r>
              <a:rPr lang="en-US" altLang="en-US" dirty="0">
                <a:latin typeface="+mn-lt"/>
                <a:cs typeface="Oracle Sans" panose="020B0503020204020204" pitchFamily="34" charset="0"/>
              </a:rPr>
              <a:t> clause must use the alias rather than the column name.</a:t>
            </a:r>
          </a:p>
        </p:txBody>
      </p:sp>
      <p:sp>
        <p:nvSpPr>
          <p:cNvPr id="11" name="Rectangle 10"/>
          <p:cNvSpPr/>
          <p:nvPr/>
        </p:nvSpPr>
        <p:spPr bwMode="auto">
          <a:xfrm rot="10800000" flipV="1">
            <a:off x="12096327" y="5233472"/>
            <a:ext cx="6223560"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3" name="Round Diagonal Corner Rectangle 12"/>
          <p:cNvSpPr/>
          <p:nvPr/>
        </p:nvSpPr>
        <p:spPr bwMode="auto">
          <a:xfrm>
            <a:off x="14135815" y="5608675"/>
            <a:ext cx="3435234" cy="2620292"/>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35147" y="5924103"/>
            <a:ext cx="2436570" cy="1989434"/>
          </a:xfrm>
          <a:prstGeom prst="rect">
            <a:avLst/>
          </a:prstGeom>
        </p:spPr>
      </p:pic>
      <p:pic>
        <p:nvPicPr>
          <p:cNvPr id="8" name="Picture 7">
            <a:extLst>
              <a:ext uri="{FF2B5EF4-FFF2-40B4-BE49-F238E27FC236}">
                <a16:creationId xmlns="" xmlns:a16="http://schemas.microsoft.com/office/drawing/2014/main" id="{B2BEF01A-5D4F-47E2-87B3-86C85CD537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43" y="751012"/>
            <a:ext cx="746922" cy="752668"/>
          </a:xfrm>
          <a:prstGeom prst="rect">
            <a:avLst/>
          </a:prstGeom>
        </p:spPr>
      </p:pic>
    </p:spTree>
    <p:custDataLst>
      <p:tags r:id="rId1"/>
    </p:custDataLst>
    <p:extLst>
      <p:ext uri="{BB962C8B-B14F-4D97-AF65-F5344CB8AC3E}">
        <p14:creationId xmlns:p14="http://schemas.microsoft.com/office/powerpoint/2010/main" val="3373134420"/>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4750" dirty="0">
                <a:latin typeface="+mj-lt"/>
                <a:cs typeface="Oracle Sans" panose="020B0503020204020204" pitchFamily="34" charset="0"/>
              </a:rPr>
              <a:t>Using the </a:t>
            </a:r>
            <a:r>
              <a:rPr lang="en-US" altLang="en-US" sz="4750" dirty="0">
                <a:latin typeface="Courier New" panose="02070309020205020404" pitchFamily="49" charset="0"/>
                <a:cs typeface="Courier New" panose="02070309020205020404" pitchFamily="49" charset="0"/>
              </a:rPr>
              <a:t>ORDER BY</a:t>
            </a:r>
            <a:r>
              <a:rPr lang="en-US" altLang="en-US" sz="4750" dirty="0">
                <a:latin typeface="+mj-lt"/>
                <a:cs typeface="Oracle Sans" panose="020B0503020204020204" pitchFamily="34" charset="0"/>
              </a:rPr>
              <a:t> Clause with </a:t>
            </a:r>
            <a:r>
              <a:rPr lang="en-US" altLang="en-US" sz="4750" dirty="0">
                <a:latin typeface="Courier New" panose="02070309020205020404" pitchFamily="49" charset="0"/>
                <a:cs typeface="Courier New" panose="02070309020205020404" pitchFamily="49" charset="0"/>
              </a:rPr>
              <a:t>UNION</a:t>
            </a:r>
            <a:r>
              <a:rPr lang="en-US" altLang="en-US" sz="4750" dirty="0">
                <a:latin typeface="+mj-lt"/>
                <a:cs typeface="Oracle Sans" panose="020B0503020204020204" pitchFamily="34" charset="0"/>
              </a:rPr>
              <a:t>: Example in MySQL</a:t>
            </a:r>
          </a:p>
        </p:txBody>
      </p:sp>
      <p:sp>
        <p:nvSpPr>
          <p:cNvPr id="55299" name="Rectangle 3"/>
          <p:cNvSpPr>
            <a:spLocks noGrp="1" noChangeArrowheads="1"/>
          </p:cNvSpPr>
          <p:nvPr>
            <p:ph idx="1"/>
          </p:nvPr>
        </p:nvSpPr>
        <p:spPr>
          <a:xfrm>
            <a:off x="933451" y="2272710"/>
            <a:ext cx="16421100" cy="11257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Display the employee ID and job ID of all current and retired employees, sorted by job ID.</a:t>
            </a:r>
          </a:p>
        </p:txBody>
      </p:sp>
      <p:sp>
        <p:nvSpPr>
          <p:cNvPr id="55301" name="TextBox 7"/>
          <p:cNvSpPr txBox="1">
            <a:spLocks noChangeArrowheads="1"/>
          </p:cNvSpPr>
          <p:nvPr/>
        </p:nvSpPr>
        <p:spPr bwMode="auto">
          <a:xfrm>
            <a:off x="7110403" y="7992685"/>
            <a:ext cx="685800" cy="46166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sz="2400" dirty="0">
                <a:latin typeface="+mn-lt"/>
                <a:cs typeface="Oracle Sans" panose="020B0503020204020204" pitchFamily="34" charset="0"/>
              </a:rPr>
              <a:t>…</a:t>
            </a:r>
          </a:p>
        </p:txBody>
      </p:sp>
      <p:sp>
        <p:nvSpPr>
          <p:cNvPr id="8" name="Content Placeholder 2"/>
          <p:cNvSpPr txBox="1">
            <a:spLocks/>
          </p:cNvSpPr>
          <p:nvPr/>
        </p:nvSpPr>
        <p:spPr bwMode="gray">
          <a:xfrm>
            <a:off x="3418453" y="3232307"/>
            <a:ext cx="9162419" cy="193979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employees</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UNION</a:t>
            </a: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SELECT </a:t>
            </a:r>
            <a:r>
              <a:rPr lang="en-US" altLang="en-US" b="1" dirty="0" err="1">
                <a:solidFill>
                  <a:schemeClr val="tx1">
                    <a:lumMod val="75000"/>
                  </a:schemeClr>
                </a:solidFill>
                <a:latin typeface="Courier New" panose="02070309020205020404" pitchFamily="49" charset="0"/>
                <a:cs typeface="Oracle Sans" panose="020B0503020204020204" pitchFamily="34" charset="0"/>
              </a:rPr>
              <a:t>employee_id</a:t>
            </a:r>
            <a:r>
              <a:rPr lang="en-US" altLang="en-US" b="1" dirty="0">
                <a:solidFill>
                  <a:schemeClr val="tx1">
                    <a:lumMod val="75000"/>
                  </a:schemeClr>
                </a:solidFill>
                <a:latin typeface="Courier New" panose="02070309020205020404" pitchFamily="49" charset="0"/>
                <a:cs typeface="Oracle Sans" panose="020B0503020204020204" pitchFamily="34" charset="0"/>
              </a:rPr>
              <a:t>,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FROM   </a:t>
            </a:r>
            <a:r>
              <a:rPr lang="en-US" altLang="en-US" b="1" dirty="0" err="1">
                <a:solidFill>
                  <a:schemeClr val="tx1">
                    <a:lumMod val="75000"/>
                  </a:schemeClr>
                </a:solidFill>
                <a:latin typeface="Courier New" panose="02070309020205020404" pitchFamily="49" charset="0"/>
                <a:cs typeface="Oracle Sans" panose="020B0503020204020204" pitchFamily="34" charset="0"/>
              </a:rPr>
              <a:t>retired_employees</a:t>
            </a:r>
            <a:endParaRPr lang="en-US" altLang="en-US"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ORDER BY </a:t>
            </a:r>
            <a:r>
              <a:rPr lang="en-US" altLang="en-US" b="1" dirty="0" err="1">
                <a:solidFill>
                  <a:schemeClr val="tx1">
                    <a:lumMod val="75000"/>
                  </a:schemeClr>
                </a:solidFill>
                <a:latin typeface="Courier New" panose="02070309020205020404" pitchFamily="49" charset="0"/>
                <a:cs typeface="Oracle Sans" panose="020B0503020204020204" pitchFamily="34" charset="0"/>
              </a:rPr>
              <a:t>job_id</a:t>
            </a:r>
            <a:r>
              <a:rPr lang="en-US" altLang="en-US" b="1" dirty="0">
                <a:solidFill>
                  <a:schemeClr val="tx1">
                    <a:lumMod val="75000"/>
                  </a:schemeClr>
                </a:solidFill>
                <a:latin typeface="Courier New" panose="02070309020205020404" pitchFamily="49" charset="0"/>
                <a:cs typeface="Oracle Sans" panose="020B0503020204020204" pitchFamily="34" charset="0"/>
              </a:rPr>
              <a:t>;</a:t>
            </a:r>
          </a:p>
        </p:txBody>
      </p:sp>
      <p:pic>
        <p:nvPicPr>
          <p:cNvPr id="55305" name="Picture 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18453" y="5733656"/>
            <a:ext cx="3414888" cy="3600635"/>
          </a:xfrm>
          <a:prstGeom prst="rect">
            <a:avLst/>
          </a:prstGeom>
          <a:noFill/>
          <a:ln w="15875">
            <a:solidFill>
              <a:schemeClr val="tx1"/>
            </a:solidFill>
            <a:miter lim="800000"/>
            <a:headEnd/>
            <a:tailEnd/>
          </a:ln>
        </p:spPr>
      </p:pic>
      <p:grpSp>
        <p:nvGrpSpPr>
          <p:cNvPr id="6" name="Group 5">
            <a:extLst>
              <a:ext uri="{FF2B5EF4-FFF2-40B4-BE49-F238E27FC236}">
                <a16:creationId xmlns="" xmlns:a16="http://schemas.microsoft.com/office/drawing/2014/main" id="{DDE07BA6-5FC7-443E-8BA7-7BBDA75012FF}"/>
              </a:ext>
            </a:extLst>
          </p:cNvPr>
          <p:cNvGrpSpPr/>
          <p:nvPr/>
        </p:nvGrpSpPr>
        <p:grpSpPr>
          <a:xfrm>
            <a:off x="11826333" y="6223620"/>
            <a:ext cx="6481763" cy="2940806"/>
            <a:chOff x="11544299" y="6203195"/>
            <a:chExt cx="6481763" cy="2940806"/>
          </a:xfrm>
        </p:grpSpPr>
        <p:sp>
          <p:nvSpPr>
            <p:cNvPr id="9" name="Rectangle 8"/>
            <p:cNvSpPr/>
            <p:nvPr/>
          </p:nvSpPr>
          <p:spPr bwMode="auto">
            <a:xfrm rot="16200000" flipV="1">
              <a:off x="13911262" y="4432715"/>
              <a:ext cx="1747838" cy="64817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p:nvPr/>
          </p:nvSpPr>
          <p:spPr bwMode="auto">
            <a:xfrm>
              <a:off x="13009013" y="6203195"/>
              <a:ext cx="4343400" cy="2940806"/>
            </a:xfrm>
            <a:prstGeom prst="ellipse">
              <a:avLst/>
            </a:prstGeom>
            <a:solidFill>
              <a:schemeClr val="bg1"/>
            </a:solidFill>
            <a:ln w="28575" cap="flat" cmpd="sng" algn="ctr">
              <a:solidFill>
                <a:schemeClr val="accent6">
                  <a:lumMod val="20000"/>
                  <a:lumOff val="8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85434" y="6342002"/>
              <a:ext cx="3990558" cy="2663190"/>
            </a:xfrm>
            <a:prstGeom prst="ellipse">
              <a:avLst/>
            </a:prstGeom>
            <a:ln>
              <a:noFill/>
            </a:ln>
            <a:effectLst>
              <a:softEdge rad="112500"/>
            </a:effectLst>
          </p:spPr>
        </p:pic>
      </p:gr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6629" y="5733656"/>
            <a:ext cx="3243429" cy="2829072"/>
          </a:xfrm>
          <a:prstGeom prst="rect">
            <a:avLst/>
          </a:prstGeom>
          <a:ln>
            <a:solidFill>
              <a:schemeClr val="tx1"/>
            </a:solidFill>
          </a:ln>
        </p:spPr>
      </p:pic>
      <p:pic>
        <p:nvPicPr>
          <p:cNvPr id="14" name="Picture 13">
            <a:extLst>
              <a:ext uri="{FF2B5EF4-FFF2-40B4-BE49-F238E27FC236}">
                <a16:creationId xmlns="" xmlns:a16="http://schemas.microsoft.com/office/drawing/2014/main" id="{F2E4461A-D087-4095-8490-DBF1DB1B5E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943" y="751012"/>
            <a:ext cx="746922" cy="752668"/>
          </a:xfrm>
          <a:prstGeom prst="rect">
            <a:avLst/>
          </a:prstGeom>
        </p:spPr>
      </p:pic>
      <p:pic>
        <p:nvPicPr>
          <p:cNvPr id="17" name="Picture 16">
            <a:extLst>
              <a:ext uri="{FF2B5EF4-FFF2-40B4-BE49-F238E27FC236}">
                <a16:creationId xmlns="" xmlns:a16="http://schemas.microsoft.com/office/drawing/2014/main" id="{4C5D722F-2585-40FF-9191-3EDC479BBC6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65380" y="5733656"/>
            <a:ext cx="676011" cy="681211"/>
          </a:xfrm>
          <a:prstGeom prst="rect">
            <a:avLst/>
          </a:prstGeom>
        </p:spPr>
      </p:pic>
    </p:spTree>
    <p:custDataLst>
      <p:tags r:id="rId1"/>
    </p:custDataLst>
    <p:extLst>
      <p:ext uri="{BB962C8B-B14F-4D97-AF65-F5344CB8AC3E}">
        <p14:creationId xmlns:p14="http://schemas.microsoft.com/office/powerpoint/2010/main" val="2520235229"/>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63491" name="Rectangle 3"/>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this lesson, you should have learned how to use:</a:t>
            </a:r>
          </a:p>
          <a:p>
            <a:pPr lvl="1"/>
            <a:r>
              <a:rPr lang="en-US" altLang="en-US" dirty="0">
                <a:latin typeface="Courier New" panose="02070309020205020404" pitchFamily="49" charset="0"/>
                <a:cs typeface="Courier New" panose="02070309020205020404" pitchFamily="49" charset="0"/>
              </a:rPr>
              <a:t>UNION</a:t>
            </a:r>
            <a:r>
              <a:rPr lang="en-US" altLang="en-US" dirty="0">
                <a:latin typeface="+mn-lt"/>
                <a:cs typeface="Oracle Sans" panose="020B0503020204020204" pitchFamily="34" charset="0"/>
              </a:rPr>
              <a:t> to return all distinct rows</a:t>
            </a:r>
          </a:p>
          <a:p>
            <a:pPr lvl="1"/>
            <a:r>
              <a:rPr lang="en-US" altLang="en-US" dirty="0">
                <a:latin typeface="Courier New" panose="02070309020205020404" pitchFamily="49" charset="0"/>
                <a:cs typeface="Courier New" panose="02070309020205020404" pitchFamily="49" charset="0"/>
              </a:rPr>
              <a:t>UNION ALL</a:t>
            </a:r>
            <a:r>
              <a:rPr lang="en-US" altLang="en-US" dirty="0">
                <a:latin typeface="+mn-lt"/>
                <a:cs typeface="Oracle Sans" panose="020B0503020204020204" pitchFamily="34" charset="0"/>
              </a:rPr>
              <a:t> to return all rows, including duplicates</a:t>
            </a:r>
          </a:p>
          <a:p>
            <a:pPr lvl="1"/>
            <a:r>
              <a:rPr lang="en-US" altLang="en-US" dirty="0">
                <a:latin typeface="Courier New" panose="02070309020205020404" pitchFamily="49" charset="0"/>
                <a:cs typeface="Courier New" panose="02070309020205020404" pitchFamily="49" charset="0"/>
              </a:rPr>
              <a:t>INTERSECT</a:t>
            </a:r>
            <a:r>
              <a:rPr lang="en-US" altLang="en-US" dirty="0">
                <a:latin typeface="+mn-lt"/>
                <a:cs typeface="Oracle Sans" panose="020B0503020204020204" pitchFamily="34" charset="0"/>
              </a:rPr>
              <a:t> to return all rows that are shared by both queries</a:t>
            </a:r>
          </a:p>
          <a:p>
            <a:pPr lvl="1"/>
            <a:r>
              <a:rPr lang="en-US" altLang="en-US" dirty="0">
                <a:latin typeface="Courier New" panose="02070309020205020404" pitchFamily="49" charset="0"/>
                <a:cs typeface="Courier New" panose="02070309020205020404" pitchFamily="49" charset="0"/>
              </a:rPr>
              <a:t>MINUS</a:t>
            </a:r>
            <a:r>
              <a:rPr lang="en-US" altLang="en-US" dirty="0">
                <a:latin typeface="+mn-lt"/>
                <a:cs typeface="Oracle Sans" panose="020B0503020204020204" pitchFamily="34" charset="0"/>
              </a:rPr>
              <a:t> to return all distinct rows that are selected by the first query, but not by the second</a:t>
            </a:r>
          </a:p>
          <a:p>
            <a:pPr lvl="1"/>
            <a:r>
              <a:rPr lang="en-US" altLang="en-US" dirty="0">
                <a:latin typeface="Courier New" panose="02070309020205020404" pitchFamily="49" charset="0"/>
                <a:cs typeface="Courier New" panose="02070309020205020404" pitchFamily="49" charset="0"/>
              </a:rPr>
              <a:t>ORDER BY </a:t>
            </a:r>
            <a:r>
              <a:rPr lang="en-US" altLang="en-US" dirty="0">
                <a:latin typeface="+mn-lt"/>
                <a:cs typeface="Oracle Sans" panose="020B0503020204020204" pitchFamily="34" charset="0"/>
              </a:rPr>
              <a:t>only at the very end of the statement</a:t>
            </a:r>
          </a:p>
        </p:txBody>
      </p:sp>
    </p:spTree>
    <p:custDataLst>
      <p:tags r:id="rId1"/>
    </p:custDataLst>
    <p:extLst>
      <p:ext uri="{BB962C8B-B14F-4D97-AF65-F5344CB8AC3E}">
        <p14:creationId xmlns:p14="http://schemas.microsoft.com/office/powerpoint/2010/main" val="1688506720"/>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Practice 9: Overview</a:t>
            </a:r>
          </a:p>
        </p:txBody>
      </p:sp>
      <p:sp>
        <p:nvSpPr>
          <p:cNvPr id="65539" name="Rectangle 3"/>
          <p:cNvSpPr>
            <a:spLocks noGrp="1" noChangeArrowheads="1"/>
          </p:cNvSpPr>
          <p:nvPr>
            <p:ph idx="1"/>
          </p:nvPr>
        </p:nvSpPr>
        <p:spPr>
          <a:xfrm>
            <a:off x="933451" y="2272710"/>
            <a:ext cx="8930629" cy="222105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In this practice, you create reports by using:</a:t>
            </a:r>
          </a:p>
          <a:p>
            <a:pPr lvl="1"/>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UNION </a:t>
            </a:r>
            <a:r>
              <a:rPr lang="en-US" altLang="en-US" dirty="0">
                <a:latin typeface="+mn-lt"/>
                <a:cs typeface="Oracle Sans" panose="020B0503020204020204" pitchFamily="34" charset="0"/>
              </a:rPr>
              <a:t>operator</a:t>
            </a:r>
          </a:p>
          <a:p>
            <a:pPr lvl="1"/>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INTERSECT</a:t>
            </a:r>
            <a:r>
              <a:rPr lang="en-US" altLang="en-US" dirty="0">
                <a:latin typeface="+mn-lt"/>
                <a:cs typeface="Oracle Sans" panose="020B0503020204020204" pitchFamily="34" charset="0"/>
              </a:rPr>
              <a:t> operator</a:t>
            </a:r>
          </a:p>
          <a:p>
            <a:pPr lvl="1"/>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MINUS</a:t>
            </a:r>
            <a:r>
              <a:rPr lang="en-US" altLang="en-US" dirty="0">
                <a:latin typeface="+mn-lt"/>
                <a:cs typeface="Oracle Sans" panose="020B0503020204020204" pitchFamily="34" charset="0"/>
              </a:rPr>
              <a:t> operator</a:t>
            </a:r>
          </a:p>
        </p:txBody>
      </p:sp>
      <p:grpSp>
        <p:nvGrpSpPr>
          <p:cNvPr id="4" name="Group 3">
            <a:extLst>
              <a:ext uri="{FF2B5EF4-FFF2-40B4-BE49-F238E27FC236}">
                <a16:creationId xmlns="" xmlns:a16="http://schemas.microsoft.com/office/drawing/2014/main" id="{10A89417-FD2F-4702-A20D-B8045EACC332}"/>
              </a:ext>
            </a:extLst>
          </p:cNvPr>
          <p:cNvGrpSpPr/>
          <p:nvPr/>
        </p:nvGrpSpPr>
        <p:grpSpPr>
          <a:xfrm>
            <a:off x="12722045" y="5431532"/>
            <a:ext cx="5567363" cy="2577087"/>
            <a:chOff x="12458700" y="6400800"/>
            <a:chExt cx="5567363" cy="2577087"/>
          </a:xfrm>
        </p:grpSpPr>
        <p:sp>
          <p:nvSpPr>
            <p:cNvPr id="7" name="Rectangle 6"/>
            <p:cNvSpPr/>
            <p:nvPr/>
          </p:nvSpPr>
          <p:spPr bwMode="auto">
            <a:xfrm rot="16200000" flipV="1">
              <a:off x="14368463" y="4902994"/>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grpSp>
    </p:spTree>
    <p:custDataLst>
      <p:tags r:id="rId1"/>
    </p:custDataLst>
    <p:extLst>
      <p:ext uri="{BB962C8B-B14F-4D97-AF65-F5344CB8AC3E}">
        <p14:creationId xmlns:p14="http://schemas.microsoft.com/office/powerpoint/2010/main" val="343871817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828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0243" name="Rectangle 3"/>
          <p:cNvSpPr>
            <a:spLocks noGrp="1" noChangeArrowheads="1"/>
          </p:cNvSpPr>
          <p:nvPr>
            <p:ph idx="1"/>
          </p:nvPr>
        </p:nvSpPr>
        <p:spPr>
          <a:xfrm>
            <a:off x="933451" y="2277926"/>
            <a:ext cx="9650709"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Set operators: Types and guidelines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Tables used in this lesson</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t>
            </a:r>
            <a:r>
              <a:rPr lang="en-US" altLang="en-US" dirty="0">
                <a:solidFill>
                  <a:schemeClr val="tx1">
                    <a:lumMod val="50000"/>
                    <a:lumOff val="50000"/>
                  </a:schemeClr>
                </a:solidFill>
                <a:latin typeface="+mn-lt"/>
                <a:cs typeface="Oracle Sans" panose="020B0503020204020204" pitchFamily="34" charset="0"/>
              </a:rPr>
              <a:t>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ALL</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INTERSECT</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MINUS</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Matching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Oracle Sans" panose="020B0503020204020204" pitchFamily="34" charset="0"/>
              </a:rPr>
              <a:t> statements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ORDER BY </a:t>
            </a:r>
            <a:r>
              <a:rPr lang="en-US" altLang="en-US" dirty="0">
                <a:solidFill>
                  <a:schemeClr val="tx1">
                    <a:lumMod val="50000"/>
                    <a:lumOff val="50000"/>
                  </a:schemeClr>
                </a:solidFill>
                <a:latin typeface="+mn-lt"/>
                <a:cs typeface="Oracle Sans" panose="020B0503020204020204" pitchFamily="34" charset="0"/>
              </a:rPr>
              <a:t>clause in set operations</a:t>
            </a:r>
          </a:p>
        </p:txBody>
      </p:sp>
      <p:grpSp>
        <p:nvGrpSpPr>
          <p:cNvPr id="4" name="Group 3"/>
          <p:cNvGrpSpPr/>
          <p:nvPr/>
        </p:nvGrpSpPr>
        <p:grpSpPr>
          <a:xfrm>
            <a:off x="13752511" y="6446047"/>
            <a:ext cx="4535489" cy="2500313"/>
            <a:chOff x="6098116" y="4297363"/>
            <a:chExt cx="3023659" cy="1666875"/>
          </a:xfrm>
        </p:grpSpPr>
        <p:sp>
          <p:nvSpPr>
            <p:cNvPr id="5" name="Rectangle 4"/>
            <p:cNvSpPr/>
            <p:nvPr/>
          </p:nvSpPr>
          <p:spPr bwMode="auto">
            <a:xfrm rot="16200000" flipV="1">
              <a:off x="7027333" y="3566583"/>
              <a:ext cx="1165225" cy="302365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9276005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Set Operators</a:t>
            </a:r>
          </a:p>
        </p:txBody>
      </p:sp>
      <p:grpSp>
        <p:nvGrpSpPr>
          <p:cNvPr id="2" name="Group 1">
            <a:extLst>
              <a:ext uri="{FF2B5EF4-FFF2-40B4-BE49-F238E27FC236}">
                <a16:creationId xmlns="" xmlns:a16="http://schemas.microsoft.com/office/drawing/2014/main" id="{3E093D61-FAD3-4C2A-8A86-03A4789C008E}"/>
              </a:ext>
            </a:extLst>
          </p:cNvPr>
          <p:cNvGrpSpPr/>
          <p:nvPr/>
        </p:nvGrpSpPr>
        <p:grpSpPr>
          <a:xfrm>
            <a:off x="1691172" y="2191172"/>
            <a:ext cx="14905656" cy="7088784"/>
            <a:chOff x="1799184" y="2191172"/>
            <a:chExt cx="14905656" cy="7088784"/>
          </a:xfrm>
        </p:grpSpPr>
        <p:sp>
          <p:nvSpPr>
            <p:cNvPr id="33" name="Rounded Rectangle 32"/>
            <p:cNvSpPr/>
            <p:nvPr/>
          </p:nvSpPr>
          <p:spPr bwMode="auto">
            <a:xfrm flipH="1">
              <a:off x="1799184" y="7619752"/>
              <a:ext cx="14905656" cy="1660204"/>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2" name="Rounded Rectangle 31"/>
            <p:cNvSpPr/>
            <p:nvPr/>
          </p:nvSpPr>
          <p:spPr bwMode="auto">
            <a:xfrm flipH="1">
              <a:off x="1799184" y="4927476"/>
              <a:ext cx="14905656" cy="1660204"/>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0" name="Rounded Rectangle 29"/>
            <p:cNvSpPr/>
            <p:nvPr/>
          </p:nvSpPr>
          <p:spPr bwMode="auto">
            <a:xfrm flipH="1">
              <a:off x="1799184" y="2233225"/>
              <a:ext cx="14905656" cy="1660204"/>
            </a:xfrm>
            <a:prstGeom prst="roundRect">
              <a:avLst>
                <a:gd name="adj" fmla="val 16432"/>
              </a:avLst>
            </a:prstGeom>
            <a:gradFill flip="none" rotWithShape="1">
              <a:gsLst>
                <a:gs pos="100000">
                  <a:srgbClr val="F6F8F8"/>
                </a:gs>
                <a:gs pos="0">
                  <a:schemeClr val="bg1"/>
                </a:gs>
              </a:gsLst>
              <a:lin ang="2700000" scaled="1"/>
              <a:tileRect/>
            </a:gradFill>
            <a:ln w="28575" cap="flat" cmpd="sng" algn="ctr">
              <a:solidFill>
                <a:schemeClr val="bg1">
                  <a:lumMod val="95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2292" name="Rectangle 3"/>
            <p:cNvSpPr>
              <a:spLocks noChangeArrowheads="1"/>
            </p:cNvSpPr>
            <p:nvPr/>
          </p:nvSpPr>
          <p:spPr bwMode="auto">
            <a:xfrm>
              <a:off x="11342387" y="2739680"/>
              <a:ext cx="4282333" cy="6472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dirty="0">
                  <a:latin typeface="Courier New" pitchFamily="49" charset="0"/>
                  <a:cs typeface="Oracle Sans" panose="020B0503020204020204" pitchFamily="34" charset="0"/>
                </a:rPr>
                <a:t>UNION</a:t>
              </a:r>
              <a:r>
                <a:rPr lang="en-US" altLang="en-US" sz="3300" dirty="0">
                  <a:latin typeface="Oracle Sans" panose="020B0503020204020204" pitchFamily="34" charset="0"/>
                  <a:cs typeface="Oracle Sans" panose="020B0503020204020204" pitchFamily="34" charset="0"/>
                </a:rPr>
                <a:t>/</a:t>
              </a:r>
              <a:r>
                <a:rPr lang="en-US" altLang="en-US" sz="3300" dirty="0">
                  <a:latin typeface="Courier New" pitchFamily="49" charset="0"/>
                  <a:cs typeface="Oracle Sans" panose="020B0503020204020204" pitchFamily="34" charset="0"/>
                </a:rPr>
                <a:t>UNION</a:t>
              </a:r>
              <a:r>
                <a:rPr lang="en-US" altLang="en-US" sz="3300" dirty="0">
                  <a:latin typeface="Oracle Sans" panose="020B0503020204020204" pitchFamily="34" charset="0"/>
                  <a:cs typeface="Oracle Sans" panose="020B0503020204020204" pitchFamily="34" charset="0"/>
                </a:rPr>
                <a:t> </a:t>
              </a:r>
              <a:r>
                <a:rPr lang="en-US" altLang="en-US" sz="3300" dirty="0">
                  <a:latin typeface="Courier New" pitchFamily="49" charset="0"/>
                  <a:cs typeface="Oracle Sans" panose="020B0503020204020204" pitchFamily="34" charset="0"/>
                </a:rPr>
                <a:t>ALL</a:t>
              </a:r>
            </a:p>
          </p:txBody>
        </p:sp>
        <p:sp>
          <p:nvSpPr>
            <p:cNvPr id="12293" name="Rectangle 4"/>
            <p:cNvSpPr>
              <a:spLocks noChangeArrowheads="1"/>
            </p:cNvSpPr>
            <p:nvPr/>
          </p:nvSpPr>
          <p:spPr bwMode="auto">
            <a:xfrm>
              <a:off x="3686848" y="2191172"/>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A</a:t>
              </a:r>
            </a:p>
          </p:txBody>
        </p:sp>
        <p:sp>
          <p:nvSpPr>
            <p:cNvPr id="12294" name="Rectangle 5"/>
            <p:cNvSpPr>
              <a:spLocks noChangeArrowheads="1"/>
            </p:cNvSpPr>
            <p:nvPr/>
          </p:nvSpPr>
          <p:spPr bwMode="auto">
            <a:xfrm>
              <a:off x="5056067" y="2210222"/>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B</a:t>
              </a:r>
            </a:p>
          </p:txBody>
        </p:sp>
        <p:sp>
          <p:nvSpPr>
            <p:cNvPr id="12315" name="Oval 7"/>
            <p:cNvSpPr>
              <a:spLocks noChangeArrowheads="1"/>
            </p:cNvSpPr>
            <p:nvPr/>
          </p:nvSpPr>
          <p:spPr bwMode="gray">
            <a:xfrm>
              <a:off x="3302916" y="2542228"/>
              <a:ext cx="1259862" cy="1284966"/>
            </a:xfrm>
            <a:prstGeom prst="ellipse">
              <a:avLst/>
            </a:prstGeom>
            <a:solidFill>
              <a:srgbClr val="FFFF00"/>
            </a:solidFill>
            <a:ln w="28575">
              <a:solidFill>
                <a:schemeClr val="bg1"/>
              </a:solidFill>
              <a:round/>
              <a:headEnd/>
              <a:tailEnd/>
            </a:ln>
            <a:effectLst/>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12316" name="Oval 8"/>
            <p:cNvSpPr>
              <a:spLocks noChangeArrowheads="1"/>
            </p:cNvSpPr>
            <p:nvPr/>
          </p:nvSpPr>
          <p:spPr bwMode="gray">
            <a:xfrm>
              <a:off x="4684041" y="2542228"/>
              <a:ext cx="1259862" cy="1284966"/>
            </a:xfrm>
            <a:prstGeom prst="ellipse">
              <a:avLst/>
            </a:prstGeom>
            <a:solidFill>
              <a:srgbClr val="FFFF00"/>
            </a:solidFill>
            <a:ln w="28575">
              <a:solidFill>
                <a:schemeClr val="bg1"/>
              </a:solidFill>
              <a:round/>
              <a:headEnd/>
              <a:tailEnd/>
            </a:ln>
            <a:effectLst/>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grpSp>
          <p:nvGrpSpPr>
            <p:cNvPr id="12296" name="Group 9"/>
            <p:cNvGrpSpPr>
              <a:grpSpLocks/>
            </p:cNvGrpSpPr>
            <p:nvPr/>
          </p:nvGrpSpPr>
          <p:grpSpPr bwMode="auto">
            <a:xfrm>
              <a:off x="6968857" y="2538306"/>
              <a:ext cx="2136903" cy="1292811"/>
              <a:chOff x="3744" y="912"/>
              <a:chExt cx="1362" cy="824"/>
            </a:xfrm>
          </p:grpSpPr>
          <p:sp>
            <p:nvSpPr>
              <p:cNvPr id="12312" name="Oval 10"/>
              <p:cNvSpPr>
                <a:spLocks noChangeArrowheads="1"/>
              </p:cNvSpPr>
              <p:nvPr/>
            </p:nvSpPr>
            <p:spPr bwMode="gray">
              <a:xfrm>
                <a:off x="3744" y="912"/>
                <a:ext cx="803" cy="819"/>
              </a:xfrm>
              <a:prstGeom prst="ellipse">
                <a:avLst/>
              </a:prstGeom>
              <a:solidFill>
                <a:srgbClr val="FFFF00"/>
              </a:solidFill>
              <a:ln w="28575">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12313" name="Oval 11"/>
              <p:cNvSpPr>
                <a:spLocks noChangeArrowheads="1"/>
              </p:cNvSpPr>
              <p:nvPr/>
            </p:nvSpPr>
            <p:spPr bwMode="gray">
              <a:xfrm>
                <a:off x="4303" y="917"/>
                <a:ext cx="803" cy="819"/>
              </a:xfrm>
              <a:prstGeom prst="ellipse">
                <a:avLst/>
              </a:prstGeom>
              <a:solidFill>
                <a:srgbClr val="FFFF00"/>
              </a:solidFill>
              <a:ln w="28575">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12314" name="Freeform 12"/>
              <p:cNvSpPr>
                <a:spLocks/>
              </p:cNvSpPr>
              <p:nvPr/>
            </p:nvSpPr>
            <p:spPr bwMode="gray">
              <a:xfrm>
                <a:off x="4288" y="1028"/>
                <a:ext cx="281" cy="608"/>
              </a:xfrm>
              <a:custGeom>
                <a:avLst/>
                <a:gdLst>
                  <a:gd name="T0" fmla="*/ 156 w 281"/>
                  <a:gd name="T1" fmla="*/ 13 h 608"/>
                  <a:gd name="T2" fmla="*/ 178 w 281"/>
                  <a:gd name="T3" fmla="*/ 35 h 608"/>
                  <a:gd name="T4" fmla="*/ 198 w 281"/>
                  <a:gd name="T5" fmla="*/ 59 h 608"/>
                  <a:gd name="T6" fmla="*/ 216 w 281"/>
                  <a:gd name="T7" fmla="*/ 85 h 608"/>
                  <a:gd name="T8" fmla="*/ 232 w 281"/>
                  <a:gd name="T9" fmla="*/ 112 h 608"/>
                  <a:gd name="T10" fmla="*/ 246 w 281"/>
                  <a:gd name="T11" fmla="*/ 141 h 608"/>
                  <a:gd name="T12" fmla="*/ 258 w 281"/>
                  <a:gd name="T13" fmla="*/ 171 h 608"/>
                  <a:gd name="T14" fmla="*/ 267 w 281"/>
                  <a:gd name="T15" fmla="*/ 202 h 608"/>
                  <a:gd name="T16" fmla="*/ 274 w 281"/>
                  <a:gd name="T17" fmla="*/ 235 h 608"/>
                  <a:gd name="T18" fmla="*/ 278 w 281"/>
                  <a:gd name="T19" fmla="*/ 268 h 608"/>
                  <a:gd name="T20" fmla="*/ 280 w 281"/>
                  <a:gd name="T21" fmla="*/ 303 h 608"/>
                  <a:gd name="T22" fmla="*/ 278 w 281"/>
                  <a:gd name="T23" fmla="*/ 337 h 608"/>
                  <a:gd name="T24" fmla="*/ 274 w 281"/>
                  <a:gd name="T25" fmla="*/ 370 h 608"/>
                  <a:gd name="T26" fmla="*/ 267 w 281"/>
                  <a:gd name="T27" fmla="*/ 403 h 608"/>
                  <a:gd name="T28" fmla="*/ 258 w 281"/>
                  <a:gd name="T29" fmla="*/ 434 h 608"/>
                  <a:gd name="T30" fmla="*/ 245 w 281"/>
                  <a:gd name="T31" fmla="*/ 464 h 608"/>
                  <a:gd name="T32" fmla="*/ 232 w 281"/>
                  <a:gd name="T33" fmla="*/ 493 h 608"/>
                  <a:gd name="T34" fmla="*/ 215 w 281"/>
                  <a:gd name="T35" fmla="*/ 521 h 608"/>
                  <a:gd name="T36" fmla="*/ 197 w 281"/>
                  <a:gd name="T37" fmla="*/ 546 h 608"/>
                  <a:gd name="T38" fmla="*/ 177 w 281"/>
                  <a:gd name="T39" fmla="*/ 570 h 608"/>
                  <a:gd name="T40" fmla="*/ 155 w 281"/>
                  <a:gd name="T41" fmla="*/ 593 h 608"/>
                  <a:gd name="T42" fmla="*/ 131 w 281"/>
                  <a:gd name="T43" fmla="*/ 600 h 608"/>
                  <a:gd name="T44" fmla="*/ 109 w 281"/>
                  <a:gd name="T45" fmla="*/ 578 h 608"/>
                  <a:gd name="T46" fmla="*/ 88 w 281"/>
                  <a:gd name="T47" fmla="*/ 554 h 608"/>
                  <a:gd name="T48" fmla="*/ 69 w 281"/>
                  <a:gd name="T49" fmla="*/ 530 h 608"/>
                  <a:gd name="T50" fmla="*/ 53 w 281"/>
                  <a:gd name="T51" fmla="*/ 503 h 608"/>
                  <a:gd name="T52" fmla="*/ 37 w 281"/>
                  <a:gd name="T53" fmla="*/ 475 h 608"/>
                  <a:gd name="T54" fmla="*/ 25 w 281"/>
                  <a:gd name="T55" fmla="*/ 444 h 608"/>
                  <a:gd name="T56" fmla="*/ 16 w 281"/>
                  <a:gd name="T57" fmla="*/ 414 h 608"/>
                  <a:gd name="T58" fmla="*/ 7 w 281"/>
                  <a:gd name="T59" fmla="*/ 381 h 608"/>
                  <a:gd name="T60" fmla="*/ 2 w 281"/>
                  <a:gd name="T61" fmla="*/ 348 h 608"/>
                  <a:gd name="T62" fmla="*/ 0 w 281"/>
                  <a:gd name="T63" fmla="*/ 314 h 608"/>
                  <a:gd name="T64" fmla="*/ 0 w 281"/>
                  <a:gd name="T65" fmla="*/ 280 h 608"/>
                  <a:gd name="T66" fmla="*/ 3 w 281"/>
                  <a:gd name="T67" fmla="*/ 247 h 608"/>
                  <a:gd name="T68" fmla="*/ 10 w 281"/>
                  <a:gd name="T69" fmla="*/ 214 h 608"/>
                  <a:gd name="T70" fmla="*/ 19 w 281"/>
                  <a:gd name="T71" fmla="*/ 182 h 608"/>
                  <a:gd name="T72" fmla="*/ 30 w 281"/>
                  <a:gd name="T73" fmla="*/ 151 h 608"/>
                  <a:gd name="T74" fmla="*/ 43 w 281"/>
                  <a:gd name="T75" fmla="*/ 121 h 608"/>
                  <a:gd name="T76" fmla="*/ 58 w 281"/>
                  <a:gd name="T77" fmla="*/ 94 h 608"/>
                  <a:gd name="T78" fmla="*/ 76 w 281"/>
                  <a:gd name="T79" fmla="*/ 67 h 608"/>
                  <a:gd name="T80" fmla="*/ 95 w 281"/>
                  <a:gd name="T81" fmla="*/ 43 h 608"/>
                  <a:gd name="T82" fmla="*/ 117 w 281"/>
                  <a:gd name="T83" fmla="*/ 20 h 608"/>
                  <a:gd name="T84" fmla="*/ 140 w 281"/>
                  <a:gd name="T85" fmla="*/ 0 h 6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1"/>
                  <a:gd name="T130" fmla="*/ 0 h 608"/>
                  <a:gd name="T131" fmla="*/ 281 w 281"/>
                  <a:gd name="T132" fmla="*/ 608 h 6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1" h="608">
                    <a:moveTo>
                      <a:pt x="140" y="0"/>
                    </a:moveTo>
                    <a:lnTo>
                      <a:pt x="148" y="6"/>
                    </a:lnTo>
                    <a:lnTo>
                      <a:pt x="156" y="13"/>
                    </a:lnTo>
                    <a:lnTo>
                      <a:pt x="164" y="20"/>
                    </a:lnTo>
                    <a:lnTo>
                      <a:pt x="171" y="27"/>
                    </a:lnTo>
                    <a:lnTo>
                      <a:pt x="178" y="35"/>
                    </a:lnTo>
                    <a:lnTo>
                      <a:pt x="184" y="43"/>
                    </a:lnTo>
                    <a:lnTo>
                      <a:pt x="192" y="51"/>
                    </a:lnTo>
                    <a:lnTo>
                      <a:pt x="198" y="59"/>
                    </a:lnTo>
                    <a:lnTo>
                      <a:pt x="204" y="67"/>
                    </a:lnTo>
                    <a:lnTo>
                      <a:pt x="210" y="76"/>
                    </a:lnTo>
                    <a:lnTo>
                      <a:pt x="216" y="85"/>
                    </a:lnTo>
                    <a:lnTo>
                      <a:pt x="222" y="94"/>
                    </a:lnTo>
                    <a:lnTo>
                      <a:pt x="227" y="103"/>
                    </a:lnTo>
                    <a:lnTo>
                      <a:pt x="232" y="112"/>
                    </a:lnTo>
                    <a:lnTo>
                      <a:pt x="237" y="121"/>
                    </a:lnTo>
                    <a:lnTo>
                      <a:pt x="242" y="131"/>
                    </a:lnTo>
                    <a:lnTo>
                      <a:pt x="246" y="141"/>
                    </a:lnTo>
                    <a:lnTo>
                      <a:pt x="250" y="151"/>
                    </a:lnTo>
                    <a:lnTo>
                      <a:pt x="254" y="161"/>
                    </a:lnTo>
                    <a:lnTo>
                      <a:pt x="258" y="171"/>
                    </a:lnTo>
                    <a:lnTo>
                      <a:pt x="261" y="181"/>
                    </a:lnTo>
                    <a:lnTo>
                      <a:pt x="264" y="192"/>
                    </a:lnTo>
                    <a:lnTo>
                      <a:pt x="267" y="202"/>
                    </a:lnTo>
                    <a:lnTo>
                      <a:pt x="270" y="213"/>
                    </a:lnTo>
                    <a:lnTo>
                      <a:pt x="272" y="224"/>
                    </a:lnTo>
                    <a:lnTo>
                      <a:pt x="274" y="235"/>
                    </a:lnTo>
                    <a:lnTo>
                      <a:pt x="276" y="246"/>
                    </a:lnTo>
                    <a:lnTo>
                      <a:pt x="277" y="258"/>
                    </a:lnTo>
                    <a:lnTo>
                      <a:pt x="278" y="268"/>
                    </a:lnTo>
                    <a:lnTo>
                      <a:pt x="279" y="279"/>
                    </a:lnTo>
                    <a:lnTo>
                      <a:pt x="280" y="291"/>
                    </a:lnTo>
                    <a:lnTo>
                      <a:pt x="280" y="303"/>
                    </a:lnTo>
                    <a:lnTo>
                      <a:pt x="280" y="314"/>
                    </a:lnTo>
                    <a:lnTo>
                      <a:pt x="279" y="326"/>
                    </a:lnTo>
                    <a:lnTo>
                      <a:pt x="278" y="337"/>
                    </a:lnTo>
                    <a:lnTo>
                      <a:pt x="277" y="348"/>
                    </a:lnTo>
                    <a:lnTo>
                      <a:pt x="276" y="359"/>
                    </a:lnTo>
                    <a:lnTo>
                      <a:pt x="274" y="370"/>
                    </a:lnTo>
                    <a:lnTo>
                      <a:pt x="272" y="381"/>
                    </a:lnTo>
                    <a:lnTo>
                      <a:pt x="270" y="392"/>
                    </a:lnTo>
                    <a:lnTo>
                      <a:pt x="267" y="403"/>
                    </a:lnTo>
                    <a:lnTo>
                      <a:pt x="264" y="413"/>
                    </a:lnTo>
                    <a:lnTo>
                      <a:pt x="261" y="424"/>
                    </a:lnTo>
                    <a:lnTo>
                      <a:pt x="258" y="434"/>
                    </a:lnTo>
                    <a:lnTo>
                      <a:pt x="254" y="444"/>
                    </a:lnTo>
                    <a:lnTo>
                      <a:pt x="250" y="454"/>
                    </a:lnTo>
                    <a:lnTo>
                      <a:pt x="245" y="464"/>
                    </a:lnTo>
                    <a:lnTo>
                      <a:pt x="242" y="475"/>
                    </a:lnTo>
                    <a:lnTo>
                      <a:pt x="236" y="484"/>
                    </a:lnTo>
                    <a:lnTo>
                      <a:pt x="232" y="493"/>
                    </a:lnTo>
                    <a:lnTo>
                      <a:pt x="226" y="502"/>
                    </a:lnTo>
                    <a:lnTo>
                      <a:pt x="221" y="512"/>
                    </a:lnTo>
                    <a:lnTo>
                      <a:pt x="215" y="521"/>
                    </a:lnTo>
                    <a:lnTo>
                      <a:pt x="210" y="529"/>
                    </a:lnTo>
                    <a:lnTo>
                      <a:pt x="203" y="537"/>
                    </a:lnTo>
                    <a:lnTo>
                      <a:pt x="197" y="546"/>
                    </a:lnTo>
                    <a:lnTo>
                      <a:pt x="191" y="554"/>
                    </a:lnTo>
                    <a:lnTo>
                      <a:pt x="184" y="563"/>
                    </a:lnTo>
                    <a:lnTo>
                      <a:pt x="177" y="570"/>
                    </a:lnTo>
                    <a:lnTo>
                      <a:pt x="170" y="578"/>
                    </a:lnTo>
                    <a:lnTo>
                      <a:pt x="162" y="585"/>
                    </a:lnTo>
                    <a:lnTo>
                      <a:pt x="155" y="593"/>
                    </a:lnTo>
                    <a:lnTo>
                      <a:pt x="147" y="600"/>
                    </a:lnTo>
                    <a:lnTo>
                      <a:pt x="139" y="607"/>
                    </a:lnTo>
                    <a:lnTo>
                      <a:pt x="131" y="600"/>
                    </a:lnTo>
                    <a:lnTo>
                      <a:pt x="123" y="593"/>
                    </a:lnTo>
                    <a:lnTo>
                      <a:pt x="116" y="585"/>
                    </a:lnTo>
                    <a:lnTo>
                      <a:pt x="109" y="578"/>
                    </a:lnTo>
                    <a:lnTo>
                      <a:pt x="102" y="570"/>
                    </a:lnTo>
                    <a:lnTo>
                      <a:pt x="95" y="563"/>
                    </a:lnTo>
                    <a:lnTo>
                      <a:pt x="88" y="554"/>
                    </a:lnTo>
                    <a:lnTo>
                      <a:pt x="82" y="546"/>
                    </a:lnTo>
                    <a:lnTo>
                      <a:pt x="76" y="537"/>
                    </a:lnTo>
                    <a:lnTo>
                      <a:pt x="69" y="530"/>
                    </a:lnTo>
                    <a:lnTo>
                      <a:pt x="63" y="521"/>
                    </a:lnTo>
                    <a:lnTo>
                      <a:pt x="58" y="512"/>
                    </a:lnTo>
                    <a:lnTo>
                      <a:pt x="53" y="503"/>
                    </a:lnTo>
                    <a:lnTo>
                      <a:pt x="47" y="493"/>
                    </a:lnTo>
                    <a:lnTo>
                      <a:pt x="43" y="484"/>
                    </a:lnTo>
                    <a:lnTo>
                      <a:pt x="37" y="475"/>
                    </a:lnTo>
                    <a:lnTo>
                      <a:pt x="34" y="464"/>
                    </a:lnTo>
                    <a:lnTo>
                      <a:pt x="29" y="455"/>
                    </a:lnTo>
                    <a:lnTo>
                      <a:pt x="25" y="444"/>
                    </a:lnTo>
                    <a:lnTo>
                      <a:pt x="22" y="434"/>
                    </a:lnTo>
                    <a:lnTo>
                      <a:pt x="18" y="424"/>
                    </a:lnTo>
                    <a:lnTo>
                      <a:pt x="16" y="414"/>
                    </a:lnTo>
                    <a:lnTo>
                      <a:pt x="12" y="403"/>
                    </a:lnTo>
                    <a:lnTo>
                      <a:pt x="10" y="392"/>
                    </a:lnTo>
                    <a:lnTo>
                      <a:pt x="7" y="381"/>
                    </a:lnTo>
                    <a:lnTo>
                      <a:pt x="5" y="370"/>
                    </a:lnTo>
                    <a:lnTo>
                      <a:pt x="3" y="359"/>
                    </a:lnTo>
                    <a:lnTo>
                      <a:pt x="2" y="348"/>
                    </a:lnTo>
                    <a:lnTo>
                      <a:pt x="1" y="338"/>
                    </a:lnTo>
                    <a:lnTo>
                      <a:pt x="0" y="326"/>
                    </a:lnTo>
                    <a:lnTo>
                      <a:pt x="0" y="314"/>
                    </a:lnTo>
                    <a:lnTo>
                      <a:pt x="0" y="303"/>
                    </a:lnTo>
                    <a:lnTo>
                      <a:pt x="0" y="292"/>
                    </a:lnTo>
                    <a:lnTo>
                      <a:pt x="0" y="280"/>
                    </a:lnTo>
                    <a:lnTo>
                      <a:pt x="1" y="268"/>
                    </a:lnTo>
                    <a:lnTo>
                      <a:pt x="2" y="258"/>
                    </a:lnTo>
                    <a:lnTo>
                      <a:pt x="3" y="247"/>
                    </a:lnTo>
                    <a:lnTo>
                      <a:pt x="5" y="236"/>
                    </a:lnTo>
                    <a:lnTo>
                      <a:pt x="7" y="225"/>
                    </a:lnTo>
                    <a:lnTo>
                      <a:pt x="10" y="214"/>
                    </a:lnTo>
                    <a:lnTo>
                      <a:pt x="12" y="203"/>
                    </a:lnTo>
                    <a:lnTo>
                      <a:pt x="16" y="192"/>
                    </a:lnTo>
                    <a:lnTo>
                      <a:pt x="19" y="182"/>
                    </a:lnTo>
                    <a:lnTo>
                      <a:pt x="22" y="172"/>
                    </a:lnTo>
                    <a:lnTo>
                      <a:pt x="26" y="162"/>
                    </a:lnTo>
                    <a:lnTo>
                      <a:pt x="30" y="151"/>
                    </a:lnTo>
                    <a:lnTo>
                      <a:pt x="34" y="142"/>
                    </a:lnTo>
                    <a:lnTo>
                      <a:pt x="37" y="131"/>
                    </a:lnTo>
                    <a:lnTo>
                      <a:pt x="43" y="121"/>
                    </a:lnTo>
                    <a:lnTo>
                      <a:pt x="48" y="112"/>
                    </a:lnTo>
                    <a:lnTo>
                      <a:pt x="53" y="103"/>
                    </a:lnTo>
                    <a:lnTo>
                      <a:pt x="58" y="94"/>
                    </a:lnTo>
                    <a:lnTo>
                      <a:pt x="64" y="85"/>
                    </a:lnTo>
                    <a:lnTo>
                      <a:pt x="69" y="76"/>
                    </a:lnTo>
                    <a:lnTo>
                      <a:pt x="76" y="67"/>
                    </a:lnTo>
                    <a:lnTo>
                      <a:pt x="82" y="59"/>
                    </a:lnTo>
                    <a:lnTo>
                      <a:pt x="89" y="51"/>
                    </a:lnTo>
                    <a:lnTo>
                      <a:pt x="95" y="43"/>
                    </a:lnTo>
                    <a:lnTo>
                      <a:pt x="103" y="35"/>
                    </a:lnTo>
                    <a:lnTo>
                      <a:pt x="110" y="27"/>
                    </a:lnTo>
                    <a:lnTo>
                      <a:pt x="117" y="20"/>
                    </a:lnTo>
                    <a:lnTo>
                      <a:pt x="125" y="13"/>
                    </a:lnTo>
                    <a:lnTo>
                      <a:pt x="133" y="6"/>
                    </a:lnTo>
                    <a:lnTo>
                      <a:pt x="140" y="0"/>
                    </a:lnTo>
                  </a:path>
                </a:pathLst>
              </a:custGeom>
              <a:solidFill>
                <a:srgbClr val="FFFF66"/>
              </a:solidFill>
              <a:ln w="28575" cap="rnd" cmpd="sng">
                <a:solidFill>
                  <a:schemeClr val="bg1"/>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12297" name="Rectangle 13"/>
            <p:cNvSpPr>
              <a:spLocks noChangeArrowheads="1"/>
            </p:cNvSpPr>
            <p:nvPr/>
          </p:nvSpPr>
          <p:spPr bwMode="auto">
            <a:xfrm>
              <a:off x="7397874" y="2191172"/>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A</a:t>
              </a:r>
            </a:p>
          </p:txBody>
        </p:sp>
        <p:sp>
          <p:nvSpPr>
            <p:cNvPr id="12298" name="Rectangle 14"/>
            <p:cNvSpPr>
              <a:spLocks noChangeArrowheads="1"/>
            </p:cNvSpPr>
            <p:nvPr/>
          </p:nvSpPr>
          <p:spPr bwMode="auto">
            <a:xfrm>
              <a:off x="8260639" y="2191172"/>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B</a:t>
              </a:r>
            </a:p>
          </p:txBody>
        </p:sp>
        <p:sp>
          <p:nvSpPr>
            <p:cNvPr id="12299" name="Rectangle 15"/>
            <p:cNvSpPr>
              <a:spLocks noChangeArrowheads="1"/>
            </p:cNvSpPr>
            <p:nvPr/>
          </p:nvSpPr>
          <p:spPr bwMode="auto">
            <a:xfrm>
              <a:off x="7397874" y="4860600"/>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A</a:t>
              </a:r>
            </a:p>
          </p:txBody>
        </p:sp>
        <p:sp>
          <p:nvSpPr>
            <p:cNvPr id="12300" name="Rectangle 16"/>
            <p:cNvSpPr>
              <a:spLocks noChangeArrowheads="1"/>
            </p:cNvSpPr>
            <p:nvPr/>
          </p:nvSpPr>
          <p:spPr bwMode="auto">
            <a:xfrm>
              <a:off x="8260639" y="4860600"/>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B</a:t>
              </a:r>
            </a:p>
          </p:txBody>
        </p:sp>
        <p:sp>
          <p:nvSpPr>
            <p:cNvPr id="12301" name="Rectangle 17"/>
            <p:cNvSpPr>
              <a:spLocks noChangeArrowheads="1"/>
            </p:cNvSpPr>
            <p:nvPr/>
          </p:nvSpPr>
          <p:spPr bwMode="auto">
            <a:xfrm>
              <a:off x="12109601" y="5433931"/>
              <a:ext cx="2747904" cy="6472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dirty="0">
                  <a:latin typeface="Courier New" pitchFamily="49" charset="0"/>
                  <a:cs typeface="Oracle Sans" panose="020B0503020204020204" pitchFamily="34" charset="0"/>
                </a:rPr>
                <a:t>INTERSECT</a:t>
              </a:r>
            </a:p>
          </p:txBody>
        </p:sp>
        <p:grpSp>
          <p:nvGrpSpPr>
            <p:cNvPr id="12302" name="Group 18"/>
            <p:cNvGrpSpPr>
              <a:grpSpLocks/>
            </p:cNvGrpSpPr>
            <p:nvPr/>
          </p:nvGrpSpPr>
          <p:grpSpPr bwMode="auto">
            <a:xfrm>
              <a:off x="6968857" y="5219152"/>
              <a:ext cx="2209073" cy="1325757"/>
              <a:chOff x="561" y="1988"/>
              <a:chExt cx="1408" cy="845"/>
            </a:xfrm>
          </p:grpSpPr>
          <p:sp>
            <p:nvSpPr>
              <p:cNvPr id="8212" name="Oval 19"/>
              <p:cNvSpPr>
                <a:spLocks noChangeArrowheads="1"/>
              </p:cNvSpPr>
              <p:nvPr/>
            </p:nvSpPr>
            <p:spPr bwMode="gray">
              <a:xfrm>
                <a:off x="561" y="1988"/>
                <a:ext cx="824" cy="840"/>
              </a:xfrm>
              <a:prstGeom prst="ellipse">
                <a:avLst/>
              </a:prstGeom>
              <a:solidFill>
                <a:srgbClr val="6699FF"/>
              </a:solidFill>
              <a:ln w="28575">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endParaRPr lang="en-US" altLang="en-US" sz="3600" dirty="0">
                  <a:latin typeface="Oracle Sans" panose="020B0503020204020204" pitchFamily="34" charset="0"/>
                  <a:cs typeface="Oracle Sans" panose="020B0503020204020204" pitchFamily="34" charset="0"/>
                </a:endParaRPr>
              </a:p>
            </p:txBody>
          </p:sp>
          <p:sp>
            <p:nvSpPr>
              <p:cNvPr id="8213" name="Oval 20"/>
              <p:cNvSpPr>
                <a:spLocks noChangeArrowheads="1"/>
              </p:cNvSpPr>
              <p:nvPr/>
            </p:nvSpPr>
            <p:spPr bwMode="gray">
              <a:xfrm>
                <a:off x="1145" y="1993"/>
                <a:ext cx="824" cy="840"/>
              </a:xfrm>
              <a:prstGeom prst="ellipse">
                <a:avLst/>
              </a:prstGeom>
              <a:solidFill>
                <a:srgbClr val="6699FF"/>
              </a:solidFill>
              <a:ln w="28575">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defRPr/>
                </a:pPr>
                <a:endParaRPr lang="en-US" altLang="en-US" sz="3600" dirty="0">
                  <a:latin typeface="Oracle Sans" panose="020B0503020204020204" pitchFamily="34" charset="0"/>
                  <a:cs typeface="Oracle Sans" panose="020B0503020204020204" pitchFamily="34" charset="0"/>
                </a:endParaRPr>
              </a:p>
            </p:txBody>
          </p:sp>
          <p:sp>
            <p:nvSpPr>
              <p:cNvPr id="12311" name="Freeform 21"/>
              <p:cNvSpPr>
                <a:spLocks/>
              </p:cNvSpPr>
              <p:nvPr/>
            </p:nvSpPr>
            <p:spPr bwMode="gray">
              <a:xfrm>
                <a:off x="1123" y="2112"/>
                <a:ext cx="282" cy="612"/>
              </a:xfrm>
              <a:custGeom>
                <a:avLst/>
                <a:gdLst>
                  <a:gd name="T0" fmla="*/ 156 w 282"/>
                  <a:gd name="T1" fmla="*/ 13 h 612"/>
                  <a:gd name="T2" fmla="*/ 178 w 282"/>
                  <a:gd name="T3" fmla="*/ 35 h 612"/>
                  <a:gd name="T4" fmla="*/ 198 w 282"/>
                  <a:gd name="T5" fmla="*/ 60 h 612"/>
                  <a:gd name="T6" fmla="*/ 217 w 282"/>
                  <a:gd name="T7" fmla="*/ 86 h 612"/>
                  <a:gd name="T8" fmla="*/ 233 w 282"/>
                  <a:gd name="T9" fmla="*/ 113 h 612"/>
                  <a:gd name="T10" fmla="*/ 247 w 282"/>
                  <a:gd name="T11" fmla="*/ 142 h 612"/>
                  <a:gd name="T12" fmla="*/ 259 w 282"/>
                  <a:gd name="T13" fmla="*/ 172 h 612"/>
                  <a:gd name="T14" fmla="*/ 268 w 282"/>
                  <a:gd name="T15" fmla="*/ 203 h 612"/>
                  <a:gd name="T16" fmla="*/ 275 w 282"/>
                  <a:gd name="T17" fmla="*/ 236 h 612"/>
                  <a:gd name="T18" fmla="*/ 279 w 282"/>
                  <a:gd name="T19" fmla="*/ 270 h 612"/>
                  <a:gd name="T20" fmla="*/ 281 w 282"/>
                  <a:gd name="T21" fmla="*/ 305 h 612"/>
                  <a:gd name="T22" fmla="*/ 279 w 282"/>
                  <a:gd name="T23" fmla="*/ 339 h 612"/>
                  <a:gd name="T24" fmla="*/ 275 w 282"/>
                  <a:gd name="T25" fmla="*/ 373 h 612"/>
                  <a:gd name="T26" fmla="*/ 268 w 282"/>
                  <a:gd name="T27" fmla="*/ 406 h 612"/>
                  <a:gd name="T28" fmla="*/ 259 w 282"/>
                  <a:gd name="T29" fmla="*/ 437 h 612"/>
                  <a:gd name="T30" fmla="*/ 246 w 282"/>
                  <a:gd name="T31" fmla="*/ 467 h 612"/>
                  <a:gd name="T32" fmla="*/ 233 w 282"/>
                  <a:gd name="T33" fmla="*/ 496 h 612"/>
                  <a:gd name="T34" fmla="*/ 216 w 282"/>
                  <a:gd name="T35" fmla="*/ 524 h 612"/>
                  <a:gd name="T36" fmla="*/ 198 w 282"/>
                  <a:gd name="T37" fmla="*/ 550 h 612"/>
                  <a:gd name="T38" fmla="*/ 178 w 282"/>
                  <a:gd name="T39" fmla="*/ 574 h 612"/>
                  <a:gd name="T40" fmla="*/ 156 w 282"/>
                  <a:gd name="T41" fmla="*/ 597 h 612"/>
                  <a:gd name="T42" fmla="*/ 132 w 282"/>
                  <a:gd name="T43" fmla="*/ 604 h 612"/>
                  <a:gd name="T44" fmla="*/ 109 w 282"/>
                  <a:gd name="T45" fmla="*/ 582 h 612"/>
                  <a:gd name="T46" fmla="*/ 89 w 282"/>
                  <a:gd name="T47" fmla="*/ 558 h 612"/>
                  <a:gd name="T48" fmla="*/ 69 w 282"/>
                  <a:gd name="T49" fmla="*/ 533 h 612"/>
                  <a:gd name="T50" fmla="*/ 53 w 282"/>
                  <a:gd name="T51" fmla="*/ 506 h 612"/>
                  <a:gd name="T52" fmla="*/ 38 w 282"/>
                  <a:gd name="T53" fmla="*/ 478 h 612"/>
                  <a:gd name="T54" fmla="*/ 25 w 282"/>
                  <a:gd name="T55" fmla="*/ 447 h 612"/>
                  <a:gd name="T56" fmla="*/ 16 w 282"/>
                  <a:gd name="T57" fmla="*/ 417 h 612"/>
                  <a:gd name="T58" fmla="*/ 7 w 282"/>
                  <a:gd name="T59" fmla="*/ 384 h 612"/>
                  <a:gd name="T60" fmla="*/ 2 w 282"/>
                  <a:gd name="T61" fmla="*/ 351 h 612"/>
                  <a:gd name="T62" fmla="*/ 0 w 282"/>
                  <a:gd name="T63" fmla="*/ 316 h 612"/>
                  <a:gd name="T64" fmla="*/ 0 w 282"/>
                  <a:gd name="T65" fmla="*/ 282 h 612"/>
                  <a:gd name="T66" fmla="*/ 3 w 282"/>
                  <a:gd name="T67" fmla="*/ 248 h 612"/>
                  <a:gd name="T68" fmla="*/ 10 w 282"/>
                  <a:gd name="T69" fmla="*/ 215 h 612"/>
                  <a:gd name="T70" fmla="*/ 19 w 282"/>
                  <a:gd name="T71" fmla="*/ 183 h 612"/>
                  <a:gd name="T72" fmla="*/ 30 w 282"/>
                  <a:gd name="T73" fmla="*/ 152 h 612"/>
                  <a:gd name="T74" fmla="*/ 43 w 282"/>
                  <a:gd name="T75" fmla="*/ 122 h 612"/>
                  <a:gd name="T76" fmla="*/ 58 w 282"/>
                  <a:gd name="T77" fmla="*/ 95 h 612"/>
                  <a:gd name="T78" fmla="*/ 76 w 282"/>
                  <a:gd name="T79" fmla="*/ 68 h 612"/>
                  <a:gd name="T80" fmla="*/ 96 w 282"/>
                  <a:gd name="T81" fmla="*/ 44 h 612"/>
                  <a:gd name="T82" fmla="*/ 117 w 282"/>
                  <a:gd name="T83" fmla="*/ 20 h 612"/>
                  <a:gd name="T84" fmla="*/ 140 w 282"/>
                  <a:gd name="T85" fmla="*/ 0 h 61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82"/>
                  <a:gd name="T130" fmla="*/ 0 h 612"/>
                  <a:gd name="T131" fmla="*/ 282 w 282"/>
                  <a:gd name="T132" fmla="*/ 612 h 61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82" h="612">
                    <a:moveTo>
                      <a:pt x="140" y="0"/>
                    </a:moveTo>
                    <a:lnTo>
                      <a:pt x="148" y="6"/>
                    </a:lnTo>
                    <a:lnTo>
                      <a:pt x="156" y="13"/>
                    </a:lnTo>
                    <a:lnTo>
                      <a:pt x="164" y="20"/>
                    </a:lnTo>
                    <a:lnTo>
                      <a:pt x="171" y="27"/>
                    </a:lnTo>
                    <a:lnTo>
                      <a:pt x="178" y="35"/>
                    </a:lnTo>
                    <a:lnTo>
                      <a:pt x="185" y="44"/>
                    </a:lnTo>
                    <a:lnTo>
                      <a:pt x="192" y="51"/>
                    </a:lnTo>
                    <a:lnTo>
                      <a:pt x="198" y="60"/>
                    </a:lnTo>
                    <a:lnTo>
                      <a:pt x="205" y="68"/>
                    </a:lnTo>
                    <a:lnTo>
                      <a:pt x="211" y="77"/>
                    </a:lnTo>
                    <a:lnTo>
                      <a:pt x="217" y="86"/>
                    </a:lnTo>
                    <a:lnTo>
                      <a:pt x="222" y="94"/>
                    </a:lnTo>
                    <a:lnTo>
                      <a:pt x="228" y="104"/>
                    </a:lnTo>
                    <a:lnTo>
                      <a:pt x="233" y="113"/>
                    </a:lnTo>
                    <a:lnTo>
                      <a:pt x="238" y="122"/>
                    </a:lnTo>
                    <a:lnTo>
                      <a:pt x="243" y="132"/>
                    </a:lnTo>
                    <a:lnTo>
                      <a:pt x="247" y="142"/>
                    </a:lnTo>
                    <a:lnTo>
                      <a:pt x="251" y="152"/>
                    </a:lnTo>
                    <a:lnTo>
                      <a:pt x="255" y="162"/>
                    </a:lnTo>
                    <a:lnTo>
                      <a:pt x="259" y="172"/>
                    </a:lnTo>
                    <a:lnTo>
                      <a:pt x="262" y="182"/>
                    </a:lnTo>
                    <a:lnTo>
                      <a:pt x="265" y="193"/>
                    </a:lnTo>
                    <a:lnTo>
                      <a:pt x="268" y="203"/>
                    </a:lnTo>
                    <a:lnTo>
                      <a:pt x="271" y="214"/>
                    </a:lnTo>
                    <a:lnTo>
                      <a:pt x="273" y="225"/>
                    </a:lnTo>
                    <a:lnTo>
                      <a:pt x="275" y="236"/>
                    </a:lnTo>
                    <a:lnTo>
                      <a:pt x="277" y="247"/>
                    </a:lnTo>
                    <a:lnTo>
                      <a:pt x="278" y="259"/>
                    </a:lnTo>
                    <a:lnTo>
                      <a:pt x="279" y="270"/>
                    </a:lnTo>
                    <a:lnTo>
                      <a:pt x="280" y="281"/>
                    </a:lnTo>
                    <a:lnTo>
                      <a:pt x="281" y="293"/>
                    </a:lnTo>
                    <a:lnTo>
                      <a:pt x="281" y="305"/>
                    </a:lnTo>
                    <a:lnTo>
                      <a:pt x="281" y="316"/>
                    </a:lnTo>
                    <a:lnTo>
                      <a:pt x="280" y="328"/>
                    </a:lnTo>
                    <a:lnTo>
                      <a:pt x="279" y="339"/>
                    </a:lnTo>
                    <a:lnTo>
                      <a:pt x="278" y="350"/>
                    </a:lnTo>
                    <a:lnTo>
                      <a:pt x="277" y="362"/>
                    </a:lnTo>
                    <a:lnTo>
                      <a:pt x="275" y="373"/>
                    </a:lnTo>
                    <a:lnTo>
                      <a:pt x="273" y="384"/>
                    </a:lnTo>
                    <a:lnTo>
                      <a:pt x="271" y="395"/>
                    </a:lnTo>
                    <a:lnTo>
                      <a:pt x="268" y="406"/>
                    </a:lnTo>
                    <a:lnTo>
                      <a:pt x="265" y="416"/>
                    </a:lnTo>
                    <a:lnTo>
                      <a:pt x="262" y="427"/>
                    </a:lnTo>
                    <a:lnTo>
                      <a:pt x="259" y="437"/>
                    </a:lnTo>
                    <a:lnTo>
                      <a:pt x="255" y="447"/>
                    </a:lnTo>
                    <a:lnTo>
                      <a:pt x="251" y="457"/>
                    </a:lnTo>
                    <a:lnTo>
                      <a:pt x="246" y="467"/>
                    </a:lnTo>
                    <a:lnTo>
                      <a:pt x="242" y="478"/>
                    </a:lnTo>
                    <a:lnTo>
                      <a:pt x="237" y="487"/>
                    </a:lnTo>
                    <a:lnTo>
                      <a:pt x="233" y="496"/>
                    </a:lnTo>
                    <a:lnTo>
                      <a:pt x="227" y="506"/>
                    </a:lnTo>
                    <a:lnTo>
                      <a:pt x="222" y="515"/>
                    </a:lnTo>
                    <a:lnTo>
                      <a:pt x="216" y="524"/>
                    </a:lnTo>
                    <a:lnTo>
                      <a:pt x="211" y="533"/>
                    </a:lnTo>
                    <a:lnTo>
                      <a:pt x="204" y="541"/>
                    </a:lnTo>
                    <a:lnTo>
                      <a:pt x="198" y="550"/>
                    </a:lnTo>
                    <a:lnTo>
                      <a:pt x="191" y="558"/>
                    </a:lnTo>
                    <a:lnTo>
                      <a:pt x="184" y="566"/>
                    </a:lnTo>
                    <a:lnTo>
                      <a:pt x="178" y="574"/>
                    </a:lnTo>
                    <a:lnTo>
                      <a:pt x="171" y="582"/>
                    </a:lnTo>
                    <a:lnTo>
                      <a:pt x="163" y="589"/>
                    </a:lnTo>
                    <a:lnTo>
                      <a:pt x="156" y="597"/>
                    </a:lnTo>
                    <a:lnTo>
                      <a:pt x="147" y="604"/>
                    </a:lnTo>
                    <a:lnTo>
                      <a:pt x="140" y="611"/>
                    </a:lnTo>
                    <a:lnTo>
                      <a:pt x="132" y="604"/>
                    </a:lnTo>
                    <a:lnTo>
                      <a:pt x="124" y="597"/>
                    </a:lnTo>
                    <a:lnTo>
                      <a:pt x="116" y="589"/>
                    </a:lnTo>
                    <a:lnTo>
                      <a:pt x="109" y="582"/>
                    </a:lnTo>
                    <a:lnTo>
                      <a:pt x="102" y="574"/>
                    </a:lnTo>
                    <a:lnTo>
                      <a:pt x="95" y="566"/>
                    </a:lnTo>
                    <a:lnTo>
                      <a:pt x="89" y="558"/>
                    </a:lnTo>
                    <a:lnTo>
                      <a:pt x="82" y="550"/>
                    </a:lnTo>
                    <a:lnTo>
                      <a:pt x="76" y="541"/>
                    </a:lnTo>
                    <a:lnTo>
                      <a:pt x="69" y="533"/>
                    </a:lnTo>
                    <a:lnTo>
                      <a:pt x="63" y="524"/>
                    </a:lnTo>
                    <a:lnTo>
                      <a:pt x="58" y="515"/>
                    </a:lnTo>
                    <a:lnTo>
                      <a:pt x="53" y="506"/>
                    </a:lnTo>
                    <a:lnTo>
                      <a:pt x="47" y="496"/>
                    </a:lnTo>
                    <a:lnTo>
                      <a:pt x="43" y="487"/>
                    </a:lnTo>
                    <a:lnTo>
                      <a:pt x="38" y="478"/>
                    </a:lnTo>
                    <a:lnTo>
                      <a:pt x="34" y="467"/>
                    </a:lnTo>
                    <a:lnTo>
                      <a:pt x="29" y="458"/>
                    </a:lnTo>
                    <a:lnTo>
                      <a:pt x="25" y="447"/>
                    </a:lnTo>
                    <a:lnTo>
                      <a:pt x="22" y="437"/>
                    </a:lnTo>
                    <a:lnTo>
                      <a:pt x="18" y="427"/>
                    </a:lnTo>
                    <a:lnTo>
                      <a:pt x="16" y="417"/>
                    </a:lnTo>
                    <a:lnTo>
                      <a:pt x="12" y="406"/>
                    </a:lnTo>
                    <a:lnTo>
                      <a:pt x="10" y="395"/>
                    </a:lnTo>
                    <a:lnTo>
                      <a:pt x="7" y="384"/>
                    </a:lnTo>
                    <a:lnTo>
                      <a:pt x="5" y="373"/>
                    </a:lnTo>
                    <a:lnTo>
                      <a:pt x="3" y="362"/>
                    </a:lnTo>
                    <a:lnTo>
                      <a:pt x="2" y="351"/>
                    </a:lnTo>
                    <a:lnTo>
                      <a:pt x="1" y="340"/>
                    </a:lnTo>
                    <a:lnTo>
                      <a:pt x="0" y="328"/>
                    </a:lnTo>
                    <a:lnTo>
                      <a:pt x="0" y="316"/>
                    </a:lnTo>
                    <a:lnTo>
                      <a:pt x="0" y="305"/>
                    </a:lnTo>
                    <a:lnTo>
                      <a:pt x="0" y="294"/>
                    </a:lnTo>
                    <a:lnTo>
                      <a:pt x="0" y="282"/>
                    </a:lnTo>
                    <a:lnTo>
                      <a:pt x="1" y="270"/>
                    </a:lnTo>
                    <a:lnTo>
                      <a:pt x="2" y="259"/>
                    </a:lnTo>
                    <a:lnTo>
                      <a:pt x="3" y="248"/>
                    </a:lnTo>
                    <a:lnTo>
                      <a:pt x="5" y="237"/>
                    </a:lnTo>
                    <a:lnTo>
                      <a:pt x="7" y="226"/>
                    </a:lnTo>
                    <a:lnTo>
                      <a:pt x="10" y="215"/>
                    </a:lnTo>
                    <a:lnTo>
                      <a:pt x="12" y="204"/>
                    </a:lnTo>
                    <a:lnTo>
                      <a:pt x="16" y="193"/>
                    </a:lnTo>
                    <a:lnTo>
                      <a:pt x="19" y="183"/>
                    </a:lnTo>
                    <a:lnTo>
                      <a:pt x="22" y="173"/>
                    </a:lnTo>
                    <a:lnTo>
                      <a:pt x="26" y="163"/>
                    </a:lnTo>
                    <a:lnTo>
                      <a:pt x="30" y="152"/>
                    </a:lnTo>
                    <a:lnTo>
                      <a:pt x="34" y="143"/>
                    </a:lnTo>
                    <a:lnTo>
                      <a:pt x="38" y="132"/>
                    </a:lnTo>
                    <a:lnTo>
                      <a:pt x="43" y="122"/>
                    </a:lnTo>
                    <a:lnTo>
                      <a:pt x="48" y="113"/>
                    </a:lnTo>
                    <a:lnTo>
                      <a:pt x="53" y="104"/>
                    </a:lnTo>
                    <a:lnTo>
                      <a:pt x="58" y="95"/>
                    </a:lnTo>
                    <a:lnTo>
                      <a:pt x="64" y="86"/>
                    </a:lnTo>
                    <a:lnTo>
                      <a:pt x="69" y="77"/>
                    </a:lnTo>
                    <a:lnTo>
                      <a:pt x="76" y="68"/>
                    </a:lnTo>
                    <a:lnTo>
                      <a:pt x="82" y="60"/>
                    </a:lnTo>
                    <a:lnTo>
                      <a:pt x="89" y="51"/>
                    </a:lnTo>
                    <a:lnTo>
                      <a:pt x="96" y="44"/>
                    </a:lnTo>
                    <a:lnTo>
                      <a:pt x="103" y="35"/>
                    </a:lnTo>
                    <a:lnTo>
                      <a:pt x="110" y="27"/>
                    </a:lnTo>
                    <a:lnTo>
                      <a:pt x="117" y="20"/>
                    </a:lnTo>
                    <a:lnTo>
                      <a:pt x="125" y="13"/>
                    </a:lnTo>
                    <a:lnTo>
                      <a:pt x="133" y="6"/>
                    </a:lnTo>
                    <a:lnTo>
                      <a:pt x="140" y="0"/>
                    </a:lnTo>
                  </a:path>
                </a:pathLst>
              </a:custGeom>
              <a:solidFill>
                <a:srgbClr val="FFFF00"/>
              </a:solidFill>
              <a:ln w="28575" cap="rnd" cmpd="sng">
                <a:solidFill>
                  <a:schemeClr val="bg1"/>
                </a:solidFill>
                <a:prstDash val="solid"/>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
          <p:nvSpPr>
            <p:cNvPr id="12303" name="Rectangle 22"/>
            <p:cNvSpPr>
              <a:spLocks noChangeArrowheads="1"/>
            </p:cNvSpPr>
            <p:nvPr/>
          </p:nvSpPr>
          <p:spPr bwMode="auto">
            <a:xfrm>
              <a:off x="7397874" y="7597111"/>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A</a:t>
              </a:r>
            </a:p>
          </p:txBody>
        </p:sp>
        <p:sp>
          <p:nvSpPr>
            <p:cNvPr id="12304" name="Rectangle 23"/>
            <p:cNvSpPr>
              <a:spLocks noChangeArrowheads="1"/>
            </p:cNvSpPr>
            <p:nvPr/>
          </p:nvSpPr>
          <p:spPr bwMode="auto">
            <a:xfrm>
              <a:off x="8260639" y="7597111"/>
              <a:ext cx="345167" cy="416462"/>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143000"/>
              <a:r>
                <a:rPr lang="en-US" altLang="en-US" dirty="0">
                  <a:latin typeface="+mn-lt"/>
                  <a:cs typeface="Oracle Sans" panose="020B0503020204020204" pitchFamily="34" charset="0"/>
                </a:rPr>
                <a:t>B</a:t>
              </a:r>
            </a:p>
          </p:txBody>
        </p:sp>
        <p:sp>
          <p:nvSpPr>
            <p:cNvPr id="12305" name="Rectangle 24"/>
            <p:cNvSpPr>
              <a:spLocks noChangeArrowheads="1"/>
            </p:cNvSpPr>
            <p:nvPr/>
          </p:nvSpPr>
          <p:spPr bwMode="auto">
            <a:xfrm>
              <a:off x="12649662" y="8126207"/>
              <a:ext cx="1667783" cy="64729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300" dirty="0">
                  <a:latin typeface="Courier New" pitchFamily="49" charset="0"/>
                  <a:cs typeface="Oracle Sans" panose="020B0503020204020204" pitchFamily="34" charset="0"/>
                </a:rPr>
                <a:t>MINUS</a:t>
              </a:r>
            </a:p>
          </p:txBody>
        </p:sp>
        <p:grpSp>
          <p:nvGrpSpPr>
            <p:cNvPr id="12306" name="Group 25"/>
            <p:cNvGrpSpPr>
              <a:grpSpLocks/>
            </p:cNvGrpSpPr>
            <p:nvPr/>
          </p:nvGrpSpPr>
          <p:grpSpPr bwMode="auto">
            <a:xfrm>
              <a:off x="6968857" y="7934733"/>
              <a:ext cx="2179262" cy="1302223"/>
              <a:chOff x="569" y="3038"/>
              <a:chExt cx="1389" cy="830"/>
            </a:xfrm>
          </p:grpSpPr>
          <p:sp>
            <p:nvSpPr>
              <p:cNvPr id="12307" name="Oval 26"/>
              <p:cNvSpPr>
                <a:spLocks noChangeArrowheads="1"/>
              </p:cNvSpPr>
              <p:nvPr/>
            </p:nvSpPr>
            <p:spPr bwMode="gray">
              <a:xfrm>
                <a:off x="569" y="3038"/>
                <a:ext cx="806" cy="825"/>
              </a:xfrm>
              <a:prstGeom prst="ellipse">
                <a:avLst/>
              </a:prstGeom>
              <a:solidFill>
                <a:srgbClr val="FFFF00"/>
              </a:solidFill>
              <a:ln w="28575">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sp>
            <p:nvSpPr>
              <p:cNvPr id="12308" name="Oval 27"/>
              <p:cNvSpPr>
                <a:spLocks noChangeArrowheads="1"/>
              </p:cNvSpPr>
              <p:nvPr/>
            </p:nvSpPr>
            <p:spPr bwMode="gray">
              <a:xfrm>
                <a:off x="1152" y="3043"/>
                <a:ext cx="806" cy="825"/>
              </a:xfrm>
              <a:prstGeom prst="ellipse">
                <a:avLst/>
              </a:prstGeom>
              <a:solidFill>
                <a:srgbClr val="6699FF"/>
              </a:solidFill>
              <a:ln w="28575">
                <a:solidFill>
                  <a:schemeClr val="bg1"/>
                </a:solidFill>
                <a:round/>
                <a:headEnd/>
                <a:tailEnd/>
              </a:ln>
            </p:spPr>
            <p:txBody>
              <a:bodyPr wrap="none" lIns="135732" tIns="66675" rIns="135732" bIns="66675"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spcBef>
                    <a:spcPct val="50000"/>
                  </a:spcBef>
                </a:pPr>
                <a:endParaRPr lang="en-US" altLang="en-US" sz="3600" dirty="0">
                  <a:latin typeface="Oracle Sans" panose="020B0503020204020204" pitchFamily="34" charset="0"/>
                  <a:cs typeface="Oracle Sans" panose="020B0503020204020204" pitchFamily="34" charset="0"/>
                </a:endParaRPr>
              </a:p>
            </p:txBody>
          </p:sp>
        </p:grpSp>
      </p:grpSp>
    </p:spTree>
    <p:custDataLst>
      <p:tags r:id="rId1"/>
    </p:custDataLst>
    <p:extLst>
      <p:ext uri="{BB962C8B-B14F-4D97-AF65-F5344CB8AC3E}">
        <p14:creationId xmlns:p14="http://schemas.microsoft.com/office/powerpoint/2010/main" val="80472422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Set Operator Rules</a:t>
            </a:r>
          </a:p>
        </p:txBody>
      </p:sp>
      <p:sp>
        <p:nvSpPr>
          <p:cNvPr id="14339" name="Rectangle 3"/>
          <p:cNvSpPr>
            <a:spLocks noGrp="1" noChangeArrowheads="1"/>
          </p:cNvSpPr>
          <p:nvPr>
            <p:ph idx="1"/>
          </p:nvPr>
        </p:nvSpPr>
        <p:spPr>
          <a:xfrm>
            <a:off x="933451" y="2272710"/>
            <a:ext cx="16421100" cy="274581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The expressions in the </a:t>
            </a:r>
            <a:r>
              <a:rPr lang="en-US" altLang="en-US" dirty="0">
                <a:latin typeface="Courier New" panose="02070309020205020404" pitchFamily="49" charset="0"/>
                <a:cs typeface="Courier New" panose="02070309020205020404" pitchFamily="49" charset="0"/>
              </a:rPr>
              <a:t>SELECT</a:t>
            </a:r>
            <a:r>
              <a:rPr lang="en-US" altLang="en-US" dirty="0">
                <a:latin typeface="+mn-lt"/>
                <a:cs typeface="Oracle Sans" panose="020B0503020204020204" pitchFamily="34" charset="0"/>
              </a:rPr>
              <a:t> lists must match in number.</a:t>
            </a:r>
          </a:p>
          <a:p>
            <a:pPr lvl="1"/>
            <a:r>
              <a:rPr lang="en-US" altLang="en-US" dirty="0">
                <a:latin typeface="+mn-lt"/>
                <a:cs typeface="Oracle Sans" panose="020B0503020204020204" pitchFamily="34" charset="0"/>
              </a:rPr>
              <a:t>The data type of each column in the subsequent query must match the data type of its corresponding column in the first query. </a:t>
            </a:r>
          </a:p>
          <a:p>
            <a:pPr lvl="1"/>
            <a:r>
              <a:rPr lang="en-US" altLang="en-US" dirty="0">
                <a:latin typeface="+mn-lt"/>
                <a:cs typeface="Oracle Sans" panose="020B0503020204020204" pitchFamily="34" charset="0"/>
              </a:rPr>
              <a:t>Parentheses can be used to alter the sequence of execution.</a:t>
            </a:r>
          </a:p>
          <a:p>
            <a:pPr lvl="1"/>
            <a:r>
              <a:rPr lang="en-US" altLang="en-US" dirty="0">
                <a:latin typeface="+mn-lt"/>
                <a:cs typeface="Oracle Sans" panose="020B0503020204020204" pitchFamily="34" charset="0"/>
              </a:rPr>
              <a:t>The </a:t>
            </a:r>
            <a:r>
              <a:rPr lang="en-US" altLang="en-US" dirty="0">
                <a:latin typeface="Courier New" panose="02070309020205020404" pitchFamily="49" charset="0"/>
                <a:cs typeface="Courier New" panose="02070309020205020404" pitchFamily="49" charset="0"/>
              </a:rPr>
              <a:t>ORDER BY </a:t>
            </a:r>
            <a:r>
              <a:rPr lang="en-US" altLang="en-US" dirty="0">
                <a:latin typeface="+mn-lt"/>
                <a:cs typeface="Oracle Sans" panose="020B0503020204020204" pitchFamily="34" charset="0"/>
              </a:rPr>
              <a:t>clause can appear only at the very end of the statement.</a:t>
            </a:r>
          </a:p>
        </p:txBody>
      </p:sp>
      <p:grpSp>
        <p:nvGrpSpPr>
          <p:cNvPr id="10" name="Group 9"/>
          <p:cNvGrpSpPr/>
          <p:nvPr/>
        </p:nvGrpSpPr>
        <p:grpSpPr>
          <a:xfrm>
            <a:off x="11004517" y="5265436"/>
            <a:ext cx="7303517" cy="3668748"/>
            <a:chOff x="573215" y="3721867"/>
            <a:chExt cx="3815118" cy="1916434"/>
          </a:xfrm>
        </p:grpSpPr>
        <p:sp>
          <p:nvSpPr>
            <p:cNvPr id="11" name="Rectangle 2"/>
            <p:cNvSpPr>
              <a:spLocks noChangeArrowheads="1"/>
            </p:cNvSpPr>
            <p:nvPr/>
          </p:nvSpPr>
          <p:spPr bwMode="auto">
            <a:xfrm>
              <a:off x="1715036" y="3721867"/>
              <a:ext cx="2673297" cy="1916434"/>
            </a:xfrm>
            <a:prstGeom prst="rect">
              <a:avLst/>
            </a:prstGeom>
            <a:gradFill flip="none" rotWithShape="1">
              <a:gsLst>
                <a:gs pos="0">
                  <a:srgbClr val="D0DEF0"/>
                </a:gs>
                <a:gs pos="100000">
                  <a:srgbClr val="DCE3E4"/>
                </a:gs>
              </a:gsLst>
              <a:lin ang="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12"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52786" y="5653915"/>
            <a:ext cx="4333095" cy="2891790"/>
          </a:xfrm>
          <a:prstGeom prst="rect">
            <a:avLst/>
          </a:prstGeom>
          <a:noFill/>
          <a:ln w="28575">
            <a:solidFill>
              <a:schemeClr val="bg1"/>
            </a:solidFill>
            <a:miter lim="800000"/>
            <a:headEnd/>
            <a:tailEnd/>
          </a:ln>
        </p:spPr>
      </p:pic>
      <p:grpSp>
        <p:nvGrpSpPr>
          <p:cNvPr id="14" name="Group 13"/>
          <p:cNvGrpSpPr/>
          <p:nvPr/>
        </p:nvGrpSpPr>
        <p:grpSpPr>
          <a:xfrm>
            <a:off x="16504707" y="7150611"/>
            <a:ext cx="1543050" cy="1543050"/>
            <a:chOff x="7191119" y="3132752"/>
            <a:chExt cx="1028700" cy="1028700"/>
          </a:xfrm>
        </p:grpSpPr>
        <p:sp>
          <p:nvSpPr>
            <p:cNvPr id="15" name="Oval 14"/>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extLst>
      <p:ext uri="{BB962C8B-B14F-4D97-AF65-F5344CB8AC3E}">
        <p14:creationId xmlns:p14="http://schemas.microsoft.com/office/powerpoint/2010/main" val="2727574092"/>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rot="16200000" flipV="1">
            <a:off x="14630399" y="4356689"/>
            <a:ext cx="1747838" cy="556736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14320836" y="5678578"/>
            <a:ext cx="2926557" cy="2923584"/>
          </a:xfrm>
          <a:prstGeom prst="ellipse">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6386"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Oracle Server and Set Operators</a:t>
            </a:r>
          </a:p>
        </p:txBody>
      </p:sp>
      <p:sp>
        <p:nvSpPr>
          <p:cNvPr id="16387" name="Rectangle 3"/>
          <p:cNvSpPr>
            <a:spLocks noGrp="1" noChangeArrowheads="1"/>
          </p:cNvSpPr>
          <p:nvPr>
            <p:ph idx="1"/>
          </p:nvPr>
        </p:nvSpPr>
        <p:spPr>
          <a:xfrm>
            <a:off x="933451" y="2272710"/>
            <a:ext cx="16421100" cy="166243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mn-lt"/>
                <a:cs typeface="Oracle Sans" panose="020B0503020204020204" pitchFamily="34" charset="0"/>
              </a:rPr>
              <a:t>Duplicate rows are automatically eliminated except in </a:t>
            </a:r>
            <a:r>
              <a:rPr lang="en-US" altLang="en-US" dirty="0">
                <a:latin typeface="Courier New" panose="02070309020205020404" pitchFamily="49" charset="0"/>
                <a:cs typeface="Courier New" panose="02070309020205020404" pitchFamily="49" charset="0"/>
              </a:rPr>
              <a:t>UNION ALL</a:t>
            </a:r>
            <a:r>
              <a:rPr lang="en-US" altLang="en-US" dirty="0">
                <a:latin typeface="+mn-lt"/>
                <a:cs typeface="Oracle Sans" panose="020B0503020204020204" pitchFamily="34" charset="0"/>
              </a:rPr>
              <a:t>.</a:t>
            </a:r>
          </a:p>
          <a:p>
            <a:pPr lvl="1"/>
            <a:r>
              <a:rPr lang="en-US" altLang="en-US" dirty="0">
                <a:latin typeface="+mn-lt"/>
                <a:cs typeface="Oracle Sans" panose="020B0503020204020204" pitchFamily="34" charset="0"/>
              </a:rPr>
              <a:t>Column names from the first query appear in the result.</a:t>
            </a:r>
          </a:p>
          <a:p>
            <a:pPr lvl="1"/>
            <a:r>
              <a:rPr lang="en-US" altLang="en-US" dirty="0">
                <a:latin typeface="+mn-lt"/>
                <a:cs typeface="Oracle Sans" panose="020B0503020204020204" pitchFamily="34" charset="0"/>
              </a:rPr>
              <a:t>The output is sorted in ascending order by default, except in </a:t>
            </a:r>
            <a:r>
              <a:rPr lang="en-US" altLang="en-US" dirty="0">
                <a:latin typeface="Courier New" panose="02070309020205020404" pitchFamily="49" charset="0"/>
                <a:cs typeface="Courier New" panose="02070309020205020404" pitchFamily="49" charset="0"/>
              </a:rPr>
              <a:t>UNION ALL</a:t>
            </a:r>
            <a:r>
              <a:rPr lang="en-US" altLang="en-US" dirty="0">
                <a:latin typeface="+mn-lt"/>
                <a:cs typeface="Oracle Sans" panose="020B0503020204020204" pitchFamily="34" charset="0"/>
              </a:rPr>
              <a:t>.</a:t>
            </a:r>
          </a:p>
        </p:txBody>
      </p:sp>
      <p:pic>
        <p:nvPicPr>
          <p:cNvPr id="4" name="Picture 3" descr="cnt1827188.png"/>
          <p:cNvPicPr>
            <a:picLocks noChangeAspect="1"/>
          </p:cNvPicPr>
          <p:nvPr/>
        </p:nvPicPr>
        <p:blipFill>
          <a:blip r:embed="rId4" cstate="print"/>
          <a:stretch>
            <a:fillRect/>
          </a:stretch>
        </p:blipFill>
        <p:spPr>
          <a:xfrm>
            <a:off x="14885145" y="5903079"/>
            <a:ext cx="1797939" cy="247458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564" y="828725"/>
            <a:ext cx="642938" cy="714375"/>
          </a:xfrm>
          <a:prstGeom prst="rect">
            <a:avLst/>
          </a:prstGeom>
        </p:spPr>
      </p:pic>
    </p:spTree>
    <p:custDataLst>
      <p:tags r:id="rId1"/>
    </p:custDataLst>
    <p:extLst>
      <p:ext uri="{BB962C8B-B14F-4D97-AF65-F5344CB8AC3E}">
        <p14:creationId xmlns:p14="http://schemas.microsoft.com/office/powerpoint/2010/main" val="1948840117"/>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18435" name="Rectangle 3"/>
          <p:cNvSpPr>
            <a:spLocks noGrp="1" noChangeArrowheads="1"/>
          </p:cNvSpPr>
          <p:nvPr>
            <p:ph idx="1"/>
          </p:nvPr>
        </p:nvSpPr>
        <p:spPr>
          <a:xfrm>
            <a:off x="933451" y="2272710"/>
            <a:ext cx="9938741" cy="384309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Set operators: Types and guidelines</a:t>
            </a:r>
          </a:p>
          <a:p>
            <a:pPr lvl="1"/>
            <a:r>
              <a:rPr lang="en-US" altLang="en-US" dirty="0">
                <a:latin typeface="+mn-lt"/>
                <a:cs typeface="Oracle Sans" panose="020B0503020204020204" pitchFamily="34" charset="0"/>
              </a:rPr>
              <a:t>Tables used in this lesson</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a:t>
            </a:r>
            <a:r>
              <a:rPr lang="en-US" altLang="en-US" dirty="0">
                <a:solidFill>
                  <a:schemeClr val="tx1">
                    <a:lumMod val="50000"/>
                    <a:lumOff val="50000"/>
                  </a:schemeClr>
                </a:solidFill>
                <a:latin typeface="+mn-lt"/>
                <a:cs typeface="Oracle Sans" panose="020B0503020204020204" pitchFamily="34" charset="0"/>
              </a:rPr>
              <a:t> and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UNION ALL</a:t>
            </a:r>
            <a:r>
              <a:rPr lang="en-US" altLang="en-US" dirty="0">
                <a:solidFill>
                  <a:schemeClr val="tx1">
                    <a:lumMod val="50000"/>
                    <a:lumOff val="50000"/>
                  </a:schemeClr>
                </a:solidFill>
                <a:latin typeface="+mn-lt"/>
                <a:cs typeface="Courier New" panose="02070309020205020404" pitchFamily="49" charset="0"/>
              </a:rPr>
              <a:t> </a:t>
            </a:r>
            <a:r>
              <a:rPr lang="en-US" altLang="en-US" dirty="0">
                <a:solidFill>
                  <a:schemeClr val="tx1">
                    <a:lumMod val="50000"/>
                    <a:lumOff val="50000"/>
                  </a:schemeClr>
                </a:solidFill>
                <a:latin typeface="+mn-lt"/>
                <a:cs typeface="Oracle Sans" panose="020B0503020204020204" pitchFamily="34" charset="0"/>
              </a:rPr>
              <a:t>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INTERSECT</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MINUS</a:t>
            </a:r>
            <a:r>
              <a:rPr lang="en-US" altLang="en-US" dirty="0">
                <a:solidFill>
                  <a:schemeClr val="tx1">
                    <a:lumMod val="50000"/>
                    <a:lumOff val="50000"/>
                  </a:schemeClr>
                </a:solidFill>
                <a:latin typeface="+mn-lt"/>
                <a:cs typeface="Oracle Sans" panose="020B0503020204020204" pitchFamily="34" charset="0"/>
              </a:rPr>
              <a:t> operator</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Matching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SELECT</a:t>
            </a:r>
            <a:r>
              <a:rPr lang="en-US" altLang="en-US" dirty="0">
                <a:solidFill>
                  <a:schemeClr val="tx1">
                    <a:lumMod val="50000"/>
                    <a:lumOff val="50000"/>
                  </a:schemeClr>
                </a:solidFill>
                <a:latin typeface="+mn-lt"/>
                <a:cs typeface="Courier New" panose="02070309020205020404" pitchFamily="49" charset="0"/>
              </a:rPr>
              <a:t> </a:t>
            </a:r>
            <a:r>
              <a:rPr lang="en-US" altLang="en-US" dirty="0">
                <a:solidFill>
                  <a:schemeClr val="tx1">
                    <a:lumMod val="50000"/>
                    <a:lumOff val="50000"/>
                  </a:schemeClr>
                </a:solidFill>
                <a:latin typeface="+mn-lt"/>
                <a:cs typeface="Oracle Sans" panose="020B0503020204020204" pitchFamily="34" charset="0"/>
              </a:rPr>
              <a:t>statements</a:t>
            </a:r>
          </a:p>
          <a:p>
            <a:pPr lvl="1">
              <a:buClr>
                <a:schemeClr val="tx1">
                  <a:lumMod val="50000"/>
                  <a:lumOff val="50000"/>
                </a:schemeClr>
              </a:buClr>
            </a:pPr>
            <a:r>
              <a:rPr lang="en-US" altLang="en-US" dirty="0">
                <a:solidFill>
                  <a:schemeClr val="tx1">
                    <a:lumMod val="50000"/>
                    <a:lumOff val="50000"/>
                  </a:schemeClr>
                </a:solidFill>
                <a:latin typeface="+mn-lt"/>
                <a:cs typeface="Oracle Sans" panose="020B0503020204020204" pitchFamily="34" charset="0"/>
              </a:rPr>
              <a:t>Using the </a:t>
            </a:r>
            <a:r>
              <a:rPr lang="en-US" altLang="en-US" dirty="0">
                <a:solidFill>
                  <a:schemeClr val="tx1">
                    <a:lumMod val="50000"/>
                    <a:lumOff val="50000"/>
                  </a:schemeClr>
                </a:solidFill>
                <a:latin typeface="Courier New" panose="02070309020205020404" pitchFamily="49" charset="0"/>
                <a:cs typeface="Courier New" panose="02070309020205020404" pitchFamily="49" charset="0"/>
              </a:rPr>
              <a:t>ORDER BY</a:t>
            </a:r>
            <a:r>
              <a:rPr lang="en-US" altLang="en-US" dirty="0">
                <a:solidFill>
                  <a:schemeClr val="tx1">
                    <a:lumMod val="50000"/>
                    <a:lumOff val="50000"/>
                  </a:schemeClr>
                </a:solidFill>
                <a:latin typeface="+mn-lt"/>
                <a:cs typeface="Courier New" panose="02070309020205020404" pitchFamily="49" charset="0"/>
              </a:rPr>
              <a:t> </a:t>
            </a:r>
            <a:r>
              <a:rPr lang="en-US" altLang="en-US" dirty="0">
                <a:solidFill>
                  <a:schemeClr val="tx1">
                    <a:lumMod val="50000"/>
                    <a:lumOff val="50000"/>
                  </a:schemeClr>
                </a:solidFill>
                <a:latin typeface="+mn-lt"/>
                <a:cs typeface="Oracle Sans" panose="020B0503020204020204" pitchFamily="34" charset="0"/>
              </a:rPr>
              <a:t>clause in set operations</a:t>
            </a:r>
          </a:p>
        </p:txBody>
      </p:sp>
      <p:grpSp>
        <p:nvGrpSpPr>
          <p:cNvPr id="4" name="Group 3"/>
          <p:cNvGrpSpPr/>
          <p:nvPr/>
        </p:nvGrpSpPr>
        <p:grpSpPr>
          <a:xfrm>
            <a:off x="12720637" y="6583660"/>
            <a:ext cx="5567363"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054596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0800000" flipV="1">
            <a:off x="10823198" y="5143500"/>
            <a:ext cx="7498773" cy="3370698"/>
          </a:xfrm>
          <a:prstGeom prst="rect">
            <a:avLst/>
          </a:prstGeom>
          <a:gradFill flip="none" rotWithShape="1">
            <a:gsLst>
              <a:gs pos="0">
                <a:srgbClr val="DCE3E4"/>
              </a:gs>
              <a:gs pos="50000">
                <a:srgbClr val="EFEFFF"/>
              </a:gs>
              <a:gs pos="100000">
                <a:schemeClr val="bg1"/>
              </a:gs>
            </a:gsLst>
            <a:lin ang="0" scaled="1"/>
            <a:tileRect/>
          </a:gradFill>
          <a:ln w="28575" cap="flat" cmpd="sng" algn="ctr">
            <a:noFill/>
            <a:prstDash val="solid"/>
            <a:round/>
            <a:headEnd type="none" w="sm" len="sm"/>
            <a:tailEnd type="none" w="sm" len="sm"/>
          </a:ln>
          <a:effectLst/>
        </p:spPr>
        <p:txBody>
          <a:bodyPr lIns="182849" tIns="91424" rIns="182849" bIns="91424"/>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45712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048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Tables Used in This Lesson</a:t>
            </a:r>
          </a:p>
        </p:txBody>
      </p:sp>
      <p:sp>
        <p:nvSpPr>
          <p:cNvPr id="20483" name="Rectangle 3"/>
          <p:cNvSpPr>
            <a:spLocks noGrp="1" noChangeArrowheads="1"/>
          </p:cNvSpPr>
          <p:nvPr>
            <p:ph idx="1"/>
          </p:nvPr>
        </p:nvSpPr>
        <p:spPr>
          <a:xfrm>
            <a:off x="933451" y="2272710"/>
            <a:ext cx="16421100" cy="167936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n-lt"/>
                <a:cs typeface="Oracle Sans" panose="020B0503020204020204" pitchFamily="34" charset="0"/>
              </a:rPr>
              <a:t>The tables used in this lesson are:</a:t>
            </a:r>
          </a:p>
          <a:p>
            <a:pPr lvl="1"/>
            <a:r>
              <a:rPr lang="en-US" altLang="en-US" dirty="0">
                <a:latin typeface="Courier New" panose="02070309020205020404" pitchFamily="49" charset="0"/>
                <a:cs typeface="Courier New" panose="02070309020205020404" pitchFamily="49" charset="0"/>
              </a:rPr>
              <a:t>employees: </a:t>
            </a:r>
            <a:r>
              <a:rPr lang="en-US" altLang="en-US" dirty="0">
                <a:latin typeface="+mn-lt"/>
                <a:cs typeface="Oracle Sans" panose="020B0503020204020204" pitchFamily="34" charset="0"/>
              </a:rPr>
              <a:t>Provides details about all current employees</a:t>
            </a:r>
          </a:p>
          <a:p>
            <a:pPr lvl="1"/>
            <a:r>
              <a:rPr lang="en-US" altLang="en-US" dirty="0" err="1">
                <a:latin typeface="Courier New" panose="02070309020205020404" pitchFamily="49" charset="0"/>
                <a:cs typeface="Courier New" panose="02070309020205020404" pitchFamily="49" charset="0"/>
              </a:rPr>
              <a:t>retired_employees</a:t>
            </a:r>
            <a:r>
              <a:rPr lang="en-US" altLang="en-US" dirty="0">
                <a:latin typeface="Courier New" panose="02070309020205020404" pitchFamily="49" charset="0"/>
                <a:cs typeface="Courier New" panose="02070309020205020404" pitchFamily="49" charset="0"/>
              </a:rPr>
              <a:t>: </a:t>
            </a:r>
            <a:r>
              <a:rPr lang="en-US" altLang="en-US" dirty="0">
                <a:latin typeface="+mn-lt"/>
                <a:cs typeface="Oracle Sans" panose="020B0503020204020204" pitchFamily="34" charset="0"/>
              </a:rPr>
              <a:t>Provides details about all past employees</a:t>
            </a:r>
          </a:p>
        </p:txBody>
      </p:sp>
      <p:grpSp>
        <p:nvGrpSpPr>
          <p:cNvPr id="5" name="Group 4"/>
          <p:cNvGrpSpPr/>
          <p:nvPr/>
        </p:nvGrpSpPr>
        <p:grpSpPr>
          <a:xfrm>
            <a:off x="13909299" y="5518705"/>
            <a:ext cx="3560213" cy="2620292"/>
            <a:chOff x="9218612" y="4143924"/>
            <a:chExt cx="2373475" cy="1746861"/>
          </a:xfrm>
        </p:grpSpPr>
        <p:sp>
          <p:nvSpPr>
            <p:cNvPr id="8" name="Round Diagonal Corner Rectangle 7"/>
            <p:cNvSpPr/>
            <p:nvPr/>
          </p:nvSpPr>
          <p:spPr bwMode="auto">
            <a:xfrm>
              <a:off x="9218612" y="4143924"/>
              <a:ext cx="2290156" cy="1746861"/>
            </a:xfrm>
            <a:prstGeom prst="round2DiagRect">
              <a:avLst/>
            </a:prstGeom>
            <a:gradFill flip="none" rotWithShape="1">
              <a:gsLst>
                <a:gs pos="50000">
                  <a:schemeClr val="bg1"/>
                </a:gs>
                <a:gs pos="100000">
                  <a:schemeClr val="accent6">
                    <a:lumMod val="20000"/>
                    <a:lumOff val="80000"/>
                  </a:schemeClr>
                </a:gs>
              </a:gsLst>
              <a:lin ang="5400000" scaled="1"/>
              <a:tileRect/>
            </a:gradFill>
            <a:ln w="5715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grpSp>
          <p:nvGrpSpPr>
            <p:cNvPr id="4" name="Group 3"/>
            <p:cNvGrpSpPr/>
            <p:nvPr/>
          </p:nvGrpSpPr>
          <p:grpSpPr>
            <a:xfrm>
              <a:off x="9421461" y="4243609"/>
              <a:ext cx="2170626" cy="1547490"/>
              <a:chOff x="8761412" y="4038600"/>
              <a:chExt cx="2932626" cy="2090737"/>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1412" y="4793218"/>
                <a:ext cx="1313026" cy="1336119"/>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75812" y="4038600"/>
                <a:ext cx="2018226" cy="2090737"/>
              </a:xfrm>
              <a:prstGeom prst="rect">
                <a:avLst/>
              </a:prstGeom>
            </p:spPr>
          </p:pic>
        </p:grpSp>
      </p:grpSp>
    </p:spTree>
    <p:custDataLst>
      <p:tags r:id="rId1"/>
    </p:custDataLst>
    <p:extLst>
      <p:ext uri="{BB962C8B-B14F-4D97-AF65-F5344CB8AC3E}">
        <p14:creationId xmlns:p14="http://schemas.microsoft.com/office/powerpoint/2010/main" val="519549202"/>
      </p:ext>
    </p:extLst>
  </p:cSld>
  <p:clrMapOvr>
    <a:masterClrMapping/>
  </p:clrMapOvr>
  <p:transition spd="slow">
    <p:cu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138</TotalTime>
  <Words>3898</Words>
  <Application>Microsoft Office PowerPoint</Application>
  <PresentationFormat>Custom</PresentationFormat>
  <Paragraphs>377</Paragraphs>
  <Slides>36</Slides>
  <Notes>36</Notes>
  <HiddenSlides>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Courier New</vt:lpstr>
      <vt:lpstr>Georgia</vt:lpstr>
      <vt:lpstr>LavosHandy™</vt:lpstr>
      <vt:lpstr>Oracle Sans</vt:lpstr>
      <vt:lpstr>Times New Roman</vt:lpstr>
      <vt:lpstr>OU Redwood PowerPoint Template</vt:lpstr>
      <vt:lpstr>Document</vt:lpstr>
      <vt:lpstr>Using Set Operators</vt:lpstr>
      <vt:lpstr>Course Roadmap</vt:lpstr>
      <vt:lpstr>Objectives</vt:lpstr>
      <vt:lpstr>Lesson Agenda</vt:lpstr>
      <vt:lpstr>Set Operators</vt:lpstr>
      <vt:lpstr>Set Operator Rules</vt:lpstr>
      <vt:lpstr>Oracle Server and Set Operators</vt:lpstr>
      <vt:lpstr>Lesson Agenda</vt:lpstr>
      <vt:lpstr>Tables Used in This Lesson</vt:lpstr>
      <vt:lpstr>PowerPoint Presentation</vt:lpstr>
      <vt:lpstr>PowerPoint Presentation</vt:lpstr>
      <vt:lpstr>PowerPoint Presentation</vt:lpstr>
      <vt:lpstr>Lesson Agenda</vt:lpstr>
      <vt:lpstr>UNION Operator</vt:lpstr>
      <vt:lpstr>Using the UNION Operator</vt:lpstr>
      <vt:lpstr>UNION ALL Operator</vt:lpstr>
      <vt:lpstr>Using the UNION ALL Operator</vt:lpstr>
      <vt:lpstr>Lesson Agenda</vt:lpstr>
      <vt:lpstr>PowerPoint Presentation</vt:lpstr>
      <vt:lpstr>PowerPoint Presentation</vt:lpstr>
      <vt:lpstr>Lesson Agenda</vt:lpstr>
      <vt:lpstr>PowerPoint Presentation</vt:lpstr>
      <vt:lpstr>PowerPoint Presentation</vt:lpstr>
      <vt:lpstr>Lesson Agenda</vt:lpstr>
      <vt:lpstr>PowerPoint Presentation</vt:lpstr>
      <vt:lpstr>Matching the SELECT Statement: Example in Oracle</vt:lpstr>
      <vt:lpstr>Matching SELECT Statements in MySQL</vt:lpstr>
      <vt:lpstr>Matching the SELECT Statement: Example in MySQL</vt:lpstr>
      <vt:lpstr>Lesson Agenda</vt:lpstr>
      <vt:lpstr>PowerPoint Presentation</vt:lpstr>
      <vt:lpstr>PowerPoint Presentation</vt:lpstr>
      <vt:lpstr>Using the ORDER BY Clause with UNION in MySQL</vt:lpstr>
      <vt:lpstr>Using the ORDER BY Clause with UNION: Example in MySQL</vt:lpstr>
      <vt:lpstr>Summary</vt:lpstr>
      <vt:lpstr>Practice 9: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Amol Bagve</dc:creator>
  <cp:keywords>OU Redwood PowerPoint Template</cp:keywords>
  <dc:description>Oracle University Production Services PowerPoint Template</dc:description>
  <cp:lastModifiedBy>Pavithran Adka</cp:lastModifiedBy>
  <cp:revision>56</cp:revision>
  <cp:lastPrinted>2002-03-28T23:57:22Z</cp:lastPrinted>
  <dcterms:created xsi:type="dcterms:W3CDTF">2020-05-19T06:44:51Z</dcterms:created>
  <dcterms:modified xsi:type="dcterms:W3CDTF">2020-06-21T07:16:25Z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