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notesSlides/notesSlide32.xml" ContentType="application/vnd.openxmlformats-officedocument.presentationml.notesSlide+xml"/>
  <Override PartName="/ppt/tags/tag48.xml" ContentType="application/vnd.openxmlformats-officedocument.presentationml.tags+xml"/>
  <Override PartName="/ppt/notesSlides/notesSlide33.xml" ContentType="application/vnd.openxmlformats-officedocument.presentationml.notesSlide+xml"/>
  <Override PartName="/ppt/tags/tag49.xml" ContentType="application/vnd.openxmlformats-officedocument.presentationml.tags+xml"/>
  <Override PartName="/ppt/notesSlides/notesSlide34.xml" ContentType="application/vnd.openxmlformats-officedocument.presentationml.notesSlide+xml"/>
  <Override PartName="/ppt/tags/tag50.xml" ContentType="application/vnd.openxmlformats-officedocument.presentationml.tags+xml"/>
  <Override PartName="/ppt/notesSlides/notesSlide35.xml" ContentType="application/vnd.openxmlformats-officedocument.presentationml.notesSlide+xml"/>
  <Override PartName="/ppt/tags/tag51.xml" ContentType="application/vnd.openxmlformats-officedocument.presentationml.tags+xml"/>
  <Override PartName="/ppt/notesSlides/notesSlide36.xml" ContentType="application/vnd.openxmlformats-officedocument.presentationml.notesSlide+xml"/>
  <Override PartName="/ppt/tags/tag52.xml" ContentType="application/vnd.openxmlformats-officedocument.presentationml.tags+xml"/>
  <Override PartName="/ppt/notesSlides/notesSlide37.xml" ContentType="application/vnd.openxmlformats-officedocument.presentationml.notesSlide+xml"/>
  <Override PartName="/ppt/tags/tag53.xml" ContentType="application/vnd.openxmlformats-officedocument.presentationml.tags+xml"/>
  <Override PartName="/ppt/notesSlides/notesSlide38.xml" ContentType="application/vnd.openxmlformats-officedocument.presentationml.notesSlide+xml"/>
  <Override PartName="/ppt/tags/tag54.xml" ContentType="application/vnd.openxmlformats-officedocument.presentationml.tags+xml"/>
  <Override PartName="/ppt/notesSlides/notesSlide39.xml" ContentType="application/vnd.openxmlformats-officedocument.presentationml.notesSlide+xml"/>
  <Override PartName="/ppt/tags/tag55.xml" ContentType="application/vnd.openxmlformats-officedocument.presentationml.tags+xml"/>
  <Override PartName="/ppt/notesSlides/notesSlide40.xml" ContentType="application/vnd.openxmlformats-officedocument.presentationml.notesSlide+xml"/>
  <Override PartName="/ppt/tags/tag56.xml" ContentType="application/vnd.openxmlformats-officedocument.presentationml.tags+xml"/>
  <Override PartName="/ppt/notesSlides/notesSlide41.xml" ContentType="application/vnd.openxmlformats-officedocument.presentationml.notesSlide+xml"/>
  <Override PartName="/ppt/tags/tag57.xml" ContentType="application/vnd.openxmlformats-officedocument.presentationml.tags+xml"/>
  <Override PartName="/ppt/notesSlides/notesSlide42.xml" ContentType="application/vnd.openxmlformats-officedocument.presentationml.notesSlide+xml"/>
  <Override PartName="/ppt/tags/tag58.xml" ContentType="application/vnd.openxmlformats-officedocument.presentationml.tags+xml"/>
  <Override PartName="/ppt/notesSlides/notesSlide43.xml" ContentType="application/vnd.openxmlformats-officedocument.presentationml.notesSlide+xml"/>
  <Override PartName="/ppt/tags/tag59.xml" ContentType="application/vnd.openxmlformats-officedocument.presentationml.tags+xml"/>
  <Override PartName="/ppt/notesSlides/notesSlide44.xml" ContentType="application/vnd.openxmlformats-officedocument.presentationml.notesSlide+xml"/>
  <Override PartName="/ppt/tags/tag60.xml" ContentType="application/vnd.openxmlformats-officedocument.presentationml.tags+xml"/>
  <Override PartName="/ppt/notesSlides/notesSlide45.xml" ContentType="application/vnd.openxmlformats-officedocument.presentationml.notesSlide+xml"/>
  <Override PartName="/ppt/tags/tag61.xml" ContentType="application/vnd.openxmlformats-officedocument.presentationml.tags+xml"/>
  <Override PartName="/ppt/notesSlides/notesSlide46.xml" ContentType="application/vnd.openxmlformats-officedocument.presentationml.notesSlide+xml"/>
  <Override PartName="/ppt/tags/tag62.xml" ContentType="application/vnd.openxmlformats-officedocument.presentationml.tags+xml"/>
  <Override PartName="/ppt/notesSlides/notesSlide47.xml" ContentType="application/vnd.openxmlformats-officedocument.presentationml.notesSlide+xml"/>
  <Override PartName="/ppt/tags/tag63.xml" ContentType="application/vnd.openxmlformats-officedocument.presentationml.tags+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50"/>
  </p:notesMasterIdLst>
  <p:handoutMasterIdLst>
    <p:handoutMasterId r:id="rId51"/>
  </p:handout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 id="329" r:id="rId46"/>
    <p:sldId id="330" r:id="rId47"/>
    <p:sldId id="332" r:id="rId48"/>
    <p:sldId id="333" r:id="rId49"/>
  </p:sldIdLst>
  <p:sldSz cx="18288000" cy="10287000"/>
  <p:notesSz cx="7772400" cy="10058400"/>
  <p:custDataLst>
    <p:tags r:id="rId52"/>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240">
          <p15:clr>
            <a:srgbClr val="A4A3A4"/>
          </p15:clr>
        </p15:guide>
        <p15:guide id="6" pos="4445"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B9B9B9"/>
    <a:srgbClr val="C74634"/>
    <a:srgbClr val="D1350F"/>
    <a:srgbClr val="FFFFFF"/>
    <a:srgbClr val="FDE8E3"/>
    <a:srgbClr val="572B16"/>
    <a:srgbClr val="E0E2E1"/>
    <a:srgbClr val="D8E1E6"/>
    <a:srgbClr val="5A86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434" autoAdjust="0"/>
  </p:normalViewPr>
  <p:slideViewPr>
    <p:cSldViewPr showGuides="1">
      <p:cViewPr varScale="1">
        <p:scale>
          <a:sx n="48" d="100"/>
          <a:sy n="48" d="100"/>
        </p:scale>
        <p:origin x="576" y="36"/>
      </p:cViewPr>
      <p:guideLst>
        <p:guide orient="horz" pos="3240"/>
        <p:guide pos="4445"/>
      </p:guideLst>
    </p:cSldViewPr>
  </p:slideViewPr>
  <p:outlineViewPr>
    <p:cViewPr>
      <p:scale>
        <a:sx n="33" d="100"/>
        <a:sy n="33" d="100"/>
      </p:scale>
      <p:origin x="0" y="-2316"/>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49" d="100"/>
          <a:sy n="49" d="100"/>
        </p:scale>
        <p:origin x="2766" y="60"/>
      </p:cViewPr>
      <p:guideLst>
        <p:guide orient="horz" pos="2923"/>
        <p:guide orient="horz" pos="283"/>
        <p:guide pos="244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r>
              <a:rPr lang="en-US" smtClean="0">
                <a:latin typeface="Oracle Sans" panose="020B0503020204020204" pitchFamily="34" charset="0"/>
              </a:rPr>
              <a:t>Oracle Database 19c: SQL Workshop   10a - ‹#›</a:t>
            </a: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dirty="0" smtClean="0"/>
              <a:t>Oracle Database 19c: SQL Workshop   10a - </a:t>
            </a:r>
            <a:fld id="{7C951E65-0BAA-4B24-AD87-683F8269D8DB}" type="slidenum">
              <a:rPr lang="en-US" smtClean="0"/>
              <a:pPr>
                <a:defRPr/>
              </a:pPr>
              <a:t>‹#›</a:t>
            </a:fld>
            <a:endParaRPr lang="en-US" dirty="0"/>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27.emf"/><Relationship Id="rId4" Type="http://schemas.openxmlformats.org/officeDocument/2006/relationships/oleObject" Target="../embeddings/oleObject1.bin"/></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45.emf"/><Relationship Id="rId4" Type="http://schemas.openxmlformats.org/officeDocument/2006/relationships/oleObject" Target="../embeddings/oleObject2.bin"/></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51.emf"/><Relationship Id="rId4" Type="http://schemas.openxmlformats.org/officeDocument/2006/relationships/oleObject" Target="../embeddings/oleObject3.bin"/></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vmlDrawing" Target="../drawings/vmlDrawing4.vml"/><Relationship Id="rId5" Type="http://schemas.openxmlformats.org/officeDocument/2006/relationships/image" Target="../media/image54.emf"/><Relationship Id="rId4" Type="http://schemas.openxmlformats.org/officeDocument/2006/relationships/oleObject" Target="../embeddings/oleObject4.bin"/></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457200" y="457200"/>
            <a:ext cx="6858000" cy="3859213"/>
          </a:xfrm>
        </p:spPr>
      </p:sp>
      <p:sp>
        <p:nvSpPr>
          <p:cNvPr id="5" name="Notes Placeholder 4"/>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83396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8"/>
          <p:cNvSpPr>
            <a:spLocks noGrp="1" noChangeArrowheads="1"/>
          </p:cNvSpPr>
          <p:nvPr>
            <p:ph type="body" idx="1"/>
          </p:nvPr>
        </p:nvSpPr>
        <p:spPr>
          <a:noFill/>
          <a:ln/>
        </p:spPr>
        <p:txBody>
          <a:bodyPr/>
          <a:lstStyle/>
          <a:p>
            <a:pPr lvl="2" eaLnBrk="1" hangingPunct="1"/>
            <a:endParaRPr lang="en-US" altLang="en-US" dirty="0"/>
          </a:p>
          <a:p>
            <a:pPr lvl="2" eaLnBrk="1" hangingPunct="1"/>
            <a:endParaRPr lang="en-US" altLang="en-US" dirty="0"/>
          </a:p>
          <a:p>
            <a:pPr lvl="2" eaLnBrk="1" hangingPunct="1"/>
            <a:endParaRPr lang="en-US" altLang="en-US" dirty="0"/>
          </a:p>
          <a:p>
            <a:pPr marL="463550" lvl="2" indent="0" eaLnBrk="1" hangingPunct="1">
              <a:buNone/>
            </a:pPr>
            <a:endParaRPr lang="en-US" altLang="en-US" dirty="0"/>
          </a:p>
          <a:p>
            <a:pPr lvl="1" eaLnBrk="1" hangingPunct="1"/>
            <a:r>
              <a:rPr lang="en-US" altLang="en-US" dirty="0"/>
              <a:t>Be sure that you can use null values in the targeted column by verifying the </a:t>
            </a:r>
            <a:r>
              <a:rPr lang="en-US" altLang="en-US" dirty="0">
                <a:latin typeface="Courier New" pitchFamily="49" charset="0"/>
              </a:rPr>
              <a:t>NULL</a:t>
            </a:r>
            <a:r>
              <a:rPr lang="en-US" altLang="en-US" dirty="0"/>
              <a:t> status with the </a:t>
            </a:r>
            <a:r>
              <a:rPr lang="en-US" altLang="en-US" dirty="0">
                <a:latin typeface="Courier New" pitchFamily="49" charset="0"/>
              </a:rPr>
              <a:t>DESCRIBE</a:t>
            </a:r>
            <a:r>
              <a:rPr lang="en-US" altLang="en-US" dirty="0"/>
              <a:t> command.</a:t>
            </a:r>
          </a:p>
          <a:p>
            <a:pPr lvl="1" eaLnBrk="1" hangingPunct="1"/>
            <a:r>
              <a:rPr lang="en-US" altLang="en-US" dirty="0">
                <a:solidFill>
                  <a:schemeClr val="tx1"/>
                </a:solidFill>
              </a:rPr>
              <a:t>The Oracle server automatically enforces all data types, data ranges, and data integrity constraints. If a column is not explicitly listed, a null value is inserted in the new row unless you have default values for the missing columns that are used.</a:t>
            </a:r>
          </a:p>
          <a:p>
            <a:pPr lvl="1" eaLnBrk="1" hangingPunct="1"/>
            <a:r>
              <a:rPr lang="en-US" altLang="en-US" dirty="0">
                <a:solidFill>
                  <a:schemeClr val="tx1"/>
                </a:solidFill>
              </a:rPr>
              <a:t>Common errors that can occur when you are inserting are in the following order: </a:t>
            </a:r>
          </a:p>
          <a:p>
            <a:pPr lvl="2" eaLnBrk="1" hangingPunct="1">
              <a:spcBef>
                <a:spcPts val="110"/>
              </a:spcBef>
            </a:pPr>
            <a:r>
              <a:rPr lang="en-US" altLang="en-US" dirty="0">
                <a:solidFill>
                  <a:schemeClr val="tx1"/>
                </a:solidFill>
              </a:rPr>
              <a:t>Mandatory value missing for a </a:t>
            </a:r>
            <a:r>
              <a:rPr lang="en-US" altLang="en-US" dirty="0">
                <a:solidFill>
                  <a:schemeClr val="tx1"/>
                </a:solidFill>
                <a:latin typeface="Courier New" pitchFamily="49" charset="0"/>
              </a:rPr>
              <a:t>NOT</a:t>
            </a:r>
            <a:r>
              <a:rPr lang="en-US" altLang="en-US" dirty="0">
                <a:solidFill>
                  <a:schemeClr val="tx1"/>
                </a:solidFill>
              </a:rPr>
              <a:t> </a:t>
            </a:r>
            <a:r>
              <a:rPr lang="en-US" altLang="en-US" dirty="0">
                <a:solidFill>
                  <a:schemeClr val="tx1"/>
                </a:solidFill>
                <a:latin typeface="Courier New" pitchFamily="49" charset="0"/>
              </a:rPr>
              <a:t>NULL</a:t>
            </a:r>
            <a:r>
              <a:rPr lang="en-US" altLang="en-US" dirty="0">
                <a:solidFill>
                  <a:schemeClr val="tx1"/>
                </a:solidFill>
              </a:rPr>
              <a:t> column</a:t>
            </a:r>
          </a:p>
          <a:p>
            <a:pPr lvl="2" eaLnBrk="1" hangingPunct="1">
              <a:spcBef>
                <a:spcPts val="110"/>
              </a:spcBef>
            </a:pPr>
            <a:r>
              <a:rPr lang="en-US" altLang="en-US" dirty="0">
                <a:solidFill>
                  <a:schemeClr val="tx1"/>
                </a:solidFill>
              </a:rPr>
              <a:t>Duplicate value violating any unique or primary key constraint</a:t>
            </a:r>
          </a:p>
          <a:p>
            <a:pPr lvl="2" eaLnBrk="1" hangingPunct="1">
              <a:spcBef>
                <a:spcPts val="110"/>
              </a:spcBef>
            </a:pPr>
            <a:r>
              <a:rPr lang="en-US" altLang="en-US" dirty="0">
                <a:solidFill>
                  <a:schemeClr val="tx1"/>
                </a:solidFill>
                <a:latin typeface="Courier New" pitchFamily="49" charset="0"/>
              </a:rPr>
              <a:t>Any</a:t>
            </a:r>
            <a:r>
              <a:rPr lang="en-US" altLang="en-US" dirty="0">
                <a:solidFill>
                  <a:schemeClr val="tx1"/>
                </a:solidFill>
              </a:rPr>
              <a:t> value violating a </a:t>
            </a:r>
            <a:r>
              <a:rPr lang="en-US" altLang="en-US" dirty="0">
                <a:solidFill>
                  <a:schemeClr val="tx1"/>
                </a:solidFill>
                <a:latin typeface="Courier New" pitchFamily="49" charset="0"/>
              </a:rPr>
              <a:t>CHECK</a:t>
            </a:r>
            <a:r>
              <a:rPr lang="en-US" altLang="en-US" dirty="0">
                <a:solidFill>
                  <a:schemeClr val="tx1"/>
                </a:solidFill>
              </a:rPr>
              <a:t> constraint</a:t>
            </a:r>
          </a:p>
          <a:p>
            <a:pPr lvl="2" eaLnBrk="1" hangingPunct="1">
              <a:spcBef>
                <a:spcPts val="110"/>
              </a:spcBef>
            </a:pPr>
            <a:r>
              <a:rPr lang="en-US" altLang="en-US" dirty="0">
                <a:solidFill>
                  <a:schemeClr val="tx1"/>
                </a:solidFill>
              </a:rPr>
              <a:t>Referential integrity maintained for foreign key constraint </a:t>
            </a:r>
          </a:p>
          <a:p>
            <a:pPr lvl="2" eaLnBrk="1" hangingPunct="1">
              <a:spcBef>
                <a:spcPts val="110"/>
              </a:spcBef>
            </a:pPr>
            <a:r>
              <a:rPr lang="en-US" altLang="en-US" dirty="0">
                <a:solidFill>
                  <a:schemeClr val="tx1"/>
                </a:solidFill>
              </a:rPr>
              <a:t>Data type mismatches or values too wide to fit in a column</a:t>
            </a:r>
          </a:p>
          <a:p>
            <a:pPr lvl="1" eaLnBrk="1" hangingPunct="1">
              <a:lnSpc>
                <a:spcPct val="95000"/>
              </a:lnSpc>
            </a:pPr>
            <a:r>
              <a:rPr lang="en-US" altLang="en-US" b="1" dirty="0"/>
              <a:t>Note:</a:t>
            </a:r>
            <a:r>
              <a:rPr lang="en-US" altLang="en-US" dirty="0"/>
              <a:t> Use of the column list is recommended because it makes the </a:t>
            </a:r>
            <a:r>
              <a:rPr lang="en-US" altLang="en-US" dirty="0">
                <a:latin typeface="Courier New" pitchFamily="49" charset="0"/>
              </a:rPr>
              <a:t>INSERT</a:t>
            </a:r>
            <a:r>
              <a:rPr lang="en-US" altLang="en-US" dirty="0"/>
              <a:t> statement more readable and reliable, or less prone to mistakes.</a:t>
            </a:r>
          </a:p>
        </p:txBody>
      </p:sp>
      <p:graphicFrame>
        <p:nvGraphicFramePr>
          <p:cNvPr id="21507" name="Object 0"/>
          <p:cNvGraphicFramePr>
            <a:graphicFrameLocks/>
          </p:cNvGraphicFramePr>
          <p:nvPr/>
        </p:nvGraphicFramePr>
        <p:xfrm>
          <a:off x="497688" y="4648200"/>
          <a:ext cx="6773495" cy="1066565"/>
        </p:xfrm>
        <a:graphic>
          <a:graphicData uri="http://schemas.openxmlformats.org/presentationml/2006/ole">
            <mc:AlternateContent xmlns:mc="http://schemas.openxmlformats.org/markup-compatibility/2006">
              <mc:Choice xmlns:v="urn:schemas-microsoft-com:vml" Requires="v">
                <p:oleObj spid="_x0000_s1120" name="Document" r:id="rId4" imgW="5847377" imgH="1013328" progId="Word.Document.8">
                  <p:embed/>
                </p:oleObj>
              </mc:Choice>
              <mc:Fallback>
                <p:oleObj name="Document" r:id="rId4" imgW="5847377" imgH="1013328" progId="Word.Document.8">
                  <p:embed/>
                  <p:pic>
                    <p:nvPicPr>
                      <p:cNvPr id="21507"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688" y="4648200"/>
                        <a:ext cx="6773495" cy="1066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8" name="Slide Image Placeholder 7"/>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10</a:t>
            </a:fld>
            <a:endParaRPr lang="en-US" dirty="0"/>
          </a:p>
        </p:txBody>
      </p:sp>
    </p:spTree>
    <p:extLst>
      <p:ext uri="{BB962C8B-B14F-4D97-AF65-F5344CB8AC3E}">
        <p14:creationId xmlns:p14="http://schemas.microsoft.com/office/powerpoint/2010/main" val="2225938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457200" y="457200"/>
            <a:ext cx="6858000" cy="3859213"/>
          </a:xfrm>
          <a:ln/>
        </p:spPr>
      </p:sp>
      <p:sp>
        <p:nvSpPr>
          <p:cNvPr id="23555" name="Notes Placeholder 2"/>
          <p:cNvSpPr>
            <a:spLocks noGrp="1"/>
          </p:cNvSpPr>
          <p:nvPr>
            <p:ph type="body" idx="1"/>
          </p:nvPr>
        </p:nvSpPr>
        <p:spPr>
          <a:noFill/>
          <a:ln/>
        </p:spPr>
        <p:txBody>
          <a:bodyPr/>
          <a:lstStyle/>
          <a:p>
            <a:pPr lvl="1"/>
            <a:r>
              <a:rPr lang="en-US" altLang="en-US" dirty="0"/>
              <a:t>You can use functions to enter special values in your table. </a:t>
            </a:r>
          </a:p>
          <a:p>
            <a:pPr lvl="1"/>
            <a:r>
              <a:rPr lang="en-US" altLang="en-US" dirty="0"/>
              <a:t>The example in the slide records information for employee Popp in the </a:t>
            </a:r>
            <a:r>
              <a:rPr lang="en-US" altLang="en-US" dirty="0">
                <a:latin typeface="Courier New" pitchFamily="49" charset="0"/>
                <a:cs typeface="Courier New" pitchFamily="49" charset="0"/>
              </a:rPr>
              <a:t>EMPLOYEES</a:t>
            </a:r>
            <a:r>
              <a:rPr lang="en-US" altLang="en-US" dirty="0"/>
              <a:t> table. It supplies the current date and time in the </a:t>
            </a:r>
            <a:r>
              <a:rPr lang="en-US" altLang="en-US" dirty="0">
                <a:latin typeface="Courier New" pitchFamily="49" charset="0"/>
                <a:cs typeface="Courier New" pitchFamily="49" charset="0"/>
              </a:rPr>
              <a:t>HIRE_DATE</a:t>
            </a:r>
            <a:r>
              <a:rPr lang="en-US" altLang="en-US" dirty="0"/>
              <a:t> column. It uses the </a:t>
            </a:r>
            <a:r>
              <a:rPr lang="en-US" altLang="en-US" dirty="0">
                <a:latin typeface="Courier New" pitchFamily="49" charset="0"/>
                <a:cs typeface="Courier New" pitchFamily="49" charset="0"/>
              </a:rPr>
              <a:t>CURRENT_DATE</a:t>
            </a:r>
            <a:r>
              <a:rPr lang="en-US" altLang="en-US" dirty="0"/>
              <a:t> function that returns the current date in the session time zone. You can also use the </a:t>
            </a:r>
            <a:r>
              <a:rPr lang="en-US" altLang="en-US" dirty="0">
                <a:latin typeface="Courier New" pitchFamily="49" charset="0"/>
                <a:cs typeface="Courier New" pitchFamily="49" charset="0"/>
              </a:rPr>
              <a:t>USER</a:t>
            </a:r>
            <a:r>
              <a:rPr lang="en-US" altLang="en-US" dirty="0"/>
              <a:t> function when inserting rows in a table. The </a:t>
            </a:r>
            <a:r>
              <a:rPr lang="en-US" altLang="en-US" dirty="0">
                <a:latin typeface="Courier New" pitchFamily="49" charset="0"/>
                <a:cs typeface="Courier New" pitchFamily="49" charset="0"/>
              </a:rPr>
              <a:t>USER</a:t>
            </a:r>
            <a:r>
              <a:rPr lang="en-US" altLang="en-US" dirty="0"/>
              <a:t> function records the current username.</a:t>
            </a:r>
          </a:p>
          <a:p>
            <a:pPr lvl="1"/>
            <a:r>
              <a:rPr lang="en-US" altLang="en-US" b="1" dirty="0"/>
              <a:t>Confirming Additions to the Table</a:t>
            </a:r>
          </a:p>
          <a:p>
            <a:pPr lvl="4"/>
            <a:r>
              <a:rPr lang="en-US" altLang="en-US" dirty="0"/>
              <a:t>SELECT employee_id, last_name, job_id, hire_date, commission_pct</a:t>
            </a:r>
          </a:p>
          <a:p>
            <a:pPr lvl="4"/>
            <a:r>
              <a:rPr lang="en-US" altLang="en-US" dirty="0"/>
              <a:t>FROM   employees</a:t>
            </a:r>
          </a:p>
          <a:p>
            <a:pPr lvl="4"/>
            <a:r>
              <a:rPr lang="en-US" altLang="en-US" dirty="0"/>
              <a:t>WHERE  employee_id = 113;</a:t>
            </a:r>
          </a:p>
          <a:p>
            <a:pPr lvl="4"/>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11</a:t>
            </a:fld>
            <a:endParaRPr lang="en-US" dirty="0"/>
          </a:p>
        </p:txBody>
      </p:sp>
    </p:spTree>
    <p:extLst>
      <p:ext uri="{BB962C8B-B14F-4D97-AF65-F5344CB8AC3E}">
        <p14:creationId xmlns:p14="http://schemas.microsoft.com/office/powerpoint/2010/main" val="3230131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Rot="1" noChangeAspect="1" noChangeArrowheads="1" noTextEdit="1"/>
          </p:cNvSpPr>
          <p:nvPr>
            <p:ph type="sldImg"/>
          </p:nvPr>
        </p:nvSpPr>
        <p:spPr>
          <a:xfrm>
            <a:off x="457200" y="457200"/>
            <a:ext cx="6858000" cy="3859213"/>
          </a:xfrm>
          <a:ln/>
        </p:spPr>
      </p:sp>
      <p:sp>
        <p:nvSpPr>
          <p:cNvPr id="25603" name="Rectangle 7"/>
          <p:cNvSpPr>
            <a:spLocks noGrp="1" noChangeArrowheads="1"/>
          </p:cNvSpPr>
          <p:nvPr>
            <p:ph type="body" idx="1"/>
          </p:nvPr>
        </p:nvSpPr>
        <p:spPr>
          <a:noFill/>
          <a:ln/>
        </p:spPr>
        <p:txBody>
          <a:bodyPr lIns="14149" tIns="14149" rIns="14149" bIns="14149"/>
          <a:lstStyle/>
          <a:p>
            <a:pPr lvl="1" eaLnBrk="1" hangingPunct="1"/>
            <a:r>
              <a:rPr lang="en-US" altLang="en-US" dirty="0"/>
              <a:t>The </a:t>
            </a:r>
            <a:r>
              <a:rPr lang="en-US" altLang="en-US" dirty="0">
                <a:latin typeface="Courier New" pitchFamily="49" charset="0"/>
                <a:cs typeface="Courier New" pitchFamily="49" charset="0"/>
              </a:rPr>
              <a:t>DD-MON-RR</a:t>
            </a:r>
            <a:r>
              <a:rPr lang="en-US" altLang="en-US" dirty="0"/>
              <a:t> format is generally used to insert a date value. With the </a:t>
            </a:r>
            <a:r>
              <a:rPr lang="en-US" altLang="en-US" dirty="0">
                <a:latin typeface="Courier New" pitchFamily="49" charset="0"/>
              </a:rPr>
              <a:t>RR</a:t>
            </a:r>
            <a:r>
              <a:rPr lang="en-US" altLang="en-US" dirty="0"/>
              <a:t> format, the system provides the correct century automatically.</a:t>
            </a:r>
          </a:p>
          <a:p>
            <a:pPr lvl="1" eaLnBrk="1" hangingPunct="1"/>
            <a:r>
              <a:rPr lang="en-US" altLang="en-US" dirty="0"/>
              <a:t>You may also supply the date value in the </a:t>
            </a:r>
            <a:r>
              <a:rPr lang="en-US" altLang="en-US" dirty="0">
                <a:latin typeface="Courier New" pitchFamily="49" charset="0"/>
                <a:cs typeface="Courier New" pitchFamily="49" charset="0"/>
              </a:rPr>
              <a:t>DD-MON-YYYY</a:t>
            </a:r>
            <a:r>
              <a:rPr lang="en-US" altLang="en-US" dirty="0"/>
              <a:t> format. This is recommended because it clearly specifies the century and does not depend on the internal </a:t>
            </a:r>
            <a:r>
              <a:rPr lang="en-US" altLang="en-US" dirty="0">
                <a:latin typeface="Courier New" pitchFamily="49" charset="0"/>
              </a:rPr>
              <a:t>RR</a:t>
            </a:r>
            <a:r>
              <a:rPr lang="en-US" altLang="en-US" dirty="0"/>
              <a:t> format logic of specifying the correct century.</a:t>
            </a:r>
          </a:p>
          <a:p>
            <a:pPr lvl="1" eaLnBrk="1" hangingPunct="1"/>
            <a:r>
              <a:rPr lang="en-US" altLang="en-US" dirty="0"/>
              <a:t>If you want to enter the date in a format other than the default format (for example, with another century or a specific time), you must use the </a:t>
            </a:r>
            <a:r>
              <a:rPr lang="en-US" altLang="en-US" dirty="0">
                <a:latin typeface="Courier New" pitchFamily="49" charset="0"/>
              </a:rPr>
              <a:t>TO_DATE</a:t>
            </a:r>
            <a:r>
              <a:rPr lang="en-US" altLang="en-US" dirty="0"/>
              <a:t> function.</a:t>
            </a:r>
          </a:p>
          <a:p>
            <a:pPr lvl="1" eaLnBrk="1" hangingPunct="1"/>
            <a:r>
              <a:rPr lang="en-US" altLang="en-US" dirty="0"/>
              <a:t>The example in the slide records information for employee Raphealy in the </a:t>
            </a:r>
            <a:r>
              <a:rPr lang="en-US" altLang="en-US" dirty="0">
                <a:latin typeface="Courier New" pitchFamily="49" charset="0"/>
              </a:rPr>
              <a:t>EMPLOYEES</a:t>
            </a:r>
            <a:r>
              <a:rPr lang="en-US" altLang="en-US" dirty="0"/>
              <a:t> table. It sets the </a:t>
            </a:r>
            <a:r>
              <a:rPr lang="en-US" altLang="en-US" dirty="0">
                <a:latin typeface="Courier New" pitchFamily="49" charset="0"/>
              </a:rPr>
              <a:t>HIRE_DATE</a:t>
            </a:r>
            <a:r>
              <a:rPr lang="en-US" altLang="en-US" dirty="0"/>
              <a:t> column to be February 3, 2016. </a:t>
            </a:r>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12</a:t>
            </a:fld>
            <a:endParaRPr lang="en-US" dirty="0"/>
          </a:p>
        </p:txBody>
      </p:sp>
    </p:spTree>
    <p:extLst>
      <p:ext uri="{BB962C8B-B14F-4D97-AF65-F5344CB8AC3E}">
        <p14:creationId xmlns:p14="http://schemas.microsoft.com/office/powerpoint/2010/main" val="723172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eaLnBrk="1" hangingPunct="1"/>
            <a:r>
              <a:rPr lang="en-US" altLang="en-US" dirty="0"/>
              <a:t>You can save commands with substitution variables to a file and execute the commands in the file. The example in the slide records information for a department in the </a:t>
            </a:r>
            <a:r>
              <a:rPr lang="en-US" altLang="en-US" dirty="0">
                <a:latin typeface="Courier New" pitchFamily="49" charset="0"/>
              </a:rPr>
              <a:t>DEPARTMENTS</a:t>
            </a:r>
            <a:r>
              <a:rPr lang="en-US" altLang="en-US" dirty="0"/>
              <a:t> table. </a:t>
            </a:r>
          </a:p>
          <a:p>
            <a:pPr lvl="1" eaLnBrk="1" hangingPunct="1"/>
            <a:r>
              <a:rPr lang="en-US" altLang="en-US" dirty="0"/>
              <a:t>Run the script file and you are prompted for input for each of the ampersand (</a:t>
            </a:r>
            <a:r>
              <a:rPr lang="en-US" altLang="en-US" dirty="0">
                <a:latin typeface="Courier New" pitchFamily="49" charset="0"/>
              </a:rPr>
              <a:t>&amp;</a:t>
            </a:r>
            <a:r>
              <a:rPr lang="en-US" altLang="en-US" dirty="0"/>
              <a:t>) substitution variables. After entering a value for the substitution variable, click the OK button. The values that you input are then substituted into the statement. This enables you to run the same script file over and over, but supply a different set of values each time you run it.</a:t>
            </a:r>
          </a:p>
          <a:p>
            <a:endParaRPr lang="en-US" dirty="0"/>
          </a:p>
        </p:txBody>
      </p:sp>
      <p:sp>
        <p:nvSpPr>
          <p:cNvPr id="6" name="Footer Placeholder 5"/>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13</a:t>
            </a:fld>
            <a:endParaRPr lang="en-US" dirty="0"/>
          </a:p>
        </p:txBody>
      </p:sp>
    </p:spTree>
    <p:extLst>
      <p:ext uri="{BB962C8B-B14F-4D97-AF65-F5344CB8AC3E}">
        <p14:creationId xmlns:p14="http://schemas.microsoft.com/office/powerpoint/2010/main" val="2898544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457200" y="457200"/>
            <a:ext cx="6858000" cy="3859213"/>
          </a:xfrm>
        </p:spPr>
      </p:sp>
      <p:sp>
        <p:nvSpPr>
          <p:cNvPr id="7" name="Notes Placeholder 6"/>
          <p:cNvSpPr>
            <a:spLocks noGrp="1"/>
          </p:cNvSpPr>
          <p:nvPr>
            <p:ph type="body" idx="1"/>
          </p:nvPr>
        </p:nvSpPr>
        <p:spPr/>
        <p:txBody>
          <a:bodyPr>
            <a:normAutofit/>
          </a:bodyPr>
          <a:lstStyle/>
          <a:p>
            <a:pPr lvl="1" eaLnBrk="1" hangingPunct="1"/>
            <a:r>
              <a:rPr lang="en-US" altLang="en-US" dirty="0">
                <a:solidFill>
                  <a:schemeClr val="tx1"/>
                </a:solidFill>
              </a:rPr>
              <a:t>You can use the </a:t>
            </a:r>
            <a:r>
              <a:rPr lang="en-US" altLang="en-US" dirty="0">
                <a:solidFill>
                  <a:schemeClr val="tx1"/>
                </a:solidFill>
                <a:latin typeface="Courier New" pitchFamily="49" charset="0"/>
              </a:rPr>
              <a:t>INSERT</a:t>
            </a:r>
            <a:r>
              <a:rPr lang="en-US" altLang="en-US" dirty="0">
                <a:solidFill>
                  <a:schemeClr val="tx1"/>
                </a:solidFill>
              </a:rPr>
              <a:t> statement to add rows to a table where the values are derived from existing tables. In the example in the slide, for the </a:t>
            </a:r>
            <a:r>
              <a:rPr lang="en-US" altLang="en-US" dirty="0">
                <a:solidFill>
                  <a:schemeClr val="tx1"/>
                </a:solidFill>
                <a:latin typeface="Courier New" pitchFamily="49" charset="0"/>
              </a:rPr>
              <a:t>INSERT</a:t>
            </a:r>
            <a:r>
              <a:rPr lang="en-US" altLang="en-US" dirty="0">
                <a:solidFill>
                  <a:schemeClr val="tx1"/>
                </a:solidFill>
              </a:rPr>
              <a:t> </a:t>
            </a:r>
            <a:r>
              <a:rPr lang="en-US" altLang="en-US" dirty="0">
                <a:solidFill>
                  <a:schemeClr val="tx1"/>
                </a:solidFill>
                <a:latin typeface="Courier New" pitchFamily="49" charset="0"/>
              </a:rPr>
              <a:t>INTO</a:t>
            </a:r>
            <a:r>
              <a:rPr lang="en-US" altLang="en-US" dirty="0">
                <a:solidFill>
                  <a:schemeClr val="tx1"/>
                </a:solidFill>
              </a:rPr>
              <a:t> statement to work, you must have already created the </a:t>
            </a:r>
            <a:r>
              <a:rPr lang="en-US" altLang="en-US" dirty="0">
                <a:solidFill>
                  <a:schemeClr val="tx1"/>
                </a:solidFill>
                <a:latin typeface="Courier New" pitchFamily="49" charset="0"/>
              </a:rPr>
              <a:t>sales_reps</a:t>
            </a:r>
            <a:r>
              <a:rPr lang="en-US" altLang="en-US" dirty="0">
                <a:solidFill>
                  <a:schemeClr val="tx1"/>
                </a:solidFill>
              </a:rPr>
              <a:t> table using the </a:t>
            </a:r>
            <a:r>
              <a:rPr lang="en-US" altLang="en-US" dirty="0">
                <a:solidFill>
                  <a:schemeClr val="tx1"/>
                </a:solidFill>
                <a:latin typeface="Courier New" pitchFamily="49" charset="0"/>
              </a:rPr>
              <a:t>CREATE</a:t>
            </a:r>
            <a:r>
              <a:rPr lang="en-US" altLang="en-US" dirty="0">
                <a:solidFill>
                  <a:schemeClr val="tx1"/>
                </a:solidFill>
              </a:rPr>
              <a:t> </a:t>
            </a:r>
            <a:r>
              <a:rPr lang="en-US" altLang="en-US" dirty="0">
                <a:solidFill>
                  <a:schemeClr val="tx1"/>
                </a:solidFill>
                <a:latin typeface="Courier New" pitchFamily="49" charset="0"/>
              </a:rPr>
              <a:t>TABLE</a:t>
            </a:r>
            <a:r>
              <a:rPr lang="en-US" altLang="en-US" dirty="0">
                <a:solidFill>
                  <a:schemeClr val="tx1"/>
                </a:solidFill>
              </a:rPr>
              <a:t> statement. </a:t>
            </a:r>
            <a:r>
              <a:rPr lang="en-US" altLang="en-US" dirty="0">
                <a:solidFill>
                  <a:schemeClr val="tx1"/>
                </a:solidFill>
                <a:latin typeface="Courier New" pitchFamily="49" charset="0"/>
              </a:rPr>
              <a:t>CREATE</a:t>
            </a:r>
            <a:r>
              <a:rPr lang="en-US" altLang="en-US" dirty="0">
                <a:solidFill>
                  <a:schemeClr val="tx1"/>
                </a:solidFill>
              </a:rPr>
              <a:t> </a:t>
            </a:r>
            <a:r>
              <a:rPr lang="en-US" altLang="en-US" dirty="0">
                <a:solidFill>
                  <a:schemeClr val="tx1"/>
                </a:solidFill>
                <a:latin typeface="Courier New" pitchFamily="49" charset="0"/>
              </a:rPr>
              <a:t>TABLE</a:t>
            </a:r>
            <a:r>
              <a:rPr lang="en-US" altLang="en-US" dirty="0">
                <a:solidFill>
                  <a:schemeClr val="tx1"/>
                </a:solidFill>
              </a:rPr>
              <a:t> is discussed in the lesson titled “</a:t>
            </a:r>
            <a:r>
              <a:rPr lang="en-US" altLang="en-US" dirty="0"/>
              <a:t>Introduction to Data Definition Language</a:t>
            </a:r>
            <a:r>
              <a:rPr lang="en-US" altLang="en-US" dirty="0">
                <a:solidFill>
                  <a:schemeClr val="tx1"/>
                </a:solidFill>
              </a:rPr>
              <a:t>.” </a:t>
            </a:r>
          </a:p>
          <a:p>
            <a:pPr lvl="1" eaLnBrk="1" hangingPunct="1">
              <a:spcBef>
                <a:spcPts val="219"/>
              </a:spcBef>
            </a:pPr>
            <a:r>
              <a:rPr lang="en-US" altLang="en-US" dirty="0">
                <a:solidFill>
                  <a:schemeClr val="tx1"/>
                </a:solidFill>
              </a:rPr>
              <a:t>In place of the </a:t>
            </a:r>
            <a:r>
              <a:rPr lang="en-US" altLang="en-US" dirty="0">
                <a:solidFill>
                  <a:schemeClr val="tx1"/>
                </a:solidFill>
                <a:latin typeface="Courier New" pitchFamily="49" charset="0"/>
              </a:rPr>
              <a:t>VALUES</a:t>
            </a:r>
            <a:r>
              <a:rPr lang="en-US" altLang="en-US" dirty="0">
                <a:solidFill>
                  <a:schemeClr val="tx1"/>
                </a:solidFill>
              </a:rPr>
              <a:t> clause, you use a subquery. </a:t>
            </a:r>
          </a:p>
          <a:p>
            <a:pPr lvl="1" eaLnBrk="1" hangingPunct="1">
              <a:spcBef>
                <a:spcPts val="219"/>
              </a:spcBef>
            </a:pPr>
            <a:r>
              <a:rPr lang="en-US" altLang="en-US" b="1" dirty="0">
                <a:solidFill>
                  <a:schemeClr val="tx1"/>
                </a:solidFill>
              </a:rPr>
              <a:t>Syntax</a:t>
            </a:r>
            <a:endParaRPr lang="en-US" altLang="en-US" dirty="0">
              <a:solidFill>
                <a:schemeClr val="tx1"/>
              </a:solidFill>
            </a:endParaRPr>
          </a:p>
          <a:p>
            <a:pPr marL="438295" lvl="2" indent="-187841" algn="just" eaLnBrk="1" hangingPunct="1">
              <a:buNone/>
            </a:pPr>
            <a:r>
              <a:rPr lang="en-US" altLang="en-US" dirty="0">
                <a:solidFill>
                  <a:schemeClr val="tx1"/>
                </a:solidFill>
                <a:latin typeface="Courier New" pitchFamily="49" charset="0"/>
              </a:rPr>
              <a:t>INSERT INTO </a:t>
            </a:r>
            <a:r>
              <a:rPr lang="en-US" altLang="en-US" i="1" dirty="0">
                <a:solidFill>
                  <a:schemeClr val="tx1"/>
                </a:solidFill>
                <a:latin typeface="Courier New" pitchFamily="49" charset="0"/>
              </a:rPr>
              <a:t>table</a:t>
            </a:r>
            <a:r>
              <a:rPr lang="en-US" altLang="en-US" dirty="0">
                <a:solidFill>
                  <a:schemeClr val="tx1"/>
                </a:solidFill>
                <a:latin typeface="Courier New" pitchFamily="49" charset="0"/>
              </a:rPr>
              <a:t> [ </a:t>
            </a:r>
            <a:r>
              <a:rPr lang="en-US" altLang="en-US" i="1" dirty="0">
                <a:solidFill>
                  <a:schemeClr val="tx1"/>
                </a:solidFill>
                <a:latin typeface="Courier New" pitchFamily="49" charset="0"/>
              </a:rPr>
              <a:t>column</a:t>
            </a:r>
            <a:r>
              <a:rPr lang="en-US" altLang="en-US" dirty="0">
                <a:solidFill>
                  <a:schemeClr val="tx1"/>
                </a:solidFill>
                <a:latin typeface="Courier New" pitchFamily="49" charset="0"/>
              </a:rPr>
              <a:t> (, </a:t>
            </a:r>
            <a:r>
              <a:rPr lang="en-US" altLang="en-US" i="1" dirty="0">
                <a:solidFill>
                  <a:schemeClr val="tx1"/>
                </a:solidFill>
                <a:latin typeface="Courier New" pitchFamily="49" charset="0"/>
              </a:rPr>
              <a:t>column</a:t>
            </a:r>
            <a:r>
              <a:rPr lang="en-US" altLang="en-US" dirty="0">
                <a:solidFill>
                  <a:schemeClr val="tx1"/>
                </a:solidFill>
                <a:latin typeface="Courier New" pitchFamily="49" charset="0"/>
              </a:rPr>
              <a:t>) ] </a:t>
            </a:r>
            <a:r>
              <a:rPr lang="en-US" altLang="en-US" i="1" dirty="0">
                <a:solidFill>
                  <a:schemeClr val="tx1"/>
                </a:solidFill>
                <a:latin typeface="Courier New" pitchFamily="49" charset="0"/>
              </a:rPr>
              <a:t>subquery;</a:t>
            </a:r>
            <a:r>
              <a:rPr lang="en-US" altLang="en-US" dirty="0">
                <a:solidFill>
                  <a:schemeClr val="tx1"/>
                </a:solidFill>
                <a:latin typeface="Courier New" pitchFamily="49" charset="0"/>
              </a:rPr>
              <a:t> </a:t>
            </a:r>
          </a:p>
          <a:p>
            <a:pPr lvl="1" eaLnBrk="1" hangingPunct="1">
              <a:spcBef>
                <a:spcPts val="219"/>
              </a:spcBef>
            </a:pPr>
            <a:r>
              <a:rPr lang="en-US" altLang="en-US" dirty="0">
                <a:solidFill>
                  <a:schemeClr val="tx1"/>
                </a:solidFill>
              </a:rPr>
              <a:t>In the syntax:</a:t>
            </a:r>
            <a:endParaRPr lang="en-US" altLang="en-US" b="1" dirty="0">
              <a:solidFill>
                <a:schemeClr val="tx1"/>
              </a:solidFill>
            </a:endParaRPr>
          </a:p>
          <a:p>
            <a:pPr marL="438295" lvl="2" indent="-187841" eaLnBrk="1" hangingPunct="1">
              <a:buNone/>
            </a:pPr>
            <a:r>
              <a:rPr lang="en-US" altLang="en-US" i="1" dirty="0">
                <a:solidFill>
                  <a:schemeClr val="tx1"/>
                </a:solidFill>
                <a:latin typeface="Courier New" pitchFamily="49" charset="0"/>
              </a:rPr>
              <a:t>table</a:t>
            </a:r>
            <a:r>
              <a:rPr lang="en-US" altLang="en-US" i="1" dirty="0">
                <a:solidFill>
                  <a:schemeClr val="tx1"/>
                </a:solidFill>
              </a:rPr>
              <a:t>		</a:t>
            </a:r>
            <a:r>
              <a:rPr lang="en-US" altLang="en-US" dirty="0">
                <a:solidFill>
                  <a:schemeClr val="tx1"/>
                </a:solidFill>
              </a:rPr>
              <a:t>Is the name of the table</a:t>
            </a:r>
          </a:p>
          <a:p>
            <a:pPr marL="438295" lvl="2" indent="-187841" eaLnBrk="1" hangingPunct="1">
              <a:buNone/>
            </a:pPr>
            <a:r>
              <a:rPr lang="en-US" altLang="en-US" i="1" dirty="0">
                <a:solidFill>
                  <a:schemeClr val="tx1"/>
                </a:solidFill>
                <a:latin typeface="Courier New" pitchFamily="49" charset="0"/>
              </a:rPr>
              <a:t>column</a:t>
            </a:r>
            <a:r>
              <a:rPr lang="en-US" altLang="en-US" i="1" dirty="0">
                <a:solidFill>
                  <a:schemeClr val="tx1"/>
                </a:solidFill>
              </a:rPr>
              <a:t>		</a:t>
            </a:r>
            <a:r>
              <a:rPr lang="en-US" altLang="en-US" dirty="0">
                <a:solidFill>
                  <a:schemeClr val="tx1"/>
                </a:solidFill>
              </a:rPr>
              <a:t>Is the name of the column in the table to populate</a:t>
            </a:r>
          </a:p>
          <a:p>
            <a:pPr marL="438295" lvl="2" indent="-187841" eaLnBrk="1" hangingPunct="1">
              <a:buNone/>
            </a:pPr>
            <a:r>
              <a:rPr lang="en-US" altLang="en-US" i="1" dirty="0">
                <a:solidFill>
                  <a:schemeClr val="tx1"/>
                </a:solidFill>
                <a:latin typeface="Courier New" pitchFamily="49" charset="0"/>
              </a:rPr>
              <a:t>subquery</a:t>
            </a:r>
            <a:r>
              <a:rPr lang="en-US" altLang="en-US" dirty="0">
                <a:solidFill>
                  <a:schemeClr val="tx1"/>
                </a:solidFill>
              </a:rPr>
              <a:t>		Is the subquery that returns rows to the table</a:t>
            </a:r>
          </a:p>
          <a:p>
            <a:pPr lvl="1" eaLnBrk="1" hangingPunct="1">
              <a:spcBef>
                <a:spcPts val="219"/>
              </a:spcBef>
            </a:pPr>
            <a:r>
              <a:rPr lang="en-US" altLang="en-US" dirty="0">
                <a:solidFill>
                  <a:schemeClr val="tx1"/>
                </a:solidFill>
              </a:rPr>
              <a:t>The number of columns and their data types in the column list of the </a:t>
            </a:r>
            <a:r>
              <a:rPr lang="en-US" altLang="en-US" dirty="0">
                <a:solidFill>
                  <a:schemeClr val="tx1"/>
                </a:solidFill>
                <a:latin typeface="Courier New" pitchFamily="49" charset="0"/>
              </a:rPr>
              <a:t>INSERT</a:t>
            </a:r>
            <a:r>
              <a:rPr lang="en-US" altLang="en-US" dirty="0">
                <a:solidFill>
                  <a:schemeClr val="tx1"/>
                </a:solidFill>
              </a:rPr>
              <a:t> clause must match the number of values and their data types in the subquery. Zero or more rows are added depending on the number of rows returned by the subquery. To create a copy of the rows of a table, use </a:t>
            </a:r>
            <a:r>
              <a:rPr lang="en-US" altLang="en-US" dirty="0">
                <a:solidFill>
                  <a:schemeClr val="tx1"/>
                </a:solidFill>
                <a:latin typeface="Courier New" pitchFamily="49" charset="0"/>
              </a:rPr>
              <a:t>SELECT</a:t>
            </a:r>
            <a:r>
              <a:rPr lang="en-US" altLang="en-US" dirty="0">
                <a:solidFill>
                  <a:schemeClr val="tx1"/>
                </a:solidFill>
              </a:rPr>
              <a:t> * in the subquery:</a:t>
            </a:r>
          </a:p>
          <a:p>
            <a:pPr marL="939203" lvl="4" indent="-187841" eaLnBrk="1" hangingPunct="1"/>
            <a:r>
              <a:rPr lang="en-US" altLang="en-US" dirty="0">
                <a:solidFill>
                  <a:schemeClr val="tx1"/>
                </a:solidFill>
              </a:rPr>
              <a:t>INSERT INTO copy_emp</a:t>
            </a:r>
          </a:p>
          <a:p>
            <a:pPr lvl="3" eaLnBrk="1" hangingPunct="1">
              <a:spcBef>
                <a:spcPct val="0"/>
              </a:spcBef>
              <a:buNone/>
            </a:pPr>
            <a:r>
              <a:rPr lang="en-US" altLang="en-US" dirty="0">
                <a:solidFill>
                  <a:schemeClr val="tx1"/>
                </a:solidFill>
                <a:latin typeface="Courier New" pitchFamily="49" charset="0"/>
              </a:rPr>
              <a:t>   SELECT * </a:t>
            </a:r>
          </a:p>
          <a:p>
            <a:pPr lvl="3" eaLnBrk="1" hangingPunct="1">
              <a:spcBef>
                <a:spcPct val="0"/>
              </a:spcBef>
              <a:buNone/>
            </a:pPr>
            <a:r>
              <a:rPr lang="en-US" altLang="en-US" dirty="0">
                <a:solidFill>
                  <a:schemeClr val="tx1"/>
                </a:solidFill>
                <a:latin typeface="Courier New" pitchFamily="49" charset="0"/>
              </a:rPr>
              <a:t>	FROM   employees;</a:t>
            </a:r>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14</a:t>
            </a:fld>
            <a:endParaRPr lang="en-US" dirty="0"/>
          </a:p>
        </p:txBody>
      </p:sp>
    </p:spTree>
    <p:extLst>
      <p:ext uri="{BB962C8B-B14F-4D97-AF65-F5344CB8AC3E}">
        <p14:creationId xmlns:p14="http://schemas.microsoft.com/office/powerpoint/2010/main" val="1234976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Rot="1" noChangeAspect="1" noChangeArrowheads="1" noTextEdit="1"/>
          </p:cNvSpPr>
          <p:nvPr>
            <p:ph type="sldImg"/>
          </p:nvPr>
        </p:nvSpPr>
        <p:spPr>
          <a:xfrm>
            <a:off x="457200" y="457200"/>
            <a:ext cx="6858000" cy="3859213"/>
          </a:xfrm>
          <a:ln/>
        </p:spPr>
      </p:sp>
      <p:sp>
        <p:nvSpPr>
          <p:cNvPr id="31747" name="Rectangle 7"/>
          <p:cNvSpPr>
            <a:spLocks noGrp="1" noChangeArrowheads="1"/>
          </p:cNvSpPr>
          <p:nvPr>
            <p:ph type="body" idx="1"/>
          </p:nvPr>
        </p:nvSpPr>
        <p:spPr>
          <a:noFill/>
          <a:ln/>
        </p:spPr>
        <p:txBody>
          <a:bodyPr lIns="14149" tIns="14149" rIns="14149" bIns="14149"/>
          <a:lstStyle/>
          <a:p>
            <a:pPr eaLnBrk="1" hangingPunct="1"/>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15</a:t>
            </a:fld>
            <a:endParaRPr lang="en-US" dirty="0"/>
          </a:p>
        </p:txBody>
      </p:sp>
    </p:spTree>
    <p:extLst>
      <p:ext uri="{BB962C8B-B14F-4D97-AF65-F5344CB8AC3E}">
        <p14:creationId xmlns:p14="http://schemas.microsoft.com/office/powerpoint/2010/main" val="2537479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8"/>
          <p:cNvSpPr>
            <a:spLocks noGrp="1" noRot="1" noChangeAspect="1" noChangeArrowheads="1" noTextEdit="1"/>
          </p:cNvSpPr>
          <p:nvPr>
            <p:ph type="sldImg"/>
          </p:nvPr>
        </p:nvSpPr>
        <p:spPr>
          <a:xfrm>
            <a:off x="457200" y="457200"/>
            <a:ext cx="6858000" cy="3859213"/>
          </a:xfrm>
          <a:ln/>
        </p:spPr>
      </p:sp>
      <p:sp>
        <p:nvSpPr>
          <p:cNvPr id="33795" name="Rectangle 9"/>
          <p:cNvSpPr>
            <a:spLocks noGrp="1" noChangeArrowheads="1"/>
          </p:cNvSpPr>
          <p:nvPr>
            <p:ph type="body" idx="1"/>
          </p:nvPr>
        </p:nvSpPr>
        <p:spPr>
          <a:noFill/>
          <a:ln/>
        </p:spPr>
        <p:txBody>
          <a:bodyPr lIns="14149" tIns="14149" rIns="14149" bIns="14149"/>
          <a:lstStyle/>
          <a:p>
            <a:pPr lvl="1" eaLnBrk="1" hangingPunct="1"/>
            <a:r>
              <a:rPr lang="en-US" altLang="en-US" dirty="0"/>
              <a:t>The slide illustrates changing the department number for employees in department 60 to </a:t>
            </a:r>
            <a:br>
              <a:rPr lang="en-US" altLang="en-US" dirty="0"/>
            </a:br>
            <a:r>
              <a:rPr lang="en-US" altLang="en-US" dirty="0"/>
              <a:t>department 80.</a:t>
            </a:r>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16</a:t>
            </a:fld>
            <a:endParaRPr lang="en-US" dirty="0"/>
          </a:p>
        </p:txBody>
      </p:sp>
    </p:spTree>
    <p:extLst>
      <p:ext uri="{BB962C8B-B14F-4D97-AF65-F5344CB8AC3E}">
        <p14:creationId xmlns:p14="http://schemas.microsoft.com/office/powerpoint/2010/main" val="1551107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Rot="1" noChangeAspect="1" noChangeArrowheads="1" noTextEdit="1"/>
          </p:cNvSpPr>
          <p:nvPr>
            <p:ph type="sldImg"/>
          </p:nvPr>
        </p:nvSpPr>
        <p:spPr>
          <a:xfrm>
            <a:off x="457200" y="457200"/>
            <a:ext cx="6858000" cy="3859213"/>
          </a:xfrm>
          <a:ln/>
        </p:spPr>
      </p:sp>
      <p:sp>
        <p:nvSpPr>
          <p:cNvPr id="35843"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You can modify the existing values in a table by using the </a:t>
            </a:r>
            <a:r>
              <a:rPr lang="en-US" altLang="en-US" dirty="0">
                <a:solidFill>
                  <a:schemeClr val="tx1"/>
                </a:solidFill>
                <a:latin typeface="Courier New" pitchFamily="49" charset="0"/>
              </a:rPr>
              <a:t>UPDATE</a:t>
            </a:r>
            <a:r>
              <a:rPr lang="en-US" altLang="en-US" dirty="0">
                <a:solidFill>
                  <a:schemeClr val="tx1"/>
                </a:solidFill>
              </a:rPr>
              <a:t> statement.</a:t>
            </a:r>
          </a:p>
          <a:p>
            <a:pPr lvl="1" eaLnBrk="1" hangingPunct="1"/>
            <a:r>
              <a:rPr lang="en-US" altLang="en-US" dirty="0">
                <a:solidFill>
                  <a:schemeClr val="tx1"/>
                </a:solidFill>
              </a:rPr>
              <a:t>In the syntax:</a:t>
            </a:r>
          </a:p>
          <a:p>
            <a:pPr marL="438295" lvl="2" indent="-187841" eaLnBrk="1" hangingPunct="1">
              <a:buNone/>
            </a:pPr>
            <a:r>
              <a:rPr lang="en-US" altLang="en-US" i="1" dirty="0">
                <a:solidFill>
                  <a:schemeClr val="tx1"/>
                </a:solidFill>
                <a:latin typeface="Courier New" pitchFamily="49" charset="0"/>
              </a:rPr>
              <a:t>table</a:t>
            </a:r>
            <a:r>
              <a:rPr lang="en-US" altLang="en-US" dirty="0">
                <a:solidFill>
                  <a:schemeClr val="tx1"/>
                </a:solidFill>
              </a:rPr>
              <a:t>		Is the name of the table</a:t>
            </a:r>
          </a:p>
          <a:p>
            <a:pPr marL="438295" lvl="2" indent="-187841" eaLnBrk="1" hangingPunct="1">
              <a:buNone/>
            </a:pPr>
            <a:r>
              <a:rPr lang="en-US" altLang="en-US" i="1" dirty="0">
                <a:solidFill>
                  <a:schemeClr val="tx1"/>
                </a:solidFill>
                <a:latin typeface="Courier New" pitchFamily="49" charset="0"/>
              </a:rPr>
              <a:t>column</a:t>
            </a:r>
            <a:r>
              <a:rPr lang="en-US" altLang="en-US" dirty="0">
                <a:solidFill>
                  <a:schemeClr val="tx1"/>
                </a:solidFill>
              </a:rPr>
              <a:t>		Is the name of the column in the table to populate</a:t>
            </a:r>
          </a:p>
          <a:p>
            <a:pPr marL="438295" lvl="2" indent="-187841" eaLnBrk="1" hangingPunct="1">
              <a:buNone/>
            </a:pPr>
            <a:r>
              <a:rPr lang="en-US" altLang="en-US" i="1" dirty="0">
                <a:solidFill>
                  <a:schemeClr val="tx1"/>
                </a:solidFill>
                <a:latin typeface="Courier New" pitchFamily="49" charset="0"/>
              </a:rPr>
              <a:t>value</a:t>
            </a:r>
            <a:r>
              <a:rPr lang="en-US" altLang="en-US" dirty="0">
                <a:solidFill>
                  <a:schemeClr val="tx1"/>
                </a:solidFill>
              </a:rPr>
              <a:t>		Is the corresponding value or subquery for the column</a:t>
            </a:r>
          </a:p>
          <a:p>
            <a:pPr marL="438295" lvl="2" indent="-187841" eaLnBrk="1" hangingPunct="1">
              <a:buNone/>
            </a:pPr>
            <a:r>
              <a:rPr lang="en-US" altLang="en-US" i="1" dirty="0">
                <a:solidFill>
                  <a:schemeClr val="tx1"/>
                </a:solidFill>
                <a:latin typeface="Courier New" pitchFamily="49" charset="0"/>
              </a:rPr>
              <a:t>Condition	</a:t>
            </a:r>
            <a:r>
              <a:rPr lang="en-US" altLang="en-US" dirty="0">
                <a:solidFill>
                  <a:schemeClr val="tx1"/>
                </a:solidFill>
              </a:rPr>
              <a:t>	Identifies the rows to be updated and is composed of column names, 			                expressions, constants, subqueries, and comparison operators</a:t>
            </a:r>
          </a:p>
          <a:p>
            <a:pPr lvl="1" eaLnBrk="1" hangingPunct="1"/>
            <a:r>
              <a:rPr lang="en-US" altLang="en-US" dirty="0">
                <a:solidFill>
                  <a:schemeClr val="tx1"/>
                </a:solidFill>
              </a:rPr>
              <a:t>Confirm the update operation by querying the table to display the updated rows. </a:t>
            </a:r>
            <a:endParaRPr lang="en-US" altLang="en-US" i="1" dirty="0">
              <a:solidFill>
                <a:schemeClr val="tx1"/>
              </a:solidFill>
            </a:endParaRPr>
          </a:p>
          <a:p>
            <a:pPr lvl="1" eaLnBrk="1" hangingPunct="1"/>
            <a:r>
              <a:rPr lang="en-US" altLang="en-US" dirty="0">
                <a:solidFill>
                  <a:schemeClr val="tx1"/>
                </a:solidFill>
              </a:rPr>
              <a:t>For more information, see the section on “</a:t>
            </a:r>
            <a:r>
              <a:rPr lang="en-US" altLang="en-US" dirty="0">
                <a:solidFill>
                  <a:schemeClr val="tx1"/>
                </a:solidFill>
                <a:latin typeface="Courier New" pitchFamily="49" charset="0"/>
              </a:rPr>
              <a:t>UPDATE</a:t>
            </a:r>
            <a:r>
              <a:rPr lang="en-US" altLang="en-US" dirty="0">
                <a:solidFill>
                  <a:schemeClr val="tx1"/>
                </a:solidFill>
              </a:rPr>
              <a:t>” in </a:t>
            </a:r>
            <a:r>
              <a:rPr lang="en-US" altLang="en-US" i="1" dirty="0">
                <a:solidFill>
                  <a:schemeClr val="tx1"/>
                </a:solidFill>
              </a:rPr>
              <a:t>Oracle Database SQL Language Reference </a:t>
            </a:r>
            <a:r>
              <a:rPr lang="en-US" altLang="en-US" dirty="0">
                <a:solidFill>
                  <a:schemeClr val="tx1"/>
                </a:solidFill>
              </a:rPr>
              <a:t>for 19c</a:t>
            </a:r>
            <a:r>
              <a:rPr lang="en-US" altLang="en-US" i="1" dirty="0">
                <a:solidFill>
                  <a:schemeClr val="tx1"/>
                </a:solidFill>
              </a:rPr>
              <a:t> </a:t>
            </a:r>
            <a:r>
              <a:rPr lang="en-US" altLang="en-US" dirty="0">
                <a:solidFill>
                  <a:schemeClr val="tx1"/>
                </a:solidFill>
              </a:rPr>
              <a:t>database. </a:t>
            </a:r>
            <a:endParaRPr lang="en-US" altLang="en-US" b="1" dirty="0">
              <a:ea typeface="SimSun" pitchFamily="2" charset="-122"/>
            </a:endParaRPr>
          </a:p>
          <a:p>
            <a:pPr lvl="1" eaLnBrk="1" hangingPunct="1"/>
            <a:r>
              <a:rPr lang="en-US" altLang="en-US" b="1" dirty="0">
                <a:ea typeface="SimSun" pitchFamily="2" charset="-122"/>
              </a:rPr>
              <a:t>Note:</a:t>
            </a:r>
            <a:r>
              <a:rPr lang="en-US" altLang="en-US" dirty="0">
                <a:ea typeface="SimSun" pitchFamily="2" charset="-122"/>
              </a:rPr>
              <a:t> In general, use the primary key column in the </a:t>
            </a:r>
            <a:r>
              <a:rPr lang="en-US" altLang="en-US" dirty="0">
                <a:latin typeface="Courier New" pitchFamily="49" charset="0"/>
                <a:ea typeface="SimSun" pitchFamily="2" charset="-122"/>
              </a:rPr>
              <a:t>WHERE</a:t>
            </a:r>
            <a:r>
              <a:rPr lang="en-US" altLang="en-US" dirty="0">
                <a:ea typeface="SimSun" pitchFamily="2" charset="-122"/>
              </a:rPr>
              <a:t> clause to identify a single row for update. Using other columns can unexpectedly cause several rows to be updated. For example, identifying a single row in the </a:t>
            </a:r>
            <a:r>
              <a:rPr lang="en-US" altLang="en-US" dirty="0">
                <a:latin typeface="Courier New" pitchFamily="49" charset="0"/>
                <a:ea typeface="SimSun" pitchFamily="2" charset="-122"/>
              </a:rPr>
              <a:t>EMPLOYEES</a:t>
            </a:r>
            <a:r>
              <a:rPr lang="en-US" altLang="en-US" dirty="0">
                <a:ea typeface="SimSun" pitchFamily="2" charset="-122"/>
              </a:rPr>
              <a:t> table by last name may return more than one employee having the same last name.</a:t>
            </a:r>
            <a:r>
              <a:rPr lang="en-US" altLang="en-US" dirty="0">
                <a:solidFill>
                  <a:schemeClr val="tx1"/>
                </a:solidFill>
              </a:rPr>
              <a:t> </a:t>
            </a:r>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17</a:t>
            </a:fld>
            <a:endParaRPr lang="en-US" dirty="0"/>
          </a:p>
        </p:txBody>
      </p:sp>
    </p:spTree>
    <p:extLst>
      <p:ext uri="{BB962C8B-B14F-4D97-AF65-F5344CB8AC3E}">
        <p14:creationId xmlns:p14="http://schemas.microsoft.com/office/powerpoint/2010/main" val="3908867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457200" y="457200"/>
            <a:ext cx="6858000" cy="3859213"/>
          </a:xfrm>
        </p:spPr>
      </p:sp>
      <p:sp>
        <p:nvSpPr>
          <p:cNvPr id="7" name="Notes Placeholder 6"/>
          <p:cNvSpPr>
            <a:spLocks noGrp="1"/>
          </p:cNvSpPr>
          <p:nvPr>
            <p:ph type="body" idx="1"/>
          </p:nvPr>
        </p:nvSpPr>
        <p:spPr/>
        <p:txBody>
          <a:bodyPr>
            <a:normAutofit/>
          </a:bodyPr>
          <a:lstStyle/>
          <a:p>
            <a:pPr lvl="1" eaLnBrk="1" hangingPunct="1"/>
            <a:r>
              <a:rPr lang="en-US" altLang="en-US" dirty="0">
                <a:solidFill>
                  <a:schemeClr val="tx1"/>
                </a:solidFill>
              </a:rPr>
              <a:t>The </a:t>
            </a:r>
            <a:r>
              <a:rPr lang="en-US" altLang="en-US" dirty="0">
                <a:solidFill>
                  <a:schemeClr val="tx1"/>
                </a:solidFill>
                <a:latin typeface="Courier New" pitchFamily="49" charset="0"/>
              </a:rPr>
              <a:t>UPDATE</a:t>
            </a:r>
            <a:r>
              <a:rPr lang="en-US" altLang="en-US" dirty="0">
                <a:solidFill>
                  <a:schemeClr val="tx1"/>
                </a:solidFill>
              </a:rPr>
              <a:t> statement modifies the values of a specific row or rows if the </a:t>
            </a:r>
            <a:r>
              <a:rPr lang="en-US" altLang="en-US" dirty="0">
                <a:solidFill>
                  <a:schemeClr val="tx1"/>
                </a:solidFill>
                <a:latin typeface="Courier New" pitchFamily="49" charset="0"/>
              </a:rPr>
              <a:t>WHERE</a:t>
            </a:r>
            <a:r>
              <a:rPr lang="en-US" altLang="en-US" dirty="0">
                <a:solidFill>
                  <a:schemeClr val="tx1"/>
                </a:solidFill>
              </a:rPr>
              <a:t> clause is specified. The example in the slide shows the transfer of employee 113 (Popp) to department 50. </a:t>
            </a:r>
          </a:p>
          <a:p>
            <a:pPr lvl="1" eaLnBrk="1" hangingPunct="1"/>
            <a:r>
              <a:rPr lang="en-US" altLang="en-US" dirty="0">
                <a:solidFill>
                  <a:schemeClr val="tx1"/>
                </a:solidFill>
              </a:rPr>
              <a:t>If you omit the </a:t>
            </a:r>
            <a:r>
              <a:rPr lang="en-US" altLang="en-US" dirty="0">
                <a:solidFill>
                  <a:schemeClr val="tx1"/>
                </a:solidFill>
                <a:latin typeface="Courier New" pitchFamily="49" charset="0"/>
              </a:rPr>
              <a:t>WHERE</a:t>
            </a:r>
            <a:r>
              <a:rPr lang="en-US" altLang="en-US" dirty="0">
                <a:solidFill>
                  <a:schemeClr val="tx1"/>
                </a:solidFill>
              </a:rPr>
              <a:t> clause, values for all the rows in the table are modified. Examine the updated rows in the </a:t>
            </a:r>
            <a:r>
              <a:rPr lang="en-US" altLang="en-US" dirty="0">
                <a:solidFill>
                  <a:schemeClr val="tx1"/>
                </a:solidFill>
                <a:latin typeface="Courier New" pitchFamily="49" charset="0"/>
              </a:rPr>
              <a:t>COPY_EMP</a:t>
            </a:r>
            <a:r>
              <a:rPr lang="en-US" altLang="en-US" dirty="0">
                <a:solidFill>
                  <a:schemeClr val="tx1"/>
                </a:solidFill>
              </a:rPr>
              <a:t> table.</a:t>
            </a:r>
          </a:p>
          <a:p>
            <a:pPr lvl="4" eaLnBrk="1" hangingPunct="1">
              <a:spcBef>
                <a:spcPct val="0"/>
              </a:spcBef>
            </a:pPr>
            <a:r>
              <a:rPr lang="en-US" altLang="en-US" dirty="0">
                <a:solidFill>
                  <a:schemeClr val="tx1"/>
                </a:solidFill>
              </a:rPr>
              <a:t>   SELECT last_name, department_id</a:t>
            </a:r>
          </a:p>
          <a:p>
            <a:pPr lvl="4" eaLnBrk="1" hangingPunct="1">
              <a:spcBef>
                <a:spcPct val="0"/>
              </a:spcBef>
            </a:pPr>
            <a:r>
              <a:rPr lang="en-US" altLang="en-US" dirty="0">
                <a:solidFill>
                  <a:schemeClr val="tx1"/>
                </a:solidFill>
              </a:rPr>
              <a:t>   FROM   copy_emp;</a:t>
            </a:r>
          </a:p>
          <a:p>
            <a:pPr lvl="1" eaLnBrk="1" hangingPunct="1">
              <a:spcBef>
                <a:spcPct val="0"/>
              </a:spcBef>
            </a:pPr>
            <a:endParaRPr lang="en-US" altLang="en-US" dirty="0">
              <a:solidFill>
                <a:schemeClr val="tx1"/>
              </a:solidFill>
            </a:endParaRPr>
          </a:p>
          <a:p>
            <a:pPr lvl="1" eaLnBrk="1" hangingPunct="1"/>
            <a:r>
              <a:rPr lang="en-US" altLang="en-US" dirty="0">
                <a:solidFill>
                  <a:schemeClr val="tx1"/>
                </a:solidFill>
              </a:rPr>
              <a:t>For example, an employee who was an </a:t>
            </a:r>
            <a:r>
              <a:rPr lang="en-US" altLang="en-US" dirty="0">
                <a:solidFill>
                  <a:schemeClr val="tx1"/>
                </a:solidFill>
                <a:latin typeface="Courier New" pitchFamily="49" charset="0"/>
              </a:rPr>
              <a:t>SA_REP</a:t>
            </a:r>
            <a:r>
              <a:rPr lang="en-US" altLang="en-US" dirty="0">
                <a:solidFill>
                  <a:schemeClr val="tx1"/>
                </a:solidFill>
              </a:rPr>
              <a:t> has now changed his job to an </a:t>
            </a:r>
            <a:r>
              <a:rPr lang="en-US" altLang="en-US" dirty="0">
                <a:solidFill>
                  <a:schemeClr val="tx1"/>
                </a:solidFill>
                <a:latin typeface="Courier New" pitchFamily="49" charset="0"/>
              </a:rPr>
              <a:t>IT_PROG</a:t>
            </a:r>
            <a:r>
              <a:rPr lang="en-US" altLang="en-US" dirty="0">
                <a:solidFill>
                  <a:schemeClr val="tx1"/>
                </a:solidFill>
              </a:rPr>
              <a:t>. Therefore, his </a:t>
            </a:r>
            <a:r>
              <a:rPr lang="en-US" altLang="en-US" dirty="0">
                <a:solidFill>
                  <a:schemeClr val="tx1"/>
                </a:solidFill>
                <a:latin typeface="Courier New" pitchFamily="49" charset="0"/>
              </a:rPr>
              <a:t>JOB_ID</a:t>
            </a:r>
            <a:r>
              <a:rPr lang="en-US" altLang="en-US" dirty="0">
                <a:solidFill>
                  <a:schemeClr val="tx1"/>
                </a:solidFill>
              </a:rPr>
              <a:t> needs to be updated and the commission field needs to be set to </a:t>
            </a:r>
            <a:r>
              <a:rPr lang="en-US" altLang="en-US" dirty="0">
                <a:solidFill>
                  <a:schemeClr val="tx1"/>
                </a:solidFill>
                <a:latin typeface="Courier New" pitchFamily="49" charset="0"/>
              </a:rPr>
              <a:t>NULL</a:t>
            </a:r>
            <a:r>
              <a:rPr lang="en-US" altLang="en-US" dirty="0">
                <a:solidFill>
                  <a:schemeClr val="tx1"/>
                </a:solidFill>
              </a:rPr>
              <a:t>.</a:t>
            </a:r>
          </a:p>
          <a:p>
            <a:pPr lvl="4" eaLnBrk="1" hangingPunct="1">
              <a:spcBef>
                <a:spcPct val="0"/>
              </a:spcBef>
            </a:pPr>
            <a:r>
              <a:rPr lang="en-US" altLang="en-US" b="1" dirty="0"/>
              <a:t>	</a:t>
            </a:r>
            <a:r>
              <a:rPr lang="en-US" altLang="en-US" dirty="0"/>
              <a:t>UPDATE employees</a:t>
            </a:r>
          </a:p>
          <a:p>
            <a:pPr lvl="4" eaLnBrk="1" hangingPunct="1">
              <a:spcBef>
                <a:spcPct val="0"/>
              </a:spcBef>
            </a:pPr>
            <a:r>
              <a:rPr lang="en-US" altLang="en-US" dirty="0">
                <a:solidFill>
                  <a:schemeClr val="tx1"/>
                </a:solidFill>
              </a:rPr>
              <a:t>	SET job_id = </a:t>
            </a:r>
            <a:r>
              <a:rPr lang="en-US" altLang="en-US" dirty="0">
                <a:solidFill>
                  <a:schemeClr val="tx1"/>
                </a:solidFill>
                <a:cs typeface="Courier New" pitchFamily="49" charset="0"/>
              </a:rPr>
              <a:t>'</a:t>
            </a:r>
            <a:r>
              <a:rPr lang="en-US" altLang="en-US" dirty="0">
                <a:solidFill>
                  <a:schemeClr val="tx1"/>
                </a:solidFill>
              </a:rPr>
              <a:t>IT_PROG</a:t>
            </a:r>
            <a:r>
              <a:rPr lang="en-US" altLang="en-US" dirty="0">
                <a:solidFill>
                  <a:schemeClr val="tx1"/>
                </a:solidFill>
                <a:cs typeface="Courier New" pitchFamily="49" charset="0"/>
              </a:rPr>
              <a:t>'</a:t>
            </a:r>
            <a:r>
              <a:rPr lang="en-US" altLang="en-US" dirty="0">
                <a:solidFill>
                  <a:schemeClr val="tx1"/>
                </a:solidFill>
              </a:rPr>
              <a:t>, commission_pct = NULL	</a:t>
            </a:r>
          </a:p>
          <a:p>
            <a:pPr lvl="4" eaLnBrk="1" hangingPunct="1">
              <a:spcBef>
                <a:spcPct val="0"/>
              </a:spcBef>
            </a:pPr>
            <a:r>
              <a:rPr lang="en-US" altLang="en-US" dirty="0">
                <a:solidFill>
                  <a:schemeClr val="tx1"/>
                </a:solidFill>
              </a:rPr>
              <a:t>	WHERE employee_id = 114;</a:t>
            </a:r>
            <a:endParaRPr lang="en-US" altLang="en-US" b="1" dirty="0">
              <a:solidFill>
                <a:schemeClr val="tx1"/>
              </a:solidFill>
              <a:latin typeface="Oracle Sans" panose="020B0503020204020204" pitchFamily="34" charset="0"/>
            </a:endParaRPr>
          </a:p>
          <a:p>
            <a:pPr lvl="1" eaLnBrk="1" hangingPunct="1"/>
            <a:r>
              <a:rPr lang="en-US" altLang="en-US" b="1" dirty="0">
                <a:solidFill>
                  <a:schemeClr val="tx1"/>
                </a:solidFill>
              </a:rPr>
              <a:t>Note:</a:t>
            </a:r>
            <a:r>
              <a:rPr lang="en-US" altLang="en-US" dirty="0">
                <a:solidFill>
                  <a:schemeClr val="tx1"/>
                </a:solidFill>
              </a:rPr>
              <a:t> The </a:t>
            </a:r>
            <a:r>
              <a:rPr lang="en-US" altLang="en-US" dirty="0">
                <a:solidFill>
                  <a:schemeClr val="tx1"/>
                </a:solidFill>
                <a:latin typeface="Courier New" pitchFamily="49" charset="0"/>
              </a:rPr>
              <a:t>COPY_EMP</a:t>
            </a:r>
            <a:r>
              <a:rPr lang="en-US" altLang="en-US" dirty="0">
                <a:solidFill>
                  <a:schemeClr val="tx1"/>
                </a:solidFill>
              </a:rPr>
              <a:t> table has the same data as the </a:t>
            </a:r>
            <a:r>
              <a:rPr lang="en-US" altLang="en-US" dirty="0">
                <a:solidFill>
                  <a:schemeClr val="tx1"/>
                </a:solidFill>
                <a:latin typeface="Courier New" pitchFamily="49" charset="0"/>
              </a:rPr>
              <a:t>EMPLOYEES</a:t>
            </a:r>
            <a:r>
              <a:rPr lang="en-US" altLang="en-US" dirty="0">
                <a:solidFill>
                  <a:schemeClr val="tx1"/>
                </a:solidFill>
              </a:rPr>
              <a:t> table.</a:t>
            </a:r>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18</a:t>
            </a:fld>
            <a:endParaRPr lang="en-US" dirty="0"/>
          </a:p>
        </p:txBody>
      </p:sp>
    </p:spTree>
    <p:extLst>
      <p:ext uri="{BB962C8B-B14F-4D97-AF65-F5344CB8AC3E}">
        <p14:creationId xmlns:p14="http://schemas.microsoft.com/office/powerpoint/2010/main" val="14487991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5"/>
          <p:cNvSpPr>
            <a:spLocks noGrp="1" noRot="1" noChangeAspect="1" noTextEdit="1"/>
          </p:cNvSpPr>
          <p:nvPr>
            <p:ph type="sldImg"/>
          </p:nvPr>
        </p:nvSpPr>
        <p:spPr>
          <a:xfrm>
            <a:off x="457200" y="457200"/>
            <a:ext cx="6858000" cy="3859213"/>
          </a:xfrm>
          <a:ln/>
        </p:spPr>
      </p:sp>
      <p:sp>
        <p:nvSpPr>
          <p:cNvPr id="39939" name="Notes Placeholder 6"/>
          <p:cNvSpPr>
            <a:spLocks noGrp="1"/>
          </p:cNvSpPr>
          <p:nvPr>
            <p:ph type="body" idx="1"/>
          </p:nvPr>
        </p:nvSpPr>
        <p:spPr>
          <a:noFill/>
          <a:ln/>
        </p:spPr>
        <p:txBody>
          <a:bodyPr/>
          <a:lstStyle/>
          <a:p>
            <a:pPr lvl="1"/>
            <a:r>
              <a:rPr lang="en-US" altLang="en-US" dirty="0"/>
              <a:t>You can update multiple columns in the </a:t>
            </a:r>
            <a:r>
              <a:rPr lang="en-US" altLang="en-US" dirty="0">
                <a:latin typeface="Courier New" pitchFamily="49" charset="0"/>
                <a:cs typeface="Courier New" pitchFamily="49" charset="0"/>
              </a:rPr>
              <a:t>SET</a:t>
            </a:r>
            <a:r>
              <a:rPr lang="en-US" altLang="en-US" dirty="0"/>
              <a:t> clause of an </a:t>
            </a:r>
            <a:r>
              <a:rPr lang="en-US" altLang="en-US" dirty="0">
                <a:latin typeface="Courier New" pitchFamily="49" charset="0"/>
                <a:cs typeface="Courier New" pitchFamily="49" charset="0"/>
              </a:rPr>
              <a:t>UPDATE</a:t>
            </a:r>
            <a:r>
              <a:rPr lang="en-US" altLang="en-US" dirty="0"/>
              <a:t> statement by writing multiple subqueries. The syntax is as follows: </a:t>
            </a:r>
          </a:p>
          <a:p>
            <a:pPr lvl="4">
              <a:spcBef>
                <a:spcPts val="110"/>
              </a:spcBef>
            </a:pPr>
            <a:r>
              <a:rPr lang="en-US" altLang="en-US" dirty="0"/>
              <a:t>  UPDATE table</a:t>
            </a:r>
          </a:p>
          <a:p>
            <a:pPr lvl="4">
              <a:spcBef>
                <a:spcPts val="110"/>
              </a:spcBef>
            </a:pPr>
            <a:r>
              <a:rPr lang="en-US" altLang="en-US" dirty="0"/>
              <a:t>  SET     column  = </a:t>
            </a:r>
          </a:p>
          <a:p>
            <a:pPr lvl="4">
              <a:spcBef>
                <a:spcPts val="110"/>
              </a:spcBef>
            </a:pPr>
            <a:r>
              <a:rPr lang="en-US" altLang="en-US" dirty="0"/>
              <a:t>			   (SELECT	column</a:t>
            </a:r>
          </a:p>
          <a:p>
            <a:pPr lvl="4">
              <a:spcBef>
                <a:spcPts val="110"/>
              </a:spcBef>
            </a:pPr>
            <a:r>
              <a:rPr lang="en-US" altLang="en-US" dirty="0"/>
              <a:t>			    FROM table</a:t>
            </a:r>
          </a:p>
          <a:p>
            <a:pPr lvl="4">
              <a:spcBef>
                <a:spcPts val="110"/>
              </a:spcBef>
            </a:pPr>
            <a:r>
              <a:rPr lang="en-US" altLang="en-US" dirty="0"/>
              <a:t>			    WHERE condition)</a:t>
            </a:r>
          </a:p>
          <a:p>
            <a:pPr lvl="4">
              <a:spcBef>
                <a:spcPts val="110"/>
              </a:spcBef>
            </a:pPr>
            <a:r>
              <a:rPr lang="en-US" altLang="en-US" dirty="0"/>
              <a:t>        [ ,</a:t>
            </a:r>
          </a:p>
          <a:p>
            <a:pPr lvl="4">
              <a:spcBef>
                <a:spcPts val="110"/>
              </a:spcBef>
            </a:pPr>
            <a:r>
              <a:rPr lang="en-US" altLang="en-US" dirty="0"/>
              <a:t>         column  = </a:t>
            </a:r>
          </a:p>
          <a:p>
            <a:pPr lvl="4">
              <a:spcBef>
                <a:spcPts val="110"/>
              </a:spcBef>
            </a:pPr>
            <a:r>
              <a:rPr lang="en-US" altLang="en-US" dirty="0"/>
              <a:t>			   (SELECT	column</a:t>
            </a:r>
          </a:p>
          <a:p>
            <a:pPr lvl="4">
              <a:spcBef>
                <a:spcPts val="110"/>
              </a:spcBef>
            </a:pPr>
            <a:r>
              <a:rPr lang="en-US" altLang="en-US" dirty="0"/>
              <a:t>			    FROM table</a:t>
            </a:r>
          </a:p>
          <a:p>
            <a:pPr lvl="4">
              <a:spcBef>
                <a:spcPts val="110"/>
              </a:spcBef>
            </a:pPr>
            <a:r>
              <a:rPr lang="en-US" altLang="en-US" dirty="0"/>
              <a:t>			    WHERE condition)]</a:t>
            </a:r>
          </a:p>
          <a:p>
            <a:pPr lvl="4">
              <a:spcBef>
                <a:spcPts val="110"/>
              </a:spcBef>
            </a:pPr>
            <a:r>
              <a:rPr lang="en-US" altLang="en-US" dirty="0"/>
              <a:t> [WHERE  condition ]	;</a:t>
            </a:r>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19</a:t>
            </a:fld>
            <a:endParaRPr lang="en-US" dirty="0"/>
          </a:p>
        </p:txBody>
      </p:sp>
    </p:spTree>
    <p:extLst>
      <p:ext uri="{BB962C8B-B14F-4D97-AF65-F5344CB8AC3E}">
        <p14:creationId xmlns:p14="http://schemas.microsoft.com/office/powerpoint/2010/main" val="952161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Notes Placeholder 6"/>
          <p:cNvSpPr>
            <a:spLocks noGrp="1"/>
          </p:cNvSpPr>
          <p:nvPr>
            <p:ph type="body" idx="1"/>
          </p:nvPr>
        </p:nvSpPr>
        <p:spPr/>
        <p:txBody>
          <a:bodyPr/>
          <a:lstStyle/>
          <a:p>
            <a:pPr lvl="1"/>
            <a:r>
              <a:rPr lang="en-US" dirty="0"/>
              <a:t>In Unit 3, you learn how to manage data in tables using data manipulation language (DML) statements. You also learn how to create and manage database objects using data definition language (DDL) statements. </a:t>
            </a:r>
            <a:endParaRPr lang="en-US" altLang="en-US" dirty="0"/>
          </a:p>
        </p:txBody>
      </p:sp>
      <p:sp>
        <p:nvSpPr>
          <p:cNvPr id="4" name="Slide Image Placeholder 3"/>
          <p:cNvSpPr>
            <a:spLocks noGrp="1" noRot="1" noChangeAspect="1"/>
          </p:cNvSpPr>
          <p:nvPr>
            <p:ph type="sldImg"/>
          </p:nvPr>
        </p:nvSpPr>
        <p:spPr>
          <a:xfrm>
            <a:off x="457200" y="457200"/>
            <a:ext cx="6858000" cy="3859213"/>
          </a:xfrm>
        </p:spPr>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2</a:t>
            </a:fld>
            <a:endParaRPr lang="en-US" dirty="0"/>
          </a:p>
        </p:txBody>
      </p:sp>
    </p:spTree>
    <p:extLst>
      <p:ext uri="{BB962C8B-B14F-4D97-AF65-F5344CB8AC3E}">
        <p14:creationId xmlns:p14="http://schemas.microsoft.com/office/powerpoint/2010/main" val="4271627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Rot="1" noChangeAspect="1" noChangeArrowheads="1" noTextEdit="1"/>
          </p:cNvSpPr>
          <p:nvPr>
            <p:ph type="sldImg"/>
          </p:nvPr>
        </p:nvSpPr>
        <p:spPr>
          <a:xfrm>
            <a:off x="457200" y="457200"/>
            <a:ext cx="6858000" cy="3859213"/>
          </a:xfrm>
          <a:ln/>
        </p:spPr>
      </p:sp>
      <p:sp>
        <p:nvSpPr>
          <p:cNvPr id="41987"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You can use the subqueries in the </a:t>
            </a:r>
            <a:r>
              <a:rPr lang="en-US" altLang="en-US" dirty="0">
                <a:solidFill>
                  <a:schemeClr val="tx1"/>
                </a:solidFill>
                <a:latin typeface="Courier New" pitchFamily="49" charset="0"/>
              </a:rPr>
              <a:t>UPDATE</a:t>
            </a:r>
            <a:r>
              <a:rPr lang="en-US" altLang="en-US" dirty="0">
                <a:solidFill>
                  <a:schemeClr val="tx1"/>
                </a:solidFill>
              </a:rPr>
              <a:t> statements to update values in a table. The example in the slide updates the </a:t>
            </a:r>
            <a:r>
              <a:rPr lang="en-US" altLang="en-US" dirty="0">
                <a:solidFill>
                  <a:schemeClr val="tx1"/>
                </a:solidFill>
                <a:latin typeface="Courier New" pitchFamily="49" charset="0"/>
              </a:rPr>
              <a:t>COPY_EMP</a:t>
            </a:r>
            <a:r>
              <a:rPr lang="en-US" altLang="en-US" dirty="0">
                <a:solidFill>
                  <a:schemeClr val="tx1"/>
                </a:solidFill>
              </a:rPr>
              <a:t> table based on the values from the </a:t>
            </a:r>
            <a:r>
              <a:rPr lang="en-US" altLang="en-US" dirty="0">
                <a:solidFill>
                  <a:schemeClr val="tx1"/>
                </a:solidFill>
                <a:latin typeface="Courier New" pitchFamily="49" charset="0"/>
              </a:rPr>
              <a:t>EMPLOYEES</a:t>
            </a:r>
            <a:r>
              <a:rPr lang="en-US" altLang="en-US" dirty="0">
                <a:solidFill>
                  <a:schemeClr val="tx1"/>
                </a:solidFill>
              </a:rPr>
              <a:t> table. It changes the department number to employee 100’s current department number for all the employees whose job ID is the same as employee 200’s job </a:t>
            </a:r>
            <a:r>
              <a:rPr lang="en-US" altLang="en-US" dirty="0">
                <a:solidFill>
                  <a:schemeClr val="tx1"/>
                </a:solidFill>
                <a:latin typeface="Courier New" pitchFamily="49" charset="0"/>
                <a:cs typeface="Courier New" pitchFamily="49" charset="0"/>
              </a:rPr>
              <a:t>ID</a:t>
            </a:r>
            <a:r>
              <a:rPr lang="en-US" altLang="en-US" dirty="0">
                <a:solidFill>
                  <a:schemeClr val="tx1"/>
                </a:solidFill>
              </a:rPr>
              <a:t>.</a:t>
            </a:r>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20</a:t>
            </a:fld>
            <a:endParaRPr lang="en-US" dirty="0"/>
          </a:p>
        </p:txBody>
      </p:sp>
    </p:spTree>
    <p:extLst>
      <p:ext uri="{BB962C8B-B14F-4D97-AF65-F5344CB8AC3E}">
        <p14:creationId xmlns:p14="http://schemas.microsoft.com/office/powerpoint/2010/main" val="28978541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Rot="1" noChangeAspect="1" noChangeArrowheads="1" noTextEdit="1"/>
          </p:cNvSpPr>
          <p:nvPr>
            <p:ph type="sldImg"/>
          </p:nvPr>
        </p:nvSpPr>
        <p:spPr>
          <a:xfrm>
            <a:off x="457200" y="457200"/>
            <a:ext cx="6858000" cy="3859213"/>
          </a:xfrm>
          <a:ln/>
        </p:spPr>
      </p:sp>
      <p:sp>
        <p:nvSpPr>
          <p:cNvPr id="44035" name="Rectangle 7"/>
          <p:cNvSpPr>
            <a:spLocks noGrp="1" noChangeArrowheads="1"/>
          </p:cNvSpPr>
          <p:nvPr>
            <p:ph type="body" idx="1"/>
          </p:nvPr>
        </p:nvSpPr>
        <p:spPr>
          <a:noFill/>
          <a:ln/>
        </p:spPr>
        <p:txBody>
          <a:bodyPr lIns="14149" tIns="14149" rIns="14149" bIns="14149"/>
          <a:lstStyle/>
          <a:p>
            <a:pPr eaLnBrk="1" hangingPunct="1"/>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21</a:t>
            </a:fld>
            <a:endParaRPr lang="en-US" dirty="0"/>
          </a:p>
        </p:txBody>
      </p:sp>
    </p:spTree>
    <p:extLst>
      <p:ext uri="{BB962C8B-B14F-4D97-AF65-F5344CB8AC3E}">
        <p14:creationId xmlns:p14="http://schemas.microsoft.com/office/powerpoint/2010/main" val="3495725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8"/>
          <p:cNvSpPr>
            <a:spLocks noGrp="1" noRot="1" noChangeAspect="1" noChangeArrowheads="1" noTextEdit="1"/>
          </p:cNvSpPr>
          <p:nvPr>
            <p:ph type="sldImg"/>
          </p:nvPr>
        </p:nvSpPr>
        <p:spPr>
          <a:xfrm>
            <a:off x="457200" y="457200"/>
            <a:ext cx="6858000" cy="3859213"/>
          </a:xfrm>
          <a:ln/>
        </p:spPr>
      </p:sp>
      <p:sp>
        <p:nvSpPr>
          <p:cNvPr id="46083" name="Rectangle 9"/>
          <p:cNvSpPr>
            <a:spLocks noGrp="1" noChangeArrowheads="1"/>
          </p:cNvSpPr>
          <p:nvPr>
            <p:ph type="body" idx="1"/>
          </p:nvPr>
        </p:nvSpPr>
        <p:spPr>
          <a:noFill/>
          <a:ln/>
        </p:spPr>
        <p:txBody>
          <a:bodyPr lIns="14149" tIns="14149" rIns="14149" bIns="14149"/>
          <a:lstStyle/>
          <a:p>
            <a:pPr lvl="1" eaLnBrk="1" hangingPunct="1"/>
            <a:r>
              <a:rPr lang="en-US" altLang="en-US" dirty="0"/>
              <a:t>The contracting department has been removed from the </a:t>
            </a:r>
            <a:r>
              <a:rPr lang="en-US" altLang="en-US" dirty="0">
                <a:latin typeface="Courier New" pitchFamily="49" charset="0"/>
              </a:rPr>
              <a:t>DEPARTMENTS</a:t>
            </a:r>
            <a:r>
              <a:rPr lang="en-US" altLang="en-US" dirty="0"/>
              <a:t> table (assuming no constraints on the </a:t>
            </a:r>
            <a:r>
              <a:rPr lang="en-US" altLang="en-US" dirty="0">
                <a:latin typeface="Courier New" pitchFamily="49" charset="0"/>
              </a:rPr>
              <a:t>DEPARTMENTS</a:t>
            </a:r>
            <a:r>
              <a:rPr lang="en-US" altLang="en-US" dirty="0"/>
              <a:t> table are violated), as shown in the graphic in the slide.</a:t>
            </a:r>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22</a:t>
            </a:fld>
            <a:endParaRPr lang="en-US" dirty="0"/>
          </a:p>
        </p:txBody>
      </p:sp>
    </p:spTree>
    <p:extLst>
      <p:ext uri="{BB962C8B-B14F-4D97-AF65-F5344CB8AC3E}">
        <p14:creationId xmlns:p14="http://schemas.microsoft.com/office/powerpoint/2010/main" val="3710829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8"/>
          <p:cNvSpPr>
            <a:spLocks noGrp="1" noRot="1" noChangeAspect="1" noChangeArrowheads="1" noTextEdit="1"/>
          </p:cNvSpPr>
          <p:nvPr>
            <p:ph type="sldImg"/>
          </p:nvPr>
        </p:nvSpPr>
        <p:spPr>
          <a:xfrm>
            <a:off x="457200" y="457200"/>
            <a:ext cx="6858000" cy="3859213"/>
          </a:xfrm>
          <a:ln/>
        </p:spPr>
      </p:sp>
      <p:sp>
        <p:nvSpPr>
          <p:cNvPr id="48131" name="Rectangle 9"/>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In the syntax:</a:t>
            </a:r>
          </a:p>
          <a:p>
            <a:pPr marL="438295" lvl="2" indent="-187841" eaLnBrk="1" hangingPunct="1">
              <a:buNone/>
            </a:pPr>
            <a:r>
              <a:rPr lang="en-US" altLang="en-US" i="1" dirty="0">
                <a:solidFill>
                  <a:schemeClr val="tx1"/>
                </a:solidFill>
                <a:latin typeface="Courier New" pitchFamily="49" charset="0"/>
              </a:rPr>
              <a:t>table</a:t>
            </a:r>
            <a:r>
              <a:rPr lang="en-US" altLang="en-US" i="1" dirty="0">
                <a:solidFill>
                  <a:schemeClr val="tx1"/>
                </a:solidFill>
              </a:rPr>
              <a:t>		</a:t>
            </a:r>
            <a:r>
              <a:rPr lang="en-US" altLang="en-US" dirty="0">
                <a:solidFill>
                  <a:schemeClr val="tx1"/>
                </a:solidFill>
              </a:rPr>
              <a:t>Is the name of the table</a:t>
            </a:r>
          </a:p>
          <a:p>
            <a:pPr marL="438295" lvl="2" indent="-187841" eaLnBrk="1" hangingPunct="1">
              <a:buNone/>
            </a:pPr>
            <a:r>
              <a:rPr lang="en-US" altLang="en-US" i="1" dirty="0">
                <a:solidFill>
                  <a:schemeClr val="tx1"/>
                </a:solidFill>
                <a:latin typeface="Courier New" pitchFamily="49" charset="0"/>
              </a:rPr>
              <a:t>condition</a:t>
            </a:r>
            <a:r>
              <a:rPr lang="en-US" altLang="en-US" dirty="0">
                <a:solidFill>
                  <a:schemeClr val="tx1"/>
                </a:solidFill>
              </a:rPr>
              <a:t>	</a:t>
            </a:r>
            <a:r>
              <a:rPr lang="en-US" altLang="en-US" dirty="0" smtClean="0">
                <a:solidFill>
                  <a:schemeClr val="tx1"/>
                </a:solidFill>
              </a:rPr>
              <a:t>Identifies </a:t>
            </a:r>
            <a:r>
              <a:rPr lang="en-US" altLang="en-US" dirty="0">
                <a:solidFill>
                  <a:schemeClr val="tx1"/>
                </a:solidFill>
              </a:rPr>
              <a:t>the rows to be deleted, and is composed of column names, 			</a:t>
            </a:r>
            <a:r>
              <a:rPr lang="en-US" altLang="en-US" dirty="0" smtClean="0">
                <a:solidFill>
                  <a:schemeClr val="tx1"/>
                </a:solidFill>
              </a:rPr>
              <a:t> </a:t>
            </a:r>
            <a:r>
              <a:rPr lang="en-US" altLang="en-US" dirty="0">
                <a:solidFill>
                  <a:schemeClr val="tx1"/>
                </a:solidFill>
              </a:rPr>
              <a:t>expressions, constants, subqueries, and comparison operators</a:t>
            </a:r>
          </a:p>
          <a:p>
            <a:pPr lvl="1" eaLnBrk="1" hangingPunct="1"/>
            <a:r>
              <a:rPr lang="en-US" altLang="en-US" b="1" dirty="0">
                <a:solidFill>
                  <a:schemeClr val="tx1"/>
                </a:solidFill>
              </a:rPr>
              <a:t>Note:</a:t>
            </a:r>
            <a:r>
              <a:rPr lang="en-US" altLang="en-US" dirty="0">
                <a:solidFill>
                  <a:schemeClr val="tx1"/>
                </a:solidFill>
              </a:rPr>
              <a:t> If no rows are deleted, the message “0 rows deleted” is returned (on the Script Output tab in SQL Developer).</a:t>
            </a:r>
          </a:p>
          <a:p>
            <a:pPr lvl="1" eaLnBrk="1" hangingPunct="1"/>
            <a:r>
              <a:rPr lang="en-US" altLang="en-US" dirty="0">
                <a:solidFill>
                  <a:schemeClr val="tx1"/>
                </a:solidFill>
              </a:rPr>
              <a:t>For more information, see the section on “</a:t>
            </a:r>
            <a:r>
              <a:rPr lang="en-US" altLang="en-US" dirty="0">
                <a:solidFill>
                  <a:schemeClr val="tx1"/>
                </a:solidFill>
                <a:latin typeface="Courier New" pitchFamily="49" charset="0"/>
              </a:rPr>
              <a:t>DELETE</a:t>
            </a:r>
            <a:r>
              <a:rPr lang="en-US" altLang="en-US" dirty="0">
                <a:solidFill>
                  <a:schemeClr val="tx1"/>
                </a:solidFill>
              </a:rPr>
              <a:t>” in </a:t>
            </a:r>
            <a:r>
              <a:rPr lang="en-US" altLang="en-US" i="1" dirty="0">
                <a:solidFill>
                  <a:schemeClr val="tx1"/>
                </a:solidFill>
              </a:rPr>
              <a:t>Oracle Database SQL Language Reference </a:t>
            </a:r>
            <a:r>
              <a:rPr lang="en-US" altLang="en-US" dirty="0">
                <a:solidFill>
                  <a:schemeClr val="tx1"/>
                </a:solidFill>
              </a:rPr>
              <a:t>for 19c</a:t>
            </a:r>
            <a:r>
              <a:rPr lang="en-US" altLang="en-US" i="1" dirty="0">
                <a:solidFill>
                  <a:schemeClr val="tx1"/>
                </a:solidFill>
              </a:rPr>
              <a:t> </a:t>
            </a:r>
            <a:r>
              <a:rPr lang="en-US" altLang="en-US" dirty="0">
                <a:solidFill>
                  <a:schemeClr val="tx1"/>
                </a:solidFill>
              </a:rPr>
              <a:t>database.</a:t>
            </a:r>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23</a:t>
            </a:fld>
            <a:endParaRPr lang="en-US" dirty="0"/>
          </a:p>
        </p:txBody>
      </p:sp>
    </p:spTree>
    <p:extLst>
      <p:ext uri="{BB962C8B-B14F-4D97-AF65-F5344CB8AC3E}">
        <p14:creationId xmlns:p14="http://schemas.microsoft.com/office/powerpoint/2010/main" val="1140069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457200" y="457200"/>
            <a:ext cx="6858000" cy="3859213"/>
          </a:xfrm>
          <a:ln/>
        </p:spPr>
      </p:sp>
      <p:sp>
        <p:nvSpPr>
          <p:cNvPr id="50179" name="Notes Placeholder 2"/>
          <p:cNvSpPr>
            <a:spLocks noGrp="1"/>
          </p:cNvSpPr>
          <p:nvPr>
            <p:ph type="body" idx="1"/>
          </p:nvPr>
        </p:nvSpPr>
        <p:spPr>
          <a:noFill/>
          <a:ln/>
        </p:spPr>
        <p:txBody>
          <a:bodyPr/>
          <a:lstStyle/>
          <a:p>
            <a:pPr lvl="1"/>
            <a:r>
              <a:rPr lang="en-US" altLang="en-US" dirty="0"/>
              <a:t>You can delete specific rows by specifying the </a:t>
            </a:r>
            <a:r>
              <a:rPr lang="en-US" altLang="en-US" dirty="0">
                <a:latin typeface="Courier New" pitchFamily="49" charset="0"/>
                <a:cs typeface="Courier New" pitchFamily="49" charset="0"/>
              </a:rPr>
              <a:t>WHERE</a:t>
            </a:r>
            <a:r>
              <a:rPr lang="en-US" altLang="en-US" dirty="0"/>
              <a:t> clause in the </a:t>
            </a:r>
            <a:r>
              <a:rPr lang="en-US" altLang="en-US" dirty="0">
                <a:latin typeface="Courier New" pitchFamily="49" charset="0"/>
                <a:cs typeface="Courier New" pitchFamily="49" charset="0"/>
              </a:rPr>
              <a:t>DELETE</a:t>
            </a:r>
            <a:r>
              <a:rPr lang="en-US" altLang="en-US" dirty="0"/>
              <a:t> statement. The first example in the slide deletes the accounting department from the </a:t>
            </a:r>
            <a:r>
              <a:rPr lang="en-US" altLang="en-US" dirty="0">
                <a:latin typeface="Courier New" pitchFamily="49" charset="0"/>
                <a:cs typeface="Courier New" pitchFamily="49" charset="0"/>
              </a:rPr>
              <a:t>DEPARTMENTS</a:t>
            </a:r>
            <a:r>
              <a:rPr lang="en-US" altLang="en-US" dirty="0"/>
              <a:t> table. You can confirm the delete operation by trying to display the deleted rows using the </a:t>
            </a:r>
            <a:r>
              <a:rPr lang="en-US" altLang="en-US" dirty="0">
                <a:latin typeface="Courier New" pitchFamily="49" charset="0"/>
                <a:cs typeface="Courier New" pitchFamily="49" charset="0"/>
              </a:rPr>
              <a:t>SELECT</a:t>
            </a:r>
            <a:r>
              <a:rPr lang="en-US" altLang="en-US" dirty="0"/>
              <a:t> statement. The query returns 0 rows.</a:t>
            </a:r>
          </a:p>
          <a:p>
            <a:pPr lvl="4">
              <a:spcBef>
                <a:spcPct val="0"/>
              </a:spcBef>
            </a:pPr>
            <a:r>
              <a:rPr lang="en-US" altLang="en-US" dirty="0"/>
              <a:t>SELECT  *</a:t>
            </a:r>
          </a:p>
          <a:p>
            <a:pPr lvl="4">
              <a:spcBef>
                <a:spcPct val="0"/>
              </a:spcBef>
            </a:pPr>
            <a:r>
              <a:rPr lang="en-US" altLang="en-US" dirty="0"/>
              <a:t>FROM    departments</a:t>
            </a:r>
          </a:p>
          <a:p>
            <a:pPr lvl="4">
              <a:spcBef>
                <a:spcPct val="0"/>
              </a:spcBef>
            </a:pPr>
            <a:r>
              <a:rPr lang="en-US" altLang="en-US" dirty="0"/>
              <a:t>WHERE   department_name = 'Finance';</a:t>
            </a:r>
          </a:p>
          <a:p>
            <a:pPr lvl="1">
              <a:spcBef>
                <a:spcPct val="0"/>
              </a:spcBef>
            </a:pPr>
            <a:endParaRPr lang="en-US" altLang="en-US" dirty="0"/>
          </a:p>
          <a:p>
            <a:pPr lvl="1"/>
            <a:r>
              <a:rPr lang="en-US" altLang="en-US" dirty="0"/>
              <a:t>However, if you omit the </a:t>
            </a:r>
            <a:r>
              <a:rPr lang="en-US" altLang="en-US" dirty="0">
                <a:latin typeface="Courier New" pitchFamily="49" charset="0"/>
                <a:cs typeface="Courier New" pitchFamily="49" charset="0"/>
              </a:rPr>
              <a:t>WHERE</a:t>
            </a:r>
            <a:r>
              <a:rPr lang="en-US" altLang="en-US" dirty="0"/>
              <a:t> clause, all rows in the table are deleted. The second example in the slide deletes all rows from the </a:t>
            </a:r>
            <a:r>
              <a:rPr lang="en-US" altLang="en-US" dirty="0">
                <a:latin typeface="Courier New" pitchFamily="49" charset="0"/>
                <a:cs typeface="Courier New" pitchFamily="49" charset="0"/>
              </a:rPr>
              <a:t>COPY_EMP</a:t>
            </a:r>
            <a:r>
              <a:rPr lang="en-US" altLang="en-US" dirty="0"/>
              <a:t> table, because no </a:t>
            </a:r>
            <a:r>
              <a:rPr lang="en-US" altLang="en-US" dirty="0">
                <a:latin typeface="Courier New" pitchFamily="49" charset="0"/>
                <a:cs typeface="Courier New" pitchFamily="49" charset="0"/>
              </a:rPr>
              <a:t>WHERE</a:t>
            </a:r>
            <a:r>
              <a:rPr lang="en-US" altLang="en-US" dirty="0"/>
              <a:t> clause was specified.</a:t>
            </a:r>
          </a:p>
          <a:p>
            <a:pPr lvl="1"/>
            <a:r>
              <a:rPr lang="en-US" altLang="en-US" b="1" dirty="0"/>
              <a:t>Example</a:t>
            </a:r>
          </a:p>
          <a:p>
            <a:pPr lvl="1"/>
            <a:r>
              <a:rPr lang="en-US" altLang="en-US" dirty="0"/>
              <a:t>Remove rows identified in the </a:t>
            </a:r>
            <a:r>
              <a:rPr lang="en-US" altLang="en-US" dirty="0">
                <a:latin typeface="Courier New" pitchFamily="49" charset="0"/>
                <a:cs typeface="Courier New" pitchFamily="49" charset="0"/>
              </a:rPr>
              <a:t>WHERE</a:t>
            </a:r>
            <a:r>
              <a:rPr lang="en-US" altLang="en-US" dirty="0"/>
              <a:t> clause.</a:t>
            </a:r>
          </a:p>
          <a:p>
            <a:pPr lvl="4">
              <a:spcBef>
                <a:spcPct val="0"/>
              </a:spcBef>
            </a:pPr>
            <a:r>
              <a:rPr lang="en-US" altLang="en-US" dirty="0"/>
              <a:t>DELETE FROM  employees WHERE employee_id = 113;</a:t>
            </a:r>
          </a:p>
          <a:p>
            <a:pPr lvl="4">
              <a:spcBef>
                <a:spcPct val="0"/>
              </a:spcBef>
            </a:pPr>
            <a:endParaRPr lang="en-US" altLang="en-US" dirty="0"/>
          </a:p>
          <a:p>
            <a:pPr lvl="4">
              <a:spcBef>
                <a:spcPct val="0"/>
              </a:spcBef>
            </a:pPr>
            <a:r>
              <a:rPr lang="en-US" altLang="en-US" dirty="0"/>
              <a:t>DELETE FROM  departments WHERE department_id IN (30, 40);</a:t>
            </a:r>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24</a:t>
            </a:fld>
            <a:endParaRPr lang="en-US" dirty="0"/>
          </a:p>
        </p:txBody>
      </p:sp>
    </p:spTree>
    <p:extLst>
      <p:ext uri="{BB962C8B-B14F-4D97-AF65-F5344CB8AC3E}">
        <p14:creationId xmlns:p14="http://schemas.microsoft.com/office/powerpoint/2010/main" val="2110733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Rot="1" noChangeAspect="1" noChangeArrowheads="1" noTextEdit="1"/>
          </p:cNvSpPr>
          <p:nvPr>
            <p:ph type="sldImg"/>
          </p:nvPr>
        </p:nvSpPr>
        <p:spPr>
          <a:xfrm>
            <a:off x="457200" y="457200"/>
            <a:ext cx="6858000" cy="3859213"/>
          </a:xfrm>
          <a:ln/>
        </p:spPr>
      </p:sp>
      <p:sp>
        <p:nvSpPr>
          <p:cNvPr id="52227"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You can use the subqueries to delete rows from a table based on values from another table. The example in the slide deletes all the employees in a department, where the department name contains the string </a:t>
            </a:r>
            <a:r>
              <a:rPr lang="en-US" altLang="en-US" dirty="0">
                <a:solidFill>
                  <a:schemeClr val="tx1"/>
                </a:solidFill>
                <a:latin typeface="Courier New" pitchFamily="49" charset="0"/>
              </a:rPr>
              <a:t>Public</a:t>
            </a:r>
            <a:r>
              <a:rPr lang="en-US" altLang="en-US" dirty="0">
                <a:solidFill>
                  <a:schemeClr val="tx1"/>
                </a:solidFill>
              </a:rPr>
              <a:t>.</a:t>
            </a:r>
          </a:p>
          <a:p>
            <a:pPr lvl="1" eaLnBrk="1" hangingPunct="1"/>
            <a:r>
              <a:rPr lang="en-US" altLang="en-US" dirty="0">
                <a:solidFill>
                  <a:schemeClr val="tx1"/>
                </a:solidFill>
              </a:rPr>
              <a:t>The subquery searches the </a:t>
            </a:r>
            <a:r>
              <a:rPr lang="en-US" altLang="en-US" dirty="0">
                <a:solidFill>
                  <a:schemeClr val="tx1"/>
                </a:solidFill>
                <a:latin typeface="Courier New" pitchFamily="49" charset="0"/>
              </a:rPr>
              <a:t>DEPARTMENTS</a:t>
            </a:r>
            <a:r>
              <a:rPr lang="en-US" altLang="en-US" dirty="0">
                <a:solidFill>
                  <a:schemeClr val="tx1"/>
                </a:solidFill>
              </a:rPr>
              <a:t> table to find the department number based on the department name containing the string </a:t>
            </a:r>
            <a:r>
              <a:rPr lang="en-US" altLang="en-US" dirty="0">
                <a:solidFill>
                  <a:schemeClr val="tx1"/>
                </a:solidFill>
                <a:latin typeface="Courier New" pitchFamily="49" charset="0"/>
              </a:rPr>
              <a:t>Public</a:t>
            </a:r>
            <a:r>
              <a:rPr lang="en-US" altLang="en-US" dirty="0">
                <a:solidFill>
                  <a:schemeClr val="tx1"/>
                </a:solidFill>
              </a:rPr>
              <a:t>. The subquery then feeds the department number to the main query, which deletes rows of data from the </a:t>
            </a:r>
            <a:r>
              <a:rPr lang="en-US" altLang="en-US" dirty="0">
                <a:solidFill>
                  <a:schemeClr val="tx1"/>
                </a:solidFill>
                <a:latin typeface="Courier New" pitchFamily="49" charset="0"/>
              </a:rPr>
              <a:t>EMPLOYEES</a:t>
            </a:r>
            <a:r>
              <a:rPr lang="en-US" altLang="en-US" dirty="0">
                <a:solidFill>
                  <a:schemeClr val="tx1"/>
                </a:solidFill>
              </a:rPr>
              <a:t> table.</a:t>
            </a:r>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25</a:t>
            </a:fld>
            <a:endParaRPr lang="en-US" dirty="0"/>
          </a:p>
        </p:txBody>
      </p:sp>
    </p:spTree>
    <p:extLst>
      <p:ext uri="{BB962C8B-B14F-4D97-AF65-F5344CB8AC3E}">
        <p14:creationId xmlns:p14="http://schemas.microsoft.com/office/powerpoint/2010/main" val="24422205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Rot="1" noChangeAspect="1" noChangeArrowheads="1" noTextEdit="1"/>
          </p:cNvSpPr>
          <p:nvPr>
            <p:ph type="sldImg"/>
          </p:nvPr>
        </p:nvSpPr>
        <p:spPr>
          <a:xfrm>
            <a:off x="457200" y="457200"/>
            <a:ext cx="6858000" cy="3859213"/>
          </a:xfrm>
          <a:ln/>
        </p:spPr>
      </p:sp>
      <p:sp>
        <p:nvSpPr>
          <p:cNvPr id="54275"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You can use the </a:t>
            </a:r>
            <a:r>
              <a:rPr lang="en-US" altLang="en-US" dirty="0">
                <a:solidFill>
                  <a:schemeClr val="tx1"/>
                </a:solidFill>
                <a:latin typeface="Courier New" pitchFamily="49" charset="0"/>
              </a:rPr>
              <a:t>TRUNCATE</a:t>
            </a:r>
            <a:r>
              <a:rPr lang="en-US" altLang="en-US" dirty="0">
                <a:solidFill>
                  <a:schemeClr val="tx1"/>
                </a:solidFill>
              </a:rPr>
              <a:t> statement to quickly remove all rows from a table or cluster efficiently. Removing rows with the </a:t>
            </a:r>
            <a:r>
              <a:rPr lang="en-US" altLang="en-US" dirty="0">
                <a:solidFill>
                  <a:schemeClr val="tx1"/>
                </a:solidFill>
                <a:latin typeface="Courier New" pitchFamily="49" charset="0"/>
              </a:rPr>
              <a:t>TRUNCATE</a:t>
            </a:r>
            <a:r>
              <a:rPr lang="en-US" altLang="en-US" dirty="0">
                <a:solidFill>
                  <a:schemeClr val="tx1"/>
                </a:solidFill>
              </a:rPr>
              <a:t> statement is faster than removing them with the </a:t>
            </a:r>
            <a:r>
              <a:rPr lang="en-US" altLang="en-US" dirty="0">
                <a:solidFill>
                  <a:schemeClr val="tx1"/>
                </a:solidFill>
                <a:latin typeface="Courier New" pitchFamily="49" charset="0"/>
              </a:rPr>
              <a:t>DELETE</a:t>
            </a:r>
            <a:r>
              <a:rPr lang="en-US" altLang="en-US" dirty="0">
                <a:solidFill>
                  <a:schemeClr val="tx1"/>
                </a:solidFill>
              </a:rPr>
              <a:t> statement for the following reasons:</a:t>
            </a:r>
          </a:p>
          <a:p>
            <a:pPr lvl="2" eaLnBrk="1" hangingPunct="1"/>
            <a:r>
              <a:rPr lang="en-US" altLang="en-US" dirty="0">
                <a:solidFill>
                  <a:schemeClr val="tx1"/>
                </a:solidFill>
              </a:rPr>
              <a:t>The </a:t>
            </a:r>
            <a:r>
              <a:rPr lang="en-US" altLang="en-US" dirty="0">
                <a:solidFill>
                  <a:schemeClr val="tx1"/>
                </a:solidFill>
                <a:latin typeface="Courier New" pitchFamily="49" charset="0"/>
              </a:rPr>
              <a:t>TRUNCATE</a:t>
            </a:r>
            <a:r>
              <a:rPr lang="en-US" altLang="en-US" dirty="0">
                <a:solidFill>
                  <a:schemeClr val="tx1"/>
                </a:solidFill>
              </a:rPr>
              <a:t> statement is a data definition language (DDL) statement and generates no rollback information. Rollback information is covered later in this lesson.</a:t>
            </a:r>
          </a:p>
          <a:p>
            <a:pPr lvl="1" eaLnBrk="1" hangingPunct="1"/>
            <a:r>
              <a:rPr lang="en-US" altLang="en-US" dirty="0">
                <a:solidFill>
                  <a:schemeClr val="tx1"/>
                </a:solidFill>
              </a:rPr>
              <a:t>If the table is the parent of a referential integrity constraint, you cannot truncate the table. You need to disable the constraint before issuing the </a:t>
            </a:r>
            <a:r>
              <a:rPr lang="en-US" altLang="en-US" dirty="0">
                <a:solidFill>
                  <a:schemeClr val="tx1"/>
                </a:solidFill>
                <a:latin typeface="Courier New" pitchFamily="49" charset="0"/>
              </a:rPr>
              <a:t>TRUNCATE</a:t>
            </a:r>
            <a:r>
              <a:rPr lang="en-US" altLang="en-US" dirty="0">
                <a:solidFill>
                  <a:schemeClr val="tx1"/>
                </a:solidFill>
              </a:rPr>
              <a:t> statement. You will learn more about DDL statements and disabling constraints in the lesson titled “</a:t>
            </a:r>
            <a:r>
              <a:rPr lang="en-US" i="1" dirty="0"/>
              <a:t>Introduction to Data Definition Language</a:t>
            </a:r>
            <a:r>
              <a:rPr lang="en-US" altLang="en-US" i="1" dirty="0">
                <a:solidFill>
                  <a:schemeClr val="tx1"/>
                </a:solidFill>
              </a:rPr>
              <a:t>.”</a:t>
            </a:r>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26</a:t>
            </a:fld>
            <a:endParaRPr lang="en-US" dirty="0"/>
          </a:p>
        </p:txBody>
      </p:sp>
    </p:spTree>
    <p:extLst>
      <p:ext uri="{BB962C8B-B14F-4D97-AF65-F5344CB8AC3E}">
        <p14:creationId xmlns:p14="http://schemas.microsoft.com/office/powerpoint/2010/main" val="28097357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32"/>
          <p:cNvSpPr>
            <a:spLocks noGrp="1" noRot="1" noChangeAspect="1" noChangeArrowheads="1" noTextEdit="1"/>
          </p:cNvSpPr>
          <p:nvPr>
            <p:ph type="sldImg"/>
          </p:nvPr>
        </p:nvSpPr>
        <p:spPr>
          <a:xfrm>
            <a:off x="457200" y="457200"/>
            <a:ext cx="6858000" cy="3859213"/>
          </a:xfrm>
          <a:ln/>
        </p:spPr>
      </p:sp>
      <p:sp>
        <p:nvSpPr>
          <p:cNvPr id="56323" name="Rectangle 1033"/>
          <p:cNvSpPr>
            <a:spLocks noGrp="1" noChangeArrowheads="1"/>
          </p:cNvSpPr>
          <p:nvPr>
            <p:ph type="body" idx="1"/>
          </p:nvPr>
        </p:nvSpPr>
        <p:spPr>
          <a:noFill/>
          <a:ln/>
        </p:spPr>
        <p:txBody>
          <a:bodyPr lIns="14149" tIns="14149" rIns="14149" bIns="14149"/>
          <a:lstStyle/>
          <a:p>
            <a:pPr eaLnBrk="1" hangingPunct="1"/>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27</a:t>
            </a:fld>
            <a:endParaRPr lang="en-US" dirty="0"/>
          </a:p>
        </p:txBody>
      </p:sp>
    </p:spTree>
    <p:extLst>
      <p:ext uri="{BB962C8B-B14F-4D97-AF65-F5344CB8AC3E}">
        <p14:creationId xmlns:p14="http://schemas.microsoft.com/office/powerpoint/2010/main" val="7424284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Rot="1" noChangeAspect="1" noChangeArrowheads="1" noTextEdit="1"/>
          </p:cNvSpPr>
          <p:nvPr>
            <p:ph type="sldImg"/>
          </p:nvPr>
        </p:nvSpPr>
        <p:spPr>
          <a:xfrm>
            <a:off x="457200" y="457200"/>
            <a:ext cx="6858000" cy="3859213"/>
          </a:xfrm>
          <a:ln/>
        </p:spPr>
      </p:sp>
      <p:sp>
        <p:nvSpPr>
          <p:cNvPr id="58371" name="Rectangle 1032"/>
          <p:cNvSpPr>
            <a:spLocks noGrp="1" noChangeArrowheads="1"/>
          </p:cNvSpPr>
          <p:nvPr>
            <p:ph type="body" idx="1"/>
          </p:nvPr>
        </p:nvSpPr>
        <p:spPr>
          <a:noFill/>
          <a:ln/>
        </p:spPr>
        <p:txBody>
          <a:bodyPr lIns="14149" tIns="14149" rIns="14149" bIns="14149"/>
          <a:lstStyle/>
          <a:p>
            <a:pPr lvl="1" eaLnBrk="1" hangingPunct="1"/>
            <a:r>
              <a:rPr lang="en-US" altLang="en-US" dirty="0"/>
              <a:t>Transactions give you more flexibility and control when changing data, and the Oracle server ensures data consistency in the event of user process failure or system failure.</a:t>
            </a:r>
          </a:p>
          <a:p>
            <a:pPr lvl="1" eaLnBrk="1" hangingPunct="1"/>
            <a:r>
              <a:rPr lang="en-US" altLang="en-US" dirty="0"/>
              <a:t>Transactions consist of DML statements that constitute one consistent change to the data. For example, a transfer of funds between two accounts should include the debit in one account and the credit to another account of the same amount. Both actions should either fail or succeed together; the credit should not be committed without the debit.</a:t>
            </a:r>
            <a:endParaRPr lang="en-US" altLang="en-US" b="1" dirty="0"/>
          </a:p>
          <a:p>
            <a:pPr lvl="1" eaLnBrk="1" hangingPunct="1"/>
            <a:r>
              <a:rPr lang="en-US" altLang="en-US" b="1" dirty="0"/>
              <a:t>Transaction Types</a:t>
            </a:r>
          </a:p>
        </p:txBody>
      </p:sp>
      <p:graphicFrame>
        <p:nvGraphicFramePr>
          <p:cNvPr id="58372" name="Object 3072"/>
          <p:cNvGraphicFramePr>
            <a:graphicFrameLocks/>
          </p:cNvGraphicFramePr>
          <p:nvPr>
            <p:extLst>
              <p:ext uri="{D42A27DB-BD31-4B8C-83A1-F6EECF244321}">
                <p14:modId xmlns:p14="http://schemas.microsoft.com/office/powerpoint/2010/main" val="606454590"/>
              </p:ext>
            </p:extLst>
          </p:nvPr>
        </p:nvGraphicFramePr>
        <p:xfrm>
          <a:off x="582401" y="6216291"/>
          <a:ext cx="6459351" cy="1837245"/>
        </p:xfrm>
        <a:graphic>
          <a:graphicData uri="http://schemas.openxmlformats.org/presentationml/2006/ole">
            <mc:AlternateContent xmlns:mc="http://schemas.openxmlformats.org/markup-compatibility/2006">
              <mc:Choice xmlns:v="urn:schemas-microsoft-com:vml" Requires="v">
                <p:oleObj spid="_x0000_s2143" name="Document" r:id="rId4" imgW="5809869" imgH="1707765" progId="Word.Document.8">
                  <p:embed/>
                </p:oleObj>
              </mc:Choice>
              <mc:Fallback>
                <p:oleObj name="Document" r:id="rId4" imgW="5809869" imgH="1707765" progId="Word.Document.8">
                  <p:embed/>
                  <p:pic>
                    <p:nvPicPr>
                      <p:cNvPr id="58372" name="Object 307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401" y="6216291"/>
                        <a:ext cx="6459351" cy="183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28</a:t>
            </a:fld>
            <a:endParaRPr lang="en-US" dirty="0"/>
          </a:p>
        </p:txBody>
      </p:sp>
    </p:spTree>
    <p:extLst>
      <p:ext uri="{BB962C8B-B14F-4D97-AF65-F5344CB8AC3E}">
        <p14:creationId xmlns:p14="http://schemas.microsoft.com/office/powerpoint/2010/main" val="18198750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8"/>
          <p:cNvSpPr>
            <a:spLocks noGrp="1" noRot="1" noChangeAspect="1" noChangeArrowheads="1" noTextEdit="1"/>
          </p:cNvSpPr>
          <p:nvPr>
            <p:ph type="sldImg"/>
          </p:nvPr>
        </p:nvSpPr>
        <p:spPr>
          <a:xfrm>
            <a:off x="457200" y="457200"/>
            <a:ext cx="6858000" cy="3859213"/>
          </a:xfrm>
          <a:ln/>
        </p:spPr>
      </p:sp>
      <p:sp>
        <p:nvSpPr>
          <p:cNvPr id="60419" name="Rectangle 9"/>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When does a database transaction start and end? </a:t>
            </a:r>
          </a:p>
          <a:p>
            <a:pPr lvl="1" eaLnBrk="1" hangingPunct="1"/>
            <a:r>
              <a:rPr lang="en-US" altLang="en-US" dirty="0">
                <a:solidFill>
                  <a:schemeClr val="tx1"/>
                </a:solidFill>
              </a:rPr>
              <a:t>A transaction begins when the first DML statement is encountered and ends when one of the following occurs:</a:t>
            </a:r>
          </a:p>
          <a:p>
            <a:pPr lvl="2" eaLnBrk="1" hangingPunct="1"/>
            <a:r>
              <a:rPr lang="en-US" altLang="en-US" dirty="0">
                <a:solidFill>
                  <a:schemeClr val="tx1"/>
                </a:solidFill>
              </a:rPr>
              <a:t>A </a:t>
            </a:r>
            <a:r>
              <a:rPr lang="en-US" altLang="en-US" dirty="0">
                <a:solidFill>
                  <a:schemeClr val="tx1"/>
                </a:solidFill>
                <a:latin typeface="Courier New" pitchFamily="49" charset="0"/>
              </a:rPr>
              <a:t>COMMIT</a:t>
            </a:r>
            <a:r>
              <a:rPr lang="en-US" altLang="en-US" dirty="0">
                <a:solidFill>
                  <a:schemeClr val="tx1"/>
                </a:solidFill>
              </a:rPr>
              <a:t> or </a:t>
            </a:r>
            <a:r>
              <a:rPr lang="en-US" altLang="en-US" dirty="0">
                <a:solidFill>
                  <a:schemeClr val="tx1"/>
                </a:solidFill>
                <a:latin typeface="Courier New" pitchFamily="49" charset="0"/>
              </a:rPr>
              <a:t>ROLLBACK</a:t>
            </a:r>
            <a:r>
              <a:rPr lang="en-US" altLang="en-US" dirty="0">
                <a:solidFill>
                  <a:schemeClr val="tx1"/>
                </a:solidFill>
              </a:rPr>
              <a:t> statement is issued.</a:t>
            </a:r>
          </a:p>
          <a:p>
            <a:pPr lvl="2" eaLnBrk="1" hangingPunct="1"/>
            <a:r>
              <a:rPr lang="en-US" altLang="en-US" dirty="0">
                <a:solidFill>
                  <a:schemeClr val="tx1"/>
                </a:solidFill>
              </a:rPr>
              <a:t>A DDL statement, such as </a:t>
            </a:r>
            <a:r>
              <a:rPr lang="en-US" altLang="en-US" dirty="0">
                <a:solidFill>
                  <a:schemeClr val="tx1"/>
                </a:solidFill>
                <a:latin typeface="Courier New" pitchFamily="49" charset="0"/>
              </a:rPr>
              <a:t>CREATE</a:t>
            </a:r>
            <a:r>
              <a:rPr lang="en-US" altLang="en-US" dirty="0">
                <a:solidFill>
                  <a:schemeClr val="tx1"/>
                </a:solidFill>
              </a:rPr>
              <a:t>, is issued.</a:t>
            </a:r>
          </a:p>
          <a:p>
            <a:pPr lvl="2" eaLnBrk="1" hangingPunct="1"/>
            <a:r>
              <a:rPr lang="en-US" altLang="en-US" dirty="0">
                <a:solidFill>
                  <a:schemeClr val="tx1"/>
                </a:solidFill>
              </a:rPr>
              <a:t>A DCL statement is issued.</a:t>
            </a:r>
          </a:p>
          <a:p>
            <a:pPr lvl="2" eaLnBrk="1" hangingPunct="1"/>
            <a:r>
              <a:rPr lang="en-US" altLang="en-US" dirty="0">
                <a:solidFill>
                  <a:schemeClr val="tx1"/>
                </a:solidFill>
              </a:rPr>
              <a:t>The user exits SQL Developer or SQL*Plus.</a:t>
            </a:r>
          </a:p>
          <a:p>
            <a:pPr lvl="2" eaLnBrk="1" hangingPunct="1"/>
            <a:r>
              <a:rPr lang="en-US" altLang="en-US" dirty="0">
                <a:solidFill>
                  <a:schemeClr val="tx1"/>
                </a:solidFill>
              </a:rPr>
              <a:t>A machine fails or the system crashes.</a:t>
            </a:r>
          </a:p>
          <a:p>
            <a:pPr lvl="1" eaLnBrk="1" hangingPunct="1"/>
            <a:r>
              <a:rPr lang="en-US" altLang="en-US" dirty="0">
                <a:solidFill>
                  <a:schemeClr val="tx1"/>
                </a:solidFill>
              </a:rPr>
              <a:t>After one transaction ends, the next executable SQL statement automatically starts the next transaction.</a:t>
            </a:r>
          </a:p>
          <a:p>
            <a:pPr lvl="1" eaLnBrk="1" hangingPunct="1"/>
            <a:r>
              <a:rPr lang="en-US" altLang="en-US" dirty="0">
                <a:solidFill>
                  <a:schemeClr val="tx1"/>
                </a:solidFill>
              </a:rPr>
              <a:t>A DDL statement or a DCL statement is automatically committed and, therefore, implicitly ends a transaction.</a:t>
            </a:r>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29</a:t>
            </a:fld>
            <a:endParaRPr lang="en-US" dirty="0"/>
          </a:p>
        </p:txBody>
      </p:sp>
    </p:spTree>
    <p:extLst>
      <p:ext uri="{BB962C8B-B14F-4D97-AF65-F5344CB8AC3E}">
        <p14:creationId xmlns:p14="http://schemas.microsoft.com/office/powerpoint/2010/main" val="130780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457200" y="457200"/>
            <a:ext cx="6858000" cy="3859213"/>
          </a:xfrm>
          <a:ln/>
        </p:spPr>
      </p:sp>
      <p:sp>
        <p:nvSpPr>
          <p:cNvPr id="9219" name="Notes Placeholder 2"/>
          <p:cNvSpPr>
            <a:spLocks noGrp="1"/>
          </p:cNvSpPr>
          <p:nvPr>
            <p:ph type="body" idx="1"/>
          </p:nvPr>
        </p:nvSpPr>
        <p:spPr>
          <a:noFill/>
          <a:ln/>
        </p:spPr>
        <p:txBody>
          <a:bodyPr/>
          <a:lstStyle/>
          <a:p>
            <a:pPr lvl="1"/>
            <a:r>
              <a:rPr lang="en-US" altLang="en-US" dirty="0"/>
              <a:t>In this lesson, you learn how to use data manipulation language (DML) statements to insert rows into a table, update existing rows in a table, and delete existing rows from a table. You also learn how to control transactions with the </a:t>
            </a:r>
            <a:r>
              <a:rPr lang="en-US" altLang="en-US" dirty="0">
                <a:latin typeface="Courier New" pitchFamily="49" charset="0"/>
                <a:cs typeface="Courier New" pitchFamily="49" charset="0"/>
              </a:rPr>
              <a:t>COMMIT</a:t>
            </a:r>
            <a:r>
              <a:rPr lang="en-US" altLang="en-US" dirty="0"/>
              <a:t>, </a:t>
            </a:r>
            <a:r>
              <a:rPr lang="en-US" altLang="en-US" dirty="0">
                <a:latin typeface="Courier New" pitchFamily="49" charset="0"/>
                <a:cs typeface="Courier New" pitchFamily="49" charset="0"/>
              </a:rPr>
              <a:t>SAVEPOINT</a:t>
            </a:r>
            <a:r>
              <a:rPr lang="en-US" altLang="en-US" dirty="0"/>
              <a:t>, and </a:t>
            </a:r>
            <a:r>
              <a:rPr lang="en-US" altLang="en-US" dirty="0">
                <a:latin typeface="Courier New" pitchFamily="49" charset="0"/>
                <a:cs typeface="Courier New" pitchFamily="49" charset="0"/>
              </a:rPr>
              <a:t>ROLLBACK</a:t>
            </a:r>
            <a:r>
              <a:rPr lang="en-US" altLang="en-US" dirty="0"/>
              <a:t> statements.</a:t>
            </a:r>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3</a:t>
            </a:fld>
            <a:endParaRPr lang="en-US" dirty="0"/>
          </a:p>
        </p:txBody>
      </p:sp>
    </p:spTree>
    <p:extLst>
      <p:ext uri="{BB962C8B-B14F-4D97-AF65-F5344CB8AC3E}">
        <p14:creationId xmlns:p14="http://schemas.microsoft.com/office/powerpoint/2010/main" val="41879434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Rot="1" noChangeAspect="1" noChangeArrowheads="1" noTextEdit="1"/>
          </p:cNvSpPr>
          <p:nvPr>
            <p:ph type="sldImg"/>
          </p:nvPr>
        </p:nvSpPr>
        <p:spPr>
          <a:xfrm>
            <a:off x="457200" y="457200"/>
            <a:ext cx="6858000" cy="3859213"/>
          </a:xfrm>
          <a:ln/>
        </p:spPr>
      </p:sp>
      <p:sp>
        <p:nvSpPr>
          <p:cNvPr id="62467" name="Rectangle 7"/>
          <p:cNvSpPr>
            <a:spLocks noGrp="1" noChangeArrowheads="1"/>
          </p:cNvSpPr>
          <p:nvPr>
            <p:ph type="body" idx="1"/>
          </p:nvPr>
        </p:nvSpPr>
        <p:spPr>
          <a:noFill/>
          <a:ln/>
        </p:spPr>
        <p:txBody>
          <a:bodyPr lIns="14149" tIns="14149" rIns="14149" bIns="14149"/>
          <a:lstStyle/>
          <a:p>
            <a:pPr lvl="1" eaLnBrk="1" hangingPunct="1"/>
            <a:r>
              <a:rPr lang="en-US" altLang="en-US" dirty="0"/>
              <a:t>With the </a:t>
            </a:r>
            <a:r>
              <a:rPr lang="en-US" altLang="en-US" dirty="0">
                <a:latin typeface="Courier New" pitchFamily="49" charset="0"/>
              </a:rPr>
              <a:t>COMMIT</a:t>
            </a:r>
            <a:r>
              <a:rPr lang="en-US" altLang="en-US" dirty="0"/>
              <a:t> and </a:t>
            </a:r>
            <a:r>
              <a:rPr lang="en-US" altLang="en-US" dirty="0">
                <a:latin typeface="Courier New" pitchFamily="49" charset="0"/>
              </a:rPr>
              <a:t>ROLLBACK</a:t>
            </a:r>
            <a:r>
              <a:rPr lang="en-US" altLang="en-US" dirty="0"/>
              <a:t> statements, you have control over making changes to the data permanent.</a:t>
            </a:r>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30</a:t>
            </a:fld>
            <a:endParaRPr lang="en-US" dirty="0"/>
          </a:p>
        </p:txBody>
      </p:sp>
    </p:spTree>
    <p:extLst>
      <p:ext uri="{BB962C8B-B14F-4D97-AF65-F5344CB8AC3E}">
        <p14:creationId xmlns:p14="http://schemas.microsoft.com/office/powerpoint/2010/main" val="31937392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8"/>
          <p:cNvSpPr>
            <a:spLocks noGrp="1" noChangeArrowheads="1"/>
          </p:cNvSpPr>
          <p:nvPr>
            <p:ph type="body" idx="1"/>
          </p:nvPr>
        </p:nvSpPr>
        <p:spPr>
          <a:noFill/>
          <a:ln/>
        </p:spPr>
        <p:txBody>
          <a:bodyPr/>
          <a:lstStyle/>
          <a:p>
            <a:pPr lvl="1"/>
            <a:r>
              <a:rPr lang="en-US" altLang="en-US" dirty="0"/>
              <a:t>You can control the logic of transactions by using the </a:t>
            </a:r>
            <a:r>
              <a:rPr lang="en-US" altLang="en-US" dirty="0">
                <a:latin typeface="Courier New" pitchFamily="49" charset="0"/>
              </a:rPr>
              <a:t>COMMIT</a:t>
            </a:r>
            <a:r>
              <a:rPr lang="en-US" altLang="en-US" dirty="0"/>
              <a:t>, </a:t>
            </a:r>
            <a:r>
              <a:rPr lang="en-US" altLang="en-US" dirty="0">
                <a:latin typeface="Courier New" pitchFamily="49" charset="0"/>
              </a:rPr>
              <a:t>SAVEPOINT</a:t>
            </a:r>
            <a:r>
              <a:rPr lang="en-US" altLang="en-US" dirty="0"/>
              <a:t>, and </a:t>
            </a:r>
            <a:r>
              <a:rPr lang="en-US" altLang="en-US" dirty="0">
                <a:latin typeface="Courier New" pitchFamily="49" charset="0"/>
              </a:rPr>
              <a:t>ROLLBACK</a:t>
            </a:r>
            <a:r>
              <a:rPr lang="en-US" altLang="en-US" dirty="0"/>
              <a:t> statements.</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r>
              <a:rPr lang="en-US" altLang="en-US" b="1" dirty="0" smtClean="0"/>
              <a:t>Note</a:t>
            </a:r>
            <a:r>
              <a:rPr lang="en-US" altLang="en-US" b="1" dirty="0"/>
              <a:t>: </a:t>
            </a:r>
            <a:r>
              <a:rPr lang="en-US" altLang="en-US" dirty="0"/>
              <a:t>You cannot </a:t>
            </a:r>
            <a:r>
              <a:rPr lang="en-US" altLang="en-US" dirty="0">
                <a:latin typeface="Courier New" pitchFamily="49" charset="0"/>
              </a:rPr>
              <a:t>COMMIT</a:t>
            </a:r>
            <a:r>
              <a:rPr lang="en-US" altLang="en-US" dirty="0"/>
              <a:t> to a </a:t>
            </a:r>
            <a:r>
              <a:rPr lang="en-US" altLang="en-US" dirty="0">
                <a:latin typeface="Courier New" pitchFamily="49" charset="0"/>
              </a:rPr>
              <a:t>SAVEPOINT</a:t>
            </a:r>
            <a:r>
              <a:rPr lang="en-US" altLang="en-US" dirty="0"/>
              <a:t>. </a:t>
            </a:r>
            <a:r>
              <a:rPr lang="en-US" altLang="en-US" dirty="0">
                <a:latin typeface="Courier New" pitchFamily="49" charset="0"/>
              </a:rPr>
              <a:t>SAVEPOINT</a:t>
            </a:r>
            <a:r>
              <a:rPr lang="en-US" altLang="en-US" dirty="0"/>
              <a:t> is not ANSI-standard SQL.</a:t>
            </a:r>
          </a:p>
        </p:txBody>
      </p:sp>
      <p:graphicFrame>
        <p:nvGraphicFramePr>
          <p:cNvPr id="64515" name="Object 0"/>
          <p:cNvGraphicFramePr>
            <a:graphicFrameLocks/>
          </p:cNvGraphicFramePr>
          <p:nvPr>
            <p:extLst>
              <p:ext uri="{D42A27DB-BD31-4B8C-83A1-F6EECF244321}">
                <p14:modId xmlns:p14="http://schemas.microsoft.com/office/powerpoint/2010/main" val="442077227"/>
              </p:ext>
            </p:extLst>
          </p:nvPr>
        </p:nvGraphicFramePr>
        <p:xfrm>
          <a:off x="677703" y="5101208"/>
          <a:ext cx="6512297" cy="3086158"/>
        </p:xfrm>
        <a:graphic>
          <a:graphicData uri="http://schemas.openxmlformats.org/presentationml/2006/ole">
            <mc:AlternateContent xmlns:mc="http://schemas.openxmlformats.org/markup-compatibility/2006">
              <mc:Choice xmlns:v="urn:schemas-microsoft-com:vml" Requires="v">
                <p:oleObj spid="_x0000_s3167" name="Document" r:id="rId4" imgW="5907463" imgH="2875390" progId="Word.Document.8">
                  <p:embed/>
                </p:oleObj>
              </mc:Choice>
              <mc:Fallback>
                <p:oleObj name="Document" r:id="rId4" imgW="5907463" imgH="2875390" progId="Word.Document.8">
                  <p:embed/>
                  <p:pic>
                    <p:nvPicPr>
                      <p:cNvPr id="64515"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703" y="5101208"/>
                        <a:ext cx="6512297" cy="3086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516" name="Slide Image Placeholder 7"/>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31</a:t>
            </a:fld>
            <a:endParaRPr lang="en-US" dirty="0"/>
          </a:p>
        </p:txBody>
      </p:sp>
    </p:spTree>
    <p:extLst>
      <p:ext uri="{BB962C8B-B14F-4D97-AF65-F5344CB8AC3E}">
        <p14:creationId xmlns:p14="http://schemas.microsoft.com/office/powerpoint/2010/main" val="40505654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Rot="1" noChangeAspect="1" noChangeArrowheads="1" noTextEdit="1"/>
          </p:cNvSpPr>
          <p:nvPr>
            <p:ph type="sldImg"/>
          </p:nvPr>
        </p:nvSpPr>
        <p:spPr>
          <a:xfrm>
            <a:off x="457200" y="457200"/>
            <a:ext cx="6858000" cy="3859213"/>
          </a:xfrm>
          <a:ln/>
        </p:spPr>
      </p:sp>
      <p:sp>
        <p:nvSpPr>
          <p:cNvPr id="66563" name="Rectangle 5"/>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You can create a marker in the current transaction by using the </a:t>
            </a:r>
            <a:r>
              <a:rPr lang="en-US" altLang="en-US" dirty="0">
                <a:solidFill>
                  <a:schemeClr val="tx1"/>
                </a:solidFill>
                <a:latin typeface="Courier New" pitchFamily="49" charset="0"/>
              </a:rPr>
              <a:t>SAVEPOINT</a:t>
            </a:r>
            <a:r>
              <a:rPr lang="en-US" altLang="en-US" dirty="0">
                <a:solidFill>
                  <a:schemeClr val="tx1"/>
                </a:solidFill>
              </a:rPr>
              <a:t> statement, which divides the transaction into smaller sections. You can then discard pending changes back to that marker by using the </a:t>
            </a:r>
            <a:r>
              <a:rPr lang="en-US" altLang="en-US" dirty="0">
                <a:solidFill>
                  <a:schemeClr val="tx1"/>
                </a:solidFill>
                <a:latin typeface="Courier New" pitchFamily="49" charset="0"/>
              </a:rPr>
              <a:t>ROLLBACK</a:t>
            </a:r>
            <a:r>
              <a:rPr lang="en-US" altLang="en-US" dirty="0">
                <a:solidFill>
                  <a:schemeClr val="tx1"/>
                </a:solidFill>
              </a:rPr>
              <a:t> </a:t>
            </a:r>
            <a:r>
              <a:rPr lang="en-US" altLang="en-US" dirty="0">
                <a:solidFill>
                  <a:schemeClr val="tx1"/>
                </a:solidFill>
                <a:latin typeface="Courier New" pitchFamily="49" charset="0"/>
              </a:rPr>
              <a:t>TO</a:t>
            </a:r>
            <a:r>
              <a:rPr lang="en-US" altLang="en-US" dirty="0">
                <a:solidFill>
                  <a:schemeClr val="tx1"/>
                </a:solidFill>
              </a:rPr>
              <a:t> </a:t>
            </a:r>
            <a:r>
              <a:rPr lang="en-US" altLang="en-US" dirty="0">
                <a:solidFill>
                  <a:schemeClr val="tx1"/>
                </a:solidFill>
                <a:latin typeface="Courier New" pitchFamily="49" charset="0"/>
              </a:rPr>
              <a:t>SAVEPOINT</a:t>
            </a:r>
            <a:r>
              <a:rPr lang="en-US" altLang="en-US" dirty="0">
                <a:solidFill>
                  <a:schemeClr val="tx1"/>
                </a:solidFill>
              </a:rPr>
              <a:t> statement. </a:t>
            </a:r>
          </a:p>
          <a:p>
            <a:pPr lvl="1" eaLnBrk="1" hangingPunct="1"/>
            <a:r>
              <a:rPr lang="en-US" altLang="en-US" dirty="0">
                <a:solidFill>
                  <a:schemeClr val="tx1"/>
                </a:solidFill>
              </a:rPr>
              <a:t>Note that if you create a second savepoint with the same name as an earlier savepoint, the earlier savepoint is deleted.</a:t>
            </a:r>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32</a:t>
            </a:fld>
            <a:endParaRPr lang="en-US" dirty="0"/>
          </a:p>
        </p:txBody>
      </p:sp>
    </p:spTree>
    <p:extLst>
      <p:ext uri="{BB962C8B-B14F-4D97-AF65-F5344CB8AC3E}">
        <p14:creationId xmlns:p14="http://schemas.microsoft.com/office/powerpoint/2010/main" val="3330659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Rot="1" noChangeAspect="1" noChangeArrowheads="1" noTextEdit="1"/>
          </p:cNvSpPr>
          <p:nvPr>
            <p:ph type="sldImg"/>
          </p:nvPr>
        </p:nvSpPr>
        <p:spPr>
          <a:xfrm>
            <a:off x="457200" y="457200"/>
            <a:ext cx="6858000" cy="3859213"/>
          </a:xfrm>
          <a:ln/>
        </p:spPr>
      </p:sp>
      <p:sp>
        <p:nvSpPr>
          <p:cNvPr id="68611" name="Rectangle 8"/>
          <p:cNvSpPr>
            <a:spLocks noGrp="1" noChangeArrowheads="1"/>
          </p:cNvSpPr>
          <p:nvPr>
            <p:ph type="body" idx="1"/>
          </p:nvPr>
        </p:nvSpPr>
        <p:spPr>
          <a:xfrm>
            <a:off x="457200" y="4617720"/>
            <a:ext cx="6858000" cy="5596056"/>
          </a:xfrm>
          <a:noFill/>
          <a:ln/>
        </p:spPr>
        <p:txBody>
          <a:bodyPr lIns="14149" tIns="14149" rIns="14149" bIns="14149"/>
          <a:lstStyle/>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r>
              <a:rPr lang="en-US" altLang="en-US" b="1" dirty="0" smtClean="0"/>
              <a:t>Note</a:t>
            </a:r>
            <a:r>
              <a:rPr lang="en-US" altLang="en-US" b="1" dirty="0"/>
              <a:t>:</a:t>
            </a:r>
            <a:r>
              <a:rPr lang="en-US" altLang="en-US" dirty="0"/>
              <a:t> In SQL*Plus, the </a:t>
            </a:r>
            <a:r>
              <a:rPr lang="en-US" altLang="en-US" dirty="0">
                <a:latin typeface="Courier New" pitchFamily="49" charset="0"/>
              </a:rPr>
              <a:t>AUTOCOMMIT</a:t>
            </a:r>
            <a:r>
              <a:rPr lang="en-US" altLang="en-US" dirty="0"/>
              <a:t> command can be toggled </a:t>
            </a:r>
            <a:r>
              <a:rPr lang="en-US" altLang="en-US" dirty="0">
                <a:latin typeface="Courier New" pitchFamily="49" charset="0"/>
                <a:cs typeface="Courier New" pitchFamily="49" charset="0"/>
              </a:rPr>
              <a:t>ON</a:t>
            </a:r>
            <a:r>
              <a:rPr lang="en-US" altLang="en-US" dirty="0"/>
              <a:t> or </a:t>
            </a:r>
            <a:r>
              <a:rPr lang="en-US" altLang="en-US" dirty="0">
                <a:latin typeface="Courier New" pitchFamily="49" charset="0"/>
                <a:cs typeface="Courier New" pitchFamily="49" charset="0"/>
              </a:rPr>
              <a:t>OFF</a:t>
            </a:r>
            <a:r>
              <a:rPr lang="en-US" altLang="en-US" dirty="0"/>
              <a:t>. If set to </a:t>
            </a:r>
            <a:r>
              <a:rPr lang="en-US" altLang="en-US" dirty="0">
                <a:latin typeface="Courier New" pitchFamily="49" charset="0"/>
                <a:cs typeface="Courier New" pitchFamily="49" charset="0"/>
              </a:rPr>
              <a:t>ON</a:t>
            </a:r>
            <a:r>
              <a:rPr lang="en-US" altLang="en-US" dirty="0"/>
              <a:t>, each individual </a:t>
            </a:r>
            <a:r>
              <a:rPr lang="en-US" altLang="en-US" dirty="0">
                <a:latin typeface="Courier New" pitchFamily="49" charset="0"/>
                <a:cs typeface="Courier New" pitchFamily="49" charset="0"/>
              </a:rPr>
              <a:t>DML</a:t>
            </a:r>
            <a:r>
              <a:rPr lang="en-US" altLang="en-US" dirty="0"/>
              <a:t> statement is committed as soon as it is executed. You cannot roll back the changes. If set to </a:t>
            </a:r>
            <a:r>
              <a:rPr lang="en-US" altLang="en-US" dirty="0">
                <a:latin typeface="Courier New" pitchFamily="49" charset="0"/>
                <a:cs typeface="Courier New" pitchFamily="49" charset="0"/>
              </a:rPr>
              <a:t>OFF</a:t>
            </a:r>
            <a:r>
              <a:rPr lang="en-US" altLang="en-US" dirty="0"/>
              <a:t>, the </a:t>
            </a:r>
            <a:r>
              <a:rPr lang="en-US" altLang="en-US" dirty="0">
                <a:latin typeface="Courier New" pitchFamily="49" charset="0"/>
              </a:rPr>
              <a:t>COMMIT</a:t>
            </a:r>
            <a:r>
              <a:rPr lang="en-US" altLang="en-US" dirty="0"/>
              <a:t> statement can still be issued explicitly. Also, the </a:t>
            </a:r>
            <a:r>
              <a:rPr lang="en-US" altLang="en-US" dirty="0">
                <a:latin typeface="Courier New" pitchFamily="49" charset="0"/>
              </a:rPr>
              <a:t>COMMIT</a:t>
            </a:r>
            <a:r>
              <a:rPr lang="en-US" altLang="en-US" dirty="0"/>
              <a:t> statement is issued when a DDL statement is issued or when you exit SQL*Plus. The </a:t>
            </a:r>
            <a:r>
              <a:rPr lang="en-US" altLang="en-US" dirty="0">
                <a:latin typeface="Courier New" pitchFamily="49" charset="0"/>
              </a:rPr>
              <a:t>SET</a:t>
            </a:r>
            <a:r>
              <a:rPr lang="en-US" altLang="en-US" dirty="0"/>
              <a:t> </a:t>
            </a:r>
            <a:r>
              <a:rPr lang="en-US" altLang="en-US" dirty="0">
                <a:latin typeface="Courier New" pitchFamily="49" charset="0"/>
              </a:rPr>
              <a:t>AUTOCOMMIT</a:t>
            </a:r>
            <a:r>
              <a:rPr lang="en-US" altLang="en-US" dirty="0"/>
              <a:t> </a:t>
            </a:r>
            <a:r>
              <a:rPr lang="en-US" altLang="en-US" dirty="0">
                <a:latin typeface="Courier New" pitchFamily="49" charset="0"/>
              </a:rPr>
              <a:t>ON/OFF</a:t>
            </a:r>
            <a:r>
              <a:rPr lang="en-US" altLang="en-US" dirty="0"/>
              <a:t> command is skipped in SQL Developer. DML is committed on a normal exit from SQL Developer only if you have the Autocommit preference enabled. To enable Autocommit, perform the following</a:t>
            </a:r>
            <a:r>
              <a:rPr lang="en-US" altLang="en-US" dirty="0" smtClean="0"/>
              <a:t>:</a:t>
            </a:r>
            <a:endParaRPr lang="en-US" altLang="en-US" sz="100" dirty="0"/>
          </a:p>
          <a:p>
            <a:pPr lvl="2" eaLnBrk="1" hangingPunct="1"/>
            <a:r>
              <a:rPr lang="en-US" altLang="en-US" dirty="0"/>
              <a:t>From the Tools menu, select Preferences. In the Preferences dialog box, expand Database and select Worksheet Parameters.</a:t>
            </a:r>
          </a:p>
          <a:p>
            <a:pPr lvl="2" eaLnBrk="1" hangingPunct="1"/>
            <a:r>
              <a:rPr lang="en-US" altLang="en-US" dirty="0"/>
              <a:t>In the right pane, select the </a:t>
            </a:r>
            <a:r>
              <a:rPr lang="en-US" altLang="en-US" b="1" dirty="0"/>
              <a:t>“Autocommit in SQL Worksheet”</a:t>
            </a:r>
            <a:r>
              <a:rPr lang="en-US" altLang="en-US" dirty="0"/>
              <a:t> option. Click OK.</a:t>
            </a:r>
          </a:p>
          <a:p>
            <a:pPr lvl="1" eaLnBrk="1" hangingPunct="1">
              <a:buSzTx/>
              <a:buFontTx/>
              <a:buNone/>
            </a:pPr>
            <a:r>
              <a:rPr lang="en-US" altLang="en-US" b="1" dirty="0">
                <a:solidFill>
                  <a:schemeClr val="tx1"/>
                </a:solidFill>
              </a:rPr>
              <a:t>System Failures</a:t>
            </a:r>
          </a:p>
          <a:p>
            <a:pPr lvl="1" eaLnBrk="1" hangingPunct="1">
              <a:buSzTx/>
              <a:buFontTx/>
              <a:buNone/>
            </a:pPr>
            <a:r>
              <a:rPr lang="en-US" altLang="en-US" dirty="0">
                <a:solidFill>
                  <a:schemeClr val="tx1"/>
                </a:solidFill>
              </a:rPr>
              <a:t>When a transaction is interrupted by a system failure, the entire transaction is automatically rolled back. This prevents the error from causing unwanted changes to the data and returns the tables to the state at the time of the last commit. In this way, the Oracle server protects the integrity of the tables.</a:t>
            </a:r>
          </a:p>
          <a:p>
            <a:pPr lvl="1" eaLnBrk="1" hangingPunct="1">
              <a:buSzTx/>
              <a:buFontTx/>
              <a:buNone/>
            </a:pPr>
            <a:r>
              <a:rPr lang="en-US" altLang="en-US" dirty="0">
                <a:solidFill>
                  <a:schemeClr val="tx1"/>
                </a:solidFill>
              </a:rPr>
              <a:t>In SQL Developer, a normal exit from the session is accomplished by selecting Exit from the File menu. In SQL*Plus, a normal exit is accomplished by entering the </a:t>
            </a:r>
            <a:r>
              <a:rPr lang="en-US" altLang="en-US" dirty="0">
                <a:solidFill>
                  <a:schemeClr val="tx1"/>
                </a:solidFill>
                <a:latin typeface="Courier New" pitchFamily="49" charset="0"/>
              </a:rPr>
              <a:t>EXIT</a:t>
            </a:r>
            <a:r>
              <a:rPr lang="en-US" altLang="en-US" dirty="0">
                <a:solidFill>
                  <a:schemeClr val="tx1"/>
                </a:solidFill>
              </a:rPr>
              <a:t> command at the prompt. Closing the window is interpreted as an abnormal exit</a:t>
            </a:r>
            <a:r>
              <a:rPr lang="en-US" altLang="en-US" dirty="0" smtClean="0">
                <a:solidFill>
                  <a:schemeClr val="tx1"/>
                </a:solidFill>
              </a:rPr>
              <a:t>.</a:t>
            </a:r>
            <a:endParaRPr lang="en-US" altLang="en-US" dirty="0"/>
          </a:p>
        </p:txBody>
      </p:sp>
      <p:graphicFrame>
        <p:nvGraphicFramePr>
          <p:cNvPr id="68612" name="Object 4"/>
          <p:cNvGraphicFramePr>
            <a:graphicFrameLocks/>
          </p:cNvGraphicFramePr>
          <p:nvPr/>
        </p:nvGraphicFramePr>
        <p:xfrm>
          <a:off x="663584" y="4724400"/>
          <a:ext cx="5903424" cy="1300522"/>
        </p:xfrm>
        <a:graphic>
          <a:graphicData uri="http://schemas.openxmlformats.org/presentationml/2006/ole">
            <mc:AlternateContent xmlns:mc="http://schemas.openxmlformats.org/markup-compatibility/2006">
              <mc:Choice xmlns:v="urn:schemas-microsoft-com:vml" Requires="v">
                <p:oleObj spid="_x0000_s4191" name="Document" r:id="rId4" imgW="5810882" imgH="1315015" progId="Word.Document.8">
                  <p:embed/>
                </p:oleObj>
              </mc:Choice>
              <mc:Fallback>
                <p:oleObj name="Document" r:id="rId4" imgW="5810882" imgH="1315015" progId="Word.Document.8">
                  <p:embed/>
                  <p:pic>
                    <p:nvPicPr>
                      <p:cNvPr id="68612"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584" y="4724400"/>
                        <a:ext cx="5903424" cy="1300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33</a:t>
            </a:fld>
            <a:endParaRPr lang="en-US" dirty="0"/>
          </a:p>
        </p:txBody>
      </p:sp>
    </p:spTree>
    <p:extLst>
      <p:ext uri="{BB962C8B-B14F-4D97-AF65-F5344CB8AC3E}">
        <p14:creationId xmlns:p14="http://schemas.microsoft.com/office/powerpoint/2010/main" val="6591746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a:spLocks noGrp="1" noRot="1" noChangeAspect="1" noChangeArrowheads="1" noTextEdit="1"/>
          </p:cNvSpPr>
          <p:nvPr>
            <p:ph type="sldImg"/>
          </p:nvPr>
        </p:nvSpPr>
        <p:spPr>
          <a:xfrm>
            <a:off x="457200" y="457200"/>
            <a:ext cx="6858000" cy="3859213"/>
          </a:xfrm>
          <a:ln/>
        </p:spPr>
      </p:sp>
      <p:sp>
        <p:nvSpPr>
          <p:cNvPr id="71683"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Every data change made during the transaction is temporary until the transaction is committed.</a:t>
            </a:r>
          </a:p>
          <a:p>
            <a:pPr lvl="1" eaLnBrk="1" hangingPunct="1"/>
            <a:r>
              <a:rPr lang="en-US" altLang="en-US" dirty="0">
                <a:solidFill>
                  <a:schemeClr val="tx1"/>
                </a:solidFill>
              </a:rPr>
              <a:t>The state of the data before </a:t>
            </a:r>
            <a:r>
              <a:rPr lang="en-US" altLang="en-US" dirty="0">
                <a:solidFill>
                  <a:schemeClr val="tx1"/>
                </a:solidFill>
                <a:latin typeface="Courier New" pitchFamily="49" charset="0"/>
              </a:rPr>
              <a:t>COMMIT</a:t>
            </a:r>
            <a:r>
              <a:rPr lang="en-US" altLang="en-US" dirty="0">
                <a:solidFill>
                  <a:schemeClr val="tx1"/>
                </a:solidFill>
              </a:rPr>
              <a:t> or </a:t>
            </a:r>
            <a:r>
              <a:rPr lang="en-US" altLang="en-US" dirty="0">
                <a:solidFill>
                  <a:schemeClr val="tx1"/>
                </a:solidFill>
                <a:latin typeface="Courier New" pitchFamily="49" charset="0"/>
              </a:rPr>
              <a:t>ROLLBACK</a:t>
            </a:r>
            <a:r>
              <a:rPr lang="en-US" altLang="en-US" dirty="0">
                <a:solidFill>
                  <a:schemeClr val="tx1"/>
                </a:solidFill>
              </a:rPr>
              <a:t> statements are issued can be described as follows:</a:t>
            </a:r>
          </a:p>
          <a:p>
            <a:pPr lvl="2" eaLnBrk="1" hangingPunct="1"/>
            <a:r>
              <a:rPr lang="en-US" altLang="en-US" dirty="0">
                <a:solidFill>
                  <a:schemeClr val="tx1"/>
                </a:solidFill>
              </a:rPr>
              <a:t>Data manipulation operations primarily affect the database buffer; therefore, the previous state of the data can be recovered.</a:t>
            </a:r>
          </a:p>
          <a:p>
            <a:pPr lvl="2" eaLnBrk="1" hangingPunct="1"/>
            <a:r>
              <a:rPr lang="en-US" altLang="en-US" dirty="0">
                <a:solidFill>
                  <a:schemeClr val="tx1"/>
                </a:solidFill>
              </a:rPr>
              <a:t>The current session can review the results of the data manipulation operations by querying the tables.</a:t>
            </a:r>
          </a:p>
          <a:p>
            <a:pPr lvl="2" eaLnBrk="1" hangingPunct="1"/>
            <a:r>
              <a:rPr lang="en-US" altLang="en-US" dirty="0">
                <a:solidFill>
                  <a:schemeClr val="tx1"/>
                </a:solidFill>
              </a:rPr>
              <a:t>Other sessions cannot view the results of the data manipulation operations made by the current session. The Oracle server institutes read consistency to ensure that each session sees data as it existed at the last commit.</a:t>
            </a:r>
          </a:p>
          <a:p>
            <a:pPr lvl="2" eaLnBrk="1" hangingPunct="1"/>
            <a:r>
              <a:rPr lang="en-US" altLang="en-US" dirty="0">
                <a:solidFill>
                  <a:schemeClr val="tx1"/>
                </a:solidFill>
              </a:rPr>
              <a:t>The affected rows are locked; other sessions cannot change the data in the affected rows.</a:t>
            </a:r>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34</a:t>
            </a:fld>
            <a:endParaRPr lang="en-US" dirty="0"/>
          </a:p>
        </p:txBody>
      </p:sp>
    </p:spTree>
    <p:extLst>
      <p:ext uri="{BB962C8B-B14F-4D97-AF65-F5344CB8AC3E}">
        <p14:creationId xmlns:p14="http://schemas.microsoft.com/office/powerpoint/2010/main" val="42647139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6"/>
          <p:cNvSpPr>
            <a:spLocks noGrp="1" noRot="1" noChangeAspect="1" noChangeArrowheads="1" noTextEdit="1"/>
          </p:cNvSpPr>
          <p:nvPr>
            <p:ph type="sldImg"/>
          </p:nvPr>
        </p:nvSpPr>
        <p:spPr>
          <a:xfrm>
            <a:off x="457200" y="457200"/>
            <a:ext cx="6858000" cy="3859213"/>
          </a:xfrm>
          <a:ln/>
        </p:spPr>
      </p:sp>
      <p:sp>
        <p:nvSpPr>
          <p:cNvPr id="73731"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Make all pending changes permanent by using the </a:t>
            </a:r>
            <a:r>
              <a:rPr lang="en-US" altLang="en-US" dirty="0">
                <a:solidFill>
                  <a:schemeClr val="tx1"/>
                </a:solidFill>
                <a:latin typeface="Courier New" pitchFamily="49" charset="0"/>
              </a:rPr>
              <a:t>COMMIT</a:t>
            </a:r>
            <a:r>
              <a:rPr lang="en-US" altLang="en-US" dirty="0">
                <a:solidFill>
                  <a:schemeClr val="tx1"/>
                </a:solidFill>
              </a:rPr>
              <a:t> statement. The following happens after a </a:t>
            </a:r>
            <a:r>
              <a:rPr lang="en-US" altLang="en-US" dirty="0">
                <a:solidFill>
                  <a:schemeClr val="tx1"/>
                </a:solidFill>
                <a:latin typeface="Courier New" pitchFamily="49" charset="0"/>
              </a:rPr>
              <a:t>COMMIT</a:t>
            </a:r>
            <a:r>
              <a:rPr lang="en-US" altLang="en-US" dirty="0">
                <a:solidFill>
                  <a:schemeClr val="tx1"/>
                </a:solidFill>
              </a:rPr>
              <a:t> statement:</a:t>
            </a:r>
          </a:p>
          <a:p>
            <a:pPr lvl="2" eaLnBrk="1" hangingPunct="1"/>
            <a:r>
              <a:rPr lang="en-US" altLang="en-US" dirty="0">
                <a:solidFill>
                  <a:schemeClr val="tx1"/>
                </a:solidFill>
              </a:rPr>
              <a:t>Data changes are written to the database.</a:t>
            </a:r>
          </a:p>
          <a:p>
            <a:pPr lvl="2" eaLnBrk="1" hangingPunct="1"/>
            <a:r>
              <a:rPr lang="en-US" altLang="en-US" dirty="0">
                <a:solidFill>
                  <a:schemeClr val="tx1"/>
                </a:solidFill>
              </a:rPr>
              <a:t>The previous state of the data is no longer available with normal SQL queries.</a:t>
            </a:r>
          </a:p>
          <a:p>
            <a:pPr lvl="2" eaLnBrk="1" hangingPunct="1"/>
            <a:r>
              <a:rPr lang="en-US" altLang="en-US" dirty="0">
                <a:solidFill>
                  <a:schemeClr val="tx1"/>
                </a:solidFill>
              </a:rPr>
              <a:t>All sessions can view the results of the transaction.</a:t>
            </a:r>
          </a:p>
          <a:p>
            <a:pPr lvl="2" eaLnBrk="1" hangingPunct="1"/>
            <a:r>
              <a:rPr lang="en-US" altLang="en-US" dirty="0">
                <a:solidFill>
                  <a:schemeClr val="tx1"/>
                </a:solidFill>
              </a:rPr>
              <a:t>The locks on the affected rows are released; the rows are now available for other sessions to perform new data changes.</a:t>
            </a:r>
          </a:p>
          <a:p>
            <a:pPr lvl="2" eaLnBrk="1" hangingPunct="1"/>
            <a:r>
              <a:rPr lang="en-US" altLang="en-US" dirty="0">
                <a:solidFill>
                  <a:schemeClr val="tx1"/>
                </a:solidFill>
              </a:rPr>
              <a:t>All savepoints are erased.</a:t>
            </a:r>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35</a:t>
            </a:fld>
            <a:endParaRPr lang="en-US" dirty="0"/>
          </a:p>
        </p:txBody>
      </p:sp>
    </p:spTree>
    <p:extLst>
      <p:ext uri="{BB962C8B-B14F-4D97-AF65-F5344CB8AC3E}">
        <p14:creationId xmlns:p14="http://schemas.microsoft.com/office/powerpoint/2010/main" val="41551292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8"/>
          <p:cNvSpPr>
            <a:spLocks noGrp="1" noRot="1" noChangeAspect="1" noChangeArrowheads="1" noTextEdit="1"/>
          </p:cNvSpPr>
          <p:nvPr>
            <p:ph type="sldImg"/>
          </p:nvPr>
        </p:nvSpPr>
        <p:spPr>
          <a:xfrm>
            <a:off x="457200" y="457200"/>
            <a:ext cx="6858000" cy="3859213"/>
          </a:xfrm>
          <a:ln/>
        </p:spPr>
      </p:sp>
      <p:sp>
        <p:nvSpPr>
          <p:cNvPr id="75779" name="Rectangle 9"/>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In the example in the slide, a row is deleted from the </a:t>
            </a:r>
            <a:r>
              <a:rPr lang="en-US" altLang="en-US" dirty="0">
                <a:solidFill>
                  <a:schemeClr val="tx1"/>
                </a:solidFill>
                <a:latin typeface="Courier New" pitchFamily="49" charset="0"/>
              </a:rPr>
              <a:t>EMPLOYEES</a:t>
            </a:r>
            <a:r>
              <a:rPr lang="en-US" altLang="en-US" dirty="0">
                <a:solidFill>
                  <a:schemeClr val="tx1"/>
                </a:solidFill>
              </a:rPr>
              <a:t> table and a new row is inserted into the </a:t>
            </a:r>
            <a:r>
              <a:rPr lang="en-US" altLang="en-US" dirty="0">
                <a:solidFill>
                  <a:schemeClr val="tx1"/>
                </a:solidFill>
                <a:latin typeface="Courier New" pitchFamily="49" charset="0"/>
              </a:rPr>
              <a:t>DEPARTMENTS</a:t>
            </a:r>
            <a:r>
              <a:rPr lang="en-US" altLang="en-US" dirty="0">
                <a:solidFill>
                  <a:schemeClr val="tx1"/>
                </a:solidFill>
              </a:rPr>
              <a:t> table. The changes are saved by issuing the </a:t>
            </a:r>
            <a:r>
              <a:rPr lang="en-US" altLang="en-US" dirty="0">
                <a:solidFill>
                  <a:schemeClr val="tx1"/>
                </a:solidFill>
                <a:latin typeface="Courier New" pitchFamily="49" charset="0"/>
              </a:rPr>
              <a:t>COMMIT</a:t>
            </a:r>
            <a:r>
              <a:rPr lang="en-US" altLang="en-US" dirty="0">
                <a:solidFill>
                  <a:schemeClr val="tx1"/>
                </a:solidFill>
              </a:rPr>
              <a:t> statement.</a:t>
            </a:r>
          </a:p>
          <a:p>
            <a:pPr lvl="1" eaLnBrk="1" hangingPunct="1"/>
            <a:r>
              <a:rPr lang="en-US" altLang="en-US" b="1" dirty="0">
                <a:solidFill>
                  <a:schemeClr val="tx1"/>
                </a:solidFill>
              </a:rPr>
              <a:t>Example</a:t>
            </a:r>
          </a:p>
          <a:p>
            <a:pPr lvl="1" eaLnBrk="1" hangingPunct="1"/>
            <a:r>
              <a:rPr lang="en-US" altLang="en-US" dirty="0">
                <a:solidFill>
                  <a:schemeClr val="tx1"/>
                </a:solidFill>
              </a:rPr>
              <a:t>Remove departments 290 and 300 from the </a:t>
            </a:r>
            <a:r>
              <a:rPr lang="en-US" altLang="en-US" dirty="0">
                <a:solidFill>
                  <a:schemeClr val="tx1"/>
                </a:solidFill>
                <a:latin typeface="Courier New" pitchFamily="49" charset="0"/>
              </a:rPr>
              <a:t>DEPARTMENTS</a:t>
            </a:r>
            <a:r>
              <a:rPr lang="en-US" altLang="en-US" dirty="0">
                <a:solidFill>
                  <a:schemeClr val="tx1"/>
                </a:solidFill>
              </a:rPr>
              <a:t> table and update a row in the </a:t>
            </a:r>
            <a:r>
              <a:rPr lang="en-US" altLang="en-US" dirty="0">
                <a:solidFill>
                  <a:schemeClr val="tx1"/>
                </a:solidFill>
                <a:latin typeface="Courier New" pitchFamily="49" charset="0"/>
              </a:rPr>
              <a:t>EMPLOYEES</a:t>
            </a:r>
            <a:r>
              <a:rPr lang="en-US" altLang="en-US" dirty="0">
                <a:solidFill>
                  <a:schemeClr val="tx1"/>
                </a:solidFill>
              </a:rPr>
              <a:t> table. Save the data change.</a:t>
            </a:r>
          </a:p>
          <a:p>
            <a:pPr lvl="1" eaLnBrk="1" hangingPunct="1">
              <a:lnSpc>
                <a:spcPct val="80000"/>
              </a:lnSpc>
            </a:pPr>
            <a:endParaRPr lang="en-US" altLang="en-US" sz="500" dirty="0">
              <a:solidFill>
                <a:schemeClr val="tx1"/>
              </a:solidFill>
            </a:endParaRPr>
          </a:p>
          <a:p>
            <a:pPr lvl="4" eaLnBrk="1" hangingPunct="1">
              <a:spcBef>
                <a:spcPct val="0"/>
              </a:spcBef>
            </a:pPr>
            <a:r>
              <a:rPr lang="en-US" altLang="en-US" dirty="0"/>
              <a:t>   DELETE FROM departments</a:t>
            </a:r>
          </a:p>
          <a:p>
            <a:pPr lvl="4" eaLnBrk="1" hangingPunct="1">
              <a:spcBef>
                <a:spcPct val="0"/>
              </a:spcBef>
            </a:pPr>
            <a:r>
              <a:rPr lang="en-US" altLang="en-US" dirty="0"/>
              <a:t>   WHERE  department_id IN (290, 300);</a:t>
            </a:r>
          </a:p>
          <a:p>
            <a:pPr lvl="4" eaLnBrk="1" hangingPunct="1">
              <a:spcBef>
                <a:spcPct val="0"/>
              </a:spcBef>
            </a:pPr>
            <a:r>
              <a:rPr lang="en-US" altLang="en-US" dirty="0"/>
              <a:t>    </a:t>
            </a:r>
          </a:p>
          <a:p>
            <a:pPr lvl="4" eaLnBrk="1" hangingPunct="1">
              <a:spcBef>
                <a:spcPct val="0"/>
              </a:spcBef>
            </a:pPr>
            <a:r>
              <a:rPr lang="en-US" altLang="en-US" dirty="0">
                <a:solidFill>
                  <a:schemeClr val="tx1"/>
                </a:solidFill>
              </a:rPr>
              <a:t>   UPDATE  employees</a:t>
            </a:r>
          </a:p>
          <a:p>
            <a:pPr lvl="4" eaLnBrk="1" hangingPunct="1">
              <a:spcBef>
                <a:spcPct val="0"/>
              </a:spcBef>
            </a:pPr>
            <a:r>
              <a:rPr lang="en-US" altLang="en-US" dirty="0">
                <a:solidFill>
                  <a:schemeClr val="tx1"/>
                </a:solidFill>
              </a:rPr>
              <a:t>     SET   department_id = 80</a:t>
            </a:r>
          </a:p>
          <a:p>
            <a:pPr lvl="4" eaLnBrk="1" hangingPunct="1">
              <a:spcBef>
                <a:spcPct val="0"/>
              </a:spcBef>
            </a:pPr>
            <a:r>
              <a:rPr lang="en-US" altLang="en-US" dirty="0">
                <a:solidFill>
                  <a:schemeClr val="tx1"/>
                </a:solidFill>
              </a:rPr>
              <a:t>     WHERE employee_id = 206;</a:t>
            </a:r>
          </a:p>
          <a:p>
            <a:pPr lvl="1" eaLnBrk="1" hangingPunct="1">
              <a:spcBef>
                <a:spcPct val="0"/>
              </a:spcBef>
            </a:pPr>
            <a:endParaRPr lang="en-US" altLang="en-US" dirty="0">
              <a:solidFill>
                <a:schemeClr val="tx1"/>
              </a:solidFill>
              <a:latin typeface="Courier New" pitchFamily="49" charset="0"/>
            </a:endParaRPr>
          </a:p>
          <a:p>
            <a:pPr lvl="4" eaLnBrk="1" hangingPunct="1">
              <a:spcBef>
                <a:spcPct val="0"/>
              </a:spcBef>
            </a:pPr>
            <a:r>
              <a:rPr lang="en-US" altLang="en-US" dirty="0">
                <a:solidFill>
                  <a:schemeClr val="tx1"/>
                </a:solidFill>
              </a:rPr>
              <a:t>  COMMIT;</a:t>
            </a:r>
          </a:p>
        </p:txBody>
      </p:sp>
      <p:sp>
        <p:nvSpPr>
          <p:cNvPr id="75780" name="Rectangle 4"/>
          <p:cNvSpPr>
            <a:spLocks noChangeArrowheads="1"/>
          </p:cNvSpPr>
          <p:nvPr/>
        </p:nvSpPr>
        <p:spPr bwMode="auto">
          <a:xfrm>
            <a:off x="698881" y="7232001"/>
            <a:ext cx="6326988" cy="880777"/>
          </a:xfrm>
          <a:prstGeom prst="rect">
            <a:avLst/>
          </a:prstGeom>
          <a:noFill/>
          <a:ln w="9525">
            <a:noFill/>
            <a:miter lim="800000"/>
            <a:headEnd/>
            <a:tailEnd/>
          </a:ln>
        </p:spPr>
        <p:txBody>
          <a:bodyPr wrap="none" lIns="96365" tIns="48182" rIns="96365" bIns="48182" anchor="ctr"/>
          <a:lstStyle/>
          <a:p>
            <a:pPr defTabSz="963553"/>
            <a:endParaRPr lang="en-IN" altLang="en-US" sz="1900" dirty="0">
              <a:latin typeface="Oracle Sans" panose="020B0503020204020204" pitchFamily="34" charset="0"/>
              <a:cs typeface="Oracle Sans" panose="020B0503020204020204" pitchFamily="34" charset="0"/>
            </a:endParaRPr>
          </a:p>
        </p:txBody>
      </p:sp>
      <p:sp>
        <p:nvSpPr>
          <p:cNvPr id="75781" name="Rectangle 5"/>
          <p:cNvSpPr>
            <a:spLocks noChangeArrowheads="1"/>
          </p:cNvSpPr>
          <p:nvPr/>
        </p:nvSpPr>
        <p:spPr bwMode="auto">
          <a:xfrm>
            <a:off x="698881" y="8191911"/>
            <a:ext cx="6326988" cy="514360"/>
          </a:xfrm>
          <a:prstGeom prst="rect">
            <a:avLst/>
          </a:prstGeom>
          <a:noFill/>
          <a:ln w="9525">
            <a:noFill/>
            <a:miter lim="800000"/>
            <a:headEnd/>
            <a:tailEnd/>
          </a:ln>
        </p:spPr>
        <p:txBody>
          <a:bodyPr wrap="none" lIns="96365" tIns="48182" rIns="96365" bIns="48182" anchor="ctr"/>
          <a:lstStyle/>
          <a:p>
            <a:pPr defTabSz="963553"/>
            <a:endParaRPr lang="en-IN" altLang="en-US" sz="1900" dirty="0">
              <a:latin typeface="Oracle Sans" panose="020B0503020204020204" pitchFamily="34" charset="0"/>
              <a:cs typeface="Oracle Sans" panose="020B0503020204020204" pitchFamily="34" charset="0"/>
            </a:endParaRPr>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36</a:t>
            </a:fld>
            <a:endParaRPr lang="en-US" dirty="0"/>
          </a:p>
        </p:txBody>
      </p:sp>
    </p:spTree>
    <p:extLst>
      <p:ext uri="{BB962C8B-B14F-4D97-AF65-F5344CB8AC3E}">
        <p14:creationId xmlns:p14="http://schemas.microsoft.com/office/powerpoint/2010/main" val="37636227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6"/>
          <p:cNvSpPr>
            <a:spLocks noGrp="1" noRot="1" noChangeAspect="1" noChangeArrowheads="1" noTextEdit="1"/>
          </p:cNvSpPr>
          <p:nvPr>
            <p:ph type="sldImg"/>
          </p:nvPr>
        </p:nvSpPr>
        <p:spPr>
          <a:xfrm>
            <a:off x="457200" y="457200"/>
            <a:ext cx="6858000" cy="3859213"/>
          </a:xfrm>
          <a:ln/>
        </p:spPr>
      </p:sp>
      <p:sp>
        <p:nvSpPr>
          <p:cNvPr id="77827"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Discard all pending changes by using the </a:t>
            </a:r>
            <a:r>
              <a:rPr lang="en-US" altLang="en-US" dirty="0">
                <a:solidFill>
                  <a:schemeClr val="tx1"/>
                </a:solidFill>
                <a:latin typeface="Courier New" pitchFamily="49" charset="0"/>
              </a:rPr>
              <a:t>ROLLBACK</a:t>
            </a:r>
            <a:r>
              <a:rPr lang="en-US" altLang="en-US" dirty="0">
                <a:solidFill>
                  <a:schemeClr val="tx1"/>
                </a:solidFill>
              </a:rPr>
              <a:t> statement, which results in the following:</a:t>
            </a:r>
          </a:p>
          <a:p>
            <a:pPr lvl="2" eaLnBrk="1" hangingPunct="1"/>
            <a:r>
              <a:rPr lang="en-US" altLang="en-US" dirty="0">
                <a:solidFill>
                  <a:schemeClr val="tx1"/>
                </a:solidFill>
              </a:rPr>
              <a:t>Data changes are undone.</a:t>
            </a:r>
          </a:p>
          <a:p>
            <a:pPr lvl="2" eaLnBrk="1" hangingPunct="1"/>
            <a:r>
              <a:rPr lang="en-US" altLang="en-US" dirty="0">
                <a:solidFill>
                  <a:schemeClr val="tx1"/>
                </a:solidFill>
              </a:rPr>
              <a:t>The previous state of the data is restored.</a:t>
            </a:r>
          </a:p>
          <a:p>
            <a:pPr lvl="2" eaLnBrk="1" hangingPunct="1"/>
            <a:r>
              <a:rPr lang="en-US" altLang="en-US" dirty="0">
                <a:solidFill>
                  <a:schemeClr val="tx1"/>
                </a:solidFill>
              </a:rPr>
              <a:t>Locks on the affected rows are released.</a:t>
            </a:r>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37</a:t>
            </a:fld>
            <a:endParaRPr lang="en-US" dirty="0"/>
          </a:p>
        </p:txBody>
      </p:sp>
    </p:spTree>
    <p:extLst>
      <p:ext uri="{BB962C8B-B14F-4D97-AF65-F5344CB8AC3E}">
        <p14:creationId xmlns:p14="http://schemas.microsoft.com/office/powerpoint/2010/main" val="32625674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Grp="1" noRot="1" noChangeAspect="1" noChangeArrowheads="1" noTextEdit="1"/>
          </p:cNvSpPr>
          <p:nvPr>
            <p:ph type="sldImg"/>
          </p:nvPr>
        </p:nvSpPr>
        <p:spPr>
          <a:xfrm>
            <a:off x="457200" y="457200"/>
            <a:ext cx="6858000" cy="3859213"/>
          </a:xfrm>
          <a:ln/>
        </p:spPr>
      </p:sp>
      <p:sp>
        <p:nvSpPr>
          <p:cNvPr id="79875" name="Rectangle 5"/>
          <p:cNvSpPr>
            <a:spLocks noGrp="1" noChangeArrowheads="1"/>
          </p:cNvSpPr>
          <p:nvPr>
            <p:ph type="body" idx="1"/>
          </p:nvPr>
        </p:nvSpPr>
        <p:spPr>
          <a:noFill/>
          <a:ln/>
        </p:spPr>
        <p:txBody>
          <a:bodyPr lIns="14149" tIns="14149" rIns="14149" bIns="14149"/>
          <a:lstStyle/>
          <a:p>
            <a:pPr lvl="1" eaLnBrk="1" hangingPunct="1"/>
            <a:r>
              <a:rPr lang="en-US" altLang="en-US" dirty="0"/>
              <a:t>While attempting to remove a record from the </a:t>
            </a:r>
            <a:r>
              <a:rPr lang="en-US" altLang="en-US" dirty="0">
                <a:latin typeface="Courier New" pitchFamily="49" charset="0"/>
              </a:rPr>
              <a:t>TEST</a:t>
            </a:r>
            <a:r>
              <a:rPr lang="en-US" altLang="en-US" dirty="0"/>
              <a:t> table, you may accidentally empty the table. However, you can correct the mistake by rolling back, reissue a proper statement, and make the data change permanent with </a:t>
            </a:r>
            <a:r>
              <a:rPr lang="en-US" altLang="en-US" dirty="0">
                <a:latin typeface="Courier New"/>
              </a:rPr>
              <a:t>COMMIT</a:t>
            </a:r>
            <a:r>
              <a:rPr lang="en-US" altLang="en-US" dirty="0"/>
              <a:t> statement.</a:t>
            </a:r>
          </a:p>
          <a:p>
            <a:pPr lvl="1" eaLnBrk="1" hangingPunct="1"/>
            <a:r>
              <a:rPr lang="en-US" altLang="en-US" b="1" dirty="0" smtClean="0"/>
              <a:t>Note</a:t>
            </a:r>
            <a:r>
              <a:rPr lang="en-US" altLang="en-US" b="1" dirty="0"/>
              <a:t>: </a:t>
            </a:r>
            <a:r>
              <a:rPr lang="en-US" altLang="en-US" dirty="0"/>
              <a:t>Refer to </a:t>
            </a:r>
            <a:r>
              <a:rPr lang="en-US" altLang="en-US" dirty="0">
                <a:latin typeface="Courier New" panose="02070309020205020404" pitchFamily="49" charset="0"/>
              </a:rPr>
              <a:t>code_ex_10.sql</a:t>
            </a:r>
            <a:r>
              <a:rPr lang="en-US" altLang="en-US" dirty="0"/>
              <a:t> in the </a:t>
            </a:r>
            <a:r>
              <a:rPr lang="en-US" altLang="en-US" dirty="0">
                <a:latin typeface="Courier New" panose="02070309020205020404" pitchFamily="49" charset="0"/>
              </a:rPr>
              <a:t>labs/sql1_oracle/code_ex</a:t>
            </a:r>
            <a:r>
              <a:rPr lang="en-US" altLang="en-US" dirty="0"/>
              <a:t> folder to create the </a:t>
            </a:r>
            <a:r>
              <a:rPr lang="en-US" altLang="en-US" dirty="0">
                <a:latin typeface="Courier New" panose="02070309020205020404" pitchFamily="49" charset="0"/>
              </a:rPr>
              <a:t>test </a:t>
            </a:r>
            <a:r>
              <a:rPr lang="en-US" altLang="en-US" dirty="0"/>
              <a:t>table.</a:t>
            </a:r>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38</a:t>
            </a:fld>
            <a:endParaRPr lang="en-US" dirty="0"/>
          </a:p>
        </p:txBody>
      </p:sp>
    </p:spTree>
    <p:extLst>
      <p:ext uri="{BB962C8B-B14F-4D97-AF65-F5344CB8AC3E}">
        <p14:creationId xmlns:p14="http://schemas.microsoft.com/office/powerpoint/2010/main" val="15955588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6"/>
          <p:cNvSpPr>
            <a:spLocks noGrp="1" noRot="1" noChangeAspect="1" noChangeArrowheads="1" noTextEdit="1"/>
          </p:cNvSpPr>
          <p:nvPr>
            <p:ph type="sldImg"/>
          </p:nvPr>
        </p:nvSpPr>
        <p:spPr>
          <a:xfrm>
            <a:off x="457200" y="457200"/>
            <a:ext cx="6858000" cy="3859213"/>
          </a:xfrm>
          <a:ln/>
        </p:spPr>
      </p:sp>
      <p:sp>
        <p:nvSpPr>
          <p:cNvPr id="81923"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If a single DML statement fails during the execution of a transaction, its effect is undone by a statement-level implicit rollback; however, the changes made by the previous DML statements in the transaction are not discarded. These can be committed or rolled back explicitly by the user.</a:t>
            </a:r>
          </a:p>
          <a:p>
            <a:pPr lvl="1" eaLnBrk="1" hangingPunct="1"/>
            <a:r>
              <a:rPr lang="en-US" altLang="en-US" dirty="0">
                <a:solidFill>
                  <a:schemeClr val="tx1"/>
                </a:solidFill>
              </a:rPr>
              <a:t>The Oracle server issues an implicit commit before and after any DDL statement. So, even if your DDL statement does not execute successfully, you cannot roll back the previous statement because the server issued a commit.</a:t>
            </a:r>
          </a:p>
          <a:p>
            <a:pPr lvl="1" eaLnBrk="1" hangingPunct="1"/>
            <a:r>
              <a:rPr lang="en-US" altLang="en-US" dirty="0">
                <a:solidFill>
                  <a:schemeClr val="tx1"/>
                </a:solidFill>
              </a:rPr>
              <a:t>Terminate your transactions explicitly by executing a </a:t>
            </a:r>
            <a:r>
              <a:rPr lang="en-US" altLang="en-US" dirty="0">
                <a:solidFill>
                  <a:schemeClr val="tx1"/>
                </a:solidFill>
                <a:latin typeface="Courier New" pitchFamily="49" charset="0"/>
              </a:rPr>
              <a:t>COMMIT</a:t>
            </a:r>
            <a:r>
              <a:rPr lang="en-US" altLang="en-US" dirty="0">
                <a:solidFill>
                  <a:schemeClr val="tx1"/>
                </a:solidFill>
              </a:rPr>
              <a:t> or </a:t>
            </a:r>
            <a:r>
              <a:rPr lang="en-US" altLang="en-US" dirty="0">
                <a:solidFill>
                  <a:schemeClr val="tx1"/>
                </a:solidFill>
                <a:latin typeface="Courier New" pitchFamily="49" charset="0"/>
              </a:rPr>
              <a:t>ROLLBACK</a:t>
            </a:r>
            <a:r>
              <a:rPr lang="en-US" altLang="en-US" dirty="0">
                <a:solidFill>
                  <a:schemeClr val="tx1"/>
                </a:solidFill>
              </a:rPr>
              <a:t> statement.</a:t>
            </a:r>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39</a:t>
            </a:fld>
            <a:endParaRPr lang="en-US" dirty="0"/>
          </a:p>
        </p:txBody>
      </p:sp>
    </p:spTree>
    <p:extLst>
      <p:ext uri="{BB962C8B-B14F-4D97-AF65-F5344CB8AC3E}">
        <p14:creationId xmlns:p14="http://schemas.microsoft.com/office/powerpoint/2010/main" val="3443424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normAutofit/>
          </a:bodyPr>
          <a:lstStyle/>
          <a:p>
            <a:pPr lvl="1"/>
            <a:r>
              <a:rPr lang="en-US" b="0" dirty="0"/>
              <a:t>Ben is an HR manager in USA. Ben wants to update the outdated employee list in his organization because he has hired new employees recently and a few employees have left the organization. </a:t>
            </a:r>
          </a:p>
          <a:p>
            <a:pPr lvl="1"/>
            <a:r>
              <a:rPr lang="en-US" b="0" dirty="0"/>
              <a:t>Ben logs in to the HR application and selects the ex-employee records and clicks on </a:t>
            </a:r>
            <a:r>
              <a:rPr lang="en-US" b="0" dirty="0">
                <a:latin typeface="Courier New"/>
              </a:rPr>
              <a:t>DELETE</a:t>
            </a:r>
            <a:r>
              <a:rPr lang="en-US" b="0" dirty="0"/>
              <a:t>. He then clicks </a:t>
            </a:r>
            <a:r>
              <a:rPr lang="en-US" b="0" dirty="0">
                <a:latin typeface="Courier New"/>
              </a:rPr>
              <a:t>INSERT </a:t>
            </a:r>
            <a:r>
              <a:rPr lang="en-US" b="0" dirty="0"/>
              <a:t>and enters the details of new hires and clicks </a:t>
            </a:r>
            <a:r>
              <a:rPr lang="en-US" b="0" dirty="0">
                <a:latin typeface="Courier New"/>
              </a:rPr>
              <a:t>SAVE</a:t>
            </a:r>
            <a:r>
              <a:rPr lang="en-US" b="0" dirty="0"/>
              <a:t>. The employee list is now updated.</a:t>
            </a:r>
          </a:p>
          <a:p>
            <a:pPr lvl="1"/>
            <a:r>
              <a:rPr lang="en-US" b="0" dirty="0"/>
              <a:t>When the HR manager performs these transactions in the HR application, data manipulation language (DML) statements are used in the background. DML statements modify the data in the tables. In this lesson, you learn about DML statements and how to use them.</a:t>
            </a:r>
          </a:p>
        </p:txBody>
      </p:sp>
      <p:sp>
        <p:nvSpPr>
          <p:cNvPr id="6" name="Footer Placeholder 5"/>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4</a:t>
            </a:fld>
            <a:endParaRPr lang="en-US" dirty="0"/>
          </a:p>
        </p:txBody>
      </p:sp>
    </p:spTree>
    <p:extLst>
      <p:ext uri="{BB962C8B-B14F-4D97-AF65-F5344CB8AC3E}">
        <p14:creationId xmlns:p14="http://schemas.microsoft.com/office/powerpoint/2010/main" val="12256686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p:cNvSpPr>
            <a:spLocks noGrp="1" noRot="1" noChangeAspect="1" noChangeArrowheads="1" noTextEdit="1"/>
          </p:cNvSpPr>
          <p:nvPr>
            <p:ph type="sldImg"/>
          </p:nvPr>
        </p:nvSpPr>
        <p:spPr>
          <a:xfrm>
            <a:off x="457200" y="457200"/>
            <a:ext cx="6858000" cy="3859213"/>
          </a:xfrm>
          <a:ln/>
        </p:spPr>
      </p:sp>
      <p:sp>
        <p:nvSpPr>
          <p:cNvPr id="83971" name="Rectangle 7"/>
          <p:cNvSpPr>
            <a:spLocks noGrp="1" noChangeArrowheads="1"/>
          </p:cNvSpPr>
          <p:nvPr>
            <p:ph type="body" idx="1"/>
          </p:nvPr>
        </p:nvSpPr>
        <p:spPr>
          <a:noFill/>
          <a:ln/>
        </p:spPr>
        <p:txBody>
          <a:bodyPr lIns="14149" tIns="14149" rIns="14149" bIns="14149"/>
          <a:lstStyle/>
          <a:p>
            <a:pPr eaLnBrk="1" hangingPunct="1"/>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40</a:t>
            </a:fld>
            <a:endParaRPr lang="en-US" dirty="0"/>
          </a:p>
        </p:txBody>
      </p:sp>
    </p:spTree>
    <p:extLst>
      <p:ext uri="{BB962C8B-B14F-4D97-AF65-F5344CB8AC3E}">
        <p14:creationId xmlns:p14="http://schemas.microsoft.com/office/powerpoint/2010/main" val="38952951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8"/>
          <p:cNvSpPr>
            <a:spLocks noGrp="1" noRot="1" noChangeAspect="1" noChangeArrowheads="1" noTextEdit="1"/>
          </p:cNvSpPr>
          <p:nvPr>
            <p:ph type="sldImg"/>
          </p:nvPr>
        </p:nvSpPr>
        <p:spPr>
          <a:xfrm>
            <a:off x="457200" y="457200"/>
            <a:ext cx="6858000" cy="3859213"/>
          </a:xfrm>
          <a:ln/>
        </p:spPr>
      </p:sp>
      <p:sp>
        <p:nvSpPr>
          <p:cNvPr id="86019" name="Rectangle 9"/>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Database users access the database in two ways:</a:t>
            </a:r>
          </a:p>
          <a:p>
            <a:pPr lvl="2" eaLnBrk="1" hangingPunct="1"/>
            <a:r>
              <a:rPr lang="en-US" altLang="en-US" dirty="0">
                <a:solidFill>
                  <a:schemeClr val="tx1"/>
                </a:solidFill>
              </a:rPr>
              <a:t>Read operations (</a:t>
            </a:r>
            <a:r>
              <a:rPr lang="en-US" altLang="en-US" dirty="0">
                <a:solidFill>
                  <a:schemeClr val="tx1"/>
                </a:solidFill>
                <a:latin typeface="Courier New" pitchFamily="49" charset="0"/>
              </a:rPr>
              <a:t>SELECT</a:t>
            </a:r>
            <a:r>
              <a:rPr lang="en-US" altLang="en-US" dirty="0">
                <a:solidFill>
                  <a:schemeClr val="tx1"/>
                </a:solidFill>
              </a:rPr>
              <a:t> statement)</a:t>
            </a:r>
          </a:p>
          <a:p>
            <a:pPr lvl="2" eaLnBrk="1" hangingPunct="1"/>
            <a:r>
              <a:rPr lang="en-US" altLang="en-US" dirty="0">
                <a:solidFill>
                  <a:schemeClr val="tx1"/>
                </a:solidFill>
              </a:rPr>
              <a:t>Write operations (</a:t>
            </a:r>
            <a:r>
              <a:rPr lang="en-US" altLang="en-US" dirty="0">
                <a:solidFill>
                  <a:schemeClr val="tx1"/>
                </a:solidFill>
                <a:latin typeface="Courier New" pitchFamily="49" charset="0"/>
              </a:rPr>
              <a:t>INSERT</a:t>
            </a:r>
            <a:r>
              <a:rPr lang="en-US" altLang="en-US" dirty="0">
                <a:solidFill>
                  <a:schemeClr val="tx1"/>
                </a:solidFill>
              </a:rPr>
              <a:t>, </a:t>
            </a:r>
            <a:r>
              <a:rPr lang="en-US" altLang="en-US" dirty="0">
                <a:solidFill>
                  <a:schemeClr val="tx1"/>
                </a:solidFill>
                <a:latin typeface="Courier New" pitchFamily="49" charset="0"/>
              </a:rPr>
              <a:t>UPDATE</a:t>
            </a:r>
            <a:r>
              <a:rPr lang="en-US" altLang="en-US" dirty="0">
                <a:solidFill>
                  <a:schemeClr val="tx1"/>
                </a:solidFill>
              </a:rPr>
              <a:t>, </a:t>
            </a:r>
            <a:r>
              <a:rPr lang="en-US" altLang="en-US" dirty="0">
                <a:solidFill>
                  <a:schemeClr val="tx1"/>
                </a:solidFill>
                <a:latin typeface="Courier New" pitchFamily="49" charset="0"/>
              </a:rPr>
              <a:t>DELETE</a:t>
            </a:r>
            <a:r>
              <a:rPr lang="en-US" altLang="en-US" dirty="0">
                <a:solidFill>
                  <a:schemeClr val="tx1"/>
                </a:solidFill>
              </a:rPr>
              <a:t> statements)</a:t>
            </a:r>
          </a:p>
          <a:p>
            <a:pPr lvl="1" eaLnBrk="1" hangingPunct="1"/>
            <a:r>
              <a:rPr lang="en-US" altLang="en-US" dirty="0">
                <a:solidFill>
                  <a:schemeClr val="tx1"/>
                </a:solidFill>
              </a:rPr>
              <a:t>You need read consistency so that:</a:t>
            </a:r>
          </a:p>
          <a:p>
            <a:pPr lvl="2" eaLnBrk="1" hangingPunct="1"/>
            <a:r>
              <a:rPr lang="en-US" altLang="en-US" dirty="0">
                <a:solidFill>
                  <a:schemeClr val="tx1"/>
                </a:solidFill>
              </a:rPr>
              <a:t>The database reader and writer are ensured a consistent view of data</a:t>
            </a:r>
          </a:p>
          <a:p>
            <a:pPr lvl="2" eaLnBrk="1" hangingPunct="1"/>
            <a:r>
              <a:rPr lang="en-US" altLang="en-US" dirty="0">
                <a:solidFill>
                  <a:schemeClr val="tx1"/>
                </a:solidFill>
              </a:rPr>
              <a:t>Readers do not view data that is in the process of being changed</a:t>
            </a:r>
          </a:p>
          <a:p>
            <a:pPr lvl="2" eaLnBrk="1" hangingPunct="1"/>
            <a:r>
              <a:rPr lang="en-US" altLang="en-US" dirty="0">
                <a:solidFill>
                  <a:schemeClr val="tx1"/>
                </a:solidFill>
              </a:rPr>
              <a:t>Writers are ensured that the changes to the database are done in a consistent manner</a:t>
            </a:r>
          </a:p>
          <a:p>
            <a:pPr lvl="2" eaLnBrk="1" hangingPunct="1"/>
            <a:r>
              <a:rPr lang="en-US" altLang="en-US" dirty="0">
                <a:solidFill>
                  <a:schemeClr val="tx1"/>
                </a:solidFill>
              </a:rPr>
              <a:t>Changes made by one writer do not disrupt or conflict with the changes being made by another writer</a:t>
            </a:r>
          </a:p>
          <a:p>
            <a:pPr lvl="1" eaLnBrk="1" hangingPunct="1"/>
            <a:r>
              <a:rPr lang="en-US" altLang="en-US" dirty="0">
                <a:solidFill>
                  <a:schemeClr val="tx1"/>
                </a:solidFill>
              </a:rPr>
              <a:t>The purpose of read consistency is to ensure that each user sees data as it existed at the last commit, before a DML operation started.</a:t>
            </a:r>
            <a:endParaRPr lang="en-US" altLang="en-US" b="1" dirty="0">
              <a:solidFill>
                <a:schemeClr val="tx1"/>
              </a:solidFill>
            </a:endParaRPr>
          </a:p>
          <a:p>
            <a:pPr lvl="1" eaLnBrk="1" hangingPunct="1"/>
            <a:r>
              <a:rPr lang="en-US" altLang="en-US" b="1" dirty="0">
                <a:solidFill>
                  <a:schemeClr val="tx1"/>
                </a:solidFill>
              </a:rPr>
              <a:t>Note:</a:t>
            </a:r>
            <a:r>
              <a:rPr lang="en-US" altLang="en-US" dirty="0">
                <a:solidFill>
                  <a:schemeClr val="tx1"/>
                </a:solidFill>
              </a:rPr>
              <a:t> The same user can log in to different sessions. Each session maintains read consistency in the manner described above, even if they are the same users.</a:t>
            </a:r>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41</a:t>
            </a:fld>
            <a:endParaRPr lang="en-US" dirty="0"/>
          </a:p>
        </p:txBody>
      </p:sp>
    </p:spTree>
    <p:extLst>
      <p:ext uri="{BB962C8B-B14F-4D97-AF65-F5344CB8AC3E}">
        <p14:creationId xmlns:p14="http://schemas.microsoft.com/office/powerpoint/2010/main" val="36250872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6"/>
          <p:cNvSpPr>
            <a:spLocks noGrp="1" noRot="1" noChangeAspect="1" noChangeArrowheads="1" noTextEdit="1"/>
          </p:cNvSpPr>
          <p:nvPr>
            <p:ph type="sldImg"/>
          </p:nvPr>
        </p:nvSpPr>
        <p:spPr>
          <a:xfrm>
            <a:off x="457200" y="457200"/>
            <a:ext cx="6858000" cy="3859213"/>
          </a:xfrm>
          <a:ln/>
        </p:spPr>
      </p:sp>
      <p:sp>
        <p:nvSpPr>
          <p:cNvPr id="88067"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Read consistency is an automatic implementation. It keeps a partial copy of the database in the undo segments. The read-consistent image is constructed from the committed data in the table and the old data that is being changed and is not yet committed from the undo segment. </a:t>
            </a:r>
          </a:p>
          <a:p>
            <a:pPr lvl="1" eaLnBrk="1" hangingPunct="1"/>
            <a:r>
              <a:rPr lang="en-US" altLang="en-US" dirty="0">
                <a:solidFill>
                  <a:schemeClr val="tx1"/>
                </a:solidFill>
              </a:rPr>
              <a:t>When an insert, update, or delete operation is made on the database, the Oracle server takes a copy of the data before it is changed and writes it to an </a:t>
            </a:r>
            <a:r>
              <a:rPr lang="en-US" altLang="en-US" i="1" dirty="0">
                <a:solidFill>
                  <a:schemeClr val="tx1"/>
                </a:solidFill>
              </a:rPr>
              <a:t>undo segment</a:t>
            </a:r>
            <a:r>
              <a:rPr lang="en-US" altLang="en-US" dirty="0">
                <a:solidFill>
                  <a:schemeClr val="tx1"/>
                </a:solidFill>
              </a:rPr>
              <a:t>.</a:t>
            </a:r>
          </a:p>
          <a:p>
            <a:pPr lvl="1" eaLnBrk="1" hangingPunct="1"/>
            <a:r>
              <a:rPr lang="en-US" altLang="en-US" dirty="0">
                <a:solidFill>
                  <a:schemeClr val="tx1"/>
                </a:solidFill>
              </a:rPr>
              <a:t>All readers, except the one who issued the change, see the database as it existed before the changes started; they view the undo segment’s “snapshot” of the data.</a:t>
            </a:r>
          </a:p>
          <a:p>
            <a:pPr lvl="1" eaLnBrk="1" hangingPunct="1"/>
            <a:r>
              <a:rPr lang="en-US" altLang="en-US" dirty="0">
                <a:solidFill>
                  <a:schemeClr val="tx1"/>
                </a:solidFill>
              </a:rPr>
              <a:t>Before the changes are committed to the database, only the user who is modifying the data sees the database with the alterations. Everyone else sees the snapshot in the undo segment. This guarantees that readers read consistent data that is not currently undergoing change.</a:t>
            </a:r>
          </a:p>
          <a:p>
            <a:pPr lvl="1" eaLnBrk="1" hangingPunct="1"/>
            <a:r>
              <a:rPr lang="en-US" altLang="en-US" dirty="0">
                <a:solidFill>
                  <a:schemeClr val="tx1"/>
                </a:solidFill>
              </a:rPr>
              <a:t>When a DML statement is committed, the change made to the database becomes visible to anyone issuing a </a:t>
            </a:r>
            <a:r>
              <a:rPr lang="en-US" altLang="en-US" dirty="0">
                <a:solidFill>
                  <a:schemeClr val="tx1"/>
                </a:solidFill>
                <a:latin typeface="Courier New" pitchFamily="49" charset="0"/>
              </a:rPr>
              <a:t>SELECT</a:t>
            </a:r>
            <a:r>
              <a:rPr lang="en-US" altLang="en-US" dirty="0">
                <a:solidFill>
                  <a:schemeClr val="tx1"/>
                </a:solidFill>
              </a:rPr>
              <a:t> statement </a:t>
            </a:r>
            <a:r>
              <a:rPr lang="en-US" altLang="en-US" i="1" dirty="0">
                <a:solidFill>
                  <a:schemeClr val="tx1"/>
                </a:solidFill>
              </a:rPr>
              <a:t>after</a:t>
            </a:r>
            <a:r>
              <a:rPr lang="en-US" altLang="en-US" dirty="0">
                <a:solidFill>
                  <a:schemeClr val="tx1"/>
                </a:solidFill>
              </a:rPr>
              <a:t> the commit is done. The space occupied by the </a:t>
            </a:r>
            <a:r>
              <a:rPr lang="en-US" altLang="en-US" i="1" dirty="0">
                <a:solidFill>
                  <a:schemeClr val="tx1"/>
                </a:solidFill>
              </a:rPr>
              <a:t>old</a:t>
            </a:r>
            <a:r>
              <a:rPr lang="en-US" altLang="en-US" dirty="0">
                <a:solidFill>
                  <a:schemeClr val="tx1"/>
                </a:solidFill>
              </a:rPr>
              <a:t> data in the undo segment file is freed for reuse.</a:t>
            </a:r>
          </a:p>
          <a:p>
            <a:pPr lvl="1" eaLnBrk="1" hangingPunct="1"/>
            <a:r>
              <a:rPr lang="en-US" altLang="en-US" dirty="0">
                <a:solidFill>
                  <a:schemeClr val="tx1"/>
                </a:solidFill>
              </a:rPr>
              <a:t>If the transaction is rolled back, the changes are undone:</a:t>
            </a:r>
          </a:p>
          <a:p>
            <a:pPr lvl="2" eaLnBrk="1" hangingPunct="1"/>
            <a:r>
              <a:rPr lang="en-US" altLang="en-US" dirty="0">
                <a:solidFill>
                  <a:schemeClr val="tx1"/>
                </a:solidFill>
              </a:rPr>
              <a:t>The original, older version of the data in the undo segment is written back to the table.</a:t>
            </a:r>
          </a:p>
          <a:p>
            <a:pPr lvl="2" eaLnBrk="1" hangingPunct="1"/>
            <a:r>
              <a:rPr lang="en-US" altLang="en-US" dirty="0">
                <a:solidFill>
                  <a:schemeClr val="tx1"/>
                </a:solidFill>
              </a:rPr>
              <a:t>All users see the database as it existed before the transaction began.</a:t>
            </a:r>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42</a:t>
            </a:fld>
            <a:endParaRPr lang="en-US" dirty="0"/>
          </a:p>
        </p:txBody>
      </p:sp>
    </p:spTree>
    <p:extLst>
      <p:ext uri="{BB962C8B-B14F-4D97-AF65-F5344CB8AC3E}">
        <p14:creationId xmlns:p14="http://schemas.microsoft.com/office/powerpoint/2010/main" val="11838976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6"/>
          <p:cNvSpPr>
            <a:spLocks noGrp="1" noRot="1" noChangeAspect="1" noChangeArrowheads="1" noTextEdit="1"/>
          </p:cNvSpPr>
          <p:nvPr>
            <p:ph type="sldImg"/>
          </p:nvPr>
        </p:nvSpPr>
        <p:spPr>
          <a:xfrm>
            <a:off x="457200" y="457200"/>
            <a:ext cx="6858000" cy="3859213"/>
          </a:xfrm>
          <a:ln/>
        </p:spPr>
      </p:sp>
      <p:sp>
        <p:nvSpPr>
          <p:cNvPr id="90115" name="Rectangle 7"/>
          <p:cNvSpPr>
            <a:spLocks noGrp="1" noChangeArrowheads="1"/>
          </p:cNvSpPr>
          <p:nvPr>
            <p:ph type="body" idx="1"/>
          </p:nvPr>
        </p:nvSpPr>
        <p:spPr>
          <a:noFill/>
          <a:ln/>
        </p:spPr>
        <p:txBody>
          <a:bodyPr lIns="14149" tIns="14149" rIns="14149" bIns="14149"/>
          <a:lstStyle/>
          <a:p>
            <a:pPr eaLnBrk="1" hangingPunct="1"/>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43</a:t>
            </a:fld>
            <a:endParaRPr lang="en-US" dirty="0"/>
          </a:p>
        </p:txBody>
      </p:sp>
    </p:spTree>
    <p:extLst>
      <p:ext uri="{BB962C8B-B14F-4D97-AF65-F5344CB8AC3E}">
        <p14:creationId xmlns:p14="http://schemas.microsoft.com/office/powerpoint/2010/main" val="34044712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6"/>
          <p:cNvSpPr>
            <a:spLocks noGrp="1" noRot="1" noChangeAspect="1" noChangeArrowheads="1" noTextEdit="1"/>
          </p:cNvSpPr>
          <p:nvPr>
            <p:ph type="sldImg"/>
          </p:nvPr>
        </p:nvSpPr>
        <p:spPr>
          <a:xfrm>
            <a:off x="457200" y="457200"/>
            <a:ext cx="6858000" cy="3859213"/>
          </a:xfrm>
          <a:ln/>
        </p:spPr>
      </p:sp>
      <p:sp>
        <p:nvSpPr>
          <p:cNvPr id="92163" name="Rectangle 7"/>
          <p:cNvSpPr>
            <a:spLocks noGrp="1" noChangeArrowheads="1"/>
          </p:cNvSpPr>
          <p:nvPr>
            <p:ph type="body" idx="1"/>
          </p:nvPr>
        </p:nvSpPr>
        <p:spPr>
          <a:noFill/>
          <a:ln/>
        </p:spPr>
        <p:txBody>
          <a:bodyPr lIns="14149" tIns="14149" rIns="14149" bIns="14149"/>
          <a:lstStyle/>
          <a:p>
            <a:pPr lvl="1" eaLnBrk="1" hangingPunct="1"/>
            <a:r>
              <a:rPr lang="en-US" altLang="en-US" dirty="0"/>
              <a:t>When you issue a </a:t>
            </a:r>
            <a:r>
              <a:rPr lang="en-US" altLang="en-US" dirty="0">
                <a:latin typeface="Courier New" pitchFamily="49" charset="0"/>
              </a:rPr>
              <a:t>SELECT</a:t>
            </a:r>
            <a:r>
              <a:rPr lang="en-US" altLang="en-US" dirty="0"/>
              <a:t> statement against the database to query some records, no locks are placed on the selected rows. In general, this is required because the number of records locked at any given time is (by default) kept to the absolute minimum: only those records that have been changed but not yet committed are locked. Even then, others will be able to read those records as they appeared before the change (the “before image” of the data). There are times, however, when you may want to lock a set of records even before you change them in your program. Oracle offers the </a:t>
            </a:r>
            <a:r>
              <a:rPr lang="en-US" altLang="en-US" dirty="0">
                <a:latin typeface="Courier New" pitchFamily="49" charset="0"/>
              </a:rPr>
              <a:t>FOR</a:t>
            </a:r>
            <a:r>
              <a:rPr lang="en-US" altLang="en-US" dirty="0"/>
              <a:t> </a:t>
            </a:r>
            <a:r>
              <a:rPr lang="en-US" altLang="en-US" dirty="0">
                <a:latin typeface="Courier New" pitchFamily="49" charset="0"/>
              </a:rPr>
              <a:t>UPDATE</a:t>
            </a:r>
            <a:r>
              <a:rPr lang="en-US" altLang="en-US" dirty="0"/>
              <a:t> clause of the </a:t>
            </a:r>
            <a:r>
              <a:rPr lang="en-US" altLang="en-US" dirty="0">
                <a:latin typeface="Courier New" pitchFamily="49" charset="0"/>
              </a:rPr>
              <a:t>SELECT</a:t>
            </a:r>
            <a:r>
              <a:rPr lang="en-US" altLang="en-US" dirty="0"/>
              <a:t> statement to perform this locking. </a:t>
            </a:r>
          </a:p>
          <a:p>
            <a:pPr lvl="1" eaLnBrk="1" hangingPunct="1"/>
            <a:r>
              <a:rPr lang="en-US" altLang="en-US" dirty="0"/>
              <a:t>When you issue a </a:t>
            </a:r>
            <a:r>
              <a:rPr lang="en-US" altLang="en-US" dirty="0">
                <a:latin typeface="Courier New" pitchFamily="49" charset="0"/>
              </a:rPr>
              <a:t>SELECT...FOR</a:t>
            </a:r>
            <a:r>
              <a:rPr lang="en-US" altLang="en-US" dirty="0"/>
              <a:t> </a:t>
            </a:r>
            <a:r>
              <a:rPr lang="en-US" altLang="en-US" dirty="0">
                <a:latin typeface="Courier New" pitchFamily="49" charset="0"/>
              </a:rPr>
              <a:t>UPDATE</a:t>
            </a:r>
            <a:r>
              <a:rPr lang="en-US" altLang="en-US" dirty="0"/>
              <a:t> statement, RDBMS automatically obtains exclusive </a:t>
            </a:r>
            <a:br>
              <a:rPr lang="en-US" altLang="en-US" dirty="0"/>
            </a:br>
            <a:r>
              <a:rPr lang="en-US" altLang="en-US" dirty="0"/>
              <a:t>row-level locks on all the rows identified by the </a:t>
            </a:r>
            <a:r>
              <a:rPr lang="en-US" altLang="en-US" dirty="0">
                <a:latin typeface="Courier New" pitchFamily="49" charset="0"/>
              </a:rPr>
              <a:t>SELECT</a:t>
            </a:r>
            <a:r>
              <a:rPr lang="en-US" altLang="en-US" dirty="0"/>
              <a:t> statement, thereby holding the records “for your changes only.” No one else will be able to change any of these records until you perform a </a:t>
            </a:r>
            <a:r>
              <a:rPr lang="en-US" altLang="en-US" dirty="0">
                <a:latin typeface="Courier New" pitchFamily="49" charset="0"/>
              </a:rPr>
              <a:t>ROLLBACK</a:t>
            </a:r>
            <a:r>
              <a:rPr lang="en-US" altLang="en-US" dirty="0"/>
              <a:t> or a </a:t>
            </a:r>
            <a:r>
              <a:rPr lang="en-US" altLang="en-US" dirty="0">
                <a:latin typeface="Courier New" pitchFamily="49" charset="0"/>
              </a:rPr>
              <a:t>COMMIT</a:t>
            </a:r>
            <a:r>
              <a:rPr lang="en-US" altLang="en-US" dirty="0"/>
              <a:t>. </a:t>
            </a:r>
          </a:p>
          <a:p>
            <a:pPr lvl="1" eaLnBrk="1" hangingPunct="1"/>
            <a:r>
              <a:rPr lang="en-US" altLang="en-US" dirty="0"/>
              <a:t>You can append the optional keyword </a:t>
            </a:r>
            <a:r>
              <a:rPr lang="en-US" altLang="en-US" dirty="0">
                <a:latin typeface="Courier New" pitchFamily="49" charset="0"/>
              </a:rPr>
              <a:t>NOWAIT</a:t>
            </a:r>
            <a:r>
              <a:rPr lang="en-US" altLang="en-US" dirty="0"/>
              <a:t> to the </a:t>
            </a:r>
            <a:r>
              <a:rPr lang="en-US" altLang="en-US" dirty="0">
                <a:latin typeface="Courier New" pitchFamily="49" charset="0"/>
              </a:rPr>
              <a:t>FOR</a:t>
            </a:r>
            <a:r>
              <a:rPr lang="en-US" altLang="en-US" dirty="0"/>
              <a:t> </a:t>
            </a:r>
            <a:r>
              <a:rPr lang="en-US" altLang="en-US" dirty="0">
                <a:latin typeface="Courier New" pitchFamily="49" charset="0"/>
              </a:rPr>
              <a:t>UPDATE</a:t>
            </a:r>
            <a:r>
              <a:rPr lang="en-US" altLang="en-US" dirty="0"/>
              <a:t> clause to tell the Oracle server not to wait if the table has been locked by another user. In this case, control will be returned immediately to your program or to your SQL Developer environment so that you can perform other work, or simply wait for a period of time before trying again. Without the </a:t>
            </a:r>
            <a:r>
              <a:rPr lang="en-US" altLang="en-US" dirty="0">
                <a:latin typeface="Courier New" pitchFamily="49" charset="0"/>
              </a:rPr>
              <a:t>NOWAIT</a:t>
            </a:r>
            <a:r>
              <a:rPr lang="en-US" altLang="en-US" dirty="0"/>
              <a:t> clause, your process will block until the table is available, when the locks are released by the other user through the issue of a </a:t>
            </a:r>
            <a:r>
              <a:rPr lang="en-US" altLang="en-US" dirty="0">
                <a:latin typeface="Courier New" pitchFamily="49" charset="0"/>
              </a:rPr>
              <a:t>COMMIT</a:t>
            </a:r>
            <a:r>
              <a:rPr lang="en-US" altLang="en-US" dirty="0"/>
              <a:t> or a </a:t>
            </a:r>
            <a:r>
              <a:rPr lang="en-US" altLang="en-US" dirty="0">
                <a:latin typeface="Courier New" pitchFamily="49" charset="0"/>
              </a:rPr>
              <a:t>ROLLBACK</a:t>
            </a:r>
            <a:r>
              <a:rPr lang="en-US" altLang="en-US" dirty="0"/>
              <a:t> command.</a:t>
            </a:r>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44</a:t>
            </a:fld>
            <a:endParaRPr lang="en-US" dirty="0"/>
          </a:p>
        </p:txBody>
      </p:sp>
    </p:spTree>
    <p:extLst>
      <p:ext uri="{BB962C8B-B14F-4D97-AF65-F5344CB8AC3E}">
        <p14:creationId xmlns:p14="http://schemas.microsoft.com/office/powerpoint/2010/main" val="38862361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457200" y="457200"/>
            <a:ext cx="6858000" cy="3859213"/>
          </a:xfrm>
          <a:ln/>
        </p:spPr>
      </p:sp>
      <p:sp>
        <p:nvSpPr>
          <p:cNvPr id="94211" name="Notes Placeholder 2"/>
          <p:cNvSpPr>
            <a:spLocks noGrp="1"/>
          </p:cNvSpPr>
          <p:nvPr>
            <p:ph type="body" idx="1"/>
          </p:nvPr>
        </p:nvSpPr>
        <p:spPr>
          <a:xfrm>
            <a:off x="457200" y="4617720"/>
            <a:ext cx="6858000" cy="6172120"/>
          </a:xfrm>
          <a:noFill/>
          <a:ln/>
        </p:spPr>
        <p:txBody>
          <a:bodyPr/>
          <a:lstStyle/>
          <a:p>
            <a:pPr lvl="1"/>
            <a:r>
              <a:rPr lang="en-US" altLang="en-US" dirty="0"/>
              <a:t>In the example in the slide, the statement locks rows in the </a:t>
            </a:r>
            <a:r>
              <a:rPr lang="en-US" altLang="en-US" dirty="0">
                <a:latin typeface="Courier New" pitchFamily="49" charset="0"/>
                <a:cs typeface="Courier New" pitchFamily="49" charset="0"/>
              </a:rPr>
              <a:t>EMPLOYEES</a:t>
            </a:r>
            <a:r>
              <a:rPr lang="en-US" altLang="en-US" dirty="0"/>
              <a:t> table with </a:t>
            </a:r>
            <a:r>
              <a:rPr lang="en-US" altLang="en-US" dirty="0">
                <a:latin typeface="Courier New" pitchFamily="49" charset="0"/>
                <a:cs typeface="Courier New" pitchFamily="49" charset="0"/>
              </a:rPr>
              <a:t>JOB_ID</a:t>
            </a:r>
            <a:r>
              <a:rPr lang="en-US" altLang="en-US" dirty="0"/>
              <a:t> set to </a:t>
            </a:r>
            <a:r>
              <a:rPr lang="en-US" altLang="en-US" dirty="0">
                <a:latin typeface="Courier New" pitchFamily="49" charset="0"/>
                <a:cs typeface="Courier New" pitchFamily="49" charset="0"/>
              </a:rPr>
              <a:t>ST_CLERK</a:t>
            </a:r>
            <a:r>
              <a:rPr lang="en-US" altLang="en-US" dirty="0"/>
              <a:t> and </a:t>
            </a:r>
            <a:r>
              <a:rPr lang="en-US" altLang="en-US" dirty="0">
                <a:latin typeface="Courier New" pitchFamily="49" charset="0"/>
                <a:cs typeface="Courier New" pitchFamily="49" charset="0"/>
              </a:rPr>
              <a:t>LOCATION_ID</a:t>
            </a:r>
            <a:r>
              <a:rPr lang="en-US" altLang="en-US" dirty="0"/>
              <a:t> set to 1500, and locks rows in the </a:t>
            </a:r>
            <a:r>
              <a:rPr lang="en-US" altLang="en-US" dirty="0">
                <a:latin typeface="Courier New" pitchFamily="49" charset="0"/>
                <a:cs typeface="Courier New" pitchFamily="49" charset="0"/>
              </a:rPr>
              <a:t>DEPARTMENTS</a:t>
            </a:r>
            <a:r>
              <a:rPr lang="en-US" altLang="en-US" dirty="0"/>
              <a:t> table with departments in </a:t>
            </a:r>
            <a:r>
              <a:rPr lang="en-US" altLang="en-US" dirty="0">
                <a:latin typeface="Courier New" pitchFamily="49" charset="0"/>
                <a:cs typeface="Courier New" pitchFamily="49" charset="0"/>
              </a:rPr>
              <a:t>LOCATION_ID</a:t>
            </a:r>
            <a:r>
              <a:rPr lang="en-US" altLang="en-US" dirty="0"/>
              <a:t> set as 1500.</a:t>
            </a:r>
          </a:p>
          <a:p>
            <a:pPr lvl="1"/>
            <a:r>
              <a:rPr lang="en-US" altLang="en-US" dirty="0"/>
              <a:t>You can use the </a:t>
            </a:r>
            <a:r>
              <a:rPr lang="en-US" altLang="en-US" dirty="0">
                <a:latin typeface="Courier New" pitchFamily="49" charset="0"/>
                <a:cs typeface="Courier New" pitchFamily="49" charset="0"/>
              </a:rPr>
              <a:t>FOR</a:t>
            </a:r>
            <a:r>
              <a:rPr lang="en-US" altLang="en-US" dirty="0"/>
              <a:t> </a:t>
            </a:r>
            <a:r>
              <a:rPr lang="en-US" altLang="en-US" dirty="0">
                <a:latin typeface="Courier New" pitchFamily="49" charset="0"/>
                <a:cs typeface="Courier New" pitchFamily="49" charset="0"/>
              </a:rPr>
              <a:t>UPDATE</a:t>
            </a:r>
            <a:r>
              <a:rPr lang="en-US" altLang="en-US" dirty="0"/>
              <a:t> </a:t>
            </a:r>
            <a:r>
              <a:rPr lang="en-US" altLang="en-US" dirty="0">
                <a:latin typeface="Courier New" pitchFamily="49" charset="0"/>
                <a:cs typeface="Courier New" pitchFamily="49" charset="0"/>
              </a:rPr>
              <a:t>OF</a:t>
            </a:r>
            <a:r>
              <a:rPr lang="en-US" altLang="en-US" dirty="0"/>
              <a:t> </a:t>
            </a:r>
            <a:r>
              <a:rPr lang="en-US" altLang="en-US" i="1" dirty="0"/>
              <a:t>column_name</a:t>
            </a:r>
            <a:r>
              <a:rPr lang="en-US" altLang="en-US" dirty="0"/>
              <a:t> to qualify the column that you intend to change. The </a:t>
            </a:r>
            <a:r>
              <a:rPr lang="en-US" altLang="en-US" dirty="0">
                <a:latin typeface="Courier New" pitchFamily="49" charset="0"/>
                <a:cs typeface="Courier New" pitchFamily="49" charset="0"/>
              </a:rPr>
              <a:t>OF</a:t>
            </a:r>
            <a:r>
              <a:rPr lang="en-US" altLang="en-US" dirty="0"/>
              <a:t> list of the </a:t>
            </a:r>
            <a:r>
              <a:rPr lang="en-US" altLang="en-US" dirty="0">
                <a:latin typeface="Courier New" pitchFamily="49" charset="0"/>
                <a:cs typeface="Courier New" pitchFamily="49" charset="0"/>
              </a:rPr>
              <a:t>FOR</a:t>
            </a:r>
            <a:r>
              <a:rPr lang="en-US" altLang="en-US" dirty="0"/>
              <a:t> </a:t>
            </a:r>
            <a:r>
              <a:rPr lang="en-US" altLang="en-US" dirty="0">
                <a:latin typeface="Courier New" pitchFamily="49" charset="0"/>
                <a:cs typeface="Courier New" pitchFamily="49" charset="0"/>
              </a:rPr>
              <a:t>UPDATE</a:t>
            </a:r>
            <a:r>
              <a:rPr lang="en-US" altLang="en-US" dirty="0"/>
              <a:t> clause does not restrict you to changing only those columns of the selected rows. Locks are still placed on all rows; if you simply state </a:t>
            </a:r>
            <a:r>
              <a:rPr lang="en-US" altLang="en-US" dirty="0">
                <a:latin typeface="Courier New" pitchFamily="49" charset="0"/>
                <a:cs typeface="Courier New" pitchFamily="49" charset="0"/>
              </a:rPr>
              <a:t>FOR</a:t>
            </a:r>
            <a:r>
              <a:rPr lang="en-US" altLang="en-US" dirty="0"/>
              <a:t> </a:t>
            </a:r>
            <a:r>
              <a:rPr lang="en-US" altLang="en-US" dirty="0">
                <a:latin typeface="Courier New" pitchFamily="49" charset="0"/>
                <a:cs typeface="Courier New" pitchFamily="49" charset="0"/>
              </a:rPr>
              <a:t>UPDATE</a:t>
            </a:r>
            <a:r>
              <a:rPr lang="en-US" altLang="en-US" dirty="0"/>
              <a:t> in the query and do not include one or more columns after the </a:t>
            </a:r>
            <a:r>
              <a:rPr lang="en-US" altLang="en-US" dirty="0">
                <a:latin typeface="Courier New" pitchFamily="49" charset="0"/>
                <a:cs typeface="Courier New" pitchFamily="49" charset="0"/>
              </a:rPr>
              <a:t>OF</a:t>
            </a:r>
            <a:r>
              <a:rPr lang="en-US" altLang="en-US" dirty="0"/>
              <a:t> keyword, the database will lock all identified rows across all the tables listed in the </a:t>
            </a:r>
            <a:r>
              <a:rPr lang="en-US" altLang="en-US" dirty="0">
                <a:latin typeface="Courier New" pitchFamily="49" charset="0"/>
                <a:cs typeface="Courier New" pitchFamily="49" charset="0"/>
              </a:rPr>
              <a:t>FROM</a:t>
            </a:r>
            <a:r>
              <a:rPr lang="en-US" altLang="en-US" dirty="0"/>
              <a:t> clause. </a:t>
            </a:r>
          </a:p>
          <a:p>
            <a:pPr lvl="1"/>
            <a:r>
              <a:rPr lang="en-US" altLang="en-US" dirty="0"/>
              <a:t>The following statement locks only those rows in the </a:t>
            </a:r>
            <a:r>
              <a:rPr lang="en-US" altLang="en-US" dirty="0">
                <a:latin typeface="Courier New" pitchFamily="49" charset="0"/>
                <a:cs typeface="Courier New" pitchFamily="49" charset="0"/>
              </a:rPr>
              <a:t>EMPLOYEES</a:t>
            </a:r>
            <a:r>
              <a:rPr lang="en-US" altLang="en-US" dirty="0"/>
              <a:t> table with </a:t>
            </a:r>
            <a:r>
              <a:rPr lang="en-US" altLang="en-US" dirty="0">
                <a:latin typeface="Courier New" pitchFamily="49" charset="0"/>
                <a:cs typeface="Courier New" pitchFamily="49" charset="0"/>
              </a:rPr>
              <a:t>ST_CLERK</a:t>
            </a:r>
            <a:r>
              <a:rPr lang="en-US" altLang="en-US" dirty="0"/>
              <a:t> located in </a:t>
            </a:r>
            <a:r>
              <a:rPr lang="en-US" altLang="en-US" dirty="0">
                <a:latin typeface="Courier New" pitchFamily="49" charset="0"/>
                <a:cs typeface="Courier New" pitchFamily="49" charset="0"/>
              </a:rPr>
              <a:t>LOCATION_ID</a:t>
            </a:r>
            <a:r>
              <a:rPr lang="en-US" altLang="en-US" dirty="0"/>
              <a:t> 1500. No rows are locked in the </a:t>
            </a:r>
            <a:r>
              <a:rPr lang="en-US" altLang="en-US" dirty="0">
                <a:latin typeface="Courier New" pitchFamily="49" charset="0"/>
                <a:cs typeface="Courier New" pitchFamily="49" charset="0"/>
              </a:rPr>
              <a:t>DEPARTMENTS</a:t>
            </a:r>
            <a:r>
              <a:rPr lang="en-US" altLang="en-US" dirty="0"/>
              <a:t> table:</a:t>
            </a:r>
          </a:p>
          <a:p>
            <a:pPr lvl="4">
              <a:spcBef>
                <a:spcPts val="300"/>
              </a:spcBef>
            </a:pPr>
            <a:r>
              <a:rPr lang="en-US" altLang="en-US" dirty="0"/>
              <a:t>SELECT e.employee_id, e.salary, e.commission_pct </a:t>
            </a:r>
          </a:p>
          <a:p>
            <a:pPr lvl="4">
              <a:spcBef>
                <a:spcPts val="100"/>
              </a:spcBef>
            </a:pPr>
            <a:r>
              <a:rPr lang="en-US" altLang="en-US" dirty="0"/>
              <a:t>FROM employees e JOIN departments d </a:t>
            </a:r>
          </a:p>
          <a:p>
            <a:pPr lvl="4">
              <a:spcBef>
                <a:spcPts val="100"/>
              </a:spcBef>
            </a:pPr>
            <a:r>
              <a:rPr lang="en-US" altLang="en-US" dirty="0"/>
              <a:t>USING (department_id) </a:t>
            </a:r>
          </a:p>
          <a:p>
            <a:pPr lvl="4">
              <a:spcBef>
                <a:spcPts val="100"/>
              </a:spcBef>
            </a:pPr>
            <a:r>
              <a:rPr lang="en-US" altLang="en-US" dirty="0"/>
              <a:t>WHERE job_id = 'ST_CLERK' AND location_id = 1500 </a:t>
            </a:r>
          </a:p>
          <a:p>
            <a:pPr lvl="4">
              <a:spcBef>
                <a:spcPts val="100"/>
              </a:spcBef>
            </a:pPr>
            <a:r>
              <a:rPr lang="en-US" altLang="en-US" dirty="0"/>
              <a:t>FOR UPDATE OF e.salary </a:t>
            </a:r>
          </a:p>
          <a:p>
            <a:pPr lvl="4">
              <a:spcBef>
                <a:spcPts val="100"/>
              </a:spcBef>
            </a:pPr>
            <a:r>
              <a:rPr lang="en-US" altLang="en-US" dirty="0"/>
              <a:t>ORDER BY e.employee_id;</a:t>
            </a:r>
          </a:p>
          <a:p>
            <a:pPr lvl="1" eaLnBrk="1" hangingPunct="1"/>
            <a:r>
              <a:rPr lang="en-US" altLang="en-US" dirty="0"/>
              <a:t>In the following example</a:t>
            </a:r>
            <a:r>
              <a:rPr lang="en-US" altLang="en-US" b="1" dirty="0"/>
              <a:t>, </a:t>
            </a:r>
            <a:r>
              <a:rPr lang="en-US" altLang="en-US" dirty="0"/>
              <a:t>the database is instructed to wait for five seconds for the row to become available, and then return control to you.</a:t>
            </a:r>
          </a:p>
          <a:p>
            <a:pPr marL="939203" lvl="4" eaLnBrk="1" hangingPunct="1">
              <a:spcBef>
                <a:spcPts val="100"/>
              </a:spcBef>
            </a:pPr>
            <a:r>
              <a:rPr lang="en-US" altLang="en-US" dirty="0"/>
              <a:t>SELECT employee_id, salary, commission_pct, job_id</a:t>
            </a:r>
          </a:p>
          <a:p>
            <a:pPr marL="939203" lvl="4" eaLnBrk="1" hangingPunct="1">
              <a:spcBef>
                <a:spcPts val="100"/>
              </a:spcBef>
            </a:pPr>
            <a:r>
              <a:rPr lang="en-US" altLang="en-US" dirty="0"/>
              <a:t>FROM employees  </a:t>
            </a:r>
          </a:p>
          <a:p>
            <a:pPr marL="939203" lvl="4" eaLnBrk="1" hangingPunct="1">
              <a:spcBef>
                <a:spcPts val="100"/>
              </a:spcBef>
            </a:pPr>
            <a:r>
              <a:rPr lang="en-US" altLang="en-US" dirty="0"/>
              <a:t>WHERE job_id = 'SA_REP'</a:t>
            </a:r>
          </a:p>
          <a:p>
            <a:pPr marL="939203" lvl="4" eaLnBrk="1" hangingPunct="1">
              <a:spcBef>
                <a:spcPts val="100"/>
              </a:spcBef>
            </a:pPr>
            <a:r>
              <a:rPr lang="en-US" altLang="en-US" dirty="0"/>
              <a:t>FOR UPDATE WAIT 5</a:t>
            </a:r>
          </a:p>
          <a:p>
            <a:pPr marL="939203" lvl="4" eaLnBrk="1" hangingPunct="1">
              <a:spcBef>
                <a:spcPts val="100"/>
              </a:spcBef>
            </a:pPr>
            <a:r>
              <a:rPr lang="en-US" altLang="en-US" dirty="0"/>
              <a:t>ORDER BY </a:t>
            </a:r>
            <a:r>
              <a:rPr lang="en-US" altLang="en-US" dirty="0" err="1"/>
              <a:t>employee_id</a:t>
            </a:r>
            <a:r>
              <a:rPr lang="en-US" altLang="en-US" dirty="0" smtClean="0"/>
              <a:t>;</a:t>
            </a:r>
            <a:endParaRPr lang="en-US" altLang="en-US" dirty="0"/>
          </a:p>
        </p:txBody>
      </p:sp>
      <p:sp>
        <p:nvSpPr>
          <p:cNvPr id="3" name="Footer Placeholder 2"/>
          <p:cNvSpPr>
            <a:spLocks noGrp="1"/>
          </p:cNvSpPr>
          <p:nvPr>
            <p:ph type="ftr" sz="quarter" idx="10"/>
          </p:nvPr>
        </p:nvSpPr>
        <p:spPr/>
        <p:txBody>
          <a:bodyPr/>
          <a:lstStyle/>
          <a:p>
            <a:pPr>
              <a:defRPr/>
            </a:pPr>
            <a:r>
              <a:rPr lang="en-US" dirty="0" smtClean="0"/>
              <a:t>Oracle Database 19c: SQL Workshop   10a - </a:t>
            </a:r>
            <a:fld id="{7C951E65-0BAA-4B24-AD87-683F8269D8DB}" type="slidenum">
              <a:rPr lang="en-US" smtClean="0"/>
              <a:pPr>
                <a:defRPr/>
              </a:pPr>
              <a:t>45</a:t>
            </a:fld>
            <a:endParaRPr lang="en-US" dirty="0"/>
          </a:p>
        </p:txBody>
      </p:sp>
    </p:spTree>
    <p:extLst>
      <p:ext uri="{BB962C8B-B14F-4D97-AF65-F5344CB8AC3E}">
        <p14:creationId xmlns:p14="http://schemas.microsoft.com/office/powerpoint/2010/main" val="33244787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457200" y="457200"/>
            <a:ext cx="6858000" cy="3859213"/>
          </a:xfrm>
        </p:spPr>
      </p:sp>
      <p:sp>
        <p:nvSpPr>
          <p:cNvPr id="7" name="Notes Placeholder 6"/>
          <p:cNvSpPr>
            <a:spLocks noGrp="1"/>
          </p:cNvSpPr>
          <p:nvPr>
            <p:ph type="body" idx="1"/>
          </p:nvPr>
        </p:nvSpPr>
        <p:spPr/>
        <p:txBody>
          <a:bodyPr>
            <a:normAutofit/>
          </a:bodyPr>
          <a:lstStyle/>
          <a:p>
            <a:pPr lvl="1"/>
            <a:r>
              <a:rPr lang="en-US" b="0" dirty="0"/>
              <a:t>You can use the </a:t>
            </a:r>
            <a:r>
              <a:rPr lang="en-US" b="0" dirty="0">
                <a:latin typeface="Courier New"/>
              </a:rPr>
              <a:t>LOCK TABLE </a:t>
            </a:r>
            <a:r>
              <a:rPr lang="en-US" b="0" dirty="0"/>
              <a:t>statement to manually lock the tables and override automatic locking. The table must be in your schema or you must have the </a:t>
            </a:r>
            <a:r>
              <a:rPr lang="en-US" b="0" dirty="0">
                <a:latin typeface="Courier New"/>
              </a:rPr>
              <a:t>LOCK ANY TABLE</a:t>
            </a:r>
            <a:r>
              <a:rPr lang="en-US" b="0" dirty="0"/>
              <a:t> privilege.</a:t>
            </a:r>
          </a:p>
          <a:p>
            <a:pPr lvl="1"/>
            <a:r>
              <a:rPr lang="en-US" b="0" dirty="0"/>
              <a:t>The </a:t>
            </a:r>
            <a:r>
              <a:rPr lang="en-US" b="0" i="1" dirty="0">
                <a:latin typeface="Courier New"/>
              </a:rPr>
              <a:t>lockmode</a:t>
            </a:r>
            <a:r>
              <a:rPr lang="en-US" b="0" dirty="0"/>
              <a:t> clause:</a:t>
            </a:r>
          </a:p>
          <a:p>
            <a:pPr lvl="1"/>
            <a:r>
              <a:rPr lang="en-US" b="0" dirty="0">
                <a:latin typeface="Courier New"/>
              </a:rPr>
              <a:t>SHARE</a:t>
            </a:r>
            <a:r>
              <a:rPr lang="en-US" b="0" dirty="0"/>
              <a:t>		</a:t>
            </a:r>
            <a:r>
              <a:rPr lang="en-US" b="0" dirty="0" smtClean="0"/>
              <a:t>Permits </a:t>
            </a:r>
            <a:r>
              <a:rPr lang="en-US" b="0" dirty="0"/>
              <a:t>concurrent queries but prevents update on the locked table</a:t>
            </a:r>
          </a:p>
          <a:p>
            <a:pPr lvl="1"/>
            <a:r>
              <a:rPr lang="en-US" b="0" dirty="0">
                <a:latin typeface="Courier New"/>
              </a:rPr>
              <a:t>EXCLUSIVE	</a:t>
            </a:r>
            <a:r>
              <a:rPr lang="en-US" b="0" dirty="0" smtClean="0"/>
              <a:t>Permits </a:t>
            </a:r>
            <a:r>
              <a:rPr lang="en-US" b="0" dirty="0"/>
              <a:t>queries on the locked table but prevents any other activity</a:t>
            </a:r>
          </a:p>
          <a:p>
            <a:pPr lvl="1"/>
            <a:r>
              <a:rPr lang="en-US" b="0" dirty="0"/>
              <a:t>For more information about the other </a:t>
            </a:r>
            <a:r>
              <a:rPr lang="en-US" b="0" dirty="0">
                <a:latin typeface="Courier New" pitchFamily="49" charset="0"/>
                <a:cs typeface="Courier New" pitchFamily="49" charset="0"/>
              </a:rPr>
              <a:t>lockmode</a:t>
            </a:r>
            <a:r>
              <a:rPr lang="en-US" b="0" dirty="0"/>
              <a:t> clauses, refer to the </a:t>
            </a:r>
            <a:r>
              <a:rPr lang="en-US" b="0" dirty="0">
                <a:latin typeface="Courier New"/>
              </a:rPr>
              <a:t>LOCK TABLE </a:t>
            </a:r>
            <a:r>
              <a:rPr lang="en-US" b="0" dirty="0"/>
              <a:t>statement in </a:t>
            </a:r>
            <a:r>
              <a:rPr lang="en-US" altLang="en-US" b="0" i="1" dirty="0"/>
              <a:t>Oracle Database SQL Language Reference </a:t>
            </a:r>
            <a:r>
              <a:rPr lang="en-US" altLang="en-US" b="0" dirty="0"/>
              <a:t>for 19c</a:t>
            </a:r>
            <a:r>
              <a:rPr lang="en-US" altLang="en-US" b="0" i="1" dirty="0"/>
              <a:t> </a:t>
            </a:r>
            <a:r>
              <a:rPr lang="en-US" altLang="en-US" b="0" dirty="0"/>
              <a:t>database.</a:t>
            </a:r>
            <a:r>
              <a:rPr lang="en-US" b="0" dirty="0"/>
              <a:t> </a:t>
            </a:r>
          </a:p>
          <a:p>
            <a:pPr lvl="1"/>
            <a:r>
              <a:rPr lang="en-US" altLang="en-US" b="0" dirty="0"/>
              <a:t>You can append the optional keyword </a:t>
            </a:r>
            <a:r>
              <a:rPr lang="en-US" altLang="en-US" b="0" dirty="0">
                <a:latin typeface="Courier New" pitchFamily="49" charset="0"/>
              </a:rPr>
              <a:t>NOWAIT</a:t>
            </a:r>
            <a:r>
              <a:rPr lang="en-US" altLang="en-US" b="0" dirty="0"/>
              <a:t> to the </a:t>
            </a:r>
            <a:r>
              <a:rPr lang="en-US" altLang="en-US" b="0" dirty="0">
                <a:latin typeface="Courier New" pitchFamily="49" charset="0"/>
              </a:rPr>
              <a:t>LOCK TABLE </a:t>
            </a:r>
            <a:r>
              <a:rPr lang="en-US" altLang="en-US" b="0" dirty="0"/>
              <a:t>statement to tell the Oracle server not to wait if the table has been locked by another user.</a:t>
            </a:r>
            <a:endParaRPr lang="en-US" b="0" dirty="0"/>
          </a:p>
          <a:p>
            <a:pPr lvl="1"/>
            <a:r>
              <a:rPr lang="en-US" b="0" dirty="0"/>
              <a:t>For example, the following statement locks the </a:t>
            </a:r>
            <a:r>
              <a:rPr lang="en-US" b="0" dirty="0">
                <a:latin typeface="Courier New"/>
              </a:rPr>
              <a:t>EMPLOYEES </a:t>
            </a:r>
            <a:r>
              <a:rPr lang="en-US" b="0" dirty="0"/>
              <a:t>table in exclusive mode but does not wait if another user has already locked the table.</a:t>
            </a:r>
          </a:p>
          <a:p>
            <a:pPr lvl="1"/>
            <a:r>
              <a:rPr lang="en-US" b="0" dirty="0"/>
              <a:t>	</a:t>
            </a:r>
            <a:r>
              <a:rPr lang="en-US" b="0" dirty="0">
                <a:latin typeface="Courier New"/>
              </a:rPr>
              <a:t>LOCK TABLE employees</a:t>
            </a:r>
          </a:p>
          <a:p>
            <a:pPr lvl="1"/>
            <a:r>
              <a:rPr lang="en-US" b="0" dirty="0">
                <a:latin typeface="Courier New"/>
              </a:rPr>
              <a:t>	IN EXCLUSIVE MODE</a:t>
            </a:r>
          </a:p>
          <a:p>
            <a:pPr lvl="1"/>
            <a:r>
              <a:rPr lang="en-US" b="0" dirty="0">
                <a:latin typeface="Courier New"/>
              </a:rPr>
              <a:t>	NOWAIT;</a:t>
            </a:r>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46</a:t>
            </a:fld>
            <a:endParaRPr lang="en-US" dirty="0"/>
          </a:p>
        </p:txBody>
      </p:sp>
    </p:spTree>
    <p:extLst>
      <p:ext uri="{BB962C8B-B14F-4D97-AF65-F5344CB8AC3E}">
        <p14:creationId xmlns:p14="http://schemas.microsoft.com/office/powerpoint/2010/main" val="7327222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8"/>
          <p:cNvSpPr>
            <a:spLocks noGrp="1" noRot="1" noChangeAspect="1" noChangeArrowheads="1" noTextEdit="1"/>
          </p:cNvSpPr>
          <p:nvPr>
            <p:ph type="sldImg"/>
          </p:nvPr>
        </p:nvSpPr>
        <p:spPr>
          <a:xfrm>
            <a:off x="457200" y="457200"/>
            <a:ext cx="6858000" cy="3859213"/>
          </a:xfrm>
          <a:ln/>
        </p:spPr>
      </p:sp>
      <p:sp>
        <p:nvSpPr>
          <p:cNvPr id="99331" name="Rectangle 9"/>
          <p:cNvSpPr>
            <a:spLocks noGrp="1" noChangeArrowheads="1"/>
          </p:cNvSpPr>
          <p:nvPr>
            <p:ph type="body" idx="1"/>
          </p:nvPr>
        </p:nvSpPr>
        <p:spPr>
          <a:noFill/>
          <a:ln/>
        </p:spPr>
        <p:txBody>
          <a:bodyPr lIns="14149" tIns="14149" rIns="14149" bIns="14149"/>
          <a:lstStyle/>
          <a:p>
            <a:pPr lvl="1" eaLnBrk="1" hangingPunct="1"/>
            <a:r>
              <a:rPr lang="en-US" altLang="en-US" dirty="0"/>
              <a:t>In this lesson, you should have learned how to manipulate data in the Oracle database by using the </a:t>
            </a:r>
            <a:r>
              <a:rPr lang="en-US" altLang="en-US" dirty="0">
                <a:latin typeface="Courier New" pitchFamily="49" charset="0"/>
              </a:rPr>
              <a:t>INSERT</a:t>
            </a:r>
            <a:r>
              <a:rPr lang="en-US" altLang="en-US" dirty="0"/>
              <a:t>, </a:t>
            </a:r>
            <a:r>
              <a:rPr lang="en-US" altLang="en-US" dirty="0">
                <a:latin typeface="Courier New" pitchFamily="49" charset="0"/>
              </a:rPr>
              <a:t>UPDATE</a:t>
            </a:r>
            <a:r>
              <a:rPr lang="en-US" altLang="en-US" dirty="0"/>
              <a:t>, </a:t>
            </a:r>
            <a:r>
              <a:rPr lang="en-US" altLang="en-US" dirty="0">
                <a:latin typeface="Courier New" pitchFamily="49" charset="0"/>
              </a:rPr>
              <a:t>DELETE</a:t>
            </a:r>
            <a:r>
              <a:rPr lang="en-US" altLang="en-US" dirty="0"/>
              <a:t>, and </a:t>
            </a:r>
            <a:r>
              <a:rPr lang="en-US" altLang="en-US" dirty="0">
                <a:latin typeface="Courier New" pitchFamily="49" charset="0"/>
              </a:rPr>
              <a:t>TRUNCATE</a:t>
            </a:r>
            <a:r>
              <a:rPr lang="en-US" altLang="en-US" dirty="0"/>
              <a:t> statements, as well as how to control data changes by using the </a:t>
            </a:r>
            <a:r>
              <a:rPr lang="en-US" altLang="en-US" dirty="0">
                <a:latin typeface="Courier New" pitchFamily="49" charset="0"/>
              </a:rPr>
              <a:t>COMMIT</a:t>
            </a:r>
            <a:r>
              <a:rPr lang="en-US" altLang="en-US" dirty="0"/>
              <a:t>, </a:t>
            </a:r>
            <a:r>
              <a:rPr lang="en-US" altLang="en-US" dirty="0">
                <a:latin typeface="Courier New" pitchFamily="49" charset="0"/>
              </a:rPr>
              <a:t>SAVEPOINT</a:t>
            </a:r>
            <a:r>
              <a:rPr lang="en-US" altLang="en-US" dirty="0"/>
              <a:t>, and </a:t>
            </a:r>
            <a:r>
              <a:rPr lang="en-US" altLang="en-US" dirty="0">
                <a:latin typeface="Courier New" pitchFamily="49" charset="0"/>
              </a:rPr>
              <a:t>ROLLBACK</a:t>
            </a:r>
            <a:r>
              <a:rPr lang="en-US" altLang="en-US" dirty="0"/>
              <a:t> statements. You should have also learned how to use the </a:t>
            </a:r>
            <a:r>
              <a:rPr lang="en-US" altLang="en-US" dirty="0">
                <a:latin typeface="Courier New" pitchFamily="49" charset="0"/>
              </a:rPr>
              <a:t>FOR</a:t>
            </a:r>
            <a:r>
              <a:rPr lang="en-US" altLang="en-US" dirty="0"/>
              <a:t> </a:t>
            </a:r>
            <a:r>
              <a:rPr lang="en-US" altLang="en-US" dirty="0">
                <a:latin typeface="Courier New" pitchFamily="49" charset="0"/>
              </a:rPr>
              <a:t>UPDATE</a:t>
            </a:r>
            <a:r>
              <a:rPr lang="en-US" altLang="en-US" dirty="0"/>
              <a:t> clause of the </a:t>
            </a:r>
            <a:r>
              <a:rPr lang="en-US" altLang="en-US" dirty="0">
                <a:latin typeface="Courier New" pitchFamily="49" charset="0"/>
              </a:rPr>
              <a:t>SELECT</a:t>
            </a:r>
            <a:r>
              <a:rPr lang="en-US" altLang="en-US" dirty="0"/>
              <a:t> statement to lock rows for your changes only.</a:t>
            </a:r>
          </a:p>
          <a:p>
            <a:pPr lvl="1" eaLnBrk="1" hangingPunct="1"/>
            <a:r>
              <a:rPr lang="en-US" altLang="en-US" dirty="0"/>
              <a:t>Remember that the Oracle server guarantees a consistent view of data at all times.</a:t>
            </a:r>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47</a:t>
            </a:fld>
            <a:endParaRPr lang="en-US" dirty="0"/>
          </a:p>
        </p:txBody>
      </p:sp>
    </p:spTree>
    <p:extLst>
      <p:ext uri="{BB962C8B-B14F-4D97-AF65-F5344CB8AC3E}">
        <p14:creationId xmlns:p14="http://schemas.microsoft.com/office/powerpoint/2010/main" val="35973155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p:cNvSpPr>
            <a:spLocks noGrp="1" noRot="1" noChangeAspect="1" noChangeArrowheads="1" noTextEdit="1"/>
          </p:cNvSpPr>
          <p:nvPr>
            <p:ph type="sldImg"/>
          </p:nvPr>
        </p:nvSpPr>
        <p:spPr>
          <a:xfrm>
            <a:off x="457200" y="457200"/>
            <a:ext cx="6858000" cy="3859213"/>
          </a:xfrm>
          <a:ln/>
        </p:spPr>
      </p:sp>
      <p:sp>
        <p:nvSpPr>
          <p:cNvPr id="101379" name="Rectangle 7"/>
          <p:cNvSpPr>
            <a:spLocks noGrp="1" noChangeArrowheads="1"/>
          </p:cNvSpPr>
          <p:nvPr>
            <p:ph type="body" idx="1"/>
          </p:nvPr>
        </p:nvSpPr>
        <p:spPr>
          <a:noFill/>
          <a:ln/>
        </p:spPr>
        <p:txBody>
          <a:bodyPr lIns="14149" tIns="14149" rIns="14149" bIns="14149"/>
          <a:lstStyle/>
          <a:p>
            <a:pPr lvl="1" eaLnBrk="1" hangingPunct="1"/>
            <a:r>
              <a:rPr lang="en-US" altLang="en-US" dirty="0"/>
              <a:t>In this practice, you add rows to the </a:t>
            </a:r>
            <a:r>
              <a:rPr lang="en-US" altLang="en-US" dirty="0">
                <a:latin typeface="Courier New" pitchFamily="49" charset="0"/>
              </a:rPr>
              <a:t>MY_EMPLOYEE</a:t>
            </a:r>
            <a:r>
              <a:rPr lang="en-US" altLang="en-US" dirty="0"/>
              <a:t> table, update and delete data from the table, and control your transactions. You run a script to create the </a:t>
            </a:r>
            <a:r>
              <a:rPr lang="en-US" altLang="en-US" dirty="0">
                <a:latin typeface="Courier New" pitchFamily="49" charset="0"/>
              </a:rPr>
              <a:t>MY_EMPLOYEE</a:t>
            </a:r>
            <a:r>
              <a:rPr lang="en-US" altLang="en-US" dirty="0"/>
              <a:t> table.</a:t>
            </a:r>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48</a:t>
            </a:fld>
            <a:endParaRPr lang="en-US" dirty="0"/>
          </a:p>
        </p:txBody>
      </p:sp>
    </p:spTree>
    <p:extLst>
      <p:ext uri="{BB962C8B-B14F-4D97-AF65-F5344CB8AC3E}">
        <p14:creationId xmlns:p14="http://schemas.microsoft.com/office/powerpoint/2010/main" val="1019242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5"/>
          <p:cNvSpPr>
            <a:spLocks noGrp="1" noRot="1" noChangeAspect="1" noTextEdit="1"/>
          </p:cNvSpPr>
          <p:nvPr>
            <p:ph type="sldImg"/>
          </p:nvPr>
        </p:nvSpPr>
        <p:spPr>
          <a:xfrm>
            <a:off x="457200" y="457200"/>
            <a:ext cx="6858000" cy="3859213"/>
          </a:xfrm>
          <a:ln/>
        </p:spPr>
      </p:sp>
      <p:sp>
        <p:nvSpPr>
          <p:cNvPr id="11267" name="Notes Placeholder 6"/>
          <p:cNvSpPr>
            <a:spLocks noGrp="1"/>
          </p:cNvSpPr>
          <p:nvPr>
            <p:ph type="body" idx="1"/>
          </p:nvPr>
        </p:nvSpPr>
        <p:spPr>
          <a:noFill/>
          <a:ln/>
        </p:spPr>
        <p:txBody>
          <a:bodyPr/>
          <a:lstStyle/>
          <a:p>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5</a:t>
            </a:fld>
            <a:endParaRPr lang="en-US" dirty="0"/>
          </a:p>
        </p:txBody>
      </p:sp>
    </p:spTree>
    <p:extLst>
      <p:ext uri="{BB962C8B-B14F-4D97-AF65-F5344CB8AC3E}">
        <p14:creationId xmlns:p14="http://schemas.microsoft.com/office/powerpoint/2010/main" val="2613896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a:spLocks noGrp="1" noRot="1" noChangeAspect="1" noChangeArrowheads="1" noTextEdit="1"/>
          </p:cNvSpPr>
          <p:nvPr>
            <p:ph type="sldImg"/>
          </p:nvPr>
        </p:nvSpPr>
        <p:spPr>
          <a:xfrm>
            <a:off x="457200" y="457200"/>
            <a:ext cx="6858000" cy="3859213"/>
          </a:xfrm>
          <a:ln/>
        </p:spPr>
      </p:sp>
      <p:sp>
        <p:nvSpPr>
          <p:cNvPr id="13315" name="Rectangle 9"/>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Data manipulation language (DML) is a core part of SQL. When you want to add, update, or delete data in the database, you execute a DML statement. A collection of DML statements that form a logical unit of work is called a </a:t>
            </a:r>
            <a:r>
              <a:rPr lang="en-US" altLang="en-US" i="1" dirty="0">
                <a:solidFill>
                  <a:schemeClr val="tx1"/>
                </a:solidFill>
              </a:rPr>
              <a:t>transaction</a:t>
            </a:r>
            <a:r>
              <a:rPr lang="en-US" altLang="en-US" dirty="0">
                <a:solidFill>
                  <a:schemeClr val="tx1"/>
                </a:solidFill>
              </a:rPr>
              <a:t>. </a:t>
            </a:r>
          </a:p>
          <a:p>
            <a:pPr lvl="1" eaLnBrk="1" hangingPunct="1"/>
            <a:r>
              <a:rPr lang="en-US" altLang="en-US" dirty="0">
                <a:solidFill>
                  <a:schemeClr val="tx1"/>
                </a:solidFill>
              </a:rPr>
              <a:t>Consider a banking database. When a bank customer transfers money from a savings account to a checking account, the transaction might consist of three separate operations: decreasing the savings account, increasing the checking account, and recording the transaction in the transaction journal. The database server must guarantee that all the three SQL statements are performed to maintain the accounts in proper balance. When something prevents one of the statements in the transaction from executing, the other statements of the transaction must be undone.</a:t>
            </a:r>
          </a:p>
          <a:p>
            <a:pPr lvl="1" eaLnBrk="1" hangingPunct="1"/>
            <a:r>
              <a:rPr lang="en-US" altLang="en-US" b="1" dirty="0">
                <a:solidFill>
                  <a:schemeClr val="tx1"/>
                </a:solidFill>
              </a:rPr>
              <a:t>Note: </a:t>
            </a:r>
            <a:r>
              <a:rPr lang="en-US" altLang="en-US" dirty="0">
                <a:solidFill>
                  <a:schemeClr val="tx1"/>
                </a:solidFill>
              </a:rPr>
              <a:t>Most of the DML statements in this lesson assume that no constraints on the table are violated. Constraints are discussed later in this course. </a:t>
            </a:r>
          </a:p>
        </p:txBody>
      </p:sp>
      <p:sp>
        <p:nvSpPr>
          <p:cNvPr id="13316" name="Rectangle 4"/>
          <p:cNvSpPr>
            <a:spLocks noChangeArrowheads="1"/>
          </p:cNvSpPr>
          <p:nvPr/>
        </p:nvSpPr>
        <p:spPr bwMode="auto">
          <a:xfrm>
            <a:off x="4401537" y="-1720"/>
            <a:ext cx="3370864" cy="509200"/>
          </a:xfrm>
          <a:prstGeom prst="rect">
            <a:avLst/>
          </a:prstGeom>
          <a:noFill/>
          <a:ln w="9525">
            <a:noFill/>
            <a:miter lim="800000"/>
            <a:headEnd/>
            <a:tailEnd/>
          </a:ln>
        </p:spPr>
        <p:txBody>
          <a:bodyPr wrap="none" lIns="96365" tIns="48182" rIns="96365" bIns="48182" anchor="ctr"/>
          <a:lstStyle/>
          <a:p>
            <a:pPr defTabSz="963553"/>
            <a:endParaRPr lang="en-IN" altLang="en-US" sz="1900" dirty="0">
              <a:latin typeface="Oracle Sans" panose="020B0503020204020204" pitchFamily="34" charset="0"/>
              <a:cs typeface="Oracle Sans" panose="020B0503020204020204" pitchFamily="34" charset="0"/>
            </a:endParaRPr>
          </a:p>
        </p:txBody>
      </p:sp>
      <p:sp>
        <p:nvSpPr>
          <p:cNvPr id="13317" name="Rectangle 5"/>
          <p:cNvSpPr>
            <a:spLocks noChangeArrowheads="1"/>
          </p:cNvSpPr>
          <p:nvPr/>
        </p:nvSpPr>
        <p:spPr bwMode="auto">
          <a:xfrm>
            <a:off x="-1765" y="-1720"/>
            <a:ext cx="3365570" cy="509200"/>
          </a:xfrm>
          <a:prstGeom prst="rect">
            <a:avLst/>
          </a:prstGeom>
          <a:noFill/>
          <a:ln w="9525">
            <a:noFill/>
            <a:miter lim="800000"/>
            <a:headEnd/>
            <a:tailEnd/>
          </a:ln>
        </p:spPr>
        <p:txBody>
          <a:bodyPr wrap="none" lIns="96365" tIns="48182" rIns="96365" bIns="48182" anchor="ctr"/>
          <a:lstStyle/>
          <a:p>
            <a:pPr defTabSz="963553"/>
            <a:endParaRPr lang="en-IN" altLang="en-US" sz="1900" dirty="0">
              <a:latin typeface="Oracle Sans" panose="020B0503020204020204" pitchFamily="34" charset="0"/>
              <a:cs typeface="Oracle Sans" panose="020B0503020204020204" pitchFamily="34" charset="0"/>
            </a:endParaRPr>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6</a:t>
            </a:fld>
            <a:endParaRPr lang="en-US" dirty="0"/>
          </a:p>
        </p:txBody>
      </p:sp>
    </p:spTree>
    <p:extLst>
      <p:ext uri="{BB962C8B-B14F-4D97-AF65-F5344CB8AC3E}">
        <p14:creationId xmlns:p14="http://schemas.microsoft.com/office/powerpoint/2010/main" val="213383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xfrm>
            <a:off x="457200" y="457200"/>
            <a:ext cx="6858000" cy="3859213"/>
          </a:xfrm>
          <a:ln/>
        </p:spPr>
      </p:sp>
      <p:sp>
        <p:nvSpPr>
          <p:cNvPr id="15363" name="Notes Placeholder 2"/>
          <p:cNvSpPr>
            <a:spLocks noGrp="1"/>
          </p:cNvSpPr>
          <p:nvPr>
            <p:ph type="body" idx="1"/>
          </p:nvPr>
        </p:nvSpPr>
        <p:spPr>
          <a:noFill/>
          <a:ln/>
        </p:spPr>
        <p:txBody>
          <a:bodyPr/>
          <a:lstStyle/>
          <a:p>
            <a:pPr lvl="1"/>
            <a:r>
              <a:rPr lang="en-US" altLang="en-US" dirty="0"/>
              <a:t>The graphic in the slide illustrates the addition of a new department record to the </a:t>
            </a:r>
            <a:r>
              <a:rPr lang="en-US" altLang="en-US" dirty="0">
                <a:latin typeface="Courier New" pitchFamily="49" charset="0"/>
                <a:cs typeface="Courier New" pitchFamily="49" charset="0"/>
              </a:rPr>
              <a:t>DEPARTMENTS</a:t>
            </a:r>
            <a:r>
              <a:rPr lang="en-US" altLang="en-US" dirty="0"/>
              <a:t> table.</a:t>
            </a:r>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7</a:t>
            </a:fld>
            <a:endParaRPr lang="en-US" dirty="0"/>
          </a:p>
        </p:txBody>
      </p:sp>
    </p:spTree>
    <p:extLst>
      <p:ext uri="{BB962C8B-B14F-4D97-AF65-F5344CB8AC3E}">
        <p14:creationId xmlns:p14="http://schemas.microsoft.com/office/powerpoint/2010/main" val="1216298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
          <p:cNvSpPr>
            <a:spLocks noGrp="1" noRot="1" noChangeAspect="1" noChangeArrowheads="1" noTextEdit="1"/>
          </p:cNvSpPr>
          <p:nvPr>
            <p:ph type="sldImg"/>
          </p:nvPr>
        </p:nvSpPr>
        <p:spPr>
          <a:xfrm>
            <a:off x="457200" y="457200"/>
            <a:ext cx="6858000" cy="3859213"/>
          </a:xfrm>
          <a:ln/>
        </p:spPr>
      </p:sp>
      <p:sp>
        <p:nvSpPr>
          <p:cNvPr id="17411" name="Rectangle 9"/>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You can add new rows to a table by issuing the </a:t>
            </a:r>
            <a:r>
              <a:rPr lang="en-US" altLang="en-US" dirty="0">
                <a:solidFill>
                  <a:schemeClr val="tx1"/>
                </a:solidFill>
                <a:latin typeface="Courier New" pitchFamily="49" charset="0"/>
              </a:rPr>
              <a:t>INSERT</a:t>
            </a:r>
            <a:r>
              <a:rPr lang="en-US" altLang="en-US" dirty="0">
                <a:solidFill>
                  <a:schemeClr val="tx1"/>
                </a:solidFill>
              </a:rPr>
              <a:t> statement. </a:t>
            </a:r>
          </a:p>
          <a:p>
            <a:pPr lvl="1" eaLnBrk="1" hangingPunct="1"/>
            <a:r>
              <a:rPr lang="en-US" altLang="en-US" dirty="0">
                <a:solidFill>
                  <a:schemeClr val="tx1"/>
                </a:solidFill>
              </a:rPr>
              <a:t>In the syntax:</a:t>
            </a:r>
          </a:p>
          <a:p>
            <a:pPr marL="438295" lvl="2" indent="-187841" eaLnBrk="1" hangingPunct="1">
              <a:buNone/>
            </a:pPr>
            <a:r>
              <a:rPr lang="en-US" altLang="en-US" i="1" dirty="0">
                <a:solidFill>
                  <a:schemeClr val="tx1"/>
                </a:solidFill>
                <a:latin typeface="Courier New" pitchFamily="49" charset="0"/>
                <a:cs typeface="Courier New" pitchFamily="49" charset="0"/>
              </a:rPr>
              <a:t>table</a:t>
            </a:r>
            <a:r>
              <a:rPr lang="en-US" altLang="en-US" i="1" dirty="0">
                <a:solidFill>
                  <a:schemeClr val="tx1"/>
                </a:solidFill>
              </a:rPr>
              <a:t>		</a:t>
            </a:r>
            <a:r>
              <a:rPr lang="en-US" altLang="en-US" dirty="0">
                <a:solidFill>
                  <a:schemeClr val="tx1"/>
                </a:solidFill>
              </a:rPr>
              <a:t>Is the name of the table</a:t>
            </a:r>
          </a:p>
          <a:p>
            <a:pPr marL="438295" lvl="2" indent="-187841" eaLnBrk="1" hangingPunct="1">
              <a:buNone/>
            </a:pPr>
            <a:r>
              <a:rPr lang="en-US" altLang="en-US" i="1" dirty="0">
                <a:solidFill>
                  <a:schemeClr val="tx1"/>
                </a:solidFill>
                <a:latin typeface="Courier New" pitchFamily="49" charset="0"/>
                <a:cs typeface="Courier New" pitchFamily="49" charset="0"/>
              </a:rPr>
              <a:t>column	</a:t>
            </a:r>
            <a:r>
              <a:rPr lang="en-US" altLang="en-US" i="1" dirty="0">
                <a:solidFill>
                  <a:schemeClr val="tx1"/>
                </a:solidFill>
              </a:rPr>
              <a:t>	</a:t>
            </a:r>
            <a:r>
              <a:rPr lang="en-US" altLang="en-US" dirty="0">
                <a:solidFill>
                  <a:schemeClr val="tx1"/>
                </a:solidFill>
              </a:rPr>
              <a:t>Is the name of the column in the table to populate</a:t>
            </a:r>
          </a:p>
          <a:p>
            <a:pPr marL="438295" lvl="2" indent="-187841" eaLnBrk="1" hangingPunct="1">
              <a:buNone/>
            </a:pPr>
            <a:r>
              <a:rPr lang="en-US" altLang="en-US" i="1" dirty="0">
                <a:solidFill>
                  <a:schemeClr val="tx1"/>
                </a:solidFill>
                <a:latin typeface="Courier New" pitchFamily="49" charset="0"/>
                <a:cs typeface="Courier New" pitchFamily="49" charset="0"/>
              </a:rPr>
              <a:t>value</a:t>
            </a:r>
            <a:r>
              <a:rPr lang="en-US" altLang="en-US" i="1" dirty="0">
                <a:solidFill>
                  <a:schemeClr val="tx1"/>
                </a:solidFill>
              </a:rPr>
              <a:t>		</a:t>
            </a:r>
            <a:r>
              <a:rPr lang="en-US" altLang="en-US" dirty="0">
                <a:solidFill>
                  <a:schemeClr val="tx1"/>
                </a:solidFill>
              </a:rPr>
              <a:t>Is the corresponding value for the column</a:t>
            </a:r>
            <a:endParaRPr lang="en-US" altLang="en-US" b="1" dirty="0">
              <a:solidFill>
                <a:schemeClr val="tx1"/>
              </a:solidFill>
            </a:endParaRPr>
          </a:p>
          <a:p>
            <a:pPr lvl="1" eaLnBrk="1" hangingPunct="1"/>
            <a:r>
              <a:rPr lang="en-US" altLang="en-US" b="1" dirty="0">
                <a:solidFill>
                  <a:schemeClr val="tx1"/>
                </a:solidFill>
              </a:rPr>
              <a:t>Note:</a:t>
            </a:r>
            <a:r>
              <a:rPr lang="en-US" altLang="en-US" dirty="0">
                <a:solidFill>
                  <a:schemeClr val="tx1"/>
                </a:solidFill>
              </a:rPr>
              <a:t> This statement with the </a:t>
            </a:r>
            <a:r>
              <a:rPr lang="en-US" altLang="en-US" dirty="0">
                <a:solidFill>
                  <a:schemeClr val="tx1"/>
                </a:solidFill>
                <a:latin typeface="Courier New" pitchFamily="49" charset="0"/>
              </a:rPr>
              <a:t>VALUES</a:t>
            </a:r>
            <a:r>
              <a:rPr lang="en-US" altLang="en-US" dirty="0">
                <a:solidFill>
                  <a:schemeClr val="tx1"/>
                </a:solidFill>
              </a:rPr>
              <a:t> clause adds only one row at a time to a table.</a:t>
            </a:r>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8</a:t>
            </a:fld>
            <a:endParaRPr lang="en-US" dirty="0"/>
          </a:p>
        </p:txBody>
      </p:sp>
    </p:spTree>
    <p:extLst>
      <p:ext uri="{BB962C8B-B14F-4D97-AF65-F5344CB8AC3E}">
        <p14:creationId xmlns:p14="http://schemas.microsoft.com/office/powerpoint/2010/main" val="616997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8"/>
          <p:cNvSpPr>
            <a:spLocks noGrp="1" noRot="1" noChangeAspect="1" noChangeArrowheads="1" noTextEdit="1"/>
          </p:cNvSpPr>
          <p:nvPr>
            <p:ph type="sldImg"/>
          </p:nvPr>
        </p:nvSpPr>
        <p:spPr>
          <a:xfrm>
            <a:off x="457200" y="457200"/>
            <a:ext cx="6858000" cy="3859213"/>
          </a:xfrm>
          <a:ln/>
        </p:spPr>
      </p:sp>
      <p:sp>
        <p:nvSpPr>
          <p:cNvPr id="19459" name="Rectangle 9"/>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Because you can insert a new row that contains values for each column, the column list is not required in the </a:t>
            </a:r>
            <a:r>
              <a:rPr lang="en-US" altLang="en-US" dirty="0">
                <a:solidFill>
                  <a:schemeClr val="tx1"/>
                </a:solidFill>
                <a:latin typeface="Courier New" pitchFamily="49" charset="0"/>
              </a:rPr>
              <a:t>INSERT</a:t>
            </a:r>
            <a:r>
              <a:rPr lang="en-US" altLang="en-US" dirty="0">
                <a:solidFill>
                  <a:schemeClr val="tx1"/>
                </a:solidFill>
              </a:rPr>
              <a:t> clause. However, if you do not use the column list, the values must be listed according to the default order of the columns in the table, and a value must be provided for each column. </a:t>
            </a:r>
            <a:endParaRPr lang="en-US" altLang="en-US" sz="500" dirty="0">
              <a:solidFill>
                <a:schemeClr val="tx1"/>
              </a:solidFill>
            </a:endParaRPr>
          </a:p>
          <a:p>
            <a:pPr lvl="1" eaLnBrk="1" hangingPunct="1">
              <a:spcBef>
                <a:spcPct val="0"/>
              </a:spcBef>
            </a:pPr>
            <a:r>
              <a:rPr lang="en-US" altLang="en-US" dirty="0">
                <a:solidFill>
                  <a:schemeClr val="tx1"/>
                </a:solidFill>
                <a:latin typeface="Courier New" pitchFamily="49" charset="0"/>
              </a:rPr>
              <a:t>   </a:t>
            </a:r>
          </a:p>
          <a:p>
            <a:pPr lvl="1" eaLnBrk="1" hangingPunct="1">
              <a:spcBef>
                <a:spcPct val="0"/>
              </a:spcBef>
            </a:pPr>
            <a:r>
              <a:rPr lang="en-US" altLang="en-US" dirty="0">
                <a:solidFill>
                  <a:schemeClr val="tx1"/>
                </a:solidFill>
                <a:latin typeface="Courier New" pitchFamily="49" charset="0"/>
              </a:rPr>
              <a:t>   DESCRIBE</a:t>
            </a:r>
            <a:r>
              <a:rPr lang="en-US" altLang="en-US" dirty="0">
                <a:solidFill>
                  <a:schemeClr val="tx1"/>
                </a:solidFill>
              </a:rPr>
              <a:t>  </a:t>
            </a:r>
            <a:r>
              <a:rPr lang="en-US" altLang="en-US" dirty="0">
                <a:solidFill>
                  <a:schemeClr val="tx1"/>
                </a:solidFill>
                <a:latin typeface="Courier New" pitchFamily="49" charset="0"/>
              </a:rPr>
              <a:t>departments</a:t>
            </a:r>
            <a:endParaRPr lang="en-US" altLang="en-US" b="1" dirty="0">
              <a:solidFill>
                <a:schemeClr val="tx1"/>
              </a:solidFill>
              <a:latin typeface="Courier New" pitchFamily="49" charset="0"/>
            </a:endParaRPr>
          </a:p>
          <a:p>
            <a:pPr lvl="1" eaLnBrk="1" hangingPunct="1">
              <a:spcBef>
                <a:spcPct val="0"/>
              </a:spcBef>
            </a:pPr>
            <a:r>
              <a:rPr lang="en-US" altLang="en-US" dirty="0">
                <a:solidFill>
                  <a:schemeClr val="tx1"/>
                </a:solidFill>
                <a:latin typeface="Courier New" pitchFamily="49" charset="0"/>
              </a:rPr>
              <a:t>     </a:t>
            </a:r>
          </a:p>
          <a:p>
            <a:pPr lvl="1" eaLnBrk="1" hangingPunct="1">
              <a:spcBef>
                <a:spcPct val="0"/>
              </a:spcBef>
            </a:pPr>
            <a:r>
              <a:rPr lang="en-US" altLang="en-US" dirty="0">
                <a:solidFill>
                  <a:schemeClr val="tx1"/>
                </a:solidFill>
              </a:rPr>
              <a:t>For clarity, use the column list in the </a:t>
            </a:r>
            <a:r>
              <a:rPr lang="en-US" altLang="en-US" dirty="0">
                <a:solidFill>
                  <a:schemeClr val="tx1"/>
                </a:solidFill>
                <a:latin typeface="Courier New" pitchFamily="49" charset="0"/>
              </a:rPr>
              <a:t>INSERT</a:t>
            </a:r>
            <a:r>
              <a:rPr lang="en-US" altLang="en-US" dirty="0">
                <a:solidFill>
                  <a:schemeClr val="tx1"/>
                </a:solidFill>
              </a:rPr>
              <a:t> clause.</a:t>
            </a:r>
            <a:br>
              <a:rPr lang="en-US" altLang="en-US" dirty="0">
                <a:solidFill>
                  <a:schemeClr val="tx1"/>
                </a:solidFill>
              </a:rPr>
            </a:br>
            <a:r>
              <a:rPr lang="en-US" altLang="en-US" dirty="0">
                <a:solidFill>
                  <a:schemeClr val="tx1"/>
                </a:solidFill>
              </a:rPr>
              <a:t>Enclose character and date values within single quotation marks; however, it is not recommended that you enclose numeric values within single quotation marks. </a:t>
            </a:r>
          </a:p>
        </p:txBody>
      </p:sp>
      <p:sp>
        <p:nvSpPr>
          <p:cNvPr id="19460" name="Rectangle 4"/>
          <p:cNvSpPr>
            <a:spLocks noChangeArrowheads="1"/>
          </p:cNvSpPr>
          <p:nvPr/>
        </p:nvSpPr>
        <p:spPr bwMode="auto">
          <a:xfrm>
            <a:off x="709470" y="6554216"/>
            <a:ext cx="6318163" cy="1047643"/>
          </a:xfrm>
          <a:prstGeom prst="rect">
            <a:avLst/>
          </a:prstGeom>
          <a:noFill/>
          <a:ln w="9525">
            <a:noFill/>
            <a:miter lim="800000"/>
            <a:headEnd/>
            <a:tailEnd/>
          </a:ln>
        </p:spPr>
        <p:txBody>
          <a:bodyPr wrap="none" lIns="96365" tIns="48182" rIns="96365" bIns="48182" anchor="ctr"/>
          <a:lstStyle/>
          <a:p>
            <a:pPr defTabSz="963553"/>
            <a:endParaRPr lang="en-IN" altLang="en-US" sz="1900" dirty="0">
              <a:latin typeface="Oracle Sans" panose="020B0503020204020204" pitchFamily="34" charset="0"/>
              <a:cs typeface="Oracle Sans" panose="020B0503020204020204" pitchFamily="34" charset="0"/>
            </a:endParaRPr>
          </a:p>
        </p:txBody>
      </p:sp>
      <p:sp>
        <p:nvSpPr>
          <p:cNvPr id="3" name="Footer Placeholder 2"/>
          <p:cNvSpPr>
            <a:spLocks noGrp="1"/>
          </p:cNvSpPr>
          <p:nvPr>
            <p:ph type="ftr" sz="quarter" idx="10"/>
          </p:nvPr>
        </p:nvSpPr>
        <p:spPr/>
        <p:txBody>
          <a:bodyPr/>
          <a:lstStyle/>
          <a:p>
            <a:pPr>
              <a:defRPr/>
            </a:pPr>
            <a:r>
              <a:rPr lang="en-US" smtClean="0"/>
              <a:t>Oracle Database 19c: SQL Workshop   10a - </a:t>
            </a:r>
            <a:fld id="{7C951E65-0BAA-4B24-AD87-683F8269D8DB}" type="slidenum">
              <a:rPr lang="en-US" smtClean="0"/>
              <a:pPr>
                <a:defRPr/>
              </a:pPr>
              <a:t>9</a:t>
            </a:fld>
            <a:endParaRPr lang="en-US" dirty="0"/>
          </a:p>
        </p:txBody>
      </p:sp>
    </p:spTree>
    <p:extLst>
      <p:ext uri="{BB962C8B-B14F-4D97-AF65-F5344CB8AC3E}">
        <p14:creationId xmlns:p14="http://schemas.microsoft.com/office/powerpoint/2010/main" val="222028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dirty="0" smtClean="0">
                <a:solidFill>
                  <a:srgbClr val="FFFFFF"/>
                </a:solidFill>
                <a:latin typeface="Oracle Sans" panose="020B0503020204020204" pitchFamily="34" charset="0"/>
                <a:cs typeface="Oracle Sans" panose="020B0503020204020204" pitchFamily="34" charset="0"/>
              </a:rPr>
              <a:t>10a</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xmlns=""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EFB9E9CD-D1E8-2941-B6E9-04C71E3BFC82}"/>
              </a:ext>
            </a:extLst>
          </p:cNvPr>
          <p:cNvPicPr>
            <a:picLocks noChangeAspect="1"/>
          </p:cNvPicPr>
          <p:nvPr/>
        </p:nvPicPr>
        <p:blipFill>
          <a:blip r:embed="rId22">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1"/>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7.xml"/><Relationship Id="rId5" Type="http://schemas.openxmlformats.org/officeDocument/2006/relationships/image" Target="../media/image28.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8.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9.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30.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tags" Target="../tags/tag31.xml"/><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32.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33.xml"/><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34.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35.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6.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tags" Target="../tags/tag37.xml"/><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8.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9.xml"/><Relationship Id="rId5" Type="http://schemas.openxmlformats.org/officeDocument/2006/relationships/image" Target="../media/image42.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40.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4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4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43.xml"/><Relationship Id="rId6" Type="http://schemas.openxmlformats.org/officeDocument/2006/relationships/image" Target="../media/image44.png"/><Relationship Id="rId5" Type="http://schemas.microsoft.com/office/2007/relationships/hdphoto" Target="../media/hdphoto1.wdp"/><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44.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50.png"/><Relationship Id="rId2" Type="http://schemas.openxmlformats.org/officeDocument/2006/relationships/slideLayout" Target="../slideLayouts/slideLayout4.xml"/><Relationship Id="rId1" Type="http://schemas.openxmlformats.org/officeDocument/2006/relationships/tags" Target="../tags/tag45.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8.xml"/><Relationship Id="rId1" Type="http://schemas.openxmlformats.org/officeDocument/2006/relationships/tags" Target="../tags/tag4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47.xml"/><Relationship Id="rId5" Type="http://schemas.openxmlformats.org/officeDocument/2006/relationships/image" Target="../media/image53.png"/><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4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49.xml"/><Relationship Id="rId4" Type="http://schemas.openxmlformats.org/officeDocument/2006/relationships/image" Target="../media/image55.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50.xml"/><Relationship Id="rId5" Type="http://schemas.openxmlformats.org/officeDocument/2006/relationships/image" Target="../media/image50.png"/><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51.xml"/><Relationship Id="rId6" Type="http://schemas.openxmlformats.org/officeDocument/2006/relationships/image" Target="../media/image26.png"/><Relationship Id="rId5" Type="http://schemas.openxmlformats.org/officeDocument/2006/relationships/image" Target="../media/image56.png"/><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52.xml"/><Relationship Id="rId5" Type="http://schemas.openxmlformats.org/officeDocument/2006/relationships/image" Target="../media/image48.png"/><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8.xml"/><Relationship Id="rId1" Type="http://schemas.openxmlformats.org/officeDocument/2006/relationships/tags" Target="../tags/tag5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54.xml"/><Relationship Id="rId5" Type="http://schemas.openxmlformats.org/officeDocument/2006/relationships/image" Target="../media/image58.gif"/><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19.xml"/><Relationship Id="rId6" Type="http://schemas.openxmlformats.org/officeDocument/2006/relationships/image" Target="../media/image15.gif"/><Relationship Id="rId5" Type="http://schemas.openxmlformats.org/officeDocument/2006/relationships/image" Target="../media/image14.png"/><Relationship Id="rId4" Type="http://schemas.openxmlformats.org/officeDocument/2006/relationships/image" Target="../media/image13.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55.xml"/><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56.xml"/><Relationship Id="rId4" Type="http://schemas.openxmlformats.org/officeDocument/2006/relationships/image" Target="../media/image59.jpe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8.xml"/><Relationship Id="rId1" Type="http://schemas.openxmlformats.org/officeDocument/2006/relationships/tags" Target="../tags/tag57.xml"/><Relationship Id="rId5" Type="http://schemas.openxmlformats.org/officeDocument/2006/relationships/image" Target="../media/image61.png"/><Relationship Id="rId4" Type="http://schemas.openxmlformats.org/officeDocument/2006/relationships/image" Target="../media/image60.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tags" Target="../tags/tag58.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59.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60.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tags" Target="../tags/tag61.xml"/><Relationship Id="rId5" Type="http://schemas.openxmlformats.org/officeDocument/2006/relationships/image" Target="../media/image63.gif"/><Relationship Id="rId4" Type="http://schemas.openxmlformats.org/officeDocument/2006/relationships/image" Target="../media/image62.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xml"/><Relationship Id="rId1" Type="http://schemas.openxmlformats.org/officeDocument/2006/relationships/tags" Target="../tags/tag6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tags" Target="../tags/tag63.xml"/><Relationship Id="rId4" Type="http://schemas.openxmlformats.org/officeDocument/2006/relationships/image" Target="../media/image6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7.xml"/><Relationship Id="rId7" Type="http://schemas.openxmlformats.org/officeDocument/2006/relationships/image" Target="../media/image23.png"/><Relationship Id="rId2" Type="http://schemas.openxmlformats.org/officeDocument/2006/relationships/slideLayout" Target="../slideLayouts/slideLayout8.xml"/><Relationship Id="rId1" Type="http://schemas.openxmlformats.org/officeDocument/2006/relationships/tags" Target="../tags/tag2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3.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4.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Managing Tables Using DML </a:t>
            </a:r>
            <a:br>
              <a:rPr lang="en-US" altLang="en-US" dirty="0">
                <a:latin typeface="+mj-lt"/>
                <a:cs typeface="Oracle Sans" panose="020B0503020204020204" pitchFamily="34" charset="0"/>
              </a:rPr>
            </a:br>
            <a:r>
              <a:rPr lang="en-US" altLang="en-US" dirty="0">
                <a:latin typeface="+mj-lt"/>
                <a:cs typeface="Oracle Sans" panose="020B0503020204020204" pitchFamily="34" charset="0"/>
              </a:rPr>
              <a:t>Statements in Oracle</a:t>
            </a:r>
          </a:p>
        </p:txBody>
      </p:sp>
      <p:sp>
        <p:nvSpPr>
          <p:cNvPr id="4" name="Subtitle 3">
            <a:extLst>
              <a:ext uri="{FF2B5EF4-FFF2-40B4-BE49-F238E27FC236}">
                <a16:creationId xmlns:a16="http://schemas.microsoft.com/office/drawing/2014/main" xmlns="" id="{265AB794-B85B-439C-8AF2-7AD73FFF4B58}"/>
              </a:ext>
            </a:extLst>
          </p:cNvPr>
          <p:cNvSpPr>
            <a:spLocks noGrp="1"/>
          </p:cNvSpPr>
          <p:nvPr>
            <p:ph type="subTitle" idx="1"/>
          </p:nvPr>
        </p:nvSpPr>
        <p:spPr/>
        <p:txBody>
          <a:bodyPr/>
          <a:lstStyle/>
          <a:p>
            <a:endParaRPr lang="en-IN" dirty="0"/>
          </a:p>
        </p:txBody>
      </p:sp>
    </p:spTree>
    <p:custDataLst>
      <p:tags r:id="rId1"/>
    </p:custDataLst>
    <p:extLst>
      <p:ext uri="{BB962C8B-B14F-4D97-AF65-F5344CB8AC3E}">
        <p14:creationId xmlns:p14="http://schemas.microsoft.com/office/powerpoint/2010/main" val="3267955476"/>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8" name="Rectangle 1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Inserting Rows with Null Values</a:t>
            </a:r>
          </a:p>
        </p:txBody>
      </p:sp>
      <p:sp>
        <p:nvSpPr>
          <p:cNvPr id="20489" name="Rectangle 14"/>
          <p:cNvSpPr>
            <a:spLocks noGrp="1" noChangeArrowheads="1"/>
          </p:cNvSpPr>
          <p:nvPr>
            <p:ph idx="1"/>
          </p:nvPr>
        </p:nvSpPr>
        <p:spPr>
          <a:xfrm>
            <a:off x="933451" y="2272710"/>
            <a:ext cx="16421100" cy="378628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Implicit method: Omit the column from the column list.</a:t>
            </a:r>
          </a:p>
          <a:p>
            <a:pPr lvl="1">
              <a:spcBef>
                <a:spcPts val="20000"/>
              </a:spcBef>
            </a:pPr>
            <a:r>
              <a:rPr lang="en-US" altLang="en-US" dirty="0">
                <a:latin typeface="+mn-lt"/>
                <a:cs typeface="Oracle Sans" panose="020B0503020204020204" pitchFamily="34" charset="0"/>
              </a:rPr>
              <a:t>Explicit method: Specify the </a:t>
            </a:r>
            <a:r>
              <a:rPr lang="en-US" altLang="en-US" dirty="0">
                <a:latin typeface="Courier New" panose="02070309020205020404" pitchFamily="49" charset="0"/>
                <a:cs typeface="Courier New" panose="02070309020205020404" pitchFamily="49" charset="0"/>
              </a:rPr>
              <a:t>NULL</a:t>
            </a:r>
            <a:r>
              <a:rPr lang="en-US" altLang="en-US" dirty="0">
                <a:latin typeface="+mn-lt"/>
                <a:cs typeface="Oracle Sans" panose="020B0503020204020204" pitchFamily="34" charset="0"/>
              </a:rPr>
              <a:t> keyword in the </a:t>
            </a:r>
            <a:r>
              <a:rPr lang="en-US" altLang="en-US" dirty="0">
                <a:latin typeface="Courier New" panose="02070309020205020404" pitchFamily="49" charset="0"/>
                <a:cs typeface="Courier New" panose="02070309020205020404" pitchFamily="49" charset="0"/>
              </a:rPr>
              <a:t>VALUES</a:t>
            </a:r>
            <a:r>
              <a:rPr lang="en-US" altLang="en-US" dirty="0">
                <a:latin typeface="+mn-lt"/>
                <a:cs typeface="Oracle Sans" panose="020B0503020204020204" pitchFamily="34" charset="0"/>
              </a:rPr>
              <a:t> list.</a:t>
            </a:r>
          </a:p>
        </p:txBody>
      </p:sp>
      <p:sp>
        <p:nvSpPr>
          <p:cNvPr id="11" name="Content Placeholder 2"/>
          <p:cNvSpPr txBox="1">
            <a:spLocks/>
          </p:cNvSpPr>
          <p:nvPr/>
        </p:nvSpPr>
        <p:spPr bwMode="gray">
          <a:xfrm>
            <a:off x="1600200" y="6424469"/>
            <a:ext cx="12096750" cy="104450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INSERT INTO	departments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VALUES		(100, 'Finance', NULL, NULL);</a:t>
            </a:r>
          </a:p>
          <a:p>
            <a:pPr eaLnBrk="1" hangingPunct="1">
              <a:defRPr/>
            </a:pPr>
            <a:endParaRPr lang="en-US" altLang="en-US" b="1" dirty="0">
              <a:solidFill>
                <a:schemeClr val="tx1">
                  <a:lumMod val="75000"/>
                </a:schemeClr>
              </a:solidFill>
              <a:latin typeface="Courier New" panose="02070309020205020404" pitchFamily="49" charset="0"/>
              <a:cs typeface="Oracle Sans" panose="020B0503020204020204" pitchFamily="34" charset="0"/>
            </a:endParaRPr>
          </a:p>
        </p:txBody>
      </p:sp>
      <p:sp>
        <p:nvSpPr>
          <p:cNvPr id="20490" name="Rectangle 7"/>
          <p:cNvSpPr>
            <a:spLocks noChangeArrowheads="1"/>
          </p:cNvSpPr>
          <p:nvPr/>
        </p:nvSpPr>
        <p:spPr bwMode="gray">
          <a:xfrm>
            <a:off x="5831633" y="6863757"/>
            <a:ext cx="748237" cy="295968"/>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12" name="Picture 5"/>
          <p:cNvPicPr>
            <a:picLocks noChangeAspect="1" noChangeArrowheads="1"/>
          </p:cNvPicPr>
          <p:nvPr/>
        </p:nvPicPr>
        <p:blipFill>
          <a:blip r:embed="rId4" cstate="print"/>
          <a:srcRect/>
          <a:stretch>
            <a:fillRect/>
          </a:stretch>
        </p:blipFill>
        <p:spPr bwMode="auto">
          <a:xfrm>
            <a:off x="1828800" y="7453171"/>
            <a:ext cx="1828800" cy="437093"/>
          </a:xfrm>
          <a:prstGeom prst="rect">
            <a:avLst/>
          </a:prstGeom>
          <a:noFill/>
          <a:ln w="15875">
            <a:solidFill>
              <a:schemeClr val="tx1"/>
            </a:solidFill>
            <a:miter lim="800000"/>
            <a:headEnd/>
            <a:tailEnd/>
          </a:ln>
        </p:spPr>
      </p:pic>
      <p:grpSp>
        <p:nvGrpSpPr>
          <p:cNvPr id="2" name="Group 1"/>
          <p:cNvGrpSpPr/>
          <p:nvPr/>
        </p:nvGrpSpPr>
        <p:grpSpPr>
          <a:xfrm>
            <a:off x="1600200" y="3069006"/>
            <a:ext cx="12096750" cy="1896278"/>
            <a:chOff x="2062162" y="1922811"/>
            <a:chExt cx="8064500" cy="1264185"/>
          </a:xfrm>
        </p:grpSpPr>
        <p:sp>
          <p:nvSpPr>
            <p:cNvPr id="10" name="Content Placeholder 2"/>
            <p:cNvSpPr txBox="1">
              <a:spLocks/>
            </p:cNvSpPr>
            <p:nvPr/>
          </p:nvSpPr>
          <p:spPr bwMode="gray">
            <a:xfrm>
              <a:off x="2062162" y="1922811"/>
              <a:ext cx="8064500"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INSERT INTO	departments (department_id,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department_name)</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VALUES		(30, 'Purchasing');</a:t>
              </a:r>
            </a:p>
            <a:p>
              <a:pPr eaLnBrk="1" hangingPunct="1">
                <a:defRPr/>
              </a:pPr>
              <a:endParaRPr lang="en-US" altLang="en-US" b="1" dirty="0">
                <a:solidFill>
                  <a:schemeClr val="tx1">
                    <a:lumMod val="75000"/>
                  </a:schemeClr>
                </a:solidFill>
                <a:latin typeface="Courier New" panose="02070309020205020404" pitchFamily="49" charset="0"/>
                <a:cs typeface="Oracle Sans" panose="020B0503020204020204" pitchFamily="34" charset="0"/>
              </a:endParaRPr>
            </a:p>
          </p:txBody>
        </p:sp>
        <p:pic>
          <p:nvPicPr>
            <p:cNvPr id="13" name="Picture 5"/>
            <p:cNvPicPr>
              <a:picLocks noChangeAspect="1" noChangeArrowheads="1"/>
            </p:cNvPicPr>
            <p:nvPr/>
          </p:nvPicPr>
          <p:blipFill>
            <a:blip r:embed="rId4" cstate="print"/>
            <a:srcRect/>
            <a:stretch>
              <a:fillRect/>
            </a:stretch>
          </p:blipFill>
          <p:spPr bwMode="auto">
            <a:xfrm>
              <a:off x="2208212" y="2895601"/>
              <a:ext cx="1219200" cy="291395"/>
            </a:xfrm>
            <a:prstGeom prst="rect">
              <a:avLst/>
            </a:prstGeom>
            <a:noFill/>
            <a:ln w="15875">
              <a:solidFill>
                <a:schemeClr val="tx1"/>
              </a:solidFill>
              <a:miter lim="800000"/>
              <a:headEnd/>
              <a:tailEnd/>
            </a:ln>
          </p:spPr>
        </p:pic>
      </p:grpSp>
      <p:sp>
        <p:nvSpPr>
          <p:cNvPr id="14" name="Rectangle 7">
            <a:extLst>
              <a:ext uri="{FF2B5EF4-FFF2-40B4-BE49-F238E27FC236}">
                <a16:creationId xmlns:a16="http://schemas.microsoft.com/office/drawing/2014/main" xmlns="" id="{E64528D6-6E6A-4B2E-83A0-DA069F3F03A5}"/>
              </a:ext>
            </a:extLst>
          </p:cNvPr>
          <p:cNvSpPr>
            <a:spLocks noChangeArrowheads="1"/>
          </p:cNvSpPr>
          <p:nvPr/>
        </p:nvSpPr>
        <p:spPr bwMode="gray">
          <a:xfrm>
            <a:off x="6664118" y="6863757"/>
            <a:ext cx="872062" cy="295968"/>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667721061"/>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itle 2"/>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Inserting Special Values</a:t>
            </a:r>
          </a:p>
        </p:txBody>
      </p:sp>
      <p:sp>
        <p:nvSpPr>
          <p:cNvPr id="22534" name="Content Placeholder 3"/>
          <p:cNvSpPr>
            <a:spLocks noGrp="1"/>
          </p:cNvSpPr>
          <p:nvPr>
            <p:ph idx="1"/>
          </p:nvPr>
        </p:nvSpPr>
        <p:spPr>
          <a:xfrm>
            <a:off x="933451" y="2272710"/>
            <a:ext cx="16421100" cy="5955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The </a:t>
            </a:r>
            <a:r>
              <a:rPr lang="en-US" altLang="en-US" dirty="0">
                <a:latin typeface="Courier New" panose="02070309020205020404" pitchFamily="49" charset="0"/>
                <a:cs typeface="Courier New" panose="02070309020205020404" pitchFamily="49" charset="0"/>
              </a:rPr>
              <a:t>CURRENT_DATE</a:t>
            </a:r>
            <a:r>
              <a:rPr lang="en-US" altLang="en-US" dirty="0">
                <a:latin typeface="+mn-lt"/>
                <a:cs typeface="Oracle Sans" panose="020B0503020204020204" pitchFamily="34" charset="0"/>
              </a:rPr>
              <a:t> function records the current date and time in Oracle.</a:t>
            </a:r>
          </a:p>
        </p:txBody>
      </p:sp>
      <p:grpSp>
        <p:nvGrpSpPr>
          <p:cNvPr id="5" name="Group 4">
            <a:extLst>
              <a:ext uri="{FF2B5EF4-FFF2-40B4-BE49-F238E27FC236}">
                <a16:creationId xmlns:a16="http://schemas.microsoft.com/office/drawing/2014/main" xmlns="" id="{FA0D292F-CF72-44A2-82DD-748CDC95D75F}"/>
              </a:ext>
            </a:extLst>
          </p:cNvPr>
          <p:cNvGrpSpPr/>
          <p:nvPr/>
        </p:nvGrpSpPr>
        <p:grpSpPr>
          <a:xfrm>
            <a:off x="3095625" y="3350263"/>
            <a:ext cx="12096750" cy="5322361"/>
            <a:chOff x="3095625" y="3350263"/>
            <a:chExt cx="12096750" cy="5322361"/>
          </a:xfrm>
        </p:grpSpPr>
        <p:sp>
          <p:nvSpPr>
            <p:cNvPr id="8" name="Content Placeholder 2"/>
            <p:cNvSpPr txBox="1">
              <a:spLocks/>
            </p:cNvSpPr>
            <p:nvPr/>
          </p:nvSpPr>
          <p:spPr bwMode="gray">
            <a:xfrm>
              <a:off x="3095625" y="3350263"/>
              <a:ext cx="12096750" cy="373037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INSERT INTO employees (employee_id,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first_name, last_name,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email, phone_number,</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hire_date, job_id, salary,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commission_pct, manager_id,</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department_id)</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VALUES		   (113,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'Louis', 'Popp',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'LPOPP', '515.124.4567',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CURRENT_DATE, 'AC_ACCOUNT', 6900,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NULL, 205, 110);</a:t>
              </a:r>
            </a:p>
            <a:p>
              <a:pPr eaLnBrk="1" hangingPunct="1">
                <a:defRPr/>
              </a:pPr>
              <a:endParaRPr lang="en-US" altLang="en-US" b="1" dirty="0">
                <a:solidFill>
                  <a:schemeClr val="tx1">
                    <a:lumMod val="75000"/>
                  </a:schemeClr>
                </a:solidFill>
                <a:latin typeface="Courier New" panose="02070309020205020404" pitchFamily="49" charset="0"/>
                <a:cs typeface="Oracle Sans" panose="020B0503020204020204" pitchFamily="34" charset="0"/>
              </a:endParaRPr>
            </a:p>
          </p:txBody>
        </p:sp>
        <p:sp>
          <p:nvSpPr>
            <p:cNvPr id="22535" name="Rectangle 5"/>
            <p:cNvSpPr>
              <a:spLocks noChangeArrowheads="1"/>
            </p:cNvSpPr>
            <p:nvPr/>
          </p:nvSpPr>
          <p:spPr bwMode="gray">
            <a:xfrm>
              <a:off x="5615608" y="4423420"/>
              <a:ext cx="1398270" cy="360040"/>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9" name="Picture 5"/>
            <p:cNvPicPr>
              <a:picLocks noChangeAspect="1" noChangeArrowheads="1"/>
            </p:cNvPicPr>
            <p:nvPr/>
          </p:nvPicPr>
          <p:blipFill>
            <a:blip r:embed="rId4" cstate="print"/>
            <a:srcRect/>
            <a:stretch>
              <a:fillRect/>
            </a:stretch>
          </p:blipFill>
          <p:spPr bwMode="auto">
            <a:xfrm>
              <a:off x="3314700" y="8235531"/>
              <a:ext cx="1828800" cy="437093"/>
            </a:xfrm>
            <a:prstGeom prst="rect">
              <a:avLst/>
            </a:prstGeom>
            <a:noFill/>
            <a:ln w="15875">
              <a:solidFill>
                <a:schemeClr val="tx1"/>
              </a:solidFill>
              <a:miter lim="800000"/>
              <a:headEnd/>
              <a:tailEnd/>
            </a:ln>
          </p:spPr>
        </p:pic>
        <p:sp>
          <p:nvSpPr>
            <p:cNvPr id="11" name="Rectangle 5">
              <a:extLst>
                <a:ext uri="{FF2B5EF4-FFF2-40B4-BE49-F238E27FC236}">
                  <a16:creationId xmlns:a16="http://schemas.microsoft.com/office/drawing/2014/main" xmlns="" id="{C556EA1C-AB31-4424-80E9-477DDBA54952}"/>
                </a:ext>
              </a:extLst>
            </p:cNvPr>
            <p:cNvSpPr>
              <a:spLocks noChangeArrowheads="1"/>
            </p:cNvSpPr>
            <p:nvPr/>
          </p:nvSpPr>
          <p:spPr bwMode="gray">
            <a:xfrm>
              <a:off x="5615608" y="6079604"/>
              <a:ext cx="1800200" cy="360040"/>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1090715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Inserting Specific Date and Time Values</a:t>
            </a:r>
          </a:p>
        </p:txBody>
      </p:sp>
      <p:sp>
        <p:nvSpPr>
          <p:cNvPr id="24582" name="Rectangle 9"/>
          <p:cNvSpPr>
            <a:spLocks noGrp="1" noChangeArrowheads="1"/>
          </p:cNvSpPr>
          <p:nvPr>
            <p:ph idx="1"/>
          </p:nvPr>
        </p:nvSpPr>
        <p:spPr>
          <a:xfrm>
            <a:off x="933451" y="2272710"/>
            <a:ext cx="16421100" cy="494045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Add a new employee.</a:t>
            </a:r>
          </a:p>
          <a:p>
            <a:pPr lvl="1">
              <a:spcBef>
                <a:spcPts val="30000"/>
              </a:spcBef>
            </a:pPr>
            <a:r>
              <a:rPr lang="en-US" altLang="en-US" dirty="0">
                <a:latin typeface="+mn-lt"/>
                <a:cs typeface="Oracle Sans" panose="020B0503020204020204" pitchFamily="34" charset="0"/>
              </a:rPr>
              <a:t>Verify your addition.</a:t>
            </a:r>
          </a:p>
        </p:txBody>
      </p:sp>
      <p:grpSp>
        <p:nvGrpSpPr>
          <p:cNvPr id="6" name="Group 5">
            <a:extLst>
              <a:ext uri="{FF2B5EF4-FFF2-40B4-BE49-F238E27FC236}">
                <a16:creationId xmlns:a16="http://schemas.microsoft.com/office/drawing/2014/main" xmlns="" id="{9B485C9D-5567-419F-82FE-881F0D984B72}"/>
              </a:ext>
            </a:extLst>
          </p:cNvPr>
          <p:cNvGrpSpPr/>
          <p:nvPr/>
        </p:nvGrpSpPr>
        <p:grpSpPr>
          <a:xfrm>
            <a:off x="1485900" y="3101569"/>
            <a:ext cx="12096750" cy="3188426"/>
            <a:chOff x="1485900" y="3101569"/>
            <a:chExt cx="12096750" cy="3188426"/>
          </a:xfrm>
        </p:grpSpPr>
        <p:sp>
          <p:nvSpPr>
            <p:cNvPr id="9" name="Content Placeholder 2"/>
            <p:cNvSpPr txBox="1">
              <a:spLocks/>
            </p:cNvSpPr>
            <p:nvPr/>
          </p:nvSpPr>
          <p:spPr bwMode="gray">
            <a:xfrm>
              <a:off x="1485900" y="3101569"/>
              <a:ext cx="12096750" cy="223822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INSERT INTO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VALUES      (114,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'Den', 'Raphealy',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'DRAPHEAL', '515.127.4561',</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TO_DATE('FEB 3, 2016', 'MON DD, YYYY'),</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'SA_REP', 11000, 0.2, 100, 70);</a:t>
              </a:r>
            </a:p>
            <a:p>
              <a:pPr eaLnBrk="1" hangingPunct="1">
                <a:defRPr/>
              </a:pPr>
              <a:endParaRPr lang="en-US" altLang="en-US" b="1" dirty="0">
                <a:solidFill>
                  <a:schemeClr val="tx1">
                    <a:lumMod val="75000"/>
                  </a:schemeClr>
                </a:solidFill>
                <a:latin typeface="Courier New" panose="02070309020205020404" pitchFamily="49" charset="0"/>
                <a:cs typeface="Oracle Sans" panose="020B0503020204020204" pitchFamily="34" charset="0"/>
              </a:endParaRPr>
            </a:p>
          </p:txBody>
        </p:sp>
        <p:sp>
          <p:nvSpPr>
            <p:cNvPr id="24583" name="Rectangle 7"/>
            <p:cNvSpPr>
              <a:spLocks noChangeArrowheads="1"/>
            </p:cNvSpPr>
            <p:nvPr/>
          </p:nvSpPr>
          <p:spPr bwMode="gray">
            <a:xfrm>
              <a:off x="3390900" y="4351412"/>
              <a:ext cx="5429250" cy="320781"/>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10" name="Picture 5"/>
            <p:cNvPicPr>
              <a:picLocks noChangeAspect="1" noChangeArrowheads="1"/>
            </p:cNvPicPr>
            <p:nvPr/>
          </p:nvPicPr>
          <p:blipFill>
            <a:blip r:embed="rId4" cstate="print"/>
            <a:srcRect/>
            <a:stretch>
              <a:fillRect/>
            </a:stretch>
          </p:blipFill>
          <p:spPr bwMode="auto">
            <a:xfrm>
              <a:off x="1712120" y="5852902"/>
              <a:ext cx="1828800" cy="437093"/>
            </a:xfrm>
            <a:prstGeom prst="rect">
              <a:avLst/>
            </a:prstGeom>
            <a:noFill/>
            <a:ln w="15875">
              <a:solidFill>
                <a:schemeClr val="tx1"/>
              </a:solidFill>
              <a:miter lim="800000"/>
              <a:headEnd/>
              <a:tailEnd/>
            </a:ln>
          </p:spPr>
        </p:pic>
      </p:grpSp>
      <p:pic>
        <p:nvPicPr>
          <p:cNvPr id="3" name="Picture 2"/>
          <p:cNvPicPr>
            <a:picLocks noChangeAspect="1"/>
          </p:cNvPicPr>
          <p:nvPr/>
        </p:nvPicPr>
        <p:blipFill>
          <a:blip r:embed="rId5"/>
          <a:stretch>
            <a:fillRect/>
          </a:stretch>
        </p:blipFill>
        <p:spPr>
          <a:xfrm>
            <a:off x="1485900" y="7519503"/>
            <a:ext cx="14138952" cy="676712"/>
          </a:xfrm>
          <a:prstGeom prst="rect">
            <a:avLst/>
          </a:prstGeom>
        </p:spPr>
      </p:pic>
    </p:spTree>
    <p:custDataLst>
      <p:tags r:id="rId1"/>
    </p:custDataLst>
    <p:extLst>
      <p:ext uri="{BB962C8B-B14F-4D97-AF65-F5344CB8AC3E}">
        <p14:creationId xmlns:p14="http://schemas.microsoft.com/office/powerpoint/2010/main" val="1111584900"/>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1600200" y="4309580"/>
            <a:ext cx="14096528" cy="154188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spcBef>
                <a:spcPct val="25000"/>
              </a:spcBef>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INSERT INTO departments </a:t>
            </a:r>
          </a:p>
          <a:p>
            <a:pPr eaLnBrk="1" hangingPunct="1">
              <a:spcBef>
                <a:spcPct val="25000"/>
              </a:spcBef>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(department_id, department_name, location_id)</a:t>
            </a:r>
          </a:p>
          <a:p>
            <a:pPr eaLnBrk="1" hangingPunct="1">
              <a:spcBef>
                <a:spcPct val="25000"/>
              </a:spcBef>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VALUES     (&amp;department_id, '&amp;department_name',&amp;location);</a:t>
            </a:r>
          </a:p>
        </p:txBody>
      </p:sp>
      <p:sp>
        <p:nvSpPr>
          <p:cNvPr id="8" name="Rectangle 5"/>
          <p:cNvSpPr>
            <a:spLocks noChangeArrowheads="1"/>
          </p:cNvSpPr>
          <p:nvPr/>
        </p:nvSpPr>
        <p:spPr bwMode="gray">
          <a:xfrm>
            <a:off x="3759200" y="5424006"/>
            <a:ext cx="2886870" cy="382434"/>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altLang="en-US" sz="3600" dirty="0">
              <a:solidFill>
                <a:schemeClr val="hlink"/>
              </a:solidFill>
              <a:latin typeface="Times New Roman" pitchFamily="18" charset="0"/>
              <a:cs typeface="Oracle Sans" panose="020B0503020204020204" pitchFamily="34" charset="0"/>
            </a:endParaRPr>
          </a:p>
        </p:txBody>
      </p:sp>
      <p:pic>
        <p:nvPicPr>
          <p:cNvPr id="11" name="Picture 10"/>
          <p:cNvPicPr>
            <a:picLocks noChangeAspect="1"/>
          </p:cNvPicPr>
          <p:nvPr/>
        </p:nvPicPr>
        <p:blipFill>
          <a:blip r:embed="rId4"/>
          <a:stretch>
            <a:fillRect/>
          </a:stretch>
        </p:blipFill>
        <p:spPr>
          <a:xfrm>
            <a:off x="1476799" y="6699690"/>
            <a:ext cx="3876251" cy="2254274"/>
          </a:xfrm>
          <a:prstGeom prst="rect">
            <a:avLst/>
          </a:prstGeom>
        </p:spPr>
      </p:pic>
      <p:pic>
        <p:nvPicPr>
          <p:cNvPr id="12" name="Picture 11"/>
          <p:cNvPicPr>
            <a:picLocks noChangeAspect="1"/>
          </p:cNvPicPr>
          <p:nvPr/>
        </p:nvPicPr>
        <p:blipFill>
          <a:blip r:embed="rId5"/>
          <a:stretch>
            <a:fillRect/>
          </a:stretch>
        </p:blipFill>
        <p:spPr>
          <a:xfrm>
            <a:off x="5685284" y="6699690"/>
            <a:ext cx="3886200" cy="2254274"/>
          </a:xfrm>
          <a:prstGeom prst="rect">
            <a:avLst/>
          </a:prstGeom>
        </p:spPr>
      </p:pic>
      <p:pic>
        <p:nvPicPr>
          <p:cNvPr id="13" name="Picture 12"/>
          <p:cNvPicPr>
            <a:picLocks noChangeAspect="1"/>
          </p:cNvPicPr>
          <p:nvPr/>
        </p:nvPicPr>
        <p:blipFill>
          <a:blip r:embed="rId6"/>
          <a:stretch>
            <a:fillRect/>
          </a:stretch>
        </p:blipFill>
        <p:spPr>
          <a:xfrm>
            <a:off x="9903717" y="6699690"/>
            <a:ext cx="3886203" cy="2254274"/>
          </a:xfrm>
          <a:prstGeom prst="rect">
            <a:avLst/>
          </a:prstGeom>
        </p:spPr>
      </p:pic>
      <p:sp>
        <p:nvSpPr>
          <p:cNvPr id="2" name="Title 1">
            <a:extLst>
              <a:ext uri="{FF2B5EF4-FFF2-40B4-BE49-F238E27FC236}">
                <a16:creationId xmlns:a16="http://schemas.microsoft.com/office/drawing/2014/main" xmlns="" id="{A11F14D5-B742-4340-9C40-C673B0280849}"/>
              </a:ext>
            </a:extLst>
          </p:cNvPr>
          <p:cNvSpPr>
            <a:spLocks noGrp="1"/>
          </p:cNvSpPr>
          <p:nvPr>
            <p:ph type="title"/>
          </p:nvPr>
        </p:nvSpPr>
        <p:spPr/>
        <p:txBody>
          <a:bodyPr/>
          <a:lstStyle/>
          <a:p>
            <a:r>
              <a:rPr lang="en-IN" dirty="0"/>
              <a:t>Creating a Script</a:t>
            </a:r>
          </a:p>
        </p:txBody>
      </p:sp>
      <p:sp>
        <p:nvSpPr>
          <p:cNvPr id="3" name="Content Placeholder 2">
            <a:extLst>
              <a:ext uri="{FF2B5EF4-FFF2-40B4-BE49-F238E27FC236}">
                <a16:creationId xmlns:a16="http://schemas.microsoft.com/office/drawing/2014/main" xmlns="" id="{42003359-C97D-4E71-9F03-3B49FD585E6A}"/>
              </a:ext>
            </a:extLst>
          </p:cNvPr>
          <p:cNvSpPr>
            <a:spLocks noGrp="1"/>
          </p:cNvSpPr>
          <p:nvPr>
            <p:ph idx="1"/>
          </p:nvPr>
        </p:nvSpPr>
        <p:spPr>
          <a:xfrm>
            <a:off x="933451" y="2272710"/>
            <a:ext cx="16421100" cy="1351584"/>
          </a:xfrm>
        </p:spPr>
        <p:txBody>
          <a:bodyPr/>
          <a:lstStyle/>
          <a:p>
            <a:pPr lvl="1"/>
            <a:r>
              <a:rPr lang="en-US" altLang="en-US" dirty="0">
                <a:latin typeface="+mn-lt"/>
              </a:rPr>
              <a:t>Use the </a:t>
            </a:r>
            <a:r>
              <a:rPr lang="en-US" altLang="en-US" dirty="0">
                <a:latin typeface="Courier New" panose="02070309020205020404" pitchFamily="49" charset="0"/>
                <a:cs typeface="Courier New" panose="02070309020205020404" pitchFamily="49" charset="0"/>
              </a:rPr>
              <a:t>&amp;</a:t>
            </a:r>
            <a:r>
              <a:rPr lang="en-US" altLang="en-US" dirty="0">
                <a:latin typeface="+mn-lt"/>
              </a:rPr>
              <a:t> substitution in a SQL statement to prompt for values.</a:t>
            </a:r>
          </a:p>
          <a:p>
            <a:pPr lvl="1"/>
            <a:r>
              <a:rPr lang="en-US" altLang="en-US" dirty="0">
                <a:latin typeface="Courier New" panose="02070309020205020404" pitchFamily="49" charset="0"/>
                <a:cs typeface="Courier New" panose="02070309020205020404" pitchFamily="49" charset="0"/>
              </a:rPr>
              <a:t>&amp;</a:t>
            </a:r>
            <a:r>
              <a:rPr lang="en-US" altLang="en-US" dirty="0">
                <a:latin typeface="+mn-lt"/>
              </a:rPr>
              <a:t> is a placeholder for the variable value.</a:t>
            </a:r>
          </a:p>
        </p:txBody>
      </p:sp>
      <p:sp>
        <p:nvSpPr>
          <p:cNvPr id="14" name="Rectangle 5">
            <a:extLst>
              <a:ext uri="{FF2B5EF4-FFF2-40B4-BE49-F238E27FC236}">
                <a16:creationId xmlns:a16="http://schemas.microsoft.com/office/drawing/2014/main" xmlns="" id="{7E8BC278-E76B-4AC8-B6FB-B5B87EA8EB64}"/>
              </a:ext>
            </a:extLst>
          </p:cNvPr>
          <p:cNvSpPr>
            <a:spLocks noChangeArrowheads="1"/>
          </p:cNvSpPr>
          <p:nvPr/>
        </p:nvSpPr>
        <p:spPr bwMode="gray">
          <a:xfrm>
            <a:off x="6868160" y="5424006"/>
            <a:ext cx="3211944" cy="382434"/>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altLang="en-US" sz="3600" dirty="0">
              <a:solidFill>
                <a:schemeClr val="hlink"/>
              </a:solidFill>
              <a:latin typeface="Times New Roman" pitchFamily="18" charset="0"/>
              <a:cs typeface="Oracle Sans" panose="020B0503020204020204" pitchFamily="34" charset="0"/>
            </a:endParaRPr>
          </a:p>
        </p:txBody>
      </p:sp>
      <p:sp>
        <p:nvSpPr>
          <p:cNvPr id="15" name="Rectangle 5">
            <a:extLst>
              <a:ext uri="{FF2B5EF4-FFF2-40B4-BE49-F238E27FC236}">
                <a16:creationId xmlns:a16="http://schemas.microsoft.com/office/drawing/2014/main" xmlns="" id="{3EDBB90C-B139-42F7-B911-5E5ACEC07A3C}"/>
              </a:ext>
            </a:extLst>
          </p:cNvPr>
          <p:cNvSpPr>
            <a:spLocks noChangeArrowheads="1"/>
          </p:cNvSpPr>
          <p:nvPr/>
        </p:nvSpPr>
        <p:spPr bwMode="gray">
          <a:xfrm>
            <a:off x="10160000" y="5424006"/>
            <a:ext cx="2224360" cy="382434"/>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altLang="en-US" sz="3600" dirty="0">
              <a:solidFill>
                <a:schemeClr val="hlink"/>
              </a:solidFill>
              <a:latin typeface="Times New Roman" pitchFamily="18"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264412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Copying Rows from Another Table</a:t>
            </a:r>
          </a:p>
        </p:txBody>
      </p:sp>
      <p:sp>
        <p:nvSpPr>
          <p:cNvPr id="28678" name="Rectangle 7"/>
          <p:cNvSpPr>
            <a:spLocks noGrp="1" noChangeArrowheads="1"/>
          </p:cNvSpPr>
          <p:nvPr>
            <p:ph idx="1"/>
          </p:nvPr>
        </p:nvSpPr>
        <p:spPr>
          <a:xfrm>
            <a:off x="933451" y="2272710"/>
            <a:ext cx="16421100" cy="592373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Write your </a:t>
            </a:r>
            <a:r>
              <a:rPr lang="en-US" altLang="en-US" dirty="0">
                <a:latin typeface="Courier New" panose="02070309020205020404" pitchFamily="49" charset="0"/>
                <a:cs typeface="Courier New" panose="02070309020205020404" pitchFamily="49" charset="0"/>
              </a:rPr>
              <a:t>INSERT</a:t>
            </a:r>
            <a:r>
              <a:rPr lang="en-US" altLang="en-US" dirty="0">
                <a:latin typeface="+mn-lt"/>
                <a:cs typeface="Oracle Sans" panose="020B0503020204020204" pitchFamily="34" charset="0"/>
              </a:rPr>
              <a:t> statement with a subquery:</a:t>
            </a:r>
            <a:br>
              <a:rPr lang="en-US" altLang="en-US" dirty="0">
                <a:latin typeface="+mn-lt"/>
                <a:cs typeface="Oracle Sans" panose="020B0503020204020204" pitchFamily="34" charset="0"/>
              </a:rPr>
            </a:br>
            <a:endParaRPr lang="en-US" altLang="en-US" dirty="0">
              <a:latin typeface="+mn-lt"/>
              <a:cs typeface="Oracle Sans" panose="020B0503020204020204" pitchFamily="34" charset="0"/>
            </a:endParaRPr>
          </a:p>
          <a:p>
            <a:pPr lvl="1">
              <a:spcBef>
                <a:spcPts val="25000"/>
              </a:spcBef>
            </a:pPr>
            <a:r>
              <a:rPr lang="en-US" altLang="en-US" dirty="0">
                <a:latin typeface="+mn-lt"/>
                <a:cs typeface="Oracle Sans" panose="020B0503020204020204" pitchFamily="34" charset="0"/>
              </a:rPr>
              <a:t>Do not use the </a:t>
            </a:r>
            <a:r>
              <a:rPr lang="en-US" altLang="en-US" dirty="0">
                <a:latin typeface="Courier New" panose="02070309020205020404" pitchFamily="49" charset="0"/>
                <a:cs typeface="Courier New" panose="02070309020205020404" pitchFamily="49" charset="0"/>
              </a:rPr>
              <a:t>VALUES</a:t>
            </a:r>
            <a:r>
              <a:rPr lang="en-US" altLang="en-US" dirty="0">
                <a:latin typeface="+mn-lt"/>
                <a:cs typeface="Oracle Sans" panose="020B0503020204020204" pitchFamily="34" charset="0"/>
              </a:rPr>
              <a:t> clause.</a:t>
            </a:r>
          </a:p>
          <a:p>
            <a:pPr lvl="1"/>
            <a:r>
              <a:rPr lang="en-US" altLang="en-US" dirty="0">
                <a:latin typeface="+mn-lt"/>
                <a:cs typeface="Oracle Sans" panose="020B0503020204020204" pitchFamily="34" charset="0"/>
              </a:rPr>
              <a:t>Match the number of columns in the </a:t>
            </a:r>
            <a:r>
              <a:rPr lang="en-US" altLang="en-US" dirty="0">
                <a:latin typeface="Courier New" panose="02070309020205020404" pitchFamily="49" charset="0"/>
                <a:cs typeface="Courier New" panose="02070309020205020404" pitchFamily="49" charset="0"/>
              </a:rPr>
              <a:t>INSERT</a:t>
            </a:r>
            <a:r>
              <a:rPr lang="en-US" altLang="en-US" dirty="0">
                <a:latin typeface="+mn-lt"/>
                <a:cs typeface="Oracle Sans" panose="020B0503020204020204" pitchFamily="34" charset="0"/>
              </a:rPr>
              <a:t> clause to those in the subquery.</a:t>
            </a:r>
          </a:p>
          <a:p>
            <a:pPr lvl="1"/>
            <a:r>
              <a:rPr lang="en-US" altLang="en-US" dirty="0">
                <a:latin typeface="+mn-lt"/>
                <a:cs typeface="Oracle Sans" panose="020B0503020204020204" pitchFamily="34" charset="0"/>
              </a:rPr>
              <a:t>Inserts all the rows returned by the subquery in the table, </a:t>
            </a:r>
            <a:r>
              <a:rPr lang="en-US" altLang="en-US" dirty="0">
                <a:latin typeface="Courier New" panose="02070309020205020404" pitchFamily="49" charset="0"/>
                <a:cs typeface="Courier New" panose="02070309020205020404" pitchFamily="49" charset="0"/>
              </a:rPr>
              <a:t>sales_reps.</a:t>
            </a:r>
          </a:p>
        </p:txBody>
      </p:sp>
      <p:grpSp>
        <p:nvGrpSpPr>
          <p:cNvPr id="2" name="Group 1"/>
          <p:cNvGrpSpPr/>
          <p:nvPr/>
        </p:nvGrpSpPr>
        <p:grpSpPr>
          <a:xfrm>
            <a:off x="2519264" y="3415308"/>
            <a:ext cx="12096750" cy="2536656"/>
            <a:chOff x="2045525" y="5186503"/>
            <a:chExt cx="8064500" cy="1691104"/>
          </a:xfrm>
        </p:grpSpPr>
        <p:sp>
          <p:nvSpPr>
            <p:cNvPr id="7" name="Content Placeholder 2"/>
            <p:cNvSpPr txBox="1">
              <a:spLocks/>
            </p:cNvSpPr>
            <p:nvPr/>
          </p:nvSpPr>
          <p:spPr bwMode="gray">
            <a:xfrm>
              <a:off x="2045525" y="5186503"/>
              <a:ext cx="8064500" cy="169110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INSERT INTO sales_reps(id, name, salary, commission_pct)</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SELECT employee_id, last_name, salary, commission_pct</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WHERE  job_id LIKE '%REP%';</a:t>
              </a:r>
            </a:p>
            <a:p>
              <a:pPr eaLnBrk="1" hangingPunct="1">
                <a:defRPr/>
              </a:pP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p:txBody>
        </p:sp>
        <p:sp>
          <p:nvSpPr>
            <p:cNvPr id="28679" name="Rectangle 5"/>
            <p:cNvSpPr>
              <a:spLocks noChangeArrowheads="1"/>
            </p:cNvSpPr>
            <p:nvPr/>
          </p:nvSpPr>
          <p:spPr bwMode="gray">
            <a:xfrm>
              <a:off x="2380010" y="5599459"/>
              <a:ext cx="6535838" cy="736278"/>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28680" name="Picture 7"/>
            <p:cNvPicPr>
              <a:picLocks noChangeAspect="1" noChangeArrowheads="1"/>
            </p:cNvPicPr>
            <p:nvPr/>
          </p:nvPicPr>
          <p:blipFill>
            <a:blip r:embed="rId4" cstate="print"/>
            <a:srcRect/>
            <a:stretch>
              <a:fillRect/>
            </a:stretch>
          </p:blipFill>
          <p:spPr bwMode="auto">
            <a:xfrm>
              <a:off x="2267775" y="6507721"/>
              <a:ext cx="1276350" cy="187325"/>
            </a:xfrm>
            <a:prstGeom prst="rect">
              <a:avLst/>
            </a:prstGeom>
            <a:noFill/>
            <a:ln w="12700">
              <a:solidFill>
                <a:schemeClr val="tx1"/>
              </a:solidFill>
              <a:miter lim="800000"/>
              <a:headEnd type="none" w="sm" len="sm"/>
              <a:tailEnd type="none" w="sm" len="sm"/>
            </a:ln>
          </p:spPr>
        </p:pic>
      </p:grpSp>
    </p:spTree>
    <p:custDataLst>
      <p:tags r:id="rId1"/>
    </p:custDataLst>
    <p:extLst>
      <p:ext uri="{BB962C8B-B14F-4D97-AF65-F5344CB8AC3E}">
        <p14:creationId xmlns:p14="http://schemas.microsoft.com/office/powerpoint/2010/main" val="163771362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2720637" y="6557241"/>
            <a:ext cx="5567363"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30722" name="Rectangle 205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30723" name="Rectangle 2053"/>
          <p:cNvSpPr>
            <a:spLocks noGrp="1" noChangeArrowheads="1"/>
          </p:cNvSpPr>
          <p:nvPr>
            <p:ph idx="1"/>
          </p:nvPr>
        </p:nvSpPr>
        <p:spPr>
          <a:xfrm>
            <a:off x="933451" y="2272710"/>
            <a:ext cx="16421100" cy="6308967"/>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Adding new rows in a table</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INSERT</a:t>
            </a:r>
            <a:r>
              <a:rPr lang="en-US" altLang="en-US" dirty="0">
                <a:solidFill>
                  <a:schemeClr val="tx1">
                    <a:lumMod val="50000"/>
                    <a:lumOff val="50000"/>
                  </a:schemeClr>
                </a:solidFill>
                <a:latin typeface="+mn-lt"/>
                <a:cs typeface="Oracle Sans" panose="020B0503020204020204" pitchFamily="34" charset="0"/>
              </a:rPr>
              <a:t> statement</a:t>
            </a:r>
          </a:p>
          <a:p>
            <a:pPr lvl="1"/>
            <a:r>
              <a:rPr lang="en-US" altLang="en-US" dirty="0">
                <a:latin typeface="+mn-lt"/>
                <a:cs typeface="Oracle Sans" panose="020B0503020204020204" pitchFamily="34" charset="0"/>
              </a:rPr>
              <a:t>Changing data in a table</a:t>
            </a:r>
          </a:p>
          <a:p>
            <a:pPr lvl="2"/>
            <a:r>
              <a:rPr lang="en-US" altLang="en-US" dirty="0">
                <a:latin typeface="Courier New" panose="02070309020205020404" pitchFamily="49" charset="0"/>
                <a:cs typeface="Courier New" panose="02070309020205020404" pitchFamily="49" charset="0"/>
              </a:rPr>
              <a:t>UPDATE</a:t>
            </a:r>
            <a:r>
              <a:rPr lang="en-US" altLang="en-US" dirty="0">
                <a:latin typeface="+mn-lt"/>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Removing rows from a table:</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DELETE </a:t>
            </a:r>
            <a:r>
              <a:rPr lang="en-US" altLang="en-US" dirty="0">
                <a:solidFill>
                  <a:schemeClr val="tx1">
                    <a:lumMod val="50000"/>
                    <a:lumOff val="50000"/>
                  </a:schemeClr>
                </a:solidFill>
                <a:latin typeface="+mn-lt"/>
                <a:cs typeface="Oracle Sans" panose="020B0503020204020204" pitchFamily="34" charset="0"/>
              </a:rPr>
              <a:t>statement</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TRUNCATE</a:t>
            </a:r>
            <a:r>
              <a:rPr lang="en-US" altLang="en-US" dirty="0">
                <a:solidFill>
                  <a:schemeClr val="tx1">
                    <a:lumMod val="50000"/>
                    <a:lumOff val="50000"/>
                  </a:schemeClr>
                </a:solidFill>
                <a:latin typeface="+mn-lt"/>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Database transaction control using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COMMIT, ROLLBACK,</a:t>
            </a:r>
            <a:r>
              <a:rPr lang="en-US" altLang="en-US" dirty="0">
                <a:solidFill>
                  <a:schemeClr val="tx1">
                    <a:lumMod val="50000"/>
                    <a:lumOff val="50000"/>
                  </a:schemeClr>
                </a:solidFill>
                <a:latin typeface="+mn-lt"/>
                <a:cs typeface="Oracle Sans" panose="020B0503020204020204" pitchFamily="34" charset="0"/>
              </a:rPr>
              <a:t> and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SAVEPOINT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Read consistency</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Manual Data Locking</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FOR UPDATE</a:t>
            </a:r>
            <a:r>
              <a:rPr lang="en-US" altLang="en-US" dirty="0">
                <a:solidFill>
                  <a:schemeClr val="tx1">
                    <a:lumMod val="50000"/>
                    <a:lumOff val="50000"/>
                  </a:schemeClr>
                </a:solidFill>
                <a:latin typeface="+mn-lt"/>
                <a:cs typeface="Oracle Sans" panose="020B0503020204020204" pitchFamily="34" charset="0"/>
              </a:rPr>
              <a:t> clause in a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SELECT</a:t>
            </a:r>
            <a:r>
              <a:rPr lang="en-US" altLang="en-US" dirty="0">
                <a:solidFill>
                  <a:schemeClr val="tx1">
                    <a:lumMod val="50000"/>
                    <a:lumOff val="50000"/>
                  </a:schemeClr>
                </a:solidFill>
                <a:latin typeface="+mn-lt"/>
                <a:cs typeface="Oracle Sans" panose="020B0503020204020204" pitchFamily="34" charset="0"/>
              </a:rPr>
              <a:t> statement</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LOCK TABLE</a:t>
            </a:r>
            <a:r>
              <a:rPr lang="en-US" altLang="en-US" dirty="0">
                <a:solidFill>
                  <a:schemeClr val="tx1">
                    <a:lumMod val="50000"/>
                    <a:lumOff val="50000"/>
                  </a:schemeClr>
                </a:solidFill>
                <a:latin typeface="+mn-lt"/>
                <a:cs typeface="Oracle Sans" panose="020B0503020204020204" pitchFamily="34" charset="0"/>
              </a:rPr>
              <a:t> statement</a:t>
            </a:r>
          </a:p>
        </p:txBody>
      </p:sp>
    </p:spTree>
    <p:custDataLst>
      <p:tags r:id="rId1"/>
    </p:custDataLst>
    <p:extLst>
      <p:ext uri="{BB962C8B-B14F-4D97-AF65-F5344CB8AC3E}">
        <p14:creationId xmlns:p14="http://schemas.microsoft.com/office/powerpoint/2010/main" val="328505468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Changing Data in a Table</a:t>
            </a:r>
          </a:p>
        </p:txBody>
      </p:sp>
      <p:pic>
        <p:nvPicPr>
          <p:cNvPr id="32772" name="Picture 20" descr="C:\salome_official\projects\11gR2_SQL 1\screenshots\les9_14s_b.gif"/>
          <p:cNvPicPr>
            <a:picLocks noChangeAspect="1" noChangeArrowheads="1"/>
          </p:cNvPicPr>
          <p:nvPr/>
        </p:nvPicPr>
        <p:blipFill>
          <a:blip r:embed="rId4" cstate="print"/>
          <a:srcRect/>
          <a:stretch>
            <a:fillRect/>
          </a:stretch>
        </p:blipFill>
        <p:spPr bwMode="auto">
          <a:xfrm>
            <a:off x="3078460" y="6545161"/>
            <a:ext cx="11846720" cy="2743200"/>
          </a:xfrm>
          <a:prstGeom prst="rect">
            <a:avLst/>
          </a:prstGeom>
          <a:noFill/>
          <a:ln w="12700">
            <a:solidFill>
              <a:schemeClr val="tx1"/>
            </a:solidFill>
            <a:miter lim="800000"/>
            <a:headEnd/>
            <a:tailEnd/>
          </a:ln>
        </p:spPr>
      </p:pic>
      <p:sp>
        <p:nvSpPr>
          <p:cNvPr id="32775" name="Rectangle 4"/>
          <p:cNvSpPr>
            <a:spLocks noChangeArrowheads="1"/>
          </p:cNvSpPr>
          <p:nvPr/>
        </p:nvSpPr>
        <p:spPr bwMode="auto">
          <a:xfrm>
            <a:off x="2951312" y="5969097"/>
            <a:ext cx="6912768" cy="478466"/>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519113">
              <a:lnSpc>
                <a:spcPct val="65000"/>
              </a:lnSpc>
              <a:spcBef>
                <a:spcPct val="35000"/>
              </a:spcBef>
              <a:tabLst>
                <a:tab pos="864395" algn="l"/>
              </a:tabLst>
            </a:pPr>
            <a:r>
              <a:rPr lang="en-US" altLang="en-US" sz="3000" dirty="0">
                <a:solidFill>
                  <a:srgbClr val="000000"/>
                </a:solidFill>
                <a:latin typeface="+mn-lt"/>
                <a:cs typeface="Oracle Sans" panose="020B0503020204020204" pitchFamily="34" charset="0"/>
              </a:rPr>
              <a:t>Update rows in the </a:t>
            </a:r>
            <a:r>
              <a:rPr lang="en-US" altLang="en-US" sz="3000" dirty="0">
                <a:solidFill>
                  <a:srgbClr val="000000"/>
                </a:solidFill>
                <a:latin typeface="Courier New" pitchFamily="49" charset="0"/>
                <a:cs typeface="Oracle Sans" panose="020B0503020204020204" pitchFamily="34" charset="0"/>
              </a:rPr>
              <a:t>EMPLOYEES</a:t>
            </a:r>
            <a:r>
              <a:rPr lang="en-US" altLang="en-US" sz="3000" dirty="0">
                <a:solidFill>
                  <a:srgbClr val="000000"/>
                </a:solidFill>
                <a:latin typeface="+mn-lt"/>
                <a:cs typeface="Oracle Sans" panose="020B0503020204020204" pitchFamily="34" charset="0"/>
              </a:rPr>
              <a:t> table:</a:t>
            </a:r>
          </a:p>
        </p:txBody>
      </p:sp>
      <p:sp>
        <p:nvSpPr>
          <p:cNvPr id="32777" name="Freeform 9"/>
          <p:cNvSpPr>
            <a:spLocks/>
          </p:cNvSpPr>
          <p:nvPr/>
        </p:nvSpPr>
        <p:spPr bwMode="gray">
          <a:xfrm>
            <a:off x="9720064" y="6151612"/>
            <a:ext cx="2088232" cy="295951"/>
          </a:xfrm>
          <a:custGeom>
            <a:avLst/>
            <a:gdLst>
              <a:gd name="T0" fmla="*/ 0 w 220"/>
              <a:gd name="T1" fmla="*/ 0 h 411"/>
              <a:gd name="T2" fmla="*/ 2147483646 w 220"/>
              <a:gd name="T3" fmla="*/ 0 h 411"/>
              <a:gd name="T4" fmla="*/ 2147483646 w 220"/>
              <a:gd name="T5" fmla="*/ 2147483646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grpSp>
        <p:nvGrpSpPr>
          <p:cNvPr id="3" name="Group 2">
            <a:extLst>
              <a:ext uri="{FF2B5EF4-FFF2-40B4-BE49-F238E27FC236}">
                <a16:creationId xmlns:a16="http://schemas.microsoft.com/office/drawing/2014/main" xmlns="" id="{AFB9260A-10C2-416E-8743-89748D814C65}"/>
              </a:ext>
            </a:extLst>
          </p:cNvPr>
          <p:cNvGrpSpPr/>
          <p:nvPr/>
        </p:nvGrpSpPr>
        <p:grpSpPr>
          <a:xfrm>
            <a:off x="2951312" y="2011165"/>
            <a:ext cx="11957198" cy="3420367"/>
            <a:chOff x="2951312" y="2119164"/>
            <a:chExt cx="11957198" cy="3420367"/>
          </a:xfrm>
        </p:grpSpPr>
        <p:pic>
          <p:nvPicPr>
            <p:cNvPr id="32773" name="Picture 19" descr="C:\salome_official\projects\11gR2_SQL 1\screenshots\les9_14s_a.gif"/>
            <p:cNvPicPr>
              <a:picLocks noChangeAspect="1" noChangeArrowheads="1"/>
            </p:cNvPicPr>
            <p:nvPr/>
          </p:nvPicPr>
          <p:blipFill>
            <a:blip r:embed="rId5" cstate="print"/>
            <a:srcRect/>
            <a:stretch>
              <a:fillRect/>
            </a:stretch>
          </p:blipFill>
          <p:spPr bwMode="auto">
            <a:xfrm>
              <a:off x="3078460" y="2796331"/>
              <a:ext cx="11830050" cy="2743200"/>
            </a:xfrm>
            <a:prstGeom prst="rect">
              <a:avLst/>
            </a:prstGeom>
            <a:noFill/>
            <a:ln w="12700">
              <a:solidFill>
                <a:schemeClr val="tx1"/>
              </a:solidFill>
              <a:miter lim="800000"/>
              <a:headEnd/>
              <a:tailEnd/>
            </a:ln>
          </p:spPr>
        </p:pic>
        <p:sp>
          <p:nvSpPr>
            <p:cNvPr id="32774" name="Rectangle 3"/>
            <p:cNvSpPr>
              <a:spLocks noChangeArrowheads="1"/>
            </p:cNvSpPr>
            <p:nvPr/>
          </p:nvSpPr>
          <p:spPr bwMode="auto">
            <a:xfrm>
              <a:off x="2951312" y="2119164"/>
              <a:ext cx="2356415" cy="601128"/>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000" dirty="0">
                  <a:solidFill>
                    <a:srgbClr val="000000"/>
                  </a:solidFill>
                  <a:latin typeface="Courier New" pitchFamily="49" charset="0"/>
                  <a:cs typeface="Oracle Sans" panose="020B0503020204020204" pitchFamily="34" charset="0"/>
                </a:rPr>
                <a:t>EMPLOYEES</a:t>
              </a:r>
            </a:p>
          </p:txBody>
        </p:sp>
        <p:sp>
          <p:nvSpPr>
            <p:cNvPr id="32778" name="Rectangle 16"/>
            <p:cNvSpPr>
              <a:spLocks noChangeArrowheads="1"/>
            </p:cNvSpPr>
            <p:nvPr/>
          </p:nvSpPr>
          <p:spPr bwMode="gray">
            <a:xfrm>
              <a:off x="14222710" y="4167931"/>
              <a:ext cx="685800" cy="1008589"/>
            </a:xfrm>
            <a:prstGeom prst="rect">
              <a:avLst/>
            </a:prstGeom>
            <a:noFill/>
            <a:ln w="28575">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sp>
        <p:nvSpPr>
          <p:cNvPr id="12" name="Rectangle 16">
            <a:extLst>
              <a:ext uri="{FF2B5EF4-FFF2-40B4-BE49-F238E27FC236}">
                <a16:creationId xmlns:a16="http://schemas.microsoft.com/office/drawing/2014/main" xmlns="" id="{9940EEAA-AE4B-4F38-BB10-FCE1162A2EDD}"/>
              </a:ext>
            </a:extLst>
          </p:cNvPr>
          <p:cNvSpPr>
            <a:spLocks noChangeArrowheads="1"/>
          </p:cNvSpPr>
          <p:nvPr/>
        </p:nvSpPr>
        <p:spPr bwMode="gray">
          <a:xfrm>
            <a:off x="14222710" y="7916761"/>
            <a:ext cx="685800" cy="1008589"/>
          </a:xfrm>
          <a:prstGeom prst="rect">
            <a:avLst/>
          </a:prstGeom>
          <a:noFill/>
          <a:ln w="28575">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336886762"/>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smtClean="0">
                <a:latin typeface="Courier New" panose="02070309020205020404" pitchFamily="49" charset="0"/>
                <a:cs typeface="Courier New" panose="02070309020205020404" pitchFamily="49" charset="0"/>
              </a:rPr>
              <a:t>UPDATE</a:t>
            </a:r>
            <a:r>
              <a:rPr lang="en-US" altLang="en-US" dirty="0" smtClean="0">
                <a:latin typeface="+mj-lt"/>
                <a:cs typeface="Oracle Sans" panose="020B0503020204020204" pitchFamily="34" charset="0"/>
              </a:rPr>
              <a:t> </a:t>
            </a:r>
            <a:r>
              <a:rPr lang="en-US" altLang="en-US" dirty="0">
                <a:latin typeface="+mj-lt"/>
                <a:cs typeface="Oracle Sans" panose="020B0503020204020204" pitchFamily="34" charset="0"/>
              </a:rPr>
              <a:t>Statement Syntax</a:t>
            </a:r>
          </a:p>
        </p:txBody>
      </p:sp>
      <p:sp>
        <p:nvSpPr>
          <p:cNvPr id="34819" name="Rectangle 6"/>
          <p:cNvSpPr>
            <a:spLocks noGrp="1" noChangeArrowheads="1"/>
          </p:cNvSpPr>
          <p:nvPr>
            <p:ph idx="1"/>
          </p:nvPr>
        </p:nvSpPr>
        <p:spPr>
          <a:xfrm>
            <a:off x="933451" y="2272710"/>
            <a:ext cx="16421100" cy="327332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Modify existing values in a table with the UPDATE statement:</a:t>
            </a:r>
          </a:p>
          <a:p>
            <a:pPr lvl="1">
              <a:spcBef>
                <a:spcPts val="17000"/>
              </a:spcBef>
            </a:pPr>
            <a:r>
              <a:rPr lang="en-US" altLang="en-US" dirty="0">
                <a:latin typeface="+mn-lt"/>
                <a:cs typeface="Oracle Sans" panose="020B0503020204020204" pitchFamily="34" charset="0"/>
              </a:rPr>
              <a:t>Update more than one row at a time (if required).</a:t>
            </a:r>
          </a:p>
        </p:txBody>
      </p:sp>
      <p:sp>
        <p:nvSpPr>
          <p:cNvPr id="5" name="Content Placeholder 2"/>
          <p:cNvSpPr txBox="1">
            <a:spLocks/>
          </p:cNvSpPr>
          <p:nvPr/>
        </p:nvSpPr>
        <p:spPr bwMode="gray">
          <a:xfrm>
            <a:off x="1600200" y="3246770"/>
            <a:ext cx="10172700" cy="139267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UPDATE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table</a:t>
            </a: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SET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column</a:t>
            </a:r>
            <a:r>
              <a:rPr lang="en-US" altLang="en-US" sz="2400" b="1" dirty="0">
                <a:solidFill>
                  <a:schemeClr val="tx1">
                    <a:lumMod val="75000"/>
                  </a:schemeClr>
                </a:solidFill>
                <a:latin typeface="Courier New" panose="02070309020205020404" pitchFamily="49" charset="0"/>
                <a:cs typeface="Oracle Sans" panose="020B0503020204020204" pitchFamily="34" charset="0"/>
              </a:rPr>
              <a:t> =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value</a:t>
            </a:r>
            <a:r>
              <a:rPr lang="en-US" altLang="en-US" sz="2400" b="1" dirty="0">
                <a:solidFill>
                  <a:schemeClr val="tx1">
                    <a:lumMod val="75000"/>
                  </a:schemeClr>
                </a:solidFill>
                <a:latin typeface="Courier New" panose="02070309020205020404" pitchFamily="49" charset="0"/>
                <a:cs typeface="Oracle Sans" panose="020B0503020204020204" pitchFamily="34" charset="0"/>
              </a:rPr>
              <a:t> [,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column </a:t>
            </a: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value, ...</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condition</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p:txBody>
      </p:sp>
      <p:grpSp>
        <p:nvGrpSpPr>
          <p:cNvPr id="4" name="Group 3">
            <a:extLst>
              <a:ext uri="{FF2B5EF4-FFF2-40B4-BE49-F238E27FC236}">
                <a16:creationId xmlns:a16="http://schemas.microsoft.com/office/drawing/2014/main" xmlns="" id="{A4824979-4CF6-4549-B557-03004ED8E8B8}"/>
              </a:ext>
            </a:extLst>
          </p:cNvPr>
          <p:cNvGrpSpPr/>
          <p:nvPr/>
        </p:nvGrpSpPr>
        <p:grpSpPr>
          <a:xfrm>
            <a:off x="12720637" y="6028047"/>
            <a:ext cx="5567363" cy="2205042"/>
            <a:chOff x="12458700" y="6515100"/>
            <a:chExt cx="5567363" cy="2205042"/>
          </a:xfrm>
        </p:grpSpPr>
        <p:sp>
          <p:nvSpPr>
            <p:cNvPr id="10" name="Rectangle 9"/>
            <p:cNvSpPr/>
            <p:nvPr/>
          </p:nvSpPr>
          <p:spPr bwMode="auto">
            <a:xfrm rot="16200000" flipV="1">
              <a:off x="14368463" y="4833940"/>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1" name="Round Diagonal Corner Rectangle 10"/>
            <p:cNvSpPr>
              <a:spLocks noChangeAspect="1"/>
            </p:cNvSpPr>
            <p:nvPr/>
          </p:nvSpPr>
          <p:spPr bwMode="auto">
            <a:xfrm>
              <a:off x="14173200" y="6515100"/>
              <a:ext cx="2978943" cy="2205042"/>
            </a:xfrm>
            <a:prstGeom prst="round2DiagRect">
              <a:avLst/>
            </a:prstGeom>
            <a:gradFill flip="none" rotWithShape="1">
              <a:gsLst>
                <a:gs pos="0">
                  <a:schemeClr val="accent6">
                    <a:lumMod val="20000"/>
                    <a:lumOff val="80000"/>
                  </a:schemeClr>
                </a:gs>
                <a:gs pos="100000">
                  <a:schemeClr val="bg1"/>
                </a:gs>
              </a:gsLst>
              <a:lin ang="5400000" scaled="1"/>
              <a:tileRect/>
            </a:gradFill>
            <a:ln w="50800" cap="flat" cmpd="sng" algn="ctr">
              <a:solidFill>
                <a:schemeClr val="bg1"/>
              </a:solidFill>
              <a:prstDash val="solid"/>
              <a:round/>
              <a:headEnd type="none" w="sm" len="sm"/>
              <a:tailEnd type="none" w="sm" len="sm"/>
            </a:ln>
            <a:effectLst>
              <a:glow rad="63500">
                <a:srgbClr val="C5F0FF"/>
              </a:glo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531774" y="6972300"/>
              <a:ext cx="2375580" cy="1220184"/>
            </a:xfrm>
            <a:prstGeom prst="rect">
              <a:avLst/>
            </a:prstGeom>
          </p:spPr>
        </p:pic>
      </p:grpSp>
    </p:spTree>
    <p:custDataLst>
      <p:tags r:id="rId1"/>
    </p:custDataLst>
    <p:extLst>
      <p:ext uri="{BB962C8B-B14F-4D97-AF65-F5344CB8AC3E}">
        <p14:creationId xmlns:p14="http://schemas.microsoft.com/office/powerpoint/2010/main" val="2197250142"/>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2"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Updating Rows in a Table</a:t>
            </a:r>
          </a:p>
        </p:txBody>
      </p:sp>
      <p:sp>
        <p:nvSpPr>
          <p:cNvPr id="36873" name="Rectangle 8"/>
          <p:cNvSpPr>
            <a:spLocks noGrp="1" noChangeArrowheads="1"/>
          </p:cNvSpPr>
          <p:nvPr>
            <p:ph idx="1"/>
          </p:nvPr>
        </p:nvSpPr>
        <p:spPr>
          <a:xfrm>
            <a:off x="933451" y="2272710"/>
            <a:ext cx="16421100" cy="61233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Values for a specific row or rows are modified if you specify the WHERE clause:</a:t>
            </a:r>
          </a:p>
          <a:p>
            <a:pPr lvl="1">
              <a:spcBef>
                <a:spcPts val="19000"/>
              </a:spcBef>
            </a:pPr>
            <a:r>
              <a:rPr lang="en-US" altLang="en-US" dirty="0">
                <a:latin typeface="+mn-lt"/>
                <a:cs typeface="Oracle Sans" panose="020B0503020204020204" pitchFamily="34" charset="0"/>
              </a:rPr>
              <a:t>Values for all the rows in the table are modified if you omit the WHERE clause:</a:t>
            </a:r>
          </a:p>
          <a:p>
            <a:pPr lvl="1">
              <a:spcBef>
                <a:spcPts val="16000"/>
              </a:spcBef>
            </a:pPr>
            <a:r>
              <a:rPr lang="en-US" altLang="en-US" dirty="0">
                <a:latin typeface="+mn-lt"/>
                <a:cs typeface="Oracle Sans" panose="020B0503020204020204" pitchFamily="34" charset="0"/>
              </a:rPr>
              <a:t>Specify SET column_name= NULL to update a column value to NULL.</a:t>
            </a:r>
          </a:p>
        </p:txBody>
      </p:sp>
      <p:sp>
        <p:nvSpPr>
          <p:cNvPr id="10" name="Content Placeholder 2"/>
          <p:cNvSpPr txBox="1">
            <a:spLocks/>
          </p:cNvSpPr>
          <p:nvPr/>
        </p:nvSpPr>
        <p:spPr bwMode="gray">
          <a:xfrm>
            <a:off x="1600200" y="6079604"/>
            <a:ext cx="12096750" cy="139267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UPDATE 	copy_emp</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SET    	department_id = 110;</a:t>
            </a:r>
          </a:p>
          <a:p>
            <a:pPr eaLnBrk="1" hangingPunct="1">
              <a:defRPr/>
            </a:pP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p:txBody>
      </p:sp>
      <p:pic>
        <p:nvPicPr>
          <p:cNvPr id="36876" name="Picture 11" descr="C:\project-SQLFund1\images\img09-rowsupdated.gif"/>
          <p:cNvPicPr>
            <a:picLocks noChangeAspect="1" noChangeArrowheads="1"/>
          </p:cNvPicPr>
          <p:nvPr/>
        </p:nvPicPr>
        <p:blipFill>
          <a:blip r:embed="rId4" cstate="print"/>
          <a:srcRect/>
          <a:stretch>
            <a:fillRect/>
          </a:stretch>
        </p:blipFill>
        <p:spPr bwMode="gray">
          <a:xfrm>
            <a:off x="1768772" y="7015078"/>
            <a:ext cx="1902620" cy="359570"/>
          </a:xfrm>
          <a:prstGeom prst="rect">
            <a:avLst/>
          </a:prstGeom>
          <a:noFill/>
          <a:ln w="9525">
            <a:noFill/>
            <a:miter lim="800000"/>
            <a:headEnd/>
            <a:tailEnd/>
          </a:ln>
        </p:spPr>
      </p:pic>
      <p:sp>
        <p:nvSpPr>
          <p:cNvPr id="9" name="Content Placeholder 2"/>
          <p:cNvSpPr txBox="1">
            <a:spLocks/>
          </p:cNvSpPr>
          <p:nvPr/>
        </p:nvSpPr>
        <p:spPr bwMode="gray">
          <a:xfrm>
            <a:off x="1600200" y="3042082"/>
            <a:ext cx="12096750" cy="134293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UPDATE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SET    department_id = 50</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employee_id = 113;</a:t>
            </a:r>
          </a:p>
        </p:txBody>
      </p:sp>
      <p:sp>
        <p:nvSpPr>
          <p:cNvPr id="36874" name="Rectangle 5"/>
          <p:cNvSpPr>
            <a:spLocks noChangeArrowheads="1"/>
          </p:cNvSpPr>
          <p:nvPr/>
        </p:nvSpPr>
        <p:spPr bwMode="gray">
          <a:xfrm>
            <a:off x="1700213" y="3985060"/>
            <a:ext cx="4645723" cy="361388"/>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11" name="Picture 1"/>
          <p:cNvPicPr>
            <a:picLocks noChangeAspect="1" noChangeArrowheads="1"/>
          </p:cNvPicPr>
          <p:nvPr/>
        </p:nvPicPr>
        <p:blipFill>
          <a:blip r:embed="rId5" cstate="print"/>
          <a:srcRect/>
          <a:stretch>
            <a:fillRect/>
          </a:stretch>
        </p:blipFill>
        <p:spPr bwMode="auto">
          <a:xfrm>
            <a:off x="1768772" y="4527984"/>
            <a:ext cx="1736699" cy="457200"/>
          </a:xfrm>
          <a:prstGeom prst="rect">
            <a:avLst/>
          </a:prstGeom>
          <a:noFill/>
          <a:ln w="15875">
            <a:solidFill>
              <a:schemeClr val="tx1"/>
            </a:solidFill>
            <a:miter lim="800000"/>
            <a:headEnd/>
            <a:tailEnd/>
          </a:ln>
        </p:spPr>
      </p:pic>
    </p:spTree>
    <p:custDataLst>
      <p:tags r:id="rId1"/>
    </p:custDataLst>
    <p:extLst>
      <p:ext uri="{BB962C8B-B14F-4D97-AF65-F5344CB8AC3E}">
        <p14:creationId xmlns:p14="http://schemas.microsoft.com/office/powerpoint/2010/main" val="1177593709"/>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Updating Two Columns with a Subquery</a:t>
            </a:r>
          </a:p>
        </p:txBody>
      </p:sp>
      <p:sp>
        <p:nvSpPr>
          <p:cNvPr id="38918" name="Content Placeholder 2"/>
          <p:cNvSpPr>
            <a:spLocks noGrp="1"/>
          </p:cNvSpPr>
          <p:nvPr>
            <p:ph idx="1"/>
          </p:nvPr>
        </p:nvSpPr>
        <p:spPr>
          <a:xfrm>
            <a:off x="933451" y="2272710"/>
            <a:ext cx="13827173" cy="5671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Update employee 103’s job and salary to match those of employee 205.</a:t>
            </a:r>
          </a:p>
        </p:txBody>
      </p:sp>
      <p:grpSp>
        <p:nvGrpSpPr>
          <p:cNvPr id="2" name="Group 1"/>
          <p:cNvGrpSpPr/>
          <p:nvPr/>
        </p:nvGrpSpPr>
        <p:grpSpPr>
          <a:xfrm>
            <a:off x="3095625" y="3591359"/>
            <a:ext cx="12096750" cy="3104285"/>
            <a:chOff x="2062162" y="2353845"/>
            <a:chExt cx="8064500" cy="2069523"/>
          </a:xfrm>
        </p:grpSpPr>
        <p:sp>
          <p:nvSpPr>
            <p:cNvPr id="7" name="Content Placeholder 2"/>
            <p:cNvSpPr txBox="1">
              <a:spLocks/>
            </p:cNvSpPr>
            <p:nvPr/>
          </p:nvSpPr>
          <p:spPr bwMode="gray">
            <a:xfrm>
              <a:off x="2062162" y="2353845"/>
              <a:ext cx="8064500" cy="169110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UPDATE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SET      (job_id,salary)  = (SELECT  job_id,salary</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FROM    employees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WHERE   employee_id = 205)</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WHERE    employee_id    =  103;</a:t>
              </a:r>
            </a:p>
            <a:p>
              <a:pPr eaLnBrk="1" hangingPunct="1">
                <a:defRPr/>
              </a:pP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p:txBody>
        </p:sp>
        <p:sp>
          <p:nvSpPr>
            <p:cNvPr id="38919" name="Rectangle 3"/>
            <p:cNvSpPr>
              <a:spLocks noChangeArrowheads="1"/>
            </p:cNvSpPr>
            <p:nvPr/>
          </p:nvSpPr>
          <p:spPr bwMode="gray">
            <a:xfrm>
              <a:off x="2149941" y="2747629"/>
              <a:ext cx="6750423" cy="1006811"/>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8" name="Picture 1"/>
            <p:cNvPicPr>
              <a:picLocks noChangeAspect="1" noChangeArrowheads="1"/>
            </p:cNvPicPr>
            <p:nvPr/>
          </p:nvPicPr>
          <p:blipFill>
            <a:blip r:embed="rId4" cstate="print"/>
            <a:srcRect/>
            <a:stretch>
              <a:fillRect/>
            </a:stretch>
          </p:blipFill>
          <p:spPr bwMode="auto">
            <a:xfrm>
              <a:off x="2185987" y="4118568"/>
              <a:ext cx="1157799" cy="304800"/>
            </a:xfrm>
            <a:prstGeom prst="rect">
              <a:avLst/>
            </a:prstGeom>
            <a:noFill/>
            <a:ln w="15875">
              <a:solidFill>
                <a:schemeClr val="tx1"/>
              </a:solidFill>
              <a:miter lim="800000"/>
              <a:headEnd/>
              <a:tailEnd/>
            </a:ln>
          </p:spPr>
        </p:pic>
      </p:grpSp>
    </p:spTree>
    <p:custDataLst>
      <p:tags r:id="rId1"/>
    </p:custDataLst>
    <p:extLst>
      <p:ext uri="{BB962C8B-B14F-4D97-AF65-F5344CB8AC3E}">
        <p14:creationId xmlns:p14="http://schemas.microsoft.com/office/powerpoint/2010/main" val="2659884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16">
            <a:extLst>
              <a:ext uri="{FF2B5EF4-FFF2-40B4-BE49-F238E27FC236}">
                <a16:creationId xmlns:a16="http://schemas.microsoft.com/office/drawing/2014/main" xmlns="" id="{E78A8752-FE24-4C68-BC1B-D1096E8A6A55}"/>
              </a:ext>
            </a:extLst>
          </p:cNvPr>
          <p:cNvSpPr/>
          <p:nvPr/>
        </p:nvSpPr>
        <p:spPr bwMode="auto">
          <a:xfrm>
            <a:off x="530044" y="2479204"/>
            <a:ext cx="17030700" cy="6553676"/>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sp>
        <p:nvSpPr>
          <p:cNvPr id="1024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Course Roadmap</a:t>
            </a:r>
          </a:p>
        </p:txBody>
      </p:sp>
      <p:sp>
        <p:nvSpPr>
          <p:cNvPr id="17" name="Rounded Rectangle 16"/>
          <p:cNvSpPr/>
          <p:nvPr/>
        </p:nvSpPr>
        <p:spPr bwMode="auto">
          <a:xfrm>
            <a:off x="5102044" y="5439101"/>
            <a:ext cx="12458700" cy="3778094"/>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sp>
        <p:nvSpPr>
          <p:cNvPr id="21" name="Rounded Rectangle 20"/>
          <p:cNvSpPr/>
          <p:nvPr/>
        </p:nvSpPr>
        <p:spPr bwMode="auto">
          <a:xfrm>
            <a:off x="6753492" y="5971744"/>
            <a:ext cx="8570214" cy="1246910"/>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sp>
        <p:nvSpPr>
          <p:cNvPr id="22" name="Rounded Rectangle 21"/>
          <p:cNvSpPr/>
          <p:nvPr/>
        </p:nvSpPr>
        <p:spPr bwMode="auto">
          <a:xfrm>
            <a:off x="6753492" y="7509065"/>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sp>
        <p:nvSpPr>
          <p:cNvPr id="27" name="TextBox 26"/>
          <p:cNvSpPr txBox="1"/>
          <p:nvPr/>
        </p:nvSpPr>
        <p:spPr>
          <a:xfrm>
            <a:off x="7718693" y="6387448"/>
            <a:ext cx="677988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fontAlgn="auto">
              <a:spcBef>
                <a:spcPts val="0"/>
              </a:spcBef>
              <a:spcAft>
                <a:spcPts val="0"/>
              </a:spcAft>
              <a:defRPr/>
            </a:pPr>
            <a:r>
              <a:rPr lang="en-US" sz="2100" b="1" dirty="0">
                <a:solidFill>
                  <a:schemeClr val="bg1"/>
                </a:solidFill>
                <a:latin typeface="+mn-lt"/>
                <a:cs typeface="Oracle Sans" panose="020B0503020204020204" pitchFamily="34" charset="0"/>
              </a:rPr>
              <a:t>Lesson 10: Managing Tables Using DML Statements</a:t>
            </a:r>
            <a:endParaRPr lang="en-US" sz="2100" b="1" dirty="0">
              <a:solidFill>
                <a:schemeClr val="bg1"/>
              </a:solidFill>
              <a:latin typeface="+mn-lt"/>
              <a:cs typeface="Courier New" pitchFamily="49" charset="0"/>
            </a:endParaRPr>
          </a:p>
        </p:txBody>
      </p:sp>
      <p:sp>
        <p:nvSpPr>
          <p:cNvPr id="28" name="TextBox 27"/>
          <p:cNvSpPr txBox="1"/>
          <p:nvPr/>
        </p:nvSpPr>
        <p:spPr>
          <a:xfrm>
            <a:off x="7718693" y="7924769"/>
            <a:ext cx="715805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mn-lt"/>
                <a:cs typeface="Oracle Sans" panose="020B0503020204020204" pitchFamily="34" charset="0"/>
              </a:rPr>
              <a:t>Lesson 11: Introduction to Data Definition Language</a:t>
            </a:r>
          </a:p>
        </p:txBody>
      </p:sp>
      <p:sp>
        <p:nvSpPr>
          <p:cNvPr id="30" name="Isosceles Triangle 29"/>
          <p:cNvSpPr>
            <a:spLocks noChangeAspect="1"/>
          </p:cNvSpPr>
          <p:nvPr/>
        </p:nvSpPr>
        <p:spPr bwMode="auto">
          <a:xfrm rot="5400000">
            <a:off x="7014892" y="6448300"/>
            <a:ext cx="440700" cy="293798"/>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sp>
        <p:nvSpPr>
          <p:cNvPr id="31" name="Isosceles Triangle 30"/>
          <p:cNvSpPr>
            <a:spLocks noChangeAspect="1"/>
          </p:cNvSpPr>
          <p:nvPr/>
        </p:nvSpPr>
        <p:spPr bwMode="auto">
          <a:xfrm rot="5400000">
            <a:off x="7014892" y="7985621"/>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grpSp>
        <p:nvGrpSpPr>
          <p:cNvPr id="33" name="Group 32"/>
          <p:cNvGrpSpPr/>
          <p:nvPr/>
        </p:nvGrpSpPr>
        <p:grpSpPr>
          <a:xfrm>
            <a:off x="15211695" y="6151982"/>
            <a:ext cx="2573265" cy="887534"/>
            <a:chOff x="9786179" y="1585747"/>
            <a:chExt cx="1715510" cy="591689"/>
          </a:xfrm>
        </p:grpSpPr>
        <p:sp>
          <p:nvSpPr>
            <p:cNvPr id="34" name="Freeform 33"/>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sp>
          <p:nvSpPr>
            <p:cNvPr id="35" name="Freeform 34"/>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sp>
          <p:nvSpPr>
            <p:cNvPr id="36" name="Isosceles Triangle 35"/>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7" name="TextBox 36"/>
            <p:cNvSpPr txBox="1"/>
            <p:nvPr/>
          </p:nvSpPr>
          <p:spPr>
            <a:xfrm>
              <a:off x="10098845" y="1727704"/>
              <a:ext cx="1322479"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100" b="1" dirty="0">
                  <a:solidFill>
                    <a:schemeClr val="bg1"/>
                  </a:solidFill>
                  <a:latin typeface="LavosHandy™"/>
                  <a:cs typeface="Oracle Sans" panose="020B0503020204020204" pitchFamily="34" charset="0"/>
                </a:rPr>
                <a:t>You are here!</a:t>
              </a:r>
            </a:p>
          </p:txBody>
        </p:sp>
      </p:grpSp>
      <p:sp>
        <p:nvSpPr>
          <p:cNvPr id="38" name="Rounded Rectangle 37"/>
          <p:cNvSpPr/>
          <p:nvPr/>
        </p:nvSpPr>
        <p:spPr bwMode="auto">
          <a:xfrm>
            <a:off x="4471340" y="4286792"/>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sp>
        <p:nvSpPr>
          <p:cNvPr id="39" name="Rounded Rectangle 38"/>
          <p:cNvSpPr/>
          <p:nvPr/>
        </p:nvSpPr>
        <p:spPr bwMode="auto">
          <a:xfrm>
            <a:off x="4471340" y="2718596"/>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sp>
        <p:nvSpPr>
          <p:cNvPr id="40" name="Rounded Rectangle 39"/>
          <p:cNvSpPr/>
          <p:nvPr/>
        </p:nvSpPr>
        <p:spPr bwMode="auto">
          <a:xfrm>
            <a:off x="4471340" y="5871170"/>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sp>
        <p:nvSpPr>
          <p:cNvPr id="41" name="Rounded Rectangle 40"/>
          <p:cNvSpPr/>
          <p:nvPr/>
        </p:nvSpPr>
        <p:spPr bwMode="auto">
          <a:xfrm>
            <a:off x="4471340" y="7438086"/>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sp>
        <p:nvSpPr>
          <p:cNvPr id="42" name="Rectangle 41"/>
          <p:cNvSpPr/>
          <p:nvPr/>
        </p:nvSpPr>
        <p:spPr bwMode="auto">
          <a:xfrm>
            <a:off x="673044" y="2191172"/>
            <a:ext cx="5007090" cy="7263407"/>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43" name="Freeform 42"/>
          <p:cNvSpPr/>
          <p:nvPr/>
        </p:nvSpPr>
        <p:spPr bwMode="auto">
          <a:xfrm>
            <a:off x="487955" y="2763084"/>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sp>
        <p:nvSpPr>
          <p:cNvPr id="44" name="Freeform 43"/>
          <p:cNvSpPr/>
          <p:nvPr/>
        </p:nvSpPr>
        <p:spPr bwMode="auto">
          <a:xfrm>
            <a:off x="487955" y="4337802"/>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sp>
        <p:nvSpPr>
          <p:cNvPr id="45" name="Freeform 44"/>
          <p:cNvSpPr/>
          <p:nvPr/>
        </p:nvSpPr>
        <p:spPr bwMode="auto">
          <a:xfrm>
            <a:off x="487955" y="5918969"/>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sp>
        <p:nvSpPr>
          <p:cNvPr id="46" name="Freeform 45"/>
          <p:cNvSpPr/>
          <p:nvPr/>
        </p:nvSpPr>
        <p:spPr bwMode="auto">
          <a:xfrm>
            <a:off x="487955" y="7482626"/>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sp>
        <p:nvSpPr>
          <p:cNvPr id="47" name="TextBox 46"/>
          <p:cNvSpPr txBox="1"/>
          <p:nvPr/>
        </p:nvSpPr>
        <p:spPr>
          <a:xfrm>
            <a:off x="1024179" y="3241137"/>
            <a:ext cx="3650951"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mn-lt"/>
                <a:cs typeface="Oracle Sans" panose="020B0503020204020204" pitchFamily="34" charset="0"/>
              </a:rPr>
              <a:t>Lesson 1: Introduction</a:t>
            </a:r>
          </a:p>
        </p:txBody>
      </p:sp>
      <p:sp>
        <p:nvSpPr>
          <p:cNvPr id="48" name="TextBox 47"/>
          <p:cNvSpPr txBox="1"/>
          <p:nvPr/>
        </p:nvSpPr>
        <p:spPr>
          <a:xfrm>
            <a:off x="1024179" y="4654271"/>
            <a:ext cx="4399164"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mn-lt"/>
                <a:cs typeface="Oracle Sans" panose="020B0503020204020204" pitchFamily="34" charset="0"/>
              </a:rPr>
              <a:t>Unit 1: Retrieving, Restricting, and Sorting Data</a:t>
            </a:r>
          </a:p>
        </p:txBody>
      </p:sp>
      <p:sp>
        <p:nvSpPr>
          <p:cNvPr id="49" name="TextBox 48"/>
          <p:cNvSpPr txBox="1"/>
          <p:nvPr/>
        </p:nvSpPr>
        <p:spPr>
          <a:xfrm>
            <a:off x="1024179" y="6240416"/>
            <a:ext cx="4475364"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mn-lt"/>
                <a:cs typeface="Oracle Sans" panose="020B0503020204020204" pitchFamily="34" charset="0"/>
              </a:rPr>
              <a:t>Unit 2: Joins, Subqueries, and Set Operators</a:t>
            </a:r>
          </a:p>
        </p:txBody>
      </p:sp>
      <p:sp>
        <p:nvSpPr>
          <p:cNvPr id="50" name="TextBox 49"/>
          <p:cNvSpPr txBox="1"/>
          <p:nvPr/>
        </p:nvSpPr>
        <p:spPr>
          <a:xfrm>
            <a:off x="1024179" y="7960678"/>
            <a:ext cx="3319046"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b="1" dirty="0">
                <a:solidFill>
                  <a:schemeClr val="bg1"/>
                </a:solidFill>
                <a:latin typeface="+mn-lt"/>
                <a:cs typeface="Oracle Sans" panose="020B0503020204020204" pitchFamily="34" charset="0"/>
              </a:rPr>
              <a:t>Unit 3: DML and DDL</a:t>
            </a:r>
          </a:p>
        </p:txBody>
      </p:sp>
    </p:spTree>
    <p:custDataLst>
      <p:tags r:id="rId1"/>
    </p:custDataLst>
    <p:extLst>
      <p:ext uri="{BB962C8B-B14F-4D97-AF65-F5344CB8AC3E}">
        <p14:creationId xmlns:p14="http://schemas.microsoft.com/office/powerpoint/2010/main" val="280653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Updating Rows Based on Another Table</a:t>
            </a:r>
          </a:p>
        </p:txBody>
      </p:sp>
      <p:sp>
        <p:nvSpPr>
          <p:cNvPr id="40966" name="Rectangle 9"/>
          <p:cNvSpPr>
            <a:spLocks noGrp="1" noChangeArrowheads="1"/>
          </p:cNvSpPr>
          <p:nvPr>
            <p:ph idx="1"/>
          </p:nvPr>
        </p:nvSpPr>
        <p:spPr>
          <a:xfrm>
            <a:off x="933451" y="2272710"/>
            <a:ext cx="16421100" cy="11257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Use the subqueries in the </a:t>
            </a:r>
            <a:r>
              <a:rPr lang="en-US" altLang="en-US" dirty="0">
                <a:latin typeface="Courier New" panose="02070309020205020404" pitchFamily="49" charset="0"/>
                <a:cs typeface="Courier New" panose="02070309020205020404" pitchFamily="49" charset="0"/>
              </a:rPr>
              <a:t>UPDATE</a:t>
            </a:r>
            <a:r>
              <a:rPr lang="en-US" altLang="en-US" dirty="0">
                <a:latin typeface="+mn-lt"/>
                <a:cs typeface="Oracle Sans" panose="020B0503020204020204" pitchFamily="34" charset="0"/>
              </a:rPr>
              <a:t> statements to update row values in a table based on values from another table:</a:t>
            </a:r>
          </a:p>
        </p:txBody>
      </p:sp>
      <p:grpSp>
        <p:nvGrpSpPr>
          <p:cNvPr id="5" name="Group 4">
            <a:extLst>
              <a:ext uri="{FF2B5EF4-FFF2-40B4-BE49-F238E27FC236}">
                <a16:creationId xmlns:a16="http://schemas.microsoft.com/office/drawing/2014/main" xmlns="" id="{A0EC1CEC-6C5D-4D9A-A506-7AFACDBA29A1}"/>
              </a:ext>
            </a:extLst>
          </p:cNvPr>
          <p:cNvGrpSpPr/>
          <p:nvPr/>
        </p:nvGrpSpPr>
        <p:grpSpPr>
          <a:xfrm>
            <a:off x="3095625" y="4681799"/>
            <a:ext cx="12096750" cy="3332471"/>
            <a:chOff x="3095625" y="4681799"/>
            <a:chExt cx="12096750" cy="3332471"/>
          </a:xfrm>
        </p:grpSpPr>
        <p:sp>
          <p:nvSpPr>
            <p:cNvPr id="9" name="Content Placeholder 2"/>
            <p:cNvSpPr txBox="1">
              <a:spLocks/>
            </p:cNvSpPr>
            <p:nvPr/>
          </p:nvSpPr>
          <p:spPr bwMode="gray">
            <a:xfrm>
              <a:off x="3095625" y="4681799"/>
              <a:ext cx="12096750" cy="333247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sz="2400" b="1" dirty="0">
                  <a:solidFill>
                    <a:schemeClr val="tx1">
                      <a:lumMod val="75000"/>
                    </a:schemeClr>
                  </a:solidFill>
                  <a:latin typeface="Courier New" pitchFamily="49" charset="0"/>
                  <a:cs typeface="Oracle Sans" panose="020B0503020204020204" pitchFamily="34" charset="0"/>
                </a:rPr>
                <a:t>UPDATE  copy_emp</a:t>
              </a:r>
            </a:p>
            <a:p>
              <a:pPr>
                <a:tabLst>
                  <a:tab pos="1800225" algn="l"/>
                </a:tabLst>
                <a:defRPr/>
              </a:pPr>
              <a:r>
                <a:rPr lang="en-US" sz="2400" b="1" dirty="0">
                  <a:solidFill>
                    <a:schemeClr val="tx1">
                      <a:lumMod val="75000"/>
                    </a:schemeClr>
                  </a:solidFill>
                  <a:latin typeface="Courier New" pitchFamily="49" charset="0"/>
                  <a:cs typeface="Oracle Sans" panose="020B0503020204020204" pitchFamily="34" charset="0"/>
                </a:rPr>
                <a:t>SET     department_id  =  (SELECT department_id</a:t>
              </a:r>
            </a:p>
            <a:p>
              <a:pPr>
                <a:tabLst>
                  <a:tab pos="1800225" algn="l"/>
                </a:tabLst>
                <a:defRPr/>
              </a:pPr>
              <a:r>
                <a:rPr lang="en-US" sz="2400" b="1" dirty="0">
                  <a:solidFill>
                    <a:schemeClr val="tx1">
                      <a:lumMod val="75000"/>
                    </a:schemeClr>
                  </a:solidFill>
                  <a:latin typeface="Courier New" pitchFamily="49" charset="0"/>
                  <a:cs typeface="Oracle Sans" panose="020B0503020204020204" pitchFamily="34" charset="0"/>
                </a:rPr>
                <a:t>                           FROM employees</a:t>
              </a:r>
            </a:p>
            <a:p>
              <a:pPr>
                <a:tabLst>
                  <a:tab pos="1800225" algn="l"/>
                </a:tabLst>
                <a:defRPr/>
              </a:pPr>
              <a:r>
                <a:rPr lang="en-US" sz="2400" b="1" dirty="0">
                  <a:solidFill>
                    <a:schemeClr val="tx1">
                      <a:lumMod val="75000"/>
                    </a:schemeClr>
                  </a:solidFill>
                  <a:latin typeface="Courier New" pitchFamily="49" charset="0"/>
                  <a:cs typeface="Oracle Sans" panose="020B0503020204020204" pitchFamily="34" charset="0"/>
                </a:rPr>
                <a:t>                           WHERE employee_id = 100)</a:t>
              </a:r>
            </a:p>
            <a:p>
              <a:pPr>
                <a:tabLst>
                  <a:tab pos="1800225" algn="l"/>
                </a:tabLst>
                <a:defRPr/>
              </a:pPr>
              <a:r>
                <a:rPr lang="en-US" sz="2400" b="1" dirty="0">
                  <a:solidFill>
                    <a:schemeClr val="tx1">
                      <a:lumMod val="75000"/>
                    </a:schemeClr>
                  </a:solidFill>
                  <a:latin typeface="Courier New" pitchFamily="49" charset="0"/>
                  <a:cs typeface="Oracle Sans" panose="020B0503020204020204" pitchFamily="34" charset="0"/>
                </a:rPr>
                <a:t>WHERE   job_id         =  (SELECT job_id</a:t>
              </a:r>
            </a:p>
            <a:p>
              <a:pPr>
                <a:tabLst>
                  <a:tab pos="1800225" algn="l"/>
                </a:tabLst>
                <a:defRPr/>
              </a:pPr>
              <a:r>
                <a:rPr lang="en-US" sz="2400" b="1" dirty="0">
                  <a:solidFill>
                    <a:schemeClr val="tx1">
                      <a:lumMod val="75000"/>
                    </a:schemeClr>
                  </a:solidFill>
                  <a:latin typeface="Courier New" pitchFamily="49" charset="0"/>
                  <a:cs typeface="Oracle Sans" panose="020B0503020204020204" pitchFamily="34" charset="0"/>
                </a:rPr>
                <a:t>                           FROM employees</a:t>
              </a:r>
            </a:p>
            <a:p>
              <a:pPr>
                <a:tabLst>
                  <a:tab pos="1800225" algn="l"/>
                </a:tabLst>
                <a:defRPr/>
              </a:pPr>
              <a:r>
                <a:rPr lang="en-US" sz="2400" b="1" dirty="0">
                  <a:solidFill>
                    <a:schemeClr val="tx1">
                      <a:lumMod val="75000"/>
                    </a:schemeClr>
                  </a:solidFill>
                  <a:latin typeface="Courier New" pitchFamily="49" charset="0"/>
                  <a:cs typeface="Oracle Sans" panose="020B0503020204020204" pitchFamily="34" charset="0"/>
                </a:rPr>
                <a:t>                           WHERE employee_id = 200);</a:t>
              </a:r>
              <a:endParaRPr lang="en-US" sz="2400" b="1" dirty="0">
                <a:solidFill>
                  <a:schemeClr val="tx1">
                    <a:lumMod val="75000"/>
                  </a:schemeClr>
                </a:solidFill>
                <a:effectLst>
                  <a:outerShdw blurRad="38100" dist="38100" dir="2700000" algn="tl">
                    <a:srgbClr val="000000"/>
                  </a:outerShdw>
                </a:effectLst>
                <a:latin typeface="Courier New" pitchFamily="49" charset="0"/>
                <a:cs typeface="Oracle Sans" panose="020B0503020204020204" pitchFamily="34" charset="0"/>
              </a:endParaRPr>
            </a:p>
            <a:p>
              <a:pPr>
                <a:tabLst>
                  <a:tab pos="1800225" algn="l"/>
                </a:tabLst>
                <a:defRPr/>
              </a:pPr>
              <a:endParaRPr lang="en-US" sz="2400" b="1" dirty="0">
                <a:solidFill>
                  <a:schemeClr val="tx1">
                    <a:lumMod val="75000"/>
                  </a:schemeClr>
                </a:solidFill>
                <a:latin typeface="Courier New" pitchFamily="49" charset="0"/>
                <a:cs typeface="Oracle Sans" panose="020B0503020204020204" pitchFamily="34" charset="0"/>
              </a:endParaRPr>
            </a:p>
          </p:txBody>
        </p:sp>
        <p:sp>
          <p:nvSpPr>
            <p:cNvPr id="40967" name="Rectangle 5"/>
            <p:cNvSpPr>
              <a:spLocks noChangeArrowheads="1"/>
            </p:cNvSpPr>
            <p:nvPr/>
          </p:nvSpPr>
          <p:spPr bwMode="gray">
            <a:xfrm>
              <a:off x="4716780" y="4983480"/>
              <a:ext cx="1546860" cy="358140"/>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40969" name="Rectangle 7"/>
            <p:cNvSpPr>
              <a:spLocks noChangeArrowheads="1"/>
            </p:cNvSpPr>
            <p:nvPr/>
          </p:nvSpPr>
          <p:spPr bwMode="gray">
            <a:xfrm>
              <a:off x="9284495" y="7144512"/>
              <a:ext cx="3527265" cy="402335"/>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75777" name="Picture 1"/>
            <p:cNvPicPr>
              <a:picLocks noChangeAspect="1" noChangeArrowheads="1"/>
            </p:cNvPicPr>
            <p:nvPr/>
          </p:nvPicPr>
          <p:blipFill>
            <a:blip r:embed="rId4" cstate="print"/>
            <a:srcRect/>
            <a:stretch>
              <a:fillRect/>
            </a:stretch>
          </p:blipFill>
          <p:spPr bwMode="auto">
            <a:xfrm>
              <a:off x="3292503" y="7442768"/>
              <a:ext cx="1736699" cy="457200"/>
            </a:xfrm>
            <a:prstGeom prst="rect">
              <a:avLst/>
            </a:prstGeom>
            <a:noFill/>
            <a:ln w="15875">
              <a:solidFill>
                <a:schemeClr val="tx1"/>
              </a:solidFill>
              <a:miter lim="800000"/>
              <a:headEnd/>
              <a:tailEnd/>
            </a:ln>
          </p:spPr>
        </p:pic>
        <p:sp>
          <p:nvSpPr>
            <p:cNvPr id="12" name="Rectangle 7">
              <a:extLst>
                <a:ext uri="{FF2B5EF4-FFF2-40B4-BE49-F238E27FC236}">
                  <a16:creationId xmlns:a16="http://schemas.microsoft.com/office/drawing/2014/main" xmlns="" id="{9D63C5A7-639A-4A72-B8EC-E82FA594DB77}"/>
                </a:ext>
              </a:extLst>
            </p:cNvPr>
            <p:cNvSpPr>
              <a:spLocks noChangeArrowheads="1"/>
            </p:cNvSpPr>
            <p:nvPr/>
          </p:nvSpPr>
          <p:spPr bwMode="gray">
            <a:xfrm>
              <a:off x="9284495" y="6065521"/>
              <a:ext cx="3527265" cy="377952"/>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2431138664"/>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2720637" y="6764133"/>
            <a:ext cx="5567363"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43010" name="Rectangle 102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43011" name="Rectangle 1029"/>
          <p:cNvSpPr>
            <a:spLocks noGrp="1" noChangeArrowheads="1"/>
          </p:cNvSpPr>
          <p:nvPr>
            <p:ph idx="1"/>
          </p:nvPr>
        </p:nvSpPr>
        <p:spPr>
          <a:xfrm>
            <a:off x="933451" y="2272710"/>
            <a:ext cx="16421100" cy="628788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Adding new rows in a table</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INSERT</a:t>
            </a:r>
            <a:r>
              <a:rPr lang="en-US" altLang="en-US" dirty="0">
                <a:solidFill>
                  <a:schemeClr val="tx1">
                    <a:lumMod val="50000"/>
                    <a:lumOff val="50000"/>
                  </a:schemeClr>
                </a:solidFill>
                <a:latin typeface="+mn-lt"/>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Changing data in a table</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UPDATE</a:t>
            </a:r>
            <a:r>
              <a:rPr lang="en-US" altLang="en-US" dirty="0">
                <a:solidFill>
                  <a:schemeClr val="tx1">
                    <a:lumMod val="50000"/>
                    <a:lumOff val="50000"/>
                  </a:schemeClr>
                </a:solidFill>
                <a:latin typeface="+mn-lt"/>
                <a:cs typeface="Oracle Sans" panose="020B0503020204020204" pitchFamily="34" charset="0"/>
              </a:rPr>
              <a:t> statement</a:t>
            </a:r>
          </a:p>
          <a:p>
            <a:pPr lvl="1"/>
            <a:r>
              <a:rPr lang="en-US" altLang="en-US" dirty="0">
                <a:latin typeface="+mn-lt"/>
                <a:cs typeface="Oracle Sans" panose="020B0503020204020204" pitchFamily="34" charset="0"/>
              </a:rPr>
              <a:t>Removing rows from a table:</a:t>
            </a:r>
          </a:p>
          <a:p>
            <a:pPr lvl="2"/>
            <a:r>
              <a:rPr lang="en-US" altLang="en-US" dirty="0">
                <a:latin typeface="Courier New" panose="02070309020205020404" pitchFamily="49" charset="0"/>
                <a:cs typeface="Courier New" panose="02070309020205020404" pitchFamily="49" charset="0"/>
              </a:rPr>
              <a:t>DELETE</a:t>
            </a:r>
            <a:r>
              <a:rPr lang="en-US" altLang="en-US" dirty="0">
                <a:latin typeface="+mn-lt"/>
                <a:cs typeface="Oracle Sans" panose="020B0503020204020204" pitchFamily="34" charset="0"/>
              </a:rPr>
              <a:t> statement</a:t>
            </a:r>
          </a:p>
          <a:p>
            <a:pPr lvl="2"/>
            <a:r>
              <a:rPr lang="en-US" altLang="en-US" dirty="0">
                <a:latin typeface="Courier New" panose="02070309020205020404" pitchFamily="49" charset="0"/>
                <a:cs typeface="Courier New" panose="02070309020205020404" pitchFamily="49" charset="0"/>
              </a:rPr>
              <a:t>TRUNCATE</a:t>
            </a:r>
            <a:r>
              <a:rPr lang="en-US" altLang="en-US" dirty="0">
                <a:latin typeface="+mn-lt"/>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Database transaction control using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COMMIT, ROLLBACK,</a:t>
            </a:r>
            <a:r>
              <a:rPr lang="en-US" altLang="en-US" dirty="0">
                <a:solidFill>
                  <a:schemeClr val="tx1">
                    <a:lumMod val="50000"/>
                    <a:lumOff val="50000"/>
                  </a:schemeClr>
                </a:solidFill>
                <a:latin typeface="+mn-lt"/>
                <a:cs typeface="Oracle Sans" panose="020B0503020204020204" pitchFamily="34" charset="0"/>
              </a:rPr>
              <a:t> and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SAVEPOINT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Read consistency</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Manual Data Locking</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FOR UPDATE</a:t>
            </a:r>
            <a:r>
              <a:rPr lang="en-US" altLang="en-US" dirty="0">
                <a:solidFill>
                  <a:schemeClr val="tx1">
                    <a:lumMod val="50000"/>
                    <a:lumOff val="50000"/>
                  </a:schemeClr>
                </a:solidFill>
                <a:latin typeface="+mn-lt"/>
                <a:cs typeface="Oracle Sans" panose="020B0503020204020204" pitchFamily="34" charset="0"/>
              </a:rPr>
              <a:t> clause in a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SELECT</a:t>
            </a:r>
            <a:r>
              <a:rPr lang="en-US" altLang="en-US" dirty="0">
                <a:solidFill>
                  <a:schemeClr val="tx1">
                    <a:lumMod val="50000"/>
                    <a:lumOff val="50000"/>
                  </a:schemeClr>
                </a:solidFill>
                <a:latin typeface="+mn-lt"/>
                <a:cs typeface="Oracle Sans" panose="020B0503020204020204" pitchFamily="34" charset="0"/>
              </a:rPr>
              <a:t> statement</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LOCK TABLE</a:t>
            </a:r>
            <a:r>
              <a:rPr lang="en-US" altLang="en-US" dirty="0">
                <a:solidFill>
                  <a:schemeClr val="tx1">
                    <a:lumMod val="50000"/>
                    <a:lumOff val="50000"/>
                  </a:schemeClr>
                </a:solidFill>
                <a:latin typeface="+mn-lt"/>
                <a:cs typeface="Oracle Sans" panose="020B0503020204020204" pitchFamily="34" charset="0"/>
              </a:rPr>
              <a:t> statement</a:t>
            </a:r>
          </a:p>
        </p:txBody>
      </p:sp>
    </p:spTree>
    <p:custDataLst>
      <p:tags r:id="rId1"/>
    </p:custDataLst>
    <p:extLst>
      <p:ext uri="{BB962C8B-B14F-4D97-AF65-F5344CB8AC3E}">
        <p14:creationId xmlns:p14="http://schemas.microsoft.com/office/powerpoint/2010/main" val="110820717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Removing a Row from a Table </a:t>
            </a:r>
          </a:p>
        </p:txBody>
      </p:sp>
      <p:grpSp>
        <p:nvGrpSpPr>
          <p:cNvPr id="4" name="Group 3">
            <a:extLst>
              <a:ext uri="{FF2B5EF4-FFF2-40B4-BE49-F238E27FC236}">
                <a16:creationId xmlns:a16="http://schemas.microsoft.com/office/drawing/2014/main" xmlns="" id="{7E121520-2DAF-4D15-851A-8EB5E9CC84D5}"/>
              </a:ext>
            </a:extLst>
          </p:cNvPr>
          <p:cNvGrpSpPr/>
          <p:nvPr/>
        </p:nvGrpSpPr>
        <p:grpSpPr>
          <a:xfrm>
            <a:off x="4607496" y="1989957"/>
            <a:ext cx="8765382" cy="7382564"/>
            <a:chOff x="3325518" y="1989957"/>
            <a:chExt cx="8765382" cy="7382564"/>
          </a:xfrm>
        </p:grpSpPr>
        <p:pic>
          <p:nvPicPr>
            <p:cNvPr id="45060" name="Picture 11" descr="C:\salome_official\projects\11gR2_SQL 1\screenshots\les9_20s_a.gif"/>
            <p:cNvPicPr>
              <a:picLocks noChangeAspect="1" noChangeArrowheads="1"/>
            </p:cNvPicPr>
            <p:nvPr/>
          </p:nvPicPr>
          <p:blipFill>
            <a:blip r:embed="rId4" cstate="print"/>
            <a:srcRect/>
            <a:stretch>
              <a:fillRect/>
            </a:stretch>
          </p:blipFill>
          <p:spPr bwMode="auto">
            <a:xfrm>
              <a:off x="3483943" y="2650134"/>
              <a:ext cx="8520113" cy="3069430"/>
            </a:xfrm>
            <a:prstGeom prst="rect">
              <a:avLst/>
            </a:prstGeom>
            <a:noFill/>
            <a:ln w="12700">
              <a:solidFill>
                <a:schemeClr val="tx1"/>
              </a:solidFill>
              <a:miter lim="800000"/>
              <a:headEnd/>
              <a:tailEnd/>
            </a:ln>
          </p:spPr>
        </p:pic>
        <p:sp>
          <p:nvSpPr>
            <p:cNvPr id="45061" name="Rectangle 2"/>
            <p:cNvSpPr>
              <a:spLocks noChangeArrowheads="1"/>
            </p:cNvSpPr>
            <p:nvPr/>
          </p:nvSpPr>
          <p:spPr bwMode="auto">
            <a:xfrm>
              <a:off x="3325518" y="6033346"/>
              <a:ext cx="8765382" cy="478306"/>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519113">
                <a:lnSpc>
                  <a:spcPct val="65000"/>
                </a:lnSpc>
                <a:spcBef>
                  <a:spcPct val="35000"/>
                </a:spcBef>
                <a:tabLst>
                  <a:tab pos="864395" algn="l"/>
                </a:tabLst>
              </a:pPr>
              <a:r>
                <a:rPr lang="en-US" altLang="en-US" sz="3000" dirty="0">
                  <a:solidFill>
                    <a:srgbClr val="000000"/>
                  </a:solidFill>
                  <a:latin typeface="+mn-lt"/>
                  <a:cs typeface="Oracle Sans" panose="020B0503020204020204" pitchFamily="34" charset="0"/>
                </a:rPr>
                <a:t>Delete a row from the </a:t>
              </a:r>
              <a:r>
                <a:rPr lang="en-US" altLang="en-US" sz="3000" dirty="0">
                  <a:solidFill>
                    <a:srgbClr val="000000"/>
                  </a:solidFill>
                  <a:latin typeface="Courier New" pitchFamily="49" charset="0"/>
                  <a:cs typeface="Oracle Sans" panose="020B0503020204020204" pitchFamily="34" charset="0"/>
                </a:rPr>
                <a:t>DEPARTMENTS</a:t>
              </a:r>
              <a:r>
                <a:rPr lang="en-US" altLang="en-US" sz="3000" dirty="0">
                  <a:solidFill>
                    <a:srgbClr val="000000"/>
                  </a:solidFill>
                  <a:latin typeface="+mn-lt"/>
                  <a:cs typeface="Oracle Sans" panose="020B0503020204020204" pitchFamily="34" charset="0"/>
                </a:rPr>
                <a:t> table:</a:t>
              </a:r>
            </a:p>
          </p:txBody>
        </p:sp>
        <p:sp>
          <p:nvSpPr>
            <p:cNvPr id="45062" name="Rectangle 4"/>
            <p:cNvSpPr>
              <a:spLocks noChangeArrowheads="1"/>
            </p:cNvSpPr>
            <p:nvPr/>
          </p:nvSpPr>
          <p:spPr bwMode="auto">
            <a:xfrm>
              <a:off x="3325518" y="1989957"/>
              <a:ext cx="3188373" cy="647293"/>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300" dirty="0">
                  <a:solidFill>
                    <a:srgbClr val="000000"/>
                  </a:solidFill>
                  <a:latin typeface="Courier New" pitchFamily="49" charset="0"/>
                  <a:cs typeface="Oracle Sans" panose="020B0503020204020204" pitchFamily="34" charset="0"/>
                </a:rPr>
                <a:t>DEPARTMENTS</a:t>
              </a:r>
              <a:r>
                <a:rPr lang="en-US" altLang="en-US" sz="3000" dirty="0">
                  <a:solidFill>
                    <a:srgbClr val="000000"/>
                  </a:solidFill>
                  <a:latin typeface="Oracle Sans" panose="020B0503020204020204" pitchFamily="34" charset="0"/>
                  <a:cs typeface="Oracle Sans" panose="020B0503020204020204" pitchFamily="34" charset="0"/>
                </a:rPr>
                <a:t> </a:t>
              </a:r>
            </a:p>
          </p:txBody>
        </p:sp>
        <p:sp>
          <p:nvSpPr>
            <p:cNvPr id="45063" name="Rectangle 7"/>
            <p:cNvSpPr>
              <a:spLocks noChangeArrowheads="1"/>
            </p:cNvSpPr>
            <p:nvPr/>
          </p:nvSpPr>
          <p:spPr bwMode="gray">
            <a:xfrm>
              <a:off x="3474720" y="5376664"/>
              <a:ext cx="8538210" cy="342900"/>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45064" name="Picture 12" descr="C:\salome_official\projects\11gR2_SQL 1\screenshots\les9_20s_b.gif"/>
            <p:cNvPicPr>
              <a:picLocks noChangeAspect="1" noChangeArrowheads="1"/>
            </p:cNvPicPr>
            <p:nvPr/>
          </p:nvPicPr>
          <p:blipFill>
            <a:blip r:embed="rId5" cstate="print"/>
            <a:srcRect/>
            <a:stretch>
              <a:fillRect/>
            </a:stretch>
          </p:blipFill>
          <p:spPr bwMode="auto">
            <a:xfrm>
              <a:off x="3483943" y="6629322"/>
              <a:ext cx="8520113" cy="2743199"/>
            </a:xfrm>
            <a:prstGeom prst="rect">
              <a:avLst/>
            </a:prstGeom>
            <a:noFill/>
            <a:ln w="12700">
              <a:solidFill>
                <a:schemeClr val="tx1"/>
              </a:solidFill>
              <a:miter lim="800000"/>
              <a:headEnd/>
              <a:tailEnd/>
            </a:ln>
          </p:spPr>
        </p:pic>
      </p:grpSp>
    </p:spTree>
    <p:custDataLst>
      <p:tags r:id="rId1"/>
    </p:custDataLst>
    <p:extLst>
      <p:ext uri="{BB962C8B-B14F-4D97-AF65-F5344CB8AC3E}">
        <p14:creationId xmlns:p14="http://schemas.microsoft.com/office/powerpoint/2010/main" val="2209144102"/>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smtClean="0">
                <a:latin typeface="Courier New" panose="02070309020205020404" pitchFamily="49" charset="0"/>
                <a:cs typeface="Courier New" panose="02070309020205020404" pitchFamily="49" charset="0"/>
              </a:rPr>
              <a:t>DELETE</a:t>
            </a:r>
            <a:r>
              <a:rPr lang="en-US" altLang="en-US" dirty="0" smtClean="0">
                <a:latin typeface="+mj-lt"/>
                <a:cs typeface="Oracle Sans" panose="020B0503020204020204" pitchFamily="34" charset="0"/>
              </a:rPr>
              <a:t> </a:t>
            </a:r>
            <a:r>
              <a:rPr lang="en-US" altLang="en-US" dirty="0">
                <a:latin typeface="+mj-lt"/>
                <a:cs typeface="Oracle Sans" panose="020B0503020204020204" pitchFamily="34" charset="0"/>
              </a:rPr>
              <a:t>Statement</a:t>
            </a:r>
          </a:p>
        </p:txBody>
      </p:sp>
      <p:sp>
        <p:nvSpPr>
          <p:cNvPr id="47107" name="Rectangle 6"/>
          <p:cNvSpPr>
            <a:spLocks noGrp="1" noChangeArrowheads="1"/>
          </p:cNvSpPr>
          <p:nvPr>
            <p:ph idx="1"/>
          </p:nvPr>
        </p:nvSpPr>
        <p:spPr>
          <a:xfrm>
            <a:off x="933451" y="2272710"/>
            <a:ext cx="14331229" cy="5955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You can remove existing rows from a table by using the </a:t>
            </a:r>
            <a:r>
              <a:rPr lang="en-US" altLang="en-US" dirty="0">
                <a:latin typeface="Courier New" panose="02070309020205020404" pitchFamily="49" charset="0"/>
                <a:cs typeface="Courier New" panose="02070309020205020404" pitchFamily="49" charset="0"/>
              </a:rPr>
              <a:t>DELETE</a:t>
            </a:r>
            <a:r>
              <a:rPr lang="en-US" altLang="en-US" dirty="0">
                <a:latin typeface="+mn-lt"/>
                <a:cs typeface="Oracle Sans" panose="020B0503020204020204" pitchFamily="34" charset="0"/>
              </a:rPr>
              <a:t> statement:</a:t>
            </a:r>
          </a:p>
        </p:txBody>
      </p:sp>
      <p:sp>
        <p:nvSpPr>
          <p:cNvPr id="5" name="Content Placeholder 2"/>
          <p:cNvSpPr txBox="1">
            <a:spLocks/>
          </p:cNvSpPr>
          <p:nvPr/>
        </p:nvSpPr>
        <p:spPr bwMode="gray">
          <a:xfrm>
            <a:off x="6257031" y="3366078"/>
            <a:ext cx="5773938"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DELETE [FROM]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table</a:t>
            </a: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condition</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p:txBody>
      </p:sp>
      <p:sp>
        <p:nvSpPr>
          <p:cNvPr id="6" name="Rectangle 5"/>
          <p:cNvSpPr/>
          <p:nvPr/>
        </p:nvSpPr>
        <p:spPr bwMode="auto">
          <a:xfrm rot="10800000" flipV="1">
            <a:off x="10789227" y="5359524"/>
            <a:ext cx="7498773" cy="3370698"/>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8" name="Round Diagonal Corner Rectangle 7"/>
          <p:cNvSpPr/>
          <p:nvPr/>
        </p:nvSpPr>
        <p:spPr bwMode="auto">
          <a:xfrm>
            <a:off x="13875327" y="5734729"/>
            <a:ext cx="3435234" cy="2620292"/>
          </a:xfrm>
          <a:prstGeom prst="round2DiagRect">
            <a:avLst/>
          </a:prstGeom>
          <a:gradFill flip="none" rotWithShape="1">
            <a:gsLst>
              <a:gs pos="50000">
                <a:schemeClr val="bg1"/>
              </a:gs>
              <a:gs pos="100000">
                <a:schemeClr val="accent6">
                  <a:lumMod val="20000"/>
                  <a:lumOff val="80000"/>
                </a:schemeClr>
              </a:gs>
            </a:gsLst>
            <a:lin ang="5400000" scaled="1"/>
            <a:tileRect/>
          </a:gradFill>
          <a:ln w="5715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11928" y="5968679"/>
            <a:ext cx="2231688" cy="2152389"/>
          </a:xfrm>
          <a:prstGeom prst="rect">
            <a:avLst/>
          </a:prstGeom>
        </p:spPr>
      </p:pic>
    </p:spTree>
    <p:custDataLst>
      <p:tags r:id="rId1"/>
    </p:custDataLst>
    <p:extLst>
      <p:ext uri="{BB962C8B-B14F-4D97-AF65-F5344CB8AC3E}">
        <p14:creationId xmlns:p14="http://schemas.microsoft.com/office/powerpoint/2010/main" val="1725388823"/>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0"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Deleting Rows from a Table</a:t>
            </a:r>
          </a:p>
        </p:txBody>
      </p:sp>
      <p:sp>
        <p:nvSpPr>
          <p:cNvPr id="49161" name="Content Placeholder 2"/>
          <p:cNvSpPr>
            <a:spLocks noGrp="1"/>
          </p:cNvSpPr>
          <p:nvPr>
            <p:ph idx="1"/>
          </p:nvPr>
        </p:nvSpPr>
        <p:spPr>
          <a:xfrm>
            <a:off x="933451" y="2272710"/>
            <a:ext cx="16421100" cy="325999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Specific rows are deleted if you specify the </a:t>
            </a:r>
            <a:r>
              <a:rPr lang="en-US" altLang="en-US" dirty="0">
                <a:latin typeface="Courier New" panose="02070309020205020404" pitchFamily="49" charset="0"/>
                <a:cs typeface="Courier New" panose="02070309020205020404" pitchFamily="49" charset="0"/>
              </a:rPr>
              <a:t>WHERE</a:t>
            </a:r>
            <a:r>
              <a:rPr lang="en-US" altLang="en-US" dirty="0">
                <a:latin typeface="+mn-lt"/>
                <a:cs typeface="Oracle Sans" panose="020B0503020204020204" pitchFamily="34" charset="0"/>
              </a:rPr>
              <a:t> clause:</a:t>
            </a:r>
            <a:br>
              <a:rPr lang="en-US" altLang="en-US" dirty="0">
                <a:latin typeface="+mn-lt"/>
                <a:cs typeface="Oracle Sans" panose="020B0503020204020204" pitchFamily="34" charset="0"/>
              </a:rPr>
            </a:br>
            <a:r>
              <a:rPr lang="en-US" altLang="en-US" dirty="0">
                <a:latin typeface="+mn-lt"/>
                <a:cs typeface="Oracle Sans" panose="020B0503020204020204" pitchFamily="34" charset="0"/>
              </a:rPr>
              <a:t/>
            </a:r>
            <a:br>
              <a:rPr lang="en-US" altLang="en-US" dirty="0">
                <a:latin typeface="+mn-lt"/>
                <a:cs typeface="Oracle Sans" panose="020B0503020204020204" pitchFamily="34" charset="0"/>
              </a:rPr>
            </a:br>
            <a:r>
              <a:rPr lang="en-US" altLang="en-US" dirty="0">
                <a:latin typeface="+mn-lt"/>
                <a:cs typeface="Oracle Sans" panose="020B0503020204020204" pitchFamily="34" charset="0"/>
              </a:rPr>
              <a:t/>
            </a:r>
            <a:br>
              <a:rPr lang="en-US" altLang="en-US" dirty="0">
                <a:latin typeface="+mn-lt"/>
                <a:cs typeface="Oracle Sans" panose="020B0503020204020204" pitchFamily="34" charset="0"/>
              </a:rPr>
            </a:br>
            <a:r>
              <a:rPr lang="en-US" altLang="en-US" dirty="0">
                <a:latin typeface="+mn-lt"/>
                <a:cs typeface="Oracle Sans" panose="020B0503020204020204" pitchFamily="34" charset="0"/>
              </a:rPr>
              <a:t/>
            </a:r>
            <a:br>
              <a:rPr lang="en-US" altLang="en-US" dirty="0">
                <a:latin typeface="+mn-lt"/>
                <a:cs typeface="Oracle Sans" panose="020B0503020204020204" pitchFamily="34" charset="0"/>
              </a:rPr>
            </a:br>
            <a:endParaRPr lang="en-US" altLang="en-US" dirty="0">
              <a:latin typeface="+mn-lt"/>
              <a:cs typeface="Oracle Sans" panose="020B0503020204020204" pitchFamily="34" charset="0"/>
            </a:endParaRPr>
          </a:p>
          <a:p>
            <a:pPr lvl="1"/>
            <a:r>
              <a:rPr lang="en-US" altLang="en-US" dirty="0">
                <a:latin typeface="+mn-lt"/>
                <a:cs typeface="Oracle Sans" panose="020B0503020204020204" pitchFamily="34" charset="0"/>
              </a:rPr>
              <a:t>All rows in the table are deleted if you omit the </a:t>
            </a:r>
            <a:r>
              <a:rPr lang="en-US" altLang="en-US" dirty="0">
                <a:latin typeface="Courier New" panose="02070309020205020404" pitchFamily="49" charset="0"/>
                <a:cs typeface="Courier New" panose="02070309020205020404" pitchFamily="49" charset="0"/>
              </a:rPr>
              <a:t>WHERE</a:t>
            </a:r>
            <a:r>
              <a:rPr lang="en-US" altLang="en-US" dirty="0">
                <a:latin typeface="+mn-lt"/>
                <a:cs typeface="Oracle Sans" panose="020B0503020204020204" pitchFamily="34" charset="0"/>
              </a:rPr>
              <a:t> clause:</a:t>
            </a:r>
          </a:p>
        </p:txBody>
      </p:sp>
      <p:grpSp>
        <p:nvGrpSpPr>
          <p:cNvPr id="7" name="Group 6">
            <a:extLst>
              <a:ext uri="{FF2B5EF4-FFF2-40B4-BE49-F238E27FC236}">
                <a16:creationId xmlns:a16="http://schemas.microsoft.com/office/drawing/2014/main" xmlns="" id="{D046D267-6E49-4A0A-BE00-51628A4072F5}"/>
              </a:ext>
            </a:extLst>
          </p:cNvPr>
          <p:cNvGrpSpPr/>
          <p:nvPr/>
        </p:nvGrpSpPr>
        <p:grpSpPr>
          <a:xfrm>
            <a:off x="1600200" y="3127276"/>
            <a:ext cx="12096750" cy="3661338"/>
            <a:chOff x="1600200" y="3127276"/>
            <a:chExt cx="12096750" cy="3661338"/>
          </a:xfrm>
        </p:grpSpPr>
        <p:sp>
          <p:nvSpPr>
            <p:cNvPr id="10" name="Content Placeholder 2"/>
            <p:cNvSpPr txBox="1">
              <a:spLocks/>
            </p:cNvSpPr>
            <p:nvPr/>
          </p:nvSpPr>
          <p:spPr bwMode="gray">
            <a:xfrm>
              <a:off x="1600200" y="5843585"/>
              <a:ext cx="12096750"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DELETE FROM  copy_emp;</a:t>
              </a:r>
            </a:p>
            <a:p>
              <a:pPr eaLnBrk="1" hangingPunct="1">
                <a:defRPr/>
              </a:pP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p:txBody>
        </p:sp>
        <p:pic>
          <p:nvPicPr>
            <p:cNvPr id="49162" name="Picture 8" descr="C:\project-SQLFund1\images\img09-rowsdeleted.gif"/>
            <p:cNvPicPr>
              <a:picLocks noChangeAspect="1" noChangeArrowheads="1"/>
            </p:cNvPicPr>
            <p:nvPr/>
          </p:nvPicPr>
          <p:blipFill>
            <a:blip r:embed="rId4" cstate="print"/>
            <a:srcRect/>
            <a:stretch>
              <a:fillRect/>
            </a:stretch>
          </p:blipFill>
          <p:spPr bwMode="gray">
            <a:xfrm>
              <a:off x="1683809" y="6393655"/>
              <a:ext cx="1938338" cy="326231"/>
            </a:xfrm>
            <a:prstGeom prst="rect">
              <a:avLst/>
            </a:prstGeom>
            <a:noFill/>
            <a:ln w="9525">
              <a:noFill/>
              <a:miter lim="800000"/>
              <a:headEnd/>
              <a:tailEnd/>
            </a:ln>
          </p:spPr>
        </p:pic>
        <p:sp>
          <p:nvSpPr>
            <p:cNvPr id="9" name="Content Placeholder 2"/>
            <p:cNvSpPr txBox="1">
              <a:spLocks/>
            </p:cNvSpPr>
            <p:nvPr/>
          </p:nvSpPr>
          <p:spPr bwMode="gray">
            <a:xfrm>
              <a:off x="1600200" y="3127276"/>
              <a:ext cx="12096750" cy="134293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DELETE FROM departments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WHERE  department_name = 'Finance';</a:t>
              </a:r>
            </a:p>
            <a:p>
              <a:pPr eaLnBrk="1" hangingPunct="1">
                <a:defRPr/>
              </a:pP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p:txBody>
        </p:sp>
        <p:pic>
          <p:nvPicPr>
            <p:cNvPr id="8" name="Picture 2"/>
            <p:cNvPicPr>
              <a:picLocks noChangeAspect="1" noChangeArrowheads="1"/>
            </p:cNvPicPr>
            <p:nvPr/>
          </p:nvPicPr>
          <p:blipFill>
            <a:blip r:embed="rId5" cstate="print"/>
            <a:srcRect/>
            <a:stretch>
              <a:fillRect/>
            </a:stretch>
          </p:blipFill>
          <p:spPr bwMode="auto">
            <a:xfrm>
              <a:off x="1683809" y="4019554"/>
              <a:ext cx="1714500" cy="404205"/>
            </a:xfrm>
            <a:prstGeom prst="rect">
              <a:avLst/>
            </a:prstGeom>
            <a:noFill/>
            <a:ln w="15875">
              <a:solidFill>
                <a:schemeClr val="tx1"/>
              </a:solidFill>
              <a:miter lim="800000"/>
              <a:headEnd/>
              <a:tailEnd/>
            </a:ln>
          </p:spPr>
        </p:pic>
      </p:grpSp>
    </p:spTree>
    <p:custDataLst>
      <p:tags r:id="rId1"/>
    </p:custDataLst>
    <p:extLst>
      <p:ext uri="{BB962C8B-B14F-4D97-AF65-F5344CB8AC3E}">
        <p14:creationId xmlns:p14="http://schemas.microsoft.com/office/powerpoint/2010/main" val="3823284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Deleting Rows Based on Another Table</a:t>
            </a:r>
          </a:p>
        </p:txBody>
      </p:sp>
      <p:sp>
        <p:nvSpPr>
          <p:cNvPr id="51206" name="Rectangle 7"/>
          <p:cNvSpPr>
            <a:spLocks noGrp="1" noChangeArrowheads="1"/>
          </p:cNvSpPr>
          <p:nvPr>
            <p:ph idx="1"/>
          </p:nvPr>
        </p:nvSpPr>
        <p:spPr>
          <a:xfrm>
            <a:off x="933451" y="2272710"/>
            <a:ext cx="16421100" cy="11257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Use the subqueries in the </a:t>
            </a:r>
            <a:r>
              <a:rPr lang="en-US" altLang="en-US" dirty="0">
                <a:latin typeface="Courier New" panose="02070309020205020404" pitchFamily="49" charset="0"/>
                <a:cs typeface="Courier New" panose="02070309020205020404" pitchFamily="49" charset="0"/>
              </a:rPr>
              <a:t>DELETE</a:t>
            </a:r>
            <a:r>
              <a:rPr lang="en-US" altLang="en-US" dirty="0">
                <a:latin typeface="+mn-lt"/>
                <a:cs typeface="Oracle Sans" panose="020B0503020204020204" pitchFamily="34" charset="0"/>
              </a:rPr>
              <a:t> statements to remove rows from a table based on values from another table:</a:t>
            </a:r>
          </a:p>
        </p:txBody>
      </p:sp>
      <p:grpSp>
        <p:nvGrpSpPr>
          <p:cNvPr id="2" name="Group 1"/>
          <p:cNvGrpSpPr/>
          <p:nvPr/>
        </p:nvGrpSpPr>
        <p:grpSpPr>
          <a:xfrm>
            <a:off x="3095625" y="4423420"/>
            <a:ext cx="12096750" cy="2984301"/>
            <a:chOff x="2062162" y="2286000"/>
            <a:chExt cx="8064500" cy="1989534"/>
          </a:xfrm>
        </p:grpSpPr>
        <p:sp>
          <p:nvSpPr>
            <p:cNvPr id="7" name="Content Placeholder 2"/>
            <p:cNvSpPr txBox="1">
              <a:spLocks/>
            </p:cNvSpPr>
            <p:nvPr/>
          </p:nvSpPr>
          <p:spPr bwMode="gray">
            <a:xfrm>
              <a:off x="2062162" y="2286000"/>
              <a:ext cx="8064500" cy="198953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DELETE 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department_id IN</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(SELECT department_id</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FROM   departments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WHERE  department_name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LIKE '%Public%');</a:t>
              </a:r>
            </a:p>
            <a:p>
              <a:pPr eaLnBrk="1" hangingPunct="1">
                <a:defRPr/>
              </a:pP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p:txBody>
        </p:sp>
        <p:sp>
          <p:nvSpPr>
            <p:cNvPr id="51207" name="Rectangle 5"/>
            <p:cNvSpPr>
              <a:spLocks noChangeArrowheads="1"/>
            </p:cNvSpPr>
            <p:nvPr/>
          </p:nvSpPr>
          <p:spPr bwMode="gray">
            <a:xfrm>
              <a:off x="4155884" y="2964173"/>
              <a:ext cx="3056129" cy="953008"/>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8" name="Picture 2"/>
            <p:cNvPicPr>
              <a:picLocks noChangeAspect="1" noChangeArrowheads="1"/>
            </p:cNvPicPr>
            <p:nvPr/>
          </p:nvPicPr>
          <p:blipFill>
            <a:blip r:embed="rId4" cstate="print"/>
            <a:srcRect/>
            <a:stretch>
              <a:fillRect/>
            </a:stretch>
          </p:blipFill>
          <p:spPr bwMode="auto">
            <a:xfrm>
              <a:off x="2157975" y="3870176"/>
              <a:ext cx="1292859" cy="304800"/>
            </a:xfrm>
            <a:prstGeom prst="rect">
              <a:avLst/>
            </a:prstGeom>
            <a:noFill/>
            <a:ln w="15875">
              <a:solidFill>
                <a:schemeClr val="tx1"/>
              </a:solidFill>
              <a:miter lim="800000"/>
              <a:headEnd/>
              <a:tailEnd/>
            </a:ln>
          </p:spPr>
        </p:pic>
      </p:grpSp>
    </p:spTree>
    <p:custDataLst>
      <p:tags r:id="rId1"/>
    </p:custDataLst>
    <p:extLst>
      <p:ext uri="{BB962C8B-B14F-4D97-AF65-F5344CB8AC3E}">
        <p14:creationId xmlns:p14="http://schemas.microsoft.com/office/powerpoint/2010/main" val="349418278"/>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smtClean="0">
                <a:latin typeface="Courier New" panose="02070309020205020404" pitchFamily="49" charset="0"/>
                <a:cs typeface="Courier New" panose="02070309020205020404" pitchFamily="49" charset="0"/>
              </a:rPr>
              <a:t>TRUNCATE</a:t>
            </a:r>
            <a:r>
              <a:rPr lang="en-US" altLang="en-US" dirty="0" smtClean="0">
                <a:latin typeface="+mj-lt"/>
                <a:cs typeface="Oracle Sans" panose="020B0503020204020204" pitchFamily="34" charset="0"/>
              </a:rPr>
              <a:t> </a:t>
            </a:r>
            <a:r>
              <a:rPr lang="en-US" altLang="en-US" dirty="0">
                <a:latin typeface="+mj-lt"/>
                <a:cs typeface="Oracle Sans" panose="020B0503020204020204" pitchFamily="34" charset="0"/>
              </a:rPr>
              <a:t>Statement</a:t>
            </a:r>
          </a:p>
        </p:txBody>
      </p:sp>
      <p:sp>
        <p:nvSpPr>
          <p:cNvPr id="53251" name="Rectangle 7"/>
          <p:cNvSpPr>
            <a:spLocks noGrp="1" noChangeArrowheads="1"/>
          </p:cNvSpPr>
          <p:nvPr>
            <p:ph idx="1"/>
          </p:nvPr>
        </p:nvSpPr>
        <p:spPr>
          <a:xfrm>
            <a:off x="933451" y="2272710"/>
            <a:ext cx="16421100" cy="374365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Removes all rows from a table, leaving the table empty and the table structure intact</a:t>
            </a:r>
          </a:p>
          <a:p>
            <a:pPr lvl="1"/>
            <a:r>
              <a:rPr lang="en-US" altLang="en-US" dirty="0">
                <a:latin typeface="+mn-lt"/>
                <a:cs typeface="Oracle Sans" panose="020B0503020204020204" pitchFamily="34" charset="0"/>
              </a:rPr>
              <a:t>Is a data definition language (DDL) statement rather than a DML statement; cannot be undone</a:t>
            </a:r>
          </a:p>
          <a:p>
            <a:pPr lvl="1"/>
            <a:r>
              <a:rPr lang="en-US" altLang="en-US" dirty="0">
                <a:latin typeface="+mn-lt"/>
                <a:cs typeface="Oracle Sans" panose="020B0503020204020204" pitchFamily="34" charset="0"/>
              </a:rPr>
              <a:t>Syntax:</a:t>
            </a:r>
          </a:p>
          <a:p>
            <a:pPr lvl="1">
              <a:spcBef>
                <a:spcPts val="8000"/>
              </a:spcBef>
            </a:pPr>
            <a:r>
              <a:rPr lang="en-US" altLang="en-US" dirty="0">
                <a:latin typeface="+mn-lt"/>
                <a:cs typeface="Oracle Sans" panose="020B0503020204020204" pitchFamily="34" charset="0"/>
              </a:rPr>
              <a:t>Example:</a:t>
            </a:r>
          </a:p>
        </p:txBody>
      </p:sp>
      <p:sp>
        <p:nvSpPr>
          <p:cNvPr id="6" name="Content Placeholder 2"/>
          <p:cNvSpPr txBox="1">
            <a:spLocks/>
          </p:cNvSpPr>
          <p:nvPr/>
        </p:nvSpPr>
        <p:spPr bwMode="gray">
          <a:xfrm>
            <a:off x="1600200" y="4611137"/>
            <a:ext cx="12096750" cy="54712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TRUNCATE TABLE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table_name</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p:txBody>
      </p:sp>
      <p:sp>
        <p:nvSpPr>
          <p:cNvPr id="7" name="Content Placeholder 2"/>
          <p:cNvSpPr txBox="1">
            <a:spLocks/>
          </p:cNvSpPr>
          <p:nvPr/>
        </p:nvSpPr>
        <p:spPr bwMode="gray">
          <a:xfrm>
            <a:off x="1600200" y="6181349"/>
            <a:ext cx="12096750" cy="54712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TRUNCATE TABLE copy_emp;</a:t>
            </a:r>
          </a:p>
        </p:txBody>
      </p:sp>
    </p:spTree>
    <p:custDataLst>
      <p:tags r:id="rId1"/>
    </p:custDataLst>
    <p:extLst>
      <p:ext uri="{BB962C8B-B14F-4D97-AF65-F5344CB8AC3E}">
        <p14:creationId xmlns:p14="http://schemas.microsoft.com/office/powerpoint/2010/main" val="2209410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2720637" y="6764133"/>
            <a:ext cx="5567363" cy="2500313"/>
            <a:chOff x="5410200" y="4297363"/>
            <a:chExt cx="3711575" cy="1666875"/>
          </a:xfrm>
        </p:grpSpPr>
        <p:sp>
          <p:nvSpPr>
            <p:cNvPr id="6" name="Rectangle 5"/>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 name="Oval 6"/>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8"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4" name="Rectangle 1028"/>
          <p:cNvSpPr txBox="1">
            <a:spLocks noChangeArrowheads="1"/>
          </p:cNvSpPr>
          <p:nvPr/>
        </p:nvSpPr>
        <p:spPr bwMode="auto">
          <a:xfrm>
            <a:off x="3200400" y="659607"/>
            <a:ext cx="11877675" cy="1314450"/>
          </a:xfrm>
          <a:prstGeom prst="rect">
            <a:avLst/>
          </a:prstGeom>
          <a:noFill/>
          <a:ln w="9525">
            <a:noFill/>
            <a:miter lim="800000"/>
            <a:headEnd/>
            <a:tailEnd/>
          </a:ln>
        </p:spPr>
        <p:txBody>
          <a:bodyPr lIns="19050" tIns="19050" rIns="19050" bIns="1905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buClr>
                <a:srgbClr val="000000"/>
              </a:buClr>
              <a:defRPr/>
            </a:pPr>
            <a:endParaRPr lang="en-US" sz="3900" b="1" kern="0" dirty="0">
              <a:latin typeface="+mj-lt"/>
              <a:ea typeface="+mj-ea"/>
              <a:cs typeface="Oracle Sans" panose="020B0503020204020204" pitchFamily="34" charset="0"/>
            </a:endParaRPr>
          </a:p>
        </p:txBody>
      </p:sp>
      <p:sp>
        <p:nvSpPr>
          <p:cNvPr id="55299" name="Title 7"/>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55300" name="Content Placeholder 6"/>
          <p:cNvSpPr>
            <a:spLocks noGrp="1"/>
          </p:cNvSpPr>
          <p:nvPr>
            <p:ph idx="1"/>
          </p:nvPr>
        </p:nvSpPr>
        <p:spPr>
          <a:xfrm>
            <a:off x="933451" y="2272710"/>
            <a:ext cx="16421100" cy="63095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Adding new rows in a table</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INSERT</a:t>
            </a:r>
            <a:r>
              <a:rPr lang="en-US" altLang="en-US" dirty="0">
                <a:solidFill>
                  <a:schemeClr val="tx1">
                    <a:lumMod val="50000"/>
                    <a:lumOff val="50000"/>
                  </a:schemeClr>
                </a:solidFill>
                <a:latin typeface="+mn-lt"/>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Changing data in a table</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UPDATE</a:t>
            </a:r>
            <a:r>
              <a:rPr lang="en-US" altLang="en-US" dirty="0">
                <a:solidFill>
                  <a:schemeClr val="tx1">
                    <a:lumMod val="50000"/>
                    <a:lumOff val="50000"/>
                  </a:schemeClr>
                </a:solidFill>
                <a:latin typeface="+mn-lt"/>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Removing rows from a table:</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DELETE</a:t>
            </a:r>
            <a:r>
              <a:rPr lang="en-US" altLang="en-US" dirty="0">
                <a:solidFill>
                  <a:schemeClr val="tx1">
                    <a:lumMod val="50000"/>
                    <a:lumOff val="50000"/>
                  </a:schemeClr>
                </a:solidFill>
                <a:latin typeface="+mn-lt"/>
                <a:cs typeface="Oracle Sans" panose="020B0503020204020204" pitchFamily="34" charset="0"/>
              </a:rPr>
              <a:t> statement</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TRUNCATE</a:t>
            </a:r>
            <a:r>
              <a:rPr lang="en-US" altLang="en-US" dirty="0">
                <a:solidFill>
                  <a:schemeClr val="tx1">
                    <a:lumMod val="50000"/>
                    <a:lumOff val="50000"/>
                  </a:schemeClr>
                </a:solidFill>
                <a:latin typeface="+mn-lt"/>
                <a:cs typeface="Oracle Sans" panose="020B0503020204020204" pitchFamily="34" charset="0"/>
              </a:rPr>
              <a:t> statement</a:t>
            </a:r>
          </a:p>
          <a:p>
            <a:pPr lvl="1"/>
            <a:r>
              <a:rPr lang="en-US" altLang="en-US" dirty="0">
                <a:latin typeface="+mn-lt"/>
                <a:cs typeface="Oracle Sans" panose="020B0503020204020204" pitchFamily="34" charset="0"/>
              </a:rPr>
              <a:t>Database transaction control using </a:t>
            </a:r>
            <a:r>
              <a:rPr lang="en-US" altLang="en-US" dirty="0">
                <a:latin typeface="Courier New" panose="02070309020205020404" pitchFamily="49" charset="0"/>
                <a:cs typeface="Courier New" panose="02070309020205020404" pitchFamily="49" charset="0"/>
              </a:rPr>
              <a:t>COMMIT, ROLLBACK,</a:t>
            </a:r>
            <a:r>
              <a:rPr lang="en-US" altLang="en-US" dirty="0">
                <a:latin typeface="+mn-lt"/>
                <a:cs typeface="Oracle Sans" panose="020B0503020204020204" pitchFamily="34" charset="0"/>
              </a:rPr>
              <a:t> and </a:t>
            </a:r>
            <a:r>
              <a:rPr lang="en-US" altLang="en-US" dirty="0">
                <a:latin typeface="Courier New" panose="02070309020205020404" pitchFamily="49" charset="0"/>
                <a:cs typeface="Courier New" panose="02070309020205020404" pitchFamily="49" charset="0"/>
              </a:rPr>
              <a:t>SAVEPOINT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Read consistency</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Manual Data Locking</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FOR UPDATE </a:t>
            </a:r>
            <a:r>
              <a:rPr lang="en-US" altLang="en-US" dirty="0">
                <a:solidFill>
                  <a:schemeClr val="tx1">
                    <a:lumMod val="50000"/>
                    <a:lumOff val="50000"/>
                  </a:schemeClr>
                </a:solidFill>
                <a:latin typeface="+mn-lt"/>
                <a:cs typeface="Oracle Sans" panose="020B0503020204020204" pitchFamily="34" charset="0"/>
              </a:rPr>
              <a:t>clause in a SELECT statement</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LOCK TABLE</a:t>
            </a:r>
            <a:r>
              <a:rPr lang="en-US" altLang="en-US" dirty="0">
                <a:solidFill>
                  <a:schemeClr val="tx1">
                    <a:lumMod val="50000"/>
                    <a:lumOff val="50000"/>
                  </a:schemeClr>
                </a:solidFill>
                <a:latin typeface="+mn-lt"/>
                <a:cs typeface="Oracle Sans" panose="020B0503020204020204" pitchFamily="34" charset="0"/>
              </a:rPr>
              <a:t> statement</a:t>
            </a:r>
          </a:p>
        </p:txBody>
      </p:sp>
    </p:spTree>
    <p:custDataLst>
      <p:tags r:id="rId1"/>
    </p:custDataLst>
    <p:extLst>
      <p:ext uri="{BB962C8B-B14F-4D97-AF65-F5344CB8AC3E}">
        <p14:creationId xmlns:p14="http://schemas.microsoft.com/office/powerpoint/2010/main" val="156231219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Database Transactions</a:t>
            </a:r>
          </a:p>
        </p:txBody>
      </p:sp>
      <p:sp>
        <p:nvSpPr>
          <p:cNvPr id="57347" name="Rectangle 5"/>
          <p:cNvSpPr>
            <a:spLocks noGrp="1" noChangeArrowheads="1"/>
          </p:cNvSpPr>
          <p:nvPr>
            <p:ph idx="1"/>
          </p:nvPr>
        </p:nvSpPr>
        <p:spPr>
          <a:xfrm>
            <a:off x="933451" y="2272710"/>
            <a:ext cx="16421100" cy="219354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A database transaction consists of one of the following:</a:t>
            </a:r>
          </a:p>
          <a:p>
            <a:pPr lvl="1"/>
            <a:r>
              <a:rPr lang="en-US" altLang="en-US" dirty="0">
                <a:latin typeface="+mn-lt"/>
                <a:cs typeface="Oracle Sans" panose="020B0503020204020204" pitchFamily="34" charset="0"/>
              </a:rPr>
              <a:t>DML statements that constitute one consistent change to the data</a:t>
            </a:r>
          </a:p>
          <a:p>
            <a:pPr lvl="1"/>
            <a:r>
              <a:rPr lang="en-US" altLang="en-US" dirty="0">
                <a:latin typeface="+mn-lt"/>
                <a:cs typeface="Oracle Sans" panose="020B0503020204020204" pitchFamily="34" charset="0"/>
              </a:rPr>
              <a:t>One DDL statement</a:t>
            </a:r>
          </a:p>
          <a:p>
            <a:pPr lvl="1"/>
            <a:r>
              <a:rPr lang="en-US" altLang="en-US" dirty="0">
                <a:latin typeface="+mn-lt"/>
                <a:cs typeface="Oracle Sans" panose="020B0503020204020204" pitchFamily="34" charset="0"/>
              </a:rPr>
              <a:t>One data control language (DCL) statement</a:t>
            </a:r>
          </a:p>
        </p:txBody>
      </p:sp>
      <p:grpSp>
        <p:nvGrpSpPr>
          <p:cNvPr id="4" name="Group 3">
            <a:extLst>
              <a:ext uri="{FF2B5EF4-FFF2-40B4-BE49-F238E27FC236}">
                <a16:creationId xmlns:a16="http://schemas.microsoft.com/office/drawing/2014/main" xmlns="" id="{FE78F413-3495-4CCC-BD39-4341D3592702}"/>
              </a:ext>
            </a:extLst>
          </p:cNvPr>
          <p:cNvGrpSpPr/>
          <p:nvPr/>
        </p:nvGrpSpPr>
        <p:grpSpPr>
          <a:xfrm>
            <a:off x="11293332" y="5431532"/>
            <a:ext cx="6994668" cy="2817987"/>
            <a:chOff x="11087100" y="6057900"/>
            <a:chExt cx="6994668" cy="2817987"/>
          </a:xfrm>
        </p:grpSpPr>
        <p:sp>
          <p:nvSpPr>
            <p:cNvPr id="12" name="Rectangle 11"/>
            <p:cNvSpPr/>
            <p:nvPr/>
          </p:nvSpPr>
          <p:spPr bwMode="auto">
            <a:xfrm flipH="1">
              <a:off x="11087100" y="6553876"/>
              <a:ext cx="6994668" cy="1835150"/>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13" name="Group 12"/>
            <p:cNvGrpSpPr/>
            <p:nvPr/>
          </p:nvGrpSpPr>
          <p:grpSpPr>
            <a:xfrm>
              <a:off x="13672850" y="6057900"/>
              <a:ext cx="3418178" cy="2817987"/>
              <a:chOff x="9113645" y="3962400"/>
              <a:chExt cx="2278785" cy="1954858"/>
            </a:xfrm>
          </p:grpSpPr>
          <p:sp>
            <p:nvSpPr>
              <p:cNvPr id="14" name="Round Diagonal Corner Rectangle 13"/>
              <p:cNvSpPr/>
              <p:nvPr/>
            </p:nvSpPr>
            <p:spPr bwMode="auto">
              <a:xfrm>
                <a:off x="9113645" y="3962400"/>
                <a:ext cx="2278785" cy="1954858"/>
              </a:xfrm>
              <a:prstGeom prst="round2DiagRect">
                <a:avLst/>
              </a:prstGeom>
              <a:solidFill>
                <a:schemeClr val="bg1"/>
              </a:solidFill>
              <a:ln w="57150" cap="flat" cmpd="sng" algn="ctr">
                <a:solidFill>
                  <a:srgbClr val="DDE4E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5" name="Round Diagonal Corner Rectangle 14"/>
              <p:cNvSpPr/>
              <p:nvPr/>
            </p:nvSpPr>
            <p:spPr bwMode="auto">
              <a:xfrm>
                <a:off x="9181114" y="4037078"/>
                <a:ext cx="2143846" cy="1805503"/>
              </a:xfrm>
              <a:prstGeom prst="round2DiagRect">
                <a:avLst/>
              </a:prstGeom>
              <a:solidFill>
                <a:schemeClr val="bg1"/>
              </a:solidFill>
              <a:ln w="57150" cap="flat" cmpd="sng" algn="ctr">
                <a:noFill/>
                <a:prstDash val="solid"/>
                <a:round/>
                <a:headEnd type="none" w="sm" len="sm"/>
                <a:tailEnd type="none" w="sm" len="sm"/>
              </a:ln>
              <a:effectLst>
                <a:innerShdw blurRad="114300">
                  <a:schemeClr val="accent1">
                    <a:lumMod val="20000"/>
                    <a:lumOff val="80000"/>
                  </a:schemeClr>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pic>
          <p:nvPicPr>
            <p:cNvPr id="18" name="Picture 17"/>
            <p:cNvPicPr>
              <a:picLocks noChangeAspect="1"/>
            </p:cNvPicPr>
            <p:nvPr/>
          </p:nvPicPr>
          <p:blipFill>
            <a:blip r:embed="rId4" cstate="print">
              <a:duotone>
                <a:prstClr val="black"/>
                <a:schemeClr val="accent1">
                  <a:lumMod val="60000"/>
                  <a:lumOff val="40000"/>
                  <a:tint val="45000"/>
                  <a:satMod val="400000"/>
                </a:schemeClr>
              </a:duotone>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5192093" y="6852920"/>
              <a:ext cx="1983045" cy="1983045"/>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44600" y="6456509"/>
              <a:ext cx="1732026" cy="2214363"/>
            </a:xfrm>
            <a:prstGeom prst="rect">
              <a:avLst/>
            </a:prstGeom>
          </p:spPr>
        </p:pic>
      </p:grpSp>
    </p:spTree>
    <p:custDataLst>
      <p:tags r:id="rId1"/>
    </p:custDataLst>
    <p:extLst>
      <p:ext uri="{BB962C8B-B14F-4D97-AF65-F5344CB8AC3E}">
        <p14:creationId xmlns:p14="http://schemas.microsoft.com/office/powerpoint/2010/main" val="1580915974"/>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flipH="1">
            <a:off x="15671284" y="6200787"/>
            <a:ext cx="2651268" cy="1835150"/>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5939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Database Transactions: Start and End</a:t>
            </a:r>
          </a:p>
        </p:txBody>
      </p:sp>
      <p:sp>
        <p:nvSpPr>
          <p:cNvPr id="59395" name="Rectangle 5"/>
          <p:cNvSpPr>
            <a:spLocks noGrp="1" noChangeArrowheads="1"/>
          </p:cNvSpPr>
          <p:nvPr>
            <p:ph idx="1"/>
          </p:nvPr>
        </p:nvSpPr>
        <p:spPr>
          <a:xfrm>
            <a:off x="933451" y="2272710"/>
            <a:ext cx="16421100" cy="312713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Begin when the first DML SQL statement is executed</a:t>
            </a:r>
          </a:p>
          <a:p>
            <a:pPr lvl="1"/>
            <a:r>
              <a:rPr lang="en-US" altLang="en-US" dirty="0">
                <a:latin typeface="+mn-lt"/>
                <a:cs typeface="Oracle Sans" panose="020B0503020204020204" pitchFamily="34" charset="0"/>
              </a:rPr>
              <a:t>End with one of the following events:</a:t>
            </a:r>
          </a:p>
          <a:p>
            <a:pPr lvl="2"/>
            <a:r>
              <a:rPr lang="en-US" altLang="en-US" dirty="0">
                <a:latin typeface="+mn-lt"/>
                <a:cs typeface="Oracle Sans" panose="020B0503020204020204" pitchFamily="34" charset="0"/>
              </a:rPr>
              <a:t>A </a:t>
            </a:r>
            <a:r>
              <a:rPr lang="en-US" altLang="en-US" dirty="0">
                <a:latin typeface="Courier New" panose="02070309020205020404" pitchFamily="49" charset="0"/>
                <a:cs typeface="Courier New" panose="02070309020205020404" pitchFamily="49" charset="0"/>
              </a:rPr>
              <a:t>COMMIT</a:t>
            </a:r>
            <a:r>
              <a:rPr lang="en-US" altLang="en-US" dirty="0">
                <a:latin typeface="+mn-lt"/>
                <a:cs typeface="Oracle Sans" panose="020B0503020204020204" pitchFamily="34" charset="0"/>
              </a:rPr>
              <a:t> or </a:t>
            </a:r>
            <a:r>
              <a:rPr lang="en-US" altLang="en-US" dirty="0">
                <a:latin typeface="Courier New" panose="02070309020205020404" pitchFamily="49" charset="0"/>
                <a:cs typeface="Courier New" panose="02070309020205020404" pitchFamily="49" charset="0"/>
              </a:rPr>
              <a:t>ROLLBACK</a:t>
            </a:r>
            <a:r>
              <a:rPr lang="en-US" altLang="en-US" dirty="0">
                <a:latin typeface="+mn-lt"/>
                <a:cs typeface="Oracle Sans" panose="020B0503020204020204" pitchFamily="34" charset="0"/>
              </a:rPr>
              <a:t> statement is issued.</a:t>
            </a:r>
          </a:p>
          <a:p>
            <a:pPr lvl="2"/>
            <a:r>
              <a:rPr lang="en-US" altLang="en-US" dirty="0">
                <a:latin typeface="+mn-lt"/>
                <a:cs typeface="Oracle Sans" panose="020B0503020204020204" pitchFamily="34" charset="0"/>
              </a:rPr>
              <a:t>A DDL or DCL statement executes (automatic commit).</a:t>
            </a:r>
          </a:p>
          <a:p>
            <a:pPr lvl="2"/>
            <a:r>
              <a:rPr lang="en-US" altLang="en-US" dirty="0">
                <a:latin typeface="+mn-lt"/>
                <a:cs typeface="Oracle Sans" panose="020B0503020204020204" pitchFamily="34" charset="0"/>
              </a:rPr>
              <a:t>The user exits SQL Developer or SQL*Plus.</a:t>
            </a:r>
          </a:p>
          <a:p>
            <a:pPr lvl="2"/>
            <a:r>
              <a:rPr lang="en-US" altLang="en-US" dirty="0">
                <a:latin typeface="+mn-lt"/>
                <a:cs typeface="Oracle Sans" panose="020B0503020204020204" pitchFamily="34" charset="0"/>
              </a:rPr>
              <a:t>The system crashes.</a:t>
            </a:r>
          </a:p>
        </p:txBody>
      </p:sp>
      <p:grpSp>
        <p:nvGrpSpPr>
          <p:cNvPr id="2" name="Group 1"/>
          <p:cNvGrpSpPr/>
          <p:nvPr/>
        </p:nvGrpSpPr>
        <p:grpSpPr>
          <a:xfrm>
            <a:off x="10984982" y="5819112"/>
            <a:ext cx="6172203" cy="2487168"/>
            <a:chOff x="5408611" y="4114800"/>
            <a:chExt cx="4114802" cy="1658112"/>
          </a:xfrm>
        </p:grpSpPr>
        <p:pic>
          <p:nvPicPr>
            <p:cNvPr id="4" name="Picture 3" descr="cnt2427947.png"/>
            <p:cNvPicPr>
              <a:picLocks noChangeAspect="1"/>
            </p:cNvPicPr>
            <p:nvPr/>
          </p:nvPicPr>
          <p:blipFill>
            <a:blip r:embed="rId4" cstate="print"/>
            <a:stretch>
              <a:fillRect/>
            </a:stretch>
          </p:blipFill>
          <p:spPr>
            <a:xfrm>
              <a:off x="8228013" y="4114800"/>
              <a:ext cx="1295400" cy="1658112"/>
            </a:xfrm>
            <a:prstGeom prst="rect">
              <a:avLst/>
            </a:prstGeom>
          </p:spPr>
        </p:pic>
        <p:sp>
          <p:nvSpPr>
            <p:cNvPr id="5" name="TextBox 4"/>
            <p:cNvSpPr txBox="1"/>
            <p:nvPr/>
          </p:nvSpPr>
          <p:spPr>
            <a:xfrm>
              <a:off x="5408611" y="4864525"/>
              <a:ext cx="1905000" cy="47192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latin typeface="+mn-lt"/>
                  <a:cs typeface="Oracle Sans" panose="020B0503020204020204" pitchFamily="34" charset="0"/>
                </a:rPr>
                <a:t>Database transaction on table/s</a:t>
              </a:r>
            </a:p>
          </p:txBody>
        </p:sp>
      </p:grpSp>
      <p:cxnSp>
        <p:nvCxnSpPr>
          <p:cNvPr id="6" name="Straight Arrow Connector 5"/>
          <p:cNvCxnSpPr/>
          <p:nvPr/>
        </p:nvCxnSpPr>
        <p:spPr bwMode="auto">
          <a:xfrm>
            <a:off x="13842484" y="7135615"/>
            <a:ext cx="1371600" cy="0"/>
          </a:xfrm>
          <a:prstGeom prst="straightConnector1">
            <a:avLst/>
          </a:prstGeom>
          <a:noFill/>
          <a:ln w="28575" cap="flat" cmpd="sng" algn="ctr">
            <a:solidFill>
              <a:schemeClr val="tx1"/>
            </a:solidFill>
            <a:prstDash val="solid"/>
            <a:round/>
            <a:headEnd type="none" w="sm" len="sm"/>
            <a:tailEnd type="triangle" w="lg" len="lg"/>
          </a:ln>
          <a:effectLst/>
        </p:spPr>
      </p:cxnSp>
    </p:spTree>
    <p:custDataLst>
      <p:tags r:id="rId1"/>
    </p:custDataLst>
    <p:extLst>
      <p:ext uri="{BB962C8B-B14F-4D97-AF65-F5344CB8AC3E}">
        <p14:creationId xmlns:p14="http://schemas.microsoft.com/office/powerpoint/2010/main" val="86505205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Objectives</a:t>
            </a:r>
          </a:p>
        </p:txBody>
      </p:sp>
      <p:sp>
        <p:nvSpPr>
          <p:cNvPr id="8195" name="Content Placeholder 2"/>
          <p:cNvSpPr>
            <a:spLocks noGrp="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After completing this lesson, you should be able to do the following:</a:t>
            </a:r>
          </a:p>
          <a:p>
            <a:pPr lvl="1"/>
            <a:r>
              <a:rPr lang="en-US" altLang="en-US" dirty="0">
                <a:latin typeface="+mn-lt"/>
                <a:cs typeface="Oracle Sans" panose="020B0503020204020204" pitchFamily="34" charset="0"/>
              </a:rPr>
              <a:t>Describe each data manipulation language (DML) statement</a:t>
            </a:r>
          </a:p>
          <a:p>
            <a:pPr lvl="1"/>
            <a:r>
              <a:rPr lang="en-US" altLang="en-US" dirty="0">
                <a:latin typeface="+mn-lt"/>
                <a:cs typeface="Oracle Sans" panose="020B0503020204020204" pitchFamily="34" charset="0"/>
              </a:rPr>
              <a:t>Control transactions</a:t>
            </a:r>
          </a:p>
        </p:txBody>
      </p:sp>
    </p:spTree>
    <p:custDataLst>
      <p:tags r:id="rId1"/>
    </p:custDataLst>
    <p:extLst>
      <p:ext uri="{BB962C8B-B14F-4D97-AF65-F5344CB8AC3E}">
        <p14:creationId xmlns:p14="http://schemas.microsoft.com/office/powerpoint/2010/main" val="2093127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Advantages </a:t>
            </a:r>
            <a:r>
              <a:rPr lang="en-US" altLang="en-US" dirty="0" smtClean="0">
                <a:latin typeface="+mj-lt"/>
                <a:cs typeface="Oracle Sans" panose="020B0503020204020204" pitchFamily="34" charset="0"/>
              </a:rPr>
              <a:t>of the </a:t>
            </a:r>
            <a:r>
              <a:rPr lang="en-US" altLang="en-US" dirty="0">
                <a:latin typeface="Courier New" panose="02070309020205020404" pitchFamily="49" charset="0"/>
                <a:cs typeface="Courier New" panose="02070309020205020404" pitchFamily="49" charset="0"/>
              </a:rPr>
              <a:t>COMMIT</a:t>
            </a:r>
            <a:r>
              <a:rPr lang="en-US" altLang="en-US" dirty="0">
                <a:latin typeface="+mj-lt"/>
                <a:cs typeface="Oracle Sans" panose="020B0503020204020204" pitchFamily="34" charset="0"/>
              </a:rPr>
              <a:t> and </a:t>
            </a:r>
            <a:r>
              <a:rPr lang="en-US" altLang="en-US" dirty="0">
                <a:latin typeface="Courier New" panose="02070309020205020404" pitchFamily="49" charset="0"/>
                <a:cs typeface="Courier New" panose="02070309020205020404" pitchFamily="49" charset="0"/>
              </a:rPr>
              <a:t>ROLLBACK</a:t>
            </a:r>
            <a:r>
              <a:rPr lang="en-US" altLang="en-US" dirty="0">
                <a:latin typeface="+mj-lt"/>
                <a:cs typeface="Oracle Sans" panose="020B0503020204020204" pitchFamily="34" charset="0"/>
              </a:rPr>
              <a:t> Statements</a:t>
            </a:r>
          </a:p>
        </p:txBody>
      </p:sp>
      <p:sp>
        <p:nvSpPr>
          <p:cNvPr id="61443" name="Rectangle 5"/>
          <p:cNvSpPr>
            <a:spLocks noGrp="1" noChangeArrowheads="1"/>
          </p:cNvSpPr>
          <p:nvPr>
            <p:ph idx="1"/>
          </p:nvPr>
        </p:nvSpPr>
        <p:spPr>
          <a:xfrm>
            <a:off x="933451" y="2272710"/>
            <a:ext cx="16421100" cy="219354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Using </a:t>
            </a:r>
            <a:r>
              <a:rPr lang="en-US" altLang="en-US" dirty="0">
                <a:latin typeface="Courier New" panose="02070309020205020404" pitchFamily="49" charset="0"/>
                <a:cs typeface="Courier New" panose="02070309020205020404" pitchFamily="49" charset="0"/>
              </a:rPr>
              <a:t>COMMIT</a:t>
            </a:r>
            <a:r>
              <a:rPr lang="en-US" altLang="en-US" dirty="0">
                <a:latin typeface="+mn-lt"/>
                <a:cs typeface="Oracle Sans" panose="020B0503020204020204" pitchFamily="34" charset="0"/>
              </a:rPr>
              <a:t> and </a:t>
            </a:r>
            <a:r>
              <a:rPr lang="en-US" altLang="en-US" dirty="0">
                <a:latin typeface="Courier New" panose="02070309020205020404" pitchFamily="49" charset="0"/>
                <a:cs typeface="Courier New" panose="02070309020205020404" pitchFamily="49" charset="0"/>
              </a:rPr>
              <a:t>ROLLBACK</a:t>
            </a:r>
            <a:r>
              <a:rPr lang="en-US" altLang="en-US" dirty="0">
                <a:latin typeface="+mn-lt"/>
                <a:cs typeface="Oracle Sans" panose="020B0503020204020204" pitchFamily="34" charset="0"/>
              </a:rPr>
              <a:t> statements, you can:</a:t>
            </a:r>
          </a:p>
          <a:p>
            <a:pPr lvl="1"/>
            <a:r>
              <a:rPr lang="en-US" altLang="en-US" dirty="0">
                <a:latin typeface="+mn-lt"/>
                <a:cs typeface="Oracle Sans" panose="020B0503020204020204" pitchFamily="34" charset="0"/>
              </a:rPr>
              <a:t>Ensure data consistency</a:t>
            </a:r>
          </a:p>
          <a:p>
            <a:pPr lvl="1"/>
            <a:r>
              <a:rPr lang="en-US" altLang="en-US" dirty="0">
                <a:latin typeface="+mn-lt"/>
                <a:cs typeface="Oracle Sans" panose="020B0503020204020204" pitchFamily="34" charset="0"/>
              </a:rPr>
              <a:t>Preview data changes before making changes permanent</a:t>
            </a:r>
          </a:p>
          <a:p>
            <a:pPr lvl="1"/>
            <a:r>
              <a:rPr lang="en-US" altLang="en-US" dirty="0">
                <a:latin typeface="+mn-lt"/>
                <a:cs typeface="Oracle Sans" panose="020B0503020204020204" pitchFamily="34" charset="0"/>
              </a:rPr>
              <a:t>Group logically related operations</a:t>
            </a:r>
          </a:p>
        </p:txBody>
      </p:sp>
      <p:sp>
        <p:nvSpPr>
          <p:cNvPr id="14" name="Rectangle 13"/>
          <p:cNvSpPr/>
          <p:nvPr/>
        </p:nvSpPr>
        <p:spPr bwMode="auto">
          <a:xfrm flipH="1">
            <a:off x="14142777" y="4948264"/>
            <a:ext cx="3642183" cy="3629253"/>
          </a:xfrm>
          <a:prstGeom prst="rect">
            <a:avLst/>
          </a:prstGeom>
          <a:gradFill flip="none" rotWithShape="1">
            <a:gsLst>
              <a:gs pos="0">
                <a:schemeClr val="bg1">
                  <a:lumMod val="95000"/>
                </a:schemeClr>
              </a:gs>
              <a:gs pos="100000">
                <a:schemeClr val="bg1"/>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 name="Rectangle 2"/>
          <p:cNvSpPr/>
          <p:nvPr/>
        </p:nvSpPr>
        <p:spPr bwMode="auto">
          <a:xfrm>
            <a:off x="10152112" y="4948264"/>
            <a:ext cx="3642183" cy="3629253"/>
          </a:xfrm>
          <a:prstGeom prst="rect">
            <a:avLst/>
          </a:prstGeom>
          <a:gradFill flip="none" rotWithShape="1">
            <a:gsLst>
              <a:gs pos="0">
                <a:schemeClr val="bg1">
                  <a:lumMod val="95000"/>
                </a:schemeClr>
              </a:gs>
              <a:gs pos="100000">
                <a:schemeClr val="bg1"/>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7" name="Picture 6" descr="cnt2554100.png"/>
          <p:cNvPicPr>
            <a:picLocks noChangeAspect="1"/>
          </p:cNvPicPr>
          <p:nvPr/>
        </p:nvPicPr>
        <p:blipFill>
          <a:blip r:embed="rId4" cstate="print"/>
          <a:stretch>
            <a:fillRect/>
          </a:stretch>
        </p:blipFill>
        <p:spPr>
          <a:xfrm>
            <a:off x="14561513" y="5193104"/>
            <a:ext cx="1871444" cy="2528978"/>
          </a:xfrm>
          <a:prstGeom prst="rect">
            <a:avLst/>
          </a:prstGeom>
        </p:spPr>
      </p:pic>
      <p:pic>
        <p:nvPicPr>
          <p:cNvPr id="8" name="Picture 7" descr="cnt2428131.png"/>
          <p:cNvPicPr>
            <a:picLocks noChangeAspect="1"/>
          </p:cNvPicPr>
          <p:nvPr/>
        </p:nvPicPr>
        <p:blipFill>
          <a:blip r:embed="rId5" cstate="print"/>
          <a:stretch>
            <a:fillRect/>
          </a:stretch>
        </p:blipFill>
        <p:spPr>
          <a:xfrm>
            <a:off x="14950908" y="6305993"/>
            <a:ext cx="1092655" cy="1315233"/>
          </a:xfrm>
          <a:prstGeom prst="rect">
            <a:avLst/>
          </a:prstGeom>
        </p:spPr>
      </p:pic>
      <p:pic>
        <p:nvPicPr>
          <p:cNvPr id="6" name="Picture 5" descr="cnt2495789.png"/>
          <p:cNvPicPr>
            <a:picLocks noChangeAspect="1"/>
          </p:cNvPicPr>
          <p:nvPr/>
        </p:nvPicPr>
        <p:blipFill>
          <a:blip r:embed="rId6" cstate="print"/>
          <a:stretch>
            <a:fillRect/>
          </a:stretch>
        </p:blipFill>
        <p:spPr>
          <a:xfrm>
            <a:off x="11484325" y="5193104"/>
            <a:ext cx="1888303" cy="2528978"/>
          </a:xfrm>
          <a:prstGeom prst="rect">
            <a:avLst/>
          </a:prstGeom>
        </p:spPr>
      </p:pic>
      <p:pic>
        <p:nvPicPr>
          <p:cNvPr id="9" name="Picture 8" descr="cnt2457261.png"/>
          <p:cNvPicPr>
            <a:picLocks noChangeAspect="1"/>
          </p:cNvPicPr>
          <p:nvPr/>
        </p:nvPicPr>
        <p:blipFill>
          <a:blip r:embed="rId7" cstate="print"/>
          <a:stretch>
            <a:fillRect/>
          </a:stretch>
        </p:blipFill>
        <p:spPr>
          <a:xfrm>
            <a:off x="11882149" y="6305993"/>
            <a:ext cx="1092655" cy="1315233"/>
          </a:xfrm>
          <a:prstGeom prst="rect">
            <a:avLst/>
          </a:prstGeom>
        </p:spPr>
      </p:pic>
      <p:sp>
        <p:nvSpPr>
          <p:cNvPr id="12" name="TextBox 11"/>
          <p:cNvSpPr txBox="1"/>
          <p:nvPr/>
        </p:nvSpPr>
        <p:spPr>
          <a:xfrm>
            <a:off x="11448256" y="8027195"/>
            <a:ext cx="1922263"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000" dirty="0">
                <a:latin typeface="+mn-lt"/>
                <a:cs typeface="Oracle Sans" panose="020B0503020204020204" pitchFamily="34" charset="0"/>
              </a:rPr>
              <a:t>COMMIT</a:t>
            </a:r>
          </a:p>
        </p:txBody>
      </p:sp>
      <p:sp>
        <p:nvSpPr>
          <p:cNvPr id="13" name="TextBox 12"/>
          <p:cNvSpPr txBox="1"/>
          <p:nvPr/>
        </p:nvSpPr>
        <p:spPr>
          <a:xfrm>
            <a:off x="14616608" y="8027195"/>
            <a:ext cx="1922263"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000" dirty="0">
                <a:latin typeface="+mn-lt"/>
                <a:cs typeface="Oracle Sans" panose="020B0503020204020204" pitchFamily="34" charset="0"/>
              </a:rPr>
              <a:t>ROLLBACK</a:t>
            </a:r>
          </a:p>
        </p:txBody>
      </p:sp>
    </p:spTree>
    <p:custDataLst>
      <p:tags r:id="rId1"/>
    </p:custDataLst>
    <p:extLst>
      <p:ext uri="{BB962C8B-B14F-4D97-AF65-F5344CB8AC3E}">
        <p14:creationId xmlns:p14="http://schemas.microsoft.com/office/powerpoint/2010/main" val="856473727"/>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Explicit Transaction Control Statements</a:t>
            </a:r>
          </a:p>
        </p:txBody>
      </p:sp>
      <p:grpSp>
        <p:nvGrpSpPr>
          <p:cNvPr id="5" name="Group 4">
            <a:extLst>
              <a:ext uri="{FF2B5EF4-FFF2-40B4-BE49-F238E27FC236}">
                <a16:creationId xmlns:a16="http://schemas.microsoft.com/office/drawing/2014/main" xmlns="" id="{E66AF149-3AC4-4F4E-8441-4A601046C14E}"/>
              </a:ext>
            </a:extLst>
          </p:cNvPr>
          <p:cNvGrpSpPr/>
          <p:nvPr/>
        </p:nvGrpSpPr>
        <p:grpSpPr>
          <a:xfrm>
            <a:off x="3170289" y="2047156"/>
            <a:ext cx="11947423" cy="7416824"/>
            <a:chOff x="3170289" y="1975148"/>
            <a:chExt cx="11947423" cy="7416824"/>
          </a:xfrm>
        </p:grpSpPr>
        <p:sp>
          <p:nvSpPr>
            <p:cNvPr id="63492" name="Rectangle 3"/>
            <p:cNvSpPr>
              <a:spLocks noChangeArrowheads="1"/>
            </p:cNvSpPr>
            <p:nvPr/>
          </p:nvSpPr>
          <p:spPr bwMode="auto">
            <a:xfrm>
              <a:off x="4344649" y="7301632"/>
              <a:ext cx="1736090" cy="416462"/>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altLang="en-US" b="1" dirty="0">
                  <a:solidFill>
                    <a:srgbClr val="000000"/>
                  </a:solidFill>
                  <a:latin typeface="Courier New" pitchFamily="49" charset="0"/>
                  <a:cs typeface="Oracle Sans" panose="020B0503020204020204" pitchFamily="34" charset="0"/>
                </a:rPr>
                <a:t>SAVEPOINT</a:t>
              </a:r>
              <a:r>
                <a:rPr lang="en-US" altLang="en-US" b="1" dirty="0">
                  <a:solidFill>
                    <a:srgbClr val="000000"/>
                  </a:solidFill>
                  <a:latin typeface="Oracle Sans" panose="020B0503020204020204" pitchFamily="34" charset="0"/>
                  <a:cs typeface="Oracle Sans" panose="020B0503020204020204" pitchFamily="34" charset="0"/>
                </a:rPr>
                <a:t> </a:t>
              </a:r>
              <a:r>
                <a:rPr lang="en-US" altLang="en-US" b="1" dirty="0">
                  <a:solidFill>
                    <a:srgbClr val="000000"/>
                  </a:solidFill>
                  <a:latin typeface="Courier New" pitchFamily="49" charset="0"/>
                  <a:cs typeface="Oracle Sans" panose="020B0503020204020204" pitchFamily="34" charset="0"/>
                </a:rPr>
                <a:t>B</a:t>
              </a:r>
            </a:p>
          </p:txBody>
        </p:sp>
        <p:sp>
          <p:nvSpPr>
            <p:cNvPr id="63493" name="Rectangle 4"/>
            <p:cNvSpPr>
              <a:spLocks noChangeArrowheads="1"/>
            </p:cNvSpPr>
            <p:nvPr/>
          </p:nvSpPr>
          <p:spPr bwMode="auto">
            <a:xfrm>
              <a:off x="4344081" y="4344507"/>
              <a:ext cx="1737227" cy="416462"/>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altLang="en-US" b="1" dirty="0">
                  <a:solidFill>
                    <a:srgbClr val="000000"/>
                  </a:solidFill>
                  <a:latin typeface="Courier New" pitchFamily="49" charset="0"/>
                  <a:cs typeface="Oracle Sans" panose="020B0503020204020204" pitchFamily="34" charset="0"/>
                </a:rPr>
                <a:t>SAVEPOINT</a:t>
              </a:r>
              <a:r>
                <a:rPr lang="en-US" altLang="en-US" b="1" dirty="0">
                  <a:solidFill>
                    <a:srgbClr val="000000"/>
                  </a:solidFill>
                  <a:latin typeface="Oracle Sans" panose="020B0503020204020204" pitchFamily="34" charset="0"/>
                  <a:cs typeface="Oracle Sans" panose="020B0503020204020204" pitchFamily="34" charset="0"/>
                </a:rPr>
                <a:t> </a:t>
              </a:r>
              <a:r>
                <a:rPr lang="en-US" altLang="en-US" b="1" dirty="0">
                  <a:solidFill>
                    <a:srgbClr val="000000"/>
                  </a:solidFill>
                  <a:latin typeface="Courier New" pitchFamily="49" charset="0"/>
                  <a:cs typeface="Oracle Sans" panose="020B0503020204020204" pitchFamily="34" charset="0"/>
                </a:rPr>
                <a:t>A</a:t>
              </a:r>
            </a:p>
          </p:txBody>
        </p:sp>
        <p:sp>
          <p:nvSpPr>
            <p:cNvPr id="63494" name="Rectangle 5"/>
            <p:cNvSpPr>
              <a:spLocks noChangeArrowheads="1"/>
            </p:cNvSpPr>
            <p:nvPr/>
          </p:nvSpPr>
          <p:spPr bwMode="blackGray">
            <a:xfrm>
              <a:off x="4659658" y="3539474"/>
              <a:ext cx="1106073" cy="416462"/>
            </a:xfrm>
            <a:prstGeom prst="rect">
              <a:avLst/>
            </a:prstGeom>
            <a:solidFill>
              <a:schemeClr val="accent1">
                <a:lumMod val="60000"/>
                <a:lumOff val="40000"/>
              </a:schemeClr>
            </a:solidFill>
            <a:ln w="28575">
              <a:solidFill>
                <a:schemeClr val="tx1"/>
              </a:solidFill>
              <a:miter lim="800000"/>
              <a:headEnd/>
              <a:tailEnd/>
            </a:ln>
          </p:spPr>
          <p:txBody>
            <a:bodyPr wrap="none" lIns="138113" tIns="69057" rIns="138113" bIns="69057"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altLang="en-US" b="1" dirty="0">
                  <a:solidFill>
                    <a:schemeClr val="bg1"/>
                  </a:solidFill>
                  <a:latin typeface="Courier New" pitchFamily="49" charset="0"/>
                  <a:cs typeface="Oracle Sans" panose="020B0503020204020204" pitchFamily="34" charset="0"/>
                </a:rPr>
                <a:t>DELETE</a:t>
              </a:r>
            </a:p>
          </p:txBody>
        </p:sp>
        <p:sp>
          <p:nvSpPr>
            <p:cNvPr id="63495" name="Rectangle 6"/>
            <p:cNvSpPr>
              <a:spLocks noChangeArrowheads="1"/>
            </p:cNvSpPr>
            <p:nvPr/>
          </p:nvSpPr>
          <p:spPr bwMode="blackGray">
            <a:xfrm>
              <a:off x="4659658" y="5046624"/>
              <a:ext cx="1106073" cy="416462"/>
            </a:xfrm>
            <a:prstGeom prst="rect">
              <a:avLst/>
            </a:prstGeom>
            <a:solidFill>
              <a:srgbClr val="FFFF85"/>
            </a:solidFill>
            <a:ln w="28575">
              <a:solidFill>
                <a:schemeClr val="tx1"/>
              </a:solidFill>
              <a:miter lim="800000"/>
              <a:headEnd/>
              <a:tailEnd/>
            </a:ln>
          </p:spPr>
          <p:txBody>
            <a:bodyPr wrap="none" lIns="138113" tIns="69057" rIns="138113" bIns="69057"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altLang="en-US" b="1" dirty="0">
                  <a:latin typeface="Courier New" pitchFamily="49" charset="0"/>
                  <a:cs typeface="Oracle Sans" panose="020B0503020204020204" pitchFamily="34" charset="0"/>
                </a:rPr>
                <a:t>INSERT</a:t>
              </a:r>
            </a:p>
          </p:txBody>
        </p:sp>
        <p:sp>
          <p:nvSpPr>
            <p:cNvPr id="63496" name="Rectangle 7"/>
            <p:cNvSpPr>
              <a:spLocks noChangeArrowheads="1"/>
            </p:cNvSpPr>
            <p:nvPr/>
          </p:nvSpPr>
          <p:spPr bwMode="blackGray">
            <a:xfrm>
              <a:off x="4659658" y="6535477"/>
              <a:ext cx="1106073" cy="416462"/>
            </a:xfrm>
            <a:prstGeom prst="rect">
              <a:avLst/>
            </a:prstGeom>
            <a:solidFill>
              <a:srgbClr val="92D050"/>
            </a:solidFill>
            <a:ln w="28575">
              <a:solidFill>
                <a:schemeClr val="tx1"/>
              </a:solidFill>
              <a:miter lim="800000"/>
              <a:headEnd/>
              <a:tailEnd/>
            </a:ln>
          </p:spPr>
          <p:txBody>
            <a:bodyPr wrap="none" lIns="138113" tIns="69057" rIns="138113" bIns="69057"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altLang="en-US" b="1" dirty="0">
                  <a:latin typeface="Courier New" pitchFamily="49" charset="0"/>
                  <a:cs typeface="Oracle Sans" panose="020B0503020204020204" pitchFamily="34" charset="0"/>
                </a:rPr>
                <a:t>UPDATE</a:t>
              </a:r>
            </a:p>
          </p:txBody>
        </p:sp>
        <p:sp>
          <p:nvSpPr>
            <p:cNvPr id="63497" name="Rectangle 8"/>
            <p:cNvSpPr>
              <a:spLocks noChangeArrowheads="1"/>
            </p:cNvSpPr>
            <p:nvPr/>
          </p:nvSpPr>
          <p:spPr bwMode="blackGray">
            <a:xfrm>
              <a:off x="4659658" y="7994600"/>
              <a:ext cx="1106073" cy="416462"/>
            </a:xfrm>
            <a:prstGeom prst="rect">
              <a:avLst/>
            </a:prstGeom>
            <a:solidFill>
              <a:srgbClr val="2DC8FF"/>
            </a:solidFill>
            <a:ln w="28575">
              <a:solidFill>
                <a:schemeClr val="tx1"/>
              </a:solidFill>
              <a:miter lim="800000"/>
              <a:headEnd/>
              <a:tailEnd/>
            </a:ln>
          </p:spPr>
          <p:txBody>
            <a:bodyPr wrap="none" lIns="138113" tIns="69057" rIns="138113" bIns="69057"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altLang="en-US" b="1" dirty="0">
                  <a:latin typeface="Courier New" pitchFamily="49" charset="0"/>
                  <a:cs typeface="Oracle Sans" panose="020B0503020204020204" pitchFamily="34" charset="0"/>
                </a:rPr>
                <a:t>INSERT</a:t>
              </a:r>
            </a:p>
          </p:txBody>
        </p:sp>
        <p:sp>
          <p:nvSpPr>
            <p:cNvPr id="63498" name="Rectangle 9"/>
            <p:cNvSpPr>
              <a:spLocks noChangeArrowheads="1"/>
            </p:cNvSpPr>
            <p:nvPr/>
          </p:nvSpPr>
          <p:spPr bwMode="auto">
            <a:xfrm>
              <a:off x="4596106" y="1975148"/>
              <a:ext cx="1233177" cy="447239"/>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altLang="en-US" sz="2000" b="1" i="1" dirty="0">
                  <a:solidFill>
                    <a:srgbClr val="000000"/>
                  </a:solidFill>
                  <a:latin typeface="Courier New" pitchFamily="49" charset="0"/>
                  <a:cs typeface="Oracle Sans" panose="020B0503020204020204" pitchFamily="34" charset="0"/>
                </a:rPr>
                <a:t>COMMIT</a:t>
              </a:r>
            </a:p>
          </p:txBody>
        </p:sp>
        <p:sp>
          <p:nvSpPr>
            <p:cNvPr id="63499" name="Line 10"/>
            <p:cNvSpPr>
              <a:spLocks noChangeShapeType="1"/>
            </p:cNvSpPr>
            <p:nvPr/>
          </p:nvSpPr>
          <p:spPr bwMode="auto">
            <a:xfrm flipV="1">
              <a:off x="3707739" y="2510312"/>
              <a:ext cx="0" cy="6177257"/>
            </a:xfrm>
            <a:prstGeom prst="line">
              <a:avLst/>
            </a:prstGeom>
            <a:noFill/>
            <a:ln w="28575">
              <a:solidFill>
                <a:schemeClr val="tx1"/>
              </a:solidFill>
              <a:round/>
              <a:headEnd type="triangle" w="lg" len="lg"/>
              <a:tailEnd type="non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3500" name="Rectangle 11"/>
            <p:cNvSpPr>
              <a:spLocks noChangeArrowheads="1"/>
            </p:cNvSpPr>
            <p:nvPr/>
          </p:nvSpPr>
          <p:spPr bwMode="auto">
            <a:xfrm>
              <a:off x="3170289" y="1975148"/>
              <a:ext cx="998288" cy="447239"/>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000" b="1" dirty="0">
                  <a:solidFill>
                    <a:srgbClr val="000000"/>
                  </a:solidFill>
                  <a:latin typeface="Courier New" pitchFamily="49" charset="0"/>
                  <a:cs typeface="Oracle Sans" panose="020B0503020204020204" pitchFamily="34" charset="0"/>
                </a:rPr>
                <a:t>Time</a:t>
              </a:r>
            </a:p>
          </p:txBody>
        </p:sp>
        <p:sp>
          <p:nvSpPr>
            <p:cNvPr id="63501" name="Rectangle 12"/>
            <p:cNvSpPr>
              <a:spLocks noChangeArrowheads="1"/>
            </p:cNvSpPr>
            <p:nvPr/>
          </p:nvSpPr>
          <p:spPr bwMode="auto">
            <a:xfrm>
              <a:off x="4438140" y="2617803"/>
              <a:ext cx="1549108" cy="416462"/>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altLang="en-US" dirty="0">
                  <a:solidFill>
                    <a:srgbClr val="000000"/>
                  </a:solidFill>
                  <a:latin typeface="Oracle Sans" panose="020B0503020204020204" pitchFamily="34" charset="0"/>
                  <a:cs typeface="Oracle Sans" panose="020B0503020204020204" pitchFamily="34" charset="0"/>
                </a:rPr>
                <a:t>Transaction</a:t>
              </a:r>
            </a:p>
          </p:txBody>
        </p:sp>
        <p:sp>
          <p:nvSpPr>
            <p:cNvPr id="63503" name="Freeform 14"/>
            <p:cNvSpPr>
              <a:spLocks/>
            </p:cNvSpPr>
            <p:nvPr/>
          </p:nvSpPr>
          <p:spPr bwMode="gray">
            <a:xfrm>
              <a:off x="6914150" y="7550917"/>
              <a:ext cx="1207550" cy="686108"/>
            </a:xfrm>
            <a:custGeom>
              <a:avLst/>
              <a:gdLst>
                <a:gd name="T0" fmla="*/ 2147483646 w 564"/>
                <a:gd name="T1" fmla="*/ 2147483646 h 204"/>
                <a:gd name="T2" fmla="*/ 2147483646 w 564"/>
                <a:gd name="T3" fmla="*/ 0 h 204"/>
                <a:gd name="T4" fmla="*/ 0 w 564"/>
                <a:gd name="T5" fmla="*/ 0 h 204"/>
                <a:gd name="T6" fmla="*/ 0 60000 65536"/>
                <a:gd name="T7" fmla="*/ 0 60000 65536"/>
                <a:gd name="T8" fmla="*/ 0 60000 65536"/>
                <a:gd name="T9" fmla="*/ 0 w 564"/>
                <a:gd name="T10" fmla="*/ 0 h 204"/>
                <a:gd name="T11" fmla="*/ 564 w 564"/>
                <a:gd name="T12" fmla="*/ 204 h 204"/>
              </a:gdLst>
              <a:ahLst/>
              <a:cxnLst>
                <a:cxn ang="T6">
                  <a:pos x="T0" y="T1"/>
                </a:cxn>
                <a:cxn ang="T7">
                  <a:pos x="T2" y="T3"/>
                </a:cxn>
                <a:cxn ang="T8">
                  <a:pos x="T4" y="T5"/>
                </a:cxn>
              </a:cxnLst>
              <a:rect l="T9" t="T10" r="T11" b="T12"/>
              <a:pathLst>
                <a:path w="564" h="204">
                  <a:moveTo>
                    <a:pt x="563" y="203"/>
                  </a:moveTo>
                  <a:lnTo>
                    <a:pt x="563" y="0"/>
                  </a:lnTo>
                  <a:lnTo>
                    <a:pt x="0" y="0"/>
                  </a:lnTo>
                </a:path>
              </a:pathLst>
            </a:custGeom>
            <a:noFill/>
            <a:ln w="28575" cap="rnd" cmpd="sng">
              <a:solidFill>
                <a:schemeClr val="accent1"/>
              </a:solidFill>
              <a:prstDash val="solid"/>
              <a:round/>
              <a:headEnd type="none" w="lg" len="lg"/>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3505" name="Freeform 16"/>
            <p:cNvSpPr>
              <a:spLocks/>
            </p:cNvSpPr>
            <p:nvPr/>
          </p:nvSpPr>
          <p:spPr bwMode="gray">
            <a:xfrm>
              <a:off x="6914150" y="4598367"/>
              <a:ext cx="4580913" cy="3622649"/>
            </a:xfrm>
            <a:custGeom>
              <a:avLst/>
              <a:gdLst>
                <a:gd name="T0" fmla="*/ 2147483646 w 1832"/>
                <a:gd name="T1" fmla="*/ 2147483646 h 1488"/>
                <a:gd name="T2" fmla="*/ 2147483646 w 1832"/>
                <a:gd name="T3" fmla="*/ 0 h 1488"/>
                <a:gd name="T4" fmla="*/ 0 w 1832"/>
                <a:gd name="T5" fmla="*/ 0 h 1488"/>
                <a:gd name="T6" fmla="*/ 0 60000 65536"/>
                <a:gd name="T7" fmla="*/ 0 60000 65536"/>
                <a:gd name="T8" fmla="*/ 0 60000 65536"/>
                <a:gd name="T9" fmla="*/ 0 w 1832"/>
                <a:gd name="T10" fmla="*/ 0 h 1488"/>
                <a:gd name="T11" fmla="*/ 1832 w 1832"/>
                <a:gd name="T12" fmla="*/ 1488 h 1488"/>
              </a:gdLst>
              <a:ahLst/>
              <a:cxnLst>
                <a:cxn ang="T6">
                  <a:pos x="T0" y="T1"/>
                </a:cxn>
                <a:cxn ang="T7">
                  <a:pos x="T2" y="T3"/>
                </a:cxn>
                <a:cxn ang="T8">
                  <a:pos x="T4" y="T5"/>
                </a:cxn>
              </a:cxnLst>
              <a:rect l="T9" t="T10" r="T11" b="T12"/>
              <a:pathLst>
                <a:path w="1832" h="1488">
                  <a:moveTo>
                    <a:pt x="1831" y="1487"/>
                  </a:moveTo>
                  <a:lnTo>
                    <a:pt x="1831" y="0"/>
                  </a:lnTo>
                  <a:lnTo>
                    <a:pt x="0" y="0"/>
                  </a:lnTo>
                </a:path>
              </a:pathLst>
            </a:custGeom>
            <a:noFill/>
            <a:ln w="28575" cap="rnd" cmpd="sng">
              <a:solidFill>
                <a:schemeClr val="accent1"/>
              </a:solidFill>
              <a:prstDash val="solid"/>
              <a:round/>
              <a:headEnd type="none" w="lg" len="lg"/>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3507" name="Freeform 18"/>
            <p:cNvSpPr>
              <a:spLocks/>
            </p:cNvSpPr>
            <p:nvPr/>
          </p:nvSpPr>
          <p:spPr bwMode="gray">
            <a:xfrm>
              <a:off x="6914148" y="2869377"/>
              <a:ext cx="7215567" cy="5351640"/>
            </a:xfrm>
            <a:custGeom>
              <a:avLst/>
              <a:gdLst>
                <a:gd name="T0" fmla="*/ 2147483646 w 3135"/>
                <a:gd name="T1" fmla="*/ 2147483646 h 2446"/>
                <a:gd name="T2" fmla="*/ 2147483646 w 3135"/>
                <a:gd name="T3" fmla="*/ 0 h 2446"/>
                <a:gd name="T4" fmla="*/ 0 w 3135"/>
                <a:gd name="T5" fmla="*/ 0 h 2446"/>
                <a:gd name="T6" fmla="*/ 0 60000 65536"/>
                <a:gd name="T7" fmla="*/ 0 60000 65536"/>
                <a:gd name="T8" fmla="*/ 0 60000 65536"/>
                <a:gd name="T9" fmla="*/ 0 w 3135"/>
                <a:gd name="T10" fmla="*/ 0 h 2446"/>
                <a:gd name="T11" fmla="*/ 3135 w 3135"/>
                <a:gd name="T12" fmla="*/ 2446 h 2446"/>
              </a:gdLst>
              <a:ahLst/>
              <a:cxnLst>
                <a:cxn ang="T6">
                  <a:pos x="T0" y="T1"/>
                </a:cxn>
                <a:cxn ang="T7">
                  <a:pos x="T2" y="T3"/>
                </a:cxn>
                <a:cxn ang="T8">
                  <a:pos x="T4" y="T5"/>
                </a:cxn>
              </a:cxnLst>
              <a:rect l="T9" t="T10" r="T11" b="T12"/>
              <a:pathLst>
                <a:path w="3135" h="2446">
                  <a:moveTo>
                    <a:pt x="3134" y="2445"/>
                  </a:moveTo>
                  <a:lnTo>
                    <a:pt x="3134" y="0"/>
                  </a:lnTo>
                  <a:lnTo>
                    <a:pt x="0" y="0"/>
                  </a:lnTo>
                </a:path>
              </a:pathLst>
            </a:custGeom>
            <a:noFill/>
            <a:ln w="28575" cap="rnd" cmpd="sng">
              <a:solidFill>
                <a:schemeClr val="accent1"/>
              </a:solidFill>
              <a:prstDash val="solid"/>
              <a:round/>
              <a:headEnd type="none" w="lg" len="lg"/>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20" name="Rounded Rectangle 19"/>
            <p:cNvSpPr/>
            <p:nvPr/>
          </p:nvSpPr>
          <p:spPr bwMode="auto">
            <a:xfrm>
              <a:off x="6445310" y="8294200"/>
              <a:ext cx="3293317" cy="1097772"/>
            </a:xfrm>
            <a:prstGeom prst="roundRect">
              <a:avLst/>
            </a:prstGeom>
            <a:solidFill>
              <a:schemeClr val="bg2"/>
            </a:solidFill>
            <a:ln w="28575" cap="flat" cmpd="sng" algn="ctr">
              <a:solidFill>
                <a:schemeClr val="tx1"/>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altLang="en-US" b="1" dirty="0">
                  <a:solidFill>
                    <a:srgbClr val="000000"/>
                  </a:solidFill>
                  <a:latin typeface="Courier New" pitchFamily="49" charset="0"/>
                  <a:cs typeface="Oracle Sans" panose="020B0503020204020204" pitchFamily="34" charset="0"/>
                </a:rPr>
                <a:t>ROLLBACK </a:t>
              </a:r>
            </a:p>
            <a:p>
              <a:pPr algn="ctr"/>
              <a:r>
                <a:rPr lang="en-US" altLang="en-US" b="1" dirty="0">
                  <a:solidFill>
                    <a:srgbClr val="000000"/>
                  </a:solidFill>
                  <a:latin typeface="Courier New" pitchFamily="49" charset="0"/>
                  <a:cs typeface="Oracle Sans" panose="020B0503020204020204" pitchFamily="34" charset="0"/>
                </a:rPr>
                <a:t>to SAVEPOINT B</a:t>
              </a:r>
            </a:p>
          </p:txBody>
        </p:sp>
        <p:sp>
          <p:nvSpPr>
            <p:cNvPr id="21" name="Rounded Rectangle 20"/>
            <p:cNvSpPr/>
            <p:nvPr/>
          </p:nvSpPr>
          <p:spPr bwMode="auto">
            <a:xfrm>
              <a:off x="9848404" y="8294200"/>
              <a:ext cx="3183540" cy="1097772"/>
            </a:xfrm>
            <a:prstGeom prst="roundRect">
              <a:avLst/>
            </a:prstGeom>
            <a:solidFill>
              <a:schemeClr val="bg2"/>
            </a:solidFill>
            <a:ln w="28575" cap="flat" cmpd="sng" algn="ctr">
              <a:solidFill>
                <a:schemeClr val="tx1"/>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altLang="en-US" b="1" dirty="0">
                  <a:solidFill>
                    <a:srgbClr val="000000"/>
                  </a:solidFill>
                  <a:latin typeface="Courier New" pitchFamily="49" charset="0"/>
                  <a:cs typeface="Oracle Sans" panose="020B0503020204020204" pitchFamily="34" charset="0"/>
                </a:rPr>
                <a:t>ROLLBACK </a:t>
              </a:r>
            </a:p>
            <a:p>
              <a:pPr algn="ctr"/>
              <a:r>
                <a:rPr lang="en-US" altLang="en-US" b="1" dirty="0">
                  <a:solidFill>
                    <a:srgbClr val="000000"/>
                  </a:solidFill>
                  <a:latin typeface="Courier New" pitchFamily="49" charset="0"/>
                  <a:cs typeface="Oracle Sans" panose="020B0503020204020204" pitchFamily="34" charset="0"/>
                </a:rPr>
                <a:t>to SAVEPOINT A</a:t>
              </a:r>
            </a:p>
          </p:txBody>
        </p:sp>
        <p:sp>
          <p:nvSpPr>
            <p:cNvPr id="38" name="Rounded Rectangle 37"/>
            <p:cNvSpPr/>
            <p:nvPr/>
          </p:nvSpPr>
          <p:spPr bwMode="auto">
            <a:xfrm>
              <a:off x="13141722" y="8294200"/>
              <a:ext cx="1975990" cy="548886"/>
            </a:xfrm>
            <a:prstGeom prst="roundRect">
              <a:avLst/>
            </a:prstGeom>
            <a:solidFill>
              <a:schemeClr val="bg2"/>
            </a:solidFill>
            <a:ln w="28575" cap="flat" cmpd="sng" algn="ctr">
              <a:solidFill>
                <a:schemeClr val="tx1"/>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altLang="en-US" b="1" dirty="0">
                  <a:solidFill>
                    <a:srgbClr val="000000"/>
                  </a:solidFill>
                  <a:latin typeface="Courier New" pitchFamily="49" charset="0"/>
                  <a:cs typeface="Oracle Sans" panose="020B0503020204020204" pitchFamily="34" charset="0"/>
                </a:rPr>
                <a:t>ROLLBACK</a:t>
              </a:r>
            </a:p>
          </p:txBody>
        </p:sp>
        <p:cxnSp>
          <p:nvCxnSpPr>
            <p:cNvPr id="41" name="Straight Connector 40"/>
            <p:cNvCxnSpPr>
              <a:cxnSpLocks/>
            </p:cNvCxnSpPr>
            <p:nvPr/>
          </p:nvCxnSpPr>
          <p:spPr bwMode="auto">
            <a:xfrm>
              <a:off x="9390114" y="5550594"/>
              <a:ext cx="1" cy="548886"/>
            </a:xfrm>
            <a:prstGeom prst="line">
              <a:avLst/>
            </a:prstGeom>
            <a:noFill/>
            <a:ln w="28575" cap="flat" cmpd="sng" algn="ctr">
              <a:solidFill>
                <a:schemeClr val="tx1"/>
              </a:solidFill>
              <a:prstDash val="sysDot"/>
              <a:round/>
              <a:headEnd type="none" w="sm" len="sm"/>
              <a:tailEnd type="none" w="sm" len="sm"/>
            </a:ln>
            <a:effectLst/>
          </p:spPr>
        </p:cxnSp>
      </p:grpSp>
    </p:spTree>
    <p:custDataLst>
      <p:tags r:id="rId1"/>
    </p:custDataLst>
    <p:extLst>
      <p:ext uri="{BB962C8B-B14F-4D97-AF65-F5344CB8AC3E}">
        <p14:creationId xmlns:p14="http://schemas.microsoft.com/office/powerpoint/2010/main" val="2902035872"/>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Rolling Back Changes to a Marker</a:t>
            </a:r>
          </a:p>
        </p:txBody>
      </p:sp>
      <p:sp>
        <p:nvSpPr>
          <p:cNvPr id="65542" name="Rectangle 8"/>
          <p:cNvSpPr>
            <a:spLocks noGrp="1" noChangeArrowheads="1"/>
          </p:cNvSpPr>
          <p:nvPr>
            <p:ph idx="1"/>
          </p:nvPr>
        </p:nvSpPr>
        <p:spPr>
          <a:xfrm>
            <a:off x="933451" y="2272710"/>
            <a:ext cx="15339341" cy="112075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Create a marker in the current transaction by using the </a:t>
            </a:r>
            <a:r>
              <a:rPr lang="en-US" altLang="en-US" dirty="0">
                <a:latin typeface="Courier New" panose="02070309020205020404" pitchFamily="49" charset="0"/>
                <a:cs typeface="Courier New" panose="02070309020205020404" pitchFamily="49" charset="0"/>
              </a:rPr>
              <a:t>SAVEPOINT</a:t>
            </a:r>
            <a:r>
              <a:rPr lang="en-US" altLang="en-US" dirty="0">
                <a:latin typeface="+mn-lt"/>
                <a:cs typeface="Oracle Sans" panose="020B0503020204020204" pitchFamily="34" charset="0"/>
              </a:rPr>
              <a:t> statement.</a:t>
            </a:r>
          </a:p>
          <a:p>
            <a:pPr lvl="1"/>
            <a:r>
              <a:rPr lang="en-US" altLang="en-US" dirty="0">
                <a:latin typeface="+mn-lt"/>
                <a:cs typeface="Oracle Sans" panose="020B0503020204020204" pitchFamily="34" charset="0"/>
              </a:rPr>
              <a:t>Roll back to that marker by using the </a:t>
            </a:r>
            <a:r>
              <a:rPr lang="en-US" altLang="en-US" dirty="0">
                <a:latin typeface="Courier New" panose="02070309020205020404" pitchFamily="49" charset="0"/>
                <a:cs typeface="Courier New" panose="02070309020205020404" pitchFamily="49" charset="0"/>
              </a:rPr>
              <a:t>ROLLBACK TO SAVEPOINT</a:t>
            </a:r>
            <a:r>
              <a:rPr lang="en-US" altLang="en-US" dirty="0">
                <a:latin typeface="+mn-lt"/>
                <a:cs typeface="Oracle Sans" panose="020B0503020204020204" pitchFamily="34" charset="0"/>
              </a:rPr>
              <a:t> statement.</a:t>
            </a:r>
          </a:p>
        </p:txBody>
      </p:sp>
      <p:grpSp>
        <p:nvGrpSpPr>
          <p:cNvPr id="26" name="Group 25">
            <a:extLst>
              <a:ext uri="{FF2B5EF4-FFF2-40B4-BE49-F238E27FC236}">
                <a16:creationId xmlns:a16="http://schemas.microsoft.com/office/drawing/2014/main" xmlns="" id="{B63C6494-0816-4444-908A-B963BF14F178}"/>
              </a:ext>
            </a:extLst>
          </p:cNvPr>
          <p:cNvGrpSpPr/>
          <p:nvPr/>
        </p:nvGrpSpPr>
        <p:grpSpPr>
          <a:xfrm>
            <a:off x="2483261" y="4054462"/>
            <a:ext cx="13321479" cy="2337703"/>
            <a:chOff x="3095328" y="4054462"/>
            <a:chExt cx="13321479" cy="2337703"/>
          </a:xfrm>
        </p:grpSpPr>
        <p:sp>
          <p:nvSpPr>
            <p:cNvPr id="9" name="Content Placeholder 2"/>
            <p:cNvSpPr txBox="1">
              <a:spLocks/>
            </p:cNvSpPr>
            <p:nvPr/>
          </p:nvSpPr>
          <p:spPr bwMode="gray">
            <a:xfrm>
              <a:off x="3095328" y="4054462"/>
              <a:ext cx="13321479" cy="233770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UPDATE...</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SAVEPOINT update_done;</a:t>
              </a:r>
            </a:p>
            <a:p>
              <a:pPr eaLnBrk="1" hangingPunct="1">
                <a:defRPr/>
              </a:pPr>
              <a:endParaRPr lang="en-US" altLang="en-US"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endParaRPr lang="en-US" altLang="en-US"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INSERT...</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ROLLBACK TO update_done;</a:t>
              </a:r>
            </a:p>
            <a:p>
              <a:pPr eaLnBrk="1" hangingPunct="1">
                <a:defRPr/>
              </a:pP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p:txBody>
        </p:sp>
        <p:pic>
          <p:nvPicPr>
            <p:cNvPr id="65545" name="Picture 9" descr="C:\project-SQLFund1\images\img9savepoint.gif"/>
            <p:cNvPicPr>
              <a:picLocks noChangeAspect="1" noChangeArrowheads="1"/>
            </p:cNvPicPr>
            <p:nvPr/>
          </p:nvPicPr>
          <p:blipFill>
            <a:blip r:embed="rId4" cstate="print"/>
            <a:srcRect r="33892" b="4635"/>
            <a:stretch>
              <a:fillRect/>
            </a:stretch>
          </p:blipFill>
          <p:spPr bwMode="gray">
            <a:xfrm>
              <a:off x="3314700" y="4828844"/>
              <a:ext cx="2628900" cy="342900"/>
            </a:xfrm>
            <a:prstGeom prst="rect">
              <a:avLst/>
            </a:prstGeom>
            <a:noFill/>
            <a:ln w="15875">
              <a:solidFill>
                <a:schemeClr val="tx1"/>
              </a:solidFill>
              <a:miter lim="800000"/>
              <a:headEnd/>
              <a:tailEnd/>
            </a:ln>
          </p:spPr>
        </p:pic>
        <p:sp>
          <p:nvSpPr>
            <p:cNvPr id="19" name="TextBox 18"/>
            <p:cNvSpPr txBox="1"/>
            <p:nvPr/>
          </p:nvSpPr>
          <p:spPr>
            <a:xfrm>
              <a:off x="10172700" y="5302717"/>
              <a:ext cx="2643708"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solidFill>
                    <a:schemeClr val="accent1"/>
                  </a:solidFill>
                  <a:latin typeface="+mn-lt"/>
                  <a:cs typeface="Oracle Sans" panose="020B0503020204020204" pitchFamily="34" charset="0"/>
                </a:rPr>
                <a:t>ROLLBACK to this point</a:t>
              </a:r>
            </a:p>
          </p:txBody>
        </p:sp>
        <p:pic>
          <p:nvPicPr>
            <p:cNvPr id="103425" name="Picture 1"/>
            <p:cNvPicPr>
              <a:picLocks noChangeAspect="1" noChangeArrowheads="1"/>
            </p:cNvPicPr>
            <p:nvPr/>
          </p:nvPicPr>
          <p:blipFill>
            <a:blip r:embed="rId5" cstate="print"/>
            <a:srcRect/>
            <a:stretch>
              <a:fillRect/>
            </a:stretch>
          </p:blipFill>
          <p:spPr bwMode="auto">
            <a:xfrm>
              <a:off x="3314702" y="5987036"/>
              <a:ext cx="2350295" cy="342900"/>
            </a:xfrm>
            <a:prstGeom prst="rect">
              <a:avLst/>
            </a:prstGeom>
            <a:noFill/>
            <a:ln w="15875">
              <a:solidFill>
                <a:schemeClr val="tx1"/>
              </a:solidFill>
              <a:miter lim="800000"/>
              <a:headEnd/>
              <a:tailEnd/>
            </a:ln>
          </p:spPr>
        </p:pic>
        <p:cxnSp>
          <p:nvCxnSpPr>
            <p:cNvPr id="16" name="Elbow Connector 15"/>
            <p:cNvCxnSpPr>
              <a:cxnSpLocks/>
            </p:cNvCxnSpPr>
            <p:nvPr/>
          </p:nvCxnSpPr>
          <p:spPr bwMode="auto">
            <a:xfrm flipH="1" flipV="1">
              <a:off x="6902982" y="4621666"/>
              <a:ext cx="457202" cy="1731434"/>
            </a:xfrm>
            <a:prstGeom prst="bentConnector3">
              <a:avLst>
                <a:gd name="adj1" fmla="val -304629"/>
              </a:avLst>
            </a:prstGeom>
            <a:noFill/>
            <a:ln w="28575" cap="flat" cmpd="sng" algn="ctr">
              <a:solidFill>
                <a:schemeClr val="accent1"/>
              </a:solidFill>
              <a:prstDash val="solid"/>
              <a:round/>
              <a:headEnd type="none" w="sm" len="sm"/>
              <a:tailEnd type="triangle" w="lg" len="lg"/>
            </a:ln>
            <a:effectLst/>
          </p:spPr>
        </p:cxnSp>
      </p:grpSp>
    </p:spTree>
    <p:custDataLst>
      <p:tags r:id="rId1"/>
    </p:custDataLst>
    <p:extLst>
      <p:ext uri="{BB962C8B-B14F-4D97-AF65-F5344CB8AC3E}">
        <p14:creationId xmlns:p14="http://schemas.microsoft.com/office/powerpoint/2010/main" val="2626601916"/>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Implicit Transaction Processing</a:t>
            </a:r>
          </a:p>
        </p:txBody>
      </p:sp>
      <p:sp>
        <p:nvSpPr>
          <p:cNvPr id="67587" name="Rectangle 5"/>
          <p:cNvSpPr>
            <a:spLocks noGrp="1" noChangeArrowheads="1"/>
          </p:cNvSpPr>
          <p:nvPr>
            <p:ph idx="1"/>
          </p:nvPr>
        </p:nvSpPr>
        <p:spPr>
          <a:xfrm>
            <a:off x="933451" y="2272710"/>
            <a:ext cx="16421100" cy="366625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An automatic commit occurs in the following circumstances:</a:t>
            </a:r>
          </a:p>
          <a:p>
            <a:pPr lvl="2"/>
            <a:r>
              <a:rPr lang="en-US" altLang="en-US" dirty="0">
                <a:latin typeface="+mn-lt"/>
                <a:cs typeface="Oracle Sans" panose="020B0503020204020204" pitchFamily="34" charset="0"/>
              </a:rPr>
              <a:t>A DDL statement is issued</a:t>
            </a:r>
          </a:p>
          <a:p>
            <a:pPr lvl="2"/>
            <a:r>
              <a:rPr lang="en-US" altLang="en-US" dirty="0">
                <a:latin typeface="+mn-lt"/>
                <a:cs typeface="Oracle Sans" panose="020B0503020204020204" pitchFamily="34" charset="0"/>
              </a:rPr>
              <a:t>A DCL statement is issued</a:t>
            </a:r>
          </a:p>
          <a:p>
            <a:pPr lvl="2"/>
            <a:r>
              <a:rPr lang="en-US" altLang="en-US" dirty="0">
                <a:latin typeface="+mn-lt"/>
                <a:cs typeface="Oracle Sans" panose="020B0503020204020204" pitchFamily="34" charset="0"/>
              </a:rPr>
              <a:t>A normal exit from SQL Developer or SQL*Plus, without explicitly issuing </a:t>
            </a:r>
            <a:r>
              <a:rPr lang="en-US" altLang="en-US" dirty="0">
                <a:latin typeface="Courier New" panose="02070309020205020404" pitchFamily="49" charset="0"/>
                <a:cs typeface="Courier New" panose="02070309020205020404" pitchFamily="49" charset="0"/>
              </a:rPr>
              <a:t>COMMIT</a:t>
            </a:r>
            <a:r>
              <a:rPr lang="en-US" altLang="en-US" dirty="0">
                <a:latin typeface="+mn-lt"/>
                <a:cs typeface="Oracle Sans" panose="020B0503020204020204" pitchFamily="34" charset="0"/>
              </a:rPr>
              <a:t> or </a:t>
            </a:r>
            <a:r>
              <a:rPr lang="en-US" altLang="en-US" dirty="0">
                <a:latin typeface="Courier New" panose="02070309020205020404" pitchFamily="49" charset="0"/>
                <a:cs typeface="Courier New" panose="02070309020205020404" pitchFamily="49" charset="0"/>
              </a:rPr>
              <a:t>ROLLBACK</a:t>
            </a:r>
            <a:r>
              <a:rPr lang="en-US" altLang="en-US" dirty="0">
                <a:latin typeface="+mn-lt"/>
                <a:cs typeface="Oracle Sans" panose="020B0503020204020204" pitchFamily="34" charset="0"/>
              </a:rPr>
              <a:t> statements</a:t>
            </a:r>
          </a:p>
          <a:p>
            <a:pPr lvl="1"/>
            <a:r>
              <a:rPr lang="en-US" altLang="en-US" dirty="0">
                <a:latin typeface="+mn-lt"/>
                <a:cs typeface="Oracle Sans" panose="020B0503020204020204" pitchFamily="34" charset="0"/>
              </a:rPr>
              <a:t>An automatic rollback occurs when there is an abnormal termination of SQL Developer or SQL*Plus, or a system failure.</a:t>
            </a:r>
          </a:p>
        </p:txBody>
      </p:sp>
      <p:sp>
        <p:nvSpPr>
          <p:cNvPr id="4" name="Rectangle 3"/>
          <p:cNvSpPr/>
          <p:nvPr/>
        </p:nvSpPr>
        <p:spPr bwMode="auto">
          <a:xfrm flipH="1">
            <a:off x="12893532" y="6420975"/>
            <a:ext cx="5394468" cy="217170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2" name="Right Arrow 1"/>
          <p:cNvSpPr/>
          <p:nvPr/>
        </p:nvSpPr>
        <p:spPr bwMode="auto">
          <a:xfrm>
            <a:off x="13933416" y="7177083"/>
            <a:ext cx="1276710" cy="1028700"/>
          </a:xfrm>
          <a:prstGeom prst="rightArrow">
            <a:avLst/>
          </a:prstGeom>
          <a:solidFill>
            <a:schemeClr val="bg1"/>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6" name="Circular Arrow 5"/>
          <p:cNvSpPr/>
          <p:nvPr/>
        </p:nvSpPr>
        <p:spPr bwMode="auto">
          <a:xfrm flipH="1">
            <a:off x="15590766" y="6659524"/>
            <a:ext cx="1678239" cy="1678239"/>
          </a:xfrm>
          <a:prstGeom prst="circularArrow">
            <a:avLst>
              <a:gd name="adj1" fmla="val 18154"/>
              <a:gd name="adj2" fmla="val 1705532"/>
              <a:gd name="adj3" fmla="val 19595688"/>
              <a:gd name="adj4" fmla="val 3383264"/>
              <a:gd name="adj5" fmla="val 18792"/>
            </a:avLst>
          </a:prstGeom>
          <a:solidFill>
            <a:schemeClr val="bg1"/>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3021674141"/>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05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State of Data Before </a:t>
            </a:r>
            <a:r>
              <a:rPr lang="en-US" altLang="en-US" dirty="0">
                <a:latin typeface="Courier New" panose="02070309020205020404" pitchFamily="49" charset="0"/>
                <a:cs typeface="Courier New" panose="02070309020205020404" pitchFamily="49" charset="0"/>
              </a:rPr>
              <a:t>COMMIT</a:t>
            </a:r>
            <a:r>
              <a:rPr lang="en-US" altLang="en-US" dirty="0">
                <a:latin typeface="+mj-lt"/>
                <a:cs typeface="Oracle Sans" panose="020B0503020204020204" pitchFamily="34" charset="0"/>
              </a:rPr>
              <a:t> or </a:t>
            </a:r>
            <a:r>
              <a:rPr lang="en-US" altLang="en-US" dirty="0">
                <a:latin typeface="Courier New" panose="02070309020205020404" pitchFamily="49" charset="0"/>
                <a:cs typeface="Courier New" panose="02070309020205020404" pitchFamily="49" charset="0"/>
              </a:rPr>
              <a:t>ROLLBACK</a:t>
            </a:r>
          </a:p>
        </p:txBody>
      </p:sp>
      <p:sp>
        <p:nvSpPr>
          <p:cNvPr id="70659" name="Rectangle 2053"/>
          <p:cNvSpPr>
            <a:spLocks noGrp="1" noChangeArrowheads="1"/>
          </p:cNvSpPr>
          <p:nvPr>
            <p:ph idx="1"/>
          </p:nvPr>
        </p:nvSpPr>
        <p:spPr>
          <a:xfrm>
            <a:off x="933451" y="2272710"/>
            <a:ext cx="16421100" cy="380167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You can recover the data of the previous state.</a:t>
            </a:r>
          </a:p>
          <a:p>
            <a:pPr lvl="1"/>
            <a:r>
              <a:rPr lang="en-US" altLang="en-US" dirty="0">
                <a:latin typeface="+mn-lt"/>
                <a:cs typeface="Oracle Sans" panose="020B0503020204020204" pitchFamily="34" charset="0"/>
              </a:rPr>
              <a:t>You can review the results of the DML operations by using the </a:t>
            </a:r>
            <a:r>
              <a:rPr lang="en-US" altLang="en-US" dirty="0">
                <a:latin typeface="Courier New" panose="02070309020205020404" pitchFamily="49" charset="0"/>
                <a:cs typeface="Courier New" panose="02070309020205020404" pitchFamily="49" charset="0"/>
              </a:rPr>
              <a:t>SELECT</a:t>
            </a:r>
            <a:r>
              <a:rPr lang="en-US" altLang="en-US" dirty="0">
                <a:latin typeface="+mn-lt"/>
                <a:cs typeface="Oracle Sans" panose="020B0503020204020204" pitchFamily="34" charset="0"/>
              </a:rPr>
              <a:t> statement in the current session.</a:t>
            </a:r>
          </a:p>
          <a:p>
            <a:pPr lvl="1"/>
            <a:r>
              <a:rPr lang="en-US" altLang="en-US" dirty="0">
                <a:latin typeface="+mn-lt"/>
                <a:cs typeface="Oracle Sans" panose="020B0503020204020204" pitchFamily="34" charset="0"/>
              </a:rPr>
              <a:t>Other sessions </a:t>
            </a:r>
            <a:r>
              <a:rPr lang="en-US" altLang="en-US" i="1" dirty="0">
                <a:latin typeface="+mn-lt"/>
                <a:cs typeface="Oracle Sans" panose="020B0503020204020204" pitchFamily="34" charset="0"/>
              </a:rPr>
              <a:t>cannot</a:t>
            </a:r>
            <a:r>
              <a:rPr lang="en-US" altLang="en-US" dirty="0">
                <a:latin typeface="+mn-lt"/>
                <a:cs typeface="Oracle Sans" panose="020B0503020204020204" pitchFamily="34" charset="0"/>
              </a:rPr>
              <a:t> view the results of the DML statements issued by the current session.</a:t>
            </a:r>
          </a:p>
          <a:p>
            <a:pPr lvl="1"/>
            <a:r>
              <a:rPr lang="en-US" altLang="en-US" dirty="0">
                <a:latin typeface="+mn-lt"/>
                <a:cs typeface="Oracle Sans" panose="020B0503020204020204" pitchFamily="34" charset="0"/>
              </a:rPr>
              <a:t>The affected rows are locked; other sessions cannot change the data in the affected rows.</a:t>
            </a:r>
          </a:p>
        </p:txBody>
      </p:sp>
      <p:grpSp>
        <p:nvGrpSpPr>
          <p:cNvPr id="8" name="Group 7">
            <a:extLst>
              <a:ext uri="{FF2B5EF4-FFF2-40B4-BE49-F238E27FC236}">
                <a16:creationId xmlns:a16="http://schemas.microsoft.com/office/drawing/2014/main" xmlns="" id="{ECD9A0EE-5D0F-448B-AF1E-DB61FD48FF74}"/>
              </a:ext>
            </a:extLst>
          </p:cNvPr>
          <p:cNvGrpSpPr/>
          <p:nvPr/>
        </p:nvGrpSpPr>
        <p:grpSpPr>
          <a:xfrm>
            <a:off x="11736288" y="6223620"/>
            <a:ext cx="6582199" cy="2332338"/>
            <a:chOff x="11499569" y="6286500"/>
            <a:chExt cx="6582199" cy="2332338"/>
          </a:xfrm>
        </p:grpSpPr>
        <p:sp>
          <p:nvSpPr>
            <p:cNvPr id="9" name="Rectangle 8"/>
            <p:cNvSpPr/>
            <p:nvPr/>
          </p:nvSpPr>
          <p:spPr bwMode="auto">
            <a:xfrm flipH="1">
              <a:off x="15887700" y="6553876"/>
              <a:ext cx="2194068" cy="1835150"/>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2" name="Group 1"/>
            <p:cNvGrpSpPr/>
            <p:nvPr/>
          </p:nvGrpSpPr>
          <p:grpSpPr>
            <a:xfrm>
              <a:off x="11499569" y="6286500"/>
              <a:ext cx="5428262" cy="2332338"/>
              <a:chOff x="5759791" y="4343400"/>
              <a:chExt cx="3618841" cy="1554892"/>
            </a:xfrm>
          </p:grpSpPr>
          <p:pic>
            <p:nvPicPr>
              <p:cNvPr id="5" name="Picture 4" descr="cnt2495788.png"/>
              <p:cNvPicPr>
                <a:picLocks noChangeAspect="1"/>
              </p:cNvPicPr>
              <p:nvPr/>
            </p:nvPicPr>
            <p:blipFill>
              <a:blip r:embed="rId4" cstate="print"/>
              <a:stretch>
                <a:fillRect/>
              </a:stretch>
            </p:blipFill>
            <p:spPr>
              <a:xfrm>
                <a:off x="8228012" y="4343400"/>
                <a:ext cx="1150620" cy="1554892"/>
              </a:xfrm>
              <a:prstGeom prst="rect">
                <a:avLst/>
              </a:prstGeom>
            </p:spPr>
          </p:pic>
          <p:sp>
            <p:nvSpPr>
              <p:cNvPr id="6" name="TextBox 5"/>
              <p:cNvSpPr txBox="1"/>
              <p:nvPr/>
            </p:nvSpPr>
            <p:spPr>
              <a:xfrm>
                <a:off x="5759791" y="4842305"/>
                <a:ext cx="1981200" cy="67710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solidFill>
                      <a:srgbClr val="000000"/>
                    </a:solidFill>
                    <a:latin typeface="+mn-lt"/>
                    <a:cs typeface="Oracle Sans" panose="020B0503020204020204" pitchFamily="34" charset="0"/>
                  </a:rPr>
                  <a:t>Current session changes stored in buffer</a:t>
                </a:r>
              </a:p>
            </p:txBody>
          </p:sp>
        </p:grpSp>
        <p:cxnSp>
          <p:nvCxnSpPr>
            <p:cNvPr id="4" name="Straight Arrow Connector 3"/>
            <p:cNvCxnSpPr>
              <a:stCxn id="5" idx="1"/>
            </p:cNvCxnSpPr>
            <p:nvPr/>
          </p:nvCxnSpPr>
          <p:spPr bwMode="auto">
            <a:xfrm flipH="1">
              <a:off x="13944600" y="7452669"/>
              <a:ext cx="1257300" cy="0"/>
            </a:xfrm>
            <a:prstGeom prst="straightConnector1">
              <a:avLst/>
            </a:prstGeom>
            <a:noFill/>
            <a:ln w="28575" cap="flat" cmpd="sng" algn="ctr">
              <a:solidFill>
                <a:schemeClr val="tx1"/>
              </a:solidFill>
              <a:prstDash val="solid"/>
              <a:round/>
              <a:headEnd type="triangle" w="lg" len="lg"/>
              <a:tailEnd type="none"/>
            </a:ln>
            <a:effectLst/>
          </p:spPr>
        </p:cxnSp>
      </p:grpSp>
    </p:spTree>
    <p:custDataLst>
      <p:tags r:id="rId1"/>
    </p:custDataLst>
    <p:extLst>
      <p:ext uri="{BB962C8B-B14F-4D97-AF65-F5344CB8AC3E}">
        <p14:creationId xmlns:p14="http://schemas.microsoft.com/office/powerpoint/2010/main" val="283487353"/>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State of Data After </a:t>
            </a:r>
            <a:r>
              <a:rPr lang="en-US" altLang="en-US" dirty="0">
                <a:latin typeface="Courier New" panose="02070309020205020404" pitchFamily="49" charset="0"/>
                <a:cs typeface="Courier New" panose="02070309020205020404" pitchFamily="49" charset="0"/>
              </a:rPr>
              <a:t>COMMIT</a:t>
            </a:r>
          </a:p>
        </p:txBody>
      </p:sp>
      <p:sp>
        <p:nvSpPr>
          <p:cNvPr id="72707" name="Rectangle 5"/>
          <p:cNvSpPr>
            <a:spLocks noGrp="1" noChangeArrowheads="1"/>
          </p:cNvSpPr>
          <p:nvPr>
            <p:ph idx="1"/>
          </p:nvPr>
        </p:nvSpPr>
        <p:spPr>
          <a:xfrm>
            <a:off x="933451" y="2272710"/>
            <a:ext cx="16421100" cy="325999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Data changes are saved in the database.</a:t>
            </a:r>
          </a:p>
          <a:p>
            <a:pPr lvl="1"/>
            <a:r>
              <a:rPr lang="en-US" altLang="en-US" dirty="0">
                <a:latin typeface="+mn-lt"/>
                <a:cs typeface="Oracle Sans" panose="020B0503020204020204" pitchFamily="34" charset="0"/>
              </a:rPr>
              <a:t>The previous state of the data is overwritten.</a:t>
            </a:r>
          </a:p>
          <a:p>
            <a:pPr lvl="1"/>
            <a:r>
              <a:rPr lang="en-US" altLang="en-US" dirty="0">
                <a:latin typeface="+mn-lt"/>
                <a:cs typeface="Oracle Sans" panose="020B0503020204020204" pitchFamily="34" charset="0"/>
              </a:rPr>
              <a:t>All sessions can view the results.</a:t>
            </a:r>
          </a:p>
          <a:p>
            <a:pPr lvl="1"/>
            <a:r>
              <a:rPr lang="en-US" altLang="en-US" dirty="0">
                <a:latin typeface="+mn-lt"/>
                <a:cs typeface="Oracle Sans" panose="020B0503020204020204" pitchFamily="34" charset="0"/>
              </a:rPr>
              <a:t>Locks on the affected rows are released; those rows are available for other sessions to manipulate.</a:t>
            </a:r>
          </a:p>
          <a:p>
            <a:pPr lvl="1"/>
            <a:r>
              <a:rPr lang="en-US" altLang="en-US" dirty="0">
                <a:latin typeface="+mn-lt"/>
                <a:cs typeface="Oracle Sans" panose="020B0503020204020204" pitchFamily="34" charset="0"/>
              </a:rPr>
              <a:t>All savepoints are erased.</a:t>
            </a:r>
          </a:p>
        </p:txBody>
      </p:sp>
      <p:grpSp>
        <p:nvGrpSpPr>
          <p:cNvPr id="5" name="Group 4">
            <a:extLst>
              <a:ext uri="{FF2B5EF4-FFF2-40B4-BE49-F238E27FC236}">
                <a16:creationId xmlns:a16="http://schemas.microsoft.com/office/drawing/2014/main" xmlns="" id="{AF04F1DF-89B4-43E4-A0FC-6842AA1B8A65}"/>
              </a:ext>
            </a:extLst>
          </p:cNvPr>
          <p:cNvGrpSpPr/>
          <p:nvPr/>
        </p:nvGrpSpPr>
        <p:grpSpPr>
          <a:xfrm>
            <a:off x="14544600" y="4999484"/>
            <a:ext cx="3089579" cy="4146748"/>
            <a:chOff x="14173200" y="5029200"/>
            <a:chExt cx="3236097" cy="4343400"/>
          </a:xfrm>
        </p:grpSpPr>
        <p:sp>
          <p:nvSpPr>
            <p:cNvPr id="12" name="Rounded Rectangle 11"/>
            <p:cNvSpPr/>
            <p:nvPr/>
          </p:nvSpPr>
          <p:spPr bwMode="auto">
            <a:xfrm>
              <a:off x="14173200" y="5029200"/>
              <a:ext cx="3236097" cy="4343400"/>
            </a:xfrm>
            <a:prstGeom prst="roundRect">
              <a:avLst/>
            </a:prstGeom>
            <a:gradFill flip="none" rotWithShape="1">
              <a:gsLst>
                <a:gs pos="0">
                  <a:schemeClr val="bg1">
                    <a:lumMod val="95000"/>
                  </a:schemeClr>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nvGrpSpPr>
            <p:cNvPr id="2" name="Group 1"/>
            <p:cNvGrpSpPr/>
            <p:nvPr/>
          </p:nvGrpSpPr>
          <p:grpSpPr>
            <a:xfrm>
              <a:off x="14724583" y="5305813"/>
              <a:ext cx="2196282" cy="3620933"/>
              <a:chOff x="9814800" y="3537208"/>
              <a:chExt cx="1464188" cy="2413955"/>
            </a:xfrm>
          </p:grpSpPr>
          <p:pic>
            <p:nvPicPr>
              <p:cNvPr id="13" name="Picture 12" descr="cnt2495789.png"/>
              <p:cNvPicPr>
                <a:picLocks noChangeAspect="1"/>
              </p:cNvPicPr>
              <p:nvPr/>
            </p:nvPicPr>
            <p:blipFill>
              <a:blip r:embed="rId4" cstate="print"/>
              <a:stretch>
                <a:fillRect/>
              </a:stretch>
            </p:blipFill>
            <p:spPr>
              <a:xfrm>
                <a:off x="9814800" y="3537208"/>
                <a:ext cx="1422222" cy="1904762"/>
              </a:xfrm>
              <a:prstGeom prst="rect">
                <a:avLst/>
              </a:prstGeom>
            </p:spPr>
          </p:pic>
          <p:pic>
            <p:nvPicPr>
              <p:cNvPr id="14" name="Picture 13" descr="cnt2457261.png"/>
              <p:cNvPicPr>
                <a:picLocks noChangeAspect="1"/>
              </p:cNvPicPr>
              <p:nvPr/>
            </p:nvPicPr>
            <p:blipFill>
              <a:blip r:embed="rId5" cstate="print"/>
              <a:stretch>
                <a:fillRect/>
              </a:stretch>
            </p:blipFill>
            <p:spPr>
              <a:xfrm>
                <a:off x="10114431" y="4375408"/>
                <a:ext cx="822960" cy="990600"/>
              </a:xfrm>
              <a:prstGeom prst="rect">
                <a:avLst/>
              </a:prstGeom>
            </p:spPr>
          </p:pic>
          <p:sp>
            <p:nvSpPr>
              <p:cNvPr id="15" name="TextBox 14"/>
              <p:cNvSpPr txBox="1"/>
              <p:nvPr/>
            </p:nvSpPr>
            <p:spPr>
              <a:xfrm>
                <a:off x="9831188" y="5671773"/>
                <a:ext cx="1447800" cy="27939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000" dirty="0">
                    <a:latin typeface="+mn-lt"/>
                    <a:cs typeface="Oracle Sans" panose="020B0503020204020204" pitchFamily="34" charset="0"/>
                  </a:rPr>
                  <a:t>COMMIT</a:t>
                </a:r>
              </a:p>
            </p:txBody>
          </p:sp>
        </p:grpSp>
      </p:grpSp>
    </p:spTree>
    <p:custDataLst>
      <p:tags r:id="rId1"/>
    </p:custDataLst>
    <p:extLst>
      <p:ext uri="{BB962C8B-B14F-4D97-AF65-F5344CB8AC3E}">
        <p14:creationId xmlns:p14="http://schemas.microsoft.com/office/powerpoint/2010/main" val="1321539927"/>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bwMode="gray">
          <a:xfrm>
            <a:off x="1714500" y="6655057"/>
            <a:ext cx="4663440" cy="54712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b="1" dirty="0">
                <a:solidFill>
                  <a:schemeClr val="tx1">
                    <a:lumMod val="75000"/>
                  </a:schemeClr>
                </a:solidFill>
                <a:latin typeface="Courier New" panose="02070309020205020404" pitchFamily="49" charset="0"/>
                <a:cs typeface="Oracle Sans" panose="020B0503020204020204" pitchFamily="34" charset="0"/>
              </a:rPr>
              <a:t>COMMIT</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p:txBody>
      </p:sp>
      <p:sp>
        <p:nvSpPr>
          <p:cNvPr id="10" name="Content Placeholder 2"/>
          <p:cNvSpPr txBox="1">
            <a:spLocks/>
          </p:cNvSpPr>
          <p:nvPr/>
        </p:nvSpPr>
        <p:spPr bwMode="gray">
          <a:xfrm>
            <a:off x="1714500" y="3127276"/>
            <a:ext cx="9486900" cy="233770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DELETE FROM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WHERE employee_id = 113;</a:t>
            </a:r>
          </a:p>
          <a:p>
            <a:pPr eaLnBrk="1" hangingPunct="1">
              <a:defRPr/>
            </a:pPr>
            <a:endParaRPr lang="en-US" altLang="en-US"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endParaRPr lang="en-US" altLang="en-US"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INSERT INTO departments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VALUES (290, 'Corporate Tax', NULL, 1700);</a:t>
            </a:r>
          </a:p>
          <a:p>
            <a:pPr eaLnBrk="1" hangingPunct="1">
              <a:defRPr/>
            </a:pP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p:txBody>
      </p:sp>
      <p:sp>
        <p:nvSpPr>
          <p:cNvPr id="74760"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Committing Data</a:t>
            </a:r>
          </a:p>
        </p:txBody>
      </p:sp>
      <p:sp>
        <p:nvSpPr>
          <p:cNvPr id="74761" name="Rectangle 8"/>
          <p:cNvSpPr>
            <a:spLocks noGrp="1" noChangeArrowheads="1"/>
          </p:cNvSpPr>
          <p:nvPr>
            <p:ph idx="1"/>
          </p:nvPr>
        </p:nvSpPr>
        <p:spPr>
          <a:xfrm>
            <a:off x="933451" y="2272710"/>
            <a:ext cx="16421100" cy="404219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Make the changes:</a:t>
            </a:r>
          </a:p>
          <a:p>
            <a:pPr lvl="1">
              <a:spcBef>
                <a:spcPts val="23000"/>
              </a:spcBef>
            </a:pPr>
            <a:r>
              <a:rPr lang="en-US" altLang="en-US" dirty="0">
                <a:latin typeface="+mn-lt"/>
                <a:cs typeface="Oracle Sans" panose="020B0503020204020204" pitchFamily="34" charset="0"/>
              </a:rPr>
              <a:t>Commit the changes:</a:t>
            </a:r>
          </a:p>
        </p:txBody>
      </p:sp>
      <p:sp>
        <p:nvSpPr>
          <p:cNvPr id="74762" name="Rectangle 6"/>
          <p:cNvSpPr>
            <a:spLocks noChangeArrowheads="1"/>
          </p:cNvSpPr>
          <p:nvPr/>
        </p:nvSpPr>
        <p:spPr bwMode="gray">
          <a:xfrm>
            <a:off x="2108200" y="6852920"/>
            <a:ext cx="1107440" cy="304298"/>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105474" name="Picture 2"/>
          <p:cNvPicPr>
            <a:picLocks noChangeAspect="1" noChangeArrowheads="1"/>
          </p:cNvPicPr>
          <p:nvPr/>
        </p:nvPicPr>
        <p:blipFill>
          <a:blip r:embed="rId4" cstate="print"/>
          <a:srcRect/>
          <a:stretch>
            <a:fillRect/>
          </a:stretch>
        </p:blipFill>
        <p:spPr bwMode="auto">
          <a:xfrm>
            <a:off x="1871192" y="3976105"/>
            <a:ext cx="1673582" cy="394558"/>
          </a:xfrm>
          <a:prstGeom prst="rect">
            <a:avLst/>
          </a:prstGeom>
          <a:noFill/>
          <a:ln w="15875">
            <a:solidFill>
              <a:schemeClr val="tx1"/>
            </a:solidFill>
            <a:miter lim="800000"/>
            <a:headEnd/>
            <a:tailEnd/>
          </a:ln>
        </p:spPr>
      </p:pic>
      <p:pic>
        <p:nvPicPr>
          <p:cNvPr id="105476" name="Picture 4"/>
          <p:cNvPicPr>
            <a:picLocks noChangeAspect="1" noChangeArrowheads="1"/>
          </p:cNvPicPr>
          <p:nvPr/>
        </p:nvPicPr>
        <p:blipFill>
          <a:blip r:embed="rId5" cstate="print"/>
          <a:srcRect/>
          <a:stretch>
            <a:fillRect/>
          </a:stretch>
        </p:blipFill>
        <p:spPr bwMode="auto">
          <a:xfrm>
            <a:off x="1871192" y="7297624"/>
            <a:ext cx="1673582" cy="396219"/>
          </a:xfrm>
          <a:prstGeom prst="rect">
            <a:avLst/>
          </a:prstGeom>
          <a:noFill/>
          <a:ln w="15875">
            <a:solidFill>
              <a:schemeClr val="tx1"/>
            </a:solidFill>
            <a:miter lim="800000"/>
            <a:headEnd/>
            <a:tailEnd/>
          </a:ln>
        </p:spPr>
      </p:pic>
      <p:pic>
        <p:nvPicPr>
          <p:cNvPr id="105477" name="Picture 5"/>
          <p:cNvPicPr>
            <a:picLocks noChangeAspect="1" noChangeArrowheads="1"/>
          </p:cNvPicPr>
          <p:nvPr/>
        </p:nvPicPr>
        <p:blipFill>
          <a:blip r:embed="rId6" cstate="print"/>
          <a:srcRect/>
          <a:stretch>
            <a:fillRect/>
          </a:stretch>
        </p:blipFill>
        <p:spPr bwMode="auto">
          <a:xfrm>
            <a:off x="1871192" y="5030889"/>
            <a:ext cx="1578231" cy="377206"/>
          </a:xfrm>
          <a:prstGeom prst="rect">
            <a:avLst/>
          </a:prstGeom>
          <a:noFill/>
          <a:ln w="15875">
            <a:solidFill>
              <a:schemeClr val="tx1"/>
            </a:solidFill>
            <a:miter lim="800000"/>
            <a:headEnd/>
            <a:tailEnd/>
          </a:ln>
        </p:spPr>
      </p:pic>
    </p:spTree>
    <p:custDataLst>
      <p:tags r:id="rId1"/>
    </p:custDataLst>
    <p:extLst>
      <p:ext uri="{BB962C8B-B14F-4D97-AF65-F5344CB8AC3E}">
        <p14:creationId xmlns:p14="http://schemas.microsoft.com/office/powerpoint/2010/main" val="65300818"/>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83DAE0C0-972A-41D3-90A9-9C34CD63A2DE}"/>
              </a:ext>
            </a:extLst>
          </p:cNvPr>
          <p:cNvGrpSpPr/>
          <p:nvPr/>
        </p:nvGrpSpPr>
        <p:grpSpPr>
          <a:xfrm>
            <a:off x="13896528" y="4711452"/>
            <a:ext cx="3236097" cy="4343400"/>
            <a:chOff x="14173200" y="5029200"/>
            <a:chExt cx="3236097" cy="4343400"/>
          </a:xfrm>
        </p:grpSpPr>
        <p:sp>
          <p:nvSpPr>
            <p:cNvPr id="7" name="Rounded Rectangle 6"/>
            <p:cNvSpPr/>
            <p:nvPr/>
          </p:nvSpPr>
          <p:spPr bwMode="auto">
            <a:xfrm>
              <a:off x="14173200" y="5029200"/>
              <a:ext cx="3236097" cy="4343400"/>
            </a:xfrm>
            <a:prstGeom prst="roundRect">
              <a:avLst/>
            </a:prstGeom>
            <a:gradFill flip="none" rotWithShape="1">
              <a:gsLst>
                <a:gs pos="0">
                  <a:schemeClr val="bg1">
                    <a:lumMod val="95000"/>
                  </a:schemeClr>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11" name="Picture 10" descr="cnt2554100.png"/>
            <p:cNvPicPr>
              <a:picLocks noChangeAspect="1"/>
            </p:cNvPicPr>
            <p:nvPr/>
          </p:nvPicPr>
          <p:blipFill>
            <a:blip r:embed="rId4" cstate="print"/>
            <a:stretch>
              <a:fillRect/>
            </a:stretch>
          </p:blipFill>
          <p:spPr>
            <a:xfrm>
              <a:off x="14734106" y="5318513"/>
              <a:ext cx="2114286" cy="2857143"/>
            </a:xfrm>
            <a:prstGeom prst="rect">
              <a:avLst/>
            </a:prstGeom>
          </p:spPr>
        </p:pic>
        <p:pic>
          <p:nvPicPr>
            <p:cNvPr id="12" name="Picture 11" descr="cnt2428131.png"/>
            <p:cNvPicPr>
              <a:picLocks noChangeAspect="1"/>
            </p:cNvPicPr>
            <p:nvPr/>
          </p:nvPicPr>
          <p:blipFill>
            <a:blip r:embed="rId5" cstate="print"/>
            <a:stretch>
              <a:fillRect/>
            </a:stretch>
          </p:blipFill>
          <p:spPr>
            <a:xfrm>
              <a:off x="15174029" y="6575813"/>
              <a:ext cx="1234440" cy="1485900"/>
            </a:xfrm>
            <a:prstGeom prst="rect">
              <a:avLst/>
            </a:prstGeom>
          </p:spPr>
        </p:pic>
        <p:sp>
          <p:nvSpPr>
            <p:cNvPr id="13" name="TextBox 12"/>
            <p:cNvSpPr txBox="1"/>
            <p:nvPr/>
          </p:nvSpPr>
          <p:spPr>
            <a:xfrm>
              <a:off x="14705399" y="8520360"/>
              <a:ext cx="2171700"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000" dirty="0">
                  <a:latin typeface="+mn-lt"/>
                  <a:cs typeface="Oracle Sans" panose="020B0503020204020204" pitchFamily="34" charset="0"/>
                </a:rPr>
                <a:t>ROLLBACK</a:t>
              </a:r>
            </a:p>
          </p:txBody>
        </p:sp>
      </p:grpSp>
      <p:sp>
        <p:nvSpPr>
          <p:cNvPr id="76805"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State of Data After </a:t>
            </a:r>
            <a:r>
              <a:rPr lang="en-US" altLang="en-US" dirty="0">
                <a:latin typeface="Courier New" panose="02070309020205020404" pitchFamily="49" charset="0"/>
                <a:cs typeface="Courier New" panose="02070309020205020404" pitchFamily="49" charset="0"/>
              </a:rPr>
              <a:t>ROLLBACK</a:t>
            </a:r>
          </a:p>
        </p:txBody>
      </p:sp>
      <p:sp>
        <p:nvSpPr>
          <p:cNvPr id="76806" name="Rectangle 7"/>
          <p:cNvSpPr>
            <a:spLocks noGrp="1" noChangeArrowheads="1"/>
          </p:cNvSpPr>
          <p:nvPr>
            <p:ph idx="1"/>
          </p:nvPr>
        </p:nvSpPr>
        <p:spPr>
          <a:xfrm>
            <a:off x="933451" y="2272710"/>
            <a:ext cx="16421100" cy="219354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Discard all pending changes by using the </a:t>
            </a:r>
            <a:r>
              <a:rPr lang="en-US" altLang="en-US" dirty="0">
                <a:latin typeface="Courier New" panose="02070309020205020404" pitchFamily="49" charset="0"/>
                <a:cs typeface="Courier New" panose="02070309020205020404" pitchFamily="49" charset="0"/>
              </a:rPr>
              <a:t>ROLLBACK</a:t>
            </a:r>
            <a:r>
              <a:rPr lang="en-US" altLang="en-US" dirty="0">
                <a:latin typeface="+mn-lt"/>
                <a:cs typeface="Oracle Sans" panose="020B0503020204020204" pitchFamily="34" charset="0"/>
              </a:rPr>
              <a:t> statement:</a:t>
            </a:r>
          </a:p>
          <a:p>
            <a:pPr lvl="1"/>
            <a:r>
              <a:rPr lang="en-US" altLang="en-US" dirty="0">
                <a:latin typeface="+mn-lt"/>
                <a:cs typeface="Oracle Sans" panose="020B0503020204020204" pitchFamily="34" charset="0"/>
              </a:rPr>
              <a:t>Data changes are undone.</a:t>
            </a:r>
          </a:p>
          <a:p>
            <a:pPr lvl="1"/>
            <a:r>
              <a:rPr lang="en-US" altLang="en-US" dirty="0">
                <a:latin typeface="+mn-lt"/>
                <a:cs typeface="Oracle Sans" panose="020B0503020204020204" pitchFamily="34" charset="0"/>
              </a:rPr>
              <a:t>Previous state of the data is restored.</a:t>
            </a:r>
          </a:p>
          <a:p>
            <a:pPr lvl="1"/>
            <a:r>
              <a:rPr lang="en-US" altLang="en-US" dirty="0">
                <a:latin typeface="+mn-lt"/>
                <a:cs typeface="Oracle Sans" panose="020B0503020204020204" pitchFamily="34" charset="0"/>
              </a:rPr>
              <a:t>Locks on the affected rows are released.</a:t>
            </a:r>
          </a:p>
        </p:txBody>
      </p:sp>
      <p:grpSp>
        <p:nvGrpSpPr>
          <p:cNvPr id="2" name="Group 1"/>
          <p:cNvGrpSpPr/>
          <p:nvPr/>
        </p:nvGrpSpPr>
        <p:grpSpPr>
          <a:xfrm>
            <a:off x="1727176" y="5128557"/>
            <a:ext cx="5133975" cy="746075"/>
            <a:chOff x="2062162" y="3733801"/>
            <a:chExt cx="3422650" cy="497383"/>
          </a:xfrm>
        </p:grpSpPr>
        <p:sp>
          <p:nvSpPr>
            <p:cNvPr id="6" name="Content Placeholder 2"/>
            <p:cNvSpPr txBox="1">
              <a:spLocks/>
            </p:cNvSpPr>
            <p:nvPr/>
          </p:nvSpPr>
          <p:spPr bwMode="gray">
            <a:xfrm>
              <a:off x="2062162" y="3733801"/>
              <a:ext cx="3422650" cy="49738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DELETE FROM copy_emp;</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ROLLBACK ;</a:t>
              </a:r>
            </a:p>
          </p:txBody>
        </p:sp>
        <p:sp>
          <p:nvSpPr>
            <p:cNvPr id="76807" name="Rectangle 5"/>
            <p:cNvSpPr>
              <a:spLocks noChangeArrowheads="1"/>
            </p:cNvSpPr>
            <p:nvPr/>
          </p:nvSpPr>
          <p:spPr bwMode="gray">
            <a:xfrm>
              <a:off x="2117407" y="4041140"/>
              <a:ext cx="949959" cy="187959"/>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963300248"/>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State of Data After </a:t>
            </a:r>
            <a:r>
              <a:rPr lang="en-US" altLang="en-US" dirty="0">
                <a:latin typeface="Courier New" panose="02070309020205020404" pitchFamily="49" charset="0"/>
                <a:cs typeface="Courier New" panose="02070309020205020404" pitchFamily="49" charset="0"/>
              </a:rPr>
              <a:t>ROLLBACK</a:t>
            </a:r>
            <a:r>
              <a:rPr lang="en-US" altLang="en-US" dirty="0">
                <a:latin typeface="+mj-lt"/>
                <a:cs typeface="Oracle Sans" panose="020B0503020204020204" pitchFamily="34" charset="0"/>
              </a:rPr>
              <a:t>: Example</a:t>
            </a:r>
          </a:p>
        </p:txBody>
      </p:sp>
      <p:sp>
        <p:nvSpPr>
          <p:cNvPr id="4" name="Content Placeholder 2"/>
          <p:cNvSpPr txBox="1">
            <a:spLocks/>
          </p:cNvSpPr>
          <p:nvPr/>
        </p:nvSpPr>
        <p:spPr bwMode="gray">
          <a:xfrm>
            <a:off x="4748213" y="2695228"/>
            <a:ext cx="8791575" cy="43272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buSzPct val="100000"/>
              <a:defRPr/>
            </a:pPr>
            <a:r>
              <a:rPr lang="en-US" altLang="en-US" b="1" dirty="0">
                <a:solidFill>
                  <a:schemeClr val="tx1">
                    <a:lumMod val="75000"/>
                  </a:schemeClr>
                </a:solidFill>
                <a:latin typeface="Courier New" panose="02070309020205020404" pitchFamily="49" charset="0"/>
                <a:cs typeface="Oracle Sans" panose="020B0503020204020204" pitchFamily="34" charset="0"/>
              </a:rPr>
              <a:t>DELETE FROM test;</a:t>
            </a:r>
          </a:p>
          <a:p>
            <a:pPr eaLnBrk="1" hangingPunct="1">
              <a:buSzPct val="100000"/>
              <a:defRPr/>
            </a:pPr>
            <a:r>
              <a:rPr lang="en-US" altLang="en-US" b="1" dirty="0">
                <a:solidFill>
                  <a:schemeClr val="tx1">
                    <a:lumMod val="75000"/>
                  </a:schemeClr>
                </a:solidFill>
                <a:latin typeface="Courier New" panose="02070309020205020404" pitchFamily="49" charset="0"/>
                <a:cs typeface="Oracle Sans" panose="020B0503020204020204" pitchFamily="34" charset="0"/>
              </a:rPr>
              <a:t>4 rows deleted.</a:t>
            </a:r>
          </a:p>
          <a:p>
            <a:pPr eaLnBrk="1" hangingPunct="1">
              <a:buSzPct val="100000"/>
              <a:defRPr/>
            </a:pPr>
            <a:endParaRPr lang="en-US" altLang="en-US" b="1" dirty="0">
              <a:solidFill>
                <a:schemeClr val="tx1">
                  <a:lumMod val="75000"/>
                </a:schemeClr>
              </a:solidFill>
              <a:latin typeface="Courier New" panose="02070309020205020404" pitchFamily="49" charset="0"/>
              <a:cs typeface="Oracle Sans" panose="020B0503020204020204" pitchFamily="34" charset="0"/>
            </a:endParaRPr>
          </a:p>
          <a:p>
            <a:pPr eaLnBrk="1" hangingPunct="1">
              <a:buSzPct val="100000"/>
              <a:defRPr/>
            </a:pPr>
            <a:r>
              <a:rPr lang="en-US" altLang="en-US" b="1" dirty="0">
                <a:solidFill>
                  <a:schemeClr val="tx1">
                    <a:lumMod val="75000"/>
                  </a:schemeClr>
                </a:solidFill>
                <a:latin typeface="Courier New" panose="02070309020205020404" pitchFamily="49" charset="0"/>
                <a:cs typeface="Oracle Sans" panose="020B0503020204020204" pitchFamily="34" charset="0"/>
              </a:rPr>
              <a:t>ROLLBACK;</a:t>
            </a:r>
          </a:p>
          <a:p>
            <a:pPr eaLnBrk="1" hangingPunct="1">
              <a:buSzPct val="100000"/>
              <a:defRPr/>
            </a:pPr>
            <a:r>
              <a:rPr lang="en-US" altLang="en-US" b="1" dirty="0">
                <a:solidFill>
                  <a:schemeClr val="tx1">
                    <a:lumMod val="75000"/>
                  </a:schemeClr>
                </a:solidFill>
                <a:latin typeface="Courier New" panose="02070309020205020404" pitchFamily="49" charset="0"/>
                <a:cs typeface="Oracle Sans" panose="020B0503020204020204" pitchFamily="34" charset="0"/>
              </a:rPr>
              <a:t>Rollback complete.</a:t>
            </a:r>
          </a:p>
          <a:p>
            <a:pPr eaLnBrk="1" hangingPunct="1">
              <a:buSzPct val="100000"/>
              <a:defRPr/>
            </a:pPr>
            <a:endParaRPr lang="en-US" altLang="en-US" b="1" dirty="0">
              <a:solidFill>
                <a:schemeClr val="tx1">
                  <a:lumMod val="75000"/>
                </a:schemeClr>
              </a:solidFill>
              <a:latin typeface="Courier New" panose="02070309020205020404" pitchFamily="49" charset="0"/>
              <a:cs typeface="Oracle Sans" panose="020B0503020204020204" pitchFamily="34" charset="0"/>
            </a:endParaRPr>
          </a:p>
          <a:p>
            <a:pPr eaLnBrk="1" hangingPunct="1">
              <a:buSzPct val="100000"/>
              <a:defRPr/>
            </a:pPr>
            <a:r>
              <a:rPr lang="en-US" altLang="en-US" b="1" dirty="0">
                <a:solidFill>
                  <a:schemeClr val="tx1">
                    <a:lumMod val="75000"/>
                  </a:schemeClr>
                </a:solidFill>
                <a:latin typeface="Courier New" panose="02070309020205020404" pitchFamily="49" charset="0"/>
                <a:cs typeface="Oracle Sans" panose="020B0503020204020204" pitchFamily="34" charset="0"/>
              </a:rPr>
              <a:t>DELETE FROM test WHERE  id = 100;</a:t>
            </a:r>
          </a:p>
          <a:p>
            <a:pPr eaLnBrk="1" hangingPunct="1">
              <a:buSzPct val="100000"/>
              <a:defRPr/>
            </a:pPr>
            <a:r>
              <a:rPr lang="en-US" altLang="en-US" b="1" dirty="0">
                <a:solidFill>
                  <a:schemeClr val="tx1">
                    <a:lumMod val="75000"/>
                  </a:schemeClr>
                </a:solidFill>
                <a:latin typeface="Courier New" panose="02070309020205020404" pitchFamily="49" charset="0"/>
                <a:cs typeface="Oracle Sans" panose="020B0503020204020204" pitchFamily="34" charset="0"/>
              </a:rPr>
              <a:t>1 row deleted.</a:t>
            </a:r>
          </a:p>
          <a:p>
            <a:pPr eaLnBrk="1" hangingPunct="1">
              <a:buSzPct val="100000"/>
              <a:defRPr/>
            </a:pPr>
            <a:endParaRPr lang="en-US" altLang="en-US" b="1" dirty="0">
              <a:solidFill>
                <a:schemeClr val="tx1">
                  <a:lumMod val="75000"/>
                </a:schemeClr>
              </a:solidFill>
              <a:latin typeface="Courier New" panose="02070309020205020404" pitchFamily="49" charset="0"/>
              <a:cs typeface="Oracle Sans" panose="020B0503020204020204" pitchFamily="34" charset="0"/>
            </a:endParaRPr>
          </a:p>
          <a:p>
            <a:pPr eaLnBrk="1" hangingPunct="1">
              <a:buSzPct val="100000"/>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 FROM   test WHERE  id = 100;</a:t>
            </a:r>
          </a:p>
          <a:p>
            <a:pPr eaLnBrk="1" hangingPunct="1">
              <a:buSzPct val="100000"/>
              <a:defRPr/>
            </a:pPr>
            <a:r>
              <a:rPr lang="en-US" altLang="en-US" b="1" dirty="0">
                <a:solidFill>
                  <a:schemeClr val="tx1">
                    <a:lumMod val="75000"/>
                  </a:schemeClr>
                </a:solidFill>
                <a:latin typeface="Courier New" panose="02070309020205020404" pitchFamily="49" charset="0"/>
                <a:cs typeface="Oracle Sans" panose="020B0503020204020204" pitchFamily="34" charset="0"/>
              </a:rPr>
              <a:t>No rows selected.</a:t>
            </a:r>
          </a:p>
          <a:p>
            <a:pPr eaLnBrk="1" hangingPunct="1">
              <a:buSzPct val="100000"/>
              <a:defRPr/>
            </a:pPr>
            <a:endParaRPr lang="en-US" altLang="en-US" b="1" dirty="0">
              <a:solidFill>
                <a:schemeClr val="tx1">
                  <a:lumMod val="75000"/>
                </a:schemeClr>
              </a:solidFill>
              <a:latin typeface="Courier New" panose="02070309020205020404" pitchFamily="49" charset="0"/>
              <a:cs typeface="Oracle Sans" panose="020B0503020204020204" pitchFamily="34" charset="0"/>
            </a:endParaRPr>
          </a:p>
          <a:p>
            <a:pPr eaLnBrk="1" hangingPunct="1">
              <a:buSzPct val="100000"/>
              <a:defRPr/>
            </a:pPr>
            <a:r>
              <a:rPr lang="en-US" altLang="en-US" b="1" dirty="0">
                <a:solidFill>
                  <a:schemeClr val="tx1">
                    <a:lumMod val="75000"/>
                  </a:schemeClr>
                </a:solidFill>
                <a:latin typeface="Courier New" panose="02070309020205020404" pitchFamily="49" charset="0"/>
                <a:cs typeface="Oracle Sans" panose="020B0503020204020204" pitchFamily="34" charset="0"/>
              </a:rPr>
              <a:t>COMMIT;</a:t>
            </a:r>
          </a:p>
          <a:p>
            <a:pPr eaLnBrk="1" hangingPunct="1">
              <a:buSzPct val="100000"/>
              <a:defRPr/>
            </a:pPr>
            <a:r>
              <a:rPr lang="en-US" altLang="en-US" b="1" dirty="0">
                <a:solidFill>
                  <a:schemeClr val="tx1">
                    <a:lumMod val="75000"/>
                  </a:schemeClr>
                </a:solidFill>
                <a:latin typeface="Courier New" panose="02070309020205020404" pitchFamily="49" charset="0"/>
                <a:cs typeface="Oracle Sans" panose="020B0503020204020204" pitchFamily="34" charset="0"/>
              </a:rPr>
              <a:t>Commit complete.</a:t>
            </a:r>
          </a:p>
        </p:txBody>
      </p:sp>
    </p:spTree>
    <p:custDataLst>
      <p:tags r:id="rId1"/>
    </p:custDataLst>
    <p:extLst>
      <p:ext uri="{BB962C8B-B14F-4D97-AF65-F5344CB8AC3E}">
        <p14:creationId xmlns:p14="http://schemas.microsoft.com/office/powerpoint/2010/main" val="29547033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Statement-Level Rollback</a:t>
            </a:r>
          </a:p>
        </p:txBody>
      </p:sp>
      <p:sp>
        <p:nvSpPr>
          <p:cNvPr id="80899" name="Rectangle 7"/>
          <p:cNvSpPr>
            <a:spLocks noGrp="1" noChangeArrowheads="1"/>
          </p:cNvSpPr>
          <p:nvPr>
            <p:ph idx="1"/>
          </p:nvPr>
        </p:nvSpPr>
        <p:spPr>
          <a:xfrm>
            <a:off x="933451" y="2272710"/>
            <a:ext cx="16421100" cy="274581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If a single DML statement fails during execution, only that statement is rolled back.</a:t>
            </a:r>
          </a:p>
          <a:p>
            <a:pPr lvl="1"/>
            <a:r>
              <a:rPr lang="en-US" altLang="en-US" dirty="0">
                <a:latin typeface="+mn-lt"/>
                <a:cs typeface="Oracle Sans" panose="020B0503020204020204" pitchFamily="34" charset="0"/>
              </a:rPr>
              <a:t>The Oracle server implements an implicit savepoint.</a:t>
            </a:r>
          </a:p>
          <a:p>
            <a:pPr lvl="1"/>
            <a:r>
              <a:rPr lang="en-US" altLang="en-US" dirty="0">
                <a:latin typeface="+mn-lt"/>
                <a:cs typeface="Oracle Sans" panose="020B0503020204020204" pitchFamily="34" charset="0"/>
              </a:rPr>
              <a:t>All other changes are retained.</a:t>
            </a:r>
          </a:p>
          <a:p>
            <a:pPr lvl="1"/>
            <a:r>
              <a:rPr lang="en-US" altLang="en-US" dirty="0">
                <a:latin typeface="+mn-lt"/>
                <a:cs typeface="Oracle Sans" panose="020B0503020204020204" pitchFamily="34" charset="0"/>
              </a:rPr>
              <a:t>The user should terminate transactions explicitly by executing a </a:t>
            </a:r>
            <a:r>
              <a:rPr lang="en-US" altLang="en-US" dirty="0">
                <a:latin typeface="Courier New" panose="02070309020205020404" pitchFamily="49" charset="0"/>
                <a:cs typeface="Courier New" panose="02070309020205020404" pitchFamily="49" charset="0"/>
              </a:rPr>
              <a:t>COMMIT</a:t>
            </a:r>
            <a:r>
              <a:rPr lang="en-US" altLang="en-US" dirty="0">
                <a:latin typeface="+mn-lt"/>
                <a:cs typeface="Oracle Sans" panose="020B0503020204020204" pitchFamily="34" charset="0"/>
              </a:rPr>
              <a:t> or </a:t>
            </a:r>
            <a:r>
              <a:rPr lang="en-US" altLang="en-US" dirty="0">
                <a:latin typeface="Courier New" panose="02070309020205020404" pitchFamily="49" charset="0"/>
                <a:cs typeface="Courier New" panose="02070309020205020404" pitchFamily="49" charset="0"/>
              </a:rPr>
              <a:t>ROLLBACK</a:t>
            </a:r>
            <a:r>
              <a:rPr lang="en-US" altLang="en-US" dirty="0">
                <a:latin typeface="+mn-lt"/>
                <a:cs typeface="Oracle Sans" panose="020B0503020204020204" pitchFamily="34" charset="0"/>
              </a:rPr>
              <a:t> statement.</a:t>
            </a:r>
          </a:p>
        </p:txBody>
      </p:sp>
      <p:grpSp>
        <p:nvGrpSpPr>
          <p:cNvPr id="6" name="Group 5">
            <a:extLst>
              <a:ext uri="{FF2B5EF4-FFF2-40B4-BE49-F238E27FC236}">
                <a16:creationId xmlns:a16="http://schemas.microsoft.com/office/drawing/2014/main" xmlns="" id="{A4F25169-8B84-4A67-AABC-38D19CF65FBF}"/>
              </a:ext>
            </a:extLst>
          </p:cNvPr>
          <p:cNvGrpSpPr/>
          <p:nvPr/>
        </p:nvGrpSpPr>
        <p:grpSpPr>
          <a:xfrm>
            <a:off x="12720637" y="5473464"/>
            <a:ext cx="5567363" cy="3135302"/>
            <a:chOff x="12458699" y="5858933"/>
            <a:chExt cx="5567363" cy="3135302"/>
          </a:xfrm>
        </p:grpSpPr>
        <p:sp>
          <p:nvSpPr>
            <p:cNvPr id="8" name="Rectangle 7"/>
            <p:cNvSpPr/>
            <p:nvPr/>
          </p:nvSpPr>
          <p:spPr bwMode="auto">
            <a:xfrm rot="16200000" flipV="1">
              <a:off x="13870781" y="4645819"/>
              <a:ext cx="2743200"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9" name="Oval 8"/>
            <p:cNvSpPr>
              <a:spLocks noChangeAspect="1"/>
            </p:cNvSpPr>
            <p:nvPr/>
          </p:nvSpPr>
          <p:spPr bwMode="auto">
            <a:xfrm>
              <a:off x="13847234" y="5858933"/>
              <a:ext cx="3138488" cy="3135302"/>
            </a:xfrm>
            <a:prstGeom prst="ellipse">
              <a:avLst/>
            </a:prstGeom>
            <a:solidFill>
              <a:schemeClr val="bg1"/>
            </a:solidFill>
            <a:ln w="50800" cap="flat" cmpd="sng" algn="ctr">
              <a:solidFill>
                <a:srgbClr val="FFFFCC"/>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14293" y="6305015"/>
              <a:ext cx="2204367" cy="2243138"/>
            </a:xfrm>
            <a:prstGeom prst="rect">
              <a:avLst/>
            </a:prstGeom>
          </p:spPr>
        </p:pic>
        <p:pic>
          <p:nvPicPr>
            <p:cNvPr id="4" name="Picture 3" descr="cnt234156.gif"/>
            <p:cNvPicPr>
              <a:picLocks noChangeAspect="1"/>
            </p:cNvPicPr>
            <p:nvPr/>
          </p:nvPicPr>
          <p:blipFill>
            <a:blip r:embed="rId5" cstate="print"/>
            <a:stretch>
              <a:fillRect/>
            </a:stretch>
          </p:blipFill>
          <p:spPr>
            <a:xfrm>
              <a:off x="15087601" y="7127516"/>
              <a:ext cx="1039091" cy="1052162"/>
            </a:xfrm>
            <a:prstGeom prst="rect">
              <a:avLst/>
            </a:prstGeom>
          </p:spPr>
        </p:pic>
      </p:grpSp>
    </p:spTree>
    <p:custDataLst>
      <p:tags r:id="rId1"/>
    </p:custDataLst>
    <p:extLst>
      <p:ext uri="{BB962C8B-B14F-4D97-AF65-F5344CB8AC3E}">
        <p14:creationId xmlns:p14="http://schemas.microsoft.com/office/powerpoint/2010/main" val="417222405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HR Application Scenario</a:t>
            </a:r>
          </a:p>
        </p:txBody>
      </p:sp>
      <p:sp>
        <p:nvSpPr>
          <p:cNvPr id="22" name="Rectangle 2"/>
          <p:cNvSpPr>
            <a:spLocks noChangeArrowheads="1"/>
          </p:cNvSpPr>
          <p:nvPr/>
        </p:nvSpPr>
        <p:spPr bwMode="auto">
          <a:xfrm>
            <a:off x="719064" y="5245499"/>
            <a:ext cx="6323586" cy="1897320"/>
          </a:xfrm>
          <a:prstGeom prst="rect">
            <a:avLst/>
          </a:prstGeom>
          <a:gradFill flip="none" rotWithShape="1">
            <a:gsLst>
              <a:gs pos="0">
                <a:schemeClr val="bg1"/>
              </a:gs>
              <a:gs pos="25000">
                <a:srgbClr val="C9DAEE"/>
              </a:gs>
            </a:gsLst>
            <a:lin ang="10800000" scaled="1"/>
            <a:tileRect/>
          </a:gradFill>
          <a:ln>
            <a:noFill/>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anose="020B0604020202020204" pitchFamily="34" charset="0"/>
            </a:pPr>
            <a:endParaRPr lang="en-US" altLang="en-US" dirty="0">
              <a:latin typeface="Oracle Sans" panose="020B0503020204020204" pitchFamily="34" charset="0"/>
              <a:cs typeface="Oracle Sans" panose="020B0503020204020204" pitchFamily="34" charset="0"/>
            </a:endParaRPr>
          </a:p>
        </p:txBody>
      </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66334" y="5875734"/>
            <a:ext cx="3449574" cy="2302152"/>
          </a:xfrm>
          <a:prstGeom prst="round2DiagRect">
            <a:avLst>
              <a:gd name="adj1" fmla="val 0"/>
              <a:gd name="adj2" fmla="val 17007"/>
            </a:avLst>
          </a:prstGeom>
          <a:ln w="88900" cap="sq">
            <a:solidFill>
              <a:schemeClr val="bg1"/>
            </a:solidFill>
            <a:miter lim="800000"/>
          </a:ln>
          <a:effectLst/>
        </p:spPr>
      </p:pic>
      <p:pic>
        <p:nvPicPr>
          <p:cNvPr id="24" name="Picture 23"/>
          <p:cNvPicPr>
            <a:picLocks noChangeAspect="1"/>
          </p:cNvPicPr>
          <p:nvPr/>
        </p:nvPicPr>
        <p:blipFill>
          <a:blip r:embed="rId5" cstate="print">
            <a:biLevel thresh="50000"/>
            <a:extLst>
              <a:ext uri="{28A0092B-C50C-407E-A947-70E740481C1C}">
                <a14:useLocalDpi xmlns:a14="http://schemas.microsoft.com/office/drawing/2010/main" val="0"/>
              </a:ext>
            </a:extLst>
          </a:blip>
          <a:stretch>
            <a:fillRect/>
          </a:stretch>
        </p:blipFill>
        <p:spPr>
          <a:xfrm>
            <a:off x="907124" y="5673660"/>
            <a:ext cx="1599581" cy="1040997"/>
          </a:xfrm>
          <a:prstGeom prst="rect">
            <a:avLst/>
          </a:prstGeom>
        </p:spPr>
      </p:pic>
      <p:sp>
        <p:nvSpPr>
          <p:cNvPr id="25" name="TextBox 24"/>
          <p:cNvSpPr txBox="1"/>
          <p:nvPr/>
        </p:nvSpPr>
        <p:spPr>
          <a:xfrm>
            <a:off x="10266584" y="1977891"/>
            <a:ext cx="3614292"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b="1" dirty="0">
                <a:solidFill>
                  <a:schemeClr val="bg1"/>
                </a:solidFill>
                <a:latin typeface="Oracle Sans" panose="020B0503020204020204" pitchFamily="34" charset="0"/>
                <a:cs typeface="Oracle Sans" panose="020B0503020204020204" pitchFamily="34" charset="0"/>
              </a:rPr>
              <a:t>HR Application</a:t>
            </a:r>
          </a:p>
        </p:txBody>
      </p:sp>
      <p:sp>
        <p:nvSpPr>
          <p:cNvPr id="26" name="Rounded Rectangle 25"/>
          <p:cNvSpPr/>
          <p:nvPr/>
        </p:nvSpPr>
        <p:spPr bwMode="auto">
          <a:xfrm>
            <a:off x="10484951" y="2010749"/>
            <a:ext cx="6580980" cy="4613936"/>
          </a:xfrm>
          <a:prstGeom prst="roundRect">
            <a:avLst>
              <a:gd name="adj" fmla="val 9753"/>
            </a:avLst>
          </a:prstGeom>
          <a:gradFill flip="none" rotWithShape="1">
            <a:gsLst>
              <a:gs pos="0">
                <a:schemeClr val="accent6"/>
              </a:gs>
              <a:gs pos="50000">
                <a:schemeClr val="accent5">
                  <a:lumMod val="60000"/>
                  <a:lumOff val="40000"/>
                </a:schemeClr>
              </a:gs>
              <a:gs pos="100000">
                <a:schemeClr val="accent5">
                  <a:lumMod val="20000"/>
                  <a:lumOff val="80000"/>
                </a:schemeClr>
              </a:gs>
            </a:gsLst>
            <a:lin ang="5400000" scaled="1"/>
            <a:tileRect/>
          </a:gradFill>
          <a:ln w="38100" cap="flat" cmpd="sng" algn="ctr">
            <a:solidFill>
              <a:schemeClr val="bg1"/>
            </a:solidFill>
            <a:prstDash val="solid"/>
            <a:round/>
            <a:headEnd type="none" w="sm" len="sm"/>
            <a:tailEnd type="none" w="sm" len="sm"/>
          </a:ln>
          <a:effectLst>
            <a:outerShdw blurRad="63500" sx="102000" sy="102000" algn="ctr" rotWithShape="0">
              <a:srgbClr val="2FFF2F">
                <a:alpha val="40000"/>
              </a:srgbClr>
            </a:outerShdw>
          </a:effectLst>
        </p:spPr>
        <p:txBody>
          <a:bodyPr wrap="square">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27" name="Rounded Rectangle 26"/>
          <p:cNvSpPr/>
          <p:nvPr/>
        </p:nvSpPr>
        <p:spPr bwMode="auto">
          <a:xfrm>
            <a:off x="10760601" y="2596919"/>
            <a:ext cx="6029682" cy="2700741"/>
          </a:xfrm>
          <a:prstGeom prst="roundRect">
            <a:avLst>
              <a:gd name="adj" fmla="val 0"/>
            </a:avLst>
          </a:prstGeom>
          <a:solidFill>
            <a:schemeClr val="bg1"/>
          </a:solidFill>
          <a:ln w="38100" cap="flat" cmpd="sng" algn="ctr">
            <a:solidFill>
              <a:srgbClr val="5FD453"/>
            </a:solidFill>
            <a:prstDash val="solid"/>
            <a:round/>
            <a:headEnd type="none" w="sm" len="sm"/>
            <a:tailEnd type="none" w="sm" len="sm"/>
          </a:ln>
          <a:effectLst>
            <a:innerShdw blurRad="114300">
              <a:srgbClr val="5FD453"/>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28" name="TextBox 27"/>
          <p:cNvSpPr txBox="1"/>
          <p:nvPr/>
        </p:nvSpPr>
        <p:spPr>
          <a:xfrm>
            <a:off x="10772204" y="2059758"/>
            <a:ext cx="3614292"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b="1" dirty="0">
                <a:latin typeface="+mn-lt"/>
                <a:cs typeface="Oracle Sans" panose="020B0503020204020204" pitchFamily="34" charset="0"/>
              </a:rPr>
              <a:t>HR Application</a:t>
            </a:r>
          </a:p>
        </p:txBody>
      </p:sp>
      <p:graphicFrame>
        <p:nvGraphicFramePr>
          <p:cNvPr id="29" name="Table 28"/>
          <p:cNvGraphicFramePr>
            <a:graphicFrameLocks noGrp="1"/>
          </p:cNvGraphicFramePr>
          <p:nvPr>
            <p:extLst>
              <p:ext uri="{D42A27DB-BD31-4B8C-83A1-F6EECF244321}">
                <p14:modId xmlns:p14="http://schemas.microsoft.com/office/powerpoint/2010/main" val="970007528"/>
              </p:ext>
            </p:extLst>
          </p:nvPr>
        </p:nvGraphicFramePr>
        <p:xfrm>
          <a:off x="11032242" y="2812862"/>
          <a:ext cx="5486400" cy="2284095"/>
        </p:xfrm>
        <a:graphic>
          <a:graphicData uri="http://schemas.openxmlformats.org/drawingml/2006/table">
            <a:tbl>
              <a:tblPr firstRow="1" lastRow="1" bandCol="1">
                <a:tableStyleId>{5FD0F851-EC5A-4D38-B0AD-8093EC10F338}</a:tableStyleId>
              </a:tblPr>
              <a:tblGrid>
                <a:gridCol w="457200">
                  <a:extLst>
                    <a:ext uri="{9D8B030D-6E8A-4147-A177-3AD203B41FA5}">
                      <a16:colId xmlns:a16="http://schemas.microsoft.com/office/drawing/2014/main" xmlns="" val="20000"/>
                    </a:ext>
                  </a:extLst>
                </a:gridCol>
                <a:gridCol w="1257300">
                  <a:extLst>
                    <a:ext uri="{9D8B030D-6E8A-4147-A177-3AD203B41FA5}">
                      <a16:colId xmlns:a16="http://schemas.microsoft.com/office/drawing/2014/main" xmlns="" val="20001"/>
                    </a:ext>
                  </a:extLst>
                </a:gridCol>
                <a:gridCol w="1371600">
                  <a:extLst>
                    <a:ext uri="{9D8B030D-6E8A-4147-A177-3AD203B41FA5}">
                      <a16:colId xmlns:a16="http://schemas.microsoft.com/office/drawing/2014/main" xmlns="" val="20002"/>
                    </a:ext>
                  </a:extLst>
                </a:gridCol>
                <a:gridCol w="1303020">
                  <a:extLst>
                    <a:ext uri="{9D8B030D-6E8A-4147-A177-3AD203B41FA5}">
                      <a16:colId xmlns:a16="http://schemas.microsoft.com/office/drawing/2014/main" xmlns="" val="20003"/>
                    </a:ext>
                  </a:extLst>
                </a:gridCol>
                <a:gridCol w="1097280">
                  <a:extLst>
                    <a:ext uri="{9D8B030D-6E8A-4147-A177-3AD203B41FA5}">
                      <a16:colId xmlns:a16="http://schemas.microsoft.com/office/drawing/2014/main" xmlns="" val="20004"/>
                    </a:ext>
                  </a:extLst>
                </a:gridCol>
              </a:tblGrid>
              <a:tr h="640080">
                <a:tc>
                  <a:txBody>
                    <a:bodyPr/>
                    <a:lstStyle/>
                    <a:p>
                      <a:endParaRPr lang="en-US" sz="1700" dirty="0"/>
                    </a:p>
                  </a:txBody>
                  <a:tcPr marL="137160" marR="137160" marT="68580" marB="68580">
                    <a:solidFill>
                      <a:srgbClr val="8DA6B1"/>
                    </a:solidFill>
                  </a:tcPr>
                </a:tc>
                <a:tc>
                  <a:txBody>
                    <a:bodyPr/>
                    <a:lstStyle/>
                    <a:p>
                      <a:r>
                        <a:rPr lang="en-US" sz="1700" dirty="0">
                          <a:solidFill>
                            <a:schemeClr val="bg1"/>
                          </a:solidFill>
                        </a:rPr>
                        <a:t>Emp_ID</a:t>
                      </a:r>
                    </a:p>
                  </a:txBody>
                  <a:tcPr marL="137160" marR="137160" marT="68580" marB="68580">
                    <a:solidFill>
                      <a:srgbClr val="8DA6B1"/>
                    </a:solidFill>
                  </a:tcPr>
                </a:tc>
                <a:tc>
                  <a:txBody>
                    <a:bodyPr/>
                    <a:lstStyle/>
                    <a:p>
                      <a:r>
                        <a:rPr lang="en-US" sz="1700" dirty="0">
                          <a:solidFill>
                            <a:schemeClr val="bg1"/>
                          </a:solidFill>
                        </a:rPr>
                        <a:t>First Name</a:t>
                      </a:r>
                    </a:p>
                  </a:txBody>
                  <a:tcPr marL="137160" marR="137160" marT="68580" marB="68580">
                    <a:solidFill>
                      <a:srgbClr val="8DA6B1"/>
                    </a:solidFill>
                  </a:tcPr>
                </a:tc>
                <a:tc>
                  <a:txBody>
                    <a:bodyPr/>
                    <a:lstStyle/>
                    <a:p>
                      <a:r>
                        <a:rPr lang="en-US" sz="1700" dirty="0">
                          <a:solidFill>
                            <a:schemeClr val="bg1"/>
                          </a:solidFill>
                        </a:rPr>
                        <a:t>Last Name</a:t>
                      </a:r>
                    </a:p>
                  </a:txBody>
                  <a:tcPr marL="137160" marR="137160" marT="68580" marB="68580">
                    <a:solidFill>
                      <a:srgbClr val="8DA6B1"/>
                    </a:solidFill>
                  </a:tcPr>
                </a:tc>
                <a:tc>
                  <a:txBody>
                    <a:bodyPr/>
                    <a:lstStyle/>
                    <a:p>
                      <a:r>
                        <a:rPr lang="en-US" sz="1700" dirty="0">
                          <a:solidFill>
                            <a:schemeClr val="bg1"/>
                          </a:solidFill>
                        </a:rPr>
                        <a:t>Salary</a:t>
                      </a:r>
                    </a:p>
                  </a:txBody>
                  <a:tcPr marL="137160" marR="137160" marT="68580" marB="68580">
                    <a:solidFill>
                      <a:srgbClr val="8DA6B1"/>
                    </a:solidFill>
                  </a:tcPr>
                </a:tc>
                <a:extLst>
                  <a:ext uri="{0D108BD9-81ED-4DB2-BD59-A6C34878D82A}">
                    <a16:rowId xmlns:a16="http://schemas.microsoft.com/office/drawing/2014/main" xmlns="" val="10000"/>
                  </a:ext>
                </a:extLst>
              </a:tr>
              <a:tr h="542925">
                <a:tc>
                  <a:txBody>
                    <a:bodyPr/>
                    <a:lstStyle/>
                    <a:p>
                      <a:endParaRPr lang="en-US" sz="1800" dirty="0"/>
                    </a:p>
                  </a:txBody>
                  <a:tcPr marL="137160" marR="137160" marT="68580" marB="68580"/>
                </a:tc>
                <a:tc>
                  <a:txBody>
                    <a:bodyPr/>
                    <a:lstStyle/>
                    <a:p>
                      <a:r>
                        <a:rPr lang="en-US" sz="1800" dirty="0"/>
                        <a:t>100</a:t>
                      </a:r>
                    </a:p>
                  </a:txBody>
                  <a:tcPr marL="137160" marR="137160" marT="68580" marB="68580"/>
                </a:tc>
                <a:tc>
                  <a:txBody>
                    <a:bodyPr/>
                    <a:lstStyle/>
                    <a:p>
                      <a:r>
                        <a:rPr lang="en-US" sz="1800" dirty="0"/>
                        <a:t>Steven</a:t>
                      </a:r>
                    </a:p>
                  </a:txBody>
                  <a:tcPr marL="137160" marR="137160" marT="68580" marB="68580"/>
                </a:tc>
                <a:tc>
                  <a:txBody>
                    <a:bodyPr/>
                    <a:lstStyle/>
                    <a:p>
                      <a:r>
                        <a:rPr lang="en-US" sz="1800" dirty="0"/>
                        <a:t>King</a:t>
                      </a:r>
                    </a:p>
                  </a:txBody>
                  <a:tcPr marL="137160" marR="137160" marT="68580" marB="68580"/>
                </a:tc>
                <a:tc>
                  <a:txBody>
                    <a:bodyPr/>
                    <a:lstStyle/>
                    <a:p>
                      <a:r>
                        <a:rPr lang="en-US" sz="1800" dirty="0"/>
                        <a:t>24000</a:t>
                      </a:r>
                    </a:p>
                  </a:txBody>
                  <a:tcPr marL="137160" marR="137160" marT="68580" marB="68580"/>
                </a:tc>
                <a:extLst>
                  <a:ext uri="{0D108BD9-81ED-4DB2-BD59-A6C34878D82A}">
                    <a16:rowId xmlns:a16="http://schemas.microsoft.com/office/drawing/2014/main" xmlns="" val="10001"/>
                  </a:ext>
                </a:extLst>
              </a:tr>
              <a:tr h="542925">
                <a:tc>
                  <a:txBody>
                    <a:bodyPr/>
                    <a:lstStyle/>
                    <a:p>
                      <a:endParaRPr lang="en-US" sz="1800" dirty="0"/>
                    </a:p>
                  </a:txBody>
                  <a:tcPr marL="137160" marR="137160" marT="68580" marB="68580">
                    <a:lnB w="12700" cap="flat" cmpd="sng" algn="ctr">
                      <a:solidFill>
                        <a:srgbClr val="E8EDEF"/>
                      </a:solidFill>
                      <a:prstDash val="solid"/>
                      <a:round/>
                      <a:headEnd type="none" w="med" len="med"/>
                      <a:tailEnd type="none" w="med" len="med"/>
                    </a:lnB>
                  </a:tcPr>
                </a:tc>
                <a:tc>
                  <a:txBody>
                    <a:bodyPr/>
                    <a:lstStyle/>
                    <a:p>
                      <a:r>
                        <a:rPr lang="en-US" sz="1800" dirty="0"/>
                        <a:t>104</a:t>
                      </a:r>
                    </a:p>
                  </a:txBody>
                  <a:tcPr marL="137160" marR="137160" marT="68580" marB="68580">
                    <a:lnB w="12700" cap="flat" cmpd="sng" algn="ctr">
                      <a:solidFill>
                        <a:schemeClr val="bg1"/>
                      </a:solidFill>
                      <a:prstDash val="solid"/>
                      <a:round/>
                      <a:headEnd type="none" w="med" len="med"/>
                      <a:tailEnd type="none" w="med" len="med"/>
                    </a:lnB>
                  </a:tcPr>
                </a:tc>
                <a:tc>
                  <a:txBody>
                    <a:bodyPr/>
                    <a:lstStyle/>
                    <a:p>
                      <a:r>
                        <a:rPr lang="en-US" sz="1800" dirty="0"/>
                        <a:t>Bruce</a:t>
                      </a:r>
                    </a:p>
                  </a:txBody>
                  <a:tcPr marL="137160" marR="137160" marT="68580" marB="68580">
                    <a:lnB w="12700" cap="flat" cmpd="sng" algn="ctr">
                      <a:solidFill>
                        <a:srgbClr val="E8EDEF"/>
                      </a:solidFill>
                      <a:prstDash val="solid"/>
                      <a:round/>
                      <a:headEnd type="none" w="med" len="med"/>
                      <a:tailEnd type="none" w="med" len="med"/>
                    </a:lnB>
                  </a:tcPr>
                </a:tc>
                <a:tc>
                  <a:txBody>
                    <a:bodyPr/>
                    <a:lstStyle/>
                    <a:p>
                      <a:r>
                        <a:rPr lang="en-US" sz="1800" dirty="0"/>
                        <a:t>Ernst</a:t>
                      </a:r>
                    </a:p>
                  </a:txBody>
                  <a:tcPr marL="137160" marR="137160" marT="68580" marB="68580">
                    <a:lnB w="12700"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6000</a:t>
                      </a:r>
                    </a:p>
                  </a:txBody>
                  <a:tcPr marL="137160" marR="137160" marT="68580" marB="68580">
                    <a:lnB w="12700" cap="flat" cmpd="sng" algn="ctr">
                      <a:solidFill>
                        <a:srgbClr val="E8EDEF"/>
                      </a:solidFill>
                      <a:prstDash val="solid"/>
                      <a:round/>
                      <a:headEnd type="none" w="med" len="med"/>
                      <a:tailEnd type="none" w="med" len="med"/>
                    </a:lnB>
                  </a:tcPr>
                </a:tc>
                <a:extLst>
                  <a:ext uri="{0D108BD9-81ED-4DB2-BD59-A6C34878D82A}">
                    <a16:rowId xmlns:a16="http://schemas.microsoft.com/office/drawing/2014/main" xmlns="" val="10002"/>
                  </a:ext>
                </a:extLst>
              </a:tr>
              <a:tr h="542925">
                <a:tc>
                  <a:txBody>
                    <a:bodyPr/>
                    <a:lstStyle/>
                    <a:p>
                      <a:endParaRPr lang="en-US" sz="1800" b="0" dirty="0"/>
                    </a:p>
                  </a:txBody>
                  <a:tcPr marL="137160" marR="137160" marT="68580" marB="68580">
                    <a:lnT w="12700" cap="flat" cmpd="sng" algn="ctr">
                      <a:solidFill>
                        <a:srgbClr val="E8EDEF"/>
                      </a:solidFill>
                      <a:prstDash val="solid"/>
                      <a:round/>
                      <a:headEnd type="none" w="med" len="med"/>
                      <a:tailEnd type="none" w="med" len="med"/>
                    </a:lnT>
                    <a:solidFill>
                      <a:srgbClr val="E8EDEF"/>
                    </a:solidFill>
                  </a:tcPr>
                </a:tc>
                <a:tc>
                  <a:txBody>
                    <a:bodyPr/>
                    <a:lstStyle/>
                    <a:p>
                      <a:r>
                        <a:rPr lang="en-US" sz="1800" b="0" dirty="0"/>
                        <a:t>141</a:t>
                      </a:r>
                    </a:p>
                  </a:txBody>
                  <a:tcPr marL="137160" marR="137160" marT="68580" marB="68580">
                    <a:lnT w="12700" cap="flat" cmpd="sng" algn="ctr">
                      <a:solidFill>
                        <a:schemeClr val="bg1"/>
                      </a:solidFill>
                      <a:prstDash val="solid"/>
                      <a:round/>
                      <a:headEnd type="none" w="med" len="med"/>
                      <a:tailEnd type="none" w="med" len="med"/>
                    </a:lnT>
                  </a:tcPr>
                </a:tc>
                <a:tc>
                  <a:txBody>
                    <a:bodyPr/>
                    <a:lstStyle/>
                    <a:p>
                      <a:r>
                        <a:rPr lang="en-US" sz="1800" b="0" dirty="0"/>
                        <a:t>Trenna</a:t>
                      </a:r>
                    </a:p>
                  </a:txBody>
                  <a:tcPr marL="137160" marR="137160" marT="68580" marB="68580">
                    <a:lnT w="12700" cap="flat" cmpd="sng" algn="ctr">
                      <a:solidFill>
                        <a:srgbClr val="E8EDEF"/>
                      </a:solidFill>
                      <a:prstDash val="solid"/>
                      <a:round/>
                      <a:headEnd type="none" w="med" len="med"/>
                      <a:tailEnd type="none" w="med" len="med"/>
                    </a:lnT>
                    <a:solidFill>
                      <a:srgbClr val="E8EDEF"/>
                    </a:solidFill>
                  </a:tcPr>
                </a:tc>
                <a:tc>
                  <a:txBody>
                    <a:bodyPr/>
                    <a:lstStyle/>
                    <a:p>
                      <a:r>
                        <a:rPr lang="en-US" sz="1800" b="0" smtClean="0"/>
                        <a:t>Raj</a:t>
                      </a:r>
                      <a:endParaRPr lang="en-US" sz="1800" b="0" dirty="0"/>
                    </a:p>
                  </a:txBody>
                  <a:tcPr marL="137160" marR="137160" marT="68580" marB="68580">
                    <a:lnT w="12700" cap="flat" cmpd="sng" algn="ctr">
                      <a:solidFill>
                        <a:schemeClr val="bg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t>3500</a:t>
                      </a:r>
                    </a:p>
                  </a:txBody>
                  <a:tcPr marL="137160" marR="137160" marT="68580" marB="68580">
                    <a:lnT w="12700" cap="flat" cmpd="sng" algn="ctr">
                      <a:solidFill>
                        <a:srgbClr val="E8EDEF"/>
                      </a:solidFill>
                      <a:prstDash val="solid"/>
                      <a:round/>
                      <a:headEnd type="none" w="med" len="med"/>
                      <a:tailEnd type="none" w="med" len="med"/>
                    </a:lnT>
                    <a:solidFill>
                      <a:srgbClr val="E8EDEF"/>
                    </a:solidFill>
                  </a:tcPr>
                </a:tc>
                <a:extLst>
                  <a:ext uri="{0D108BD9-81ED-4DB2-BD59-A6C34878D82A}">
                    <a16:rowId xmlns:a16="http://schemas.microsoft.com/office/drawing/2014/main" xmlns="" val="10003"/>
                  </a:ext>
                </a:extLst>
              </a:tr>
            </a:tbl>
          </a:graphicData>
        </a:graphic>
      </p:graphicFrame>
      <p:sp>
        <p:nvSpPr>
          <p:cNvPr id="30" name="TextBox 29"/>
          <p:cNvSpPr txBox="1"/>
          <p:nvPr/>
        </p:nvSpPr>
        <p:spPr>
          <a:xfrm>
            <a:off x="10689212" y="5138784"/>
            <a:ext cx="661719" cy="55399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3000" dirty="0">
                <a:latin typeface="Oracle Sans" panose="020B0503020204020204" pitchFamily="34" charset="0"/>
                <a:cs typeface="Oracle Sans" panose="020B0503020204020204" pitchFamily="34" charset="0"/>
              </a:rPr>
              <a:t>…</a:t>
            </a:r>
            <a:endParaRPr lang="en-US" dirty="0">
              <a:latin typeface="Oracle Sans" panose="020B0503020204020204" pitchFamily="34" charset="0"/>
              <a:cs typeface="Oracle Sans" panose="020B0503020204020204" pitchFamily="34" charset="0"/>
            </a:endParaRPr>
          </a:p>
        </p:txBody>
      </p:sp>
      <p:grpSp>
        <p:nvGrpSpPr>
          <p:cNvPr id="31" name="Group 30"/>
          <p:cNvGrpSpPr/>
          <p:nvPr/>
        </p:nvGrpSpPr>
        <p:grpSpPr>
          <a:xfrm>
            <a:off x="10738735" y="5879735"/>
            <a:ext cx="6073415" cy="516350"/>
            <a:chOff x="5091259" y="2935097"/>
            <a:chExt cx="4048943" cy="344233"/>
          </a:xfrm>
        </p:grpSpPr>
        <p:sp>
          <p:nvSpPr>
            <p:cNvPr id="32" name="Rounded Rectangle 31"/>
            <p:cNvSpPr/>
            <p:nvPr/>
          </p:nvSpPr>
          <p:spPr bwMode="auto">
            <a:xfrm>
              <a:off x="5091259" y="2935097"/>
              <a:ext cx="1207689" cy="344233"/>
            </a:xfrm>
            <a:prstGeom prst="roundRect">
              <a:avLst/>
            </a:prstGeom>
            <a:solidFill>
              <a:srgbClr val="56C84C"/>
            </a:solidFill>
            <a:ln w="28575" cap="flat" cmpd="sng" algn="ctr">
              <a:noFill/>
              <a:prstDash val="solid"/>
              <a:round/>
              <a:headEnd type="none" w="sm" len="sm"/>
              <a:tailEnd type="none" w="sm" len="sm"/>
            </a:ln>
            <a:effectLst/>
            <a:scene3d>
              <a:camera prst="orthographicFront"/>
              <a:lightRig rig="threePt" dir="t"/>
            </a:scene3d>
            <a:sp3d>
              <a:bevelT w="57150"/>
            </a:sp3d>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100" b="1" dirty="0">
                  <a:solidFill>
                    <a:schemeClr val="bg1"/>
                  </a:solidFill>
                  <a:latin typeface="+mn-lt"/>
                  <a:cs typeface="Oracle Sans" panose="020B0503020204020204" pitchFamily="34" charset="0"/>
                </a:rPr>
                <a:t>INSERT</a:t>
              </a:r>
              <a:endParaRPr lang="en-US" sz="2250" b="1" dirty="0">
                <a:solidFill>
                  <a:schemeClr val="bg1"/>
                </a:solidFill>
                <a:latin typeface="+mn-lt"/>
                <a:cs typeface="Oracle Sans" panose="020B0503020204020204" pitchFamily="34" charset="0"/>
              </a:endParaRPr>
            </a:p>
          </p:txBody>
        </p:sp>
        <p:sp>
          <p:nvSpPr>
            <p:cNvPr id="33" name="Rounded Rectangle 32"/>
            <p:cNvSpPr/>
            <p:nvPr/>
          </p:nvSpPr>
          <p:spPr bwMode="auto">
            <a:xfrm>
              <a:off x="6511886" y="2935097"/>
              <a:ext cx="1207689" cy="344233"/>
            </a:xfrm>
            <a:prstGeom prst="roundRect">
              <a:avLst/>
            </a:prstGeom>
            <a:solidFill>
              <a:srgbClr val="56C84C"/>
            </a:solidFill>
            <a:ln w="28575" cap="flat" cmpd="sng" algn="ctr">
              <a:noFill/>
              <a:prstDash val="solid"/>
              <a:round/>
              <a:headEnd type="none" w="sm" len="sm"/>
              <a:tailEnd type="none" w="sm" len="sm"/>
            </a:ln>
            <a:effectLst/>
            <a:scene3d>
              <a:camera prst="orthographicFront"/>
              <a:lightRig rig="threePt" dir="t"/>
            </a:scene3d>
            <a:sp3d>
              <a:bevelT w="57150"/>
            </a:sp3d>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100" b="1" dirty="0">
                  <a:solidFill>
                    <a:schemeClr val="bg1"/>
                  </a:solidFill>
                  <a:latin typeface="+mn-lt"/>
                  <a:cs typeface="Oracle Sans" panose="020B0503020204020204" pitchFamily="34" charset="0"/>
                </a:rPr>
                <a:t>UPDATE</a:t>
              </a:r>
              <a:endParaRPr lang="en-US" sz="2250" b="1" dirty="0">
                <a:solidFill>
                  <a:schemeClr val="bg1"/>
                </a:solidFill>
                <a:latin typeface="+mn-lt"/>
                <a:cs typeface="Oracle Sans" panose="020B0503020204020204" pitchFamily="34" charset="0"/>
              </a:endParaRPr>
            </a:p>
          </p:txBody>
        </p:sp>
        <p:sp>
          <p:nvSpPr>
            <p:cNvPr id="34" name="Rounded Rectangle 33"/>
            <p:cNvSpPr/>
            <p:nvPr/>
          </p:nvSpPr>
          <p:spPr bwMode="auto">
            <a:xfrm>
              <a:off x="7932513" y="2935097"/>
              <a:ext cx="1207689" cy="344233"/>
            </a:xfrm>
            <a:prstGeom prst="roundRect">
              <a:avLst/>
            </a:prstGeom>
            <a:solidFill>
              <a:srgbClr val="56C84C"/>
            </a:solidFill>
            <a:ln w="28575" cap="flat" cmpd="sng" algn="ctr">
              <a:noFill/>
              <a:prstDash val="solid"/>
              <a:round/>
              <a:headEnd type="none" w="sm" len="sm"/>
              <a:tailEnd type="none" w="sm" len="sm"/>
            </a:ln>
            <a:effectLst/>
            <a:scene3d>
              <a:camera prst="orthographicFront"/>
              <a:lightRig rig="threePt" dir="t"/>
            </a:scene3d>
            <a:sp3d>
              <a:bevelT w="57150"/>
            </a:sp3d>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100" b="1" dirty="0">
                  <a:solidFill>
                    <a:schemeClr val="bg1"/>
                  </a:solidFill>
                  <a:latin typeface="+mn-lt"/>
                  <a:cs typeface="Oracle Sans" panose="020B0503020204020204" pitchFamily="34" charset="0"/>
                </a:rPr>
                <a:t>DELETE</a:t>
              </a:r>
              <a:endParaRPr lang="en-US" sz="2250" b="1" dirty="0">
                <a:solidFill>
                  <a:schemeClr val="bg1"/>
                </a:solidFill>
                <a:latin typeface="+mn-lt"/>
                <a:cs typeface="Oracle Sans" panose="020B0503020204020204" pitchFamily="34" charset="0"/>
              </a:endParaRPr>
            </a:p>
          </p:txBody>
        </p:sp>
      </p:grpSp>
      <p:sp>
        <p:nvSpPr>
          <p:cNvPr id="35" name="TextBox 34"/>
          <p:cNvSpPr txBox="1"/>
          <p:nvPr/>
        </p:nvSpPr>
        <p:spPr>
          <a:xfrm>
            <a:off x="12221376" y="7772400"/>
            <a:ext cx="4118058" cy="73866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mn-lt"/>
                <a:cs typeface="Oracle Sans" panose="020B0503020204020204" pitchFamily="34" charset="0"/>
              </a:rPr>
              <a:t>Selects a record and clicks DELETE to delete an </a:t>
            </a:r>
            <a:r>
              <a:rPr lang="en-US" sz="2100" dirty="0" smtClean="0">
                <a:latin typeface="+mn-lt"/>
                <a:cs typeface="Oracle Sans" panose="020B0503020204020204" pitchFamily="34" charset="0"/>
              </a:rPr>
              <a:t>employee</a:t>
            </a:r>
            <a:endParaRPr lang="en-US" sz="2100" dirty="0">
              <a:latin typeface="+mn-lt"/>
              <a:cs typeface="Oracle Sans" panose="020B0503020204020204" pitchFamily="34" charset="0"/>
            </a:endParaRPr>
          </a:p>
        </p:txBody>
      </p:sp>
      <p:sp>
        <p:nvSpPr>
          <p:cNvPr id="36" name="TextBox 35"/>
          <p:cNvSpPr txBox="1"/>
          <p:nvPr/>
        </p:nvSpPr>
        <p:spPr>
          <a:xfrm>
            <a:off x="7106845" y="5837628"/>
            <a:ext cx="3225491" cy="106182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mn-lt"/>
                <a:cs typeface="Oracle Sans" panose="020B0503020204020204" pitchFamily="34" charset="0"/>
              </a:rPr>
              <a:t>Clicks INSERT and enters values for the new </a:t>
            </a:r>
            <a:r>
              <a:rPr lang="en-US" sz="2100" dirty="0" smtClean="0">
                <a:latin typeface="+mn-lt"/>
                <a:cs typeface="Oracle Sans" panose="020B0503020204020204" pitchFamily="34" charset="0"/>
              </a:rPr>
              <a:t>employee</a:t>
            </a:r>
            <a:endParaRPr lang="en-US" sz="2100" dirty="0">
              <a:latin typeface="+mn-lt"/>
              <a:cs typeface="Oracle Sans" panose="020B0503020204020204" pitchFamily="34" charset="0"/>
            </a:endParaRPr>
          </a:p>
        </p:txBody>
      </p:sp>
      <p:cxnSp>
        <p:nvCxnSpPr>
          <p:cNvPr id="37" name="Elbow Connector 36"/>
          <p:cNvCxnSpPr>
            <a:endCxn id="34" idx="2"/>
          </p:cNvCxnSpPr>
          <p:nvPr/>
        </p:nvCxnSpPr>
        <p:spPr bwMode="auto">
          <a:xfrm flipV="1">
            <a:off x="7121635" y="6396084"/>
            <a:ext cx="8784749" cy="1262016"/>
          </a:xfrm>
          <a:prstGeom prst="bentConnector2">
            <a:avLst/>
          </a:prstGeom>
          <a:noFill/>
          <a:ln w="28575" cap="rnd" cmpd="sng" algn="ctr">
            <a:solidFill>
              <a:schemeClr val="tx1"/>
            </a:solidFill>
            <a:prstDash val="solid"/>
            <a:round/>
            <a:headEnd type="none" w="sm" len="sm"/>
            <a:tailEnd type="triangle" w="lg" len="lg"/>
          </a:ln>
          <a:effectLst/>
        </p:spPr>
      </p:cxnSp>
      <p:cxnSp>
        <p:nvCxnSpPr>
          <p:cNvPr id="38" name="Elbow Connector 37"/>
          <p:cNvCxnSpPr>
            <a:endCxn id="32" idx="2"/>
          </p:cNvCxnSpPr>
          <p:nvPr/>
        </p:nvCxnSpPr>
        <p:spPr bwMode="auto">
          <a:xfrm flipV="1">
            <a:off x="7121635" y="6396084"/>
            <a:ext cx="4522868" cy="626193"/>
          </a:xfrm>
          <a:prstGeom prst="bentConnector2">
            <a:avLst/>
          </a:prstGeom>
          <a:noFill/>
          <a:ln w="28575" cap="rnd" cmpd="sng" algn="ctr">
            <a:solidFill>
              <a:schemeClr val="tx1"/>
            </a:solidFill>
            <a:prstDash val="solid"/>
            <a:round/>
            <a:headEnd type="none" w="sm" len="sm"/>
            <a:tailEnd type="triangle" w="lg" len="lg"/>
          </a:ln>
          <a:effectLst/>
        </p:spPr>
      </p:cxnSp>
      <p:sp>
        <p:nvSpPr>
          <p:cNvPr id="39" name="Rounded Rectangle 38"/>
          <p:cNvSpPr/>
          <p:nvPr/>
        </p:nvSpPr>
        <p:spPr bwMode="auto">
          <a:xfrm>
            <a:off x="11118182" y="3534261"/>
            <a:ext cx="277992" cy="277992"/>
          </a:xfrm>
          <a:prstGeom prst="roundRect">
            <a:avLst/>
          </a:prstGeom>
          <a:solidFill>
            <a:schemeClr val="bg1"/>
          </a:solidFill>
          <a:ln w="19050" cap="flat" cmpd="sng" algn="ctr">
            <a:solidFill>
              <a:schemeClr val="bg2">
                <a:lumMod val="9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40" name="Rounded Rectangle 39"/>
          <p:cNvSpPr/>
          <p:nvPr/>
        </p:nvSpPr>
        <p:spPr bwMode="auto">
          <a:xfrm>
            <a:off x="11118182" y="4074231"/>
            <a:ext cx="277992" cy="277992"/>
          </a:xfrm>
          <a:prstGeom prst="roundRect">
            <a:avLst/>
          </a:prstGeom>
          <a:solidFill>
            <a:schemeClr val="bg1"/>
          </a:solidFill>
          <a:ln w="19050" cap="flat" cmpd="sng" algn="ctr">
            <a:solidFill>
              <a:schemeClr val="bg2">
                <a:lumMod val="9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1" name="Rounded Rectangle 40"/>
          <p:cNvSpPr/>
          <p:nvPr/>
        </p:nvSpPr>
        <p:spPr bwMode="auto">
          <a:xfrm>
            <a:off x="11118182" y="4614201"/>
            <a:ext cx="277992" cy="277992"/>
          </a:xfrm>
          <a:prstGeom prst="roundRect">
            <a:avLst/>
          </a:prstGeom>
          <a:solidFill>
            <a:schemeClr val="bg1"/>
          </a:solidFill>
          <a:ln w="19050" cap="flat" cmpd="sng" algn="ctr">
            <a:solidFill>
              <a:schemeClr val="bg2">
                <a:lumMod val="9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pic>
        <p:nvPicPr>
          <p:cNvPr id="42" name="Picture 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76254" y="4017164"/>
            <a:ext cx="291309" cy="288243"/>
          </a:xfrm>
          <a:prstGeom prst="rect">
            <a:avLst/>
          </a:prstGeom>
        </p:spPr>
      </p:pic>
      <p:sp>
        <p:nvSpPr>
          <p:cNvPr id="43" name="Rounded Rectangle 42"/>
          <p:cNvSpPr/>
          <p:nvPr/>
        </p:nvSpPr>
        <p:spPr bwMode="auto">
          <a:xfrm>
            <a:off x="5738449" y="7362764"/>
            <a:ext cx="1159094" cy="582110"/>
          </a:xfrm>
          <a:prstGeom prst="roundRect">
            <a:avLst/>
          </a:prstGeom>
          <a:solidFill>
            <a:srgbClr val="C9DAEE"/>
          </a:solidFill>
          <a:ln w="38100" cap="flat" cmpd="sng" algn="ctr">
            <a:solidFill>
              <a:schemeClr val="bg1"/>
            </a:solid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r>
              <a:rPr lang="en-US" sz="2400" b="1" dirty="0">
                <a:latin typeface="+mn-lt"/>
                <a:cs typeface="Oracle Sans" panose="020B0503020204020204" pitchFamily="34" charset="0"/>
              </a:rPr>
              <a:t>Ben</a:t>
            </a:r>
          </a:p>
        </p:txBody>
      </p:sp>
      <p:grpSp>
        <p:nvGrpSpPr>
          <p:cNvPr id="44" name="Group 43"/>
          <p:cNvGrpSpPr/>
          <p:nvPr/>
        </p:nvGrpSpPr>
        <p:grpSpPr>
          <a:xfrm flipH="1">
            <a:off x="3531747" y="2937934"/>
            <a:ext cx="3970755" cy="3387425"/>
            <a:chOff x="574220" y="1850448"/>
            <a:chExt cx="2647170" cy="2258283"/>
          </a:xfrm>
        </p:grpSpPr>
        <p:sp>
          <p:nvSpPr>
            <p:cNvPr id="45" name="Rounded Rectangle 44"/>
            <p:cNvSpPr/>
            <p:nvPr/>
          </p:nvSpPr>
          <p:spPr bwMode="auto">
            <a:xfrm>
              <a:off x="574220" y="1850448"/>
              <a:ext cx="2647170" cy="1134313"/>
            </a:xfrm>
            <a:prstGeom prst="roundRect">
              <a:avLst>
                <a:gd name="adj" fmla="val 20019"/>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46" name="Oval 45"/>
            <p:cNvSpPr/>
            <p:nvPr/>
          </p:nvSpPr>
          <p:spPr bwMode="auto">
            <a:xfrm>
              <a:off x="2621453" y="2882022"/>
              <a:ext cx="345052" cy="345052"/>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7" name="Oval 46"/>
            <p:cNvSpPr/>
            <p:nvPr/>
          </p:nvSpPr>
          <p:spPr bwMode="auto">
            <a:xfrm>
              <a:off x="2711716" y="3312951"/>
              <a:ext cx="254789" cy="254789"/>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8" name="Oval 47"/>
            <p:cNvSpPr/>
            <p:nvPr/>
          </p:nvSpPr>
          <p:spPr bwMode="auto">
            <a:xfrm>
              <a:off x="2691098" y="3665665"/>
              <a:ext cx="205762" cy="205762"/>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9" name="Oval 48"/>
            <p:cNvSpPr/>
            <p:nvPr/>
          </p:nvSpPr>
          <p:spPr bwMode="auto">
            <a:xfrm>
              <a:off x="2557761" y="3954776"/>
              <a:ext cx="153955" cy="153955"/>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sp>
        <p:nvSpPr>
          <p:cNvPr id="50" name="TextBox 49"/>
          <p:cNvSpPr txBox="1"/>
          <p:nvPr/>
        </p:nvSpPr>
        <p:spPr>
          <a:xfrm>
            <a:off x="3467720" y="3082867"/>
            <a:ext cx="4114800" cy="143116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r>
              <a:rPr lang="en-US" sz="2100" dirty="0">
                <a:latin typeface="+mn-lt"/>
                <a:cs typeface="Oracle Sans" panose="020B0503020204020204" pitchFamily="34" charset="0"/>
              </a:rPr>
              <a:t>It is time for me to update the employee directory! Let me first delete the employees who have quit and insert new hires.</a:t>
            </a:r>
          </a:p>
        </p:txBody>
      </p:sp>
    </p:spTree>
    <p:custDataLst>
      <p:tags r:id="rId1"/>
    </p:custDataLst>
    <p:extLst>
      <p:ext uri="{BB962C8B-B14F-4D97-AF65-F5344CB8AC3E}">
        <p14:creationId xmlns:p14="http://schemas.microsoft.com/office/powerpoint/2010/main" val="41995559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2720637" y="6543816"/>
            <a:ext cx="5567363" cy="2500313"/>
            <a:chOff x="5410200" y="4297363"/>
            <a:chExt cx="3711575" cy="1666875"/>
          </a:xfrm>
        </p:grpSpPr>
        <p:sp>
          <p:nvSpPr>
            <p:cNvPr id="7" name="Rectangle 6"/>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8" name="Oval 7"/>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9"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6" name="Rectangle 1028"/>
          <p:cNvSpPr txBox="1">
            <a:spLocks noChangeArrowheads="1"/>
          </p:cNvSpPr>
          <p:nvPr/>
        </p:nvSpPr>
        <p:spPr bwMode="auto">
          <a:xfrm>
            <a:off x="3200400" y="659607"/>
            <a:ext cx="11877675" cy="1314450"/>
          </a:xfrm>
          <a:prstGeom prst="rect">
            <a:avLst/>
          </a:prstGeom>
          <a:noFill/>
          <a:ln w="9525">
            <a:noFill/>
            <a:miter lim="800000"/>
            <a:headEnd/>
            <a:tailEnd/>
          </a:ln>
        </p:spPr>
        <p:txBody>
          <a:bodyPr lIns="19050" tIns="19050" rIns="19050" bIns="1905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buClr>
                <a:srgbClr val="000000"/>
              </a:buClr>
              <a:defRPr/>
            </a:pPr>
            <a:endParaRPr lang="en-US" sz="3900" b="1" kern="0" dirty="0">
              <a:latin typeface="+mj-lt"/>
              <a:ea typeface="+mj-ea"/>
              <a:cs typeface="Oracle Sans" panose="020B0503020204020204" pitchFamily="34" charset="0"/>
            </a:endParaRPr>
          </a:p>
        </p:txBody>
      </p:sp>
      <p:sp>
        <p:nvSpPr>
          <p:cNvPr id="82947" name="Title 7"/>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82948" name="Content Placeholder 9"/>
          <p:cNvSpPr>
            <a:spLocks noGrp="1"/>
          </p:cNvSpPr>
          <p:nvPr>
            <p:ph idx="1"/>
          </p:nvPr>
        </p:nvSpPr>
        <p:spPr>
          <a:xfrm>
            <a:off x="933451" y="2272710"/>
            <a:ext cx="16421100" cy="63095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Adding new rows in a table</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INSERT</a:t>
            </a:r>
            <a:r>
              <a:rPr lang="en-US" altLang="en-US" dirty="0">
                <a:solidFill>
                  <a:schemeClr val="tx1">
                    <a:lumMod val="50000"/>
                    <a:lumOff val="50000"/>
                  </a:schemeClr>
                </a:solidFill>
                <a:latin typeface="+mn-lt"/>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Changing data in a table</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UPDATE</a:t>
            </a:r>
            <a:r>
              <a:rPr lang="en-US" altLang="en-US" dirty="0">
                <a:solidFill>
                  <a:schemeClr val="tx1">
                    <a:lumMod val="50000"/>
                    <a:lumOff val="50000"/>
                  </a:schemeClr>
                </a:solidFill>
                <a:latin typeface="+mn-lt"/>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Removing rows from a table:</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DELETE</a:t>
            </a:r>
            <a:r>
              <a:rPr lang="en-US" altLang="en-US" dirty="0">
                <a:solidFill>
                  <a:schemeClr val="tx1">
                    <a:lumMod val="50000"/>
                    <a:lumOff val="50000"/>
                  </a:schemeClr>
                </a:solidFill>
                <a:latin typeface="+mn-lt"/>
                <a:cs typeface="Oracle Sans" panose="020B0503020204020204" pitchFamily="34" charset="0"/>
              </a:rPr>
              <a:t> statement</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TRUNCATE</a:t>
            </a:r>
            <a:r>
              <a:rPr lang="en-US" altLang="en-US" dirty="0">
                <a:solidFill>
                  <a:schemeClr val="tx1">
                    <a:lumMod val="50000"/>
                    <a:lumOff val="50000"/>
                  </a:schemeClr>
                </a:solidFill>
                <a:latin typeface="+mn-lt"/>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Database transaction control using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COMMIT, ROLLBACK,</a:t>
            </a:r>
            <a:r>
              <a:rPr lang="en-US" altLang="en-US" dirty="0">
                <a:solidFill>
                  <a:schemeClr val="tx1">
                    <a:lumMod val="50000"/>
                    <a:lumOff val="50000"/>
                  </a:schemeClr>
                </a:solidFill>
                <a:latin typeface="+mn-lt"/>
                <a:cs typeface="Oracle Sans" panose="020B0503020204020204" pitchFamily="34" charset="0"/>
              </a:rPr>
              <a:t> and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SAVEPOINT</a:t>
            </a:r>
          </a:p>
          <a:p>
            <a:pPr lvl="1"/>
            <a:r>
              <a:rPr lang="en-US" altLang="en-US" dirty="0">
                <a:latin typeface="+mn-lt"/>
                <a:cs typeface="Oracle Sans" panose="020B0503020204020204" pitchFamily="34" charset="0"/>
              </a:rPr>
              <a:t>Read consistency</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Manual Data Locking</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FOR UPDATE</a:t>
            </a:r>
            <a:r>
              <a:rPr lang="en-US" altLang="en-US" dirty="0">
                <a:solidFill>
                  <a:schemeClr val="tx1">
                    <a:lumMod val="50000"/>
                    <a:lumOff val="50000"/>
                  </a:schemeClr>
                </a:solidFill>
                <a:latin typeface="+mn-lt"/>
                <a:cs typeface="Oracle Sans" panose="020B0503020204020204" pitchFamily="34" charset="0"/>
              </a:rPr>
              <a:t> clause in a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SELECT</a:t>
            </a:r>
            <a:r>
              <a:rPr lang="en-US" altLang="en-US" dirty="0">
                <a:solidFill>
                  <a:schemeClr val="tx1">
                    <a:lumMod val="50000"/>
                    <a:lumOff val="50000"/>
                  </a:schemeClr>
                </a:solidFill>
                <a:latin typeface="+mn-lt"/>
                <a:cs typeface="Oracle Sans" panose="020B0503020204020204" pitchFamily="34" charset="0"/>
              </a:rPr>
              <a:t> statement</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LOCK TABLE</a:t>
            </a:r>
            <a:r>
              <a:rPr lang="en-US" altLang="en-US" dirty="0">
                <a:solidFill>
                  <a:schemeClr val="tx1">
                    <a:lumMod val="50000"/>
                    <a:lumOff val="50000"/>
                  </a:schemeClr>
                </a:solidFill>
                <a:latin typeface="+mn-lt"/>
                <a:cs typeface="Oracle Sans" panose="020B0503020204020204" pitchFamily="34" charset="0"/>
              </a:rPr>
              <a:t> statement</a:t>
            </a:r>
          </a:p>
        </p:txBody>
      </p:sp>
    </p:spTree>
    <p:custDataLst>
      <p:tags r:id="rId1"/>
    </p:custDataLst>
    <p:extLst>
      <p:ext uri="{BB962C8B-B14F-4D97-AF65-F5344CB8AC3E}">
        <p14:creationId xmlns:p14="http://schemas.microsoft.com/office/powerpoint/2010/main" val="239768066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rot="16200000" flipV="1">
            <a:off x="13501003" y="4161743"/>
            <a:ext cx="2662242" cy="6911752"/>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702744" y="6196528"/>
            <a:ext cx="4258760" cy="2842181"/>
          </a:xfrm>
          <a:prstGeom prst="rect">
            <a:avLst/>
          </a:prstGeom>
          <a:solidFill>
            <a:srgbClr val="FFFFFF">
              <a:shade val="85000"/>
            </a:srgbClr>
          </a:solidFill>
          <a:ln w="88900" cap="sq">
            <a:solidFill>
              <a:schemeClr val="accent2">
                <a:lumMod val="20000"/>
                <a:lumOff val="80000"/>
              </a:schemeClr>
            </a:solidFill>
            <a:miter lim="800000"/>
          </a:ln>
          <a:effectLst/>
          <a:scene3d>
            <a:camera prst="orthographicFront"/>
            <a:lightRig rig="twoPt" dir="t">
              <a:rot lat="0" lon="0" rev="7200000"/>
            </a:lightRig>
          </a:scene3d>
          <a:sp3d>
            <a:bevelT w="25400" h="19050"/>
            <a:contourClr>
              <a:srgbClr val="FFFFFF"/>
            </a:contourClr>
          </a:sp3d>
        </p:spPr>
      </p:pic>
      <p:sp>
        <p:nvSpPr>
          <p:cNvPr id="8499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Read Consistency</a:t>
            </a:r>
          </a:p>
        </p:txBody>
      </p:sp>
      <p:sp>
        <p:nvSpPr>
          <p:cNvPr id="84995" name="Rectangle 5"/>
          <p:cNvSpPr>
            <a:spLocks noGrp="1" noChangeArrowheads="1"/>
          </p:cNvSpPr>
          <p:nvPr>
            <p:ph idx="1"/>
          </p:nvPr>
        </p:nvSpPr>
        <p:spPr>
          <a:xfrm>
            <a:off x="933451" y="2272710"/>
            <a:ext cx="14619261" cy="370267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Read consistency guarantees a consistent view of data at all times.</a:t>
            </a:r>
          </a:p>
          <a:p>
            <a:pPr lvl="1"/>
            <a:r>
              <a:rPr lang="en-US" altLang="en-US" dirty="0">
                <a:latin typeface="+mn-lt"/>
                <a:cs typeface="Oracle Sans" panose="020B0503020204020204" pitchFamily="34" charset="0"/>
              </a:rPr>
              <a:t>Changes made by one user do not conflict with the changes made by another user.</a:t>
            </a:r>
          </a:p>
          <a:p>
            <a:pPr lvl="1"/>
            <a:r>
              <a:rPr lang="en-US" altLang="en-US" dirty="0">
                <a:latin typeface="+mn-lt"/>
                <a:cs typeface="Oracle Sans" panose="020B0503020204020204" pitchFamily="34" charset="0"/>
              </a:rPr>
              <a:t>Read consistency ensures that, on the same data:</a:t>
            </a:r>
          </a:p>
          <a:p>
            <a:pPr lvl="2"/>
            <a:r>
              <a:rPr lang="en-US" altLang="en-US" dirty="0">
                <a:latin typeface="+mn-lt"/>
                <a:cs typeface="Oracle Sans" panose="020B0503020204020204" pitchFamily="34" charset="0"/>
              </a:rPr>
              <a:t>Readers do not wait for writers</a:t>
            </a:r>
          </a:p>
          <a:p>
            <a:pPr lvl="2"/>
            <a:r>
              <a:rPr lang="en-US" altLang="en-US" dirty="0">
                <a:latin typeface="+mn-lt"/>
                <a:cs typeface="Oracle Sans" panose="020B0503020204020204" pitchFamily="34" charset="0"/>
              </a:rPr>
              <a:t>Writers do not wait for readers</a:t>
            </a:r>
          </a:p>
          <a:p>
            <a:pPr lvl="2"/>
            <a:r>
              <a:rPr lang="en-US" altLang="en-US" dirty="0">
                <a:latin typeface="+mn-lt"/>
                <a:cs typeface="Oracle Sans" panose="020B0503020204020204" pitchFamily="34" charset="0"/>
              </a:rPr>
              <a:t>Writers wait for writers</a:t>
            </a:r>
          </a:p>
        </p:txBody>
      </p:sp>
    </p:spTree>
    <p:custDataLst>
      <p:tags r:id="rId1"/>
    </p:custDataLst>
    <p:extLst>
      <p:ext uri="{BB962C8B-B14F-4D97-AF65-F5344CB8AC3E}">
        <p14:creationId xmlns:p14="http://schemas.microsoft.com/office/powerpoint/2010/main" val="3733088854"/>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Implementing Read Consistency</a:t>
            </a:r>
          </a:p>
        </p:txBody>
      </p:sp>
      <p:grpSp>
        <p:nvGrpSpPr>
          <p:cNvPr id="3" name="Group 2">
            <a:extLst>
              <a:ext uri="{FF2B5EF4-FFF2-40B4-BE49-F238E27FC236}">
                <a16:creationId xmlns:a16="http://schemas.microsoft.com/office/drawing/2014/main" xmlns="" id="{D1D02FFB-AA2B-42A5-A592-E6205B89607D}"/>
              </a:ext>
            </a:extLst>
          </p:cNvPr>
          <p:cNvGrpSpPr/>
          <p:nvPr/>
        </p:nvGrpSpPr>
        <p:grpSpPr>
          <a:xfrm>
            <a:off x="2159224" y="2119164"/>
            <a:ext cx="14073190" cy="6552728"/>
            <a:chOff x="2107406" y="1975148"/>
            <a:chExt cx="14073190" cy="6552728"/>
          </a:xfrm>
        </p:grpSpPr>
        <p:sp>
          <p:nvSpPr>
            <p:cNvPr id="59" name="Content Placeholder 2"/>
            <p:cNvSpPr txBox="1">
              <a:spLocks/>
            </p:cNvSpPr>
            <p:nvPr/>
          </p:nvSpPr>
          <p:spPr bwMode="gray">
            <a:xfrm>
              <a:off x="4433886" y="5785392"/>
              <a:ext cx="4526757" cy="130232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buSzPct val="100000"/>
                <a:defRPr/>
              </a:pPr>
              <a:endParaRPr lang="en-US" altLang="en-US" b="1" dirty="0">
                <a:solidFill>
                  <a:schemeClr val="tx1">
                    <a:lumMod val="75000"/>
                  </a:schemeClr>
                </a:solidFill>
                <a:latin typeface="Courier New" panose="02070309020205020404" pitchFamily="49" charset="0"/>
                <a:cs typeface="Oracle Sans" panose="020B0503020204020204" pitchFamily="34" charset="0"/>
              </a:endParaRPr>
            </a:p>
          </p:txBody>
        </p:sp>
        <p:sp>
          <p:nvSpPr>
            <p:cNvPr id="58" name="Content Placeholder 2"/>
            <p:cNvSpPr txBox="1">
              <a:spLocks/>
            </p:cNvSpPr>
            <p:nvPr/>
          </p:nvSpPr>
          <p:spPr bwMode="gray">
            <a:xfrm>
              <a:off x="4467225" y="2516687"/>
              <a:ext cx="5719766" cy="151000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buSzPct val="100000"/>
                <a:defRPr/>
              </a:pPr>
              <a:endParaRPr lang="en-US" altLang="en-US" b="1" dirty="0">
                <a:solidFill>
                  <a:schemeClr val="tx1">
                    <a:lumMod val="75000"/>
                  </a:schemeClr>
                </a:solidFill>
                <a:latin typeface="Courier New" panose="02070309020205020404" pitchFamily="49" charset="0"/>
                <a:cs typeface="Oracle Sans" panose="020B0503020204020204" pitchFamily="34" charset="0"/>
              </a:endParaRPr>
            </a:p>
          </p:txBody>
        </p:sp>
        <p:sp>
          <p:nvSpPr>
            <p:cNvPr id="87043" name="Rectangle 3"/>
            <p:cNvSpPr>
              <a:spLocks noChangeArrowheads="1"/>
            </p:cNvSpPr>
            <p:nvPr/>
          </p:nvSpPr>
          <p:spPr bwMode="auto">
            <a:xfrm>
              <a:off x="4470538" y="5750560"/>
              <a:ext cx="4238625" cy="1247458"/>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altLang="en-US" sz="2400" b="1" dirty="0">
                <a:latin typeface="Courier New" pitchFamily="49" charset="0"/>
                <a:cs typeface="Oracle Sans" panose="020B0503020204020204" pitchFamily="34" charset="0"/>
              </a:endParaRPr>
            </a:p>
            <a:p>
              <a:r>
                <a:rPr lang="en-US" altLang="en-US" sz="2400" b="1" dirty="0">
                  <a:latin typeface="Courier New" pitchFamily="49" charset="0"/>
                  <a:cs typeface="Oracle Sans" panose="020B0503020204020204" pitchFamily="34" charset="0"/>
                </a:rPr>
                <a:t>SELECT  *</a:t>
              </a:r>
              <a:br>
                <a:rPr lang="en-US" altLang="en-US" sz="2400" b="1" dirty="0">
                  <a:latin typeface="Courier New" pitchFamily="49" charset="0"/>
                  <a:cs typeface="Oracle Sans" panose="020B0503020204020204" pitchFamily="34" charset="0"/>
                </a:rPr>
              </a:br>
              <a:r>
                <a:rPr lang="en-US" altLang="en-US" sz="2400" b="1" dirty="0">
                  <a:latin typeface="Courier New" pitchFamily="49" charset="0"/>
                  <a:cs typeface="Oracle Sans" panose="020B0503020204020204" pitchFamily="34" charset="0"/>
                </a:rPr>
                <a:t>FROM userA.employees;</a:t>
              </a:r>
            </a:p>
          </p:txBody>
        </p:sp>
        <p:sp>
          <p:nvSpPr>
            <p:cNvPr id="48133" name="Rectangle 4"/>
            <p:cNvSpPr>
              <a:spLocks noChangeArrowheads="1"/>
            </p:cNvSpPr>
            <p:nvPr/>
          </p:nvSpPr>
          <p:spPr bwMode="blackWhite">
            <a:xfrm>
              <a:off x="9536906" y="5827538"/>
              <a:ext cx="6527007" cy="2657475"/>
            </a:xfrm>
            <a:prstGeom prst="rect">
              <a:avLst/>
            </a:prstGeom>
            <a:gradFill flip="none" rotWithShape="1">
              <a:gsLst>
                <a:gs pos="36000">
                  <a:schemeClr val="bg1">
                    <a:lumMod val="95000"/>
                  </a:schemeClr>
                </a:gs>
                <a:gs pos="0">
                  <a:schemeClr val="bg1"/>
                </a:gs>
                <a:gs pos="87000">
                  <a:schemeClr val="bg1">
                    <a:lumMod val="95000"/>
                  </a:schemeClr>
                </a:gs>
                <a:gs pos="100000">
                  <a:schemeClr val="bg1"/>
                </a:gs>
              </a:gsLst>
              <a:lin ang="5400000" scaled="1"/>
              <a:tileRect/>
            </a:gradFill>
            <a:ln w="28575" cap="flat" cmpd="sng" algn="ctr">
              <a:solidFill>
                <a:schemeClr val="bg1">
                  <a:lumMod val="85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IN" altLang="en-US" dirty="0">
                <a:latin typeface="Oracle Sans" panose="020B0503020204020204" pitchFamily="34" charset="0"/>
                <a:cs typeface="Oracle Sans" panose="020B0503020204020204" pitchFamily="34" charset="0"/>
              </a:endParaRPr>
            </a:p>
          </p:txBody>
        </p:sp>
        <p:sp>
          <p:nvSpPr>
            <p:cNvPr id="48134" name="Rectangle 5"/>
            <p:cNvSpPr>
              <a:spLocks noChangeArrowheads="1"/>
            </p:cNvSpPr>
            <p:nvPr/>
          </p:nvSpPr>
          <p:spPr bwMode="blackWhite">
            <a:xfrm>
              <a:off x="9846468" y="6227588"/>
              <a:ext cx="1971675" cy="1828800"/>
            </a:xfrm>
            <a:prstGeom prst="rect">
              <a:avLst/>
            </a:prstGeom>
            <a:solidFill>
              <a:schemeClr val="accent1">
                <a:lumMod val="60000"/>
                <a:lumOff val="40000"/>
              </a:schemeClr>
            </a:solidFill>
            <a:ln w="28575">
              <a:solidFill>
                <a:schemeClr val="tx1">
                  <a:lumMod val="75000"/>
                </a:schemeClr>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endParaRPr lang="en-IN" altLang="en-US" dirty="0">
                <a:solidFill>
                  <a:schemeClr val="tx1">
                    <a:lumMod val="75000"/>
                  </a:schemeClr>
                </a:solidFill>
                <a:latin typeface="Oracle Sans" panose="020B0503020204020204" pitchFamily="34" charset="0"/>
                <a:cs typeface="Oracle Sans" panose="020B0503020204020204" pitchFamily="34" charset="0"/>
              </a:endParaRPr>
            </a:p>
          </p:txBody>
        </p:sp>
        <p:sp>
          <p:nvSpPr>
            <p:cNvPr id="87046" name="Rectangle 6"/>
            <p:cNvSpPr>
              <a:spLocks noChangeArrowheads="1"/>
            </p:cNvSpPr>
            <p:nvPr/>
          </p:nvSpPr>
          <p:spPr bwMode="auto">
            <a:xfrm>
              <a:off x="4736307" y="2657477"/>
              <a:ext cx="5264944" cy="1238250"/>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200150" algn="l"/>
                </a:tabLst>
              </a:pPr>
              <a:r>
                <a:rPr lang="en-US" altLang="en-US" sz="2400" b="1" dirty="0">
                  <a:latin typeface="Courier New" pitchFamily="49" charset="0"/>
                  <a:cs typeface="Oracle Sans" panose="020B0503020204020204" pitchFamily="34" charset="0"/>
                </a:rPr>
                <a:t>UPDATE employees</a:t>
              </a:r>
              <a:br>
                <a:rPr lang="en-US" altLang="en-US" sz="2400" b="1" dirty="0">
                  <a:latin typeface="Courier New" pitchFamily="49" charset="0"/>
                  <a:cs typeface="Oracle Sans" panose="020B0503020204020204" pitchFamily="34" charset="0"/>
                </a:rPr>
              </a:br>
              <a:r>
                <a:rPr lang="en-US" altLang="en-US" sz="2400" b="1" dirty="0">
                  <a:latin typeface="Courier New" pitchFamily="49" charset="0"/>
                  <a:cs typeface="Oracle Sans" panose="020B0503020204020204" pitchFamily="34" charset="0"/>
                </a:rPr>
                <a:t>SET    salary = 7000</a:t>
              </a:r>
            </a:p>
            <a:p>
              <a:pPr>
                <a:tabLst>
                  <a:tab pos="1200150" algn="l"/>
                </a:tabLst>
              </a:pPr>
              <a:r>
                <a:rPr lang="en-US" altLang="en-US" sz="2400" b="1" dirty="0">
                  <a:latin typeface="Courier New" pitchFamily="49" charset="0"/>
                  <a:cs typeface="Oracle Sans" panose="020B0503020204020204" pitchFamily="34" charset="0"/>
                </a:rPr>
                <a:t>WHERE  last_name = 'Grant';</a:t>
              </a:r>
            </a:p>
          </p:txBody>
        </p:sp>
        <p:sp>
          <p:nvSpPr>
            <p:cNvPr id="48136" name="Rectangle 7"/>
            <p:cNvSpPr>
              <a:spLocks noChangeArrowheads="1"/>
            </p:cNvSpPr>
            <p:nvPr/>
          </p:nvSpPr>
          <p:spPr bwMode="blackWhite">
            <a:xfrm>
              <a:off x="11603831" y="2555082"/>
              <a:ext cx="4460082" cy="2657475"/>
            </a:xfrm>
            <a:prstGeom prst="rect">
              <a:avLst/>
            </a:prstGeom>
            <a:gradFill flip="none" rotWithShape="1">
              <a:gsLst>
                <a:gs pos="36000">
                  <a:schemeClr val="bg1">
                    <a:lumMod val="95000"/>
                  </a:schemeClr>
                </a:gs>
                <a:gs pos="0">
                  <a:schemeClr val="bg1"/>
                </a:gs>
                <a:gs pos="87000">
                  <a:schemeClr val="bg1">
                    <a:lumMod val="95000"/>
                  </a:schemeClr>
                </a:gs>
                <a:gs pos="100000">
                  <a:schemeClr val="bg1"/>
                </a:gs>
              </a:gsLst>
              <a:lin ang="5400000" scaled="1"/>
              <a:tileRect/>
            </a:gradFill>
            <a:ln w="28575" cap="flat" cmpd="sng" algn="ctr">
              <a:solidFill>
                <a:schemeClr val="bg1">
                  <a:lumMod val="85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IN" altLang="en-US" dirty="0">
                <a:latin typeface="Oracle Sans" panose="020B0503020204020204" pitchFamily="34" charset="0"/>
                <a:cs typeface="Oracle Sans" panose="020B0503020204020204" pitchFamily="34" charset="0"/>
              </a:endParaRPr>
            </a:p>
          </p:txBody>
        </p:sp>
        <p:sp>
          <p:nvSpPr>
            <p:cNvPr id="87048" name="Rectangle 8"/>
            <p:cNvSpPr>
              <a:spLocks noChangeArrowheads="1"/>
            </p:cNvSpPr>
            <p:nvPr/>
          </p:nvSpPr>
          <p:spPr bwMode="gray">
            <a:xfrm>
              <a:off x="12494418" y="2697957"/>
              <a:ext cx="1343025" cy="742950"/>
            </a:xfrm>
            <a:prstGeom prst="rect">
              <a:avLst/>
            </a:prstGeom>
            <a:solidFill>
              <a:srgbClr val="3333FF"/>
            </a:solidFill>
            <a:ln w="9525">
              <a:noFill/>
              <a:miter lim="800000"/>
              <a:headEnd/>
              <a:tailEnd/>
            </a:ln>
            <a:effectLst>
              <a:outerShdw dist="53882" dir="2700000" algn="ctr" rotWithShape="0">
                <a:srgbClr val="000000"/>
              </a:outerShdw>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dirty="0">
                <a:latin typeface="Oracle Sans" panose="020B0503020204020204" pitchFamily="34" charset="0"/>
                <a:cs typeface="Oracle Sans" panose="020B0503020204020204" pitchFamily="34" charset="0"/>
              </a:endParaRPr>
            </a:p>
          </p:txBody>
        </p:sp>
        <p:sp>
          <p:nvSpPr>
            <p:cNvPr id="87049" name="Rectangle 9"/>
            <p:cNvSpPr>
              <a:spLocks noChangeArrowheads="1"/>
            </p:cNvSpPr>
            <p:nvPr/>
          </p:nvSpPr>
          <p:spPr bwMode="gray">
            <a:xfrm>
              <a:off x="12322968" y="2840832"/>
              <a:ext cx="1343025" cy="742950"/>
            </a:xfrm>
            <a:prstGeom prst="rect">
              <a:avLst/>
            </a:prstGeom>
            <a:solidFill>
              <a:srgbClr val="3366FF"/>
            </a:solidFill>
            <a:ln w="9525">
              <a:noFill/>
              <a:miter lim="800000"/>
              <a:headEnd/>
              <a:tailEnd/>
            </a:ln>
            <a:effectLst>
              <a:outerShdw dist="53882" dir="2700000" algn="ctr" rotWithShape="0">
                <a:srgbClr val="000000"/>
              </a:outerShdw>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dirty="0">
                <a:latin typeface="Oracle Sans" panose="020B0503020204020204" pitchFamily="34" charset="0"/>
                <a:cs typeface="Oracle Sans" panose="020B0503020204020204" pitchFamily="34" charset="0"/>
              </a:endParaRPr>
            </a:p>
          </p:txBody>
        </p:sp>
        <p:sp>
          <p:nvSpPr>
            <p:cNvPr id="48139" name="Rectangle 10"/>
            <p:cNvSpPr>
              <a:spLocks noChangeArrowheads="1"/>
            </p:cNvSpPr>
            <p:nvPr/>
          </p:nvSpPr>
          <p:spPr bwMode="auto">
            <a:xfrm>
              <a:off x="14023183" y="2631284"/>
              <a:ext cx="2157413"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2400" dirty="0">
                  <a:solidFill>
                    <a:schemeClr val="tx1">
                      <a:lumMod val="75000"/>
                    </a:schemeClr>
                  </a:solidFill>
                  <a:latin typeface="+mn-lt"/>
                  <a:cs typeface="Oracle Sans" panose="020B0503020204020204" pitchFamily="34" charset="0"/>
                </a:rPr>
                <a:t>Data</a:t>
              </a:r>
              <a:br>
                <a:rPr lang="en-US" altLang="en-US" sz="2400" dirty="0">
                  <a:solidFill>
                    <a:schemeClr val="tx1">
                      <a:lumMod val="75000"/>
                    </a:schemeClr>
                  </a:solidFill>
                  <a:latin typeface="+mn-lt"/>
                  <a:cs typeface="Oracle Sans" panose="020B0503020204020204" pitchFamily="34" charset="0"/>
                </a:rPr>
              </a:br>
              <a:r>
                <a:rPr lang="en-US" altLang="en-US" sz="2400" dirty="0">
                  <a:solidFill>
                    <a:schemeClr val="tx1">
                      <a:lumMod val="75000"/>
                    </a:schemeClr>
                  </a:solidFill>
                  <a:latin typeface="+mn-lt"/>
                  <a:cs typeface="Oracle Sans" panose="020B0503020204020204" pitchFamily="34" charset="0"/>
                </a:rPr>
                <a:t>blocks</a:t>
              </a:r>
            </a:p>
          </p:txBody>
        </p:sp>
        <p:sp>
          <p:nvSpPr>
            <p:cNvPr id="48140" name="Rectangle 11"/>
            <p:cNvSpPr>
              <a:spLocks noChangeArrowheads="1"/>
            </p:cNvSpPr>
            <p:nvPr/>
          </p:nvSpPr>
          <p:spPr bwMode="auto">
            <a:xfrm>
              <a:off x="14023183" y="4174334"/>
              <a:ext cx="2157413"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2400" dirty="0">
                  <a:solidFill>
                    <a:schemeClr val="tx1">
                      <a:lumMod val="75000"/>
                    </a:schemeClr>
                  </a:solidFill>
                  <a:latin typeface="+mn-lt"/>
                  <a:cs typeface="Oracle Sans" panose="020B0503020204020204" pitchFamily="34" charset="0"/>
                </a:rPr>
                <a:t>Undo</a:t>
              </a:r>
              <a:br>
                <a:rPr lang="en-US" altLang="en-US" sz="2400" dirty="0">
                  <a:solidFill>
                    <a:schemeClr val="tx1">
                      <a:lumMod val="75000"/>
                    </a:schemeClr>
                  </a:solidFill>
                  <a:latin typeface="+mn-lt"/>
                  <a:cs typeface="Oracle Sans" panose="020B0503020204020204" pitchFamily="34" charset="0"/>
                </a:rPr>
              </a:br>
              <a:r>
                <a:rPr lang="en-US" altLang="en-US" sz="2400" dirty="0">
                  <a:solidFill>
                    <a:schemeClr val="tx1">
                      <a:lumMod val="75000"/>
                    </a:schemeClr>
                  </a:solidFill>
                  <a:latin typeface="+mn-lt"/>
                  <a:cs typeface="Oracle Sans" panose="020B0503020204020204" pitchFamily="34" charset="0"/>
                </a:rPr>
                <a:t>segments</a:t>
              </a:r>
            </a:p>
          </p:txBody>
        </p:sp>
        <p:sp>
          <p:nvSpPr>
            <p:cNvPr id="87052" name="Rectangle 12"/>
            <p:cNvSpPr>
              <a:spLocks noChangeArrowheads="1"/>
            </p:cNvSpPr>
            <p:nvPr/>
          </p:nvSpPr>
          <p:spPr bwMode="gray">
            <a:xfrm>
              <a:off x="12351543" y="4291014"/>
              <a:ext cx="1343025" cy="742950"/>
            </a:xfrm>
            <a:prstGeom prst="rect">
              <a:avLst/>
            </a:prstGeom>
            <a:solidFill>
              <a:srgbClr val="339933"/>
            </a:solidFill>
            <a:ln w="9525">
              <a:noFill/>
              <a:miter lim="800000"/>
              <a:headEnd/>
              <a:tailEnd/>
            </a:ln>
            <a:effectLst>
              <a:outerShdw dist="53882" dir="2700000" algn="ctr" rotWithShape="0">
                <a:srgbClr val="000000"/>
              </a:outerShdw>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dirty="0">
                <a:latin typeface="Oracle Sans" panose="020B0503020204020204" pitchFamily="34" charset="0"/>
                <a:cs typeface="Oracle Sans" panose="020B0503020204020204" pitchFamily="34" charset="0"/>
              </a:endParaRPr>
            </a:p>
          </p:txBody>
        </p:sp>
        <p:sp>
          <p:nvSpPr>
            <p:cNvPr id="87053" name="Rectangle 13"/>
            <p:cNvSpPr>
              <a:spLocks noChangeArrowheads="1"/>
            </p:cNvSpPr>
            <p:nvPr/>
          </p:nvSpPr>
          <p:spPr bwMode="gray">
            <a:xfrm>
              <a:off x="12537281" y="4026695"/>
              <a:ext cx="1343025" cy="742950"/>
            </a:xfrm>
            <a:prstGeom prst="rect">
              <a:avLst/>
            </a:prstGeom>
            <a:solidFill>
              <a:srgbClr val="006600"/>
            </a:solidFill>
            <a:ln w="9525">
              <a:noFill/>
              <a:miter lim="800000"/>
              <a:headEnd/>
              <a:tailEnd/>
            </a:ln>
            <a:effectLst>
              <a:outerShdw dist="53882" dir="2700000" algn="ctr" rotWithShape="0">
                <a:srgbClr val="000000"/>
              </a:outerShdw>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dirty="0">
                <a:latin typeface="Oracle Sans" panose="020B0503020204020204" pitchFamily="34" charset="0"/>
                <a:cs typeface="Oracle Sans" panose="020B0503020204020204" pitchFamily="34" charset="0"/>
              </a:endParaRPr>
            </a:p>
          </p:txBody>
        </p:sp>
        <p:sp>
          <p:nvSpPr>
            <p:cNvPr id="87054" name="Line 14"/>
            <p:cNvSpPr>
              <a:spLocks noChangeShapeType="1"/>
            </p:cNvSpPr>
            <p:nvPr/>
          </p:nvSpPr>
          <p:spPr bwMode="gray">
            <a:xfrm>
              <a:off x="12865893" y="3612357"/>
              <a:ext cx="0" cy="628650"/>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87055" name="Rectangle 15"/>
            <p:cNvSpPr>
              <a:spLocks noChangeArrowheads="1"/>
            </p:cNvSpPr>
            <p:nvPr/>
          </p:nvSpPr>
          <p:spPr bwMode="gray">
            <a:xfrm>
              <a:off x="12151518" y="2983707"/>
              <a:ext cx="1343025" cy="742950"/>
            </a:xfrm>
            <a:prstGeom prst="rect">
              <a:avLst/>
            </a:prstGeom>
            <a:solidFill>
              <a:srgbClr val="6699FF"/>
            </a:solidFill>
            <a:ln w="9525">
              <a:noFill/>
              <a:miter lim="800000"/>
              <a:headEnd/>
              <a:tailEnd/>
            </a:ln>
            <a:effectLst>
              <a:outerShdw dist="53882" dir="2700000" algn="ctr" rotWithShape="0">
                <a:srgbClr val="000000"/>
              </a:outerShdw>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dirty="0">
                <a:latin typeface="Oracle Sans" panose="020B0503020204020204" pitchFamily="34" charset="0"/>
                <a:cs typeface="Oracle Sans" panose="020B0503020204020204" pitchFamily="34" charset="0"/>
              </a:endParaRPr>
            </a:p>
          </p:txBody>
        </p:sp>
        <p:sp>
          <p:nvSpPr>
            <p:cNvPr id="87056" name="Rectangle 16"/>
            <p:cNvSpPr>
              <a:spLocks noChangeArrowheads="1"/>
            </p:cNvSpPr>
            <p:nvPr/>
          </p:nvSpPr>
          <p:spPr bwMode="gray">
            <a:xfrm>
              <a:off x="12151518" y="3271839"/>
              <a:ext cx="1343025" cy="180975"/>
            </a:xfrm>
            <a:prstGeom prst="rect">
              <a:avLst/>
            </a:prstGeom>
            <a:solidFill>
              <a:srgbClr val="FF3300"/>
            </a:solidFill>
            <a:ln w="952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87057" name="Rectangle 17"/>
            <p:cNvSpPr>
              <a:spLocks noChangeArrowheads="1"/>
            </p:cNvSpPr>
            <p:nvPr/>
          </p:nvSpPr>
          <p:spPr bwMode="gray">
            <a:xfrm>
              <a:off x="12151518" y="3271839"/>
              <a:ext cx="142875" cy="180975"/>
            </a:xfrm>
            <a:prstGeom prst="rect">
              <a:avLst/>
            </a:prstGeom>
            <a:solidFill>
              <a:srgbClr val="FFCC00"/>
            </a:solidFill>
            <a:ln w="952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87058" name="Rectangle 18"/>
            <p:cNvSpPr>
              <a:spLocks noChangeArrowheads="1"/>
            </p:cNvSpPr>
            <p:nvPr/>
          </p:nvSpPr>
          <p:spPr bwMode="gray">
            <a:xfrm>
              <a:off x="12444413" y="3271839"/>
              <a:ext cx="142875" cy="180975"/>
            </a:xfrm>
            <a:prstGeom prst="rect">
              <a:avLst/>
            </a:prstGeom>
            <a:solidFill>
              <a:srgbClr val="FFCC00"/>
            </a:solidFill>
            <a:ln w="952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87059" name="Rectangle 19"/>
            <p:cNvSpPr>
              <a:spLocks noChangeArrowheads="1"/>
            </p:cNvSpPr>
            <p:nvPr/>
          </p:nvSpPr>
          <p:spPr bwMode="gray">
            <a:xfrm>
              <a:off x="12744450" y="3271839"/>
              <a:ext cx="142875" cy="180975"/>
            </a:xfrm>
            <a:prstGeom prst="rect">
              <a:avLst/>
            </a:prstGeom>
            <a:solidFill>
              <a:srgbClr val="FFCC00"/>
            </a:solidFill>
            <a:ln w="952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87060" name="Rectangle 20"/>
            <p:cNvSpPr>
              <a:spLocks noChangeArrowheads="1"/>
            </p:cNvSpPr>
            <p:nvPr/>
          </p:nvSpPr>
          <p:spPr bwMode="gray">
            <a:xfrm>
              <a:off x="13044488" y="3271839"/>
              <a:ext cx="142875" cy="180975"/>
            </a:xfrm>
            <a:prstGeom prst="rect">
              <a:avLst/>
            </a:prstGeom>
            <a:solidFill>
              <a:srgbClr val="FFCC00"/>
            </a:solidFill>
            <a:ln w="952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87061" name="Rectangle 21"/>
            <p:cNvSpPr>
              <a:spLocks noChangeArrowheads="1"/>
            </p:cNvSpPr>
            <p:nvPr/>
          </p:nvSpPr>
          <p:spPr bwMode="gray">
            <a:xfrm>
              <a:off x="13351668" y="3271839"/>
              <a:ext cx="142875" cy="180975"/>
            </a:xfrm>
            <a:prstGeom prst="rect">
              <a:avLst/>
            </a:prstGeom>
            <a:solidFill>
              <a:srgbClr val="FFCC00"/>
            </a:solidFill>
            <a:ln w="952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87062" name="Rectangle 22"/>
            <p:cNvSpPr>
              <a:spLocks noChangeArrowheads="1"/>
            </p:cNvSpPr>
            <p:nvPr/>
          </p:nvSpPr>
          <p:spPr bwMode="gray">
            <a:xfrm>
              <a:off x="12151518" y="4090989"/>
              <a:ext cx="1343025" cy="742950"/>
            </a:xfrm>
            <a:prstGeom prst="rect">
              <a:avLst/>
            </a:prstGeom>
            <a:solidFill>
              <a:srgbClr val="00CC00"/>
            </a:solidFill>
            <a:ln w="9525">
              <a:noFill/>
              <a:miter lim="800000"/>
              <a:headEnd/>
              <a:tailEnd/>
            </a:ln>
            <a:effectLst>
              <a:outerShdw dist="53882" dir="2700000" algn="ctr" rotWithShape="0">
                <a:srgbClr val="000000"/>
              </a:outerShdw>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dirty="0">
                <a:latin typeface="Oracle Sans" panose="020B0503020204020204" pitchFamily="34" charset="0"/>
                <a:cs typeface="Oracle Sans" panose="020B0503020204020204" pitchFamily="34" charset="0"/>
              </a:endParaRPr>
            </a:p>
          </p:txBody>
        </p:sp>
        <p:sp>
          <p:nvSpPr>
            <p:cNvPr id="87063" name="Rectangle 23"/>
            <p:cNvSpPr>
              <a:spLocks noChangeArrowheads="1"/>
            </p:cNvSpPr>
            <p:nvPr/>
          </p:nvSpPr>
          <p:spPr bwMode="gray">
            <a:xfrm>
              <a:off x="12258677" y="4198145"/>
              <a:ext cx="1128713" cy="542925"/>
            </a:xfrm>
            <a:prstGeom prst="rect">
              <a:avLst/>
            </a:prstGeom>
            <a:solidFill>
              <a:srgbClr val="669900"/>
            </a:solidFill>
            <a:ln w="952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87064" name="Rectangle 24"/>
            <p:cNvSpPr>
              <a:spLocks noChangeArrowheads="1"/>
            </p:cNvSpPr>
            <p:nvPr/>
          </p:nvSpPr>
          <p:spPr bwMode="gray">
            <a:xfrm>
              <a:off x="12380118" y="4379120"/>
              <a:ext cx="878682" cy="180975"/>
            </a:xfrm>
            <a:prstGeom prst="rect">
              <a:avLst/>
            </a:prstGeom>
            <a:solidFill>
              <a:srgbClr val="FF3300"/>
            </a:solidFill>
            <a:ln w="952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87065" name="Rectangle 25"/>
            <p:cNvSpPr>
              <a:spLocks noChangeArrowheads="1"/>
            </p:cNvSpPr>
            <p:nvPr/>
          </p:nvSpPr>
          <p:spPr bwMode="gray">
            <a:xfrm>
              <a:off x="12380118" y="4379120"/>
              <a:ext cx="142875" cy="180975"/>
            </a:xfrm>
            <a:prstGeom prst="rect">
              <a:avLst/>
            </a:prstGeom>
            <a:solidFill>
              <a:srgbClr val="FFCC00"/>
            </a:solidFill>
            <a:ln w="952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87066" name="Rectangle 26"/>
            <p:cNvSpPr>
              <a:spLocks noChangeArrowheads="1"/>
            </p:cNvSpPr>
            <p:nvPr/>
          </p:nvSpPr>
          <p:spPr bwMode="gray">
            <a:xfrm>
              <a:off x="12673013" y="4379120"/>
              <a:ext cx="142875" cy="180975"/>
            </a:xfrm>
            <a:prstGeom prst="rect">
              <a:avLst/>
            </a:prstGeom>
            <a:solidFill>
              <a:srgbClr val="FFCC00"/>
            </a:solidFill>
            <a:ln w="952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87067" name="Rectangle 27"/>
            <p:cNvSpPr>
              <a:spLocks noChangeArrowheads="1"/>
            </p:cNvSpPr>
            <p:nvPr/>
          </p:nvSpPr>
          <p:spPr bwMode="gray">
            <a:xfrm>
              <a:off x="12973050" y="4379120"/>
              <a:ext cx="142875" cy="180975"/>
            </a:xfrm>
            <a:prstGeom prst="rect">
              <a:avLst/>
            </a:prstGeom>
            <a:solidFill>
              <a:srgbClr val="FFCC00"/>
            </a:solidFill>
            <a:ln w="952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48157" name="Line 28"/>
            <p:cNvSpPr>
              <a:spLocks noChangeShapeType="1"/>
            </p:cNvSpPr>
            <p:nvPr/>
          </p:nvSpPr>
          <p:spPr bwMode="auto">
            <a:xfrm>
              <a:off x="10186990" y="3352802"/>
              <a:ext cx="1947863" cy="0"/>
            </a:xfrm>
            <a:prstGeom prst="line">
              <a:avLst/>
            </a:prstGeom>
            <a:noFill/>
            <a:ln w="28575">
              <a:solidFill>
                <a:schemeClr val="tx1">
                  <a:lumMod val="75000"/>
                </a:schemeClr>
              </a:solidFill>
              <a:round/>
              <a:headEnd/>
              <a:tailEnd type="triangle" w="lg" len="lg"/>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endParaRPr lang="en-US" dirty="0">
                <a:solidFill>
                  <a:schemeClr val="tx1">
                    <a:lumMod val="75000"/>
                  </a:schemeClr>
                </a:solidFill>
                <a:latin typeface="Oracle Sans" panose="020B0503020204020204" pitchFamily="34" charset="0"/>
                <a:cs typeface="Oracle Sans" panose="020B0503020204020204" pitchFamily="34" charset="0"/>
              </a:endParaRPr>
            </a:p>
          </p:txBody>
        </p:sp>
        <p:sp>
          <p:nvSpPr>
            <p:cNvPr id="87069" name="Rectangle 29"/>
            <p:cNvSpPr>
              <a:spLocks noChangeArrowheads="1"/>
            </p:cNvSpPr>
            <p:nvPr/>
          </p:nvSpPr>
          <p:spPr bwMode="gray">
            <a:xfrm>
              <a:off x="12494418" y="5970413"/>
              <a:ext cx="1343025" cy="742950"/>
            </a:xfrm>
            <a:prstGeom prst="rect">
              <a:avLst/>
            </a:prstGeom>
            <a:solidFill>
              <a:srgbClr val="3333FF"/>
            </a:solidFill>
            <a:ln w="9525">
              <a:noFill/>
              <a:miter lim="800000"/>
              <a:headEnd/>
              <a:tailEnd/>
            </a:ln>
            <a:effectLst>
              <a:outerShdw dist="53882" dir="2700000" algn="ctr" rotWithShape="0">
                <a:srgbClr val="000000"/>
              </a:outerShdw>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dirty="0">
                <a:latin typeface="Oracle Sans" panose="020B0503020204020204" pitchFamily="34" charset="0"/>
                <a:cs typeface="Oracle Sans" panose="020B0503020204020204" pitchFamily="34" charset="0"/>
              </a:endParaRPr>
            </a:p>
          </p:txBody>
        </p:sp>
        <p:sp>
          <p:nvSpPr>
            <p:cNvPr id="87070" name="Rectangle 30"/>
            <p:cNvSpPr>
              <a:spLocks noChangeArrowheads="1"/>
            </p:cNvSpPr>
            <p:nvPr/>
          </p:nvSpPr>
          <p:spPr bwMode="gray">
            <a:xfrm>
              <a:off x="12322968" y="6113288"/>
              <a:ext cx="1343025" cy="742950"/>
            </a:xfrm>
            <a:prstGeom prst="rect">
              <a:avLst/>
            </a:prstGeom>
            <a:solidFill>
              <a:srgbClr val="3366FF"/>
            </a:solidFill>
            <a:ln w="9525">
              <a:noFill/>
              <a:miter lim="800000"/>
              <a:headEnd/>
              <a:tailEnd/>
            </a:ln>
            <a:effectLst>
              <a:outerShdw dist="53882" dir="2700000" algn="ctr" rotWithShape="0">
                <a:srgbClr val="000000"/>
              </a:outerShdw>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dirty="0">
                <a:latin typeface="Oracle Sans" panose="020B0503020204020204" pitchFamily="34" charset="0"/>
                <a:cs typeface="Oracle Sans" panose="020B0503020204020204" pitchFamily="34" charset="0"/>
              </a:endParaRPr>
            </a:p>
          </p:txBody>
        </p:sp>
        <p:sp>
          <p:nvSpPr>
            <p:cNvPr id="48160" name="Rectangle 31"/>
            <p:cNvSpPr>
              <a:spLocks noChangeArrowheads="1"/>
            </p:cNvSpPr>
            <p:nvPr/>
          </p:nvSpPr>
          <p:spPr bwMode="auto">
            <a:xfrm>
              <a:off x="13837445" y="5827540"/>
              <a:ext cx="2214563"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0000"/>
                </a:lnSpc>
                <a:defRPr/>
              </a:pPr>
              <a:r>
                <a:rPr lang="en-US" altLang="en-US" sz="2400" dirty="0">
                  <a:solidFill>
                    <a:schemeClr val="tx1">
                      <a:lumMod val="75000"/>
                    </a:schemeClr>
                  </a:solidFill>
                  <a:latin typeface="+mn-lt"/>
                  <a:cs typeface="Oracle Sans" panose="020B0503020204020204" pitchFamily="34" charset="0"/>
                </a:rPr>
                <a:t>Changed</a:t>
              </a:r>
              <a:br>
                <a:rPr lang="en-US" altLang="en-US" sz="2400" dirty="0">
                  <a:solidFill>
                    <a:schemeClr val="tx1">
                      <a:lumMod val="75000"/>
                    </a:schemeClr>
                  </a:solidFill>
                  <a:latin typeface="+mn-lt"/>
                  <a:cs typeface="Oracle Sans" panose="020B0503020204020204" pitchFamily="34" charset="0"/>
                </a:rPr>
              </a:br>
              <a:r>
                <a:rPr lang="en-US" altLang="en-US" sz="2400" dirty="0">
                  <a:solidFill>
                    <a:schemeClr val="tx1">
                      <a:lumMod val="75000"/>
                    </a:schemeClr>
                  </a:solidFill>
                  <a:latin typeface="+mn-lt"/>
                  <a:cs typeface="Oracle Sans" panose="020B0503020204020204" pitchFamily="34" charset="0"/>
                </a:rPr>
                <a:t>and </a:t>
              </a:r>
              <a:r>
                <a:rPr lang="en-US" altLang="en-US" sz="2400" dirty="0">
                  <a:solidFill>
                    <a:srgbClr val="FC0128"/>
                  </a:solidFill>
                  <a:latin typeface="+mn-lt"/>
                  <a:cs typeface="Oracle Sans" panose="020B0503020204020204" pitchFamily="34" charset="0"/>
                </a:rPr>
                <a:t>unchanged data</a:t>
              </a:r>
            </a:p>
          </p:txBody>
        </p:sp>
        <p:sp>
          <p:nvSpPr>
            <p:cNvPr id="48161" name="Rectangle 32"/>
            <p:cNvSpPr>
              <a:spLocks noChangeArrowheads="1"/>
            </p:cNvSpPr>
            <p:nvPr/>
          </p:nvSpPr>
          <p:spPr bwMode="auto">
            <a:xfrm>
              <a:off x="13880306" y="7280101"/>
              <a:ext cx="217170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2400" dirty="0">
                  <a:solidFill>
                    <a:schemeClr val="tx1">
                      <a:lumMod val="75000"/>
                    </a:schemeClr>
                  </a:solidFill>
                  <a:latin typeface="+mn-lt"/>
                  <a:cs typeface="Oracle Sans" panose="020B0503020204020204" pitchFamily="34" charset="0"/>
                </a:rPr>
                <a:t>Before change</a:t>
              </a:r>
              <a:br>
                <a:rPr lang="en-US" altLang="en-US" sz="2400" dirty="0">
                  <a:solidFill>
                    <a:schemeClr val="tx1">
                      <a:lumMod val="75000"/>
                    </a:schemeClr>
                  </a:solidFill>
                  <a:latin typeface="+mn-lt"/>
                  <a:cs typeface="Oracle Sans" panose="020B0503020204020204" pitchFamily="34" charset="0"/>
                </a:rPr>
              </a:br>
              <a:r>
                <a:rPr lang="en-US" altLang="en-US" sz="2400" dirty="0">
                  <a:solidFill>
                    <a:schemeClr val="tx1">
                      <a:lumMod val="75000"/>
                    </a:schemeClr>
                  </a:solidFill>
                  <a:latin typeface="+mn-lt"/>
                  <a:cs typeface="Oracle Sans" panose="020B0503020204020204" pitchFamily="34" charset="0"/>
                </a:rPr>
                <a:t>(“old” data)</a:t>
              </a:r>
            </a:p>
          </p:txBody>
        </p:sp>
        <p:sp>
          <p:nvSpPr>
            <p:cNvPr id="87073" name="Rectangle 33"/>
            <p:cNvSpPr>
              <a:spLocks noChangeArrowheads="1"/>
            </p:cNvSpPr>
            <p:nvPr/>
          </p:nvSpPr>
          <p:spPr bwMode="gray">
            <a:xfrm>
              <a:off x="12351543" y="7563470"/>
              <a:ext cx="1343025" cy="742950"/>
            </a:xfrm>
            <a:prstGeom prst="rect">
              <a:avLst/>
            </a:prstGeom>
            <a:solidFill>
              <a:srgbClr val="339933"/>
            </a:solidFill>
            <a:ln w="9525">
              <a:noFill/>
              <a:miter lim="800000"/>
              <a:headEnd/>
              <a:tailEnd/>
            </a:ln>
            <a:effectLst>
              <a:outerShdw dist="53882" dir="2700000" algn="ctr" rotWithShape="0">
                <a:srgbClr val="000000"/>
              </a:outerShdw>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dirty="0">
                <a:latin typeface="Oracle Sans" panose="020B0503020204020204" pitchFamily="34" charset="0"/>
                <a:cs typeface="Oracle Sans" panose="020B0503020204020204" pitchFamily="34" charset="0"/>
              </a:endParaRPr>
            </a:p>
          </p:txBody>
        </p:sp>
        <p:sp>
          <p:nvSpPr>
            <p:cNvPr id="87074" name="Rectangle 34"/>
            <p:cNvSpPr>
              <a:spLocks noChangeArrowheads="1"/>
            </p:cNvSpPr>
            <p:nvPr/>
          </p:nvSpPr>
          <p:spPr bwMode="gray">
            <a:xfrm>
              <a:off x="12537281" y="7299151"/>
              <a:ext cx="1343025" cy="742950"/>
            </a:xfrm>
            <a:prstGeom prst="rect">
              <a:avLst/>
            </a:prstGeom>
            <a:solidFill>
              <a:srgbClr val="006600"/>
            </a:solidFill>
            <a:ln w="9525">
              <a:noFill/>
              <a:miter lim="800000"/>
              <a:headEnd/>
              <a:tailEnd/>
            </a:ln>
            <a:effectLst>
              <a:outerShdw dist="53882" dir="2700000" algn="ctr" rotWithShape="0">
                <a:srgbClr val="000000"/>
              </a:outerShdw>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dirty="0">
                <a:latin typeface="Oracle Sans" panose="020B0503020204020204" pitchFamily="34" charset="0"/>
                <a:cs typeface="Oracle Sans" panose="020B0503020204020204" pitchFamily="34" charset="0"/>
              </a:endParaRPr>
            </a:p>
          </p:txBody>
        </p:sp>
        <p:sp>
          <p:nvSpPr>
            <p:cNvPr id="87075" name="Line 35"/>
            <p:cNvSpPr>
              <a:spLocks noChangeShapeType="1"/>
            </p:cNvSpPr>
            <p:nvPr/>
          </p:nvSpPr>
          <p:spPr bwMode="gray">
            <a:xfrm>
              <a:off x="12865893" y="6884813"/>
              <a:ext cx="0" cy="628650"/>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87076" name="Rectangle 36"/>
            <p:cNvSpPr>
              <a:spLocks noChangeArrowheads="1"/>
            </p:cNvSpPr>
            <p:nvPr/>
          </p:nvSpPr>
          <p:spPr bwMode="auto">
            <a:xfrm>
              <a:off x="2107406" y="1975148"/>
              <a:ext cx="2157413" cy="504825"/>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altLang="en-US" sz="2400" dirty="0">
                  <a:latin typeface="+mn-lt"/>
                  <a:cs typeface="Oracle Sans" panose="020B0503020204020204" pitchFamily="34" charset="0"/>
                </a:rPr>
                <a:t>User A</a:t>
              </a:r>
            </a:p>
          </p:txBody>
        </p:sp>
        <p:sp>
          <p:nvSpPr>
            <p:cNvPr id="87077" name="Rectangle 37"/>
            <p:cNvSpPr>
              <a:spLocks noChangeArrowheads="1"/>
            </p:cNvSpPr>
            <p:nvPr/>
          </p:nvSpPr>
          <p:spPr bwMode="auto">
            <a:xfrm>
              <a:off x="2107406" y="7575376"/>
              <a:ext cx="2157413" cy="504825"/>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altLang="en-US" sz="2400" dirty="0">
                  <a:latin typeface="+mn-lt"/>
                  <a:cs typeface="Oracle Sans" panose="020B0503020204020204" pitchFamily="34" charset="0"/>
                </a:rPr>
                <a:t>User B</a:t>
              </a:r>
            </a:p>
          </p:txBody>
        </p:sp>
        <p:sp>
          <p:nvSpPr>
            <p:cNvPr id="48167" name="Rectangle 38"/>
            <p:cNvSpPr>
              <a:spLocks noChangeArrowheads="1"/>
            </p:cNvSpPr>
            <p:nvPr/>
          </p:nvSpPr>
          <p:spPr bwMode="auto">
            <a:xfrm>
              <a:off x="10013156" y="6463333"/>
              <a:ext cx="238125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2400" dirty="0">
                  <a:solidFill>
                    <a:schemeClr val="bg1"/>
                  </a:solidFill>
                  <a:latin typeface="+mn-lt"/>
                  <a:cs typeface="Oracle Sans" panose="020B0503020204020204" pitchFamily="34" charset="0"/>
                </a:rPr>
                <a:t>Read-</a:t>
              </a:r>
              <a:br>
                <a:rPr lang="en-US" altLang="en-US" sz="2400" dirty="0">
                  <a:solidFill>
                    <a:schemeClr val="bg1"/>
                  </a:solidFill>
                  <a:latin typeface="+mn-lt"/>
                  <a:cs typeface="Oracle Sans" panose="020B0503020204020204" pitchFamily="34" charset="0"/>
                </a:rPr>
              </a:br>
              <a:r>
                <a:rPr lang="en-US" altLang="en-US" sz="2400" dirty="0">
                  <a:solidFill>
                    <a:schemeClr val="bg1"/>
                  </a:solidFill>
                  <a:latin typeface="+mn-lt"/>
                  <a:cs typeface="Oracle Sans" panose="020B0503020204020204" pitchFamily="34" charset="0"/>
                </a:rPr>
                <a:t>consistent</a:t>
              </a:r>
              <a:br>
                <a:rPr lang="en-US" altLang="en-US" sz="2400" dirty="0">
                  <a:solidFill>
                    <a:schemeClr val="bg1"/>
                  </a:solidFill>
                  <a:latin typeface="+mn-lt"/>
                  <a:cs typeface="Oracle Sans" panose="020B0503020204020204" pitchFamily="34" charset="0"/>
                </a:rPr>
              </a:br>
              <a:r>
                <a:rPr lang="en-US" altLang="en-US" sz="2400" dirty="0">
                  <a:solidFill>
                    <a:schemeClr val="bg1"/>
                  </a:solidFill>
                  <a:latin typeface="+mn-lt"/>
                  <a:cs typeface="Oracle Sans" panose="020B0503020204020204" pitchFamily="34" charset="0"/>
                </a:rPr>
                <a:t>image</a:t>
              </a:r>
            </a:p>
          </p:txBody>
        </p:sp>
        <p:sp>
          <p:nvSpPr>
            <p:cNvPr id="48168" name="Line 39"/>
            <p:cNvSpPr>
              <a:spLocks noChangeShapeType="1"/>
            </p:cNvSpPr>
            <p:nvPr/>
          </p:nvSpPr>
          <p:spPr bwMode="auto">
            <a:xfrm flipH="1">
              <a:off x="11337131" y="6641926"/>
              <a:ext cx="914400" cy="0"/>
            </a:xfrm>
            <a:prstGeom prst="line">
              <a:avLst/>
            </a:prstGeom>
            <a:noFill/>
            <a:ln w="28575">
              <a:solidFill>
                <a:schemeClr val="tx1">
                  <a:lumMod val="75000"/>
                </a:schemeClr>
              </a:solidFill>
              <a:round/>
              <a:headEnd/>
              <a:tailEnd type="triangle" w="lg" len="lg"/>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endParaRPr lang="en-US" dirty="0">
                <a:solidFill>
                  <a:schemeClr val="tx1">
                    <a:lumMod val="75000"/>
                  </a:schemeClr>
                </a:solidFill>
                <a:latin typeface="Oracle Sans" panose="020B0503020204020204" pitchFamily="34" charset="0"/>
                <a:cs typeface="Oracle Sans" panose="020B0503020204020204" pitchFamily="34" charset="0"/>
              </a:endParaRPr>
            </a:p>
          </p:txBody>
        </p:sp>
        <p:sp>
          <p:nvSpPr>
            <p:cNvPr id="48169" name="Line 40"/>
            <p:cNvSpPr>
              <a:spLocks noChangeShapeType="1"/>
            </p:cNvSpPr>
            <p:nvPr/>
          </p:nvSpPr>
          <p:spPr bwMode="auto">
            <a:xfrm flipH="1">
              <a:off x="11337133" y="7742063"/>
              <a:ext cx="900113" cy="0"/>
            </a:xfrm>
            <a:prstGeom prst="line">
              <a:avLst/>
            </a:prstGeom>
            <a:noFill/>
            <a:ln w="28575">
              <a:solidFill>
                <a:schemeClr val="tx1">
                  <a:lumMod val="75000"/>
                </a:schemeClr>
              </a:solidFill>
              <a:round/>
              <a:headEnd/>
              <a:tailEnd type="triangle" w="lg" len="lg"/>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endParaRPr lang="en-US" dirty="0">
                <a:solidFill>
                  <a:schemeClr val="tx1">
                    <a:lumMod val="75000"/>
                  </a:schemeClr>
                </a:solidFill>
                <a:latin typeface="Oracle Sans" panose="020B0503020204020204" pitchFamily="34" charset="0"/>
                <a:cs typeface="Oracle Sans" panose="020B0503020204020204" pitchFamily="34" charset="0"/>
              </a:endParaRPr>
            </a:p>
          </p:txBody>
        </p:sp>
        <p:sp>
          <p:nvSpPr>
            <p:cNvPr id="48170" name="Line 41"/>
            <p:cNvSpPr>
              <a:spLocks noChangeShapeType="1"/>
            </p:cNvSpPr>
            <p:nvPr/>
          </p:nvSpPr>
          <p:spPr bwMode="auto">
            <a:xfrm>
              <a:off x="9024935" y="6451426"/>
              <a:ext cx="759620" cy="0"/>
            </a:xfrm>
            <a:prstGeom prst="line">
              <a:avLst/>
            </a:prstGeom>
            <a:noFill/>
            <a:ln w="28575">
              <a:solidFill>
                <a:schemeClr val="tx1">
                  <a:lumMod val="75000"/>
                </a:schemeClr>
              </a:solidFill>
              <a:round/>
              <a:headEnd/>
              <a:tailEnd type="triangle" w="lg" len="lg"/>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endParaRPr lang="en-US" dirty="0">
                <a:solidFill>
                  <a:schemeClr val="tx1">
                    <a:lumMod val="75000"/>
                  </a:schemeClr>
                </a:solidFill>
                <a:latin typeface="Oracle Sans" panose="020B0503020204020204" pitchFamily="34" charset="0"/>
                <a:cs typeface="Oracle Sans" panose="020B0503020204020204" pitchFamily="34" charset="0"/>
              </a:endParaRPr>
            </a:p>
          </p:txBody>
        </p:sp>
        <p:sp>
          <p:nvSpPr>
            <p:cNvPr id="87082" name="Rectangle 44"/>
            <p:cNvSpPr>
              <a:spLocks noChangeArrowheads="1"/>
            </p:cNvSpPr>
            <p:nvPr/>
          </p:nvSpPr>
          <p:spPr bwMode="gray">
            <a:xfrm>
              <a:off x="12151518" y="6256163"/>
              <a:ext cx="1343025" cy="742950"/>
            </a:xfrm>
            <a:prstGeom prst="rect">
              <a:avLst/>
            </a:prstGeom>
            <a:solidFill>
              <a:srgbClr val="6699FF"/>
            </a:solidFill>
            <a:ln w="9525">
              <a:noFill/>
              <a:miter lim="800000"/>
              <a:headEnd/>
              <a:tailEnd/>
            </a:ln>
            <a:effectLst>
              <a:outerShdw dist="53882" dir="2700000" algn="ctr" rotWithShape="0">
                <a:srgbClr val="000000"/>
              </a:outerShdw>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dirty="0">
                <a:latin typeface="Oracle Sans" panose="020B0503020204020204" pitchFamily="34" charset="0"/>
                <a:cs typeface="Oracle Sans" panose="020B0503020204020204" pitchFamily="34" charset="0"/>
              </a:endParaRPr>
            </a:p>
          </p:txBody>
        </p:sp>
        <p:sp>
          <p:nvSpPr>
            <p:cNvPr id="87083" name="Rectangle 45"/>
            <p:cNvSpPr>
              <a:spLocks noChangeArrowheads="1"/>
            </p:cNvSpPr>
            <p:nvPr/>
          </p:nvSpPr>
          <p:spPr bwMode="gray">
            <a:xfrm>
              <a:off x="12151518" y="6544295"/>
              <a:ext cx="1343025" cy="180975"/>
            </a:xfrm>
            <a:prstGeom prst="rect">
              <a:avLst/>
            </a:prstGeom>
            <a:solidFill>
              <a:srgbClr val="FF3300"/>
            </a:solidFill>
            <a:ln w="952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87084" name="Rectangle 46"/>
            <p:cNvSpPr>
              <a:spLocks noChangeArrowheads="1"/>
            </p:cNvSpPr>
            <p:nvPr/>
          </p:nvSpPr>
          <p:spPr bwMode="gray">
            <a:xfrm>
              <a:off x="12151518" y="6544295"/>
              <a:ext cx="142875" cy="180975"/>
            </a:xfrm>
            <a:prstGeom prst="rect">
              <a:avLst/>
            </a:prstGeom>
            <a:solidFill>
              <a:srgbClr val="FFCC00"/>
            </a:solidFill>
            <a:ln w="952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87085" name="Rectangle 47"/>
            <p:cNvSpPr>
              <a:spLocks noChangeArrowheads="1"/>
            </p:cNvSpPr>
            <p:nvPr/>
          </p:nvSpPr>
          <p:spPr bwMode="gray">
            <a:xfrm>
              <a:off x="12444413" y="6544295"/>
              <a:ext cx="142875" cy="180975"/>
            </a:xfrm>
            <a:prstGeom prst="rect">
              <a:avLst/>
            </a:prstGeom>
            <a:solidFill>
              <a:srgbClr val="FFCC00"/>
            </a:solidFill>
            <a:ln w="952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87086" name="Rectangle 48"/>
            <p:cNvSpPr>
              <a:spLocks noChangeArrowheads="1"/>
            </p:cNvSpPr>
            <p:nvPr/>
          </p:nvSpPr>
          <p:spPr bwMode="gray">
            <a:xfrm>
              <a:off x="12744450" y="6544295"/>
              <a:ext cx="142875" cy="180975"/>
            </a:xfrm>
            <a:prstGeom prst="rect">
              <a:avLst/>
            </a:prstGeom>
            <a:solidFill>
              <a:srgbClr val="FFCC00"/>
            </a:solidFill>
            <a:ln w="952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87087" name="Rectangle 49"/>
            <p:cNvSpPr>
              <a:spLocks noChangeArrowheads="1"/>
            </p:cNvSpPr>
            <p:nvPr/>
          </p:nvSpPr>
          <p:spPr bwMode="gray">
            <a:xfrm>
              <a:off x="13044488" y="6544295"/>
              <a:ext cx="142875" cy="180975"/>
            </a:xfrm>
            <a:prstGeom prst="rect">
              <a:avLst/>
            </a:prstGeom>
            <a:solidFill>
              <a:srgbClr val="FFCC00"/>
            </a:solidFill>
            <a:ln w="952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87088" name="Rectangle 50"/>
            <p:cNvSpPr>
              <a:spLocks noChangeArrowheads="1"/>
            </p:cNvSpPr>
            <p:nvPr/>
          </p:nvSpPr>
          <p:spPr bwMode="gray">
            <a:xfrm>
              <a:off x="13351668" y="6544295"/>
              <a:ext cx="142875" cy="180975"/>
            </a:xfrm>
            <a:prstGeom prst="rect">
              <a:avLst/>
            </a:prstGeom>
            <a:solidFill>
              <a:srgbClr val="FFCC00"/>
            </a:solidFill>
            <a:ln w="952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87089" name="Rectangle 51"/>
            <p:cNvSpPr>
              <a:spLocks noChangeArrowheads="1"/>
            </p:cNvSpPr>
            <p:nvPr/>
          </p:nvSpPr>
          <p:spPr bwMode="gray">
            <a:xfrm>
              <a:off x="12151518" y="7363445"/>
              <a:ext cx="1343025" cy="742950"/>
            </a:xfrm>
            <a:prstGeom prst="rect">
              <a:avLst/>
            </a:prstGeom>
            <a:solidFill>
              <a:srgbClr val="00CC00"/>
            </a:solidFill>
            <a:ln w="9525">
              <a:noFill/>
              <a:miter lim="800000"/>
              <a:headEnd/>
              <a:tailEnd/>
            </a:ln>
            <a:effectLst>
              <a:outerShdw dist="53882" dir="2700000" algn="ctr" rotWithShape="0">
                <a:srgbClr val="000000"/>
              </a:outerShdw>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dirty="0">
                <a:latin typeface="Oracle Sans" panose="020B0503020204020204" pitchFamily="34" charset="0"/>
                <a:cs typeface="Oracle Sans" panose="020B0503020204020204" pitchFamily="34" charset="0"/>
              </a:endParaRPr>
            </a:p>
          </p:txBody>
        </p:sp>
        <p:sp>
          <p:nvSpPr>
            <p:cNvPr id="87090" name="Rectangle 52"/>
            <p:cNvSpPr>
              <a:spLocks noChangeArrowheads="1"/>
            </p:cNvSpPr>
            <p:nvPr/>
          </p:nvSpPr>
          <p:spPr bwMode="gray">
            <a:xfrm>
              <a:off x="12258677" y="7470601"/>
              <a:ext cx="1128713" cy="542925"/>
            </a:xfrm>
            <a:prstGeom prst="rect">
              <a:avLst/>
            </a:prstGeom>
            <a:solidFill>
              <a:srgbClr val="669900"/>
            </a:solidFill>
            <a:ln w="952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87091" name="Rectangle 53"/>
            <p:cNvSpPr>
              <a:spLocks noChangeArrowheads="1"/>
            </p:cNvSpPr>
            <p:nvPr/>
          </p:nvSpPr>
          <p:spPr bwMode="gray">
            <a:xfrm>
              <a:off x="12380118" y="7651576"/>
              <a:ext cx="878682" cy="180975"/>
            </a:xfrm>
            <a:prstGeom prst="rect">
              <a:avLst/>
            </a:prstGeom>
            <a:solidFill>
              <a:srgbClr val="FF3300"/>
            </a:solidFill>
            <a:ln w="952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87092" name="Rectangle 54"/>
            <p:cNvSpPr>
              <a:spLocks noChangeArrowheads="1"/>
            </p:cNvSpPr>
            <p:nvPr/>
          </p:nvSpPr>
          <p:spPr bwMode="gray">
            <a:xfrm>
              <a:off x="12380118" y="7651576"/>
              <a:ext cx="142875" cy="180975"/>
            </a:xfrm>
            <a:prstGeom prst="rect">
              <a:avLst/>
            </a:prstGeom>
            <a:solidFill>
              <a:srgbClr val="FFCC00"/>
            </a:solidFill>
            <a:ln w="952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87093" name="Rectangle 55"/>
            <p:cNvSpPr>
              <a:spLocks noChangeArrowheads="1"/>
            </p:cNvSpPr>
            <p:nvPr/>
          </p:nvSpPr>
          <p:spPr bwMode="gray">
            <a:xfrm>
              <a:off x="12673013" y="7651576"/>
              <a:ext cx="142875" cy="180975"/>
            </a:xfrm>
            <a:prstGeom prst="rect">
              <a:avLst/>
            </a:prstGeom>
            <a:solidFill>
              <a:srgbClr val="FFCC00"/>
            </a:solidFill>
            <a:ln w="952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87094" name="Rectangle 56"/>
            <p:cNvSpPr>
              <a:spLocks noChangeArrowheads="1"/>
            </p:cNvSpPr>
            <p:nvPr/>
          </p:nvSpPr>
          <p:spPr bwMode="gray">
            <a:xfrm>
              <a:off x="12973050" y="7651576"/>
              <a:ext cx="142875" cy="180975"/>
            </a:xfrm>
            <a:prstGeom prst="rect">
              <a:avLst/>
            </a:prstGeom>
            <a:solidFill>
              <a:srgbClr val="FFCC00"/>
            </a:solidFill>
            <a:ln w="952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87096" name="Picture 2"/>
            <p:cNvPicPr>
              <a:picLocks noChangeAspect="1"/>
            </p:cNvPicPr>
            <p:nvPr/>
          </p:nvPicPr>
          <p:blipFill>
            <a:blip r:embed="rId4" cstate="print"/>
            <a:srcRect/>
            <a:stretch>
              <a:fillRect/>
            </a:stretch>
          </p:blipFill>
          <p:spPr bwMode="auto">
            <a:xfrm>
              <a:off x="2395537" y="5948983"/>
              <a:ext cx="1581150" cy="1674018"/>
            </a:xfrm>
            <a:prstGeom prst="rect">
              <a:avLst/>
            </a:prstGeom>
            <a:noFill/>
            <a:ln w="9525">
              <a:noFill/>
              <a:miter lim="800000"/>
              <a:headEnd/>
              <a:tailEnd/>
            </a:ln>
          </p:spPr>
        </p:pic>
        <p:pic>
          <p:nvPicPr>
            <p:cNvPr id="57" name="Picture 56" descr="cnt2554143.png"/>
            <p:cNvPicPr>
              <a:picLocks noChangeAspect="1"/>
            </p:cNvPicPr>
            <p:nvPr/>
          </p:nvPicPr>
          <p:blipFill>
            <a:blip r:embed="rId5" cstate="print"/>
            <a:stretch>
              <a:fillRect/>
            </a:stretch>
          </p:blipFill>
          <p:spPr>
            <a:xfrm>
              <a:off x="2374582" y="2464595"/>
              <a:ext cx="1623060" cy="1714500"/>
            </a:xfrm>
            <a:prstGeom prst="rect">
              <a:avLst/>
            </a:prstGeom>
          </p:spPr>
        </p:pic>
      </p:grpSp>
    </p:spTree>
    <p:custDataLst>
      <p:tags r:id="rId1"/>
    </p:custDataLst>
    <p:extLst>
      <p:ext uri="{BB962C8B-B14F-4D97-AF65-F5344CB8AC3E}">
        <p14:creationId xmlns:p14="http://schemas.microsoft.com/office/powerpoint/2010/main" val="3428619525"/>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2720637" y="6655668"/>
            <a:ext cx="5567363" cy="2500313"/>
            <a:chOff x="5410200" y="4297363"/>
            <a:chExt cx="3711575" cy="1666875"/>
          </a:xfrm>
        </p:grpSpPr>
        <p:sp>
          <p:nvSpPr>
            <p:cNvPr id="6" name="Rectangle 5"/>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 name="Oval 6"/>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8"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4" name="Rectangle 1028"/>
          <p:cNvSpPr txBox="1">
            <a:spLocks noChangeArrowheads="1"/>
          </p:cNvSpPr>
          <p:nvPr/>
        </p:nvSpPr>
        <p:spPr bwMode="auto">
          <a:xfrm>
            <a:off x="3200400" y="659607"/>
            <a:ext cx="11877675" cy="1314450"/>
          </a:xfrm>
          <a:prstGeom prst="rect">
            <a:avLst/>
          </a:prstGeom>
          <a:noFill/>
          <a:ln w="9525">
            <a:noFill/>
            <a:miter lim="800000"/>
            <a:headEnd/>
            <a:tailEnd/>
          </a:ln>
        </p:spPr>
        <p:txBody>
          <a:bodyPr lIns="19050" tIns="19050" rIns="19050" bIns="1905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buClr>
                <a:srgbClr val="000000"/>
              </a:buClr>
              <a:defRPr/>
            </a:pPr>
            <a:endParaRPr lang="en-US" sz="3900" b="1" kern="0" dirty="0">
              <a:latin typeface="+mj-lt"/>
              <a:ea typeface="+mj-ea"/>
              <a:cs typeface="Oracle Sans" panose="020B0503020204020204" pitchFamily="34" charset="0"/>
            </a:endParaRPr>
          </a:p>
        </p:txBody>
      </p:sp>
      <p:sp>
        <p:nvSpPr>
          <p:cNvPr id="89091" name="Title 7"/>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89092" name="Content Placeholder 9"/>
          <p:cNvSpPr>
            <a:spLocks noGrp="1"/>
          </p:cNvSpPr>
          <p:nvPr>
            <p:ph idx="1"/>
          </p:nvPr>
        </p:nvSpPr>
        <p:spPr>
          <a:xfrm>
            <a:off x="933451" y="2272710"/>
            <a:ext cx="16421100" cy="63095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Adding new rows in a table</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INSERT</a:t>
            </a:r>
            <a:r>
              <a:rPr lang="en-US" altLang="en-US" dirty="0">
                <a:solidFill>
                  <a:schemeClr val="tx1">
                    <a:lumMod val="50000"/>
                    <a:lumOff val="50000"/>
                  </a:schemeClr>
                </a:solidFill>
                <a:latin typeface="+mn-lt"/>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Changing data in a table</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UPDATE</a:t>
            </a:r>
            <a:r>
              <a:rPr lang="en-US" altLang="en-US" dirty="0">
                <a:solidFill>
                  <a:schemeClr val="tx1">
                    <a:lumMod val="50000"/>
                    <a:lumOff val="50000"/>
                  </a:schemeClr>
                </a:solidFill>
                <a:latin typeface="+mn-lt"/>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Removing rows from a table:</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DELETE</a:t>
            </a:r>
            <a:r>
              <a:rPr lang="en-US" altLang="en-US" dirty="0">
                <a:solidFill>
                  <a:schemeClr val="tx1">
                    <a:lumMod val="50000"/>
                    <a:lumOff val="50000"/>
                  </a:schemeClr>
                </a:solidFill>
                <a:latin typeface="+mn-lt"/>
                <a:cs typeface="Oracle Sans" panose="020B0503020204020204" pitchFamily="34" charset="0"/>
              </a:rPr>
              <a:t> statement</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TRUNCATE</a:t>
            </a:r>
            <a:r>
              <a:rPr lang="en-US" altLang="en-US" dirty="0">
                <a:solidFill>
                  <a:schemeClr val="tx1">
                    <a:lumMod val="50000"/>
                    <a:lumOff val="50000"/>
                  </a:schemeClr>
                </a:solidFill>
                <a:latin typeface="+mn-lt"/>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Database transaction control using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COMMIT, ROLLBACK,</a:t>
            </a:r>
            <a:r>
              <a:rPr lang="en-US" altLang="en-US" dirty="0">
                <a:solidFill>
                  <a:schemeClr val="tx1">
                    <a:lumMod val="50000"/>
                    <a:lumOff val="50000"/>
                  </a:schemeClr>
                </a:solidFill>
                <a:latin typeface="+mn-lt"/>
                <a:cs typeface="Oracle Sans" panose="020B0503020204020204" pitchFamily="34" charset="0"/>
              </a:rPr>
              <a:t> and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SAVEPOINT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Read consistency</a:t>
            </a:r>
          </a:p>
          <a:p>
            <a:pPr lvl="1"/>
            <a:r>
              <a:rPr lang="en-US" altLang="en-US" dirty="0">
                <a:latin typeface="+mn-lt"/>
                <a:cs typeface="Oracle Sans" panose="020B0503020204020204" pitchFamily="34" charset="0"/>
              </a:rPr>
              <a:t>Manual Data Locking</a:t>
            </a:r>
          </a:p>
          <a:p>
            <a:pPr lvl="2"/>
            <a:r>
              <a:rPr lang="en-US" altLang="en-US" dirty="0">
                <a:latin typeface="Courier New" panose="02070309020205020404" pitchFamily="49" charset="0"/>
                <a:cs typeface="Courier New" panose="02070309020205020404" pitchFamily="49" charset="0"/>
              </a:rPr>
              <a:t>FOR UPDATE</a:t>
            </a:r>
            <a:r>
              <a:rPr lang="en-US" altLang="en-US" dirty="0">
                <a:latin typeface="+mn-lt"/>
                <a:cs typeface="Oracle Sans" panose="020B0503020204020204" pitchFamily="34" charset="0"/>
              </a:rPr>
              <a:t> clause in a </a:t>
            </a:r>
            <a:r>
              <a:rPr lang="en-US" altLang="en-US" dirty="0">
                <a:latin typeface="Courier New" panose="02070309020205020404" pitchFamily="49" charset="0"/>
                <a:cs typeface="Courier New" panose="02070309020205020404" pitchFamily="49" charset="0"/>
              </a:rPr>
              <a:t>SELECT</a:t>
            </a:r>
            <a:r>
              <a:rPr lang="en-US" altLang="en-US" dirty="0">
                <a:latin typeface="+mn-lt"/>
                <a:cs typeface="Oracle Sans" panose="020B0503020204020204" pitchFamily="34" charset="0"/>
              </a:rPr>
              <a:t> statement</a:t>
            </a:r>
          </a:p>
          <a:p>
            <a:pPr lvl="2"/>
            <a:r>
              <a:rPr lang="en-US" altLang="en-US" dirty="0">
                <a:latin typeface="Courier New" panose="02070309020205020404" pitchFamily="49" charset="0"/>
                <a:cs typeface="Courier New" panose="02070309020205020404" pitchFamily="49" charset="0"/>
              </a:rPr>
              <a:t>LOCK TABLE</a:t>
            </a:r>
            <a:r>
              <a:rPr lang="en-US" altLang="en-US" dirty="0">
                <a:latin typeface="+mn-lt"/>
                <a:cs typeface="Oracle Sans" panose="020B0503020204020204" pitchFamily="34" charset="0"/>
              </a:rPr>
              <a:t> statement</a:t>
            </a:r>
          </a:p>
        </p:txBody>
      </p:sp>
    </p:spTree>
    <p:custDataLst>
      <p:tags r:id="rId1"/>
    </p:custDataLst>
    <p:extLst>
      <p:ext uri="{BB962C8B-B14F-4D97-AF65-F5344CB8AC3E}">
        <p14:creationId xmlns:p14="http://schemas.microsoft.com/office/powerpoint/2010/main" val="337178544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FOR UPDATE </a:t>
            </a:r>
            <a:r>
              <a:rPr lang="en-US" altLang="en-US" dirty="0">
                <a:latin typeface="+mj-lt"/>
                <a:cs typeface="Oracle Sans" panose="020B0503020204020204" pitchFamily="34" charset="0"/>
              </a:rPr>
              <a:t>Clause in a </a:t>
            </a:r>
            <a:r>
              <a:rPr lang="en-US" altLang="en-US" dirty="0">
                <a:latin typeface="Courier New" panose="02070309020205020404" pitchFamily="49" charset="0"/>
                <a:cs typeface="Courier New" panose="02070309020205020404" pitchFamily="49" charset="0"/>
              </a:rPr>
              <a:t>SELECT</a:t>
            </a:r>
            <a:r>
              <a:rPr lang="en-US" altLang="en-US" dirty="0">
                <a:latin typeface="+mj-lt"/>
                <a:cs typeface="Oracle Sans" panose="020B0503020204020204" pitchFamily="34" charset="0"/>
              </a:rPr>
              <a:t> Statement</a:t>
            </a:r>
          </a:p>
        </p:txBody>
      </p:sp>
      <p:sp>
        <p:nvSpPr>
          <p:cNvPr id="91139" name="Rectangle 58"/>
          <p:cNvSpPr>
            <a:spLocks noGrp="1" noChangeArrowheads="1"/>
          </p:cNvSpPr>
          <p:nvPr>
            <p:ph idx="1"/>
          </p:nvPr>
        </p:nvSpPr>
        <p:spPr>
          <a:xfrm>
            <a:off x="933451" y="2272710"/>
            <a:ext cx="16421100" cy="566783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Locks the rows in the </a:t>
            </a:r>
            <a:r>
              <a:rPr lang="en-US" altLang="en-US" dirty="0">
                <a:latin typeface="Courier New" panose="02070309020205020404" pitchFamily="49" charset="0"/>
                <a:cs typeface="Courier New" panose="02070309020205020404" pitchFamily="49" charset="0"/>
              </a:rPr>
              <a:t>EMPLOYEES</a:t>
            </a:r>
            <a:r>
              <a:rPr lang="en-US" altLang="en-US" dirty="0">
                <a:latin typeface="+mn-lt"/>
                <a:cs typeface="Oracle Sans" panose="020B0503020204020204" pitchFamily="34" charset="0"/>
              </a:rPr>
              <a:t> table where </a:t>
            </a:r>
            <a:r>
              <a:rPr lang="en-US" altLang="en-US" dirty="0">
                <a:latin typeface="Courier New" panose="02070309020205020404" pitchFamily="49" charset="0"/>
                <a:cs typeface="Courier New" panose="02070309020205020404" pitchFamily="49" charset="0"/>
              </a:rPr>
              <a:t>job_id</a:t>
            </a:r>
            <a:r>
              <a:rPr lang="en-US" altLang="en-US" dirty="0">
                <a:latin typeface="+mn-lt"/>
                <a:cs typeface="Courier New" panose="02070309020205020404" pitchFamily="49" charset="0"/>
              </a:rPr>
              <a:t> </a:t>
            </a:r>
            <a:r>
              <a:rPr lang="en-US" altLang="en-US" dirty="0">
                <a:latin typeface="+mn-lt"/>
                <a:cs typeface="Oracle Sans" panose="020B0503020204020204" pitchFamily="34" charset="0"/>
              </a:rPr>
              <a:t>is </a:t>
            </a:r>
            <a:r>
              <a:rPr lang="en-US" altLang="en-US" dirty="0">
                <a:latin typeface="Courier New" panose="02070309020205020404" pitchFamily="49" charset="0"/>
                <a:cs typeface="Courier New" panose="02070309020205020404" pitchFamily="49" charset="0"/>
              </a:rPr>
              <a:t>SA_REP.</a:t>
            </a:r>
          </a:p>
          <a:p>
            <a:pPr lvl="1">
              <a:spcBef>
                <a:spcPts val="23000"/>
              </a:spcBef>
            </a:pPr>
            <a:r>
              <a:rPr lang="en-US" altLang="en-US" dirty="0">
                <a:latin typeface="+mn-lt"/>
                <a:cs typeface="Oracle Sans" panose="020B0503020204020204" pitchFamily="34" charset="0"/>
              </a:rPr>
              <a:t>Lock is released only when you issue a </a:t>
            </a:r>
            <a:r>
              <a:rPr lang="en-US" altLang="en-US" dirty="0">
                <a:latin typeface="Courier New" panose="02070309020205020404" pitchFamily="49" charset="0"/>
                <a:cs typeface="Courier New" panose="02070309020205020404" pitchFamily="49" charset="0"/>
              </a:rPr>
              <a:t>ROLLBACK</a:t>
            </a:r>
            <a:r>
              <a:rPr lang="en-US" altLang="en-US" dirty="0">
                <a:latin typeface="+mn-lt"/>
                <a:cs typeface="Oracle Sans" panose="020B0503020204020204" pitchFamily="34" charset="0"/>
              </a:rPr>
              <a:t> or a </a:t>
            </a:r>
            <a:r>
              <a:rPr lang="en-US" altLang="en-US" dirty="0">
                <a:latin typeface="Courier New" panose="02070309020205020404" pitchFamily="49" charset="0"/>
                <a:cs typeface="Courier New" panose="02070309020205020404" pitchFamily="49" charset="0"/>
              </a:rPr>
              <a:t>COMMIT.</a:t>
            </a:r>
          </a:p>
          <a:p>
            <a:pPr lvl="1"/>
            <a:r>
              <a:rPr lang="en-US" altLang="en-US" dirty="0">
                <a:latin typeface="+mn-lt"/>
                <a:cs typeface="Oracle Sans" panose="020B0503020204020204" pitchFamily="34" charset="0"/>
              </a:rPr>
              <a:t>If the </a:t>
            </a:r>
            <a:r>
              <a:rPr lang="en-US" altLang="en-US" dirty="0">
                <a:latin typeface="Courier New" panose="02070309020205020404" pitchFamily="49" charset="0"/>
                <a:cs typeface="Courier New" panose="02070309020205020404" pitchFamily="49" charset="0"/>
              </a:rPr>
              <a:t>SELECT</a:t>
            </a:r>
            <a:r>
              <a:rPr lang="en-US" altLang="en-US" dirty="0">
                <a:latin typeface="+mn-lt"/>
                <a:cs typeface="Oracle Sans" panose="020B0503020204020204" pitchFamily="34" charset="0"/>
              </a:rPr>
              <a:t> statement attempts to lock a row that is locked by another user, the database waits until the row is available, and then returns the results of the </a:t>
            </a:r>
            <a:r>
              <a:rPr lang="en-US" altLang="en-US" dirty="0">
                <a:latin typeface="Courier New" panose="02070309020205020404" pitchFamily="49" charset="0"/>
                <a:cs typeface="Courier New" panose="02070309020205020404" pitchFamily="49" charset="0"/>
              </a:rPr>
              <a:t>SELECT </a:t>
            </a:r>
            <a:r>
              <a:rPr lang="en-US" altLang="en-US" dirty="0">
                <a:latin typeface="+mn-lt"/>
                <a:cs typeface="Oracle Sans" panose="020B0503020204020204" pitchFamily="34" charset="0"/>
              </a:rPr>
              <a:t>statement.</a:t>
            </a:r>
          </a:p>
        </p:txBody>
      </p:sp>
      <p:sp>
        <p:nvSpPr>
          <p:cNvPr id="5" name="Content Placeholder 2"/>
          <p:cNvSpPr txBox="1">
            <a:spLocks/>
          </p:cNvSpPr>
          <p:nvPr/>
        </p:nvSpPr>
        <p:spPr bwMode="gray">
          <a:xfrm>
            <a:off x="1600200" y="3199284"/>
            <a:ext cx="9997314" cy="213875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buSzPct val="100000"/>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employee_id, salary, commission_pct, job_id</a:t>
            </a:r>
          </a:p>
          <a:p>
            <a:pPr eaLnBrk="1" hangingPunct="1">
              <a:buSzPct val="100000"/>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  </a:t>
            </a:r>
          </a:p>
          <a:p>
            <a:pPr eaLnBrk="1" hangingPunct="1">
              <a:buSzPct val="100000"/>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job_id = 'SA_REP'</a:t>
            </a:r>
          </a:p>
          <a:p>
            <a:pPr eaLnBrk="1" hangingPunct="1">
              <a:buSzPct val="100000"/>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FOR UPDATE </a:t>
            </a:r>
          </a:p>
          <a:p>
            <a:pPr eaLnBrk="1" hangingPunct="1">
              <a:buSzPct val="100000"/>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ORDER BY employee_id;</a:t>
            </a:r>
          </a:p>
        </p:txBody>
      </p:sp>
    </p:spTree>
    <p:custDataLst>
      <p:tags r:id="rId1"/>
    </p:custDataLst>
    <p:extLst>
      <p:ext uri="{BB962C8B-B14F-4D97-AF65-F5344CB8AC3E}">
        <p14:creationId xmlns:p14="http://schemas.microsoft.com/office/powerpoint/2010/main" val="2831957883"/>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FOR UPDATE </a:t>
            </a:r>
            <a:r>
              <a:rPr lang="en-US" altLang="en-US" dirty="0">
                <a:latin typeface="+mj-lt"/>
                <a:cs typeface="Oracle Sans" panose="020B0503020204020204" pitchFamily="34" charset="0"/>
              </a:rPr>
              <a:t>Clause: Examples</a:t>
            </a:r>
          </a:p>
        </p:txBody>
      </p:sp>
      <p:sp>
        <p:nvSpPr>
          <p:cNvPr id="93187" name="Content Placeholder 2"/>
          <p:cNvSpPr>
            <a:spLocks noGrp="1"/>
          </p:cNvSpPr>
          <p:nvPr>
            <p:ph idx="1"/>
          </p:nvPr>
        </p:nvSpPr>
        <p:spPr>
          <a:xfrm>
            <a:off x="933451" y="2272710"/>
            <a:ext cx="16421100" cy="56391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You can use the </a:t>
            </a:r>
            <a:r>
              <a:rPr lang="en-US" altLang="en-US" dirty="0">
                <a:latin typeface="Courier New" panose="02070309020205020404" pitchFamily="49" charset="0"/>
                <a:cs typeface="Courier New" panose="02070309020205020404" pitchFamily="49" charset="0"/>
              </a:rPr>
              <a:t>FOR UPDATE</a:t>
            </a:r>
            <a:r>
              <a:rPr lang="en-US" altLang="en-US" dirty="0">
                <a:latin typeface="+mn-lt"/>
                <a:cs typeface="Courier New" panose="02070309020205020404" pitchFamily="49" charset="0"/>
              </a:rPr>
              <a:t> </a:t>
            </a:r>
            <a:r>
              <a:rPr lang="en-US" altLang="en-US" dirty="0">
                <a:latin typeface="+mn-lt"/>
                <a:cs typeface="Oracle Sans" panose="020B0503020204020204" pitchFamily="34" charset="0"/>
              </a:rPr>
              <a:t>clause in a </a:t>
            </a:r>
            <a:r>
              <a:rPr lang="en-US" altLang="en-US" dirty="0">
                <a:latin typeface="Courier New" panose="02070309020205020404" pitchFamily="49" charset="0"/>
                <a:cs typeface="Courier New" panose="02070309020205020404" pitchFamily="49" charset="0"/>
              </a:rPr>
              <a:t>SELECT</a:t>
            </a:r>
            <a:r>
              <a:rPr lang="en-US" altLang="en-US" dirty="0">
                <a:latin typeface="+mn-lt"/>
                <a:cs typeface="Oracle Sans" panose="020B0503020204020204" pitchFamily="34" charset="0"/>
              </a:rPr>
              <a:t> statement against multiple tables. </a:t>
            </a:r>
          </a:p>
          <a:p>
            <a:pPr lvl="1">
              <a:spcBef>
                <a:spcPts val="27000"/>
              </a:spcBef>
            </a:pPr>
            <a:r>
              <a:rPr lang="en-US" altLang="en-US" dirty="0">
                <a:latin typeface="+mn-lt"/>
                <a:cs typeface="Oracle Sans" panose="020B0503020204020204" pitchFamily="34" charset="0"/>
              </a:rPr>
              <a:t>Rows from both the </a:t>
            </a:r>
            <a:r>
              <a:rPr lang="en-US" altLang="en-US" dirty="0">
                <a:latin typeface="Courier New" panose="02070309020205020404" pitchFamily="49" charset="0"/>
                <a:cs typeface="Courier New" panose="02070309020205020404" pitchFamily="49" charset="0"/>
              </a:rPr>
              <a:t>EMPLOYEES</a:t>
            </a:r>
            <a:r>
              <a:rPr lang="en-US" altLang="en-US" dirty="0">
                <a:latin typeface="+mn-lt"/>
                <a:cs typeface="Oracle Sans" panose="020B0503020204020204" pitchFamily="34" charset="0"/>
              </a:rPr>
              <a:t> and </a:t>
            </a:r>
            <a:r>
              <a:rPr lang="en-US" altLang="en-US" dirty="0">
                <a:latin typeface="Courier New" panose="02070309020205020404" pitchFamily="49" charset="0"/>
                <a:cs typeface="Courier New" panose="02070309020205020404" pitchFamily="49" charset="0"/>
              </a:rPr>
              <a:t>DEPARTMENTS</a:t>
            </a:r>
            <a:r>
              <a:rPr lang="en-US" altLang="en-US" dirty="0">
                <a:latin typeface="+mn-lt"/>
                <a:cs typeface="Oracle Sans" panose="020B0503020204020204" pitchFamily="34" charset="0"/>
              </a:rPr>
              <a:t> tables are locked.</a:t>
            </a:r>
          </a:p>
          <a:p>
            <a:pPr lvl="1"/>
            <a:r>
              <a:rPr lang="en-US" altLang="en-US" dirty="0">
                <a:latin typeface="+mn-lt"/>
                <a:cs typeface="Oracle Sans" panose="020B0503020204020204" pitchFamily="34" charset="0"/>
              </a:rPr>
              <a:t>Use </a:t>
            </a:r>
            <a:r>
              <a:rPr lang="en-US" altLang="en-US" dirty="0">
                <a:latin typeface="Courier New" panose="02070309020205020404" pitchFamily="49" charset="0"/>
                <a:cs typeface="Courier New" panose="02070309020205020404" pitchFamily="49" charset="0"/>
              </a:rPr>
              <a:t>FOR UPDATE OF</a:t>
            </a:r>
            <a:r>
              <a:rPr lang="en-US" altLang="en-US" dirty="0">
                <a:latin typeface="+mn-lt"/>
                <a:cs typeface="Oracle Sans" panose="020B0503020204020204" pitchFamily="34" charset="0"/>
              </a:rPr>
              <a:t> </a:t>
            </a:r>
            <a:r>
              <a:rPr lang="en-US" altLang="en-US" i="1" dirty="0">
                <a:latin typeface="Courier New" panose="02070309020205020404" pitchFamily="49" charset="0"/>
                <a:cs typeface="Courier New" panose="02070309020205020404" pitchFamily="49" charset="0"/>
              </a:rPr>
              <a:t>column_name</a:t>
            </a:r>
            <a:r>
              <a:rPr lang="en-US" altLang="en-US" dirty="0">
                <a:latin typeface="+mn-lt"/>
                <a:cs typeface="Oracle Sans" panose="020B0503020204020204" pitchFamily="34" charset="0"/>
              </a:rPr>
              <a:t> to qualify the column that you intend to change; then only the rows from that specific table are locked.</a:t>
            </a:r>
          </a:p>
        </p:txBody>
      </p:sp>
      <p:sp>
        <p:nvSpPr>
          <p:cNvPr id="5" name="Content Placeholder 2"/>
          <p:cNvSpPr txBox="1">
            <a:spLocks/>
          </p:cNvSpPr>
          <p:nvPr/>
        </p:nvSpPr>
        <p:spPr bwMode="gray">
          <a:xfrm>
            <a:off x="1600200" y="3095303"/>
            <a:ext cx="9997314" cy="298430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buSzPct val="100000"/>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e.employee_id, e.salary, e.commission_pct </a:t>
            </a:r>
          </a:p>
          <a:p>
            <a:pPr eaLnBrk="1" hangingPunct="1">
              <a:buSzPct val="100000"/>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 e JOIN departments d </a:t>
            </a:r>
          </a:p>
          <a:p>
            <a:pPr eaLnBrk="1" hangingPunct="1">
              <a:buSzPct val="100000"/>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USING (department_id) </a:t>
            </a:r>
          </a:p>
          <a:p>
            <a:pPr eaLnBrk="1" hangingPunct="1">
              <a:buSzPct val="100000"/>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job_id = 'ST_CLERK'</a:t>
            </a:r>
          </a:p>
          <a:p>
            <a:pPr eaLnBrk="1" hangingPunct="1">
              <a:buSzPct val="100000"/>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AND location_id = 1500 </a:t>
            </a:r>
          </a:p>
          <a:p>
            <a:pPr eaLnBrk="1" hangingPunct="1">
              <a:buSzPct val="100000"/>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FOR UPDATE </a:t>
            </a:r>
          </a:p>
          <a:p>
            <a:pPr eaLnBrk="1" hangingPunct="1">
              <a:buSzPct val="100000"/>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ORDER BY e.employee_id; </a:t>
            </a:r>
          </a:p>
        </p:txBody>
      </p:sp>
    </p:spTree>
    <p:custDataLst>
      <p:tags r:id="rId1"/>
    </p:custDataLst>
    <p:extLst>
      <p:ext uri="{BB962C8B-B14F-4D97-AF65-F5344CB8AC3E}">
        <p14:creationId xmlns:p14="http://schemas.microsoft.com/office/powerpoint/2010/main" val="10204984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smtClean="0">
                <a:latin typeface="Courier New" panose="02070309020205020404" pitchFamily="49" charset="0"/>
                <a:cs typeface="Courier New" panose="02070309020205020404" pitchFamily="49" charset="0"/>
              </a:rPr>
              <a:t>LOCK </a:t>
            </a:r>
            <a:r>
              <a:rPr lang="en-US" dirty="0">
                <a:latin typeface="Courier New" panose="02070309020205020404" pitchFamily="49" charset="0"/>
                <a:cs typeface="Courier New" panose="02070309020205020404" pitchFamily="49" charset="0"/>
              </a:rPr>
              <a:t>TABLE</a:t>
            </a:r>
            <a:r>
              <a:rPr lang="en-US" dirty="0">
                <a:latin typeface="+mj-lt"/>
                <a:cs typeface="Oracle Sans" panose="020B0503020204020204" pitchFamily="34" charset="0"/>
              </a:rPr>
              <a:t> Statement</a:t>
            </a:r>
          </a:p>
        </p:txBody>
      </p:sp>
      <p:sp>
        <p:nvSpPr>
          <p:cNvPr id="3" name="Content Placeholder 2"/>
          <p:cNvSpPr>
            <a:spLocks noGrp="1"/>
          </p:cNvSpPr>
          <p:nvPr>
            <p:ph idx="1"/>
          </p:nvPr>
        </p:nvSpPr>
        <p:spPr>
          <a:xfrm>
            <a:off x="933451" y="2272710"/>
            <a:ext cx="16421100" cy="16624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dirty="0">
                <a:latin typeface="+mn-lt"/>
                <a:cs typeface="Oracle Sans" panose="020B0503020204020204" pitchFamily="34" charset="0"/>
              </a:rPr>
              <a:t>Use the </a:t>
            </a:r>
            <a:r>
              <a:rPr lang="en-US" dirty="0">
                <a:latin typeface="Courier New" panose="02070309020205020404" pitchFamily="49" charset="0"/>
                <a:cs typeface="Courier New" panose="02070309020205020404" pitchFamily="49" charset="0"/>
              </a:rPr>
              <a:t>LOCK TABLE</a:t>
            </a:r>
            <a:r>
              <a:rPr lang="en-US" dirty="0">
                <a:latin typeface="+mn-lt"/>
                <a:cs typeface="Oracle Sans" panose="020B0503020204020204" pitchFamily="34" charset="0"/>
              </a:rPr>
              <a:t> statement to lock one or more tables in a specified mode.</a:t>
            </a:r>
          </a:p>
          <a:p>
            <a:pPr lvl="1"/>
            <a:r>
              <a:rPr lang="en-US" dirty="0">
                <a:latin typeface="+mn-lt"/>
                <a:cs typeface="Oracle Sans" panose="020B0503020204020204" pitchFamily="34" charset="0"/>
              </a:rPr>
              <a:t>This manually overrides automatic locking.</a:t>
            </a:r>
          </a:p>
          <a:p>
            <a:pPr lvl="1"/>
            <a:r>
              <a:rPr lang="en-US" dirty="0">
                <a:latin typeface="+mn-lt"/>
                <a:cs typeface="Oracle Sans" panose="020B0503020204020204" pitchFamily="34" charset="0"/>
              </a:rPr>
              <a:t>Tables are locked until you </a:t>
            </a:r>
            <a:r>
              <a:rPr lang="en-US" dirty="0">
                <a:latin typeface="Courier New" panose="02070309020205020404" pitchFamily="49" charset="0"/>
                <a:cs typeface="Courier New" panose="02070309020205020404" pitchFamily="49" charset="0"/>
              </a:rPr>
              <a:t>COMMIT</a:t>
            </a:r>
            <a:r>
              <a:rPr lang="en-US" dirty="0">
                <a:latin typeface="+mn-lt"/>
                <a:cs typeface="Oracle Sans" panose="020B0503020204020204" pitchFamily="34" charset="0"/>
              </a:rPr>
              <a:t> or </a:t>
            </a:r>
            <a:r>
              <a:rPr lang="en-US" dirty="0">
                <a:latin typeface="Courier New" panose="02070309020205020404" pitchFamily="49" charset="0"/>
                <a:cs typeface="Courier New" panose="02070309020205020404" pitchFamily="49" charset="0"/>
              </a:rPr>
              <a:t>ROLLBACK.</a:t>
            </a:r>
          </a:p>
        </p:txBody>
      </p:sp>
      <p:sp>
        <p:nvSpPr>
          <p:cNvPr id="6" name="Content Placeholder 2"/>
          <p:cNvSpPr txBox="1">
            <a:spLocks/>
          </p:cNvSpPr>
          <p:nvPr/>
        </p:nvSpPr>
        <p:spPr bwMode="gray">
          <a:xfrm>
            <a:off x="1799184" y="4511635"/>
            <a:ext cx="12096750" cy="17408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LOCK TABLE table_name</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IN [ROW SHARE/ROW EXCLUSIVE/SHARE UPDATE/SHARE/</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SHARE ROW EXCLUSIVE/ EXCLUSIVE] MODE</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[NOWAIT];</a:t>
            </a:r>
          </a:p>
          <a:p>
            <a:pPr eaLnBrk="1" hangingPunct="1">
              <a:defRPr/>
            </a:pP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p:txBody>
      </p:sp>
      <p:grpSp>
        <p:nvGrpSpPr>
          <p:cNvPr id="8" name="Group 7">
            <a:extLst>
              <a:ext uri="{FF2B5EF4-FFF2-40B4-BE49-F238E27FC236}">
                <a16:creationId xmlns:a16="http://schemas.microsoft.com/office/drawing/2014/main" xmlns="" id="{0EA8B7C5-DB2E-424B-A5DD-2F229F9CEE98}"/>
              </a:ext>
            </a:extLst>
          </p:cNvPr>
          <p:cNvGrpSpPr/>
          <p:nvPr/>
        </p:nvGrpSpPr>
        <p:grpSpPr>
          <a:xfrm>
            <a:off x="12720637" y="6007596"/>
            <a:ext cx="5567363" cy="3135302"/>
            <a:chOff x="12458699" y="6172201"/>
            <a:chExt cx="5567363" cy="3135302"/>
          </a:xfrm>
        </p:grpSpPr>
        <p:sp>
          <p:nvSpPr>
            <p:cNvPr id="20" name="Rectangle 19"/>
            <p:cNvSpPr/>
            <p:nvPr/>
          </p:nvSpPr>
          <p:spPr bwMode="auto">
            <a:xfrm rot="16200000" flipV="1">
              <a:off x="14103923" y="4959086"/>
              <a:ext cx="2276916"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21" name="Oval 20"/>
            <p:cNvSpPr>
              <a:spLocks noChangeAspect="1"/>
            </p:cNvSpPr>
            <p:nvPr/>
          </p:nvSpPr>
          <p:spPr bwMode="auto">
            <a:xfrm>
              <a:off x="13847234" y="6172201"/>
              <a:ext cx="3138488" cy="3135302"/>
            </a:xfrm>
            <a:prstGeom prst="ellipse">
              <a:avLst/>
            </a:prstGeom>
            <a:solidFill>
              <a:schemeClr val="bg1"/>
            </a:solidFill>
            <a:ln w="50800" cap="flat" cmpd="sng" algn="ctr">
              <a:solidFill>
                <a:srgbClr val="FFFFCC"/>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14293" y="6604310"/>
              <a:ext cx="2204367" cy="2243138"/>
            </a:xfrm>
            <a:prstGeom prst="rect">
              <a:avLst/>
            </a:prstGeom>
          </p:spPr>
        </p:pic>
        <p:pic>
          <p:nvPicPr>
            <p:cNvPr id="4" name="Picture 3" descr="cnt204941.gif"/>
            <p:cNvPicPr>
              <a:picLocks noChangeAspect="1"/>
            </p:cNvPicPr>
            <p:nvPr/>
          </p:nvPicPr>
          <p:blipFill>
            <a:blip r:embed="rId5" cstate="print"/>
            <a:stretch>
              <a:fillRect/>
            </a:stretch>
          </p:blipFill>
          <p:spPr>
            <a:xfrm>
              <a:off x="15459938" y="7315286"/>
              <a:ext cx="487097" cy="849128"/>
            </a:xfrm>
            <a:prstGeom prst="rect">
              <a:avLst/>
            </a:prstGeom>
          </p:spPr>
        </p:pic>
      </p:grpSp>
    </p:spTree>
    <p:custDataLst>
      <p:tags r:id="rId1"/>
    </p:custDataLst>
    <p:extLst>
      <p:ext uri="{BB962C8B-B14F-4D97-AF65-F5344CB8AC3E}">
        <p14:creationId xmlns:p14="http://schemas.microsoft.com/office/powerpoint/2010/main" val="14073629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Summary</a:t>
            </a:r>
          </a:p>
        </p:txBody>
      </p:sp>
      <p:sp>
        <p:nvSpPr>
          <p:cNvPr id="98307" name="Rectangle 33"/>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In this lesson, you should have learned how to use the following statements:</a:t>
            </a:r>
          </a:p>
        </p:txBody>
      </p:sp>
      <p:graphicFrame>
        <p:nvGraphicFramePr>
          <p:cNvPr id="3" name="Table 2"/>
          <p:cNvGraphicFramePr>
            <a:graphicFrameLocks noGrp="1"/>
          </p:cNvGraphicFramePr>
          <p:nvPr>
            <p:extLst>
              <p:ext uri="{D42A27DB-BD31-4B8C-83A1-F6EECF244321}">
                <p14:modId xmlns:p14="http://schemas.microsoft.com/office/powerpoint/2010/main" val="2579581694"/>
              </p:ext>
            </p:extLst>
          </p:nvPr>
        </p:nvGraphicFramePr>
        <p:xfrm>
          <a:off x="1143001" y="3321858"/>
          <a:ext cx="11772902" cy="5318760"/>
        </p:xfrm>
        <a:graphic>
          <a:graphicData uri="http://schemas.openxmlformats.org/drawingml/2006/table">
            <a:tbl>
              <a:tblPr firstRow="1" firstCol="1" bandRow="1">
                <a:tableStyleId>{5FD0F851-EC5A-4D38-B0AD-8093EC10F338}</a:tableStyleId>
              </a:tblPr>
              <a:tblGrid>
                <a:gridCol w="4800602">
                  <a:extLst>
                    <a:ext uri="{9D8B030D-6E8A-4147-A177-3AD203B41FA5}">
                      <a16:colId xmlns:a16="http://schemas.microsoft.com/office/drawing/2014/main" xmlns="" val="20000"/>
                    </a:ext>
                  </a:extLst>
                </a:gridCol>
                <a:gridCol w="6972300">
                  <a:extLst>
                    <a:ext uri="{9D8B030D-6E8A-4147-A177-3AD203B41FA5}">
                      <a16:colId xmlns:a16="http://schemas.microsoft.com/office/drawing/2014/main" xmlns="" val="20001"/>
                    </a:ext>
                  </a:extLst>
                </a:gridCol>
              </a:tblGrid>
              <a:tr h="556260">
                <a:tc>
                  <a:txBody>
                    <a:bodyPr/>
                    <a:lstStyle/>
                    <a:p>
                      <a:r>
                        <a:rPr lang="en-US" altLang="en-US" sz="2700" b="1" dirty="0">
                          <a:solidFill>
                            <a:srgbClr val="000000"/>
                          </a:solidFill>
                          <a:latin typeface="+mn-lt"/>
                        </a:rPr>
                        <a:t>Function</a:t>
                      </a:r>
                      <a:endParaRPr lang="en-US" sz="3600" dirty="0">
                        <a:solidFill>
                          <a:srgbClr val="000000"/>
                        </a:solidFill>
                        <a:latin typeface="+mn-lt"/>
                      </a:endParaRPr>
                    </a:p>
                  </a:txBody>
                  <a:tcPr marL="137160" marR="137160" marT="68580" marB="68580"/>
                </a:tc>
                <a:tc>
                  <a:txBody>
                    <a:bodyPr/>
                    <a:lstStyle/>
                    <a:p>
                      <a:r>
                        <a:rPr lang="en-US" altLang="en-US" sz="2700" b="1" dirty="0">
                          <a:solidFill>
                            <a:srgbClr val="000000"/>
                          </a:solidFill>
                          <a:latin typeface="+mn-lt"/>
                        </a:rPr>
                        <a:t>Description</a:t>
                      </a:r>
                      <a:endParaRPr lang="en-US" sz="3600" dirty="0">
                        <a:solidFill>
                          <a:srgbClr val="000000"/>
                        </a:solidFill>
                        <a:latin typeface="+mn-lt"/>
                      </a:endParaRPr>
                    </a:p>
                  </a:txBody>
                  <a:tcPr marL="137160" marR="137160" marT="68580" marB="68580"/>
                </a:tc>
                <a:extLst>
                  <a:ext uri="{0D108BD9-81ED-4DB2-BD59-A6C34878D82A}">
                    <a16:rowId xmlns:a16="http://schemas.microsoft.com/office/drawing/2014/main" xmlns="" val="10000"/>
                  </a:ext>
                </a:extLst>
              </a:tr>
              <a:tr h="556260">
                <a:tc>
                  <a:txBody>
                    <a:bodyPr/>
                    <a:lstStyle/>
                    <a:p>
                      <a:r>
                        <a:rPr lang="en-US" altLang="en-US" sz="2400" b="0" dirty="0">
                          <a:solidFill>
                            <a:srgbClr val="000000"/>
                          </a:solidFill>
                          <a:latin typeface="Courier New" panose="02070309020205020404" pitchFamily="49" charset="0"/>
                          <a:cs typeface="Courier New" panose="02070309020205020404" pitchFamily="49" charset="0"/>
                        </a:rPr>
                        <a:t>INSERT</a:t>
                      </a:r>
                      <a:endParaRPr lang="en-US" sz="2400" b="0" dirty="0">
                        <a:solidFill>
                          <a:srgbClr val="000000"/>
                        </a:solidFill>
                        <a:latin typeface="Courier New" panose="02070309020205020404" pitchFamily="49" charset="0"/>
                        <a:cs typeface="Courier New" panose="02070309020205020404" pitchFamily="49" charset="0"/>
                      </a:endParaRPr>
                    </a:p>
                  </a:txBody>
                  <a:tcPr marL="137160" marR="137160" marT="68580" marB="68580">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latin typeface="+mn-lt"/>
                        </a:rPr>
                        <a:t>Adds a new row to the table</a:t>
                      </a:r>
                    </a:p>
                  </a:txBody>
                  <a:tcPr marL="137160" marR="137160" marT="68580" marB="68580">
                    <a:solidFill>
                      <a:schemeClr val="accent4">
                        <a:lumMod val="20000"/>
                        <a:lumOff val="80000"/>
                      </a:schemeClr>
                    </a:solidFill>
                  </a:tcPr>
                </a:tc>
                <a:extLst>
                  <a:ext uri="{0D108BD9-81ED-4DB2-BD59-A6C34878D82A}">
                    <a16:rowId xmlns:a16="http://schemas.microsoft.com/office/drawing/2014/main" xmlns="" val="10001"/>
                  </a:ext>
                </a:extLst>
              </a:tr>
              <a:tr h="556260">
                <a:tc>
                  <a:txBody>
                    <a:bodyPr/>
                    <a:lstStyle/>
                    <a:p>
                      <a:r>
                        <a:rPr lang="en-US" altLang="en-US" sz="2400" b="0" dirty="0">
                          <a:solidFill>
                            <a:srgbClr val="000000"/>
                          </a:solidFill>
                          <a:latin typeface="Courier New" panose="02070309020205020404" pitchFamily="49" charset="0"/>
                          <a:cs typeface="Courier New" panose="02070309020205020404" pitchFamily="49" charset="0"/>
                        </a:rPr>
                        <a:t>UPDATE</a:t>
                      </a:r>
                      <a:endParaRPr lang="en-US" sz="2400" b="0" dirty="0">
                        <a:solidFill>
                          <a:srgbClr val="000000"/>
                        </a:solidFill>
                        <a:latin typeface="Courier New" panose="02070309020205020404" pitchFamily="49" charset="0"/>
                        <a:cs typeface="Courier New" panose="02070309020205020404" pitchFamily="49" charset="0"/>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latin typeface="+mn-lt"/>
                        </a:rPr>
                        <a:t>Modifies existing rows in the table</a:t>
                      </a:r>
                    </a:p>
                  </a:txBody>
                  <a:tcPr marL="137160" marR="137160" marT="68580" marB="68580"/>
                </a:tc>
                <a:extLst>
                  <a:ext uri="{0D108BD9-81ED-4DB2-BD59-A6C34878D82A}">
                    <a16:rowId xmlns:a16="http://schemas.microsoft.com/office/drawing/2014/main" xmlns="" val="10002"/>
                  </a:ext>
                </a:extLst>
              </a:tr>
              <a:tr h="556260">
                <a:tc>
                  <a:txBody>
                    <a:bodyPr/>
                    <a:lstStyle/>
                    <a:p>
                      <a:r>
                        <a:rPr lang="en-US" altLang="en-US" sz="2400" b="0" dirty="0">
                          <a:solidFill>
                            <a:srgbClr val="000000"/>
                          </a:solidFill>
                          <a:latin typeface="Courier New" panose="02070309020205020404" pitchFamily="49" charset="0"/>
                          <a:cs typeface="Courier New" panose="02070309020205020404" pitchFamily="49" charset="0"/>
                        </a:rPr>
                        <a:t>DELETE</a:t>
                      </a:r>
                      <a:endParaRPr lang="en-US" sz="2400" b="0" dirty="0">
                        <a:solidFill>
                          <a:srgbClr val="000000"/>
                        </a:solidFill>
                        <a:latin typeface="Courier New" panose="02070309020205020404" pitchFamily="49" charset="0"/>
                        <a:cs typeface="Courier New" panose="02070309020205020404" pitchFamily="49" charset="0"/>
                      </a:endParaRPr>
                    </a:p>
                  </a:txBody>
                  <a:tcPr marL="137160" marR="137160" marT="68580" marB="68580">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latin typeface="+mn-lt"/>
                        </a:rPr>
                        <a:t>Removes existing rows from the table</a:t>
                      </a:r>
                    </a:p>
                  </a:txBody>
                  <a:tcPr marL="137160" marR="137160" marT="68580" marB="68580">
                    <a:solidFill>
                      <a:schemeClr val="accent4">
                        <a:lumMod val="20000"/>
                        <a:lumOff val="80000"/>
                      </a:schemeClr>
                    </a:solidFill>
                  </a:tcPr>
                </a:tc>
                <a:extLst>
                  <a:ext uri="{0D108BD9-81ED-4DB2-BD59-A6C34878D82A}">
                    <a16:rowId xmlns:a16="http://schemas.microsoft.com/office/drawing/2014/main" xmlns="" val="10003"/>
                  </a:ext>
                </a:extLst>
              </a:tr>
              <a:tr h="556260">
                <a:tc>
                  <a:txBody>
                    <a:bodyPr/>
                    <a:lstStyle/>
                    <a:p>
                      <a:r>
                        <a:rPr lang="en-US" altLang="en-US" sz="2400" b="0" dirty="0">
                          <a:solidFill>
                            <a:srgbClr val="000000"/>
                          </a:solidFill>
                          <a:latin typeface="Courier New" panose="02070309020205020404" pitchFamily="49" charset="0"/>
                          <a:cs typeface="Courier New" panose="02070309020205020404" pitchFamily="49" charset="0"/>
                        </a:rPr>
                        <a:t>TRUNCATE</a:t>
                      </a:r>
                      <a:endParaRPr lang="en-US" sz="2400" b="0" dirty="0">
                        <a:solidFill>
                          <a:srgbClr val="000000"/>
                        </a:solidFill>
                        <a:latin typeface="Courier New" panose="02070309020205020404" pitchFamily="49" charset="0"/>
                        <a:cs typeface="Courier New" panose="02070309020205020404" pitchFamily="49" charset="0"/>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latin typeface="+mn-lt"/>
                        </a:rPr>
                        <a:t>Removes all rows from a table</a:t>
                      </a:r>
                    </a:p>
                  </a:txBody>
                  <a:tcPr marL="137160" marR="137160" marT="68580" marB="68580"/>
                </a:tc>
                <a:extLst>
                  <a:ext uri="{0D108BD9-81ED-4DB2-BD59-A6C34878D82A}">
                    <a16:rowId xmlns:a16="http://schemas.microsoft.com/office/drawing/2014/main" xmlns="" val="10004"/>
                  </a:ext>
                </a:extLst>
              </a:tr>
              <a:tr h="556260">
                <a:tc>
                  <a:txBody>
                    <a:bodyPr/>
                    <a:lstStyle/>
                    <a:p>
                      <a:r>
                        <a:rPr lang="en-US" altLang="en-US" sz="2400" b="0" dirty="0">
                          <a:solidFill>
                            <a:srgbClr val="000000"/>
                          </a:solidFill>
                          <a:latin typeface="Courier New" panose="02070309020205020404" pitchFamily="49" charset="0"/>
                          <a:cs typeface="Courier New" panose="02070309020205020404" pitchFamily="49" charset="0"/>
                        </a:rPr>
                        <a:t>COMMIT</a:t>
                      </a:r>
                      <a:endParaRPr lang="en-US" sz="2400" b="0" dirty="0">
                        <a:solidFill>
                          <a:srgbClr val="000000"/>
                        </a:solidFill>
                        <a:latin typeface="Courier New" panose="02070309020205020404" pitchFamily="49" charset="0"/>
                        <a:cs typeface="Courier New" panose="02070309020205020404" pitchFamily="49" charset="0"/>
                      </a:endParaRPr>
                    </a:p>
                  </a:txBody>
                  <a:tcPr marL="137160" marR="137160" marT="68580" marB="68580">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latin typeface="+mn-lt"/>
                        </a:rPr>
                        <a:t>Makes all pending changes permanent</a:t>
                      </a:r>
                    </a:p>
                  </a:txBody>
                  <a:tcPr marL="137160" marR="137160" marT="68580" marB="68580">
                    <a:solidFill>
                      <a:schemeClr val="accent4">
                        <a:lumMod val="20000"/>
                        <a:lumOff val="80000"/>
                      </a:schemeClr>
                    </a:solidFill>
                  </a:tcPr>
                </a:tc>
                <a:extLst>
                  <a:ext uri="{0D108BD9-81ED-4DB2-BD59-A6C34878D82A}">
                    <a16:rowId xmlns:a16="http://schemas.microsoft.com/office/drawing/2014/main" xmlns="" val="10005"/>
                  </a:ext>
                </a:extLst>
              </a:tr>
              <a:tr h="556260">
                <a:tc>
                  <a:txBody>
                    <a:bodyPr/>
                    <a:lstStyle/>
                    <a:p>
                      <a:r>
                        <a:rPr lang="en-US" altLang="en-US" sz="2400" b="0" dirty="0">
                          <a:solidFill>
                            <a:srgbClr val="000000"/>
                          </a:solidFill>
                          <a:latin typeface="Courier New" panose="02070309020205020404" pitchFamily="49" charset="0"/>
                          <a:cs typeface="Courier New" panose="02070309020205020404" pitchFamily="49" charset="0"/>
                        </a:rPr>
                        <a:t>SAVEPOINT</a:t>
                      </a:r>
                      <a:endParaRPr lang="en-US" sz="2400" b="0" dirty="0">
                        <a:solidFill>
                          <a:srgbClr val="000000"/>
                        </a:solidFill>
                        <a:latin typeface="Courier New" panose="02070309020205020404" pitchFamily="49" charset="0"/>
                        <a:cs typeface="Courier New" panose="02070309020205020404" pitchFamily="49" charset="0"/>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latin typeface="+mn-lt"/>
                        </a:rPr>
                        <a:t>Is used to roll back to the savepoint marker</a:t>
                      </a:r>
                    </a:p>
                  </a:txBody>
                  <a:tcPr marL="137160" marR="137160" marT="68580" marB="68580"/>
                </a:tc>
                <a:extLst>
                  <a:ext uri="{0D108BD9-81ED-4DB2-BD59-A6C34878D82A}">
                    <a16:rowId xmlns:a16="http://schemas.microsoft.com/office/drawing/2014/main" xmlns="" val="10006"/>
                  </a:ext>
                </a:extLst>
              </a:tr>
              <a:tr h="556260">
                <a:tc>
                  <a:txBody>
                    <a:bodyPr/>
                    <a:lstStyle/>
                    <a:p>
                      <a:r>
                        <a:rPr lang="en-US" altLang="en-US" sz="2400" b="0" dirty="0">
                          <a:solidFill>
                            <a:srgbClr val="000000"/>
                          </a:solidFill>
                          <a:latin typeface="Courier New" panose="02070309020205020404" pitchFamily="49" charset="0"/>
                          <a:cs typeface="Courier New" panose="02070309020205020404" pitchFamily="49" charset="0"/>
                        </a:rPr>
                        <a:t>ROLLBACK</a:t>
                      </a:r>
                      <a:endParaRPr lang="en-US" sz="2400" b="0" dirty="0">
                        <a:solidFill>
                          <a:srgbClr val="000000"/>
                        </a:solidFill>
                        <a:latin typeface="Courier New" panose="02070309020205020404" pitchFamily="49" charset="0"/>
                        <a:cs typeface="Courier New" panose="02070309020205020404" pitchFamily="49" charset="0"/>
                      </a:endParaRPr>
                    </a:p>
                  </a:txBody>
                  <a:tcPr marL="137160" marR="137160" marT="68580" marB="68580">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latin typeface="+mn-lt"/>
                        </a:rPr>
                        <a:t>Discards all pending data changes</a:t>
                      </a:r>
                    </a:p>
                  </a:txBody>
                  <a:tcPr marL="137160" marR="137160" marT="68580" marB="68580">
                    <a:solidFill>
                      <a:schemeClr val="accent4">
                        <a:lumMod val="20000"/>
                        <a:lumOff val="80000"/>
                      </a:schemeClr>
                    </a:solidFill>
                  </a:tcPr>
                </a:tc>
                <a:extLst>
                  <a:ext uri="{0D108BD9-81ED-4DB2-BD59-A6C34878D82A}">
                    <a16:rowId xmlns:a16="http://schemas.microsoft.com/office/drawing/2014/main" xmlns="" val="10007"/>
                  </a:ext>
                </a:extLst>
              </a:tr>
              <a:tr h="86868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400" b="0" dirty="0">
                          <a:solidFill>
                            <a:srgbClr val="000000"/>
                          </a:solidFill>
                          <a:latin typeface="Courier New" panose="02070309020205020404" pitchFamily="49" charset="0"/>
                          <a:cs typeface="Courier New" panose="02070309020205020404" pitchFamily="49" charset="0"/>
                        </a:rPr>
                        <a:t>FOR UPDATE</a:t>
                      </a:r>
                      <a:r>
                        <a:rPr lang="en-US" sz="2400" b="0" dirty="0">
                          <a:solidFill>
                            <a:srgbClr val="000000"/>
                          </a:solidFill>
                          <a:latin typeface="+mn-lt"/>
                        </a:rPr>
                        <a:t> clause in </a:t>
                      </a:r>
                      <a:r>
                        <a:rPr lang="en-US" sz="2400" b="0" dirty="0">
                          <a:solidFill>
                            <a:srgbClr val="000000"/>
                          </a:solidFill>
                          <a:latin typeface="Courier New" panose="02070309020205020404" pitchFamily="49" charset="0"/>
                          <a:cs typeface="Courier New" panose="02070309020205020404" pitchFamily="49" charset="0"/>
                        </a:rPr>
                        <a:t>SELECT</a:t>
                      </a:r>
                    </a:p>
                    <a:p>
                      <a:endParaRPr lang="en-US" sz="2400" dirty="0">
                        <a:solidFill>
                          <a:srgbClr val="000000"/>
                        </a:solidFill>
                        <a:latin typeface="+mn-lt"/>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latin typeface="+mn-lt"/>
                        </a:rPr>
                        <a:t>Locks rows identified by the </a:t>
                      </a:r>
                      <a:r>
                        <a:rPr lang="en-US" altLang="en-US" sz="2400" dirty="0">
                          <a:solidFill>
                            <a:srgbClr val="000000"/>
                          </a:solidFill>
                          <a:latin typeface="Courier New" panose="02070309020205020404" pitchFamily="49" charset="0"/>
                          <a:cs typeface="Courier New" panose="02070309020205020404" pitchFamily="49" charset="0"/>
                        </a:rPr>
                        <a:t>SELECT</a:t>
                      </a:r>
                      <a:r>
                        <a:rPr lang="en-US" altLang="en-US" sz="2400" dirty="0">
                          <a:solidFill>
                            <a:srgbClr val="000000"/>
                          </a:solidFill>
                          <a:latin typeface="+mn-lt"/>
                        </a:rPr>
                        <a:t> query</a:t>
                      </a:r>
                    </a:p>
                  </a:txBody>
                  <a:tcPr marL="137160" marR="137160" marT="68580" marB="68580"/>
                </a:tc>
                <a:extLst>
                  <a:ext uri="{0D108BD9-81ED-4DB2-BD59-A6C34878D82A}">
                    <a16:rowId xmlns:a16="http://schemas.microsoft.com/office/drawing/2014/main" xmlns="" val="10008"/>
                  </a:ext>
                </a:extLst>
              </a:tr>
            </a:tbl>
          </a:graphicData>
        </a:graphic>
      </p:graphicFrame>
    </p:spTree>
    <p:custDataLst>
      <p:tags r:id="rId1"/>
    </p:custDataLst>
    <p:extLst>
      <p:ext uri="{BB962C8B-B14F-4D97-AF65-F5344CB8AC3E}">
        <p14:creationId xmlns:p14="http://schemas.microsoft.com/office/powerpoint/2010/main" val="807284699"/>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a:latin typeface="+mj-lt"/>
                <a:cs typeface="Oracle Sans" panose="020B0503020204020204" pitchFamily="34" charset="0"/>
              </a:rPr>
              <a:t>Practice </a:t>
            </a:r>
            <a:r>
              <a:rPr lang="en-US" altLang="en-US" smtClean="0">
                <a:latin typeface="+mj-lt"/>
                <a:cs typeface="Oracle Sans" panose="020B0503020204020204" pitchFamily="34" charset="0"/>
              </a:rPr>
              <a:t>10a: </a:t>
            </a:r>
            <a:r>
              <a:rPr lang="en-US" altLang="en-US" dirty="0">
                <a:latin typeface="+mj-lt"/>
                <a:cs typeface="Oracle Sans" panose="020B0503020204020204" pitchFamily="34" charset="0"/>
              </a:rPr>
              <a:t>Overview</a:t>
            </a:r>
          </a:p>
        </p:txBody>
      </p:sp>
      <p:sp>
        <p:nvSpPr>
          <p:cNvPr id="100355" name="Rectangle 5"/>
          <p:cNvSpPr>
            <a:spLocks noGrp="1" noChangeArrowheads="1"/>
          </p:cNvSpPr>
          <p:nvPr>
            <p:ph idx="1"/>
          </p:nvPr>
        </p:nvSpPr>
        <p:spPr>
          <a:xfrm>
            <a:off x="933451" y="2272710"/>
            <a:ext cx="16421100" cy="219354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This practice covers the following topics:</a:t>
            </a:r>
          </a:p>
          <a:p>
            <a:pPr lvl="1"/>
            <a:r>
              <a:rPr lang="en-US" altLang="en-US" dirty="0">
                <a:latin typeface="+mn-lt"/>
                <a:cs typeface="Oracle Sans" panose="020B0503020204020204" pitchFamily="34" charset="0"/>
              </a:rPr>
              <a:t>Inserting rows into the tables</a:t>
            </a:r>
          </a:p>
          <a:p>
            <a:pPr lvl="1"/>
            <a:r>
              <a:rPr lang="en-US" altLang="en-US" dirty="0">
                <a:latin typeface="+mn-lt"/>
                <a:cs typeface="Oracle Sans" panose="020B0503020204020204" pitchFamily="34" charset="0"/>
              </a:rPr>
              <a:t>Updating and deleting rows in the table</a:t>
            </a:r>
          </a:p>
          <a:p>
            <a:pPr lvl="1"/>
            <a:r>
              <a:rPr lang="en-US" altLang="en-US" dirty="0">
                <a:latin typeface="+mn-lt"/>
                <a:cs typeface="Oracle Sans" panose="020B0503020204020204" pitchFamily="34" charset="0"/>
              </a:rPr>
              <a:t>Controlling transactions</a:t>
            </a:r>
          </a:p>
        </p:txBody>
      </p:sp>
      <p:grpSp>
        <p:nvGrpSpPr>
          <p:cNvPr id="4" name="Group 3">
            <a:extLst>
              <a:ext uri="{FF2B5EF4-FFF2-40B4-BE49-F238E27FC236}">
                <a16:creationId xmlns:a16="http://schemas.microsoft.com/office/drawing/2014/main" xmlns="" id="{85F91B27-FE49-436F-896E-F818FED9C766}"/>
              </a:ext>
            </a:extLst>
          </p:cNvPr>
          <p:cNvGrpSpPr/>
          <p:nvPr/>
        </p:nvGrpSpPr>
        <p:grpSpPr>
          <a:xfrm>
            <a:off x="13510392" y="6017101"/>
            <a:ext cx="4777608" cy="2577087"/>
            <a:chOff x="13248455" y="6400800"/>
            <a:chExt cx="4777608" cy="2577087"/>
          </a:xfrm>
        </p:grpSpPr>
        <p:sp>
          <p:nvSpPr>
            <p:cNvPr id="7" name="Rectangle 6"/>
            <p:cNvSpPr/>
            <p:nvPr/>
          </p:nvSpPr>
          <p:spPr bwMode="auto">
            <a:xfrm rot="16200000" flipV="1">
              <a:off x="14763340" y="5300540"/>
              <a:ext cx="1747838" cy="4777608"/>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8" name="Group 7"/>
            <p:cNvGrpSpPr/>
            <p:nvPr/>
          </p:nvGrpSpPr>
          <p:grpSpPr>
            <a:xfrm>
              <a:off x="14450994" y="6400800"/>
              <a:ext cx="2579706" cy="2577087"/>
              <a:chOff x="9066212" y="3962400"/>
              <a:chExt cx="1941512" cy="1939542"/>
            </a:xfrm>
          </p:grpSpPr>
          <p:sp>
            <p:nvSpPr>
              <p:cNvPr id="9" name="Oval 8"/>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 name="Oval 9"/>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grpSp>
    </p:spTree>
    <p:custDataLst>
      <p:tags r:id="rId1"/>
    </p:custDataLst>
    <p:extLst>
      <p:ext uri="{BB962C8B-B14F-4D97-AF65-F5344CB8AC3E}">
        <p14:creationId xmlns:p14="http://schemas.microsoft.com/office/powerpoint/2010/main" val="165384659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2720637" y="6764134"/>
            <a:ext cx="5567363"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10242" name="Rectangle 102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10243" name="Rectangle 1029"/>
          <p:cNvSpPr>
            <a:spLocks noGrp="1" noChangeArrowheads="1"/>
          </p:cNvSpPr>
          <p:nvPr>
            <p:ph idx="1"/>
          </p:nvPr>
        </p:nvSpPr>
        <p:spPr>
          <a:xfrm>
            <a:off x="933451" y="2272709"/>
            <a:ext cx="16421100" cy="6516487"/>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Adding new rows in a table</a:t>
            </a:r>
          </a:p>
          <a:p>
            <a:pPr lvl="2"/>
            <a:r>
              <a:rPr lang="en-US" altLang="en-US" dirty="0">
                <a:latin typeface="Courier New" panose="02070309020205020404" pitchFamily="49" charset="0"/>
                <a:cs typeface="Courier New" panose="02070309020205020404" pitchFamily="49" charset="0"/>
              </a:rPr>
              <a:t>INSERT</a:t>
            </a:r>
            <a:r>
              <a:rPr lang="en-US" altLang="en-US" dirty="0">
                <a:latin typeface="+mn-lt"/>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Changing data in a table</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UPDATE</a:t>
            </a:r>
            <a:r>
              <a:rPr lang="en-US" altLang="en-US" dirty="0">
                <a:solidFill>
                  <a:schemeClr val="tx1">
                    <a:lumMod val="50000"/>
                    <a:lumOff val="50000"/>
                  </a:schemeClr>
                </a:solidFill>
                <a:latin typeface="+mn-lt"/>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Removing rows from a table:</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DELETE</a:t>
            </a:r>
            <a:r>
              <a:rPr lang="en-US" altLang="en-US" dirty="0">
                <a:solidFill>
                  <a:schemeClr val="tx1">
                    <a:lumMod val="50000"/>
                    <a:lumOff val="50000"/>
                  </a:schemeClr>
                </a:solidFill>
                <a:latin typeface="+mn-lt"/>
                <a:cs typeface="Oracle Sans" panose="020B0503020204020204" pitchFamily="34" charset="0"/>
              </a:rPr>
              <a:t> statement</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TRUNCATE</a:t>
            </a:r>
            <a:r>
              <a:rPr lang="en-US" altLang="en-US" dirty="0">
                <a:solidFill>
                  <a:schemeClr val="tx1">
                    <a:lumMod val="50000"/>
                    <a:lumOff val="50000"/>
                  </a:schemeClr>
                </a:solidFill>
                <a:latin typeface="+mn-lt"/>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Database transaction control using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COMMIT, ROLLBACK,</a:t>
            </a:r>
            <a:r>
              <a:rPr lang="en-US" altLang="en-US" dirty="0">
                <a:solidFill>
                  <a:schemeClr val="tx1">
                    <a:lumMod val="50000"/>
                    <a:lumOff val="50000"/>
                  </a:schemeClr>
                </a:solidFill>
                <a:latin typeface="+mn-lt"/>
                <a:cs typeface="Courier New" panose="02070309020205020404" pitchFamily="49" charset="0"/>
              </a:rPr>
              <a:t> and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SAVEPOINT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Read consistency</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Manual Data Locking</a:t>
            </a:r>
          </a:p>
          <a:p>
            <a:pPr lvl="2">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FOR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UPDATE</a:t>
            </a:r>
            <a:r>
              <a:rPr lang="en-US" altLang="en-US" dirty="0">
                <a:solidFill>
                  <a:schemeClr val="tx1">
                    <a:lumMod val="50000"/>
                    <a:lumOff val="50000"/>
                  </a:schemeClr>
                </a:solidFill>
                <a:latin typeface="+mn-lt"/>
                <a:cs typeface="Oracle Sans" panose="020B0503020204020204" pitchFamily="34" charset="0"/>
              </a:rPr>
              <a:t> clause in a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SELECT</a:t>
            </a:r>
            <a:r>
              <a:rPr lang="en-US" altLang="en-US" dirty="0">
                <a:solidFill>
                  <a:schemeClr val="tx1">
                    <a:lumMod val="50000"/>
                    <a:lumOff val="50000"/>
                  </a:schemeClr>
                </a:solidFill>
                <a:latin typeface="+mn-lt"/>
                <a:cs typeface="Oracle Sans" panose="020B0503020204020204" pitchFamily="34" charset="0"/>
              </a:rPr>
              <a:t> statement</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LOCK TABLE</a:t>
            </a:r>
            <a:r>
              <a:rPr lang="en-US" altLang="en-US" dirty="0">
                <a:solidFill>
                  <a:schemeClr val="tx1">
                    <a:lumMod val="50000"/>
                    <a:lumOff val="50000"/>
                  </a:schemeClr>
                </a:solidFill>
                <a:latin typeface="+mn-lt"/>
                <a:cs typeface="Oracle Sans" panose="020B0503020204020204" pitchFamily="34" charset="0"/>
              </a:rPr>
              <a:t> statement</a:t>
            </a:r>
          </a:p>
        </p:txBody>
      </p:sp>
    </p:spTree>
    <p:custDataLst>
      <p:tags r:id="rId1"/>
    </p:custDataLst>
    <p:extLst>
      <p:ext uri="{BB962C8B-B14F-4D97-AF65-F5344CB8AC3E}">
        <p14:creationId xmlns:p14="http://schemas.microsoft.com/office/powerpoint/2010/main" val="265146887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Data Manipulation Language</a:t>
            </a:r>
          </a:p>
        </p:txBody>
      </p:sp>
      <p:sp>
        <p:nvSpPr>
          <p:cNvPr id="12291" name="Rectangle 6"/>
          <p:cNvSpPr>
            <a:spLocks noGrp="1" noChangeArrowheads="1"/>
          </p:cNvSpPr>
          <p:nvPr>
            <p:ph idx="1"/>
          </p:nvPr>
        </p:nvSpPr>
        <p:spPr>
          <a:xfrm>
            <a:off x="933451" y="2272710"/>
            <a:ext cx="15123317" cy="315842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A DML statement is executed when you:</a:t>
            </a:r>
          </a:p>
          <a:p>
            <a:pPr lvl="2"/>
            <a:r>
              <a:rPr lang="en-US" altLang="en-US" dirty="0">
                <a:latin typeface="+mn-lt"/>
                <a:cs typeface="Oracle Sans" panose="020B0503020204020204" pitchFamily="34" charset="0"/>
              </a:rPr>
              <a:t>Add new rows to a table</a:t>
            </a:r>
          </a:p>
          <a:p>
            <a:pPr lvl="2"/>
            <a:r>
              <a:rPr lang="en-US" altLang="en-US" dirty="0">
                <a:latin typeface="+mn-lt"/>
                <a:cs typeface="Oracle Sans" panose="020B0503020204020204" pitchFamily="34" charset="0"/>
              </a:rPr>
              <a:t>Modify existing rows in a table</a:t>
            </a:r>
          </a:p>
          <a:p>
            <a:pPr lvl="2"/>
            <a:r>
              <a:rPr lang="en-US" altLang="en-US" dirty="0">
                <a:latin typeface="+mn-lt"/>
                <a:cs typeface="Oracle Sans" panose="020B0503020204020204" pitchFamily="34" charset="0"/>
              </a:rPr>
              <a:t>Remove existing rows from a table</a:t>
            </a:r>
          </a:p>
          <a:p>
            <a:pPr lvl="1"/>
            <a:r>
              <a:rPr lang="en-US" altLang="en-US" dirty="0">
                <a:latin typeface="+mn-lt"/>
                <a:cs typeface="Oracle Sans" panose="020B0503020204020204" pitchFamily="34" charset="0"/>
              </a:rPr>
              <a:t>A </a:t>
            </a:r>
            <a:r>
              <a:rPr lang="en-US" altLang="en-US" i="1" dirty="0">
                <a:latin typeface="+mn-lt"/>
                <a:cs typeface="Oracle Sans" panose="020B0503020204020204" pitchFamily="34" charset="0"/>
              </a:rPr>
              <a:t>transaction</a:t>
            </a:r>
            <a:r>
              <a:rPr lang="en-US" altLang="en-US" dirty="0">
                <a:latin typeface="+mn-lt"/>
                <a:cs typeface="Oracle Sans" panose="020B0503020204020204" pitchFamily="34" charset="0"/>
              </a:rPr>
              <a:t> consists of a collection of DML statements that form a logical unit of work.</a:t>
            </a:r>
          </a:p>
        </p:txBody>
      </p:sp>
      <p:sp>
        <p:nvSpPr>
          <p:cNvPr id="12292" name="Arc 4"/>
          <p:cNvSpPr>
            <a:spLocks/>
          </p:cNvSpPr>
          <p:nvPr/>
        </p:nvSpPr>
        <p:spPr bwMode="ltGray">
          <a:xfrm>
            <a:off x="10363200" y="2"/>
            <a:ext cx="316707" cy="338138"/>
          </a:xfrm>
          <a:custGeom>
            <a:avLst/>
            <a:gdLst>
              <a:gd name="T0" fmla="*/ 2147483646 w 21600"/>
              <a:gd name="T1" fmla="*/ 2147483646 h 21600"/>
              <a:gd name="T2" fmla="*/ 0 w 21600"/>
              <a:gd name="T3" fmla="*/ 0 h 21600"/>
              <a:gd name="T4" fmla="*/ 214748364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9525" cap="rnd">
            <a:no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grpSp>
        <p:nvGrpSpPr>
          <p:cNvPr id="7" name="Group 6">
            <a:extLst>
              <a:ext uri="{FF2B5EF4-FFF2-40B4-BE49-F238E27FC236}">
                <a16:creationId xmlns:a16="http://schemas.microsoft.com/office/drawing/2014/main" xmlns="" id="{D8231E4C-C88A-4EC2-92F1-20F66CEDFCBF}"/>
              </a:ext>
            </a:extLst>
          </p:cNvPr>
          <p:cNvGrpSpPr/>
          <p:nvPr/>
        </p:nvGrpSpPr>
        <p:grpSpPr>
          <a:xfrm>
            <a:off x="4055296" y="6079603"/>
            <a:ext cx="10177409" cy="2695655"/>
            <a:chOff x="4055297" y="6079603"/>
            <a:chExt cx="10177409" cy="2695655"/>
          </a:xfrm>
        </p:grpSpPr>
        <p:sp>
          <p:nvSpPr>
            <p:cNvPr id="11" name="Rounded Rectangle 10"/>
            <p:cNvSpPr>
              <a:spLocks noChangeAspect="1"/>
            </p:cNvSpPr>
            <p:nvPr/>
          </p:nvSpPr>
          <p:spPr bwMode="auto">
            <a:xfrm>
              <a:off x="7471769" y="6079604"/>
              <a:ext cx="3344465" cy="2114550"/>
            </a:xfrm>
            <a:prstGeom prst="roundRect">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9" name="TextBox 8"/>
            <p:cNvSpPr txBox="1"/>
            <p:nvPr/>
          </p:nvSpPr>
          <p:spPr>
            <a:xfrm>
              <a:off x="8401051" y="8405926"/>
              <a:ext cx="1485900"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dirty="0">
                  <a:latin typeface="+mn-lt"/>
                  <a:cs typeface="Oracle Sans" panose="020B0503020204020204" pitchFamily="34" charset="0"/>
                </a:rPr>
                <a:t>Update</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3681" y="6422504"/>
              <a:ext cx="2820639" cy="1448783"/>
            </a:xfrm>
            <a:prstGeom prst="rect">
              <a:avLst/>
            </a:prstGeom>
          </p:spPr>
        </p:pic>
        <p:sp>
          <p:nvSpPr>
            <p:cNvPr id="12" name="Rounded Rectangle 11"/>
            <p:cNvSpPr>
              <a:spLocks noChangeAspect="1"/>
            </p:cNvSpPr>
            <p:nvPr/>
          </p:nvSpPr>
          <p:spPr bwMode="auto">
            <a:xfrm>
              <a:off x="4055297" y="6079603"/>
              <a:ext cx="2345531" cy="2114550"/>
            </a:xfrm>
            <a:prstGeom prst="roundRect">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 name="TextBox 7"/>
            <p:cNvSpPr txBox="1"/>
            <p:nvPr/>
          </p:nvSpPr>
          <p:spPr>
            <a:xfrm>
              <a:off x="4599412" y="8376142"/>
              <a:ext cx="1257300"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dirty="0">
                  <a:latin typeface="+mn-lt"/>
                  <a:cs typeface="Oracle Sans" panose="020B0503020204020204" pitchFamily="34" charset="0"/>
                </a:rPr>
                <a:t>Insert</a:t>
              </a: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8177" y="6508513"/>
              <a:ext cx="1979771" cy="1276763"/>
            </a:xfrm>
            <a:prstGeom prst="rect">
              <a:avLst/>
            </a:prstGeom>
          </p:spPr>
        </p:pic>
        <p:sp>
          <p:nvSpPr>
            <p:cNvPr id="16" name="Rounded Rectangle 15"/>
            <p:cNvSpPr>
              <a:spLocks noChangeAspect="1"/>
            </p:cNvSpPr>
            <p:nvPr/>
          </p:nvSpPr>
          <p:spPr bwMode="auto">
            <a:xfrm>
              <a:off x="11887175" y="6079603"/>
              <a:ext cx="2345531" cy="2114550"/>
            </a:xfrm>
            <a:prstGeom prst="roundRect">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0" name="TextBox 9"/>
            <p:cNvSpPr txBox="1"/>
            <p:nvPr/>
          </p:nvSpPr>
          <p:spPr>
            <a:xfrm>
              <a:off x="12374140" y="8376142"/>
              <a:ext cx="1371600"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dirty="0">
                  <a:latin typeface="+mn-lt"/>
                  <a:cs typeface="Oracle Sans" panose="020B0503020204020204" pitchFamily="34" charset="0"/>
                </a:rPr>
                <a:t>Delete</a:t>
              </a:r>
            </a:p>
          </p:txBody>
        </p:sp>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038968" y="6331687"/>
              <a:ext cx="2041944" cy="1630413"/>
            </a:xfrm>
            <a:prstGeom prst="rect">
              <a:avLst/>
            </a:prstGeom>
          </p:spPr>
        </p:pic>
      </p:grpSp>
    </p:spTree>
    <p:custDataLst>
      <p:tags r:id="rId1"/>
    </p:custDataLst>
    <p:extLst>
      <p:ext uri="{BB962C8B-B14F-4D97-AF65-F5344CB8AC3E}">
        <p14:creationId xmlns:p14="http://schemas.microsoft.com/office/powerpoint/2010/main" val="249582488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Adding a New Row to a Table</a:t>
            </a:r>
          </a:p>
        </p:txBody>
      </p:sp>
      <p:grpSp>
        <p:nvGrpSpPr>
          <p:cNvPr id="4" name="Group 3">
            <a:extLst>
              <a:ext uri="{FF2B5EF4-FFF2-40B4-BE49-F238E27FC236}">
                <a16:creationId xmlns:a16="http://schemas.microsoft.com/office/drawing/2014/main" xmlns="" id="{765CEE2D-EDAD-4A8C-A7E3-1556BEC44B9E}"/>
              </a:ext>
            </a:extLst>
          </p:cNvPr>
          <p:cNvGrpSpPr/>
          <p:nvPr/>
        </p:nvGrpSpPr>
        <p:grpSpPr>
          <a:xfrm>
            <a:off x="2761200" y="2047156"/>
            <a:ext cx="12765601" cy="7320695"/>
            <a:chOff x="2897984" y="2047156"/>
            <a:chExt cx="12765601" cy="7320695"/>
          </a:xfrm>
        </p:grpSpPr>
        <p:sp>
          <p:nvSpPr>
            <p:cNvPr id="14340" name="Freeform 3"/>
            <p:cNvSpPr>
              <a:spLocks/>
            </p:cNvSpPr>
            <p:nvPr/>
          </p:nvSpPr>
          <p:spPr bwMode="auto">
            <a:xfrm>
              <a:off x="10328900" y="4701485"/>
              <a:ext cx="914574" cy="1345838"/>
            </a:xfrm>
            <a:custGeom>
              <a:avLst/>
              <a:gdLst>
                <a:gd name="T0" fmla="*/ 0 w 220"/>
                <a:gd name="T1" fmla="*/ 0 h 411"/>
                <a:gd name="T2" fmla="*/ 2147483646 w 220"/>
                <a:gd name="T3" fmla="*/ 0 h 411"/>
                <a:gd name="T4" fmla="*/ 2147483646 w 220"/>
                <a:gd name="T5" fmla="*/ 2147483646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14341" name="Rectangle 4"/>
            <p:cNvSpPr>
              <a:spLocks noChangeArrowheads="1"/>
            </p:cNvSpPr>
            <p:nvPr/>
          </p:nvSpPr>
          <p:spPr bwMode="auto">
            <a:xfrm>
              <a:off x="2897984" y="2047156"/>
              <a:ext cx="3048912" cy="601129"/>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000" dirty="0">
                  <a:solidFill>
                    <a:srgbClr val="000000"/>
                  </a:solidFill>
                  <a:latin typeface="Courier New" pitchFamily="49" charset="0"/>
                  <a:cs typeface="Oracle Sans" panose="020B0503020204020204" pitchFamily="34" charset="0"/>
                </a:rPr>
                <a:t>DEPARTMENTS </a:t>
              </a:r>
            </a:p>
          </p:txBody>
        </p:sp>
        <p:sp>
          <p:nvSpPr>
            <p:cNvPr id="14342" name="Rectangle 5"/>
            <p:cNvSpPr>
              <a:spLocks noChangeArrowheads="1"/>
            </p:cNvSpPr>
            <p:nvPr/>
          </p:nvSpPr>
          <p:spPr bwMode="auto">
            <a:xfrm>
              <a:off x="13975106" y="2167363"/>
              <a:ext cx="1688479" cy="361062"/>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80000"/>
                </a:lnSpc>
              </a:pPr>
              <a:r>
                <a:rPr lang="en-US" altLang="en-US" dirty="0">
                  <a:solidFill>
                    <a:srgbClr val="000000"/>
                  </a:solidFill>
                  <a:latin typeface="+mn-lt"/>
                  <a:cs typeface="Oracle Sans" panose="020B0503020204020204" pitchFamily="34" charset="0"/>
                </a:rPr>
                <a:t>New row</a:t>
              </a:r>
            </a:p>
          </p:txBody>
        </p:sp>
        <p:sp>
          <p:nvSpPr>
            <p:cNvPr id="14343" name="Rectangle 6"/>
            <p:cNvSpPr>
              <a:spLocks noChangeArrowheads="1"/>
            </p:cNvSpPr>
            <p:nvPr/>
          </p:nvSpPr>
          <p:spPr bwMode="auto">
            <a:xfrm>
              <a:off x="11463454" y="5185538"/>
              <a:ext cx="3052481" cy="804260"/>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519113">
                <a:lnSpc>
                  <a:spcPct val="80000"/>
                </a:lnSpc>
                <a:tabLst>
                  <a:tab pos="864395" algn="l"/>
                </a:tabLst>
              </a:pPr>
              <a:r>
                <a:rPr lang="en-US" altLang="en-US" dirty="0">
                  <a:solidFill>
                    <a:srgbClr val="000000"/>
                  </a:solidFill>
                  <a:latin typeface="+mn-lt"/>
                  <a:cs typeface="Oracle Sans" panose="020B0503020204020204" pitchFamily="34" charset="0"/>
                </a:rPr>
                <a:t>Insert a new row into the</a:t>
              </a:r>
              <a:br>
                <a:rPr lang="en-US" altLang="en-US" dirty="0">
                  <a:solidFill>
                    <a:srgbClr val="000000"/>
                  </a:solidFill>
                  <a:latin typeface="+mn-lt"/>
                  <a:cs typeface="Oracle Sans" panose="020B0503020204020204" pitchFamily="34" charset="0"/>
                </a:rPr>
              </a:br>
              <a:r>
                <a:rPr lang="en-US" altLang="en-US" dirty="0">
                  <a:solidFill>
                    <a:srgbClr val="000000"/>
                  </a:solidFill>
                  <a:latin typeface="Courier New" panose="02070309020205020404" pitchFamily="49" charset="0"/>
                  <a:cs typeface="Courier New" panose="02070309020205020404" pitchFamily="49" charset="0"/>
                </a:rPr>
                <a:t>DEPARTMENTS</a:t>
              </a:r>
              <a:r>
                <a:rPr lang="en-US" altLang="en-US" sz="3600" dirty="0">
                  <a:solidFill>
                    <a:srgbClr val="000000"/>
                  </a:solidFill>
                  <a:latin typeface="+mn-lt"/>
                  <a:cs typeface="Courier New" panose="02070309020205020404" pitchFamily="49" charset="0"/>
                </a:rPr>
                <a:t> </a:t>
              </a:r>
              <a:r>
                <a:rPr lang="en-US" altLang="en-US" dirty="0">
                  <a:solidFill>
                    <a:srgbClr val="000000"/>
                  </a:solidFill>
                  <a:latin typeface="+mn-lt"/>
                  <a:cs typeface="Oracle Sans" panose="020B0503020204020204" pitchFamily="34" charset="0"/>
                </a:rPr>
                <a:t>table.</a:t>
              </a:r>
            </a:p>
          </p:txBody>
        </p:sp>
        <p:pic>
          <p:nvPicPr>
            <p:cNvPr id="14344" name="Picture 16" descr="C:\salome_official\projects\11gR2_SQL 1\screenshots\les9_5s_a.gif"/>
            <p:cNvPicPr>
              <a:picLocks noChangeAspect="1" noChangeArrowheads="1"/>
            </p:cNvPicPr>
            <p:nvPr/>
          </p:nvPicPr>
          <p:blipFill>
            <a:blip r:embed="rId4" cstate="print"/>
            <a:srcRect/>
            <a:stretch>
              <a:fillRect/>
            </a:stretch>
          </p:blipFill>
          <p:spPr bwMode="auto">
            <a:xfrm>
              <a:off x="3126628" y="2757762"/>
              <a:ext cx="6816436" cy="2470149"/>
            </a:xfrm>
            <a:prstGeom prst="rect">
              <a:avLst/>
            </a:prstGeom>
            <a:noFill/>
            <a:ln w="12700">
              <a:solidFill>
                <a:schemeClr val="tx1"/>
              </a:solidFill>
              <a:miter lim="800000"/>
              <a:headEnd/>
              <a:tailEnd/>
            </a:ln>
          </p:spPr>
        </p:pic>
        <p:pic>
          <p:nvPicPr>
            <p:cNvPr id="14345" name="Picture 17" descr="C:\salome_official\projects\11gR2_SQL 1\screenshots\les9_5s_b.gif"/>
            <p:cNvPicPr>
              <a:picLocks noChangeAspect="1" noChangeArrowheads="1"/>
            </p:cNvPicPr>
            <p:nvPr/>
          </p:nvPicPr>
          <p:blipFill>
            <a:blip r:embed="rId5" cstate="print"/>
            <a:srcRect/>
            <a:stretch>
              <a:fillRect/>
            </a:stretch>
          </p:blipFill>
          <p:spPr bwMode="auto">
            <a:xfrm>
              <a:off x="7699499" y="2210754"/>
              <a:ext cx="6211483" cy="273932"/>
            </a:xfrm>
            <a:prstGeom prst="rect">
              <a:avLst/>
            </a:prstGeom>
            <a:noFill/>
            <a:ln w="12700">
              <a:solidFill>
                <a:schemeClr val="tx1"/>
              </a:solidFill>
              <a:miter lim="800000"/>
              <a:headEnd/>
              <a:tailEnd/>
            </a:ln>
          </p:spPr>
        </p:pic>
        <p:pic>
          <p:nvPicPr>
            <p:cNvPr id="14346" name="Picture 18" descr="C:\salome_official\projects\11gR2_SQL 1\screenshots\les9_5s_c.gif"/>
            <p:cNvPicPr>
              <a:picLocks noChangeAspect="1" noChangeArrowheads="1"/>
            </p:cNvPicPr>
            <p:nvPr/>
          </p:nvPicPr>
          <p:blipFill>
            <a:blip r:embed="rId6" cstate="print"/>
            <a:srcRect/>
            <a:stretch>
              <a:fillRect/>
            </a:stretch>
          </p:blipFill>
          <p:spPr bwMode="auto">
            <a:xfrm>
              <a:off x="7699499" y="6187862"/>
              <a:ext cx="6816436" cy="273932"/>
            </a:xfrm>
            <a:prstGeom prst="rect">
              <a:avLst/>
            </a:prstGeom>
            <a:noFill/>
            <a:ln w="12700">
              <a:solidFill>
                <a:schemeClr val="tx1"/>
              </a:solidFill>
              <a:miter lim="800000"/>
              <a:headEnd/>
              <a:tailEnd/>
            </a:ln>
          </p:spPr>
        </p:pic>
        <p:pic>
          <p:nvPicPr>
            <p:cNvPr id="14347" name="Picture 19" descr="C:\salome_official\projects\11gR2_SQL 1\screenshots\les9_5s_d.gif"/>
            <p:cNvPicPr>
              <a:picLocks noChangeAspect="1" noChangeArrowheads="1"/>
            </p:cNvPicPr>
            <p:nvPr/>
          </p:nvPicPr>
          <p:blipFill>
            <a:blip r:embed="rId7" cstate="print"/>
            <a:srcRect/>
            <a:stretch>
              <a:fillRect/>
            </a:stretch>
          </p:blipFill>
          <p:spPr bwMode="auto">
            <a:xfrm>
              <a:off x="7699499" y="6645209"/>
              <a:ext cx="6816436" cy="288224"/>
            </a:xfrm>
            <a:prstGeom prst="rect">
              <a:avLst/>
            </a:prstGeom>
            <a:noFill/>
            <a:ln w="12700">
              <a:solidFill>
                <a:schemeClr val="tx1"/>
              </a:solidFill>
              <a:miter lim="800000"/>
              <a:headEnd/>
              <a:tailEnd/>
            </a:ln>
          </p:spPr>
        </p:pic>
        <p:pic>
          <p:nvPicPr>
            <p:cNvPr id="14348" name="Picture 20" descr="C:\salome_official\projects\11gR2_SQL 1\screenshots\les9_5s_e.gif"/>
            <p:cNvPicPr>
              <a:picLocks noChangeAspect="1" noChangeArrowheads="1"/>
            </p:cNvPicPr>
            <p:nvPr/>
          </p:nvPicPr>
          <p:blipFill>
            <a:blip r:embed="rId8" cstate="print"/>
            <a:srcRect/>
            <a:stretch>
              <a:fillRect/>
            </a:stretch>
          </p:blipFill>
          <p:spPr bwMode="auto">
            <a:xfrm>
              <a:off x="7699499" y="7159724"/>
              <a:ext cx="6816436" cy="2208127"/>
            </a:xfrm>
            <a:prstGeom prst="rect">
              <a:avLst/>
            </a:prstGeom>
            <a:noFill/>
            <a:ln w="12700">
              <a:solidFill>
                <a:schemeClr val="tx1"/>
              </a:solidFill>
              <a:miter lim="800000"/>
              <a:headEnd/>
              <a:tailEnd/>
            </a:ln>
          </p:spPr>
        </p:pic>
      </p:grpSp>
    </p:spTree>
    <p:custDataLst>
      <p:tags r:id="rId1"/>
    </p:custDataLst>
    <p:extLst>
      <p:ext uri="{BB962C8B-B14F-4D97-AF65-F5344CB8AC3E}">
        <p14:creationId xmlns:p14="http://schemas.microsoft.com/office/powerpoint/2010/main" val="3097373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smtClean="0">
                <a:latin typeface="Courier New" panose="02070309020205020404" pitchFamily="49" charset="0"/>
                <a:cs typeface="Courier New" panose="02070309020205020404" pitchFamily="49" charset="0"/>
              </a:rPr>
              <a:t>INSERT</a:t>
            </a:r>
            <a:r>
              <a:rPr lang="en-US" altLang="en-US" dirty="0" smtClean="0">
                <a:latin typeface="+mj-lt"/>
                <a:cs typeface="Oracle Sans" panose="020B0503020204020204" pitchFamily="34" charset="0"/>
              </a:rPr>
              <a:t> </a:t>
            </a:r>
            <a:r>
              <a:rPr lang="en-US" altLang="en-US" dirty="0">
                <a:latin typeface="+mj-lt"/>
                <a:cs typeface="Oracle Sans" panose="020B0503020204020204" pitchFamily="34" charset="0"/>
              </a:rPr>
              <a:t>Statement Syntax</a:t>
            </a:r>
          </a:p>
        </p:txBody>
      </p:sp>
      <p:sp>
        <p:nvSpPr>
          <p:cNvPr id="16387" name="Rectangle 6"/>
          <p:cNvSpPr>
            <a:spLocks noGrp="1" noChangeArrowheads="1"/>
          </p:cNvSpPr>
          <p:nvPr>
            <p:ph idx="1"/>
          </p:nvPr>
        </p:nvSpPr>
        <p:spPr>
          <a:xfrm>
            <a:off x="933451" y="2272710"/>
            <a:ext cx="16421100" cy="275979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Add new rows to a table by using the </a:t>
            </a:r>
            <a:r>
              <a:rPr lang="en-US" altLang="en-US" dirty="0">
                <a:latin typeface="Courier New" panose="02070309020205020404" pitchFamily="49" charset="0"/>
                <a:cs typeface="Courier New" panose="02070309020205020404" pitchFamily="49" charset="0"/>
              </a:rPr>
              <a:t>INSERT</a:t>
            </a:r>
            <a:r>
              <a:rPr lang="en-US" altLang="en-US" dirty="0">
                <a:latin typeface="+mn-lt"/>
                <a:cs typeface="Oracle Sans" panose="020B0503020204020204" pitchFamily="34" charset="0"/>
              </a:rPr>
              <a:t> statement.</a:t>
            </a:r>
          </a:p>
          <a:p>
            <a:pPr lvl="1">
              <a:spcBef>
                <a:spcPts val="13000"/>
              </a:spcBef>
            </a:pPr>
            <a:r>
              <a:rPr lang="en-US" altLang="en-US" dirty="0">
                <a:latin typeface="+mn-lt"/>
                <a:cs typeface="Oracle Sans" panose="020B0503020204020204" pitchFamily="34" charset="0"/>
              </a:rPr>
              <a:t>With this syntax, only one row is inserted at a time.</a:t>
            </a:r>
          </a:p>
        </p:txBody>
      </p:sp>
      <p:sp>
        <p:nvSpPr>
          <p:cNvPr id="5" name="Content Placeholder 2"/>
          <p:cNvSpPr txBox="1">
            <a:spLocks/>
          </p:cNvSpPr>
          <p:nvPr/>
        </p:nvSpPr>
        <p:spPr bwMode="gray">
          <a:xfrm>
            <a:off x="1600200" y="3279567"/>
            <a:ext cx="9477375" cy="74607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INSERT INTO	</a:t>
            </a:r>
            <a:r>
              <a:rPr lang="en-US" altLang="en-US" b="1" i="1" dirty="0">
                <a:solidFill>
                  <a:schemeClr val="tx1">
                    <a:lumMod val="75000"/>
                  </a:schemeClr>
                </a:solidFill>
                <a:latin typeface="Courier New" panose="02070309020205020404" pitchFamily="49" charset="0"/>
                <a:cs typeface="Oracle Sans" panose="020B0503020204020204" pitchFamily="34" charset="0"/>
              </a:rPr>
              <a:t>table </a:t>
            </a:r>
            <a:r>
              <a:rPr lang="en-US" altLang="en-US" b="1" dirty="0">
                <a:solidFill>
                  <a:schemeClr val="tx1">
                    <a:lumMod val="75000"/>
                  </a:schemeClr>
                </a:solidFill>
                <a:latin typeface="Courier New" panose="02070309020205020404" pitchFamily="49" charset="0"/>
                <a:cs typeface="Oracle Sans" panose="020B0503020204020204" pitchFamily="34" charset="0"/>
              </a:rPr>
              <a:t>[(</a:t>
            </a:r>
            <a:r>
              <a:rPr lang="en-US" altLang="en-US" b="1" i="1" dirty="0">
                <a:solidFill>
                  <a:schemeClr val="tx1">
                    <a:lumMod val="75000"/>
                  </a:schemeClr>
                </a:solidFill>
                <a:latin typeface="Courier New" panose="02070309020205020404" pitchFamily="49" charset="0"/>
                <a:cs typeface="Oracle Sans" panose="020B0503020204020204" pitchFamily="34" charset="0"/>
              </a:rPr>
              <a:t>column </a:t>
            </a:r>
            <a:r>
              <a:rPr lang="en-US" altLang="en-US" b="1" dirty="0">
                <a:solidFill>
                  <a:schemeClr val="tx1">
                    <a:lumMod val="75000"/>
                  </a:schemeClr>
                </a:solidFill>
                <a:latin typeface="Courier New" panose="02070309020205020404" pitchFamily="49" charset="0"/>
                <a:cs typeface="Oracle Sans" panose="020B0503020204020204" pitchFamily="34" charset="0"/>
              </a:rPr>
              <a:t>[</a:t>
            </a:r>
            <a:r>
              <a:rPr lang="en-US" altLang="en-US" b="1" i="1" dirty="0">
                <a:solidFill>
                  <a:schemeClr val="tx1">
                    <a:lumMod val="75000"/>
                  </a:schemeClr>
                </a:solidFill>
                <a:latin typeface="Courier New" panose="02070309020205020404" pitchFamily="49" charset="0"/>
                <a:cs typeface="Oracle Sans" panose="020B0503020204020204" pitchFamily="34" charset="0"/>
              </a:rPr>
              <a:t>, column...</a:t>
            </a:r>
            <a:r>
              <a:rPr lang="en-US" altLang="en-US" b="1" dirty="0">
                <a:solidFill>
                  <a:schemeClr val="tx1">
                    <a:lumMod val="75000"/>
                  </a:schemeClr>
                </a:solidFill>
                <a:latin typeface="Courier New" panose="02070309020205020404" pitchFamily="49" charset="0"/>
                <a:cs typeface="Oracle Sans" panose="020B0503020204020204" pitchFamily="34" charset="0"/>
              </a:rPr>
              <a:t>])]</a:t>
            </a:r>
            <a:endParaRPr lang="en-US" altLang="en-US" b="1" i="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VALUES		</a:t>
            </a:r>
            <a:r>
              <a:rPr lang="en-US" altLang="en-US" b="1" i="1" dirty="0">
                <a:solidFill>
                  <a:schemeClr val="tx1">
                    <a:lumMod val="75000"/>
                  </a:schemeClr>
                </a:solidFill>
                <a:latin typeface="Courier New" panose="02070309020205020404" pitchFamily="49" charset="0"/>
                <a:cs typeface="Oracle Sans" panose="020B0503020204020204" pitchFamily="34" charset="0"/>
              </a:rPr>
              <a:t>(value </a:t>
            </a:r>
            <a:r>
              <a:rPr lang="en-US" altLang="en-US" b="1" dirty="0">
                <a:solidFill>
                  <a:schemeClr val="tx1">
                    <a:lumMod val="75000"/>
                  </a:schemeClr>
                </a:solidFill>
                <a:latin typeface="Courier New" panose="02070309020205020404" pitchFamily="49" charset="0"/>
                <a:cs typeface="Oracle Sans" panose="020B0503020204020204" pitchFamily="34" charset="0"/>
              </a:rPr>
              <a:t>[</a:t>
            </a:r>
            <a:r>
              <a:rPr lang="en-US" altLang="en-US" b="1" i="1" dirty="0">
                <a:solidFill>
                  <a:schemeClr val="tx1">
                    <a:lumMod val="75000"/>
                  </a:schemeClr>
                </a:solidFill>
                <a:latin typeface="Courier New" panose="02070309020205020404" pitchFamily="49" charset="0"/>
                <a:cs typeface="Oracle Sans" panose="020B0503020204020204" pitchFamily="34" charset="0"/>
              </a:rPr>
              <a:t>, value...</a:t>
            </a:r>
            <a:r>
              <a:rPr lang="en-US" altLang="en-US" b="1" dirty="0">
                <a:solidFill>
                  <a:schemeClr val="tx1">
                    <a:lumMod val="75000"/>
                  </a:schemeClr>
                </a:solidFill>
                <a:latin typeface="Courier New" panose="02070309020205020404" pitchFamily="49" charset="0"/>
                <a:cs typeface="Oracle Sans" panose="020B0503020204020204" pitchFamily="34" charset="0"/>
              </a:rPr>
              <a:t>]);</a:t>
            </a:r>
          </a:p>
        </p:txBody>
      </p:sp>
      <p:grpSp>
        <p:nvGrpSpPr>
          <p:cNvPr id="8" name="Group 7">
            <a:extLst>
              <a:ext uri="{FF2B5EF4-FFF2-40B4-BE49-F238E27FC236}">
                <a16:creationId xmlns:a16="http://schemas.microsoft.com/office/drawing/2014/main" xmlns="" id="{090DE1A2-5EDF-4DA9-9552-8C5536B14CD1}"/>
              </a:ext>
            </a:extLst>
          </p:cNvPr>
          <p:cNvGrpSpPr/>
          <p:nvPr/>
        </p:nvGrpSpPr>
        <p:grpSpPr>
          <a:xfrm>
            <a:off x="12720637" y="5647556"/>
            <a:ext cx="5567363" cy="2975919"/>
            <a:chOff x="12458700" y="6129662"/>
            <a:chExt cx="5567363" cy="2975919"/>
          </a:xfrm>
        </p:grpSpPr>
        <p:sp>
          <p:nvSpPr>
            <p:cNvPr id="6" name="Rectangle 5"/>
            <p:cNvSpPr/>
            <p:nvPr/>
          </p:nvSpPr>
          <p:spPr bwMode="auto">
            <a:xfrm rot="16200000" flipV="1">
              <a:off x="14368463" y="4833940"/>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 name="Oval 6"/>
            <p:cNvSpPr>
              <a:spLocks noChangeAspect="1"/>
            </p:cNvSpPr>
            <p:nvPr/>
          </p:nvSpPr>
          <p:spPr bwMode="auto">
            <a:xfrm>
              <a:off x="14173200" y="6129662"/>
              <a:ext cx="2978943" cy="2975919"/>
            </a:xfrm>
            <a:prstGeom prst="ellipse">
              <a:avLst/>
            </a:prstGeom>
            <a:solidFill>
              <a:schemeClr val="bg1"/>
            </a:solidFill>
            <a:ln w="50800" cap="flat" cmpd="sng" algn="ctr">
              <a:solidFill>
                <a:schemeClr val="bg1"/>
              </a:solidFill>
              <a:prstDash val="solid"/>
              <a:round/>
              <a:headEnd type="none" w="sm" len="sm"/>
              <a:tailEnd type="none" w="sm" len="sm"/>
            </a:ln>
            <a:effectLst>
              <a:innerShdw blurRad="228600">
                <a:srgbClr val="81C9FF"/>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44700" y="6417734"/>
              <a:ext cx="1828800" cy="2463474"/>
            </a:xfrm>
            <a:prstGeom prst="rect">
              <a:avLst/>
            </a:prstGeom>
          </p:spPr>
        </p:pic>
      </p:grpSp>
    </p:spTree>
    <p:custDataLst>
      <p:tags r:id="rId1"/>
    </p:custDataLst>
    <p:extLst>
      <p:ext uri="{BB962C8B-B14F-4D97-AF65-F5344CB8AC3E}">
        <p14:creationId xmlns:p14="http://schemas.microsoft.com/office/powerpoint/2010/main" val="52585673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Inserting New Rows</a:t>
            </a:r>
          </a:p>
        </p:txBody>
      </p:sp>
      <p:sp>
        <p:nvSpPr>
          <p:cNvPr id="18438" name="Rectangle 6"/>
          <p:cNvSpPr>
            <a:spLocks noGrp="1" noChangeArrowheads="1"/>
          </p:cNvSpPr>
          <p:nvPr>
            <p:ph idx="1"/>
          </p:nvPr>
        </p:nvSpPr>
        <p:spPr>
          <a:xfrm>
            <a:off x="933451" y="2272710"/>
            <a:ext cx="16421100" cy="499790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Insert a new row containing values for each column.</a:t>
            </a:r>
          </a:p>
          <a:p>
            <a:pPr lvl="1"/>
            <a:r>
              <a:rPr lang="en-US" altLang="en-US" dirty="0">
                <a:latin typeface="+mn-lt"/>
                <a:cs typeface="Oracle Sans" panose="020B0503020204020204" pitchFamily="34" charset="0"/>
              </a:rPr>
              <a:t>List values in the default order of the columns in the table.</a:t>
            </a:r>
          </a:p>
          <a:p>
            <a:pPr lvl="1"/>
            <a:r>
              <a:rPr lang="en-US" altLang="en-US" dirty="0">
                <a:latin typeface="+mn-lt"/>
                <a:cs typeface="Oracle Sans" panose="020B0503020204020204" pitchFamily="34" charset="0"/>
              </a:rPr>
              <a:t>Optionally, list the columns in the </a:t>
            </a:r>
            <a:r>
              <a:rPr lang="en-US" altLang="en-US" dirty="0">
                <a:latin typeface="Courier New" panose="02070309020205020404" pitchFamily="49" charset="0"/>
                <a:cs typeface="Courier New" panose="02070309020205020404" pitchFamily="49" charset="0"/>
              </a:rPr>
              <a:t>INSERT</a:t>
            </a:r>
            <a:r>
              <a:rPr lang="en-US" altLang="en-US" dirty="0">
                <a:latin typeface="+mn-lt"/>
                <a:cs typeface="Oracle Sans" panose="020B0503020204020204" pitchFamily="34" charset="0"/>
              </a:rPr>
              <a:t> clause.</a:t>
            </a:r>
          </a:p>
          <a:p>
            <a:pPr lvl="1">
              <a:spcBef>
                <a:spcPts val="22000"/>
              </a:spcBef>
            </a:pPr>
            <a:r>
              <a:rPr lang="en-US" altLang="en-US" dirty="0">
                <a:latin typeface="+mn-lt"/>
                <a:cs typeface="Oracle Sans" panose="020B0503020204020204" pitchFamily="34" charset="0"/>
              </a:rPr>
              <a:t>Enclose character and date values within single quotation marks.</a:t>
            </a:r>
          </a:p>
        </p:txBody>
      </p:sp>
      <p:grpSp>
        <p:nvGrpSpPr>
          <p:cNvPr id="2" name="Group 1"/>
          <p:cNvGrpSpPr/>
          <p:nvPr/>
        </p:nvGrpSpPr>
        <p:grpSpPr>
          <a:xfrm>
            <a:off x="1600200" y="4423419"/>
            <a:ext cx="10391775" cy="1885821"/>
            <a:chOff x="2062162" y="2463182"/>
            <a:chExt cx="6927850" cy="1257214"/>
          </a:xfrm>
        </p:grpSpPr>
        <p:sp>
          <p:nvSpPr>
            <p:cNvPr id="6" name="Content Placeholder 2"/>
            <p:cNvSpPr txBox="1">
              <a:spLocks/>
            </p:cNvSpPr>
            <p:nvPr/>
          </p:nvSpPr>
          <p:spPr bwMode="gray">
            <a:xfrm>
              <a:off x="2062162" y="2463182"/>
              <a:ext cx="6927850"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INSERT INTO departments(department_id,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department_name, manager_id, location_id)</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VALUES (70, 'Public Relations', 100, 1700);</a:t>
              </a:r>
            </a:p>
            <a:p>
              <a:pPr eaLnBrk="1" hangingPunct="1">
                <a:defRPr/>
              </a:pPr>
              <a:endParaRPr lang="en-US" altLang="en-US" b="1" dirty="0">
                <a:solidFill>
                  <a:schemeClr val="tx1">
                    <a:lumMod val="75000"/>
                  </a:schemeClr>
                </a:solidFill>
                <a:latin typeface="Courier New" panose="02070309020205020404" pitchFamily="49" charset="0"/>
                <a:cs typeface="Oracle Sans" panose="020B0503020204020204" pitchFamily="34" charset="0"/>
              </a:endParaRPr>
            </a:p>
          </p:txBody>
        </p:sp>
        <p:pic>
          <p:nvPicPr>
            <p:cNvPr id="7" name="Picture 5"/>
            <p:cNvPicPr>
              <a:picLocks noChangeAspect="1" noChangeArrowheads="1"/>
            </p:cNvPicPr>
            <p:nvPr/>
          </p:nvPicPr>
          <p:blipFill>
            <a:blip r:embed="rId4" cstate="print"/>
            <a:srcRect/>
            <a:stretch>
              <a:fillRect/>
            </a:stretch>
          </p:blipFill>
          <p:spPr bwMode="auto">
            <a:xfrm>
              <a:off x="2117900" y="3429001"/>
              <a:ext cx="1219200" cy="291395"/>
            </a:xfrm>
            <a:prstGeom prst="rect">
              <a:avLst/>
            </a:prstGeom>
            <a:noFill/>
            <a:ln w="15875">
              <a:solidFill>
                <a:schemeClr val="tx1"/>
              </a:solidFill>
              <a:miter lim="800000"/>
              <a:headEnd/>
              <a:tailEnd/>
            </a:ln>
          </p:spPr>
        </p:pic>
      </p:grpSp>
    </p:spTree>
    <p:custDataLst>
      <p:tags r:id="rId1"/>
    </p:custDataLst>
    <p:extLst>
      <p:ext uri="{BB962C8B-B14F-4D97-AF65-F5344CB8AC3E}">
        <p14:creationId xmlns:p14="http://schemas.microsoft.com/office/powerpoint/2010/main" val="1890097028"/>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5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194</TotalTime>
  <Words>6283</Words>
  <Application>Microsoft Office PowerPoint</Application>
  <PresentationFormat>Custom</PresentationFormat>
  <Paragraphs>706</Paragraphs>
  <Slides>48</Slides>
  <Notes>48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8" baseType="lpstr">
      <vt:lpstr>SimSun</vt:lpstr>
      <vt:lpstr>Arial</vt:lpstr>
      <vt:lpstr>Calibri</vt:lpstr>
      <vt:lpstr>Courier New</vt:lpstr>
      <vt:lpstr>Georgia</vt:lpstr>
      <vt:lpstr>LavosHandy™</vt:lpstr>
      <vt:lpstr>Oracle Sans</vt:lpstr>
      <vt:lpstr>Times New Roman</vt:lpstr>
      <vt:lpstr>OU Redwood PowerPoint Template</vt:lpstr>
      <vt:lpstr>Document</vt:lpstr>
      <vt:lpstr>Managing Tables Using DML  Statements in Oracle</vt:lpstr>
      <vt:lpstr>Course Roadmap</vt:lpstr>
      <vt:lpstr>Objectives</vt:lpstr>
      <vt:lpstr>HR Application Scenario</vt:lpstr>
      <vt:lpstr>Lesson Agenda</vt:lpstr>
      <vt:lpstr>Data Manipulation Language</vt:lpstr>
      <vt:lpstr>Adding a New Row to a Table</vt:lpstr>
      <vt:lpstr>INSERT Statement Syntax</vt:lpstr>
      <vt:lpstr>Inserting New Rows</vt:lpstr>
      <vt:lpstr>Inserting Rows with Null Values</vt:lpstr>
      <vt:lpstr>Inserting Special Values</vt:lpstr>
      <vt:lpstr>Inserting Specific Date and Time Values</vt:lpstr>
      <vt:lpstr>Creating a Script</vt:lpstr>
      <vt:lpstr>Copying Rows from Another Table</vt:lpstr>
      <vt:lpstr>Lesson Agenda</vt:lpstr>
      <vt:lpstr>Changing Data in a Table</vt:lpstr>
      <vt:lpstr>UPDATE Statement Syntax</vt:lpstr>
      <vt:lpstr>Updating Rows in a Table</vt:lpstr>
      <vt:lpstr>Updating Two Columns with a Subquery</vt:lpstr>
      <vt:lpstr>Updating Rows Based on Another Table</vt:lpstr>
      <vt:lpstr>Lesson Agenda</vt:lpstr>
      <vt:lpstr>Removing a Row from a Table </vt:lpstr>
      <vt:lpstr>DELETE Statement</vt:lpstr>
      <vt:lpstr>Deleting Rows from a Table</vt:lpstr>
      <vt:lpstr>Deleting Rows Based on Another Table</vt:lpstr>
      <vt:lpstr>TRUNCATE Statement</vt:lpstr>
      <vt:lpstr>Lesson Agenda</vt:lpstr>
      <vt:lpstr>Database Transactions</vt:lpstr>
      <vt:lpstr>Database Transactions: Start and End</vt:lpstr>
      <vt:lpstr>Advantages of the COMMIT and ROLLBACK Statements</vt:lpstr>
      <vt:lpstr>Explicit Transaction Control Statements</vt:lpstr>
      <vt:lpstr>Rolling Back Changes to a Marker</vt:lpstr>
      <vt:lpstr>Implicit Transaction Processing</vt:lpstr>
      <vt:lpstr>State of Data Before COMMIT or ROLLBACK</vt:lpstr>
      <vt:lpstr>State of Data After COMMIT</vt:lpstr>
      <vt:lpstr>Committing Data</vt:lpstr>
      <vt:lpstr>State of Data After ROLLBACK</vt:lpstr>
      <vt:lpstr>State of Data After ROLLBACK: Example</vt:lpstr>
      <vt:lpstr>Statement-Level Rollback</vt:lpstr>
      <vt:lpstr>Lesson Agenda</vt:lpstr>
      <vt:lpstr>Read Consistency</vt:lpstr>
      <vt:lpstr>Implementing Read Consistency</vt:lpstr>
      <vt:lpstr>Lesson Agenda</vt:lpstr>
      <vt:lpstr>FOR UPDATE Clause in a SELECT Statement</vt:lpstr>
      <vt:lpstr>FOR UPDATE Clause: Examples</vt:lpstr>
      <vt:lpstr>LOCK TABLE Statement</vt:lpstr>
      <vt:lpstr>Summary</vt:lpstr>
      <vt:lpstr>Practice 10a: Overview</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Amol Bagve</dc:creator>
  <cp:keywords>OU Redwood PowerPoint Template</cp:keywords>
  <dc:description>Oracle University Production Services PowerPoint Template</dc:description>
  <cp:lastModifiedBy>Pavithran Adka</cp:lastModifiedBy>
  <cp:revision>89</cp:revision>
  <cp:lastPrinted>2002-03-28T23:57:22Z</cp:lastPrinted>
  <dcterms:created xsi:type="dcterms:W3CDTF">2020-05-19T22:56:41Z</dcterms:created>
  <dcterms:modified xsi:type="dcterms:W3CDTF">2020-06-21T07:16:28Z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