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notesSlides/notesSlide34.xml" ContentType="application/vnd.openxmlformats-officedocument.presentationml.notesSlide+xml"/>
  <Override PartName="/ppt/tags/tag50.xml" ContentType="application/vnd.openxmlformats-officedocument.presentationml.tags+xml"/>
  <Override PartName="/ppt/notesSlides/notesSlide35.xml" ContentType="application/vnd.openxmlformats-officedocument.presentationml.notesSlide+xml"/>
  <Override PartName="/ppt/tags/tag51.xml" ContentType="application/vnd.openxmlformats-officedocument.presentationml.tags+xml"/>
  <Override PartName="/ppt/notesSlides/notesSlide36.xml" ContentType="application/vnd.openxmlformats-officedocument.presentationml.notesSlide+xml"/>
  <Override PartName="/ppt/tags/tag52.xml" ContentType="application/vnd.openxmlformats-officedocument.presentationml.tags+xml"/>
  <Override PartName="/ppt/notesSlides/notesSlide37.xml" ContentType="application/vnd.openxmlformats-officedocument.presentationml.notesSlide+xml"/>
  <Override PartName="/ppt/tags/tag53.xml" ContentType="application/vnd.openxmlformats-officedocument.presentationml.tags+xml"/>
  <Override PartName="/ppt/notesSlides/notesSlide38.xml" ContentType="application/vnd.openxmlformats-officedocument.presentationml.notesSlide+xml"/>
  <Override PartName="/ppt/tags/tag54.xml" ContentType="application/vnd.openxmlformats-officedocument.presentationml.tags+xml"/>
  <Override PartName="/ppt/notesSlides/notesSlide39.xml" ContentType="application/vnd.openxmlformats-officedocument.presentationml.notesSlide+xml"/>
  <Override PartName="/ppt/tags/tag55.xml" ContentType="application/vnd.openxmlformats-officedocument.presentationml.tags+xml"/>
  <Override PartName="/ppt/notesSlides/notesSlide40.xml" ContentType="application/vnd.openxmlformats-officedocument.presentationml.notesSlide+xml"/>
  <Override PartName="/ppt/tags/tag56.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4"/>
  </p:notesMasterIdLst>
  <p:handoutMasterIdLst>
    <p:handoutMasterId r:id="rId45"/>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5" r:id="rId41"/>
    <p:sldId id="326" r:id="rId42"/>
    <p:sldId id="327" r:id="rId43"/>
  </p:sldIdLst>
  <p:sldSz cx="18288000" cy="10287000"/>
  <p:notesSz cx="7772400" cy="10058400"/>
  <p:custDataLst>
    <p:tags r:id="rId4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85" userDrawn="1">
          <p15:clr>
            <a:srgbClr val="A4A3A4"/>
          </p15:clr>
        </p15:guide>
        <p15:guide id="6" pos="5760">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C74634"/>
    <a:srgbClr val="D1350F"/>
    <a:srgbClr val="FFFFFF"/>
    <a:srgbClr val="FDE8E3"/>
    <a:srgbClr val="572B1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075" autoAdjust="0"/>
  </p:normalViewPr>
  <p:slideViewPr>
    <p:cSldViewPr showGuides="1">
      <p:cViewPr varScale="1">
        <p:scale>
          <a:sx n="43" d="100"/>
          <a:sy n="43" d="100"/>
        </p:scale>
        <p:origin x="30" y="30"/>
      </p:cViewPr>
      <p:guideLst>
        <p:guide orient="horz" pos="3285"/>
        <p:guide pos="5760"/>
      </p:guideLst>
    </p:cSldViewPr>
  </p:slideViewPr>
  <p:outlineViewPr>
    <p:cViewPr>
      <p:scale>
        <a:sx n="33" d="100"/>
        <a:sy n="33" d="100"/>
      </p:scale>
      <p:origin x="0" y="-2316"/>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49" d="100"/>
          <a:sy n="49" d="100"/>
        </p:scale>
        <p:origin x="2766" y="60"/>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10b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10b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457200" y="457200"/>
            <a:ext cx="6858000" cy="3859213"/>
          </a:xfrm>
        </p:spPr>
      </p:sp>
      <p:sp>
        <p:nvSpPr>
          <p:cNvPr id="5" name="Notes Placeholder 4"/>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683396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dirty="0"/>
              <a:t>The default order of columns is the order that columns are displayed as</a:t>
            </a:r>
            <a:r>
              <a:rPr lang="en-US" baseline="0" dirty="0"/>
              <a:t> output from a </a:t>
            </a:r>
            <a:r>
              <a:rPr lang="en-US" baseline="0" dirty="0">
                <a:latin typeface="Courier New" panose="02070309020205020404" pitchFamily="49" charset="0"/>
              </a:rPr>
              <a:t>SELECT * FROM </a:t>
            </a:r>
            <a:r>
              <a:rPr lang="en-US" i="1" baseline="0" dirty="0" err="1">
                <a:latin typeface="Courier New" panose="02070309020205020404" pitchFamily="49" charset="0"/>
              </a:rPr>
              <a:t>table_name</a:t>
            </a:r>
            <a:r>
              <a:rPr lang="en-US" baseline="0" dirty="0">
                <a:latin typeface="Courier New" panose="02070309020205020404" pitchFamily="49" charset="0"/>
              </a:rPr>
              <a:t>;</a:t>
            </a:r>
            <a:r>
              <a:rPr lang="en-US" baseline="0" dirty="0"/>
              <a:t> query. You can find the default order by issuing a </a:t>
            </a:r>
            <a:r>
              <a:rPr lang="en-US" baseline="0" dirty="0">
                <a:latin typeface="Courier New" panose="02070309020205020404" pitchFamily="49" charset="0"/>
              </a:rPr>
              <a:t>DESCRIBE </a:t>
            </a:r>
            <a:r>
              <a:rPr lang="en-US" i="1" baseline="0" dirty="0" err="1">
                <a:latin typeface="Courier New" panose="02070309020205020404" pitchFamily="49" charset="0"/>
              </a:rPr>
              <a:t>table_name</a:t>
            </a:r>
            <a:r>
              <a:rPr lang="en-US" baseline="0" dirty="0">
                <a:latin typeface="Courier New" panose="02070309020205020404" pitchFamily="49" charset="0"/>
              </a:rPr>
              <a:t>;</a:t>
            </a:r>
            <a:r>
              <a:rPr lang="en-US" baseline="0" dirty="0"/>
              <a:t> statement.</a:t>
            </a:r>
            <a:endParaRPr lang="en-US" dirty="0"/>
          </a:p>
        </p:txBody>
      </p:sp>
      <p:sp>
        <p:nvSpPr>
          <p:cNvPr id="6" name="Footer Placeholder 5"/>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10</a:t>
            </a:fld>
            <a:endParaRPr lang="en-US" dirty="0"/>
          </a:p>
        </p:txBody>
      </p:sp>
    </p:spTree>
    <p:extLst>
      <p:ext uri="{BB962C8B-B14F-4D97-AF65-F5344CB8AC3E}">
        <p14:creationId xmlns:p14="http://schemas.microsoft.com/office/powerpoint/2010/main" val="845922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8"/>
          <p:cNvSpPr>
            <a:spLocks noGrp="1" noChangeArrowheads="1"/>
          </p:cNvSpPr>
          <p:nvPr>
            <p:ph type="body" idx="1"/>
          </p:nvPr>
        </p:nvSpPr>
        <p:spPr>
          <a:noFill/>
          <a:ln/>
        </p:spPr>
        <p:txBody>
          <a:bodyPr/>
          <a:lstStyle/>
          <a:p>
            <a:pPr lvl="1" eaLnBrk="1" hangingPunct="1"/>
            <a:r>
              <a:rPr lang="en-US" altLang="en-US" dirty="0"/>
              <a:t>If you</a:t>
            </a:r>
            <a:r>
              <a:rPr lang="en-US" altLang="en-US" baseline="0" dirty="0"/>
              <a:t> include a column list, but omit one or more of the columns, the value is set to the default value for the column or NULL. You learn about setting default values in the lesson titled "</a:t>
            </a:r>
            <a:r>
              <a:rPr lang="en-US" altLang="en-US" dirty="0"/>
              <a:t>Introduction to Data Definition Language in MySQL."</a:t>
            </a:r>
            <a:r>
              <a:rPr lang="en-US" altLang="en-US" baseline="0" dirty="0"/>
              <a:t> </a:t>
            </a:r>
            <a:r>
              <a:rPr lang="en-US" altLang="en-US" dirty="0"/>
              <a:t>Be sure that you can use null values in the targeted column by verifying the </a:t>
            </a:r>
            <a:r>
              <a:rPr lang="en-US" altLang="en-US" dirty="0">
                <a:latin typeface="Courier New" pitchFamily="49" charset="0"/>
              </a:rPr>
              <a:t>NULL</a:t>
            </a:r>
            <a:r>
              <a:rPr lang="en-US" altLang="en-US" dirty="0"/>
              <a:t> status with the </a:t>
            </a:r>
            <a:r>
              <a:rPr lang="en-US" altLang="en-US" dirty="0">
                <a:latin typeface="Courier New" pitchFamily="49" charset="0"/>
              </a:rPr>
              <a:t>DESCRIBE</a:t>
            </a:r>
            <a:r>
              <a:rPr lang="en-US" altLang="en-US" dirty="0"/>
              <a:t> command.</a:t>
            </a:r>
            <a:endParaRPr lang="en-US" altLang="en-US" dirty="0">
              <a:solidFill>
                <a:schemeClr val="tx1"/>
              </a:solidFill>
            </a:endParaRPr>
          </a:p>
        </p:txBody>
      </p:sp>
      <p:sp>
        <p:nvSpPr>
          <p:cNvPr id="21508" name="Slide Image Placeholder 7"/>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11</a:t>
            </a:fld>
            <a:endParaRPr lang="en-US" dirty="0"/>
          </a:p>
        </p:txBody>
      </p:sp>
    </p:spTree>
    <p:extLst>
      <p:ext uri="{BB962C8B-B14F-4D97-AF65-F5344CB8AC3E}">
        <p14:creationId xmlns:p14="http://schemas.microsoft.com/office/powerpoint/2010/main" val="2225938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457200" y="457200"/>
            <a:ext cx="6858000" cy="3859213"/>
          </a:xfrm>
          <a:ln/>
        </p:spPr>
      </p:sp>
      <p:sp>
        <p:nvSpPr>
          <p:cNvPr id="23555" name="Notes Placeholder 2"/>
          <p:cNvSpPr>
            <a:spLocks noGrp="1"/>
          </p:cNvSpPr>
          <p:nvPr>
            <p:ph type="body" idx="1"/>
          </p:nvPr>
        </p:nvSpPr>
        <p:spPr>
          <a:noFill/>
          <a:ln/>
        </p:spPr>
        <p:txBody>
          <a:bodyPr/>
          <a:lstStyle/>
          <a:p>
            <a:pPr lvl="1"/>
            <a:r>
              <a:rPr lang="en-US" altLang="en-US" dirty="0"/>
              <a:t>You can use functions to enter special values in your table. </a:t>
            </a:r>
          </a:p>
          <a:p>
            <a:pPr lvl="1"/>
            <a:r>
              <a:rPr lang="en-US" altLang="en-US" dirty="0"/>
              <a:t>The example in the slide records information for employee Popp in the </a:t>
            </a:r>
            <a:r>
              <a:rPr lang="en-US" altLang="en-US" dirty="0">
                <a:latin typeface="Courier New" pitchFamily="49" charset="0"/>
                <a:cs typeface="Courier New" pitchFamily="49" charset="0"/>
              </a:rPr>
              <a:t>employees</a:t>
            </a:r>
            <a:r>
              <a:rPr lang="en-US" altLang="en-US" dirty="0"/>
              <a:t> table. It supplies the current date and time in the </a:t>
            </a:r>
            <a:r>
              <a:rPr lang="en-US" altLang="en-US" dirty="0" err="1">
                <a:latin typeface="Courier New" pitchFamily="49" charset="0"/>
                <a:cs typeface="Courier New" pitchFamily="49" charset="0"/>
              </a:rPr>
              <a:t>hire_date</a:t>
            </a:r>
            <a:r>
              <a:rPr lang="en-US" altLang="en-US" dirty="0"/>
              <a:t> column. It uses the </a:t>
            </a:r>
            <a:r>
              <a:rPr lang="en-US" altLang="en-US" dirty="0">
                <a:latin typeface="Courier New" pitchFamily="49" charset="0"/>
                <a:cs typeface="Courier New" pitchFamily="49" charset="0"/>
              </a:rPr>
              <a:t>CURDATE()</a:t>
            </a:r>
            <a:r>
              <a:rPr lang="en-US" altLang="en-US" dirty="0"/>
              <a:t> function that returns the current date. </a:t>
            </a:r>
          </a:p>
          <a:p>
            <a:pPr lvl="1"/>
            <a:r>
              <a:rPr lang="en-US" altLang="en-US" b="1" dirty="0"/>
              <a:t>Confirming Additions to the Table</a:t>
            </a:r>
          </a:p>
          <a:p>
            <a:pPr lvl="4"/>
            <a:r>
              <a:rPr lang="en-US" altLang="en-US" dirty="0"/>
              <a:t>SELECT employee_id, last_name, job_id, hire_date, commission_pct</a:t>
            </a:r>
          </a:p>
          <a:p>
            <a:pPr lvl="4"/>
            <a:r>
              <a:rPr lang="en-US" altLang="en-US" dirty="0"/>
              <a:t>FROM   employees</a:t>
            </a:r>
          </a:p>
          <a:p>
            <a:pPr lvl="4"/>
            <a:r>
              <a:rPr lang="en-US" altLang="en-US" dirty="0"/>
              <a:t>WHERE  employee_id = 113;</a:t>
            </a:r>
          </a:p>
          <a:p>
            <a:pPr lvl="4"/>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12</a:t>
            </a:fld>
            <a:endParaRPr lang="en-US" dirty="0"/>
          </a:p>
        </p:txBody>
      </p:sp>
    </p:spTree>
    <p:extLst>
      <p:ext uri="{BB962C8B-B14F-4D97-AF65-F5344CB8AC3E}">
        <p14:creationId xmlns:p14="http://schemas.microsoft.com/office/powerpoint/2010/main" val="1326346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Rot="1" noChangeAspect="1" noChangeArrowheads="1" noTextEdit="1"/>
          </p:cNvSpPr>
          <p:nvPr>
            <p:ph type="sldImg"/>
          </p:nvPr>
        </p:nvSpPr>
        <p:spPr>
          <a:xfrm>
            <a:off x="457200" y="457200"/>
            <a:ext cx="6858000" cy="3859213"/>
          </a:xfrm>
          <a:ln/>
        </p:spPr>
      </p:sp>
      <p:sp>
        <p:nvSpPr>
          <p:cNvPr id="25603" name="Rectangle 7"/>
          <p:cNvSpPr>
            <a:spLocks noGrp="1" noChangeArrowheads="1"/>
          </p:cNvSpPr>
          <p:nvPr>
            <p:ph type="body" idx="1"/>
          </p:nvPr>
        </p:nvSpPr>
        <p:spPr>
          <a:noFill/>
          <a:ln/>
        </p:spPr>
        <p:txBody>
          <a:bodyPr lIns="14149" tIns="14149" rIns="14149" bIns="14149"/>
          <a:lstStyle/>
          <a:p>
            <a:pPr lvl="1" eaLnBrk="1" hangingPunct="1"/>
            <a:r>
              <a:rPr lang="en-US" altLang="en-US" dirty="0"/>
              <a:t>You can enter dates using the default date format,</a:t>
            </a:r>
            <a:r>
              <a:rPr lang="en-US" altLang="en-US" baseline="0" dirty="0"/>
              <a:t> just as you do in </a:t>
            </a:r>
            <a:r>
              <a:rPr lang="en-US" altLang="en-US" baseline="0" dirty="0">
                <a:latin typeface="Courier New" panose="02070309020205020404" pitchFamily="49" charset="0"/>
              </a:rPr>
              <a:t>WHERE</a:t>
            </a:r>
            <a:r>
              <a:rPr lang="en-US" altLang="en-US" baseline="0" dirty="0"/>
              <a:t> conditions or other references to dates.</a:t>
            </a:r>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13</a:t>
            </a:fld>
            <a:endParaRPr lang="en-US" dirty="0"/>
          </a:p>
        </p:txBody>
      </p:sp>
    </p:spTree>
    <p:extLst>
      <p:ext uri="{BB962C8B-B14F-4D97-AF65-F5344CB8AC3E}">
        <p14:creationId xmlns:p14="http://schemas.microsoft.com/office/powerpoint/2010/main" val="767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Rot="1" noChangeAspect="1" noChangeArrowheads="1" noTextEdit="1"/>
          </p:cNvSpPr>
          <p:nvPr>
            <p:ph type="sldImg"/>
          </p:nvPr>
        </p:nvSpPr>
        <p:spPr>
          <a:xfrm>
            <a:off x="457200" y="457200"/>
            <a:ext cx="6858000" cy="3859213"/>
          </a:xfrm>
          <a:ln/>
        </p:spPr>
      </p:sp>
      <p:sp>
        <p:nvSpPr>
          <p:cNvPr id="25603" name="Rectangle 7"/>
          <p:cNvSpPr>
            <a:spLocks noGrp="1" noChangeArrowheads="1"/>
          </p:cNvSpPr>
          <p:nvPr>
            <p:ph type="body" idx="1"/>
          </p:nvPr>
        </p:nvSpPr>
        <p:spPr>
          <a:noFill/>
          <a:ln/>
        </p:spPr>
        <p:txBody>
          <a:bodyPr lIns="14149" tIns="14149" rIns="14149" bIns="14149"/>
          <a:lstStyle/>
          <a:p>
            <a:pPr lvl="1" eaLnBrk="1" hangingPunct="1"/>
            <a:r>
              <a:rPr lang="en-US" altLang="en-US" dirty="0"/>
              <a:t>In MySQL, If you want to enter the date in a format other than the default format, you must use the STR_</a:t>
            </a:r>
            <a:r>
              <a:rPr lang="en-US" altLang="en-US" dirty="0">
                <a:latin typeface="Courier New" pitchFamily="49" charset="0"/>
              </a:rPr>
              <a:t>TO_DATE</a:t>
            </a:r>
            <a:r>
              <a:rPr lang="en-US" altLang="en-US" dirty="0"/>
              <a:t> function.</a:t>
            </a:r>
          </a:p>
          <a:p>
            <a:pPr lvl="1" eaLnBrk="1" hangingPunct="1"/>
            <a:r>
              <a:rPr lang="en-US" altLang="en-US" dirty="0"/>
              <a:t>The example in the slide records information for employee Raphealy in the </a:t>
            </a:r>
            <a:r>
              <a:rPr lang="en-US" altLang="en-US" dirty="0">
                <a:latin typeface="Courier New" pitchFamily="49" charset="0"/>
              </a:rPr>
              <a:t>employees</a:t>
            </a:r>
            <a:r>
              <a:rPr lang="en-US" altLang="en-US" dirty="0"/>
              <a:t> table. It sets the </a:t>
            </a:r>
            <a:r>
              <a:rPr lang="en-US" altLang="en-US" dirty="0" err="1">
                <a:latin typeface="Courier New" pitchFamily="49" charset="0"/>
              </a:rPr>
              <a:t>hire_date</a:t>
            </a:r>
            <a:r>
              <a:rPr lang="en-US" altLang="en-US" dirty="0"/>
              <a:t> column to be February 3, 2016,</a:t>
            </a:r>
            <a:r>
              <a:rPr lang="en-US" altLang="en-US" baseline="0" dirty="0"/>
              <a:t> but stores and displays it in the default date format.</a:t>
            </a:r>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14</a:t>
            </a:fld>
            <a:endParaRPr lang="en-US" dirty="0"/>
          </a:p>
        </p:txBody>
      </p:sp>
    </p:spTree>
    <p:extLst>
      <p:ext uri="{BB962C8B-B14F-4D97-AF65-F5344CB8AC3E}">
        <p14:creationId xmlns:p14="http://schemas.microsoft.com/office/powerpoint/2010/main" val="1656709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pPr lvl="1" eaLnBrk="1" hangingPunct="1"/>
            <a:r>
              <a:rPr lang="en-US" altLang="en-US" dirty="0">
                <a:solidFill>
                  <a:schemeClr val="tx1"/>
                </a:solidFill>
              </a:rPr>
              <a:t>You can use the </a:t>
            </a:r>
            <a:r>
              <a:rPr lang="en-US" altLang="en-US" dirty="0">
                <a:solidFill>
                  <a:schemeClr val="tx1"/>
                </a:solidFill>
                <a:latin typeface="Courier New" pitchFamily="49" charset="0"/>
              </a:rPr>
              <a:t>INSERT</a:t>
            </a:r>
            <a:r>
              <a:rPr lang="en-US" altLang="en-US" dirty="0">
                <a:solidFill>
                  <a:schemeClr val="tx1"/>
                </a:solidFill>
              </a:rPr>
              <a:t> statement to add rows to a table where the values are derived from existing tables. In the example in the slide, for the </a:t>
            </a:r>
            <a:r>
              <a:rPr lang="en-US" altLang="en-US" dirty="0">
                <a:solidFill>
                  <a:schemeClr val="tx1"/>
                </a:solidFill>
                <a:latin typeface="Courier New" pitchFamily="49" charset="0"/>
              </a:rPr>
              <a:t>INSERT</a:t>
            </a:r>
            <a:r>
              <a:rPr lang="en-US" altLang="en-US" dirty="0">
                <a:solidFill>
                  <a:schemeClr val="tx1"/>
                </a:solidFill>
              </a:rPr>
              <a:t> </a:t>
            </a:r>
            <a:r>
              <a:rPr lang="en-US" altLang="en-US" dirty="0">
                <a:solidFill>
                  <a:schemeClr val="tx1"/>
                </a:solidFill>
                <a:latin typeface="Courier New" pitchFamily="49" charset="0"/>
              </a:rPr>
              <a:t>INTO</a:t>
            </a:r>
            <a:r>
              <a:rPr lang="en-US" altLang="en-US" dirty="0">
                <a:solidFill>
                  <a:schemeClr val="tx1"/>
                </a:solidFill>
              </a:rPr>
              <a:t> statement to work, you must have already created the </a:t>
            </a:r>
            <a:r>
              <a:rPr lang="en-US" altLang="en-US" dirty="0" err="1">
                <a:solidFill>
                  <a:schemeClr val="tx1"/>
                </a:solidFill>
                <a:latin typeface="Courier New" pitchFamily="49" charset="0"/>
              </a:rPr>
              <a:t>sales_reps</a:t>
            </a:r>
            <a:r>
              <a:rPr lang="en-US" altLang="en-US" dirty="0">
                <a:solidFill>
                  <a:schemeClr val="tx1"/>
                </a:solidFill>
              </a:rPr>
              <a:t> table using the </a:t>
            </a:r>
            <a:r>
              <a:rPr lang="en-US" altLang="en-US" dirty="0">
                <a:solidFill>
                  <a:schemeClr val="tx1"/>
                </a:solidFill>
                <a:latin typeface="Courier New" pitchFamily="49" charset="0"/>
              </a:rPr>
              <a:t>CREATE</a:t>
            </a:r>
            <a:r>
              <a:rPr lang="en-US" altLang="en-US" dirty="0">
                <a:solidFill>
                  <a:schemeClr val="tx1"/>
                </a:solidFill>
              </a:rPr>
              <a:t> </a:t>
            </a:r>
            <a:r>
              <a:rPr lang="en-US" altLang="en-US" dirty="0">
                <a:solidFill>
                  <a:schemeClr val="tx1"/>
                </a:solidFill>
                <a:latin typeface="Courier New" pitchFamily="49" charset="0"/>
              </a:rPr>
              <a:t>TABLE</a:t>
            </a:r>
            <a:r>
              <a:rPr lang="en-US" altLang="en-US" dirty="0">
                <a:solidFill>
                  <a:schemeClr val="tx1"/>
                </a:solidFill>
              </a:rPr>
              <a:t> statement. </a:t>
            </a:r>
            <a:r>
              <a:rPr lang="en-US" altLang="en-US" dirty="0">
                <a:solidFill>
                  <a:schemeClr val="tx1"/>
                </a:solidFill>
                <a:latin typeface="Courier New" pitchFamily="49" charset="0"/>
              </a:rPr>
              <a:t>CREATE</a:t>
            </a:r>
            <a:r>
              <a:rPr lang="en-US" altLang="en-US" dirty="0">
                <a:solidFill>
                  <a:schemeClr val="tx1"/>
                </a:solidFill>
              </a:rPr>
              <a:t> </a:t>
            </a:r>
            <a:r>
              <a:rPr lang="en-US" altLang="en-US" dirty="0">
                <a:solidFill>
                  <a:schemeClr val="tx1"/>
                </a:solidFill>
                <a:latin typeface="Courier New" pitchFamily="49" charset="0"/>
              </a:rPr>
              <a:t>TABLE</a:t>
            </a:r>
            <a:r>
              <a:rPr lang="en-US" altLang="en-US" dirty="0">
                <a:solidFill>
                  <a:schemeClr val="tx1"/>
                </a:solidFill>
              </a:rPr>
              <a:t> is discussed in the lesson titled “</a:t>
            </a:r>
            <a:r>
              <a:rPr lang="en-US" altLang="en-US" dirty="0"/>
              <a:t>Introduction to Data Definition Language</a:t>
            </a:r>
            <a:r>
              <a:rPr lang="en-US" altLang="en-US" dirty="0">
                <a:solidFill>
                  <a:schemeClr val="tx1"/>
                </a:solidFill>
              </a:rPr>
              <a:t>.” </a:t>
            </a:r>
          </a:p>
          <a:p>
            <a:pPr lvl="1" eaLnBrk="1" hangingPunct="1">
              <a:spcBef>
                <a:spcPts val="219"/>
              </a:spcBef>
            </a:pPr>
            <a:r>
              <a:rPr lang="en-US" altLang="en-US" dirty="0">
                <a:solidFill>
                  <a:schemeClr val="tx1"/>
                </a:solidFill>
              </a:rPr>
              <a:t>In place of the </a:t>
            </a:r>
            <a:r>
              <a:rPr lang="en-US" altLang="en-US" dirty="0">
                <a:solidFill>
                  <a:schemeClr val="tx1"/>
                </a:solidFill>
                <a:latin typeface="Courier New" pitchFamily="49" charset="0"/>
              </a:rPr>
              <a:t>VALUES</a:t>
            </a:r>
            <a:r>
              <a:rPr lang="en-US" altLang="en-US" dirty="0">
                <a:solidFill>
                  <a:schemeClr val="tx1"/>
                </a:solidFill>
              </a:rPr>
              <a:t> clause, you use a </a:t>
            </a:r>
            <a:r>
              <a:rPr lang="en-US" altLang="en-US" dirty="0" err="1">
                <a:solidFill>
                  <a:schemeClr val="tx1"/>
                </a:solidFill>
              </a:rPr>
              <a:t>subquery</a:t>
            </a:r>
            <a:r>
              <a:rPr lang="en-US" altLang="en-US" dirty="0">
                <a:solidFill>
                  <a:schemeClr val="tx1"/>
                </a:solidFill>
              </a:rPr>
              <a:t>. </a:t>
            </a:r>
          </a:p>
          <a:p>
            <a:pPr lvl="1" eaLnBrk="1" hangingPunct="1">
              <a:spcBef>
                <a:spcPts val="219"/>
              </a:spcBef>
            </a:pPr>
            <a:r>
              <a:rPr lang="en-US" altLang="en-US" b="1" dirty="0">
                <a:solidFill>
                  <a:schemeClr val="tx1"/>
                </a:solidFill>
              </a:rPr>
              <a:t>Syntax</a:t>
            </a:r>
            <a:endParaRPr lang="en-US" altLang="en-US" dirty="0">
              <a:solidFill>
                <a:schemeClr val="tx1"/>
              </a:solidFill>
            </a:endParaRPr>
          </a:p>
          <a:p>
            <a:pPr marL="438295" lvl="2" indent="-187841" algn="just" eaLnBrk="1" hangingPunct="1">
              <a:buNone/>
            </a:pPr>
            <a:r>
              <a:rPr lang="en-US" altLang="en-US" dirty="0">
                <a:solidFill>
                  <a:schemeClr val="tx1"/>
                </a:solidFill>
                <a:latin typeface="Courier New" pitchFamily="49" charset="0"/>
              </a:rPr>
              <a:t>INSERT INTO </a:t>
            </a:r>
            <a:r>
              <a:rPr lang="en-US" altLang="en-US" i="1" dirty="0">
                <a:solidFill>
                  <a:schemeClr val="tx1"/>
                </a:solidFill>
                <a:latin typeface="Courier New" pitchFamily="49" charset="0"/>
              </a:rPr>
              <a:t>table</a:t>
            </a:r>
            <a:r>
              <a:rPr lang="en-US" altLang="en-US" dirty="0">
                <a:solidFill>
                  <a:schemeClr val="tx1"/>
                </a:solidFill>
                <a:latin typeface="Courier New" pitchFamily="49" charset="0"/>
              </a:rPr>
              <a:t> [ </a:t>
            </a:r>
            <a:r>
              <a:rPr lang="en-US" altLang="en-US" i="1" dirty="0">
                <a:solidFill>
                  <a:schemeClr val="tx1"/>
                </a:solidFill>
                <a:latin typeface="Courier New" pitchFamily="49" charset="0"/>
              </a:rPr>
              <a:t>column</a:t>
            </a:r>
            <a:r>
              <a:rPr lang="en-US" altLang="en-US" dirty="0">
                <a:solidFill>
                  <a:schemeClr val="tx1"/>
                </a:solidFill>
                <a:latin typeface="Courier New" pitchFamily="49" charset="0"/>
              </a:rPr>
              <a:t> (, </a:t>
            </a:r>
            <a:r>
              <a:rPr lang="en-US" altLang="en-US" i="1" dirty="0">
                <a:solidFill>
                  <a:schemeClr val="tx1"/>
                </a:solidFill>
                <a:latin typeface="Courier New" pitchFamily="49" charset="0"/>
              </a:rPr>
              <a:t>column</a:t>
            </a:r>
            <a:r>
              <a:rPr lang="en-US" altLang="en-US" dirty="0">
                <a:solidFill>
                  <a:schemeClr val="tx1"/>
                </a:solidFill>
                <a:latin typeface="Courier New" pitchFamily="49" charset="0"/>
              </a:rPr>
              <a:t>) ] </a:t>
            </a:r>
            <a:r>
              <a:rPr lang="en-US" altLang="en-US" i="1" dirty="0" err="1">
                <a:solidFill>
                  <a:schemeClr val="tx1"/>
                </a:solidFill>
                <a:latin typeface="Courier New" pitchFamily="49" charset="0"/>
              </a:rPr>
              <a:t>subquery</a:t>
            </a:r>
            <a:r>
              <a:rPr lang="en-US" altLang="en-US" i="1" dirty="0">
                <a:solidFill>
                  <a:schemeClr val="tx1"/>
                </a:solidFill>
                <a:latin typeface="Courier New" pitchFamily="49" charset="0"/>
              </a:rPr>
              <a:t>;</a:t>
            </a:r>
            <a:r>
              <a:rPr lang="en-US" altLang="en-US" dirty="0">
                <a:solidFill>
                  <a:schemeClr val="tx1"/>
                </a:solidFill>
                <a:latin typeface="Courier New" pitchFamily="49" charset="0"/>
              </a:rPr>
              <a:t> </a:t>
            </a:r>
          </a:p>
          <a:p>
            <a:pPr lvl="1" eaLnBrk="1" hangingPunct="1">
              <a:spcBef>
                <a:spcPts val="219"/>
              </a:spcBef>
            </a:pPr>
            <a:r>
              <a:rPr lang="en-US" altLang="en-US" dirty="0">
                <a:solidFill>
                  <a:schemeClr val="tx1"/>
                </a:solidFill>
              </a:rPr>
              <a:t>In the syntax:</a:t>
            </a:r>
            <a:endParaRPr lang="en-US" altLang="en-US" b="1" dirty="0">
              <a:solidFill>
                <a:schemeClr val="tx1"/>
              </a:solidFill>
            </a:endParaRPr>
          </a:p>
          <a:p>
            <a:pPr marL="438295" lvl="2" indent="-187841" eaLnBrk="1" hangingPunct="1">
              <a:buNone/>
            </a:pPr>
            <a:r>
              <a:rPr lang="en-US" altLang="en-US" i="1" dirty="0">
                <a:solidFill>
                  <a:schemeClr val="tx1"/>
                </a:solidFill>
                <a:latin typeface="Courier New" pitchFamily="49" charset="0"/>
              </a:rPr>
              <a:t>table</a:t>
            </a:r>
            <a:r>
              <a:rPr lang="en-US" altLang="en-US" i="1" dirty="0">
                <a:solidFill>
                  <a:schemeClr val="tx1"/>
                </a:solidFill>
              </a:rPr>
              <a:t>		</a:t>
            </a:r>
            <a:r>
              <a:rPr lang="en-US" altLang="en-US" dirty="0">
                <a:solidFill>
                  <a:schemeClr val="tx1"/>
                </a:solidFill>
              </a:rPr>
              <a:t>Is the name of the table</a:t>
            </a:r>
          </a:p>
          <a:p>
            <a:pPr marL="438295" lvl="2" indent="-187841" eaLnBrk="1" hangingPunct="1">
              <a:buNone/>
            </a:pPr>
            <a:r>
              <a:rPr lang="en-US" altLang="en-US" i="1" dirty="0">
                <a:solidFill>
                  <a:schemeClr val="tx1"/>
                </a:solidFill>
                <a:latin typeface="Courier New" pitchFamily="49" charset="0"/>
              </a:rPr>
              <a:t>column</a:t>
            </a:r>
            <a:r>
              <a:rPr lang="en-US" altLang="en-US" i="1" dirty="0">
                <a:solidFill>
                  <a:schemeClr val="tx1"/>
                </a:solidFill>
              </a:rPr>
              <a:t>		</a:t>
            </a:r>
            <a:r>
              <a:rPr lang="en-US" altLang="en-US" dirty="0">
                <a:solidFill>
                  <a:schemeClr val="tx1"/>
                </a:solidFill>
              </a:rPr>
              <a:t>Is the name of the column in the table to populate</a:t>
            </a:r>
          </a:p>
          <a:p>
            <a:pPr marL="438295" lvl="2" indent="-187841" eaLnBrk="1" hangingPunct="1">
              <a:buNone/>
            </a:pPr>
            <a:r>
              <a:rPr lang="en-US" altLang="en-US" i="1" dirty="0" err="1">
                <a:solidFill>
                  <a:schemeClr val="tx1"/>
                </a:solidFill>
                <a:latin typeface="Courier New" pitchFamily="49" charset="0"/>
              </a:rPr>
              <a:t>subquery</a:t>
            </a:r>
            <a:r>
              <a:rPr lang="en-US" altLang="en-US" dirty="0">
                <a:solidFill>
                  <a:schemeClr val="tx1"/>
                </a:solidFill>
              </a:rPr>
              <a:t>		Is the </a:t>
            </a:r>
            <a:r>
              <a:rPr lang="en-US" altLang="en-US" dirty="0" err="1">
                <a:solidFill>
                  <a:schemeClr val="tx1"/>
                </a:solidFill>
              </a:rPr>
              <a:t>subquery</a:t>
            </a:r>
            <a:r>
              <a:rPr lang="en-US" altLang="en-US" dirty="0">
                <a:solidFill>
                  <a:schemeClr val="tx1"/>
                </a:solidFill>
              </a:rPr>
              <a:t> that returns rows to the table</a:t>
            </a:r>
          </a:p>
          <a:p>
            <a:pPr lvl="1" eaLnBrk="1" hangingPunct="1">
              <a:spcBef>
                <a:spcPts val="219"/>
              </a:spcBef>
            </a:pPr>
            <a:r>
              <a:rPr lang="en-US" altLang="en-US" dirty="0">
                <a:solidFill>
                  <a:schemeClr val="tx1"/>
                </a:solidFill>
              </a:rPr>
              <a:t>The number of columns and their data types in the column list of the </a:t>
            </a:r>
            <a:r>
              <a:rPr lang="en-US" altLang="en-US" dirty="0">
                <a:solidFill>
                  <a:schemeClr val="tx1"/>
                </a:solidFill>
                <a:latin typeface="Courier New" pitchFamily="49" charset="0"/>
              </a:rPr>
              <a:t>INSERT</a:t>
            </a:r>
            <a:r>
              <a:rPr lang="en-US" altLang="en-US" dirty="0">
                <a:solidFill>
                  <a:schemeClr val="tx1"/>
                </a:solidFill>
              </a:rPr>
              <a:t> clause must match the number of values and their data types in the </a:t>
            </a:r>
            <a:r>
              <a:rPr lang="en-US" altLang="en-US" dirty="0" err="1">
                <a:solidFill>
                  <a:schemeClr val="tx1"/>
                </a:solidFill>
              </a:rPr>
              <a:t>subquery</a:t>
            </a:r>
            <a:r>
              <a:rPr lang="en-US" altLang="en-US" dirty="0">
                <a:solidFill>
                  <a:schemeClr val="tx1"/>
                </a:solidFill>
              </a:rPr>
              <a:t>. Zero or more rows are added depending on the number of rows returned by the subquery. </a:t>
            </a:r>
            <a:endParaRPr lang="en-US" altLang="en-US" dirty="0">
              <a:solidFill>
                <a:schemeClr val="tx1"/>
              </a:solidFill>
              <a:latin typeface="Courier New" pitchFamily="49" charset="0"/>
            </a:endParaRPr>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15</a:t>
            </a:fld>
            <a:endParaRPr lang="en-US" dirty="0"/>
          </a:p>
        </p:txBody>
      </p:sp>
    </p:spTree>
    <p:extLst>
      <p:ext uri="{BB962C8B-B14F-4D97-AF65-F5344CB8AC3E}">
        <p14:creationId xmlns:p14="http://schemas.microsoft.com/office/powerpoint/2010/main" val="1234976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Rot="1" noChangeAspect="1" noChangeArrowheads="1" noTextEdit="1"/>
          </p:cNvSpPr>
          <p:nvPr>
            <p:ph type="sldImg"/>
          </p:nvPr>
        </p:nvSpPr>
        <p:spPr>
          <a:xfrm>
            <a:off x="457200" y="457200"/>
            <a:ext cx="6858000" cy="3859213"/>
          </a:xfrm>
          <a:ln/>
        </p:spPr>
      </p:sp>
      <p:sp>
        <p:nvSpPr>
          <p:cNvPr id="31747"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16</a:t>
            </a:fld>
            <a:endParaRPr lang="en-US" dirty="0"/>
          </a:p>
        </p:txBody>
      </p:sp>
    </p:spTree>
    <p:extLst>
      <p:ext uri="{BB962C8B-B14F-4D97-AF65-F5344CB8AC3E}">
        <p14:creationId xmlns:p14="http://schemas.microsoft.com/office/powerpoint/2010/main" val="2537479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9"/>
          <p:cNvSpPr>
            <a:spLocks noGrp="1" noChangeArrowheads="1"/>
          </p:cNvSpPr>
          <p:nvPr>
            <p:ph type="body" idx="1"/>
          </p:nvPr>
        </p:nvSpPr>
        <p:spPr/>
        <p:txBody>
          <a:bodyPr/>
          <a:lstStyle/>
          <a:p>
            <a:pPr lvl="1"/>
            <a:r>
              <a:rPr lang="en-US" altLang="en-US" dirty="0"/>
              <a:t>The slide illustrates changing the department number for employees in department 60 to department 80.</a:t>
            </a:r>
          </a:p>
        </p:txBody>
      </p:sp>
      <p:sp>
        <p:nvSpPr>
          <p:cNvPr id="4" name="Slide Image Placeholder 3"/>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17</a:t>
            </a:fld>
            <a:endParaRPr lang="en-US" dirty="0"/>
          </a:p>
        </p:txBody>
      </p:sp>
    </p:spTree>
    <p:extLst>
      <p:ext uri="{BB962C8B-B14F-4D97-AF65-F5344CB8AC3E}">
        <p14:creationId xmlns:p14="http://schemas.microsoft.com/office/powerpoint/2010/main" val="1551107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Rot="1" noChangeAspect="1" noChangeArrowheads="1" noTextEdit="1"/>
          </p:cNvSpPr>
          <p:nvPr>
            <p:ph type="sldImg"/>
          </p:nvPr>
        </p:nvSpPr>
        <p:spPr>
          <a:xfrm>
            <a:off x="457200" y="457200"/>
            <a:ext cx="6858000" cy="3859213"/>
          </a:xfrm>
          <a:ln/>
        </p:spPr>
      </p:sp>
      <p:sp>
        <p:nvSpPr>
          <p:cNvPr id="35843"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You can modify the existing values in a table by using the </a:t>
            </a:r>
            <a:r>
              <a:rPr lang="en-US" altLang="en-US" dirty="0">
                <a:solidFill>
                  <a:schemeClr val="tx1"/>
                </a:solidFill>
                <a:latin typeface="Courier New" pitchFamily="49" charset="0"/>
              </a:rPr>
              <a:t>UPDATE</a:t>
            </a:r>
            <a:r>
              <a:rPr lang="en-US" altLang="en-US" dirty="0">
                <a:solidFill>
                  <a:schemeClr val="tx1"/>
                </a:solidFill>
              </a:rPr>
              <a:t> statement.</a:t>
            </a:r>
          </a:p>
          <a:p>
            <a:pPr lvl="1" eaLnBrk="1" hangingPunct="1"/>
            <a:r>
              <a:rPr lang="en-US" altLang="en-US" dirty="0">
                <a:solidFill>
                  <a:schemeClr val="tx1"/>
                </a:solidFill>
              </a:rPr>
              <a:t>In the syntax:</a:t>
            </a:r>
          </a:p>
          <a:p>
            <a:pPr marL="438295" lvl="2" indent="-187841" eaLnBrk="1" hangingPunct="1">
              <a:buNone/>
            </a:pPr>
            <a:r>
              <a:rPr lang="en-US" altLang="en-US" i="1" dirty="0">
                <a:solidFill>
                  <a:schemeClr val="tx1"/>
                </a:solidFill>
                <a:latin typeface="Courier New" pitchFamily="49" charset="0"/>
              </a:rPr>
              <a:t>table</a:t>
            </a:r>
            <a:r>
              <a:rPr lang="en-US" altLang="en-US" dirty="0">
                <a:solidFill>
                  <a:schemeClr val="tx1"/>
                </a:solidFill>
              </a:rPr>
              <a:t>		Is the name of the table</a:t>
            </a:r>
          </a:p>
          <a:p>
            <a:pPr marL="438295" lvl="2" indent="-187841" eaLnBrk="1" hangingPunct="1">
              <a:buNone/>
            </a:pPr>
            <a:r>
              <a:rPr lang="en-US" altLang="en-US" i="1" dirty="0">
                <a:solidFill>
                  <a:schemeClr val="tx1"/>
                </a:solidFill>
                <a:latin typeface="Courier New" pitchFamily="49" charset="0"/>
              </a:rPr>
              <a:t>column</a:t>
            </a:r>
            <a:r>
              <a:rPr lang="en-US" altLang="en-US" dirty="0">
                <a:solidFill>
                  <a:schemeClr val="tx1"/>
                </a:solidFill>
              </a:rPr>
              <a:t>		Is the name of the column in the table to populate</a:t>
            </a:r>
          </a:p>
          <a:p>
            <a:pPr marL="438295" lvl="2" indent="-187841" eaLnBrk="1" hangingPunct="1">
              <a:buNone/>
            </a:pPr>
            <a:r>
              <a:rPr lang="en-US" altLang="en-US" i="1" dirty="0">
                <a:solidFill>
                  <a:schemeClr val="tx1"/>
                </a:solidFill>
                <a:latin typeface="Courier New" pitchFamily="49" charset="0"/>
              </a:rPr>
              <a:t>value</a:t>
            </a:r>
            <a:r>
              <a:rPr lang="en-US" altLang="en-US" dirty="0">
                <a:solidFill>
                  <a:schemeClr val="tx1"/>
                </a:solidFill>
              </a:rPr>
              <a:t>		Is the corresponding value or subquery for the column</a:t>
            </a:r>
          </a:p>
          <a:p>
            <a:pPr marL="438295" lvl="2" indent="-187841" eaLnBrk="1" hangingPunct="1">
              <a:buNone/>
            </a:pPr>
            <a:r>
              <a:rPr lang="en-US" altLang="en-US" i="1" dirty="0">
                <a:solidFill>
                  <a:schemeClr val="tx1"/>
                </a:solidFill>
                <a:latin typeface="Courier New" pitchFamily="49" charset="0"/>
              </a:rPr>
              <a:t>Condition	</a:t>
            </a:r>
            <a:r>
              <a:rPr lang="en-US" altLang="en-US" dirty="0" smtClean="0">
                <a:solidFill>
                  <a:schemeClr val="tx1"/>
                </a:solidFill>
              </a:rPr>
              <a:t>Identifies </a:t>
            </a:r>
            <a:r>
              <a:rPr lang="en-US" altLang="en-US" dirty="0">
                <a:solidFill>
                  <a:schemeClr val="tx1"/>
                </a:solidFill>
              </a:rPr>
              <a:t>the rows to be updated and is composed of column names, 			expressions, constants, subqueries, and comparison operators</a:t>
            </a:r>
          </a:p>
          <a:p>
            <a:pPr lvl="1" eaLnBrk="1" hangingPunct="1"/>
            <a:r>
              <a:rPr lang="en-US" altLang="en-US" dirty="0">
                <a:solidFill>
                  <a:schemeClr val="tx1"/>
                </a:solidFill>
              </a:rPr>
              <a:t>Confirm the update operation by querying the table to display the updated rows. </a:t>
            </a:r>
            <a:endParaRPr lang="en-US" altLang="en-US" i="1" dirty="0">
              <a:solidFill>
                <a:schemeClr val="tx1"/>
              </a:solidFill>
            </a:endParaRPr>
          </a:p>
          <a:p>
            <a:pPr lvl="1" eaLnBrk="1" hangingPunct="1"/>
            <a:r>
              <a:rPr lang="en-US" altLang="en-US" dirty="0">
                <a:solidFill>
                  <a:schemeClr val="tx1"/>
                </a:solidFill>
              </a:rPr>
              <a:t>For more information, see the section on “</a:t>
            </a:r>
            <a:r>
              <a:rPr lang="en-US" altLang="en-US" dirty="0">
                <a:solidFill>
                  <a:schemeClr val="tx1"/>
                </a:solidFill>
                <a:latin typeface="Courier New" pitchFamily="49" charset="0"/>
              </a:rPr>
              <a:t>UPDATE</a:t>
            </a:r>
            <a:r>
              <a:rPr lang="en-US" altLang="en-US" dirty="0">
                <a:solidFill>
                  <a:schemeClr val="tx1"/>
                </a:solidFill>
              </a:rPr>
              <a:t>” in </a:t>
            </a:r>
            <a:r>
              <a:rPr lang="en-US" altLang="en-US" i="1" dirty="0">
                <a:solidFill>
                  <a:schemeClr val="tx1"/>
                </a:solidFill>
              </a:rPr>
              <a:t>Oracle Database SQL Language Reference </a:t>
            </a:r>
            <a:r>
              <a:rPr lang="en-US" altLang="en-US" dirty="0">
                <a:solidFill>
                  <a:schemeClr val="tx1"/>
                </a:solidFill>
              </a:rPr>
              <a:t>for 19c</a:t>
            </a:r>
            <a:r>
              <a:rPr lang="en-US" altLang="en-US" i="1" dirty="0">
                <a:solidFill>
                  <a:schemeClr val="tx1"/>
                </a:solidFill>
              </a:rPr>
              <a:t> </a:t>
            </a:r>
            <a:r>
              <a:rPr lang="en-US" altLang="en-US" dirty="0">
                <a:solidFill>
                  <a:schemeClr val="tx1"/>
                </a:solidFill>
              </a:rPr>
              <a:t>database. </a:t>
            </a:r>
            <a:endParaRPr lang="en-US" altLang="en-US" b="1" dirty="0">
              <a:ea typeface="SimSun" pitchFamily="2" charset="-122"/>
            </a:endParaRPr>
          </a:p>
          <a:p>
            <a:pPr lvl="1" eaLnBrk="1" hangingPunct="1"/>
            <a:r>
              <a:rPr lang="en-US" altLang="en-US" b="1" dirty="0">
                <a:ea typeface="SimSun" pitchFamily="2" charset="-122"/>
              </a:rPr>
              <a:t>Note:</a:t>
            </a:r>
            <a:r>
              <a:rPr lang="en-US" altLang="en-US" dirty="0">
                <a:ea typeface="SimSun" pitchFamily="2" charset="-122"/>
              </a:rPr>
              <a:t> In general, use the primary key column in the </a:t>
            </a:r>
            <a:r>
              <a:rPr lang="en-US" altLang="en-US" dirty="0">
                <a:latin typeface="Courier New" pitchFamily="49" charset="0"/>
                <a:ea typeface="SimSun" pitchFamily="2" charset="-122"/>
              </a:rPr>
              <a:t>WHERE</a:t>
            </a:r>
            <a:r>
              <a:rPr lang="en-US" altLang="en-US" dirty="0">
                <a:ea typeface="SimSun" pitchFamily="2" charset="-122"/>
              </a:rPr>
              <a:t> clause to identify a single row for update. Using other columns can unexpectedly cause several rows to be updated. For example, identifying a single row in the </a:t>
            </a:r>
            <a:r>
              <a:rPr lang="en-US" altLang="en-US" dirty="0">
                <a:latin typeface="Courier New" pitchFamily="49" charset="0"/>
                <a:ea typeface="SimSun" pitchFamily="2" charset="-122"/>
              </a:rPr>
              <a:t>employees</a:t>
            </a:r>
            <a:r>
              <a:rPr lang="en-US" altLang="en-US" dirty="0">
                <a:ea typeface="SimSun" pitchFamily="2" charset="-122"/>
              </a:rPr>
              <a:t> table by last name may return more than one employee having the same last name.</a:t>
            </a:r>
            <a:r>
              <a:rPr lang="en-US" altLang="en-US" dirty="0">
                <a:solidFill>
                  <a:schemeClr val="tx1"/>
                </a:solidFill>
              </a:rPr>
              <a:t> </a:t>
            </a:r>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18</a:t>
            </a:fld>
            <a:endParaRPr lang="en-US" dirty="0"/>
          </a:p>
        </p:txBody>
      </p:sp>
    </p:spTree>
    <p:extLst>
      <p:ext uri="{BB962C8B-B14F-4D97-AF65-F5344CB8AC3E}">
        <p14:creationId xmlns:p14="http://schemas.microsoft.com/office/powerpoint/2010/main" val="3908867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pPr lvl="1" eaLnBrk="1" hangingPunct="1"/>
            <a:r>
              <a:rPr lang="en-US" altLang="en-US" dirty="0">
                <a:solidFill>
                  <a:schemeClr val="tx1"/>
                </a:solidFill>
              </a:rPr>
              <a:t>The </a:t>
            </a:r>
            <a:r>
              <a:rPr lang="en-US" altLang="en-US" dirty="0">
                <a:solidFill>
                  <a:schemeClr val="tx1"/>
                </a:solidFill>
                <a:latin typeface="Courier New" pitchFamily="49" charset="0"/>
              </a:rPr>
              <a:t>UPDATE</a:t>
            </a:r>
            <a:r>
              <a:rPr lang="en-US" altLang="en-US" dirty="0">
                <a:solidFill>
                  <a:schemeClr val="tx1"/>
                </a:solidFill>
              </a:rPr>
              <a:t> statement modifies the values of a specific row or rows if the </a:t>
            </a:r>
            <a:r>
              <a:rPr lang="en-US" altLang="en-US" dirty="0">
                <a:solidFill>
                  <a:schemeClr val="tx1"/>
                </a:solidFill>
                <a:latin typeface="Courier New" pitchFamily="49" charset="0"/>
              </a:rPr>
              <a:t>WHERE</a:t>
            </a:r>
            <a:r>
              <a:rPr lang="en-US" altLang="en-US" dirty="0">
                <a:solidFill>
                  <a:schemeClr val="tx1"/>
                </a:solidFill>
              </a:rPr>
              <a:t> clause is specified. The example in the slide shows the transfer of employee 113 (Popp) to department 50. </a:t>
            </a:r>
          </a:p>
          <a:p>
            <a:pPr lvl="1" eaLnBrk="1" hangingPunct="1"/>
            <a:r>
              <a:rPr lang="en-US" altLang="en-US" dirty="0">
                <a:solidFill>
                  <a:schemeClr val="tx1"/>
                </a:solidFill>
              </a:rPr>
              <a:t>If you omit the </a:t>
            </a:r>
            <a:r>
              <a:rPr lang="en-US" altLang="en-US" dirty="0">
                <a:solidFill>
                  <a:schemeClr val="tx1"/>
                </a:solidFill>
                <a:latin typeface="Courier New" pitchFamily="49" charset="0"/>
              </a:rPr>
              <a:t>WHERE</a:t>
            </a:r>
            <a:r>
              <a:rPr lang="en-US" altLang="en-US" dirty="0">
                <a:solidFill>
                  <a:schemeClr val="tx1"/>
                </a:solidFill>
              </a:rPr>
              <a:t> clause, values for all the rows in the table are modified. Examine the updated rows in the </a:t>
            </a:r>
            <a:r>
              <a:rPr lang="en-US" altLang="en-US" dirty="0">
                <a:solidFill>
                  <a:schemeClr val="tx1"/>
                </a:solidFill>
                <a:latin typeface="Courier New" pitchFamily="49" charset="0"/>
              </a:rPr>
              <a:t>COPY_EMP</a:t>
            </a:r>
            <a:r>
              <a:rPr lang="en-US" altLang="en-US" dirty="0">
                <a:solidFill>
                  <a:schemeClr val="tx1"/>
                </a:solidFill>
              </a:rPr>
              <a:t> table.</a:t>
            </a:r>
          </a:p>
          <a:p>
            <a:pPr lvl="4" eaLnBrk="1" hangingPunct="1">
              <a:spcBef>
                <a:spcPct val="0"/>
              </a:spcBef>
            </a:pPr>
            <a:r>
              <a:rPr lang="en-US" altLang="en-US" dirty="0">
                <a:solidFill>
                  <a:schemeClr val="tx1"/>
                </a:solidFill>
              </a:rPr>
              <a:t>   SELECT </a:t>
            </a:r>
            <a:r>
              <a:rPr lang="en-US" altLang="en-US" dirty="0" err="1">
                <a:solidFill>
                  <a:schemeClr val="tx1"/>
                </a:solidFill>
              </a:rPr>
              <a:t>last_name</a:t>
            </a:r>
            <a:r>
              <a:rPr lang="en-US" altLang="en-US" dirty="0">
                <a:solidFill>
                  <a:schemeClr val="tx1"/>
                </a:solidFill>
              </a:rPr>
              <a:t>, </a:t>
            </a:r>
            <a:r>
              <a:rPr lang="en-US" altLang="en-US" dirty="0" err="1">
                <a:solidFill>
                  <a:schemeClr val="tx1"/>
                </a:solidFill>
              </a:rPr>
              <a:t>department_id</a:t>
            </a:r>
            <a:endParaRPr lang="en-US" altLang="en-US" dirty="0">
              <a:solidFill>
                <a:schemeClr val="tx1"/>
              </a:solidFill>
            </a:endParaRPr>
          </a:p>
          <a:p>
            <a:pPr lvl="4" eaLnBrk="1" hangingPunct="1">
              <a:spcBef>
                <a:spcPct val="0"/>
              </a:spcBef>
            </a:pPr>
            <a:r>
              <a:rPr lang="en-US" altLang="en-US" dirty="0">
                <a:solidFill>
                  <a:schemeClr val="tx1"/>
                </a:solidFill>
              </a:rPr>
              <a:t>   FROM   </a:t>
            </a:r>
            <a:r>
              <a:rPr lang="en-US" altLang="en-US" dirty="0" err="1">
                <a:solidFill>
                  <a:schemeClr val="tx1"/>
                </a:solidFill>
              </a:rPr>
              <a:t>copy_emp</a:t>
            </a:r>
            <a:r>
              <a:rPr lang="en-US" altLang="en-US" dirty="0">
                <a:solidFill>
                  <a:schemeClr val="tx1"/>
                </a:solidFill>
              </a:rPr>
              <a:t>;</a:t>
            </a:r>
          </a:p>
          <a:p>
            <a:pPr lvl="1" eaLnBrk="1" hangingPunct="1">
              <a:spcBef>
                <a:spcPct val="0"/>
              </a:spcBef>
            </a:pPr>
            <a:endParaRPr lang="en-US" altLang="en-US" dirty="0">
              <a:solidFill>
                <a:schemeClr val="tx1"/>
              </a:solidFill>
            </a:endParaRPr>
          </a:p>
          <a:p>
            <a:pPr lvl="1" eaLnBrk="1" hangingPunct="1"/>
            <a:r>
              <a:rPr lang="en-US" altLang="en-US" dirty="0">
                <a:solidFill>
                  <a:schemeClr val="tx1"/>
                </a:solidFill>
              </a:rPr>
              <a:t>For example, an employee who was an </a:t>
            </a:r>
            <a:r>
              <a:rPr lang="en-US" altLang="en-US" dirty="0">
                <a:solidFill>
                  <a:schemeClr val="tx1"/>
                </a:solidFill>
                <a:latin typeface="Courier New" pitchFamily="49" charset="0"/>
              </a:rPr>
              <a:t>SA_REP</a:t>
            </a:r>
            <a:r>
              <a:rPr lang="en-US" altLang="en-US" dirty="0">
                <a:solidFill>
                  <a:schemeClr val="tx1"/>
                </a:solidFill>
              </a:rPr>
              <a:t> has now changed his job to an </a:t>
            </a:r>
            <a:r>
              <a:rPr lang="en-US" altLang="en-US" dirty="0">
                <a:solidFill>
                  <a:schemeClr val="tx1"/>
                </a:solidFill>
                <a:latin typeface="Courier New" pitchFamily="49" charset="0"/>
              </a:rPr>
              <a:t>IT_PROG</a:t>
            </a:r>
            <a:r>
              <a:rPr lang="en-US" altLang="en-US" dirty="0">
                <a:solidFill>
                  <a:schemeClr val="tx1"/>
                </a:solidFill>
              </a:rPr>
              <a:t>. Therefore, his </a:t>
            </a:r>
            <a:r>
              <a:rPr lang="en-US" altLang="en-US" dirty="0">
                <a:solidFill>
                  <a:schemeClr val="tx1"/>
                </a:solidFill>
                <a:latin typeface="Courier New" pitchFamily="49" charset="0"/>
              </a:rPr>
              <a:t>JOB_ID</a:t>
            </a:r>
            <a:r>
              <a:rPr lang="en-US" altLang="en-US" dirty="0">
                <a:solidFill>
                  <a:schemeClr val="tx1"/>
                </a:solidFill>
              </a:rPr>
              <a:t> needs to be updated and the commission field needs to be set to </a:t>
            </a:r>
            <a:r>
              <a:rPr lang="en-US" altLang="en-US" dirty="0">
                <a:solidFill>
                  <a:schemeClr val="tx1"/>
                </a:solidFill>
                <a:latin typeface="Courier New" pitchFamily="49" charset="0"/>
              </a:rPr>
              <a:t>NULL</a:t>
            </a:r>
            <a:r>
              <a:rPr lang="en-US" altLang="en-US" dirty="0">
                <a:solidFill>
                  <a:schemeClr val="tx1"/>
                </a:solidFill>
              </a:rPr>
              <a:t>.</a:t>
            </a:r>
          </a:p>
          <a:p>
            <a:pPr lvl="4" eaLnBrk="1" hangingPunct="1">
              <a:spcBef>
                <a:spcPct val="0"/>
              </a:spcBef>
            </a:pPr>
            <a:r>
              <a:rPr lang="en-US" altLang="en-US" b="1" dirty="0"/>
              <a:t>	</a:t>
            </a:r>
            <a:r>
              <a:rPr lang="en-US" altLang="en-US" dirty="0"/>
              <a:t>UPDATE employees</a:t>
            </a:r>
          </a:p>
          <a:p>
            <a:pPr lvl="4" eaLnBrk="1" hangingPunct="1">
              <a:spcBef>
                <a:spcPct val="0"/>
              </a:spcBef>
            </a:pPr>
            <a:r>
              <a:rPr lang="en-US" altLang="en-US" dirty="0">
                <a:solidFill>
                  <a:schemeClr val="tx1"/>
                </a:solidFill>
              </a:rPr>
              <a:t>	SET </a:t>
            </a:r>
            <a:r>
              <a:rPr lang="en-US" altLang="en-US" dirty="0" err="1">
                <a:solidFill>
                  <a:schemeClr val="tx1"/>
                </a:solidFill>
              </a:rPr>
              <a:t>job_id</a:t>
            </a:r>
            <a:r>
              <a:rPr lang="en-US" altLang="en-US" dirty="0">
                <a:solidFill>
                  <a:schemeClr val="tx1"/>
                </a:solidFill>
              </a:rPr>
              <a:t> = </a:t>
            </a:r>
            <a:r>
              <a:rPr lang="en-US" altLang="en-US" dirty="0">
                <a:solidFill>
                  <a:schemeClr val="tx1"/>
                </a:solidFill>
                <a:cs typeface="Courier New" pitchFamily="49" charset="0"/>
              </a:rPr>
              <a:t>'</a:t>
            </a:r>
            <a:r>
              <a:rPr lang="en-US" altLang="en-US" dirty="0">
                <a:solidFill>
                  <a:schemeClr val="tx1"/>
                </a:solidFill>
              </a:rPr>
              <a:t>IT_PROG</a:t>
            </a:r>
            <a:r>
              <a:rPr lang="en-US" altLang="en-US" dirty="0">
                <a:solidFill>
                  <a:schemeClr val="tx1"/>
                </a:solidFill>
                <a:cs typeface="Courier New" pitchFamily="49" charset="0"/>
              </a:rPr>
              <a:t>'</a:t>
            </a:r>
            <a:r>
              <a:rPr lang="en-US" altLang="en-US" dirty="0">
                <a:solidFill>
                  <a:schemeClr val="tx1"/>
                </a:solidFill>
              </a:rPr>
              <a:t>, </a:t>
            </a:r>
            <a:r>
              <a:rPr lang="en-US" altLang="en-US" dirty="0" err="1">
                <a:solidFill>
                  <a:schemeClr val="tx1"/>
                </a:solidFill>
              </a:rPr>
              <a:t>commission_pct</a:t>
            </a:r>
            <a:r>
              <a:rPr lang="en-US" altLang="en-US" dirty="0">
                <a:solidFill>
                  <a:schemeClr val="tx1"/>
                </a:solidFill>
              </a:rPr>
              <a:t> = NULL	</a:t>
            </a:r>
          </a:p>
          <a:p>
            <a:pPr lvl="4" eaLnBrk="1" hangingPunct="1">
              <a:spcBef>
                <a:spcPct val="0"/>
              </a:spcBef>
            </a:pPr>
            <a:r>
              <a:rPr lang="en-US" altLang="en-US" dirty="0">
                <a:solidFill>
                  <a:schemeClr val="tx1"/>
                </a:solidFill>
              </a:rPr>
              <a:t>	WHERE </a:t>
            </a:r>
            <a:r>
              <a:rPr lang="en-US" altLang="en-US" dirty="0" err="1">
                <a:solidFill>
                  <a:schemeClr val="tx1"/>
                </a:solidFill>
              </a:rPr>
              <a:t>employee_id</a:t>
            </a:r>
            <a:r>
              <a:rPr lang="en-US" altLang="en-US" dirty="0">
                <a:solidFill>
                  <a:schemeClr val="tx1"/>
                </a:solidFill>
              </a:rPr>
              <a:t> = 114;</a:t>
            </a:r>
            <a:endParaRPr lang="en-US" altLang="en-US" b="1" dirty="0">
              <a:solidFill>
                <a:schemeClr val="tx1"/>
              </a:solidFill>
              <a:latin typeface="Oracle Sans" panose="020B0503020204020204" pitchFamily="34" charset="0"/>
            </a:endParaRPr>
          </a:p>
          <a:p>
            <a:pPr lvl="1" eaLnBrk="1" hangingPunct="1"/>
            <a:r>
              <a:rPr lang="en-US" altLang="en-US" b="1" dirty="0">
                <a:solidFill>
                  <a:schemeClr val="tx1"/>
                </a:solidFill>
              </a:rPr>
              <a:t>Note:</a:t>
            </a:r>
            <a:r>
              <a:rPr lang="en-US" altLang="en-US" dirty="0">
                <a:solidFill>
                  <a:schemeClr val="tx1"/>
                </a:solidFill>
              </a:rPr>
              <a:t> The </a:t>
            </a:r>
            <a:r>
              <a:rPr lang="en-US" altLang="en-US" dirty="0">
                <a:solidFill>
                  <a:schemeClr val="tx1"/>
                </a:solidFill>
                <a:latin typeface="Courier New" pitchFamily="49" charset="0"/>
              </a:rPr>
              <a:t>COPY_EMP</a:t>
            </a:r>
            <a:r>
              <a:rPr lang="en-US" altLang="en-US" dirty="0">
                <a:solidFill>
                  <a:schemeClr val="tx1"/>
                </a:solidFill>
              </a:rPr>
              <a:t> table has the same data as the </a:t>
            </a:r>
            <a:r>
              <a:rPr lang="en-US" altLang="en-US" dirty="0">
                <a:solidFill>
                  <a:schemeClr val="tx1"/>
                </a:solidFill>
                <a:latin typeface="Courier New" pitchFamily="49" charset="0"/>
              </a:rPr>
              <a:t>EMPLOYEES</a:t>
            </a:r>
            <a:r>
              <a:rPr lang="en-US" altLang="en-US" dirty="0">
                <a:solidFill>
                  <a:schemeClr val="tx1"/>
                </a:solidFill>
              </a:rPr>
              <a:t> table.</a:t>
            </a:r>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19</a:t>
            </a:fld>
            <a:endParaRPr lang="en-US" dirty="0"/>
          </a:p>
        </p:txBody>
      </p:sp>
    </p:spTree>
    <p:extLst>
      <p:ext uri="{BB962C8B-B14F-4D97-AF65-F5344CB8AC3E}">
        <p14:creationId xmlns:p14="http://schemas.microsoft.com/office/powerpoint/2010/main" val="1448799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Notes Placeholder 6"/>
          <p:cNvSpPr>
            <a:spLocks noGrp="1"/>
          </p:cNvSpPr>
          <p:nvPr>
            <p:ph type="body" idx="1"/>
          </p:nvPr>
        </p:nvSpPr>
        <p:spPr/>
        <p:txBody>
          <a:bodyPr/>
          <a:lstStyle/>
          <a:p>
            <a:pPr lvl="1"/>
            <a:r>
              <a:rPr lang="en-US"/>
              <a:t>In Unit 3, you learn how to manage data in tables using data manipulation language (DML) statements. You also learn how to create and manage database objects using data definition language (DDL) statements. </a:t>
            </a:r>
            <a:endParaRPr lang="en-US" altLang="en-US" dirty="0"/>
          </a:p>
        </p:txBody>
      </p:sp>
      <p:sp>
        <p:nvSpPr>
          <p:cNvPr id="4" name="Slide Image Placeholder 3"/>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2</a:t>
            </a:fld>
            <a:endParaRPr lang="en-US" dirty="0"/>
          </a:p>
        </p:txBody>
      </p:sp>
    </p:spTree>
    <p:extLst>
      <p:ext uri="{BB962C8B-B14F-4D97-AF65-F5344CB8AC3E}">
        <p14:creationId xmlns:p14="http://schemas.microsoft.com/office/powerpoint/2010/main" val="4271627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Rot="1" noChangeAspect="1" noChangeArrowheads="1" noTextEdit="1"/>
          </p:cNvSpPr>
          <p:nvPr>
            <p:ph type="sldImg"/>
          </p:nvPr>
        </p:nvSpPr>
        <p:spPr>
          <a:xfrm>
            <a:off x="457200" y="457200"/>
            <a:ext cx="6858000" cy="3859213"/>
          </a:xfrm>
          <a:ln/>
        </p:spPr>
      </p:sp>
      <p:sp>
        <p:nvSpPr>
          <p:cNvPr id="41987"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You can use the subqueries in the </a:t>
            </a:r>
            <a:r>
              <a:rPr lang="en-US" altLang="en-US" dirty="0">
                <a:solidFill>
                  <a:schemeClr val="tx1"/>
                </a:solidFill>
                <a:latin typeface="Courier New" pitchFamily="49" charset="0"/>
              </a:rPr>
              <a:t>UPDATE</a:t>
            </a:r>
            <a:r>
              <a:rPr lang="en-US" altLang="en-US" dirty="0">
                <a:solidFill>
                  <a:schemeClr val="tx1"/>
                </a:solidFill>
              </a:rPr>
              <a:t> statements to update values in a table. The example in the slide updates the </a:t>
            </a:r>
            <a:r>
              <a:rPr lang="en-US" altLang="en-US" dirty="0" err="1">
                <a:solidFill>
                  <a:schemeClr val="tx1"/>
                </a:solidFill>
                <a:latin typeface="Courier New" pitchFamily="49" charset="0"/>
              </a:rPr>
              <a:t>copy_emp</a:t>
            </a:r>
            <a:r>
              <a:rPr lang="en-US" altLang="en-US" dirty="0">
                <a:solidFill>
                  <a:schemeClr val="tx1"/>
                </a:solidFill>
              </a:rPr>
              <a:t> table based on the values from the </a:t>
            </a:r>
            <a:r>
              <a:rPr lang="en-US" altLang="en-US" dirty="0">
                <a:solidFill>
                  <a:schemeClr val="tx1"/>
                </a:solidFill>
                <a:latin typeface="Courier New" pitchFamily="49" charset="0"/>
              </a:rPr>
              <a:t>employees</a:t>
            </a:r>
            <a:r>
              <a:rPr lang="en-US" altLang="en-US" dirty="0">
                <a:solidFill>
                  <a:schemeClr val="tx1"/>
                </a:solidFill>
              </a:rPr>
              <a:t> table. It changes the department number to employee 100’s current department number (90) for all the employees whose job ID is the same as employee 200’s job </a:t>
            </a:r>
            <a:r>
              <a:rPr lang="en-US" altLang="en-US" dirty="0">
                <a:solidFill>
                  <a:schemeClr val="tx1"/>
                </a:solidFill>
                <a:latin typeface="Courier New" pitchFamily="49" charset="0"/>
                <a:cs typeface="Courier New" pitchFamily="49" charset="0"/>
              </a:rPr>
              <a:t>ID</a:t>
            </a:r>
            <a:r>
              <a:rPr lang="en-US" altLang="en-US" dirty="0">
                <a:solidFill>
                  <a:schemeClr val="tx1"/>
                </a:solidFill>
              </a:rPr>
              <a:t>. In MySQL you cannot update a table and select from the same table in a subquery.</a:t>
            </a:r>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20</a:t>
            </a:fld>
            <a:endParaRPr lang="en-US" dirty="0"/>
          </a:p>
        </p:txBody>
      </p:sp>
    </p:spTree>
    <p:extLst>
      <p:ext uri="{BB962C8B-B14F-4D97-AF65-F5344CB8AC3E}">
        <p14:creationId xmlns:p14="http://schemas.microsoft.com/office/powerpoint/2010/main" val="2897854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r>
              <a:rPr lang="en-US" dirty="0"/>
              <a:t>Answer:</a:t>
            </a:r>
            <a:r>
              <a:rPr lang="en-US" baseline="0" dirty="0"/>
              <a:t> c</a:t>
            </a:r>
            <a:endParaRPr lang="en-US" dirty="0"/>
          </a:p>
        </p:txBody>
      </p:sp>
      <p:sp>
        <p:nvSpPr>
          <p:cNvPr id="6" name="Footer Placeholder 5"/>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21</a:t>
            </a:fld>
            <a:endParaRPr lang="en-US" dirty="0"/>
          </a:p>
        </p:txBody>
      </p:sp>
    </p:spTree>
    <p:extLst>
      <p:ext uri="{BB962C8B-B14F-4D97-AF65-F5344CB8AC3E}">
        <p14:creationId xmlns:p14="http://schemas.microsoft.com/office/powerpoint/2010/main" val="3293111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Rot="1" noChangeAspect="1" noChangeArrowheads="1" noTextEdit="1"/>
          </p:cNvSpPr>
          <p:nvPr>
            <p:ph type="sldImg"/>
          </p:nvPr>
        </p:nvSpPr>
        <p:spPr>
          <a:xfrm>
            <a:off x="457200" y="457200"/>
            <a:ext cx="6858000" cy="3859213"/>
          </a:xfrm>
          <a:ln/>
        </p:spPr>
      </p:sp>
      <p:sp>
        <p:nvSpPr>
          <p:cNvPr id="44035"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22</a:t>
            </a:fld>
            <a:endParaRPr lang="en-US" dirty="0"/>
          </a:p>
        </p:txBody>
      </p:sp>
    </p:spTree>
    <p:extLst>
      <p:ext uri="{BB962C8B-B14F-4D97-AF65-F5344CB8AC3E}">
        <p14:creationId xmlns:p14="http://schemas.microsoft.com/office/powerpoint/2010/main" val="3495725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Grp="1" noRot="1" noChangeAspect="1" noChangeArrowheads="1" noTextEdit="1"/>
          </p:cNvSpPr>
          <p:nvPr>
            <p:ph type="sldImg"/>
          </p:nvPr>
        </p:nvSpPr>
        <p:spPr>
          <a:xfrm>
            <a:off x="457200" y="457200"/>
            <a:ext cx="6858000" cy="3859213"/>
          </a:xfrm>
          <a:ln/>
        </p:spPr>
      </p:sp>
      <p:sp>
        <p:nvSpPr>
          <p:cNvPr id="46083" name="Rectangle 9"/>
          <p:cNvSpPr>
            <a:spLocks noGrp="1" noChangeArrowheads="1"/>
          </p:cNvSpPr>
          <p:nvPr>
            <p:ph type="body" idx="1"/>
          </p:nvPr>
        </p:nvSpPr>
        <p:spPr>
          <a:noFill/>
          <a:ln/>
        </p:spPr>
        <p:txBody>
          <a:bodyPr lIns="14149" tIns="14149" rIns="14149" bIns="14149"/>
          <a:lstStyle/>
          <a:p>
            <a:pPr lvl="1" eaLnBrk="1" hangingPunct="1"/>
            <a:r>
              <a:rPr lang="en-US" altLang="en-US" dirty="0"/>
              <a:t>The contracting department has been removed from the </a:t>
            </a:r>
            <a:r>
              <a:rPr lang="en-US" altLang="en-US" dirty="0">
                <a:latin typeface="Courier New" pitchFamily="49" charset="0"/>
              </a:rPr>
              <a:t>departments</a:t>
            </a:r>
            <a:r>
              <a:rPr lang="en-US" altLang="en-US" dirty="0"/>
              <a:t> table (assuming no constraints on the </a:t>
            </a:r>
            <a:r>
              <a:rPr lang="en-US" altLang="en-US" dirty="0">
                <a:latin typeface="Courier New" pitchFamily="49" charset="0"/>
              </a:rPr>
              <a:t>departments</a:t>
            </a:r>
            <a:r>
              <a:rPr lang="en-US" altLang="en-US" dirty="0"/>
              <a:t> table are violated), as shown in the graphic in the slide.</a:t>
            </a:r>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23</a:t>
            </a:fld>
            <a:endParaRPr lang="en-US" dirty="0"/>
          </a:p>
        </p:txBody>
      </p:sp>
    </p:spTree>
    <p:extLst>
      <p:ext uri="{BB962C8B-B14F-4D97-AF65-F5344CB8AC3E}">
        <p14:creationId xmlns:p14="http://schemas.microsoft.com/office/powerpoint/2010/main" val="37108299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Grp="1" noRot="1" noChangeAspect="1" noChangeArrowheads="1" noTextEdit="1"/>
          </p:cNvSpPr>
          <p:nvPr>
            <p:ph type="sldImg"/>
          </p:nvPr>
        </p:nvSpPr>
        <p:spPr>
          <a:xfrm>
            <a:off x="457200" y="457200"/>
            <a:ext cx="6858000" cy="3859213"/>
          </a:xfrm>
          <a:ln/>
        </p:spPr>
      </p:sp>
      <p:sp>
        <p:nvSpPr>
          <p:cNvPr id="48131" name="Rectangle 9"/>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In the syntax:</a:t>
            </a:r>
          </a:p>
          <a:p>
            <a:pPr marL="438295" lvl="2" indent="-187841" eaLnBrk="1" hangingPunct="1">
              <a:buNone/>
            </a:pPr>
            <a:r>
              <a:rPr lang="en-US" altLang="en-US" i="1" dirty="0">
                <a:solidFill>
                  <a:schemeClr val="tx1"/>
                </a:solidFill>
                <a:latin typeface="Courier New" pitchFamily="49" charset="0"/>
              </a:rPr>
              <a:t>table</a:t>
            </a:r>
            <a:r>
              <a:rPr lang="en-US" altLang="en-US" i="1" dirty="0">
                <a:solidFill>
                  <a:schemeClr val="tx1"/>
                </a:solidFill>
              </a:rPr>
              <a:t>		</a:t>
            </a:r>
            <a:r>
              <a:rPr lang="en-US" altLang="en-US" dirty="0">
                <a:solidFill>
                  <a:schemeClr val="tx1"/>
                </a:solidFill>
              </a:rPr>
              <a:t>Is the name of the table</a:t>
            </a:r>
          </a:p>
          <a:p>
            <a:pPr marL="438295" lvl="2" indent="-187841" eaLnBrk="1" hangingPunct="1">
              <a:buNone/>
            </a:pPr>
            <a:r>
              <a:rPr lang="en-US" altLang="en-US" i="1" dirty="0">
                <a:solidFill>
                  <a:schemeClr val="tx1"/>
                </a:solidFill>
                <a:latin typeface="Courier New" pitchFamily="49" charset="0"/>
              </a:rPr>
              <a:t>condition</a:t>
            </a:r>
            <a:r>
              <a:rPr lang="en-US" altLang="en-US" dirty="0">
                <a:solidFill>
                  <a:schemeClr val="tx1"/>
                </a:solidFill>
              </a:rPr>
              <a:t>	</a:t>
            </a:r>
            <a:r>
              <a:rPr lang="en-US" altLang="en-US" dirty="0" smtClean="0">
                <a:solidFill>
                  <a:schemeClr val="tx1"/>
                </a:solidFill>
              </a:rPr>
              <a:t>Identifies </a:t>
            </a:r>
            <a:r>
              <a:rPr lang="en-US" altLang="en-US" dirty="0">
                <a:solidFill>
                  <a:schemeClr val="tx1"/>
                </a:solidFill>
              </a:rPr>
              <a:t>the rows to be deleted, and is composed of column names, 			expressions, constants, subqueries, and comparison operators</a:t>
            </a:r>
          </a:p>
          <a:p>
            <a:pPr lvl="1" eaLnBrk="1" hangingPunct="1"/>
            <a:r>
              <a:rPr lang="en-US" altLang="en-US" b="1" dirty="0">
                <a:solidFill>
                  <a:schemeClr val="tx1"/>
                </a:solidFill>
              </a:rPr>
              <a:t>Note:</a:t>
            </a:r>
            <a:r>
              <a:rPr lang="en-US" altLang="en-US" dirty="0">
                <a:solidFill>
                  <a:schemeClr val="tx1"/>
                </a:solidFill>
              </a:rPr>
              <a:t> If no rows are deleted, the message “0 rows deleted” is returned (on the Script Output tab in SQL Developer).</a:t>
            </a:r>
          </a:p>
          <a:p>
            <a:pPr lvl="1" eaLnBrk="1" hangingPunct="1"/>
            <a:r>
              <a:rPr lang="en-US" altLang="en-US" dirty="0">
                <a:solidFill>
                  <a:schemeClr val="tx1"/>
                </a:solidFill>
              </a:rPr>
              <a:t>For more information, see the section on “</a:t>
            </a:r>
            <a:r>
              <a:rPr lang="en-US" altLang="en-US" dirty="0">
                <a:solidFill>
                  <a:schemeClr val="tx1"/>
                </a:solidFill>
                <a:latin typeface="Courier New" pitchFamily="49" charset="0"/>
              </a:rPr>
              <a:t>DELETE</a:t>
            </a:r>
            <a:r>
              <a:rPr lang="en-US" altLang="en-US" dirty="0">
                <a:solidFill>
                  <a:schemeClr val="tx1"/>
                </a:solidFill>
              </a:rPr>
              <a:t>” in </a:t>
            </a:r>
            <a:r>
              <a:rPr lang="en-US" altLang="en-US" i="1" dirty="0">
                <a:solidFill>
                  <a:schemeClr val="tx1"/>
                </a:solidFill>
              </a:rPr>
              <a:t>Oracle Database SQL Language Reference </a:t>
            </a:r>
            <a:r>
              <a:rPr lang="en-US" altLang="en-US" dirty="0">
                <a:solidFill>
                  <a:schemeClr val="tx1"/>
                </a:solidFill>
              </a:rPr>
              <a:t>for 19c</a:t>
            </a:r>
            <a:r>
              <a:rPr lang="en-US" altLang="en-US" i="1" dirty="0">
                <a:solidFill>
                  <a:schemeClr val="tx1"/>
                </a:solidFill>
              </a:rPr>
              <a:t> </a:t>
            </a:r>
            <a:r>
              <a:rPr lang="en-US" altLang="en-US" dirty="0">
                <a:solidFill>
                  <a:schemeClr val="tx1"/>
                </a:solidFill>
              </a:rPr>
              <a:t>database.</a:t>
            </a:r>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24</a:t>
            </a:fld>
            <a:endParaRPr lang="en-US" dirty="0"/>
          </a:p>
        </p:txBody>
      </p:sp>
    </p:spTree>
    <p:extLst>
      <p:ext uri="{BB962C8B-B14F-4D97-AF65-F5344CB8AC3E}">
        <p14:creationId xmlns:p14="http://schemas.microsoft.com/office/powerpoint/2010/main" val="1140069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457200" y="457200"/>
            <a:ext cx="6858000" cy="3859213"/>
          </a:xfrm>
          <a:ln/>
        </p:spPr>
      </p:sp>
      <p:sp>
        <p:nvSpPr>
          <p:cNvPr id="50179" name="Notes Placeholder 2"/>
          <p:cNvSpPr>
            <a:spLocks noGrp="1"/>
          </p:cNvSpPr>
          <p:nvPr>
            <p:ph type="body" idx="1"/>
          </p:nvPr>
        </p:nvSpPr>
        <p:spPr>
          <a:noFill/>
          <a:ln/>
        </p:spPr>
        <p:txBody>
          <a:bodyPr/>
          <a:lstStyle/>
          <a:p>
            <a:pPr lvl="1"/>
            <a:r>
              <a:rPr lang="en-US" altLang="en-US" dirty="0"/>
              <a:t>You can delete specific rows by specifying the </a:t>
            </a:r>
            <a:r>
              <a:rPr lang="en-US" altLang="en-US" dirty="0">
                <a:latin typeface="Courier New" pitchFamily="49" charset="0"/>
                <a:cs typeface="Courier New" pitchFamily="49" charset="0"/>
              </a:rPr>
              <a:t>WHERE</a:t>
            </a:r>
            <a:r>
              <a:rPr lang="en-US" altLang="en-US" dirty="0"/>
              <a:t> clause in the </a:t>
            </a:r>
            <a:r>
              <a:rPr lang="en-US" altLang="en-US" dirty="0">
                <a:latin typeface="Courier New" pitchFamily="49" charset="0"/>
                <a:cs typeface="Courier New" pitchFamily="49" charset="0"/>
              </a:rPr>
              <a:t>DELETE</a:t>
            </a:r>
            <a:r>
              <a:rPr lang="en-US" altLang="en-US" dirty="0"/>
              <a:t> statement. The first example in the slide deletes the accounting department from the </a:t>
            </a:r>
            <a:r>
              <a:rPr lang="en-US" altLang="en-US" dirty="0">
                <a:latin typeface="Courier New" pitchFamily="49" charset="0"/>
                <a:cs typeface="Courier New" pitchFamily="49" charset="0"/>
              </a:rPr>
              <a:t>DEPARTMENTS</a:t>
            </a:r>
            <a:r>
              <a:rPr lang="en-US" altLang="en-US" dirty="0"/>
              <a:t> table. You can confirm the delete operation by trying to display the deleted rows using the </a:t>
            </a:r>
            <a:r>
              <a:rPr lang="en-US" altLang="en-US" dirty="0">
                <a:latin typeface="Courier New" pitchFamily="49" charset="0"/>
                <a:cs typeface="Courier New" pitchFamily="49" charset="0"/>
              </a:rPr>
              <a:t>SELECT</a:t>
            </a:r>
            <a:r>
              <a:rPr lang="en-US" altLang="en-US" dirty="0"/>
              <a:t> statement. The query returns 0 rows.</a:t>
            </a:r>
          </a:p>
          <a:p>
            <a:pPr lvl="4">
              <a:spcBef>
                <a:spcPct val="0"/>
              </a:spcBef>
            </a:pPr>
            <a:r>
              <a:rPr lang="en-US" altLang="en-US" dirty="0"/>
              <a:t>SELECT  *</a:t>
            </a:r>
          </a:p>
          <a:p>
            <a:pPr lvl="4">
              <a:spcBef>
                <a:spcPct val="0"/>
              </a:spcBef>
            </a:pPr>
            <a:r>
              <a:rPr lang="en-US" altLang="en-US" dirty="0"/>
              <a:t>FROM    departments</a:t>
            </a:r>
          </a:p>
          <a:p>
            <a:pPr lvl="4">
              <a:spcBef>
                <a:spcPct val="0"/>
              </a:spcBef>
            </a:pPr>
            <a:r>
              <a:rPr lang="en-US" altLang="en-US" dirty="0"/>
              <a:t>WHERE   department_name = 'Finance';</a:t>
            </a:r>
          </a:p>
          <a:p>
            <a:pPr lvl="1">
              <a:spcBef>
                <a:spcPct val="0"/>
              </a:spcBef>
            </a:pPr>
            <a:endParaRPr lang="en-US" altLang="en-US" dirty="0"/>
          </a:p>
          <a:p>
            <a:pPr lvl="1"/>
            <a:r>
              <a:rPr lang="en-US" altLang="en-US" dirty="0"/>
              <a:t>However, if you omit the </a:t>
            </a:r>
            <a:r>
              <a:rPr lang="en-US" altLang="en-US" dirty="0">
                <a:latin typeface="Courier New" pitchFamily="49" charset="0"/>
                <a:cs typeface="Courier New" pitchFamily="49" charset="0"/>
              </a:rPr>
              <a:t>WHERE</a:t>
            </a:r>
            <a:r>
              <a:rPr lang="en-US" altLang="en-US" dirty="0"/>
              <a:t> clause, all rows in the table are deleted. The second example in the slide deletes all rows from the </a:t>
            </a:r>
            <a:r>
              <a:rPr lang="en-US" altLang="en-US" dirty="0">
                <a:latin typeface="Courier New" pitchFamily="49" charset="0"/>
                <a:cs typeface="Courier New" pitchFamily="49" charset="0"/>
              </a:rPr>
              <a:t>COPY_EMP</a:t>
            </a:r>
            <a:r>
              <a:rPr lang="en-US" altLang="en-US" dirty="0"/>
              <a:t> table, because no </a:t>
            </a:r>
            <a:r>
              <a:rPr lang="en-US" altLang="en-US" dirty="0">
                <a:latin typeface="Courier New" pitchFamily="49" charset="0"/>
                <a:cs typeface="Courier New" pitchFamily="49" charset="0"/>
              </a:rPr>
              <a:t>WHERE</a:t>
            </a:r>
            <a:r>
              <a:rPr lang="en-US" altLang="en-US" dirty="0"/>
              <a:t> clause was specified.</a:t>
            </a:r>
          </a:p>
          <a:p>
            <a:pPr lvl="1"/>
            <a:r>
              <a:rPr lang="en-US" altLang="en-US" b="1" dirty="0"/>
              <a:t>Example</a:t>
            </a:r>
          </a:p>
          <a:p>
            <a:pPr lvl="1"/>
            <a:r>
              <a:rPr lang="en-US" altLang="en-US" dirty="0"/>
              <a:t>Remove rows identified in the </a:t>
            </a:r>
            <a:r>
              <a:rPr lang="en-US" altLang="en-US" dirty="0">
                <a:latin typeface="Courier New" pitchFamily="49" charset="0"/>
                <a:cs typeface="Courier New" pitchFamily="49" charset="0"/>
              </a:rPr>
              <a:t>WHERE</a:t>
            </a:r>
            <a:r>
              <a:rPr lang="en-US" altLang="en-US" dirty="0"/>
              <a:t> clause.</a:t>
            </a:r>
          </a:p>
          <a:p>
            <a:pPr lvl="4">
              <a:spcBef>
                <a:spcPct val="0"/>
              </a:spcBef>
            </a:pPr>
            <a:r>
              <a:rPr lang="en-US" altLang="en-US" dirty="0"/>
              <a:t>DELETE FROM  employees WHERE employee_id = 115;</a:t>
            </a:r>
          </a:p>
          <a:p>
            <a:pPr lvl="4">
              <a:spcBef>
                <a:spcPct val="0"/>
              </a:spcBef>
            </a:pPr>
            <a:endParaRPr lang="en-US" altLang="en-US" dirty="0"/>
          </a:p>
          <a:p>
            <a:pPr lvl="4">
              <a:spcBef>
                <a:spcPct val="0"/>
              </a:spcBef>
            </a:pPr>
            <a:r>
              <a:rPr lang="en-US" altLang="en-US" dirty="0"/>
              <a:t>DELETE FROM  departments WHERE department_id IN (130, 140);</a:t>
            </a:r>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25</a:t>
            </a:fld>
            <a:endParaRPr lang="en-US" dirty="0"/>
          </a:p>
        </p:txBody>
      </p:sp>
    </p:spTree>
    <p:extLst>
      <p:ext uri="{BB962C8B-B14F-4D97-AF65-F5344CB8AC3E}">
        <p14:creationId xmlns:p14="http://schemas.microsoft.com/office/powerpoint/2010/main" val="2110733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Rot="1" noChangeAspect="1" noChangeArrowheads="1" noTextEdit="1"/>
          </p:cNvSpPr>
          <p:nvPr>
            <p:ph type="sldImg"/>
          </p:nvPr>
        </p:nvSpPr>
        <p:spPr>
          <a:xfrm>
            <a:off x="457200" y="457200"/>
            <a:ext cx="6858000" cy="3859213"/>
          </a:xfrm>
          <a:ln/>
        </p:spPr>
      </p:sp>
      <p:sp>
        <p:nvSpPr>
          <p:cNvPr id="52227"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You can use the subqueries to delete rows from a table based on values from another table. The example in the slide deletes all the employees in a department, where the department name contains the string </a:t>
            </a:r>
            <a:r>
              <a:rPr lang="en-US" altLang="en-US" dirty="0">
                <a:solidFill>
                  <a:schemeClr val="tx1"/>
                </a:solidFill>
                <a:latin typeface="Courier New" pitchFamily="49" charset="0"/>
              </a:rPr>
              <a:t>Public</a:t>
            </a:r>
            <a:r>
              <a:rPr lang="en-US" altLang="en-US" dirty="0">
                <a:solidFill>
                  <a:schemeClr val="tx1"/>
                </a:solidFill>
              </a:rPr>
              <a:t>.</a:t>
            </a:r>
          </a:p>
          <a:p>
            <a:pPr lvl="1" eaLnBrk="1" hangingPunct="1"/>
            <a:r>
              <a:rPr lang="en-US" altLang="en-US" dirty="0">
                <a:solidFill>
                  <a:schemeClr val="tx1"/>
                </a:solidFill>
              </a:rPr>
              <a:t>The subquery searches the </a:t>
            </a:r>
            <a:r>
              <a:rPr lang="en-US" altLang="en-US" dirty="0">
                <a:solidFill>
                  <a:schemeClr val="tx1"/>
                </a:solidFill>
                <a:latin typeface="Courier New" pitchFamily="49" charset="0"/>
              </a:rPr>
              <a:t>departments</a:t>
            </a:r>
            <a:r>
              <a:rPr lang="en-US" altLang="en-US" dirty="0">
                <a:solidFill>
                  <a:schemeClr val="tx1"/>
                </a:solidFill>
              </a:rPr>
              <a:t> table to find the department number based on the department name containing the string </a:t>
            </a:r>
            <a:r>
              <a:rPr lang="en-US" altLang="en-US" dirty="0">
                <a:solidFill>
                  <a:schemeClr val="tx1"/>
                </a:solidFill>
                <a:latin typeface="Courier New" pitchFamily="49" charset="0"/>
              </a:rPr>
              <a:t>Public</a:t>
            </a:r>
            <a:r>
              <a:rPr lang="en-US" altLang="en-US" dirty="0">
                <a:solidFill>
                  <a:schemeClr val="tx1"/>
                </a:solidFill>
              </a:rPr>
              <a:t>. The subquery then feeds the department number to the main query, which deletes rows of data from the </a:t>
            </a:r>
            <a:r>
              <a:rPr lang="en-US" altLang="en-US" dirty="0">
                <a:solidFill>
                  <a:schemeClr val="tx1"/>
                </a:solidFill>
                <a:latin typeface="Courier New" pitchFamily="49" charset="0"/>
              </a:rPr>
              <a:t>employees</a:t>
            </a:r>
            <a:r>
              <a:rPr lang="en-US" altLang="en-US" dirty="0">
                <a:solidFill>
                  <a:schemeClr val="tx1"/>
                </a:solidFill>
              </a:rPr>
              <a:t> table.</a:t>
            </a:r>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26</a:t>
            </a:fld>
            <a:endParaRPr lang="en-US" dirty="0"/>
          </a:p>
        </p:txBody>
      </p:sp>
    </p:spTree>
    <p:extLst>
      <p:ext uri="{BB962C8B-B14F-4D97-AF65-F5344CB8AC3E}">
        <p14:creationId xmlns:p14="http://schemas.microsoft.com/office/powerpoint/2010/main" val="24422205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Rot="1" noChangeAspect="1" noChangeArrowheads="1" noTextEdit="1"/>
          </p:cNvSpPr>
          <p:nvPr>
            <p:ph type="sldImg"/>
          </p:nvPr>
        </p:nvSpPr>
        <p:spPr>
          <a:xfrm>
            <a:off x="457200" y="457200"/>
            <a:ext cx="6858000" cy="3859213"/>
          </a:xfrm>
          <a:ln/>
        </p:spPr>
      </p:sp>
      <p:sp>
        <p:nvSpPr>
          <p:cNvPr id="54275"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You can use the </a:t>
            </a:r>
            <a:r>
              <a:rPr lang="en-US" altLang="en-US" dirty="0">
                <a:solidFill>
                  <a:schemeClr val="tx1"/>
                </a:solidFill>
                <a:latin typeface="Courier New" pitchFamily="49" charset="0"/>
              </a:rPr>
              <a:t>TRUNCATE</a:t>
            </a:r>
            <a:r>
              <a:rPr lang="en-US" altLang="en-US" dirty="0">
                <a:solidFill>
                  <a:schemeClr val="tx1"/>
                </a:solidFill>
              </a:rPr>
              <a:t> statement to quickly remove all rows from a table or cluster efficiently. Removing rows with the </a:t>
            </a:r>
            <a:r>
              <a:rPr lang="en-US" altLang="en-US" dirty="0">
                <a:solidFill>
                  <a:schemeClr val="tx1"/>
                </a:solidFill>
                <a:latin typeface="Courier New" pitchFamily="49" charset="0"/>
              </a:rPr>
              <a:t>TRUNCATE</a:t>
            </a:r>
            <a:r>
              <a:rPr lang="en-US" altLang="en-US" dirty="0">
                <a:solidFill>
                  <a:schemeClr val="tx1"/>
                </a:solidFill>
              </a:rPr>
              <a:t> statement is faster than removing them with the </a:t>
            </a:r>
            <a:r>
              <a:rPr lang="en-US" altLang="en-US" dirty="0">
                <a:solidFill>
                  <a:schemeClr val="tx1"/>
                </a:solidFill>
                <a:latin typeface="Courier New" pitchFamily="49" charset="0"/>
              </a:rPr>
              <a:t>DELETE</a:t>
            </a:r>
            <a:r>
              <a:rPr lang="en-US" altLang="en-US" dirty="0">
                <a:solidFill>
                  <a:schemeClr val="tx1"/>
                </a:solidFill>
              </a:rPr>
              <a:t> statement for the following reasons:</a:t>
            </a:r>
          </a:p>
          <a:p>
            <a:pPr lvl="2" eaLnBrk="1" hangingPunct="1"/>
            <a:r>
              <a:rPr lang="en-US" altLang="en-US" dirty="0">
                <a:solidFill>
                  <a:schemeClr val="tx1"/>
                </a:solidFill>
              </a:rPr>
              <a:t>The </a:t>
            </a:r>
            <a:r>
              <a:rPr lang="en-US" altLang="en-US" dirty="0">
                <a:solidFill>
                  <a:schemeClr val="tx1"/>
                </a:solidFill>
                <a:latin typeface="Courier New" pitchFamily="49" charset="0"/>
              </a:rPr>
              <a:t>TRUNCATE</a:t>
            </a:r>
            <a:r>
              <a:rPr lang="en-US" altLang="en-US" dirty="0">
                <a:solidFill>
                  <a:schemeClr val="tx1"/>
                </a:solidFill>
              </a:rPr>
              <a:t> statement is a data definition language (DDL) statement and generates no rollback information. Rollback information is covered later in this lesson.</a:t>
            </a:r>
          </a:p>
          <a:p>
            <a:pPr lvl="1" eaLnBrk="1" hangingPunct="1"/>
            <a:r>
              <a:rPr lang="en-US" altLang="en-US" dirty="0">
                <a:solidFill>
                  <a:schemeClr val="tx1"/>
                </a:solidFill>
              </a:rPr>
              <a:t>If the table is the parent of a referential integrity constraint, you cannot truncate the table. You need to disable the constraint before issuing the </a:t>
            </a:r>
            <a:r>
              <a:rPr lang="en-US" altLang="en-US" dirty="0">
                <a:solidFill>
                  <a:schemeClr val="tx1"/>
                </a:solidFill>
                <a:latin typeface="Courier New" pitchFamily="49" charset="0"/>
              </a:rPr>
              <a:t>TRUNCATE</a:t>
            </a:r>
            <a:r>
              <a:rPr lang="en-US" altLang="en-US" dirty="0">
                <a:solidFill>
                  <a:schemeClr val="tx1"/>
                </a:solidFill>
              </a:rPr>
              <a:t> statement. You will learn more about DDL statements and disabling constraints in the lesson titled “</a:t>
            </a:r>
            <a:r>
              <a:rPr lang="en-US" sz="1200" dirty="0"/>
              <a:t>Introduction to Data Definition Language</a:t>
            </a:r>
            <a:r>
              <a:rPr lang="en-US" altLang="en-US" dirty="0">
                <a:solidFill>
                  <a:schemeClr val="tx1"/>
                </a:solidFill>
              </a:rPr>
              <a:t>.”</a:t>
            </a:r>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27</a:t>
            </a:fld>
            <a:endParaRPr lang="en-US" dirty="0"/>
          </a:p>
        </p:txBody>
      </p:sp>
    </p:spTree>
    <p:extLst>
      <p:ext uri="{BB962C8B-B14F-4D97-AF65-F5344CB8AC3E}">
        <p14:creationId xmlns:p14="http://schemas.microsoft.com/office/powerpoint/2010/main" val="28097357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2"/>
          <p:cNvSpPr>
            <a:spLocks noGrp="1" noRot="1" noChangeAspect="1" noChangeArrowheads="1" noTextEdit="1"/>
          </p:cNvSpPr>
          <p:nvPr>
            <p:ph type="sldImg"/>
          </p:nvPr>
        </p:nvSpPr>
        <p:spPr>
          <a:xfrm>
            <a:off x="457200" y="457200"/>
            <a:ext cx="6858000" cy="3859213"/>
          </a:xfrm>
          <a:ln/>
        </p:spPr>
      </p:sp>
      <p:sp>
        <p:nvSpPr>
          <p:cNvPr id="56323" name="Rectangle 1033"/>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28</a:t>
            </a:fld>
            <a:endParaRPr lang="en-US" dirty="0"/>
          </a:p>
        </p:txBody>
      </p:sp>
    </p:spTree>
    <p:extLst>
      <p:ext uri="{BB962C8B-B14F-4D97-AF65-F5344CB8AC3E}">
        <p14:creationId xmlns:p14="http://schemas.microsoft.com/office/powerpoint/2010/main" val="7424284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Rot="1" noChangeAspect="1" noChangeArrowheads="1" noTextEdit="1"/>
          </p:cNvSpPr>
          <p:nvPr>
            <p:ph type="sldImg"/>
          </p:nvPr>
        </p:nvSpPr>
        <p:spPr>
          <a:xfrm>
            <a:off x="457200" y="457200"/>
            <a:ext cx="6858000" cy="3859213"/>
          </a:xfrm>
          <a:ln/>
        </p:spPr>
      </p:sp>
      <p:sp>
        <p:nvSpPr>
          <p:cNvPr id="58371" name="Rectangle 1032"/>
          <p:cNvSpPr>
            <a:spLocks noGrp="1" noChangeArrowheads="1"/>
          </p:cNvSpPr>
          <p:nvPr>
            <p:ph type="body" idx="1"/>
          </p:nvPr>
        </p:nvSpPr>
        <p:spPr>
          <a:noFill/>
          <a:ln/>
        </p:spPr>
        <p:txBody>
          <a:bodyPr lIns="14149" tIns="14149" rIns="14149" bIns="14149"/>
          <a:lstStyle/>
          <a:p>
            <a:pPr lvl="1" eaLnBrk="1" hangingPunct="1"/>
            <a:r>
              <a:rPr lang="en-US" altLang="en-US" dirty="0"/>
              <a:t>A transaction lets you execute one or more SQL statements as a single unit of work, so that either all or none of the statements succeed. This happens independently of work being done by any other transactions. If all the statements succeed, you commit the transaction to record the effect permanently in the database. If an error occurs during the transaction, you roll it back to cancel it. Any statements executed up to the point of canceling within the transaction are undone, leaving the database in the state it was in before the transaction. </a:t>
            </a:r>
          </a:p>
          <a:p>
            <a:pPr lvl="1" eaLnBrk="1" hangingPunct="1"/>
            <a:r>
              <a:rPr lang="en-US" altLang="en-US" b="1" dirty="0"/>
              <a:t>Note:</a:t>
            </a:r>
            <a:r>
              <a:rPr lang="en-US" altLang="en-US" dirty="0"/>
              <a:t> MySQL supports transactions only for tables that use a transactional storage engine (such as </a:t>
            </a:r>
            <a:r>
              <a:rPr lang="en-US" altLang="en-US" dirty="0" err="1"/>
              <a:t>InnoDB</a:t>
            </a:r>
            <a:r>
              <a:rPr lang="en-US" altLang="en-US" dirty="0"/>
              <a:t>). These statements have no noticeable effect on tables managed by non-transactional storage engines.</a:t>
            </a:r>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29</a:t>
            </a:fld>
            <a:endParaRPr lang="en-US" dirty="0"/>
          </a:p>
        </p:txBody>
      </p:sp>
    </p:spTree>
    <p:extLst>
      <p:ext uri="{BB962C8B-B14F-4D97-AF65-F5344CB8AC3E}">
        <p14:creationId xmlns:p14="http://schemas.microsoft.com/office/powerpoint/2010/main" val="1819875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457200" y="457200"/>
            <a:ext cx="6858000" cy="3859213"/>
          </a:xfrm>
          <a:ln/>
        </p:spPr>
      </p:sp>
      <p:sp>
        <p:nvSpPr>
          <p:cNvPr id="9219" name="Notes Placeholder 2"/>
          <p:cNvSpPr>
            <a:spLocks noGrp="1"/>
          </p:cNvSpPr>
          <p:nvPr>
            <p:ph type="body" idx="1"/>
          </p:nvPr>
        </p:nvSpPr>
        <p:spPr>
          <a:noFill/>
          <a:ln/>
        </p:spPr>
        <p:txBody>
          <a:bodyPr/>
          <a:lstStyle/>
          <a:p>
            <a:pPr lvl="1"/>
            <a:r>
              <a:rPr lang="en-US" altLang="en-US" dirty="0"/>
              <a:t>In this lesson, you learn how to use data manipulation language (DML) statements to insert rows into a table, update existing rows in a table, and delete existing rows from a table. You also learn how to control transactions with the </a:t>
            </a:r>
            <a:r>
              <a:rPr lang="en-US" altLang="en-US" dirty="0">
                <a:latin typeface="Courier New" pitchFamily="49" charset="0"/>
                <a:cs typeface="Courier New" pitchFamily="49" charset="0"/>
              </a:rPr>
              <a:t>COMMIT</a:t>
            </a:r>
            <a:r>
              <a:rPr lang="en-US" altLang="en-US" dirty="0"/>
              <a:t>, </a:t>
            </a:r>
            <a:r>
              <a:rPr lang="en-US" altLang="en-US" dirty="0">
                <a:latin typeface="Courier New" pitchFamily="49" charset="0"/>
                <a:cs typeface="Courier New" pitchFamily="49" charset="0"/>
              </a:rPr>
              <a:t>SAVEPOINT</a:t>
            </a:r>
            <a:r>
              <a:rPr lang="en-US" altLang="en-US" dirty="0"/>
              <a:t>, and </a:t>
            </a:r>
            <a:r>
              <a:rPr lang="en-US" altLang="en-US" dirty="0">
                <a:latin typeface="Courier New" pitchFamily="49" charset="0"/>
                <a:cs typeface="Courier New" pitchFamily="49" charset="0"/>
              </a:rPr>
              <a:t>ROLLBACK</a:t>
            </a:r>
            <a:r>
              <a:rPr lang="en-US" altLang="en-US" dirty="0"/>
              <a:t> statements.</a:t>
            </a:r>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3</a:t>
            </a:fld>
            <a:endParaRPr lang="en-US" dirty="0"/>
          </a:p>
        </p:txBody>
      </p:sp>
    </p:spTree>
    <p:extLst>
      <p:ext uri="{BB962C8B-B14F-4D97-AF65-F5344CB8AC3E}">
        <p14:creationId xmlns:p14="http://schemas.microsoft.com/office/powerpoint/2010/main" val="4187943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eaLnBrk="1" hangingPunct="1"/>
            <a:r>
              <a:rPr lang="en-US" altLang="en-US" dirty="0"/>
              <a:t>The diagram in the slide shows an attempted transfer of $1,000 from your savings account to your checking account. You would not be happy if the money were successfully withdrawn from your savings account, but never reached your checking account. </a:t>
            </a:r>
          </a:p>
          <a:p>
            <a:pPr lvl="1" eaLnBrk="1" hangingPunct="1"/>
            <a:r>
              <a:rPr lang="en-US" altLang="en-US" dirty="0"/>
              <a:t>To protect against this kind of error, the program that handles your transfer request begins a transaction, and then issues the SQL statements needed to move the money from your savings to your checking account. It only commits the transaction if everything succeeds. If a problem occurs, the program instructs the server to undo all the changes made since the transaction began.</a:t>
            </a:r>
          </a:p>
        </p:txBody>
      </p:sp>
      <p:sp>
        <p:nvSpPr>
          <p:cNvPr id="6" name="Footer Placeholder 5"/>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30</a:t>
            </a:fld>
            <a:endParaRPr lang="en-US" dirty="0"/>
          </a:p>
        </p:txBody>
      </p:sp>
    </p:spTree>
    <p:extLst>
      <p:ext uri="{BB962C8B-B14F-4D97-AF65-F5344CB8AC3E}">
        <p14:creationId xmlns:p14="http://schemas.microsoft.com/office/powerpoint/2010/main" val="38690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marL="152373" marR="0" lvl="1" indent="0" algn="l" defTabSz="609493" rtl="0" eaLnBrk="1" fontAlgn="base" latinLnBrk="0" hangingPunct="1">
              <a:lnSpc>
                <a:spcPct val="100000"/>
              </a:lnSpc>
              <a:spcBef>
                <a:spcPts val="533"/>
              </a:spcBef>
              <a:spcAft>
                <a:spcPct val="0"/>
              </a:spcAft>
              <a:buClrTx/>
              <a:buSzPct val="100000"/>
              <a:buFont typeface="Times New Roman" pitchFamily="18" charset="0"/>
              <a:buNone/>
              <a:tabLst/>
              <a:defRPr/>
            </a:pPr>
            <a:r>
              <a:rPr lang="en-US" altLang="en-US" dirty="0"/>
              <a:t>When you issue a </a:t>
            </a:r>
            <a:r>
              <a:rPr lang="en-US" altLang="en-US" dirty="0">
                <a:latin typeface="Courier New" panose="02070309020205020404" pitchFamily="49" charset="0"/>
                <a:cs typeface="Courier New" panose="02070309020205020404" pitchFamily="49" charset="0"/>
              </a:rPr>
              <a:t>START TRANSACTION</a:t>
            </a:r>
            <a:r>
              <a:rPr lang="en-US" altLang="en-US" dirty="0"/>
              <a:t> statement, </a:t>
            </a:r>
            <a:r>
              <a:rPr lang="en-US" altLang="en-US" dirty="0">
                <a:latin typeface="Courier New" panose="02070309020205020404" pitchFamily="49" charset="0"/>
              </a:rPr>
              <a:t>AUTOCOMMIT</a:t>
            </a:r>
            <a:r>
              <a:rPr lang="en-US" altLang="en-US" dirty="0"/>
              <a:t> mode is disabled.</a:t>
            </a:r>
            <a:r>
              <a:rPr lang="en-US" altLang="en-US" baseline="0" dirty="0"/>
              <a:t> Results of statements </a:t>
            </a:r>
            <a:r>
              <a:rPr lang="en-US" altLang="en-US" dirty="0"/>
              <a:t>after the START</a:t>
            </a:r>
            <a:r>
              <a:rPr lang="en-US" altLang="en-US" baseline="0" dirty="0"/>
              <a:t> TRANSACTION statement that modify a table are not written to the disk.</a:t>
            </a:r>
            <a:r>
              <a:rPr lang="en-US" altLang="en-US" dirty="0"/>
              <a:t> The transaction remains open until you close it with either a </a:t>
            </a:r>
            <a:r>
              <a:rPr lang="en-US" altLang="en-US" dirty="0">
                <a:latin typeface="Courier New" panose="02070309020205020404" pitchFamily="49" charset="0"/>
                <a:cs typeface="Courier New" panose="02070309020205020404" pitchFamily="49" charset="0"/>
              </a:rPr>
              <a:t>COMMIT</a:t>
            </a:r>
            <a:r>
              <a:rPr lang="en-US" altLang="en-US" dirty="0"/>
              <a:t>, a </a:t>
            </a:r>
            <a:r>
              <a:rPr lang="en-US" altLang="en-US" dirty="0">
                <a:latin typeface="Courier New" panose="02070309020205020404" pitchFamily="49" charset="0"/>
                <a:cs typeface="Courier New" panose="02070309020205020404" pitchFamily="49" charset="0"/>
              </a:rPr>
              <a:t>ROLLBACK</a:t>
            </a:r>
            <a:r>
              <a:rPr lang="en-US" altLang="en-US" dirty="0"/>
              <a:t>, or any statement that implicitly closes a transaction. </a:t>
            </a:r>
          </a:p>
          <a:p>
            <a:pPr marL="109538" lvl="1" eaLnBrk="1" hangingPunct="1"/>
            <a:r>
              <a:rPr lang="en-US" altLang="en-US" dirty="0"/>
              <a:t>You can disable </a:t>
            </a:r>
            <a:r>
              <a:rPr lang="en-US" altLang="en-US" dirty="0" err="1">
                <a:latin typeface="Courier New" panose="02070309020205020404" pitchFamily="49" charset="0"/>
              </a:rPr>
              <a:t>AUTOCOMMiT</a:t>
            </a:r>
            <a:r>
              <a:rPr lang="en-US" altLang="en-US" dirty="0"/>
              <a:t>. After disabling </a:t>
            </a:r>
            <a:r>
              <a:rPr lang="en-US" altLang="en-US" dirty="0">
                <a:latin typeface="Courier New" panose="02070309020205020404" pitchFamily="49" charset="0"/>
              </a:rPr>
              <a:t>AUTOCOMMIT</a:t>
            </a:r>
            <a:r>
              <a:rPr lang="en-US" altLang="en-US" dirty="0"/>
              <a:t> mode, changes to transaction-safe tables (such as InnoDB) are not made permanent immediately. You must use a </a:t>
            </a:r>
            <a:r>
              <a:rPr lang="en-US" altLang="en-US" dirty="0">
                <a:latin typeface="Courier New" panose="02070309020205020404" pitchFamily="49" charset="0"/>
              </a:rPr>
              <a:t>COMMIT</a:t>
            </a:r>
            <a:r>
              <a:rPr lang="en-US" altLang="en-US" dirty="0"/>
              <a:t> statement to store your changes to disk or </a:t>
            </a:r>
            <a:r>
              <a:rPr lang="en-US" altLang="en-US" dirty="0">
                <a:latin typeface="Courier New" panose="02070309020205020404" pitchFamily="49" charset="0"/>
              </a:rPr>
              <a:t>ROLLBACK</a:t>
            </a:r>
            <a:r>
              <a:rPr lang="en-US" altLang="en-US" dirty="0"/>
              <a:t> statement to ignore the changes. The </a:t>
            </a:r>
            <a:r>
              <a:rPr lang="en-US" altLang="en-US" dirty="0">
                <a:latin typeface="Courier New" panose="02070309020205020404" pitchFamily="49" charset="0"/>
              </a:rPr>
              <a:t>AUTOCOMMIT</a:t>
            </a:r>
            <a:r>
              <a:rPr lang="en-US" altLang="en-US" dirty="0"/>
              <a:t> mode then reverts to its previous state. </a:t>
            </a:r>
          </a:p>
          <a:p>
            <a:pPr marL="114300" marR="0" lvl="1" indent="0" algn="l" defTabSz="457200" rtl="0" eaLnBrk="1" fontAlgn="base" latinLnBrk="0" hangingPunct="1">
              <a:lnSpc>
                <a:spcPct val="100000"/>
              </a:lnSpc>
              <a:spcBef>
                <a:spcPts val="400"/>
              </a:spcBef>
              <a:spcAft>
                <a:spcPct val="0"/>
              </a:spcAft>
              <a:buClrTx/>
              <a:buSzPct val="100000"/>
              <a:buFont typeface="Times New Roman" pitchFamily="18" charset="0"/>
              <a:buNone/>
              <a:tabLst/>
              <a:defRPr/>
            </a:pPr>
            <a:r>
              <a:rPr lang="en-US" sz="1100" kern="1200" dirty="0">
                <a:solidFill>
                  <a:srgbClr val="000000"/>
                </a:solidFill>
                <a:effectLst/>
                <a:ea typeface="+mn-ea"/>
                <a:cs typeface="+mn-cs"/>
              </a:rPr>
              <a:t>To disable </a:t>
            </a:r>
            <a:r>
              <a:rPr lang="en-US" sz="1100" kern="1200" dirty="0">
                <a:solidFill>
                  <a:srgbClr val="000000"/>
                </a:solidFill>
                <a:effectLst/>
                <a:latin typeface="Courier New" panose="02070309020205020404" pitchFamily="49" charset="0"/>
                <a:ea typeface="+mn-ea"/>
                <a:cs typeface="+mn-cs"/>
              </a:rPr>
              <a:t>AUTOCOMMIT</a:t>
            </a:r>
            <a:r>
              <a:rPr lang="en-US" sz="1100" kern="1200" dirty="0">
                <a:solidFill>
                  <a:srgbClr val="000000"/>
                </a:solidFill>
                <a:effectLst/>
                <a:ea typeface="+mn-ea"/>
                <a:cs typeface="+mn-cs"/>
              </a:rPr>
              <a:t>,</a:t>
            </a:r>
            <a:r>
              <a:rPr lang="en-US" sz="1100" kern="1200" baseline="0" dirty="0">
                <a:solidFill>
                  <a:srgbClr val="000000"/>
                </a:solidFill>
                <a:effectLst/>
                <a:ea typeface="+mn-ea"/>
                <a:cs typeface="+mn-cs"/>
              </a:rPr>
              <a:t> enter the following statement:</a:t>
            </a:r>
            <a:endParaRPr lang="en-US" sz="1100" kern="1200" dirty="0">
              <a:solidFill>
                <a:srgbClr val="000000"/>
              </a:solidFill>
              <a:effectLst/>
              <a:ea typeface="+mn-ea"/>
              <a:cs typeface="+mn-cs"/>
            </a:endParaRPr>
          </a:p>
          <a:p>
            <a:pPr lvl="4"/>
            <a:r>
              <a:rPr lang="en-US" b="1" dirty="0"/>
              <a:t>SET AUTOCOMMIT=0;</a:t>
            </a:r>
          </a:p>
          <a:p>
            <a:pPr lvl="4"/>
            <a:endParaRPr lang="en-US" b="0" dirty="0"/>
          </a:p>
        </p:txBody>
      </p:sp>
      <p:sp>
        <p:nvSpPr>
          <p:cNvPr id="6" name="Footer Placeholder 5"/>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31</a:t>
            </a:fld>
            <a:endParaRPr lang="en-US" dirty="0"/>
          </a:p>
        </p:txBody>
      </p:sp>
    </p:spTree>
    <p:extLst>
      <p:ext uri="{BB962C8B-B14F-4D97-AF65-F5344CB8AC3E}">
        <p14:creationId xmlns:p14="http://schemas.microsoft.com/office/powerpoint/2010/main" val="21093279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8"/>
          <p:cNvSpPr>
            <a:spLocks noGrp="1" noRot="1" noChangeAspect="1" noChangeArrowheads="1" noTextEdit="1"/>
          </p:cNvSpPr>
          <p:nvPr>
            <p:ph type="sldImg"/>
          </p:nvPr>
        </p:nvSpPr>
        <p:spPr>
          <a:xfrm>
            <a:off x="457200" y="457200"/>
            <a:ext cx="6858000" cy="3859213"/>
          </a:xfrm>
          <a:ln/>
        </p:spPr>
      </p:sp>
      <p:sp>
        <p:nvSpPr>
          <p:cNvPr id="75779" name="Rectangle 9"/>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In the example in the slide, an employee is being moved from the </a:t>
            </a:r>
            <a:r>
              <a:rPr lang="en-US" altLang="en-US" dirty="0">
                <a:solidFill>
                  <a:schemeClr val="tx1"/>
                </a:solidFill>
                <a:latin typeface="Courier New" panose="02070309020205020404" pitchFamily="49" charset="0"/>
              </a:rPr>
              <a:t>employees</a:t>
            </a:r>
            <a:r>
              <a:rPr lang="en-US" altLang="en-US" dirty="0">
                <a:solidFill>
                  <a:schemeClr val="tx1"/>
                </a:solidFill>
              </a:rPr>
              <a:t> table to the </a:t>
            </a:r>
            <a:r>
              <a:rPr lang="en-US" altLang="en-US" dirty="0" err="1">
                <a:solidFill>
                  <a:schemeClr val="tx1"/>
                </a:solidFill>
                <a:latin typeface="Courier New" panose="02070309020205020404" pitchFamily="49" charset="0"/>
              </a:rPr>
              <a:t>retired_employees</a:t>
            </a:r>
            <a:r>
              <a:rPr lang="en-US" altLang="en-US" dirty="0">
                <a:solidFill>
                  <a:schemeClr val="tx1"/>
                </a:solidFill>
              </a:rPr>
              <a:t> table. Making</a:t>
            </a:r>
            <a:r>
              <a:rPr lang="en-US" altLang="en-US" baseline="0" dirty="0">
                <a:solidFill>
                  <a:schemeClr val="tx1"/>
                </a:solidFill>
              </a:rPr>
              <a:t> this a transaction ensures that the employee can be added to the </a:t>
            </a:r>
            <a:r>
              <a:rPr lang="en-US" altLang="en-US" baseline="0" dirty="0" err="1">
                <a:solidFill>
                  <a:schemeClr val="tx1"/>
                </a:solidFill>
                <a:latin typeface="Courier New" panose="02070309020205020404" pitchFamily="49" charset="0"/>
              </a:rPr>
              <a:t>retired_employees</a:t>
            </a:r>
            <a:r>
              <a:rPr lang="en-US" altLang="en-US" baseline="0" dirty="0">
                <a:solidFill>
                  <a:schemeClr val="tx1"/>
                </a:solidFill>
              </a:rPr>
              <a:t> table before being deleted from the </a:t>
            </a:r>
            <a:r>
              <a:rPr lang="en-US" altLang="en-US" baseline="0" dirty="0">
                <a:solidFill>
                  <a:schemeClr val="tx1"/>
                </a:solidFill>
                <a:latin typeface="Courier New" panose="02070309020205020404" pitchFamily="49" charset="0"/>
              </a:rPr>
              <a:t>employees</a:t>
            </a:r>
            <a:r>
              <a:rPr lang="en-US" altLang="en-US" baseline="0" dirty="0">
                <a:solidFill>
                  <a:schemeClr val="tx1"/>
                </a:solidFill>
              </a:rPr>
              <a:t> table. If either of these actions fails, the transaction is rolled back. Because both statements execute correctly, t</a:t>
            </a:r>
            <a:r>
              <a:rPr lang="en-US" altLang="en-US" dirty="0">
                <a:solidFill>
                  <a:schemeClr val="tx1"/>
                </a:solidFill>
              </a:rPr>
              <a:t>he changes are saved by issuing the </a:t>
            </a:r>
            <a:r>
              <a:rPr lang="en-US" altLang="en-US" dirty="0">
                <a:solidFill>
                  <a:schemeClr val="tx1"/>
                </a:solidFill>
                <a:latin typeface="Courier New" pitchFamily="49" charset="0"/>
              </a:rPr>
              <a:t>COMMIT</a:t>
            </a:r>
            <a:r>
              <a:rPr lang="en-US" altLang="en-US" dirty="0">
                <a:solidFill>
                  <a:schemeClr val="tx1"/>
                </a:solidFill>
              </a:rPr>
              <a:t> statement. In this example, the columns</a:t>
            </a:r>
            <a:r>
              <a:rPr lang="en-US" altLang="en-US" baseline="0" dirty="0">
                <a:solidFill>
                  <a:schemeClr val="tx1"/>
                </a:solidFill>
              </a:rPr>
              <a:t> to be inserted must be listed because not all of the columns from the </a:t>
            </a:r>
            <a:r>
              <a:rPr lang="en-US" altLang="en-US" baseline="0" dirty="0">
                <a:solidFill>
                  <a:schemeClr val="tx1"/>
                </a:solidFill>
                <a:latin typeface="Courier New" panose="02070309020205020404" pitchFamily="49" charset="0"/>
              </a:rPr>
              <a:t>employees</a:t>
            </a:r>
            <a:r>
              <a:rPr lang="en-US" altLang="en-US" baseline="0" dirty="0">
                <a:solidFill>
                  <a:schemeClr val="tx1"/>
                </a:solidFill>
              </a:rPr>
              <a:t> table are used in the </a:t>
            </a:r>
            <a:r>
              <a:rPr lang="en-US" altLang="en-US" baseline="0" dirty="0" err="1">
                <a:solidFill>
                  <a:schemeClr val="tx1"/>
                </a:solidFill>
                <a:latin typeface="Courier New" panose="02070309020205020404" pitchFamily="49" charset="0"/>
              </a:rPr>
              <a:t>retired_employees</a:t>
            </a:r>
            <a:r>
              <a:rPr lang="en-US" altLang="en-US" baseline="0" dirty="0">
                <a:solidFill>
                  <a:schemeClr val="tx1"/>
                </a:solidFill>
              </a:rPr>
              <a:t> table. Also the </a:t>
            </a:r>
            <a:r>
              <a:rPr lang="en-US" altLang="en-US" baseline="0" dirty="0" err="1">
                <a:solidFill>
                  <a:schemeClr val="tx1"/>
                </a:solidFill>
                <a:latin typeface="Courier New" panose="02070309020205020404" pitchFamily="49" charset="0"/>
              </a:rPr>
              <a:t>retired_employees</a:t>
            </a:r>
            <a:r>
              <a:rPr lang="en-US" altLang="en-US" baseline="0" dirty="0">
                <a:solidFill>
                  <a:schemeClr val="tx1"/>
                </a:solidFill>
              </a:rPr>
              <a:t> table has a </a:t>
            </a:r>
            <a:r>
              <a:rPr lang="en-US" altLang="en-US" baseline="0" dirty="0" err="1">
                <a:solidFill>
                  <a:schemeClr val="tx1"/>
                </a:solidFill>
                <a:latin typeface="Courier New" panose="02070309020205020404" pitchFamily="49" charset="0"/>
              </a:rPr>
              <a:t>retired_date</a:t>
            </a:r>
            <a:r>
              <a:rPr lang="en-US" altLang="en-US" baseline="0" dirty="0">
                <a:solidFill>
                  <a:schemeClr val="tx1"/>
                </a:solidFill>
              </a:rPr>
              <a:t> column, which is set to the current date in this example, but could be set to a specified date if desired.</a:t>
            </a:r>
            <a:endParaRPr lang="en-US" altLang="en-US" dirty="0">
              <a:solidFill>
                <a:schemeClr val="tx1"/>
              </a:solidFill>
            </a:endParaRPr>
          </a:p>
        </p:txBody>
      </p:sp>
      <p:sp>
        <p:nvSpPr>
          <p:cNvPr id="75780" name="Rectangle 4"/>
          <p:cNvSpPr>
            <a:spLocks noChangeArrowheads="1"/>
          </p:cNvSpPr>
          <p:nvPr/>
        </p:nvSpPr>
        <p:spPr bwMode="auto">
          <a:xfrm>
            <a:off x="698881" y="7232001"/>
            <a:ext cx="6326988" cy="880777"/>
          </a:xfrm>
          <a:prstGeom prst="rect">
            <a:avLst/>
          </a:prstGeom>
          <a:noFill/>
          <a:ln w="9525">
            <a:noFill/>
            <a:miter lim="800000"/>
            <a:headEnd/>
            <a:tailEnd/>
          </a:ln>
        </p:spPr>
        <p:txBody>
          <a:bodyPr wrap="none" lIns="96365" tIns="48182" rIns="96365" bIns="48182" anchor="ctr"/>
          <a:lstStyle/>
          <a:p>
            <a:pPr defTabSz="963553"/>
            <a:endParaRPr lang="en-IN" altLang="en-US" sz="1900" dirty="0">
              <a:latin typeface="Oracle Sans" panose="020B0503020204020204" pitchFamily="34" charset="0"/>
              <a:cs typeface="Oracle Sans" panose="020B0503020204020204" pitchFamily="34" charset="0"/>
            </a:endParaRPr>
          </a:p>
        </p:txBody>
      </p:sp>
      <p:sp>
        <p:nvSpPr>
          <p:cNvPr id="75781" name="Rectangle 5"/>
          <p:cNvSpPr>
            <a:spLocks noChangeArrowheads="1"/>
          </p:cNvSpPr>
          <p:nvPr/>
        </p:nvSpPr>
        <p:spPr bwMode="auto">
          <a:xfrm>
            <a:off x="698881" y="8191911"/>
            <a:ext cx="6326988" cy="514360"/>
          </a:xfrm>
          <a:prstGeom prst="rect">
            <a:avLst/>
          </a:prstGeom>
          <a:noFill/>
          <a:ln w="9525">
            <a:noFill/>
            <a:miter lim="800000"/>
            <a:headEnd/>
            <a:tailEnd/>
          </a:ln>
        </p:spPr>
        <p:txBody>
          <a:bodyPr wrap="none" lIns="96365" tIns="48182" rIns="96365" bIns="48182" anchor="ctr"/>
          <a:lstStyle/>
          <a:p>
            <a:pPr defTabSz="963553"/>
            <a:endParaRPr lang="en-IN" altLang="en-US" sz="1900" dirty="0">
              <a:latin typeface="Oracle Sans" panose="020B0503020204020204" pitchFamily="34" charset="0"/>
              <a:cs typeface="Oracle Sans" panose="020B0503020204020204" pitchFamily="34" charset="0"/>
            </a:endParaRPr>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32</a:t>
            </a:fld>
            <a:endParaRPr lang="en-US" dirty="0"/>
          </a:p>
        </p:txBody>
      </p:sp>
    </p:spTree>
    <p:extLst>
      <p:ext uri="{BB962C8B-B14F-4D97-AF65-F5344CB8AC3E}">
        <p14:creationId xmlns:p14="http://schemas.microsoft.com/office/powerpoint/2010/main" val="37636227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8"/>
          <p:cNvSpPr>
            <a:spLocks noGrp="1" noRot="1" noChangeAspect="1" noChangeArrowheads="1" noTextEdit="1"/>
          </p:cNvSpPr>
          <p:nvPr>
            <p:ph type="sldImg"/>
          </p:nvPr>
        </p:nvSpPr>
        <p:spPr>
          <a:xfrm>
            <a:off x="457200" y="457200"/>
            <a:ext cx="6858000" cy="3859213"/>
          </a:xfrm>
          <a:ln/>
        </p:spPr>
      </p:sp>
      <p:sp>
        <p:nvSpPr>
          <p:cNvPr id="75779" name="Rectangle 9"/>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In the example in the slide, employees from the IT department are being transferred to the newly created Operations department (200). Creating</a:t>
            </a:r>
            <a:r>
              <a:rPr lang="en-US" altLang="en-US" baseline="0" dirty="0">
                <a:solidFill>
                  <a:schemeClr val="tx1"/>
                </a:solidFill>
              </a:rPr>
              <a:t> a transaction ensures that the new Operations department is successfully added to the </a:t>
            </a:r>
            <a:r>
              <a:rPr lang="en-US" altLang="en-US" baseline="0" dirty="0">
                <a:solidFill>
                  <a:schemeClr val="tx1"/>
                </a:solidFill>
                <a:latin typeface="Courier New" panose="02070309020205020404" pitchFamily="49" charset="0"/>
              </a:rPr>
              <a:t>departments</a:t>
            </a:r>
            <a:r>
              <a:rPr lang="en-US" altLang="en-US" baseline="0" dirty="0">
                <a:solidFill>
                  <a:schemeClr val="tx1"/>
                </a:solidFill>
              </a:rPr>
              <a:t> table before employees from the IT department have their department ID set to the new department. In this example, the </a:t>
            </a:r>
            <a:r>
              <a:rPr lang="en-US" altLang="en-US" baseline="0" dirty="0">
                <a:solidFill>
                  <a:schemeClr val="tx1"/>
                </a:solidFill>
                <a:latin typeface="Courier New" panose="02070309020205020404" pitchFamily="49" charset="0"/>
              </a:rPr>
              <a:t>ROLLBACK</a:t>
            </a:r>
            <a:r>
              <a:rPr lang="en-US" altLang="en-US" baseline="0" dirty="0">
                <a:solidFill>
                  <a:schemeClr val="tx1"/>
                </a:solidFill>
              </a:rPr>
              <a:t> statement returns the departments table and the employees table back to the status they were in before the transaction began. That is, the department that was inserted is removed, and the employees from IT still have their previous department ID.</a:t>
            </a:r>
          </a:p>
        </p:txBody>
      </p:sp>
      <p:sp>
        <p:nvSpPr>
          <p:cNvPr id="75780" name="Rectangle 4"/>
          <p:cNvSpPr>
            <a:spLocks noChangeArrowheads="1"/>
          </p:cNvSpPr>
          <p:nvPr/>
        </p:nvSpPr>
        <p:spPr bwMode="auto">
          <a:xfrm>
            <a:off x="698881" y="7232001"/>
            <a:ext cx="6326988" cy="880777"/>
          </a:xfrm>
          <a:prstGeom prst="rect">
            <a:avLst/>
          </a:prstGeom>
          <a:noFill/>
          <a:ln w="9525">
            <a:noFill/>
            <a:miter lim="800000"/>
            <a:headEnd/>
            <a:tailEnd/>
          </a:ln>
        </p:spPr>
        <p:txBody>
          <a:bodyPr wrap="none" lIns="96365" tIns="48182" rIns="96365" bIns="48182" anchor="ctr"/>
          <a:lstStyle/>
          <a:p>
            <a:pPr defTabSz="963553"/>
            <a:endParaRPr lang="en-IN" altLang="en-US" sz="1900" dirty="0">
              <a:latin typeface="Oracle Sans" panose="020B0503020204020204" pitchFamily="34" charset="0"/>
              <a:cs typeface="Oracle Sans" panose="020B0503020204020204" pitchFamily="34" charset="0"/>
            </a:endParaRPr>
          </a:p>
        </p:txBody>
      </p:sp>
      <p:sp>
        <p:nvSpPr>
          <p:cNvPr id="75781" name="Rectangle 5"/>
          <p:cNvSpPr>
            <a:spLocks noChangeArrowheads="1"/>
          </p:cNvSpPr>
          <p:nvPr/>
        </p:nvSpPr>
        <p:spPr bwMode="auto">
          <a:xfrm>
            <a:off x="698881" y="8191911"/>
            <a:ext cx="6326988" cy="514360"/>
          </a:xfrm>
          <a:prstGeom prst="rect">
            <a:avLst/>
          </a:prstGeom>
          <a:noFill/>
          <a:ln w="9525">
            <a:noFill/>
            <a:miter lim="800000"/>
            <a:headEnd/>
            <a:tailEnd/>
          </a:ln>
        </p:spPr>
        <p:txBody>
          <a:bodyPr wrap="none" lIns="96365" tIns="48182" rIns="96365" bIns="48182" anchor="ctr"/>
          <a:lstStyle/>
          <a:p>
            <a:pPr defTabSz="963553"/>
            <a:endParaRPr lang="en-IN" altLang="en-US" sz="1900" dirty="0">
              <a:latin typeface="Oracle Sans" panose="020B0503020204020204" pitchFamily="34" charset="0"/>
              <a:cs typeface="Oracle Sans" panose="020B0503020204020204" pitchFamily="34" charset="0"/>
            </a:endParaRPr>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33</a:t>
            </a:fld>
            <a:endParaRPr lang="en-US" dirty="0"/>
          </a:p>
        </p:txBody>
      </p:sp>
    </p:spTree>
    <p:extLst>
      <p:ext uri="{BB962C8B-B14F-4D97-AF65-F5344CB8AC3E}">
        <p14:creationId xmlns:p14="http://schemas.microsoft.com/office/powerpoint/2010/main" val="24401708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Rot="1" noChangeAspect="1" noChangeArrowheads="1" noTextEdit="1"/>
          </p:cNvSpPr>
          <p:nvPr>
            <p:ph type="sldImg"/>
          </p:nvPr>
        </p:nvSpPr>
        <p:spPr>
          <a:xfrm>
            <a:off x="457200" y="457200"/>
            <a:ext cx="6858000" cy="3859213"/>
          </a:xfrm>
          <a:ln/>
        </p:spPr>
      </p:sp>
      <p:sp>
        <p:nvSpPr>
          <p:cNvPr id="66563" name="Rectangle 5"/>
          <p:cNvSpPr>
            <a:spLocks noGrp="1" noChangeArrowheads="1"/>
          </p:cNvSpPr>
          <p:nvPr>
            <p:ph type="body" idx="1"/>
          </p:nvPr>
        </p:nvSpPr>
        <p:spPr>
          <a:xfrm>
            <a:off x="457200" y="4617720"/>
            <a:ext cx="6858000" cy="5212080"/>
          </a:xfrm>
          <a:noFill/>
          <a:ln/>
        </p:spPr>
        <p:txBody>
          <a:bodyPr lIns="14149" tIns="14149" rIns="14149" bIns="14149"/>
          <a:lstStyle/>
          <a:p>
            <a:pPr lvl="1" eaLnBrk="1" hangingPunct="1"/>
            <a:r>
              <a:rPr lang="en-US" altLang="en-US" dirty="0">
                <a:solidFill>
                  <a:schemeClr val="tx1"/>
                </a:solidFill>
              </a:rPr>
              <a:t>You can create a marker in the current transaction by using the </a:t>
            </a:r>
            <a:r>
              <a:rPr lang="en-US" altLang="en-US" dirty="0">
                <a:solidFill>
                  <a:schemeClr val="tx1"/>
                </a:solidFill>
                <a:latin typeface="Courier New" pitchFamily="49" charset="0"/>
              </a:rPr>
              <a:t>SAVEPOINT</a:t>
            </a:r>
            <a:r>
              <a:rPr lang="en-US" altLang="en-US" dirty="0">
                <a:solidFill>
                  <a:schemeClr val="tx1"/>
                </a:solidFill>
              </a:rPr>
              <a:t> statement, which divides the transaction into smaller sections. You can then discard pending changes back to that marker by using the </a:t>
            </a:r>
            <a:r>
              <a:rPr lang="en-US" altLang="en-US" dirty="0">
                <a:solidFill>
                  <a:schemeClr val="tx1"/>
                </a:solidFill>
                <a:latin typeface="Courier New" pitchFamily="49" charset="0"/>
              </a:rPr>
              <a:t>ROLLBACK</a:t>
            </a:r>
            <a:r>
              <a:rPr lang="en-US" altLang="en-US" dirty="0">
                <a:solidFill>
                  <a:schemeClr val="tx1"/>
                </a:solidFill>
              </a:rPr>
              <a:t> </a:t>
            </a:r>
            <a:r>
              <a:rPr lang="en-US" altLang="en-US" dirty="0">
                <a:solidFill>
                  <a:schemeClr val="tx1"/>
                </a:solidFill>
                <a:latin typeface="Courier New" pitchFamily="49" charset="0"/>
              </a:rPr>
              <a:t>TO</a:t>
            </a:r>
            <a:r>
              <a:rPr lang="en-US" altLang="en-US" dirty="0">
                <a:solidFill>
                  <a:schemeClr val="tx1"/>
                </a:solidFill>
              </a:rPr>
              <a:t> </a:t>
            </a:r>
            <a:r>
              <a:rPr lang="en-US" altLang="en-US" dirty="0">
                <a:solidFill>
                  <a:schemeClr val="tx1"/>
                </a:solidFill>
                <a:latin typeface="Courier New" pitchFamily="49" charset="0"/>
              </a:rPr>
              <a:t>SAVEPOINT</a:t>
            </a:r>
            <a:r>
              <a:rPr lang="en-US" altLang="en-US" dirty="0">
                <a:solidFill>
                  <a:schemeClr val="tx1"/>
                </a:solidFill>
              </a:rPr>
              <a:t> statement. The</a:t>
            </a:r>
            <a:r>
              <a:rPr lang="en-US" altLang="en-US" baseline="0" dirty="0">
                <a:solidFill>
                  <a:schemeClr val="tx1"/>
                </a:solidFill>
              </a:rPr>
              <a:t> effect of the example in this slide is that the first </a:t>
            </a:r>
            <a:r>
              <a:rPr lang="en-US" altLang="en-US" baseline="0" dirty="0">
                <a:solidFill>
                  <a:schemeClr val="tx1"/>
                </a:solidFill>
                <a:latin typeface="Courier New" panose="02070309020205020404" pitchFamily="49" charset="0"/>
              </a:rPr>
              <a:t>INSERT</a:t>
            </a:r>
            <a:r>
              <a:rPr lang="en-US" altLang="en-US" baseline="0" dirty="0">
                <a:solidFill>
                  <a:schemeClr val="tx1"/>
                </a:solidFill>
              </a:rPr>
              <a:t> statement is committed, but the second insert statement is rolled back. That is employee 113 is inserted, but employee 175 is not.</a:t>
            </a:r>
            <a:endParaRPr lang="en-US" altLang="en-US" dirty="0">
              <a:solidFill>
                <a:schemeClr val="tx1"/>
              </a:solidFill>
            </a:endParaRPr>
          </a:p>
          <a:p>
            <a:pPr lvl="1" eaLnBrk="1" hangingPunct="1"/>
            <a:r>
              <a:rPr lang="en-US" altLang="en-US" dirty="0">
                <a:solidFill>
                  <a:schemeClr val="tx1"/>
                </a:solidFill>
              </a:rPr>
              <a:t>Note that if you create a second savepoint with the same name as an earlier savepoint, the earlier savepoint is deleted.</a:t>
            </a:r>
          </a:p>
          <a:p>
            <a:pPr lvl="1" eaLnBrk="1" hangingPunct="1"/>
            <a:r>
              <a:rPr lang="en-US" altLang="en-US" dirty="0">
                <a:solidFill>
                  <a:schemeClr val="tx1"/>
                </a:solidFill>
              </a:rPr>
              <a:t>The</a:t>
            </a:r>
            <a:r>
              <a:rPr lang="en-US" altLang="en-US" baseline="0" dirty="0">
                <a:solidFill>
                  <a:schemeClr val="tx1"/>
                </a:solidFill>
              </a:rPr>
              <a:t> following transaction would commit the first and third </a:t>
            </a:r>
            <a:r>
              <a:rPr lang="en-US" altLang="en-US" baseline="0" dirty="0">
                <a:solidFill>
                  <a:schemeClr val="tx1"/>
                </a:solidFill>
                <a:latin typeface="Courier New" panose="02070309020205020404" pitchFamily="49" charset="0"/>
              </a:rPr>
              <a:t>INSERT</a:t>
            </a:r>
            <a:r>
              <a:rPr lang="en-US" altLang="en-US" baseline="0" dirty="0">
                <a:solidFill>
                  <a:schemeClr val="tx1"/>
                </a:solidFill>
              </a:rPr>
              <a:t> statements ( employees 177 and 179) but not the second one (employee 178):</a:t>
            </a:r>
          </a:p>
          <a:p>
            <a:pPr lvl="4">
              <a:spcBef>
                <a:spcPts val="300"/>
              </a:spcBef>
            </a:pPr>
            <a:r>
              <a:rPr lang="en-US" altLang="en-US" dirty="0">
                <a:solidFill>
                  <a:schemeClr val="tx1"/>
                </a:solidFill>
                <a:latin typeface="Courier New" panose="02070309020205020404" pitchFamily="49" charset="0"/>
              </a:rPr>
              <a:t>START TRANSACTION;</a:t>
            </a:r>
          </a:p>
          <a:p>
            <a:pPr lvl="4" eaLnBrk="1" hangingPunct="1">
              <a:spcBef>
                <a:spcPts val="300"/>
              </a:spcBef>
            </a:pPr>
            <a:r>
              <a:rPr lang="en-US" altLang="en-US" dirty="0">
                <a:solidFill>
                  <a:schemeClr val="tx1"/>
                </a:solidFill>
              </a:rPr>
              <a:t>INSERT INTO </a:t>
            </a:r>
            <a:r>
              <a:rPr lang="en-US" altLang="en-US" dirty="0" err="1">
                <a:solidFill>
                  <a:schemeClr val="tx1"/>
                </a:solidFill>
              </a:rPr>
              <a:t>copy_emp</a:t>
            </a:r>
            <a:r>
              <a:rPr lang="en-US" altLang="en-US" dirty="0">
                <a:solidFill>
                  <a:schemeClr val="tx1"/>
                </a:solidFill>
              </a:rPr>
              <a:t> </a:t>
            </a:r>
          </a:p>
          <a:p>
            <a:pPr lvl="4" eaLnBrk="1" hangingPunct="1">
              <a:spcBef>
                <a:spcPts val="300"/>
              </a:spcBef>
            </a:pPr>
            <a:r>
              <a:rPr lang="en-US" altLang="en-US" dirty="0">
                <a:solidFill>
                  <a:schemeClr val="tx1"/>
                </a:solidFill>
              </a:rPr>
              <a:t>        VALUES (177, 'Jack', 'Livingston', 'JLIVINGS', '011.44.1644.429264', </a:t>
            </a:r>
          </a:p>
          <a:p>
            <a:pPr lvl="4" eaLnBrk="1" hangingPunct="1">
              <a:spcBef>
                <a:spcPts val="300"/>
              </a:spcBef>
            </a:pPr>
            <a:r>
              <a:rPr lang="en-US" altLang="en-US" dirty="0">
                <a:solidFill>
                  <a:schemeClr val="tx1"/>
                </a:solidFill>
              </a:rPr>
              <a:t>        STR_TO_DATE('23-04-2014', '%d-%m-%Y'), 'SA_REP', 8400, .20, 149, 80);</a:t>
            </a:r>
          </a:p>
          <a:p>
            <a:pPr lvl="4" eaLnBrk="1" hangingPunct="1">
              <a:spcBef>
                <a:spcPts val="300"/>
              </a:spcBef>
            </a:pPr>
            <a:r>
              <a:rPr lang="en-US" altLang="en-US" dirty="0">
                <a:solidFill>
                  <a:schemeClr val="tx1"/>
                </a:solidFill>
              </a:rPr>
              <a:t>SAVEPOINT </a:t>
            </a:r>
            <a:r>
              <a:rPr lang="en-US" altLang="en-US" dirty="0" err="1">
                <a:solidFill>
                  <a:schemeClr val="tx1"/>
                </a:solidFill>
                <a:latin typeface="Courier New" panose="02070309020205020404" pitchFamily="49" charset="0"/>
              </a:rPr>
              <a:t>first_insert</a:t>
            </a:r>
            <a:r>
              <a:rPr lang="en-US" altLang="en-US" dirty="0">
                <a:solidFill>
                  <a:schemeClr val="tx1"/>
                </a:solidFill>
                <a:latin typeface="Courier New" panose="02070309020205020404" pitchFamily="49" charset="0"/>
              </a:rPr>
              <a:t>;</a:t>
            </a:r>
          </a:p>
          <a:p>
            <a:pPr lvl="4" eaLnBrk="1" hangingPunct="1">
              <a:spcBef>
                <a:spcPts val="300"/>
              </a:spcBef>
            </a:pPr>
            <a:r>
              <a:rPr lang="en-US" altLang="en-US" dirty="0">
                <a:solidFill>
                  <a:schemeClr val="tx1"/>
                </a:solidFill>
              </a:rPr>
              <a:t>INSERT INTO </a:t>
            </a:r>
            <a:r>
              <a:rPr lang="en-US" altLang="en-US" dirty="0" err="1">
                <a:solidFill>
                  <a:schemeClr val="tx1"/>
                </a:solidFill>
              </a:rPr>
              <a:t>copy_emp</a:t>
            </a:r>
            <a:r>
              <a:rPr lang="en-US" altLang="en-US" dirty="0">
                <a:solidFill>
                  <a:schemeClr val="tx1"/>
                </a:solidFill>
              </a:rPr>
              <a:t> </a:t>
            </a:r>
          </a:p>
          <a:p>
            <a:pPr lvl="4" eaLnBrk="1" hangingPunct="1">
              <a:spcBef>
                <a:spcPts val="300"/>
              </a:spcBef>
            </a:pPr>
            <a:r>
              <a:rPr lang="en-US" altLang="en-US" dirty="0">
                <a:solidFill>
                  <a:schemeClr val="tx1"/>
                </a:solidFill>
              </a:rPr>
              <a:t>       VALUES (178, '</a:t>
            </a:r>
            <a:r>
              <a:rPr lang="en-US" altLang="en-US" dirty="0" err="1">
                <a:solidFill>
                  <a:schemeClr val="tx1"/>
                </a:solidFill>
              </a:rPr>
              <a:t>Kimberely</a:t>
            </a:r>
            <a:r>
              <a:rPr lang="en-US" altLang="en-US" dirty="0">
                <a:solidFill>
                  <a:schemeClr val="tx1"/>
                </a:solidFill>
              </a:rPr>
              <a:t>', 'Grant', 'KGRANT', '011.44.1644.429263',</a:t>
            </a:r>
          </a:p>
          <a:p>
            <a:pPr lvl="4" eaLnBrk="1" hangingPunct="1">
              <a:spcBef>
                <a:spcPts val="300"/>
              </a:spcBef>
            </a:pPr>
            <a:r>
              <a:rPr lang="en-US" altLang="en-US" dirty="0">
                <a:solidFill>
                  <a:schemeClr val="tx1"/>
                </a:solidFill>
              </a:rPr>
              <a:t>       STR_TO_DATE('24-05-2015', '%d-%m-%Y'), 'SA_REP', 7000, .15, 149, NULL);</a:t>
            </a:r>
            <a:endParaRPr lang="en-US" altLang="en-US" dirty="0">
              <a:solidFill>
                <a:schemeClr val="tx1"/>
              </a:solidFill>
              <a:latin typeface="Courier New" panose="02070309020205020404" pitchFamily="49" charset="0"/>
            </a:endParaRPr>
          </a:p>
          <a:p>
            <a:pPr lvl="4" eaLnBrk="1" hangingPunct="1">
              <a:spcBef>
                <a:spcPts val="300"/>
              </a:spcBef>
            </a:pPr>
            <a:r>
              <a:rPr lang="en-US" altLang="en-US" dirty="0">
                <a:solidFill>
                  <a:schemeClr val="tx1"/>
                </a:solidFill>
                <a:latin typeface="Courier New" panose="02070309020205020404" pitchFamily="49" charset="0"/>
              </a:rPr>
              <a:t>ROLLBACK TO </a:t>
            </a:r>
            <a:r>
              <a:rPr lang="en-US" altLang="en-US" dirty="0" err="1">
                <a:solidFill>
                  <a:schemeClr val="tx1"/>
                </a:solidFill>
                <a:latin typeface="Courier New" panose="02070309020205020404" pitchFamily="49" charset="0"/>
              </a:rPr>
              <a:t>first_insert</a:t>
            </a:r>
            <a:r>
              <a:rPr lang="en-US" altLang="en-US" dirty="0">
                <a:solidFill>
                  <a:schemeClr val="tx1"/>
                </a:solidFill>
                <a:latin typeface="Courier New" panose="02070309020205020404" pitchFamily="49" charset="0"/>
              </a:rPr>
              <a:t>;</a:t>
            </a:r>
          </a:p>
          <a:p>
            <a:pPr lvl="4" eaLnBrk="1" hangingPunct="1">
              <a:spcBef>
                <a:spcPts val="300"/>
              </a:spcBef>
            </a:pPr>
            <a:r>
              <a:rPr lang="en-US" altLang="en-US" dirty="0">
                <a:solidFill>
                  <a:schemeClr val="tx1"/>
                </a:solidFill>
              </a:rPr>
              <a:t>INSERT INTO </a:t>
            </a:r>
            <a:r>
              <a:rPr lang="en-US" altLang="en-US" dirty="0" err="1">
                <a:solidFill>
                  <a:schemeClr val="tx1"/>
                </a:solidFill>
              </a:rPr>
              <a:t>copy_emp</a:t>
            </a:r>
            <a:r>
              <a:rPr lang="en-US" altLang="en-US" dirty="0">
                <a:solidFill>
                  <a:schemeClr val="tx1"/>
                </a:solidFill>
              </a:rPr>
              <a:t> </a:t>
            </a:r>
          </a:p>
          <a:p>
            <a:pPr lvl="4" eaLnBrk="1" hangingPunct="1">
              <a:spcBef>
                <a:spcPts val="300"/>
              </a:spcBef>
            </a:pPr>
            <a:r>
              <a:rPr lang="en-US" altLang="en-US" dirty="0">
                <a:solidFill>
                  <a:schemeClr val="tx1"/>
                </a:solidFill>
              </a:rPr>
              <a:t>       VALUES (179, 'Charles', 'Johnson', 'CJOHNSON', '011.44.1644.429262', </a:t>
            </a:r>
          </a:p>
          <a:p>
            <a:pPr lvl="4" eaLnBrk="1" hangingPunct="1">
              <a:spcBef>
                <a:spcPts val="300"/>
              </a:spcBef>
            </a:pPr>
            <a:r>
              <a:rPr lang="en-US" altLang="en-US" dirty="0">
                <a:solidFill>
                  <a:schemeClr val="tx1"/>
                </a:solidFill>
              </a:rPr>
              <a:t>       STR_TO_DATE('04-01-2016', '%d-%m-%Y'), 'SA_REP', 6200, .10, 149, 80);</a:t>
            </a:r>
            <a:endParaRPr lang="en-US" altLang="en-US" dirty="0">
              <a:solidFill>
                <a:schemeClr val="tx1"/>
              </a:solidFill>
              <a:latin typeface="Courier New" panose="02070309020205020404" pitchFamily="49" charset="0"/>
            </a:endParaRPr>
          </a:p>
          <a:p>
            <a:pPr lvl="4" eaLnBrk="1" hangingPunct="1">
              <a:spcBef>
                <a:spcPts val="300"/>
              </a:spcBef>
            </a:pPr>
            <a:r>
              <a:rPr lang="en-US" altLang="en-US" dirty="0">
                <a:solidFill>
                  <a:schemeClr val="tx1"/>
                </a:solidFill>
                <a:latin typeface="Courier New" panose="02070309020205020404" pitchFamily="49" charset="0"/>
              </a:rPr>
              <a:t>COMMIT</a:t>
            </a:r>
            <a:r>
              <a:rPr lang="en-US" altLang="en-US" dirty="0" smtClean="0">
                <a:solidFill>
                  <a:schemeClr val="tx1"/>
                </a:solidFill>
                <a:latin typeface="Courier New" panose="02070309020205020404" pitchFamily="49" charset="0"/>
              </a:rPr>
              <a:t>;</a:t>
            </a:r>
            <a:endParaRPr lang="en-US" altLang="en-US" dirty="0">
              <a:solidFill>
                <a:schemeClr val="tx1"/>
              </a:solidFill>
              <a:latin typeface="Courier New" panose="02070309020205020404" pitchFamily="49" charset="0"/>
            </a:endParaRPr>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34</a:t>
            </a:fld>
            <a:endParaRPr lang="en-US" dirty="0"/>
          </a:p>
        </p:txBody>
      </p:sp>
    </p:spTree>
    <p:extLst>
      <p:ext uri="{BB962C8B-B14F-4D97-AF65-F5344CB8AC3E}">
        <p14:creationId xmlns:p14="http://schemas.microsoft.com/office/powerpoint/2010/main" val="3330659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Rot="1" noChangeAspect="1" noChangeArrowheads="1" noTextEdit="1"/>
          </p:cNvSpPr>
          <p:nvPr>
            <p:ph type="sldImg"/>
          </p:nvPr>
        </p:nvSpPr>
        <p:spPr>
          <a:xfrm>
            <a:off x="457200" y="457200"/>
            <a:ext cx="6858000" cy="3859213"/>
          </a:xfrm>
          <a:ln/>
        </p:spPr>
      </p:sp>
      <p:sp>
        <p:nvSpPr>
          <p:cNvPr id="83971"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35</a:t>
            </a:fld>
            <a:endParaRPr lang="en-US" dirty="0"/>
          </a:p>
        </p:txBody>
      </p:sp>
    </p:spTree>
    <p:extLst>
      <p:ext uri="{BB962C8B-B14F-4D97-AF65-F5344CB8AC3E}">
        <p14:creationId xmlns:p14="http://schemas.microsoft.com/office/powerpoint/2010/main" val="38952951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8"/>
          <p:cNvSpPr>
            <a:spLocks noGrp="1" noRot="1" noChangeAspect="1" noChangeArrowheads="1" noTextEdit="1"/>
          </p:cNvSpPr>
          <p:nvPr>
            <p:ph type="sldImg"/>
          </p:nvPr>
        </p:nvSpPr>
        <p:spPr>
          <a:xfrm>
            <a:off x="457200" y="457200"/>
            <a:ext cx="6858000" cy="3859213"/>
          </a:xfrm>
          <a:ln/>
        </p:spPr>
      </p:sp>
      <p:sp>
        <p:nvSpPr>
          <p:cNvPr id="86019" name="Rectangle 9"/>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MySQL supports other isolation levels. Those are covered in the MySQL Performance Tuning course.</a:t>
            </a:r>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36</a:t>
            </a:fld>
            <a:endParaRPr lang="en-US" dirty="0"/>
          </a:p>
        </p:txBody>
      </p:sp>
    </p:spTree>
    <p:extLst>
      <p:ext uri="{BB962C8B-B14F-4D97-AF65-F5344CB8AC3E}">
        <p14:creationId xmlns:p14="http://schemas.microsoft.com/office/powerpoint/2010/main" val="36250872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p:cNvSpPr>
            <a:spLocks noGrp="1" noRot="1" noChangeAspect="1" noChangeArrowheads="1" noTextEdit="1"/>
          </p:cNvSpPr>
          <p:nvPr>
            <p:ph type="sldImg"/>
          </p:nvPr>
        </p:nvSpPr>
        <p:spPr>
          <a:xfrm>
            <a:off x="457200" y="457200"/>
            <a:ext cx="6858000" cy="3859213"/>
          </a:xfrm>
          <a:ln/>
        </p:spPr>
      </p:sp>
      <p:sp>
        <p:nvSpPr>
          <p:cNvPr id="90115"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37</a:t>
            </a:fld>
            <a:endParaRPr lang="en-US" dirty="0"/>
          </a:p>
        </p:txBody>
      </p:sp>
    </p:spTree>
    <p:extLst>
      <p:ext uri="{BB962C8B-B14F-4D97-AF65-F5344CB8AC3E}">
        <p14:creationId xmlns:p14="http://schemas.microsoft.com/office/powerpoint/2010/main" val="34044712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p:cNvSpPr>
            <a:spLocks noGrp="1" noRot="1" noChangeAspect="1" noChangeArrowheads="1" noTextEdit="1"/>
          </p:cNvSpPr>
          <p:nvPr>
            <p:ph type="sldImg"/>
          </p:nvPr>
        </p:nvSpPr>
        <p:spPr>
          <a:xfrm>
            <a:off x="457200" y="457200"/>
            <a:ext cx="6858000" cy="3859213"/>
          </a:xfrm>
          <a:ln/>
        </p:spPr>
      </p:sp>
      <p:sp>
        <p:nvSpPr>
          <p:cNvPr id="92163" name="Rectangle 7"/>
          <p:cNvSpPr>
            <a:spLocks noGrp="1" noChangeArrowheads="1"/>
          </p:cNvSpPr>
          <p:nvPr>
            <p:ph type="body" idx="1"/>
          </p:nvPr>
        </p:nvSpPr>
        <p:spPr>
          <a:noFill/>
          <a:ln/>
        </p:spPr>
        <p:txBody>
          <a:bodyPr lIns="14149" tIns="14149" rIns="14149" bIns="14149"/>
          <a:lstStyle/>
          <a:p>
            <a:pPr lvl="1" eaLnBrk="1" hangingPunct="1"/>
            <a:r>
              <a:rPr lang="en-US" altLang="en-US" dirty="0"/>
              <a:t>When you issue a </a:t>
            </a:r>
            <a:r>
              <a:rPr lang="en-US" altLang="en-US" dirty="0">
                <a:latin typeface="Courier New" pitchFamily="49" charset="0"/>
              </a:rPr>
              <a:t>SELECT</a:t>
            </a:r>
            <a:r>
              <a:rPr lang="en-US" altLang="en-US" dirty="0"/>
              <a:t> statement against the database to query some records, no locks are placed on the selected rows. In general, this is required because the number of records locked at any given time is (by default) kept to the absolute minimum: only those records that have been changed but not yet committed are locked. Even then, others will be able to read those records as they appeared before the change (the “before image” of the data). There are times, however, when you may want to lock a set of records even before you change them in your program. MySQL offers the </a:t>
            </a:r>
            <a:r>
              <a:rPr lang="en-US" altLang="en-US" dirty="0">
                <a:latin typeface="Courier New" pitchFamily="49" charset="0"/>
              </a:rPr>
              <a:t>FOR</a:t>
            </a:r>
            <a:r>
              <a:rPr lang="en-US" altLang="en-US" dirty="0"/>
              <a:t> </a:t>
            </a:r>
            <a:r>
              <a:rPr lang="en-US" altLang="en-US" dirty="0">
                <a:latin typeface="Courier New" pitchFamily="49" charset="0"/>
              </a:rPr>
              <a:t>UPDATE</a:t>
            </a:r>
            <a:r>
              <a:rPr lang="en-US" altLang="en-US" dirty="0"/>
              <a:t> clause of the </a:t>
            </a:r>
            <a:r>
              <a:rPr lang="en-US" altLang="en-US" dirty="0">
                <a:latin typeface="Courier New" pitchFamily="49" charset="0"/>
              </a:rPr>
              <a:t>SELECT</a:t>
            </a:r>
            <a:r>
              <a:rPr lang="en-US" altLang="en-US" dirty="0"/>
              <a:t> statement to perform this locking. This works only</a:t>
            </a:r>
            <a:r>
              <a:rPr lang="en-US" altLang="en-US" baseline="0" dirty="0"/>
              <a:t> within a transaction (after a </a:t>
            </a:r>
            <a:r>
              <a:rPr lang="en-US" altLang="en-US" baseline="0" dirty="0">
                <a:latin typeface="Courier New" panose="02070309020205020404" pitchFamily="49" charset="0"/>
              </a:rPr>
              <a:t>START TRANSACTION </a:t>
            </a:r>
            <a:r>
              <a:rPr lang="en-US" altLang="en-US" baseline="0" dirty="0"/>
              <a:t>statement) or if </a:t>
            </a:r>
            <a:r>
              <a:rPr lang="en-US" altLang="en-US" baseline="0" dirty="0">
                <a:latin typeface="Courier New" panose="02070309020205020404" pitchFamily="49" charset="0"/>
              </a:rPr>
              <a:t>AUTOCOMMIT</a:t>
            </a:r>
            <a:r>
              <a:rPr lang="en-US" altLang="en-US" baseline="0" dirty="0"/>
              <a:t> is set to 0 (off)</a:t>
            </a:r>
            <a:r>
              <a:rPr lang="en-US" altLang="en-US" dirty="0"/>
              <a:t> rather than the default value of 1 (ON)</a:t>
            </a:r>
            <a:r>
              <a:rPr lang="en-US" altLang="en-US" baseline="0" dirty="0"/>
              <a:t>.</a:t>
            </a:r>
            <a:endParaRPr lang="en-US" altLang="en-US" dirty="0"/>
          </a:p>
          <a:p>
            <a:pPr lvl="1" eaLnBrk="1" hangingPunct="1"/>
            <a:r>
              <a:rPr lang="en-US" altLang="en-US" dirty="0"/>
              <a:t>When you issue a </a:t>
            </a:r>
            <a:r>
              <a:rPr lang="en-US" altLang="en-US" dirty="0">
                <a:latin typeface="Courier New" pitchFamily="49" charset="0"/>
              </a:rPr>
              <a:t>SELECT...FOR</a:t>
            </a:r>
            <a:r>
              <a:rPr lang="en-US" altLang="en-US" dirty="0"/>
              <a:t> </a:t>
            </a:r>
            <a:r>
              <a:rPr lang="en-US" altLang="en-US" dirty="0">
                <a:latin typeface="Courier New" pitchFamily="49" charset="0"/>
              </a:rPr>
              <a:t>UPDATE</a:t>
            </a:r>
            <a:r>
              <a:rPr lang="en-US" altLang="en-US" dirty="0"/>
              <a:t> statement in a transaction, the database automatically obtains exclusive row-level locks on all the rows identified by the </a:t>
            </a:r>
            <a:r>
              <a:rPr lang="en-US" altLang="en-US" dirty="0">
                <a:latin typeface="Courier New" pitchFamily="49" charset="0"/>
              </a:rPr>
              <a:t>SELECT</a:t>
            </a:r>
            <a:r>
              <a:rPr lang="en-US" altLang="en-US" dirty="0"/>
              <a:t> statement, thereby holding the records “for your changes only.” No one else will be able to change any of these records until you perform a </a:t>
            </a:r>
            <a:r>
              <a:rPr lang="en-US" altLang="en-US" dirty="0">
                <a:latin typeface="Courier New" pitchFamily="49" charset="0"/>
              </a:rPr>
              <a:t>ROLLBACK</a:t>
            </a:r>
            <a:r>
              <a:rPr lang="en-US" altLang="en-US" dirty="0"/>
              <a:t> or a </a:t>
            </a:r>
            <a:r>
              <a:rPr lang="en-US" altLang="en-US" dirty="0">
                <a:latin typeface="Courier New" pitchFamily="49" charset="0"/>
              </a:rPr>
              <a:t>COMMIT</a:t>
            </a:r>
            <a:r>
              <a:rPr lang="en-US" altLang="en-US" dirty="0"/>
              <a:t>. </a:t>
            </a:r>
          </a:p>
          <a:p>
            <a:pPr lvl="1" eaLnBrk="1" hangingPunct="1"/>
            <a:r>
              <a:rPr lang="en-US" altLang="en-US" dirty="0"/>
              <a:t>You can append the optional keyword </a:t>
            </a:r>
            <a:r>
              <a:rPr lang="en-US" altLang="en-US" dirty="0">
                <a:latin typeface="Courier New" pitchFamily="49" charset="0"/>
              </a:rPr>
              <a:t>NOWAIT</a:t>
            </a:r>
            <a:r>
              <a:rPr lang="en-US" altLang="en-US" dirty="0"/>
              <a:t> to the </a:t>
            </a:r>
            <a:r>
              <a:rPr lang="en-US" altLang="en-US" dirty="0">
                <a:latin typeface="Courier New" pitchFamily="49" charset="0"/>
              </a:rPr>
              <a:t>FOR</a:t>
            </a:r>
            <a:r>
              <a:rPr lang="en-US" altLang="en-US" dirty="0"/>
              <a:t> </a:t>
            </a:r>
            <a:r>
              <a:rPr lang="en-US" altLang="en-US" dirty="0">
                <a:latin typeface="Courier New" pitchFamily="49" charset="0"/>
              </a:rPr>
              <a:t>UPDATE</a:t>
            </a:r>
            <a:r>
              <a:rPr lang="en-US" altLang="en-US" dirty="0"/>
              <a:t> clause to tell the server not to wait if the table has been locked by another user. In this case, the query returns an error, and control is returned immediately so that you can perform other work, or you can wait for a period of time before trying again. Without the </a:t>
            </a:r>
            <a:r>
              <a:rPr lang="en-US" altLang="en-US" dirty="0">
                <a:latin typeface="Courier New" pitchFamily="49" charset="0"/>
              </a:rPr>
              <a:t>NOWAIT</a:t>
            </a:r>
            <a:r>
              <a:rPr lang="en-US" altLang="en-US" dirty="0"/>
              <a:t> clause, your process blocks until the table is available, when the locks are released by the other user through the other user's issue of a </a:t>
            </a:r>
            <a:r>
              <a:rPr lang="en-US" altLang="en-US" dirty="0">
                <a:latin typeface="Courier New" pitchFamily="49" charset="0"/>
              </a:rPr>
              <a:t>COMMIT</a:t>
            </a:r>
            <a:r>
              <a:rPr lang="en-US" altLang="en-US" dirty="0"/>
              <a:t> or a </a:t>
            </a:r>
            <a:r>
              <a:rPr lang="en-US" altLang="en-US" dirty="0">
                <a:latin typeface="Courier New" pitchFamily="49" charset="0"/>
              </a:rPr>
              <a:t>ROLLBACK</a:t>
            </a:r>
            <a:r>
              <a:rPr lang="en-US" altLang="en-US" dirty="0"/>
              <a:t> statement.</a:t>
            </a:r>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38</a:t>
            </a:fld>
            <a:endParaRPr lang="en-US" dirty="0"/>
          </a:p>
        </p:txBody>
      </p:sp>
    </p:spTree>
    <p:extLst>
      <p:ext uri="{BB962C8B-B14F-4D97-AF65-F5344CB8AC3E}">
        <p14:creationId xmlns:p14="http://schemas.microsoft.com/office/powerpoint/2010/main" val="38862361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457200" y="457200"/>
            <a:ext cx="6858000" cy="3859213"/>
          </a:xfrm>
          <a:ln/>
        </p:spPr>
      </p:sp>
      <p:sp>
        <p:nvSpPr>
          <p:cNvPr id="94211" name="Notes Placeholder 2"/>
          <p:cNvSpPr>
            <a:spLocks noGrp="1"/>
          </p:cNvSpPr>
          <p:nvPr>
            <p:ph type="body" idx="1"/>
          </p:nvPr>
        </p:nvSpPr>
        <p:spPr>
          <a:noFill/>
          <a:ln/>
        </p:spPr>
        <p:txBody>
          <a:bodyPr/>
          <a:lstStyle/>
          <a:p>
            <a:pPr lvl="1"/>
            <a:r>
              <a:rPr lang="en-US" altLang="en-US" dirty="0"/>
              <a:t>In the example in the slide, the statement locks rows in the </a:t>
            </a:r>
            <a:r>
              <a:rPr lang="en-US" altLang="en-US" dirty="0">
                <a:latin typeface="Courier New" pitchFamily="49" charset="0"/>
                <a:cs typeface="Courier New" pitchFamily="49" charset="0"/>
              </a:rPr>
              <a:t>employees</a:t>
            </a:r>
            <a:r>
              <a:rPr lang="en-US" altLang="en-US" dirty="0"/>
              <a:t> table with </a:t>
            </a:r>
            <a:r>
              <a:rPr lang="en-US" altLang="en-US" dirty="0" err="1">
                <a:latin typeface="Courier New" pitchFamily="49" charset="0"/>
                <a:cs typeface="Courier New" pitchFamily="49" charset="0"/>
              </a:rPr>
              <a:t>department_id</a:t>
            </a:r>
            <a:r>
              <a:rPr lang="en-US" altLang="en-US" dirty="0"/>
              <a:t> of 50 (Shipping</a:t>
            </a:r>
            <a:r>
              <a:rPr lang="en-US" altLang="en-US" baseline="0" dirty="0"/>
              <a:t>)</a:t>
            </a:r>
            <a:r>
              <a:rPr lang="en-US" altLang="en-US" dirty="0"/>
              <a:t>, and locks rows in the </a:t>
            </a:r>
            <a:r>
              <a:rPr lang="en-US" altLang="en-US" dirty="0">
                <a:latin typeface="Courier New" pitchFamily="49" charset="0"/>
                <a:cs typeface="Courier New" pitchFamily="49" charset="0"/>
              </a:rPr>
              <a:t>departments</a:t>
            </a:r>
            <a:r>
              <a:rPr lang="en-US" altLang="en-US" dirty="0"/>
              <a:t> table with departments named</a:t>
            </a:r>
            <a:r>
              <a:rPr lang="en-US" altLang="en-US" baseline="0" dirty="0"/>
              <a:t> Shipping</a:t>
            </a:r>
            <a:r>
              <a:rPr lang="en-US" altLang="en-US" dirty="0"/>
              <a:t>.</a:t>
            </a:r>
          </a:p>
          <a:p>
            <a:pPr lvl="1"/>
            <a:r>
              <a:rPr lang="en-US" altLang="en-US" dirty="0"/>
              <a:t>In MySQL, you can use the </a:t>
            </a:r>
            <a:r>
              <a:rPr lang="en-US" altLang="en-US" dirty="0">
                <a:latin typeface="Courier New" pitchFamily="49" charset="0"/>
                <a:cs typeface="Courier New" pitchFamily="49" charset="0"/>
              </a:rPr>
              <a:t>FOR</a:t>
            </a:r>
            <a:r>
              <a:rPr lang="en-US" altLang="en-US" dirty="0"/>
              <a:t> </a:t>
            </a:r>
            <a:r>
              <a:rPr lang="en-US" altLang="en-US" dirty="0">
                <a:latin typeface="Courier New" pitchFamily="49" charset="0"/>
                <a:cs typeface="Courier New" pitchFamily="49" charset="0"/>
              </a:rPr>
              <a:t>UPDATE</a:t>
            </a:r>
            <a:r>
              <a:rPr lang="en-US" altLang="en-US" dirty="0"/>
              <a:t> </a:t>
            </a:r>
            <a:r>
              <a:rPr lang="en-US" altLang="en-US" dirty="0">
                <a:latin typeface="Courier New" pitchFamily="49" charset="0"/>
                <a:cs typeface="Courier New" pitchFamily="49" charset="0"/>
              </a:rPr>
              <a:t>OF</a:t>
            </a:r>
            <a:r>
              <a:rPr lang="en-US" altLang="en-US" dirty="0"/>
              <a:t> </a:t>
            </a:r>
            <a:r>
              <a:rPr lang="en-US" altLang="en-US" dirty="0" err="1"/>
              <a:t>table</a:t>
            </a:r>
            <a:r>
              <a:rPr lang="en-US" altLang="en-US" i="1" dirty="0" err="1"/>
              <a:t>_name</a:t>
            </a:r>
            <a:r>
              <a:rPr lang="en-US" altLang="en-US" dirty="0"/>
              <a:t> to qualify the table that you intend to change. When OF </a:t>
            </a:r>
            <a:r>
              <a:rPr lang="en-US" altLang="en-US" i="1" dirty="0" err="1"/>
              <a:t>table_name</a:t>
            </a:r>
            <a:r>
              <a:rPr lang="en-US" altLang="en-US" i="0" dirty="0"/>
              <a:t> is omitted, the query</a:t>
            </a:r>
            <a:r>
              <a:rPr lang="en-US" altLang="en-US" i="0" baseline="0" dirty="0"/>
              <a:t> locks all tables referenced by the FROM clause. If an alias is specified as the table name in the </a:t>
            </a:r>
            <a:r>
              <a:rPr lang="en-US" altLang="en-US" i="0" baseline="0" dirty="0">
                <a:latin typeface="Courier New" panose="02070309020205020404" pitchFamily="49" charset="0"/>
              </a:rPr>
              <a:t>SELECT</a:t>
            </a:r>
            <a:r>
              <a:rPr lang="en-US" altLang="en-US" i="0" baseline="0" dirty="0"/>
              <a:t> statement, the </a:t>
            </a:r>
            <a:r>
              <a:rPr lang="en-US" altLang="en-US" i="0" baseline="0" dirty="0">
                <a:latin typeface="Courier New" panose="02070309020205020404" pitchFamily="49" charset="0"/>
              </a:rPr>
              <a:t>FOR UPDATE OF </a:t>
            </a:r>
            <a:r>
              <a:rPr lang="en-US" altLang="en-US" i="0" baseline="0" dirty="0"/>
              <a:t>clause must use the alias.</a:t>
            </a:r>
            <a:endParaRPr lang="en-US" altLang="en-US" i="1" dirty="0"/>
          </a:p>
          <a:p>
            <a:pPr lvl="1"/>
            <a:r>
              <a:rPr lang="en-US" altLang="en-US" dirty="0"/>
              <a:t>The following statements lock only those rows in the </a:t>
            </a:r>
            <a:r>
              <a:rPr lang="en-US" altLang="en-US" dirty="0">
                <a:latin typeface="Courier New" pitchFamily="49" charset="0"/>
                <a:cs typeface="Courier New" pitchFamily="49" charset="0"/>
              </a:rPr>
              <a:t>employees</a:t>
            </a:r>
            <a:r>
              <a:rPr lang="en-US" altLang="en-US" dirty="0"/>
              <a:t> table with </a:t>
            </a:r>
            <a:r>
              <a:rPr lang="en-US" altLang="en-US" dirty="0">
                <a:cs typeface="Courier New" pitchFamily="49" charset="0"/>
              </a:rPr>
              <a:t>department</a:t>
            </a:r>
            <a:r>
              <a:rPr lang="en-US" altLang="en-US" baseline="0" dirty="0">
                <a:cs typeface="Courier New" pitchFamily="49" charset="0"/>
              </a:rPr>
              <a:t> ID of 50 (Shipping)</a:t>
            </a:r>
            <a:r>
              <a:rPr lang="en-US" altLang="en-US" dirty="0"/>
              <a:t>. No rows are locked in the </a:t>
            </a:r>
            <a:r>
              <a:rPr lang="en-US" altLang="en-US" dirty="0">
                <a:latin typeface="Courier New" pitchFamily="49" charset="0"/>
                <a:cs typeface="Courier New" pitchFamily="49" charset="0"/>
              </a:rPr>
              <a:t>departments</a:t>
            </a:r>
            <a:r>
              <a:rPr lang="en-US" altLang="en-US" dirty="0"/>
              <a:t> table:</a:t>
            </a:r>
          </a:p>
          <a:p>
            <a:pPr lvl="4"/>
            <a:r>
              <a:rPr lang="en-US" altLang="en-US" dirty="0"/>
              <a:t>START TRANSACTION;</a:t>
            </a:r>
          </a:p>
          <a:p>
            <a:pPr lvl="4"/>
            <a:r>
              <a:rPr lang="en-US" altLang="en-US" dirty="0"/>
              <a:t>SELECT </a:t>
            </a:r>
            <a:r>
              <a:rPr lang="en-US" altLang="en-US" dirty="0" err="1"/>
              <a:t>e.employee_id</a:t>
            </a:r>
            <a:r>
              <a:rPr lang="en-US" altLang="en-US" dirty="0"/>
              <a:t>, </a:t>
            </a:r>
            <a:r>
              <a:rPr lang="en-US" altLang="en-US" dirty="0" err="1"/>
              <a:t>e.last_name</a:t>
            </a:r>
            <a:r>
              <a:rPr lang="en-US" altLang="en-US" dirty="0"/>
              <a:t>, </a:t>
            </a:r>
            <a:r>
              <a:rPr lang="en-US" altLang="en-US" dirty="0" err="1"/>
              <a:t>e.job_id</a:t>
            </a:r>
            <a:endParaRPr lang="en-US" altLang="en-US" dirty="0"/>
          </a:p>
          <a:p>
            <a:pPr lvl="4"/>
            <a:r>
              <a:rPr lang="en-US" altLang="en-US" dirty="0"/>
              <a:t>FROM employees e JOIN departments d </a:t>
            </a:r>
          </a:p>
          <a:p>
            <a:pPr lvl="4"/>
            <a:r>
              <a:rPr lang="en-US" altLang="en-US" dirty="0"/>
              <a:t>USING (</a:t>
            </a:r>
            <a:r>
              <a:rPr lang="en-US" altLang="en-US" dirty="0" err="1"/>
              <a:t>department_id</a:t>
            </a:r>
            <a:r>
              <a:rPr lang="en-US" altLang="en-US" dirty="0"/>
              <a:t>) </a:t>
            </a:r>
          </a:p>
          <a:p>
            <a:pPr lvl="4"/>
            <a:r>
              <a:rPr lang="en-US" altLang="en-US" dirty="0"/>
              <a:t>WHERE </a:t>
            </a:r>
            <a:r>
              <a:rPr lang="en-US" altLang="en-US" dirty="0" err="1"/>
              <a:t>d.department_name</a:t>
            </a:r>
            <a:r>
              <a:rPr lang="en-US" altLang="en-US" dirty="0"/>
              <a:t> = 'Shipping'</a:t>
            </a:r>
          </a:p>
          <a:p>
            <a:pPr lvl="4"/>
            <a:r>
              <a:rPr lang="en-US" altLang="en-US" dirty="0"/>
              <a:t>ORDER BY </a:t>
            </a:r>
            <a:r>
              <a:rPr lang="en-US" altLang="en-US" dirty="0" err="1"/>
              <a:t>e.employee_id</a:t>
            </a:r>
            <a:endParaRPr lang="en-US" altLang="en-US" dirty="0"/>
          </a:p>
          <a:p>
            <a:pPr lvl="4"/>
            <a:r>
              <a:rPr lang="en-US" altLang="en-US" dirty="0"/>
              <a:t>FOR UPDATE OF e;</a:t>
            </a:r>
          </a:p>
          <a:p>
            <a:pPr lvl="4"/>
            <a:r>
              <a:rPr lang="en-US" altLang="en-US" dirty="0"/>
              <a:t>COMMIT;</a:t>
            </a:r>
          </a:p>
          <a:p>
            <a:pPr lvl="1"/>
            <a:r>
              <a:rPr lang="en-US" altLang="en-US" dirty="0"/>
              <a:t>You can manually lock and unlock tables with the </a:t>
            </a:r>
            <a:r>
              <a:rPr lang="en-US" altLang="en-US" dirty="0">
                <a:latin typeface="Courier New" panose="02070309020205020404" pitchFamily="49" charset="0"/>
              </a:rPr>
              <a:t>LOCK</a:t>
            </a:r>
            <a:r>
              <a:rPr lang="en-US" altLang="en-US" baseline="0" dirty="0">
                <a:latin typeface="Courier New" panose="02070309020205020404" pitchFamily="49" charset="0"/>
              </a:rPr>
              <a:t> TABLES</a:t>
            </a:r>
            <a:r>
              <a:rPr lang="en-US" altLang="en-US" baseline="0" dirty="0"/>
              <a:t> and </a:t>
            </a:r>
            <a:r>
              <a:rPr lang="en-US" altLang="en-US" baseline="0" dirty="0">
                <a:latin typeface="Courier New" panose="02070309020205020404" pitchFamily="49" charset="0"/>
              </a:rPr>
              <a:t>UNLOCK TABLES </a:t>
            </a:r>
            <a:r>
              <a:rPr lang="en-US" altLang="en-US" baseline="0" dirty="0"/>
              <a:t>statements. These statements are covered in the MySQL Performance Tuning course.</a:t>
            </a:r>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39</a:t>
            </a:fld>
            <a:endParaRPr lang="en-US" dirty="0"/>
          </a:p>
        </p:txBody>
      </p:sp>
    </p:spTree>
    <p:extLst>
      <p:ext uri="{BB962C8B-B14F-4D97-AF65-F5344CB8AC3E}">
        <p14:creationId xmlns:p14="http://schemas.microsoft.com/office/powerpoint/2010/main" val="3324478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normAutofit/>
          </a:bodyPr>
          <a:lstStyle/>
          <a:p>
            <a:pPr lvl="1"/>
            <a:r>
              <a:rPr lang="en-US" b="0" dirty="0"/>
              <a:t>Ben is an HR manager in USA. Ben wants to update the outdated employee list in his organization because he has hired new employees recently and a few employees have left the organization. </a:t>
            </a:r>
          </a:p>
          <a:p>
            <a:pPr lvl="1"/>
            <a:r>
              <a:rPr lang="en-US" b="0" dirty="0"/>
              <a:t>Ben logs in to the HR application and selects the ex-employee records and clicks on </a:t>
            </a:r>
            <a:r>
              <a:rPr lang="en-US" b="0" dirty="0">
                <a:latin typeface="Courier New"/>
              </a:rPr>
              <a:t>DELETE</a:t>
            </a:r>
            <a:r>
              <a:rPr lang="en-US" b="0" dirty="0"/>
              <a:t>. He then clicks </a:t>
            </a:r>
            <a:r>
              <a:rPr lang="en-US" b="0" dirty="0">
                <a:latin typeface="Courier New"/>
              </a:rPr>
              <a:t>INSERT </a:t>
            </a:r>
            <a:r>
              <a:rPr lang="en-US" b="0" dirty="0"/>
              <a:t>and enters the details of new hires and clicks </a:t>
            </a:r>
            <a:r>
              <a:rPr lang="en-US" b="0" dirty="0">
                <a:latin typeface="Courier New"/>
              </a:rPr>
              <a:t>SAVE</a:t>
            </a:r>
            <a:r>
              <a:rPr lang="en-US" b="0" dirty="0"/>
              <a:t>. The employee list is now updated.</a:t>
            </a:r>
          </a:p>
          <a:p>
            <a:pPr lvl="1"/>
            <a:r>
              <a:rPr lang="en-US" b="0" dirty="0"/>
              <a:t>When the HR manager performs these transactions in the HR application, data manipulation language (DML) statements are used in the background. DML statements modify the data in the tables. In this lesson, you learn about DML statements and how to use them.</a:t>
            </a:r>
          </a:p>
        </p:txBody>
      </p:sp>
      <p:sp>
        <p:nvSpPr>
          <p:cNvPr id="6" name="Footer Placeholder 5"/>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4</a:t>
            </a:fld>
            <a:endParaRPr lang="en-US" dirty="0"/>
          </a:p>
        </p:txBody>
      </p:sp>
    </p:spTree>
    <p:extLst>
      <p:ext uri="{BB962C8B-B14F-4D97-AF65-F5344CB8AC3E}">
        <p14:creationId xmlns:p14="http://schemas.microsoft.com/office/powerpoint/2010/main" val="12256686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8"/>
          <p:cNvSpPr>
            <a:spLocks noGrp="1" noRot="1" noChangeAspect="1" noChangeArrowheads="1" noTextEdit="1"/>
          </p:cNvSpPr>
          <p:nvPr>
            <p:ph type="sldImg"/>
          </p:nvPr>
        </p:nvSpPr>
        <p:spPr>
          <a:xfrm>
            <a:off x="457200" y="457200"/>
            <a:ext cx="6858000" cy="3859213"/>
          </a:xfrm>
          <a:ln/>
        </p:spPr>
      </p:sp>
      <p:sp>
        <p:nvSpPr>
          <p:cNvPr id="99331" name="Rectangle 9"/>
          <p:cNvSpPr>
            <a:spLocks noGrp="1" noChangeArrowheads="1"/>
          </p:cNvSpPr>
          <p:nvPr>
            <p:ph type="body" idx="1"/>
          </p:nvPr>
        </p:nvSpPr>
        <p:spPr>
          <a:noFill/>
          <a:ln/>
        </p:spPr>
        <p:txBody>
          <a:bodyPr lIns="14149" tIns="14149" rIns="14149" bIns="14149"/>
          <a:lstStyle/>
          <a:p>
            <a:pPr lvl="1" eaLnBrk="1" hangingPunct="1"/>
            <a:r>
              <a:rPr lang="en-US" altLang="en-US" dirty="0"/>
              <a:t>In this lesson, you should have learned how to manipulate data in the database by using the </a:t>
            </a:r>
            <a:r>
              <a:rPr lang="en-US" altLang="en-US" dirty="0">
                <a:latin typeface="Courier New" pitchFamily="49" charset="0"/>
              </a:rPr>
              <a:t>INSERT</a:t>
            </a:r>
            <a:r>
              <a:rPr lang="en-US" altLang="en-US" dirty="0"/>
              <a:t>, </a:t>
            </a:r>
            <a:r>
              <a:rPr lang="en-US" altLang="en-US" dirty="0">
                <a:latin typeface="Courier New" pitchFamily="49" charset="0"/>
              </a:rPr>
              <a:t>UPDATE</a:t>
            </a:r>
            <a:r>
              <a:rPr lang="en-US" altLang="en-US" dirty="0"/>
              <a:t>, </a:t>
            </a:r>
            <a:r>
              <a:rPr lang="en-US" altLang="en-US" dirty="0">
                <a:latin typeface="Courier New" pitchFamily="49" charset="0"/>
              </a:rPr>
              <a:t>DELETE</a:t>
            </a:r>
            <a:r>
              <a:rPr lang="en-US" altLang="en-US" dirty="0"/>
              <a:t>, and </a:t>
            </a:r>
            <a:r>
              <a:rPr lang="en-US" altLang="en-US" dirty="0">
                <a:latin typeface="Courier New" pitchFamily="49" charset="0"/>
              </a:rPr>
              <a:t>TRUNCATE</a:t>
            </a:r>
            <a:r>
              <a:rPr lang="en-US" altLang="en-US" dirty="0"/>
              <a:t> statements, as well as how to control data changes by using the </a:t>
            </a:r>
            <a:r>
              <a:rPr lang="en-US" altLang="en-US" dirty="0">
                <a:latin typeface="Courier New" pitchFamily="49" charset="0"/>
              </a:rPr>
              <a:t>COMMIT</a:t>
            </a:r>
            <a:r>
              <a:rPr lang="en-US" altLang="en-US" dirty="0"/>
              <a:t>, </a:t>
            </a:r>
            <a:r>
              <a:rPr lang="en-US" altLang="en-US" dirty="0">
                <a:latin typeface="Courier New" pitchFamily="49" charset="0"/>
              </a:rPr>
              <a:t>SAVEPOINT</a:t>
            </a:r>
            <a:r>
              <a:rPr lang="en-US" altLang="en-US" dirty="0"/>
              <a:t>, and </a:t>
            </a:r>
            <a:r>
              <a:rPr lang="en-US" altLang="en-US" dirty="0">
                <a:latin typeface="Courier New" pitchFamily="49" charset="0"/>
              </a:rPr>
              <a:t>ROLLBACK</a:t>
            </a:r>
            <a:r>
              <a:rPr lang="en-US" altLang="en-US" dirty="0"/>
              <a:t> statements. You should have also learned how to use the </a:t>
            </a:r>
            <a:r>
              <a:rPr lang="en-US" altLang="en-US" dirty="0">
                <a:latin typeface="Courier New" pitchFamily="49" charset="0"/>
              </a:rPr>
              <a:t>FOR</a:t>
            </a:r>
            <a:r>
              <a:rPr lang="en-US" altLang="en-US" dirty="0"/>
              <a:t> </a:t>
            </a:r>
            <a:r>
              <a:rPr lang="en-US" altLang="en-US" dirty="0">
                <a:latin typeface="Courier New" pitchFamily="49" charset="0"/>
              </a:rPr>
              <a:t>UPDATE</a:t>
            </a:r>
            <a:r>
              <a:rPr lang="en-US" altLang="en-US" dirty="0"/>
              <a:t> clause of the </a:t>
            </a:r>
            <a:r>
              <a:rPr lang="en-US" altLang="en-US" dirty="0">
                <a:latin typeface="Courier New" pitchFamily="49" charset="0"/>
              </a:rPr>
              <a:t>SELECT</a:t>
            </a:r>
            <a:r>
              <a:rPr lang="en-US" altLang="en-US" dirty="0"/>
              <a:t> statement to lock rows for your changes only.</a:t>
            </a:r>
          </a:p>
          <a:p>
            <a:pPr lvl="1" eaLnBrk="1" hangingPunct="1"/>
            <a:r>
              <a:rPr lang="en-US" altLang="en-US" dirty="0"/>
              <a:t>Remember that the server guarantees a consistent view of data at all times.</a:t>
            </a:r>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40</a:t>
            </a:fld>
            <a:endParaRPr lang="en-US" dirty="0"/>
          </a:p>
        </p:txBody>
      </p:sp>
    </p:spTree>
    <p:extLst>
      <p:ext uri="{BB962C8B-B14F-4D97-AF65-F5344CB8AC3E}">
        <p14:creationId xmlns:p14="http://schemas.microsoft.com/office/powerpoint/2010/main" val="35973155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Rot="1" noChangeAspect="1" noChangeArrowheads="1" noTextEdit="1"/>
          </p:cNvSpPr>
          <p:nvPr>
            <p:ph type="sldImg"/>
          </p:nvPr>
        </p:nvSpPr>
        <p:spPr>
          <a:xfrm>
            <a:off x="457200" y="457200"/>
            <a:ext cx="6858000" cy="3859213"/>
          </a:xfrm>
          <a:ln/>
        </p:spPr>
      </p:sp>
      <p:sp>
        <p:nvSpPr>
          <p:cNvPr id="101379" name="Rectangle 7"/>
          <p:cNvSpPr>
            <a:spLocks noGrp="1" noChangeArrowheads="1"/>
          </p:cNvSpPr>
          <p:nvPr>
            <p:ph type="body" idx="1"/>
          </p:nvPr>
        </p:nvSpPr>
        <p:spPr>
          <a:noFill/>
          <a:ln/>
        </p:spPr>
        <p:txBody>
          <a:bodyPr lIns="14149" tIns="14149" rIns="14149" bIns="14149"/>
          <a:lstStyle/>
          <a:p>
            <a:pPr lvl="1" eaLnBrk="1" hangingPunct="1"/>
            <a:r>
              <a:rPr lang="en-US" altLang="en-US" dirty="0"/>
              <a:t>In this practice, you add rows to the </a:t>
            </a:r>
            <a:r>
              <a:rPr lang="en-US" altLang="en-US" dirty="0" err="1">
                <a:latin typeface="Courier New" pitchFamily="49" charset="0"/>
              </a:rPr>
              <a:t>my_employee</a:t>
            </a:r>
            <a:r>
              <a:rPr lang="en-US" altLang="en-US" dirty="0"/>
              <a:t> table, update and delete data from the table, and control your transactions.</a:t>
            </a:r>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41</a:t>
            </a:fld>
            <a:endParaRPr lang="en-US" dirty="0"/>
          </a:p>
        </p:txBody>
      </p:sp>
    </p:spTree>
    <p:extLst>
      <p:ext uri="{BB962C8B-B14F-4D97-AF65-F5344CB8AC3E}">
        <p14:creationId xmlns:p14="http://schemas.microsoft.com/office/powerpoint/2010/main" val="10192420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1196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5"/>
          <p:cNvSpPr>
            <a:spLocks noGrp="1" noRot="1" noChangeAspect="1" noTextEdit="1"/>
          </p:cNvSpPr>
          <p:nvPr>
            <p:ph type="sldImg"/>
          </p:nvPr>
        </p:nvSpPr>
        <p:spPr>
          <a:xfrm>
            <a:off x="457200" y="457200"/>
            <a:ext cx="6858000" cy="3859213"/>
          </a:xfrm>
          <a:ln/>
        </p:spPr>
      </p:sp>
      <p:sp>
        <p:nvSpPr>
          <p:cNvPr id="11267" name="Notes Placeholder 6"/>
          <p:cNvSpPr>
            <a:spLocks noGrp="1"/>
          </p:cNvSpPr>
          <p:nvPr>
            <p:ph type="body" idx="1"/>
          </p:nvPr>
        </p:nvSpPr>
        <p:spPr>
          <a:noFill/>
          <a:ln/>
        </p:spPr>
        <p:txBody>
          <a:bodyPr/>
          <a:lstStyle/>
          <a:p>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5</a:t>
            </a:fld>
            <a:endParaRPr lang="en-US" dirty="0"/>
          </a:p>
        </p:txBody>
      </p:sp>
    </p:spTree>
    <p:extLst>
      <p:ext uri="{BB962C8B-B14F-4D97-AF65-F5344CB8AC3E}">
        <p14:creationId xmlns:p14="http://schemas.microsoft.com/office/powerpoint/2010/main" val="2613896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Rot="1" noChangeAspect="1" noChangeArrowheads="1" noTextEdit="1"/>
          </p:cNvSpPr>
          <p:nvPr>
            <p:ph type="sldImg"/>
          </p:nvPr>
        </p:nvSpPr>
        <p:spPr>
          <a:xfrm>
            <a:off x="457200" y="457200"/>
            <a:ext cx="6858000" cy="3859213"/>
          </a:xfrm>
          <a:ln/>
        </p:spPr>
      </p:sp>
      <p:sp>
        <p:nvSpPr>
          <p:cNvPr id="13315" name="Rectangle 9"/>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Data manipulation language (DML) is a core part of SQL. When you want to add, update, or delete data in the database, you execute a DML statement. A collection of DML statements that form a logical unit of work is called a </a:t>
            </a:r>
            <a:r>
              <a:rPr lang="en-US" altLang="en-US" i="1" dirty="0">
                <a:solidFill>
                  <a:schemeClr val="tx1"/>
                </a:solidFill>
              </a:rPr>
              <a:t>transaction</a:t>
            </a:r>
            <a:r>
              <a:rPr lang="en-US" altLang="en-US" dirty="0">
                <a:solidFill>
                  <a:schemeClr val="tx1"/>
                </a:solidFill>
              </a:rPr>
              <a:t>. </a:t>
            </a:r>
          </a:p>
          <a:p>
            <a:pPr lvl="1" eaLnBrk="1" hangingPunct="1"/>
            <a:r>
              <a:rPr lang="en-US" altLang="en-US" dirty="0">
                <a:solidFill>
                  <a:schemeClr val="tx1"/>
                </a:solidFill>
              </a:rPr>
              <a:t>Consider a banking database. When a bank customer transfers money from a savings account to a checking account, the transaction might consist of three separate operations: decreasing the savings account, increasing the checking account, and recording the transaction in the transaction journal. The database server must guarantee that all the three SQL statements are performed to maintain the accounts in proper balance. When something prevents one of the statements in the transaction from executing, the other statements of the transaction must be undone.</a:t>
            </a:r>
          </a:p>
          <a:p>
            <a:pPr lvl="1" eaLnBrk="1" hangingPunct="1"/>
            <a:r>
              <a:rPr lang="en-US" altLang="en-US" b="1" dirty="0">
                <a:solidFill>
                  <a:schemeClr val="tx1"/>
                </a:solidFill>
              </a:rPr>
              <a:t>Note: </a:t>
            </a:r>
            <a:r>
              <a:rPr lang="en-US" altLang="en-US" dirty="0">
                <a:solidFill>
                  <a:schemeClr val="tx1"/>
                </a:solidFill>
              </a:rPr>
              <a:t>Most of the DML statements in this lesson assume that no constraints on the table are violated. Constraints are discussed later in this course. </a:t>
            </a:r>
          </a:p>
        </p:txBody>
      </p:sp>
      <p:sp>
        <p:nvSpPr>
          <p:cNvPr id="13316" name="Rectangle 4"/>
          <p:cNvSpPr>
            <a:spLocks noChangeArrowheads="1"/>
          </p:cNvSpPr>
          <p:nvPr/>
        </p:nvSpPr>
        <p:spPr bwMode="auto">
          <a:xfrm>
            <a:off x="4401537" y="-1720"/>
            <a:ext cx="3370864" cy="509200"/>
          </a:xfrm>
          <a:prstGeom prst="rect">
            <a:avLst/>
          </a:prstGeom>
          <a:noFill/>
          <a:ln w="9525">
            <a:noFill/>
            <a:miter lim="800000"/>
            <a:headEnd/>
            <a:tailEnd/>
          </a:ln>
        </p:spPr>
        <p:txBody>
          <a:bodyPr wrap="none" lIns="96365" tIns="48182" rIns="96365" bIns="48182" anchor="ctr"/>
          <a:lstStyle/>
          <a:p>
            <a:pPr defTabSz="963553"/>
            <a:endParaRPr lang="en-IN" altLang="en-US" sz="1900" dirty="0">
              <a:latin typeface="Oracle Sans" panose="020B0503020204020204" pitchFamily="34" charset="0"/>
              <a:cs typeface="Oracle Sans" panose="020B0503020204020204" pitchFamily="34" charset="0"/>
            </a:endParaRPr>
          </a:p>
        </p:txBody>
      </p:sp>
      <p:sp>
        <p:nvSpPr>
          <p:cNvPr id="13317" name="Rectangle 5"/>
          <p:cNvSpPr>
            <a:spLocks noChangeArrowheads="1"/>
          </p:cNvSpPr>
          <p:nvPr/>
        </p:nvSpPr>
        <p:spPr bwMode="auto">
          <a:xfrm>
            <a:off x="-1765" y="-1720"/>
            <a:ext cx="3365570" cy="509200"/>
          </a:xfrm>
          <a:prstGeom prst="rect">
            <a:avLst/>
          </a:prstGeom>
          <a:noFill/>
          <a:ln w="9525">
            <a:noFill/>
            <a:miter lim="800000"/>
            <a:headEnd/>
            <a:tailEnd/>
          </a:ln>
        </p:spPr>
        <p:txBody>
          <a:bodyPr wrap="none" lIns="96365" tIns="48182" rIns="96365" bIns="48182" anchor="ctr"/>
          <a:lstStyle/>
          <a:p>
            <a:pPr defTabSz="963553"/>
            <a:endParaRPr lang="en-IN" altLang="en-US" sz="1900" dirty="0">
              <a:latin typeface="Oracle Sans" panose="020B0503020204020204" pitchFamily="34" charset="0"/>
              <a:cs typeface="Oracle Sans" panose="020B0503020204020204" pitchFamily="34" charset="0"/>
            </a:endParaRPr>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6</a:t>
            </a:fld>
            <a:endParaRPr lang="en-US" dirty="0"/>
          </a:p>
        </p:txBody>
      </p:sp>
    </p:spTree>
    <p:extLst>
      <p:ext uri="{BB962C8B-B14F-4D97-AF65-F5344CB8AC3E}">
        <p14:creationId xmlns:p14="http://schemas.microsoft.com/office/powerpoint/2010/main" val="213383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xfrm>
            <a:off x="457200" y="457200"/>
            <a:ext cx="6858000" cy="3859213"/>
          </a:xfrm>
          <a:ln/>
        </p:spPr>
      </p:sp>
      <p:sp>
        <p:nvSpPr>
          <p:cNvPr id="15363" name="Notes Placeholder 2"/>
          <p:cNvSpPr>
            <a:spLocks noGrp="1"/>
          </p:cNvSpPr>
          <p:nvPr>
            <p:ph type="body" idx="1"/>
          </p:nvPr>
        </p:nvSpPr>
        <p:spPr>
          <a:noFill/>
          <a:ln/>
        </p:spPr>
        <p:txBody>
          <a:bodyPr/>
          <a:lstStyle/>
          <a:p>
            <a:pPr lvl="1"/>
            <a:r>
              <a:rPr lang="en-US" altLang="en-US" dirty="0"/>
              <a:t>The graphic in the slide illustrates the addition of a new department record to the </a:t>
            </a:r>
            <a:r>
              <a:rPr lang="en-US" altLang="en-US" dirty="0">
                <a:latin typeface="Courier New" pitchFamily="49" charset="0"/>
                <a:cs typeface="Courier New" pitchFamily="49" charset="0"/>
              </a:rPr>
              <a:t>departments</a:t>
            </a:r>
            <a:r>
              <a:rPr lang="en-US" altLang="en-US" dirty="0"/>
              <a:t> table.</a:t>
            </a:r>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7</a:t>
            </a:fld>
            <a:endParaRPr lang="en-US" dirty="0"/>
          </a:p>
        </p:txBody>
      </p:sp>
    </p:spTree>
    <p:extLst>
      <p:ext uri="{BB962C8B-B14F-4D97-AF65-F5344CB8AC3E}">
        <p14:creationId xmlns:p14="http://schemas.microsoft.com/office/powerpoint/2010/main" val="1216298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Rot="1" noChangeAspect="1" noChangeArrowheads="1" noTextEdit="1"/>
          </p:cNvSpPr>
          <p:nvPr>
            <p:ph type="sldImg"/>
          </p:nvPr>
        </p:nvSpPr>
        <p:spPr>
          <a:xfrm>
            <a:off x="457200" y="457200"/>
            <a:ext cx="6858000" cy="3859213"/>
          </a:xfrm>
          <a:ln/>
        </p:spPr>
      </p:sp>
      <p:sp>
        <p:nvSpPr>
          <p:cNvPr id="17411" name="Rectangle 9"/>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You can add new rows to a table by issuing the </a:t>
            </a:r>
            <a:r>
              <a:rPr lang="en-US" altLang="en-US" dirty="0">
                <a:solidFill>
                  <a:schemeClr val="tx1"/>
                </a:solidFill>
                <a:latin typeface="Courier New" pitchFamily="49" charset="0"/>
              </a:rPr>
              <a:t>INSERT</a:t>
            </a:r>
            <a:r>
              <a:rPr lang="en-US" altLang="en-US" dirty="0">
                <a:solidFill>
                  <a:schemeClr val="tx1"/>
                </a:solidFill>
              </a:rPr>
              <a:t> statement. </a:t>
            </a:r>
          </a:p>
          <a:p>
            <a:pPr lvl="1" eaLnBrk="1" hangingPunct="1"/>
            <a:r>
              <a:rPr lang="en-US" altLang="en-US" dirty="0">
                <a:solidFill>
                  <a:schemeClr val="tx1"/>
                </a:solidFill>
              </a:rPr>
              <a:t>In the syntax:</a:t>
            </a:r>
          </a:p>
          <a:p>
            <a:pPr lvl="2" eaLnBrk="1" hangingPunct="1"/>
            <a:r>
              <a:rPr lang="en-US" altLang="en-US" b="1" i="1" dirty="0">
                <a:solidFill>
                  <a:schemeClr val="tx1"/>
                </a:solidFill>
              </a:rPr>
              <a:t>table</a:t>
            </a:r>
            <a:r>
              <a:rPr lang="en-US" altLang="en-US" b="1" i="0" dirty="0">
                <a:solidFill>
                  <a:schemeClr val="tx1"/>
                </a:solidFill>
              </a:rPr>
              <a:t>:</a:t>
            </a:r>
            <a:r>
              <a:rPr lang="en-US" altLang="en-US" i="0" baseline="0" dirty="0">
                <a:solidFill>
                  <a:schemeClr val="tx1"/>
                </a:solidFill>
              </a:rPr>
              <a:t> the name of the table. The table name is required.</a:t>
            </a:r>
          </a:p>
          <a:p>
            <a:pPr lvl="2" eaLnBrk="1" hangingPunct="1"/>
            <a:r>
              <a:rPr lang="en-US" altLang="en-US" b="1" i="1" dirty="0">
                <a:solidFill>
                  <a:schemeClr val="tx1"/>
                </a:solidFill>
              </a:rPr>
              <a:t>column</a:t>
            </a:r>
            <a:r>
              <a:rPr lang="en-US" altLang="en-US" b="1" i="0" dirty="0">
                <a:solidFill>
                  <a:schemeClr val="tx1"/>
                </a:solidFill>
              </a:rPr>
              <a:t>:</a:t>
            </a:r>
            <a:r>
              <a:rPr lang="en-US" altLang="en-US" i="0" dirty="0">
                <a:solidFill>
                  <a:schemeClr val="tx1"/>
                </a:solidFill>
              </a:rPr>
              <a:t> the names of the columns in the table</a:t>
            </a:r>
            <a:r>
              <a:rPr lang="en-US" altLang="en-US" i="0" baseline="0" dirty="0">
                <a:solidFill>
                  <a:schemeClr val="tx1"/>
                </a:solidFill>
              </a:rPr>
              <a:t> to populate. The column names are optional. As described below, the values listed depend on whether and how column names are provided.</a:t>
            </a:r>
          </a:p>
          <a:p>
            <a:pPr lvl="2" eaLnBrk="1" hangingPunct="1"/>
            <a:r>
              <a:rPr lang="en-US" altLang="en-US" b="1" i="1" baseline="0" dirty="0">
                <a:solidFill>
                  <a:schemeClr val="tx1"/>
                </a:solidFill>
              </a:rPr>
              <a:t>value</a:t>
            </a:r>
            <a:r>
              <a:rPr lang="en-US" altLang="en-US" b="1" i="0" baseline="0" dirty="0">
                <a:solidFill>
                  <a:schemeClr val="tx1"/>
                </a:solidFill>
              </a:rPr>
              <a:t>:</a:t>
            </a:r>
            <a:r>
              <a:rPr lang="en-US" altLang="en-US" i="0" baseline="0" dirty="0">
                <a:solidFill>
                  <a:schemeClr val="tx1"/>
                </a:solidFill>
              </a:rPr>
              <a:t> the corresponding value for each column. The list of values for each row are enclosed within parentheses and separated by commas. If the column names are provided, the list of values must be in the same order as the list of corresponding column names. If the column names are not provided, each list of values must include all columns in the order provided by the </a:t>
            </a:r>
            <a:r>
              <a:rPr lang="en-US" altLang="en-US" i="0" baseline="0" dirty="0">
                <a:solidFill>
                  <a:schemeClr val="tx1"/>
                </a:solidFill>
                <a:latin typeface="Courier New" panose="02070309020205020404" pitchFamily="49" charset="0"/>
              </a:rPr>
              <a:t>DESCRIBE</a:t>
            </a:r>
            <a:r>
              <a:rPr lang="en-US" altLang="en-US" i="0" baseline="0" dirty="0">
                <a:solidFill>
                  <a:schemeClr val="tx1"/>
                </a:solidFill>
              </a:rPr>
              <a:t> statement.</a:t>
            </a:r>
            <a:endParaRPr lang="en-US" altLang="en-US" i="1" dirty="0">
              <a:solidFill>
                <a:schemeClr val="tx1"/>
              </a:solidFill>
            </a:endParaRPr>
          </a:p>
        </p:txBody>
      </p:sp>
      <p:sp>
        <p:nvSpPr>
          <p:cNvPr id="3" name="Footer Placeholder 2"/>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8</a:t>
            </a:fld>
            <a:endParaRPr lang="en-US" dirty="0"/>
          </a:p>
        </p:txBody>
      </p:sp>
    </p:spTree>
    <p:extLst>
      <p:ext uri="{BB962C8B-B14F-4D97-AF65-F5344CB8AC3E}">
        <p14:creationId xmlns:p14="http://schemas.microsoft.com/office/powerpoint/2010/main" val="2856467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dirty="0"/>
              <a:t>The list of column names in</a:t>
            </a:r>
            <a:r>
              <a:rPr lang="en-US" baseline="0" dirty="0"/>
              <a:t> parentheses after the table name in the </a:t>
            </a:r>
            <a:r>
              <a:rPr lang="en-US" baseline="0" dirty="0">
                <a:latin typeface="Courier New" panose="02070309020205020404" pitchFamily="49" charset="0"/>
              </a:rPr>
              <a:t>INSERT</a:t>
            </a:r>
            <a:r>
              <a:rPr lang="en-US" baseline="0" dirty="0"/>
              <a:t> statement is optional. If you include the list of column names, it does not have to be in the same order as the default order of the columns in the table. The list of column names can be in any order, but the values listed must be in the same order as the list of columns and has to have the same number of values as the list of columns.</a:t>
            </a:r>
          </a:p>
          <a:p>
            <a:pPr lvl="1"/>
            <a:r>
              <a:rPr lang="en-US" baseline="0" dirty="0"/>
              <a:t>The example in this slide inserts two rows. You could also create two separate </a:t>
            </a:r>
            <a:r>
              <a:rPr lang="en-US" baseline="0" dirty="0">
                <a:latin typeface="Courier New" panose="02070309020205020404" pitchFamily="49" charset="0"/>
              </a:rPr>
              <a:t>INSERT</a:t>
            </a:r>
            <a:r>
              <a:rPr lang="en-US" baseline="0" dirty="0"/>
              <a:t> statements, one for each row.</a:t>
            </a:r>
            <a:endParaRPr lang="en-US" dirty="0"/>
          </a:p>
        </p:txBody>
      </p:sp>
      <p:sp>
        <p:nvSpPr>
          <p:cNvPr id="6" name="Footer Placeholder 5"/>
          <p:cNvSpPr>
            <a:spLocks noGrp="1"/>
          </p:cNvSpPr>
          <p:nvPr>
            <p:ph type="ftr" sz="quarter" idx="10"/>
          </p:nvPr>
        </p:nvSpPr>
        <p:spPr/>
        <p:txBody>
          <a:bodyPr/>
          <a:lstStyle/>
          <a:p>
            <a:pPr>
              <a:defRPr/>
            </a:pPr>
            <a:r>
              <a:rPr lang="en-US" smtClean="0"/>
              <a:t>Oracle Database 19c: SQL Workshop   10b - </a:t>
            </a:r>
            <a:fld id="{7C951E65-0BAA-4B24-AD87-683F8269D8DB}" type="slidenum">
              <a:rPr lang="en-US" smtClean="0"/>
              <a:pPr>
                <a:defRPr/>
              </a:pPr>
              <a:t>9</a:t>
            </a:fld>
            <a:endParaRPr lang="en-US" dirty="0"/>
          </a:p>
        </p:txBody>
      </p:sp>
    </p:spTree>
    <p:extLst>
      <p:ext uri="{BB962C8B-B14F-4D97-AF65-F5344CB8AC3E}">
        <p14:creationId xmlns:p14="http://schemas.microsoft.com/office/powerpoint/2010/main" val="1045821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smtClean="0">
                <a:solidFill>
                  <a:srgbClr val="FFFFFF"/>
                </a:solidFill>
                <a:latin typeface="Oracle Sans" panose="020B0503020204020204" pitchFamily="34" charset="0"/>
                <a:cs typeface="Oracle Sans" panose="020B0503020204020204" pitchFamily="34" charset="0"/>
              </a:rPr>
              <a:t>10b</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xmlns=""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36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7"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 Id="rId5" Type="http://schemas.openxmlformats.org/officeDocument/2006/relationships/image" Target="../media/image28.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 Id="rId5" Type="http://schemas.openxmlformats.org/officeDocument/2006/relationships/image" Target="../media/image28.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32.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4.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tags" Target="../tags/tag38.xml"/><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9.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1.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3.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44.xml"/><Relationship Id="rId6" Type="http://schemas.openxmlformats.org/officeDocument/2006/relationships/image" Target="../media/image45.png"/><Relationship Id="rId5" Type="http://schemas.microsoft.com/office/2007/relationships/hdphoto" Target="../media/hdphoto1.wdp"/><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50.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5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52.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5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5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9.xml"/><Relationship Id="rId6" Type="http://schemas.openxmlformats.org/officeDocument/2006/relationships/image" Target="../media/image15.gif"/><Relationship Id="rId5" Type="http://schemas.openxmlformats.org/officeDocument/2006/relationships/image" Target="../media/image14.png"/><Relationship Id="rId4" Type="http://schemas.openxmlformats.org/officeDocument/2006/relationships/image" Target="../media/image13.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5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56.xml"/><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7.xml"/><Relationship Id="rId7" Type="http://schemas.openxmlformats.org/officeDocument/2006/relationships/image" Target="../media/image23.png"/><Relationship Id="rId2" Type="http://schemas.openxmlformats.org/officeDocument/2006/relationships/slideLayout" Target="../slideLayouts/slideLayout8.xml"/><Relationship Id="rId1" Type="http://schemas.openxmlformats.org/officeDocument/2006/relationships/tags" Target="../tags/tag2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Managing Tables Using DML </a:t>
            </a:r>
            <a:br>
              <a:rPr lang="en-US" altLang="en-US" dirty="0">
                <a:latin typeface="+mj-lt"/>
                <a:cs typeface="Oracle Sans" panose="020B0503020204020204" pitchFamily="34" charset="0"/>
              </a:rPr>
            </a:br>
            <a:r>
              <a:rPr lang="en-US" altLang="en-US" dirty="0">
                <a:latin typeface="+mj-lt"/>
                <a:cs typeface="Oracle Sans" panose="020B0503020204020204" pitchFamily="34" charset="0"/>
              </a:rPr>
              <a:t>Statements in MySQL</a:t>
            </a:r>
          </a:p>
        </p:txBody>
      </p:sp>
      <p:sp>
        <p:nvSpPr>
          <p:cNvPr id="4" name="Subtitle 3">
            <a:extLst>
              <a:ext uri="{FF2B5EF4-FFF2-40B4-BE49-F238E27FC236}">
                <a16:creationId xmlns:a16="http://schemas.microsoft.com/office/drawing/2014/main" xmlns="" id="{619E8DF3-54B0-4C9B-935D-6C2D02F20B04}"/>
              </a:ext>
            </a:extLst>
          </p:cNvPr>
          <p:cNvSpPr>
            <a:spLocks noGrp="1"/>
          </p:cNvSpPr>
          <p:nvPr>
            <p:ph type="subTitle" idx="1"/>
          </p:nvPr>
        </p:nvSpPr>
        <p:spPr/>
        <p:txBody>
          <a:bodyPr/>
          <a:lstStyle/>
          <a:p>
            <a:endParaRPr lang="en-IN"/>
          </a:p>
        </p:txBody>
      </p:sp>
    </p:spTree>
    <p:custDataLst>
      <p:tags r:id="rId1"/>
    </p:custDataLst>
    <p:extLst>
      <p:ext uri="{BB962C8B-B14F-4D97-AF65-F5344CB8AC3E}">
        <p14:creationId xmlns:p14="http://schemas.microsoft.com/office/powerpoint/2010/main" val="4249373843"/>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Inserting New Rows: Omitting Column Names</a:t>
            </a:r>
          </a:p>
        </p:txBody>
      </p:sp>
      <p:sp>
        <p:nvSpPr>
          <p:cNvPr id="3" name="Content Placeholder 2"/>
          <p:cNvSpPr>
            <a:spLocks noGrp="1"/>
          </p:cNvSpPr>
          <p:nvPr>
            <p:ph idx="1"/>
          </p:nvPr>
        </p:nvSpPr>
        <p:spPr>
          <a:xfrm>
            <a:off x="933451" y="2272710"/>
            <a:ext cx="16421100" cy="22210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n-lt"/>
                <a:cs typeface="Oracle Sans" panose="020B0503020204020204" pitchFamily="34" charset="0"/>
              </a:rPr>
              <a:t>If you omit the list of column names after the table name:</a:t>
            </a:r>
          </a:p>
          <a:p>
            <a:pPr lvl="1"/>
            <a:r>
              <a:rPr lang="en-US" dirty="0">
                <a:latin typeface="+mn-lt"/>
                <a:cs typeface="Oracle Sans" panose="020B0503020204020204" pitchFamily="34" charset="0"/>
              </a:rPr>
              <a:t>You must include a value for every column in the table.</a:t>
            </a:r>
          </a:p>
          <a:p>
            <a:pPr lvl="1"/>
            <a:r>
              <a:rPr lang="en-US" dirty="0">
                <a:latin typeface="+mn-lt"/>
                <a:cs typeface="Oracle Sans" panose="020B0503020204020204" pitchFamily="34" charset="0"/>
              </a:rPr>
              <a:t>The values must be listed in the same order as the default order of the columns, as displayed by a </a:t>
            </a:r>
            <a:r>
              <a:rPr lang="en-US" dirty="0">
                <a:latin typeface="Courier New" panose="02070309020205020404" pitchFamily="49" charset="0"/>
                <a:cs typeface="Courier New" panose="02070309020205020404" pitchFamily="49" charset="0"/>
              </a:rPr>
              <a:t>DESCRIBE </a:t>
            </a:r>
            <a:r>
              <a:rPr lang="en-US" i="1" dirty="0" err="1">
                <a:latin typeface="Courier New" panose="02070309020205020404" pitchFamily="49" charset="0"/>
                <a:cs typeface="Courier New" panose="02070309020205020404" pitchFamily="49" charset="0"/>
              </a:rPr>
              <a:t>table_name</a:t>
            </a:r>
            <a:r>
              <a:rPr lang="en-US" i="1" dirty="0">
                <a:latin typeface="Courier New" panose="02070309020205020404" pitchFamily="49" charset="0"/>
                <a:cs typeface="Courier New" panose="02070309020205020404" pitchFamily="49" charset="0"/>
              </a:rPr>
              <a:t>;</a:t>
            </a:r>
            <a:r>
              <a:rPr lang="en-US" dirty="0">
                <a:latin typeface="+mn-lt"/>
                <a:cs typeface="Oracle Sans" panose="020B0503020204020204" pitchFamily="34" charset="0"/>
              </a:rPr>
              <a:t> statement.</a:t>
            </a:r>
          </a:p>
        </p:txBody>
      </p:sp>
      <p:sp>
        <p:nvSpPr>
          <p:cNvPr id="4" name="Content Placeholder 2"/>
          <p:cNvSpPr txBox="1">
            <a:spLocks/>
          </p:cNvSpPr>
          <p:nvPr/>
        </p:nvSpPr>
        <p:spPr bwMode="gray">
          <a:xfrm>
            <a:off x="1714500" y="5118698"/>
            <a:ext cx="10391775"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INSERT INTO departments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VALUES (120, 'Treasury', 100, 1700),</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(130, 'Corporate Tax', 100, 1700),</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(140, 'Control and Credit', 100, 1700);</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0303" y="7086568"/>
            <a:ext cx="4420779" cy="696314"/>
          </a:xfrm>
          <a:prstGeom prst="rect">
            <a:avLst/>
          </a:prstGeom>
        </p:spPr>
      </p:pic>
    </p:spTree>
    <p:custDataLst>
      <p:tags r:id="rId1"/>
    </p:custDataLst>
    <p:extLst>
      <p:ext uri="{BB962C8B-B14F-4D97-AF65-F5344CB8AC3E}">
        <p14:creationId xmlns:p14="http://schemas.microsoft.com/office/powerpoint/2010/main" val="172276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1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Inserting Rows with Null Values</a:t>
            </a:r>
          </a:p>
        </p:txBody>
      </p:sp>
      <p:sp>
        <p:nvSpPr>
          <p:cNvPr id="20489" name="Rectangle 14"/>
          <p:cNvSpPr>
            <a:spLocks noGrp="1" noChangeArrowheads="1"/>
          </p:cNvSpPr>
          <p:nvPr>
            <p:ph idx="1"/>
          </p:nvPr>
        </p:nvSpPr>
        <p:spPr>
          <a:xfrm>
            <a:off x="933451" y="2272710"/>
            <a:ext cx="16421100" cy="380167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Implicit method: If you omit a column from the column list, the value is set to the default value for the column or </a:t>
            </a:r>
            <a:r>
              <a:rPr lang="en-US" altLang="en-US" dirty="0">
                <a:latin typeface="Courier New" panose="02070309020205020404" pitchFamily="49" charset="0"/>
                <a:cs typeface="Courier New" panose="02070309020205020404" pitchFamily="49" charset="0"/>
              </a:rPr>
              <a:t>NULL</a:t>
            </a:r>
            <a:r>
              <a:rPr lang="en-US" altLang="en-US" dirty="0">
                <a:latin typeface="+mn-lt"/>
                <a:cs typeface="Oracle Sans" panose="020B0503020204020204" pitchFamily="34" charset="0"/>
              </a:rPr>
              <a:t> if the column does not have a default value.</a:t>
            </a:r>
          </a:p>
          <a:p>
            <a:pPr lvl="1"/>
            <a:endParaRPr lang="en-US" altLang="en-US" dirty="0">
              <a:latin typeface="+mn-lt"/>
              <a:cs typeface="Oracle Sans" panose="020B0503020204020204" pitchFamily="34" charset="0"/>
            </a:endParaRPr>
          </a:p>
          <a:p>
            <a:pPr lvl="1"/>
            <a:endParaRPr lang="en-US" altLang="en-US" dirty="0">
              <a:latin typeface="+mn-lt"/>
              <a:cs typeface="Oracle Sans" panose="020B0503020204020204" pitchFamily="34" charset="0"/>
            </a:endParaRPr>
          </a:p>
          <a:p>
            <a:pPr lvl="1"/>
            <a:endParaRPr lang="en-US" altLang="en-US" dirty="0">
              <a:latin typeface="+mn-lt"/>
              <a:cs typeface="Oracle Sans" panose="020B0503020204020204" pitchFamily="34" charset="0"/>
            </a:endParaRPr>
          </a:p>
          <a:p>
            <a:pPr lvl="1"/>
            <a:endParaRPr lang="en-US" altLang="en-US" dirty="0">
              <a:latin typeface="+mn-lt"/>
              <a:cs typeface="Oracle Sans" panose="020B0503020204020204" pitchFamily="34" charset="0"/>
            </a:endParaRPr>
          </a:p>
          <a:p>
            <a:pPr lvl="1"/>
            <a:r>
              <a:rPr lang="en-US" altLang="en-US" dirty="0">
                <a:latin typeface="+mn-lt"/>
                <a:cs typeface="Oracle Sans" panose="020B0503020204020204" pitchFamily="34" charset="0"/>
              </a:rPr>
              <a:t>Explicit method: You can specify the </a:t>
            </a:r>
            <a:r>
              <a:rPr lang="en-US" altLang="en-US" dirty="0">
                <a:latin typeface="Courier New" panose="02070309020205020404" pitchFamily="49" charset="0"/>
                <a:cs typeface="Courier New" panose="02070309020205020404" pitchFamily="49" charset="0"/>
              </a:rPr>
              <a:t>NULL</a:t>
            </a:r>
            <a:r>
              <a:rPr lang="en-US" altLang="en-US" dirty="0">
                <a:latin typeface="+mn-lt"/>
                <a:cs typeface="Oracle Sans" panose="020B0503020204020204" pitchFamily="34" charset="0"/>
              </a:rPr>
              <a:t> keyword in the </a:t>
            </a:r>
            <a:r>
              <a:rPr lang="en-US" altLang="en-US" dirty="0">
                <a:latin typeface="Courier New" panose="02070309020205020404" pitchFamily="49" charset="0"/>
                <a:cs typeface="Courier New" panose="02070309020205020404" pitchFamily="49" charset="0"/>
              </a:rPr>
              <a:t>VALUES</a:t>
            </a:r>
            <a:r>
              <a:rPr lang="en-US" altLang="en-US" dirty="0">
                <a:latin typeface="+mn-lt"/>
                <a:cs typeface="Oracle Sans" panose="020B0503020204020204" pitchFamily="34" charset="0"/>
              </a:rPr>
              <a:t> list.</a:t>
            </a:r>
          </a:p>
        </p:txBody>
      </p:sp>
      <p:grpSp>
        <p:nvGrpSpPr>
          <p:cNvPr id="3" name="Group 2"/>
          <p:cNvGrpSpPr/>
          <p:nvPr/>
        </p:nvGrpSpPr>
        <p:grpSpPr>
          <a:xfrm>
            <a:off x="1600200" y="6281110"/>
            <a:ext cx="12096750" cy="746075"/>
            <a:chOff x="2055812" y="4343400"/>
            <a:chExt cx="8064500" cy="497383"/>
          </a:xfrm>
        </p:grpSpPr>
        <p:sp>
          <p:nvSpPr>
            <p:cNvPr id="11" name="Content Placeholder 2"/>
            <p:cNvSpPr txBox="1">
              <a:spLocks/>
            </p:cNvSpPr>
            <p:nvPr/>
          </p:nvSpPr>
          <p:spPr bwMode="gray">
            <a:xfrm>
              <a:off x="2055812" y="4343400"/>
              <a:ext cx="8064500" cy="49738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INSERT INTO	departments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VALUES		(100, 'Finance', NULL, NULL);</a:t>
              </a:r>
            </a:p>
          </p:txBody>
        </p:sp>
        <p:sp>
          <p:nvSpPr>
            <p:cNvPr id="20490" name="Rectangle 7"/>
            <p:cNvSpPr>
              <a:spLocks noChangeArrowheads="1"/>
            </p:cNvSpPr>
            <p:nvPr/>
          </p:nvSpPr>
          <p:spPr bwMode="gray">
            <a:xfrm>
              <a:off x="4867592" y="4631729"/>
              <a:ext cx="489229" cy="201403"/>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13" name="Rectangle 7">
              <a:extLst>
                <a:ext uri="{FF2B5EF4-FFF2-40B4-BE49-F238E27FC236}">
                  <a16:creationId xmlns:a16="http://schemas.microsoft.com/office/drawing/2014/main" xmlns="" id="{5C75215F-F9A6-4117-A734-B27EF6E9E370}"/>
                </a:ext>
              </a:extLst>
            </p:cNvPr>
            <p:cNvSpPr>
              <a:spLocks noChangeArrowheads="1"/>
            </p:cNvSpPr>
            <p:nvPr/>
          </p:nvSpPr>
          <p:spPr bwMode="gray">
            <a:xfrm>
              <a:off x="5423852" y="4631729"/>
              <a:ext cx="605043" cy="201403"/>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sp>
        <p:nvSpPr>
          <p:cNvPr id="10" name="Content Placeholder 2"/>
          <p:cNvSpPr txBox="1">
            <a:spLocks/>
          </p:cNvSpPr>
          <p:nvPr/>
        </p:nvSpPr>
        <p:spPr bwMode="gray">
          <a:xfrm>
            <a:off x="1600200" y="3579385"/>
            <a:ext cx="12096750" cy="104450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INSERT INTO	departments (department_id,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department_name)</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VALUES		(30, 'Purchasing');</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4830609"/>
            <a:ext cx="2671901" cy="43722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7532336"/>
            <a:ext cx="2671901" cy="437220"/>
          </a:xfrm>
          <a:prstGeom prst="rect">
            <a:avLst/>
          </a:prstGeom>
        </p:spPr>
      </p:pic>
    </p:spTree>
    <p:custDataLst>
      <p:tags r:id="rId1"/>
    </p:custDataLst>
    <p:extLst>
      <p:ext uri="{BB962C8B-B14F-4D97-AF65-F5344CB8AC3E}">
        <p14:creationId xmlns:p14="http://schemas.microsoft.com/office/powerpoint/2010/main" val="2671949205"/>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itle 2"/>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Inserting Special Values in MySQL</a:t>
            </a:r>
          </a:p>
        </p:txBody>
      </p:sp>
      <p:sp>
        <p:nvSpPr>
          <p:cNvPr id="22534" name="Content Placeholder 3"/>
          <p:cNvSpPr>
            <a:spLocks noGrp="1"/>
          </p:cNvSpPr>
          <p:nvPr>
            <p:ph idx="1"/>
          </p:nvPr>
        </p:nvSpPr>
        <p:spPr>
          <a:xfrm>
            <a:off x="933451" y="2272710"/>
            <a:ext cx="16421100" cy="595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The </a:t>
            </a:r>
            <a:r>
              <a:rPr lang="en-US" altLang="en-US" dirty="0">
                <a:latin typeface="Courier New" panose="02070309020205020404" pitchFamily="49" charset="0"/>
                <a:cs typeface="Courier New" panose="02070309020205020404" pitchFamily="49" charset="0"/>
              </a:rPr>
              <a:t>CURDATE()</a:t>
            </a:r>
            <a:r>
              <a:rPr lang="en-US" altLang="en-US" dirty="0">
                <a:latin typeface="+mn-lt"/>
                <a:cs typeface="Oracle Sans" panose="020B0503020204020204" pitchFamily="34" charset="0"/>
              </a:rPr>
              <a:t> function records the current date and time in MySQL.</a:t>
            </a:r>
          </a:p>
        </p:txBody>
      </p:sp>
      <p:grpSp>
        <p:nvGrpSpPr>
          <p:cNvPr id="2" name="Group 1"/>
          <p:cNvGrpSpPr/>
          <p:nvPr/>
        </p:nvGrpSpPr>
        <p:grpSpPr>
          <a:xfrm>
            <a:off x="3095625" y="3350263"/>
            <a:ext cx="12096750" cy="3431948"/>
            <a:chOff x="2062162" y="1696156"/>
            <a:chExt cx="8064500" cy="2287965"/>
          </a:xfrm>
        </p:grpSpPr>
        <p:sp>
          <p:nvSpPr>
            <p:cNvPr id="8" name="Content Placeholder 2"/>
            <p:cNvSpPr txBox="1">
              <a:spLocks/>
            </p:cNvSpPr>
            <p:nvPr/>
          </p:nvSpPr>
          <p:spPr bwMode="gray">
            <a:xfrm>
              <a:off x="2062162" y="1696156"/>
              <a:ext cx="8064500" cy="228796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INSERT INTO employees (employee_id,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first_name, last_name,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email, phone_number,</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hire_date, job_id, salary,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commission_pct, manager_id,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department_id)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VALUES		   (113,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'Louis', 'Popp',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'LPOPP', '515.124.4567',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CURDATE(), 'AC_ACCOUNT', 6900,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NULL, 205, 110);</a:t>
              </a:r>
            </a:p>
          </p:txBody>
        </p:sp>
        <p:sp>
          <p:nvSpPr>
            <p:cNvPr id="22535" name="Rectangle 5"/>
            <p:cNvSpPr>
              <a:spLocks noChangeArrowheads="1"/>
            </p:cNvSpPr>
            <p:nvPr/>
          </p:nvSpPr>
          <p:spPr bwMode="gray">
            <a:xfrm>
              <a:off x="3769465" y="2460875"/>
              <a:ext cx="944880" cy="208280"/>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11" name="Rectangle 5">
              <a:extLst>
                <a:ext uri="{FF2B5EF4-FFF2-40B4-BE49-F238E27FC236}">
                  <a16:creationId xmlns:a16="http://schemas.microsoft.com/office/drawing/2014/main" xmlns="" id="{0A5250C3-FE33-411F-8028-B3BA4D0138E4}"/>
                </a:ext>
              </a:extLst>
            </p:cNvPr>
            <p:cNvSpPr>
              <a:spLocks noChangeArrowheads="1"/>
            </p:cNvSpPr>
            <p:nvPr/>
          </p:nvSpPr>
          <p:spPr bwMode="gray">
            <a:xfrm>
              <a:off x="3769465" y="3550027"/>
              <a:ext cx="944880" cy="208280"/>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625" y="8757787"/>
            <a:ext cx="2671901" cy="437220"/>
          </a:xfrm>
          <a:prstGeom prst="rect">
            <a:avLst/>
          </a:prstGeom>
        </p:spPr>
      </p:pic>
    </p:spTree>
    <p:custDataLst>
      <p:tags r:id="rId1"/>
    </p:custDataLst>
    <p:extLst>
      <p:ext uri="{BB962C8B-B14F-4D97-AF65-F5344CB8AC3E}">
        <p14:creationId xmlns:p14="http://schemas.microsoft.com/office/powerpoint/2010/main" val="324232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Inserting Specific Date and Time Values in MySQL</a:t>
            </a:r>
          </a:p>
        </p:txBody>
      </p:sp>
      <p:sp>
        <p:nvSpPr>
          <p:cNvPr id="24582" name="Rectangle 9"/>
          <p:cNvSpPr>
            <a:spLocks noGrp="1" noChangeArrowheads="1"/>
          </p:cNvSpPr>
          <p:nvPr>
            <p:ph idx="1"/>
          </p:nvPr>
        </p:nvSpPr>
        <p:spPr>
          <a:xfrm>
            <a:off x="933451" y="2272710"/>
            <a:ext cx="16421100" cy="455515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Add a new employee.</a:t>
            </a:r>
          </a:p>
          <a:p>
            <a:pPr lvl="1">
              <a:spcBef>
                <a:spcPts val="27000"/>
              </a:spcBef>
            </a:pPr>
            <a:r>
              <a:rPr lang="en-US" altLang="en-US" dirty="0">
                <a:latin typeface="+mn-lt"/>
                <a:cs typeface="Oracle Sans" panose="020B0503020204020204" pitchFamily="34" charset="0"/>
              </a:rPr>
              <a:t>Verify your addition.</a:t>
            </a:r>
          </a:p>
        </p:txBody>
      </p:sp>
      <p:grpSp>
        <p:nvGrpSpPr>
          <p:cNvPr id="2" name="Group 1"/>
          <p:cNvGrpSpPr/>
          <p:nvPr/>
        </p:nvGrpSpPr>
        <p:grpSpPr>
          <a:xfrm>
            <a:off x="1485900" y="2935579"/>
            <a:ext cx="10571800" cy="1939796"/>
            <a:chOff x="2057399" y="1684384"/>
            <a:chExt cx="8064500" cy="1479737"/>
          </a:xfrm>
        </p:grpSpPr>
        <p:sp>
          <p:nvSpPr>
            <p:cNvPr id="9" name="Content Placeholder 2"/>
            <p:cNvSpPr txBox="1">
              <a:spLocks/>
            </p:cNvSpPr>
            <p:nvPr/>
          </p:nvSpPr>
          <p:spPr bwMode="gray">
            <a:xfrm>
              <a:off x="2057399" y="1684384"/>
              <a:ext cx="8064500" cy="14797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INSERT INTO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VALUES      (115,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'Alexander', '</a:t>
              </a:r>
              <a:r>
                <a:rPr lang="en-US" altLang="en-US" b="1" dirty="0" err="1">
                  <a:solidFill>
                    <a:schemeClr val="tx1">
                      <a:lumMod val="75000"/>
                    </a:schemeClr>
                  </a:solidFill>
                  <a:latin typeface="Courier New" panose="02070309020205020404" pitchFamily="49" charset="0"/>
                  <a:cs typeface="Oracle Sans" panose="020B0503020204020204" pitchFamily="34" charset="0"/>
                </a:rPr>
                <a:t>Khoo</a:t>
              </a:r>
              <a:r>
                <a:rPr lang="en-US" altLang="en-US" b="1" dirty="0">
                  <a:solidFill>
                    <a:schemeClr val="tx1">
                      <a:lumMod val="75000"/>
                    </a:schemeClr>
                  </a:solidFill>
                  <a:latin typeface="Courier New" panose="02070309020205020404" pitchFamily="49" charset="0"/>
                  <a:cs typeface="Oracle Sans" panose="020B0503020204020204" pitchFamily="34" charset="0"/>
                </a:rPr>
                <a:t>',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'AKHOO', '515.127.4562',</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'2011-05-18',</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'SA_REP', 3100, 0.2, 100, 60);</a:t>
              </a:r>
            </a:p>
          </p:txBody>
        </p:sp>
        <p:sp>
          <p:nvSpPr>
            <p:cNvPr id="24583" name="Rectangle 7"/>
            <p:cNvSpPr>
              <a:spLocks noChangeArrowheads="1"/>
            </p:cNvSpPr>
            <p:nvPr/>
          </p:nvSpPr>
          <p:spPr bwMode="gray">
            <a:xfrm>
              <a:off x="3614701" y="2697280"/>
              <a:ext cx="1351992" cy="206354"/>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grpSp>
        <p:nvGrpSpPr>
          <p:cNvPr id="5" name="Group 4">
            <a:extLst>
              <a:ext uri="{FF2B5EF4-FFF2-40B4-BE49-F238E27FC236}">
                <a16:creationId xmlns:a16="http://schemas.microsoft.com/office/drawing/2014/main" xmlns="" id="{550442A9-7899-40D5-961F-7BF091D4FCBC}"/>
              </a:ext>
            </a:extLst>
          </p:cNvPr>
          <p:cNvGrpSpPr/>
          <p:nvPr/>
        </p:nvGrpSpPr>
        <p:grpSpPr>
          <a:xfrm>
            <a:off x="1485900" y="7807796"/>
            <a:ext cx="12338620" cy="902255"/>
            <a:chOff x="1534670" y="8190498"/>
            <a:chExt cx="13039443" cy="953502"/>
          </a:xfrm>
        </p:grpSpPr>
        <p:pic>
          <p:nvPicPr>
            <p:cNvPr id="96257"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34670" y="8190498"/>
              <a:ext cx="13039443" cy="953502"/>
            </a:xfrm>
            <a:prstGeom prst="rect">
              <a:avLst/>
            </a:prstGeom>
            <a:noFill/>
            <a:ln>
              <a:solidFill>
                <a:schemeClr val="tx1"/>
              </a:solidFill>
            </a:ln>
          </p:spPr>
        </p:pic>
        <p:sp>
          <p:nvSpPr>
            <p:cNvPr id="12" name="Rectangle 11"/>
            <p:cNvSpPr/>
            <p:nvPr/>
          </p:nvSpPr>
          <p:spPr bwMode="auto">
            <a:xfrm>
              <a:off x="7568564" y="8195310"/>
              <a:ext cx="1015365" cy="577831"/>
            </a:xfrm>
            <a:prstGeom prst="rect">
              <a:avLst/>
            </a:prstGeom>
            <a:noFill/>
            <a:ln w="28575" cap="flat" cmpd="sng" algn="ctr">
              <a:solidFill>
                <a:schemeClr val="accent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sp>
        <p:nvSpPr>
          <p:cNvPr id="13" name="Content Placeholder 2"/>
          <p:cNvSpPr txBox="1">
            <a:spLocks/>
          </p:cNvSpPr>
          <p:nvPr/>
        </p:nvSpPr>
        <p:spPr bwMode="gray">
          <a:xfrm>
            <a:off x="1485900" y="6976866"/>
            <a:ext cx="10682436" cy="44764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 FROM   employees WHERE  </a:t>
            </a:r>
            <a:r>
              <a:rPr lang="en-US" altLang="en-US" b="1" dirty="0" err="1">
                <a:solidFill>
                  <a:schemeClr val="tx1">
                    <a:lumMod val="75000"/>
                  </a:schemeClr>
                </a:solidFill>
                <a:latin typeface="Courier New" panose="02070309020205020404" pitchFamily="49" charset="0"/>
                <a:cs typeface="Oracle Sans" panose="020B0503020204020204" pitchFamily="34" charset="0"/>
              </a:rPr>
              <a:t>employee_id</a:t>
            </a:r>
            <a:r>
              <a:rPr lang="en-US" altLang="en-US" b="1" dirty="0">
                <a:solidFill>
                  <a:schemeClr val="tx1">
                    <a:lumMod val="75000"/>
                  </a:schemeClr>
                </a:solidFill>
                <a:latin typeface="Courier New" panose="02070309020205020404" pitchFamily="49" charset="0"/>
                <a:cs typeface="Oracle Sans" panose="020B0503020204020204" pitchFamily="34" charset="0"/>
              </a:rPr>
              <a:t> = 115;</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5900" y="5634340"/>
            <a:ext cx="2671901" cy="437220"/>
          </a:xfrm>
          <a:prstGeom prst="rect">
            <a:avLst/>
          </a:prstGeom>
        </p:spPr>
      </p:pic>
    </p:spTree>
    <p:custDataLst>
      <p:tags r:id="rId1"/>
    </p:custDataLst>
    <p:extLst>
      <p:ext uri="{BB962C8B-B14F-4D97-AF65-F5344CB8AC3E}">
        <p14:creationId xmlns:p14="http://schemas.microsoft.com/office/powerpoint/2010/main" val="429419632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4200" dirty="0">
                <a:latin typeface="+mj-lt"/>
                <a:cs typeface="Oracle Sans" panose="020B0503020204020204" pitchFamily="34" charset="0"/>
              </a:rPr>
              <a:t>Inserting and Reformatting Specific Date and Time Values in MySQL</a:t>
            </a:r>
          </a:p>
        </p:txBody>
      </p:sp>
      <p:sp>
        <p:nvSpPr>
          <p:cNvPr id="24582" name="Rectangle 9"/>
          <p:cNvSpPr>
            <a:spLocks noGrp="1" noChangeArrowheads="1"/>
          </p:cNvSpPr>
          <p:nvPr>
            <p:ph idx="1"/>
          </p:nvPr>
        </p:nvSpPr>
        <p:spPr>
          <a:xfrm>
            <a:off x="933451" y="2272710"/>
            <a:ext cx="16421100" cy="442691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Add a new employee.</a:t>
            </a:r>
          </a:p>
          <a:p>
            <a:pPr lvl="1">
              <a:spcBef>
                <a:spcPts val="26000"/>
              </a:spcBef>
            </a:pPr>
            <a:r>
              <a:rPr lang="en-US" altLang="en-US" dirty="0">
                <a:latin typeface="+mn-lt"/>
                <a:cs typeface="Oracle Sans" panose="020B0503020204020204" pitchFamily="34" charset="0"/>
              </a:rPr>
              <a:t>Verify your addition.</a:t>
            </a:r>
          </a:p>
        </p:txBody>
      </p:sp>
      <p:grpSp>
        <p:nvGrpSpPr>
          <p:cNvPr id="2" name="Group 1"/>
          <p:cNvGrpSpPr/>
          <p:nvPr/>
        </p:nvGrpSpPr>
        <p:grpSpPr>
          <a:xfrm>
            <a:off x="1381125" y="2895713"/>
            <a:ext cx="9707091" cy="1939795"/>
            <a:chOff x="2057399" y="1684384"/>
            <a:chExt cx="8064500" cy="1611552"/>
          </a:xfrm>
        </p:grpSpPr>
        <p:sp>
          <p:nvSpPr>
            <p:cNvPr id="9" name="Content Placeholder 2"/>
            <p:cNvSpPr txBox="1">
              <a:spLocks/>
            </p:cNvSpPr>
            <p:nvPr/>
          </p:nvSpPr>
          <p:spPr bwMode="gray">
            <a:xfrm>
              <a:off x="2057399" y="1684384"/>
              <a:ext cx="8064500" cy="161155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INSERT INTO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VALUES      (114,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'Den', '</a:t>
              </a:r>
              <a:r>
                <a:rPr lang="en-US" altLang="en-US" b="1" dirty="0" err="1">
                  <a:solidFill>
                    <a:schemeClr val="tx1">
                      <a:lumMod val="75000"/>
                    </a:schemeClr>
                  </a:solidFill>
                  <a:latin typeface="Courier New" panose="02070309020205020404" pitchFamily="49" charset="0"/>
                  <a:cs typeface="Oracle Sans" panose="020B0503020204020204" pitchFamily="34" charset="0"/>
                </a:rPr>
                <a:t>Raphealy</a:t>
              </a:r>
              <a:r>
                <a:rPr lang="en-US" altLang="en-US" b="1" dirty="0">
                  <a:solidFill>
                    <a:schemeClr val="tx1">
                      <a:lumMod val="75000"/>
                    </a:schemeClr>
                  </a:solidFill>
                  <a:latin typeface="Courier New" panose="02070309020205020404" pitchFamily="49" charset="0"/>
                  <a:cs typeface="Oracle Sans" panose="020B0503020204020204" pitchFamily="34" charset="0"/>
                </a:rPr>
                <a:t>',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'DRAPHEAL', '515.127.4561',</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STR_TO_DATE('FEB 3, 2016', '%M %d, %Y'),</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'SA_REP', 11000, 0.2, 100, 70);</a:t>
              </a:r>
            </a:p>
          </p:txBody>
        </p:sp>
        <p:sp>
          <p:nvSpPr>
            <p:cNvPr id="24583" name="Rectangle 7"/>
            <p:cNvSpPr>
              <a:spLocks noChangeArrowheads="1"/>
            </p:cNvSpPr>
            <p:nvPr/>
          </p:nvSpPr>
          <p:spPr bwMode="gray">
            <a:xfrm>
              <a:off x="3619468" y="2774110"/>
              <a:ext cx="4608661" cy="258593"/>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pic>
        <p:nvPicPr>
          <p:cNvPr id="96257"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381125" y="7879804"/>
            <a:ext cx="12915611" cy="879203"/>
          </a:xfrm>
          <a:prstGeom prst="rect">
            <a:avLst/>
          </a:prstGeom>
          <a:noFill/>
          <a:ln>
            <a:solidFill>
              <a:schemeClr val="tx1"/>
            </a:solidFill>
          </a:ln>
        </p:spPr>
      </p:pic>
      <p:sp>
        <p:nvSpPr>
          <p:cNvPr id="12" name="Rectangle 11"/>
          <p:cNvSpPr/>
          <p:nvPr/>
        </p:nvSpPr>
        <p:spPr bwMode="auto">
          <a:xfrm>
            <a:off x="7383780" y="7883109"/>
            <a:ext cx="1033780" cy="568960"/>
          </a:xfrm>
          <a:prstGeom prst="rect">
            <a:avLst/>
          </a:prstGeom>
          <a:noFill/>
          <a:ln w="28575" cap="flat" cmpd="sng" algn="ctr">
            <a:solidFill>
              <a:schemeClr val="accent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1" name="Content Placeholder 2"/>
          <p:cNvSpPr txBox="1">
            <a:spLocks/>
          </p:cNvSpPr>
          <p:nvPr/>
        </p:nvSpPr>
        <p:spPr bwMode="gray">
          <a:xfrm>
            <a:off x="1381125" y="6893197"/>
            <a:ext cx="12096750" cy="44764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 FROM   employees WHERE  </a:t>
            </a:r>
            <a:r>
              <a:rPr lang="en-US" altLang="en-US" b="1" dirty="0" err="1">
                <a:solidFill>
                  <a:schemeClr val="tx1">
                    <a:lumMod val="75000"/>
                  </a:schemeClr>
                </a:solidFill>
                <a:latin typeface="Courier New" panose="02070309020205020404" pitchFamily="49" charset="0"/>
                <a:cs typeface="Oracle Sans" panose="020B0503020204020204" pitchFamily="34" charset="0"/>
              </a:rPr>
              <a:t>employee_id</a:t>
            </a:r>
            <a:r>
              <a:rPr lang="en-US" altLang="en-US" b="1" dirty="0">
                <a:solidFill>
                  <a:schemeClr val="tx1">
                    <a:lumMod val="75000"/>
                  </a:schemeClr>
                </a:solidFill>
                <a:latin typeface="Courier New" panose="02070309020205020404" pitchFamily="49" charset="0"/>
                <a:cs typeface="Oracle Sans" panose="020B0503020204020204" pitchFamily="34" charset="0"/>
              </a:rPr>
              <a:t> = 114;</a:t>
            </a: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1125" y="5451988"/>
            <a:ext cx="2671901" cy="437220"/>
          </a:xfrm>
          <a:prstGeom prst="rect">
            <a:avLst/>
          </a:prstGeom>
        </p:spPr>
      </p:pic>
    </p:spTree>
    <p:custDataLst>
      <p:tags r:id="rId1"/>
    </p:custDataLst>
    <p:extLst>
      <p:ext uri="{BB962C8B-B14F-4D97-AF65-F5344CB8AC3E}">
        <p14:creationId xmlns:p14="http://schemas.microsoft.com/office/powerpoint/2010/main" val="3949065030"/>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Copying Rows from Another Table</a:t>
            </a:r>
          </a:p>
        </p:txBody>
      </p:sp>
      <p:sp>
        <p:nvSpPr>
          <p:cNvPr id="28678" name="Rectangle 7"/>
          <p:cNvSpPr>
            <a:spLocks noGrp="1" noChangeArrowheads="1"/>
          </p:cNvSpPr>
          <p:nvPr>
            <p:ph idx="1"/>
          </p:nvPr>
        </p:nvSpPr>
        <p:spPr>
          <a:xfrm>
            <a:off x="933451" y="2272710"/>
            <a:ext cx="16421100" cy="705179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Write your </a:t>
            </a:r>
            <a:r>
              <a:rPr lang="en-US" altLang="en-US" dirty="0">
                <a:latin typeface="Courier New" panose="02070309020205020404" pitchFamily="49" charset="0"/>
                <a:cs typeface="Courier New" panose="02070309020205020404" pitchFamily="49" charset="0"/>
              </a:rPr>
              <a:t>INSERT</a:t>
            </a:r>
            <a:r>
              <a:rPr lang="en-US" altLang="en-US" dirty="0">
                <a:latin typeface="+mn-lt"/>
                <a:cs typeface="Oracle Sans" panose="020B0503020204020204" pitchFamily="34" charset="0"/>
              </a:rPr>
              <a:t> statement with a subquery:</a:t>
            </a:r>
            <a:br>
              <a:rPr lang="en-US" altLang="en-US" dirty="0">
                <a:latin typeface="+mn-lt"/>
                <a:cs typeface="Oracle Sans" panose="020B0503020204020204" pitchFamily="34" charset="0"/>
              </a:rPr>
            </a:br>
            <a:r>
              <a:rPr lang="en-US" altLang="en-US" dirty="0">
                <a:latin typeface="+mn-lt"/>
                <a:cs typeface="Oracle Sans" panose="020B0503020204020204" pitchFamily="34" charset="0"/>
              </a:rPr>
              <a:t/>
            </a:r>
            <a:br>
              <a:rPr lang="en-US" altLang="en-US" dirty="0">
                <a:latin typeface="+mn-lt"/>
                <a:cs typeface="Oracle Sans" panose="020B0503020204020204" pitchFamily="34" charset="0"/>
              </a:rPr>
            </a:br>
            <a:r>
              <a:rPr lang="en-US" altLang="en-US" dirty="0">
                <a:latin typeface="+mn-lt"/>
                <a:cs typeface="Oracle Sans" panose="020B0503020204020204" pitchFamily="34" charset="0"/>
              </a:rPr>
              <a:t/>
            </a:r>
            <a:br>
              <a:rPr lang="en-US" altLang="en-US" dirty="0">
                <a:latin typeface="+mn-lt"/>
                <a:cs typeface="Oracle Sans" panose="020B0503020204020204" pitchFamily="34" charset="0"/>
              </a:rPr>
            </a:br>
            <a:r>
              <a:rPr lang="en-US" altLang="en-US" dirty="0">
                <a:latin typeface="+mn-lt"/>
                <a:cs typeface="Oracle Sans" panose="020B0503020204020204" pitchFamily="34" charset="0"/>
              </a:rPr>
              <a:t/>
            </a:r>
            <a:br>
              <a:rPr lang="en-US" altLang="en-US" dirty="0">
                <a:latin typeface="+mn-lt"/>
                <a:cs typeface="Oracle Sans" panose="020B0503020204020204" pitchFamily="34" charset="0"/>
              </a:rPr>
            </a:br>
            <a:r>
              <a:rPr lang="en-US" altLang="en-US" dirty="0">
                <a:latin typeface="+mn-lt"/>
                <a:cs typeface="Oracle Sans" panose="020B0503020204020204" pitchFamily="34" charset="0"/>
              </a:rPr>
              <a:t/>
            </a:r>
            <a:br>
              <a:rPr lang="en-US" altLang="en-US" dirty="0">
                <a:latin typeface="+mn-lt"/>
                <a:cs typeface="Oracle Sans" panose="020B0503020204020204" pitchFamily="34" charset="0"/>
              </a:rPr>
            </a:br>
            <a:endParaRPr lang="en-US" altLang="en-US" dirty="0">
              <a:latin typeface="+mn-lt"/>
              <a:cs typeface="Oracle Sans" panose="020B0503020204020204" pitchFamily="34" charset="0"/>
            </a:endParaRPr>
          </a:p>
          <a:p>
            <a:pPr lvl="1"/>
            <a:endParaRPr lang="en-US" altLang="en-US" dirty="0">
              <a:latin typeface="+mn-lt"/>
              <a:cs typeface="Oracle Sans" panose="020B0503020204020204" pitchFamily="34" charset="0"/>
            </a:endParaRPr>
          </a:p>
          <a:p>
            <a:pPr lvl="1"/>
            <a:endParaRPr lang="en-US" altLang="en-US" dirty="0">
              <a:latin typeface="+mn-lt"/>
              <a:cs typeface="Oracle Sans" panose="020B0503020204020204" pitchFamily="34" charset="0"/>
            </a:endParaRPr>
          </a:p>
          <a:p>
            <a:pPr lvl="1"/>
            <a:endParaRPr lang="en-US" altLang="en-US" dirty="0">
              <a:latin typeface="+mn-lt"/>
              <a:cs typeface="Oracle Sans" panose="020B0503020204020204" pitchFamily="34" charset="0"/>
            </a:endParaRPr>
          </a:p>
          <a:p>
            <a:pPr lvl="1"/>
            <a:endParaRPr lang="en-US" altLang="en-US" dirty="0">
              <a:latin typeface="+mn-lt"/>
              <a:cs typeface="Oracle Sans" panose="020B0503020204020204" pitchFamily="34" charset="0"/>
            </a:endParaRPr>
          </a:p>
          <a:p>
            <a:pPr lvl="1"/>
            <a:r>
              <a:rPr lang="en-US" altLang="en-US" dirty="0">
                <a:latin typeface="+mn-lt"/>
                <a:cs typeface="Oracle Sans" panose="020B0503020204020204" pitchFamily="34" charset="0"/>
              </a:rPr>
              <a:t>Do not use the </a:t>
            </a:r>
            <a:r>
              <a:rPr lang="en-US" altLang="en-US" dirty="0">
                <a:latin typeface="Courier New" panose="02070309020205020404" pitchFamily="49" charset="0"/>
                <a:cs typeface="Courier New" panose="02070309020205020404" pitchFamily="49" charset="0"/>
              </a:rPr>
              <a:t>VALUES</a:t>
            </a:r>
            <a:r>
              <a:rPr lang="en-US" altLang="en-US" dirty="0">
                <a:latin typeface="+mn-lt"/>
                <a:cs typeface="Oracle Sans" panose="020B0503020204020204" pitchFamily="34" charset="0"/>
              </a:rPr>
              <a:t> clause.</a:t>
            </a:r>
          </a:p>
          <a:p>
            <a:pPr lvl="1"/>
            <a:r>
              <a:rPr lang="en-US" altLang="en-US" dirty="0">
                <a:latin typeface="+mn-lt"/>
                <a:cs typeface="Oracle Sans" panose="020B0503020204020204" pitchFamily="34" charset="0"/>
              </a:rPr>
              <a:t>Match the number of columns in the </a:t>
            </a:r>
            <a:r>
              <a:rPr lang="en-US" altLang="en-US" dirty="0">
                <a:latin typeface="Courier New" panose="02070309020205020404" pitchFamily="49" charset="0"/>
                <a:cs typeface="Courier New" panose="02070309020205020404" pitchFamily="49" charset="0"/>
              </a:rPr>
              <a:t>INSERT</a:t>
            </a:r>
            <a:r>
              <a:rPr lang="en-US" altLang="en-US" dirty="0">
                <a:latin typeface="+mn-lt"/>
                <a:cs typeface="Oracle Sans" panose="020B0503020204020204" pitchFamily="34" charset="0"/>
              </a:rPr>
              <a:t> clause to those in the subquery.</a:t>
            </a:r>
          </a:p>
          <a:p>
            <a:pPr lvl="1"/>
            <a:r>
              <a:rPr lang="en-US" altLang="en-US" dirty="0">
                <a:latin typeface="+mn-lt"/>
                <a:cs typeface="Oracle Sans" panose="020B0503020204020204" pitchFamily="34" charset="0"/>
              </a:rPr>
              <a:t>It inserts all the rows returned by the subquery into the table.</a:t>
            </a:r>
          </a:p>
        </p:txBody>
      </p:sp>
      <p:grpSp>
        <p:nvGrpSpPr>
          <p:cNvPr id="2" name="Group 1"/>
          <p:cNvGrpSpPr/>
          <p:nvPr/>
        </p:nvGrpSpPr>
        <p:grpSpPr>
          <a:xfrm>
            <a:off x="1600157" y="2902326"/>
            <a:ext cx="12096750" cy="945030"/>
            <a:chOff x="2062162" y="1585496"/>
            <a:chExt cx="8064500" cy="799625"/>
          </a:xfrm>
        </p:grpSpPr>
        <p:sp>
          <p:nvSpPr>
            <p:cNvPr id="7" name="Content Placeholder 2"/>
            <p:cNvSpPr txBox="1">
              <a:spLocks/>
            </p:cNvSpPr>
            <p:nvPr/>
          </p:nvSpPr>
          <p:spPr bwMode="gray">
            <a:xfrm>
              <a:off x="2062162" y="1585496"/>
              <a:ext cx="8064500" cy="79962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INSERT INTO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copy_emp</a:t>
              </a: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SELECT * FROM   employees;</a:t>
              </a:r>
            </a:p>
          </p:txBody>
        </p:sp>
        <p:sp>
          <p:nvSpPr>
            <p:cNvPr id="28679" name="Rectangle 5"/>
            <p:cNvSpPr>
              <a:spLocks noChangeArrowheads="1"/>
            </p:cNvSpPr>
            <p:nvPr/>
          </p:nvSpPr>
          <p:spPr bwMode="gray">
            <a:xfrm>
              <a:off x="2345771" y="2069063"/>
              <a:ext cx="6675993" cy="316058"/>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grpSp>
        <p:nvGrpSpPr>
          <p:cNvPr id="8" name="Group 7"/>
          <p:cNvGrpSpPr/>
          <p:nvPr/>
        </p:nvGrpSpPr>
        <p:grpSpPr>
          <a:xfrm>
            <a:off x="1600157" y="5123861"/>
            <a:ext cx="12096750" cy="1342935"/>
            <a:chOff x="2062162" y="1585496"/>
            <a:chExt cx="8064500" cy="895290"/>
          </a:xfrm>
        </p:grpSpPr>
        <p:sp>
          <p:nvSpPr>
            <p:cNvPr id="9" name="Content Placeholder 2"/>
            <p:cNvSpPr txBox="1">
              <a:spLocks/>
            </p:cNvSpPr>
            <p:nvPr/>
          </p:nvSpPr>
          <p:spPr bwMode="gray">
            <a:xfrm>
              <a:off x="2062162" y="1585496"/>
              <a:ext cx="806450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INSERT INTO sales_reps(id, name, salary, commission_pct)</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SELECT employee_id, last_name, salary, commission_pct</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FROM   employees WHERE  job_id LIKE '%REP%';</a:t>
              </a:r>
            </a:p>
          </p:txBody>
        </p:sp>
        <p:sp>
          <p:nvSpPr>
            <p:cNvPr id="10" name="Rectangle 5"/>
            <p:cNvSpPr>
              <a:spLocks noChangeArrowheads="1"/>
            </p:cNvSpPr>
            <p:nvPr/>
          </p:nvSpPr>
          <p:spPr bwMode="gray">
            <a:xfrm>
              <a:off x="2361204" y="1989234"/>
              <a:ext cx="6660560" cy="491552"/>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157" y="4144481"/>
            <a:ext cx="4469360" cy="71250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0157" y="6707801"/>
            <a:ext cx="4145495" cy="728702"/>
          </a:xfrm>
          <a:prstGeom prst="rect">
            <a:avLst/>
          </a:prstGeom>
        </p:spPr>
      </p:pic>
    </p:spTree>
    <p:custDataLst>
      <p:tags r:id="rId1"/>
    </p:custDataLst>
    <p:extLst>
      <p:ext uri="{BB962C8B-B14F-4D97-AF65-F5344CB8AC3E}">
        <p14:creationId xmlns:p14="http://schemas.microsoft.com/office/powerpoint/2010/main" val="136698594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720637" y="6871692"/>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30722" name="Rectangle 205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30723" name="Rectangle 2053"/>
          <p:cNvSpPr>
            <a:spLocks noGrp="1" noChangeArrowheads="1"/>
          </p:cNvSpPr>
          <p:nvPr>
            <p:ph idx="1"/>
          </p:nvPr>
        </p:nvSpPr>
        <p:spPr>
          <a:xfrm>
            <a:off x="933451" y="2272710"/>
            <a:ext cx="16421100" cy="6309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Adding new rows in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INSERT</a:t>
            </a:r>
            <a:r>
              <a:rPr lang="en-US" altLang="en-US" dirty="0">
                <a:solidFill>
                  <a:schemeClr val="tx1">
                    <a:lumMod val="50000"/>
                    <a:lumOff val="50000"/>
                  </a:schemeClr>
                </a:solidFill>
                <a:latin typeface="+mn-lt"/>
                <a:cs typeface="Oracle Sans" panose="020B0503020204020204" pitchFamily="34" charset="0"/>
              </a:rPr>
              <a:t> statement</a:t>
            </a:r>
          </a:p>
          <a:p>
            <a:pPr lvl="1"/>
            <a:r>
              <a:rPr lang="en-US" altLang="en-US" dirty="0">
                <a:latin typeface="+mn-lt"/>
                <a:cs typeface="Oracle Sans" panose="020B0503020204020204" pitchFamily="34" charset="0"/>
              </a:rPr>
              <a:t>Changing data in a table</a:t>
            </a:r>
          </a:p>
          <a:p>
            <a:pPr lvl="2"/>
            <a:r>
              <a:rPr lang="en-US" altLang="en-US" dirty="0">
                <a:latin typeface="Courier New" panose="02070309020205020404" pitchFamily="49" charset="0"/>
                <a:cs typeface="Courier New" panose="02070309020205020404" pitchFamily="49" charset="0"/>
              </a:rPr>
              <a:t>UPDATE</a:t>
            </a:r>
            <a:r>
              <a:rPr lang="en-US" altLang="en-US" dirty="0">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Removing rows from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DELETE</a:t>
            </a:r>
            <a:r>
              <a:rPr lang="en-US" altLang="en-US" dirty="0">
                <a:solidFill>
                  <a:schemeClr val="tx1">
                    <a:lumMod val="50000"/>
                    <a:lumOff val="50000"/>
                  </a:schemeClr>
                </a:solidFill>
                <a:latin typeface="+mn-lt"/>
                <a:cs typeface="Oracle Sans" panose="020B0503020204020204" pitchFamily="34" charset="0"/>
              </a:rPr>
              <a:t> statement</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TRUNCATE</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Database transaction control using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COMMIT, ROLLBACK,</a:t>
            </a:r>
            <a:r>
              <a:rPr lang="en-US" altLang="en-US" dirty="0">
                <a:solidFill>
                  <a:schemeClr val="tx1">
                    <a:lumMod val="50000"/>
                    <a:lumOff val="50000"/>
                  </a:schemeClr>
                </a:solidFill>
                <a:latin typeface="+mn-lt"/>
                <a:cs typeface="Oracle Sans" panose="020B0503020204020204" pitchFamily="34" charset="0"/>
              </a:rPr>
              <a:t> and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SAVEPOINT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Read consistency</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Manual Data Locking</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FOR UPDATE</a:t>
            </a:r>
            <a:r>
              <a:rPr lang="en-US" altLang="en-US" dirty="0">
                <a:solidFill>
                  <a:schemeClr val="tx1">
                    <a:lumMod val="50000"/>
                    <a:lumOff val="50000"/>
                  </a:schemeClr>
                </a:solidFill>
                <a:latin typeface="+mn-lt"/>
                <a:cs typeface="Oracle Sans" panose="020B0503020204020204" pitchFamily="34" charset="0"/>
              </a:rPr>
              <a:t> clause in a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SELECT</a:t>
            </a:r>
            <a:r>
              <a:rPr lang="en-US" altLang="en-US" dirty="0">
                <a:solidFill>
                  <a:schemeClr val="tx1">
                    <a:lumMod val="50000"/>
                    <a:lumOff val="50000"/>
                  </a:schemeClr>
                </a:solidFill>
                <a:latin typeface="+mn-lt"/>
                <a:cs typeface="Oracle Sans" panose="020B0503020204020204" pitchFamily="34" charset="0"/>
              </a:rPr>
              <a:t> statement</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LOCK TABLE</a:t>
            </a:r>
            <a:r>
              <a:rPr lang="en-US" altLang="en-US" dirty="0">
                <a:solidFill>
                  <a:schemeClr val="tx1">
                    <a:lumMod val="50000"/>
                    <a:lumOff val="50000"/>
                  </a:schemeClr>
                </a:solidFill>
                <a:latin typeface="+mn-lt"/>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373524783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Changing Data in a Table</a:t>
            </a:r>
          </a:p>
        </p:txBody>
      </p:sp>
      <p:grpSp>
        <p:nvGrpSpPr>
          <p:cNvPr id="6" name="Group 5">
            <a:extLst>
              <a:ext uri="{FF2B5EF4-FFF2-40B4-BE49-F238E27FC236}">
                <a16:creationId xmlns:a16="http://schemas.microsoft.com/office/drawing/2014/main" xmlns="" id="{79558FF6-F3AA-4617-A27D-0C105DA28670}"/>
              </a:ext>
            </a:extLst>
          </p:cNvPr>
          <p:cNvGrpSpPr/>
          <p:nvPr/>
        </p:nvGrpSpPr>
        <p:grpSpPr>
          <a:xfrm>
            <a:off x="3093244" y="2191172"/>
            <a:ext cx="12101513" cy="6958013"/>
            <a:chOff x="3093244" y="1664495"/>
            <a:chExt cx="12101513" cy="6958013"/>
          </a:xfrm>
        </p:grpSpPr>
        <p:sp>
          <p:nvSpPr>
            <p:cNvPr id="32774" name="Rectangle 3"/>
            <p:cNvSpPr>
              <a:spLocks noChangeArrowheads="1"/>
            </p:cNvSpPr>
            <p:nvPr/>
          </p:nvSpPr>
          <p:spPr bwMode="auto">
            <a:xfrm>
              <a:off x="3128963" y="1664495"/>
              <a:ext cx="2356415" cy="601128"/>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solidFill>
                    <a:srgbClr val="000000"/>
                  </a:solidFill>
                  <a:latin typeface="Courier New" pitchFamily="49" charset="0"/>
                  <a:cs typeface="Oracle Sans" panose="020B0503020204020204" pitchFamily="34" charset="0"/>
                </a:rPr>
                <a:t>employees</a:t>
              </a:r>
            </a:p>
          </p:txBody>
        </p:sp>
        <p:grpSp>
          <p:nvGrpSpPr>
            <p:cNvPr id="5" name="Group 4">
              <a:extLst>
                <a:ext uri="{FF2B5EF4-FFF2-40B4-BE49-F238E27FC236}">
                  <a16:creationId xmlns:a16="http://schemas.microsoft.com/office/drawing/2014/main" xmlns="" id="{C6DD5F52-09D6-4422-834C-29D8EBF2F1C8}"/>
                </a:ext>
              </a:extLst>
            </p:cNvPr>
            <p:cNvGrpSpPr/>
            <p:nvPr/>
          </p:nvGrpSpPr>
          <p:grpSpPr>
            <a:xfrm>
              <a:off x="3093244" y="2235995"/>
              <a:ext cx="12101513" cy="6386513"/>
              <a:chOff x="3086100" y="2235995"/>
              <a:chExt cx="12101513" cy="6386513"/>
            </a:xfrm>
          </p:grpSpPr>
          <p:sp>
            <p:nvSpPr>
              <p:cNvPr id="32775" name="Rectangle 4"/>
              <p:cNvSpPr>
                <a:spLocks noChangeArrowheads="1"/>
              </p:cNvSpPr>
              <p:nvPr/>
            </p:nvSpPr>
            <p:spPr bwMode="auto">
              <a:xfrm>
                <a:off x="3086100" y="5290485"/>
                <a:ext cx="8458200" cy="478466"/>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519113">
                  <a:lnSpc>
                    <a:spcPct val="65000"/>
                  </a:lnSpc>
                  <a:spcBef>
                    <a:spcPct val="35000"/>
                  </a:spcBef>
                  <a:tabLst>
                    <a:tab pos="864395" algn="l"/>
                  </a:tabLst>
                </a:pPr>
                <a:r>
                  <a:rPr lang="en-US" altLang="en-US" sz="3000" dirty="0">
                    <a:solidFill>
                      <a:srgbClr val="000000"/>
                    </a:solidFill>
                    <a:latin typeface="+mn-lt"/>
                    <a:cs typeface="Oracle Sans" panose="020B0503020204020204" pitchFamily="34" charset="0"/>
                  </a:rPr>
                  <a:t>Update rows in the </a:t>
                </a:r>
                <a:r>
                  <a:rPr lang="en-US" altLang="en-US" sz="3000" dirty="0">
                    <a:solidFill>
                      <a:srgbClr val="000000"/>
                    </a:solidFill>
                    <a:latin typeface="Courier New" panose="02070309020205020404" pitchFamily="49" charset="0"/>
                    <a:cs typeface="Courier New" panose="02070309020205020404" pitchFamily="49" charset="0"/>
                  </a:rPr>
                  <a:t>employees</a:t>
                </a:r>
                <a:r>
                  <a:rPr lang="en-US" altLang="en-US" sz="3000" dirty="0">
                    <a:solidFill>
                      <a:srgbClr val="000000"/>
                    </a:solidFill>
                    <a:latin typeface="+mn-lt"/>
                    <a:cs typeface="Oracle Sans" panose="020B0503020204020204" pitchFamily="34" charset="0"/>
                  </a:rPr>
                  <a:t> table:</a:t>
                </a:r>
              </a:p>
            </p:txBody>
          </p:sp>
          <p:grpSp>
            <p:nvGrpSpPr>
              <p:cNvPr id="4" name="Group 3">
                <a:extLst>
                  <a:ext uri="{FF2B5EF4-FFF2-40B4-BE49-F238E27FC236}">
                    <a16:creationId xmlns:a16="http://schemas.microsoft.com/office/drawing/2014/main" xmlns="" id="{555C1DEA-0D4D-4759-97B5-81E6C0799120}"/>
                  </a:ext>
                </a:extLst>
              </p:cNvPr>
              <p:cNvGrpSpPr/>
              <p:nvPr/>
            </p:nvGrpSpPr>
            <p:grpSpPr>
              <a:xfrm>
                <a:off x="3326606" y="2235995"/>
                <a:ext cx="11861007" cy="6386513"/>
                <a:chOff x="3326606" y="2235995"/>
                <a:chExt cx="11861007" cy="6386513"/>
              </a:xfrm>
            </p:grpSpPr>
            <p:pic>
              <p:nvPicPr>
                <p:cNvPr id="32772" name="Picture 20" descr="C:\salome_official\projects\11gR2_SQL 1\screenshots\les9_14s_b.gif"/>
                <p:cNvPicPr>
                  <a:picLocks noChangeAspect="1" noChangeArrowheads="1"/>
                </p:cNvPicPr>
                <p:nvPr/>
              </p:nvPicPr>
              <p:blipFill>
                <a:blip r:embed="rId4" cstate="print"/>
                <a:srcRect/>
                <a:stretch>
                  <a:fillRect/>
                </a:stretch>
              </p:blipFill>
              <p:spPr bwMode="auto">
                <a:xfrm>
                  <a:off x="3326606" y="5879308"/>
                  <a:ext cx="11846720" cy="2743200"/>
                </a:xfrm>
                <a:prstGeom prst="rect">
                  <a:avLst/>
                </a:prstGeom>
                <a:noFill/>
                <a:ln w="12700">
                  <a:solidFill>
                    <a:schemeClr val="tx1"/>
                  </a:solidFill>
                  <a:miter lim="800000"/>
                  <a:headEnd/>
                  <a:tailEnd/>
                </a:ln>
              </p:spPr>
            </p:pic>
            <p:pic>
              <p:nvPicPr>
                <p:cNvPr id="32773" name="Picture 19" descr="C:\salome_official\projects\11gR2_SQL 1\screenshots\les9_14s_a.gif"/>
                <p:cNvPicPr>
                  <a:picLocks noChangeAspect="1" noChangeArrowheads="1"/>
                </p:cNvPicPr>
                <p:nvPr/>
              </p:nvPicPr>
              <p:blipFill>
                <a:blip r:embed="rId5" cstate="print"/>
                <a:srcRect/>
                <a:stretch>
                  <a:fillRect/>
                </a:stretch>
              </p:blipFill>
              <p:spPr bwMode="auto">
                <a:xfrm>
                  <a:off x="3357563" y="2235995"/>
                  <a:ext cx="11830050" cy="2743200"/>
                </a:xfrm>
                <a:prstGeom prst="rect">
                  <a:avLst/>
                </a:prstGeom>
                <a:noFill/>
                <a:ln w="12700">
                  <a:solidFill>
                    <a:schemeClr val="tx1"/>
                  </a:solidFill>
                  <a:miter lim="800000"/>
                  <a:headEnd/>
                  <a:tailEnd/>
                </a:ln>
              </p:spPr>
            </p:pic>
            <p:sp>
              <p:nvSpPr>
                <p:cNvPr id="32776" name="Rectangle 8"/>
                <p:cNvSpPr>
                  <a:spLocks noChangeArrowheads="1"/>
                </p:cNvSpPr>
                <p:nvPr/>
              </p:nvSpPr>
              <p:spPr bwMode="gray">
                <a:xfrm>
                  <a:off x="14430376" y="7236620"/>
                  <a:ext cx="742950" cy="1028700"/>
                </a:xfrm>
                <a:prstGeom prst="rect">
                  <a:avLst/>
                </a:prstGeom>
                <a:noFill/>
                <a:ln w="28575">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32777" name="Freeform 9"/>
                <p:cNvSpPr>
                  <a:spLocks/>
                </p:cNvSpPr>
                <p:nvPr/>
              </p:nvSpPr>
              <p:spPr bwMode="gray">
                <a:xfrm>
                  <a:off x="10101263" y="5434831"/>
                  <a:ext cx="1943100" cy="426917"/>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2778" name="Rectangle 16"/>
                <p:cNvSpPr>
                  <a:spLocks noChangeArrowheads="1"/>
                </p:cNvSpPr>
                <p:nvPr/>
              </p:nvSpPr>
              <p:spPr bwMode="gray">
                <a:xfrm>
                  <a:off x="14487526" y="3579020"/>
                  <a:ext cx="685800" cy="1028700"/>
                </a:xfrm>
                <a:prstGeom prst="rect">
                  <a:avLst/>
                </a:prstGeom>
                <a:noFill/>
                <a:ln w="28575">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grpSp>
      </p:grpSp>
    </p:spTree>
    <p:custDataLst>
      <p:tags r:id="rId1"/>
    </p:custDataLst>
    <p:extLst>
      <p:ext uri="{BB962C8B-B14F-4D97-AF65-F5344CB8AC3E}">
        <p14:creationId xmlns:p14="http://schemas.microsoft.com/office/powerpoint/2010/main" val="165946664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UPDATE</a:t>
            </a:r>
            <a:r>
              <a:rPr lang="en-US" altLang="en-US" dirty="0">
                <a:latin typeface="+mj-lt"/>
                <a:cs typeface="Oracle Sans" panose="020B0503020204020204" pitchFamily="34" charset="0"/>
              </a:rPr>
              <a:t> Statement Syntax</a:t>
            </a:r>
          </a:p>
        </p:txBody>
      </p:sp>
      <p:sp>
        <p:nvSpPr>
          <p:cNvPr id="34819" name="Rectangle 6"/>
          <p:cNvSpPr>
            <a:spLocks noGrp="1" noChangeArrowheads="1"/>
          </p:cNvSpPr>
          <p:nvPr>
            <p:ph idx="1"/>
          </p:nvPr>
        </p:nvSpPr>
        <p:spPr>
          <a:xfrm>
            <a:off x="933451" y="2272710"/>
            <a:ext cx="16421100" cy="301627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Modify existing values in a table with the </a:t>
            </a:r>
            <a:r>
              <a:rPr lang="en-US" altLang="en-US" dirty="0">
                <a:latin typeface="Courier New" panose="02070309020205020404" pitchFamily="49" charset="0"/>
                <a:cs typeface="Courier New" panose="02070309020205020404" pitchFamily="49" charset="0"/>
              </a:rPr>
              <a:t>UPDATE</a:t>
            </a:r>
            <a:r>
              <a:rPr lang="en-US" altLang="en-US" dirty="0">
                <a:latin typeface="+mn-lt"/>
                <a:cs typeface="Oracle Sans" panose="020B0503020204020204" pitchFamily="34" charset="0"/>
              </a:rPr>
              <a:t> statement:</a:t>
            </a:r>
          </a:p>
          <a:p>
            <a:pPr lvl="1">
              <a:spcBef>
                <a:spcPts val="15000"/>
              </a:spcBef>
            </a:pPr>
            <a:r>
              <a:rPr lang="en-US" altLang="en-US" dirty="0">
                <a:latin typeface="+mn-lt"/>
                <a:cs typeface="Oracle Sans" panose="020B0503020204020204" pitchFamily="34" charset="0"/>
              </a:rPr>
              <a:t>Update more than one row at a time (if required).</a:t>
            </a:r>
          </a:p>
        </p:txBody>
      </p:sp>
      <p:sp>
        <p:nvSpPr>
          <p:cNvPr id="5" name="Content Placeholder 2"/>
          <p:cNvSpPr txBox="1">
            <a:spLocks/>
          </p:cNvSpPr>
          <p:nvPr/>
        </p:nvSpPr>
        <p:spPr bwMode="gray">
          <a:xfrm>
            <a:off x="1600200" y="3084508"/>
            <a:ext cx="10172700" cy="139267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UPDATE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table</a:t>
            </a: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SET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column</a:t>
            </a:r>
            <a:r>
              <a:rPr lang="en-US" altLang="en-US" sz="2400" b="1" dirty="0">
                <a:solidFill>
                  <a:schemeClr val="tx1">
                    <a:lumMod val="75000"/>
                  </a:schemeClr>
                </a:solidFill>
                <a:latin typeface="Courier New" panose="02070309020205020404" pitchFamily="49" charset="0"/>
                <a:cs typeface="Oracle Sans" panose="020B0503020204020204" pitchFamily="34" charset="0"/>
              </a:rPr>
              <a:t> =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value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column </a:t>
            </a: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value, ...</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condition</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grpSp>
        <p:nvGrpSpPr>
          <p:cNvPr id="6" name="Group 5">
            <a:extLst>
              <a:ext uri="{FF2B5EF4-FFF2-40B4-BE49-F238E27FC236}">
                <a16:creationId xmlns:a16="http://schemas.microsoft.com/office/drawing/2014/main" xmlns="" id="{620928B5-3A32-4F0C-956B-FD77E9849140}"/>
              </a:ext>
            </a:extLst>
          </p:cNvPr>
          <p:cNvGrpSpPr/>
          <p:nvPr/>
        </p:nvGrpSpPr>
        <p:grpSpPr>
          <a:xfrm>
            <a:off x="13510392" y="6586883"/>
            <a:ext cx="4777608" cy="2205042"/>
            <a:chOff x="13248455" y="6515100"/>
            <a:chExt cx="4777608" cy="2205042"/>
          </a:xfrm>
        </p:grpSpPr>
        <p:sp>
          <p:nvSpPr>
            <p:cNvPr id="10" name="Rectangle 9"/>
            <p:cNvSpPr/>
            <p:nvPr/>
          </p:nvSpPr>
          <p:spPr bwMode="auto">
            <a:xfrm rot="16200000" flipV="1">
              <a:off x="14763340" y="5228818"/>
              <a:ext cx="1747838" cy="477760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4" name="Group 3">
              <a:extLst>
                <a:ext uri="{FF2B5EF4-FFF2-40B4-BE49-F238E27FC236}">
                  <a16:creationId xmlns:a16="http://schemas.microsoft.com/office/drawing/2014/main" xmlns="" id="{0A48C456-07A6-48F3-8D6D-58380A4EA187}"/>
                </a:ext>
              </a:extLst>
            </p:cNvPr>
            <p:cNvGrpSpPr/>
            <p:nvPr/>
          </p:nvGrpSpPr>
          <p:grpSpPr>
            <a:xfrm>
              <a:off x="14173200" y="6515100"/>
              <a:ext cx="2978943" cy="2205042"/>
              <a:chOff x="14173200" y="6515100"/>
              <a:chExt cx="2978943" cy="2205042"/>
            </a:xfrm>
          </p:grpSpPr>
          <p:sp>
            <p:nvSpPr>
              <p:cNvPr id="11" name="Round Diagonal Corner Rectangle 10"/>
              <p:cNvSpPr>
                <a:spLocks noChangeAspect="1"/>
              </p:cNvSpPr>
              <p:nvPr/>
            </p:nvSpPr>
            <p:spPr bwMode="auto">
              <a:xfrm>
                <a:off x="14173200" y="6515100"/>
                <a:ext cx="2978943" cy="2205042"/>
              </a:xfrm>
              <a:prstGeom prst="round2DiagRect">
                <a:avLst/>
              </a:prstGeom>
              <a:gradFill flip="none" rotWithShape="1">
                <a:gsLst>
                  <a:gs pos="0">
                    <a:schemeClr val="accent6">
                      <a:lumMod val="20000"/>
                      <a:lumOff val="80000"/>
                    </a:schemeClr>
                  </a:gs>
                  <a:gs pos="100000">
                    <a:schemeClr val="bg1"/>
                  </a:gs>
                </a:gsLst>
                <a:lin ang="5400000" scaled="1"/>
                <a:tileRect/>
              </a:gradFill>
              <a:ln w="50800" cap="flat" cmpd="sng" algn="ctr">
                <a:solidFill>
                  <a:schemeClr val="bg1"/>
                </a:solidFill>
                <a:prstDash val="solid"/>
                <a:round/>
                <a:headEnd type="none" w="sm" len="sm"/>
                <a:tailEnd type="none" w="sm" len="sm"/>
              </a:ln>
              <a:effectLst>
                <a:glow rad="63500">
                  <a:srgbClr val="C5F0FF"/>
                </a:glo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4881" y="7007529"/>
                <a:ext cx="2375580" cy="1220184"/>
              </a:xfrm>
              <a:prstGeom prst="rect">
                <a:avLst/>
              </a:prstGeom>
            </p:spPr>
          </p:pic>
        </p:grpSp>
      </p:grpSp>
    </p:spTree>
    <p:custDataLst>
      <p:tags r:id="rId1"/>
    </p:custDataLst>
    <p:extLst>
      <p:ext uri="{BB962C8B-B14F-4D97-AF65-F5344CB8AC3E}">
        <p14:creationId xmlns:p14="http://schemas.microsoft.com/office/powerpoint/2010/main" val="1048853592"/>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2"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Updating Rows in a Table</a:t>
            </a:r>
          </a:p>
        </p:txBody>
      </p:sp>
      <p:sp>
        <p:nvSpPr>
          <p:cNvPr id="36873" name="Rectangle 8"/>
          <p:cNvSpPr>
            <a:spLocks noGrp="1" noChangeArrowheads="1"/>
          </p:cNvSpPr>
          <p:nvPr>
            <p:ph idx="1"/>
          </p:nvPr>
        </p:nvSpPr>
        <p:spPr>
          <a:xfrm>
            <a:off x="933451" y="2272710"/>
            <a:ext cx="16421100" cy="663630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Values for a specific row or rows are modified if you specify the </a:t>
            </a:r>
            <a:r>
              <a:rPr lang="en-US" altLang="en-US" dirty="0">
                <a:latin typeface="Courier New" panose="02070309020205020404" pitchFamily="49" charset="0"/>
                <a:cs typeface="Courier New" panose="02070309020205020404" pitchFamily="49" charset="0"/>
              </a:rPr>
              <a:t>WHERE</a:t>
            </a:r>
            <a:r>
              <a:rPr lang="en-US" altLang="en-US" dirty="0">
                <a:latin typeface="+mn-lt"/>
                <a:cs typeface="Oracle Sans" panose="020B0503020204020204" pitchFamily="34" charset="0"/>
              </a:rPr>
              <a:t> clause:</a:t>
            </a:r>
          </a:p>
          <a:p>
            <a:pPr lvl="1">
              <a:spcBef>
                <a:spcPts val="21000"/>
              </a:spcBef>
            </a:pPr>
            <a:r>
              <a:rPr lang="en-US" altLang="en-US" dirty="0">
                <a:latin typeface="+mn-lt"/>
                <a:cs typeface="Oracle Sans" panose="020B0503020204020204" pitchFamily="34" charset="0"/>
              </a:rPr>
              <a:t>Values for all the rows in the table are modified if you omit the </a:t>
            </a:r>
            <a:r>
              <a:rPr lang="en-US" altLang="en-US" dirty="0">
                <a:latin typeface="Courier New" panose="02070309020205020404" pitchFamily="49" charset="0"/>
                <a:cs typeface="Courier New" panose="02070309020205020404" pitchFamily="49" charset="0"/>
              </a:rPr>
              <a:t>WHERE</a:t>
            </a:r>
            <a:r>
              <a:rPr lang="en-US" altLang="en-US" dirty="0">
                <a:latin typeface="+mn-lt"/>
                <a:cs typeface="Oracle Sans" panose="020B0503020204020204" pitchFamily="34" charset="0"/>
              </a:rPr>
              <a:t> clause:</a:t>
            </a:r>
          </a:p>
          <a:p>
            <a:pPr lvl="1">
              <a:spcBef>
                <a:spcPts val="17000"/>
              </a:spcBef>
            </a:pPr>
            <a:r>
              <a:rPr lang="en-US" altLang="en-US" dirty="0">
                <a:latin typeface="+mn-lt"/>
                <a:cs typeface="Oracle Sans" panose="020B0503020204020204" pitchFamily="34" charset="0"/>
              </a:rPr>
              <a:t>Specify </a:t>
            </a:r>
            <a:r>
              <a:rPr lang="en-US" altLang="en-US" dirty="0">
                <a:latin typeface="Courier New" panose="02070309020205020404" pitchFamily="49" charset="0"/>
                <a:cs typeface="Courier New" panose="02070309020205020404" pitchFamily="49" charset="0"/>
              </a:rPr>
              <a:t>SET </a:t>
            </a:r>
            <a:r>
              <a:rPr lang="en-US" altLang="en-US" i="1" dirty="0">
                <a:latin typeface="Courier New" panose="02070309020205020404" pitchFamily="49" charset="0"/>
                <a:cs typeface="Courier New" panose="02070309020205020404" pitchFamily="49" charset="0"/>
              </a:rPr>
              <a:t>column_name</a:t>
            </a:r>
            <a:r>
              <a:rPr lang="en-US" altLang="en-US" dirty="0">
                <a:latin typeface="Courier New" panose="02070309020205020404" pitchFamily="49" charset="0"/>
                <a:cs typeface="Courier New" panose="02070309020205020404" pitchFamily="49" charset="0"/>
              </a:rPr>
              <a:t>=</a:t>
            </a:r>
            <a:r>
              <a:rPr lang="en-US" altLang="en-US" dirty="0">
                <a:latin typeface="+mn-lt"/>
                <a:cs typeface="Oracle Sans" panose="020B0503020204020204" pitchFamily="34" charset="0"/>
              </a:rPr>
              <a:t> NULL to update a column value to </a:t>
            </a:r>
            <a:r>
              <a:rPr lang="en-US" altLang="en-US" dirty="0">
                <a:latin typeface="Courier New" panose="02070309020205020404" pitchFamily="49" charset="0"/>
                <a:cs typeface="Courier New" panose="02070309020205020404" pitchFamily="49" charset="0"/>
              </a:rPr>
              <a:t>NULL.</a:t>
            </a:r>
          </a:p>
        </p:txBody>
      </p:sp>
      <p:sp>
        <p:nvSpPr>
          <p:cNvPr id="10" name="Content Placeholder 2"/>
          <p:cNvSpPr txBox="1">
            <a:spLocks/>
          </p:cNvSpPr>
          <p:nvPr/>
        </p:nvSpPr>
        <p:spPr bwMode="gray">
          <a:xfrm>
            <a:off x="1439129" y="6177013"/>
            <a:ext cx="12096750"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UPDATE 	copy_emp</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SET    	department_id = 110;</a:t>
            </a:r>
          </a:p>
        </p:txBody>
      </p:sp>
      <p:grpSp>
        <p:nvGrpSpPr>
          <p:cNvPr id="2" name="Group 1"/>
          <p:cNvGrpSpPr/>
          <p:nvPr/>
        </p:nvGrpSpPr>
        <p:grpSpPr>
          <a:xfrm>
            <a:off x="1439129" y="3039173"/>
            <a:ext cx="12096750" cy="1342935"/>
            <a:chOff x="2062162" y="1981199"/>
            <a:chExt cx="8064500" cy="895290"/>
          </a:xfrm>
        </p:grpSpPr>
        <p:sp>
          <p:nvSpPr>
            <p:cNvPr id="9" name="Content Placeholder 2"/>
            <p:cNvSpPr txBox="1">
              <a:spLocks/>
            </p:cNvSpPr>
            <p:nvPr/>
          </p:nvSpPr>
          <p:spPr bwMode="gray">
            <a:xfrm>
              <a:off x="2062162" y="1981199"/>
              <a:ext cx="806450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UPDATE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SET    department_id = 50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employee_id = 113;</a:t>
              </a:r>
            </a:p>
          </p:txBody>
        </p:sp>
        <p:sp>
          <p:nvSpPr>
            <p:cNvPr id="36874" name="Rectangle 5"/>
            <p:cNvSpPr>
              <a:spLocks noChangeArrowheads="1"/>
            </p:cNvSpPr>
            <p:nvPr/>
          </p:nvSpPr>
          <p:spPr bwMode="gray">
            <a:xfrm>
              <a:off x="2103503" y="2609851"/>
              <a:ext cx="3119119" cy="252413"/>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9129" y="4580192"/>
            <a:ext cx="4874193" cy="74489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9129" y="7257065"/>
            <a:ext cx="4922772" cy="744894"/>
          </a:xfrm>
          <a:prstGeom prst="rect">
            <a:avLst/>
          </a:prstGeom>
        </p:spPr>
      </p:pic>
    </p:spTree>
    <p:custDataLst>
      <p:tags r:id="rId1"/>
    </p:custDataLst>
    <p:extLst>
      <p:ext uri="{BB962C8B-B14F-4D97-AF65-F5344CB8AC3E}">
        <p14:creationId xmlns:p14="http://schemas.microsoft.com/office/powerpoint/2010/main" val="129888164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16">
            <a:extLst>
              <a:ext uri="{FF2B5EF4-FFF2-40B4-BE49-F238E27FC236}">
                <a16:creationId xmlns:a16="http://schemas.microsoft.com/office/drawing/2014/main" xmlns="" id="{8628C5F3-ADC8-43A4-89C4-04ED0ADE8011}"/>
              </a:ext>
            </a:extLst>
          </p:cNvPr>
          <p:cNvSpPr/>
          <p:nvPr/>
        </p:nvSpPr>
        <p:spPr bwMode="auto">
          <a:xfrm>
            <a:off x="634087" y="2479204"/>
            <a:ext cx="17030700" cy="6624736"/>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Course Roadmap</a:t>
            </a:r>
          </a:p>
        </p:txBody>
      </p:sp>
      <p:sp>
        <p:nvSpPr>
          <p:cNvPr id="21" name="Rounded Rectangle 20"/>
          <p:cNvSpPr/>
          <p:nvPr/>
        </p:nvSpPr>
        <p:spPr bwMode="auto">
          <a:xfrm>
            <a:off x="6969516" y="5890509"/>
            <a:ext cx="8570214"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22" name="Rounded Rectangle 21"/>
          <p:cNvSpPr/>
          <p:nvPr/>
        </p:nvSpPr>
        <p:spPr bwMode="auto">
          <a:xfrm>
            <a:off x="6969516" y="7427830"/>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27" name="TextBox 26"/>
          <p:cNvSpPr txBox="1"/>
          <p:nvPr/>
        </p:nvSpPr>
        <p:spPr>
          <a:xfrm>
            <a:off x="7934717" y="6144630"/>
            <a:ext cx="6124925"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fontAlgn="auto">
              <a:spcBef>
                <a:spcPts val="0"/>
              </a:spcBef>
              <a:spcAft>
                <a:spcPts val="0"/>
              </a:spcAft>
              <a:defRPr/>
            </a:pPr>
            <a:r>
              <a:rPr lang="en-US" sz="2100" b="1" dirty="0">
                <a:solidFill>
                  <a:schemeClr val="bg1"/>
                </a:solidFill>
                <a:latin typeface="+mn-lt"/>
                <a:cs typeface="Oracle Sans" panose="020B0503020204020204" pitchFamily="34" charset="0"/>
              </a:rPr>
              <a:t>Lesson 10: Managing Tables Using DML Statements</a:t>
            </a:r>
            <a:endParaRPr lang="en-US" sz="2100" b="1" dirty="0">
              <a:solidFill>
                <a:schemeClr val="bg1"/>
              </a:solidFill>
              <a:latin typeface="+mn-lt"/>
              <a:cs typeface="Courier New" pitchFamily="49" charset="0"/>
            </a:endParaRPr>
          </a:p>
        </p:txBody>
      </p:sp>
      <p:sp>
        <p:nvSpPr>
          <p:cNvPr id="28" name="TextBox 27"/>
          <p:cNvSpPr txBox="1"/>
          <p:nvPr/>
        </p:nvSpPr>
        <p:spPr>
          <a:xfrm>
            <a:off x="7934717" y="7681951"/>
            <a:ext cx="6124925"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mn-lt"/>
                <a:cs typeface="Oracle Sans" panose="020B0503020204020204" pitchFamily="34" charset="0"/>
              </a:rPr>
              <a:t>Lesson 11: Introduction to Data Definition Language</a:t>
            </a:r>
          </a:p>
        </p:txBody>
      </p:sp>
      <p:sp>
        <p:nvSpPr>
          <p:cNvPr id="30" name="Isosceles Triangle 29"/>
          <p:cNvSpPr>
            <a:spLocks noChangeAspect="1"/>
          </p:cNvSpPr>
          <p:nvPr/>
        </p:nvSpPr>
        <p:spPr bwMode="auto">
          <a:xfrm rot="5400000">
            <a:off x="7230916" y="6367065"/>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31" name="Isosceles Triangle 30"/>
          <p:cNvSpPr>
            <a:spLocks noChangeAspect="1"/>
          </p:cNvSpPr>
          <p:nvPr/>
        </p:nvSpPr>
        <p:spPr bwMode="auto">
          <a:xfrm rot="5400000">
            <a:off x="7230916" y="7904386"/>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grpSp>
        <p:nvGrpSpPr>
          <p:cNvPr id="33" name="Group 32"/>
          <p:cNvGrpSpPr/>
          <p:nvPr/>
        </p:nvGrpSpPr>
        <p:grpSpPr>
          <a:xfrm>
            <a:off x="15427719" y="6070747"/>
            <a:ext cx="2573265" cy="887534"/>
            <a:chOff x="9786179" y="1585747"/>
            <a:chExt cx="1715510" cy="591689"/>
          </a:xfrm>
        </p:grpSpPr>
        <p:sp>
          <p:nvSpPr>
            <p:cNvPr id="34" name="Freeform 33"/>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35" name="Freeform 34"/>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36" name="Isosceles Triangle 35"/>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7" name="TextBox 36"/>
            <p:cNvSpPr txBox="1"/>
            <p:nvPr/>
          </p:nvSpPr>
          <p:spPr>
            <a:xfrm>
              <a:off x="10098845" y="1727704"/>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100" b="1" dirty="0">
                  <a:solidFill>
                    <a:schemeClr val="bg1"/>
                  </a:solidFill>
                  <a:latin typeface="LavosHandy™"/>
                  <a:cs typeface="Oracle Sans" panose="020B0503020204020204" pitchFamily="34" charset="0"/>
                </a:rPr>
                <a:t>You are here!</a:t>
              </a:r>
            </a:p>
          </p:txBody>
        </p:sp>
      </p:grpSp>
      <p:sp>
        <p:nvSpPr>
          <p:cNvPr id="38" name="Rounded Rectangle 37"/>
          <p:cNvSpPr/>
          <p:nvPr/>
        </p:nvSpPr>
        <p:spPr bwMode="auto">
          <a:xfrm>
            <a:off x="4586132" y="4205557"/>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39" name="Rounded Rectangle 38"/>
          <p:cNvSpPr/>
          <p:nvPr/>
        </p:nvSpPr>
        <p:spPr bwMode="auto">
          <a:xfrm>
            <a:off x="4586132" y="2637361"/>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40" name="Rounded Rectangle 39"/>
          <p:cNvSpPr/>
          <p:nvPr/>
        </p:nvSpPr>
        <p:spPr bwMode="auto">
          <a:xfrm>
            <a:off x="4586132" y="5789935"/>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41" name="Rounded Rectangle 40"/>
          <p:cNvSpPr/>
          <p:nvPr/>
        </p:nvSpPr>
        <p:spPr bwMode="auto">
          <a:xfrm>
            <a:off x="4586132" y="7356851"/>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42" name="Rectangle 41"/>
          <p:cNvSpPr/>
          <p:nvPr/>
        </p:nvSpPr>
        <p:spPr bwMode="auto">
          <a:xfrm>
            <a:off x="777086" y="2209982"/>
            <a:ext cx="5017839" cy="7109981"/>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1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3" name="Freeform 42"/>
          <p:cNvSpPr/>
          <p:nvPr/>
        </p:nvSpPr>
        <p:spPr bwMode="auto">
          <a:xfrm>
            <a:off x="602747" y="2681849"/>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44" name="Freeform 43"/>
          <p:cNvSpPr/>
          <p:nvPr/>
        </p:nvSpPr>
        <p:spPr bwMode="auto">
          <a:xfrm>
            <a:off x="602747" y="4256567"/>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45" name="Freeform 44"/>
          <p:cNvSpPr/>
          <p:nvPr/>
        </p:nvSpPr>
        <p:spPr bwMode="auto">
          <a:xfrm>
            <a:off x="602747" y="5837734"/>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46" name="Freeform 45"/>
          <p:cNvSpPr/>
          <p:nvPr/>
        </p:nvSpPr>
        <p:spPr bwMode="auto">
          <a:xfrm>
            <a:off x="602747" y="7401391"/>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47" name="TextBox 46"/>
          <p:cNvSpPr txBox="1"/>
          <p:nvPr/>
        </p:nvSpPr>
        <p:spPr>
          <a:xfrm>
            <a:off x="1138971" y="3159902"/>
            <a:ext cx="3650951"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cs typeface="Oracle Sans" panose="020B0503020204020204" pitchFamily="34" charset="0"/>
              </a:rPr>
              <a:t>Lesson 1: Introduction</a:t>
            </a:r>
          </a:p>
        </p:txBody>
      </p:sp>
      <p:sp>
        <p:nvSpPr>
          <p:cNvPr id="48" name="TextBox 47"/>
          <p:cNvSpPr txBox="1"/>
          <p:nvPr/>
        </p:nvSpPr>
        <p:spPr>
          <a:xfrm>
            <a:off x="1138971" y="4573036"/>
            <a:ext cx="43991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cs typeface="Oracle Sans" panose="020B0503020204020204" pitchFamily="34" charset="0"/>
              </a:rPr>
              <a:t>Unit 1: Retrieving, Restricting, and Sorting Data</a:t>
            </a:r>
          </a:p>
        </p:txBody>
      </p:sp>
      <p:sp>
        <p:nvSpPr>
          <p:cNvPr id="49" name="TextBox 48"/>
          <p:cNvSpPr txBox="1"/>
          <p:nvPr/>
        </p:nvSpPr>
        <p:spPr>
          <a:xfrm>
            <a:off x="1138971" y="6159181"/>
            <a:ext cx="44753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cs typeface="Oracle Sans" panose="020B0503020204020204" pitchFamily="34" charset="0"/>
              </a:rPr>
              <a:t>Unit 2: Joins, Subqueries, and Set Operators</a:t>
            </a:r>
          </a:p>
        </p:txBody>
      </p:sp>
      <p:sp>
        <p:nvSpPr>
          <p:cNvPr id="50" name="TextBox 49"/>
          <p:cNvSpPr txBox="1"/>
          <p:nvPr/>
        </p:nvSpPr>
        <p:spPr>
          <a:xfrm>
            <a:off x="1138971" y="7879443"/>
            <a:ext cx="3319046"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mn-lt"/>
                <a:cs typeface="Oracle Sans" panose="020B0503020204020204" pitchFamily="34" charset="0"/>
              </a:rPr>
              <a:t>Unit 3: DML and DDL</a:t>
            </a:r>
          </a:p>
        </p:txBody>
      </p:sp>
    </p:spTree>
    <p:custDataLst>
      <p:tags r:id="rId1"/>
    </p:custDataLst>
    <p:extLst>
      <p:ext uri="{BB962C8B-B14F-4D97-AF65-F5344CB8AC3E}">
        <p14:creationId xmlns:p14="http://schemas.microsoft.com/office/powerpoint/2010/main" val="1583240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Updating Rows Based on Another Table</a:t>
            </a:r>
          </a:p>
        </p:txBody>
      </p:sp>
      <p:sp>
        <p:nvSpPr>
          <p:cNvPr id="40966" name="Rectangle 9"/>
          <p:cNvSpPr>
            <a:spLocks noGrp="1" noChangeArrowheads="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Use the subqueries in the </a:t>
            </a:r>
            <a:r>
              <a:rPr lang="en-US" altLang="en-US" dirty="0">
                <a:latin typeface="Courier New" panose="02070309020205020404" pitchFamily="49" charset="0"/>
                <a:cs typeface="Courier New" panose="02070309020205020404" pitchFamily="49" charset="0"/>
              </a:rPr>
              <a:t>UPDATE</a:t>
            </a:r>
            <a:r>
              <a:rPr lang="en-US" altLang="en-US" dirty="0">
                <a:latin typeface="+mn-lt"/>
                <a:cs typeface="Oracle Sans" panose="020B0503020204020204" pitchFamily="34" charset="0"/>
              </a:rPr>
              <a:t> statements to update row values in a table based on values from another table:</a:t>
            </a:r>
          </a:p>
        </p:txBody>
      </p:sp>
      <p:grpSp>
        <p:nvGrpSpPr>
          <p:cNvPr id="6" name="Group 5">
            <a:extLst>
              <a:ext uri="{FF2B5EF4-FFF2-40B4-BE49-F238E27FC236}">
                <a16:creationId xmlns:a16="http://schemas.microsoft.com/office/drawing/2014/main" xmlns="" id="{D07E30EA-F42B-48A3-812C-6149BF446B73}"/>
              </a:ext>
            </a:extLst>
          </p:cNvPr>
          <p:cNvGrpSpPr/>
          <p:nvPr/>
        </p:nvGrpSpPr>
        <p:grpSpPr>
          <a:xfrm>
            <a:off x="3095625" y="4063380"/>
            <a:ext cx="12096750" cy="4533584"/>
            <a:chOff x="3095625" y="4063380"/>
            <a:chExt cx="12096750" cy="4533584"/>
          </a:xfrm>
        </p:grpSpPr>
        <p:grpSp>
          <p:nvGrpSpPr>
            <p:cNvPr id="2" name="Group 1"/>
            <p:cNvGrpSpPr/>
            <p:nvPr/>
          </p:nvGrpSpPr>
          <p:grpSpPr>
            <a:xfrm>
              <a:off x="3095625" y="4063380"/>
              <a:ext cx="12096750" cy="3332471"/>
              <a:chOff x="2062162" y="2121754"/>
              <a:chExt cx="8064500" cy="2221647"/>
            </a:xfrm>
          </p:grpSpPr>
          <p:sp>
            <p:nvSpPr>
              <p:cNvPr id="9" name="Content Placeholder 2"/>
              <p:cNvSpPr txBox="1">
                <a:spLocks/>
              </p:cNvSpPr>
              <p:nvPr/>
            </p:nvSpPr>
            <p:spPr bwMode="gray">
              <a:xfrm>
                <a:off x="2062162" y="2121754"/>
                <a:ext cx="8064500" cy="222164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UPDATE  copy_emp</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SET     department_id  =  (SELECT department_id</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                           FROM employees</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                           WHERE employee_id = 100)</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WHERE   job_id         =  (SELECT job_id</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                           FROM employees</a:t>
                </a:r>
              </a:p>
              <a:p>
                <a:pPr>
                  <a:tabLst>
                    <a:tab pos="1800225" algn="l"/>
                  </a:tabLst>
                  <a:defRPr/>
                </a:pPr>
                <a:r>
                  <a:rPr lang="en-US" sz="2400" b="1" dirty="0">
                    <a:solidFill>
                      <a:schemeClr val="tx1">
                        <a:lumMod val="75000"/>
                      </a:schemeClr>
                    </a:solidFill>
                    <a:latin typeface="Courier New" pitchFamily="49" charset="0"/>
                    <a:cs typeface="Oracle Sans" panose="020B0503020204020204" pitchFamily="34" charset="0"/>
                  </a:rPr>
                  <a:t>                           WHERE employee_id = 200);</a:t>
                </a:r>
                <a:endParaRPr lang="en-US" sz="2400" b="1" dirty="0">
                  <a:solidFill>
                    <a:schemeClr val="tx1">
                      <a:lumMod val="75000"/>
                    </a:schemeClr>
                  </a:solidFill>
                  <a:effectLst>
                    <a:outerShdw blurRad="38100" dist="38100" dir="2700000" algn="tl">
                      <a:srgbClr val="000000"/>
                    </a:outerShdw>
                  </a:effectLst>
                  <a:latin typeface="Courier New" pitchFamily="49" charset="0"/>
                  <a:cs typeface="Oracle Sans" panose="020B0503020204020204" pitchFamily="34" charset="0"/>
                </a:endParaRPr>
              </a:p>
              <a:p>
                <a:pPr>
                  <a:tabLst>
                    <a:tab pos="1800225" algn="l"/>
                  </a:tabLst>
                  <a:defRPr/>
                </a:pPr>
                <a:endParaRPr lang="en-US" sz="2400" b="1" dirty="0">
                  <a:solidFill>
                    <a:schemeClr val="tx1">
                      <a:lumMod val="75000"/>
                    </a:schemeClr>
                  </a:solidFill>
                  <a:latin typeface="Courier New" pitchFamily="49" charset="0"/>
                  <a:cs typeface="Oracle Sans" panose="020B0503020204020204" pitchFamily="34" charset="0"/>
                </a:endParaRPr>
              </a:p>
            </p:txBody>
          </p:sp>
          <p:sp>
            <p:nvSpPr>
              <p:cNvPr id="40967" name="Rectangle 5"/>
              <p:cNvSpPr>
                <a:spLocks noChangeArrowheads="1"/>
              </p:cNvSpPr>
              <p:nvPr/>
            </p:nvSpPr>
            <p:spPr bwMode="gray">
              <a:xfrm>
                <a:off x="3148011" y="2328753"/>
                <a:ext cx="1040435" cy="232394"/>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0968" name="Rectangle 6"/>
              <p:cNvSpPr>
                <a:spLocks noChangeArrowheads="1"/>
              </p:cNvSpPr>
              <p:nvPr/>
            </p:nvSpPr>
            <p:spPr bwMode="gray">
              <a:xfrm>
                <a:off x="6188075" y="3051175"/>
                <a:ext cx="2365057" cy="232619"/>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40969" name="Rectangle 7"/>
              <p:cNvSpPr>
                <a:spLocks noChangeArrowheads="1"/>
              </p:cNvSpPr>
              <p:nvPr/>
            </p:nvSpPr>
            <p:spPr bwMode="gray">
              <a:xfrm>
                <a:off x="6188075" y="3776663"/>
                <a:ext cx="2365057" cy="243731"/>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625" y="7803491"/>
              <a:ext cx="4955160" cy="793473"/>
            </a:xfrm>
            <a:prstGeom prst="rect">
              <a:avLst/>
            </a:prstGeom>
          </p:spPr>
        </p:pic>
      </p:grpSp>
    </p:spTree>
    <p:custDataLst>
      <p:tags r:id="rId1"/>
    </p:custDataLst>
    <p:extLst>
      <p:ext uri="{BB962C8B-B14F-4D97-AF65-F5344CB8AC3E}">
        <p14:creationId xmlns:p14="http://schemas.microsoft.com/office/powerpoint/2010/main" val="61505483"/>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2689" y="2267712"/>
            <a:ext cx="13971951" cy="345185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n-lt"/>
                <a:cs typeface="Oracle Sans" panose="020B0503020204020204" pitchFamily="34" charset="0"/>
              </a:rPr>
              <a:t>In an </a:t>
            </a:r>
            <a:r>
              <a:rPr lang="en-US" dirty="0">
                <a:latin typeface="Courier New" panose="02070309020205020404" pitchFamily="49" charset="0"/>
                <a:cs typeface="Courier New" panose="02070309020205020404" pitchFamily="49" charset="0"/>
              </a:rPr>
              <a:t>UPDATE</a:t>
            </a:r>
            <a:r>
              <a:rPr lang="en-US" dirty="0">
                <a:latin typeface="+mn-lt"/>
                <a:cs typeface="Oracle Sans" panose="020B0503020204020204" pitchFamily="34" charset="0"/>
              </a:rPr>
              <a:t> statement, you can use a </a:t>
            </a:r>
            <a:r>
              <a:rPr lang="en-US" dirty="0" err="1">
                <a:latin typeface="+mn-lt"/>
                <a:cs typeface="Oracle Sans" panose="020B0503020204020204" pitchFamily="34" charset="0"/>
              </a:rPr>
              <a:t>subquery</a:t>
            </a:r>
            <a:r>
              <a:rPr lang="en-US" dirty="0">
                <a:latin typeface="+mn-lt"/>
                <a:cs typeface="Oracle Sans" panose="020B0503020204020204" pitchFamily="34" charset="0"/>
              </a:rPr>
              <a:t> for which of the following clauses?</a:t>
            </a:r>
          </a:p>
          <a:p>
            <a:pPr lvl="1"/>
            <a:r>
              <a:rPr lang="en-US" dirty="0">
                <a:latin typeface="+mn-lt"/>
                <a:cs typeface="Oracle Sans" panose="020B0503020204020204" pitchFamily="34" charset="0"/>
              </a:rPr>
              <a:t>The </a:t>
            </a:r>
            <a:r>
              <a:rPr lang="en-US" dirty="0">
                <a:latin typeface="Courier New" panose="02070309020205020404" pitchFamily="49" charset="0"/>
                <a:cs typeface="Courier New" panose="02070309020205020404" pitchFamily="49" charset="0"/>
              </a:rPr>
              <a:t>SET</a:t>
            </a:r>
            <a:r>
              <a:rPr lang="en-US" dirty="0">
                <a:latin typeface="+mn-lt"/>
                <a:cs typeface="Oracle Sans" panose="020B0503020204020204" pitchFamily="34" charset="0"/>
              </a:rPr>
              <a:t> clause only.</a:t>
            </a:r>
          </a:p>
          <a:p>
            <a:pPr lvl="1"/>
            <a:r>
              <a:rPr lang="en-US" dirty="0">
                <a:latin typeface="+mn-lt"/>
                <a:cs typeface="Oracle Sans" panose="020B0503020204020204" pitchFamily="34" charset="0"/>
              </a:rPr>
              <a:t>The </a:t>
            </a:r>
            <a:r>
              <a:rPr lang="en-US" dirty="0">
                <a:latin typeface="Courier New" panose="02070309020205020404" pitchFamily="49" charset="0"/>
                <a:cs typeface="Courier New" panose="02070309020205020404" pitchFamily="49" charset="0"/>
              </a:rPr>
              <a:t>WHERE</a:t>
            </a:r>
            <a:r>
              <a:rPr lang="en-US" dirty="0">
                <a:latin typeface="+mn-lt"/>
                <a:cs typeface="Oracle Sans" panose="020B0503020204020204" pitchFamily="34" charset="0"/>
              </a:rPr>
              <a:t> clause only.</a:t>
            </a:r>
          </a:p>
          <a:p>
            <a:pPr lvl="1"/>
            <a:r>
              <a:rPr lang="en-US" dirty="0">
                <a:latin typeface="+mn-lt"/>
                <a:cs typeface="Oracle Sans" panose="020B0503020204020204" pitchFamily="34" charset="0"/>
              </a:rPr>
              <a:t>Either the </a:t>
            </a:r>
            <a:r>
              <a:rPr lang="en-US" dirty="0">
                <a:latin typeface="Courier New" panose="02070309020205020404" pitchFamily="49" charset="0"/>
                <a:cs typeface="Courier New" panose="02070309020205020404" pitchFamily="49" charset="0"/>
              </a:rPr>
              <a:t>SET</a:t>
            </a:r>
            <a:r>
              <a:rPr lang="en-US" dirty="0">
                <a:latin typeface="+mn-lt"/>
                <a:cs typeface="Oracle Sans" panose="020B0503020204020204" pitchFamily="34" charset="0"/>
              </a:rPr>
              <a:t> clause or the </a:t>
            </a:r>
            <a:r>
              <a:rPr lang="en-US" dirty="0">
                <a:latin typeface="Courier New" panose="02070309020205020404" pitchFamily="49" charset="0"/>
                <a:cs typeface="Courier New" panose="02070309020205020404" pitchFamily="49" charset="0"/>
              </a:rPr>
              <a:t>WHERE</a:t>
            </a:r>
            <a:r>
              <a:rPr lang="en-US" dirty="0">
                <a:latin typeface="+mn-lt"/>
                <a:cs typeface="Oracle Sans" panose="020B0503020204020204" pitchFamily="34" charset="0"/>
              </a:rPr>
              <a:t> clause or both clauses.</a:t>
            </a:r>
          </a:p>
          <a:p>
            <a:pPr lvl="1"/>
            <a:r>
              <a:rPr lang="en-US" dirty="0">
                <a:latin typeface="+mn-lt"/>
                <a:cs typeface="Oracle Sans" panose="020B0503020204020204" pitchFamily="34" charset="0"/>
              </a:rPr>
              <a:t>Neither the </a:t>
            </a:r>
            <a:r>
              <a:rPr lang="en-US" dirty="0">
                <a:latin typeface="Courier New" panose="02070309020205020404" pitchFamily="49" charset="0"/>
                <a:cs typeface="Courier New" panose="02070309020205020404" pitchFamily="49" charset="0"/>
              </a:rPr>
              <a:t>SET</a:t>
            </a:r>
            <a:r>
              <a:rPr lang="en-US" dirty="0">
                <a:latin typeface="+mn-lt"/>
                <a:cs typeface="Oracle Sans" panose="020B0503020204020204" pitchFamily="34" charset="0"/>
              </a:rPr>
              <a:t> clause or the </a:t>
            </a:r>
            <a:r>
              <a:rPr lang="en-US" dirty="0">
                <a:latin typeface="Courier New" panose="02070309020205020404" pitchFamily="49" charset="0"/>
                <a:cs typeface="Courier New" panose="02070309020205020404" pitchFamily="49" charset="0"/>
              </a:rPr>
              <a:t>WHERE</a:t>
            </a:r>
            <a:r>
              <a:rPr lang="en-US" dirty="0">
                <a:latin typeface="+mn-lt"/>
                <a:cs typeface="Oracle Sans" panose="020B0503020204020204" pitchFamily="34" charset="0"/>
              </a:rPr>
              <a:t> clause.</a:t>
            </a:r>
          </a:p>
        </p:txBody>
      </p:sp>
      <p:sp>
        <p:nvSpPr>
          <p:cNvPr id="3" name="Title 2"/>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Quiz</a:t>
            </a:r>
          </a:p>
        </p:txBody>
      </p:sp>
    </p:spTree>
    <p:custDataLst>
      <p:tags r:id="rId1"/>
    </p:custDataLst>
    <p:extLst>
      <p:ext uri="{BB962C8B-B14F-4D97-AF65-F5344CB8AC3E}">
        <p14:creationId xmlns:p14="http://schemas.microsoft.com/office/powerpoint/2010/main" val="3764707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720637" y="6563950"/>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43010" name="Rectangle 10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43011" name="Rectangle 1029"/>
          <p:cNvSpPr>
            <a:spLocks noGrp="1" noChangeArrowheads="1"/>
          </p:cNvSpPr>
          <p:nvPr>
            <p:ph idx="1"/>
          </p:nvPr>
        </p:nvSpPr>
        <p:spPr>
          <a:xfrm>
            <a:off x="933451" y="2272710"/>
            <a:ext cx="16421100" cy="6309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Adding new rows in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INSERT</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Changing data in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UPDATE</a:t>
            </a:r>
            <a:r>
              <a:rPr lang="en-US" altLang="en-US" dirty="0">
                <a:solidFill>
                  <a:schemeClr val="tx1">
                    <a:lumMod val="50000"/>
                    <a:lumOff val="50000"/>
                  </a:schemeClr>
                </a:solidFill>
                <a:latin typeface="+mn-lt"/>
                <a:cs typeface="Oracle Sans" panose="020B0503020204020204" pitchFamily="34" charset="0"/>
              </a:rPr>
              <a:t> statement</a:t>
            </a:r>
          </a:p>
          <a:p>
            <a:pPr lvl="1"/>
            <a:r>
              <a:rPr lang="en-US" altLang="en-US" dirty="0">
                <a:latin typeface="+mn-lt"/>
                <a:cs typeface="Oracle Sans" panose="020B0503020204020204" pitchFamily="34" charset="0"/>
              </a:rPr>
              <a:t>Removing rows from a table:</a:t>
            </a:r>
          </a:p>
          <a:p>
            <a:pPr lvl="2"/>
            <a:r>
              <a:rPr lang="en-US" altLang="en-US" dirty="0">
                <a:latin typeface="Courier New" panose="02070309020205020404" pitchFamily="49" charset="0"/>
                <a:cs typeface="Courier New" panose="02070309020205020404" pitchFamily="49" charset="0"/>
              </a:rPr>
              <a:t>DELETE</a:t>
            </a:r>
            <a:r>
              <a:rPr lang="en-US" altLang="en-US" dirty="0">
                <a:latin typeface="+mn-lt"/>
                <a:cs typeface="Oracle Sans" panose="020B0503020204020204" pitchFamily="34" charset="0"/>
              </a:rPr>
              <a:t> statement</a:t>
            </a:r>
          </a:p>
          <a:p>
            <a:pPr lvl="2"/>
            <a:r>
              <a:rPr lang="en-US" altLang="en-US" dirty="0">
                <a:latin typeface="Courier New" panose="02070309020205020404" pitchFamily="49" charset="0"/>
                <a:cs typeface="Courier New" panose="02070309020205020404" pitchFamily="49" charset="0"/>
              </a:rPr>
              <a:t>TRUNCATE</a:t>
            </a:r>
            <a:r>
              <a:rPr lang="en-US" altLang="en-US" dirty="0">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Database transaction control using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COMMIT, ROLLBACK,</a:t>
            </a:r>
            <a:r>
              <a:rPr lang="en-US" altLang="en-US" dirty="0">
                <a:solidFill>
                  <a:schemeClr val="tx1">
                    <a:lumMod val="50000"/>
                    <a:lumOff val="50000"/>
                  </a:schemeClr>
                </a:solidFill>
                <a:latin typeface="+mn-lt"/>
                <a:cs typeface="Oracle Sans" panose="020B0503020204020204" pitchFamily="34" charset="0"/>
              </a:rPr>
              <a:t> and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SAVEPOINT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Read consistency</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Manual Data Locking</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FOR UPDATE</a:t>
            </a:r>
            <a:r>
              <a:rPr lang="en-US" altLang="en-US" dirty="0">
                <a:solidFill>
                  <a:schemeClr val="tx1">
                    <a:lumMod val="50000"/>
                    <a:lumOff val="50000"/>
                  </a:schemeClr>
                </a:solidFill>
                <a:latin typeface="+mn-lt"/>
                <a:cs typeface="Oracle Sans" panose="020B0503020204020204" pitchFamily="34" charset="0"/>
              </a:rPr>
              <a:t> clause in a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SELECT</a:t>
            </a:r>
            <a:r>
              <a:rPr lang="en-US" altLang="en-US" dirty="0">
                <a:solidFill>
                  <a:schemeClr val="tx1">
                    <a:lumMod val="50000"/>
                    <a:lumOff val="50000"/>
                  </a:schemeClr>
                </a:solidFill>
                <a:latin typeface="+mn-lt"/>
                <a:cs typeface="Oracle Sans" panose="020B0503020204020204" pitchFamily="34" charset="0"/>
              </a:rPr>
              <a:t> statement</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LOCK TABLE</a:t>
            </a:r>
            <a:r>
              <a:rPr lang="en-US" altLang="en-US" dirty="0">
                <a:solidFill>
                  <a:schemeClr val="tx1">
                    <a:lumMod val="50000"/>
                    <a:lumOff val="50000"/>
                  </a:schemeClr>
                </a:solidFill>
                <a:latin typeface="+mn-lt"/>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35588693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Removing a Row from a Table </a:t>
            </a:r>
          </a:p>
        </p:txBody>
      </p:sp>
      <p:grpSp>
        <p:nvGrpSpPr>
          <p:cNvPr id="3" name="Group 2">
            <a:extLst>
              <a:ext uri="{FF2B5EF4-FFF2-40B4-BE49-F238E27FC236}">
                <a16:creationId xmlns:a16="http://schemas.microsoft.com/office/drawing/2014/main" xmlns="" id="{02DA8E78-06C6-4517-ABC2-ECD0D71B5FCE}"/>
              </a:ext>
            </a:extLst>
          </p:cNvPr>
          <p:cNvGrpSpPr/>
          <p:nvPr/>
        </p:nvGrpSpPr>
        <p:grpSpPr>
          <a:xfrm>
            <a:off x="4761309" y="1790701"/>
            <a:ext cx="8765382" cy="7571773"/>
            <a:chOff x="4822031" y="1467054"/>
            <a:chExt cx="8765382" cy="7571773"/>
          </a:xfrm>
        </p:grpSpPr>
        <p:pic>
          <p:nvPicPr>
            <p:cNvPr id="45060" name="Picture 11" descr="C:\salome_official\projects\11gR2_SQL 1\screenshots\les9_20s_a.gif"/>
            <p:cNvPicPr>
              <a:picLocks noChangeAspect="1" noChangeArrowheads="1"/>
            </p:cNvPicPr>
            <p:nvPr/>
          </p:nvPicPr>
          <p:blipFill>
            <a:blip r:embed="rId4" cstate="print"/>
            <a:srcRect/>
            <a:stretch>
              <a:fillRect/>
            </a:stretch>
          </p:blipFill>
          <p:spPr bwMode="auto">
            <a:xfrm>
              <a:off x="5043488" y="2181226"/>
              <a:ext cx="8520113" cy="3069430"/>
            </a:xfrm>
            <a:prstGeom prst="rect">
              <a:avLst/>
            </a:prstGeom>
            <a:noFill/>
            <a:ln w="12700">
              <a:solidFill>
                <a:schemeClr val="tx1"/>
              </a:solidFill>
              <a:miter lim="800000"/>
              <a:headEnd/>
              <a:tailEnd/>
            </a:ln>
          </p:spPr>
        </p:pic>
        <p:sp>
          <p:nvSpPr>
            <p:cNvPr id="45061" name="Rectangle 2"/>
            <p:cNvSpPr>
              <a:spLocks noChangeArrowheads="1"/>
            </p:cNvSpPr>
            <p:nvPr/>
          </p:nvSpPr>
          <p:spPr bwMode="auto">
            <a:xfrm>
              <a:off x="4822031" y="5688639"/>
              <a:ext cx="8765382" cy="478338"/>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519113">
                <a:lnSpc>
                  <a:spcPct val="65000"/>
                </a:lnSpc>
                <a:spcBef>
                  <a:spcPct val="35000"/>
                </a:spcBef>
                <a:tabLst>
                  <a:tab pos="864395" algn="l"/>
                </a:tabLst>
              </a:pPr>
              <a:r>
                <a:rPr lang="en-US" altLang="en-US" sz="3000" dirty="0">
                  <a:solidFill>
                    <a:srgbClr val="000000"/>
                  </a:solidFill>
                  <a:latin typeface="+mn-lt"/>
                  <a:cs typeface="Oracle Sans" panose="020B0503020204020204" pitchFamily="34" charset="0"/>
                </a:rPr>
                <a:t>Delete a row from the </a:t>
              </a:r>
              <a:r>
                <a:rPr lang="en-US" altLang="en-US" sz="3000" dirty="0">
                  <a:solidFill>
                    <a:srgbClr val="000000"/>
                  </a:solidFill>
                  <a:latin typeface="Courier New" pitchFamily="49" charset="0"/>
                  <a:cs typeface="Oracle Sans" panose="020B0503020204020204" pitchFamily="34" charset="0"/>
                </a:rPr>
                <a:t>departments</a:t>
              </a:r>
              <a:r>
                <a:rPr lang="en-US" altLang="en-US" sz="3000" dirty="0">
                  <a:solidFill>
                    <a:srgbClr val="000000"/>
                  </a:solidFill>
                  <a:latin typeface="+mn-lt"/>
                  <a:cs typeface="Oracle Sans" panose="020B0503020204020204" pitchFamily="34" charset="0"/>
                </a:rPr>
                <a:t> table:</a:t>
              </a:r>
            </a:p>
          </p:txBody>
        </p:sp>
        <p:sp>
          <p:nvSpPr>
            <p:cNvPr id="45062" name="Rectangle 4"/>
            <p:cNvSpPr>
              <a:spLocks noChangeArrowheads="1"/>
            </p:cNvSpPr>
            <p:nvPr/>
          </p:nvSpPr>
          <p:spPr bwMode="auto">
            <a:xfrm>
              <a:off x="4822031" y="1467054"/>
              <a:ext cx="3188373" cy="647293"/>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300" dirty="0">
                  <a:solidFill>
                    <a:srgbClr val="000000"/>
                  </a:solidFill>
                  <a:latin typeface="Courier New" pitchFamily="49" charset="0"/>
                  <a:cs typeface="Oracle Sans" panose="020B0503020204020204" pitchFamily="34" charset="0"/>
                </a:rPr>
                <a:t>departments</a:t>
              </a:r>
              <a:r>
                <a:rPr lang="en-US" altLang="en-US" sz="3000" dirty="0">
                  <a:solidFill>
                    <a:srgbClr val="000000"/>
                  </a:solidFill>
                  <a:latin typeface="Oracle Sans" panose="020B0503020204020204" pitchFamily="34" charset="0"/>
                  <a:cs typeface="Oracle Sans" panose="020B0503020204020204" pitchFamily="34" charset="0"/>
                </a:rPr>
                <a:t> </a:t>
              </a:r>
            </a:p>
          </p:txBody>
        </p:sp>
        <p:sp>
          <p:nvSpPr>
            <p:cNvPr id="45063" name="Rectangle 7"/>
            <p:cNvSpPr>
              <a:spLocks noChangeArrowheads="1"/>
            </p:cNvSpPr>
            <p:nvPr/>
          </p:nvSpPr>
          <p:spPr bwMode="gray">
            <a:xfrm>
              <a:off x="5029199" y="4907756"/>
              <a:ext cx="8552689" cy="342900"/>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45064" name="Picture 12" descr="C:\salome_official\projects\11gR2_SQL 1\screenshots\les9_20s_b.gif"/>
            <p:cNvPicPr>
              <a:picLocks noChangeAspect="1" noChangeArrowheads="1"/>
            </p:cNvPicPr>
            <p:nvPr/>
          </p:nvPicPr>
          <p:blipFill>
            <a:blip r:embed="rId5" cstate="print"/>
            <a:srcRect/>
            <a:stretch>
              <a:fillRect/>
            </a:stretch>
          </p:blipFill>
          <p:spPr bwMode="auto">
            <a:xfrm>
              <a:off x="5043488" y="6295628"/>
              <a:ext cx="8520113" cy="2743199"/>
            </a:xfrm>
            <a:prstGeom prst="rect">
              <a:avLst/>
            </a:prstGeom>
            <a:noFill/>
            <a:ln w="12700">
              <a:solidFill>
                <a:schemeClr val="tx1"/>
              </a:solidFill>
              <a:miter lim="800000"/>
              <a:headEnd/>
              <a:tailEnd/>
            </a:ln>
          </p:spPr>
        </p:pic>
      </p:grpSp>
    </p:spTree>
    <p:custDataLst>
      <p:tags r:id="rId1"/>
    </p:custDataLst>
    <p:extLst>
      <p:ext uri="{BB962C8B-B14F-4D97-AF65-F5344CB8AC3E}">
        <p14:creationId xmlns:p14="http://schemas.microsoft.com/office/powerpoint/2010/main" val="2974057141"/>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DELETE</a:t>
            </a:r>
            <a:r>
              <a:rPr lang="en-US" altLang="en-US" dirty="0">
                <a:latin typeface="+mj-lt"/>
                <a:cs typeface="Oracle Sans" panose="020B0503020204020204" pitchFamily="34" charset="0"/>
              </a:rPr>
              <a:t> Statement</a:t>
            </a:r>
          </a:p>
        </p:txBody>
      </p:sp>
      <p:sp>
        <p:nvSpPr>
          <p:cNvPr id="47107" name="Rectangle 6"/>
          <p:cNvSpPr>
            <a:spLocks noGrp="1" noChangeArrowheads="1"/>
          </p:cNvSpPr>
          <p:nvPr>
            <p:ph idx="1"/>
          </p:nvPr>
        </p:nvSpPr>
        <p:spPr>
          <a:xfrm>
            <a:off x="933451" y="2272710"/>
            <a:ext cx="11738941"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You can remove existing rows from a table by using the </a:t>
            </a:r>
            <a:r>
              <a:rPr lang="en-US" altLang="en-US" dirty="0">
                <a:latin typeface="Courier New" panose="02070309020205020404" pitchFamily="49" charset="0"/>
                <a:cs typeface="Courier New" panose="02070309020205020404" pitchFamily="49" charset="0"/>
              </a:rPr>
              <a:t>DELETE</a:t>
            </a:r>
            <a:r>
              <a:rPr lang="en-US" altLang="en-US" dirty="0">
                <a:latin typeface="+mn-lt"/>
                <a:cs typeface="Oracle Sans" panose="020B0503020204020204" pitchFamily="34" charset="0"/>
              </a:rPr>
              <a:t> statement:</a:t>
            </a:r>
          </a:p>
        </p:txBody>
      </p:sp>
      <p:sp>
        <p:nvSpPr>
          <p:cNvPr id="5" name="Content Placeholder 2"/>
          <p:cNvSpPr txBox="1">
            <a:spLocks/>
          </p:cNvSpPr>
          <p:nvPr/>
        </p:nvSpPr>
        <p:spPr bwMode="gray">
          <a:xfrm>
            <a:off x="1151059" y="4206483"/>
            <a:ext cx="5643224"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DELETE [FROM]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table</a:t>
            </a: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condition</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6" name="Rectangle 5"/>
          <p:cNvSpPr/>
          <p:nvPr/>
        </p:nvSpPr>
        <p:spPr bwMode="auto">
          <a:xfrm rot="10800000" flipV="1">
            <a:off x="12312351" y="5154638"/>
            <a:ext cx="5975649" cy="3370698"/>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8" name="Round Diagonal Corner Rectangle 7"/>
          <p:cNvSpPr/>
          <p:nvPr/>
        </p:nvSpPr>
        <p:spPr bwMode="auto">
          <a:xfrm>
            <a:off x="13906685" y="5529843"/>
            <a:ext cx="3417302" cy="2620292"/>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43286" y="5763793"/>
            <a:ext cx="2220038" cy="2152389"/>
          </a:xfrm>
          <a:prstGeom prst="rect">
            <a:avLst/>
          </a:prstGeom>
        </p:spPr>
      </p:pic>
    </p:spTree>
    <p:custDataLst>
      <p:tags r:id="rId1"/>
    </p:custDataLst>
    <p:extLst>
      <p:ext uri="{BB962C8B-B14F-4D97-AF65-F5344CB8AC3E}">
        <p14:creationId xmlns:p14="http://schemas.microsoft.com/office/powerpoint/2010/main" val="3831746064"/>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Deleting Rows from a Table</a:t>
            </a:r>
          </a:p>
        </p:txBody>
      </p:sp>
      <p:sp>
        <p:nvSpPr>
          <p:cNvPr id="49161" name="Content Placeholder 2"/>
          <p:cNvSpPr>
            <a:spLocks noGrp="1"/>
          </p:cNvSpPr>
          <p:nvPr>
            <p:ph idx="1"/>
          </p:nvPr>
        </p:nvSpPr>
        <p:spPr>
          <a:xfrm>
            <a:off x="933451" y="2272710"/>
            <a:ext cx="16421100" cy="327275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Specific rows are deleted if you specify the </a:t>
            </a:r>
            <a:r>
              <a:rPr lang="en-US" altLang="en-US" dirty="0">
                <a:latin typeface="Courier New" panose="02070309020205020404" pitchFamily="49" charset="0"/>
                <a:cs typeface="Courier New" panose="02070309020205020404" pitchFamily="49" charset="0"/>
              </a:rPr>
              <a:t>WHERE</a:t>
            </a:r>
            <a:r>
              <a:rPr lang="en-US" altLang="en-US" dirty="0">
                <a:latin typeface="+mn-lt"/>
                <a:cs typeface="Oracle Sans" panose="020B0503020204020204" pitchFamily="34" charset="0"/>
              </a:rPr>
              <a:t> clause:</a:t>
            </a:r>
          </a:p>
          <a:p>
            <a:pPr lvl="1">
              <a:spcBef>
                <a:spcPts val="17000"/>
              </a:spcBef>
            </a:pPr>
            <a:r>
              <a:rPr lang="en-US" altLang="en-US" dirty="0">
                <a:latin typeface="+mn-lt"/>
                <a:cs typeface="Oracle Sans" panose="020B0503020204020204" pitchFamily="34" charset="0"/>
              </a:rPr>
              <a:t>All rows in the table are deleted if you omit the </a:t>
            </a:r>
            <a:r>
              <a:rPr lang="en-US" altLang="en-US" dirty="0">
                <a:latin typeface="Courier New" panose="02070309020205020404" pitchFamily="49" charset="0"/>
                <a:cs typeface="Courier New" panose="02070309020205020404" pitchFamily="49" charset="0"/>
              </a:rPr>
              <a:t>WHERE</a:t>
            </a:r>
            <a:r>
              <a:rPr lang="en-US" altLang="en-US" dirty="0">
                <a:latin typeface="+mn-lt"/>
                <a:cs typeface="Oracle Sans" panose="020B0503020204020204" pitchFamily="34" charset="0"/>
              </a:rPr>
              <a:t> clause:</a:t>
            </a:r>
          </a:p>
        </p:txBody>
      </p:sp>
      <p:grpSp>
        <p:nvGrpSpPr>
          <p:cNvPr id="6" name="Group 5">
            <a:extLst>
              <a:ext uri="{FF2B5EF4-FFF2-40B4-BE49-F238E27FC236}">
                <a16:creationId xmlns:a16="http://schemas.microsoft.com/office/drawing/2014/main" xmlns="" id="{CFB159D0-7693-486A-9EA2-3790D9E3B9C1}"/>
              </a:ext>
            </a:extLst>
          </p:cNvPr>
          <p:cNvGrpSpPr/>
          <p:nvPr/>
        </p:nvGrpSpPr>
        <p:grpSpPr>
          <a:xfrm>
            <a:off x="1595408" y="3015671"/>
            <a:ext cx="12096750" cy="4000037"/>
            <a:chOff x="1595408" y="3015671"/>
            <a:chExt cx="12096750" cy="4000037"/>
          </a:xfrm>
        </p:grpSpPr>
        <p:sp>
          <p:nvSpPr>
            <p:cNvPr id="10" name="Content Placeholder 2"/>
            <p:cNvSpPr txBox="1">
              <a:spLocks/>
            </p:cNvSpPr>
            <p:nvPr/>
          </p:nvSpPr>
          <p:spPr bwMode="gray">
            <a:xfrm>
              <a:off x="1595408" y="5821238"/>
              <a:ext cx="12096750"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DELETE FROM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copy_emp</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9" name="Content Placeholder 2"/>
            <p:cNvSpPr txBox="1">
              <a:spLocks/>
            </p:cNvSpPr>
            <p:nvPr/>
          </p:nvSpPr>
          <p:spPr bwMode="gray">
            <a:xfrm>
              <a:off x="1595408" y="3015671"/>
              <a:ext cx="12096750"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DELETE FROM departments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WHERE  department_name = 'Finance';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5408" y="4135388"/>
              <a:ext cx="2153712" cy="43722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5408" y="6562295"/>
              <a:ext cx="2169908" cy="453413"/>
            </a:xfrm>
            <a:prstGeom prst="rect">
              <a:avLst/>
            </a:prstGeom>
          </p:spPr>
        </p:pic>
      </p:grpSp>
    </p:spTree>
    <p:custDataLst>
      <p:tags r:id="rId1"/>
    </p:custDataLst>
    <p:extLst>
      <p:ext uri="{BB962C8B-B14F-4D97-AF65-F5344CB8AC3E}">
        <p14:creationId xmlns:p14="http://schemas.microsoft.com/office/powerpoint/2010/main" val="3477164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Deleting Rows Based on Another Table</a:t>
            </a:r>
          </a:p>
        </p:txBody>
      </p:sp>
      <p:sp>
        <p:nvSpPr>
          <p:cNvPr id="51206" name="Rectangle 7"/>
          <p:cNvSpPr>
            <a:spLocks noGrp="1" noChangeArrowheads="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Use the subqueries in the </a:t>
            </a:r>
            <a:r>
              <a:rPr lang="en-US" altLang="en-US" dirty="0">
                <a:latin typeface="Courier New" panose="02070309020205020404" pitchFamily="49" charset="0"/>
                <a:cs typeface="Courier New" panose="02070309020205020404" pitchFamily="49" charset="0"/>
              </a:rPr>
              <a:t>DELETE</a:t>
            </a:r>
            <a:r>
              <a:rPr lang="en-US" altLang="en-US" dirty="0">
                <a:latin typeface="+mn-lt"/>
                <a:cs typeface="Oracle Sans" panose="020B0503020204020204" pitchFamily="34" charset="0"/>
              </a:rPr>
              <a:t> statements to remove rows from a table based on values from another table:</a:t>
            </a:r>
          </a:p>
        </p:txBody>
      </p:sp>
      <p:grpSp>
        <p:nvGrpSpPr>
          <p:cNvPr id="6" name="Group 5">
            <a:extLst>
              <a:ext uri="{FF2B5EF4-FFF2-40B4-BE49-F238E27FC236}">
                <a16:creationId xmlns:a16="http://schemas.microsoft.com/office/drawing/2014/main" xmlns="" id="{E5E00F52-1B7F-4E02-8265-E36C47A140A8}"/>
              </a:ext>
            </a:extLst>
          </p:cNvPr>
          <p:cNvGrpSpPr/>
          <p:nvPr/>
        </p:nvGrpSpPr>
        <p:grpSpPr>
          <a:xfrm>
            <a:off x="3095625" y="3851173"/>
            <a:ext cx="12096750" cy="3184629"/>
            <a:chOff x="3095625" y="3851173"/>
            <a:chExt cx="12096750" cy="3184629"/>
          </a:xfrm>
        </p:grpSpPr>
        <p:grpSp>
          <p:nvGrpSpPr>
            <p:cNvPr id="2" name="Group 1"/>
            <p:cNvGrpSpPr/>
            <p:nvPr/>
          </p:nvGrpSpPr>
          <p:grpSpPr>
            <a:xfrm>
              <a:off x="3095625" y="3851173"/>
              <a:ext cx="12096750" cy="2536656"/>
              <a:chOff x="2062162" y="2286000"/>
              <a:chExt cx="8064500" cy="1691104"/>
            </a:xfrm>
          </p:grpSpPr>
          <p:sp>
            <p:nvSpPr>
              <p:cNvPr id="7" name="Content Placeholder 2"/>
              <p:cNvSpPr txBox="1">
                <a:spLocks/>
              </p:cNvSpPr>
              <p:nvPr/>
            </p:nvSpPr>
            <p:spPr bwMode="gray">
              <a:xfrm>
                <a:off x="2062162" y="2286000"/>
                <a:ext cx="8064500" cy="169110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DELETE 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department_id IN</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(SELECT department_id</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FROM   departments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WHERE  department_name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LIKE '%Public%');</a:t>
                </a:r>
              </a:p>
            </p:txBody>
          </p:sp>
          <p:sp>
            <p:nvSpPr>
              <p:cNvPr id="51207" name="Rectangle 5"/>
              <p:cNvSpPr>
                <a:spLocks noChangeArrowheads="1"/>
              </p:cNvSpPr>
              <p:nvPr/>
            </p:nvSpPr>
            <p:spPr bwMode="gray">
              <a:xfrm>
                <a:off x="4131500" y="2947356"/>
                <a:ext cx="3060193" cy="938844"/>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5625" y="6598582"/>
              <a:ext cx="2153712" cy="437220"/>
            </a:xfrm>
            <a:prstGeom prst="rect">
              <a:avLst/>
            </a:prstGeom>
          </p:spPr>
        </p:pic>
      </p:grpSp>
    </p:spTree>
    <p:custDataLst>
      <p:tags r:id="rId1"/>
    </p:custDataLst>
    <p:extLst>
      <p:ext uri="{BB962C8B-B14F-4D97-AF65-F5344CB8AC3E}">
        <p14:creationId xmlns:p14="http://schemas.microsoft.com/office/powerpoint/2010/main" val="1872396566"/>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TRUNCATE</a:t>
            </a:r>
            <a:r>
              <a:rPr lang="en-US" altLang="en-US" dirty="0">
                <a:latin typeface="+mj-lt"/>
                <a:cs typeface="Oracle Sans" panose="020B0503020204020204" pitchFamily="34" charset="0"/>
              </a:rPr>
              <a:t> Statement</a:t>
            </a:r>
          </a:p>
        </p:txBody>
      </p:sp>
      <p:sp>
        <p:nvSpPr>
          <p:cNvPr id="53251" name="Rectangle 7"/>
          <p:cNvSpPr>
            <a:spLocks noGrp="1" noChangeArrowheads="1"/>
          </p:cNvSpPr>
          <p:nvPr>
            <p:ph idx="1"/>
          </p:nvPr>
        </p:nvSpPr>
        <p:spPr>
          <a:xfrm>
            <a:off x="933451" y="2272710"/>
            <a:ext cx="16421100" cy="428533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Removes all rows from a table, leaving the table empty and the table structure intact</a:t>
            </a:r>
          </a:p>
          <a:p>
            <a:pPr lvl="1"/>
            <a:r>
              <a:rPr lang="en-US" altLang="en-US" dirty="0">
                <a:latin typeface="+mn-lt"/>
                <a:cs typeface="Oracle Sans" panose="020B0503020204020204" pitchFamily="34" charset="0"/>
              </a:rPr>
              <a:t>Is a data definition language (DDL) statement rather than a DML statement; cannot be undone</a:t>
            </a:r>
          </a:p>
          <a:p>
            <a:pPr lvl="1"/>
            <a:r>
              <a:rPr lang="en-US" altLang="en-US" dirty="0">
                <a:latin typeface="+mn-lt"/>
                <a:cs typeface="Oracle Sans" panose="020B0503020204020204" pitchFamily="34" charset="0"/>
              </a:rPr>
              <a:t>Syntax:</a:t>
            </a:r>
          </a:p>
          <a:p>
            <a:pPr lvl="1">
              <a:spcBef>
                <a:spcPts val="8000"/>
              </a:spcBef>
            </a:pPr>
            <a:r>
              <a:rPr lang="en-US" altLang="en-US" dirty="0">
                <a:latin typeface="+mn-lt"/>
                <a:cs typeface="Oracle Sans" panose="020B0503020204020204" pitchFamily="34" charset="0"/>
              </a:rPr>
              <a:t>Example:</a:t>
            </a:r>
          </a:p>
          <a:p>
            <a:pPr lvl="1"/>
            <a:endParaRPr lang="en-US" altLang="en-US" dirty="0">
              <a:latin typeface="+mn-lt"/>
              <a:cs typeface="Oracle Sans" panose="020B0503020204020204" pitchFamily="34" charset="0"/>
            </a:endParaRPr>
          </a:p>
        </p:txBody>
      </p:sp>
      <p:sp>
        <p:nvSpPr>
          <p:cNvPr id="6" name="Content Placeholder 2"/>
          <p:cNvSpPr txBox="1">
            <a:spLocks/>
          </p:cNvSpPr>
          <p:nvPr/>
        </p:nvSpPr>
        <p:spPr bwMode="gray">
          <a:xfrm>
            <a:off x="1600200" y="4668386"/>
            <a:ext cx="12096750"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TRUNCATE TABLE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table_name</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7" name="Content Placeholder 2"/>
          <p:cNvSpPr txBox="1">
            <a:spLocks/>
          </p:cNvSpPr>
          <p:nvPr/>
        </p:nvSpPr>
        <p:spPr bwMode="gray">
          <a:xfrm>
            <a:off x="1600200" y="6223620"/>
            <a:ext cx="12096750"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TRUNCATE TABLE copy_emp;</a:t>
            </a:r>
          </a:p>
        </p:txBody>
      </p:sp>
    </p:spTree>
    <p:custDataLst>
      <p:tags r:id="rId1"/>
    </p:custDataLst>
    <p:extLst>
      <p:ext uri="{BB962C8B-B14F-4D97-AF65-F5344CB8AC3E}">
        <p14:creationId xmlns:p14="http://schemas.microsoft.com/office/powerpoint/2010/main" val="2820309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720637" y="6563950"/>
            <a:ext cx="5567363" cy="2500313"/>
            <a:chOff x="5410200" y="4297363"/>
            <a:chExt cx="3711575" cy="1666875"/>
          </a:xfrm>
        </p:grpSpPr>
        <p:sp>
          <p:nvSpPr>
            <p:cNvPr id="6" name="Rectangle 5"/>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4" name="Rectangle 1028"/>
          <p:cNvSpPr txBox="1">
            <a:spLocks noChangeArrowheads="1"/>
          </p:cNvSpPr>
          <p:nvPr/>
        </p:nvSpPr>
        <p:spPr bwMode="auto">
          <a:xfrm>
            <a:off x="3200400" y="659607"/>
            <a:ext cx="11877675" cy="1314450"/>
          </a:xfrm>
          <a:prstGeom prst="rect">
            <a:avLst/>
          </a:prstGeom>
          <a:noFill/>
          <a:ln w="9525">
            <a:noFill/>
            <a:miter lim="800000"/>
            <a:headEnd/>
            <a:tailEnd/>
          </a:ln>
        </p:spPr>
        <p:txBody>
          <a:bodyPr lIns="19050" tIns="19050" rIns="19050" bIns="1905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buClr>
                <a:srgbClr val="000000"/>
              </a:buClr>
              <a:defRPr/>
            </a:pPr>
            <a:endParaRPr lang="en-US" sz="3900" b="1" kern="0" dirty="0">
              <a:latin typeface="+mj-lt"/>
              <a:ea typeface="+mj-ea"/>
              <a:cs typeface="Oracle Sans" panose="020B0503020204020204" pitchFamily="34" charset="0"/>
            </a:endParaRPr>
          </a:p>
        </p:txBody>
      </p:sp>
      <p:sp>
        <p:nvSpPr>
          <p:cNvPr id="55299" name="Title 7"/>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55300" name="Content Placeholder 6"/>
          <p:cNvSpPr>
            <a:spLocks noGrp="1"/>
          </p:cNvSpPr>
          <p:nvPr>
            <p:ph idx="1"/>
          </p:nvPr>
        </p:nvSpPr>
        <p:spPr>
          <a:xfrm>
            <a:off x="933451" y="2272710"/>
            <a:ext cx="16421100" cy="6309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Adding new rows in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INSERT</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Changing data in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UPDATE</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Removing rows from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DELETE</a:t>
            </a:r>
            <a:r>
              <a:rPr lang="en-US" altLang="en-US" dirty="0">
                <a:solidFill>
                  <a:schemeClr val="tx1">
                    <a:lumMod val="50000"/>
                    <a:lumOff val="50000"/>
                  </a:schemeClr>
                </a:solidFill>
                <a:latin typeface="+mn-lt"/>
                <a:cs typeface="Oracle Sans" panose="020B0503020204020204" pitchFamily="34" charset="0"/>
              </a:rPr>
              <a:t> statement</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TRUNCATE</a:t>
            </a:r>
            <a:r>
              <a:rPr lang="en-US" altLang="en-US" dirty="0">
                <a:solidFill>
                  <a:schemeClr val="tx1">
                    <a:lumMod val="50000"/>
                    <a:lumOff val="50000"/>
                  </a:schemeClr>
                </a:solidFill>
                <a:latin typeface="+mn-lt"/>
                <a:cs typeface="Oracle Sans" panose="020B0503020204020204" pitchFamily="34" charset="0"/>
              </a:rPr>
              <a:t> statement</a:t>
            </a:r>
          </a:p>
          <a:p>
            <a:pPr lvl="1"/>
            <a:r>
              <a:rPr lang="en-US" altLang="en-US" dirty="0">
                <a:latin typeface="+mn-lt"/>
                <a:cs typeface="Oracle Sans" panose="020B0503020204020204" pitchFamily="34" charset="0"/>
              </a:rPr>
              <a:t>Database transaction control using </a:t>
            </a:r>
            <a:r>
              <a:rPr lang="en-US" altLang="en-US" dirty="0">
                <a:latin typeface="Courier New" panose="02070309020205020404" pitchFamily="49" charset="0"/>
                <a:cs typeface="Courier New" panose="02070309020205020404" pitchFamily="49" charset="0"/>
              </a:rPr>
              <a:t>COMMIT, ROLLBACK,</a:t>
            </a:r>
            <a:r>
              <a:rPr lang="en-US" altLang="en-US" dirty="0">
                <a:latin typeface="+mn-lt"/>
                <a:cs typeface="Oracle Sans" panose="020B0503020204020204" pitchFamily="34" charset="0"/>
              </a:rPr>
              <a:t> and </a:t>
            </a:r>
            <a:r>
              <a:rPr lang="en-US" altLang="en-US" dirty="0">
                <a:latin typeface="Courier New" panose="02070309020205020404" pitchFamily="49" charset="0"/>
                <a:cs typeface="Courier New" panose="02070309020205020404" pitchFamily="49" charset="0"/>
              </a:rPr>
              <a:t>SAVEPOINT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Read consistency</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Manual Data Locking</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FOR UPDATE</a:t>
            </a:r>
            <a:r>
              <a:rPr lang="en-US" altLang="en-US" dirty="0">
                <a:solidFill>
                  <a:schemeClr val="tx1">
                    <a:lumMod val="50000"/>
                    <a:lumOff val="50000"/>
                  </a:schemeClr>
                </a:solidFill>
                <a:latin typeface="+mn-lt"/>
                <a:cs typeface="Oracle Sans" panose="020B0503020204020204" pitchFamily="34" charset="0"/>
              </a:rPr>
              <a:t> clause in a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SELECT</a:t>
            </a:r>
            <a:r>
              <a:rPr lang="en-US" altLang="en-US" dirty="0">
                <a:solidFill>
                  <a:schemeClr val="tx1">
                    <a:lumMod val="50000"/>
                    <a:lumOff val="50000"/>
                  </a:schemeClr>
                </a:solidFill>
                <a:latin typeface="+mn-lt"/>
                <a:cs typeface="Oracle Sans" panose="020B0503020204020204" pitchFamily="34" charset="0"/>
              </a:rPr>
              <a:t> statement</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LOCK TABLE</a:t>
            </a:r>
            <a:r>
              <a:rPr lang="en-US" altLang="en-US" dirty="0">
                <a:solidFill>
                  <a:schemeClr val="tx1">
                    <a:lumMod val="50000"/>
                    <a:lumOff val="50000"/>
                  </a:schemeClr>
                </a:solidFill>
                <a:latin typeface="+mn-lt"/>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324998581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Multiple-statement Transactions</a:t>
            </a:r>
            <a:endParaRPr lang="en-US" altLang="en-US" dirty="0">
              <a:latin typeface="+mj-lt"/>
              <a:cs typeface="Oracle Sans" panose="020B0503020204020204" pitchFamily="34" charset="0"/>
            </a:endParaRPr>
          </a:p>
        </p:txBody>
      </p:sp>
      <p:sp>
        <p:nvSpPr>
          <p:cNvPr id="57347" name="Rectangle 5"/>
          <p:cNvSpPr>
            <a:spLocks noGrp="1" noChangeArrowheads="1"/>
          </p:cNvSpPr>
          <p:nvPr>
            <p:ph idx="1"/>
          </p:nvPr>
        </p:nvSpPr>
        <p:spPr>
          <a:xfrm>
            <a:off x="933451" y="2272710"/>
            <a:ext cx="14157437" cy="414279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A collection of statements that are treated as a single unit.</a:t>
            </a:r>
          </a:p>
          <a:p>
            <a:pPr lvl="2"/>
            <a:r>
              <a:rPr lang="en-US" altLang="en-US" dirty="0">
                <a:latin typeface="+mn-lt"/>
                <a:cs typeface="Oracle Sans" panose="020B0503020204020204" pitchFamily="34" charset="0"/>
              </a:rPr>
              <a:t>Groups multiple statements</a:t>
            </a:r>
          </a:p>
          <a:p>
            <a:pPr lvl="2"/>
            <a:r>
              <a:rPr lang="en-US" altLang="en-US" dirty="0">
                <a:latin typeface="+mn-lt"/>
                <a:cs typeface="Oracle Sans" panose="020B0503020204020204" pitchFamily="34" charset="0"/>
              </a:rPr>
              <a:t>Is useful when multiple clients can access data from the same table at the same time</a:t>
            </a:r>
          </a:p>
          <a:p>
            <a:pPr lvl="2"/>
            <a:r>
              <a:rPr lang="en-US" altLang="en-US" dirty="0">
                <a:latin typeface="+mn-lt"/>
                <a:cs typeface="Oracle Sans" panose="020B0503020204020204" pitchFamily="34" charset="0"/>
              </a:rPr>
              <a:t>Is important when statements affect the same or related data</a:t>
            </a:r>
          </a:p>
          <a:p>
            <a:pPr lvl="1"/>
            <a:r>
              <a:rPr lang="en-US" altLang="en-US" dirty="0">
                <a:latin typeface="+mn-lt"/>
                <a:cs typeface="Oracle Sans" panose="020B0503020204020204" pitchFamily="34" charset="0"/>
              </a:rPr>
              <a:t>All or none of the steps succeed.</a:t>
            </a:r>
          </a:p>
          <a:p>
            <a:pPr lvl="2"/>
            <a:r>
              <a:rPr lang="en-US" altLang="en-US" dirty="0">
                <a:latin typeface="+mn-lt"/>
                <a:cs typeface="Oracle Sans" panose="020B0503020204020204" pitchFamily="34" charset="0"/>
              </a:rPr>
              <a:t>Execute if all steps are successful.</a:t>
            </a:r>
          </a:p>
          <a:p>
            <a:pPr lvl="2"/>
            <a:r>
              <a:rPr lang="en-US" altLang="en-US" dirty="0">
                <a:latin typeface="+mn-lt"/>
                <a:cs typeface="Oracle Sans" panose="020B0503020204020204" pitchFamily="34" charset="0"/>
              </a:rPr>
              <a:t>Cancel if any steps cause errors or do not complete.</a:t>
            </a:r>
          </a:p>
        </p:txBody>
      </p:sp>
      <p:sp>
        <p:nvSpPr>
          <p:cNvPr id="12" name="Rectangle 11"/>
          <p:cNvSpPr/>
          <p:nvPr/>
        </p:nvSpPr>
        <p:spPr bwMode="auto">
          <a:xfrm flipH="1">
            <a:off x="12456368" y="6295628"/>
            <a:ext cx="5838448" cy="183515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13" name="Group 12"/>
          <p:cNvGrpSpPr/>
          <p:nvPr/>
        </p:nvGrpSpPr>
        <p:grpSpPr>
          <a:xfrm>
            <a:off x="13885898" y="5799652"/>
            <a:ext cx="3418178" cy="2817987"/>
            <a:chOff x="9113645" y="3962400"/>
            <a:chExt cx="2278785" cy="1954858"/>
          </a:xfrm>
        </p:grpSpPr>
        <p:sp>
          <p:nvSpPr>
            <p:cNvPr id="14" name="Round Diagonal Corner Rectangle 13"/>
            <p:cNvSpPr/>
            <p:nvPr/>
          </p:nvSpPr>
          <p:spPr bwMode="auto">
            <a:xfrm>
              <a:off x="9113645" y="3962400"/>
              <a:ext cx="2278785" cy="1954858"/>
            </a:xfrm>
            <a:prstGeom prst="round2DiagRect">
              <a:avLst/>
            </a:prstGeom>
            <a:solidFill>
              <a:schemeClr val="bg1"/>
            </a:solidFill>
            <a:ln w="57150" cap="flat" cmpd="sng" algn="ctr">
              <a:solidFill>
                <a:srgbClr val="DDE4E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5" name="Round Diagonal Corner Rectangle 14"/>
            <p:cNvSpPr/>
            <p:nvPr/>
          </p:nvSpPr>
          <p:spPr bwMode="auto">
            <a:xfrm>
              <a:off x="9181114" y="4037078"/>
              <a:ext cx="2143846" cy="1805503"/>
            </a:xfrm>
            <a:prstGeom prst="round2DiagRect">
              <a:avLst/>
            </a:prstGeom>
            <a:solidFill>
              <a:schemeClr val="bg1"/>
            </a:solidFill>
            <a:ln w="57150" cap="flat" cmpd="sng" algn="ctr">
              <a:noFill/>
              <a:prstDash val="solid"/>
              <a:round/>
              <a:headEnd type="none" w="sm" len="sm"/>
              <a:tailEnd type="none" w="sm" len="sm"/>
            </a:ln>
            <a:effectLst>
              <a:innerShdw blurRad="114300">
                <a:schemeClr val="accent1">
                  <a:lumMod val="20000"/>
                  <a:lumOff val="80000"/>
                </a:scheme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pic>
        <p:nvPicPr>
          <p:cNvPr id="18" name="Picture 17"/>
          <p:cNvPicPr>
            <a:picLocks noChangeAspect="1"/>
          </p:cNvPicPr>
          <p:nvPr/>
        </p:nvPicPr>
        <p:blipFill>
          <a:blip r:embed="rId4" cstate="print">
            <a:duotone>
              <a:prstClr val="black"/>
              <a:schemeClr val="accent1">
                <a:lumMod val="60000"/>
                <a:lumOff val="40000"/>
                <a:tint val="45000"/>
                <a:satMod val="400000"/>
              </a:schemeClr>
            </a:duotone>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5405141" y="6594672"/>
            <a:ext cx="1983045" cy="1983045"/>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157648" y="6198261"/>
            <a:ext cx="1732026" cy="2214363"/>
          </a:xfrm>
          <a:prstGeom prst="rect">
            <a:avLst/>
          </a:prstGeom>
        </p:spPr>
      </p:pic>
    </p:spTree>
    <p:custDataLst>
      <p:tags r:id="rId1"/>
    </p:custDataLst>
    <p:extLst>
      <p:ext uri="{BB962C8B-B14F-4D97-AF65-F5344CB8AC3E}">
        <p14:creationId xmlns:p14="http://schemas.microsoft.com/office/powerpoint/2010/main" val="366293269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Objectives</a:t>
            </a:r>
          </a:p>
        </p:txBody>
      </p:sp>
      <p:sp>
        <p:nvSpPr>
          <p:cNvPr id="8195" name="Content Placeholder 2"/>
          <p:cNvSpPr>
            <a:spLocks noGrp="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After completing this lesson, you should be able to do the following:</a:t>
            </a:r>
          </a:p>
          <a:p>
            <a:pPr lvl="1"/>
            <a:r>
              <a:rPr lang="en-US" altLang="en-US" dirty="0">
                <a:latin typeface="+mn-lt"/>
                <a:cs typeface="Oracle Sans" panose="020B0503020204020204" pitchFamily="34" charset="0"/>
              </a:rPr>
              <a:t>Describe each data manipulation language (DML) statement</a:t>
            </a:r>
          </a:p>
          <a:p>
            <a:pPr lvl="1"/>
            <a:r>
              <a:rPr lang="en-US" altLang="en-US" dirty="0">
                <a:latin typeface="+mn-lt"/>
                <a:cs typeface="Oracle Sans" panose="020B0503020204020204" pitchFamily="34" charset="0"/>
              </a:rPr>
              <a:t>Control transactions</a:t>
            </a:r>
          </a:p>
        </p:txBody>
      </p:sp>
    </p:spTree>
    <p:custDataLst>
      <p:tags r:id="rId1"/>
    </p:custDataLst>
    <p:extLst>
      <p:ext uri="{BB962C8B-B14F-4D97-AF65-F5344CB8AC3E}">
        <p14:creationId xmlns:p14="http://schemas.microsoft.com/office/powerpoint/2010/main" val="425414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Transaction Diagram</a:t>
            </a:r>
            <a:endParaRPr lang="en-US" dirty="0">
              <a:latin typeface="+mj-lt"/>
              <a:cs typeface="Oracle Sans" panose="020B0503020204020204" pitchFamily="34" charset="0"/>
            </a:endParaRPr>
          </a:p>
        </p:txBody>
      </p:sp>
      <p:sp>
        <p:nvSpPr>
          <p:cNvPr id="3" name="Content Placeholder 2"/>
          <p:cNvSpPr>
            <a:spLocks noGrp="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Example of a banking </a:t>
            </a:r>
            <a:br>
              <a:rPr lang="en-US" altLang="en-US" dirty="0">
                <a:latin typeface="+mn-lt"/>
                <a:cs typeface="Oracle Sans" panose="020B0503020204020204" pitchFamily="34" charset="0"/>
              </a:rPr>
            </a:br>
            <a:r>
              <a:rPr lang="en-US" altLang="en-US" dirty="0">
                <a:latin typeface="+mn-lt"/>
                <a:cs typeface="Oracle Sans" panose="020B0503020204020204" pitchFamily="34" charset="0"/>
              </a:rPr>
              <a:t>transaction:</a:t>
            </a:r>
          </a:p>
        </p:txBody>
      </p:sp>
      <p:cxnSp>
        <p:nvCxnSpPr>
          <p:cNvPr id="5" name="Straight Arrow Connector 38"/>
          <p:cNvCxnSpPr>
            <a:cxnSpLocks noChangeShapeType="1"/>
          </p:cNvCxnSpPr>
          <p:nvPr/>
        </p:nvCxnSpPr>
        <p:spPr bwMode="auto">
          <a:xfrm>
            <a:off x="11392248" y="5886450"/>
            <a:ext cx="1028606" cy="2382"/>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 name="Straight Arrow Connector 33"/>
          <p:cNvCxnSpPr>
            <a:cxnSpLocks noChangeShapeType="1"/>
          </p:cNvCxnSpPr>
          <p:nvPr/>
        </p:nvCxnSpPr>
        <p:spPr bwMode="auto">
          <a:xfrm>
            <a:off x="11401772" y="3886200"/>
            <a:ext cx="1028606" cy="2382"/>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 name="Straight Arrow Connector 28"/>
          <p:cNvCxnSpPr>
            <a:cxnSpLocks noChangeShapeType="1"/>
          </p:cNvCxnSpPr>
          <p:nvPr/>
        </p:nvCxnSpPr>
        <p:spPr bwMode="auto">
          <a:xfrm rot="5400000">
            <a:off x="9795735" y="6837759"/>
            <a:ext cx="685800" cy="238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 name="Straight Arrow Connector 31"/>
          <p:cNvCxnSpPr>
            <a:cxnSpLocks noChangeShapeType="1"/>
          </p:cNvCxnSpPr>
          <p:nvPr/>
        </p:nvCxnSpPr>
        <p:spPr bwMode="auto">
          <a:xfrm rot="5400000">
            <a:off x="9795735" y="8209359"/>
            <a:ext cx="685800" cy="238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 name="Straight Arrow Connector 22"/>
          <p:cNvCxnSpPr>
            <a:cxnSpLocks noChangeShapeType="1"/>
          </p:cNvCxnSpPr>
          <p:nvPr/>
        </p:nvCxnSpPr>
        <p:spPr bwMode="auto">
          <a:xfrm rot="5400000">
            <a:off x="9795735" y="4799409"/>
            <a:ext cx="685800" cy="238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0" name="Straight Arrow Connector 21"/>
          <p:cNvCxnSpPr>
            <a:cxnSpLocks noChangeShapeType="1"/>
          </p:cNvCxnSpPr>
          <p:nvPr/>
        </p:nvCxnSpPr>
        <p:spPr bwMode="auto">
          <a:xfrm rot="5400000">
            <a:off x="9795735" y="2799159"/>
            <a:ext cx="685800" cy="238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11" name="Rounded Rectangle 10"/>
          <p:cNvSpPr/>
          <p:nvPr/>
        </p:nvSpPr>
        <p:spPr bwMode="auto">
          <a:xfrm>
            <a:off x="9058517" y="1943100"/>
            <a:ext cx="2186827" cy="800100"/>
          </a:xfrm>
          <a:prstGeom prst="roundRect">
            <a:avLst/>
          </a:prstGeom>
          <a:solidFill>
            <a:schemeClr val="accent2">
              <a:lumMod val="20000"/>
              <a:lumOff val="80000"/>
            </a:schemeClr>
          </a:solidFill>
          <a:ln w="28575">
            <a:solidFill>
              <a:schemeClr val="tx1"/>
            </a:solidFill>
            <a:headEnd type="none" w="sm" len="sm"/>
            <a:tailEnd type="none" w="sm" len="sm"/>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defRPr/>
            </a:pPr>
            <a:r>
              <a:rPr lang="en-US" sz="2100" b="1" dirty="0">
                <a:solidFill>
                  <a:schemeClr val="tx1"/>
                </a:solidFill>
                <a:latin typeface="Oracle Sans" panose="020B0503020204020204" pitchFamily="34" charset="0"/>
                <a:cs typeface="Oracle Sans" panose="020B0503020204020204" pitchFamily="34" charset="0"/>
              </a:rPr>
              <a:t>Start Transaction</a:t>
            </a:r>
          </a:p>
        </p:txBody>
      </p:sp>
      <p:sp>
        <p:nvSpPr>
          <p:cNvPr id="12" name="Flowchart: Decision 11"/>
          <p:cNvSpPr/>
          <p:nvPr/>
        </p:nvSpPr>
        <p:spPr bwMode="auto">
          <a:xfrm>
            <a:off x="8658225" y="3168747"/>
            <a:ext cx="2987412" cy="1440180"/>
          </a:xfrm>
          <a:prstGeom prst="flowChartDecision">
            <a:avLst/>
          </a:prstGeom>
          <a:solidFill>
            <a:srgbClr val="99CCFF"/>
          </a:solidFill>
          <a:ln w="28575">
            <a:solidFill>
              <a:schemeClr val="tx1"/>
            </a:solidFill>
            <a:headEnd type="none" w="sm" len="sm"/>
            <a:tailEnd type="none" w="sm" len="sm"/>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0" rIns="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defRPr/>
            </a:pPr>
            <a:r>
              <a:rPr lang="en-US" sz="1800" b="1" dirty="0">
                <a:solidFill>
                  <a:schemeClr val="tx1"/>
                </a:solidFill>
                <a:latin typeface="Oracle Sans" panose="020B0503020204020204" pitchFamily="34" charset="0"/>
                <a:cs typeface="Oracle Sans" panose="020B0503020204020204" pitchFamily="34" charset="0"/>
              </a:rPr>
              <a:t>Withdraw from account  #1?</a:t>
            </a:r>
          </a:p>
        </p:txBody>
      </p:sp>
      <p:sp>
        <p:nvSpPr>
          <p:cNvPr id="13" name="TextBox 27"/>
          <p:cNvSpPr txBox="1">
            <a:spLocks noChangeArrowheads="1"/>
          </p:cNvSpPr>
          <p:nvPr/>
        </p:nvSpPr>
        <p:spPr bwMode="auto">
          <a:xfrm>
            <a:off x="9433553" y="4457700"/>
            <a:ext cx="61965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spcBef>
                <a:spcPct val="0"/>
              </a:spcBef>
              <a:buClrTx/>
              <a:buFontTx/>
              <a:buNone/>
            </a:pPr>
            <a:r>
              <a:rPr lang="en-US" altLang="en-US" sz="2100" b="1" dirty="0">
                <a:latin typeface="Oracle Sans" panose="020B0503020204020204" pitchFamily="34" charset="0"/>
                <a:cs typeface="Oracle Sans" panose="020B0503020204020204" pitchFamily="34" charset="0"/>
              </a:rPr>
              <a:t>Yes</a:t>
            </a:r>
          </a:p>
        </p:txBody>
      </p:sp>
      <p:sp>
        <p:nvSpPr>
          <p:cNvPr id="14" name="TextBox 28"/>
          <p:cNvSpPr txBox="1">
            <a:spLocks noChangeArrowheads="1"/>
          </p:cNvSpPr>
          <p:nvPr/>
        </p:nvSpPr>
        <p:spPr bwMode="auto">
          <a:xfrm>
            <a:off x="11588617" y="3429000"/>
            <a:ext cx="55015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spcBef>
                <a:spcPct val="0"/>
              </a:spcBef>
              <a:buClrTx/>
              <a:buFontTx/>
              <a:buNone/>
            </a:pPr>
            <a:r>
              <a:rPr lang="en-US" altLang="en-US" sz="2100" b="1" dirty="0">
                <a:latin typeface="Oracle Sans" panose="020B0503020204020204" pitchFamily="34" charset="0"/>
                <a:cs typeface="Oracle Sans" panose="020B0503020204020204" pitchFamily="34" charset="0"/>
              </a:rPr>
              <a:t>No</a:t>
            </a:r>
          </a:p>
        </p:txBody>
      </p:sp>
      <p:sp>
        <p:nvSpPr>
          <p:cNvPr id="15" name="TextBox 83"/>
          <p:cNvSpPr txBox="1">
            <a:spLocks noChangeArrowheads="1"/>
          </p:cNvSpPr>
          <p:nvPr/>
        </p:nvSpPr>
        <p:spPr bwMode="auto">
          <a:xfrm>
            <a:off x="9433554" y="6510338"/>
            <a:ext cx="61965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spcBef>
                <a:spcPct val="0"/>
              </a:spcBef>
              <a:buClrTx/>
              <a:buFontTx/>
              <a:buNone/>
            </a:pPr>
            <a:r>
              <a:rPr lang="en-US" altLang="en-US" sz="2100" b="1" dirty="0">
                <a:latin typeface="Oracle Sans" panose="020B0503020204020204" pitchFamily="34" charset="0"/>
                <a:cs typeface="Oracle Sans" panose="020B0503020204020204" pitchFamily="34" charset="0"/>
              </a:rPr>
              <a:t>Yes</a:t>
            </a:r>
          </a:p>
        </p:txBody>
      </p:sp>
      <p:sp>
        <p:nvSpPr>
          <p:cNvPr id="16" name="TextBox 86"/>
          <p:cNvSpPr txBox="1">
            <a:spLocks noChangeArrowheads="1"/>
          </p:cNvSpPr>
          <p:nvPr/>
        </p:nvSpPr>
        <p:spPr bwMode="auto">
          <a:xfrm>
            <a:off x="11521949" y="5372100"/>
            <a:ext cx="55015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spcBef>
                <a:spcPct val="0"/>
              </a:spcBef>
              <a:buClrTx/>
              <a:buFontTx/>
              <a:buNone/>
            </a:pPr>
            <a:r>
              <a:rPr lang="en-US" altLang="en-US" sz="2100" b="1" dirty="0">
                <a:latin typeface="Oracle Sans" panose="020B0503020204020204" pitchFamily="34" charset="0"/>
                <a:cs typeface="Oracle Sans" panose="020B0503020204020204" pitchFamily="34" charset="0"/>
              </a:rPr>
              <a:t>No</a:t>
            </a:r>
          </a:p>
        </p:txBody>
      </p:sp>
      <p:sp>
        <p:nvSpPr>
          <p:cNvPr id="17" name="Flowchart: Process 16"/>
          <p:cNvSpPr/>
          <p:nvPr/>
        </p:nvSpPr>
        <p:spPr bwMode="auto">
          <a:xfrm flipH="1">
            <a:off x="12456322" y="3447569"/>
            <a:ext cx="2745578" cy="1005348"/>
          </a:xfrm>
          <a:prstGeom prst="flowChartProcess">
            <a:avLst/>
          </a:prstGeom>
          <a:solidFill>
            <a:srgbClr val="99CCFF"/>
          </a:solidFill>
          <a:ln w="28575">
            <a:solidFill>
              <a:schemeClr val="tx1"/>
            </a:solidFill>
            <a:headEnd type="none" w="sm" len="sm"/>
            <a:tailEnd type="none" w="sm" len="sm"/>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defRPr/>
            </a:pPr>
            <a:r>
              <a:rPr lang="en-US" sz="2100" b="1" dirty="0">
                <a:solidFill>
                  <a:schemeClr val="tx1"/>
                </a:solidFill>
                <a:latin typeface="Oracle Sans" panose="020B0503020204020204" pitchFamily="34" charset="0"/>
                <a:cs typeface="Oracle Sans" panose="020B0503020204020204" pitchFamily="34" charset="0"/>
              </a:rPr>
              <a:t>Roll back</a:t>
            </a:r>
          </a:p>
          <a:p>
            <a:pPr algn="ctr" defTabSz="342900">
              <a:defRPr/>
            </a:pPr>
            <a:r>
              <a:rPr lang="en-US" sz="1800" b="1" dirty="0">
                <a:solidFill>
                  <a:schemeClr val="tx1"/>
                </a:solidFill>
                <a:latin typeface="Oracle Sans" panose="020B0503020204020204" pitchFamily="34" charset="0"/>
                <a:cs typeface="Oracle Sans" panose="020B0503020204020204" pitchFamily="34" charset="0"/>
              </a:rPr>
              <a:t>(If insufficient funds)</a:t>
            </a:r>
          </a:p>
        </p:txBody>
      </p:sp>
      <p:sp>
        <p:nvSpPr>
          <p:cNvPr id="18" name="Flowchart: Process 17"/>
          <p:cNvSpPr/>
          <p:nvPr/>
        </p:nvSpPr>
        <p:spPr bwMode="auto">
          <a:xfrm>
            <a:off x="8723312" y="7200900"/>
            <a:ext cx="2857239" cy="886265"/>
          </a:xfrm>
          <a:prstGeom prst="flowChartProcess">
            <a:avLst/>
          </a:prstGeom>
          <a:solidFill>
            <a:srgbClr val="99CCFF"/>
          </a:solidFill>
          <a:ln w="28575">
            <a:solidFill>
              <a:schemeClr val="tx1"/>
            </a:solidFill>
            <a:headEnd type="none" w="sm" len="sm"/>
            <a:tailEnd type="none" w="sm" len="sm"/>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defRPr/>
            </a:pPr>
            <a:r>
              <a:rPr lang="en-US" sz="2100" b="1" dirty="0">
                <a:solidFill>
                  <a:schemeClr val="tx1"/>
                </a:solidFill>
                <a:latin typeface="Oracle Sans" panose="020B0503020204020204" pitchFamily="34" charset="0"/>
                <a:cs typeface="Oracle Sans" panose="020B0503020204020204" pitchFamily="34" charset="0"/>
              </a:rPr>
              <a:t>Commit</a:t>
            </a:r>
          </a:p>
          <a:p>
            <a:pPr algn="ctr" defTabSz="342900">
              <a:defRPr/>
            </a:pPr>
            <a:r>
              <a:rPr lang="en-US" sz="1575" b="1" dirty="0">
                <a:solidFill>
                  <a:schemeClr val="tx1"/>
                </a:solidFill>
                <a:latin typeface="Oracle Sans" panose="020B0503020204020204" pitchFamily="34" charset="0"/>
                <a:cs typeface="Oracle Sans" panose="020B0503020204020204" pitchFamily="34" charset="0"/>
              </a:rPr>
              <a:t>(Make changes permanent)</a:t>
            </a:r>
          </a:p>
        </p:txBody>
      </p:sp>
      <p:sp>
        <p:nvSpPr>
          <p:cNvPr id="19" name="Rounded Rectangle 18"/>
          <p:cNvSpPr/>
          <p:nvPr/>
        </p:nvSpPr>
        <p:spPr bwMode="auto">
          <a:xfrm>
            <a:off x="9058517" y="8572500"/>
            <a:ext cx="2186827" cy="800100"/>
          </a:xfrm>
          <a:prstGeom prst="roundRect">
            <a:avLst/>
          </a:prstGeom>
          <a:solidFill>
            <a:schemeClr val="accent2">
              <a:lumMod val="20000"/>
              <a:lumOff val="80000"/>
            </a:schemeClr>
          </a:solidFill>
          <a:ln w="28575">
            <a:solidFill>
              <a:schemeClr val="tx1"/>
            </a:solidFill>
            <a:headEnd type="none" w="sm" len="sm"/>
            <a:tailEnd type="none" w="sm" len="sm"/>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defRPr/>
            </a:pPr>
            <a:r>
              <a:rPr lang="en-US" sz="2100" b="1" dirty="0">
                <a:solidFill>
                  <a:schemeClr val="tx1"/>
                </a:solidFill>
                <a:latin typeface="Oracle Sans" panose="020B0503020204020204" pitchFamily="34" charset="0"/>
                <a:cs typeface="Oracle Sans" panose="020B0503020204020204" pitchFamily="34" charset="0"/>
              </a:rPr>
              <a:t>End Transaction</a:t>
            </a:r>
          </a:p>
        </p:txBody>
      </p:sp>
      <p:sp>
        <p:nvSpPr>
          <p:cNvPr id="20" name="Flowchart: Process 19"/>
          <p:cNvSpPr/>
          <p:nvPr/>
        </p:nvSpPr>
        <p:spPr bwMode="auto">
          <a:xfrm flipH="1">
            <a:off x="12456322" y="5395452"/>
            <a:ext cx="2745578" cy="1005348"/>
          </a:xfrm>
          <a:prstGeom prst="flowChartProcess">
            <a:avLst/>
          </a:prstGeom>
          <a:solidFill>
            <a:srgbClr val="99CCFF"/>
          </a:solidFill>
          <a:ln w="28575">
            <a:solidFill>
              <a:schemeClr val="tx1"/>
            </a:solidFill>
            <a:headEnd type="none" w="sm" len="sm"/>
            <a:tailEnd type="none" w="sm" len="sm"/>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defRPr/>
            </a:pPr>
            <a:r>
              <a:rPr lang="en-US" sz="2100" b="1" dirty="0">
                <a:solidFill>
                  <a:schemeClr val="tx1"/>
                </a:solidFill>
                <a:latin typeface="Oracle Sans" panose="020B0503020204020204" pitchFamily="34" charset="0"/>
                <a:cs typeface="Oracle Sans" panose="020B0503020204020204" pitchFamily="34" charset="0"/>
              </a:rPr>
              <a:t>Roll back</a:t>
            </a:r>
          </a:p>
          <a:p>
            <a:pPr algn="ctr" defTabSz="342900">
              <a:defRPr/>
            </a:pPr>
            <a:r>
              <a:rPr lang="en-US" sz="1800" b="1" dirty="0">
                <a:solidFill>
                  <a:schemeClr val="tx1"/>
                </a:solidFill>
                <a:latin typeface="Oracle Sans" panose="020B0503020204020204" pitchFamily="34" charset="0"/>
                <a:cs typeface="Oracle Sans" panose="020B0503020204020204" pitchFamily="34" charset="0"/>
              </a:rPr>
              <a:t>(If does not complete)</a:t>
            </a:r>
          </a:p>
        </p:txBody>
      </p:sp>
      <p:sp>
        <p:nvSpPr>
          <p:cNvPr id="21" name="Flowchart: Decision 20"/>
          <p:cNvSpPr/>
          <p:nvPr/>
        </p:nvSpPr>
        <p:spPr bwMode="auto">
          <a:xfrm>
            <a:off x="8689386" y="5143500"/>
            <a:ext cx="2925092" cy="1485900"/>
          </a:xfrm>
          <a:prstGeom prst="flowChartDecision">
            <a:avLst/>
          </a:prstGeom>
          <a:solidFill>
            <a:srgbClr val="99CCFF"/>
          </a:solidFill>
          <a:ln w="28575">
            <a:solidFill>
              <a:schemeClr val="tx1"/>
            </a:solidFill>
            <a:headEnd type="none" w="sm" len="sm"/>
            <a:tailEnd type="none" w="sm" len="sm"/>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defRPr/>
            </a:pPr>
            <a:r>
              <a:rPr lang="en-US" sz="1800" b="1" dirty="0">
                <a:solidFill>
                  <a:schemeClr val="tx1"/>
                </a:solidFill>
                <a:latin typeface="Oracle Sans" panose="020B0503020204020204" pitchFamily="34" charset="0"/>
                <a:cs typeface="Oracle Sans" panose="020B0503020204020204" pitchFamily="34" charset="0"/>
              </a:rPr>
              <a:t>Deposit in account #2?</a:t>
            </a:r>
          </a:p>
        </p:txBody>
      </p:sp>
    </p:spTree>
    <p:custDataLst>
      <p:tags r:id="rId1"/>
    </p:custDataLst>
    <p:extLst>
      <p:ext uri="{BB962C8B-B14F-4D97-AF65-F5344CB8AC3E}">
        <p14:creationId xmlns:p14="http://schemas.microsoft.com/office/powerpoint/2010/main" val="4285310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Courier New" panose="02070309020205020404" pitchFamily="49" charset="0"/>
                <a:cs typeface="Courier New" panose="02070309020205020404" pitchFamily="49" charset="0"/>
              </a:rPr>
              <a:t>AUTOCOMMIT</a:t>
            </a:r>
            <a:r>
              <a:rPr lang="en-US" dirty="0">
                <a:latin typeface="+mj-lt"/>
                <a:cs typeface="Oracle Sans" panose="020B0503020204020204" pitchFamily="34" charset="0"/>
              </a:rPr>
              <a:t> and Transaction Control Statements </a:t>
            </a:r>
          </a:p>
        </p:txBody>
      </p:sp>
      <p:sp>
        <p:nvSpPr>
          <p:cNvPr id="3" name="Content Placeholder 2"/>
          <p:cNvSpPr>
            <a:spLocks noGrp="1"/>
          </p:cNvSpPr>
          <p:nvPr>
            <p:ph idx="1"/>
          </p:nvPr>
        </p:nvSpPr>
        <p:spPr>
          <a:xfrm>
            <a:off x="933451" y="2272710"/>
            <a:ext cx="15915405" cy="550502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n-lt"/>
                <a:cs typeface="Oracle Sans" panose="020B0503020204020204" pitchFamily="34" charset="0"/>
              </a:rPr>
              <a:t>By default, MySQL runs with the </a:t>
            </a:r>
            <a:r>
              <a:rPr lang="en-US" dirty="0">
                <a:latin typeface="Courier New" panose="02070309020205020404" pitchFamily="49" charset="0"/>
                <a:cs typeface="Courier New" panose="02070309020205020404" pitchFamily="49" charset="0"/>
              </a:rPr>
              <a:t>AUTOCOMMIT</a:t>
            </a:r>
            <a:r>
              <a:rPr lang="en-US" dirty="0">
                <a:latin typeface="+mn-lt"/>
                <a:cs typeface="Oracle Sans" panose="020B0503020204020204" pitchFamily="34" charset="0"/>
              </a:rPr>
              <a:t> mode enabled. When </a:t>
            </a:r>
            <a:r>
              <a:rPr lang="en-US" dirty="0">
                <a:latin typeface="Courier New" panose="02070309020205020404" pitchFamily="49" charset="0"/>
                <a:cs typeface="Courier New" panose="02070309020205020404" pitchFamily="49" charset="0"/>
              </a:rPr>
              <a:t>AUTOCOMMIT</a:t>
            </a:r>
            <a:r>
              <a:rPr lang="en-US" dirty="0">
                <a:latin typeface="+mn-lt"/>
                <a:cs typeface="Oracle Sans" panose="020B0503020204020204" pitchFamily="34" charset="0"/>
              </a:rPr>
              <a:t> mode is enabled:</a:t>
            </a:r>
          </a:p>
          <a:p>
            <a:pPr lvl="1"/>
            <a:r>
              <a:rPr lang="en-US" altLang="en-US" dirty="0">
                <a:latin typeface="+mn-lt"/>
                <a:cs typeface="Oracle Sans" panose="020B0503020204020204" pitchFamily="34" charset="0"/>
              </a:rPr>
              <a:t>As soon as you execute a statement that modifies a table, MySQL stores the update on disk.</a:t>
            </a:r>
            <a:endParaRPr lang="en-US" dirty="0">
              <a:latin typeface="+mn-lt"/>
              <a:cs typeface="Oracle Sans" panose="020B0503020204020204" pitchFamily="34" charset="0"/>
            </a:endParaRPr>
          </a:p>
          <a:p>
            <a:pPr lvl="1"/>
            <a:r>
              <a:rPr lang="en-US" dirty="0">
                <a:latin typeface="+mn-lt"/>
                <a:cs typeface="Oracle Sans" panose="020B0503020204020204" pitchFamily="34" charset="0"/>
              </a:rPr>
              <a:t>Each statement is treated like a transaction.</a:t>
            </a:r>
          </a:p>
          <a:p>
            <a:r>
              <a:rPr lang="en-US" dirty="0">
                <a:latin typeface="+mn-lt"/>
                <a:cs typeface="Oracle Sans" panose="020B0503020204020204" pitchFamily="34" charset="0"/>
              </a:rPr>
              <a:t> Use the following statements to control a multiple-statement transaction:</a:t>
            </a:r>
          </a:p>
          <a:p>
            <a:pPr lvl="1"/>
            <a:r>
              <a:rPr lang="en-US" altLang="en-US" dirty="0">
                <a:latin typeface="Courier New" panose="02070309020205020404" pitchFamily="49" charset="0"/>
                <a:cs typeface="Courier New" panose="02070309020205020404" pitchFamily="49" charset="0"/>
              </a:rPr>
              <a:t>START TRANSACTION</a:t>
            </a:r>
            <a:r>
              <a:rPr lang="en-US" altLang="en-US" dirty="0">
                <a:latin typeface="+mn-lt"/>
                <a:cs typeface="Oracle Sans" panose="020B0503020204020204" pitchFamily="34" charset="0"/>
              </a:rPr>
              <a:t> (or </a:t>
            </a:r>
            <a:r>
              <a:rPr lang="en-US" altLang="en-US" dirty="0">
                <a:latin typeface="Courier New" panose="02070309020205020404" pitchFamily="49" charset="0"/>
                <a:cs typeface="Courier New" panose="02070309020205020404" pitchFamily="49" charset="0"/>
              </a:rPr>
              <a:t>BEGIN</a:t>
            </a:r>
            <a:r>
              <a:rPr lang="en-US" altLang="en-US" dirty="0">
                <a:latin typeface="+mn-lt"/>
                <a:cs typeface="Oracle Sans" panose="020B0503020204020204" pitchFamily="34" charset="0"/>
              </a:rPr>
              <a:t>): Explicitly begins a new transaction and disables the </a:t>
            </a:r>
            <a:r>
              <a:rPr lang="en-US" altLang="en-US" dirty="0">
                <a:latin typeface="Courier New" panose="02070309020205020404" pitchFamily="49" charset="0"/>
                <a:cs typeface="Courier New" panose="02070309020205020404" pitchFamily="49" charset="0"/>
              </a:rPr>
              <a:t>AUTOCOMMIT</a:t>
            </a:r>
            <a:r>
              <a:rPr lang="en-US" altLang="en-US" dirty="0">
                <a:latin typeface="+mn-lt"/>
                <a:cs typeface="Oracle Sans" panose="020B0503020204020204" pitchFamily="34" charset="0"/>
              </a:rPr>
              <a:t> mode</a:t>
            </a:r>
          </a:p>
          <a:p>
            <a:pPr lvl="1"/>
            <a:r>
              <a:rPr lang="en-US" altLang="en-US" dirty="0">
                <a:latin typeface="Courier New" panose="02070309020205020404" pitchFamily="49" charset="0"/>
                <a:cs typeface="Courier New" panose="02070309020205020404" pitchFamily="49" charset="0"/>
              </a:rPr>
              <a:t>COMMIT:</a:t>
            </a:r>
            <a:r>
              <a:rPr lang="en-US" altLang="en-US" dirty="0">
                <a:latin typeface="+mn-lt"/>
                <a:cs typeface="Oracle Sans" panose="020B0503020204020204" pitchFamily="34" charset="0"/>
              </a:rPr>
              <a:t> Makes the changes from the current transaction permanent</a:t>
            </a:r>
          </a:p>
          <a:p>
            <a:pPr lvl="1"/>
            <a:r>
              <a:rPr lang="en-US" altLang="en-US" dirty="0">
                <a:latin typeface="Courier New" panose="02070309020205020404" pitchFamily="49" charset="0"/>
                <a:cs typeface="Courier New" panose="02070309020205020404" pitchFamily="49" charset="0"/>
              </a:rPr>
              <a:t>ROLLBACK:</a:t>
            </a:r>
            <a:r>
              <a:rPr lang="en-US" altLang="en-US" dirty="0">
                <a:latin typeface="+mn-lt"/>
                <a:cs typeface="Oracle Sans" panose="020B0503020204020204" pitchFamily="34" charset="0"/>
              </a:rPr>
              <a:t> Cancels the changes from the current transaction</a:t>
            </a:r>
          </a:p>
        </p:txBody>
      </p:sp>
    </p:spTree>
    <p:custDataLst>
      <p:tags r:id="rId1"/>
    </p:custDataLst>
    <p:extLst>
      <p:ext uri="{BB962C8B-B14F-4D97-AF65-F5344CB8AC3E}">
        <p14:creationId xmlns:p14="http://schemas.microsoft.com/office/powerpoint/2010/main" val="89653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bwMode="gray">
          <a:xfrm>
            <a:off x="935589" y="3329880"/>
            <a:ext cx="16416822" cy="353142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START TRANSACTION;</a:t>
            </a:r>
          </a:p>
          <a:p>
            <a:pPr eaLnBrk="1" hangingPunct="1">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INSERT INTO </a:t>
            </a:r>
            <a:r>
              <a:rPr lang="en-US" altLang="en-US" b="1" dirty="0" err="1">
                <a:solidFill>
                  <a:schemeClr val="tx1">
                    <a:lumMod val="75000"/>
                  </a:schemeClr>
                </a:solidFill>
                <a:latin typeface="Courier New" panose="02070309020205020404" pitchFamily="49" charset="0"/>
                <a:cs typeface="Oracle Sans" panose="020B0503020204020204" pitchFamily="34" charset="0"/>
              </a:rPr>
              <a:t>retired_employees</a:t>
            </a:r>
            <a:r>
              <a:rPr lang="en-US" altLang="en-US" b="1" dirty="0">
                <a:solidFill>
                  <a:schemeClr val="tx1">
                    <a:lumMod val="75000"/>
                  </a:schemeClr>
                </a:solidFill>
                <a:latin typeface="Courier New" panose="02070309020205020404" pitchFamily="49" charset="0"/>
                <a:cs typeface="Oracle Sans" panose="020B0503020204020204" pitchFamily="34" charset="0"/>
              </a:rPr>
              <a:t> (</a:t>
            </a:r>
            <a:r>
              <a:rPr lang="en-US" altLang="en-US" b="1" dirty="0" err="1">
                <a:solidFill>
                  <a:schemeClr val="tx1">
                    <a:lumMod val="75000"/>
                  </a:schemeClr>
                </a:solidFill>
                <a:latin typeface="Courier New" panose="02070309020205020404" pitchFamily="49" charset="0"/>
                <a:cs typeface="Oracle Sans" panose="020B0503020204020204" pitchFamily="34" charset="0"/>
              </a:rPr>
              <a:t>employee_id</a:t>
            </a:r>
            <a:r>
              <a:rPr lang="en-US" altLang="en-US" b="1" dirty="0">
                <a:solidFill>
                  <a:schemeClr val="tx1">
                    <a:lumMod val="75000"/>
                  </a:schemeClr>
                </a:solidFill>
                <a:latin typeface="Courier New" panose="02070309020205020404" pitchFamily="49" charset="0"/>
                <a:cs typeface="Oracle Sans" panose="020B0503020204020204" pitchFamily="34" charset="0"/>
              </a:rPr>
              <a:t>, </a:t>
            </a:r>
            <a:r>
              <a:rPr lang="en-US" altLang="en-US" b="1" dirty="0" err="1">
                <a:solidFill>
                  <a:schemeClr val="tx1">
                    <a:lumMod val="75000"/>
                  </a:schemeClr>
                </a:solidFill>
                <a:latin typeface="Courier New" panose="02070309020205020404" pitchFamily="49" charset="0"/>
                <a:cs typeface="Oracle Sans" panose="020B0503020204020204" pitchFamily="34" charset="0"/>
              </a:rPr>
              <a:t>first_name</a:t>
            </a:r>
            <a:r>
              <a:rPr lang="en-US" altLang="en-US" b="1" dirty="0">
                <a:solidFill>
                  <a:schemeClr val="tx1">
                    <a:lumMod val="75000"/>
                  </a:schemeClr>
                </a:solidFill>
                <a:latin typeface="Courier New" panose="02070309020205020404" pitchFamily="49" charset="0"/>
                <a:cs typeface="Oracle Sans" panose="020B0503020204020204" pitchFamily="34" charset="0"/>
              </a:rPr>
              <a:t>, </a:t>
            </a:r>
            <a:r>
              <a:rPr lang="en-US" altLang="en-US" b="1" dirty="0" err="1">
                <a:solidFill>
                  <a:schemeClr val="tx1">
                    <a:lumMod val="75000"/>
                  </a:schemeClr>
                </a:solidFill>
                <a:latin typeface="Courier New" panose="02070309020205020404" pitchFamily="49" charset="0"/>
                <a:cs typeface="Oracle Sans" panose="020B0503020204020204" pitchFamily="34" charset="0"/>
              </a:rPr>
              <a:t>last_name</a:t>
            </a:r>
            <a:r>
              <a:rPr lang="en-US" altLang="en-US" b="1" dirty="0">
                <a:solidFill>
                  <a:schemeClr val="tx1">
                    <a:lumMod val="75000"/>
                  </a:schemeClr>
                </a:solidFill>
                <a:latin typeface="Courier New" panose="02070309020205020404" pitchFamily="49" charset="0"/>
                <a:cs typeface="Oracle Sans" panose="020B0503020204020204" pitchFamily="34" charset="0"/>
              </a:rPr>
              <a:t>, email, </a:t>
            </a:r>
            <a:r>
              <a:rPr lang="en-US" altLang="en-US" b="1" dirty="0" err="1">
                <a:solidFill>
                  <a:schemeClr val="tx1">
                    <a:lumMod val="75000"/>
                  </a:schemeClr>
                </a:solidFill>
                <a:latin typeface="Courier New" panose="02070309020205020404" pitchFamily="49" charset="0"/>
                <a:cs typeface="Oracle Sans" panose="020B0503020204020204" pitchFamily="34" charset="0"/>
              </a:rPr>
              <a:t>retired_date</a:t>
            </a:r>
            <a:r>
              <a:rPr lang="en-US" altLang="en-US" b="1" dirty="0">
                <a:solidFill>
                  <a:schemeClr val="tx1">
                    <a:lumMod val="75000"/>
                  </a:schemeClr>
                </a:solidFill>
                <a:latin typeface="Courier New" panose="02070309020205020404" pitchFamily="49" charset="0"/>
                <a:cs typeface="Oracle Sans" panose="020B0503020204020204" pitchFamily="34" charset="0"/>
              </a:rPr>
              <a:t>, </a:t>
            </a:r>
            <a:r>
              <a:rPr lang="en-US" altLang="en-US" b="1" dirty="0" err="1">
                <a:solidFill>
                  <a:schemeClr val="tx1">
                    <a:lumMod val="75000"/>
                  </a:schemeClr>
                </a:solidFill>
                <a:latin typeface="Courier New" panose="02070309020205020404" pitchFamily="49" charset="0"/>
                <a:cs typeface="Oracle Sans" panose="020B0503020204020204" pitchFamily="34" charset="0"/>
              </a:rPr>
              <a:t>job_id</a:t>
            </a:r>
            <a:r>
              <a:rPr lang="en-US" altLang="en-US" b="1" dirty="0">
                <a:solidFill>
                  <a:schemeClr val="tx1">
                    <a:lumMod val="75000"/>
                  </a:schemeClr>
                </a:solidFill>
                <a:latin typeface="Courier New" panose="02070309020205020404" pitchFamily="49" charset="0"/>
                <a:cs typeface="Oracle Sans" panose="020B0503020204020204" pitchFamily="34" charset="0"/>
              </a:rPr>
              <a:t>, salary, </a:t>
            </a:r>
            <a:r>
              <a:rPr lang="en-US" altLang="en-US" b="1" dirty="0" err="1">
                <a:solidFill>
                  <a:schemeClr val="tx1">
                    <a:lumMod val="75000"/>
                  </a:schemeClr>
                </a:solidFill>
                <a:latin typeface="Courier New" panose="02070309020205020404" pitchFamily="49" charset="0"/>
                <a:cs typeface="Oracle Sans" panose="020B0503020204020204" pitchFamily="34" charset="0"/>
              </a:rPr>
              <a:t>manager_id</a:t>
            </a:r>
            <a:r>
              <a:rPr lang="en-US" altLang="en-US" b="1" dirty="0">
                <a:solidFill>
                  <a:schemeClr val="tx1">
                    <a:lumMod val="75000"/>
                  </a:schemeClr>
                </a:solidFill>
                <a:latin typeface="Courier New" panose="02070309020205020404" pitchFamily="49" charset="0"/>
                <a:cs typeface="Oracle Sans" panose="020B0503020204020204" pitchFamily="34" charset="0"/>
              </a:rPr>
              <a:t>, </a:t>
            </a:r>
            <a:r>
              <a:rPr lang="en-US" altLang="en-US" b="1" dirty="0" err="1">
                <a:solidFill>
                  <a:schemeClr val="tx1">
                    <a:lumMod val="75000"/>
                  </a:schemeClr>
                </a:solidFill>
                <a:latin typeface="Courier New" panose="02070309020205020404" pitchFamily="49" charset="0"/>
                <a:cs typeface="Oracle Sans" panose="020B0503020204020204" pitchFamily="34" charset="0"/>
              </a:rPr>
              <a:t>department_id</a:t>
            </a:r>
            <a:r>
              <a:rPr lang="en-US" altLang="en-US"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a:t>
            </a:r>
            <a:r>
              <a:rPr lang="en-US" altLang="en-US" b="1" dirty="0" err="1">
                <a:solidFill>
                  <a:schemeClr val="tx1">
                    <a:lumMod val="75000"/>
                  </a:schemeClr>
                </a:solidFill>
                <a:latin typeface="Courier New" panose="02070309020205020404" pitchFamily="49" charset="0"/>
                <a:cs typeface="Oracle Sans" panose="020B0503020204020204" pitchFamily="34" charset="0"/>
              </a:rPr>
              <a:t>employee_id</a:t>
            </a:r>
            <a:r>
              <a:rPr lang="en-US" altLang="en-US" b="1" dirty="0">
                <a:solidFill>
                  <a:schemeClr val="tx1">
                    <a:lumMod val="75000"/>
                  </a:schemeClr>
                </a:solidFill>
                <a:latin typeface="Courier New" panose="02070309020205020404" pitchFamily="49" charset="0"/>
                <a:cs typeface="Oracle Sans" panose="020B0503020204020204" pitchFamily="34" charset="0"/>
              </a:rPr>
              <a:t>, </a:t>
            </a:r>
            <a:r>
              <a:rPr lang="en-US" altLang="en-US" b="1" dirty="0" err="1">
                <a:solidFill>
                  <a:schemeClr val="tx1">
                    <a:lumMod val="75000"/>
                  </a:schemeClr>
                </a:solidFill>
                <a:latin typeface="Courier New" panose="02070309020205020404" pitchFamily="49" charset="0"/>
                <a:cs typeface="Oracle Sans" panose="020B0503020204020204" pitchFamily="34" charset="0"/>
              </a:rPr>
              <a:t>first_name</a:t>
            </a:r>
            <a:r>
              <a:rPr lang="en-US" altLang="en-US" b="1" dirty="0">
                <a:solidFill>
                  <a:schemeClr val="tx1">
                    <a:lumMod val="75000"/>
                  </a:schemeClr>
                </a:solidFill>
                <a:latin typeface="Courier New" panose="02070309020205020404" pitchFamily="49" charset="0"/>
                <a:cs typeface="Oracle Sans" panose="020B0503020204020204" pitchFamily="34" charset="0"/>
              </a:rPr>
              <a:t>, </a:t>
            </a:r>
            <a:r>
              <a:rPr lang="en-US" altLang="en-US" b="1" dirty="0" err="1">
                <a:solidFill>
                  <a:schemeClr val="tx1">
                    <a:lumMod val="75000"/>
                  </a:schemeClr>
                </a:solidFill>
                <a:latin typeface="Courier New" panose="02070309020205020404" pitchFamily="49" charset="0"/>
                <a:cs typeface="Oracle Sans" panose="020B0503020204020204" pitchFamily="34" charset="0"/>
              </a:rPr>
              <a:t>last_name</a:t>
            </a:r>
            <a:r>
              <a:rPr lang="en-US" altLang="en-US" b="1" dirty="0">
                <a:solidFill>
                  <a:schemeClr val="tx1">
                    <a:lumMod val="75000"/>
                  </a:schemeClr>
                </a:solidFill>
                <a:latin typeface="Courier New" panose="02070309020205020404" pitchFamily="49" charset="0"/>
                <a:cs typeface="Oracle Sans" panose="020B0503020204020204" pitchFamily="34" charset="0"/>
              </a:rPr>
              <a:t>, email, CURDATE(), </a:t>
            </a:r>
            <a:r>
              <a:rPr lang="en-US" altLang="en-US" b="1" dirty="0" err="1">
                <a:solidFill>
                  <a:schemeClr val="tx1">
                    <a:lumMod val="75000"/>
                  </a:schemeClr>
                </a:solidFill>
                <a:latin typeface="Courier New" panose="02070309020205020404" pitchFamily="49" charset="0"/>
                <a:cs typeface="Oracle Sans" panose="020B0503020204020204" pitchFamily="34" charset="0"/>
              </a:rPr>
              <a:t>job_id</a:t>
            </a:r>
            <a:r>
              <a:rPr lang="en-US" altLang="en-US" b="1" dirty="0">
                <a:solidFill>
                  <a:schemeClr val="tx1">
                    <a:lumMod val="75000"/>
                  </a:schemeClr>
                </a:solidFill>
                <a:latin typeface="Courier New" panose="02070309020205020404" pitchFamily="49" charset="0"/>
                <a:cs typeface="Oracle Sans" panose="020B0503020204020204" pitchFamily="34" charset="0"/>
              </a:rPr>
              <a:t>, salary, </a:t>
            </a:r>
            <a:r>
              <a:rPr lang="en-US" altLang="en-US" b="1" dirty="0" err="1">
                <a:solidFill>
                  <a:schemeClr val="tx1">
                    <a:lumMod val="75000"/>
                  </a:schemeClr>
                </a:solidFill>
                <a:latin typeface="Courier New" panose="02070309020205020404" pitchFamily="49" charset="0"/>
                <a:cs typeface="Oracle Sans" panose="020B0503020204020204" pitchFamily="34" charset="0"/>
              </a:rPr>
              <a:t>manager_id</a:t>
            </a:r>
            <a:r>
              <a:rPr lang="en-US" altLang="en-US" b="1" dirty="0">
                <a:solidFill>
                  <a:schemeClr val="tx1">
                    <a:lumMod val="75000"/>
                  </a:schemeClr>
                </a:solidFill>
                <a:latin typeface="Courier New" panose="02070309020205020404" pitchFamily="49" charset="0"/>
                <a:cs typeface="Oracle Sans" panose="020B0503020204020204" pitchFamily="34" charset="0"/>
              </a:rPr>
              <a:t>, </a:t>
            </a:r>
            <a:r>
              <a:rPr lang="en-US" altLang="en-US" b="1" dirty="0" err="1">
                <a:solidFill>
                  <a:schemeClr val="tx1">
                    <a:lumMod val="75000"/>
                  </a:schemeClr>
                </a:solidFill>
                <a:latin typeface="Courier New" panose="02070309020205020404" pitchFamily="49" charset="0"/>
                <a:cs typeface="Oracle Sans" panose="020B0503020204020204" pitchFamily="34" charset="0"/>
              </a:rPr>
              <a:t>department_id</a:t>
            </a:r>
            <a:endParaRPr lang="en-US" altLang="en-US"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WHERE </a:t>
            </a:r>
            <a:r>
              <a:rPr lang="en-US" altLang="en-US" b="1" dirty="0" err="1">
                <a:solidFill>
                  <a:schemeClr val="tx1">
                    <a:lumMod val="75000"/>
                  </a:schemeClr>
                </a:solidFill>
                <a:latin typeface="Courier New" panose="02070309020205020404" pitchFamily="49" charset="0"/>
                <a:cs typeface="Oracle Sans" panose="020B0503020204020204" pitchFamily="34" charset="0"/>
              </a:rPr>
              <a:t>employee_id</a:t>
            </a:r>
            <a:r>
              <a:rPr lang="en-US" altLang="en-US" b="1" dirty="0">
                <a:solidFill>
                  <a:schemeClr val="tx1">
                    <a:lumMod val="75000"/>
                  </a:schemeClr>
                </a:solidFill>
                <a:latin typeface="Courier New" panose="02070309020205020404" pitchFamily="49" charset="0"/>
                <a:cs typeface="Oracle Sans" panose="020B0503020204020204" pitchFamily="34" charset="0"/>
              </a:rPr>
              <a:t> = 113;</a:t>
            </a:r>
          </a:p>
          <a:p>
            <a:pPr eaLnBrk="1" hangingPunct="1">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DELETE from employees where </a:t>
            </a:r>
            <a:r>
              <a:rPr lang="en-US" altLang="en-US" b="1" dirty="0" err="1">
                <a:solidFill>
                  <a:schemeClr val="tx1">
                    <a:lumMod val="75000"/>
                  </a:schemeClr>
                </a:solidFill>
                <a:latin typeface="Courier New" panose="02070309020205020404" pitchFamily="49" charset="0"/>
                <a:cs typeface="Oracle Sans" panose="020B0503020204020204" pitchFamily="34" charset="0"/>
              </a:rPr>
              <a:t>employee_id</a:t>
            </a:r>
            <a:r>
              <a:rPr lang="en-US" altLang="en-US" b="1" dirty="0">
                <a:solidFill>
                  <a:schemeClr val="tx1">
                    <a:lumMod val="75000"/>
                  </a:schemeClr>
                </a:solidFill>
                <a:latin typeface="Courier New" panose="02070309020205020404" pitchFamily="49" charset="0"/>
                <a:cs typeface="Oracle Sans" panose="020B0503020204020204" pitchFamily="34" charset="0"/>
              </a:rPr>
              <a:t> = 113;</a:t>
            </a:r>
          </a:p>
          <a:p>
            <a:pPr eaLnBrk="1" hangingPunct="1">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COMMIT;</a:t>
            </a: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p:txBody>
      </p:sp>
      <p:sp>
        <p:nvSpPr>
          <p:cNvPr id="74760"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Committing Data in a Transaction</a:t>
            </a:r>
          </a:p>
        </p:txBody>
      </p:sp>
      <p:sp>
        <p:nvSpPr>
          <p:cNvPr id="74761" name="Rectangle 8"/>
          <p:cNvSpPr>
            <a:spLocks noGrp="1" noChangeArrowheads="1"/>
          </p:cNvSpPr>
          <p:nvPr>
            <p:ph idx="1"/>
          </p:nvPr>
        </p:nvSpPr>
        <p:spPr>
          <a:xfrm>
            <a:off x="933451" y="2272710"/>
            <a:ext cx="16421100" cy="55155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Make the changes to the data and commit the transaction:</a:t>
            </a:r>
          </a:p>
        </p:txBody>
      </p:sp>
    </p:spTree>
    <p:custDataLst>
      <p:tags r:id="rId1"/>
    </p:custDataLst>
    <p:extLst>
      <p:ext uri="{BB962C8B-B14F-4D97-AF65-F5344CB8AC3E}">
        <p14:creationId xmlns:p14="http://schemas.microsoft.com/office/powerpoint/2010/main" val="1093173953"/>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bwMode="gray">
          <a:xfrm>
            <a:off x="935588" y="3427526"/>
            <a:ext cx="16416824" cy="343194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START TRANSACTION;</a:t>
            </a:r>
          </a:p>
          <a:p>
            <a:pPr eaLnBrk="1" hangingPunct="1">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INSERT INTO departments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VALUES (200, 'Operations', NULL, 1700);</a:t>
            </a:r>
          </a:p>
          <a:p>
            <a:pPr eaLnBrk="1" hangingPunct="1">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UPDATE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SET </a:t>
            </a:r>
            <a:r>
              <a:rPr lang="en-US" altLang="en-US" b="1" dirty="0" err="1">
                <a:solidFill>
                  <a:schemeClr val="tx1">
                    <a:lumMod val="75000"/>
                  </a:schemeClr>
                </a:solidFill>
                <a:latin typeface="Courier New" panose="02070309020205020404" pitchFamily="49" charset="0"/>
                <a:cs typeface="Oracle Sans" panose="020B0503020204020204" pitchFamily="34" charset="0"/>
              </a:rPr>
              <a:t>department_id</a:t>
            </a:r>
            <a:r>
              <a:rPr lang="en-US" altLang="en-US" b="1" dirty="0">
                <a:solidFill>
                  <a:schemeClr val="tx1">
                    <a:lumMod val="75000"/>
                  </a:schemeClr>
                </a:solidFill>
                <a:latin typeface="Courier New" panose="02070309020205020404" pitchFamily="49" charset="0"/>
                <a:cs typeface="Oracle Sans" panose="020B0503020204020204" pitchFamily="34" charset="0"/>
              </a:rPr>
              <a:t> = 200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WHERE </a:t>
            </a:r>
            <a:r>
              <a:rPr lang="en-US" altLang="en-US" b="1" dirty="0" err="1">
                <a:solidFill>
                  <a:schemeClr val="tx1">
                    <a:lumMod val="75000"/>
                  </a:schemeClr>
                </a:solidFill>
                <a:latin typeface="Courier New" panose="02070309020205020404" pitchFamily="49" charset="0"/>
                <a:cs typeface="Oracle Sans" panose="020B0503020204020204" pitchFamily="34" charset="0"/>
              </a:rPr>
              <a:t>department_id</a:t>
            </a:r>
            <a:r>
              <a:rPr lang="en-US" altLang="en-US" b="1" dirty="0">
                <a:solidFill>
                  <a:schemeClr val="tx1">
                    <a:lumMod val="75000"/>
                  </a:schemeClr>
                </a:solidFill>
                <a:latin typeface="Courier New" panose="02070309020205020404" pitchFamily="49" charset="0"/>
                <a:cs typeface="Oracle Sans" panose="020B0503020204020204" pitchFamily="34" charset="0"/>
              </a:rPr>
              <a:t>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a:t>
            </a:r>
            <a:r>
              <a:rPr lang="en-US" altLang="en-US" b="1" dirty="0" err="1">
                <a:solidFill>
                  <a:schemeClr val="tx1">
                    <a:lumMod val="75000"/>
                  </a:schemeClr>
                </a:solidFill>
                <a:latin typeface="Courier New" panose="02070309020205020404" pitchFamily="49" charset="0"/>
                <a:cs typeface="Oracle Sans" panose="020B0503020204020204" pitchFamily="34" charset="0"/>
              </a:rPr>
              <a:t>department_id</a:t>
            </a:r>
            <a:r>
              <a:rPr lang="en-US" altLang="en-US" b="1" dirty="0">
                <a:solidFill>
                  <a:schemeClr val="tx1">
                    <a:lumMod val="75000"/>
                  </a:schemeClr>
                </a:solidFill>
                <a:latin typeface="Courier New" panose="02070309020205020404" pitchFamily="49" charset="0"/>
                <a:cs typeface="Oracle Sans" panose="020B0503020204020204" pitchFamily="34" charset="0"/>
              </a:rPr>
              <a:t> FROM departments WHERE </a:t>
            </a:r>
            <a:r>
              <a:rPr lang="en-US" altLang="en-US" b="1" dirty="0" err="1">
                <a:solidFill>
                  <a:schemeClr val="tx1">
                    <a:lumMod val="75000"/>
                  </a:schemeClr>
                </a:solidFill>
                <a:latin typeface="Courier New" panose="02070309020205020404" pitchFamily="49" charset="0"/>
                <a:cs typeface="Oracle Sans" panose="020B0503020204020204" pitchFamily="34" charset="0"/>
              </a:rPr>
              <a:t>department_name</a:t>
            </a:r>
            <a:r>
              <a:rPr lang="en-US" altLang="en-US" b="1" dirty="0">
                <a:solidFill>
                  <a:schemeClr val="tx1">
                    <a:lumMod val="75000"/>
                  </a:schemeClr>
                </a:solidFill>
                <a:latin typeface="Courier New" panose="02070309020205020404" pitchFamily="49" charset="0"/>
                <a:cs typeface="Oracle Sans" panose="020B0503020204020204" pitchFamily="34" charset="0"/>
              </a:rPr>
              <a:t> = 'IT');</a:t>
            </a:r>
          </a:p>
          <a:p>
            <a:pPr eaLnBrk="1" hangingPunct="1">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ROLLBACK;</a:t>
            </a:r>
          </a:p>
        </p:txBody>
      </p:sp>
      <p:sp>
        <p:nvSpPr>
          <p:cNvPr id="74760"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Rolling Back Changes</a:t>
            </a:r>
          </a:p>
        </p:txBody>
      </p:sp>
      <p:sp>
        <p:nvSpPr>
          <p:cNvPr id="74761" name="Rectangle 8"/>
          <p:cNvSpPr>
            <a:spLocks noGrp="1" noChangeArrowheads="1"/>
          </p:cNvSpPr>
          <p:nvPr>
            <p:ph idx="1"/>
          </p:nvPr>
        </p:nvSpPr>
        <p:spPr>
          <a:xfrm>
            <a:off x="933451" y="2272710"/>
            <a:ext cx="16421100" cy="55155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Make changes to data and then roll back the changes:</a:t>
            </a:r>
          </a:p>
        </p:txBody>
      </p:sp>
    </p:spTree>
    <p:custDataLst>
      <p:tags r:id="rId1"/>
    </p:custDataLst>
    <p:extLst>
      <p:ext uri="{BB962C8B-B14F-4D97-AF65-F5344CB8AC3E}">
        <p14:creationId xmlns:p14="http://schemas.microsoft.com/office/powerpoint/2010/main" val="2505130857"/>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Rolling Back Changes to a Marker</a:t>
            </a:r>
          </a:p>
        </p:txBody>
      </p:sp>
      <p:sp>
        <p:nvSpPr>
          <p:cNvPr id="65542" name="Rectangle 8"/>
          <p:cNvSpPr>
            <a:spLocks noGrp="1" noChangeArrowheads="1"/>
          </p:cNvSpPr>
          <p:nvPr>
            <p:ph idx="1"/>
          </p:nvPr>
        </p:nvSpPr>
        <p:spPr>
          <a:xfrm>
            <a:off x="933451" y="2119164"/>
            <a:ext cx="16421100" cy="112075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Create a marker in the current transaction by using the </a:t>
            </a:r>
            <a:r>
              <a:rPr lang="en-US" altLang="en-US" dirty="0">
                <a:latin typeface="Courier New" panose="02070309020205020404" pitchFamily="49" charset="0"/>
                <a:cs typeface="Courier New" panose="02070309020205020404" pitchFamily="49" charset="0"/>
              </a:rPr>
              <a:t>SAVEPOINT</a:t>
            </a:r>
            <a:r>
              <a:rPr lang="en-US" altLang="en-US" dirty="0">
                <a:latin typeface="+mn-lt"/>
                <a:cs typeface="Oracle Sans" panose="020B0503020204020204" pitchFamily="34" charset="0"/>
              </a:rPr>
              <a:t> statement.</a:t>
            </a:r>
          </a:p>
          <a:p>
            <a:pPr lvl="1"/>
            <a:r>
              <a:rPr lang="en-US" altLang="en-US" dirty="0">
                <a:latin typeface="+mn-lt"/>
                <a:cs typeface="Oracle Sans" panose="020B0503020204020204" pitchFamily="34" charset="0"/>
              </a:rPr>
              <a:t>Roll back to that marker by using the </a:t>
            </a:r>
            <a:r>
              <a:rPr lang="en-US" altLang="en-US" dirty="0">
                <a:latin typeface="Courier New" panose="02070309020205020404" pitchFamily="49" charset="0"/>
                <a:cs typeface="Courier New" panose="02070309020205020404" pitchFamily="49" charset="0"/>
              </a:rPr>
              <a:t>ROLLBACK</a:t>
            </a:r>
            <a:r>
              <a:rPr lang="en-US" altLang="en-US" dirty="0">
                <a:latin typeface="+mn-lt"/>
                <a:cs typeface="Oracle Sans" panose="020B0503020204020204" pitchFamily="34" charset="0"/>
              </a:rPr>
              <a:t> </a:t>
            </a:r>
            <a:r>
              <a:rPr lang="en-US" altLang="en-US" dirty="0">
                <a:latin typeface="Courier New" panose="02070309020205020404" pitchFamily="49" charset="0"/>
                <a:cs typeface="Courier New" panose="02070309020205020404" pitchFamily="49" charset="0"/>
              </a:rPr>
              <a:t>TO SAVEPOINT</a:t>
            </a:r>
            <a:r>
              <a:rPr lang="en-US" altLang="en-US" dirty="0">
                <a:latin typeface="+mn-lt"/>
                <a:cs typeface="Oracle Sans" panose="020B0503020204020204" pitchFamily="34" charset="0"/>
              </a:rPr>
              <a:t> statement.</a:t>
            </a:r>
          </a:p>
        </p:txBody>
      </p:sp>
      <p:sp>
        <p:nvSpPr>
          <p:cNvPr id="9" name="Content Placeholder 2"/>
          <p:cNvSpPr txBox="1">
            <a:spLocks/>
          </p:cNvSpPr>
          <p:nvPr/>
        </p:nvSpPr>
        <p:spPr bwMode="gray">
          <a:xfrm>
            <a:off x="935588" y="3448604"/>
            <a:ext cx="16416824" cy="606808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100" b="1" dirty="0">
                <a:solidFill>
                  <a:schemeClr val="tx1">
                    <a:lumMod val="75000"/>
                  </a:schemeClr>
                </a:solidFill>
                <a:latin typeface="Courier New" panose="02070309020205020404" pitchFamily="49" charset="0"/>
                <a:cs typeface="Oracle Sans" panose="020B0503020204020204" pitchFamily="34" charset="0"/>
              </a:rPr>
              <a:t>START TRANSACTION;</a:t>
            </a:r>
          </a:p>
          <a:p>
            <a:pPr eaLnBrk="1" hangingPunct="1">
              <a:defRPr/>
            </a:pPr>
            <a:endParaRPr lang="en-US" altLang="en-US" sz="21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100" b="1" dirty="0">
                <a:solidFill>
                  <a:schemeClr val="tx1">
                    <a:lumMod val="75000"/>
                  </a:schemeClr>
                </a:solidFill>
                <a:latin typeface="Courier New" panose="02070309020205020404" pitchFamily="49" charset="0"/>
                <a:cs typeface="Oracle Sans" panose="020B0503020204020204" pitchFamily="34" charset="0"/>
              </a:rPr>
              <a:t>INSERT INTO </a:t>
            </a:r>
            <a:r>
              <a:rPr lang="en-US" altLang="en-US" sz="2100" b="1" dirty="0" err="1">
                <a:solidFill>
                  <a:schemeClr val="tx1">
                    <a:lumMod val="75000"/>
                  </a:schemeClr>
                </a:solidFill>
                <a:latin typeface="Courier New" panose="02070309020205020404" pitchFamily="49" charset="0"/>
                <a:cs typeface="Oracle Sans" panose="020B0503020204020204" pitchFamily="34" charset="0"/>
              </a:rPr>
              <a:t>copy_emp</a:t>
            </a:r>
            <a:endParaRPr lang="en-US" altLang="en-US" sz="21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100" b="1" dirty="0">
                <a:solidFill>
                  <a:schemeClr val="tx1">
                    <a:lumMod val="75000"/>
                  </a:schemeClr>
                </a:solidFill>
                <a:latin typeface="Courier New" panose="02070309020205020404" pitchFamily="49" charset="0"/>
                <a:cs typeface="Oracle Sans" panose="020B0503020204020204" pitchFamily="34" charset="0"/>
              </a:rPr>
              <a:t>VALUES (113, 'Luis', 'Popp', 'LPOPP', '515.124.4567', </a:t>
            </a:r>
          </a:p>
          <a:p>
            <a:pPr eaLnBrk="1" hangingPunct="1">
              <a:defRPr/>
            </a:pPr>
            <a:r>
              <a:rPr lang="en-US" altLang="en-US" sz="2100" b="1" dirty="0">
                <a:solidFill>
                  <a:schemeClr val="tx1">
                    <a:lumMod val="75000"/>
                  </a:schemeClr>
                </a:solidFill>
                <a:latin typeface="Courier New" panose="02070309020205020404" pitchFamily="49" charset="0"/>
                <a:cs typeface="Oracle Sans" panose="020B0503020204020204" pitchFamily="34" charset="0"/>
              </a:rPr>
              <a:t>        STR_TO_DATE('07-12-2015', '%d-%m-%Y'), 'FI_ACCOUNT', 6900, NULL, </a:t>
            </a:r>
          </a:p>
          <a:p>
            <a:pPr eaLnBrk="1" hangingPunct="1">
              <a:defRPr/>
            </a:pPr>
            <a:r>
              <a:rPr lang="en-US" altLang="en-US" sz="2100" b="1" dirty="0">
                <a:solidFill>
                  <a:schemeClr val="tx1">
                    <a:lumMod val="75000"/>
                  </a:schemeClr>
                </a:solidFill>
                <a:latin typeface="Courier New" panose="02070309020205020404" pitchFamily="49" charset="0"/>
                <a:cs typeface="Oracle Sans" panose="020B0503020204020204" pitchFamily="34" charset="0"/>
              </a:rPr>
              <a:t>        205, 110);</a:t>
            </a:r>
          </a:p>
          <a:p>
            <a:pPr eaLnBrk="1" hangingPunct="1">
              <a:defRPr/>
            </a:pPr>
            <a:endParaRPr lang="en-US" altLang="en-US" sz="21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100" b="1" dirty="0">
                <a:solidFill>
                  <a:schemeClr val="tx1">
                    <a:lumMod val="75000"/>
                  </a:schemeClr>
                </a:solidFill>
                <a:latin typeface="Courier New" panose="02070309020205020404" pitchFamily="49" charset="0"/>
                <a:cs typeface="Oracle Sans" panose="020B0503020204020204" pitchFamily="34" charset="0"/>
              </a:rPr>
              <a:t>SAVEPOINT </a:t>
            </a:r>
            <a:r>
              <a:rPr lang="en-US" altLang="en-US" sz="2100" b="1" dirty="0" err="1">
                <a:solidFill>
                  <a:schemeClr val="tx1">
                    <a:lumMod val="75000"/>
                  </a:schemeClr>
                </a:solidFill>
                <a:latin typeface="Courier New" panose="02070309020205020404" pitchFamily="49" charset="0"/>
                <a:cs typeface="Oracle Sans" panose="020B0503020204020204" pitchFamily="34" charset="0"/>
              </a:rPr>
              <a:t>first_insert</a:t>
            </a:r>
            <a:r>
              <a:rPr lang="en-US" altLang="en-US" sz="21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endParaRPr lang="en-US" altLang="en-US" sz="21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100" b="1" dirty="0">
                <a:solidFill>
                  <a:schemeClr val="tx1">
                    <a:lumMod val="75000"/>
                  </a:schemeClr>
                </a:solidFill>
                <a:latin typeface="Courier New" panose="02070309020205020404" pitchFamily="49" charset="0"/>
                <a:cs typeface="Oracle Sans" panose="020B0503020204020204" pitchFamily="34" charset="0"/>
              </a:rPr>
              <a:t>INSERT INTO </a:t>
            </a:r>
            <a:r>
              <a:rPr lang="en-US" altLang="en-US" sz="2100" b="1" dirty="0" err="1">
                <a:solidFill>
                  <a:schemeClr val="tx1">
                    <a:lumMod val="75000"/>
                  </a:schemeClr>
                </a:solidFill>
                <a:latin typeface="Courier New" panose="02070309020205020404" pitchFamily="49" charset="0"/>
                <a:cs typeface="Oracle Sans" panose="020B0503020204020204" pitchFamily="34" charset="0"/>
              </a:rPr>
              <a:t>copy_emp</a:t>
            </a:r>
            <a:r>
              <a:rPr lang="en-US" altLang="en-US" sz="2100" b="1" dirty="0">
                <a:solidFill>
                  <a:schemeClr val="tx1">
                    <a:lumMod val="75000"/>
                  </a:schemeClr>
                </a:solidFill>
                <a:latin typeface="Courier New" panose="02070309020205020404" pitchFamily="49" charset="0"/>
                <a:cs typeface="Oracle Sans" panose="020B0503020204020204" pitchFamily="34" charset="0"/>
              </a:rPr>
              <a:t> </a:t>
            </a:r>
          </a:p>
          <a:p>
            <a:pPr eaLnBrk="1" hangingPunct="1">
              <a:defRPr/>
            </a:pPr>
            <a:r>
              <a:rPr lang="en-US" altLang="en-US" sz="2100" b="1" dirty="0">
                <a:solidFill>
                  <a:schemeClr val="tx1">
                    <a:lumMod val="75000"/>
                  </a:schemeClr>
                </a:solidFill>
                <a:latin typeface="Courier New" panose="02070309020205020404" pitchFamily="49" charset="0"/>
                <a:cs typeface="Oracle Sans" panose="020B0503020204020204" pitchFamily="34" charset="0"/>
              </a:rPr>
              <a:t>VALUES (175, 'Alyssa', 'Hutton', 'AHUTTON', '011.44.1644.429266', </a:t>
            </a:r>
          </a:p>
          <a:p>
            <a:pPr eaLnBrk="1" hangingPunct="1">
              <a:defRPr/>
            </a:pPr>
            <a:r>
              <a:rPr lang="en-US" altLang="en-US" sz="2100" b="1" dirty="0">
                <a:solidFill>
                  <a:schemeClr val="tx1">
                    <a:lumMod val="75000"/>
                  </a:schemeClr>
                </a:solidFill>
                <a:latin typeface="Courier New" panose="02070309020205020404" pitchFamily="49" charset="0"/>
                <a:cs typeface="Oracle Sans" panose="020B0503020204020204" pitchFamily="34" charset="0"/>
              </a:rPr>
              <a:t>        STR_TO_DATE('19-03-2013', '%d-%m-%Y'), 'SA_REP', 8800, .25, 149, </a:t>
            </a:r>
          </a:p>
          <a:p>
            <a:pPr eaLnBrk="1" hangingPunct="1">
              <a:defRPr/>
            </a:pPr>
            <a:r>
              <a:rPr lang="en-US" altLang="en-US" sz="2100" b="1" dirty="0">
                <a:solidFill>
                  <a:schemeClr val="tx1">
                    <a:lumMod val="75000"/>
                  </a:schemeClr>
                </a:solidFill>
                <a:latin typeface="Courier New" panose="02070309020205020404" pitchFamily="49" charset="0"/>
                <a:cs typeface="Oracle Sans" panose="020B0503020204020204" pitchFamily="34" charset="0"/>
              </a:rPr>
              <a:t>        80);</a:t>
            </a:r>
          </a:p>
          <a:p>
            <a:pPr eaLnBrk="1" hangingPunct="1">
              <a:defRPr/>
            </a:pPr>
            <a:endParaRPr lang="en-US" altLang="en-US" sz="21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100" b="1" dirty="0">
                <a:solidFill>
                  <a:schemeClr val="tx1">
                    <a:lumMod val="75000"/>
                  </a:schemeClr>
                </a:solidFill>
                <a:latin typeface="Courier New" panose="02070309020205020404" pitchFamily="49" charset="0"/>
                <a:cs typeface="Oracle Sans" panose="020B0503020204020204" pitchFamily="34" charset="0"/>
              </a:rPr>
              <a:t>ROLLBACK TO </a:t>
            </a:r>
            <a:r>
              <a:rPr lang="en-US" altLang="en-US" sz="2100" b="1" dirty="0" err="1">
                <a:solidFill>
                  <a:schemeClr val="tx1">
                    <a:lumMod val="75000"/>
                  </a:schemeClr>
                </a:solidFill>
                <a:latin typeface="Courier New" panose="02070309020205020404" pitchFamily="49" charset="0"/>
                <a:cs typeface="Oracle Sans" panose="020B0503020204020204" pitchFamily="34" charset="0"/>
              </a:rPr>
              <a:t>first_insert</a:t>
            </a:r>
            <a:r>
              <a:rPr lang="en-US" altLang="en-US" sz="21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endParaRPr lang="en-US" altLang="en-US" sz="21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100" b="1" dirty="0">
                <a:solidFill>
                  <a:schemeClr val="tx1">
                    <a:lumMod val="75000"/>
                  </a:schemeClr>
                </a:solidFill>
                <a:latin typeface="Courier New" panose="02070309020205020404" pitchFamily="49" charset="0"/>
                <a:cs typeface="Oracle Sans" panose="020B0503020204020204" pitchFamily="34" charset="0"/>
              </a:rPr>
              <a:t>COMMIT;</a:t>
            </a:r>
          </a:p>
        </p:txBody>
      </p:sp>
    </p:spTree>
    <p:custDataLst>
      <p:tags r:id="rId1"/>
    </p:custDataLst>
    <p:extLst>
      <p:ext uri="{BB962C8B-B14F-4D97-AF65-F5344CB8AC3E}">
        <p14:creationId xmlns:p14="http://schemas.microsoft.com/office/powerpoint/2010/main" val="1310587035"/>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4040543" y="6563950"/>
            <a:ext cx="4247457" cy="2500313"/>
            <a:chOff x="6290138" y="4297363"/>
            <a:chExt cx="2831638" cy="1666875"/>
          </a:xfrm>
        </p:grpSpPr>
        <p:sp>
          <p:nvSpPr>
            <p:cNvPr id="7" name="Rectangle 6"/>
            <p:cNvSpPr/>
            <p:nvPr/>
          </p:nvSpPr>
          <p:spPr bwMode="auto">
            <a:xfrm rot="16200000" flipV="1">
              <a:off x="7123344" y="3662594"/>
              <a:ext cx="1165225" cy="283163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8" name="Oval 7"/>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9"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6" name="Rectangle 1028"/>
          <p:cNvSpPr txBox="1">
            <a:spLocks noChangeArrowheads="1"/>
          </p:cNvSpPr>
          <p:nvPr/>
        </p:nvSpPr>
        <p:spPr bwMode="auto">
          <a:xfrm>
            <a:off x="3200400" y="659607"/>
            <a:ext cx="11877675" cy="1314450"/>
          </a:xfrm>
          <a:prstGeom prst="rect">
            <a:avLst/>
          </a:prstGeom>
          <a:noFill/>
          <a:ln w="9525">
            <a:noFill/>
            <a:miter lim="800000"/>
            <a:headEnd/>
            <a:tailEnd/>
          </a:ln>
        </p:spPr>
        <p:txBody>
          <a:bodyPr lIns="19050" tIns="19050" rIns="19050" bIns="1905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buClr>
                <a:srgbClr val="000000"/>
              </a:buClr>
              <a:defRPr/>
            </a:pPr>
            <a:endParaRPr lang="en-US" sz="3900" b="1" kern="0" dirty="0">
              <a:latin typeface="+mj-lt"/>
              <a:ea typeface="+mj-ea"/>
              <a:cs typeface="Oracle Sans" panose="020B0503020204020204" pitchFamily="34" charset="0"/>
            </a:endParaRPr>
          </a:p>
        </p:txBody>
      </p:sp>
      <p:sp>
        <p:nvSpPr>
          <p:cNvPr id="82947" name="Title 7"/>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82948" name="Content Placeholder 9"/>
          <p:cNvSpPr>
            <a:spLocks noGrp="1"/>
          </p:cNvSpPr>
          <p:nvPr>
            <p:ph idx="1"/>
          </p:nvPr>
        </p:nvSpPr>
        <p:spPr>
          <a:xfrm>
            <a:off x="933451" y="2272710"/>
            <a:ext cx="16421100" cy="6309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Adding new rows in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INSERT</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Changing data in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UPDATE</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Removing rows from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DELETE</a:t>
            </a:r>
            <a:r>
              <a:rPr lang="en-US" altLang="en-US" dirty="0">
                <a:solidFill>
                  <a:schemeClr val="tx1">
                    <a:lumMod val="50000"/>
                    <a:lumOff val="50000"/>
                  </a:schemeClr>
                </a:solidFill>
                <a:latin typeface="+mn-lt"/>
                <a:cs typeface="Oracle Sans" panose="020B0503020204020204" pitchFamily="34" charset="0"/>
              </a:rPr>
              <a:t> statement</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TRUNCATE</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Database transaction control using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COMMIT, ROLLBACK,</a:t>
            </a:r>
            <a:r>
              <a:rPr lang="en-US" altLang="en-US" dirty="0">
                <a:solidFill>
                  <a:schemeClr val="tx1">
                    <a:lumMod val="50000"/>
                    <a:lumOff val="50000"/>
                  </a:schemeClr>
                </a:solidFill>
                <a:latin typeface="+mn-lt"/>
                <a:cs typeface="Oracle Sans" panose="020B0503020204020204" pitchFamily="34" charset="0"/>
              </a:rPr>
              <a:t> and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SAVEPOINT</a:t>
            </a:r>
          </a:p>
          <a:p>
            <a:pPr lvl="1"/>
            <a:r>
              <a:rPr lang="en-US" altLang="en-US" dirty="0">
                <a:latin typeface="+mn-lt"/>
                <a:cs typeface="Oracle Sans" panose="020B0503020204020204" pitchFamily="34" charset="0"/>
              </a:rPr>
              <a:t>Consistent reads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Manual Data Locking</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FOR UPDATE</a:t>
            </a:r>
            <a:r>
              <a:rPr lang="en-US" altLang="en-US" dirty="0">
                <a:solidFill>
                  <a:schemeClr val="tx1">
                    <a:lumMod val="50000"/>
                    <a:lumOff val="50000"/>
                  </a:schemeClr>
                </a:solidFill>
                <a:latin typeface="+mn-lt"/>
                <a:cs typeface="Oracle Sans" panose="020B0503020204020204" pitchFamily="34" charset="0"/>
              </a:rPr>
              <a:t> clause in a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SELECT</a:t>
            </a:r>
            <a:r>
              <a:rPr lang="en-US" altLang="en-US" dirty="0">
                <a:solidFill>
                  <a:schemeClr val="tx1">
                    <a:lumMod val="50000"/>
                    <a:lumOff val="50000"/>
                  </a:schemeClr>
                </a:solidFill>
                <a:latin typeface="+mn-lt"/>
                <a:cs typeface="Oracle Sans" panose="020B0503020204020204" pitchFamily="34" charset="0"/>
              </a:rPr>
              <a:t> statement</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LOCK TABLE</a:t>
            </a:r>
            <a:r>
              <a:rPr lang="en-US" altLang="en-US" dirty="0">
                <a:solidFill>
                  <a:schemeClr val="tx1">
                    <a:lumMod val="50000"/>
                    <a:lumOff val="50000"/>
                  </a:schemeClr>
                </a:solidFill>
                <a:latin typeface="+mn-lt"/>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148133509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Consistent Reads</a:t>
            </a:r>
          </a:p>
        </p:txBody>
      </p:sp>
      <p:sp>
        <p:nvSpPr>
          <p:cNvPr id="84995" name="Rectangle 5"/>
          <p:cNvSpPr>
            <a:spLocks noGrp="1" noChangeArrowheads="1"/>
          </p:cNvSpPr>
          <p:nvPr>
            <p:ph idx="1"/>
          </p:nvPr>
        </p:nvSpPr>
        <p:spPr>
          <a:xfrm>
            <a:off x="933451" y="2272710"/>
            <a:ext cx="15483357" cy="618315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In busy database systems, some transactions are reading data while other transactions are changing that same data. </a:t>
            </a:r>
          </a:p>
          <a:p>
            <a:pPr lvl="1"/>
            <a:r>
              <a:rPr lang="en-US" altLang="en-US" dirty="0">
                <a:latin typeface="+mn-lt"/>
                <a:cs typeface="Oracle Sans" panose="020B0503020204020204" pitchFamily="34" charset="0"/>
              </a:rPr>
              <a:t>A read operation does not place any locks on the tables it is reading. Other transactions are not blocked from modifying the data.</a:t>
            </a:r>
          </a:p>
          <a:p>
            <a:pPr lvl="1"/>
            <a:r>
              <a:rPr lang="en-US" altLang="en-US" dirty="0">
                <a:latin typeface="+mn-lt"/>
                <a:cs typeface="Oracle Sans" panose="020B0503020204020204" pitchFamily="34" charset="0"/>
              </a:rPr>
              <a:t>A read operation reads a snapshot of the data. Other transactions can then modify the data.</a:t>
            </a:r>
          </a:p>
          <a:p>
            <a:pPr lvl="1"/>
            <a:r>
              <a:rPr lang="en-US" altLang="en-US" dirty="0">
                <a:latin typeface="+mn-lt"/>
                <a:cs typeface="Oracle Sans" panose="020B0503020204020204" pitchFamily="34" charset="0"/>
              </a:rPr>
              <a:t>The timing of the snapshot depends on the isolation level.</a:t>
            </a:r>
          </a:p>
          <a:p>
            <a:pPr lvl="1"/>
            <a:r>
              <a:rPr lang="en-US" altLang="en-US" dirty="0">
                <a:latin typeface="+mn-lt"/>
                <a:cs typeface="Oracle Sans" panose="020B0503020204020204" pitchFamily="34" charset="0"/>
              </a:rPr>
              <a:t>The default isolation level for the MySQL </a:t>
            </a:r>
            <a:r>
              <a:rPr lang="en-US" altLang="en-US" dirty="0" err="1">
                <a:latin typeface="+mn-lt"/>
                <a:cs typeface="Oracle Sans" panose="020B0503020204020204" pitchFamily="34" charset="0"/>
              </a:rPr>
              <a:t>InnoDB</a:t>
            </a:r>
            <a:r>
              <a:rPr lang="en-US" altLang="en-US" dirty="0">
                <a:latin typeface="+mn-lt"/>
                <a:cs typeface="Oracle Sans" panose="020B0503020204020204" pitchFamily="34" charset="0"/>
              </a:rPr>
              <a:t> storage engine is </a:t>
            </a:r>
            <a:r>
              <a:rPr lang="en-US" altLang="en-US" dirty="0">
                <a:latin typeface="Courier New" panose="02070309020205020404" pitchFamily="49" charset="0"/>
                <a:cs typeface="Courier New" panose="02070309020205020404" pitchFamily="49" charset="0"/>
              </a:rPr>
              <a:t>REPEATABLE READ.</a:t>
            </a:r>
            <a:r>
              <a:rPr lang="en-US" altLang="en-US" dirty="0">
                <a:latin typeface="+mn-lt"/>
                <a:cs typeface="Oracle Sans" panose="020B0503020204020204" pitchFamily="34" charset="0"/>
              </a:rPr>
              <a:t> With that isolation level, a snapshot is taken with the first read statement of a transaction, and all other reads within that transaction use the same snapshot.</a:t>
            </a:r>
          </a:p>
        </p:txBody>
      </p:sp>
    </p:spTree>
    <p:custDataLst>
      <p:tags r:id="rId1"/>
    </p:custDataLst>
    <p:extLst>
      <p:ext uri="{BB962C8B-B14F-4D97-AF65-F5344CB8AC3E}">
        <p14:creationId xmlns:p14="http://schemas.microsoft.com/office/powerpoint/2010/main" val="2295720707"/>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720637" y="6570394"/>
            <a:ext cx="5567363" cy="2500313"/>
            <a:chOff x="5410200" y="4297363"/>
            <a:chExt cx="3711575" cy="1666875"/>
          </a:xfrm>
        </p:grpSpPr>
        <p:sp>
          <p:nvSpPr>
            <p:cNvPr id="6" name="Rectangle 5"/>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4" name="Rectangle 1028"/>
          <p:cNvSpPr txBox="1">
            <a:spLocks noChangeArrowheads="1"/>
          </p:cNvSpPr>
          <p:nvPr/>
        </p:nvSpPr>
        <p:spPr bwMode="auto">
          <a:xfrm>
            <a:off x="3200400" y="659607"/>
            <a:ext cx="11877675" cy="1314450"/>
          </a:xfrm>
          <a:prstGeom prst="rect">
            <a:avLst/>
          </a:prstGeom>
          <a:noFill/>
          <a:ln w="9525">
            <a:noFill/>
            <a:miter lim="800000"/>
            <a:headEnd/>
            <a:tailEnd/>
          </a:ln>
        </p:spPr>
        <p:txBody>
          <a:bodyPr lIns="19050" tIns="19050" rIns="19050" bIns="1905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buClr>
                <a:srgbClr val="000000"/>
              </a:buClr>
              <a:defRPr/>
            </a:pPr>
            <a:endParaRPr lang="en-US" sz="3900" b="1" kern="0" dirty="0">
              <a:latin typeface="+mj-lt"/>
              <a:ea typeface="+mj-ea"/>
              <a:cs typeface="Oracle Sans" panose="020B0503020204020204" pitchFamily="34" charset="0"/>
            </a:endParaRPr>
          </a:p>
        </p:txBody>
      </p:sp>
      <p:sp>
        <p:nvSpPr>
          <p:cNvPr id="89091" name="Title 7"/>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89092" name="Content Placeholder 9"/>
          <p:cNvSpPr>
            <a:spLocks noGrp="1"/>
          </p:cNvSpPr>
          <p:nvPr>
            <p:ph idx="1"/>
          </p:nvPr>
        </p:nvSpPr>
        <p:spPr>
          <a:xfrm>
            <a:off x="933451" y="2272710"/>
            <a:ext cx="16421100" cy="6309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Adding new rows in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INSERT</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Changing data in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UPDATE</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Removing rows from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DELETE</a:t>
            </a:r>
            <a:r>
              <a:rPr lang="en-US" altLang="en-US" dirty="0">
                <a:solidFill>
                  <a:schemeClr val="tx1">
                    <a:lumMod val="50000"/>
                    <a:lumOff val="50000"/>
                  </a:schemeClr>
                </a:solidFill>
                <a:latin typeface="+mn-lt"/>
                <a:cs typeface="Oracle Sans" panose="020B0503020204020204" pitchFamily="34" charset="0"/>
              </a:rPr>
              <a:t> statement</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TRUNCATE</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Database transaction control using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COMMIT, ROLLBACK,</a:t>
            </a:r>
            <a:r>
              <a:rPr lang="en-US" altLang="en-US" dirty="0">
                <a:solidFill>
                  <a:schemeClr val="tx1">
                    <a:lumMod val="50000"/>
                    <a:lumOff val="50000"/>
                  </a:schemeClr>
                </a:solidFill>
                <a:latin typeface="+mn-lt"/>
                <a:cs typeface="Oracle Sans" panose="020B0503020204020204" pitchFamily="34" charset="0"/>
              </a:rPr>
              <a:t> and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SAVEPOINT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Read consistency</a:t>
            </a:r>
          </a:p>
          <a:p>
            <a:pPr lvl="1"/>
            <a:r>
              <a:rPr lang="en-US" altLang="en-US" dirty="0">
                <a:latin typeface="+mn-lt"/>
                <a:cs typeface="Oracle Sans" panose="020B0503020204020204" pitchFamily="34" charset="0"/>
              </a:rPr>
              <a:t>Manual Data Locking</a:t>
            </a:r>
          </a:p>
          <a:p>
            <a:pPr lvl="2"/>
            <a:r>
              <a:rPr lang="en-US" altLang="en-US" dirty="0">
                <a:latin typeface="Courier New" panose="02070309020205020404" pitchFamily="49" charset="0"/>
                <a:cs typeface="Courier New" panose="02070309020205020404" pitchFamily="49" charset="0"/>
              </a:rPr>
              <a:t>FOR UPDATE</a:t>
            </a:r>
            <a:r>
              <a:rPr lang="en-US" altLang="en-US" dirty="0">
                <a:latin typeface="+mn-lt"/>
                <a:cs typeface="Oracle Sans" panose="020B0503020204020204" pitchFamily="34" charset="0"/>
              </a:rPr>
              <a:t> clause in a </a:t>
            </a:r>
            <a:r>
              <a:rPr lang="en-US" altLang="en-US" dirty="0">
                <a:latin typeface="Courier New" panose="02070309020205020404" pitchFamily="49" charset="0"/>
                <a:cs typeface="Courier New" panose="02070309020205020404" pitchFamily="49" charset="0"/>
              </a:rPr>
              <a:t>SELECT</a:t>
            </a:r>
            <a:r>
              <a:rPr lang="en-US" altLang="en-US" dirty="0">
                <a:latin typeface="+mn-lt"/>
                <a:cs typeface="Oracle Sans" panose="020B0503020204020204" pitchFamily="34" charset="0"/>
              </a:rPr>
              <a:t> statement</a:t>
            </a:r>
          </a:p>
          <a:p>
            <a:pPr lvl="2"/>
            <a:r>
              <a:rPr lang="en-US" altLang="en-US" dirty="0">
                <a:latin typeface="Courier New" panose="02070309020205020404" pitchFamily="49" charset="0"/>
                <a:cs typeface="Courier New" panose="02070309020205020404" pitchFamily="49" charset="0"/>
              </a:rPr>
              <a:t>LOCK TABLE</a:t>
            </a:r>
            <a:r>
              <a:rPr lang="en-US" altLang="en-US" dirty="0">
                <a:latin typeface="+mn-lt"/>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919063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FOR UPDATE </a:t>
            </a:r>
            <a:r>
              <a:rPr lang="en-US" altLang="en-US" dirty="0">
                <a:latin typeface="+mj-lt"/>
                <a:cs typeface="Oracle Sans" panose="020B0503020204020204" pitchFamily="34" charset="0"/>
              </a:rPr>
              <a:t>Clause in a SELECT Statement</a:t>
            </a:r>
          </a:p>
        </p:txBody>
      </p:sp>
      <p:sp>
        <p:nvSpPr>
          <p:cNvPr id="91139" name="Rectangle 58"/>
          <p:cNvSpPr>
            <a:spLocks noGrp="1" noChangeArrowheads="1"/>
          </p:cNvSpPr>
          <p:nvPr>
            <p:ph idx="1"/>
          </p:nvPr>
        </p:nvSpPr>
        <p:spPr>
          <a:xfrm>
            <a:off x="933451" y="2272710"/>
            <a:ext cx="16421100" cy="636648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Locks the rows in the </a:t>
            </a:r>
            <a:r>
              <a:rPr lang="en-US" altLang="en-US" dirty="0">
                <a:latin typeface="Courier New" panose="02070309020205020404" pitchFamily="49" charset="0"/>
                <a:cs typeface="Courier New" panose="02070309020205020404" pitchFamily="49" charset="0"/>
              </a:rPr>
              <a:t>EMPLOYEES</a:t>
            </a:r>
            <a:r>
              <a:rPr lang="en-US" altLang="en-US" dirty="0">
                <a:latin typeface="+mn-lt"/>
                <a:cs typeface="Oracle Sans" panose="020B0503020204020204" pitchFamily="34" charset="0"/>
              </a:rPr>
              <a:t> table where </a:t>
            </a:r>
            <a:r>
              <a:rPr lang="en-US" altLang="en-US" dirty="0">
                <a:latin typeface="Courier New" panose="02070309020205020404" pitchFamily="49" charset="0"/>
                <a:cs typeface="Courier New" panose="02070309020205020404" pitchFamily="49" charset="0"/>
              </a:rPr>
              <a:t>job_id </a:t>
            </a:r>
            <a:r>
              <a:rPr lang="en-US" altLang="en-US" dirty="0">
                <a:latin typeface="+mn-lt"/>
                <a:cs typeface="Oracle Sans" panose="020B0503020204020204" pitchFamily="34" charset="0"/>
              </a:rPr>
              <a:t>is </a:t>
            </a:r>
            <a:r>
              <a:rPr lang="en-US" altLang="en-US" dirty="0">
                <a:latin typeface="Courier New" panose="02070309020205020404" pitchFamily="49" charset="0"/>
                <a:cs typeface="Courier New" panose="02070309020205020404" pitchFamily="49" charset="0"/>
              </a:rPr>
              <a:t>SA_REP.</a:t>
            </a:r>
          </a:p>
          <a:p>
            <a:pPr lvl="1">
              <a:spcBef>
                <a:spcPts val="20000"/>
              </a:spcBef>
            </a:pPr>
            <a:r>
              <a:rPr lang="en-US" altLang="en-US" dirty="0">
                <a:latin typeface="+mn-lt"/>
                <a:cs typeface="Oracle Sans" panose="020B0503020204020204" pitchFamily="34" charset="0"/>
              </a:rPr>
              <a:t>Only after </a:t>
            </a:r>
            <a:r>
              <a:rPr lang="en-US" altLang="en-US" dirty="0">
                <a:latin typeface="Courier New" panose="02070309020205020404" pitchFamily="49" charset="0"/>
                <a:cs typeface="Courier New" panose="02070309020205020404" pitchFamily="49" charset="0"/>
              </a:rPr>
              <a:t>START TRANSACTION</a:t>
            </a:r>
            <a:r>
              <a:rPr lang="en-US" altLang="en-US" dirty="0">
                <a:latin typeface="+mn-lt"/>
                <a:cs typeface="Oracle Sans" panose="020B0503020204020204" pitchFamily="34" charset="0"/>
              </a:rPr>
              <a:t> or with </a:t>
            </a:r>
            <a:r>
              <a:rPr lang="en-US" altLang="en-US" dirty="0">
                <a:latin typeface="Courier New" panose="02070309020205020404" pitchFamily="49" charset="0"/>
                <a:cs typeface="Courier New" panose="02070309020205020404" pitchFamily="49" charset="0"/>
              </a:rPr>
              <a:t>AUTOCOMMIT</a:t>
            </a:r>
            <a:r>
              <a:rPr lang="en-US" altLang="en-US" dirty="0">
                <a:latin typeface="+mn-lt"/>
                <a:cs typeface="Oracle Sans" panose="020B0503020204020204" pitchFamily="34" charset="0"/>
              </a:rPr>
              <a:t> set to </a:t>
            </a:r>
            <a:r>
              <a:rPr lang="en-US" altLang="en-US" dirty="0">
                <a:latin typeface="Courier New" panose="02070309020205020404" pitchFamily="49" charset="0"/>
                <a:cs typeface="Courier New" panose="02070309020205020404" pitchFamily="49" charset="0"/>
              </a:rPr>
              <a:t>0.</a:t>
            </a:r>
          </a:p>
          <a:p>
            <a:pPr lvl="1"/>
            <a:r>
              <a:rPr lang="en-US" altLang="en-US" dirty="0">
                <a:latin typeface="+mn-lt"/>
                <a:cs typeface="Oracle Sans" panose="020B0503020204020204" pitchFamily="34" charset="0"/>
              </a:rPr>
              <a:t>Lock is released only when you issue a </a:t>
            </a:r>
            <a:r>
              <a:rPr lang="en-US" altLang="en-US" dirty="0">
                <a:latin typeface="Courier New" panose="02070309020205020404" pitchFamily="49" charset="0"/>
                <a:cs typeface="Courier New" panose="02070309020205020404" pitchFamily="49" charset="0"/>
              </a:rPr>
              <a:t>ROLLBACK</a:t>
            </a:r>
            <a:r>
              <a:rPr lang="en-US" altLang="en-US" dirty="0">
                <a:latin typeface="+mn-lt"/>
                <a:cs typeface="Oracle Sans" panose="020B0503020204020204" pitchFamily="34" charset="0"/>
              </a:rPr>
              <a:t> or a </a:t>
            </a:r>
            <a:r>
              <a:rPr lang="en-US" altLang="en-US" dirty="0">
                <a:latin typeface="Courier New" panose="02070309020205020404" pitchFamily="49" charset="0"/>
                <a:cs typeface="Courier New" panose="02070309020205020404" pitchFamily="49" charset="0"/>
              </a:rPr>
              <a:t>COMMIT.</a:t>
            </a:r>
          </a:p>
          <a:p>
            <a:pPr lvl="1"/>
            <a:r>
              <a:rPr lang="en-US" altLang="en-US" dirty="0">
                <a:latin typeface="+mn-lt"/>
                <a:cs typeface="Oracle Sans" panose="020B0503020204020204" pitchFamily="34" charset="0"/>
              </a:rPr>
              <a:t>If the </a:t>
            </a:r>
            <a:r>
              <a:rPr lang="en-US" altLang="en-US" dirty="0">
                <a:latin typeface="Courier New" panose="02070309020205020404" pitchFamily="49" charset="0"/>
                <a:cs typeface="Courier New" panose="02070309020205020404" pitchFamily="49" charset="0"/>
              </a:rPr>
              <a:t>SELECT</a:t>
            </a:r>
            <a:r>
              <a:rPr lang="en-US" altLang="en-US" dirty="0">
                <a:latin typeface="+mn-lt"/>
                <a:cs typeface="Oracle Sans" panose="020B0503020204020204" pitchFamily="34" charset="0"/>
              </a:rPr>
              <a:t> statement attempts to lock a row that is locked by another user, the database waits until the row is available, and then returns the results of the </a:t>
            </a:r>
            <a:r>
              <a:rPr lang="en-US" altLang="en-US" dirty="0">
                <a:latin typeface="Courier New" panose="02070309020205020404" pitchFamily="49" charset="0"/>
                <a:cs typeface="Courier New" panose="02070309020205020404" pitchFamily="49" charset="0"/>
              </a:rPr>
              <a:t>SELECT</a:t>
            </a:r>
            <a:r>
              <a:rPr lang="en-US" altLang="en-US" dirty="0">
                <a:latin typeface="+mn-lt"/>
                <a:cs typeface="Oracle Sans" panose="020B0503020204020204" pitchFamily="34" charset="0"/>
              </a:rPr>
              <a:t> statement.</a:t>
            </a:r>
          </a:p>
          <a:p>
            <a:pPr lvl="1"/>
            <a:r>
              <a:rPr lang="en-US" altLang="en-US" dirty="0">
                <a:latin typeface="+mn-lt"/>
                <a:cs typeface="Oracle Sans" panose="020B0503020204020204" pitchFamily="34" charset="0"/>
              </a:rPr>
              <a:t>In MySQL, the </a:t>
            </a:r>
            <a:r>
              <a:rPr lang="en-US" altLang="en-US" dirty="0">
                <a:latin typeface="Courier New" panose="02070309020205020404" pitchFamily="49" charset="0"/>
                <a:cs typeface="Courier New" panose="02070309020205020404" pitchFamily="49" charset="0"/>
              </a:rPr>
              <a:t>FOR UPDATE</a:t>
            </a:r>
            <a:r>
              <a:rPr lang="en-US" altLang="en-US" dirty="0">
                <a:latin typeface="+mn-lt"/>
                <a:cs typeface="Oracle Sans" panose="020B0503020204020204" pitchFamily="34" charset="0"/>
              </a:rPr>
              <a:t> clause must be the last clause in the </a:t>
            </a:r>
            <a:r>
              <a:rPr lang="en-US" altLang="en-US" dirty="0">
                <a:latin typeface="Courier New" panose="02070309020205020404" pitchFamily="49" charset="0"/>
                <a:cs typeface="Courier New" panose="02070309020205020404" pitchFamily="49" charset="0"/>
              </a:rPr>
              <a:t>SELECT</a:t>
            </a:r>
            <a:r>
              <a:rPr lang="en-US" altLang="en-US" dirty="0">
                <a:latin typeface="+mn-lt"/>
                <a:cs typeface="Oracle Sans" panose="020B0503020204020204" pitchFamily="34" charset="0"/>
              </a:rPr>
              <a:t> statement.</a:t>
            </a:r>
          </a:p>
        </p:txBody>
      </p:sp>
      <p:sp>
        <p:nvSpPr>
          <p:cNvPr id="5" name="Content Placeholder 2"/>
          <p:cNvSpPr txBox="1">
            <a:spLocks/>
          </p:cNvSpPr>
          <p:nvPr/>
        </p:nvSpPr>
        <p:spPr bwMode="gray">
          <a:xfrm>
            <a:off x="1799184" y="3055268"/>
            <a:ext cx="9997314" cy="213875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employee_id, salary, commission_pct, job_id</a:t>
            </a:r>
          </a:p>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  </a:t>
            </a:r>
          </a:p>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job_id = 'SA_REP'</a:t>
            </a:r>
          </a:p>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ORDER BY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employee_id</a:t>
            </a: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FOR UPDATE;</a:t>
            </a:r>
          </a:p>
        </p:txBody>
      </p:sp>
    </p:spTree>
    <p:custDataLst>
      <p:tags r:id="rId1"/>
    </p:custDataLst>
    <p:extLst>
      <p:ext uri="{BB962C8B-B14F-4D97-AF65-F5344CB8AC3E}">
        <p14:creationId xmlns:p14="http://schemas.microsoft.com/office/powerpoint/2010/main" val="262676936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FOR UPDATE </a:t>
            </a:r>
            <a:r>
              <a:rPr lang="en-US" altLang="en-US" dirty="0">
                <a:latin typeface="+mj-lt"/>
                <a:cs typeface="Oracle Sans" panose="020B0503020204020204" pitchFamily="34" charset="0"/>
              </a:rPr>
              <a:t>Clause: Examples</a:t>
            </a:r>
          </a:p>
        </p:txBody>
      </p:sp>
      <p:sp>
        <p:nvSpPr>
          <p:cNvPr id="93187" name="Content Placeholder 2"/>
          <p:cNvSpPr>
            <a:spLocks noGrp="1"/>
          </p:cNvSpPr>
          <p:nvPr>
            <p:ph idx="1"/>
          </p:nvPr>
        </p:nvSpPr>
        <p:spPr>
          <a:xfrm>
            <a:off x="933451" y="2272710"/>
            <a:ext cx="16275445" cy="573195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You can use the </a:t>
            </a:r>
            <a:r>
              <a:rPr lang="en-US" altLang="en-US" dirty="0">
                <a:latin typeface="Courier New" panose="02070309020205020404" pitchFamily="49" charset="0"/>
                <a:cs typeface="Courier New" panose="02070309020205020404" pitchFamily="49" charset="0"/>
              </a:rPr>
              <a:t>FOR UPDATE </a:t>
            </a:r>
            <a:r>
              <a:rPr lang="en-US" altLang="en-US" dirty="0">
                <a:latin typeface="+mn-lt"/>
                <a:cs typeface="Oracle Sans" panose="020B0503020204020204" pitchFamily="34" charset="0"/>
              </a:rPr>
              <a:t>clause in a </a:t>
            </a:r>
            <a:r>
              <a:rPr lang="en-US" altLang="en-US" dirty="0">
                <a:latin typeface="Courier New" panose="02070309020205020404" pitchFamily="49" charset="0"/>
                <a:cs typeface="Courier New" panose="02070309020205020404" pitchFamily="49" charset="0"/>
              </a:rPr>
              <a:t>SELECT</a:t>
            </a:r>
            <a:r>
              <a:rPr lang="en-US" altLang="en-US" dirty="0">
                <a:latin typeface="+mn-lt"/>
                <a:cs typeface="Oracle Sans" panose="020B0503020204020204" pitchFamily="34" charset="0"/>
              </a:rPr>
              <a:t> statement against multiple tables. </a:t>
            </a:r>
          </a:p>
          <a:p>
            <a:pPr lvl="1">
              <a:spcBef>
                <a:spcPts val="23500"/>
              </a:spcBef>
            </a:pPr>
            <a:r>
              <a:rPr lang="en-US" altLang="en-US" dirty="0">
                <a:latin typeface="+mn-lt"/>
                <a:cs typeface="Oracle Sans" panose="020B0503020204020204" pitchFamily="34" charset="0"/>
              </a:rPr>
              <a:t>Rows from both the </a:t>
            </a:r>
            <a:r>
              <a:rPr lang="en-US" altLang="en-US" dirty="0">
                <a:latin typeface="Courier New" panose="02070309020205020404" pitchFamily="49" charset="0"/>
                <a:cs typeface="Courier New" panose="02070309020205020404" pitchFamily="49" charset="0"/>
              </a:rPr>
              <a:t>EMPLOYEES</a:t>
            </a:r>
            <a:r>
              <a:rPr lang="en-US" altLang="en-US" dirty="0">
                <a:latin typeface="+mn-lt"/>
                <a:cs typeface="Oracle Sans" panose="020B0503020204020204" pitchFamily="34" charset="0"/>
              </a:rPr>
              <a:t> and </a:t>
            </a:r>
            <a:r>
              <a:rPr lang="en-US" altLang="en-US" dirty="0">
                <a:latin typeface="Courier New" panose="02070309020205020404" pitchFamily="49" charset="0"/>
                <a:cs typeface="Courier New" panose="02070309020205020404" pitchFamily="49" charset="0"/>
              </a:rPr>
              <a:t>DEPARTMENTS</a:t>
            </a:r>
            <a:r>
              <a:rPr lang="en-US" altLang="en-US" dirty="0">
                <a:latin typeface="+mn-lt"/>
                <a:cs typeface="Oracle Sans" panose="020B0503020204020204" pitchFamily="34" charset="0"/>
              </a:rPr>
              <a:t> tables are locked.</a:t>
            </a:r>
          </a:p>
          <a:p>
            <a:pPr lvl="1"/>
            <a:r>
              <a:rPr lang="en-US" altLang="en-US" dirty="0">
                <a:latin typeface="+mn-lt"/>
                <a:cs typeface="Oracle Sans" panose="020B0503020204020204" pitchFamily="34" charset="0"/>
              </a:rPr>
              <a:t>Use </a:t>
            </a:r>
            <a:r>
              <a:rPr lang="en-US" altLang="en-US" dirty="0">
                <a:latin typeface="Courier New" panose="02070309020205020404" pitchFamily="49" charset="0"/>
                <a:cs typeface="Courier New" panose="02070309020205020404" pitchFamily="49" charset="0"/>
              </a:rPr>
              <a:t>FOR UPDATE OF</a:t>
            </a:r>
            <a:r>
              <a:rPr lang="en-US" altLang="en-US" dirty="0">
                <a:latin typeface="+mn-lt"/>
                <a:cs typeface="Oracle Sans" panose="020B0503020204020204" pitchFamily="34" charset="0"/>
              </a:rPr>
              <a:t> </a:t>
            </a:r>
            <a:r>
              <a:rPr lang="en-US" altLang="en-US" i="1" dirty="0" err="1">
                <a:latin typeface="Courier New" panose="02070309020205020404" pitchFamily="49" charset="0"/>
                <a:cs typeface="Courier New" panose="02070309020205020404" pitchFamily="49" charset="0"/>
              </a:rPr>
              <a:t>table_name</a:t>
            </a:r>
            <a:r>
              <a:rPr lang="en-US" altLang="en-US" i="1" dirty="0">
                <a:latin typeface="Courier New" panose="02070309020205020404" pitchFamily="49" charset="0"/>
                <a:cs typeface="Courier New" panose="02070309020205020404" pitchFamily="49" charset="0"/>
              </a:rPr>
              <a:t> </a:t>
            </a:r>
            <a:r>
              <a:rPr lang="en-US" altLang="en-US" dirty="0">
                <a:latin typeface="+mn-lt"/>
                <a:cs typeface="Oracle Sans" panose="020B0503020204020204" pitchFamily="34" charset="0"/>
              </a:rPr>
              <a:t>to qualify the table that you intend to change; then only the rows from that specific table are locked.</a:t>
            </a:r>
          </a:p>
        </p:txBody>
      </p:sp>
      <p:sp>
        <p:nvSpPr>
          <p:cNvPr id="5" name="Content Placeholder 2"/>
          <p:cNvSpPr txBox="1">
            <a:spLocks/>
          </p:cNvSpPr>
          <p:nvPr/>
        </p:nvSpPr>
        <p:spPr bwMode="gray">
          <a:xfrm>
            <a:off x="1810982" y="3686964"/>
            <a:ext cx="9997314" cy="253665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e.employee_id</a:t>
            </a: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e.last_name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e.job_id</a:t>
            </a: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 e JOIN departments d </a:t>
            </a:r>
          </a:p>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USING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department_id</a:t>
            </a: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p>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d.department_name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 'Shipping'</a:t>
            </a:r>
          </a:p>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ORDER BY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e.employee_id</a:t>
            </a: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eaLnBrk="1" hangingPunct="1">
              <a:buSzPct val="100000"/>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FOR UPDATE; </a:t>
            </a:r>
          </a:p>
        </p:txBody>
      </p:sp>
    </p:spTree>
    <p:custDataLst>
      <p:tags r:id="rId1"/>
    </p:custDataLst>
    <p:extLst>
      <p:ext uri="{BB962C8B-B14F-4D97-AF65-F5344CB8AC3E}">
        <p14:creationId xmlns:p14="http://schemas.microsoft.com/office/powerpoint/2010/main" val="1727504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HR Application Scenario</a:t>
            </a:r>
          </a:p>
        </p:txBody>
      </p:sp>
      <p:sp>
        <p:nvSpPr>
          <p:cNvPr id="22" name="Rectangle 2"/>
          <p:cNvSpPr>
            <a:spLocks noChangeArrowheads="1"/>
          </p:cNvSpPr>
          <p:nvPr/>
        </p:nvSpPr>
        <p:spPr bwMode="auto">
          <a:xfrm>
            <a:off x="602249" y="5245499"/>
            <a:ext cx="6323586" cy="1897320"/>
          </a:xfrm>
          <a:prstGeom prst="rect">
            <a:avLst/>
          </a:prstGeom>
          <a:gradFill flip="none" rotWithShape="1">
            <a:gsLst>
              <a:gs pos="0">
                <a:schemeClr val="bg1"/>
              </a:gs>
              <a:gs pos="25000">
                <a:srgbClr val="C9DAEE"/>
              </a:gs>
            </a:gsLst>
            <a:lin ang="10800000" scaled="1"/>
            <a:tileRect/>
          </a:gradFill>
          <a:ln>
            <a:noFill/>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anose="020B0604020202020204" pitchFamily="34" charset="0"/>
            </a:pPr>
            <a:endParaRPr lang="en-US" altLang="en-US" dirty="0">
              <a:latin typeface="Oracle Sans" panose="020B0503020204020204" pitchFamily="34" charset="0"/>
              <a:cs typeface="Oracle Sans" panose="020B0503020204020204" pitchFamily="34" charset="0"/>
            </a:endParaRP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9519" y="5875734"/>
            <a:ext cx="3449574" cy="2302152"/>
          </a:xfrm>
          <a:prstGeom prst="round2DiagRect">
            <a:avLst>
              <a:gd name="adj1" fmla="val 0"/>
              <a:gd name="adj2" fmla="val 17007"/>
            </a:avLst>
          </a:prstGeom>
          <a:ln w="88900" cap="sq">
            <a:solidFill>
              <a:schemeClr val="bg1"/>
            </a:solidFill>
            <a:miter lim="800000"/>
          </a:ln>
          <a:effectLst/>
        </p:spPr>
      </p:pic>
      <p:pic>
        <p:nvPicPr>
          <p:cNvPr id="24" name="Picture 23"/>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790309" y="5673660"/>
            <a:ext cx="1599581" cy="1040997"/>
          </a:xfrm>
          <a:prstGeom prst="rect">
            <a:avLst/>
          </a:prstGeom>
        </p:spPr>
      </p:pic>
      <p:sp>
        <p:nvSpPr>
          <p:cNvPr id="25" name="TextBox 24"/>
          <p:cNvSpPr txBox="1"/>
          <p:nvPr/>
        </p:nvSpPr>
        <p:spPr>
          <a:xfrm>
            <a:off x="10149769" y="1977891"/>
            <a:ext cx="3614292"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b="1" dirty="0">
                <a:solidFill>
                  <a:schemeClr val="bg1"/>
                </a:solidFill>
                <a:latin typeface="Oracle Sans" panose="020B0503020204020204" pitchFamily="34" charset="0"/>
                <a:cs typeface="Oracle Sans" panose="020B0503020204020204" pitchFamily="34" charset="0"/>
              </a:rPr>
              <a:t>HR Application</a:t>
            </a:r>
          </a:p>
        </p:txBody>
      </p:sp>
      <p:sp>
        <p:nvSpPr>
          <p:cNvPr id="26" name="Rounded Rectangle 25"/>
          <p:cNvSpPr/>
          <p:nvPr/>
        </p:nvSpPr>
        <p:spPr bwMode="auto">
          <a:xfrm>
            <a:off x="10368136" y="2010749"/>
            <a:ext cx="6580980" cy="4613936"/>
          </a:xfrm>
          <a:prstGeom prst="roundRect">
            <a:avLst>
              <a:gd name="adj" fmla="val 9753"/>
            </a:avLst>
          </a:prstGeom>
          <a:gradFill flip="none" rotWithShape="1">
            <a:gsLst>
              <a:gs pos="0">
                <a:schemeClr val="accent6"/>
              </a:gs>
              <a:gs pos="50000">
                <a:schemeClr val="accent5">
                  <a:lumMod val="60000"/>
                  <a:lumOff val="40000"/>
                </a:schemeClr>
              </a:gs>
              <a:gs pos="100000">
                <a:schemeClr val="accent5">
                  <a:lumMod val="20000"/>
                  <a:lumOff val="80000"/>
                </a:schemeClr>
              </a:gs>
            </a:gsLst>
            <a:lin ang="5400000" scaled="1"/>
            <a:tileRect/>
          </a:gradFill>
          <a:ln w="38100" cap="flat" cmpd="sng" algn="ctr">
            <a:solidFill>
              <a:schemeClr val="bg1"/>
            </a:solidFill>
            <a:prstDash val="solid"/>
            <a:round/>
            <a:headEnd type="none" w="sm" len="sm"/>
            <a:tailEnd type="none" w="sm" len="sm"/>
          </a:ln>
          <a:effectLst>
            <a:outerShdw blurRad="63500" sx="102000" sy="102000" algn="ctr" rotWithShape="0">
              <a:srgbClr val="2FFF2F">
                <a:alpha val="40000"/>
              </a:srgbClr>
            </a:outerShdw>
          </a:effectLst>
        </p:spPr>
        <p:txBody>
          <a:bodyPr wrap="square">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27" name="Rounded Rectangle 26"/>
          <p:cNvSpPr/>
          <p:nvPr/>
        </p:nvSpPr>
        <p:spPr bwMode="auto">
          <a:xfrm>
            <a:off x="10643786" y="2596919"/>
            <a:ext cx="6029682" cy="2700741"/>
          </a:xfrm>
          <a:prstGeom prst="roundRect">
            <a:avLst>
              <a:gd name="adj" fmla="val 0"/>
            </a:avLst>
          </a:prstGeom>
          <a:solidFill>
            <a:schemeClr val="bg1"/>
          </a:solidFill>
          <a:ln w="38100" cap="flat" cmpd="sng" algn="ctr">
            <a:solidFill>
              <a:srgbClr val="5FD453"/>
            </a:solidFill>
            <a:prstDash val="solid"/>
            <a:round/>
            <a:headEnd type="none" w="sm" len="sm"/>
            <a:tailEnd type="none" w="sm" len="sm"/>
          </a:ln>
          <a:effectLst>
            <a:innerShdw blurRad="114300">
              <a:srgbClr val="5FD453"/>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8" name="TextBox 27"/>
          <p:cNvSpPr txBox="1"/>
          <p:nvPr/>
        </p:nvSpPr>
        <p:spPr>
          <a:xfrm>
            <a:off x="10655389" y="2059758"/>
            <a:ext cx="3614292"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b="1" dirty="0">
                <a:latin typeface="Oracle Sans" panose="020B0503020204020204" pitchFamily="34" charset="0"/>
                <a:cs typeface="Oracle Sans" panose="020B0503020204020204" pitchFamily="34" charset="0"/>
              </a:rPr>
              <a:t>HR Application</a:t>
            </a:r>
          </a:p>
        </p:txBody>
      </p:sp>
      <p:graphicFrame>
        <p:nvGraphicFramePr>
          <p:cNvPr id="29" name="Table 28"/>
          <p:cNvGraphicFramePr>
            <a:graphicFrameLocks noGrp="1"/>
          </p:cNvGraphicFramePr>
          <p:nvPr>
            <p:extLst>
              <p:ext uri="{D42A27DB-BD31-4B8C-83A1-F6EECF244321}">
                <p14:modId xmlns:p14="http://schemas.microsoft.com/office/powerpoint/2010/main" val="523204164"/>
              </p:ext>
            </p:extLst>
          </p:nvPr>
        </p:nvGraphicFramePr>
        <p:xfrm>
          <a:off x="10915427" y="2812862"/>
          <a:ext cx="5486400" cy="2284095"/>
        </p:xfrm>
        <a:graphic>
          <a:graphicData uri="http://schemas.openxmlformats.org/drawingml/2006/table">
            <a:tbl>
              <a:tblPr firstRow="1" lastRow="1" bandCol="1">
                <a:tableStyleId>{5FD0F851-EC5A-4D38-B0AD-8093EC10F338}</a:tableStyleId>
              </a:tblPr>
              <a:tblGrid>
                <a:gridCol w="457200">
                  <a:extLst>
                    <a:ext uri="{9D8B030D-6E8A-4147-A177-3AD203B41FA5}">
                      <a16:colId xmlns:a16="http://schemas.microsoft.com/office/drawing/2014/main" xmlns="" val="20000"/>
                    </a:ext>
                  </a:extLst>
                </a:gridCol>
                <a:gridCol w="1257300">
                  <a:extLst>
                    <a:ext uri="{9D8B030D-6E8A-4147-A177-3AD203B41FA5}">
                      <a16:colId xmlns:a16="http://schemas.microsoft.com/office/drawing/2014/main" xmlns="" val="20001"/>
                    </a:ext>
                  </a:extLst>
                </a:gridCol>
                <a:gridCol w="1371600">
                  <a:extLst>
                    <a:ext uri="{9D8B030D-6E8A-4147-A177-3AD203B41FA5}">
                      <a16:colId xmlns:a16="http://schemas.microsoft.com/office/drawing/2014/main" xmlns="" val="20002"/>
                    </a:ext>
                  </a:extLst>
                </a:gridCol>
                <a:gridCol w="1303020">
                  <a:extLst>
                    <a:ext uri="{9D8B030D-6E8A-4147-A177-3AD203B41FA5}">
                      <a16:colId xmlns:a16="http://schemas.microsoft.com/office/drawing/2014/main" xmlns="" val="20003"/>
                    </a:ext>
                  </a:extLst>
                </a:gridCol>
                <a:gridCol w="1097280">
                  <a:extLst>
                    <a:ext uri="{9D8B030D-6E8A-4147-A177-3AD203B41FA5}">
                      <a16:colId xmlns:a16="http://schemas.microsoft.com/office/drawing/2014/main" xmlns="" val="20004"/>
                    </a:ext>
                  </a:extLst>
                </a:gridCol>
              </a:tblGrid>
              <a:tr h="640080">
                <a:tc>
                  <a:txBody>
                    <a:bodyPr/>
                    <a:lstStyle/>
                    <a:p>
                      <a:endParaRPr lang="en-US" sz="1700" dirty="0"/>
                    </a:p>
                  </a:txBody>
                  <a:tcPr marL="137160" marR="137160" marT="68580" marB="68580">
                    <a:solidFill>
                      <a:srgbClr val="8DA6B1"/>
                    </a:solidFill>
                  </a:tcPr>
                </a:tc>
                <a:tc>
                  <a:txBody>
                    <a:bodyPr/>
                    <a:lstStyle/>
                    <a:p>
                      <a:r>
                        <a:rPr lang="en-US" sz="1700" dirty="0" err="1">
                          <a:solidFill>
                            <a:schemeClr val="bg1"/>
                          </a:solidFill>
                        </a:rPr>
                        <a:t>Emp_ID</a:t>
                      </a:r>
                      <a:endParaRPr lang="en-US" sz="1700" dirty="0">
                        <a:solidFill>
                          <a:schemeClr val="bg1"/>
                        </a:solidFill>
                      </a:endParaRPr>
                    </a:p>
                  </a:txBody>
                  <a:tcPr marL="137160" marR="137160" marT="68580" marB="68580">
                    <a:solidFill>
                      <a:srgbClr val="8DA6B1"/>
                    </a:solidFill>
                  </a:tcPr>
                </a:tc>
                <a:tc>
                  <a:txBody>
                    <a:bodyPr/>
                    <a:lstStyle/>
                    <a:p>
                      <a:r>
                        <a:rPr lang="en-US" sz="1700" dirty="0">
                          <a:solidFill>
                            <a:schemeClr val="bg1"/>
                          </a:solidFill>
                        </a:rPr>
                        <a:t>First Name</a:t>
                      </a:r>
                    </a:p>
                  </a:txBody>
                  <a:tcPr marL="137160" marR="137160" marT="68580" marB="68580">
                    <a:solidFill>
                      <a:srgbClr val="8DA6B1"/>
                    </a:solidFill>
                  </a:tcPr>
                </a:tc>
                <a:tc>
                  <a:txBody>
                    <a:bodyPr/>
                    <a:lstStyle/>
                    <a:p>
                      <a:r>
                        <a:rPr lang="en-US" sz="1700" dirty="0">
                          <a:solidFill>
                            <a:schemeClr val="bg1"/>
                          </a:solidFill>
                        </a:rPr>
                        <a:t>Last Name</a:t>
                      </a:r>
                    </a:p>
                  </a:txBody>
                  <a:tcPr marL="137160" marR="137160" marT="68580" marB="68580">
                    <a:solidFill>
                      <a:srgbClr val="8DA6B1"/>
                    </a:solidFill>
                  </a:tcPr>
                </a:tc>
                <a:tc>
                  <a:txBody>
                    <a:bodyPr/>
                    <a:lstStyle/>
                    <a:p>
                      <a:r>
                        <a:rPr lang="en-US" sz="1700" dirty="0">
                          <a:solidFill>
                            <a:schemeClr val="bg1"/>
                          </a:solidFill>
                        </a:rPr>
                        <a:t>Salary</a:t>
                      </a:r>
                    </a:p>
                  </a:txBody>
                  <a:tcPr marL="137160" marR="137160" marT="68580" marB="68580">
                    <a:solidFill>
                      <a:srgbClr val="8DA6B1"/>
                    </a:solidFill>
                  </a:tcPr>
                </a:tc>
                <a:extLst>
                  <a:ext uri="{0D108BD9-81ED-4DB2-BD59-A6C34878D82A}">
                    <a16:rowId xmlns:a16="http://schemas.microsoft.com/office/drawing/2014/main" xmlns="" val="10000"/>
                  </a:ext>
                </a:extLst>
              </a:tr>
              <a:tr h="542925">
                <a:tc>
                  <a:txBody>
                    <a:bodyPr/>
                    <a:lstStyle/>
                    <a:p>
                      <a:endParaRPr lang="en-US" sz="1800" dirty="0"/>
                    </a:p>
                  </a:txBody>
                  <a:tcPr marL="137160" marR="137160" marT="68580" marB="68580"/>
                </a:tc>
                <a:tc>
                  <a:txBody>
                    <a:bodyPr/>
                    <a:lstStyle/>
                    <a:p>
                      <a:r>
                        <a:rPr lang="en-US" sz="1800" dirty="0"/>
                        <a:t>100</a:t>
                      </a:r>
                    </a:p>
                  </a:txBody>
                  <a:tcPr marL="137160" marR="137160" marT="68580" marB="68580"/>
                </a:tc>
                <a:tc>
                  <a:txBody>
                    <a:bodyPr/>
                    <a:lstStyle/>
                    <a:p>
                      <a:r>
                        <a:rPr lang="en-US" sz="1800" dirty="0"/>
                        <a:t>Steven</a:t>
                      </a:r>
                    </a:p>
                  </a:txBody>
                  <a:tcPr marL="137160" marR="137160" marT="68580" marB="68580"/>
                </a:tc>
                <a:tc>
                  <a:txBody>
                    <a:bodyPr/>
                    <a:lstStyle/>
                    <a:p>
                      <a:r>
                        <a:rPr lang="en-US" sz="1800" dirty="0"/>
                        <a:t>King</a:t>
                      </a:r>
                    </a:p>
                  </a:txBody>
                  <a:tcPr marL="137160" marR="137160" marT="68580" marB="68580"/>
                </a:tc>
                <a:tc>
                  <a:txBody>
                    <a:bodyPr/>
                    <a:lstStyle/>
                    <a:p>
                      <a:r>
                        <a:rPr lang="en-US" sz="1800" dirty="0"/>
                        <a:t>24000</a:t>
                      </a:r>
                    </a:p>
                  </a:txBody>
                  <a:tcPr marL="137160" marR="137160" marT="68580" marB="68580"/>
                </a:tc>
                <a:extLst>
                  <a:ext uri="{0D108BD9-81ED-4DB2-BD59-A6C34878D82A}">
                    <a16:rowId xmlns:a16="http://schemas.microsoft.com/office/drawing/2014/main" xmlns="" val="10001"/>
                  </a:ext>
                </a:extLst>
              </a:tr>
              <a:tr h="542925">
                <a:tc>
                  <a:txBody>
                    <a:bodyPr/>
                    <a:lstStyle/>
                    <a:p>
                      <a:endParaRPr lang="en-US" sz="1800" dirty="0"/>
                    </a:p>
                  </a:txBody>
                  <a:tcPr marL="137160" marR="137160" marT="68580" marB="68580">
                    <a:lnB w="12700" cap="flat" cmpd="sng" algn="ctr">
                      <a:solidFill>
                        <a:srgbClr val="E8EDEF"/>
                      </a:solidFill>
                      <a:prstDash val="solid"/>
                      <a:round/>
                      <a:headEnd type="none" w="med" len="med"/>
                      <a:tailEnd type="none" w="med" len="med"/>
                    </a:lnB>
                  </a:tcPr>
                </a:tc>
                <a:tc>
                  <a:txBody>
                    <a:bodyPr/>
                    <a:lstStyle/>
                    <a:p>
                      <a:r>
                        <a:rPr lang="en-US" sz="1800" dirty="0"/>
                        <a:t>104</a:t>
                      </a:r>
                    </a:p>
                  </a:txBody>
                  <a:tcPr marL="137160" marR="137160" marT="68580" marB="68580">
                    <a:lnB w="12700" cap="flat" cmpd="sng" algn="ctr">
                      <a:solidFill>
                        <a:schemeClr val="bg1"/>
                      </a:solidFill>
                      <a:prstDash val="solid"/>
                      <a:round/>
                      <a:headEnd type="none" w="med" len="med"/>
                      <a:tailEnd type="none" w="med" len="med"/>
                    </a:lnB>
                  </a:tcPr>
                </a:tc>
                <a:tc>
                  <a:txBody>
                    <a:bodyPr/>
                    <a:lstStyle/>
                    <a:p>
                      <a:r>
                        <a:rPr lang="en-US" sz="1800" dirty="0"/>
                        <a:t>Bruce</a:t>
                      </a:r>
                    </a:p>
                  </a:txBody>
                  <a:tcPr marL="137160" marR="137160" marT="68580" marB="68580">
                    <a:lnB w="12700" cap="flat" cmpd="sng" algn="ctr">
                      <a:solidFill>
                        <a:srgbClr val="E8EDEF"/>
                      </a:solidFill>
                      <a:prstDash val="solid"/>
                      <a:round/>
                      <a:headEnd type="none" w="med" len="med"/>
                      <a:tailEnd type="none" w="med" len="med"/>
                    </a:lnB>
                  </a:tcPr>
                </a:tc>
                <a:tc>
                  <a:txBody>
                    <a:bodyPr/>
                    <a:lstStyle/>
                    <a:p>
                      <a:r>
                        <a:rPr lang="en-US" sz="1800" dirty="0"/>
                        <a:t>Ernst</a:t>
                      </a:r>
                    </a:p>
                  </a:txBody>
                  <a:tcPr marL="137160" marR="137160" marT="68580" marB="68580">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6000</a:t>
                      </a:r>
                    </a:p>
                  </a:txBody>
                  <a:tcPr marL="137160" marR="137160" marT="68580" marB="68580">
                    <a:lnB w="12700" cap="flat" cmpd="sng" algn="ctr">
                      <a:solidFill>
                        <a:srgbClr val="E8EDEF"/>
                      </a:solidFill>
                      <a:prstDash val="solid"/>
                      <a:round/>
                      <a:headEnd type="none" w="med" len="med"/>
                      <a:tailEnd type="none" w="med" len="med"/>
                    </a:lnB>
                  </a:tcPr>
                </a:tc>
                <a:extLst>
                  <a:ext uri="{0D108BD9-81ED-4DB2-BD59-A6C34878D82A}">
                    <a16:rowId xmlns:a16="http://schemas.microsoft.com/office/drawing/2014/main" xmlns="" val="10002"/>
                  </a:ext>
                </a:extLst>
              </a:tr>
              <a:tr h="542925">
                <a:tc>
                  <a:txBody>
                    <a:bodyPr/>
                    <a:lstStyle/>
                    <a:p>
                      <a:endParaRPr lang="en-US" sz="1800" b="0" dirty="0"/>
                    </a:p>
                  </a:txBody>
                  <a:tcPr marL="137160" marR="137160" marT="68580" marB="68580">
                    <a:lnT w="12700" cap="flat" cmpd="sng" algn="ctr">
                      <a:solidFill>
                        <a:srgbClr val="E8EDEF"/>
                      </a:solidFill>
                      <a:prstDash val="solid"/>
                      <a:round/>
                      <a:headEnd type="none" w="med" len="med"/>
                      <a:tailEnd type="none" w="med" len="med"/>
                    </a:lnT>
                    <a:solidFill>
                      <a:srgbClr val="E8EDEF"/>
                    </a:solidFill>
                  </a:tcPr>
                </a:tc>
                <a:tc>
                  <a:txBody>
                    <a:bodyPr/>
                    <a:lstStyle/>
                    <a:p>
                      <a:r>
                        <a:rPr lang="en-US" sz="1800" b="0" dirty="0"/>
                        <a:t>141</a:t>
                      </a:r>
                    </a:p>
                  </a:txBody>
                  <a:tcPr marL="137160" marR="137160" marT="68580" marB="68580">
                    <a:lnT w="12700" cap="flat" cmpd="sng" algn="ctr">
                      <a:solidFill>
                        <a:schemeClr val="bg1"/>
                      </a:solidFill>
                      <a:prstDash val="solid"/>
                      <a:round/>
                      <a:headEnd type="none" w="med" len="med"/>
                      <a:tailEnd type="none" w="med" len="med"/>
                    </a:lnT>
                  </a:tcPr>
                </a:tc>
                <a:tc>
                  <a:txBody>
                    <a:bodyPr/>
                    <a:lstStyle/>
                    <a:p>
                      <a:r>
                        <a:rPr lang="en-US" sz="1800" b="0" dirty="0" err="1"/>
                        <a:t>Trenna</a:t>
                      </a:r>
                      <a:endParaRPr lang="en-US" sz="1800" b="0" dirty="0"/>
                    </a:p>
                  </a:txBody>
                  <a:tcPr marL="137160" marR="137160" marT="68580" marB="68580">
                    <a:lnT w="12700" cap="flat" cmpd="sng" algn="ctr">
                      <a:solidFill>
                        <a:srgbClr val="E8EDEF"/>
                      </a:solidFill>
                      <a:prstDash val="solid"/>
                      <a:round/>
                      <a:headEnd type="none" w="med" len="med"/>
                      <a:tailEnd type="none" w="med" len="med"/>
                    </a:lnT>
                    <a:solidFill>
                      <a:srgbClr val="E8EDEF"/>
                    </a:solidFill>
                  </a:tcPr>
                </a:tc>
                <a:tc>
                  <a:txBody>
                    <a:bodyPr/>
                    <a:lstStyle/>
                    <a:p>
                      <a:r>
                        <a:rPr lang="en-US" sz="1800" b="0" dirty="0" err="1"/>
                        <a:t>Rajs</a:t>
                      </a:r>
                      <a:endParaRPr lang="en-US" sz="1800" b="0" dirty="0"/>
                    </a:p>
                  </a:txBody>
                  <a:tcPr marL="137160" marR="137160" marT="68580" marB="68580">
                    <a:lnT w="12700"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t>3500</a:t>
                      </a:r>
                    </a:p>
                  </a:txBody>
                  <a:tcPr marL="137160" marR="137160" marT="68580" marB="68580">
                    <a:lnT w="12700" cap="flat" cmpd="sng" algn="ctr">
                      <a:solidFill>
                        <a:srgbClr val="E8EDEF"/>
                      </a:solidFill>
                      <a:prstDash val="solid"/>
                      <a:round/>
                      <a:headEnd type="none" w="med" len="med"/>
                      <a:tailEnd type="none" w="med" len="med"/>
                    </a:lnT>
                    <a:solidFill>
                      <a:srgbClr val="E8EDEF"/>
                    </a:solidFill>
                  </a:tcPr>
                </a:tc>
                <a:extLst>
                  <a:ext uri="{0D108BD9-81ED-4DB2-BD59-A6C34878D82A}">
                    <a16:rowId xmlns:a16="http://schemas.microsoft.com/office/drawing/2014/main" xmlns="" val="10003"/>
                  </a:ext>
                </a:extLst>
              </a:tr>
            </a:tbl>
          </a:graphicData>
        </a:graphic>
      </p:graphicFrame>
      <p:sp>
        <p:nvSpPr>
          <p:cNvPr id="30" name="TextBox 29"/>
          <p:cNvSpPr txBox="1"/>
          <p:nvPr/>
        </p:nvSpPr>
        <p:spPr>
          <a:xfrm>
            <a:off x="10572397" y="5138784"/>
            <a:ext cx="661719" cy="5539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3000" dirty="0">
                <a:latin typeface="Oracle Sans" panose="020B0503020204020204" pitchFamily="34" charset="0"/>
                <a:cs typeface="Oracle Sans" panose="020B0503020204020204" pitchFamily="34" charset="0"/>
              </a:rPr>
              <a:t>…</a:t>
            </a:r>
            <a:endParaRPr lang="en-US" dirty="0">
              <a:latin typeface="Oracle Sans" panose="020B0503020204020204" pitchFamily="34" charset="0"/>
              <a:cs typeface="Oracle Sans" panose="020B0503020204020204" pitchFamily="34" charset="0"/>
            </a:endParaRPr>
          </a:p>
        </p:txBody>
      </p:sp>
      <p:grpSp>
        <p:nvGrpSpPr>
          <p:cNvPr id="31" name="Group 30"/>
          <p:cNvGrpSpPr/>
          <p:nvPr/>
        </p:nvGrpSpPr>
        <p:grpSpPr>
          <a:xfrm>
            <a:off x="10621920" y="5879735"/>
            <a:ext cx="6073415" cy="516350"/>
            <a:chOff x="5091259" y="2935097"/>
            <a:chExt cx="4048943" cy="344233"/>
          </a:xfrm>
        </p:grpSpPr>
        <p:sp>
          <p:nvSpPr>
            <p:cNvPr id="32" name="Rounded Rectangle 31"/>
            <p:cNvSpPr/>
            <p:nvPr/>
          </p:nvSpPr>
          <p:spPr bwMode="auto">
            <a:xfrm>
              <a:off x="5091259" y="2935097"/>
              <a:ext cx="1207689" cy="344233"/>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100" b="1" dirty="0">
                  <a:solidFill>
                    <a:schemeClr val="bg1"/>
                  </a:solidFill>
                  <a:latin typeface="+mn-lt"/>
                  <a:cs typeface="Oracle Sans" panose="020B0503020204020204" pitchFamily="34" charset="0"/>
                </a:rPr>
                <a:t>INSERT</a:t>
              </a:r>
              <a:endParaRPr lang="en-US" sz="2250" b="1" dirty="0">
                <a:solidFill>
                  <a:schemeClr val="bg1"/>
                </a:solidFill>
                <a:latin typeface="+mn-lt"/>
                <a:cs typeface="Oracle Sans" panose="020B0503020204020204" pitchFamily="34" charset="0"/>
              </a:endParaRPr>
            </a:p>
          </p:txBody>
        </p:sp>
        <p:sp>
          <p:nvSpPr>
            <p:cNvPr id="33" name="Rounded Rectangle 32"/>
            <p:cNvSpPr/>
            <p:nvPr/>
          </p:nvSpPr>
          <p:spPr bwMode="auto">
            <a:xfrm>
              <a:off x="6511886" y="2935097"/>
              <a:ext cx="1207689" cy="344233"/>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100" b="1" dirty="0">
                  <a:solidFill>
                    <a:schemeClr val="bg1"/>
                  </a:solidFill>
                  <a:latin typeface="+mn-lt"/>
                  <a:cs typeface="Oracle Sans" panose="020B0503020204020204" pitchFamily="34" charset="0"/>
                </a:rPr>
                <a:t>UPDATE</a:t>
              </a:r>
              <a:endParaRPr lang="en-US" sz="2250" b="1" dirty="0">
                <a:solidFill>
                  <a:schemeClr val="bg1"/>
                </a:solidFill>
                <a:latin typeface="+mn-lt"/>
                <a:cs typeface="Oracle Sans" panose="020B0503020204020204" pitchFamily="34" charset="0"/>
              </a:endParaRPr>
            </a:p>
          </p:txBody>
        </p:sp>
        <p:sp>
          <p:nvSpPr>
            <p:cNvPr id="34" name="Rounded Rectangle 33"/>
            <p:cNvSpPr/>
            <p:nvPr/>
          </p:nvSpPr>
          <p:spPr bwMode="auto">
            <a:xfrm>
              <a:off x="7932513" y="2935097"/>
              <a:ext cx="1207689" cy="344233"/>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100" b="1" dirty="0">
                  <a:solidFill>
                    <a:schemeClr val="bg1"/>
                  </a:solidFill>
                  <a:latin typeface="+mn-lt"/>
                  <a:cs typeface="Oracle Sans" panose="020B0503020204020204" pitchFamily="34" charset="0"/>
                </a:rPr>
                <a:t>DELETE</a:t>
              </a:r>
              <a:endParaRPr lang="en-US" sz="2250" b="1" dirty="0">
                <a:solidFill>
                  <a:schemeClr val="bg1"/>
                </a:solidFill>
                <a:latin typeface="+mn-lt"/>
                <a:cs typeface="Oracle Sans" panose="020B0503020204020204" pitchFamily="34" charset="0"/>
              </a:endParaRPr>
            </a:p>
          </p:txBody>
        </p:sp>
      </p:grpSp>
      <p:sp>
        <p:nvSpPr>
          <p:cNvPr id="35" name="TextBox 34"/>
          <p:cNvSpPr txBox="1"/>
          <p:nvPr/>
        </p:nvSpPr>
        <p:spPr>
          <a:xfrm>
            <a:off x="12104561" y="7772400"/>
            <a:ext cx="4118058" cy="73866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cs typeface="Oracle Sans" panose="020B0503020204020204" pitchFamily="34" charset="0"/>
              </a:rPr>
              <a:t>Selects a record and clicks DELETE to delete an employee.</a:t>
            </a:r>
          </a:p>
        </p:txBody>
      </p:sp>
      <p:sp>
        <p:nvSpPr>
          <p:cNvPr id="36" name="TextBox 35"/>
          <p:cNvSpPr txBox="1"/>
          <p:nvPr/>
        </p:nvSpPr>
        <p:spPr>
          <a:xfrm>
            <a:off x="6990030" y="5837628"/>
            <a:ext cx="3225491" cy="106182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cs typeface="Oracle Sans" panose="020B0503020204020204" pitchFamily="34" charset="0"/>
              </a:rPr>
              <a:t>Clicks INSERT and enters values for the new employee.</a:t>
            </a:r>
          </a:p>
        </p:txBody>
      </p:sp>
      <p:cxnSp>
        <p:nvCxnSpPr>
          <p:cNvPr id="37" name="Elbow Connector 36"/>
          <p:cNvCxnSpPr>
            <a:endCxn id="34" idx="2"/>
          </p:cNvCxnSpPr>
          <p:nvPr/>
        </p:nvCxnSpPr>
        <p:spPr bwMode="auto">
          <a:xfrm flipV="1">
            <a:off x="7004820" y="6396084"/>
            <a:ext cx="8784749" cy="1262016"/>
          </a:xfrm>
          <a:prstGeom prst="bentConnector2">
            <a:avLst/>
          </a:prstGeom>
          <a:noFill/>
          <a:ln w="28575" cap="rnd" cmpd="sng" algn="ctr">
            <a:solidFill>
              <a:schemeClr val="tx1"/>
            </a:solidFill>
            <a:prstDash val="solid"/>
            <a:round/>
            <a:headEnd type="none" w="sm" len="sm"/>
            <a:tailEnd type="triangle" w="lg" len="lg"/>
          </a:ln>
          <a:effectLst/>
        </p:spPr>
      </p:cxnSp>
      <p:cxnSp>
        <p:nvCxnSpPr>
          <p:cNvPr id="38" name="Elbow Connector 37"/>
          <p:cNvCxnSpPr>
            <a:endCxn id="32" idx="2"/>
          </p:cNvCxnSpPr>
          <p:nvPr/>
        </p:nvCxnSpPr>
        <p:spPr bwMode="auto">
          <a:xfrm flipV="1">
            <a:off x="7004820" y="6396084"/>
            <a:ext cx="4522868" cy="626193"/>
          </a:xfrm>
          <a:prstGeom prst="bentConnector2">
            <a:avLst/>
          </a:prstGeom>
          <a:noFill/>
          <a:ln w="28575" cap="rnd" cmpd="sng" algn="ctr">
            <a:solidFill>
              <a:schemeClr val="tx1"/>
            </a:solidFill>
            <a:prstDash val="solid"/>
            <a:round/>
            <a:headEnd type="none" w="sm" len="sm"/>
            <a:tailEnd type="triangle" w="lg" len="lg"/>
          </a:ln>
          <a:effectLst/>
        </p:spPr>
      </p:cxnSp>
      <p:sp>
        <p:nvSpPr>
          <p:cNvPr id="39" name="Rounded Rectangle 38"/>
          <p:cNvSpPr/>
          <p:nvPr/>
        </p:nvSpPr>
        <p:spPr bwMode="auto">
          <a:xfrm>
            <a:off x="11001367" y="3534261"/>
            <a:ext cx="277992" cy="277992"/>
          </a:xfrm>
          <a:prstGeom prst="roundRect">
            <a:avLst/>
          </a:prstGeom>
          <a:solidFill>
            <a:schemeClr val="bg1"/>
          </a:solidFill>
          <a:ln w="19050" cap="flat" cmpd="sng" algn="ctr">
            <a:solidFill>
              <a:schemeClr val="bg2">
                <a:lumMod val="9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0" name="Rounded Rectangle 39"/>
          <p:cNvSpPr/>
          <p:nvPr/>
        </p:nvSpPr>
        <p:spPr bwMode="auto">
          <a:xfrm>
            <a:off x="11001367" y="4074231"/>
            <a:ext cx="277992" cy="277992"/>
          </a:xfrm>
          <a:prstGeom prst="roundRect">
            <a:avLst/>
          </a:prstGeom>
          <a:solidFill>
            <a:schemeClr val="bg1"/>
          </a:solidFill>
          <a:ln w="19050" cap="flat" cmpd="sng" algn="ctr">
            <a:solidFill>
              <a:schemeClr val="bg2">
                <a:lumMod val="9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1" name="Rounded Rectangle 40"/>
          <p:cNvSpPr/>
          <p:nvPr/>
        </p:nvSpPr>
        <p:spPr bwMode="auto">
          <a:xfrm>
            <a:off x="11001367" y="4614201"/>
            <a:ext cx="277992" cy="277992"/>
          </a:xfrm>
          <a:prstGeom prst="roundRect">
            <a:avLst/>
          </a:prstGeom>
          <a:solidFill>
            <a:schemeClr val="bg1"/>
          </a:solidFill>
          <a:ln w="19050" cap="flat" cmpd="sng" algn="ctr">
            <a:solidFill>
              <a:schemeClr val="bg2">
                <a:lumMod val="9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pic>
        <p:nvPicPr>
          <p:cNvPr id="42" name="Picture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59439" y="4017164"/>
            <a:ext cx="291309" cy="288243"/>
          </a:xfrm>
          <a:prstGeom prst="rect">
            <a:avLst/>
          </a:prstGeom>
        </p:spPr>
      </p:pic>
      <p:sp>
        <p:nvSpPr>
          <p:cNvPr id="43" name="Rounded Rectangle 42"/>
          <p:cNvSpPr/>
          <p:nvPr/>
        </p:nvSpPr>
        <p:spPr bwMode="auto">
          <a:xfrm>
            <a:off x="5621634" y="7362764"/>
            <a:ext cx="1159094" cy="582110"/>
          </a:xfrm>
          <a:prstGeom prst="roundRect">
            <a:avLst/>
          </a:prstGeom>
          <a:solidFill>
            <a:srgbClr val="C9DAEE"/>
          </a:solidFill>
          <a:ln w="38100" cap="flat" cmpd="sng" algn="ctr">
            <a:solidFill>
              <a:schemeClr val="bg1"/>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r>
              <a:rPr lang="en-US" sz="2400" b="1" dirty="0">
                <a:latin typeface="+mn-lt"/>
                <a:cs typeface="Oracle Sans" panose="020B0503020204020204" pitchFamily="34" charset="0"/>
              </a:rPr>
              <a:t>Ben</a:t>
            </a:r>
          </a:p>
        </p:txBody>
      </p:sp>
      <p:grpSp>
        <p:nvGrpSpPr>
          <p:cNvPr id="44" name="Group 43"/>
          <p:cNvGrpSpPr/>
          <p:nvPr/>
        </p:nvGrpSpPr>
        <p:grpSpPr>
          <a:xfrm flipH="1">
            <a:off x="3414932" y="2937934"/>
            <a:ext cx="3970755" cy="3387425"/>
            <a:chOff x="574220" y="1850448"/>
            <a:chExt cx="2647170" cy="2258283"/>
          </a:xfrm>
        </p:grpSpPr>
        <p:sp>
          <p:nvSpPr>
            <p:cNvPr id="45" name="Rounded Rectangle 44"/>
            <p:cNvSpPr/>
            <p:nvPr/>
          </p:nvSpPr>
          <p:spPr bwMode="auto">
            <a:xfrm>
              <a:off x="574220" y="1850448"/>
              <a:ext cx="2647170" cy="1134313"/>
            </a:xfrm>
            <a:prstGeom prst="roundRect">
              <a:avLst>
                <a:gd name="adj" fmla="val 20019"/>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6" name="Oval 45"/>
            <p:cNvSpPr/>
            <p:nvPr/>
          </p:nvSpPr>
          <p:spPr bwMode="auto">
            <a:xfrm>
              <a:off x="2621453" y="2882022"/>
              <a:ext cx="345052" cy="34505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7" name="Oval 46"/>
            <p:cNvSpPr/>
            <p:nvPr/>
          </p:nvSpPr>
          <p:spPr bwMode="auto">
            <a:xfrm>
              <a:off x="2711716" y="3312951"/>
              <a:ext cx="254789" cy="254789"/>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8" name="Oval 47"/>
            <p:cNvSpPr/>
            <p:nvPr/>
          </p:nvSpPr>
          <p:spPr bwMode="auto">
            <a:xfrm>
              <a:off x="2691098" y="3665665"/>
              <a:ext cx="205762" cy="20576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9" name="Oval 48"/>
            <p:cNvSpPr/>
            <p:nvPr/>
          </p:nvSpPr>
          <p:spPr bwMode="auto">
            <a:xfrm>
              <a:off x="2557761" y="3954776"/>
              <a:ext cx="153955" cy="153955"/>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sp>
        <p:nvSpPr>
          <p:cNvPr id="50" name="TextBox 49"/>
          <p:cNvSpPr txBox="1"/>
          <p:nvPr/>
        </p:nvSpPr>
        <p:spPr>
          <a:xfrm>
            <a:off x="3350905" y="3082867"/>
            <a:ext cx="4114800" cy="143116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r>
              <a:rPr lang="en-US" sz="2100" dirty="0">
                <a:latin typeface="+mn-lt"/>
                <a:cs typeface="Oracle Sans" panose="020B0503020204020204" pitchFamily="34" charset="0"/>
              </a:rPr>
              <a:t>It is time for me to update the employee directory! Let me first delete the employees who have quit and insert new hires.</a:t>
            </a:r>
          </a:p>
        </p:txBody>
      </p:sp>
    </p:spTree>
    <p:custDataLst>
      <p:tags r:id="rId1"/>
    </p:custDataLst>
    <p:extLst>
      <p:ext uri="{BB962C8B-B14F-4D97-AF65-F5344CB8AC3E}">
        <p14:creationId xmlns:p14="http://schemas.microsoft.com/office/powerpoint/2010/main" val="3949119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Summary</a:t>
            </a:r>
          </a:p>
        </p:txBody>
      </p:sp>
      <p:sp>
        <p:nvSpPr>
          <p:cNvPr id="98307" name="Rectangle 33"/>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In this lesson, you should have learned how to use the following statements:</a:t>
            </a:r>
          </a:p>
        </p:txBody>
      </p:sp>
      <p:graphicFrame>
        <p:nvGraphicFramePr>
          <p:cNvPr id="3" name="Table 2"/>
          <p:cNvGraphicFramePr>
            <a:graphicFrameLocks noGrp="1"/>
          </p:cNvGraphicFramePr>
          <p:nvPr>
            <p:extLst>
              <p:ext uri="{D42A27DB-BD31-4B8C-83A1-F6EECF244321}">
                <p14:modId xmlns:p14="http://schemas.microsoft.com/office/powerpoint/2010/main" val="1247473533"/>
              </p:ext>
            </p:extLst>
          </p:nvPr>
        </p:nvGraphicFramePr>
        <p:xfrm>
          <a:off x="1142999" y="3559324"/>
          <a:ext cx="11772902" cy="5318760"/>
        </p:xfrm>
        <a:graphic>
          <a:graphicData uri="http://schemas.openxmlformats.org/drawingml/2006/table">
            <a:tbl>
              <a:tblPr firstRow="1" firstCol="1" bandRow="1">
                <a:tableStyleId>{5FD0F851-EC5A-4D38-B0AD-8093EC10F338}</a:tableStyleId>
              </a:tblPr>
              <a:tblGrid>
                <a:gridCol w="4800602">
                  <a:extLst>
                    <a:ext uri="{9D8B030D-6E8A-4147-A177-3AD203B41FA5}">
                      <a16:colId xmlns:a16="http://schemas.microsoft.com/office/drawing/2014/main" xmlns="" val="20000"/>
                    </a:ext>
                  </a:extLst>
                </a:gridCol>
                <a:gridCol w="6972300">
                  <a:extLst>
                    <a:ext uri="{9D8B030D-6E8A-4147-A177-3AD203B41FA5}">
                      <a16:colId xmlns:a16="http://schemas.microsoft.com/office/drawing/2014/main" xmlns="" val="20001"/>
                    </a:ext>
                  </a:extLst>
                </a:gridCol>
              </a:tblGrid>
              <a:tr h="556260">
                <a:tc>
                  <a:txBody>
                    <a:bodyPr/>
                    <a:lstStyle/>
                    <a:p>
                      <a:r>
                        <a:rPr lang="en-US" altLang="en-US" sz="2700" b="1" dirty="0">
                          <a:solidFill>
                            <a:srgbClr val="000000"/>
                          </a:solidFill>
                          <a:latin typeface="+mn-lt"/>
                        </a:rPr>
                        <a:t>Function</a:t>
                      </a:r>
                      <a:endParaRPr lang="en-US" sz="3600" dirty="0">
                        <a:solidFill>
                          <a:srgbClr val="000000"/>
                        </a:solidFill>
                        <a:latin typeface="+mn-lt"/>
                      </a:endParaRPr>
                    </a:p>
                  </a:txBody>
                  <a:tcPr marL="137160" marR="137160" marT="68580" marB="68580"/>
                </a:tc>
                <a:tc>
                  <a:txBody>
                    <a:bodyPr/>
                    <a:lstStyle/>
                    <a:p>
                      <a:r>
                        <a:rPr lang="en-US" altLang="en-US" sz="2700" b="1" dirty="0">
                          <a:solidFill>
                            <a:srgbClr val="000000"/>
                          </a:solidFill>
                          <a:latin typeface="+mn-lt"/>
                        </a:rPr>
                        <a:t>Description</a:t>
                      </a:r>
                      <a:endParaRPr lang="en-US" sz="3600" dirty="0">
                        <a:solidFill>
                          <a:srgbClr val="000000"/>
                        </a:solidFill>
                        <a:latin typeface="+mn-lt"/>
                      </a:endParaRPr>
                    </a:p>
                  </a:txBody>
                  <a:tcPr marL="137160" marR="137160" marT="68580" marB="68580"/>
                </a:tc>
                <a:extLst>
                  <a:ext uri="{0D108BD9-81ED-4DB2-BD59-A6C34878D82A}">
                    <a16:rowId xmlns:a16="http://schemas.microsoft.com/office/drawing/2014/main" xmlns="" val="10000"/>
                  </a:ext>
                </a:extLst>
              </a:tr>
              <a:tr h="556260">
                <a:tc>
                  <a:txBody>
                    <a:bodyPr/>
                    <a:lstStyle/>
                    <a:p>
                      <a:r>
                        <a:rPr lang="en-US" altLang="en-US" sz="2400" b="0" dirty="0">
                          <a:solidFill>
                            <a:srgbClr val="000000"/>
                          </a:solidFill>
                          <a:latin typeface="Courier New" panose="02070309020205020404" pitchFamily="49" charset="0"/>
                          <a:cs typeface="Courier New" panose="02070309020205020404" pitchFamily="49" charset="0"/>
                        </a:rPr>
                        <a:t>INSERT</a:t>
                      </a:r>
                      <a:endParaRPr lang="en-US" sz="2400" b="0" dirty="0">
                        <a:solidFill>
                          <a:srgbClr val="000000"/>
                        </a:solidFill>
                        <a:latin typeface="Courier New" panose="02070309020205020404" pitchFamily="49" charset="0"/>
                        <a:cs typeface="Courier New" panose="02070309020205020404" pitchFamily="49" charset="0"/>
                      </a:endParaRPr>
                    </a:p>
                  </a:txBody>
                  <a:tcPr marL="137160" marR="137160" marT="68580" marB="68580">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mn-lt"/>
                        </a:rPr>
                        <a:t>Adds a new row to the table</a:t>
                      </a:r>
                    </a:p>
                  </a:txBody>
                  <a:tcPr marL="137160" marR="137160" marT="68580" marB="68580">
                    <a:solidFill>
                      <a:schemeClr val="accent4">
                        <a:lumMod val="20000"/>
                        <a:lumOff val="80000"/>
                      </a:schemeClr>
                    </a:solidFill>
                  </a:tcPr>
                </a:tc>
                <a:extLst>
                  <a:ext uri="{0D108BD9-81ED-4DB2-BD59-A6C34878D82A}">
                    <a16:rowId xmlns:a16="http://schemas.microsoft.com/office/drawing/2014/main" xmlns="" val="10001"/>
                  </a:ext>
                </a:extLst>
              </a:tr>
              <a:tr h="556260">
                <a:tc>
                  <a:txBody>
                    <a:bodyPr/>
                    <a:lstStyle/>
                    <a:p>
                      <a:r>
                        <a:rPr lang="en-US" altLang="en-US" sz="2400" b="0" dirty="0">
                          <a:solidFill>
                            <a:srgbClr val="000000"/>
                          </a:solidFill>
                          <a:latin typeface="Courier New" panose="02070309020205020404" pitchFamily="49" charset="0"/>
                          <a:cs typeface="Courier New" panose="02070309020205020404" pitchFamily="49" charset="0"/>
                        </a:rPr>
                        <a:t>UPDATE</a:t>
                      </a:r>
                      <a:endParaRPr lang="en-US" sz="2400" b="0" dirty="0">
                        <a:solidFill>
                          <a:srgbClr val="000000"/>
                        </a:solidFill>
                        <a:latin typeface="Courier New" panose="02070309020205020404" pitchFamily="49" charset="0"/>
                        <a:cs typeface="Courier New" panose="02070309020205020404" pitchFamily="49" charset="0"/>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mn-lt"/>
                        </a:rPr>
                        <a:t>Modifies existing rows in the table</a:t>
                      </a:r>
                    </a:p>
                  </a:txBody>
                  <a:tcPr marL="137160" marR="137160" marT="68580" marB="68580"/>
                </a:tc>
                <a:extLst>
                  <a:ext uri="{0D108BD9-81ED-4DB2-BD59-A6C34878D82A}">
                    <a16:rowId xmlns:a16="http://schemas.microsoft.com/office/drawing/2014/main" xmlns="" val="10002"/>
                  </a:ext>
                </a:extLst>
              </a:tr>
              <a:tr h="556260">
                <a:tc>
                  <a:txBody>
                    <a:bodyPr/>
                    <a:lstStyle/>
                    <a:p>
                      <a:r>
                        <a:rPr lang="en-US" altLang="en-US" sz="2400" b="0" dirty="0">
                          <a:solidFill>
                            <a:srgbClr val="000000"/>
                          </a:solidFill>
                          <a:latin typeface="Courier New" panose="02070309020205020404" pitchFamily="49" charset="0"/>
                          <a:cs typeface="Courier New" panose="02070309020205020404" pitchFamily="49" charset="0"/>
                        </a:rPr>
                        <a:t>DELETE</a:t>
                      </a:r>
                      <a:endParaRPr lang="en-US" sz="2400" b="0" dirty="0">
                        <a:solidFill>
                          <a:srgbClr val="000000"/>
                        </a:solidFill>
                        <a:latin typeface="Courier New" panose="02070309020205020404" pitchFamily="49" charset="0"/>
                        <a:cs typeface="Courier New" panose="02070309020205020404" pitchFamily="49" charset="0"/>
                      </a:endParaRPr>
                    </a:p>
                  </a:txBody>
                  <a:tcPr marL="137160" marR="137160" marT="68580" marB="68580">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mn-lt"/>
                        </a:rPr>
                        <a:t>Removes existing rows from the table</a:t>
                      </a:r>
                    </a:p>
                  </a:txBody>
                  <a:tcPr marL="137160" marR="137160" marT="68580" marB="68580">
                    <a:solidFill>
                      <a:schemeClr val="accent4">
                        <a:lumMod val="20000"/>
                        <a:lumOff val="80000"/>
                      </a:schemeClr>
                    </a:solidFill>
                  </a:tcPr>
                </a:tc>
                <a:extLst>
                  <a:ext uri="{0D108BD9-81ED-4DB2-BD59-A6C34878D82A}">
                    <a16:rowId xmlns:a16="http://schemas.microsoft.com/office/drawing/2014/main" xmlns="" val="10003"/>
                  </a:ext>
                </a:extLst>
              </a:tr>
              <a:tr h="556260">
                <a:tc>
                  <a:txBody>
                    <a:bodyPr/>
                    <a:lstStyle/>
                    <a:p>
                      <a:r>
                        <a:rPr lang="en-US" altLang="en-US" sz="2400" b="0" dirty="0">
                          <a:solidFill>
                            <a:srgbClr val="000000"/>
                          </a:solidFill>
                          <a:latin typeface="Courier New" panose="02070309020205020404" pitchFamily="49" charset="0"/>
                          <a:cs typeface="Courier New" panose="02070309020205020404" pitchFamily="49" charset="0"/>
                        </a:rPr>
                        <a:t>TRUNCATE</a:t>
                      </a:r>
                      <a:endParaRPr lang="en-US" sz="2400" b="0" dirty="0">
                        <a:solidFill>
                          <a:srgbClr val="000000"/>
                        </a:solidFill>
                        <a:latin typeface="Courier New" panose="02070309020205020404" pitchFamily="49" charset="0"/>
                        <a:cs typeface="Courier New" panose="02070309020205020404" pitchFamily="49" charset="0"/>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mn-lt"/>
                        </a:rPr>
                        <a:t>Removes all rows from a table</a:t>
                      </a:r>
                    </a:p>
                  </a:txBody>
                  <a:tcPr marL="137160" marR="137160" marT="68580" marB="68580"/>
                </a:tc>
                <a:extLst>
                  <a:ext uri="{0D108BD9-81ED-4DB2-BD59-A6C34878D82A}">
                    <a16:rowId xmlns:a16="http://schemas.microsoft.com/office/drawing/2014/main" xmlns="" val="10004"/>
                  </a:ext>
                </a:extLst>
              </a:tr>
              <a:tr h="556260">
                <a:tc>
                  <a:txBody>
                    <a:bodyPr/>
                    <a:lstStyle/>
                    <a:p>
                      <a:r>
                        <a:rPr lang="en-US" altLang="en-US" sz="2400" b="0" dirty="0">
                          <a:solidFill>
                            <a:srgbClr val="000000"/>
                          </a:solidFill>
                          <a:latin typeface="Courier New" panose="02070309020205020404" pitchFamily="49" charset="0"/>
                          <a:cs typeface="Courier New" panose="02070309020205020404" pitchFamily="49" charset="0"/>
                        </a:rPr>
                        <a:t>COMMIT</a:t>
                      </a:r>
                      <a:endParaRPr lang="en-US" sz="2400" b="0" dirty="0">
                        <a:solidFill>
                          <a:srgbClr val="000000"/>
                        </a:solidFill>
                        <a:latin typeface="Courier New" panose="02070309020205020404" pitchFamily="49" charset="0"/>
                        <a:cs typeface="Courier New" panose="02070309020205020404" pitchFamily="49" charset="0"/>
                      </a:endParaRPr>
                    </a:p>
                  </a:txBody>
                  <a:tcPr marL="137160" marR="137160" marT="68580" marB="68580">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mn-lt"/>
                        </a:rPr>
                        <a:t>Makes all pending changes permanent</a:t>
                      </a:r>
                    </a:p>
                  </a:txBody>
                  <a:tcPr marL="137160" marR="137160" marT="68580" marB="68580">
                    <a:solidFill>
                      <a:schemeClr val="accent4">
                        <a:lumMod val="20000"/>
                        <a:lumOff val="80000"/>
                      </a:schemeClr>
                    </a:solidFill>
                  </a:tcPr>
                </a:tc>
                <a:extLst>
                  <a:ext uri="{0D108BD9-81ED-4DB2-BD59-A6C34878D82A}">
                    <a16:rowId xmlns:a16="http://schemas.microsoft.com/office/drawing/2014/main" xmlns="" val="10005"/>
                  </a:ext>
                </a:extLst>
              </a:tr>
              <a:tr h="556260">
                <a:tc>
                  <a:txBody>
                    <a:bodyPr/>
                    <a:lstStyle/>
                    <a:p>
                      <a:r>
                        <a:rPr lang="en-US" altLang="en-US" sz="2400" b="0" dirty="0">
                          <a:solidFill>
                            <a:srgbClr val="000000"/>
                          </a:solidFill>
                          <a:latin typeface="Courier New" panose="02070309020205020404" pitchFamily="49" charset="0"/>
                          <a:cs typeface="Courier New" panose="02070309020205020404" pitchFamily="49" charset="0"/>
                        </a:rPr>
                        <a:t>SAVEPOINT</a:t>
                      </a:r>
                      <a:endParaRPr lang="en-US" sz="2400" b="0" dirty="0">
                        <a:solidFill>
                          <a:srgbClr val="000000"/>
                        </a:solidFill>
                        <a:latin typeface="Courier New" panose="02070309020205020404" pitchFamily="49" charset="0"/>
                        <a:cs typeface="Courier New" panose="02070309020205020404" pitchFamily="49" charset="0"/>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mn-lt"/>
                        </a:rPr>
                        <a:t>Is used to roll back to the </a:t>
                      </a:r>
                      <a:r>
                        <a:rPr lang="en-US" altLang="en-US" sz="2400" dirty="0" err="1">
                          <a:solidFill>
                            <a:srgbClr val="000000"/>
                          </a:solidFill>
                          <a:latin typeface="+mn-lt"/>
                        </a:rPr>
                        <a:t>savepoint</a:t>
                      </a:r>
                      <a:r>
                        <a:rPr lang="en-US" altLang="en-US" sz="2400" dirty="0">
                          <a:solidFill>
                            <a:srgbClr val="000000"/>
                          </a:solidFill>
                          <a:latin typeface="+mn-lt"/>
                        </a:rPr>
                        <a:t> marker</a:t>
                      </a:r>
                    </a:p>
                  </a:txBody>
                  <a:tcPr marL="137160" marR="137160" marT="68580" marB="68580"/>
                </a:tc>
                <a:extLst>
                  <a:ext uri="{0D108BD9-81ED-4DB2-BD59-A6C34878D82A}">
                    <a16:rowId xmlns:a16="http://schemas.microsoft.com/office/drawing/2014/main" xmlns="" val="10006"/>
                  </a:ext>
                </a:extLst>
              </a:tr>
              <a:tr h="556260">
                <a:tc>
                  <a:txBody>
                    <a:bodyPr/>
                    <a:lstStyle/>
                    <a:p>
                      <a:r>
                        <a:rPr lang="en-US" altLang="en-US" sz="2400" b="0" dirty="0">
                          <a:solidFill>
                            <a:srgbClr val="000000"/>
                          </a:solidFill>
                          <a:latin typeface="Courier New" panose="02070309020205020404" pitchFamily="49" charset="0"/>
                          <a:cs typeface="Courier New" panose="02070309020205020404" pitchFamily="49" charset="0"/>
                        </a:rPr>
                        <a:t>ROLLBACK</a:t>
                      </a:r>
                      <a:endParaRPr lang="en-US" sz="2400" b="0" dirty="0">
                        <a:solidFill>
                          <a:srgbClr val="000000"/>
                        </a:solidFill>
                        <a:latin typeface="Courier New" panose="02070309020205020404" pitchFamily="49" charset="0"/>
                        <a:cs typeface="Courier New" panose="02070309020205020404" pitchFamily="49" charset="0"/>
                      </a:endParaRPr>
                    </a:p>
                  </a:txBody>
                  <a:tcPr marL="137160" marR="137160" marT="68580" marB="68580">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mn-lt"/>
                        </a:rPr>
                        <a:t>Discards all pending data changes</a:t>
                      </a:r>
                    </a:p>
                  </a:txBody>
                  <a:tcPr marL="137160" marR="137160" marT="68580" marB="68580">
                    <a:solidFill>
                      <a:schemeClr val="accent4">
                        <a:lumMod val="20000"/>
                        <a:lumOff val="80000"/>
                      </a:schemeClr>
                    </a:solidFill>
                  </a:tcPr>
                </a:tc>
                <a:extLst>
                  <a:ext uri="{0D108BD9-81ED-4DB2-BD59-A6C34878D82A}">
                    <a16:rowId xmlns:a16="http://schemas.microsoft.com/office/drawing/2014/main" xmlns="" val="10007"/>
                  </a:ext>
                </a:extLst>
              </a:tr>
              <a:tr h="86868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2400" b="0" dirty="0">
                          <a:solidFill>
                            <a:srgbClr val="000000"/>
                          </a:solidFill>
                          <a:latin typeface="Courier New" panose="02070309020205020404" pitchFamily="49" charset="0"/>
                          <a:cs typeface="Courier New" panose="02070309020205020404" pitchFamily="49" charset="0"/>
                        </a:rPr>
                        <a:t>FOR UPDATE</a:t>
                      </a:r>
                      <a:r>
                        <a:rPr lang="en-US" sz="2400" b="0" dirty="0">
                          <a:solidFill>
                            <a:srgbClr val="000000"/>
                          </a:solidFill>
                          <a:latin typeface="+mn-lt"/>
                        </a:rPr>
                        <a:t> clause in </a:t>
                      </a:r>
                      <a:r>
                        <a:rPr lang="en-US" sz="2400" b="0" dirty="0">
                          <a:solidFill>
                            <a:srgbClr val="000000"/>
                          </a:solidFill>
                          <a:latin typeface="Courier New" panose="02070309020205020404" pitchFamily="49" charset="0"/>
                          <a:cs typeface="Courier New" panose="02070309020205020404" pitchFamily="49" charset="0"/>
                        </a:rPr>
                        <a:t>SELECT</a:t>
                      </a:r>
                    </a:p>
                    <a:p>
                      <a:endParaRPr lang="en-US" sz="2400" dirty="0">
                        <a:solidFill>
                          <a:srgbClr val="000000"/>
                        </a:solidFill>
                        <a:latin typeface="+mn-lt"/>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mn-lt"/>
                        </a:rPr>
                        <a:t>Locks rows identified by the SELECT query</a:t>
                      </a:r>
                    </a:p>
                  </a:txBody>
                  <a:tcPr marL="137160" marR="137160" marT="68580" marB="68580"/>
                </a:tc>
                <a:extLst>
                  <a:ext uri="{0D108BD9-81ED-4DB2-BD59-A6C34878D82A}">
                    <a16:rowId xmlns:a16="http://schemas.microsoft.com/office/drawing/2014/main" xmlns="" val="10008"/>
                  </a:ext>
                </a:extLst>
              </a:tr>
            </a:tbl>
          </a:graphicData>
        </a:graphic>
      </p:graphicFrame>
    </p:spTree>
    <p:custDataLst>
      <p:tags r:id="rId1"/>
    </p:custDataLst>
    <p:extLst>
      <p:ext uri="{BB962C8B-B14F-4D97-AF65-F5344CB8AC3E}">
        <p14:creationId xmlns:p14="http://schemas.microsoft.com/office/powerpoint/2010/main" val="1591349107"/>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a:latin typeface="+mj-lt"/>
                <a:cs typeface="Oracle Sans" panose="020B0503020204020204" pitchFamily="34" charset="0"/>
              </a:rPr>
              <a:t>Practice </a:t>
            </a:r>
            <a:r>
              <a:rPr lang="en-US" altLang="en-US" smtClean="0">
                <a:latin typeface="+mj-lt"/>
                <a:cs typeface="Oracle Sans" panose="020B0503020204020204" pitchFamily="34" charset="0"/>
              </a:rPr>
              <a:t>10b: </a:t>
            </a:r>
            <a:r>
              <a:rPr lang="en-US" altLang="en-US" dirty="0">
                <a:latin typeface="+mj-lt"/>
                <a:cs typeface="Oracle Sans" panose="020B0503020204020204" pitchFamily="34" charset="0"/>
              </a:rPr>
              <a:t>Overview</a:t>
            </a:r>
          </a:p>
        </p:txBody>
      </p:sp>
      <p:sp>
        <p:nvSpPr>
          <p:cNvPr id="100355" name="Rectangle 5"/>
          <p:cNvSpPr>
            <a:spLocks noGrp="1" noChangeArrowheads="1"/>
          </p:cNvSpPr>
          <p:nvPr>
            <p:ph idx="1"/>
          </p:nvPr>
        </p:nvSpPr>
        <p:spPr>
          <a:xfrm>
            <a:off x="933451" y="2272710"/>
            <a:ext cx="16421100" cy="219354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This practice covers the following topics:</a:t>
            </a:r>
          </a:p>
          <a:p>
            <a:pPr lvl="1"/>
            <a:r>
              <a:rPr lang="en-US" altLang="en-US" dirty="0">
                <a:latin typeface="+mn-lt"/>
                <a:cs typeface="Oracle Sans" panose="020B0503020204020204" pitchFamily="34" charset="0"/>
              </a:rPr>
              <a:t>Inserting rows into the tables</a:t>
            </a:r>
          </a:p>
          <a:p>
            <a:pPr lvl="1"/>
            <a:r>
              <a:rPr lang="en-US" altLang="en-US" dirty="0">
                <a:latin typeface="+mn-lt"/>
                <a:cs typeface="Oracle Sans" panose="020B0503020204020204" pitchFamily="34" charset="0"/>
              </a:rPr>
              <a:t>Updating and deleting rows in the table</a:t>
            </a:r>
          </a:p>
          <a:p>
            <a:pPr lvl="1"/>
            <a:r>
              <a:rPr lang="en-US" altLang="en-US" dirty="0">
                <a:latin typeface="+mn-lt"/>
                <a:cs typeface="Oracle Sans" panose="020B0503020204020204" pitchFamily="34" charset="0"/>
              </a:rPr>
              <a:t>Controlling transactions</a:t>
            </a:r>
          </a:p>
        </p:txBody>
      </p:sp>
      <p:grpSp>
        <p:nvGrpSpPr>
          <p:cNvPr id="4" name="Group 3">
            <a:extLst>
              <a:ext uri="{FF2B5EF4-FFF2-40B4-BE49-F238E27FC236}">
                <a16:creationId xmlns:a16="http://schemas.microsoft.com/office/drawing/2014/main" xmlns="" id="{A5F3BC6C-916B-4DF5-B355-DB8622FC303D}"/>
              </a:ext>
            </a:extLst>
          </p:cNvPr>
          <p:cNvGrpSpPr/>
          <p:nvPr/>
        </p:nvGrpSpPr>
        <p:grpSpPr>
          <a:xfrm>
            <a:off x="13536488" y="6045788"/>
            <a:ext cx="4751784" cy="2577087"/>
            <a:chOff x="13274279" y="6400800"/>
            <a:chExt cx="4751784" cy="2577087"/>
          </a:xfrm>
        </p:grpSpPr>
        <p:sp>
          <p:nvSpPr>
            <p:cNvPr id="7" name="Rectangle 6"/>
            <p:cNvSpPr/>
            <p:nvPr/>
          </p:nvSpPr>
          <p:spPr bwMode="auto">
            <a:xfrm rot="16200000" flipV="1">
              <a:off x="14776252" y="5310784"/>
              <a:ext cx="1747838" cy="4751784"/>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8" name="Group 7"/>
            <p:cNvGrpSpPr/>
            <p:nvPr/>
          </p:nvGrpSpPr>
          <p:grpSpPr>
            <a:xfrm>
              <a:off x="14450994" y="6400800"/>
              <a:ext cx="2579706" cy="2577087"/>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p:cNvSpPr>
                <a:spLocks noChangeAspect="1"/>
              </p:cNvSpPr>
              <p:nvPr/>
            </p:nvSpPr>
            <p:spPr bwMode="auto">
              <a:xfrm>
                <a:off x="9153675"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grpSp>
    </p:spTree>
    <p:custDataLst>
      <p:tags r:id="rId1"/>
    </p:custDataLst>
    <p:extLst>
      <p:ext uri="{BB962C8B-B14F-4D97-AF65-F5344CB8AC3E}">
        <p14:creationId xmlns:p14="http://schemas.microsoft.com/office/powerpoint/2010/main" val="236120948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24523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536487" y="6764133"/>
            <a:ext cx="4751513" cy="2500313"/>
            <a:chOff x="5954100" y="4297363"/>
            <a:chExt cx="3167675" cy="1666875"/>
          </a:xfrm>
        </p:grpSpPr>
        <p:sp>
          <p:nvSpPr>
            <p:cNvPr id="5" name="Rectangle 4"/>
            <p:cNvSpPr/>
            <p:nvPr/>
          </p:nvSpPr>
          <p:spPr bwMode="auto">
            <a:xfrm rot="16200000" flipV="1">
              <a:off x="6955325" y="3494575"/>
              <a:ext cx="1165225" cy="31676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0242" name="Rectangle 10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10243" name="Rectangle 1029"/>
          <p:cNvSpPr>
            <a:spLocks noGrp="1" noChangeArrowheads="1"/>
          </p:cNvSpPr>
          <p:nvPr>
            <p:ph idx="1"/>
          </p:nvPr>
        </p:nvSpPr>
        <p:spPr>
          <a:xfrm>
            <a:off x="933451" y="2272710"/>
            <a:ext cx="15267333" cy="6309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Adding new rows in a table</a:t>
            </a:r>
          </a:p>
          <a:p>
            <a:pPr lvl="2"/>
            <a:r>
              <a:rPr lang="en-US" altLang="en-US" dirty="0">
                <a:latin typeface="Courier New" panose="02070309020205020404" pitchFamily="49" charset="0"/>
                <a:cs typeface="Courier New" panose="02070309020205020404" pitchFamily="49" charset="0"/>
              </a:rPr>
              <a:t>INSERT</a:t>
            </a:r>
            <a:r>
              <a:rPr lang="en-US" altLang="en-US" dirty="0">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Changing data in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UPDATE</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Removing rows from a table:</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DELETE</a:t>
            </a:r>
            <a:r>
              <a:rPr lang="en-US" altLang="en-US" dirty="0">
                <a:solidFill>
                  <a:schemeClr val="tx1">
                    <a:lumMod val="50000"/>
                    <a:lumOff val="50000"/>
                  </a:schemeClr>
                </a:solidFill>
                <a:latin typeface="+mn-lt"/>
                <a:cs typeface="Oracle Sans" panose="020B0503020204020204" pitchFamily="34" charset="0"/>
              </a:rPr>
              <a:t> statement</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TRUNCATE</a:t>
            </a:r>
            <a:r>
              <a:rPr lang="en-US" altLang="en-US" dirty="0">
                <a:solidFill>
                  <a:schemeClr val="tx1">
                    <a:lumMod val="50000"/>
                    <a:lumOff val="50000"/>
                  </a:schemeClr>
                </a:solidFill>
                <a:latin typeface="+mn-lt"/>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Database transaction control using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COMMIT, ROLLBACK,</a:t>
            </a:r>
            <a:r>
              <a:rPr lang="en-US" altLang="en-US" dirty="0">
                <a:solidFill>
                  <a:schemeClr val="tx1">
                    <a:lumMod val="50000"/>
                    <a:lumOff val="50000"/>
                  </a:schemeClr>
                </a:solidFill>
                <a:latin typeface="+mn-lt"/>
                <a:cs typeface="Oracle Sans" panose="020B0503020204020204" pitchFamily="34" charset="0"/>
              </a:rPr>
              <a:t> and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SAVEPOINT</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Read consistency</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Manual Data Locking</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FOR UPDATE</a:t>
            </a:r>
            <a:r>
              <a:rPr lang="en-US" altLang="en-US" dirty="0">
                <a:solidFill>
                  <a:schemeClr val="tx1">
                    <a:lumMod val="50000"/>
                    <a:lumOff val="50000"/>
                  </a:schemeClr>
                </a:solidFill>
                <a:latin typeface="+mn-lt"/>
                <a:cs typeface="Oracle Sans" panose="020B0503020204020204" pitchFamily="34" charset="0"/>
              </a:rPr>
              <a:t> clause in a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SELECT</a:t>
            </a:r>
            <a:r>
              <a:rPr lang="en-US" altLang="en-US" dirty="0">
                <a:solidFill>
                  <a:schemeClr val="tx1">
                    <a:lumMod val="50000"/>
                    <a:lumOff val="50000"/>
                  </a:schemeClr>
                </a:solidFill>
                <a:latin typeface="+mn-lt"/>
                <a:cs typeface="Oracle Sans" panose="020B0503020204020204" pitchFamily="34" charset="0"/>
              </a:rPr>
              <a:t> statement</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LOCK TABLE</a:t>
            </a:r>
            <a:r>
              <a:rPr lang="en-US" altLang="en-US" dirty="0">
                <a:solidFill>
                  <a:schemeClr val="tx1">
                    <a:lumMod val="50000"/>
                    <a:lumOff val="50000"/>
                  </a:schemeClr>
                </a:solidFill>
                <a:latin typeface="+mn-lt"/>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148947601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Data Manipulation Language</a:t>
            </a:r>
          </a:p>
        </p:txBody>
      </p:sp>
      <p:sp>
        <p:nvSpPr>
          <p:cNvPr id="12291" name="Rectangle 6"/>
          <p:cNvSpPr>
            <a:spLocks noGrp="1" noChangeArrowheads="1"/>
          </p:cNvSpPr>
          <p:nvPr>
            <p:ph idx="1"/>
          </p:nvPr>
        </p:nvSpPr>
        <p:spPr>
          <a:xfrm>
            <a:off x="933451" y="2272710"/>
            <a:ext cx="16421100" cy="315842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A DML statement is executed when you:</a:t>
            </a:r>
          </a:p>
          <a:p>
            <a:pPr lvl="2"/>
            <a:r>
              <a:rPr lang="en-US" altLang="en-US" dirty="0">
                <a:latin typeface="+mn-lt"/>
                <a:cs typeface="Oracle Sans" panose="020B0503020204020204" pitchFamily="34" charset="0"/>
              </a:rPr>
              <a:t>Add new rows to a table</a:t>
            </a:r>
          </a:p>
          <a:p>
            <a:pPr lvl="2"/>
            <a:r>
              <a:rPr lang="en-US" altLang="en-US" dirty="0">
                <a:latin typeface="+mn-lt"/>
                <a:cs typeface="Oracle Sans" panose="020B0503020204020204" pitchFamily="34" charset="0"/>
              </a:rPr>
              <a:t>Modify existing rows in a table</a:t>
            </a:r>
          </a:p>
          <a:p>
            <a:pPr lvl="2"/>
            <a:r>
              <a:rPr lang="en-US" altLang="en-US" dirty="0">
                <a:latin typeface="+mn-lt"/>
                <a:cs typeface="Oracle Sans" panose="020B0503020204020204" pitchFamily="34" charset="0"/>
              </a:rPr>
              <a:t>Remove existing rows from a table</a:t>
            </a:r>
          </a:p>
          <a:p>
            <a:pPr lvl="1"/>
            <a:r>
              <a:rPr lang="en-US" altLang="en-US" dirty="0">
                <a:latin typeface="+mn-lt"/>
                <a:cs typeface="Oracle Sans" panose="020B0503020204020204" pitchFamily="34" charset="0"/>
              </a:rPr>
              <a:t>A transaction consists of a collection of DML statements that form a logical unit of work.</a:t>
            </a:r>
          </a:p>
        </p:txBody>
      </p:sp>
      <p:sp>
        <p:nvSpPr>
          <p:cNvPr id="12292" name="Arc 4"/>
          <p:cNvSpPr>
            <a:spLocks/>
          </p:cNvSpPr>
          <p:nvPr/>
        </p:nvSpPr>
        <p:spPr bwMode="ltGray">
          <a:xfrm>
            <a:off x="10363200" y="2"/>
            <a:ext cx="316707" cy="338138"/>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9525" cap="rnd">
            <a:no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nvGrpSpPr>
          <p:cNvPr id="7" name="Group 6">
            <a:extLst>
              <a:ext uri="{FF2B5EF4-FFF2-40B4-BE49-F238E27FC236}">
                <a16:creationId xmlns:a16="http://schemas.microsoft.com/office/drawing/2014/main" xmlns="" id="{66443912-B4E0-4051-84E2-F76BB5613EA4}"/>
              </a:ext>
            </a:extLst>
          </p:cNvPr>
          <p:cNvGrpSpPr/>
          <p:nvPr/>
        </p:nvGrpSpPr>
        <p:grpSpPr>
          <a:xfrm>
            <a:off x="4055296" y="5897899"/>
            <a:ext cx="10177409" cy="2570814"/>
            <a:chOff x="4055297" y="5372100"/>
            <a:chExt cx="10177409" cy="2570814"/>
          </a:xfrm>
        </p:grpSpPr>
        <p:grpSp>
          <p:nvGrpSpPr>
            <p:cNvPr id="14" name="Group 13"/>
            <p:cNvGrpSpPr/>
            <p:nvPr/>
          </p:nvGrpSpPr>
          <p:grpSpPr>
            <a:xfrm>
              <a:off x="7471769" y="5372100"/>
              <a:ext cx="3344465" cy="2570814"/>
              <a:chOff x="5312569" y="3581400"/>
              <a:chExt cx="2229643" cy="1713876"/>
            </a:xfrm>
          </p:grpSpPr>
          <p:sp>
            <p:nvSpPr>
              <p:cNvPr id="11" name="Rounded Rectangle 10"/>
              <p:cNvSpPr>
                <a:spLocks noChangeAspect="1"/>
              </p:cNvSpPr>
              <p:nvPr/>
            </p:nvSpPr>
            <p:spPr bwMode="auto">
              <a:xfrm>
                <a:off x="5312569" y="3581400"/>
                <a:ext cx="2229643" cy="1409700"/>
              </a:xfrm>
              <a:prstGeom prst="roundRect">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9" name="TextBox 8"/>
              <p:cNvSpPr txBox="1"/>
              <p:nvPr/>
            </p:nvSpPr>
            <p:spPr>
              <a:xfrm>
                <a:off x="5932090" y="5049055"/>
                <a:ext cx="990600" cy="24622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dirty="0">
                    <a:latin typeface="+mn-lt"/>
                    <a:cs typeface="Oracle Sans" panose="020B0503020204020204" pitchFamily="34" charset="0"/>
                  </a:rPr>
                  <a:t>Update</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87177" y="3810000"/>
                <a:ext cx="1880426" cy="965855"/>
              </a:xfrm>
              <a:prstGeom prst="rect">
                <a:avLst/>
              </a:prstGeom>
            </p:spPr>
          </p:pic>
        </p:grpSp>
        <p:grpSp>
          <p:nvGrpSpPr>
            <p:cNvPr id="15" name="Group 14"/>
            <p:cNvGrpSpPr/>
            <p:nvPr/>
          </p:nvGrpSpPr>
          <p:grpSpPr>
            <a:xfrm>
              <a:off x="4055297" y="5372101"/>
              <a:ext cx="2345531" cy="2541032"/>
              <a:chOff x="2644267" y="3581400"/>
              <a:chExt cx="1563687" cy="1694021"/>
            </a:xfrm>
          </p:grpSpPr>
          <p:sp>
            <p:nvSpPr>
              <p:cNvPr id="12" name="Rounded Rectangle 11"/>
              <p:cNvSpPr>
                <a:spLocks noChangeAspect="1"/>
              </p:cNvSpPr>
              <p:nvPr/>
            </p:nvSpPr>
            <p:spPr bwMode="auto">
              <a:xfrm>
                <a:off x="2644267" y="3581400"/>
                <a:ext cx="1563687" cy="1409700"/>
              </a:xfrm>
              <a:prstGeom prst="roundRect">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 name="TextBox 7"/>
              <p:cNvSpPr txBox="1"/>
              <p:nvPr/>
            </p:nvSpPr>
            <p:spPr>
              <a:xfrm>
                <a:off x="3007010" y="5029200"/>
                <a:ext cx="838200" cy="24622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dirty="0">
                    <a:latin typeface="+mn-lt"/>
                    <a:cs typeface="Oracle Sans" panose="020B0503020204020204" pitchFamily="34" charset="0"/>
                  </a:rPr>
                  <a:t>Insert</a:t>
                </a: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66187" y="3867340"/>
                <a:ext cx="1319847" cy="851175"/>
              </a:xfrm>
              <a:prstGeom prst="rect">
                <a:avLst/>
              </a:prstGeom>
            </p:spPr>
          </p:pic>
        </p:grpSp>
        <p:grpSp>
          <p:nvGrpSpPr>
            <p:cNvPr id="17" name="Group 16"/>
            <p:cNvGrpSpPr/>
            <p:nvPr/>
          </p:nvGrpSpPr>
          <p:grpSpPr>
            <a:xfrm>
              <a:off x="11887175" y="5372101"/>
              <a:ext cx="2345531" cy="2541032"/>
              <a:chOff x="7865519" y="3581400"/>
              <a:chExt cx="1563687" cy="1694021"/>
            </a:xfrm>
          </p:grpSpPr>
          <p:sp>
            <p:nvSpPr>
              <p:cNvPr id="16" name="Rounded Rectangle 15"/>
              <p:cNvSpPr>
                <a:spLocks noChangeAspect="1"/>
              </p:cNvSpPr>
              <p:nvPr/>
            </p:nvSpPr>
            <p:spPr bwMode="auto">
              <a:xfrm>
                <a:off x="7865519" y="3581400"/>
                <a:ext cx="1563687" cy="1409700"/>
              </a:xfrm>
              <a:prstGeom prst="roundRect">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0" name="TextBox 9"/>
              <p:cNvSpPr txBox="1"/>
              <p:nvPr/>
            </p:nvSpPr>
            <p:spPr>
              <a:xfrm>
                <a:off x="8190162" y="5029200"/>
                <a:ext cx="914400" cy="24622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dirty="0">
                    <a:latin typeface="+mn-lt"/>
                    <a:cs typeface="Oracle Sans" panose="020B0503020204020204" pitchFamily="34" charset="0"/>
                  </a:rPr>
                  <a:t>Delete</a:t>
                </a:r>
              </a:p>
            </p:txBody>
          </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66714" y="3749456"/>
                <a:ext cx="1361296" cy="1086942"/>
              </a:xfrm>
              <a:prstGeom prst="rect">
                <a:avLst/>
              </a:prstGeom>
            </p:spPr>
          </p:pic>
        </p:grpSp>
      </p:grpSp>
    </p:spTree>
    <p:custDataLst>
      <p:tags r:id="rId1"/>
    </p:custDataLst>
    <p:extLst>
      <p:ext uri="{BB962C8B-B14F-4D97-AF65-F5344CB8AC3E}">
        <p14:creationId xmlns:p14="http://schemas.microsoft.com/office/powerpoint/2010/main" val="375682153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Adding a New Row to a Table</a:t>
            </a:r>
          </a:p>
        </p:txBody>
      </p:sp>
      <p:grpSp>
        <p:nvGrpSpPr>
          <p:cNvPr id="3" name="Group 2">
            <a:extLst>
              <a:ext uri="{FF2B5EF4-FFF2-40B4-BE49-F238E27FC236}">
                <a16:creationId xmlns:a16="http://schemas.microsoft.com/office/drawing/2014/main" xmlns="" id="{708E771A-805F-429E-A03E-96A052466383}"/>
              </a:ext>
            </a:extLst>
          </p:cNvPr>
          <p:cNvGrpSpPr/>
          <p:nvPr/>
        </p:nvGrpSpPr>
        <p:grpSpPr>
          <a:xfrm>
            <a:off x="2960652" y="2054137"/>
            <a:ext cx="12366697" cy="7265827"/>
            <a:chOff x="2897984" y="1590044"/>
            <a:chExt cx="12366697" cy="7265827"/>
          </a:xfrm>
        </p:grpSpPr>
        <p:sp>
          <p:nvSpPr>
            <p:cNvPr id="14340" name="Freeform 3"/>
            <p:cNvSpPr>
              <a:spLocks/>
            </p:cNvSpPr>
            <p:nvPr/>
          </p:nvSpPr>
          <p:spPr bwMode="auto">
            <a:xfrm>
              <a:off x="10328900" y="4189505"/>
              <a:ext cx="914574" cy="1345838"/>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4341" name="Rectangle 4"/>
            <p:cNvSpPr>
              <a:spLocks noChangeArrowheads="1"/>
            </p:cNvSpPr>
            <p:nvPr/>
          </p:nvSpPr>
          <p:spPr bwMode="auto">
            <a:xfrm>
              <a:off x="2897984" y="1590044"/>
              <a:ext cx="2861640" cy="601128"/>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solidFill>
                    <a:srgbClr val="000000"/>
                  </a:solidFill>
                  <a:latin typeface="Courier New" pitchFamily="49" charset="0"/>
                  <a:cs typeface="Oracle Sans" panose="020B0503020204020204" pitchFamily="34" charset="0"/>
                </a:rPr>
                <a:t>departments </a:t>
              </a:r>
            </a:p>
          </p:txBody>
        </p:sp>
        <p:sp>
          <p:nvSpPr>
            <p:cNvPr id="14342" name="Rectangle 5"/>
            <p:cNvSpPr>
              <a:spLocks noChangeArrowheads="1"/>
            </p:cNvSpPr>
            <p:nvPr/>
          </p:nvSpPr>
          <p:spPr bwMode="auto">
            <a:xfrm>
              <a:off x="14022029" y="1747077"/>
              <a:ext cx="1242652" cy="370514"/>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80000"/>
                </a:lnSpc>
              </a:pPr>
              <a:r>
                <a:rPr lang="en-US" altLang="en-US" dirty="0">
                  <a:solidFill>
                    <a:srgbClr val="000000"/>
                  </a:solidFill>
                  <a:latin typeface="+mn-lt"/>
                  <a:cs typeface="Oracle Sans" panose="020B0503020204020204" pitchFamily="34" charset="0"/>
                </a:rPr>
                <a:t>New row</a:t>
              </a:r>
            </a:p>
          </p:txBody>
        </p:sp>
        <p:sp>
          <p:nvSpPr>
            <p:cNvPr id="14343" name="Rectangle 6"/>
            <p:cNvSpPr>
              <a:spLocks noChangeArrowheads="1"/>
            </p:cNvSpPr>
            <p:nvPr/>
          </p:nvSpPr>
          <p:spPr bwMode="auto">
            <a:xfrm>
              <a:off x="11421592" y="4758477"/>
              <a:ext cx="2835547" cy="804260"/>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519113">
                <a:lnSpc>
                  <a:spcPct val="80000"/>
                </a:lnSpc>
                <a:tabLst>
                  <a:tab pos="864395" algn="l"/>
                </a:tabLst>
              </a:pPr>
              <a:r>
                <a:rPr lang="en-US" altLang="en-US" dirty="0">
                  <a:solidFill>
                    <a:srgbClr val="000000"/>
                  </a:solidFill>
                  <a:latin typeface="+mn-lt"/>
                  <a:cs typeface="Oracle Sans" panose="020B0503020204020204" pitchFamily="34" charset="0"/>
                </a:rPr>
                <a:t>Insert a new row into the</a:t>
              </a:r>
              <a:br>
                <a:rPr lang="en-US" altLang="en-US" dirty="0">
                  <a:solidFill>
                    <a:srgbClr val="000000"/>
                  </a:solidFill>
                  <a:latin typeface="+mn-lt"/>
                  <a:cs typeface="Oracle Sans" panose="020B0503020204020204" pitchFamily="34" charset="0"/>
                </a:rPr>
              </a:br>
              <a:r>
                <a:rPr lang="en-US" altLang="en-US" dirty="0">
                  <a:solidFill>
                    <a:srgbClr val="000000"/>
                  </a:solidFill>
                  <a:latin typeface="Courier New" panose="02070309020205020404" pitchFamily="49" charset="0"/>
                  <a:cs typeface="Courier New" panose="02070309020205020404" pitchFamily="49" charset="0"/>
                </a:rPr>
                <a:t>departments</a:t>
              </a:r>
              <a:r>
                <a:rPr lang="en-US" altLang="en-US" sz="3600" dirty="0">
                  <a:solidFill>
                    <a:srgbClr val="000000"/>
                  </a:solidFill>
                  <a:latin typeface="+mn-lt"/>
                  <a:cs typeface="Oracle Sans" panose="020B0503020204020204" pitchFamily="34" charset="0"/>
                </a:rPr>
                <a:t> </a:t>
              </a:r>
              <a:r>
                <a:rPr lang="en-US" altLang="en-US" dirty="0">
                  <a:solidFill>
                    <a:srgbClr val="000000"/>
                  </a:solidFill>
                  <a:latin typeface="+mn-lt"/>
                  <a:cs typeface="Oracle Sans" panose="020B0503020204020204" pitchFamily="34" charset="0"/>
                </a:rPr>
                <a:t>table.</a:t>
              </a:r>
            </a:p>
          </p:txBody>
        </p:sp>
        <p:pic>
          <p:nvPicPr>
            <p:cNvPr id="14344" name="Picture 16" descr="C:\salome_official\projects\11gR2_SQL 1\screenshots\les9_5s_a.gif"/>
            <p:cNvPicPr>
              <a:picLocks noChangeAspect="1" noChangeArrowheads="1"/>
            </p:cNvPicPr>
            <p:nvPr/>
          </p:nvPicPr>
          <p:blipFill>
            <a:blip r:embed="rId4" cstate="print"/>
            <a:srcRect/>
            <a:stretch>
              <a:fillRect/>
            </a:stretch>
          </p:blipFill>
          <p:spPr bwMode="auto">
            <a:xfrm>
              <a:off x="3126628" y="2245782"/>
              <a:ext cx="6816436" cy="2470149"/>
            </a:xfrm>
            <a:prstGeom prst="rect">
              <a:avLst/>
            </a:prstGeom>
            <a:noFill/>
            <a:ln w="12700">
              <a:solidFill>
                <a:schemeClr val="tx1"/>
              </a:solidFill>
              <a:miter lim="800000"/>
              <a:headEnd/>
              <a:tailEnd/>
            </a:ln>
          </p:spPr>
        </p:pic>
        <p:pic>
          <p:nvPicPr>
            <p:cNvPr id="14345" name="Picture 17" descr="C:\salome_official\projects\11gR2_SQL 1\screenshots\les9_5s_b.gif"/>
            <p:cNvPicPr>
              <a:picLocks noChangeAspect="1" noChangeArrowheads="1"/>
            </p:cNvPicPr>
            <p:nvPr/>
          </p:nvPicPr>
          <p:blipFill>
            <a:blip r:embed="rId5" cstate="print"/>
            <a:srcRect/>
            <a:stretch>
              <a:fillRect/>
            </a:stretch>
          </p:blipFill>
          <p:spPr bwMode="auto">
            <a:xfrm>
              <a:off x="7699499" y="1753642"/>
              <a:ext cx="6211483" cy="273932"/>
            </a:xfrm>
            <a:prstGeom prst="rect">
              <a:avLst/>
            </a:prstGeom>
            <a:noFill/>
            <a:ln w="12700">
              <a:solidFill>
                <a:schemeClr val="tx1"/>
              </a:solidFill>
              <a:miter lim="800000"/>
              <a:headEnd/>
              <a:tailEnd/>
            </a:ln>
          </p:spPr>
        </p:pic>
        <p:pic>
          <p:nvPicPr>
            <p:cNvPr id="14346" name="Picture 18" descr="C:\salome_official\projects\11gR2_SQL 1\screenshots\les9_5s_c.gif"/>
            <p:cNvPicPr>
              <a:picLocks noChangeAspect="1" noChangeArrowheads="1"/>
            </p:cNvPicPr>
            <p:nvPr/>
          </p:nvPicPr>
          <p:blipFill>
            <a:blip r:embed="rId6" cstate="print"/>
            <a:srcRect/>
            <a:stretch>
              <a:fillRect/>
            </a:stretch>
          </p:blipFill>
          <p:spPr bwMode="auto">
            <a:xfrm>
              <a:off x="7699499" y="5675882"/>
              <a:ext cx="6816436" cy="273932"/>
            </a:xfrm>
            <a:prstGeom prst="rect">
              <a:avLst/>
            </a:prstGeom>
            <a:noFill/>
            <a:ln w="12700">
              <a:solidFill>
                <a:schemeClr val="tx1"/>
              </a:solidFill>
              <a:miter lim="800000"/>
              <a:headEnd/>
              <a:tailEnd/>
            </a:ln>
          </p:spPr>
        </p:pic>
        <p:pic>
          <p:nvPicPr>
            <p:cNvPr id="14347" name="Picture 19" descr="C:\salome_official\projects\11gR2_SQL 1\screenshots\les9_5s_d.gif"/>
            <p:cNvPicPr>
              <a:picLocks noChangeAspect="1" noChangeArrowheads="1"/>
            </p:cNvPicPr>
            <p:nvPr/>
          </p:nvPicPr>
          <p:blipFill>
            <a:blip r:embed="rId7" cstate="print"/>
            <a:srcRect/>
            <a:stretch>
              <a:fillRect/>
            </a:stretch>
          </p:blipFill>
          <p:spPr bwMode="auto">
            <a:xfrm>
              <a:off x="7699499" y="6133229"/>
              <a:ext cx="6816436" cy="288224"/>
            </a:xfrm>
            <a:prstGeom prst="rect">
              <a:avLst/>
            </a:prstGeom>
            <a:noFill/>
            <a:ln w="12700">
              <a:solidFill>
                <a:schemeClr val="tx1"/>
              </a:solidFill>
              <a:miter lim="800000"/>
              <a:headEnd/>
              <a:tailEnd/>
            </a:ln>
          </p:spPr>
        </p:pic>
        <p:pic>
          <p:nvPicPr>
            <p:cNvPr id="14348" name="Picture 20" descr="C:\salome_official\projects\11gR2_SQL 1\screenshots\les9_5s_e.gif"/>
            <p:cNvPicPr>
              <a:picLocks noChangeAspect="1" noChangeArrowheads="1"/>
            </p:cNvPicPr>
            <p:nvPr/>
          </p:nvPicPr>
          <p:blipFill>
            <a:blip r:embed="rId8" cstate="print"/>
            <a:srcRect/>
            <a:stretch>
              <a:fillRect/>
            </a:stretch>
          </p:blipFill>
          <p:spPr bwMode="auto">
            <a:xfrm>
              <a:off x="7699499" y="6647744"/>
              <a:ext cx="6816436" cy="2208127"/>
            </a:xfrm>
            <a:prstGeom prst="rect">
              <a:avLst/>
            </a:prstGeom>
            <a:noFill/>
            <a:ln w="12700">
              <a:solidFill>
                <a:schemeClr val="tx1"/>
              </a:solidFill>
              <a:miter lim="800000"/>
              <a:headEnd/>
              <a:tailEnd/>
            </a:ln>
          </p:spPr>
        </p:pic>
      </p:grpSp>
    </p:spTree>
    <p:custDataLst>
      <p:tags r:id="rId1"/>
    </p:custDataLst>
    <p:extLst>
      <p:ext uri="{BB962C8B-B14F-4D97-AF65-F5344CB8AC3E}">
        <p14:creationId xmlns:p14="http://schemas.microsoft.com/office/powerpoint/2010/main" val="2010354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INSERT</a:t>
            </a:r>
            <a:r>
              <a:rPr lang="en-US" altLang="en-US" dirty="0">
                <a:latin typeface="+mj-lt"/>
                <a:cs typeface="Oracle Sans" panose="020B0503020204020204" pitchFamily="34" charset="0"/>
              </a:rPr>
              <a:t> Statement Syntax</a:t>
            </a:r>
          </a:p>
        </p:txBody>
      </p:sp>
      <p:sp>
        <p:nvSpPr>
          <p:cNvPr id="16387" name="Rectangle 6"/>
          <p:cNvSpPr>
            <a:spLocks noGrp="1" noChangeArrowheads="1"/>
          </p:cNvSpPr>
          <p:nvPr>
            <p:ph idx="1"/>
          </p:nvPr>
        </p:nvSpPr>
        <p:spPr>
          <a:xfrm>
            <a:off x="933451" y="2272710"/>
            <a:ext cx="16421100" cy="381501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Add new rows to a table by using the INSERT statement:</a:t>
            </a:r>
          </a:p>
          <a:p>
            <a:pPr lvl="1">
              <a:spcBef>
                <a:spcPts val="17000"/>
              </a:spcBef>
            </a:pPr>
            <a:r>
              <a:rPr lang="en-US" altLang="en-US" dirty="0">
                <a:latin typeface="+mn-lt"/>
                <a:cs typeface="Oracle Sans" panose="020B0503020204020204" pitchFamily="34" charset="0"/>
              </a:rPr>
              <a:t>Each comma-separated list of values, enclosed in parentheses, inserts a new row.</a:t>
            </a:r>
          </a:p>
          <a:p>
            <a:pPr lvl="1"/>
            <a:r>
              <a:rPr lang="en-US" altLang="en-US" dirty="0">
                <a:latin typeface="+mn-lt"/>
                <a:cs typeface="Oracle Sans" panose="020B0503020204020204" pitchFamily="34" charset="0"/>
              </a:rPr>
              <a:t>Enclose character and date data in quotation marks.</a:t>
            </a:r>
          </a:p>
        </p:txBody>
      </p:sp>
      <p:grpSp>
        <p:nvGrpSpPr>
          <p:cNvPr id="5" name="Group 4">
            <a:extLst>
              <a:ext uri="{FF2B5EF4-FFF2-40B4-BE49-F238E27FC236}">
                <a16:creationId xmlns:a16="http://schemas.microsoft.com/office/drawing/2014/main" xmlns="" id="{8CB3076E-13AB-4DF9-AD3D-49B8D65534EA}"/>
              </a:ext>
            </a:extLst>
          </p:cNvPr>
          <p:cNvGrpSpPr/>
          <p:nvPr/>
        </p:nvGrpSpPr>
        <p:grpSpPr>
          <a:xfrm>
            <a:off x="12714685" y="6087725"/>
            <a:ext cx="5567363" cy="2975919"/>
            <a:chOff x="12458700" y="6129662"/>
            <a:chExt cx="5567363" cy="2975919"/>
          </a:xfrm>
        </p:grpSpPr>
        <p:sp>
          <p:nvSpPr>
            <p:cNvPr id="6" name="Rectangle 5"/>
            <p:cNvSpPr/>
            <p:nvPr/>
          </p:nvSpPr>
          <p:spPr bwMode="auto">
            <a:xfrm rot="16200000" flipV="1">
              <a:off x="14368463" y="4833940"/>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14173200" y="6129662"/>
              <a:ext cx="2978943" cy="2975919"/>
            </a:xfrm>
            <a:prstGeom prst="ellipse">
              <a:avLst/>
            </a:prstGeom>
            <a:solidFill>
              <a:schemeClr val="bg1"/>
            </a:solidFill>
            <a:ln w="50800" cap="flat" cmpd="sng" algn="ctr">
              <a:solidFill>
                <a:schemeClr val="bg1"/>
              </a:solidFill>
              <a:prstDash val="solid"/>
              <a:round/>
              <a:headEnd type="none" w="sm" len="sm"/>
              <a:tailEnd type="none" w="sm" len="sm"/>
            </a:ln>
            <a:effectLst>
              <a:innerShdw blurRad="228600">
                <a:srgbClr val="81C9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44700" y="6417734"/>
              <a:ext cx="1828800" cy="2463474"/>
            </a:xfrm>
            <a:prstGeom prst="rect">
              <a:avLst/>
            </a:prstGeom>
          </p:spPr>
        </p:pic>
      </p:grpSp>
      <p:sp>
        <p:nvSpPr>
          <p:cNvPr id="8" name="Content Placeholder 2"/>
          <p:cNvSpPr txBox="1">
            <a:spLocks/>
          </p:cNvSpPr>
          <p:nvPr/>
        </p:nvSpPr>
        <p:spPr bwMode="gray">
          <a:xfrm>
            <a:off x="1714500" y="3142094"/>
            <a:ext cx="9477375" cy="164136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INSERT INTO	</a:t>
            </a:r>
            <a:r>
              <a:rPr lang="en-US" altLang="en-US" b="1" i="1" dirty="0">
                <a:solidFill>
                  <a:schemeClr val="tx1">
                    <a:lumMod val="75000"/>
                  </a:schemeClr>
                </a:solidFill>
                <a:latin typeface="Courier New" panose="02070309020205020404" pitchFamily="49" charset="0"/>
                <a:cs typeface="Oracle Sans" panose="020B0503020204020204" pitchFamily="34" charset="0"/>
              </a:rPr>
              <a:t>table </a:t>
            </a:r>
            <a:r>
              <a:rPr lang="en-US" altLang="en-US" b="1" dirty="0">
                <a:solidFill>
                  <a:schemeClr val="tx1">
                    <a:lumMod val="75000"/>
                  </a:schemeClr>
                </a:solidFill>
                <a:latin typeface="Courier New" panose="02070309020205020404" pitchFamily="49" charset="0"/>
                <a:cs typeface="Oracle Sans" panose="020B0503020204020204" pitchFamily="34" charset="0"/>
              </a:rPr>
              <a:t>[(</a:t>
            </a:r>
            <a:r>
              <a:rPr lang="en-US" altLang="en-US" b="1" i="1" dirty="0">
                <a:solidFill>
                  <a:schemeClr val="tx1">
                    <a:lumMod val="75000"/>
                  </a:schemeClr>
                </a:solidFill>
                <a:latin typeface="Courier New" panose="02070309020205020404" pitchFamily="49" charset="0"/>
                <a:cs typeface="Oracle Sans" panose="020B0503020204020204" pitchFamily="34" charset="0"/>
              </a:rPr>
              <a:t>column </a:t>
            </a:r>
            <a:r>
              <a:rPr lang="en-US" altLang="en-US" b="1" dirty="0">
                <a:solidFill>
                  <a:schemeClr val="tx1">
                    <a:lumMod val="75000"/>
                  </a:schemeClr>
                </a:solidFill>
                <a:latin typeface="Courier New" panose="02070309020205020404" pitchFamily="49" charset="0"/>
                <a:cs typeface="Oracle Sans" panose="020B0503020204020204" pitchFamily="34" charset="0"/>
              </a:rPr>
              <a:t>[</a:t>
            </a:r>
            <a:r>
              <a:rPr lang="en-US" altLang="en-US" b="1" i="1" dirty="0">
                <a:solidFill>
                  <a:schemeClr val="tx1">
                    <a:lumMod val="75000"/>
                  </a:schemeClr>
                </a:solidFill>
                <a:latin typeface="Courier New" panose="02070309020205020404" pitchFamily="49" charset="0"/>
                <a:cs typeface="Oracle Sans" panose="020B0503020204020204" pitchFamily="34" charset="0"/>
              </a:rPr>
              <a:t>, column...</a:t>
            </a:r>
            <a:r>
              <a:rPr lang="en-US" altLang="en-US" b="1" dirty="0">
                <a:solidFill>
                  <a:schemeClr val="tx1">
                    <a:lumMod val="75000"/>
                  </a:schemeClr>
                </a:solidFill>
                <a:latin typeface="Courier New" panose="02070309020205020404" pitchFamily="49" charset="0"/>
                <a:cs typeface="Oracle Sans" panose="020B0503020204020204" pitchFamily="34" charset="0"/>
              </a:rPr>
              <a:t>])]</a:t>
            </a:r>
            <a:endParaRPr lang="en-US" altLang="en-US" b="1" i="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VALUES		(</a:t>
            </a:r>
            <a:r>
              <a:rPr lang="en-US" altLang="en-US" b="1" i="1" dirty="0">
                <a:solidFill>
                  <a:schemeClr val="tx1">
                    <a:lumMod val="75000"/>
                  </a:schemeClr>
                </a:solidFill>
                <a:latin typeface="Courier New" panose="02070309020205020404" pitchFamily="49" charset="0"/>
                <a:cs typeface="Oracle Sans" panose="020B0503020204020204" pitchFamily="34" charset="0"/>
              </a:rPr>
              <a:t>value </a:t>
            </a:r>
            <a:r>
              <a:rPr lang="en-US" altLang="en-US" b="1" dirty="0">
                <a:solidFill>
                  <a:schemeClr val="tx1">
                    <a:lumMod val="75000"/>
                  </a:schemeClr>
                </a:solidFill>
                <a:latin typeface="Courier New" panose="02070309020205020404" pitchFamily="49" charset="0"/>
                <a:cs typeface="Oracle Sans" panose="020B0503020204020204" pitchFamily="34" charset="0"/>
              </a:rPr>
              <a:t>[</a:t>
            </a:r>
            <a:r>
              <a:rPr lang="en-US" altLang="en-US" b="1" i="1" dirty="0">
                <a:solidFill>
                  <a:schemeClr val="tx1">
                    <a:lumMod val="75000"/>
                  </a:schemeClr>
                </a:solidFill>
                <a:latin typeface="Courier New" panose="02070309020205020404" pitchFamily="49" charset="0"/>
                <a:cs typeface="Oracle Sans" panose="020B0503020204020204" pitchFamily="34" charset="0"/>
              </a:rPr>
              <a:t>, value...</a:t>
            </a:r>
            <a:r>
              <a:rPr lang="en-US" altLang="en-US"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a:t>
            </a:r>
            <a:r>
              <a:rPr lang="en-US" altLang="en-US" b="1" i="1" dirty="0">
                <a:solidFill>
                  <a:schemeClr val="tx1">
                    <a:lumMod val="75000"/>
                  </a:schemeClr>
                </a:solidFill>
                <a:latin typeface="Courier New" panose="02070309020205020404" pitchFamily="49" charset="0"/>
                <a:cs typeface="Oracle Sans" panose="020B0503020204020204" pitchFamily="34" charset="0"/>
              </a:rPr>
              <a:t>value </a:t>
            </a:r>
            <a:r>
              <a:rPr lang="en-US" altLang="en-US" b="1" dirty="0">
                <a:solidFill>
                  <a:schemeClr val="tx1">
                    <a:lumMod val="75000"/>
                  </a:schemeClr>
                </a:solidFill>
                <a:latin typeface="Courier New" panose="02070309020205020404" pitchFamily="49" charset="0"/>
                <a:cs typeface="Oracle Sans" panose="020B0503020204020204" pitchFamily="34" charset="0"/>
              </a:rPr>
              <a:t>[</a:t>
            </a:r>
            <a:r>
              <a:rPr lang="en-US" altLang="en-US" b="1" i="1" dirty="0">
                <a:solidFill>
                  <a:schemeClr val="tx1">
                    <a:lumMod val="75000"/>
                  </a:schemeClr>
                </a:solidFill>
                <a:latin typeface="Courier New" panose="02070309020205020404" pitchFamily="49" charset="0"/>
                <a:cs typeface="Oracle Sans" panose="020B0503020204020204" pitchFamily="34" charset="0"/>
              </a:rPr>
              <a:t>, value...</a:t>
            </a:r>
            <a:r>
              <a:rPr lang="en-US" altLang="en-US"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a:t>
            </a:r>
            <a:r>
              <a:rPr lang="en-US" altLang="en-US" b="1" i="1" dirty="0">
                <a:solidFill>
                  <a:schemeClr val="tx1">
                    <a:lumMod val="75000"/>
                  </a:schemeClr>
                </a:solidFill>
                <a:latin typeface="Courier New" panose="02070309020205020404" pitchFamily="49" charset="0"/>
                <a:cs typeface="Oracle Sans" panose="020B0503020204020204" pitchFamily="34" charset="0"/>
              </a:rPr>
              <a:t>value </a:t>
            </a:r>
            <a:r>
              <a:rPr lang="en-US" altLang="en-US" b="1" dirty="0">
                <a:solidFill>
                  <a:schemeClr val="tx1">
                    <a:lumMod val="75000"/>
                  </a:schemeClr>
                </a:solidFill>
                <a:latin typeface="Courier New" panose="02070309020205020404" pitchFamily="49" charset="0"/>
                <a:cs typeface="Oracle Sans" panose="020B0503020204020204" pitchFamily="34" charset="0"/>
              </a:rPr>
              <a:t>[</a:t>
            </a:r>
            <a:r>
              <a:rPr lang="en-US" altLang="en-US" b="1" i="1" dirty="0">
                <a:solidFill>
                  <a:schemeClr val="tx1">
                    <a:lumMod val="75000"/>
                  </a:schemeClr>
                </a:solidFill>
                <a:latin typeface="Courier New" panose="02070309020205020404" pitchFamily="49" charset="0"/>
                <a:cs typeface="Oracle Sans" panose="020B0503020204020204" pitchFamily="34" charset="0"/>
              </a:rPr>
              <a:t>, value...</a:t>
            </a:r>
            <a:r>
              <a:rPr lang="en-US" altLang="en-US" b="1" dirty="0">
                <a:solidFill>
                  <a:schemeClr val="tx1">
                    <a:lumMod val="75000"/>
                  </a:schemeClr>
                </a:solidFill>
                <a:latin typeface="Courier New" panose="02070309020205020404"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277915018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Inserting New Rows: Listing Column Names</a:t>
            </a:r>
          </a:p>
        </p:txBody>
      </p:sp>
      <p:sp>
        <p:nvSpPr>
          <p:cNvPr id="3" name="Content Placeholder 2"/>
          <p:cNvSpPr>
            <a:spLocks noGrp="1"/>
          </p:cNvSpPr>
          <p:nvPr>
            <p:ph idx="1"/>
          </p:nvPr>
        </p:nvSpPr>
        <p:spPr>
          <a:xfrm>
            <a:off x="933451" y="2272710"/>
            <a:ext cx="16421100" cy="273523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n-lt"/>
                <a:cs typeface="Oracle Sans" panose="020B0503020204020204" pitchFamily="34" charset="0"/>
              </a:rPr>
              <a:t>If you include the list of column names after the table name:</a:t>
            </a:r>
          </a:p>
          <a:p>
            <a:pPr lvl="1"/>
            <a:r>
              <a:rPr lang="en-US" dirty="0">
                <a:latin typeface="+mn-lt"/>
                <a:cs typeface="Oracle Sans" panose="020B0503020204020204" pitchFamily="34" charset="0"/>
              </a:rPr>
              <a:t>You can list the columns in any order.</a:t>
            </a:r>
          </a:p>
          <a:p>
            <a:pPr lvl="1"/>
            <a:r>
              <a:rPr lang="en-US" dirty="0">
                <a:latin typeface="+mn-lt"/>
                <a:cs typeface="Oracle Sans" panose="020B0503020204020204" pitchFamily="34" charset="0"/>
              </a:rPr>
              <a:t>The values must be listed in the same order as the columns they populate.</a:t>
            </a:r>
          </a:p>
          <a:p>
            <a:pPr lvl="1"/>
            <a:r>
              <a:rPr lang="en-US" dirty="0">
                <a:latin typeface="+mn-lt"/>
                <a:cs typeface="Oracle Sans" panose="020B0503020204020204" pitchFamily="34" charset="0"/>
              </a:rPr>
              <a:t>The list of values has to include the same number of values as the number of columns.</a:t>
            </a:r>
          </a:p>
        </p:txBody>
      </p:sp>
      <p:sp>
        <p:nvSpPr>
          <p:cNvPr id="5" name="Content Placeholder 2"/>
          <p:cNvSpPr txBox="1">
            <a:spLocks/>
          </p:cNvSpPr>
          <p:nvPr/>
        </p:nvSpPr>
        <p:spPr bwMode="gray">
          <a:xfrm>
            <a:off x="1724025" y="5556381"/>
            <a:ext cx="10391775"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INSERT INTO departments(department_id,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department_name, manager_id, location_id)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VALUES (70, 'Public Relations', 100, 1700),</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(150, 'Shareholder Services', 100, 1700);</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6916" y="7447756"/>
            <a:ext cx="4339812" cy="761087"/>
          </a:xfrm>
          <a:prstGeom prst="rect">
            <a:avLst/>
          </a:prstGeom>
        </p:spPr>
      </p:pic>
    </p:spTree>
    <p:custDataLst>
      <p:tags r:id="rId1"/>
    </p:custDataLst>
    <p:extLst>
      <p:ext uri="{BB962C8B-B14F-4D97-AF65-F5344CB8AC3E}">
        <p14:creationId xmlns:p14="http://schemas.microsoft.com/office/powerpoint/2010/main" val="21704679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4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NOTEHDR" val="Transaction Diagram"/>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NOTEHDR" val="AUTOCOMMIT"/>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134</TotalTime>
  <Words>5791</Words>
  <Application>Microsoft Office PowerPoint</Application>
  <PresentationFormat>Custom</PresentationFormat>
  <Paragraphs>571</Paragraphs>
  <Slides>42</Slides>
  <Notes>42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SimSun</vt:lpstr>
      <vt:lpstr>Arial</vt:lpstr>
      <vt:lpstr>Calibri</vt:lpstr>
      <vt:lpstr>Courier New</vt:lpstr>
      <vt:lpstr>Georgia</vt:lpstr>
      <vt:lpstr>LavosHandy™</vt:lpstr>
      <vt:lpstr>Oracle Sans</vt:lpstr>
      <vt:lpstr>Times New Roman</vt:lpstr>
      <vt:lpstr>OU Redwood PowerPoint Template</vt:lpstr>
      <vt:lpstr>Managing Tables Using DML  Statements in MySQL</vt:lpstr>
      <vt:lpstr>Course Roadmap</vt:lpstr>
      <vt:lpstr>Objectives</vt:lpstr>
      <vt:lpstr>HR Application Scenario</vt:lpstr>
      <vt:lpstr>Lesson Agenda</vt:lpstr>
      <vt:lpstr>Data Manipulation Language</vt:lpstr>
      <vt:lpstr>Adding a New Row to a Table</vt:lpstr>
      <vt:lpstr>INSERT Statement Syntax</vt:lpstr>
      <vt:lpstr>Inserting New Rows: Listing Column Names</vt:lpstr>
      <vt:lpstr>Inserting New Rows: Omitting Column Names</vt:lpstr>
      <vt:lpstr>Inserting Rows with Null Values</vt:lpstr>
      <vt:lpstr>Inserting Special Values in MySQL</vt:lpstr>
      <vt:lpstr>Inserting Specific Date and Time Values in MySQL</vt:lpstr>
      <vt:lpstr>Inserting and Reformatting Specific Date and Time Values in MySQL</vt:lpstr>
      <vt:lpstr>Copying Rows from Another Table</vt:lpstr>
      <vt:lpstr>Lesson Agenda</vt:lpstr>
      <vt:lpstr>Changing Data in a Table</vt:lpstr>
      <vt:lpstr>UPDATE Statement Syntax</vt:lpstr>
      <vt:lpstr>Updating Rows in a Table</vt:lpstr>
      <vt:lpstr>Updating Rows Based on Another Table</vt:lpstr>
      <vt:lpstr>Quiz</vt:lpstr>
      <vt:lpstr>Lesson Agenda</vt:lpstr>
      <vt:lpstr>Removing a Row from a Table </vt:lpstr>
      <vt:lpstr>DELETE Statement</vt:lpstr>
      <vt:lpstr>Deleting Rows from a Table</vt:lpstr>
      <vt:lpstr>Deleting Rows Based on Another Table</vt:lpstr>
      <vt:lpstr>TRUNCATE Statement</vt:lpstr>
      <vt:lpstr>Lesson Agenda</vt:lpstr>
      <vt:lpstr>Multiple-statement Transactions</vt:lpstr>
      <vt:lpstr>Transaction Diagram</vt:lpstr>
      <vt:lpstr>AUTOCOMMIT and Transaction Control Statements </vt:lpstr>
      <vt:lpstr>Committing Data in a Transaction</vt:lpstr>
      <vt:lpstr>Rolling Back Changes</vt:lpstr>
      <vt:lpstr>Rolling Back Changes to a Marker</vt:lpstr>
      <vt:lpstr>Lesson Agenda</vt:lpstr>
      <vt:lpstr>Consistent Reads</vt:lpstr>
      <vt:lpstr>Lesson Agenda</vt:lpstr>
      <vt:lpstr>FOR UPDATE Clause in a SELECT Statement</vt:lpstr>
      <vt:lpstr>FOR UPDATE Clause: Examples</vt:lpstr>
      <vt:lpstr>Summary</vt:lpstr>
      <vt:lpstr>Practice 10b: Overview</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Amol Bagve</dc:creator>
  <cp:keywords>OU Redwood PowerPoint Template</cp:keywords>
  <dc:description>Oracle University Production Services PowerPoint Template</dc:description>
  <cp:lastModifiedBy>Pavithran Adka</cp:lastModifiedBy>
  <cp:revision>66</cp:revision>
  <cp:lastPrinted>2002-03-28T23:57:22Z</cp:lastPrinted>
  <dcterms:created xsi:type="dcterms:W3CDTF">2020-05-20T01:03:04Z</dcterms:created>
  <dcterms:modified xsi:type="dcterms:W3CDTF">2020-06-21T07:16:31Z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