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notesSlides/notesSlide4.xml" ContentType="application/vnd.openxmlformats-officedocument.presentationml.notesSlide+xml"/>
  <Override PartName="/ppt/tags/tag20.xml" ContentType="application/vnd.openxmlformats-officedocument.presentationml.tags+xml"/>
  <Override PartName="/ppt/notesSlides/notesSlide5.xml" ContentType="application/vnd.openxmlformats-officedocument.presentationml.notesSlide+xml"/>
  <Override PartName="/ppt/tags/tag21.xml" ContentType="application/vnd.openxmlformats-officedocument.presentationml.tags+xml"/>
  <Override PartName="/ppt/notesSlides/notesSlide6.xml" ContentType="application/vnd.openxmlformats-officedocument.presentationml.notesSlide+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notesSlides/notesSlide8.xml" ContentType="application/vnd.openxmlformats-officedocument.presentationml.notesSlide+xml"/>
  <Override PartName="/ppt/tags/tag24.xml" ContentType="application/vnd.openxmlformats-officedocument.presentationml.tags+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notesSlides/notesSlide13.xml" ContentType="application/vnd.openxmlformats-officedocument.presentationml.notesSlide+xml"/>
  <Override PartName="/ppt/tags/tag29.xml" ContentType="application/vnd.openxmlformats-officedocument.presentationml.tags+xml"/>
  <Override PartName="/ppt/notesSlides/notesSlide14.xml" ContentType="application/vnd.openxmlformats-officedocument.presentationml.notesSlide+xml"/>
  <Override PartName="/ppt/tags/tag30.xml" ContentType="application/vnd.openxmlformats-officedocument.presentationml.tags+xml"/>
  <Override PartName="/ppt/notesSlides/notesSlide15.xml" ContentType="application/vnd.openxmlformats-officedocument.presentationml.notesSlide+xml"/>
  <Override PartName="/ppt/tags/tag31.xml" ContentType="application/vnd.openxmlformats-officedocument.presentationml.tags+xml"/>
  <Override PartName="/ppt/notesSlides/notesSlide16.xml" ContentType="application/vnd.openxmlformats-officedocument.presentationml.notesSlide+xml"/>
  <Override PartName="/ppt/tags/tag32.xml" ContentType="application/vnd.openxmlformats-officedocument.presentationml.tags+xml"/>
  <Override PartName="/ppt/notesSlides/notesSlide17.xml" ContentType="application/vnd.openxmlformats-officedocument.presentationml.notesSlide+xml"/>
  <Override PartName="/ppt/tags/tag33.xml" ContentType="application/vnd.openxmlformats-officedocument.presentationml.tags+xml"/>
  <Override PartName="/ppt/notesSlides/notesSlide18.xml" ContentType="application/vnd.openxmlformats-officedocument.presentationml.notesSlide+xml"/>
  <Override PartName="/ppt/tags/tag34.xml" ContentType="application/vnd.openxmlformats-officedocument.presentationml.tags+xml"/>
  <Override PartName="/ppt/notesSlides/notesSlide19.xml" ContentType="application/vnd.openxmlformats-officedocument.presentationml.notesSlide+xml"/>
  <Override PartName="/ppt/tags/tag35.xml" ContentType="application/vnd.openxmlformats-officedocument.presentationml.tags+xml"/>
  <Override PartName="/ppt/notesSlides/notesSlide20.xml" ContentType="application/vnd.openxmlformats-officedocument.presentationml.notesSlide+xml"/>
  <Override PartName="/ppt/tags/tag36.xml" ContentType="application/vnd.openxmlformats-officedocument.presentationml.tags+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tags/tag38.xml" ContentType="application/vnd.openxmlformats-officedocument.presentationml.tags+xml"/>
  <Override PartName="/ppt/notesSlides/notesSlide23.xml" ContentType="application/vnd.openxmlformats-officedocument.presentationml.notesSlide+xml"/>
  <Override PartName="/ppt/tags/tag39.xml" ContentType="application/vnd.openxmlformats-officedocument.presentationml.tags+xml"/>
  <Override PartName="/ppt/notesSlides/notesSlide24.xml" ContentType="application/vnd.openxmlformats-officedocument.presentationml.notesSlide+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notesSlides/notesSlide26.xml" ContentType="application/vnd.openxmlformats-officedocument.presentationml.notesSlide+xml"/>
  <Override PartName="/ppt/tags/tag42.xml" ContentType="application/vnd.openxmlformats-officedocument.presentationml.tags+xml"/>
  <Override PartName="/ppt/notesSlides/notesSlide27.xml" ContentType="application/vnd.openxmlformats-officedocument.presentationml.notesSlide+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notesSlides/notesSlide32.xml" ContentType="application/vnd.openxmlformats-officedocument.presentationml.notesSlide+xml"/>
  <Override PartName="/ppt/tags/tag48.xml" ContentType="application/vnd.openxmlformats-officedocument.presentationml.tags+xml"/>
  <Override PartName="/ppt/notesSlides/notesSlide33.xml" ContentType="application/vnd.openxmlformats-officedocument.presentationml.notesSlide+xml"/>
  <Override PartName="/ppt/tags/tag49.xml" ContentType="application/vnd.openxmlformats-officedocument.presentationml.tags+xml"/>
  <Override PartName="/ppt/notesSlides/notesSlide34.xml" ContentType="application/vnd.openxmlformats-officedocument.presentationml.notesSlide+xml"/>
  <Override PartName="/ppt/tags/tag50.xml" ContentType="application/vnd.openxmlformats-officedocument.presentationml.tags+xml"/>
  <Override PartName="/ppt/notesSlides/notesSlide35.xml" ContentType="application/vnd.openxmlformats-officedocument.presentationml.notesSlide+xml"/>
  <Override PartName="/ppt/tags/tag51.xml" ContentType="application/vnd.openxmlformats-officedocument.presentationml.tags+xml"/>
  <Override PartName="/ppt/notesSlides/notesSlide36.xml" ContentType="application/vnd.openxmlformats-officedocument.presentationml.notesSlide+xml"/>
  <Override PartName="/ppt/tags/tag52.xml" ContentType="application/vnd.openxmlformats-officedocument.presentationml.tags+xml"/>
  <Override PartName="/ppt/notesSlides/notesSlide37.xml" ContentType="application/vnd.openxmlformats-officedocument.presentationml.notesSlide+xml"/>
  <Override PartName="/ppt/tags/tag53.xml" ContentType="application/vnd.openxmlformats-officedocument.presentationml.tags+xml"/>
  <Override PartName="/ppt/notesSlides/notesSlide38.xml" ContentType="application/vnd.openxmlformats-officedocument.presentationml.notesSlide+xml"/>
  <Override PartName="/ppt/tags/tag54.xml" ContentType="application/vnd.openxmlformats-officedocument.presentationml.tags+xml"/>
  <Override PartName="/ppt/notesSlides/notesSlide39.xml" ContentType="application/vnd.openxmlformats-officedocument.presentationml.notesSlide+xml"/>
  <Override PartName="/ppt/tags/tag55.xml" ContentType="application/vnd.openxmlformats-officedocument.presentationml.tags+xml"/>
  <Override PartName="/ppt/notesSlides/notesSlide40.xml" ContentType="application/vnd.openxmlformats-officedocument.presentationml.notesSlide+xml"/>
  <Override PartName="/ppt/tags/tag56.xml" ContentType="application/vnd.openxmlformats-officedocument.presentationml.tags+xml"/>
  <Override PartName="/ppt/notesSlides/notesSlide41.xml" ContentType="application/vnd.openxmlformats-officedocument.presentationml.notesSlide+xml"/>
  <Override PartName="/ppt/tags/tag57.xml" ContentType="application/vnd.openxmlformats-officedocument.presentationml.tags+xml"/>
  <Override PartName="/ppt/notesSlides/notesSlide42.xml" ContentType="application/vnd.openxmlformats-officedocument.presentationml.notesSlide+xml"/>
  <Override PartName="/ppt/tags/tag58.xml" ContentType="application/vnd.openxmlformats-officedocument.presentationml.tags+xml"/>
  <Override PartName="/ppt/notesSlides/notesSlide43.xml" ContentType="application/vnd.openxmlformats-officedocument.presentationml.notesSlide+xml"/>
  <Override PartName="/ppt/tags/tag59.xml" ContentType="application/vnd.openxmlformats-officedocument.presentationml.tags+xml"/>
  <Override PartName="/ppt/notesSlides/notesSlide44.xml" ContentType="application/vnd.openxmlformats-officedocument.presentationml.notesSlide+xml"/>
  <Override PartName="/ppt/tags/tag60.xml" ContentType="application/vnd.openxmlformats-officedocument.presentationml.tags+xml"/>
  <Override PartName="/ppt/notesSlides/notesSlide45.xml" ContentType="application/vnd.openxmlformats-officedocument.presentationml.notesSlide+xml"/>
  <Override PartName="/ppt/tags/tag61.xml" ContentType="application/vnd.openxmlformats-officedocument.presentationml.tags+xml"/>
  <Override PartName="/ppt/notesSlides/notesSlide46.xml" ContentType="application/vnd.openxmlformats-officedocument.presentationml.notesSlide+xml"/>
  <Override PartName="/ppt/tags/tag62.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50"/>
  </p:notesMasterIdLst>
  <p:handoutMasterIdLst>
    <p:handoutMasterId r:id="rId51"/>
  </p:handoutMasterIdLst>
  <p:sldIdLst>
    <p:sldId id="285" r:id="rId2"/>
    <p:sldId id="333"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28" r:id="rId45"/>
    <p:sldId id="329" r:id="rId46"/>
    <p:sldId id="331" r:id="rId47"/>
    <p:sldId id="332" r:id="rId48"/>
    <p:sldId id="334" r:id="rId49"/>
  </p:sldIdLst>
  <p:sldSz cx="18288000" cy="10287000"/>
  <p:notesSz cx="7772400" cy="10058400"/>
  <p:custDataLst>
    <p:tags r:id="rId52"/>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4" orient="horz" pos="3240">
          <p15:clr>
            <a:srgbClr val="A4A3A4"/>
          </p15:clr>
        </p15:guide>
        <p15:guide id="6" pos="5715" userDrawn="1">
          <p15:clr>
            <a:srgbClr val="A4A3A4"/>
          </p15:clr>
        </p15:guide>
        <p15:guide id="7" orient="horz" pos="1516" userDrawn="1">
          <p15:clr>
            <a:srgbClr val="A4A3A4"/>
          </p15:clr>
        </p15:guide>
        <p15:guide id="8" pos="816" userDrawn="1">
          <p15:clr>
            <a:srgbClr val="A4A3A4"/>
          </p15:clr>
        </p15:guide>
      </p15:sldGuideLst>
    </p:ext>
    <p:ext uri="{2D200454-40CA-4A62-9FC3-DE9A4176ACB9}">
      <p15:notesGuideLst xmlns:p15="http://schemas.microsoft.com/office/powerpoint/2012/main">
        <p15:guide id="1" orient="horz" pos="2923">
          <p15:clr>
            <a:srgbClr val="A4A3A4"/>
          </p15:clr>
        </p15:guide>
        <p15:guide id="2" orient="horz" pos="283">
          <p15:clr>
            <a:srgbClr val="A4A3A4"/>
          </p15:clr>
        </p15:guide>
        <p15:guide id="3" pos="244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DDEF"/>
    <a:srgbClr val="C74634"/>
    <a:srgbClr val="D1350F"/>
    <a:srgbClr val="FFFFFF"/>
    <a:srgbClr val="FDE8E3"/>
    <a:srgbClr val="572B16"/>
    <a:srgbClr val="A6A6A6"/>
    <a:srgbClr val="E0E2E1"/>
    <a:srgbClr val="D8E1E6"/>
    <a:srgbClr val="5A86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9" autoAdjust="0"/>
    <p:restoredTop sz="94434" autoAdjust="0"/>
  </p:normalViewPr>
  <p:slideViewPr>
    <p:cSldViewPr showGuides="1">
      <p:cViewPr varScale="1">
        <p:scale>
          <a:sx n="46" d="100"/>
          <a:sy n="46" d="100"/>
        </p:scale>
        <p:origin x="36" y="36"/>
      </p:cViewPr>
      <p:guideLst>
        <p:guide orient="horz" pos="3240"/>
        <p:guide pos="5715"/>
        <p:guide orient="horz" pos="1516"/>
        <p:guide pos="816"/>
      </p:guideLst>
    </p:cSldViewPr>
  </p:slideViewPr>
  <p:outlineViewPr>
    <p:cViewPr>
      <p:scale>
        <a:sx n="33" d="100"/>
        <a:sy n="33" d="100"/>
      </p:scale>
      <p:origin x="0" y="-2316"/>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49" d="100"/>
          <a:sy n="49" d="100"/>
        </p:scale>
        <p:origin x="2766" y="60"/>
      </p:cViewPr>
      <p:guideLst>
        <p:guide orient="horz" pos="2923"/>
        <p:guide orient="horz" pos="283"/>
        <p:guide pos="244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5" name="Rectangle 3"/>
          <p:cNvSpPr>
            <a:spLocks noGrp="1" noChangeArrowheads="1"/>
          </p:cNvSpPr>
          <p:nvPr>
            <p:ph type="dt" sz="quarter" idx="1"/>
          </p:nvPr>
        </p:nvSpPr>
        <p:spPr bwMode="auto">
          <a:xfrm>
            <a:off x="3962400" y="0"/>
            <a:ext cx="3028950" cy="463550"/>
          </a:xfrm>
          <a:prstGeom prst="rect">
            <a:avLst/>
          </a:prstGeom>
          <a:noFill/>
          <a:ln w="9525">
            <a:noFill/>
            <a:miter lim="800000"/>
            <a:headEnd/>
            <a:tailEnd/>
          </a:ln>
          <a:effectLst/>
        </p:spPr>
        <p:txBody>
          <a:bodyPr vert="horz" wrap="square" lIns="92985" tIns="46493" rIns="92985" bIns="46493" numCol="1" anchor="t"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endParaRPr lang="en-US" dirty="0">
              <a:latin typeface="Oracle Sans" panose="020B0503020204020204" pitchFamily="34" charset="0"/>
            </a:endParaRPr>
          </a:p>
        </p:txBody>
      </p:sp>
      <p:sp>
        <p:nvSpPr>
          <p:cNvPr id="115716" name="Rectangle 4"/>
          <p:cNvSpPr>
            <a:spLocks noGrp="1" noChangeArrowheads="1"/>
          </p:cNvSpPr>
          <p:nvPr>
            <p:ph type="ftr" sz="quarter" idx="2"/>
          </p:nvPr>
        </p:nvSpPr>
        <p:spPr bwMode="auto">
          <a:xfrm>
            <a:off x="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l" defTabSz="930275">
              <a:spcBef>
                <a:spcPct val="0"/>
              </a:spcBef>
              <a:buClr>
                <a:srgbClr val="000000"/>
              </a:buClr>
              <a:buFont typeface="Arial" pitchFamily="34" charset="0"/>
              <a:buNone/>
              <a:defRPr sz="1200" b="1">
                <a:latin typeface="Arial" pitchFamily="34" charset="0"/>
                <a:cs typeface="+mn-cs"/>
              </a:defRPr>
            </a:lvl1pPr>
          </a:lstStyle>
          <a:p>
            <a:pPr>
              <a:defRPr/>
            </a:pPr>
            <a:r>
              <a:rPr lang="en-US" smtClean="0">
                <a:latin typeface="Oracle Sans" panose="020B0503020204020204" pitchFamily="34" charset="0"/>
              </a:rPr>
              <a:t>Oracle Database 19c: SQL Workshop   11a - ‹#›</a:t>
            </a:r>
            <a:endParaRPr lang="en-US" dirty="0">
              <a:latin typeface="Oracle Sans" panose="020B0503020204020204" pitchFamily="34" charset="0"/>
            </a:endParaRPr>
          </a:p>
        </p:txBody>
      </p:sp>
      <p:sp>
        <p:nvSpPr>
          <p:cNvPr id="115717" name="Rectangle 5"/>
          <p:cNvSpPr>
            <a:spLocks noGrp="1" noChangeArrowheads="1"/>
          </p:cNvSpPr>
          <p:nvPr>
            <p:ph type="sldNum" sz="quarter" idx="3"/>
          </p:nvPr>
        </p:nvSpPr>
        <p:spPr bwMode="auto">
          <a:xfrm>
            <a:off x="3962400" y="8818563"/>
            <a:ext cx="3028950" cy="463550"/>
          </a:xfrm>
          <a:prstGeom prst="rect">
            <a:avLst/>
          </a:prstGeom>
          <a:noFill/>
          <a:ln w="9525">
            <a:noFill/>
            <a:miter lim="800000"/>
            <a:headEnd/>
            <a:tailEnd/>
          </a:ln>
          <a:effectLst/>
        </p:spPr>
        <p:txBody>
          <a:bodyPr vert="horz" wrap="square" lIns="92985" tIns="46493" rIns="92985" bIns="46493" numCol="1" anchor="b" anchorCtr="0" compatLnSpc="1">
            <a:prstTxWarp prst="textNoShape">
              <a:avLst/>
            </a:prstTxWarp>
          </a:bodyPr>
          <a:lstStyle>
            <a:lvl1pPr algn="r" defTabSz="930275">
              <a:spcBef>
                <a:spcPct val="0"/>
              </a:spcBef>
              <a:buClr>
                <a:srgbClr val="000000"/>
              </a:buClr>
              <a:buFont typeface="Arial" pitchFamily="34" charset="0"/>
              <a:buNone/>
              <a:defRPr sz="1200" b="1">
                <a:latin typeface="Arial" pitchFamily="34" charset="0"/>
                <a:cs typeface="+mn-cs"/>
              </a:defRPr>
            </a:lvl1pPr>
          </a:lstStyle>
          <a:p>
            <a:pPr>
              <a:defRPr/>
            </a:pPr>
            <a:fld id="{E017113E-EE52-418C-876D-51A57B740EFE}" type="slidenum">
              <a:rPr lang="en-US">
                <a:latin typeface="Oracle Sans" panose="020B0503020204020204" pitchFamily="34" charset="0"/>
              </a:rPr>
              <a:pPr>
                <a:defRPr/>
              </a:pPr>
              <a:t>‹#›</a:t>
            </a:fld>
            <a:endParaRPr lang="en-US" dirty="0">
              <a:latin typeface="Oracle Sans" panose="020B0503020204020204" pitchFamily="34" charset="0"/>
            </a:endParaRPr>
          </a:p>
        </p:txBody>
      </p:sp>
    </p:spTree>
    <p:extLst>
      <p:ext uri="{BB962C8B-B14F-4D97-AF65-F5344CB8AC3E}">
        <p14:creationId xmlns:p14="http://schemas.microsoft.com/office/powerpoint/2010/main" val="1616331984"/>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Slide_Image_Placeholder"/>
          <p:cNvSpPr>
            <a:spLocks noGrp="1" noRot="1" noChangeAspect="1" noChangeArrowheads="1" noTextEdit="1"/>
          </p:cNvSpPr>
          <p:nvPr>
            <p:ph type="sldImg" idx="2"/>
          </p:nvPr>
        </p:nvSpPr>
        <p:spPr bwMode="auto">
          <a:xfrm>
            <a:off x="457200" y="457200"/>
            <a:ext cx="6858000" cy="3859213"/>
          </a:xfrm>
          <a:prstGeom prst="rect">
            <a:avLst/>
          </a:prstGeom>
          <a:noFill/>
          <a:ln w="9525">
            <a:solidFill>
              <a:srgbClr val="000000"/>
            </a:solidFill>
            <a:miter lim="800000"/>
            <a:headEnd/>
            <a:tailEnd/>
          </a:ln>
        </p:spPr>
      </p:sp>
      <p:sp>
        <p:nvSpPr>
          <p:cNvPr id="4101" name="Notes_TextBox_Placeholder"/>
          <p:cNvSpPr>
            <a:spLocks noGrp="1" noChangeArrowheads="1"/>
          </p:cNvSpPr>
          <p:nvPr>
            <p:ph type="body" sz="quarter" idx="3"/>
          </p:nvPr>
        </p:nvSpPr>
        <p:spPr bwMode="auto">
          <a:xfrm>
            <a:off x="457200" y="4617720"/>
            <a:ext cx="6858000" cy="5212080"/>
          </a:xfrm>
          <a:prstGeom prst="rect">
            <a:avLst/>
          </a:prstGeom>
          <a:noFill/>
          <a:ln w="9525">
            <a:noFill/>
            <a:miter lim="800000"/>
            <a:headEnd/>
            <a:tailEnd/>
          </a:ln>
          <a:effectLst/>
        </p:spPr>
        <p:txBody>
          <a:bodyPr vert="horz" wrap="square" lIns="12915" tIns="12915" rIns="12915" bIns="12915"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7" name="Rectangle 11"/>
          <p:cNvSpPr>
            <a:spLocks noGrp="1" noChangeArrowheads="1"/>
          </p:cNvSpPr>
          <p:nvPr>
            <p:ph type="ftr" sz="quarter" idx="4"/>
          </p:nvPr>
        </p:nvSpPr>
        <p:spPr bwMode="auto">
          <a:xfrm>
            <a:off x="457200" y="9555480"/>
            <a:ext cx="6858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100" b="1">
                <a:latin typeface="Oracle Sans" panose="020B0503020204020204" pitchFamily="34" charset="0"/>
                <a:cs typeface="Oracle Sans" panose="020B0503020204020204" pitchFamily="34" charset="0"/>
              </a:defRPr>
            </a:lvl1pPr>
          </a:lstStyle>
          <a:p>
            <a:pPr>
              <a:defRPr/>
            </a:pPr>
            <a:r>
              <a:rPr lang="en-US" dirty="0" smtClean="0"/>
              <a:t>Oracle Database 19c: SQL Workshop   11a - </a:t>
            </a:r>
            <a:fld id="{7C951E65-0BAA-4B24-AD87-683F8269D8DB}" type="slidenum">
              <a:rPr lang="en-US" smtClean="0"/>
              <a:pPr>
                <a:defRPr/>
              </a:pPr>
              <a:t>‹#›</a:t>
            </a:fld>
            <a:endParaRPr lang="en-US" dirty="0"/>
          </a:p>
        </p:txBody>
      </p:sp>
    </p:spTree>
    <p:extLst>
      <p:ext uri="{BB962C8B-B14F-4D97-AF65-F5344CB8AC3E}">
        <p14:creationId xmlns:p14="http://schemas.microsoft.com/office/powerpoint/2010/main" val="3279555828"/>
      </p:ext>
    </p:extLst>
  </p:cSld>
  <p:clrMap bg1="lt1" tx1="dk1" bg2="lt2" tx2="dk2" accent1="accent1" accent2="accent2" accent3="accent3" accent4="accent4" accent5="accent5" accent6="accent6" hlink="hlink" folHlink="folHlink"/>
  <p:hf sldNum="0" hdr="0" dt="0"/>
  <p:notesStyle>
    <a:lvl1pPr algn="l" defTabSz="914361" rtl="0" eaLnBrk="0" fontAlgn="base" hangingPunct="0">
      <a:lnSpc>
        <a:spcPct val="110000"/>
      </a:lnSpc>
      <a:spcBef>
        <a:spcPts val="800"/>
      </a:spcBef>
      <a:spcAft>
        <a:spcPct val="0"/>
      </a:spcAft>
      <a:buSzPct val="100000"/>
      <a:buFont typeface="Arial" charset="0"/>
      <a:defRPr sz="1200" b="1" kern="1200">
        <a:solidFill>
          <a:schemeClr val="tx1"/>
        </a:solidFill>
        <a:latin typeface="Oracle Sans" panose="020B0503020204020204" pitchFamily="34" charset="0"/>
        <a:ea typeface="+mn-ea"/>
        <a:cs typeface="Oracle Sans" panose="020B0503020204020204" pitchFamily="34" charset="0"/>
      </a:defRPr>
    </a:lvl1pPr>
    <a:lvl2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Oracle Sans" panose="020B0503020204020204" pitchFamily="34" charset="0"/>
        <a:ea typeface="+mn-ea"/>
        <a:cs typeface="Oracle Sans" panose="020B0503020204020204" pitchFamily="34" charset="0"/>
      </a:defRPr>
    </a:lvl2pPr>
    <a:lvl3pPr marL="688975"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3pPr>
    <a:lvl4pPr marL="1027113" indent="-225425" algn="l" defTabSz="914361" rtl="0" eaLnBrk="0" fontAlgn="base" hangingPunct="0">
      <a:lnSpc>
        <a:spcPct val="110000"/>
      </a:lnSpc>
      <a:spcBef>
        <a:spcPts val="600"/>
      </a:spcBef>
      <a:spcAft>
        <a:spcPct val="0"/>
      </a:spcAft>
      <a:buSzPct val="100000"/>
      <a:buFont typeface="Times New Roman" pitchFamily="18" charset="0"/>
      <a:buChar char="-"/>
      <a:defRPr sz="1100" kern="1200">
        <a:solidFill>
          <a:srgbClr val="000000"/>
        </a:solidFill>
        <a:latin typeface="Oracle Sans" panose="020B0503020204020204" pitchFamily="34" charset="0"/>
        <a:ea typeface="+mn-ea"/>
        <a:cs typeface="Oracle Sans" panose="020B0503020204020204" pitchFamily="34" charset="0"/>
      </a:defRPr>
    </a:lvl4pPr>
    <a:lvl5pPr marL="225425" indent="0" algn="l" defTabSz="914361" rtl="0" eaLnBrk="0" fontAlgn="base" hangingPunct="0">
      <a:lnSpc>
        <a:spcPct val="110000"/>
      </a:lnSpc>
      <a:spcBef>
        <a:spcPts val="800"/>
      </a:spcBef>
      <a:spcAft>
        <a:spcPct val="0"/>
      </a:spcAft>
      <a:buSzPct val="100000"/>
      <a:buFont typeface="Times New Roman" pitchFamily="18" charset="0"/>
      <a:defRPr sz="1100" kern="1200">
        <a:solidFill>
          <a:srgbClr val="000000"/>
        </a:solidFill>
        <a:latin typeface="Courier New" pitchFamily="49" charset="0"/>
        <a:ea typeface="+mn-ea"/>
        <a:cs typeface="+mn-cs"/>
      </a:defRPr>
    </a:lvl5pPr>
    <a:lvl6pPr marL="4571810" algn="l" defTabSz="1828724" rtl="0" eaLnBrk="1" latinLnBrk="0" hangingPunct="1">
      <a:defRPr sz="2400" kern="1200">
        <a:solidFill>
          <a:schemeClr val="tx1"/>
        </a:solidFill>
        <a:latin typeface="+mn-lt"/>
        <a:ea typeface="+mn-ea"/>
        <a:cs typeface="+mn-cs"/>
      </a:defRPr>
    </a:lvl6pPr>
    <a:lvl7pPr marL="5486171" algn="l" defTabSz="1828724" rtl="0" eaLnBrk="1" latinLnBrk="0" hangingPunct="1">
      <a:defRPr sz="2400" kern="1200">
        <a:solidFill>
          <a:schemeClr val="tx1"/>
        </a:solidFill>
        <a:latin typeface="+mn-lt"/>
        <a:ea typeface="+mn-ea"/>
        <a:cs typeface="+mn-cs"/>
      </a:defRPr>
    </a:lvl7pPr>
    <a:lvl8pPr marL="6400533" algn="l" defTabSz="1828724" rtl="0" eaLnBrk="1" latinLnBrk="0" hangingPunct="1">
      <a:defRPr sz="2400" kern="1200">
        <a:solidFill>
          <a:schemeClr val="tx1"/>
        </a:solidFill>
        <a:latin typeface="+mn-lt"/>
        <a:ea typeface="+mn-ea"/>
        <a:cs typeface="+mn-cs"/>
      </a:defRPr>
    </a:lvl8pPr>
    <a:lvl9pPr marL="7314896" algn="l" defTabSz="1828724" rtl="0" eaLnBrk="1" latinLnBrk="0" hangingPunct="1">
      <a:defRPr sz="24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22" userDrawn="1">
          <p15:clr>
            <a:srgbClr val="F26B43"/>
          </p15:clr>
        </p15:guide>
        <p15:guide id="2" pos="272" userDrawn="1">
          <p15:clr>
            <a:srgbClr val="F26B43"/>
          </p15:clr>
        </p15:guide>
        <p15:guide id="3" orient="horz" pos="3104" userDrawn="1">
          <p15:clr>
            <a:srgbClr val="F26B43"/>
          </p15:clr>
        </p15:guide>
        <p15:guide id="4" orient="horz" pos="3285" userDrawn="1">
          <p15:clr>
            <a:srgbClr val="F26B43"/>
          </p15:clr>
        </p15:guide>
        <p15:guide id="5" pos="408" userDrawn="1">
          <p15:clr>
            <a:srgbClr val="F26B43"/>
          </p15:clr>
        </p15:guide>
        <p15:guide id="6" pos="589" userDrawn="1">
          <p15:clr>
            <a:srgbClr val="F26B43"/>
          </p15:clr>
        </p15:guide>
        <p15:guide id="7" pos="725"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26.emf"/><Relationship Id="rId4" Type="http://schemas.openxmlformats.org/officeDocument/2006/relationships/oleObject" Target="../embeddings/oleObject1.bin"/></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28.emf"/><Relationship Id="rId4" Type="http://schemas.openxmlformats.org/officeDocument/2006/relationships/oleObject" Target="../embeddings/oleObject2.bin"/></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32.emf"/><Relationship Id="rId4" Type="http://schemas.openxmlformats.org/officeDocument/2006/relationships/oleObject" Target="../embeddings/oleObject3.bin"/></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6"/>
          <p:cNvSpPr>
            <a:spLocks noGrp="1" noRot="1" noChangeAspect="1" noChangeArrowheads="1" noTextEdit="1"/>
          </p:cNvSpPr>
          <p:nvPr>
            <p:ph type="sldImg"/>
          </p:nvPr>
        </p:nvSpPr>
        <p:spPr>
          <a:xfrm>
            <a:off x="457200" y="457200"/>
            <a:ext cx="6858000" cy="3859213"/>
          </a:xfrm>
          <a:ln/>
        </p:spPr>
      </p:sp>
      <p:sp>
        <p:nvSpPr>
          <p:cNvPr id="7171" name="Rectangle 7"/>
          <p:cNvSpPr>
            <a:spLocks noGrp="1" noChangeArrowheads="1"/>
          </p:cNvSpPr>
          <p:nvPr>
            <p:ph type="body" idx="1"/>
          </p:nvPr>
        </p:nvSpPr>
        <p:spPr>
          <a:noFill/>
          <a:ln/>
        </p:spPr>
        <p:txBody>
          <a:bodyPr lIns="14149" tIns="14149" rIns="14149" bIns="14149"/>
          <a:lstStyle/>
          <a:p>
            <a:pPr eaLnBrk="1" hangingPunct="1"/>
            <a:endParaRPr lang="en-US" altLang="en-US" dirty="0"/>
          </a:p>
        </p:txBody>
      </p:sp>
    </p:spTree>
    <p:extLst>
      <p:ext uri="{BB962C8B-B14F-4D97-AF65-F5344CB8AC3E}">
        <p14:creationId xmlns:p14="http://schemas.microsoft.com/office/powerpoint/2010/main" val="754049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Rot="1" noChangeAspect="1" noChangeArrowheads="1" noTextEdit="1"/>
          </p:cNvSpPr>
          <p:nvPr>
            <p:ph type="sldImg"/>
          </p:nvPr>
        </p:nvSpPr>
        <p:spPr>
          <a:xfrm>
            <a:off x="457200" y="457200"/>
            <a:ext cx="6858000" cy="3859213"/>
          </a:xfrm>
          <a:ln/>
        </p:spPr>
      </p:sp>
      <p:sp>
        <p:nvSpPr>
          <p:cNvPr id="21507" name="Rectangle 7"/>
          <p:cNvSpPr>
            <a:spLocks noGrp="1" noChangeArrowheads="1"/>
          </p:cNvSpPr>
          <p:nvPr>
            <p:ph type="body" idx="1"/>
          </p:nvPr>
        </p:nvSpPr>
        <p:spPr>
          <a:noFill/>
          <a:ln/>
        </p:spPr>
        <p:txBody>
          <a:bodyPr lIns="14149" tIns="14149" rIns="14149" bIns="14149"/>
          <a:lstStyle/>
          <a:p>
            <a:pPr lvl="1" eaLnBrk="1" hangingPunct="1"/>
            <a:r>
              <a:rPr lang="en-US" altLang="en-US" dirty="0"/>
              <a:t>The example in the slide creates the </a:t>
            </a:r>
            <a:r>
              <a:rPr lang="en-US" altLang="en-US" dirty="0">
                <a:latin typeface="Courier New" pitchFamily="49" charset="0"/>
              </a:rPr>
              <a:t>DEPT</a:t>
            </a:r>
            <a:r>
              <a:rPr lang="en-US" altLang="en-US" dirty="0"/>
              <a:t> table with four columns: </a:t>
            </a:r>
            <a:r>
              <a:rPr lang="en-US" altLang="en-US" dirty="0">
                <a:latin typeface="Courier New" pitchFamily="49" charset="0"/>
              </a:rPr>
              <a:t>DEPTNO</a:t>
            </a:r>
            <a:r>
              <a:rPr lang="en-US" altLang="en-US" dirty="0"/>
              <a:t>, </a:t>
            </a:r>
            <a:r>
              <a:rPr lang="en-US" altLang="en-US" dirty="0">
                <a:latin typeface="Courier New" pitchFamily="49" charset="0"/>
              </a:rPr>
              <a:t>DNAME</a:t>
            </a:r>
            <a:r>
              <a:rPr lang="en-US" altLang="en-US" dirty="0"/>
              <a:t>, </a:t>
            </a:r>
            <a:r>
              <a:rPr lang="en-US" altLang="en-US" dirty="0">
                <a:latin typeface="Courier New" pitchFamily="49" charset="0"/>
              </a:rPr>
              <a:t>LOC</a:t>
            </a:r>
            <a:r>
              <a:rPr lang="en-US" altLang="en-US" dirty="0"/>
              <a:t>, and </a:t>
            </a:r>
            <a:r>
              <a:rPr lang="en-US" altLang="en-US" dirty="0">
                <a:latin typeface="Courier New" pitchFamily="49" charset="0"/>
              </a:rPr>
              <a:t>CREATE_DATE</a:t>
            </a:r>
            <a:r>
              <a:rPr lang="en-US" altLang="en-US" dirty="0"/>
              <a:t>. </a:t>
            </a:r>
          </a:p>
          <a:p>
            <a:pPr lvl="1" eaLnBrk="1" hangingPunct="1"/>
            <a:r>
              <a:rPr lang="en-US" altLang="en-US" dirty="0"/>
              <a:t>The </a:t>
            </a:r>
            <a:r>
              <a:rPr lang="en-US" altLang="en-US" dirty="0">
                <a:latin typeface="Courier New" pitchFamily="49" charset="0"/>
              </a:rPr>
              <a:t>CREATE_DATE</a:t>
            </a:r>
            <a:r>
              <a:rPr lang="en-US" altLang="en-US" dirty="0"/>
              <a:t> column has a default value. If a value is not provided for an </a:t>
            </a:r>
            <a:r>
              <a:rPr lang="en-US" altLang="en-US" dirty="0">
                <a:latin typeface="Courier New" pitchFamily="49" charset="0"/>
              </a:rPr>
              <a:t>INSERT</a:t>
            </a:r>
            <a:r>
              <a:rPr lang="en-US" altLang="en-US" dirty="0"/>
              <a:t> statement, the system date is automatically inserted.</a:t>
            </a:r>
          </a:p>
          <a:p>
            <a:pPr lvl="1" eaLnBrk="1" hangingPunct="1"/>
            <a:r>
              <a:rPr lang="en-US" altLang="en-US" dirty="0">
                <a:ea typeface="SimSun" pitchFamily="2" charset="-122"/>
              </a:rPr>
              <a:t>To confirm that the table was created, run the </a:t>
            </a:r>
            <a:r>
              <a:rPr lang="en-US" altLang="en-US" dirty="0">
                <a:latin typeface="Courier New" pitchFamily="49" charset="0"/>
                <a:ea typeface="SimSun" pitchFamily="2" charset="-122"/>
              </a:rPr>
              <a:t>DESCRIBE</a:t>
            </a:r>
            <a:r>
              <a:rPr lang="en-US" altLang="en-US" dirty="0">
                <a:ea typeface="SimSun" pitchFamily="2" charset="-122"/>
              </a:rPr>
              <a:t> command.</a:t>
            </a:r>
            <a:endParaRPr lang="en-US" altLang="en-US" dirty="0"/>
          </a:p>
          <a:p>
            <a:pPr lvl="1" eaLnBrk="1" hangingPunct="1"/>
            <a:r>
              <a:rPr lang="en-US" altLang="en-US" dirty="0">
                <a:solidFill>
                  <a:schemeClr val="tx1"/>
                </a:solidFill>
              </a:rPr>
              <a:t>Because creating a table is a DDL statement, an automatic commit takes place when this statement is executed.</a:t>
            </a:r>
          </a:p>
          <a:p>
            <a:pPr lvl="1" eaLnBrk="1" hangingPunct="1"/>
            <a:r>
              <a:rPr lang="en-US" altLang="en-US" b="1" dirty="0">
                <a:solidFill>
                  <a:schemeClr val="tx1"/>
                </a:solidFill>
              </a:rPr>
              <a:t>Note:</a:t>
            </a:r>
            <a:r>
              <a:rPr lang="en-US" altLang="en-US" dirty="0">
                <a:solidFill>
                  <a:schemeClr val="tx1"/>
                </a:solidFill>
              </a:rPr>
              <a:t> You can view the list of tables that you own by querying the data dictionary, as shown in the following example:</a:t>
            </a:r>
          </a:p>
          <a:p>
            <a:pPr marL="939203" lvl="4" eaLnBrk="1" hangingPunct="1"/>
            <a:r>
              <a:rPr lang="en-US" altLang="en-US" dirty="0">
                <a:solidFill>
                  <a:schemeClr val="tx1"/>
                </a:solidFill>
              </a:rPr>
              <a:t>select table_name from user_tables;</a:t>
            </a:r>
          </a:p>
          <a:p>
            <a:pPr lvl="1" eaLnBrk="1" hangingPunct="1"/>
            <a:r>
              <a:rPr lang="en-US" altLang="en-US" dirty="0">
                <a:solidFill>
                  <a:schemeClr val="tx1"/>
                </a:solidFill>
              </a:rPr>
              <a:t>Using data dictionary views, you can also find information about other database objects, such as views, indexes, and so on. You will learn about data dictionaries in detail in Lesson 19 the course. </a:t>
            </a:r>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10</a:t>
            </a:fld>
            <a:endParaRPr lang="en-US" dirty="0"/>
          </a:p>
        </p:txBody>
      </p:sp>
    </p:spTree>
    <p:extLst>
      <p:ext uri="{BB962C8B-B14F-4D97-AF65-F5344CB8AC3E}">
        <p14:creationId xmlns:p14="http://schemas.microsoft.com/office/powerpoint/2010/main" val="691461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Rot="1" noChangeAspect="1" noChangeArrowheads="1" noTextEdit="1"/>
          </p:cNvSpPr>
          <p:nvPr>
            <p:ph type="sldImg"/>
          </p:nvPr>
        </p:nvSpPr>
        <p:spPr>
          <a:xfrm>
            <a:off x="457200" y="457200"/>
            <a:ext cx="6858000" cy="3859213"/>
          </a:xfrm>
          <a:ln/>
        </p:spPr>
      </p:sp>
      <p:sp>
        <p:nvSpPr>
          <p:cNvPr id="23555" name="Rectangle 7"/>
          <p:cNvSpPr>
            <a:spLocks noGrp="1" noChangeArrowheads="1"/>
          </p:cNvSpPr>
          <p:nvPr>
            <p:ph type="body" idx="1"/>
          </p:nvPr>
        </p:nvSpPr>
        <p:spPr>
          <a:noFill/>
          <a:ln/>
        </p:spPr>
        <p:txBody>
          <a:bodyPr lIns="14149" tIns="14149" rIns="14149" bIns="14149"/>
          <a:lstStyle/>
          <a:p>
            <a:pPr eaLnBrk="1" hangingPunct="1"/>
            <a:endParaRPr lang="en-US" altLang="en-US" dirty="0"/>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11</a:t>
            </a:fld>
            <a:endParaRPr lang="en-US" dirty="0"/>
          </a:p>
        </p:txBody>
      </p:sp>
    </p:spTree>
    <p:extLst>
      <p:ext uri="{BB962C8B-B14F-4D97-AF65-F5344CB8AC3E}">
        <p14:creationId xmlns:p14="http://schemas.microsoft.com/office/powerpoint/2010/main" val="1423260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Rot="1" noChangeAspect="1" noChangeArrowheads="1" noTextEdit="1"/>
          </p:cNvSpPr>
          <p:nvPr>
            <p:ph type="sldImg"/>
          </p:nvPr>
        </p:nvSpPr>
        <p:spPr>
          <a:xfrm>
            <a:off x="457200" y="457200"/>
            <a:ext cx="6858000" cy="3859213"/>
          </a:xfrm>
          <a:ln/>
        </p:spPr>
      </p:sp>
      <p:sp>
        <p:nvSpPr>
          <p:cNvPr id="25603" name="Rectangle 8"/>
          <p:cNvSpPr>
            <a:spLocks noGrp="1" noChangeArrowheads="1"/>
          </p:cNvSpPr>
          <p:nvPr>
            <p:ph type="body" idx="1"/>
          </p:nvPr>
        </p:nvSpPr>
        <p:spPr>
          <a:noFill/>
          <a:ln/>
        </p:spPr>
        <p:txBody>
          <a:bodyPr lIns="14149" tIns="14149" rIns="14149" bIns="14149"/>
          <a:lstStyle/>
          <a:p>
            <a:pPr lvl="1" eaLnBrk="1" hangingPunct="1"/>
            <a:r>
              <a:rPr lang="en-US" altLang="en-US" dirty="0"/>
              <a:t>When you identify a column for a table, you need to provide a data type for the column. There are several data types available:</a:t>
            </a:r>
          </a:p>
        </p:txBody>
      </p:sp>
      <p:graphicFrame>
        <p:nvGraphicFramePr>
          <p:cNvPr id="25604" name="Object 4"/>
          <p:cNvGraphicFramePr>
            <a:graphicFrameLocks/>
          </p:cNvGraphicFramePr>
          <p:nvPr/>
        </p:nvGraphicFramePr>
        <p:xfrm>
          <a:off x="668879" y="5359491"/>
          <a:ext cx="5735763" cy="2931334"/>
        </p:xfrm>
        <a:graphic>
          <a:graphicData uri="http://schemas.openxmlformats.org/presentationml/2006/ole">
            <mc:AlternateContent xmlns:mc="http://schemas.openxmlformats.org/markup-compatibility/2006">
              <mc:Choice xmlns:v="urn:schemas-microsoft-com:vml" Requires="v">
                <p:oleObj spid="_x0000_s1127" name="Document" r:id="rId4" imgW="5959135" imgH="3428916" progId="Word.Document.8">
                  <p:embed/>
                </p:oleObj>
              </mc:Choice>
              <mc:Fallback>
                <p:oleObj name="Document" r:id="rId4" imgW="5959135" imgH="3428916" progId="Word.Document.8">
                  <p:embed/>
                  <p:pic>
                    <p:nvPicPr>
                      <p:cNvPr id="25604"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879" y="5359491"/>
                        <a:ext cx="5735763" cy="2931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12</a:t>
            </a:fld>
            <a:endParaRPr lang="en-US" dirty="0"/>
          </a:p>
        </p:txBody>
      </p:sp>
    </p:spTree>
    <p:extLst>
      <p:ext uri="{BB962C8B-B14F-4D97-AF65-F5344CB8AC3E}">
        <p14:creationId xmlns:p14="http://schemas.microsoft.com/office/powerpoint/2010/main" val="107883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Notes Placeholder 10"/>
          <p:cNvSpPr>
            <a:spLocks noGrp="1"/>
          </p:cNvSpPr>
          <p:nvPr>
            <p:ph type="body" idx="1"/>
          </p:nvPr>
        </p:nvSpPr>
        <p:spPr>
          <a:xfrm>
            <a:off x="442732" y="486836"/>
            <a:ext cx="7115876" cy="8876920"/>
          </a:xfrm>
        </p:spPr>
        <p:txBody>
          <a:bodyPr>
            <a:normAutofit/>
          </a:bodyPr>
          <a:lstStyle/>
          <a:p>
            <a:pPr lvl="1" eaLnBrk="1" hangingPunct="1"/>
            <a:endParaRPr lang="en-US" altLang="en-US" b="1" dirty="0"/>
          </a:p>
          <a:p>
            <a:pPr lvl="1" eaLnBrk="1" hangingPunct="1"/>
            <a:endParaRPr lang="en-US" altLang="en-US" b="1" dirty="0"/>
          </a:p>
          <a:p>
            <a:pPr lvl="1" eaLnBrk="1" hangingPunct="1"/>
            <a:endParaRPr lang="en-US" altLang="en-US" b="1" dirty="0"/>
          </a:p>
          <a:p>
            <a:pPr lvl="1" eaLnBrk="1" hangingPunct="1"/>
            <a:endParaRPr lang="en-US" altLang="en-US" b="1" dirty="0"/>
          </a:p>
          <a:p>
            <a:pPr lvl="1" eaLnBrk="1" hangingPunct="1"/>
            <a:endParaRPr lang="en-US" altLang="en-US" b="1" dirty="0"/>
          </a:p>
          <a:p>
            <a:pPr lvl="1" eaLnBrk="1" hangingPunct="1"/>
            <a:endParaRPr lang="en-US" altLang="en-US" b="1" dirty="0"/>
          </a:p>
          <a:p>
            <a:pPr lvl="1" eaLnBrk="1" hangingPunct="1"/>
            <a:endParaRPr lang="en-US" altLang="en-US" b="1" dirty="0"/>
          </a:p>
          <a:p>
            <a:pPr lvl="1" eaLnBrk="1" hangingPunct="1"/>
            <a:endParaRPr lang="en-US" altLang="en-US" b="1" dirty="0"/>
          </a:p>
          <a:p>
            <a:pPr lvl="1" eaLnBrk="1" hangingPunct="1"/>
            <a:endParaRPr lang="en-US" altLang="en-US" b="1" dirty="0"/>
          </a:p>
          <a:p>
            <a:pPr lvl="1" eaLnBrk="1" hangingPunct="1"/>
            <a:endParaRPr lang="en-US" altLang="en-US" b="1" dirty="0"/>
          </a:p>
          <a:p>
            <a:pPr lvl="1" eaLnBrk="1" hangingPunct="1"/>
            <a:endParaRPr lang="en-US" altLang="en-US" b="1" dirty="0"/>
          </a:p>
          <a:p>
            <a:pPr lvl="1" eaLnBrk="1" hangingPunct="1"/>
            <a:endParaRPr lang="en-US" altLang="en-US" b="1" dirty="0"/>
          </a:p>
          <a:p>
            <a:pPr lvl="1" eaLnBrk="1" hangingPunct="1"/>
            <a:endParaRPr lang="en-US" altLang="en-US" b="1" dirty="0"/>
          </a:p>
          <a:p>
            <a:pPr lvl="1" eaLnBrk="1" hangingPunct="1"/>
            <a:endParaRPr lang="en-US" altLang="en-US" b="1" dirty="0"/>
          </a:p>
          <a:p>
            <a:pPr lvl="1" eaLnBrk="1" hangingPunct="1"/>
            <a:endParaRPr lang="en-US" altLang="en-US" b="1" dirty="0"/>
          </a:p>
          <a:p>
            <a:pPr lvl="1" eaLnBrk="1" hangingPunct="1"/>
            <a:endParaRPr lang="en-US" altLang="en-US" b="1" dirty="0"/>
          </a:p>
          <a:p>
            <a:pPr lvl="1" eaLnBrk="1" hangingPunct="1"/>
            <a:endParaRPr lang="en-US" altLang="en-US" b="1" dirty="0"/>
          </a:p>
          <a:p>
            <a:pPr lvl="1" eaLnBrk="1" hangingPunct="1"/>
            <a:endParaRPr lang="en-US" altLang="en-US" b="1" dirty="0"/>
          </a:p>
          <a:p>
            <a:pPr lvl="1" eaLnBrk="1" hangingPunct="1"/>
            <a:endParaRPr lang="en-US" altLang="en-US" b="1" dirty="0"/>
          </a:p>
          <a:p>
            <a:pPr lvl="1" eaLnBrk="1" hangingPunct="1"/>
            <a:endParaRPr lang="en-US" altLang="en-US" b="1" dirty="0"/>
          </a:p>
          <a:p>
            <a:pPr lvl="1" eaLnBrk="1" hangingPunct="1"/>
            <a:endParaRPr lang="en-US" altLang="en-US" b="1" dirty="0"/>
          </a:p>
          <a:p>
            <a:pPr lvl="1" eaLnBrk="1" hangingPunct="1"/>
            <a:r>
              <a:rPr lang="en-US" altLang="en-US" b="1" dirty="0" smtClean="0"/>
              <a:t>Guidelines</a:t>
            </a:r>
            <a:endParaRPr lang="en-US" altLang="en-US" b="1" dirty="0"/>
          </a:p>
          <a:p>
            <a:pPr marL="747713" lvl="2" indent="-303213" eaLnBrk="1" hangingPunct="1"/>
            <a:r>
              <a:rPr lang="en-US" altLang="en-US" dirty="0"/>
              <a:t>A </a:t>
            </a:r>
            <a:r>
              <a:rPr lang="en-US" altLang="en-US" dirty="0">
                <a:latin typeface="Courier New" pitchFamily="49" charset="0"/>
              </a:rPr>
              <a:t>LONG</a:t>
            </a:r>
            <a:r>
              <a:rPr lang="en-US" altLang="en-US" dirty="0"/>
              <a:t> column is not copied when a table is created using a subquery.</a:t>
            </a:r>
          </a:p>
          <a:p>
            <a:pPr marL="747713" lvl="2" indent="-303213" eaLnBrk="1" hangingPunct="1"/>
            <a:r>
              <a:rPr lang="en-US" altLang="en-US" dirty="0"/>
              <a:t>A </a:t>
            </a:r>
            <a:r>
              <a:rPr lang="en-US" altLang="en-US" dirty="0">
                <a:latin typeface="Courier New" pitchFamily="49" charset="0"/>
              </a:rPr>
              <a:t>LONG</a:t>
            </a:r>
            <a:r>
              <a:rPr lang="en-US" altLang="en-US" dirty="0"/>
              <a:t> column cannot be included in a </a:t>
            </a:r>
            <a:r>
              <a:rPr lang="en-US" altLang="en-US" dirty="0">
                <a:latin typeface="Courier New" pitchFamily="49" charset="0"/>
              </a:rPr>
              <a:t>GROUP</a:t>
            </a:r>
            <a:r>
              <a:rPr lang="en-US" altLang="en-US" dirty="0"/>
              <a:t> </a:t>
            </a:r>
            <a:r>
              <a:rPr lang="en-US" altLang="en-US" dirty="0">
                <a:latin typeface="Courier New" pitchFamily="49" charset="0"/>
              </a:rPr>
              <a:t>BY</a:t>
            </a:r>
            <a:r>
              <a:rPr lang="en-US" altLang="en-US" dirty="0"/>
              <a:t> or an </a:t>
            </a:r>
            <a:r>
              <a:rPr lang="en-US" altLang="en-US" dirty="0">
                <a:latin typeface="Courier New" pitchFamily="49" charset="0"/>
              </a:rPr>
              <a:t>ORDER</a:t>
            </a:r>
            <a:r>
              <a:rPr lang="en-US" altLang="en-US" dirty="0"/>
              <a:t> </a:t>
            </a:r>
            <a:r>
              <a:rPr lang="en-US" altLang="en-US" dirty="0">
                <a:latin typeface="Courier New" pitchFamily="49" charset="0"/>
              </a:rPr>
              <a:t>BY</a:t>
            </a:r>
            <a:r>
              <a:rPr lang="en-US" altLang="en-US" dirty="0"/>
              <a:t> clause.</a:t>
            </a:r>
          </a:p>
          <a:p>
            <a:pPr marL="747713" lvl="2" indent="-303213" eaLnBrk="1" hangingPunct="1"/>
            <a:r>
              <a:rPr lang="en-US" altLang="en-US" dirty="0"/>
              <a:t>Only one </a:t>
            </a:r>
            <a:r>
              <a:rPr lang="en-US" altLang="en-US" dirty="0">
                <a:latin typeface="Courier New" pitchFamily="49" charset="0"/>
              </a:rPr>
              <a:t>LONG</a:t>
            </a:r>
            <a:r>
              <a:rPr lang="en-US" altLang="en-US" dirty="0"/>
              <a:t> column can be used per table.</a:t>
            </a:r>
          </a:p>
          <a:p>
            <a:pPr marL="747713" lvl="2" indent="-303213" eaLnBrk="1" hangingPunct="1"/>
            <a:r>
              <a:rPr lang="en-US" altLang="en-US" dirty="0"/>
              <a:t>No constraints can be defined on a </a:t>
            </a:r>
            <a:r>
              <a:rPr lang="en-US" altLang="en-US" dirty="0">
                <a:latin typeface="Courier New" pitchFamily="49" charset="0"/>
              </a:rPr>
              <a:t>LONG</a:t>
            </a:r>
            <a:r>
              <a:rPr lang="en-US" altLang="en-US" dirty="0"/>
              <a:t> column.</a:t>
            </a:r>
          </a:p>
          <a:p>
            <a:pPr marL="747713" lvl="2" indent="-303213" eaLnBrk="1" hangingPunct="1"/>
            <a:r>
              <a:rPr lang="en-US" altLang="en-US" dirty="0"/>
              <a:t>You might want to use a </a:t>
            </a:r>
            <a:r>
              <a:rPr lang="en-US" altLang="en-US" dirty="0">
                <a:latin typeface="Courier New" pitchFamily="49" charset="0"/>
              </a:rPr>
              <a:t>CLOB</a:t>
            </a:r>
            <a:r>
              <a:rPr lang="en-US" altLang="en-US" dirty="0"/>
              <a:t> column rather than a </a:t>
            </a:r>
            <a:r>
              <a:rPr lang="en-US" altLang="en-US" dirty="0">
                <a:latin typeface="Courier New" pitchFamily="49" charset="0"/>
              </a:rPr>
              <a:t>LONG</a:t>
            </a:r>
            <a:r>
              <a:rPr lang="en-US" altLang="en-US" dirty="0"/>
              <a:t> column.</a:t>
            </a:r>
          </a:p>
        </p:txBody>
      </p:sp>
      <p:graphicFrame>
        <p:nvGraphicFramePr>
          <p:cNvPr id="12" name="Table 11"/>
          <p:cNvGraphicFramePr>
            <a:graphicFrameLocks noGrp="1"/>
          </p:cNvGraphicFramePr>
          <p:nvPr/>
        </p:nvGraphicFramePr>
        <p:xfrm>
          <a:off x="921252" y="651982"/>
          <a:ext cx="5591046" cy="5660994"/>
        </p:xfrm>
        <a:graphic>
          <a:graphicData uri="http://schemas.openxmlformats.org/drawingml/2006/table">
            <a:tbl>
              <a:tblPr/>
              <a:tblGrid>
                <a:gridCol w="1440118">
                  <a:extLst>
                    <a:ext uri="{9D8B030D-6E8A-4147-A177-3AD203B41FA5}">
                      <a16:colId xmlns="" xmlns:a16="http://schemas.microsoft.com/office/drawing/2014/main" val="20000"/>
                    </a:ext>
                  </a:extLst>
                </a:gridCol>
                <a:gridCol w="4150928">
                  <a:extLst>
                    <a:ext uri="{9D8B030D-6E8A-4147-A177-3AD203B41FA5}">
                      <a16:colId xmlns="" xmlns:a16="http://schemas.microsoft.com/office/drawing/2014/main" val="20001"/>
                    </a:ext>
                  </a:extLst>
                </a:gridCol>
              </a:tblGrid>
              <a:tr h="450506">
                <a:tc>
                  <a:txBody>
                    <a:bodyPr/>
                    <a:lstStyle/>
                    <a:p>
                      <a:r>
                        <a:rPr lang="en-US" sz="1200" b="1" dirty="0">
                          <a:latin typeface="Oracle Sans" panose="020B0503020204020204" pitchFamily="34" charset="0"/>
                          <a:cs typeface="Oracle Sans" panose="020B0503020204020204" pitchFamily="34" charset="0"/>
                        </a:rPr>
                        <a:t>Data Type</a:t>
                      </a:r>
                    </a:p>
                  </a:txBody>
                  <a:tcPr marL="101655" marR="101655" marT="49544" marB="49544">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r>
                        <a:rPr lang="en-US" sz="1200" b="1" dirty="0">
                          <a:latin typeface="Oracle Sans" panose="020B0503020204020204" pitchFamily="34" charset="0"/>
                          <a:cs typeface="Oracle Sans" panose="020B0503020204020204" pitchFamily="34" charset="0"/>
                        </a:rPr>
                        <a:t>Description</a:t>
                      </a:r>
                    </a:p>
                  </a:txBody>
                  <a:tcPr marL="101655" marR="101655" marT="49544" marB="49544">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450506">
                <a:tc>
                  <a:txBody>
                    <a:bodyPr/>
                    <a:lstStyle/>
                    <a:p>
                      <a:r>
                        <a:rPr lang="en-US" sz="1200" b="0" dirty="0">
                          <a:latin typeface="Courier New" pitchFamily="49" charset="0"/>
                          <a:cs typeface="Courier New" pitchFamily="49" charset="0"/>
                        </a:rPr>
                        <a:t>LONG</a:t>
                      </a:r>
                    </a:p>
                  </a:txBody>
                  <a:tcPr marL="101655" marR="101655" marT="49544" marB="49544">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dirty="0">
                          <a:latin typeface="Oracle Sans" panose="020B0503020204020204" pitchFamily="34" charset="0"/>
                          <a:cs typeface="Oracle Sans" panose="020B0503020204020204" pitchFamily="34" charset="0"/>
                        </a:rPr>
                        <a:t>Variable-length character data (up to 2 GB)</a:t>
                      </a:r>
                    </a:p>
                  </a:txBody>
                  <a:tcPr marL="101655" marR="101655" marT="49544" marB="49544">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644068">
                <a:tc>
                  <a:txBody>
                    <a:bodyPr/>
                    <a:lstStyle/>
                    <a:p>
                      <a:r>
                        <a:rPr lang="en-US" sz="1200" b="0" dirty="0">
                          <a:latin typeface="Courier New" pitchFamily="49" charset="0"/>
                          <a:cs typeface="Courier New" pitchFamily="49" charset="0"/>
                        </a:rPr>
                        <a:t>CLOB</a:t>
                      </a:r>
                    </a:p>
                  </a:txBody>
                  <a:tcPr marL="101655" marR="101655" marT="49544" marB="49544">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i="0" kern="1200" dirty="0">
                          <a:solidFill>
                            <a:schemeClr val="tx1"/>
                          </a:solidFill>
                          <a:latin typeface="Oracle Sans" panose="020B0503020204020204" pitchFamily="34" charset="0"/>
                          <a:ea typeface="+mn-ea"/>
                          <a:cs typeface="Oracle Sans" panose="020B0503020204020204" pitchFamily="34" charset="0"/>
                        </a:rPr>
                        <a:t>A character large object containing single-byte or multibyte characters. Maximum size is (4 gigabytes - 1) * (</a:t>
                      </a:r>
                      <a:r>
                        <a:rPr lang="en-US" sz="1200" dirty="0">
                          <a:latin typeface="Courier New" pitchFamily="49" charset="0"/>
                          <a:cs typeface="Courier New" pitchFamily="49" charset="0"/>
                        </a:rPr>
                        <a:t>DB_BLOCK_SIZE</a:t>
                      </a:r>
                      <a:r>
                        <a:rPr lang="en-US" sz="1200" b="0" i="0" kern="1200" dirty="0">
                          <a:solidFill>
                            <a:schemeClr val="tx1"/>
                          </a:solidFill>
                          <a:latin typeface="Oracle Sans" panose="020B0503020204020204" pitchFamily="34" charset="0"/>
                          <a:ea typeface="+mn-ea"/>
                          <a:cs typeface="Oracle Sans" panose="020B0503020204020204" pitchFamily="34" charset="0"/>
                        </a:rPr>
                        <a:t>);</a:t>
                      </a:r>
                      <a:r>
                        <a:rPr lang="en-US" sz="1200" b="0" i="0" kern="1200" baseline="0" dirty="0">
                          <a:solidFill>
                            <a:schemeClr val="tx1"/>
                          </a:solidFill>
                          <a:latin typeface="Oracle Sans" panose="020B0503020204020204" pitchFamily="34" charset="0"/>
                          <a:ea typeface="+mn-ea"/>
                          <a:cs typeface="Oracle Sans" panose="020B0503020204020204" pitchFamily="34" charset="0"/>
                        </a:rPr>
                        <a:t> </a:t>
                      </a:r>
                      <a:r>
                        <a:rPr lang="en-US" sz="1200" b="0" i="0" kern="1200" dirty="0">
                          <a:solidFill>
                            <a:schemeClr val="tx1"/>
                          </a:solidFill>
                          <a:latin typeface="Oracle Sans" panose="020B0503020204020204" pitchFamily="34" charset="0"/>
                          <a:ea typeface="+mn-ea"/>
                          <a:cs typeface="Oracle Sans" panose="020B0503020204020204" pitchFamily="34" charset="0"/>
                        </a:rPr>
                        <a:t>stores national character set data.</a:t>
                      </a:r>
                      <a:endParaRPr lang="en-US" sz="1200" b="0" dirty="0">
                        <a:latin typeface="Oracle Sans" panose="020B0503020204020204" pitchFamily="34" charset="0"/>
                        <a:cs typeface="Oracle Sans" panose="020B0503020204020204" pitchFamily="34" charset="0"/>
                      </a:endParaRPr>
                    </a:p>
                  </a:txBody>
                  <a:tcPr marL="101655" marR="101655" marT="49544" marB="49544">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1007388">
                <a:tc>
                  <a:txBody>
                    <a:bodyPr/>
                    <a:lstStyle/>
                    <a:p>
                      <a:r>
                        <a:rPr lang="en-US" sz="1200" b="0" dirty="0">
                          <a:latin typeface="Courier New" pitchFamily="49" charset="0"/>
                          <a:cs typeface="Courier New" pitchFamily="49" charset="0"/>
                        </a:rPr>
                        <a:t>NCLOB</a:t>
                      </a:r>
                    </a:p>
                  </a:txBody>
                  <a:tcPr marL="101655" marR="101655" marT="49544" marB="49544">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dirty="0">
                          <a:latin typeface="Oracle Sans" panose="020B0503020204020204" pitchFamily="34" charset="0"/>
                          <a:cs typeface="Oracle Sans" panose="020B0503020204020204" pitchFamily="34" charset="0"/>
                        </a:rPr>
                        <a:t>A character large object containing Unicode characters. Both fixed-width and variable-width character sets are supported, both using the database national character set. Maximum size is (4 gigabytes - 1) * (database block size); stores national character set data.</a:t>
                      </a:r>
                    </a:p>
                  </a:txBody>
                  <a:tcPr marL="101655" marR="101655" marT="49544" marB="49544">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873614">
                <a:tc>
                  <a:txBody>
                    <a:bodyPr/>
                    <a:lstStyle/>
                    <a:p>
                      <a:r>
                        <a:rPr lang="en-US" sz="1200" dirty="0">
                          <a:latin typeface="Courier New" pitchFamily="49" charset="0"/>
                          <a:cs typeface="Courier New" pitchFamily="49" charset="0"/>
                        </a:rPr>
                        <a:t>RAW(size)</a:t>
                      </a:r>
                    </a:p>
                  </a:txBody>
                  <a:tcPr marL="101655" marR="101655" marT="49544" marB="49544">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i="0" kern="1200" dirty="0">
                          <a:solidFill>
                            <a:schemeClr val="tx1"/>
                          </a:solidFill>
                          <a:latin typeface="Oracle Sans" panose="020B0503020204020204" pitchFamily="34" charset="0"/>
                          <a:ea typeface="+mn-ea"/>
                          <a:cs typeface="Oracle Sans" panose="020B0503020204020204" pitchFamily="34" charset="0"/>
                        </a:rPr>
                        <a:t>Raw binary data of length </a:t>
                      </a:r>
                      <a:r>
                        <a:rPr lang="en-US" sz="1200" b="0" i="1" kern="1200" dirty="0">
                          <a:solidFill>
                            <a:schemeClr val="tx1"/>
                          </a:solidFill>
                          <a:latin typeface="Oracle Sans" panose="020B0503020204020204" pitchFamily="34" charset="0"/>
                          <a:ea typeface="+mn-ea"/>
                          <a:cs typeface="Oracle Sans" panose="020B0503020204020204" pitchFamily="34" charset="0"/>
                        </a:rPr>
                        <a:t>size</a:t>
                      </a:r>
                      <a:r>
                        <a:rPr lang="en-US" sz="1200" b="0" i="0" kern="1200" dirty="0">
                          <a:solidFill>
                            <a:schemeClr val="tx1"/>
                          </a:solidFill>
                          <a:latin typeface="Oracle Sans" panose="020B0503020204020204" pitchFamily="34" charset="0"/>
                          <a:ea typeface="+mn-ea"/>
                          <a:cs typeface="Oracle Sans" panose="020B0503020204020204" pitchFamily="34" charset="0"/>
                        </a:rPr>
                        <a:t> bytes. You must specify </a:t>
                      </a:r>
                      <a:r>
                        <a:rPr lang="en-US" sz="1200" b="0" i="1" kern="1200" dirty="0">
                          <a:solidFill>
                            <a:schemeClr val="tx1"/>
                          </a:solidFill>
                          <a:latin typeface="Oracle Sans" panose="020B0503020204020204" pitchFamily="34" charset="0"/>
                          <a:ea typeface="+mn-ea"/>
                          <a:cs typeface="Oracle Sans" panose="020B0503020204020204" pitchFamily="34" charset="0"/>
                        </a:rPr>
                        <a:t>size</a:t>
                      </a:r>
                      <a:r>
                        <a:rPr lang="en-US" sz="1200" b="0" i="0" kern="1200" dirty="0">
                          <a:solidFill>
                            <a:schemeClr val="tx1"/>
                          </a:solidFill>
                          <a:latin typeface="Oracle Sans" panose="020B0503020204020204" pitchFamily="34" charset="0"/>
                          <a:ea typeface="+mn-ea"/>
                          <a:cs typeface="Oracle Sans" panose="020B0503020204020204" pitchFamily="34" charset="0"/>
                        </a:rPr>
                        <a:t> for a </a:t>
                      </a:r>
                      <a:r>
                        <a:rPr lang="en-US" sz="1200" b="0" i="0" kern="1200" dirty="0">
                          <a:solidFill>
                            <a:schemeClr val="tx1"/>
                          </a:solidFill>
                          <a:latin typeface="Courier New" pitchFamily="49" charset="0"/>
                          <a:ea typeface="+mn-ea"/>
                          <a:cs typeface="Courier New" pitchFamily="49" charset="0"/>
                        </a:rPr>
                        <a:t>RAW</a:t>
                      </a:r>
                      <a:r>
                        <a:rPr lang="en-US" sz="1200" b="0" i="0" kern="1200" dirty="0">
                          <a:solidFill>
                            <a:schemeClr val="tx1"/>
                          </a:solidFill>
                          <a:latin typeface="Oracle Sans" panose="020B0503020204020204" pitchFamily="34" charset="0"/>
                          <a:ea typeface="+mn-ea"/>
                          <a:cs typeface="Oracle Sans" panose="020B0503020204020204" pitchFamily="34" charset="0"/>
                        </a:rPr>
                        <a:t> value. Maximum </a:t>
                      </a:r>
                      <a:r>
                        <a:rPr lang="en-US" sz="1200" b="0" i="1" kern="1200" dirty="0">
                          <a:solidFill>
                            <a:schemeClr val="tx1"/>
                          </a:solidFill>
                          <a:latin typeface="Oracle Sans" panose="020B0503020204020204" pitchFamily="34" charset="0"/>
                          <a:ea typeface="+mn-ea"/>
                          <a:cs typeface="Oracle Sans" panose="020B0503020204020204" pitchFamily="34" charset="0"/>
                        </a:rPr>
                        <a:t>size</a:t>
                      </a:r>
                      <a:r>
                        <a:rPr lang="en-US" sz="1200" b="0" i="0" kern="1200" dirty="0">
                          <a:solidFill>
                            <a:schemeClr val="tx1"/>
                          </a:solidFill>
                          <a:latin typeface="Oracle Sans" panose="020B0503020204020204" pitchFamily="34" charset="0"/>
                          <a:ea typeface="+mn-ea"/>
                          <a:cs typeface="Oracle Sans" panose="020B0503020204020204" pitchFamily="34" charset="0"/>
                        </a:rPr>
                        <a:t> is:</a:t>
                      </a:r>
                    </a:p>
                    <a:p>
                      <a:pPr algn="l"/>
                      <a:r>
                        <a:rPr lang="en-US" sz="1200" b="0" i="0" kern="1200" dirty="0">
                          <a:solidFill>
                            <a:schemeClr val="tx1"/>
                          </a:solidFill>
                          <a:latin typeface="Oracle Sans" panose="020B0503020204020204" pitchFamily="34" charset="0"/>
                          <a:ea typeface="+mn-ea"/>
                          <a:cs typeface="Oracle Sans" panose="020B0503020204020204" pitchFamily="34" charset="0"/>
                        </a:rPr>
                        <a:t>32767 bytes if </a:t>
                      </a:r>
                      <a:r>
                        <a:rPr lang="en-US" sz="1200" dirty="0">
                          <a:latin typeface="Courier New" pitchFamily="49" charset="0"/>
                          <a:cs typeface="Courier New" pitchFamily="49" charset="0"/>
                        </a:rPr>
                        <a:t>MAX_SQL_STRING_SIZE</a:t>
                      </a:r>
                      <a:r>
                        <a:rPr lang="en-US" sz="1200" b="0" i="0" kern="1200" dirty="0">
                          <a:solidFill>
                            <a:schemeClr val="tx1"/>
                          </a:solidFill>
                          <a:latin typeface="Courier New" pitchFamily="49" charset="0"/>
                          <a:ea typeface="+mn-ea"/>
                          <a:cs typeface="Courier New" pitchFamily="49" charset="0"/>
                        </a:rPr>
                        <a:t> </a:t>
                      </a:r>
                      <a:r>
                        <a:rPr lang="en-US" sz="1200" dirty="0">
                          <a:latin typeface="Courier New" pitchFamily="49" charset="0"/>
                          <a:cs typeface="Courier New" pitchFamily="49" charset="0"/>
                        </a:rPr>
                        <a:t>=</a:t>
                      </a:r>
                      <a:r>
                        <a:rPr lang="en-US" sz="1200" b="0" i="0" kern="1200" dirty="0">
                          <a:solidFill>
                            <a:schemeClr val="tx1"/>
                          </a:solidFill>
                          <a:latin typeface="Courier New" pitchFamily="49" charset="0"/>
                          <a:ea typeface="+mn-ea"/>
                          <a:cs typeface="Courier New" pitchFamily="49" charset="0"/>
                        </a:rPr>
                        <a:t> </a:t>
                      </a:r>
                      <a:r>
                        <a:rPr lang="en-US" sz="1200" dirty="0">
                          <a:latin typeface="Courier New" pitchFamily="49" charset="0"/>
                          <a:cs typeface="Courier New" pitchFamily="49" charset="0"/>
                        </a:rPr>
                        <a:t>EXTENDED</a:t>
                      </a:r>
                      <a:endParaRPr lang="en-US" sz="1200" b="0" i="0" kern="1200" dirty="0">
                        <a:solidFill>
                          <a:schemeClr val="tx1"/>
                        </a:solidFill>
                        <a:latin typeface="Courier New" pitchFamily="49" charset="0"/>
                        <a:ea typeface="+mn-ea"/>
                        <a:cs typeface="Courier New" pitchFamily="49" charset="0"/>
                      </a:endParaRPr>
                    </a:p>
                    <a:p>
                      <a:pPr algn="l"/>
                      <a:r>
                        <a:rPr lang="en-US" sz="1200" b="0" i="0" kern="1200" dirty="0">
                          <a:solidFill>
                            <a:schemeClr val="tx1"/>
                          </a:solidFill>
                          <a:latin typeface="Oracle Sans" panose="020B0503020204020204" pitchFamily="34" charset="0"/>
                          <a:ea typeface="+mn-ea"/>
                          <a:cs typeface="Oracle Sans" panose="020B0503020204020204" pitchFamily="34" charset="0"/>
                        </a:rPr>
                        <a:t>4000 bytes if </a:t>
                      </a:r>
                      <a:r>
                        <a:rPr lang="en-US" sz="1200" b="0" i="0" kern="1200" dirty="0">
                          <a:solidFill>
                            <a:schemeClr val="tx1"/>
                          </a:solidFill>
                          <a:latin typeface="Courier New" pitchFamily="49" charset="0"/>
                          <a:ea typeface="+mn-ea"/>
                          <a:cs typeface="Courier New" pitchFamily="49" charset="0"/>
                        </a:rPr>
                        <a:t>MAX_SQL_STRING_SIZE = LEGACY</a:t>
                      </a:r>
                    </a:p>
                  </a:txBody>
                  <a:tcPr marL="101655" marR="101655" marT="49544" marB="49544">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462408">
                <a:tc>
                  <a:txBody>
                    <a:bodyPr/>
                    <a:lstStyle/>
                    <a:p>
                      <a:r>
                        <a:rPr lang="en-US" sz="1200" dirty="0">
                          <a:latin typeface="Courier New" pitchFamily="49" charset="0"/>
                          <a:cs typeface="Courier New" pitchFamily="49" charset="0"/>
                        </a:rPr>
                        <a:t>LONG RAW</a:t>
                      </a:r>
                    </a:p>
                  </a:txBody>
                  <a:tcPr marL="101655" marR="101655" marT="49544" marB="49544">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i="0" kern="1200" dirty="0">
                          <a:solidFill>
                            <a:schemeClr val="tx1"/>
                          </a:solidFill>
                          <a:latin typeface="Oracle Sans" panose="020B0503020204020204" pitchFamily="34" charset="0"/>
                          <a:ea typeface="+mn-ea"/>
                          <a:cs typeface="Oracle Sans" panose="020B0503020204020204" pitchFamily="34" charset="0"/>
                        </a:rPr>
                        <a:t>Raw binary data of variable length up to 2 gigabytes</a:t>
                      </a:r>
                    </a:p>
                    <a:p>
                      <a:pPr algn="l"/>
                      <a:endParaRPr lang="en-US" sz="1200" dirty="0">
                        <a:latin typeface="Oracle Sans" panose="020B0503020204020204" pitchFamily="34" charset="0"/>
                        <a:cs typeface="Oracle Sans" panose="020B0503020204020204" pitchFamily="34" charset="0"/>
                      </a:endParaRPr>
                    </a:p>
                  </a:txBody>
                  <a:tcPr marL="101655" marR="101655" marT="49544" marB="49544">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644068">
                <a:tc>
                  <a:txBody>
                    <a:bodyPr/>
                    <a:lstStyle/>
                    <a:p>
                      <a:r>
                        <a:rPr lang="en-US" sz="1200" dirty="0">
                          <a:latin typeface="Courier New" pitchFamily="49" charset="0"/>
                          <a:cs typeface="Courier New" pitchFamily="49" charset="0"/>
                        </a:rPr>
                        <a:t>BLOB</a:t>
                      </a:r>
                    </a:p>
                  </a:txBody>
                  <a:tcPr marL="101655" marR="101655" marT="49544" marB="49544">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b="0" i="0" kern="1200" dirty="0">
                          <a:solidFill>
                            <a:schemeClr val="tx1"/>
                          </a:solidFill>
                          <a:latin typeface="Oracle Sans" panose="020B0503020204020204" pitchFamily="34" charset="0"/>
                          <a:ea typeface="+mn-ea"/>
                          <a:cs typeface="Oracle Sans" panose="020B0503020204020204" pitchFamily="34" charset="0"/>
                        </a:rPr>
                        <a:t>A binary large object. Maximum size is (4 gigabytes - 1) * (</a:t>
                      </a:r>
                      <a:r>
                        <a:rPr lang="en-US" sz="1200" dirty="0">
                          <a:latin typeface="Courier New" pitchFamily="49" charset="0"/>
                          <a:cs typeface="Courier New" pitchFamily="49" charset="0"/>
                        </a:rPr>
                        <a:t>DB_BLOCK_SIZE</a:t>
                      </a:r>
                      <a:r>
                        <a:rPr lang="en-US" sz="1200" kern="1200" dirty="0">
                          <a:solidFill>
                            <a:schemeClr val="tx1"/>
                          </a:solidFill>
                          <a:latin typeface="Oracle Sans" panose="020B0503020204020204" pitchFamily="34" charset="0"/>
                          <a:ea typeface="+mn-ea"/>
                          <a:cs typeface="Oracle Sans" panose="020B0503020204020204" pitchFamily="34" charset="0"/>
                        </a:rPr>
                        <a:t> initialization parameter (8 TB to 128 TB)).</a:t>
                      </a:r>
                      <a:endParaRPr lang="en-US" sz="1200" dirty="0">
                        <a:latin typeface="Oracle Sans" panose="020B0503020204020204" pitchFamily="34" charset="0"/>
                        <a:cs typeface="Oracle Sans" panose="020B0503020204020204" pitchFamily="34" charset="0"/>
                      </a:endParaRPr>
                    </a:p>
                  </a:txBody>
                  <a:tcPr marL="101655" marR="101655" marT="49544" marB="49544">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r h="462408">
                <a:tc>
                  <a:txBody>
                    <a:bodyPr/>
                    <a:lstStyle/>
                    <a:p>
                      <a:r>
                        <a:rPr lang="en-US" sz="1200" dirty="0">
                          <a:latin typeface="Courier New" pitchFamily="49" charset="0"/>
                          <a:cs typeface="Courier New" pitchFamily="49" charset="0"/>
                        </a:rPr>
                        <a:t>BFILE</a:t>
                      </a:r>
                    </a:p>
                  </a:txBody>
                  <a:tcPr marL="101655" marR="101655" marT="49544" marB="49544">
                    <a:lnL w="12700" cmpd="sng">
                      <a:solidFill>
                        <a:schemeClr val="tx1"/>
                      </a:solidFill>
                      <a:prstDash val="soli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latin typeface="Oracle Sans" panose="020B0503020204020204" pitchFamily="34" charset="0"/>
                          <a:cs typeface="Oracle Sans" panose="020B0503020204020204" pitchFamily="34" charset="0"/>
                        </a:rPr>
                        <a:t>Binary data stored in an external file (up to 4 GB)</a:t>
                      </a:r>
                    </a:p>
                    <a:p>
                      <a:pPr algn="l"/>
                      <a:endParaRPr lang="en-US" sz="1200" dirty="0">
                        <a:latin typeface="Oracle Sans" panose="020B0503020204020204" pitchFamily="34" charset="0"/>
                        <a:cs typeface="Oracle Sans" panose="020B0503020204020204" pitchFamily="34" charset="0"/>
                      </a:endParaRPr>
                    </a:p>
                  </a:txBody>
                  <a:tcPr marL="101655" marR="101655" marT="49544" marB="49544">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7"/>
                  </a:ext>
                </a:extLst>
              </a:tr>
              <a:tr h="644068">
                <a:tc>
                  <a:txBody>
                    <a:bodyPr/>
                    <a:lstStyle/>
                    <a:p>
                      <a:r>
                        <a:rPr lang="en-US" sz="1200" dirty="0">
                          <a:latin typeface="Courier New" pitchFamily="49" charset="0"/>
                          <a:cs typeface="Courier New" pitchFamily="49" charset="0"/>
                        </a:rPr>
                        <a:t>ROWID</a:t>
                      </a:r>
                    </a:p>
                  </a:txBody>
                  <a:tcPr marL="101655" marR="101655" marT="49544" marB="49544">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tcPr>
                </a:tc>
                <a:tc>
                  <a:txBody>
                    <a:bodyPr/>
                    <a:lstStyle/>
                    <a:p>
                      <a:pPr algn="l"/>
                      <a:r>
                        <a:rPr lang="en-US" sz="1200" b="0" i="0" kern="1200" dirty="0">
                          <a:solidFill>
                            <a:schemeClr val="tx1"/>
                          </a:solidFill>
                          <a:latin typeface="Oracle Sans" panose="020B0503020204020204" pitchFamily="34" charset="0"/>
                          <a:ea typeface="+mn-ea"/>
                          <a:cs typeface="Oracle Sans" panose="020B0503020204020204" pitchFamily="34" charset="0"/>
                        </a:rPr>
                        <a:t>Base 64 string representing the unique address of a row in its table. This data type is primarily for values returned by the </a:t>
                      </a:r>
                      <a:r>
                        <a:rPr lang="en-US" sz="1200" dirty="0">
                          <a:latin typeface="Courier New" pitchFamily="49" charset="0"/>
                          <a:cs typeface="Courier New" pitchFamily="49" charset="0"/>
                        </a:rPr>
                        <a:t>ROWID</a:t>
                      </a:r>
                      <a:r>
                        <a:rPr lang="en-US" sz="1200" b="0" i="0" kern="1200" dirty="0">
                          <a:solidFill>
                            <a:schemeClr val="tx1"/>
                          </a:solidFill>
                          <a:latin typeface="Oracle Sans" panose="020B0503020204020204" pitchFamily="34" charset="0"/>
                          <a:ea typeface="+mn-ea"/>
                          <a:cs typeface="Oracle Sans" panose="020B0503020204020204" pitchFamily="34" charset="0"/>
                        </a:rPr>
                        <a:t> pseudocolumn.</a:t>
                      </a:r>
                      <a:endParaRPr lang="en-US" sz="1200" dirty="0">
                        <a:latin typeface="Oracle Sans" panose="020B0503020204020204" pitchFamily="34" charset="0"/>
                        <a:cs typeface="Oracle Sans" panose="020B0503020204020204" pitchFamily="34" charset="0"/>
                      </a:endParaRPr>
                    </a:p>
                  </a:txBody>
                  <a:tcPr marL="101655" marR="101655" marT="49544" marB="49544">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 xmlns:a16="http://schemas.microsoft.com/office/drawing/2014/main" val="10008"/>
                  </a:ext>
                </a:extLst>
              </a:tr>
            </a:tbl>
          </a:graphicData>
        </a:graphic>
      </p:graphicFrame>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13</a:t>
            </a:fld>
            <a:endParaRPr lang="en-US" dirty="0"/>
          </a:p>
        </p:txBody>
      </p:sp>
    </p:spTree>
    <p:extLst>
      <p:ext uri="{BB962C8B-B14F-4D97-AF65-F5344CB8AC3E}">
        <p14:creationId xmlns:p14="http://schemas.microsoft.com/office/powerpoint/2010/main" val="3436838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457200" y="457200"/>
            <a:ext cx="6858000" cy="3859213"/>
          </a:xfrm>
        </p:spPr>
      </p:sp>
      <p:sp>
        <p:nvSpPr>
          <p:cNvPr id="10" name="Notes Placeholder 9"/>
          <p:cNvSpPr>
            <a:spLocks noGrp="1"/>
          </p:cNvSpPr>
          <p:nvPr>
            <p:ph type="body" sz="quarter" idx="10"/>
          </p:nvPr>
        </p:nvSpPr>
        <p:spPr/>
        <p:txBody>
          <a:bodyPr>
            <a:normAutofit/>
          </a:bodyPr>
          <a:lstStyle/>
          <a:p>
            <a:pPr lvl="1" eaLnBrk="1" hangingPunct="1"/>
            <a:endParaRPr lang="en-US" altLang="en-US" b="1" dirty="0"/>
          </a:p>
          <a:p>
            <a:pPr lvl="1" eaLnBrk="1" hangingPunct="1"/>
            <a:endParaRPr lang="en-US" altLang="en-US" b="1" dirty="0"/>
          </a:p>
          <a:p>
            <a:pPr lvl="1" eaLnBrk="1" hangingPunct="1"/>
            <a:endParaRPr lang="en-US" altLang="en-US" b="1" dirty="0"/>
          </a:p>
          <a:p>
            <a:pPr lvl="1" eaLnBrk="1" hangingPunct="1"/>
            <a:endParaRPr lang="en-US" altLang="en-US" b="1" dirty="0"/>
          </a:p>
          <a:p>
            <a:pPr lvl="1" eaLnBrk="1" hangingPunct="1"/>
            <a:endParaRPr lang="en-US" altLang="en-US" b="1" dirty="0"/>
          </a:p>
          <a:p>
            <a:pPr lvl="1" eaLnBrk="1" hangingPunct="1"/>
            <a:endParaRPr lang="en-US" altLang="en-US" b="1" dirty="0"/>
          </a:p>
          <a:p>
            <a:pPr lvl="1" eaLnBrk="1" hangingPunct="1"/>
            <a:endParaRPr lang="en-US" altLang="en-US" b="1" dirty="0"/>
          </a:p>
          <a:p>
            <a:pPr lvl="1" eaLnBrk="1" hangingPunct="1"/>
            <a:endParaRPr lang="en-US" altLang="en-US" b="1" dirty="0"/>
          </a:p>
          <a:p>
            <a:pPr lvl="1" eaLnBrk="1" hangingPunct="1"/>
            <a:endParaRPr lang="en-US" altLang="en-US" b="1" dirty="0"/>
          </a:p>
          <a:p>
            <a:pPr lvl="1" eaLnBrk="1" hangingPunct="1"/>
            <a:endParaRPr lang="en-US" altLang="en-US" b="1" dirty="0"/>
          </a:p>
          <a:p>
            <a:pPr lvl="1" eaLnBrk="1" hangingPunct="1"/>
            <a:r>
              <a:rPr lang="en-US" altLang="en-US" b="1" dirty="0" smtClean="0"/>
              <a:t>Note</a:t>
            </a:r>
            <a:r>
              <a:rPr lang="en-US" altLang="en-US" b="1" dirty="0"/>
              <a:t>:</a:t>
            </a:r>
            <a:r>
              <a:rPr lang="en-US" altLang="en-US" dirty="0"/>
              <a:t> The datetime data types are discussed in detail in the lesson titled “Managing Data in Different Time Zones” in the </a:t>
            </a:r>
            <a:r>
              <a:rPr lang="en-US" altLang="en-US" i="1" dirty="0"/>
              <a:t>Oracle Database: SQL Workshop II</a:t>
            </a:r>
            <a:r>
              <a:rPr lang="en-US" altLang="en-US" dirty="0"/>
              <a:t> course.</a:t>
            </a:r>
          </a:p>
          <a:p>
            <a:pPr lvl="1" eaLnBrk="1" hangingPunct="1"/>
            <a:r>
              <a:rPr lang="en-US" altLang="en-US" dirty="0"/>
              <a:t>Also, for more information about datetime data types, see the sections on “</a:t>
            </a:r>
            <a:r>
              <a:rPr lang="en-US" altLang="en-US" dirty="0">
                <a:solidFill>
                  <a:schemeClr val="tx1"/>
                </a:solidFill>
                <a:latin typeface="Courier New" pitchFamily="49" charset="0"/>
              </a:rPr>
              <a:t>TIMESTAMP</a:t>
            </a:r>
            <a:r>
              <a:rPr lang="en-US" altLang="en-US" dirty="0">
                <a:solidFill>
                  <a:schemeClr val="tx1"/>
                </a:solidFill>
              </a:rPr>
              <a:t> Datatype,” “</a:t>
            </a:r>
            <a:r>
              <a:rPr lang="en-US" altLang="en-US" dirty="0">
                <a:solidFill>
                  <a:schemeClr val="tx1"/>
                </a:solidFill>
                <a:latin typeface="Courier New" pitchFamily="49" charset="0"/>
              </a:rPr>
              <a:t>INTERVAL</a:t>
            </a:r>
            <a:r>
              <a:rPr lang="en-US" altLang="en-US" dirty="0">
                <a:solidFill>
                  <a:schemeClr val="tx1"/>
                </a:solidFill>
              </a:rPr>
              <a:t> </a:t>
            </a:r>
            <a:r>
              <a:rPr lang="en-US" altLang="en-US" dirty="0">
                <a:solidFill>
                  <a:schemeClr val="tx1"/>
                </a:solidFill>
                <a:latin typeface="Courier New" pitchFamily="49" charset="0"/>
              </a:rPr>
              <a:t>YEAR</a:t>
            </a:r>
            <a:r>
              <a:rPr lang="en-US" altLang="en-US" dirty="0">
                <a:solidFill>
                  <a:schemeClr val="tx1"/>
                </a:solidFill>
              </a:rPr>
              <a:t> </a:t>
            </a:r>
            <a:r>
              <a:rPr lang="en-US" altLang="en-US" dirty="0">
                <a:solidFill>
                  <a:schemeClr val="tx1"/>
                </a:solidFill>
                <a:latin typeface="Courier New" pitchFamily="49" charset="0"/>
              </a:rPr>
              <a:t>TO</a:t>
            </a:r>
            <a:r>
              <a:rPr lang="en-US" altLang="en-US" dirty="0">
                <a:solidFill>
                  <a:schemeClr val="tx1"/>
                </a:solidFill>
              </a:rPr>
              <a:t> </a:t>
            </a:r>
            <a:r>
              <a:rPr lang="en-US" altLang="en-US" dirty="0">
                <a:solidFill>
                  <a:schemeClr val="tx1"/>
                </a:solidFill>
                <a:latin typeface="Courier New" pitchFamily="49" charset="0"/>
              </a:rPr>
              <a:t>MONTH</a:t>
            </a:r>
            <a:r>
              <a:rPr lang="en-US" altLang="en-US" dirty="0">
                <a:solidFill>
                  <a:schemeClr val="tx1"/>
                </a:solidFill>
              </a:rPr>
              <a:t> Datatype,” and “</a:t>
            </a:r>
            <a:r>
              <a:rPr lang="en-US" altLang="en-US" dirty="0">
                <a:solidFill>
                  <a:schemeClr val="tx1"/>
                </a:solidFill>
                <a:latin typeface="Courier New" pitchFamily="49" charset="0"/>
              </a:rPr>
              <a:t>INTERVAL</a:t>
            </a:r>
            <a:r>
              <a:rPr lang="en-US" altLang="en-US" dirty="0">
                <a:solidFill>
                  <a:schemeClr val="tx1"/>
                </a:solidFill>
              </a:rPr>
              <a:t> </a:t>
            </a:r>
            <a:r>
              <a:rPr lang="en-US" altLang="en-US" dirty="0">
                <a:solidFill>
                  <a:schemeClr val="tx1"/>
                </a:solidFill>
                <a:latin typeface="Courier New" pitchFamily="49" charset="0"/>
              </a:rPr>
              <a:t>DAY</a:t>
            </a:r>
            <a:r>
              <a:rPr lang="en-US" altLang="en-US" dirty="0">
                <a:solidFill>
                  <a:schemeClr val="tx1"/>
                </a:solidFill>
              </a:rPr>
              <a:t> </a:t>
            </a:r>
            <a:r>
              <a:rPr lang="en-US" altLang="en-US" dirty="0">
                <a:solidFill>
                  <a:schemeClr val="tx1"/>
                </a:solidFill>
                <a:latin typeface="Courier New" pitchFamily="49" charset="0"/>
              </a:rPr>
              <a:t>TO</a:t>
            </a:r>
            <a:r>
              <a:rPr lang="en-US" altLang="en-US" dirty="0">
                <a:solidFill>
                  <a:schemeClr val="tx1"/>
                </a:solidFill>
              </a:rPr>
              <a:t> </a:t>
            </a:r>
            <a:r>
              <a:rPr lang="en-US" altLang="en-US" dirty="0">
                <a:solidFill>
                  <a:schemeClr val="tx1"/>
                </a:solidFill>
                <a:latin typeface="Courier New" pitchFamily="49" charset="0"/>
              </a:rPr>
              <a:t>SECOND</a:t>
            </a:r>
            <a:r>
              <a:rPr lang="en-US" altLang="en-US" dirty="0">
                <a:solidFill>
                  <a:schemeClr val="tx1"/>
                </a:solidFill>
              </a:rPr>
              <a:t> Datatype”</a:t>
            </a:r>
            <a:r>
              <a:rPr lang="en-US" altLang="en-US" dirty="0"/>
              <a:t> in </a:t>
            </a:r>
            <a:r>
              <a:rPr lang="en-US" altLang="en-US" i="1" dirty="0">
                <a:solidFill>
                  <a:schemeClr val="tx1"/>
                </a:solidFill>
              </a:rPr>
              <a:t>Oracle Database SQL Language Reference </a:t>
            </a:r>
            <a:r>
              <a:rPr lang="en-US" altLang="en-US" dirty="0">
                <a:solidFill>
                  <a:schemeClr val="tx1"/>
                </a:solidFill>
              </a:rPr>
              <a:t>for 19c</a:t>
            </a:r>
            <a:r>
              <a:rPr lang="en-US" altLang="en-US" i="1" dirty="0">
                <a:solidFill>
                  <a:schemeClr val="tx1"/>
                </a:solidFill>
              </a:rPr>
              <a:t> </a:t>
            </a:r>
            <a:r>
              <a:rPr lang="en-US" altLang="en-US" dirty="0">
                <a:solidFill>
                  <a:schemeClr val="tx1"/>
                </a:solidFill>
              </a:rPr>
              <a:t>database</a:t>
            </a:r>
            <a:r>
              <a:rPr lang="en-US" altLang="en-US" i="1" dirty="0">
                <a:solidFill>
                  <a:schemeClr val="tx1"/>
                </a:solidFill>
              </a:rPr>
              <a:t>.</a:t>
            </a:r>
            <a:endParaRPr lang="en-US" altLang="en-US" dirty="0">
              <a:solidFill>
                <a:schemeClr val="tx1"/>
              </a:solidFill>
            </a:endParaRPr>
          </a:p>
        </p:txBody>
      </p:sp>
      <p:graphicFrame>
        <p:nvGraphicFramePr>
          <p:cNvPr id="36894" name="Object 30"/>
          <p:cNvGraphicFramePr>
            <a:graphicFrameLocks/>
          </p:cNvGraphicFramePr>
          <p:nvPr/>
        </p:nvGraphicFramePr>
        <p:xfrm>
          <a:off x="497688" y="4864054"/>
          <a:ext cx="6762906" cy="2477184"/>
        </p:xfrm>
        <a:graphic>
          <a:graphicData uri="http://schemas.openxmlformats.org/presentationml/2006/ole">
            <mc:AlternateContent xmlns:mc="http://schemas.openxmlformats.org/markup-compatibility/2006">
              <mc:Choice xmlns:v="urn:schemas-microsoft-com:vml" Requires="v">
                <p:oleObj spid="_x0000_s2151" name="Document" r:id="rId4" imgW="6460448" imgH="2411492" progId="Word.Document.8">
                  <p:embed/>
                </p:oleObj>
              </mc:Choice>
              <mc:Fallback>
                <p:oleObj name="Document" r:id="rId4" imgW="6460448" imgH="2411492" progId="Word.Document.8">
                  <p:embed/>
                  <p:pic>
                    <p:nvPicPr>
                      <p:cNvPr id="36894" name="Object 3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688" y="4864054"/>
                        <a:ext cx="6762906" cy="2477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smtClean="0"/>
              <a:t>Oracle Database 19c: SQL Workshop   11a - </a:t>
            </a:r>
            <a:fld id="{7C951E65-0BAA-4B24-AD87-683F8269D8DB}" type="slidenum">
              <a:rPr lang="en-US" smtClean="0"/>
              <a:pPr>
                <a:defRPr/>
              </a:pPr>
              <a:t>14</a:t>
            </a:fld>
            <a:endParaRPr lang="en-US" dirty="0"/>
          </a:p>
        </p:txBody>
      </p:sp>
    </p:spTree>
    <p:extLst>
      <p:ext uri="{BB962C8B-B14F-4D97-AF65-F5344CB8AC3E}">
        <p14:creationId xmlns:p14="http://schemas.microsoft.com/office/powerpoint/2010/main" val="1589169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Rot="1" noChangeAspect="1" noChangeArrowheads="1" noTextEdit="1"/>
          </p:cNvSpPr>
          <p:nvPr>
            <p:ph type="sldImg"/>
          </p:nvPr>
        </p:nvSpPr>
        <p:spPr>
          <a:xfrm>
            <a:off x="457200" y="457200"/>
            <a:ext cx="6858000" cy="3859213"/>
          </a:xfrm>
          <a:ln/>
        </p:spPr>
      </p:sp>
      <p:sp>
        <p:nvSpPr>
          <p:cNvPr id="30723"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When you define a table, you can specify that a column should be given a default value by using the </a:t>
            </a:r>
            <a:r>
              <a:rPr lang="en-US" altLang="en-US" dirty="0">
                <a:solidFill>
                  <a:schemeClr val="tx1"/>
                </a:solidFill>
                <a:latin typeface="Courier New" pitchFamily="49" charset="0"/>
              </a:rPr>
              <a:t>DEFAULT</a:t>
            </a:r>
            <a:r>
              <a:rPr lang="en-US" altLang="en-US" dirty="0">
                <a:solidFill>
                  <a:schemeClr val="tx1"/>
                </a:solidFill>
              </a:rPr>
              <a:t> option. This option prevents null values from entering the columns when a row is inserted without a value for the column. </a:t>
            </a:r>
          </a:p>
          <a:p>
            <a:pPr lvl="1" eaLnBrk="1" hangingPunct="1"/>
            <a:r>
              <a:rPr lang="en-US" altLang="en-US" dirty="0">
                <a:solidFill>
                  <a:schemeClr val="tx1"/>
                </a:solidFill>
              </a:rPr>
              <a:t>The default value can be a literal, an expression, or a SQL function (such as </a:t>
            </a:r>
            <a:r>
              <a:rPr lang="en-US" altLang="en-US" dirty="0">
                <a:solidFill>
                  <a:schemeClr val="tx1"/>
                </a:solidFill>
                <a:latin typeface="Courier New" pitchFamily="49" charset="0"/>
              </a:rPr>
              <a:t>SYSDATE</a:t>
            </a:r>
            <a:r>
              <a:rPr lang="en-US" altLang="en-US" dirty="0">
                <a:solidFill>
                  <a:schemeClr val="tx1"/>
                </a:solidFill>
              </a:rPr>
              <a:t> or </a:t>
            </a:r>
            <a:r>
              <a:rPr lang="en-US" altLang="en-US" dirty="0">
                <a:solidFill>
                  <a:schemeClr val="tx1"/>
                </a:solidFill>
                <a:latin typeface="Courier New" pitchFamily="49" charset="0"/>
              </a:rPr>
              <a:t>USER</a:t>
            </a:r>
            <a:r>
              <a:rPr lang="en-US" altLang="en-US" dirty="0">
                <a:solidFill>
                  <a:schemeClr val="tx1"/>
                </a:solidFill>
              </a:rPr>
              <a:t>); however, the value cannot be the name of another column or a pseudocolumn (such as </a:t>
            </a:r>
            <a:r>
              <a:rPr lang="en-US" altLang="en-US" dirty="0">
                <a:solidFill>
                  <a:schemeClr val="tx1"/>
                </a:solidFill>
                <a:latin typeface="Courier New" pitchFamily="49" charset="0"/>
              </a:rPr>
              <a:t>NEXTVAL</a:t>
            </a:r>
            <a:r>
              <a:rPr lang="en-US" altLang="en-US" dirty="0">
                <a:solidFill>
                  <a:schemeClr val="tx1"/>
                </a:solidFill>
              </a:rPr>
              <a:t> or </a:t>
            </a:r>
            <a:r>
              <a:rPr lang="en-US" altLang="en-US" dirty="0">
                <a:solidFill>
                  <a:schemeClr val="tx1"/>
                </a:solidFill>
                <a:latin typeface="Courier New" pitchFamily="49" charset="0"/>
              </a:rPr>
              <a:t>CURRVAL</a:t>
            </a:r>
            <a:r>
              <a:rPr lang="en-US" altLang="en-US" dirty="0">
                <a:solidFill>
                  <a:schemeClr val="tx1"/>
                </a:solidFill>
              </a:rPr>
              <a:t>). The default expression must match the data type of the column.</a:t>
            </a:r>
          </a:p>
          <a:p>
            <a:pPr lvl="1" eaLnBrk="1" hangingPunct="1"/>
            <a:r>
              <a:rPr lang="en-US" altLang="en-US" dirty="0">
                <a:solidFill>
                  <a:schemeClr val="tx1"/>
                </a:solidFill>
              </a:rPr>
              <a:t>Consider the following examples:</a:t>
            </a:r>
          </a:p>
          <a:p>
            <a:pPr marL="939203" lvl="4" indent="-187841" eaLnBrk="1" hangingPunct="1"/>
            <a:r>
              <a:rPr lang="en-US" altLang="en-US" dirty="0">
                <a:solidFill>
                  <a:schemeClr val="tx1"/>
                </a:solidFill>
              </a:rPr>
              <a:t>INSERT INTO hire_dates values(45, NULL);</a:t>
            </a:r>
          </a:p>
          <a:p>
            <a:pPr lvl="1" eaLnBrk="1" hangingPunct="1">
              <a:spcBef>
                <a:spcPct val="0"/>
              </a:spcBef>
            </a:pPr>
            <a:r>
              <a:rPr lang="en-US" altLang="en-US" dirty="0">
                <a:solidFill>
                  <a:schemeClr val="tx1"/>
                </a:solidFill>
              </a:rPr>
              <a:t>The preceding statement will insert the null value rather than the default value.</a:t>
            </a:r>
          </a:p>
          <a:p>
            <a:pPr marL="939203" lvl="4" indent="-187841" eaLnBrk="1" hangingPunct="1">
              <a:spcBef>
                <a:spcPct val="25000"/>
              </a:spcBef>
            </a:pPr>
            <a:r>
              <a:rPr lang="en-US" altLang="en-US" dirty="0">
                <a:solidFill>
                  <a:schemeClr val="tx1"/>
                </a:solidFill>
              </a:rPr>
              <a:t>INSERT INTO hire_dates(id) values(35);</a:t>
            </a:r>
          </a:p>
          <a:p>
            <a:pPr lvl="1" eaLnBrk="1" hangingPunct="1">
              <a:spcBef>
                <a:spcPct val="0"/>
              </a:spcBef>
            </a:pPr>
            <a:r>
              <a:rPr lang="en-US" altLang="en-US" dirty="0">
                <a:solidFill>
                  <a:schemeClr val="tx1"/>
                </a:solidFill>
              </a:rPr>
              <a:t>The preceding statement will insert </a:t>
            </a:r>
            <a:r>
              <a:rPr lang="en-US" altLang="en-US" dirty="0">
                <a:solidFill>
                  <a:schemeClr val="tx1"/>
                </a:solidFill>
                <a:latin typeface="Courier New" pitchFamily="49" charset="0"/>
              </a:rPr>
              <a:t>SYSDATE</a:t>
            </a:r>
            <a:r>
              <a:rPr lang="en-US" altLang="en-US" dirty="0">
                <a:solidFill>
                  <a:schemeClr val="tx1"/>
                </a:solidFill>
              </a:rPr>
              <a:t> for the </a:t>
            </a:r>
            <a:r>
              <a:rPr lang="en-US" altLang="en-US" dirty="0">
                <a:solidFill>
                  <a:schemeClr val="tx1"/>
                </a:solidFill>
                <a:latin typeface="Courier New" pitchFamily="49" charset="0"/>
              </a:rPr>
              <a:t>HIRE_DATE</a:t>
            </a:r>
            <a:r>
              <a:rPr lang="en-US" altLang="en-US" dirty="0">
                <a:solidFill>
                  <a:schemeClr val="tx1"/>
                </a:solidFill>
              </a:rPr>
              <a:t> column.</a:t>
            </a:r>
          </a:p>
          <a:p>
            <a:pPr lvl="1" eaLnBrk="1" hangingPunct="1">
              <a:spcBef>
                <a:spcPct val="0"/>
              </a:spcBef>
            </a:pPr>
            <a:endParaRPr lang="en-US" altLang="en-US" dirty="0">
              <a:solidFill>
                <a:schemeClr val="tx1"/>
              </a:solidFill>
            </a:endParaRPr>
          </a:p>
          <a:p>
            <a:pPr lvl="1" eaLnBrk="1" hangingPunct="1"/>
            <a:r>
              <a:rPr lang="en-US" altLang="en-US" b="1" dirty="0">
                <a:solidFill>
                  <a:schemeClr val="tx1"/>
                </a:solidFill>
              </a:rPr>
              <a:t>Note:</a:t>
            </a:r>
            <a:r>
              <a:rPr lang="en-US" altLang="en-US" dirty="0">
                <a:solidFill>
                  <a:schemeClr val="tx1"/>
                </a:solidFill>
              </a:rPr>
              <a:t> In SQL Developer, click the Run Script icon or press F5 to run the DDL statements. The feedback messages will be shown on the Script Output tabbed page. </a:t>
            </a:r>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15</a:t>
            </a:fld>
            <a:endParaRPr lang="en-US" dirty="0"/>
          </a:p>
        </p:txBody>
      </p:sp>
    </p:spTree>
    <p:extLst>
      <p:ext uri="{BB962C8B-B14F-4D97-AF65-F5344CB8AC3E}">
        <p14:creationId xmlns:p14="http://schemas.microsoft.com/office/powerpoint/2010/main" val="777057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32"/>
          <p:cNvSpPr>
            <a:spLocks noGrp="1" noRot="1" noChangeAspect="1" noChangeArrowheads="1" noTextEdit="1"/>
          </p:cNvSpPr>
          <p:nvPr>
            <p:ph type="sldImg"/>
          </p:nvPr>
        </p:nvSpPr>
        <p:spPr>
          <a:xfrm>
            <a:off x="457200" y="457200"/>
            <a:ext cx="6858000" cy="3859213"/>
          </a:xfrm>
          <a:ln/>
        </p:spPr>
      </p:sp>
      <p:sp>
        <p:nvSpPr>
          <p:cNvPr id="32771" name="Rectangle 1033"/>
          <p:cNvSpPr>
            <a:spLocks noGrp="1" noChangeArrowheads="1"/>
          </p:cNvSpPr>
          <p:nvPr>
            <p:ph type="body" idx="1"/>
          </p:nvPr>
        </p:nvSpPr>
        <p:spPr>
          <a:noFill/>
          <a:ln/>
        </p:spPr>
        <p:txBody>
          <a:bodyPr lIns="14149" tIns="14149" rIns="14149" bIns="14149"/>
          <a:lstStyle/>
          <a:p>
            <a:pPr eaLnBrk="1" hangingPunct="1"/>
            <a:endParaRPr lang="en-US" altLang="en-US" dirty="0"/>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16</a:t>
            </a:fld>
            <a:endParaRPr lang="en-US" dirty="0"/>
          </a:p>
        </p:txBody>
      </p:sp>
    </p:spTree>
    <p:extLst>
      <p:ext uri="{BB962C8B-B14F-4D97-AF65-F5344CB8AC3E}">
        <p14:creationId xmlns:p14="http://schemas.microsoft.com/office/powerpoint/2010/main" val="35886484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body" idx="1"/>
          </p:nvPr>
        </p:nvSpPr>
        <p:spPr>
          <a:noFill/>
          <a:ln/>
        </p:spPr>
        <p:txBody>
          <a:bodyPr/>
          <a:lstStyle/>
          <a:p>
            <a:pPr lvl="1" eaLnBrk="1" hangingPunct="1"/>
            <a:r>
              <a:rPr lang="en-US" altLang="en-US" dirty="0"/>
              <a:t>The Oracle server uses constraints to prevent invalid data entry into tables.</a:t>
            </a:r>
          </a:p>
          <a:p>
            <a:pPr lvl="1" eaLnBrk="1" hangingPunct="1"/>
            <a:r>
              <a:rPr lang="en-US" altLang="en-US" dirty="0"/>
              <a:t>You can use constraints to do the following:</a:t>
            </a:r>
          </a:p>
          <a:p>
            <a:pPr lvl="2" eaLnBrk="1" hangingPunct="1"/>
            <a:r>
              <a:rPr lang="en-US" altLang="en-US" dirty="0"/>
              <a:t>Enforce rules on the data in a table whenever a row is inserted, updated, or deleted from that table. The constraint must be satisfied for the operation to succeed.</a:t>
            </a:r>
          </a:p>
          <a:p>
            <a:pPr lvl="2" eaLnBrk="1" hangingPunct="1"/>
            <a:r>
              <a:rPr lang="en-US" altLang="en-US" dirty="0"/>
              <a:t>Prevent the dropping of a table if there are dependencies from other tables.</a:t>
            </a:r>
          </a:p>
          <a:p>
            <a:pPr lvl="2" eaLnBrk="1" hangingPunct="1"/>
            <a:r>
              <a:rPr lang="en-US" altLang="en-US" dirty="0"/>
              <a:t>Provide rules for Oracle tools, such as Oracle Developer.</a:t>
            </a:r>
          </a:p>
          <a:p>
            <a:pPr lvl="1" eaLnBrk="1" hangingPunct="1"/>
            <a:r>
              <a:rPr lang="en-US" altLang="en-US" b="1" dirty="0"/>
              <a:t>Data Integrity Constraints</a:t>
            </a:r>
            <a:endParaRPr lang="en-US" altLang="en-US" dirty="0"/>
          </a:p>
        </p:txBody>
      </p:sp>
      <p:graphicFrame>
        <p:nvGraphicFramePr>
          <p:cNvPr id="34819" name="Object 4"/>
          <p:cNvGraphicFramePr>
            <a:graphicFrameLocks/>
          </p:cNvGraphicFramePr>
          <p:nvPr/>
        </p:nvGraphicFramePr>
        <p:xfrm>
          <a:off x="681232" y="6678075"/>
          <a:ext cx="6240510" cy="2566638"/>
        </p:xfrm>
        <a:graphic>
          <a:graphicData uri="http://schemas.openxmlformats.org/presentationml/2006/ole">
            <mc:AlternateContent xmlns:mc="http://schemas.openxmlformats.org/markup-compatibility/2006">
              <mc:Choice xmlns:v="urn:schemas-microsoft-com:vml" Requires="v">
                <p:oleObj spid="_x0000_s3175" name="Document" r:id="rId4" imgW="5650321" imgH="2397693" progId="Word.Document.8">
                  <p:embed/>
                </p:oleObj>
              </mc:Choice>
              <mc:Fallback>
                <p:oleObj name="Document" r:id="rId4" imgW="5650321" imgH="2397693" progId="Word.Document.8">
                  <p:embed/>
                  <p:pic>
                    <p:nvPicPr>
                      <p:cNvPr id="34819"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232" y="6678075"/>
                        <a:ext cx="6240510" cy="256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0" name="Slide Image Placeholder 7"/>
          <p:cNvSpPr>
            <a:spLocks noGrp="1" noRot="1" noChangeAspect="1" noTextEdit="1"/>
          </p:cNvSpPr>
          <p:nvPr>
            <p:ph type="sldImg"/>
          </p:nvPr>
        </p:nvSpPr>
        <p:spPr>
          <a:xfrm>
            <a:off x="457200" y="457200"/>
            <a:ext cx="6858000" cy="3859213"/>
          </a:xfrm>
          <a:ln/>
        </p:spPr>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17</a:t>
            </a:fld>
            <a:endParaRPr lang="en-US" dirty="0"/>
          </a:p>
        </p:txBody>
      </p:sp>
    </p:spTree>
    <p:extLst>
      <p:ext uri="{BB962C8B-B14F-4D97-AF65-F5344CB8AC3E}">
        <p14:creationId xmlns:p14="http://schemas.microsoft.com/office/powerpoint/2010/main" val="2471528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Rot="1" noChangeAspect="1" noChangeArrowheads="1" noTextEdit="1"/>
          </p:cNvSpPr>
          <p:nvPr>
            <p:ph type="sldImg"/>
          </p:nvPr>
        </p:nvSpPr>
        <p:spPr>
          <a:xfrm>
            <a:off x="457200" y="457200"/>
            <a:ext cx="6858000" cy="3859213"/>
          </a:xfrm>
          <a:ln/>
        </p:spPr>
      </p:sp>
      <p:sp>
        <p:nvSpPr>
          <p:cNvPr id="36867" name="Rectangle 5"/>
          <p:cNvSpPr>
            <a:spLocks noGrp="1" noChangeArrowheads="1"/>
          </p:cNvSpPr>
          <p:nvPr>
            <p:ph type="body" idx="1"/>
          </p:nvPr>
        </p:nvSpPr>
        <p:spPr>
          <a:noFill/>
          <a:ln/>
        </p:spPr>
        <p:txBody>
          <a:bodyPr lIns="14149" tIns="14149" rIns="14149" bIns="14149"/>
          <a:lstStyle/>
          <a:p>
            <a:pPr lvl="1" eaLnBrk="1" hangingPunct="1"/>
            <a:r>
              <a:rPr lang="en-US" altLang="en-US" dirty="0"/>
              <a:t>All constraints are stored in the data dictionary. </a:t>
            </a:r>
          </a:p>
          <a:p>
            <a:pPr lvl="1" eaLnBrk="1" hangingPunct="1"/>
            <a:r>
              <a:rPr lang="en-US" altLang="en-US" dirty="0"/>
              <a:t>Constraints are easy to reference if you give them a meaningful name. Constraint names must follow the standard object-naming rules, except that the name cannot be the same as another object owned by the same user. If you do not name your constraint, the Oracle server generates a name with the format </a:t>
            </a:r>
            <a:r>
              <a:rPr lang="en-US" altLang="en-US" dirty="0">
                <a:latin typeface="Courier New" pitchFamily="49" charset="0"/>
              </a:rPr>
              <a:t>SYS_C</a:t>
            </a:r>
            <a:r>
              <a:rPr lang="en-US" altLang="en-US" i="1" dirty="0">
                <a:latin typeface="Courier New" pitchFamily="49" charset="0"/>
              </a:rPr>
              <a:t>n</a:t>
            </a:r>
            <a:r>
              <a:rPr lang="en-US" altLang="en-US" dirty="0"/>
              <a:t>, where </a:t>
            </a:r>
            <a:r>
              <a:rPr lang="en-US" altLang="en-US" i="1" dirty="0"/>
              <a:t>n</a:t>
            </a:r>
            <a:r>
              <a:rPr lang="en-US" altLang="en-US" dirty="0"/>
              <a:t> is an integer so that the constraint name is unique.</a:t>
            </a:r>
          </a:p>
          <a:p>
            <a:pPr lvl="1" eaLnBrk="1" hangingPunct="1"/>
            <a:r>
              <a:rPr lang="en-US" altLang="en-US" dirty="0"/>
              <a:t>Constraints can be defined at the time of table creation or after the creation of the table. You can define a constraint at the column or table level. Functionally, a table-level constraint is the same as a column-level constraint.</a:t>
            </a:r>
          </a:p>
          <a:p>
            <a:pPr lvl="1" eaLnBrk="1" hangingPunct="1"/>
            <a:r>
              <a:rPr lang="en-US" altLang="en-US" dirty="0"/>
              <a:t>For more information, see the section on “Constraints” in </a:t>
            </a:r>
            <a:r>
              <a:rPr lang="en-US" altLang="en-US" i="1" dirty="0"/>
              <a:t>Oracle Database SQL Language Reference </a:t>
            </a:r>
            <a:r>
              <a:rPr lang="en-US" altLang="en-US" dirty="0"/>
              <a:t>for 19c</a:t>
            </a:r>
            <a:r>
              <a:rPr lang="en-US" altLang="en-US" i="1" dirty="0"/>
              <a:t> </a:t>
            </a:r>
            <a:r>
              <a:rPr lang="en-US" altLang="en-US" dirty="0"/>
              <a:t>database.</a:t>
            </a:r>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18</a:t>
            </a:fld>
            <a:endParaRPr lang="en-US" dirty="0"/>
          </a:p>
        </p:txBody>
      </p:sp>
    </p:spTree>
    <p:extLst>
      <p:ext uri="{BB962C8B-B14F-4D97-AF65-F5344CB8AC3E}">
        <p14:creationId xmlns:p14="http://schemas.microsoft.com/office/powerpoint/2010/main" val="3653224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052"/>
          <p:cNvSpPr>
            <a:spLocks noGrp="1" noRot="1" noChangeAspect="1" noChangeArrowheads="1" noTextEdit="1"/>
          </p:cNvSpPr>
          <p:nvPr>
            <p:ph type="sldImg"/>
          </p:nvPr>
        </p:nvSpPr>
        <p:spPr>
          <a:xfrm>
            <a:off x="457200" y="457200"/>
            <a:ext cx="6858000" cy="3859213"/>
          </a:xfrm>
          <a:ln/>
        </p:spPr>
      </p:sp>
      <p:sp>
        <p:nvSpPr>
          <p:cNvPr id="38915" name="Rectangle 2053"/>
          <p:cNvSpPr>
            <a:spLocks noGrp="1" noChangeArrowheads="1"/>
          </p:cNvSpPr>
          <p:nvPr>
            <p:ph type="body" idx="1"/>
          </p:nvPr>
        </p:nvSpPr>
        <p:spPr>
          <a:noFill/>
          <a:ln/>
        </p:spPr>
        <p:txBody>
          <a:bodyPr lIns="14149" tIns="14149" rIns="14149" bIns="14149"/>
          <a:lstStyle/>
          <a:p>
            <a:pPr lvl="1" eaLnBrk="1" hangingPunct="1"/>
            <a:r>
              <a:rPr lang="en-US" altLang="en-US" dirty="0"/>
              <a:t>The slide gives the syntax for defining constraints when creating a table. You can create constraints at the column level or the table level. </a:t>
            </a:r>
          </a:p>
          <a:p>
            <a:pPr lvl="1" eaLnBrk="1" hangingPunct="1"/>
            <a:r>
              <a:rPr lang="en-US" altLang="en-US" dirty="0"/>
              <a:t>Constraints defined at the column level are included when the column is defined. Table-level constraints are defined at the end of the table definition, and must refer to the column or columns to which the constraint pertains in a set of parentheses. It is mainly the syntax that differentiates the two; otherwise, functionally, a column-level constraint is the same as a table-level constraint.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constraints can be defined only at the column level. </a:t>
            </a:r>
          </a:p>
          <a:p>
            <a:pPr lvl="1" eaLnBrk="1" hangingPunct="1"/>
            <a:r>
              <a:rPr lang="en-US" altLang="en-US" dirty="0"/>
              <a:t>Constraints that apply to more than one column must be defined at the table level.</a:t>
            </a:r>
          </a:p>
          <a:p>
            <a:pPr lvl="1" eaLnBrk="1" hangingPunct="1"/>
            <a:r>
              <a:rPr lang="en-US" altLang="en-US" dirty="0"/>
              <a:t>In the syntax:</a:t>
            </a:r>
          </a:p>
          <a:p>
            <a:pPr marL="438295" lvl="2" indent="-187841" eaLnBrk="1" hangingPunct="1">
              <a:buNone/>
            </a:pPr>
            <a:r>
              <a:rPr lang="en-US" altLang="en-US" dirty="0">
                <a:latin typeface="Courier New" pitchFamily="49" charset="0"/>
              </a:rPr>
              <a:t>schema</a:t>
            </a:r>
            <a:r>
              <a:rPr lang="en-US" altLang="en-US" dirty="0"/>
              <a:t> 			Is the same as the owner’s name</a:t>
            </a:r>
          </a:p>
          <a:p>
            <a:pPr marL="438295" lvl="2" indent="-187841" eaLnBrk="1" hangingPunct="1">
              <a:buNone/>
            </a:pPr>
            <a:r>
              <a:rPr lang="en-US" altLang="en-US" dirty="0">
                <a:latin typeface="Courier New" pitchFamily="49" charset="0"/>
              </a:rPr>
              <a:t>table</a:t>
            </a:r>
            <a:r>
              <a:rPr lang="en-US" altLang="en-US" dirty="0"/>
              <a:t> 			Is the name of the table</a:t>
            </a:r>
          </a:p>
          <a:p>
            <a:pPr marL="438295" lvl="2" indent="-187841" eaLnBrk="1" hangingPunct="1">
              <a:buNone/>
            </a:pPr>
            <a:r>
              <a:rPr lang="en-US" altLang="en-US" dirty="0">
                <a:latin typeface="Courier New" pitchFamily="49" charset="0"/>
              </a:rPr>
              <a:t>DEFAULT expr</a:t>
            </a:r>
            <a:r>
              <a:rPr lang="en-US" altLang="en-US" dirty="0"/>
              <a:t> 		Specifies a default value to be used if a value is omitted in the 			</a:t>
            </a:r>
            <a:r>
              <a:rPr lang="en-US" altLang="en-US" dirty="0" smtClean="0">
                <a:latin typeface="Courier New" pitchFamily="49" charset="0"/>
              </a:rPr>
              <a:t>INSERT </a:t>
            </a:r>
            <a:r>
              <a:rPr lang="en-US" altLang="en-US" dirty="0"/>
              <a:t>statement</a:t>
            </a:r>
          </a:p>
          <a:p>
            <a:pPr marL="438295" lvl="2" indent="-187841" eaLnBrk="1" hangingPunct="1">
              <a:buNone/>
            </a:pPr>
            <a:r>
              <a:rPr lang="en-US" altLang="en-US" dirty="0">
                <a:latin typeface="Courier New" pitchFamily="49" charset="0"/>
              </a:rPr>
              <a:t>column</a:t>
            </a:r>
            <a:r>
              <a:rPr lang="en-US" altLang="en-US" dirty="0"/>
              <a:t> 			Is the name of the column</a:t>
            </a:r>
          </a:p>
          <a:p>
            <a:pPr marL="438295" lvl="2" indent="-187841" eaLnBrk="1" hangingPunct="1">
              <a:buNone/>
            </a:pPr>
            <a:r>
              <a:rPr lang="en-US" altLang="en-US" dirty="0">
                <a:latin typeface="Courier New" pitchFamily="49" charset="0"/>
              </a:rPr>
              <a:t>datatype</a:t>
            </a:r>
            <a:r>
              <a:rPr lang="en-US" altLang="en-US" dirty="0"/>
              <a:t> 		</a:t>
            </a:r>
            <a:r>
              <a:rPr lang="en-US" altLang="en-US" dirty="0" smtClean="0"/>
              <a:t>Is </a:t>
            </a:r>
            <a:r>
              <a:rPr lang="en-US" altLang="en-US" dirty="0"/>
              <a:t>the column’s data type and length</a:t>
            </a:r>
          </a:p>
          <a:p>
            <a:pPr marL="438295" lvl="2" indent="-187841" eaLnBrk="1" hangingPunct="1">
              <a:buNone/>
            </a:pPr>
            <a:r>
              <a:rPr lang="en-US" altLang="en-US" dirty="0">
                <a:latin typeface="Courier New" pitchFamily="49" charset="0"/>
              </a:rPr>
              <a:t>column_constraint</a:t>
            </a:r>
            <a:r>
              <a:rPr lang="en-US" altLang="en-US" dirty="0"/>
              <a:t>		Is an integrity constraint as part of the column definition</a:t>
            </a:r>
          </a:p>
          <a:p>
            <a:pPr marL="438295" lvl="2" indent="-187841" eaLnBrk="1" hangingPunct="1">
              <a:buNone/>
            </a:pPr>
            <a:r>
              <a:rPr lang="en-US" altLang="en-US" dirty="0">
                <a:latin typeface="Courier New" pitchFamily="49" charset="0"/>
              </a:rPr>
              <a:t>table_constraint</a:t>
            </a:r>
            <a:r>
              <a:rPr lang="en-US" altLang="en-US" dirty="0"/>
              <a:t> 		Is an integrity constraint as part of the table definition</a:t>
            </a:r>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19</a:t>
            </a:fld>
            <a:endParaRPr lang="en-US" dirty="0"/>
          </a:p>
        </p:txBody>
      </p:sp>
    </p:spTree>
    <p:extLst>
      <p:ext uri="{BB962C8B-B14F-4D97-AF65-F5344CB8AC3E}">
        <p14:creationId xmlns:p14="http://schemas.microsoft.com/office/powerpoint/2010/main" val="2934831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Notes Placeholder 6"/>
          <p:cNvSpPr>
            <a:spLocks noGrp="1"/>
          </p:cNvSpPr>
          <p:nvPr>
            <p:ph type="body" idx="1"/>
          </p:nvPr>
        </p:nvSpPr>
        <p:spPr/>
        <p:txBody>
          <a:bodyPr>
            <a:normAutofit/>
          </a:bodyPr>
          <a:lstStyle/>
          <a:p>
            <a:pPr lvl="1"/>
            <a:r>
              <a:rPr lang="en-US" altLang="en-US" b="0" dirty="0"/>
              <a:t>In Unit 3, you learn how to create and manage database objects using data definition language (DDL) statements. You will also learn how to manage data in the tables using data manipulation </a:t>
            </a:r>
            <a:br>
              <a:rPr lang="en-US" altLang="en-US" b="0" dirty="0"/>
            </a:br>
            <a:r>
              <a:rPr lang="en-US" altLang="en-US" b="0" dirty="0"/>
              <a:t>language (DML) statements.</a:t>
            </a:r>
          </a:p>
        </p:txBody>
      </p:sp>
      <p:sp>
        <p:nvSpPr>
          <p:cNvPr id="7" name="Slide Image Placeholder 6"/>
          <p:cNvSpPr>
            <a:spLocks noGrp="1" noRot="1" noChangeAspect="1"/>
          </p:cNvSpPr>
          <p:nvPr>
            <p:ph type="sldImg"/>
          </p:nvPr>
        </p:nvSpPr>
        <p:spPr>
          <a:xfrm>
            <a:off x="457200" y="457200"/>
            <a:ext cx="6858000" cy="3859213"/>
          </a:xfrm>
        </p:spPr>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2</a:t>
            </a:fld>
            <a:endParaRPr lang="en-US" dirty="0"/>
          </a:p>
        </p:txBody>
      </p:sp>
    </p:spTree>
    <p:extLst>
      <p:ext uri="{BB962C8B-B14F-4D97-AF65-F5344CB8AC3E}">
        <p14:creationId xmlns:p14="http://schemas.microsoft.com/office/powerpoint/2010/main" val="25020160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
          <p:cNvSpPr>
            <a:spLocks noGrp="1" noChangeArrowheads="1"/>
          </p:cNvSpPr>
          <p:nvPr>
            <p:ph type="body" idx="1"/>
          </p:nvPr>
        </p:nvSpPr>
        <p:spPr>
          <a:noFill/>
          <a:ln/>
        </p:spPr>
        <p:txBody>
          <a:bodyPr/>
          <a:lstStyle/>
          <a:p>
            <a:pPr lvl="1" eaLnBrk="1" hangingPunct="1"/>
            <a:r>
              <a:rPr lang="en-US" altLang="en-US" dirty="0"/>
              <a:t>Constraints are usually created at the same time as the table. Constraints can be added to a table after its creation and also be temporarily disabled. </a:t>
            </a:r>
          </a:p>
          <a:p>
            <a:pPr lvl="1" eaLnBrk="1" hangingPunct="1"/>
            <a:r>
              <a:rPr lang="en-US" altLang="en-US" dirty="0"/>
              <a:t>Both examples in the slide create a primary key constraint on the </a:t>
            </a:r>
            <a:r>
              <a:rPr lang="en-US" altLang="en-US" dirty="0">
                <a:latin typeface="Courier New" pitchFamily="49" charset="0"/>
              </a:rPr>
              <a:t>EMPLOYEE_ID</a:t>
            </a:r>
            <a:r>
              <a:rPr lang="en-US" altLang="en-US" dirty="0"/>
              <a:t> column of the </a:t>
            </a:r>
            <a:r>
              <a:rPr lang="en-US" altLang="en-US" dirty="0">
                <a:latin typeface="Courier New" pitchFamily="49" charset="0"/>
              </a:rPr>
              <a:t>EMPLOYEES</a:t>
            </a:r>
            <a:r>
              <a:rPr lang="en-US" altLang="en-US" dirty="0"/>
              <a:t> table.  </a:t>
            </a:r>
          </a:p>
          <a:p>
            <a:pPr lvl="2">
              <a:buFont typeface="Times New Roman" pitchFamily="18" charset="0"/>
              <a:buNone/>
            </a:pPr>
            <a:r>
              <a:rPr lang="en-US" altLang="en-US" dirty="0"/>
              <a:t>1.	The first example uses the column-level syntax to define the constraint. </a:t>
            </a:r>
          </a:p>
          <a:p>
            <a:pPr lvl="2">
              <a:buFont typeface="Times New Roman" pitchFamily="18" charset="0"/>
              <a:buNone/>
            </a:pPr>
            <a:r>
              <a:rPr lang="en-US" altLang="en-US" dirty="0"/>
              <a:t>2.	The second example uses the table-level syntax to define the constraint. </a:t>
            </a:r>
          </a:p>
          <a:p>
            <a:pPr lvl="1"/>
            <a:r>
              <a:rPr lang="en-US" altLang="en-US" dirty="0"/>
              <a:t>More details about the primary key constraint are provided later in this lesson.</a:t>
            </a:r>
          </a:p>
        </p:txBody>
      </p:sp>
      <p:sp>
        <p:nvSpPr>
          <p:cNvPr id="40963" name="Slide Image Placeholder 6"/>
          <p:cNvSpPr>
            <a:spLocks noGrp="1" noRot="1" noChangeAspect="1" noTextEdit="1"/>
          </p:cNvSpPr>
          <p:nvPr>
            <p:ph type="sldImg"/>
          </p:nvPr>
        </p:nvSpPr>
        <p:spPr>
          <a:xfrm>
            <a:off x="457200" y="457200"/>
            <a:ext cx="6858000" cy="3859213"/>
          </a:xfrm>
          <a:ln/>
        </p:spPr>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20</a:t>
            </a:fld>
            <a:endParaRPr lang="en-US" dirty="0"/>
          </a:p>
        </p:txBody>
      </p:sp>
    </p:spTree>
    <p:extLst>
      <p:ext uri="{BB962C8B-B14F-4D97-AF65-F5344CB8AC3E}">
        <p14:creationId xmlns:p14="http://schemas.microsoft.com/office/powerpoint/2010/main" val="3066615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Rot="1" noChangeAspect="1" noChangeArrowheads="1" noTextEdit="1"/>
          </p:cNvSpPr>
          <p:nvPr>
            <p:ph type="sldImg"/>
          </p:nvPr>
        </p:nvSpPr>
        <p:spPr>
          <a:xfrm>
            <a:off x="457200" y="457200"/>
            <a:ext cx="6858000" cy="3859213"/>
          </a:xfrm>
          <a:ln/>
        </p:spPr>
      </p:sp>
      <p:sp>
        <p:nvSpPr>
          <p:cNvPr id="43011"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The </a:t>
            </a:r>
            <a:r>
              <a:rPr lang="en-US" altLang="en-US" dirty="0">
                <a:solidFill>
                  <a:schemeClr val="tx1"/>
                </a:solidFill>
                <a:latin typeface="Courier New" pitchFamily="49" charset="0"/>
              </a:rPr>
              <a:t>NOT</a:t>
            </a:r>
            <a:r>
              <a:rPr lang="en-US" altLang="en-US" dirty="0">
                <a:solidFill>
                  <a:schemeClr val="tx1"/>
                </a:solidFill>
              </a:rPr>
              <a:t> </a:t>
            </a:r>
            <a:r>
              <a:rPr lang="en-US" altLang="en-US" dirty="0">
                <a:solidFill>
                  <a:schemeClr val="tx1"/>
                </a:solidFill>
                <a:latin typeface="Courier New" pitchFamily="49" charset="0"/>
              </a:rPr>
              <a:t>NULL</a:t>
            </a:r>
            <a:r>
              <a:rPr lang="en-US" altLang="en-US" dirty="0">
                <a:solidFill>
                  <a:schemeClr val="tx1"/>
                </a:solidFill>
              </a:rPr>
              <a:t> constraint ensures that</a:t>
            </a:r>
            <a:r>
              <a:rPr lang="en-US" altLang="en-US" dirty="0"/>
              <a:t> the column contains no null values. Columns without the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constraint can contain null values by default.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constraints must be defined at the column level. </a:t>
            </a:r>
          </a:p>
          <a:p>
            <a:pPr lvl="1" eaLnBrk="1" hangingPunct="1"/>
            <a:r>
              <a:rPr lang="en-US" altLang="en-US" dirty="0"/>
              <a:t>In the </a:t>
            </a:r>
            <a:r>
              <a:rPr lang="en-US" altLang="en-US" dirty="0">
                <a:latin typeface="Courier New" pitchFamily="49" charset="0"/>
              </a:rPr>
              <a:t>EMPLOYEES</a:t>
            </a:r>
            <a:r>
              <a:rPr lang="en-US" altLang="en-US" dirty="0"/>
              <a:t> table, the </a:t>
            </a:r>
            <a:r>
              <a:rPr lang="en-US" altLang="en-US" dirty="0">
                <a:latin typeface="Courier New" pitchFamily="49" charset="0"/>
              </a:rPr>
              <a:t>EMPLOYEE_ID</a:t>
            </a:r>
            <a:r>
              <a:rPr lang="en-US" altLang="en-US" dirty="0"/>
              <a:t> column inherits a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constraint because it is defined as a primary key. Otherwise, the </a:t>
            </a:r>
            <a:r>
              <a:rPr lang="en-US" altLang="en-US" dirty="0">
                <a:latin typeface="Courier New" pitchFamily="49" charset="0"/>
              </a:rPr>
              <a:t>LAST_NAME</a:t>
            </a:r>
            <a:r>
              <a:rPr lang="en-US" altLang="en-US" dirty="0"/>
              <a:t>, </a:t>
            </a:r>
            <a:r>
              <a:rPr lang="en-US" altLang="en-US" dirty="0">
                <a:latin typeface="Courier New" pitchFamily="49" charset="0"/>
              </a:rPr>
              <a:t>EMAIL</a:t>
            </a:r>
            <a:r>
              <a:rPr lang="en-US" altLang="en-US" dirty="0"/>
              <a:t>, </a:t>
            </a:r>
            <a:r>
              <a:rPr lang="en-US" altLang="en-US" dirty="0">
                <a:latin typeface="Courier New" pitchFamily="49" charset="0"/>
              </a:rPr>
              <a:t>HIRE_DATE</a:t>
            </a:r>
            <a:r>
              <a:rPr lang="en-US" altLang="en-US" dirty="0"/>
              <a:t>, and </a:t>
            </a:r>
            <a:r>
              <a:rPr lang="en-US" altLang="en-US" dirty="0">
                <a:latin typeface="Courier New" pitchFamily="49" charset="0"/>
              </a:rPr>
              <a:t>JOB_ID</a:t>
            </a:r>
            <a:r>
              <a:rPr lang="en-US" altLang="en-US" dirty="0"/>
              <a:t> columns have the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constraint enforced on them.</a:t>
            </a:r>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21</a:t>
            </a:fld>
            <a:endParaRPr lang="en-US" dirty="0"/>
          </a:p>
        </p:txBody>
      </p:sp>
    </p:spTree>
    <p:extLst>
      <p:ext uri="{BB962C8B-B14F-4D97-AF65-F5344CB8AC3E}">
        <p14:creationId xmlns:p14="http://schemas.microsoft.com/office/powerpoint/2010/main" val="15463209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Rot="1" noChangeAspect="1" noChangeArrowheads="1" noTextEdit="1"/>
          </p:cNvSpPr>
          <p:nvPr>
            <p:ph type="sldImg"/>
          </p:nvPr>
        </p:nvSpPr>
        <p:spPr>
          <a:xfrm>
            <a:off x="457200" y="457200"/>
            <a:ext cx="6858000" cy="3859213"/>
          </a:xfrm>
          <a:ln/>
        </p:spPr>
      </p:sp>
      <p:sp>
        <p:nvSpPr>
          <p:cNvPr id="45059" name="Rectangle 5"/>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A </a:t>
            </a:r>
            <a:r>
              <a:rPr lang="en-US" altLang="en-US" dirty="0">
                <a:solidFill>
                  <a:schemeClr val="tx1"/>
                </a:solidFill>
                <a:latin typeface="Courier New" pitchFamily="49" charset="0"/>
              </a:rPr>
              <a:t>UNIQUE</a:t>
            </a:r>
            <a:r>
              <a:rPr lang="en-US" altLang="en-US" dirty="0">
                <a:solidFill>
                  <a:schemeClr val="tx1"/>
                </a:solidFill>
              </a:rPr>
              <a:t> key integrity constraint requires that every value in a column or a set of columns (key) be unique—that is, no two rows of a table</a:t>
            </a:r>
            <a:r>
              <a:rPr lang="en-US" altLang="en-US" dirty="0"/>
              <a:t> can have duplicate values in a specified column or a set of columns. </a:t>
            </a:r>
          </a:p>
          <a:p>
            <a:pPr lvl="1" eaLnBrk="1" hangingPunct="1"/>
            <a:r>
              <a:rPr lang="en-US" altLang="en-US" dirty="0"/>
              <a:t>The column (or set of columns) included in the definition of the </a:t>
            </a:r>
            <a:r>
              <a:rPr lang="en-US" altLang="en-US" dirty="0">
                <a:latin typeface="Courier New" pitchFamily="49" charset="0"/>
              </a:rPr>
              <a:t>UNIQUE</a:t>
            </a:r>
            <a:r>
              <a:rPr lang="en-US" altLang="en-US" dirty="0"/>
              <a:t> key constraint is called the </a:t>
            </a:r>
            <a:r>
              <a:rPr lang="en-US" altLang="en-US" i="1" dirty="0"/>
              <a:t>unique key</a:t>
            </a:r>
            <a:r>
              <a:rPr lang="en-US" altLang="en-US" dirty="0"/>
              <a:t>. If the </a:t>
            </a:r>
            <a:r>
              <a:rPr lang="en-US" altLang="en-US" dirty="0">
                <a:latin typeface="Courier New" pitchFamily="49" charset="0"/>
              </a:rPr>
              <a:t>UNIQUE</a:t>
            </a:r>
            <a:r>
              <a:rPr lang="en-US" altLang="en-US" dirty="0"/>
              <a:t> constraint comprises more than one column, that group of columns is called a </a:t>
            </a:r>
            <a:r>
              <a:rPr lang="en-US" altLang="en-US" i="1" dirty="0"/>
              <a:t>composite unique key</a:t>
            </a:r>
            <a:r>
              <a:rPr lang="en-US" altLang="en-US" dirty="0"/>
              <a:t>. </a:t>
            </a:r>
          </a:p>
          <a:p>
            <a:pPr lvl="1" eaLnBrk="1" hangingPunct="1"/>
            <a:r>
              <a:rPr lang="en-US" altLang="en-US" dirty="0">
                <a:latin typeface="Courier New" pitchFamily="49" charset="0"/>
              </a:rPr>
              <a:t>UNIQUE</a:t>
            </a:r>
            <a:r>
              <a:rPr lang="en-US" altLang="en-US" dirty="0"/>
              <a:t> constraints enable the input of nulls unless you also define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constraints for the same columns. In fact, any number of rows can include nulls for columns without the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constraints because nulls are not considered equal to anything. A null in a column (or in all columns of a composite </a:t>
            </a:r>
            <a:r>
              <a:rPr lang="en-US" altLang="en-US" dirty="0">
                <a:latin typeface="Courier New" pitchFamily="49" charset="0"/>
              </a:rPr>
              <a:t>UNIQUE</a:t>
            </a:r>
            <a:r>
              <a:rPr lang="en-US" altLang="en-US" dirty="0"/>
              <a:t> key) always satisfies a </a:t>
            </a:r>
            <a:r>
              <a:rPr lang="en-US" altLang="en-US" dirty="0">
                <a:latin typeface="Courier New" pitchFamily="49" charset="0"/>
              </a:rPr>
              <a:t>UNIQUE</a:t>
            </a:r>
            <a:r>
              <a:rPr lang="en-US" altLang="en-US" dirty="0"/>
              <a:t> constraint. </a:t>
            </a:r>
          </a:p>
          <a:p>
            <a:pPr lvl="1" eaLnBrk="1" hangingPunct="1"/>
            <a:r>
              <a:rPr lang="en-US" altLang="en-US" b="1" dirty="0"/>
              <a:t>Note:</a:t>
            </a:r>
            <a:r>
              <a:rPr lang="en-US" altLang="en-US" dirty="0"/>
              <a:t> Because of the search mechanism for the </a:t>
            </a:r>
            <a:r>
              <a:rPr lang="en-US" altLang="en-US" dirty="0">
                <a:latin typeface="Courier New" pitchFamily="49" charset="0"/>
              </a:rPr>
              <a:t>UNIQUE</a:t>
            </a:r>
            <a:r>
              <a:rPr lang="en-US" altLang="en-US" dirty="0"/>
              <a:t> constraints on more than one column, you cannot have identical values in the non-null columns of a partially null composite </a:t>
            </a:r>
            <a:r>
              <a:rPr lang="en-US" altLang="en-US" dirty="0">
                <a:latin typeface="Courier New" pitchFamily="49" charset="0"/>
              </a:rPr>
              <a:t>UNIQUE</a:t>
            </a:r>
            <a:r>
              <a:rPr lang="en-US" altLang="en-US" dirty="0"/>
              <a:t> key.</a:t>
            </a:r>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22</a:t>
            </a:fld>
            <a:endParaRPr lang="en-US" dirty="0"/>
          </a:p>
        </p:txBody>
      </p:sp>
    </p:spTree>
    <p:extLst>
      <p:ext uri="{BB962C8B-B14F-4D97-AF65-F5344CB8AC3E}">
        <p14:creationId xmlns:p14="http://schemas.microsoft.com/office/powerpoint/2010/main" val="4841271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Rot="1" noChangeAspect="1" noChangeArrowheads="1" noTextEdit="1"/>
          </p:cNvSpPr>
          <p:nvPr>
            <p:ph type="sldImg"/>
          </p:nvPr>
        </p:nvSpPr>
        <p:spPr>
          <a:xfrm>
            <a:off x="457200" y="457200"/>
            <a:ext cx="6858000" cy="3859213"/>
          </a:xfrm>
          <a:ln/>
        </p:spPr>
      </p:sp>
      <p:sp>
        <p:nvSpPr>
          <p:cNvPr id="47107" name="Rectangle 5"/>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You can define </a:t>
            </a:r>
            <a:r>
              <a:rPr lang="en-US" altLang="en-US" dirty="0">
                <a:solidFill>
                  <a:schemeClr val="tx1"/>
                </a:solidFill>
                <a:latin typeface="Courier New" pitchFamily="49" charset="0"/>
              </a:rPr>
              <a:t>UNIQUE</a:t>
            </a:r>
            <a:r>
              <a:rPr lang="en-US" altLang="en-US" dirty="0">
                <a:solidFill>
                  <a:schemeClr val="tx1"/>
                </a:solidFill>
              </a:rPr>
              <a:t> constraints at the column level or table level. </a:t>
            </a:r>
          </a:p>
          <a:p>
            <a:pPr lvl="1" eaLnBrk="1" hangingPunct="1"/>
            <a:r>
              <a:rPr lang="en-US" altLang="en-US" dirty="0">
                <a:solidFill>
                  <a:schemeClr val="tx1"/>
                </a:solidFill>
              </a:rPr>
              <a:t>You define the constraint at the table level when you want to create a composite unique key. A composite key is defined when there is not a single attribute that can uniquely identify a row. In that case, you can have a unique key that is composed of two or more columns, the combined value of which is always unique and can identify rows.</a:t>
            </a:r>
          </a:p>
          <a:p>
            <a:pPr lvl="1" eaLnBrk="1" hangingPunct="1"/>
            <a:r>
              <a:rPr lang="en-US" altLang="en-US" dirty="0">
                <a:solidFill>
                  <a:schemeClr val="tx1"/>
                </a:solidFill>
              </a:rPr>
              <a:t>The example in the slide applies the </a:t>
            </a:r>
            <a:r>
              <a:rPr lang="en-US" altLang="en-US" dirty="0">
                <a:solidFill>
                  <a:schemeClr val="tx1"/>
                </a:solidFill>
                <a:latin typeface="Courier New" pitchFamily="49" charset="0"/>
              </a:rPr>
              <a:t>UNIQUE</a:t>
            </a:r>
            <a:r>
              <a:rPr lang="en-US" altLang="en-US" dirty="0">
                <a:solidFill>
                  <a:schemeClr val="tx1"/>
                </a:solidFill>
              </a:rPr>
              <a:t> constraint to the </a:t>
            </a:r>
            <a:r>
              <a:rPr lang="en-US" altLang="en-US" dirty="0">
                <a:solidFill>
                  <a:schemeClr val="tx1"/>
                </a:solidFill>
                <a:latin typeface="Courier New" pitchFamily="49" charset="0"/>
              </a:rPr>
              <a:t>EMAIL</a:t>
            </a:r>
            <a:r>
              <a:rPr lang="en-US" altLang="en-US" dirty="0">
                <a:solidFill>
                  <a:schemeClr val="tx1"/>
                </a:solidFill>
              </a:rPr>
              <a:t> column of the </a:t>
            </a:r>
            <a:r>
              <a:rPr lang="en-US" altLang="en-US" dirty="0">
                <a:solidFill>
                  <a:schemeClr val="tx1"/>
                </a:solidFill>
                <a:latin typeface="Courier New" pitchFamily="49" charset="0"/>
              </a:rPr>
              <a:t>EMPLOYEES</a:t>
            </a:r>
            <a:r>
              <a:rPr lang="en-US" altLang="en-US" dirty="0">
                <a:solidFill>
                  <a:schemeClr val="tx1"/>
                </a:solidFill>
              </a:rPr>
              <a:t> table. The name of the constraint is </a:t>
            </a:r>
            <a:r>
              <a:rPr lang="en-US" altLang="en-US" dirty="0">
                <a:solidFill>
                  <a:schemeClr val="tx1"/>
                </a:solidFill>
                <a:latin typeface="Courier New" pitchFamily="49" charset="0"/>
              </a:rPr>
              <a:t>EMP_EMAIL_UK</a:t>
            </a:r>
            <a:r>
              <a:rPr lang="en-US" altLang="en-US" dirty="0">
                <a:solidFill>
                  <a:schemeClr val="tx1"/>
                </a:solidFill>
              </a:rPr>
              <a:t>.</a:t>
            </a:r>
          </a:p>
          <a:p>
            <a:pPr lvl="1" eaLnBrk="1" hangingPunct="1"/>
            <a:r>
              <a:rPr lang="en-US" altLang="en-US" b="1" dirty="0">
                <a:solidFill>
                  <a:schemeClr val="tx1"/>
                </a:solidFill>
              </a:rPr>
              <a:t>Note: </a:t>
            </a:r>
            <a:r>
              <a:rPr lang="en-US" altLang="en-US" dirty="0">
                <a:solidFill>
                  <a:schemeClr val="tx1"/>
                </a:solidFill>
              </a:rPr>
              <a:t>The Oracle server enforces the </a:t>
            </a:r>
            <a:r>
              <a:rPr lang="en-US" altLang="en-US" dirty="0">
                <a:solidFill>
                  <a:schemeClr val="tx1"/>
                </a:solidFill>
                <a:latin typeface="Courier New" pitchFamily="49" charset="0"/>
              </a:rPr>
              <a:t>UNIQUE</a:t>
            </a:r>
            <a:r>
              <a:rPr lang="en-US" altLang="en-US" dirty="0">
                <a:solidFill>
                  <a:schemeClr val="tx1"/>
                </a:solidFill>
              </a:rPr>
              <a:t> constraint by implicitly creating a unique index on the unique key column or columns.</a:t>
            </a:r>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23</a:t>
            </a:fld>
            <a:endParaRPr lang="en-US" dirty="0"/>
          </a:p>
        </p:txBody>
      </p:sp>
    </p:spTree>
    <p:extLst>
      <p:ext uri="{BB962C8B-B14F-4D97-AF65-F5344CB8AC3E}">
        <p14:creationId xmlns:p14="http://schemas.microsoft.com/office/powerpoint/2010/main" val="666536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Rot="1" noChangeAspect="1" noChangeArrowheads="1" noTextEdit="1"/>
          </p:cNvSpPr>
          <p:nvPr>
            <p:ph type="sldImg"/>
          </p:nvPr>
        </p:nvSpPr>
        <p:spPr>
          <a:xfrm>
            <a:off x="457200" y="457200"/>
            <a:ext cx="6858000" cy="3859213"/>
          </a:xfrm>
          <a:ln/>
        </p:spPr>
      </p:sp>
      <p:sp>
        <p:nvSpPr>
          <p:cNvPr id="49155" name="Rectangle 5"/>
          <p:cNvSpPr>
            <a:spLocks noGrp="1" noChangeArrowheads="1"/>
          </p:cNvSpPr>
          <p:nvPr>
            <p:ph type="body" idx="1"/>
          </p:nvPr>
        </p:nvSpPr>
        <p:spPr>
          <a:noFill/>
          <a:ln/>
        </p:spPr>
        <p:txBody>
          <a:bodyPr lIns="14149" tIns="14149" rIns="14149" bIns="14149"/>
          <a:lstStyle/>
          <a:p>
            <a:pPr lvl="1" eaLnBrk="1" hangingPunct="1"/>
            <a:r>
              <a:rPr lang="en-US" altLang="en-US" dirty="0"/>
              <a:t>A </a:t>
            </a:r>
            <a:r>
              <a:rPr lang="en-US" altLang="en-US" dirty="0">
                <a:solidFill>
                  <a:schemeClr val="tx1"/>
                </a:solidFill>
                <a:latin typeface="Courier New" pitchFamily="49" charset="0"/>
              </a:rPr>
              <a:t>PRIMARY</a:t>
            </a:r>
            <a:r>
              <a:rPr lang="en-US" altLang="en-US" dirty="0">
                <a:solidFill>
                  <a:schemeClr val="tx1"/>
                </a:solidFill>
              </a:rPr>
              <a:t> </a:t>
            </a:r>
            <a:r>
              <a:rPr lang="en-US" altLang="en-US" dirty="0">
                <a:solidFill>
                  <a:schemeClr val="tx1"/>
                </a:solidFill>
                <a:latin typeface="Courier New" pitchFamily="49" charset="0"/>
              </a:rPr>
              <a:t>KEY</a:t>
            </a:r>
            <a:r>
              <a:rPr lang="en-US" altLang="en-US" dirty="0">
                <a:solidFill>
                  <a:schemeClr val="tx1"/>
                </a:solidFill>
              </a:rPr>
              <a:t> constraint creates a primary key for the table. You can create only one primary key for each table. The </a:t>
            </a:r>
            <a:r>
              <a:rPr lang="en-US" altLang="en-US" dirty="0">
                <a:solidFill>
                  <a:schemeClr val="tx1"/>
                </a:solidFill>
                <a:latin typeface="Courier New" pitchFamily="49" charset="0"/>
              </a:rPr>
              <a:t>PRIMARY</a:t>
            </a:r>
            <a:r>
              <a:rPr lang="en-US" altLang="en-US" dirty="0">
                <a:solidFill>
                  <a:schemeClr val="tx1"/>
                </a:solidFill>
              </a:rPr>
              <a:t> </a:t>
            </a:r>
            <a:r>
              <a:rPr lang="en-US" altLang="en-US" dirty="0">
                <a:solidFill>
                  <a:schemeClr val="tx1"/>
                </a:solidFill>
                <a:latin typeface="Courier New" pitchFamily="49" charset="0"/>
              </a:rPr>
              <a:t>KEY</a:t>
            </a:r>
            <a:r>
              <a:rPr lang="en-US" altLang="en-US" dirty="0">
                <a:solidFill>
                  <a:schemeClr val="tx1"/>
                </a:solidFill>
              </a:rPr>
              <a:t> constraint is a column or a set of columns that uniquely identifies each row in a table. This constraint enforces the uniqueness of the column or column combination, and ensures that no column can contain a null value.</a:t>
            </a:r>
          </a:p>
          <a:p>
            <a:pPr lvl="1" eaLnBrk="1" hangingPunct="1"/>
            <a:r>
              <a:rPr lang="en-US" altLang="en-US" b="1" dirty="0">
                <a:solidFill>
                  <a:schemeClr val="tx1"/>
                </a:solidFill>
              </a:rPr>
              <a:t>Note: </a:t>
            </a:r>
            <a:r>
              <a:rPr lang="en-US" altLang="en-US" dirty="0">
                <a:solidFill>
                  <a:schemeClr val="tx1"/>
                </a:solidFill>
              </a:rPr>
              <a:t>Because uniqueness is part of the primary key constraint definition, the Oracle server enforces the uniqueness by implicitly creating a unique index on the primary key column or columns.</a:t>
            </a:r>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24</a:t>
            </a:fld>
            <a:endParaRPr lang="en-US" dirty="0"/>
          </a:p>
        </p:txBody>
      </p:sp>
    </p:spTree>
    <p:extLst>
      <p:ext uri="{BB962C8B-B14F-4D97-AF65-F5344CB8AC3E}">
        <p14:creationId xmlns:p14="http://schemas.microsoft.com/office/powerpoint/2010/main" val="22834625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Rot="1" noChangeAspect="1" noChangeArrowheads="1" noTextEdit="1"/>
          </p:cNvSpPr>
          <p:nvPr>
            <p:ph type="sldImg"/>
          </p:nvPr>
        </p:nvSpPr>
        <p:spPr>
          <a:xfrm>
            <a:off x="457200" y="457200"/>
            <a:ext cx="6858000" cy="3859213"/>
          </a:xfrm>
          <a:ln/>
        </p:spPr>
      </p:sp>
      <p:sp>
        <p:nvSpPr>
          <p:cNvPr id="51203" name="Rectangle 5"/>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The </a:t>
            </a:r>
            <a:r>
              <a:rPr lang="en-US" altLang="en-US" dirty="0">
                <a:solidFill>
                  <a:schemeClr val="tx1"/>
                </a:solidFill>
                <a:latin typeface="Courier New" pitchFamily="49" charset="0"/>
              </a:rPr>
              <a:t>FOREIGN</a:t>
            </a:r>
            <a:r>
              <a:rPr lang="en-US" altLang="en-US" dirty="0">
                <a:solidFill>
                  <a:schemeClr val="tx1"/>
                </a:solidFill>
              </a:rPr>
              <a:t> </a:t>
            </a:r>
            <a:r>
              <a:rPr lang="en-US" altLang="en-US" dirty="0">
                <a:solidFill>
                  <a:schemeClr val="tx1"/>
                </a:solidFill>
                <a:latin typeface="Courier New" pitchFamily="49" charset="0"/>
              </a:rPr>
              <a:t>KEY</a:t>
            </a:r>
            <a:r>
              <a:rPr lang="en-US" altLang="en-US" dirty="0">
                <a:solidFill>
                  <a:schemeClr val="tx1"/>
                </a:solidFill>
              </a:rPr>
              <a:t> (or referential integrity) constraint designates</a:t>
            </a:r>
            <a:r>
              <a:rPr lang="en-US" altLang="en-US" dirty="0"/>
              <a:t> a column or a combination of columns as a foreign key, and establishes a relationship with a primary key or a unique key in the same table or a different table. </a:t>
            </a:r>
          </a:p>
          <a:p>
            <a:pPr lvl="1" eaLnBrk="1" hangingPunct="1"/>
            <a:r>
              <a:rPr lang="en-US" altLang="en-US" dirty="0"/>
              <a:t>In the example in the slide, </a:t>
            </a:r>
            <a:r>
              <a:rPr lang="en-US" altLang="en-US" dirty="0">
                <a:latin typeface="Courier New" pitchFamily="49" charset="0"/>
              </a:rPr>
              <a:t>DEPARTMENT_ID</a:t>
            </a:r>
            <a:r>
              <a:rPr lang="en-US" altLang="en-US" dirty="0"/>
              <a:t> has been defined as the foreign key in the </a:t>
            </a:r>
            <a:r>
              <a:rPr lang="en-US" altLang="en-US" dirty="0">
                <a:latin typeface="Courier New" pitchFamily="49" charset="0"/>
              </a:rPr>
              <a:t>EMPLOYEES</a:t>
            </a:r>
            <a:r>
              <a:rPr lang="en-US" altLang="en-US" dirty="0"/>
              <a:t> table (dependent or child table); it references the </a:t>
            </a:r>
            <a:r>
              <a:rPr lang="en-US" altLang="en-US" dirty="0">
                <a:latin typeface="Courier New" pitchFamily="49" charset="0"/>
              </a:rPr>
              <a:t>DEPARTMENT_ID</a:t>
            </a:r>
            <a:r>
              <a:rPr lang="en-US" altLang="en-US" dirty="0"/>
              <a:t> column of the </a:t>
            </a:r>
            <a:r>
              <a:rPr lang="en-US" altLang="en-US" dirty="0">
                <a:latin typeface="Courier New" pitchFamily="49" charset="0"/>
              </a:rPr>
              <a:t>DEPARTMENTS</a:t>
            </a:r>
            <a:r>
              <a:rPr lang="en-US" altLang="en-US" dirty="0"/>
              <a:t> table (the referenced or parent table).</a:t>
            </a:r>
          </a:p>
          <a:p>
            <a:pPr lvl="1" eaLnBrk="1" hangingPunct="1"/>
            <a:r>
              <a:rPr lang="en-US" altLang="en-US" b="1" dirty="0"/>
              <a:t>Guidelines</a:t>
            </a:r>
          </a:p>
          <a:p>
            <a:pPr lvl="2" eaLnBrk="1" hangingPunct="1"/>
            <a:r>
              <a:rPr lang="en-US" altLang="en-US" dirty="0"/>
              <a:t>A foreign key value must match an existing value in the parent table or be </a:t>
            </a:r>
            <a:r>
              <a:rPr lang="en-US" altLang="en-US" dirty="0">
                <a:latin typeface="Courier New" pitchFamily="49" charset="0"/>
              </a:rPr>
              <a:t>NULL</a:t>
            </a:r>
            <a:r>
              <a:rPr lang="en-US" altLang="en-US" dirty="0"/>
              <a:t>.</a:t>
            </a:r>
          </a:p>
          <a:p>
            <a:pPr lvl="2" eaLnBrk="1" hangingPunct="1"/>
            <a:r>
              <a:rPr lang="en-US" altLang="en-US" dirty="0"/>
              <a:t>Foreign keys are based on data values and are purely logical, rather than physical, pointers.</a:t>
            </a:r>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25</a:t>
            </a:fld>
            <a:endParaRPr lang="en-US" dirty="0"/>
          </a:p>
        </p:txBody>
      </p:sp>
    </p:spTree>
    <p:extLst>
      <p:ext uri="{BB962C8B-B14F-4D97-AF65-F5344CB8AC3E}">
        <p14:creationId xmlns:p14="http://schemas.microsoft.com/office/powerpoint/2010/main" val="7876210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Rot="1" noChangeAspect="1" noChangeArrowheads="1" noTextEdit="1"/>
          </p:cNvSpPr>
          <p:nvPr>
            <p:ph type="sldImg"/>
          </p:nvPr>
        </p:nvSpPr>
        <p:spPr>
          <a:xfrm>
            <a:off x="457200" y="457200"/>
            <a:ext cx="6858000" cy="3859213"/>
          </a:xfrm>
          <a:ln/>
        </p:spPr>
      </p:sp>
      <p:sp>
        <p:nvSpPr>
          <p:cNvPr id="53251" name="Rectangle 5"/>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latin typeface="Courier New" pitchFamily="49" charset="0"/>
              </a:rPr>
              <a:t>FOREIGN</a:t>
            </a:r>
            <a:r>
              <a:rPr lang="en-US" altLang="en-US" dirty="0">
                <a:solidFill>
                  <a:schemeClr val="tx1"/>
                </a:solidFill>
              </a:rPr>
              <a:t> </a:t>
            </a:r>
            <a:r>
              <a:rPr lang="en-US" altLang="en-US" dirty="0">
                <a:solidFill>
                  <a:schemeClr val="tx1"/>
                </a:solidFill>
                <a:latin typeface="Courier New" pitchFamily="49" charset="0"/>
              </a:rPr>
              <a:t>KEY</a:t>
            </a:r>
            <a:r>
              <a:rPr lang="en-US" altLang="en-US" dirty="0">
                <a:solidFill>
                  <a:schemeClr val="tx1"/>
                </a:solidFill>
              </a:rPr>
              <a:t> constraints can be defined</a:t>
            </a:r>
            <a:r>
              <a:rPr lang="en-US" altLang="en-US" dirty="0"/>
              <a:t> at the column or table constraint level. A composite foreign key must be created by using the table-level definition.</a:t>
            </a:r>
          </a:p>
          <a:p>
            <a:pPr lvl="1" eaLnBrk="1" hangingPunct="1"/>
            <a:r>
              <a:rPr lang="en-US" altLang="en-US" dirty="0"/>
              <a:t>The example in the slide defines a </a:t>
            </a:r>
            <a:r>
              <a:rPr lang="en-US" altLang="en-US" dirty="0">
                <a:latin typeface="Courier New" pitchFamily="49" charset="0"/>
              </a:rPr>
              <a:t>FOREIGN</a:t>
            </a:r>
            <a:r>
              <a:rPr lang="en-US" altLang="en-US" dirty="0"/>
              <a:t> </a:t>
            </a:r>
            <a:r>
              <a:rPr lang="en-US" altLang="en-US" dirty="0">
                <a:latin typeface="Courier New" pitchFamily="49" charset="0"/>
              </a:rPr>
              <a:t>KEY</a:t>
            </a:r>
            <a:r>
              <a:rPr lang="en-US" altLang="en-US" dirty="0"/>
              <a:t> constraint on the </a:t>
            </a:r>
            <a:r>
              <a:rPr lang="en-US" altLang="en-US" dirty="0">
                <a:latin typeface="Courier New" pitchFamily="49" charset="0"/>
              </a:rPr>
              <a:t>DEPARTMENT_ID</a:t>
            </a:r>
            <a:r>
              <a:rPr lang="en-US" altLang="en-US" dirty="0"/>
              <a:t> column of the </a:t>
            </a:r>
            <a:r>
              <a:rPr lang="en-US" altLang="en-US" dirty="0">
                <a:latin typeface="Courier New" pitchFamily="49" charset="0"/>
              </a:rPr>
              <a:t>EMPLOYEES</a:t>
            </a:r>
            <a:r>
              <a:rPr lang="en-US" altLang="en-US" dirty="0"/>
              <a:t> table, using table-level syntax. The name of the constraint is </a:t>
            </a:r>
            <a:r>
              <a:rPr lang="en-US" altLang="en-US" dirty="0">
                <a:latin typeface="Courier New" pitchFamily="49" charset="0"/>
              </a:rPr>
              <a:t>EMP_DEPT_FK</a:t>
            </a:r>
            <a:r>
              <a:rPr lang="en-US" altLang="en-US" dirty="0"/>
              <a:t>.</a:t>
            </a:r>
          </a:p>
          <a:p>
            <a:pPr lvl="1" eaLnBrk="1" hangingPunct="1"/>
            <a:r>
              <a:rPr lang="en-US" altLang="en-US" dirty="0"/>
              <a:t>The foreign key can also be defined at the column level, provided that the constraint is based on a single column. The syntax differs in that the keywords </a:t>
            </a:r>
            <a:r>
              <a:rPr lang="en-US" altLang="en-US" dirty="0">
                <a:latin typeface="Courier New" pitchFamily="49" charset="0"/>
              </a:rPr>
              <a:t>FOREIGN</a:t>
            </a:r>
            <a:r>
              <a:rPr lang="en-US" altLang="en-US" dirty="0"/>
              <a:t> </a:t>
            </a:r>
            <a:r>
              <a:rPr lang="en-US" altLang="en-US" dirty="0">
                <a:latin typeface="Courier New" pitchFamily="49" charset="0"/>
              </a:rPr>
              <a:t>KEY</a:t>
            </a:r>
            <a:r>
              <a:rPr lang="en-US" altLang="en-US" dirty="0"/>
              <a:t> do not appear, as shown in the following example:</a:t>
            </a:r>
          </a:p>
          <a:p>
            <a:pPr marL="939203" lvl="4" eaLnBrk="1" hangingPunct="1"/>
            <a:r>
              <a:rPr lang="en-US" altLang="en-US" dirty="0"/>
              <a:t>CREATE TABLE employees</a:t>
            </a:r>
          </a:p>
          <a:p>
            <a:pPr marL="939203" lvl="4" eaLnBrk="1" hangingPunct="1"/>
            <a:r>
              <a:rPr lang="en-US" altLang="en-US" dirty="0"/>
              <a:t>(...</a:t>
            </a:r>
          </a:p>
          <a:p>
            <a:pPr marL="939203" lvl="4" eaLnBrk="1" hangingPunct="1"/>
            <a:r>
              <a:rPr lang="en-US" altLang="en-US" dirty="0"/>
              <a:t>department_id NUMBER(4) CONSTRAINT emp_deptid_fk </a:t>
            </a:r>
          </a:p>
          <a:p>
            <a:pPr marL="939203" lvl="4" eaLnBrk="1" hangingPunct="1"/>
            <a:r>
              <a:rPr lang="en-US" altLang="en-US" dirty="0"/>
              <a:t>REFERENCES departments(department_id),</a:t>
            </a:r>
          </a:p>
          <a:p>
            <a:pPr marL="939203" lvl="4" eaLnBrk="1" hangingPunct="1"/>
            <a:r>
              <a:rPr lang="en-US" altLang="en-US" dirty="0"/>
              <a:t>...</a:t>
            </a:r>
          </a:p>
          <a:p>
            <a:pPr marL="939203" lvl="4" eaLnBrk="1" hangingPunct="1"/>
            <a:r>
              <a:rPr lang="en-US" altLang="en-US" dirty="0"/>
              <a:t>)</a:t>
            </a:r>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26</a:t>
            </a:fld>
            <a:endParaRPr lang="en-US" dirty="0"/>
          </a:p>
        </p:txBody>
      </p:sp>
    </p:spTree>
    <p:extLst>
      <p:ext uri="{BB962C8B-B14F-4D97-AF65-F5344CB8AC3E}">
        <p14:creationId xmlns:p14="http://schemas.microsoft.com/office/powerpoint/2010/main" val="35727934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Rot="1" noChangeAspect="1" noChangeArrowheads="1" noTextEdit="1"/>
          </p:cNvSpPr>
          <p:nvPr>
            <p:ph type="sldImg"/>
          </p:nvPr>
        </p:nvSpPr>
        <p:spPr>
          <a:xfrm>
            <a:off x="457200" y="457200"/>
            <a:ext cx="6858000" cy="3859213"/>
          </a:xfrm>
          <a:ln/>
        </p:spPr>
      </p:sp>
      <p:sp>
        <p:nvSpPr>
          <p:cNvPr id="55299" name="Rectangle 7"/>
          <p:cNvSpPr>
            <a:spLocks noGrp="1" noChangeArrowheads="1"/>
          </p:cNvSpPr>
          <p:nvPr>
            <p:ph type="body" idx="1"/>
          </p:nvPr>
        </p:nvSpPr>
        <p:spPr>
          <a:noFill/>
          <a:ln/>
        </p:spPr>
        <p:txBody>
          <a:bodyPr lIns="14149" tIns="14149" rIns="14149" bIns="14149"/>
          <a:lstStyle/>
          <a:p>
            <a:pPr lvl="1" eaLnBrk="1" hangingPunct="1"/>
            <a:r>
              <a:rPr lang="en-US" altLang="en-US" dirty="0"/>
              <a:t>The foreign key is defined in the child table and the column it references is in the parent table. The foreign key is defined using a combination of the following keywords: </a:t>
            </a:r>
            <a:endParaRPr lang="en-US" altLang="en-US" dirty="0" smtClean="0"/>
          </a:p>
          <a:p>
            <a:pPr lvl="2" eaLnBrk="1" hangingPunct="1"/>
            <a:r>
              <a:rPr lang="en-US" altLang="en-US" dirty="0" smtClean="0">
                <a:latin typeface="Courier New" pitchFamily="49" charset="0"/>
              </a:rPr>
              <a:t>FOREIGN</a:t>
            </a:r>
            <a:r>
              <a:rPr lang="en-US" altLang="en-US" dirty="0" smtClean="0"/>
              <a:t> </a:t>
            </a:r>
            <a:r>
              <a:rPr lang="en-US" altLang="en-US" dirty="0">
                <a:latin typeface="Courier New" pitchFamily="49" charset="0"/>
              </a:rPr>
              <a:t>KEY</a:t>
            </a:r>
            <a:r>
              <a:rPr lang="en-US" altLang="en-US" dirty="0"/>
              <a:t> is used to define the column in the child table at the table-constraint </a:t>
            </a:r>
            <a:r>
              <a:rPr lang="en-US" altLang="en-US" dirty="0" smtClean="0"/>
              <a:t>level.</a:t>
            </a:r>
          </a:p>
          <a:p>
            <a:pPr lvl="2" eaLnBrk="1" hangingPunct="1"/>
            <a:r>
              <a:rPr lang="en-US" altLang="en-US" dirty="0" smtClean="0">
                <a:latin typeface="Courier New" pitchFamily="49" charset="0"/>
              </a:rPr>
              <a:t>REFERENCES</a:t>
            </a:r>
            <a:r>
              <a:rPr lang="en-US" altLang="en-US" dirty="0" smtClean="0"/>
              <a:t> </a:t>
            </a:r>
            <a:r>
              <a:rPr lang="en-US" altLang="en-US" dirty="0"/>
              <a:t>identifies the table and the column in the parent </a:t>
            </a:r>
            <a:r>
              <a:rPr lang="en-US" altLang="en-US" dirty="0" smtClean="0"/>
              <a:t>table.</a:t>
            </a:r>
          </a:p>
          <a:p>
            <a:pPr lvl="2" eaLnBrk="1" hangingPunct="1"/>
            <a:r>
              <a:rPr lang="en-US" altLang="en-US" dirty="0" smtClean="0">
                <a:latin typeface="Courier New" pitchFamily="49" charset="0"/>
              </a:rPr>
              <a:t>ON</a:t>
            </a:r>
            <a:r>
              <a:rPr lang="en-US" altLang="en-US" dirty="0" smtClean="0"/>
              <a:t> </a:t>
            </a:r>
            <a:r>
              <a:rPr lang="en-US" altLang="en-US" dirty="0">
                <a:latin typeface="Courier New" pitchFamily="49" charset="0"/>
              </a:rPr>
              <a:t>DELETE</a:t>
            </a:r>
            <a:r>
              <a:rPr lang="en-US" altLang="en-US" dirty="0"/>
              <a:t> </a:t>
            </a:r>
            <a:r>
              <a:rPr lang="en-US" altLang="en-US" dirty="0">
                <a:latin typeface="Courier New" pitchFamily="49" charset="0"/>
              </a:rPr>
              <a:t>CASCADE</a:t>
            </a:r>
            <a:r>
              <a:rPr lang="en-US" altLang="en-US" dirty="0"/>
              <a:t> indicates that when a row in the parent table is deleted, the dependent rows in the child table are also </a:t>
            </a:r>
            <a:r>
              <a:rPr lang="en-US" altLang="en-US" dirty="0" smtClean="0"/>
              <a:t>deleted.</a:t>
            </a:r>
          </a:p>
          <a:p>
            <a:pPr lvl="2" eaLnBrk="1" hangingPunct="1"/>
            <a:r>
              <a:rPr lang="en-US" altLang="en-US" dirty="0" smtClean="0">
                <a:latin typeface="Courier New" pitchFamily="49" charset="0"/>
              </a:rPr>
              <a:t>ON</a:t>
            </a:r>
            <a:r>
              <a:rPr lang="en-US" altLang="en-US" dirty="0" smtClean="0"/>
              <a:t> </a:t>
            </a:r>
            <a:r>
              <a:rPr lang="en-US" altLang="en-US" dirty="0">
                <a:latin typeface="Courier New" pitchFamily="49" charset="0"/>
              </a:rPr>
              <a:t>DELETE</a:t>
            </a:r>
            <a:r>
              <a:rPr lang="en-US" altLang="en-US" dirty="0"/>
              <a:t> </a:t>
            </a:r>
            <a:r>
              <a:rPr lang="en-US" altLang="en-US" dirty="0">
                <a:latin typeface="Courier New" pitchFamily="49" charset="0"/>
              </a:rPr>
              <a:t>SET</a:t>
            </a:r>
            <a:r>
              <a:rPr lang="en-US" altLang="en-US" dirty="0"/>
              <a:t> </a:t>
            </a:r>
            <a:r>
              <a:rPr lang="en-US" altLang="en-US" dirty="0">
                <a:latin typeface="Courier New" pitchFamily="49" charset="0"/>
              </a:rPr>
              <a:t>NULL</a:t>
            </a:r>
            <a:r>
              <a:rPr lang="en-US" altLang="en-US" dirty="0"/>
              <a:t> indicates that when a row in the parent table is deleted, the foreign key values are set to null.</a:t>
            </a:r>
          </a:p>
          <a:p>
            <a:pPr lvl="1" eaLnBrk="1" hangingPunct="1"/>
            <a:r>
              <a:rPr lang="en-US" altLang="en-US" dirty="0">
                <a:solidFill>
                  <a:schemeClr val="tx1"/>
                </a:solidFill>
              </a:rPr>
              <a:t>The default behavior is</a:t>
            </a:r>
            <a:r>
              <a:rPr lang="en-US" altLang="en-US" dirty="0"/>
              <a:t> called the </a:t>
            </a:r>
            <a:r>
              <a:rPr lang="en-US" altLang="en-US" i="1" dirty="0"/>
              <a:t>restrict rule</a:t>
            </a:r>
            <a:r>
              <a:rPr lang="en-US" altLang="en-US" dirty="0"/>
              <a:t>, which disallows the update or deletion of referenced data. </a:t>
            </a:r>
          </a:p>
          <a:p>
            <a:pPr lvl="1" eaLnBrk="1" hangingPunct="1"/>
            <a:r>
              <a:rPr lang="en-US" altLang="en-US" dirty="0"/>
              <a:t>Without the </a:t>
            </a:r>
            <a:r>
              <a:rPr lang="en-US" altLang="en-US" dirty="0">
                <a:latin typeface="Courier New" pitchFamily="49" charset="0"/>
              </a:rPr>
              <a:t>ON</a:t>
            </a:r>
            <a:r>
              <a:rPr lang="en-US" altLang="en-US" dirty="0"/>
              <a:t> </a:t>
            </a:r>
            <a:r>
              <a:rPr lang="en-US" altLang="en-US" dirty="0">
                <a:latin typeface="Courier New" pitchFamily="49" charset="0"/>
              </a:rPr>
              <a:t>DELETE</a:t>
            </a:r>
            <a:r>
              <a:rPr lang="en-US" altLang="en-US" dirty="0"/>
              <a:t> </a:t>
            </a:r>
            <a:r>
              <a:rPr lang="en-US" altLang="en-US" dirty="0">
                <a:latin typeface="Courier New" pitchFamily="49" charset="0"/>
              </a:rPr>
              <a:t>CASCADE</a:t>
            </a:r>
            <a:r>
              <a:rPr lang="en-US" altLang="en-US" dirty="0"/>
              <a:t> or the </a:t>
            </a:r>
            <a:r>
              <a:rPr lang="en-US" altLang="en-US" dirty="0">
                <a:latin typeface="Courier New" pitchFamily="49" charset="0"/>
              </a:rPr>
              <a:t>ON</a:t>
            </a:r>
            <a:r>
              <a:rPr lang="en-US" altLang="en-US" dirty="0"/>
              <a:t> </a:t>
            </a:r>
            <a:r>
              <a:rPr lang="en-US" altLang="en-US" dirty="0">
                <a:latin typeface="Courier New" pitchFamily="49" charset="0"/>
              </a:rPr>
              <a:t>DELETE</a:t>
            </a:r>
            <a:r>
              <a:rPr lang="en-US" altLang="en-US" dirty="0"/>
              <a:t> </a:t>
            </a:r>
            <a:r>
              <a:rPr lang="en-US" altLang="en-US" dirty="0">
                <a:latin typeface="Courier New" pitchFamily="49" charset="0"/>
              </a:rPr>
              <a:t>SET</a:t>
            </a:r>
            <a:r>
              <a:rPr lang="en-US" altLang="en-US" dirty="0"/>
              <a:t> </a:t>
            </a:r>
            <a:r>
              <a:rPr lang="en-US" altLang="en-US" dirty="0">
                <a:latin typeface="Courier New" pitchFamily="49" charset="0"/>
              </a:rPr>
              <a:t>NULL</a:t>
            </a:r>
            <a:r>
              <a:rPr lang="en-US" altLang="en-US" dirty="0"/>
              <a:t> options, the row in the parent table cannot be deleted if it is referenced in the child table. Also, these keywords cannot be used in column-level syntax.</a:t>
            </a:r>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27</a:t>
            </a:fld>
            <a:endParaRPr lang="en-US" dirty="0"/>
          </a:p>
        </p:txBody>
      </p:sp>
    </p:spTree>
    <p:extLst>
      <p:ext uri="{BB962C8B-B14F-4D97-AF65-F5344CB8AC3E}">
        <p14:creationId xmlns:p14="http://schemas.microsoft.com/office/powerpoint/2010/main" val="11156898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Rot="1" noChangeAspect="1" noChangeArrowheads="1" noTextEdit="1"/>
          </p:cNvSpPr>
          <p:nvPr>
            <p:ph type="sldImg"/>
          </p:nvPr>
        </p:nvSpPr>
        <p:spPr>
          <a:xfrm>
            <a:off x="457200" y="457200"/>
            <a:ext cx="6858000" cy="3859213"/>
          </a:xfrm>
          <a:ln/>
        </p:spPr>
      </p:sp>
      <p:sp>
        <p:nvSpPr>
          <p:cNvPr id="57347" name="Rectangle 7"/>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When you define a </a:t>
            </a:r>
            <a:r>
              <a:rPr lang="en-US" altLang="en-US" dirty="0">
                <a:solidFill>
                  <a:schemeClr val="tx1"/>
                </a:solidFill>
                <a:latin typeface="Courier New" pitchFamily="49" charset="0"/>
              </a:rPr>
              <a:t>CHECK</a:t>
            </a:r>
            <a:r>
              <a:rPr lang="en-US" altLang="en-US" dirty="0">
                <a:solidFill>
                  <a:schemeClr val="tx1"/>
                </a:solidFill>
              </a:rPr>
              <a:t> constraint on a column, each row satisfies the condition</a:t>
            </a:r>
            <a:r>
              <a:rPr lang="en-US" altLang="en-US" dirty="0"/>
              <a:t>. To satisfy the constraint, each row in the table must make the condition either TRUE or unknown (due to a null).</a:t>
            </a:r>
          </a:p>
          <a:p>
            <a:pPr lvl="1" eaLnBrk="1" hangingPunct="1"/>
            <a:r>
              <a:rPr lang="en-US" altLang="en-US" dirty="0"/>
              <a:t>The condition can use the same constructs as the query conditions; however, they must not refer to other values in other rows.</a:t>
            </a:r>
          </a:p>
          <a:p>
            <a:pPr lvl="1" eaLnBrk="1" hangingPunct="1"/>
            <a:r>
              <a:rPr lang="en-US" altLang="en-US" dirty="0"/>
              <a:t>A single column can have multiple </a:t>
            </a:r>
            <a:r>
              <a:rPr lang="en-US" altLang="en-US" dirty="0">
                <a:latin typeface="Courier New" pitchFamily="49" charset="0"/>
              </a:rPr>
              <a:t>CHECK</a:t>
            </a:r>
            <a:r>
              <a:rPr lang="en-US" altLang="en-US" dirty="0"/>
              <a:t> constraints that refer to the column in its definition. There is no limit to the number of </a:t>
            </a:r>
            <a:r>
              <a:rPr lang="en-US" altLang="en-US" dirty="0">
                <a:latin typeface="Courier New" pitchFamily="49" charset="0"/>
              </a:rPr>
              <a:t>CHECK</a:t>
            </a:r>
            <a:r>
              <a:rPr lang="en-US" altLang="en-US" dirty="0"/>
              <a:t> constraints that you can define on a column.</a:t>
            </a:r>
          </a:p>
          <a:p>
            <a:pPr lvl="1" eaLnBrk="1" hangingPunct="1"/>
            <a:r>
              <a:rPr lang="en-US" altLang="en-US" dirty="0">
                <a:latin typeface="Courier New" pitchFamily="49" charset="0"/>
              </a:rPr>
              <a:t>CHECK</a:t>
            </a:r>
            <a:r>
              <a:rPr lang="en-US" altLang="en-US" dirty="0"/>
              <a:t> constraints can be defined at the column level or table level.</a:t>
            </a:r>
            <a:endParaRPr lang="en-US" altLang="en-US" dirty="0">
              <a:latin typeface="Courier New" pitchFamily="49" charset="0"/>
            </a:endParaRPr>
          </a:p>
          <a:p>
            <a:pPr marL="939203" lvl="4" eaLnBrk="1" hangingPunct="1"/>
            <a:r>
              <a:rPr lang="en-US" altLang="en-US" dirty="0"/>
              <a:t>  CREATE TABLE employees</a:t>
            </a:r>
          </a:p>
          <a:p>
            <a:pPr marL="939203" lvl="4" eaLnBrk="1" hangingPunct="1"/>
            <a:r>
              <a:rPr lang="en-US" altLang="en-US" dirty="0"/>
              <a:t>     (...</a:t>
            </a:r>
          </a:p>
          <a:p>
            <a:pPr marL="939203" lvl="4" eaLnBrk="1" hangingPunct="1"/>
            <a:r>
              <a:rPr lang="en-US" altLang="en-US" dirty="0"/>
              <a:t>      salary NUMBER(8,2) CONSTRAINT emp_salary_min </a:t>
            </a:r>
          </a:p>
          <a:p>
            <a:pPr marL="939203" lvl="4" eaLnBrk="1" hangingPunct="1"/>
            <a:r>
              <a:rPr lang="en-US" altLang="en-US" dirty="0"/>
              <a:t>                         CHECK (salary &gt; 0),</a:t>
            </a:r>
          </a:p>
          <a:p>
            <a:pPr marL="939203" lvl="4" eaLnBrk="1" hangingPunct="1"/>
            <a:r>
              <a:rPr lang="en-US" altLang="en-US" dirty="0"/>
              <a:t>     ...</a:t>
            </a:r>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28</a:t>
            </a:fld>
            <a:endParaRPr lang="en-US" dirty="0"/>
          </a:p>
        </p:txBody>
      </p:sp>
    </p:spTree>
    <p:extLst>
      <p:ext uri="{BB962C8B-B14F-4D97-AF65-F5344CB8AC3E}">
        <p14:creationId xmlns:p14="http://schemas.microsoft.com/office/powerpoint/2010/main" val="24730097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Rot="1" noChangeAspect="1" noChangeArrowheads="1" noTextEdit="1"/>
          </p:cNvSpPr>
          <p:nvPr>
            <p:ph type="sldImg"/>
          </p:nvPr>
        </p:nvSpPr>
        <p:spPr>
          <a:xfrm>
            <a:off x="457200" y="457200"/>
            <a:ext cx="6858000" cy="3859213"/>
          </a:xfrm>
          <a:ln/>
        </p:spPr>
      </p:sp>
      <p:sp>
        <p:nvSpPr>
          <p:cNvPr id="59395" name="Rectangle 5"/>
          <p:cNvSpPr>
            <a:spLocks noGrp="1" noChangeArrowheads="1"/>
          </p:cNvSpPr>
          <p:nvPr>
            <p:ph type="body" idx="1"/>
          </p:nvPr>
        </p:nvSpPr>
        <p:spPr>
          <a:noFill/>
          <a:ln/>
        </p:spPr>
        <p:txBody>
          <a:bodyPr lIns="14149" tIns="14149" rIns="14149" bIns="14149"/>
          <a:lstStyle/>
          <a:p>
            <a:pPr lvl="1" eaLnBrk="1" hangingPunct="1"/>
            <a:r>
              <a:rPr lang="en-US" altLang="en-US" dirty="0"/>
              <a:t>The example in the slide shows the statement that is used to create the </a:t>
            </a:r>
            <a:r>
              <a:rPr lang="en-US" altLang="en-US" dirty="0">
                <a:latin typeface="Courier New" pitchFamily="49" charset="0"/>
              </a:rPr>
              <a:t>TEACH_EMP</a:t>
            </a:r>
            <a:r>
              <a:rPr lang="en-US" altLang="en-US" dirty="0"/>
              <a:t> table.</a:t>
            </a:r>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29</a:t>
            </a:fld>
            <a:endParaRPr lang="en-US" dirty="0"/>
          </a:p>
        </p:txBody>
      </p:sp>
    </p:spTree>
    <p:extLst>
      <p:ext uri="{BB962C8B-B14F-4D97-AF65-F5344CB8AC3E}">
        <p14:creationId xmlns:p14="http://schemas.microsoft.com/office/powerpoint/2010/main" val="3069692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8"/>
          <p:cNvSpPr>
            <a:spLocks noGrp="1" noRot="1" noChangeAspect="1" noChangeArrowheads="1" noTextEdit="1"/>
          </p:cNvSpPr>
          <p:nvPr>
            <p:ph type="sldImg"/>
          </p:nvPr>
        </p:nvSpPr>
        <p:spPr>
          <a:xfrm>
            <a:off x="457200" y="457200"/>
            <a:ext cx="6858000" cy="3859213"/>
          </a:xfrm>
          <a:ln/>
        </p:spPr>
      </p:sp>
      <p:sp>
        <p:nvSpPr>
          <p:cNvPr id="9219" name="Rectangle 9"/>
          <p:cNvSpPr>
            <a:spLocks noGrp="1" noChangeArrowheads="1"/>
          </p:cNvSpPr>
          <p:nvPr>
            <p:ph type="body" idx="1"/>
          </p:nvPr>
        </p:nvSpPr>
        <p:spPr>
          <a:noFill/>
          <a:ln/>
        </p:spPr>
        <p:txBody>
          <a:bodyPr lIns="14149" tIns="14149" rIns="14149" bIns="14149"/>
          <a:lstStyle/>
          <a:p>
            <a:pPr lvl="1" eaLnBrk="1" hangingPunct="1"/>
            <a:r>
              <a:rPr lang="en-US" altLang="en-US" dirty="0">
                <a:cs typeface="Times New Roman" pitchFamily="18" charset="0"/>
              </a:rPr>
              <a:t>In this lesson, you are introduced to the data definition language (DDL) statements. You learn the basics of creating simple tables, altering them, and removing them. The data types available in DDL are shown and schema concepts are introduced. Constraints are discussed in this lesson. Exception messages that are generated from violating constraints during DML operations are shown and explained.</a:t>
            </a:r>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3</a:t>
            </a:fld>
            <a:endParaRPr lang="en-US" dirty="0"/>
          </a:p>
        </p:txBody>
      </p:sp>
    </p:spTree>
    <p:extLst>
      <p:ext uri="{BB962C8B-B14F-4D97-AF65-F5344CB8AC3E}">
        <p14:creationId xmlns:p14="http://schemas.microsoft.com/office/powerpoint/2010/main" val="20183534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Rot="1" noChangeAspect="1" noChangeArrowheads="1" noTextEdit="1"/>
          </p:cNvSpPr>
          <p:nvPr>
            <p:ph type="sldImg"/>
          </p:nvPr>
        </p:nvSpPr>
        <p:spPr>
          <a:xfrm>
            <a:off x="457200" y="457200"/>
            <a:ext cx="6858000" cy="3859213"/>
          </a:xfrm>
          <a:ln/>
        </p:spPr>
      </p:sp>
      <p:sp>
        <p:nvSpPr>
          <p:cNvPr id="61443" name="Rectangle 5"/>
          <p:cNvSpPr>
            <a:spLocks noGrp="1" noChangeArrowheads="1"/>
          </p:cNvSpPr>
          <p:nvPr>
            <p:ph type="body" idx="1"/>
          </p:nvPr>
        </p:nvSpPr>
        <p:spPr>
          <a:noFill/>
          <a:ln/>
        </p:spPr>
        <p:txBody>
          <a:bodyPr lIns="14149" tIns="14149" rIns="14149" bIns="14149"/>
          <a:lstStyle/>
          <a:p>
            <a:pPr lvl="1" eaLnBrk="1" hangingPunct="1"/>
            <a:r>
              <a:rPr lang="en-US" altLang="en-US" dirty="0"/>
              <a:t>When you have constraints in place on columns, an error is returned if you try to violate the constraint rule. </a:t>
            </a:r>
            <a:r>
              <a:rPr lang="en-US" altLang="en-US" dirty="0">
                <a:solidFill>
                  <a:schemeClr val="tx1"/>
                </a:solidFill>
              </a:rPr>
              <a:t>For example, if you try to update a record with a value that is tied to an integrity constraint, an error is returned. </a:t>
            </a:r>
          </a:p>
          <a:p>
            <a:pPr lvl="1" eaLnBrk="1" hangingPunct="1"/>
            <a:r>
              <a:rPr lang="en-US" altLang="en-US" dirty="0">
                <a:solidFill>
                  <a:schemeClr val="tx1"/>
                </a:solidFill>
              </a:rPr>
              <a:t>In the example in the slide, department 55 does not exist in the parent table, </a:t>
            </a:r>
            <a:r>
              <a:rPr lang="en-US" altLang="en-US" dirty="0">
                <a:solidFill>
                  <a:schemeClr val="tx1"/>
                </a:solidFill>
                <a:latin typeface="Courier New" pitchFamily="49" charset="0"/>
              </a:rPr>
              <a:t>DEPARTMENTS</a:t>
            </a:r>
            <a:r>
              <a:rPr lang="en-US" altLang="en-US" dirty="0">
                <a:solidFill>
                  <a:schemeClr val="tx1"/>
                </a:solidFill>
              </a:rPr>
              <a:t>, and therefore, you receive the “parent key not found” violation </a:t>
            </a:r>
            <a:r>
              <a:rPr lang="en-US" altLang="en-US" dirty="0">
                <a:solidFill>
                  <a:schemeClr val="tx1"/>
                </a:solidFill>
                <a:latin typeface="Courier New" pitchFamily="49" charset="0"/>
              </a:rPr>
              <a:t>ORA-02291</a:t>
            </a:r>
            <a:r>
              <a:rPr lang="en-US" altLang="en-US" dirty="0">
                <a:solidFill>
                  <a:schemeClr val="tx1"/>
                </a:solidFill>
              </a:rPr>
              <a:t>.</a:t>
            </a:r>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30</a:t>
            </a:fld>
            <a:endParaRPr lang="en-US" dirty="0"/>
          </a:p>
        </p:txBody>
      </p:sp>
    </p:spTree>
    <p:extLst>
      <p:ext uri="{BB962C8B-B14F-4D97-AF65-F5344CB8AC3E}">
        <p14:creationId xmlns:p14="http://schemas.microsoft.com/office/powerpoint/2010/main" val="26205201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Rot="1" noChangeAspect="1" noChangeArrowheads="1" noTextEdit="1"/>
          </p:cNvSpPr>
          <p:nvPr>
            <p:ph type="sldImg"/>
          </p:nvPr>
        </p:nvSpPr>
        <p:spPr>
          <a:xfrm>
            <a:off x="457200" y="457200"/>
            <a:ext cx="6858000" cy="3859213"/>
          </a:xfrm>
          <a:ln/>
        </p:spPr>
      </p:sp>
      <p:sp>
        <p:nvSpPr>
          <p:cNvPr id="63491" name="Rectangle 8"/>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If you attempt to delete a record with a value that is tied to an integrity constraint, an error is returned.</a:t>
            </a:r>
          </a:p>
          <a:p>
            <a:pPr lvl="1" eaLnBrk="1" hangingPunct="1"/>
            <a:r>
              <a:rPr lang="en-US" altLang="en-US" dirty="0">
                <a:solidFill>
                  <a:schemeClr val="tx1"/>
                </a:solidFill>
              </a:rPr>
              <a:t>The example in the slide tries to delete department 60 from the </a:t>
            </a:r>
            <a:r>
              <a:rPr lang="en-US" altLang="en-US" dirty="0">
                <a:solidFill>
                  <a:schemeClr val="tx1"/>
                </a:solidFill>
                <a:latin typeface="Courier New" pitchFamily="49" charset="0"/>
              </a:rPr>
              <a:t>DEPARTMENTS</a:t>
            </a:r>
            <a:r>
              <a:rPr lang="en-US" altLang="en-US" dirty="0">
                <a:solidFill>
                  <a:schemeClr val="tx1"/>
                </a:solidFill>
              </a:rPr>
              <a:t> table, but it results in an error because that department number is used as a foreign key in the </a:t>
            </a:r>
            <a:r>
              <a:rPr lang="en-US" altLang="en-US" dirty="0">
                <a:solidFill>
                  <a:schemeClr val="tx1"/>
                </a:solidFill>
                <a:latin typeface="Courier New" pitchFamily="49" charset="0"/>
              </a:rPr>
              <a:t>EMPLOYEES</a:t>
            </a:r>
            <a:r>
              <a:rPr lang="en-US" altLang="en-US" dirty="0">
                <a:solidFill>
                  <a:schemeClr val="tx1"/>
                </a:solidFill>
              </a:rPr>
              <a:t> table. If the parent record that you attempt to delete has child records, you receive the “child record found” violation </a:t>
            </a:r>
            <a:r>
              <a:rPr lang="en-US" altLang="en-US" dirty="0">
                <a:solidFill>
                  <a:schemeClr val="tx1"/>
                </a:solidFill>
                <a:latin typeface="Courier New" pitchFamily="49" charset="0"/>
              </a:rPr>
              <a:t>ORA-02292</a:t>
            </a:r>
            <a:r>
              <a:rPr lang="en-US" altLang="en-US" dirty="0"/>
              <a:t>.</a:t>
            </a:r>
          </a:p>
          <a:p>
            <a:pPr lvl="1" eaLnBrk="1" hangingPunct="1"/>
            <a:r>
              <a:rPr lang="en-US" altLang="en-US" dirty="0"/>
              <a:t>The following statement works because there are no employees in department 70:</a:t>
            </a:r>
          </a:p>
          <a:p>
            <a:pPr marL="939203" lvl="4" eaLnBrk="1" hangingPunct="1"/>
            <a:r>
              <a:rPr lang="en-US" altLang="en-US" dirty="0"/>
              <a:t>DELETE FROM  departments</a:t>
            </a:r>
          </a:p>
          <a:p>
            <a:pPr marL="939203" lvl="4" eaLnBrk="1" hangingPunct="1"/>
            <a:r>
              <a:rPr lang="en-US" altLang="en-US" dirty="0"/>
              <a:t>WHERE department_id = 70;</a:t>
            </a:r>
          </a:p>
          <a:p>
            <a:pPr eaLnBrk="1" hangingPunct="1">
              <a:spcBef>
                <a:spcPct val="0"/>
              </a:spcBef>
            </a:pPr>
            <a:endParaRPr lang="en-US" altLang="en-US" b="0" dirty="0">
              <a:latin typeface="Courier New" pitchFamily="49" charset="0"/>
            </a:endParaRPr>
          </a:p>
        </p:txBody>
      </p:sp>
      <p:pic>
        <p:nvPicPr>
          <p:cNvPr id="6" name="Picture 2"/>
          <p:cNvPicPr>
            <a:picLocks noChangeAspect="1" noChangeArrowheads="1"/>
          </p:cNvPicPr>
          <p:nvPr/>
        </p:nvPicPr>
        <p:blipFill>
          <a:blip r:embed="rId3" cstate="print"/>
          <a:srcRect/>
          <a:stretch>
            <a:fillRect/>
          </a:stretch>
        </p:blipFill>
        <p:spPr bwMode="auto">
          <a:xfrm>
            <a:off x="1598955" y="6928374"/>
            <a:ext cx="1437293" cy="330291"/>
          </a:xfrm>
          <a:prstGeom prst="rect">
            <a:avLst/>
          </a:prstGeom>
          <a:noFill/>
          <a:ln w="15875">
            <a:solidFill>
              <a:schemeClr val="tx1"/>
            </a:solidFill>
            <a:miter lim="800000"/>
            <a:headEnd/>
            <a:tailEnd/>
          </a:ln>
        </p:spPr>
      </p:pic>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31</a:t>
            </a:fld>
            <a:endParaRPr lang="en-US" dirty="0"/>
          </a:p>
        </p:txBody>
      </p:sp>
    </p:spTree>
    <p:extLst>
      <p:ext uri="{BB962C8B-B14F-4D97-AF65-F5344CB8AC3E}">
        <p14:creationId xmlns:p14="http://schemas.microsoft.com/office/powerpoint/2010/main" val="27378250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Rot="1" noChangeAspect="1" noChangeArrowheads="1" noTextEdit="1"/>
          </p:cNvSpPr>
          <p:nvPr>
            <p:ph type="sldImg"/>
          </p:nvPr>
        </p:nvSpPr>
        <p:spPr>
          <a:xfrm>
            <a:off x="457200" y="457200"/>
            <a:ext cx="6858000" cy="3859213"/>
          </a:xfrm>
          <a:ln/>
        </p:spPr>
      </p:sp>
      <p:sp>
        <p:nvSpPr>
          <p:cNvPr id="65539" name="Rectangle 7"/>
          <p:cNvSpPr>
            <a:spLocks noGrp="1" noChangeArrowheads="1"/>
          </p:cNvSpPr>
          <p:nvPr>
            <p:ph type="body" idx="1"/>
          </p:nvPr>
        </p:nvSpPr>
        <p:spPr>
          <a:noFill/>
          <a:ln/>
        </p:spPr>
        <p:txBody>
          <a:bodyPr lIns="14149" tIns="14149" rIns="14149" bIns="14149"/>
          <a:lstStyle/>
          <a:p>
            <a:pPr eaLnBrk="1" hangingPunct="1"/>
            <a:endParaRPr lang="en-US" altLang="en-US" dirty="0"/>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32</a:t>
            </a:fld>
            <a:endParaRPr lang="en-US" dirty="0"/>
          </a:p>
        </p:txBody>
      </p:sp>
    </p:spTree>
    <p:extLst>
      <p:ext uri="{BB962C8B-B14F-4D97-AF65-F5344CB8AC3E}">
        <p14:creationId xmlns:p14="http://schemas.microsoft.com/office/powerpoint/2010/main" val="9458282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Rot="1" noChangeAspect="1" noChangeArrowheads="1" noTextEdit="1"/>
          </p:cNvSpPr>
          <p:nvPr>
            <p:ph type="sldImg"/>
          </p:nvPr>
        </p:nvSpPr>
        <p:spPr>
          <a:xfrm>
            <a:off x="457200" y="457200"/>
            <a:ext cx="6858000" cy="3859213"/>
          </a:xfrm>
          <a:ln/>
        </p:spPr>
      </p:sp>
      <p:sp>
        <p:nvSpPr>
          <p:cNvPr id="67587" name="Rectangle 5"/>
          <p:cNvSpPr>
            <a:spLocks noGrp="1" noChangeArrowheads="1"/>
          </p:cNvSpPr>
          <p:nvPr>
            <p:ph type="body" idx="1"/>
          </p:nvPr>
        </p:nvSpPr>
        <p:spPr>
          <a:noFill/>
          <a:ln/>
        </p:spPr>
        <p:txBody>
          <a:bodyPr lIns="14149" tIns="14149" rIns="14149" bIns="14149"/>
          <a:lstStyle/>
          <a:p>
            <a:pPr lvl="1" eaLnBrk="1" hangingPunct="1"/>
            <a:r>
              <a:rPr lang="en-US" altLang="en-US" dirty="0"/>
              <a:t>A second method for creating a table is to apply </a:t>
            </a:r>
            <a:r>
              <a:rPr lang="en-US" altLang="en-US" dirty="0">
                <a:solidFill>
                  <a:schemeClr val="tx1"/>
                </a:solidFill>
              </a:rPr>
              <a:t>the </a:t>
            </a:r>
            <a:r>
              <a:rPr lang="en-US" altLang="en-US" dirty="0">
                <a:solidFill>
                  <a:schemeClr val="tx1"/>
                </a:solidFill>
                <a:latin typeface="Courier New" pitchFamily="49" charset="0"/>
              </a:rPr>
              <a:t>AS</a:t>
            </a:r>
            <a:r>
              <a:rPr lang="en-US" altLang="en-US" dirty="0"/>
              <a:t> </a:t>
            </a:r>
            <a:r>
              <a:rPr lang="en-US" altLang="en-US" i="1" dirty="0">
                <a:solidFill>
                  <a:schemeClr val="tx1"/>
                </a:solidFill>
                <a:latin typeface="Courier New" pitchFamily="49" charset="0"/>
              </a:rPr>
              <a:t>subquery</a:t>
            </a:r>
            <a:r>
              <a:rPr lang="en-US" altLang="en-US" dirty="0">
                <a:solidFill>
                  <a:schemeClr val="tx1"/>
                </a:solidFill>
              </a:rPr>
              <a:t> clause, which both creates the table and inserts rows returned from the subquery.</a:t>
            </a:r>
          </a:p>
          <a:p>
            <a:pPr lvl="1" eaLnBrk="1" hangingPunct="1"/>
            <a:r>
              <a:rPr lang="en-US" altLang="en-US" dirty="0"/>
              <a:t>In the syntax:</a:t>
            </a:r>
          </a:p>
          <a:p>
            <a:pPr lvl="1" eaLnBrk="1" hangingPunct="1">
              <a:lnSpc>
                <a:spcPct val="95000"/>
              </a:lnSpc>
              <a:spcBef>
                <a:spcPct val="0"/>
              </a:spcBef>
            </a:pPr>
            <a:r>
              <a:rPr lang="en-US" altLang="en-US" i="1" dirty="0">
                <a:latin typeface="Courier New" pitchFamily="49" charset="0"/>
              </a:rPr>
              <a:t>table</a:t>
            </a:r>
            <a:r>
              <a:rPr lang="en-US" altLang="en-US" dirty="0"/>
              <a:t>		</a:t>
            </a:r>
            <a:r>
              <a:rPr lang="en-US" altLang="en-US" dirty="0" smtClean="0"/>
              <a:t>Is </a:t>
            </a:r>
            <a:r>
              <a:rPr lang="en-US" altLang="en-US" dirty="0"/>
              <a:t>the name of the table</a:t>
            </a:r>
          </a:p>
          <a:p>
            <a:pPr lvl="1" eaLnBrk="1" hangingPunct="1">
              <a:lnSpc>
                <a:spcPct val="95000"/>
              </a:lnSpc>
              <a:spcBef>
                <a:spcPct val="0"/>
              </a:spcBef>
            </a:pPr>
            <a:r>
              <a:rPr lang="en-US" altLang="en-US" i="1" dirty="0">
                <a:latin typeface="Courier New" pitchFamily="49" charset="0"/>
              </a:rPr>
              <a:t>column</a:t>
            </a:r>
            <a:r>
              <a:rPr lang="en-US" altLang="en-US" dirty="0"/>
              <a:t>		Is the name of the column, default value, and integrity constraint</a:t>
            </a:r>
          </a:p>
          <a:p>
            <a:pPr lvl="1" eaLnBrk="1" hangingPunct="1">
              <a:lnSpc>
                <a:spcPct val="95000"/>
              </a:lnSpc>
              <a:spcBef>
                <a:spcPct val="0"/>
              </a:spcBef>
            </a:pPr>
            <a:r>
              <a:rPr lang="en-US" altLang="en-US" i="1" dirty="0">
                <a:latin typeface="Courier New" pitchFamily="49" charset="0"/>
              </a:rPr>
              <a:t>subquery</a:t>
            </a:r>
            <a:r>
              <a:rPr lang="en-US" altLang="en-US" dirty="0"/>
              <a:t>		Is the </a:t>
            </a:r>
            <a:r>
              <a:rPr lang="en-US" altLang="en-US" dirty="0">
                <a:latin typeface="Courier New" pitchFamily="49" charset="0"/>
              </a:rPr>
              <a:t>SELECT</a:t>
            </a:r>
            <a:r>
              <a:rPr lang="en-US" altLang="en-US" dirty="0"/>
              <a:t> statement that defines the set of rows to be inserted into			</a:t>
            </a:r>
            <a:r>
              <a:rPr lang="en-US" altLang="en-US" dirty="0" smtClean="0"/>
              <a:t>the </a:t>
            </a:r>
            <a:r>
              <a:rPr lang="en-US" altLang="en-US" dirty="0"/>
              <a:t>new table</a:t>
            </a:r>
          </a:p>
          <a:p>
            <a:pPr lvl="1" eaLnBrk="1" hangingPunct="1">
              <a:lnSpc>
                <a:spcPct val="95000"/>
              </a:lnSpc>
              <a:spcBef>
                <a:spcPct val="0"/>
              </a:spcBef>
            </a:pPr>
            <a:r>
              <a:rPr lang="en-US" altLang="en-US" b="1" dirty="0"/>
              <a:t>Guidelines</a:t>
            </a:r>
          </a:p>
          <a:p>
            <a:pPr lvl="2" eaLnBrk="1" hangingPunct="1">
              <a:lnSpc>
                <a:spcPct val="95000"/>
              </a:lnSpc>
              <a:spcBef>
                <a:spcPct val="25000"/>
              </a:spcBef>
            </a:pPr>
            <a:r>
              <a:rPr lang="en-US" altLang="en-US" dirty="0"/>
              <a:t>The table is created with the specified column names, and the rows retrieved by the </a:t>
            </a:r>
            <a:r>
              <a:rPr lang="en-US" altLang="en-US" dirty="0">
                <a:latin typeface="Courier New" pitchFamily="49" charset="0"/>
              </a:rPr>
              <a:t>SELECT</a:t>
            </a:r>
            <a:r>
              <a:rPr lang="en-US" altLang="en-US" dirty="0"/>
              <a:t> statement are inserted into the table.</a:t>
            </a:r>
          </a:p>
          <a:p>
            <a:pPr lvl="2" eaLnBrk="1" hangingPunct="1">
              <a:lnSpc>
                <a:spcPct val="95000"/>
              </a:lnSpc>
            </a:pPr>
            <a:r>
              <a:rPr lang="en-US" altLang="en-US" dirty="0"/>
              <a:t>The column definition can contain only the column name and default value.</a:t>
            </a:r>
          </a:p>
          <a:p>
            <a:pPr lvl="2" eaLnBrk="1" hangingPunct="1">
              <a:lnSpc>
                <a:spcPct val="95000"/>
              </a:lnSpc>
            </a:pPr>
            <a:r>
              <a:rPr lang="en-US" altLang="en-US" dirty="0"/>
              <a:t>If column specifications are given, the number of columns must equal the number of columns in the subquery </a:t>
            </a:r>
            <a:r>
              <a:rPr lang="en-US" altLang="en-US" dirty="0">
                <a:latin typeface="Courier New" pitchFamily="49" charset="0"/>
              </a:rPr>
              <a:t>SELECT</a:t>
            </a:r>
            <a:r>
              <a:rPr lang="en-US" altLang="en-US" dirty="0"/>
              <a:t> list.</a:t>
            </a:r>
          </a:p>
          <a:p>
            <a:pPr lvl="2" eaLnBrk="1" hangingPunct="1">
              <a:lnSpc>
                <a:spcPct val="95000"/>
              </a:lnSpc>
            </a:pPr>
            <a:r>
              <a:rPr lang="en-US" altLang="en-US" dirty="0"/>
              <a:t>If no column specifications are given, the column names of the table are the same as the column names in the subquery.</a:t>
            </a:r>
          </a:p>
          <a:p>
            <a:pPr lvl="2" eaLnBrk="1" hangingPunct="1">
              <a:lnSpc>
                <a:spcPct val="95000"/>
              </a:lnSpc>
            </a:pPr>
            <a:r>
              <a:rPr lang="en-US" altLang="en-US" dirty="0"/>
              <a:t>The column data type definitions and the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constraint are passed to the new table. Note that only the explicit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constraint will be inherited. The </a:t>
            </a:r>
            <a:r>
              <a:rPr lang="en-US" altLang="en-US" dirty="0">
                <a:latin typeface="Courier New" pitchFamily="49" charset="0"/>
              </a:rPr>
              <a:t>PRIMARY</a:t>
            </a:r>
            <a:r>
              <a:rPr lang="en-US" altLang="en-US" dirty="0"/>
              <a:t> </a:t>
            </a:r>
            <a:r>
              <a:rPr lang="en-US" altLang="en-US" dirty="0">
                <a:latin typeface="Courier New" pitchFamily="49" charset="0"/>
              </a:rPr>
              <a:t>KEY</a:t>
            </a:r>
            <a:r>
              <a:rPr lang="en-US" altLang="en-US" dirty="0"/>
              <a:t> column will not pass the </a:t>
            </a:r>
            <a:r>
              <a:rPr lang="en-US" altLang="en-US" dirty="0">
                <a:latin typeface="Courier New" pitchFamily="49" charset="0"/>
              </a:rPr>
              <a:t>NOT</a:t>
            </a:r>
            <a:r>
              <a:rPr lang="en-US" altLang="en-US" dirty="0"/>
              <a:t> </a:t>
            </a:r>
            <a:r>
              <a:rPr lang="en-US" altLang="en-US" dirty="0">
                <a:latin typeface="Courier New" pitchFamily="49" charset="0"/>
              </a:rPr>
              <a:t>NULL</a:t>
            </a:r>
            <a:r>
              <a:rPr lang="en-US" altLang="en-US" dirty="0"/>
              <a:t> feature to the new column. Any other constraint rules are not passed to the new table. However, you can add constraints in the column definition.</a:t>
            </a:r>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33</a:t>
            </a:fld>
            <a:endParaRPr lang="en-US" dirty="0"/>
          </a:p>
        </p:txBody>
      </p:sp>
    </p:spTree>
    <p:extLst>
      <p:ext uri="{BB962C8B-B14F-4D97-AF65-F5344CB8AC3E}">
        <p14:creationId xmlns:p14="http://schemas.microsoft.com/office/powerpoint/2010/main" val="19624201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6" name="Group 6"/>
          <p:cNvGrpSpPr>
            <a:grpSpLocks/>
          </p:cNvGrpSpPr>
          <p:nvPr/>
        </p:nvGrpSpPr>
        <p:grpSpPr bwMode="auto">
          <a:xfrm>
            <a:off x="751826" y="6432937"/>
            <a:ext cx="5845184" cy="2289676"/>
            <a:chOff x="676275" y="6621463"/>
            <a:chExt cx="5497513" cy="2209800"/>
          </a:xfrm>
        </p:grpSpPr>
        <p:pic>
          <p:nvPicPr>
            <p:cNvPr id="69638" name="Picture 7"/>
            <p:cNvPicPr>
              <a:picLocks noChangeAspect="1" noChangeArrowheads="1"/>
            </p:cNvPicPr>
            <p:nvPr/>
          </p:nvPicPr>
          <p:blipFill>
            <a:blip r:embed="rId3"/>
            <a:srcRect/>
            <a:stretch>
              <a:fillRect/>
            </a:stretch>
          </p:blipFill>
          <p:spPr bwMode="auto">
            <a:xfrm>
              <a:off x="676275" y="6621463"/>
              <a:ext cx="5497513" cy="2209800"/>
            </a:xfrm>
            <a:prstGeom prst="rect">
              <a:avLst/>
            </a:prstGeom>
            <a:noFill/>
            <a:ln w="28575">
              <a:noFill/>
              <a:miter lim="800000"/>
              <a:headEnd type="none" w="sm" len="sm"/>
              <a:tailEnd type="none" w="sm" len="sm"/>
            </a:ln>
          </p:spPr>
        </p:pic>
        <p:sp>
          <p:nvSpPr>
            <p:cNvPr id="69639" name="Rectangle 5"/>
            <p:cNvSpPr>
              <a:spLocks noChangeArrowheads="1"/>
            </p:cNvSpPr>
            <p:nvPr/>
          </p:nvSpPr>
          <p:spPr bwMode="auto">
            <a:xfrm>
              <a:off x="690563" y="8069263"/>
              <a:ext cx="5319712" cy="457200"/>
            </a:xfrm>
            <a:prstGeom prst="rect">
              <a:avLst/>
            </a:prstGeom>
            <a:noFill/>
            <a:ln w="28575">
              <a:solidFill>
                <a:schemeClr val="accent2"/>
              </a:solidFill>
              <a:miter lim="800000"/>
              <a:headEnd type="none" w="sm" len="sm"/>
              <a:tailEnd type="none" w="sm" len="sm"/>
            </a:ln>
          </p:spPr>
          <p:txBody>
            <a:bodyPr wrap="none" lIns="87956" tIns="43978" rIns="87956" bIns="43978" anchor="ctr"/>
            <a:lstStyle/>
            <a:p>
              <a:pPr defTabSz="963553"/>
              <a:endParaRPr lang="en-IN" altLang="en-US" sz="1900" dirty="0">
                <a:latin typeface="Oracle Sans" panose="020B0503020204020204" pitchFamily="34" charset="0"/>
                <a:cs typeface="Oracle Sans" panose="020B0503020204020204" pitchFamily="34" charset="0"/>
              </a:endParaRPr>
            </a:p>
          </p:txBody>
        </p:sp>
      </p:grpSp>
      <p:sp>
        <p:nvSpPr>
          <p:cNvPr id="3" name="Slide Image Placeholder 2"/>
          <p:cNvSpPr>
            <a:spLocks noGrp="1" noRot="1" noChangeAspect="1"/>
          </p:cNvSpPr>
          <p:nvPr>
            <p:ph type="sldImg"/>
          </p:nvPr>
        </p:nvSpPr>
        <p:spPr>
          <a:xfrm>
            <a:off x="457200" y="457200"/>
            <a:ext cx="6858000" cy="3859213"/>
          </a:xfrm>
        </p:spPr>
      </p:sp>
      <p:sp>
        <p:nvSpPr>
          <p:cNvPr id="4" name="Notes Placeholder 3"/>
          <p:cNvSpPr>
            <a:spLocks noGrp="1"/>
          </p:cNvSpPr>
          <p:nvPr>
            <p:ph type="body" idx="1"/>
          </p:nvPr>
        </p:nvSpPr>
        <p:spPr/>
        <p:txBody>
          <a:bodyPr/>
          <a:lstStyle/>
          <a:p>
            <a:pPr lvl="1" eaLnBrk="1" hangingPunct="1"/>
            <a:r>
              <a:rPr lang="en-US" altLang="en-US" dirty="0"/>
              <a:t>The example in the slide creates a table named </a:t>
            </a:r>
            <a:r>
              <a:rPr lang="en-US" altLang="en-US" dirty="0">
                <a:latin typeface="Courier New" pitchFamily="49" charset="0"/>
              </a:rPr>
              <a:t>DEPT80</a:t>
            </a:r>
            <a:r>
              <a:rPr lang="en-US" altLang="en-US" dirty="0"/>
              <a:t>, which contains details of all the employees working in department 80. Notice that the data for the </a:t>
            </a:r>
            <a:r>
              <a:rPr lang="en-US" altLang="en-US" dirty="0">
                <a:latin typeface="Courier New" pitchFamily="49" charset="0"/>
              </a:rPr>
              <a:t>DEPT80</a:t>
            </a:r>
            <a:r>
              <a:rPr lang="en-US" altLang="en-US" dirty="0"/>
              <a:t> table comes from the </a:t>
            </a:r>
            <a:r>
              <a:rPr lang="en-US" altLang="en-US" dirty="0">
                <a:latin typeface="Courier New" pitchFamily="49" charset="0"/>
              </a:rPr>
              <a:t>EMPLOYEES</a:t>
            </a:r>
            <a:r>
              <a:rPr lang="en-US" altLang="en-US" dirty="0"/>
              <a:t> table.</a:t>
            </a:r>
          </a:p>
          <a:p>
            <a:pPr lvl="1" eaLnBrk="1" hangingPunct="1"/>
            <a:r>
              <a:rPr lang="en-US" altLang="en-US" dirty="0"/>
              <a:t>You can verify the existence of a database table and check the column definitions by using the </a:t>
            </a:r>
            <a:r>
              <a:rPr lang="en-US" altLang="en-US" dirty="0">
                <a:latin typeface="Courier New" pitchFamily="49" charset="0"/>
              </a:rPr>
              <a:t>DESCRIBE</a:t>
            </a:r>
            <a:r>
              <a:rPr lang="en-US" altLang="en-US" dirty="0"/>
              <a:t> command.</a:t>
            </a:r>
          </a:p>
          <a:p>
            <a:pPr lvl="1" eaLnBrk="1" hangingPunct="1"/>
            <a:r>
              <a:rPr lang="en-US" altLang="en-US" dirty="0"/>
              <a:t>However, be sure to provide a column alias when selecting an expression. The expression </a:t>
            </a:r>
            <a:r>
              <a:rPr lang="en-US" altLang="en-US" dirty="0">
                <a:latin typeface="Courier New" pitchFamily="49" charset="0"/>
              </a:rPr>
              <a:t>SALARY*12</a:t>
            </a:r>
            <a:r>
              <a:rPr lang="en-US" altLang="en-US" dirty="0"/>
              <a:t> is given the alias </a:t>
            </a:r>
            <a:r>
              <a:rPr lang="en-US" altLang="en-US" dirty="0">
                <a:latin typeface="Courier New" pitchFamily="49" charset="0"/>
              </a:rPr>
              <a:t>ANNSAL</a:t>
            </a:r>
            <a:r>
              <a:rPr lang="en-US" altLang="en-US" dirty="0"/>
              <a:t>. Without the alias, the following error is generated:</a:t>
            </a:r>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34</a:t>
            </a:fld>
            <a:endParaRPr lang="en-US" dirty="0"/>
          </a:p>
        </p:txBody>
      </p:sp>
    </p:spTree>
    <p:extLst>
      <p:ext uri="{BB962C8B-B14F-4D97-AF65-F5344CB8AC3E}">
        <p14:creationId xmlns:p14="http://schemas.microsoft.com/office/powerpoint/2010/main" val="34347910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Grp="1" noRot="1" noChangeAspect="1" noChangeArrowheads="1" noTextEdit="1"/>
          </p:cNvSpPr>
          <p:nvPr>
            <p:ph type="sldImg"/>
          </p:nvPr>
        </p:nvSpPr>
        <p:spPr>
          <a:xfrm>
            <a:off x="457200" y="457200"/>
            <a:ext cx="6858000" cy="3859213"/>
          </a:xfrm>
          <a:ln/>
        </p:spPr>
      </p:sp>
      <p:sp>
        <p:nvSpPr>
          <p:cNvPr id="71683" name="Rectangle 7"/>
          <p:cNvSpPr>
            <a:spLocks noGrp="1" noChangeArrowheads="1"/>
          </p:cNvSpPr>
          <p:nvPr>
            <p:ph type="body" idx="1"/>
          </p:nvPr>
        </p:nvSpPr>
        <p:spPr>
          <a:noFill/>
          <a:ln/>
        </p:spPr>
        <p:txBody>
          <a:bodyPr lIns="14149" tIns="14149" rIns="14149" bIns="14149"/>
          <a:lstStyle/>
          <a:p>
            <a:pPr eaLnBrk="1" hangingPunct="1"/>
            <a:endParaRPr lang="en-US" altLang="en-US" dirty="0"/>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35</a:t>
            </a:fld>
            <a:endParaRPr lang="en-US" dirty="0"/>
          </a:p>
        </p:txBody>
      </p:sp>
    </p:spTree>
    <p:extLst>
      <p:ext uri="{BB962C8B-B14F-4D97-AF65-F5344CB8AC3E}">
        <p14:creationId xmlns:p14="http://schemas.microsoft.com/office/powerpoint/2010/main" val="39607659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6"/>
          <p:cNvSpPr>
            <a:spLocks noGrp="1" noRot="1" noChangeAspect="1" noChangeArrowheads="1" noTextEdit="1"/>
          </p:cNvSpPr>
          <p:nvPr>
            <p:ph type="sldImg"/>
          </p:nvPr>
        </p:nvSpPr>
        <p:spPr>
          <a:xfrm>
            <a:off x="457200" y="457200"/>
            <a:ext cx="6858000" cy="3859213"/>
          </a:xfrm>
          <a:ln/>
        </p:spPr>
      </p:sp>
      <p:sp>
        <p:nvSpPr>
          <p:cNvPr id="73731" name="Rectangle 7"/>
          <p:cNvSpPr>
            <a:spLocks noGrp="1" noChangeArrowheads="1"/>
          </p:cNvSpPr>
          <p:nvPr>
            <p:ph type="body" idx="1"/>
          </p:nvPr>
        </p:nvSpPr>
        <p:spPr>
          <a:noFill/>
          <a:ln/>
        </p:spPr>
        <p:txBody>
          <a:bodyPr lIns="14149" tIns="14149" rIns="14149" bIns="14149"/>
          <a:lstStyle/>
          <a:p>
            <a:pPr lvl="1" eaLnBrk="1" hangingPunct="1"/>
            <a:r>
              <a:rPr lang="en-US" altLang="en-US" dirty="0"/>
              <a:t>After you create a table, you may need to change the table structure for any of the following reasons: </a:t>
            </a:r>
          </a:p>
          <a:p>
            <a:pPr lvl="2" eaLnBrk="1" hangingPunct="1"/>
            <a:r>
              <a:rPr lang="en-US" altLang="en-US" dirty="0"/>
              <a:t>You omitted a column.</a:t>
            </a:r>
          </a:p>
          <a:p>
            <a:pPr lvl="2" eaLnBrk="1" hangingPunct="1"/>
            <a:r>
              <a:rPr lang="en-US" altLang="en-US" dirty="0"/>
              <a:t>Your column definition or its name needs to be changed.</a:t>
            </a:r>
          </a:p>
          <a:p>
            <a:pPr lvl="2" eaLnBrk="1" hangingPunct="1"/>
            <a:r>
              <a:rPr lang="en-US" altLang="en-US" dirty="0"/>
              <a:t>You need to remove columns. </a:t>
            </a:r>
          </a:p>
          <a:p>
            <a:pPr lvl="2" eaLnBrk="1" hangingPunct="1"/>
            <a:r>
              <a:rPr lang="en-US" altLang="en-US" dirty="0"/>
              <a:t>You want to put the table into read-only mode</a:t>
            </a:r>
          </a:p>
          <a:p>
            <a:pPr lvl="1" eaLnBrk="1" hangingPunct="1"/>
            <a:r>
              <a:rPr lang="en-US" altLang="en-US" dirty="0"/>
              <a:t>You can do this by </a:t>
            </a:r>
            <a:r>
              <a:rPr lang="en-US" altLang="en-US" dirty="0">
                <a:solidFill>
                  <a:schemeClr val="tx1"/>
                </a:solidFill>
              </a:rPr>
              <a:t>using the </a:t>
            </a:r>
            <a:r>
              <a:rPr lang="en-US" altLang="en-US" dirty="0">
                <a:solidFill>
                  <a:schemeClr val="tx1"/>
                </a:solidFill>
                <a:latin typeface="Courier New" pitchFamily="49" charset="0"/>
              </a:rPr>
              <a:t>ALTER</a:t>
            </a:r>
            <a:r>
              <a:rPr lang="en-US" altLang="en-US" dirty="0">
                <a:solidFill>
                  <a:schemeClr val="tx1"/>
                </a:solidFill>
              </a:rPr>
              <a:t> </a:t>
            </a:r>
            <a:r>
              <a:rPr lang="en-US" altLang="en-US" dirty="0">
                <a:solidFill>
                  <a:schemeClr val="tx1"/>
                </a:solidFill>
                <a:latin typeface="Courier New" pitchFamily="49" charset="0"/>
              </a:rPr>
              <a:t>TABLE</a:t>
            </a:r>
            <a:r>
              <a:rPr lang="en-US" altLang="en-US" dirty="0">
                <a:solidFill>
                  <a:schemeClr val="tx1"/>
                </a:solidFill>
              </a:rPr>
              <a:t> statement.</a:t>
            </a:r>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36</a:t>
            </a:fld>
            <a:endParaRPr lang="en-US" dirty="0"/>
          </a:p>
        </p:txBody>
      </p:sp>
    </p:spTree>
    <p:extLst>
      <p:ext uri="{BB962C8B-B14F-4D97-AF65-F5344CB8AC3E}">
        <p14:creationId xmlns:p14="http://schemas.microsoft.com/office/powerpoint/2010/main" val="11867387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457200" y="457200"/>
            <a:ext cx="6858000" cy="3859213"/>
          </a:xfrm>
          <a:ln/>
        </p:spPr>
      </p:sp>
      <p:sp>
        <p:nvSpPr>
          <p:cNvPr id="75779" name="Notes Placeholder 2"/>
          <p:cNvSpPr>
            <a:spLocks noGrp="1"/>
          </p:cNvSpPr>
          <p:nvPr>
            <p:ph type="body" idx="1"/>
          </p:nvPr>
        </p:nvSpPr>
        <p:spPr>
          <a:noFill/>
          <a:ln/>
        </p:spPr>
        <p:txBody>
          <a:bodyPr/>
          <a:lstStyle/>
          <a:p>
            <a:pPr lvl="1"/>
            <a:r>
              <a:rPr lang="en-US" altLang="en-US" dirty="0">
                <a:solidFill>
                  <a:schemeClr val="tx1"/>
                </a:solidFill>
              </a:rPr>
              <a:t>You can add columns to a table, modify columns, and drop columns from a table by using the </a:t>
            </a:r>
            <a:r>
              <a:rPr lang="en-US" altLang="en-US" dirty="0">
                <a:solidFill>
                  <a:schemeClr val="tx1"/>
                </a:solidFill>
                <a:latin typeface="Courier New" pitchFamily="49" charset="0"/>
              </a:rPr>
              <a:t>ALTER</a:t>
            </a:r>
            <a:r>
              <a:rPr lang="en-US" altLang="en-US" dirty="0">
                <a:solidFill>
                  <a:schemeClr val="tx1"/>
                </a:solidFill>
              </a:rPr>
              <a:t> </a:t>
            </a:r>
            <a:r>
              <a:rPr lang="en-US" altLang="en-US" dirty="0">
                <a:solidFill>
                  <a:schemeClr val="tx1"/>
                </a:solidFill>
                <a:latin typeface="Courier New" pitchFamily="49" charset="0"/>
              </a:rPr>
              <a:t>TABLE</a:t>
            </a:r>
            <a:r>
              <a:rPr lang="en-US" altLang="en-US" dirty="0">
                <a:solidFill>
                  <a:schemeClr val="tx1"/>
                </a:solidFill>
              </a:rPr>
              <a:t> statement. </a:t>
            </a:r>
          </a:p>
          <a:p>
            <a:pPr lvl="1"/>
            <a:r>
              <a:rPr lang="en-US" altLang="en-US" dirty="0">
                <a:solidFill>
                  <a:schemeClr val="tx1"/>
                </a:solidFill>
              </a:rPr>
              <a:t>In the syntax:</a:t>
            </a:r>
          </a:p>
          <a:p>
            <a:pPr marL="438295" lvl="2" indent="-187841">
              <a:buNone/>
            </a:pPr>
            <a:r>
              <a:rPr lang="en-US" altLang="en-US" i="1" dirty="0">
                <a:solidFill>
                  <a:schemeClr val="tx1"/>
                </a:solidFill>
                <a:latin typeface="Courier New" pitchFamily="49" charset="0"/>
              </a:rPr>
              <a:t>table</a:t>
            </a:r>
            <a:r>
              <a:rPr lang="en-US" altLang="en-US" dirty="0">
                <a:solidFill>
                  <a:schemeClr val="tx1"/>
                </a:solidFill>
              </a:rPr>
              <a:t>			Is the name of the table</a:t>
            </a:r>
          </a:p>
          <a:p>
            <a:pPr marL="438295" lvl="2" indent="-187841">
              <a:buNone/>
            </a:pPr>
            <a:r>
              <a:rPr lang="en-US" altLang="en-US" dirty="0">
                <a:solidFill>
                  <a:schemeClr val="tx1"/>
                </a:solidFill>
                <a:latin typeface="Courier New" pitchFamily="49" charset="0"/>
              </a:rPr>
              <a:t>ADD|MODIFY|DROP</a:t>
            </a:r>
            <a:r>
              <a:rPr lang="en-US" altLang="en-US" dirty="0">
                <a:solidFill>
                  <a:schemeClr val="tx1"/>
                </a:solidFill>
              </a:rPr>
              <a:t>		Is the type of modification</a:t>
            </a:r>
          </a:p>
          <a:p>
            <a:pPr marL="438295" lvl="2" indent="-187841">
              <a:buNone/>
            </a:pPr>
            <a:r>
              <a:rPr lang="en-US" altLang="en-US" i="1" dirty="0">
                <a:solidFill>
                  <a:schemeClr val="tx1"/>
                </a:solidFill>
                <a:latin typeface="Courier New" pitchFamily="49" charset="0"/>
              </a:rPr>
              <a:t>column</a:t>
            </a:r>
            <a:r>
              <a:rPr lang="en-US" altLang="en-US" dirty="0">
                <a:solidFill>
                  <a:schemeClr val="tx1"/>
                </a:solidFill>
              </a:rPr>
              <a:t>			Is the name of the column</a:t>
            </a:r>
          </a:p>
          <a:p>
            <a:pPr marL="438295" lvl="2" indent="-187841">
              <a:buNone/>
            </a:pPr>
            <a:r>
              <a:rPr lang="en-US" altLang="en-US" i="1" dirty="0">
                <a:solidFill>
                  <a:schemeClr val="tx1"/>
                </a:solidFill>
                <a:latin typeface="Courier New" pitchFamily="49" charset="0"/>
              </a:rPr>
              <a:t>datatype</a:t>
            </a:r>
            <a:r>
              <a:rPr lang="en-US" altLang="en-US" dirty="0">
                <a:solidFill>
                  <a:schemeClr val="tx1"/>
                </a:solidFill>
              </a:rPr>
              <a:t>			Is the data type and length of the column</a:t>
            </a:r>
          </a:p>
          <a:p>
            <a:pPr marL="438295" lvl="2" indent="-187841">
              <a:buNone/>
            </a:pPr>
            <a:r>
              <a:rPr lang="en-US" altLang="en-US" dirty="0">
                <a:solidFill>
                  <a:schemeClr val="tx1"/>
                </a:solidFill>
                <a:latin typeface="Courier New" pitchFamily="49" charset="0"/>
              </a:rPr>
              <a:t>DEFAULT </a:t>
            </a:r>
            <a:r>
              <a:rPr lang="en-US" altLang="en-US" i="1" dirty="0">
                <a:solidFill>
                  <a:schemeClr val="tx1"/>
                </a:solidFill>
                <a:latin typeface="Courier New" pitchFamily="49" charset="0"/>
              </a:rPr>
              <a:t>expr</a:t>
            </a:r>
            <a:r>
              <a:rPr lang="en-US" altLang="en-US" i="1" dirty="0">
                <a:solidFill>
                  <a:schemeClr val="tx1"/>
                </a:solidFill>
              </a:rPr>
              <a:t>		</a:t>
            </a:r>
            <a:r>
              <a:rPr lang="en-US" altLang="en-US" dirty="0">
                <a:solidFill>
                  <a:schemeClr val="tx1"/>
                </a:solidFill>
              </a:rPr>
              <a:t>Specifies the default value for a column</a:t>
            </a:r>
          </a:p>
          <a:p>
            <a:endParaRPr lang="en-US" altLang="en-US" dirty="0"/>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37</a:t>
            </a:fld>
            <a:endParaRPr lang="en-US" dirty="0"/>
          </a:p>
        </p:txBody>
      </p:sp>
    </p:spTree>
    <p:extLst>
      <p:ext uri="{BB962C8B-B14F-4D97-AF65-F5344CB8AC3E}">
        <p14:creationId xmlns:p14="http://schemas.microsoft.com/office/powerpoint/2010/main" val="6182585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Notes Placeholder 6"/>
          <p:cNvSpPr>
            <a:spLocks noGrp="1"/>
          </p:cNvSpPr>
          <p:nvPr>
            <p:ph type="body" idx="1"/>
          </p:nvPr>
        </p:nvSpPr>
        <p:spPr/>
        <p:txBody>
          <a:bodyPr/>
          <a:lstStyle/>
          <a:p>
            <a:r>
              <a:rPr lang="en-US" altLang="en-US" dirty="0"/>
              <a:t>Guidelines for Adding a Column</a:t>
            </a:r>
          </a:p>
          <a:p>
            <a:pPr lvl="2"/>
            <a:r>
              <a:rPr lang="en-US" altLang="en-US" dirty="0">
                <a:solidFill>
                  <a:schemeClr val="tx1"/>
                </a:solidFill>
              </a:rPr>
              <a:t>You can add or modify columns.</a:t>
            </a:r>
          </a:p>
          <a:p>
            <a:pPr lvl="2"/>
            <a:r>
              <a:rPr lang="en-US" altLang="en-US" dirty="0">
                <a:solidFill>
                  <a:schemeClr val="tx1"/>
                </a:solidFill>
              </a:rPr>
              <a:t>You cannot specify where the column is to appear. The new column becomes the last column.</a:t>
            </a:r>
          </a:p>
          <a:p>
            <a:pPr lvl="1"/>
            <a:r>
              <a:rPr lang="en-US" altLang="en-US" dirty="0">
                <a:solidFill>
                  <a:schemeClr val="tx1"/>
                </a:solidFill>
              </a:rPr>
              <a:t>The example in the slide adds a column named </a:t>
            </a:r>
            <a:r>
              <a:rPr lang="en-US" altLang="en-US" dirty="0">
                <a:solidFill>
                  <a:schemeClr val="tx1"/>
                </a:solidFill>
                <a:latin typeface="Courier New" pitchFamily="49" charset="0"/>
              </a:rPr>
              <a:t>JOB_ID</a:t>
            </a:r>
            <a:r>
              <a:rPr lang="en-US" altLang="en-US" dirty="0">
                <a:solidFill>
                  <a:schemeClr val="tx1"/>
                </a:solidFill>
              </a:rPr>
              <a:t> to the </a:t>
            </a:r>
            <a:r>
              <a:rPr lang="en-US" altLang="en-US" dirty="0">
                <a:solidFill>
                  <a:schemeClr val="tx1"/>
                </a:solidFill>
                <a:latin typeface="Courier New" pitchFamily="49" charset="0"/>
              </a:rPr>
              <a:t>DEPT80</a:t>
            </a:r>
            <a:r>
              <a:rPr lang="en-US" altLang="en-US" dirty="0">
                <a:solidFill>
                  <a:schemeClr val="tx1"/>
                </a:solidFill>
              </a:rPr>
              <a:t> table. The </a:t>
            </a:r>
            <a:r>
              <a:rPr lang="en-US" altLang="en-US" dirty="0">
                <a:solidFill>
                  <a:schemeClr val="tx1"/>
                </a:solidFill>
                <a:latin typeface="Courier New" pitchFamily="49" charset="0"/>
              </a:rPr>
              <a:t>JOB_ID</a:t>
            </a:r>
            <a:r>
              <a:rPr lang="en-US" altLang="en-US" dirty="0">
                <a:solidFill>
                  <a:schemeClr val="tx1"/>
                </a:solidFill>
              </a:rPr>
              <a:t> column becomes the last column in the table. </a:t>
            </a:r>
            <a:endParaRPr lang="en-US" altLang="en-US" b="1" dirty="0">
              <a:solidFill>
                <a:schemeClr val="tx1"/>
              </a:solidFill>
            </a:endParaRPr>
          </a:p>
          <a:p>
            <a:pPr lvl="1"/>
            <a:r>
              <a:rPr lang="en-US" altLang="en-US" b="1" dirty="0">
                <a:solidFill>
                  <a:schemeClr val="tx1"/>
                </a:solidFill>
              </a:rPr>
              <a:t>Note:</a:t>
            </a:r>
            <a:r>
              <a:rPr lang="en-US" altLang="en-US" dirty="0">
                <a:solidFill>
                  <a:schemeClr val="tx1"/>
                </a:solidFill>
              </a:rPr>
              <a:t> If a table already contains rows when a column is added, the new column is initially null or takes the default value for all the rows. You can add a mandatory</a:t>
            </a:r>
            <a:r>
              <a:rPr lang="en-US" altLang="en-US" dirty="0">
                <a:solidFill>
                  <a:schemeClr val="tx1"/>
                </a:solidFill>
                <a:latin typeface="Times" pitchFamily="18" charset="0"/>
              </a:rPr>
              <a:t> </a:t>
            </a:r>
            <a:r>
              <a:rPr lang="en-US" altLang="en-US" dirty="0">
                <a:solidFill>
                  <a:schemeClr val="tx1"/>
                </a:solidFill>
                <a:latin typeface="Courier New" pitchFamily="49" charset="0"/>
              </a:rPr>
              <a:t>NOT</a:t>
            </a:r>
            <a:r>
              <a:rPr lang="en-US" altLang="en-US" dirty="0"/>
              <a:t> </a:t>
            </a:r>
            <a:r>
              <a:rPr lang="en-US" altLang="en-US" dirty="0">
                <a:solidFill>
                  <a:schemeClr val="tx1"/>
                </a:solidFill>
                <a:latin typeface="Courier New" pitchFamily="49" charset="0"/>
              </a:rPr>
              <a:t>NULL</a:t>
            </a:r>
            <a:r>
              <a:rPr lang="en-US" altLang="en-US" dirty="0">
                <a:solidFill>
                  <a:schemeClr val="tx1"/>
                </a:solidFill>
              </a:rPr>
              <a:t> column to a table that already contains data in the other columns only if you specify a default value. You can add a </a:t>
            </a:r>
            <a:r>
              <a:rPr lang="en-US" altLang="en-US" dirty="0">
                <a:solidFill>
                  <a:schemeClr val="tx1"/>
                </a:solidFill>
                <a:latin typeface="Courier New" pitchFamily="49" charset="0"/>
              </a:rPr>
              <a:t>NOT</a:t>
            </a:r>
            <a:r>
              <a:rPr lang="en-US" altLang="en-US" dirty="0"/>
              <a:t> </a:t>
            </a:r>
            <a:r>
              <a:rPr lang="en-US" altLang="en-US" dirty="0">
                <a:solidFill>
                  <a:schemeClr val="tx1"/>
                </a:solidFill>
                <a:latin typeface="Courier New" pitchFamily="49" charset="0"/>
              </a:rPr>
              <a:t>NULL</a:t>
            </a:r>
            <a:r>
              <a:rPr lang="en-US" altLang="en-US" dirty="0">
                <a:solidFill>
                  <a:schemeClr val="tx1"/>
                </a:solidFill>
              </a:rPr>
              <a:t> column to an empty table without the default value.</a:t>
            </a:r>
            <a:endParaRPr lang="en-US" altLang="en-US" dirty="0"/>
          </a:p>
        </p:txBody>
      </p:sp>
      <p:sp>
        <p:nvSpPr>
          <p:cNvPr id="4" name="Slide Image Placeholder 3"/>
          <p:cNvSpPr>
            <a:spLocks noGrp="1" noRot="1" noChangeAspect="1"/>
          </p:cNvSpPr>
          <p:nvPr>
            <p:ph type="sldImg"/>
          </p:nvPr>
        </p:nvSpPr>
        <p:spPr>
          <a:xfrm>
            <a:off x="457200" y="457200"/>
            <a:ext cx="6858000" cy="3859213"/>
          </a:xfrm>
        </p:spPr>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38</a:t>
            </a:fld>
            <a:endParaRPr lang="en-US" dirty="0"/>
          </a:p>
        </p:txBody>
      </p:sp>
    </p:spTree>
    <p:extLst>
      <p:ext uri="{BB962C8B-B14F-4D97-AF65-F5344CB8AC3E}">
        <p14:creationId xmlns:p14="http://schemas.microsoft.com/office/powerpoint/2010/main" val="16357321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5"/>
          <p:cNvSpPr>
            <a:spLocks noGrp="1" noRot="1" noChangeAspect="1" noTextEdit="1"/>
          </p:cNvSpPr>
          <p:nvPr>
            <p:ph type="sldImg"/>
          </p:nvPr>
        </p:nvSpPr>
        <p:spPr>
          <a:xfrm>
            <a:off x="457200" y="457200"/>
            <a:ext cx="6858000" cy="3859213"/>
          </a:xfrm>
          <a:ln/>
        </p:spPr>
      </p:sp>
      <p:sp>
        <p:nvSpPr>
          <p:cNvPr id="79875" name="Notes Placeholder 6"/>
          <p:cNvSpPr>
            <a:spLocks noGrp="1"/>
          </p:cNvSpPr>
          <p:nvPr>
            <p:ph type="body" idx="1"/>
          </p:nvPr>
        </p:nvSpPr>
        <p:spPr>
          <a:noFill/>
          <a:ln/>
        </p:spPr>
        <p:txBody>
          <a:bodyPr/>
          <a:lstStyle/>
          <a:p>
            <a:pPr lvl="1"/>
            <a:r>
              <a:rPr lang="en-US" altLang="en-US" dirty="0">
                <a:solidFill>
                  <a:schemeClr val="tx1"/>
                </a:solidFill>
              </a:rPr>
              <a:t>You can modify a column definition by using the </a:t>
            </a:r>
            <a:r>
              <a:rPr lang="en-US" altLang="en-US" dirty="0">
                <a:solidFill>
                  <a:schemeClr val="tx1"/>
                </a:solidFill>
                <a:latin typeface="Courier New" pitchFamily="49" charset="0"/>
              </a:rPr>
              <a:t>ALTER</a:t>
            </a:r>
            <a:r>
              <a:rPr lang="en-US" altLang="en-US" dirty="0"/>
              <a:t> </a:t>
            </a:r>
            <a:r>
              <a:rPr lang="en-US" altLang="en-US" dirty="0">
                <a:solidFill>
                  <a:schemeClr val="tx1"/>
                </a:solidFill>
                <a:latin typeface="Courier New" pitchFamily="49" charset="0"/>
              </a:rPr>
              <a:t>TABLE</a:t>
            </a:r>
            <a:r>
              <a:rPr lang="en-US" altLang="en-US" dirty="0">
                <a:solidFill>
                  <a:schemeClr val="tx1"/>
                </a:solidFill>
              </a:rPr>
              <a:t> statement with the </a:t>
            </a:r>
            <a:r>
              <a:rPr lang="en-US" altLang="en-US" dirty="0">
                <a:solidFill>
                  <a:schemeClr val="tx1"/>
                </a:solidFill>
                <a:latin typeface="Courier New" pitchFamily="49" charset="0"/>
              </a:rPr>
              <a:t>MODIFY</a:t>
            </a:r>
            <a:r>
              <a:rPr lang="en-US" altLang="en-US" dirty="0">
                <a:solidFill>
                  <a:schemeClr val="tx1"/>
                </a:solidFill>
              </a:rPr>
              <a:t> clause. Column modification can include changes to a column’s data type, size, and default value.</a:t>
            </a:r>
          </a:p>
          <a:p>
            <a:pPr lvl="1"/>
            <a:r>
              <a:rPr lang="en-US" altLang="en-US" b="1" dirty="0"/>
              <a:t>Guidelines</a:t>
            </a:r>
          </a:p>
          <a:p>
            <a:pPr lvl="2"/>
            <a:r>
              <a:rPr lang="en-US" altLang="en-US" dirty="0">
                <a:solidFill>
                  <a:schemeClr val="tx1"/>
                </a:solidFill>
              </a:rPr>
              <a:t>You can increase the width or precision of a numeric column.</a:t>
            </a:r>
          </a:p>
          <a:p>
            <a:pPr lvl="2"/>
            <a:r>
              <a:rPr lang="en-US" altLang="en-US" dirty="0">
                <a:solidFill>
                  <a:schemeClr val="tx1"/>
                </a:solidFill>
              </a:rPr>
              <a:t>You can increase the width of character columns.</a:t>
            </a:r>
          </a:p>
          <a:p>
            <a:pPr lvl="2"/>
            <a:r>
              <a:rPr lang="en-US" altLang="en-US" dirty="0">
                <a:solidFill>
                  <a:schemeClr val="tx1"/>
                </a:solidFill>
              </a:rPr>
              <a:t>You can decrease the width of a column if:</a:t>
            </a:r>
          </a:p>
          <a:p>
            <a:pPr lvl="3"/>
            <a:r>
              <a:rPr lang="en-US" altLang="en-US" dirty="0">
                <a:solidFill>
                  <a:schemeClr val="tx1"/>
                </a:solidFill>
              </a:rPr>
              <a:t>The column contains only null values</a:t>
            </a:r>
          </a:p>
          <a:p>
            <a:pPr lvl="3"/>
            <a:r>
              <a:rPr lang="en-US" altLang="en-US" dirty="0">
                <a:solidFill>
                  <a:schemeClr val="tx1"/>
                </a:solidFill>
              </a:rPr>
              <a:t>The table has no rows</a:t>
            </a:r>
          </a:p>
          <a:p>
            <a:pPr lvl="3"/>
            <a:r>
              <a:rPr lang="en-US" altLang="en-US" dirty="0">
                <a:solidFill>
                  <a:schemeClr val="tx1"/>
                </a:solidFill>
              </a:rPr>
              <a:t>The decrease in column width is not less than the existing values in that column</a:t>
            </a:r>
          </a:p>
          <a:p>
            <a:pPr lvl="2"/>
            <a:r>
              <a:rPr lang="en-US" altLang="en-US" dirty="0">
                <a:solidFill>
                  <a:schemeClr val="tx1"/>
                </a:solidFill>
              </a:rPr>
              <a:t>You can change the data type if the column contains only null values. The exception to this is </a:t>
            </a:r>
            <a:r>
              <a:rPr lang="en-US" altLang="en-US" dirty="0">
                <a:solidFill>
                  <a:schemeClr val="tx1"/>
                </a:solidFill>
                <a:latin typeface="Courier New" pitchFamily="49" charset="0"/>
              </a:rPr>
              <a:t>CHAR</a:t>
            </a:r>
            <a:r>
              <a:rPr lang="en-US" altLang="en-US" dirty="0">
                <a:solidFill>
                  <a:schemeClr val="tx1"/>
                </a:solidFill>
              </a:rPr>
              <a:t>-to-</a:t>
            </a:r>
            <a:r>
              <a:rPr lang="en-US" altLang="en-US" dirty="0">
                <a:solidFill>
                  <a:schemeClr val="tx1"/>
                </a:solidFill>
                <a:latin typeface="Courier New" pitchFamily="49" charset="0"/>
              </a:rPr>
              <a:t>VARCHAR2</a:t>
            </a:r>
            <a:r>
              <a:rPr lang="en-US" altLang="en-US" dirty="0">
                <a:solidFill>
                  <a:schemeClr val="tx1"/>
                </a:solidFill>
              </a:rPr>
              <a:t> conversions, which can be done with data in the columns.</a:t>
            </a:r>
          </a:p>
          <a:p>
            <a:pPr lvl="2"/>
            <a:r>
              <a:rPr lang="en-US" altLang="en-US" dirty="0">
                <a:solidFill>
                  <a:schemeClr val="tx1"/>
                </a:solidFill>
              </a:rPr>
              <a:t>You can convert a </a:t>
            </a:r>
            <a:r>
              <a:rPr lang="en-US" altLang="en-US" dirty="0">
                <a:solidFill>
                  <a:schemeClr val="tx1"/>
                </a:solidFill>
                <a:latin typeface="Courier New" pitchFamily="49" charset="0"/>
              </a:rPr>
              <a:t>CHAR</a:t>
            </a:r>
            <a:r>
              <a:rPr lang="en-US" altLang="en-US" dirty="0">
                <a:solidFill>
                  <a:schemeClr val="tx1"/>
                </a:solidFill>
              </a:rPr>
              <a:t> column to the </a:t>
            </a:r>
            <a:r>
              <a:rPr lang="en-US" altLang="en-US" dirty="0">
                <a:solidFill>
                  <a:schemeClr val="tx1"/>
                </a:solidFill>
                <a:latin typeface="Courier New" pitchFamily="49" charset="0"/>
              </a:rPr>
              <a:t>VARCHAR2</a:t>
            </a:r>
            <a:r>
              <a:rPr lang="en-US" altLang="en-US" dirty="0">
                <a:solidFill>
                  <a:schemeClr val="tx1"/>
                </a:solidFill>
              </a:rPr>
              <a:t> data type or convert a </a:t>
            </a:r>
            <a:r>
              <a:rPr lang="en-US" altLang="en-US" dirty="0">
                <a:solidFill>
                  <a:schemeClr val="tx1"/>
                </a:solidFill>
                <a:latin typeface="Courier New" pitchFamily="49" charset="0"/>
              </a:rPr>
              <a:t>VARCHAR2</a:t>
            </a:r>
            <a:r>
              <a:rPr lang="en-US" altLang="en-US" dirty="0">
                <a:solidFill>
                  <a:schemeClr val="tx1"/>
                </a:solidFill>
              </a:rPr>
              <a:t> column to the </a:t>
            </a:r>
            <a:r>
              <a:rPr lang="en-US" altLang="en-US" dirty="0">
                <a:solidFill>
                  <a:schemeClr val="tx1"/>
                </a:solidFill>
                <a:latin typeface="Courier New" pitchFamily="49" charset="0"/>
              </a:rPr>
              <a:t>CHAR</a:t>
            </a:r>
            <a:r>
              <a:rPr lang="en-US" altLang="en-US" dirty="0">
                <a:solidFill>
                  <a:schemeClr val="tx1"/>
                </a:solidFill>
              </a:rPr>
              <a:t> data type only if the column contains null values or if you do not change the size.</a:t>
            </a:r>
          </a:p>
          <a:p>
            <a:pPr lvl="2"/>
            <a:r>
              <a:rPr lang="en-US" altLang="en-US" dirty="0">
                <a:solidFill>
                  <a:schemeClr val="tx1"/>
                </a:solidFill>
              </a:rPr>
              <a:t>A change to the default value of a column affects only subsequent insertions to the table.</a:t>
            </a:r>
            <a:endParaRPr lang="en-US" altLang="en-US" dirty="0"/>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39</a:t>
            </a:fld>
            <a:endParaRPr lang="en-US" dirty="0"/>
          </a:p>
        </p:txBody>
      </p:sp>
    </p:spTree>
    <p:extLst>
      <p:ext uri="{BB962C8B-B14F-4D97-AF65-F5344CB8AC3E}">
        <p14:creationId xmlns:p14="http://schemas.microsoft.com/office/powerpoint/2010/main" val="400405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57200"/>
            <a:ext cx="6858000" cy="3859213"/>
          </a:xfrm>
        </p:spPr>
      </p:sp>
      <p:sp>
        <p:nvSpPr>
          <p:cNvPr id="3" name="Notes Placeholder 2"/>
          <p:cNvSpPr>
            <a:spLocks noGrp="1"/>
          </p:cNvSpPr>
          <p:nvPr>
            <p:ph type="body" idx="1"/>
          </p:nvPr>
        </p:nvSpPr>
        <p:spPr/>
        <p:txBody>
          <a:bodyPr>
            <a:normAutofit/>
          </a:bodyPr>
          <a:lstStyle/>
          <a:p>
            <a:pPr lvl="1"/>
            <a:r>
              <a:rPr lang="en-US" b="0" dirty="0"/>
              <a:t>Consider a scenario where Bob, an HR manager is creating tables to store all the employee information in the database. While creating the </a:t>
            </a:r>
            <a:r>
              <a:rPr lang="en-US" b="0" dirty="0">
                <a:latin typeface="Courier New"/>
              </a:rPr>
              <a:t>JOBS </a:t>
            </a:r>
            <a:r>
              <a:rPr lang="en-US" b="0" dirty="0"/>
              <a:t>table to store all the job information, he forgets to create a column for the job title. So what should Bob do now? </a:t>
            </a:r>
          </a:p>
          <a:p>
            <a:pPr lvl="1"/>
            <a:r>
              <a:rPr lang="en-US" b="0" dirty="0"/>
              <a:t>Should he drop the table and create </a:t>
            </a:r>
            <a:r>
              <a:rPr lang="en-US" b="0" dirty="0">
                <a:latin typeface="Courier New"/>
              </a:rPr>
              <a:t>JOBS </a:t>
            </a:r>
            <a:r>
              <a:rPr lang="en-US" b="0" dirty="0"/>
              <a:t>table again? No!</a:t>
            </a:r>
          </a:p>
          <a:p>
            <a:pPr lvl="1"/>
            <a:r>
              <a:rPr lang="en-US" b="0" dirty="0"/>
              <a:t>Bob can alter the table and add a new column (</a:t>
            </a:r>
            <a:r>
              <a:rPr lang="en-US" b="0" dirty="0">
                <a:latin typeface="Courier New"/>
              </a:rPr>
              <a:t>JOB_TITLE</a:t>
            </a:r>
            <a:r>
              <a:rPr lang="en-US" b="0" dirty="0"/>
              <a:t>) to the existing </a:t>
            </a:r>
            <a:r>
              <a:rPr lang="en-US" b="0" dirty="0">
                <a:latin typeface="Courier New"/>
              </a:rPr>
              <a:t>JOBS</a:t>
            </a:r>
            <a:r>
              <a:rPr lang="en-US" b="0" dirty="0"/>
              <a:t> table. The statements that allow you to modify the structure of database objects are called data definition language (DDL) statements. Usually, the permission to execute DDL statements is given only to the admin. </a:t>
            </a:r>
          </a:p>
          <a:p>
            <a:pPr lvl="1"/>
            <a:r>
              <a:rPr lang="en-US" b="0" dirty="0"/>
              <a:t>Bob submits the request to alter the </a:t>
            </a:r>
            <a:r>
              <a:rPr lang="en-US" b="0" dirty="0">
                <a:latin typeface="Courier New"/>
              </a:rPr>
              <a:t>JOBS </a:t>
            </a:r>
            <a:r>
              <a:rPr lang="en-US" b="0" dirty="0"/>
              <a:t>table structure along with the details. The DBA receives the request and constructs an appropriate SQL statement to alter the </a:t>
            </a:r>
            <a:r>
              <a:rPr lang="en-US" b="0" dirty="0">
                <a:latin typeface="Courier New"/>
              </a:rPr>
              <a:t>JOBS</a:t>
            </a:r>
            <a:r>
              <a:rPr lang="en-US" b="0" dirty="0"/>
              <a:t> table. </a:t>
            </a:r>
          </a:p>
          <a:p>
            <a:pPr lvl="1"/>
            <a:r>
              <a:rPr lang="en-US" b="0" dirty="0"/>
              <a:t>A new column called </a:t>
            </a:r>
            <a:r>
              <a:rPr lang="en-US" b="0" dirty="0">
                <a:latin typeface="Courier New"/>
              </a:rPr>
              <a:t>Job_Title</a:t>
            </a:r>
            <a:r>
              <a:rPr lang="en-US" b="0" dirty="0"/>
              <a:t> is added to the </a:t>
            </a:r>
            <a:r>
              <a:rPr lang="en-US" b="0" dirty="0">
                <a:latin typeface="Courier New"/>
              </a:rPr>
              <a:t>JOBS</a:t>
            </a:r>
            <a:r>
              <a:rPr lang="en-US" b="0" dirty="0"/>
              <a:t> table. The value for </a:t>
            </a:r>
            <a:r>
              <a:rPr lang="en-US" b="0" dirty="0">
                <a:latin typeface="Courier New"/>
              </a:rPr>
              <a:t>Job_Title</a:t>
            </a:r>
            <a:r>
              <a:rPr lang="en-US" b="0" dirty="0"/>
              <a:t> remains </a:t>
            </a:r>
            <a:r>
              <a:rPr lang="en-US" b="0" dirty="0">
                <a:latin typeface="Courier New"/>
              </a:rPr>
              <a:t>NULL </a:t>
            </a:r>
            <a:r>
              <a:rPr lang="en-US" b="0" dirty="0"/>
              <a:t>until Bob goes to the application and updates the values for all the records. </a:t>
            </a:r>
            <a:endParaRPr lang="en-US" b="0" dirty="0" smtClean="0"/>
          </a:p>
          <a:p>
            <a:pPr lvl="1"/>
            <a:r>
              <a:rPr lang="en-US" b="0" dirty="0" smtClean="0"/>
              <a:t>In </a:t>
            </a:r>
            <a:r>
              <a:rPr lang="en-US" b="0" dirty="0"/>
              <a:t>this lesson, you learn more about DDL statements.</a:t>
            </a:r>
          </a:p>
        </p:txBody>
      </p:sp>
      <p:sp>
        <p:nvSpPr>
          <p:cNvPr id="5" name="Footer Placeholder 4"/>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4</a:t>
            </a:fld>
            <a:endParaRPr lang="en-US" dirty="0"/>
          </a:p>
        </p:txBody>
      </p:sp>
    </p:spTree>
    <p:extLst>
      <p:ext uri="{BB962C8B-B14F-4D97-AF65-F5344CB8AC3E}">
        <p14:creationId xmlns:p14="http://schemas.microsoft.com/office/powerpoint/2010/main" val="28559170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457200" y="457200"/>
            <a:ext cx="6858000" cy="3859213"/>
          </a:xfrm>
          <a:ln/>
        </p:spPr>
      </p:sp>
      <p:sp>
        <p:nvSpPr>
          <p:cNvPr id="81923" name="Notes Placeholder 2"/>
          <p:cNvSpPr>
            <a:spLocks noGrp="1"/>
          </p:cNvSpPr>
          <p:nvPr>
            <p:ph type="body" idx="1"/>
          </p:nvPr>
        </p:nvSpPr>
        <p:spPr>
          <a:noFill/>
          <a:ln/>
        </p:spPr>
        <p:txBody>
          <a:bodyPr/>
          <a:lstStyle/>
          <a:p>
            <a:pPr lvl="1"/>
            <a:r>
              <a:rPr lang="en-US" altLang="en-US" dirty="0">
                <a:solidFill>
                  <a:schemeClr val="tx1"/>
                </a:solidFill>
              </a:rPr>
              <a:t>You can drop a column from a table by using the </a:t>
            </a:r>
            <a:r>
              <a:rPr lang="en-US" altLang="en-US" dirty="0">
                <a:solidFill>
                  <a:schemeClr val="tx1"/>
                </a:solidFill>
                <a:latin typeface="Courier New" pitchFamily="49" charset="0"/>
              </a:rPr>
              <a:t>ALTER</a:t>
            </a:r>
            <a:r>
              <a:rPr lang="en-US" altLang="en-US" dirty="0"/>
              <a:t> </a:t>
            </a:r>
            <a:r>
              <a:rPr lang="en-US" altLang="en-US" dirty="0">
                <a:solidFill>
                  <a:schemeClr val="tx1"/>
                </a:solidFill>
                <a:latin typeface="Courier New" pitchFamily="49" charset="0"/>
              </a:rPr>
              <a:t>TABLE</a:t>
            </a:r>
            <a:r>
              <a:rPr lang="en-US" altLang="en-US" dirty="0">
                <a:solidFill>
                  <a:schemeClr val="tx1"/>
                </a:solidFill>
              </a:rPr>
              <a:t> statement with the </a:t>
            </a:r>
            <a:r>
              <a:rPr lang="en-US" altLang="en-US" dirty="0">
                <a:solidFill>
                  <a:schemeClr val="tx1"/>
                </a:solidFill>
                <a:latin typeface="Courier New" pitchFamily="49" charset="0"/>
              </a:rPr>
              <a:t>DROP</a:t>
            </a:r>
            <a:r>
              <a:rPr lang="en-US" altLang="en-US" dirty="0"/>
              <a:t> </a:t>
            </a:r>
            <a:r>
              <a:rPr lang="en-US" altLang="en-US" dirty="0">
                <a:solidFill>
                  <a:schemeClr val="tx1"/>
                </a:solidFill>
                <a:latin typeface="Courier New" pitchFamily="49" charset="0"/>
              </a:rPr>
              <a:t>COLUMN</a:t>
            </a:r>
            <a:r>
              <a:rPr lang="en-US" altLang="en-US" dirty="0">
                <a:solidFill>
                  <a:schemeClr val="tx1"/>
                </a:solidFill>
              </a:rPr>
              <a:t> clause.</a:t>
            </a:r>
          </a:p>
          <a:p>
            <a:pPr lvl="1"/>
            <a:r>
              <a:rPr lang="en-US" altLang="en-US" b="1" dirty="0"/>
              <a:t>Guidelines</a:t>
            </a:r>
          </a:p>
          <a:p>
            <a:pPr lvl="2"/>
            <a:r>
              <a:rPr lang="en-US" altLang="en-US" dirty="0">
                <a:solidFill>
                  <a:schemeClr val="tx1"/>
                </a:solidFill>
              </a:rPr>
              <a:t>The column may or may not contain data.</a:t>
            </a:r>
          </a:p>
          <a:p>
            <a:pPr lvl="2"/>
            <a:r>
              <a:rPr lang="en-US" altLang="en-US" dirty="0">
                <a:solidFill>
                  <a:schemeClr val="tx1"/>
                </a:solidFill>
              </a:rPr>
              <a:t>Using the </a:t>
            </a:r>
            <a:r>
              <a:rPr lang="en-US" altLang="en-US" dirty="0">
                <a:solidFill>
                  <a:schemeClr val="tx1"/>
                </a:solidFill>
                <a:latin typeface="Courier New" pitchFamily="49" charset="0"/>
              </a:rPr>
              <a:t>ALTER</a:t>
            </a:r>
            <a:r>
              <a:rPr lang="en-US" altLang="en-US" dirty="0"/>
              <a:t> </a:t>
            </a:r>
            <a:r>
              <a:rPr lang="en-US" altLang="en-US" dirty="0">
                <a:solidFill>
                  <a:schemeClr val="tx1"/>
                </a:solidFill>
                <a:latin typeface="Courier New" pitchFamily="49" charset="0"/>
              </a:rPr>
              <a:t>TABLE</a:t>
            </a:r>
            <a:r>
              <a:rPr lang="en-US" altLang="en-US" dirty="0"/>
              <a:t> </a:t>
            </a:r>
            <a:r>
              <a:rPr lang="en-US" altLang="en-US" dirty="0">
                <a:solidFill>
                  <a:schemeClr val="tx1"/>
                </a:solidFill>
                <a:latin typeface="Courier New" pitchFamily="49" charset="0"/>
              </a:rPr>
              <a:t>DROP</a:t>
            </a:r>
            <a:r>
              <a:rPr lang="en-US" altLang="en-US" dirty="0"/>
              <a:t> </a:t>
            </a:r>
            <a:r>
              <a:rPr lang="en-US" altLang="en-US" dirty="0">
                <a:solidFill>
                  <a:schemeClr val="tx1"/>
                </a:solidFill>
                <a:latin typeface="Courier New" pitchFamily="49" charset="0"/>
              </a:rPr>
              <a:t>COLUMN</a:t>
            </a:r>
            <a:r>
              <a:rPr lang="en-US" altLang="en-US" dirty="0">
                <a:solidFill>
                  <a:schemeClr val="tx1"/>
                </a:solidFill>
              </a:rPr>
              <a:t> statement, only one column can be dropped at a time.</a:t>
            </a:r>
          </a:p>
          <a:p>
            <a:pPr lvl="2"/>
            <a:r>
              <a:rPr lang="en-US" altLang="en-US" dirty="0">
                <a:solidFill>
                  <a:schemeClr val="tx1"/>
                </a:solidFill>
              </a:rPr>
              <a:t>The table must have at least one column remaining in it after it is altered.</a:t>
            </a:r>
          </a:p>
          <a:p>
            <a:pPr lvl="2"/>
            <a:r>
              <a:rPr lang="en-US" altLang="en-US" dirty="0">
                <a:solidFill>
                  <a:schemeClr val="tx1"/>
                </a:solidFill>
              </a:rPr>
              <a:t>After a column is dropped, it cannot be recovered.</a:t>
            </a:r>
          </a:p>
          <a:p>
            <a:pPr lvl="2"/>
            <a:r>
              <a:rPr lang="en-US" altLang="en-US" dirty="0"/>
              <a:t>A primary key that is referenced by another column cannot be dropped, unless the cascade option is added.</a:t>
            </a:r>
          </a:p>
          <a:p>
            <a:pPr lvl="2"/>
            <a:r>
              <a:rPr lang="en-US" altLang="en-US" dirty="0"/>
              <a:t>Dropping a column can take a while if the column has a large number of values. In this case, it may be better to set it to be unused and drop it when there are fewer users on the system to avoid extended locks.</a:t>
            </a:r>
          </a:p>
          <a:p>
            <a:pPr lvl="1"/>
            <a:r>
              <a:rPr lang="en-US" altLang="en-US" b="1" dirty="0"/>
              <a:t>Note: </a:t>
            </a:r>
            <a:r>
              <a:rPr lang="en-US" altLang="en-US" dirty="0"/>
              <a:t>Certain columns can never be dropped, such as columns that form part of the partitioning key of a partitioned table or columns that form part of the </a:t>
            </a:r>
            <a:r>
              <a:rPr lang="en-US" altLang="en-US" dirty="0">
                <a:latin typeface="Courier New" pitchFamily="49" charset="0"/>
              </a:rPr>
              <a:t>PRIMARY</a:t>
            </a:r>
            <a:r>
              <a:rPr lang="en-US" altLang="en-US" dirty="0"/>
              <a:t> </a:t>
            </a:r>
            <a:r>
              <a:rPr lang="en-US" altLang="en-US" dirty="0">
                <a:latin typeface="Courier New" pitchFamily="49" charset="0"/>
              </a:rPr>
              <a:t>KEY</a:t>
            </a:r>
            <a:r>
              <a:rPr lang="en-US" altLang="en-US" dirty="0"/>
              <a:t> of an index-organized table. For more information about index-organized tables and partitioned tables, refer to the </a:t>
            </a:r>
            <a:r>
              <a:rPr lang="en-US" altLang="en-US" i="1" dirty="0"/>
              <a:t>Oracle Database Concepts </a:t>
            </a:r>
            <a:r>
              <a:rPr lang="en-US" altLang="en-US" dirty="0"/>
              <a:t>and</a:t>
            </a:r>
            <a:r>
              <a:rPr lang="en-US" altLang="en-US" i="1" dirty="0"/>
              <a:t> Oracle Database Administrator’s Guide.</a:t>
            </a:r>
            <a:endParaRPr lang="en-US" altLang="en-US" dirty="0"/>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40</a:t>
            </a:fld>
            <a:endParaRPr lang="en-US" dirty="0"/>
          </a:p>
        </p:txBody>
      </p:sp>
    </p:spTree>
    <p:extLst>
      <p:ext uri="{BB962C8B-B14F-4D97-AF65-F5344CB8AC3E}">
        <p14:creationId xmlns:p14="http://schemas.microsoft.com/office/powerpoint/2010/main" val="31645715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457200" y="457200"/>
            <a:ext cx="6858000" cy="3859213"/>
          </a:xfrm>
          <a:ln/>
        </p:spPr>
      </p:sp>
      <p:sp>
        <p:nvSpPr>
          <p:cNvPr id="83971" name="Notes Placeholder 2"/>
          <p:cNvSpPr>
            <a:spLocks noGrp="1"/>
          </p:cNvSpPr>
          <p:nvPr>
            <p:ph type="body" idx="1"/>
          </p:nvPr>
        </p:nvSpPr>
        <p:spPr>
          <a:noFill/>
          <a:ln/>
        </p:spPr>
        <p:txBody>
          <a:bodyPr/>
          <a:lstStyle/>
          <a:p>
            <a:pPr lvl="1"/>
            <a:r>
              <a:rPr lang="en-US" altLang="en-US" dirty="0">
                <a:solidFill>
                  <a:schemeClr val="tx1"/>
                </a:solidFill>
              </a:rPr>
              <a:t>You can use the </a:t>
            </a:r>
            <a:r>
              <a:rPr lang="en-US" altLang="en-US" dirty="0">
                <a:solidFill>
                  <a:schemeClr val="tx1"/>
                </a:solidFill>
                <a:latin typeface="Courier New" pitchFamily="49" charset="0"/>
              </a:rPr>
              <a:t>SET</a:t>
            </a:r>
            <a:r>
              <a:rPr lang="en-US" altLang="en-US" dirty="0"/>
              <a:t> </a:t>
            </a:r>
            <a:r>
              <a:rPr lang="en-US" altLang="en-US" dirty="0">
                <a:solidFill>
                  <a:schemeClr val="tx1"/>
                </a:solidFill>
                <a:latin typeface="Courier New" pitchFamily="49" charset="0"/>
              </a:rPr>
              <a:t>UNUSED</a:t>
            </a:r>
            <a:r>
              <a:rPr lang="en-US" altLang="en-US" dirty="0">
                <a:solidFill>
                  <a:schemeClr val="tx1"/>
                </a:solidFill>
              </a:rPr>
              <a:t> option to mark one or more columns as unused so that they can be dropped when the demand on system resources is lower. Specifying this clause does not actually remove the target columns from each row in the table (that is, it does not restore the disk space used by these columns). Therefore, the response time is faster than if you executed the </a:t>
            </a:r>
            <a:r>
              <a:rPr lang="en-US" altLang="en-US" dirty="0">
                <a:solidFill>
                  <a:schemeClr val="tx1"/>
                </a:solidFill>
                <a:latin typeface="Courier New" pitchFamily="49" charset="0"/>
              </a:rPr>
              <a:t>DROP</a:t>
            </a:r>
            <a:r>
              <a:rPr lang="en-US" altLang="en-US" dirty="0">
                <a:solidFill>
                  <a:schemeClr val="tx1"/>
                </a:solidFill>
              </a:rPr>
              <a:t> clause. </a:t>
            </a:r>
          </a:p>
          <a:p>
            <a:pPr lvl="1"/>
            <a:r>
              <a:rPr lang="en-US" altLang="en-US" dirty="0">
                <a:solidFill>
                  <a:schemeClr val="tx1"/>
                </a:solidFill>
              </a:rPr>
              <a:t>Unused columns are treated as if they were dropped, even though their column data remains in the table’s rows. After a column has been marked as unused, a </a:t>
            </a:r>
            <a:r>
              <a:rPr lang="en-US" altLang="en-US" dirty="0">
                <a:solidFill>
                  <a:schemeClr val="tx1"/>
                </a:solidFill>
                <a:latin typeface="Courier New" pitchFamily="49" charset="0"/>
              </a:rPr>
              <a:t>SELECT</a:t>
            </a:r>
            <a:r>
              <a:rPr lang="en-US" altLang="en-US" dirty="0">
                <a:solidFill>
                  <a:schemeClr val="tx1"/>
                </a:solidFill>
              </a:rPr>
              <a:t> </a:t>
            </a:r>
            <a:r>
              <a:rPr lang="en-US" altLang="en-US" dirty="0">
                <a:solidFill>
                  <a:schemeClr val="tx1"/>
                </a:solidFill>
                <a:latin typeface="Courier New" pitchFamily="49" charset="0"/>
              </a:rPr>
              <a:t>*</a:t>
            </a:r>
            <a:r>
              <a:rPr lang="en-US" altLang="en-US" dirty="0">
                <a:solidFill>
                  <a:schemeClr val="tx1"/>
                </a:solidFill>
              </a:rPr>
              <a:t> query will not retrieve data from unused columns. In addition, the names and types of columns marked as unused will not be displayed during a </a:t>
            </a:r>
            <a:r>
              <a:rPr lang="en-US" altLang="en-US" dirty="0">
                <a:solidFill>
                  <a:schemeClr val="tx1"/>
                </a:solidFill>
                <a:latin typeface="Courier New" pitchFamily="49" charset="0"/>
              </a:rPr>
              <a:t>DESCRIBE</a:t>
            </a:r>
            <a:r>
              <a:rPr lang="en-US" altLang="en-US" dirty="0">
                <a:solidFill>
                  <a:schemeClr val="tx1"/>
                </a:solidFill>
              </a:rPr>
              <a:t> statement, and you can add to the table a new column with the same name as an unused column. The </a:t>
            </a:r>
            <a:r>
              <a:rPr lang="en-US" altLang="en-US" dirty="0">
                <a:solidFill>
                  <a:schemeClr val="tx1"/>
                </a:solidFill>
                <a:latin typeface="Courier New" pitchFamily="49" charset="0"/>
              </a:rPr>
              <a:t>SET</a:t>
            </a:r>
            <a:r>
              <a:rPr lang="en-US" altLang="en-US" dirty="0"/>
              <a:t> </a:t>
            </a:r>
            <a:r>
              <a:rPr lang="en-US" altLang="en-US" dirty="0">
                <a:solidFill>
                  <a:schemeClr val="tx1"/>
                </a:solidFill>
                <a:latin typeface="Courier New" pitchFamily="49" charset="0"/>
              </a:rPr>
              <a:t>UNUSED</a:t>
            </a:r>
            <a:r>
              <a:rPr lang="en-US" altLang="en-US" dirty="0">
                <a:solidFill>
                  <a:schemeClr val="tx1"/>
                </a:solidFill>
              </a:rPr>
              <a:t> information is stored in the </a:t>
            </a:r>
            <a:r>
              <a:rPr lang="en-US" altLang="en-US" dirty="0">
                <a:solidFill>
                  <a:schemeClr val="tx1"/>
                </a:solidFill>
                <a:latin typeface="Courier New" pitchFamily="49" charset="0"/>
              </a:rPr>
              <a:t>USER_UNUSED_COL_TABS</a:t>
            </a:r>
            <a:r>
              <a:rPr lang="en-US" altLang="en-US" dirty="0">
                <a:solidFill>
                  <a:schemeClr val="tx1"/>
                </a:solidFill>
              </a:rPr>
              <a:t> dictionary view.</a:t>
            </a:r>
          </a:p>
          <a:p>
            <a:pPr lvl="1"/>
            <a:r>
              <a:rPr lang="en-US" altLang="en-US" dirty="0">
                <a:cs typeface="Courier New" pitchFamily="49" charset="0"/>
              </a:rPr>
              <a:t>You can specify the </a:t>
            </a:r>
            <a:r>
              <a:rPr lang="en-US" altLang="en-US" dirty="0">
                <a:latin typeface="Courier New" pitchFamily="49" charset="0"/>
                <a:cs typeface="Courier New" pitchFamily="49" charset="0"/>
              </a:rPr>
              <a:t>ONLINE</a:t>
            </a:r>
            <a:r>
              <a:rPr lang="en-US" altLang="en-US" dirty="0"/>
              <a:t> keyword to indicate that DML operations on the table will be allowed while marking the column or columns </a:t>
            </a:r>
            <a:r>
              <a:rPr lang="en-US" altLang="en-US" dirty="0">
                <a:latin typeface="Courier New" pitchFamily="49" charset="0"/>
                <a:cs typeface="Courier New" pitchFamily="49" charset="0"/>
              </a:rPr>
              <a:t>UNUSED</a:t>
            </a:r>
            <a:r>
              <a:rPr lang="en-US" altLang="en-US" dirty="0"/>
              <a:t>. The code example shows the use of </a:t>
            </a:r>
            <a:r>
              <a:rPr lang="en-US" altLang="en-US" dirty="0">
                <a:latin typeface="Courier New" pitchFamily="49" charset="0"/>
                <a:cs typeface="Courier New" pitchFamily="49" charset="0"/>
              </a:rPr>
              <a:t>SET</a:t>
            </a:r>
            <a:r>
              <a:rPr lang="en-US" altLang="en-US" dirty="0">
                <a:solidFill>
                  <a:schemeClr val="tx1"/>
                </a:solidFill>
              </a:rPr>
              <a:t> </a:t>
            </a:r>
            <a:r>
              <a:rPr lang="en-US" altLang="en-US" dirty="0">
                <a:latin typeface="Courier New" pitchFamily="49" charset="0"/>
                <a:cs typeface="Courier New" pitchFamily="49" charset="0"/>
              </a:rPr>
              <a:t>UNUSED</a:t>
            </a:r>
            <a:r>
              <a:rPr lang="en-US" altLang="en-US" dirty="0">
                <a:solidFill>
                  <a:schemeClr val="tx1"/>
                </a:solidFill>
              </a:rPr>
              <a:t> </a:t>
            </a:r>
            <a:r>
              <a:rPr lang="en-US" altLang="en-US" dirty="0">
                <a:latin typeface="Courier New" pitchFamily="49" charset="0"/>
                <a:cs typeface="Courier New" pitchFamily="49" charset="0"/>
              </a:rPr>
              <a:t>COLUMN</a:t>
            </a:r>
            <a:r>
              <a:rPr lang="en-US" altLang="en-US" dirty="0">
                <a:solidFill>
                  <a:schemeClr val="tx1"/>
                </a:solidFill>
              </a:rPr>
              <a:t> </a:t>
            </a:r>
            <a:r>
              <a:rPr lang="en-US" altLang="en-US" dirty="0"/>
              <a:t>that sets a column unused forever using the </a:t>
            </a:r>
            <a:r>
              <a:rPr lang="en-US" altLang="en-US" dirty="0">
                <a:latin typeface="Courier New" pitchFamily="49" charset="0"/>
                <a:cs typeface="Courier New" pitchFamily="49" charset="0"/>
              </a:rPr>
              <a:t>ONLINE</a:t>
            </a:r>
            <a:r>
              <a:rPr lang="en-US" altLang="en-US" dirty="0"/>
              <a:t> keyword.</a:t>
            </a:r>
          </a:p>
          <a:p>
            <a:pPr lvl="4"/>
            <a:r>
              <a:rPr lang="en-US" altLang="en-US" sz="1000" dirty="0">
                <a:cs typeface="Courier New" pitchFamily="49" charset="0"/>
              </a:rPr>
              <a:t>  </a:t>
            </a:r>
            <a:r>
              <a:rPr lang="en-US" altLang="en-US" dirty="0">
                <a:cs typeface="Courier New" pitchFamily="49" charset="0"/>
              </a:rPr>
              <a:t>ALTER TABLE dept80 SET UNUSED(hire_date)ONLINE;</a:t>
            </a:r>
          </a:p>
          <a:p>
            <a:pPr lvl="1"/>
            <a:r>
              <a:rPr lang="en-US" altLang="en-US" b="1" dirty="0">
                <a:solidFill>
                  <a:schemeClr val="tx1"/>
                </a:solidFill>
              </a:rPr>
              <a:t>Note: </a:t>
            </a:r>
            <a:r>
              <a:rPr lang="en-US" altLang="en-US" dirty="0">
                <a:solidFill>
                  <a:schemeClr val="tx1"/>
                </a:solidFill>
              </a:rPr>
              <a:t>The guidelines for setting a column to be </a:t>
            </a:r>
            <a:r>
              <a:rPr lang="en-US" altLang="en-US" dirty="0">
                <a:solidFill>
                  <a:schemeClr val="tx1"/>
                </a:solidFill>
                <a:latin typeface="Courier New" pitchFamily="49" charset="0"/>
              </a:rPr>
              <a:t>UNUSED</a:t>
            </a:r>
            <a:r>
              <a:rPr lang="en-US" altLang="en-US" dirty="0">
                <a:solidFill>
                  <a:schemeClr val="tx1"/>
                </a:solidFill>
              </a:rPr>
              <a:t> are similar to those for dropping a column.</a:t>
            </a:r>
            <a:endParaRPr lang="en-US" altLang="en-US" dirty="0"/>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41</a:t>
            </a:fld>
            <a:endParaRPr lang="en-US" dirty="0"/>
          </a:p>
        </p:txBody>
      </p:sp>
    </p:spTree>
    <p:extLst>
      <p:ext uri="{BB962C8B-B14F-4D97-AF65-F5344CB8AC3E}">
        <p14:creationId xmlns:p14="http://schemas.microsoft.com/office/powerpoint/2010/main" val="14869807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otes Placeholder 5"/>
          <p:cNvSpPr>
            <a:spLocks noGrp="1"/>
          </p:cNvSpPr>
          <p:nvPr>
            <p:ph type="body" idx="1"/>
          </p:nvPr>
        </p:nvSpPr>
        <p:spPr>
          <a:xfrm>
            <a:off x="457200" y="449263"/>
            <a:ext cx="6858000" cy="9014777"/>
          </a:xfrm>
        </p:spPr>
        <p:txBody>
          <a:bodyPr/>
          <a:lstStyle/>
          <a:p>
            <a:pPr lvl="1">
              <a:defRPr/>
            </a:pPr>
            <a:r>
              <a:rPr lang="en-US" b="1" dirty="0">
                <a:latin typeface="Courier New" pitchFamily="49" charset="0"/>
              </a:rPr>
              <a:t>DROP</a:t>
            </a:r>
            <a:r>
              <a:rPr lang="en-US" b="1" dirty="0"/>
              <a:t> </a:t>
            </a:r>
            <a:r>
              <a:rPr lang="en-US" b="1" dirty="0">
                <a:latin typeface="Courier New" pitchFamily="49" charset="0"/>
              </a:rPr>
              <a:t>UNUSED</a:t>
            </a:r>
            <a:r>
              <a:rPr lang="en-US" b="1" dirty="0"/>
              <a:t> </a:t>
            </a:r>
            <a:r>
              <a:rPr lang="en-US" b="1" dirty="0">
                <a:latin typeface="Courier New" pitchFamily="49" charset="0"/>
              </a:rPr>
              <a:t>COLUMNS</a:t>
            </a:r>
            <a:r>
              <a:rPr lang="en-US" b="1" dirty="0"/>
              <a:t> Option</a:t>
            </a:r>
          </a:p>
          <a:p>
            <a:pPr lvl="1">
              <a:defRPr/>
            </a:pPr>
            <a:r>
              <a:rPr lang="en-US" dirty="0">
                <a:solidFill>
                  <a:schemeClr val="tx1"/>
                </a:solidFill>
                <a:latin typeface="Courier New" pitchFamily="49" charset="0"/>
              </a:rPr>
              <a:t>DROP</a:t>
            </a:r>
            <a:r>
              <a:rPr lang="en-US" dirty="0"/>
              <a:t> </a:t>
            </a:r>
            <a:r>
              <a:rPr lang="en-US" dirty="0">
                <a:solidFill>
                  <a:schemeClr val="tx1"/>
                </a:solidFill>
                <a:latin typeface="Courier New" pitchFamily="49" charset="0"/>
              </a:rPr>
              <a:t>UNUSED</a:t>
            </a:r>
            <a:r>
              <a:rPr lang="en-US" dirty="0"/>
              <a:t> </a:t>
            </a:r>
            <a:r>
              <a:rPr lang="en-US" dirty="0">
                <a:solidFill>
                  <a:schemeClr val="tx1"/>
                </a:solidFill>
                <a:latin typeface="Courier New" pitchFamily="49" charset="0"/>
              </a:rPr>
              <a:t>COLUMNS</a:t>
            </a:r>
            <a:r>
              <a:rPr lang="en-US" dirty="0">
                <a:solidFill>
                  <a:schemeClr val="tx1"/>
                </a:solidFill>
              </a:rPr>
              <a:t> removes from the table all columns that are currently marked as unused. You can use this statement when you want to reclaim the extra disk space from the unused columns in the table. If the table contains no unused columns, the statement returns with no errors.</a:t>
            </a:r>
          </a:p>
          <a:p>
            <a:pPr marL="939203" lvl="4">
              <a:defRPr/>
            </a:pPr>
            <a:r>
              <a:rPr lang="en-US" dirty="0">
                <a:solidFill>
                  <a:schemeClr val="tx1"/>
                </a:solidFill>
              </a:rPr>
              <a:t>ALTER TABLE  dept80</a:t>
            </a:r>
          </a:p>
          <a:p>
            <a:pPr marL="939203" lvl="4">
              <a:defRPr/>
            </a:pPr>
            <a:r>
              <a:rPr lang="en-US" dirty="0">
                <a:solidFill>
                  <a:schemeClr val="tx1"/>
                </a:solidFill>
              </a:rPr>
              <a:t>SET   UNUSED (last_name);</a:t>
            </a:r>
          </a:p>
          <a:p>
            <a:pPr marL="939203" lvl="4">
              <a:defRPr/>
            </a:pPr>
            <a:endParaRPr lang="en-US" dirty="0">
              <a:solidFill>
                <a:schemeClr val="tx1"/>
              </a:solidFill>
            </a:endParaRPr>
          </a:p>
          <a:p>
            <a:pPr marL="939203" lvl="4">
              <a:defRPr/>
            </a:pPr>
            <a:r>
              <a:rPr lang="en-US" dirty="0">
                <a:solidFill>
                  <a:schemeClr val="tx1"/>
                </a:solidFill>
              </a:rPr>
              <a:t>ALTER TABLE  dept80</a:t>
            </a:r>
          </a:p>
          <a:p>
            <a:pPr marL="939203" lvl="4">
              <a:defRPr/>
            </a:pPr>
            <a:r>
              <a:rPr lang="en-US" dirty="0">
                <a:solidFill>
                  <a:schemeClr val="tx1"/>
                </a:solidFill>
              </a:rPr>
              <a:t>DROP  UNUSED </a:t>
            </a:r>
            <a:r>
              <a:rPr lang="en-US" dirty="0" smtClean="0">
                <a:solidFill>
                  <a:schemeClr val="tx1"/>
                </a:solidFill>
              </a:rPr>
              <a:t>COLUMNS;</a:t>
            </a:r>
          </a:p>
          <a:p>
            <a:pPr marL="171450" lvl="1">
              <a:defRPr/>
            </a:pPr>
            <a:r>
              <a:rPr lang="en-US" b="1" dirty="0" smtClean="0"/>
              <a:t>Note: </a:t>
            </a:r>
            <a:r>
              <a:rPr lang="en-US" dirty="0" smtClean="0">
                <a:ea typeface="MS PGothic" pitchFamily="34" charset="-128"/>
              </a:rPr>
              <a:t>A subsequent </a:t>
            </a:r>
            <a:r>
              <a:rPr lang="en-US" dirty="0" smtClean="0">
                <a:latin typeface="Courier New" pitchFamily="49" charset="0"/>
                <a:ea typeface="MS PGothic" pitchFamily="34" charset="-128"/>
                <a:cs typeface="Courier New" pitchFamily="49" charset="0"/>
              </a:rPr>
              <a:t>DROP</a:t>
            </a:r>
            <a:r>
              <a:rPr lang="en-US" dirty="0" smtClean="0">
                <a:solidFill>
                  <a:schemeClr val="tx1"/>
                </a:solidFill>
              </a:rPr>
              <a:t> </a:t>
            </a:r>
            <a:r>
              <a:rPr lang="en-US" dirty="0" smtClean="0">
                <a:latin typeface="Courier New" pitchFamily="49" charset="0"/>
                <a:ea typeface="MS PGothic" pitchFamily="34" charset="-128"/>
                <a:cs typeface="Courier New" pitchFamily="49" charset="0"/>
              </a:rPr>
              <a:t>UNUSED</a:t>
            </a:r>
            <a:r>
              <a:rPr lang="en-US" dirty="0" smtClean="0">
                <a:solidFill>
                  <a:schemeClr val="tx1"/>
                </a:solidFill>
              </a:rPr>
              <a:t> </a:t>
            </a:r>
            <a:r>
              <a:rPr lang="en-US" dirty="0" smtClean="0">
                <a:latin typeface="Courier New" pitchFamily="49" charset="0"/>
                <a:ea typeface="MS PGothic" pitchFamily="34" charset="-128"/>
                <a:cs typeface="Courier New" pitchFamily="49" charset="0"/>
              </a:rPr>
              <a:t>COLUMNS</a:t>
            </a:r>
            <a:r>
              <a:rPr lang="en-US" dirty="0" smtClean="0">
                <a:solidFill>
                  <a:schemeClr val="tx1"/>
                </a:solidFill>
              </a:rPr>
              <a:t> </a:t>
            </a:r>
            <a:r>
              <a:rPr lang="en-US" dirty="0" smtClean="0">
                <a:ea typeface="MS PGothic" pitchFamily="34" charset="-128"/>
              </a:rPr>
              <a:t>will physically remove all unused columns from a table, similar to a </a:t>
            </a:r>
            <a:r>
              <a:rPr lang="en-US" dirty="0" smtClean="0">
                <a:latin typeface="Courier New" pitchFamily="49" charset="0"/>
                <a:ea typeface="MS PGothic" pitchFamily="34" charset="-128"/>
                <a:cs typeface="Courier New" pitchFamily="49" charset="0"/>
              </a:rPr>
              <a:t>DROP</a:t>
            </a:r>
            <a:r>
              <a:rPr lang="en-US" dirty="0" smtClean="0">
                <a:solidFill>
                  <a:schemeClr val="tx1"/>
                </a:solidFill>
              </a:rPr>
              <a:t> </a:t>
            </a:r>
            <a:r>
              <a:rPr lang="en-US" dirty="0" smtClean="0">
                <a:latin typeface="Courier New" pitchFamily="49" charset="0"/>
                <a:ea typeface="MS PGothic" pitchFamily="34" charset="-128"/>
                <a:cs typeface="Courier New" pitchFamily="49" charset="0"/>
              </a:rPr>
              <a:t>COLUMN</a:t>
            </a:r>
            <a:r>
              <a:rPr lang="en-US" dirty="0" smtClean="0">
                <a:ea typeface="MS PGothic" pitchFamily="34" charset="-128"/>
              </a:rPr>
              <a:t>.</a:t>
            </a:r>
            <a:endParaRPr lang="en-US" dirty="0"/>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42</a:t>
            </a:fld>
            <a:endParaRPr lang="en-US" dirty="0"/>
          </a:p>
        </p:txBody>
      </p:sp>
    </p:spTree>
    <p:extLst>
      <p:ext uri="{BB962C8B-B14F-4D97-AF65-F5344CB8AC3E}">
        <p14:creationId xmlns:p14="http://schemas.microsoft.com/office/powerpoint/2010/main" val="13121404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4"/>
          <p:cNvSpPr>
            <a:spLocks noGrp="1" noRot="1" noChangeAspect="1" noChangeArrowheads="1" noTextEdit="1"/>
          </p:cNvSpPr>
          <p:nvPr>
            <p:ph type="sldImg"/>
          </p:nvPr>
        </p:nvSpPr>
        <p:spPr>
          <a:xfrm>
            <a:off x="457200" y="457200"/>
            <a:ext cx="6858000" cy="3859213"/>
          </a:xfrm>
          <a:ln/>
        </p:spPr>
      </p:sp>
      <p:sp>
        <p:nvSpPr>
          <p:cNvPr id="88067" name="Rectangle 5"/>
          <p:cNvSpPr>
            <a:spLocks noGrp="1" noChangeArrowheads="1"/>
          </p:cNvSpPr>
          <p:nvPr>
            <p:ph type="body" idx="1"/>
          </p:nvPr>
        </p:nvSpPr>
        <p:spPr>
          <a:noFill/>
          <a:ln/>
        </p:spPr>
        <p:txBody>
          <a:bodyPr lIns="14149" tIns="14149" rIns="14149" bIns="14149"/>
          <a:lstStyle/>
          <a:p>
            <a:pPr lvl="1" eaLnBrk="1" hangingPunct="1"/>
            <a:r>
              <a:rPr lang="en-US" altLang="en-US" dirty="0"/>
              <a:t>You can specify </a:t>
            </a:r>
            <a:r>
              <a:rPr lang="en-US" altLang="en-US" dirty="0">
                <a:latin typeface="Courier New" pitchFamily="49" charset="0"/>
              </a:rPr>
              <a:t>READ</a:t>
            </a:r>
            <a:r>
              <a:rPr lang="en-US" altLang="en-US" dirty="0"/>
              <a:t> </a:t>
            </a:r>
            <a:r>
              <a:rPr lang="en-US" altLang="en-US" dirty="0">
                <a:latin typeface="Courier New" pitchFamily="49" charset="0"/>
              </a:rPr>
              <a:t>ONLY</a:t>
            </a:r>
            <a:r>
              <a:rPr lang="en-US" altLang="en-US" dirty="0"/>
              <a:t> to convert a table into read-only mode. When the table is in </a:t>
            </a:r>
            <a:r>
              <a:rPr lang="en-US" altLang="en-US" dirty="0">
                <a:latin typeface="Courier New" pitchFamily="49" charset="0"/>
              </a:rPr>
              <a:t>READ</a:t>
            </a:r>
            <a:r>
              <a:rPr lang="en-US" altLang="en-US" dirty="0"/>
              <a:t> </a:t>
            </a:r>
            <a:r>
              <a:rPr lang="en-US" altLang="en-US" dirty="0">
                <a:latin typeface="Courier New" pitchFamily="49" charset="0"/>
              </a:rPr>
              <a:t>ONLY</a:t>
            </a:r>
            <a:r>
              <a:rPr lang="en-US" altLang="en-US" dirty="0"/>
              <a:t> mode, you cannot issue any DML statements that affect the table or any </a:t>
            </a:r>
            <a:r>
              <a:rPr lang="en-US" altLang="en-US" dirty="0">
                <a:latin typeface="Courier New" pitchFamily="49" charset="0"/>
              </a:rPr>
              <a:t>SELECT</a:t>
            </a:r>
            <a:r>
              <a:rPr lang="en-US" altLang="en-US" dirty="0">
                <a:solidFill>
                  <a:schemeClr val="tx1"/>
                </a:solidFill>
              </a:rPr>
              <a:t> </a:t>
            </a:r>
            <a:r>
              <a:rPr lang="en-US" altLang="en-US" dirty="0">
                <a:latin typeface="Courier New" pitchFamily="49" charset="0"/>
              </a:rPr>
              <a:t>...</a:t>
            </a:r>
            <a:r>
              <a:rPr lang="en-US" altLang="en-US" dirty="0">
                <a:solidFill>
                  <a:schemeClr val="tx1"/>
                </a:solidFill>
              </a:rPr>
              <a:t> </a:t>
            </a:r>
            <a:r>
              <a:rPr lang="en-US" altLang="en-US" dirty="0">
                <a:latin typeface="Courier New" pitchFamily="49" charset="0"/>
              </a:rPr>
              <a:t>FOR</a:t>
            </a:r>
            <a:r>
              <a:rPr lang="en-US" altLang="en-US" dirty="0"/>
              <a:t> </a:t>
            </a:r>
            <a:r>
              <a:rPr lang="en-US" altLang="en-US" dirty="0">
                <a:latin typeface="Courier New" pitchFamily="49" charset="0"/>
              </a:rPr>
              <a:t>UPDATE</a:t>
            </a:r>
            <a:r>
              <a:rPr lang="en-US" altLang="en-US" dirty="0"/>
              <a:t> statements. You can issue DDL statements as long as they do not modify any data in the table. Operations on indexes associated with the table are allowed when the table is in </a:t>
            </a:r>
            <a:r>
              <a:rPr lang="en-US" altLang="en-US" dirty="0">
                <a:latin typeface="Courier New" pitchFamily="49" charset="0"/>
              </a:rPr>
              <a:t>READ</a:t>
            </a:r>
            <a:r>
              <a:rPr lang="en-US" altLang="en-US" dirty="0"/>
              <a:t> </a:t>
            </a:r>
            <a:r>
              <a:rPr lang="en-US" altLang="en-US" dirty="0">
                <a:latin typeface="Courier New" pitchFamily="49" charset="0"/>
              </a:rPr>
              <a:t>ONLY</a:t>
            </a:r>
            <a:r>
              <a:rPr lang="en-US" altLang="en-US" dirty="0"/>
              <a:t> mode.</a:t>
            </a:r>
          </a:p>
          <a:p>
            <a:pPr lvl="1" eaLnBrk="1" hangingPunct="1"/>
            <a:r>
              <a:rPr lang="en-US" altLang="en-US" dirty="0"/>
              <a:t>Specify </a:t>
            </a:r>
            <a:r>
              <a:rPr lang="en-US" altLang="en-US" dirty="0">
                <a:latin typeface="Courier New" pitchFamily="49" charset="0"/>
              </a:rPr>
              <a:t>READ/WRITE</a:t>
            </a:r>
            <a:r>
              <a:rPr lang="en-US" altLang="en-US" dirty="0"/>
              <a:t> to return a read-only table to read/write mode.</a:t>
            </a:r>
          </a:p>
          <a:p>
            <a:pPr lvl="1" eaLnBrk="1" hangingPunct="1"/>
            <a:r>
              <a:rPr lang="en-US" altLang="en-US" b="1" dirty="0"/>
              <a:t>Note:</a:t>
            </a:r>
            <a:r>
              <a:rPr lang="en-US" altLang="en-US" dirty="0"/>
              <a:t> You can drop a table that is in </a:t>
            </a:r>
            <a:r>
              <a:rPr lang="en-US" altLang="en-US" dirty="0">
                <a:latin typeface="Courier New" pitchFamily="49" charset="0"/>
              </a:rPr>
              <a:t>READ</a:t>
            </a:r>
            <a:r>
              <a:rPr lang="en-US" altLang="en-US" dirty="0"/>
              <a:t> </a:t>
            </a:r>
            <a:r>
              <a:rPr lang="en-US" altLang="en-US" dirty="0">
                <a:latin typeface="Courier New" pitchFamily="49" charset="0"/>
              </a:rPr>
              <a:t>ONLY</a:t>
            </a:r>
            <a:r>
              <a:rPr lang="en-US" altLang="en-US" dirty="0"/>
              <a:t> mode. </a:t>
            </a:r>
            <a:r>
              <a:rPr lang="en-US" altLang="en-US" dirty="0">
                <a:latin typeface="MS Sans Serif"/>
              </a:rPr>
              <a:t>The </a:t>
            </a:r>
            <a:r>
              <a:rPr lang="en-US" altLang="en-US" dirty="0">
                <a:latin typeface="Courier New" pitchFamily="49" charset="0"/>
              </a:rPr>
              <a:t>DROP</a:t>
            </a:r>
            <a:r>
              <a:rPr lang="en-US" altLang="en-US" dirty="0">
                <a:latin typeface="MS Sans Serif"/>
              </a:rPr>
              <a:t> command is executed only in the data dictionary, so access to the table contents is not required. The space used by the table will not be reclaimed until the tablespace is made read/write again, and then the required changes can be made to the block segment headers, and so on.</a:t>
            </a:r>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43</a:t>
            </a:fld>
            <a:endParaRPr lang="en-US" dirty="0"/>
          </a:p>
        </p:txBody>
      </p:sp>
    </p:spTree>
    <p:extLst>
      <p:ext uri="{BB962C8B-B14F-4D97-AF65-F5344CB8AC3E}">
        <p14:creationId xmlns:p14="http://schemas.microsoft.com/office/powerpoint/2010/main" val="29883013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6"/>
          <p:cNvSpPr>
            <a:spLocks noGrp="1" noRot="1" noChangeAspect="1" noChangeArrowheads="1" noTextEdit="1"/>
          </p:cNvSpPr>
          <p:nvPr>
            <p:ph type="sldImg"/>
          </p:nvPr>
        </p:nvSpPr>
        <p:spPr>
          <a:xfrm>
            <a:off x="457200" y="457200"/>
            <a:ext cx="6858000" cy="3859213"/>
          </a:xfrm>
          <a:ln/>
        </p:spPr>
      </p:sp>
      <p:sp>
        <p:nvSpPr>
          <p:cNvPr id="90115" name="Rectangle 7"/>
          <p:cNvSpPr>
            <a:spLocks noGrp="1" noChangeArrowheads="1"/>
          </p:cNvSpPr>
          <p:nvPr>
            <p:ph type="body" idx="1"/>
          </p:nvPr>
        </p:nvSpPr>
        <p:spPr>
          <a:noFill/>
          <a:ln/>
        </p:spPr>
        <p:txBody>
          <a:bodyPr lIns="14149" tIns="14149" rIns="14149" bIns="14149"/>
          <a:lstStyle/>
          <a:p>
            <a:pPr eaLnBrk="1" hangingPunct="1"/>
            <a:endParaRPr lang="en-US" altLang="en-US" dirty="0"/>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44</a:t>
            </a:fld>
            <a:endParaRPr lang="en-US" dirty="0"/>
          </a:p>
        </p:txBody>
      </p:sp>
    </p:spTree>
    <p:extLst>
      <p:ext uri="{BB962C8B-B14F-4D97-AF65-F5344CB8AC3E}">
        <p14:creationId xmlns:p14="http://schemas.microsoft.com/office/powerpoint/2010/main" val="23242912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30"/>
          <p:cNvSpPr>
            <a:spLocks noGrp="1" noRot="1" noChangeAspect="1" noChangeArrowheads="1" noTextEdit="1"/>
          </p:cNvSpPr>
          <p:nvPr>
            <p:ph type="sldImg"/>
          </p:nvPr>
        </p:nvSpPr>
        <p:spPr>
          <a:xfrm>
            <a:off x="457200" y="457200"/>
            <a:ext cx="6858000" cy="3859213"/>
          </a:xfrm>
          <a:ln/>
        </p:spPr>
      </p:sp>
      <p:sp>
        <p:nvSpPr>
          <p:cNvPr id="92163" name="Rectangle 1031"/>
          <p:cNvSpPr>
            <a:spLocks noGrp="1" noChangeArrowheads="1"/>
          </p:cNvSpPr>
          <p:nvPr>
            <p:ph type="body" idx="1"/>
          </p:nvPr>
        </p:nvSpPr>
        <p:spPr>
          <a:noFill/>
          <a:ln/>
        </p:spPr>
        <p:txBody>
          <a:bodyPr lIns="14149" tIns="14149" rIns="14149" bIns="14149"/>
          <a:lstStyle/>
          <a:p>
            <a:pPr lvl="1" eaLnBrk="1" hangingPunct="1"/>
            <a:r>
              <a:rPr lang="en-US" altLang="en-US" dirty="0">
                <a:solidFill>
                  <a:schemeClr val="tx1"/>
                </a:solidFill>
              </a:rPr>
              <a:t>The </a:t>
            </a:r>
            <a:r>
              <a:rPr lang="en-US" altLang="en-US" dirty="0">
                <a:solidFill>
                  <a:schemeClr val="tx1"/>
                </a:solidFill>
                <a:latin typeface="Courier New" pitchFamily="49" charset="0"/>
              </a:rPr>
              <a:t>DROP</a:t>
            </a:r>
            <a:r>
              <a:rPr lang="en-US" altLang="en-US" dirty="0">
                <a:solidFill>
                  <a:schemeClr val="tx1"/>
                </a:solidFill>
              </a:rPr>
              <a:t> </a:t>
            </a:r>
            <a:r>
              <a:rPr lang="en-US" altLang="en-US" dirty="0">
                <a:solidFill>
                  <a:schemeClr val="tx1"/>
                </a:solidFill>
                <a:latin typeface="Courier New" pitchFamily="49" charset="0"/>
              </a:rPr>
              <a:t>TABLE</a:t>
            </a:r>
            <a:r>
              <a:rPr lang="en-US" altLang="en-US" dirty="0">
                <a:solidFill>
                  <a:srgbClr val="FC0128"/>
                </a:solidFill>
              </a:rPr>
              <a:t> </a:t>
            </a:r>
            <a:r>
              <a:rPr lang="en-US" altLang="en-US" dirty="0"/>
              <a:t>statement moves a table to the recycle bin or removes the table and all its data from the database entirely. Unless you specify the </a:t>
            </a:r>
            <a:r>
              <a:rPr lang="en-US" altLang="en-US" dirty="0">
                <a:latin typeface="Courier New" pitchFamily="49" charset="0"/>
                <a:cs typeface="Courier New" pitchFamily="49" charset="0"/>
              </a:rPr>
              <a:t>PURGE</a:t>
            </a:r>
            <a:r>
              <a:rPr lang="en-US" altLang="en-US" dirty="0"/>
              <a:t> clause, the </a:t>
            </a:r>
            <a:r>
              <a:rPr lang="en-US" altLang="en-US" dirty="0">
                <a:latin typeface="Courier New" pitchFamily="49" charset="0"/>
                <a:cs typeface="Courier New" pitchFamily="49" charset="0"/>
              </a:rPr>
              <a:t>DROP</a:t>
            </a:r>
            <a:r>
              <a:rPr lang="en-US" altLang="en-US" dirty="0"/>
              <a:t> </a:t>
            </a:r>
            <a:r>
              <a:rPr lang="en-US" altLang="en-US" dirty="0">
                <a:latin typeface="Courier New" pitchFamily="49" charset="0"/>
                <a:cs typeface="Courier New" pitchFamily="49" charset="0"/>
              </a:rPr>
              <a:t>TABLE</a:t>
            </a:r>
            <a:r>
              <a:rPr lang="en-US" altLang="en-US" dirty="0"/>
              <a:t> statement does not result in space being released back to the tablespace for use by other objects, and the space continues to count toward the user’s space quota. Dropping a table invalidates the dependent objects and removes object privileges on the table.</a:t>
            </a:r>
          </a:p>
          <a:p>
            <a:pPr lvl="1" eaLnBrk="1" hangingPunct="1">
              <a:lnSpc>
                <a:spcPct val="95000"/>
              </a:lnSpc>
            </a:pPr>
            <a:r>
              <a:rPr lang="en-US" altLang="en-US" dirty="0"/>
              <a:t>When you drop a table, the database loses all the data in the table and all the indexes associated with it. </a:t>
            </a:r>
          </a:p>
          <a:p>
            <a:pPr lvl="1" eaLnBrk="1" hangingPunct="1">
              <a:lnSpc>
                <a:spcPct val="95000"/>
              </a:lnSpc>
            </a:pPr>
            <a:r>
              <a:rPr lang="en-US" altLang="en-US" b="1" dirty="0"/>
              <a:t>Syntax</a:t>
            </a:r>
          </a:p>
          <a:p>
            <a:pPr lvl="1" eaLnBrk="1" hangingPunct="1">
              <a:lnSpc>
                <a:spcPct val="95000"/>
              </a:lnSpc>
            </a:pPr>
            <a:r>
              <a:rPr lang="en-US" altLang="en-US" dirty="0">
                <a:latin typeface="Courier New" pitchFamily="49" charset="0"/>
              </a:rPr>
              <a:t>DROP TABLE </a:t>
            </a:r>
            <a:r>
              <a:rPr lang="en-US" altLang="en-US" i="1" dirty="0">
                <a:latin typeface="Courier New" pitchFamily="49" charset="0"/>
              </a:rPr>
              <a:t>table </a:t>
            </a:r>
            <a:r>
              <a:rPr lang="en-US" altLang="en-US" dirty="0">
                <a:latin typeface="Courier New" pitchFamily="49" charset="0"/>
              </a:rPr>
              <a:t>[PURGE]</a:t>
            </a:r>
            <a:endParaRPr lang="en-US" altLang="en-US" dirty="0"/>
          </a:p>
          <a:p>
            <a:pPr lvl="1" eaLnBrk="1" hangingPunct="1">
              <a:lnSpc>
                <a:spcPct val="95000"/>
              </a:lnSpc>
            </a:pPr>
            <a:r>
              <a:rPr lang="en-US" altLang="en-US" dirty="0"/>
              <a:t>In the syntax, </a:t>
            </a:r>
            <a:r>
              <a:rPr lang="en-US" altLang="en-US" i="1" dirty="0">
                <a:latin typeface="Courier New" pitchFamily="49" charset="0"/>
              </a:rPr>
              <a:t>table</a:t>
            </a:r>
            <a:r>
              <a:rPr lang="en-US" altLang="en-US" i="1" dirty="0"/>
              <a:t> </a:t>
            </a:r>
            <a:r>
              <a:rPr lang="en-US" altLang="en-US" dirty="0"/>
              <a:t>is the name of the table.</a:t>
            </a:r>
          </a:p>
          <a:p>
            <a:pPr lvl="1" eaLnBrk="1" hangingPunct="1">
              <a:lnSpc>
                <a:spcPct val="95000"/>
              </a:lnSpc>
            </a:pPr>
            <a:r>
              <a:rPr lang="en-US" altLang="en-US" b="1" dirty="0"/>
              <a:t>Guidelines</a:t>
            </a:r>
            <a:endParaRPr lang="en-US" altLang="en-US" dirty="0"/>
          </a:p>
          <a:p>
            <a:pPr lvl="2" eaLnBrk="1" hangingPunct="1">
              <a:lnSpc>
                <a:spcPct val="95000"/>
              </a:lnSpc>
            </a:pPr>
            <a:r>
              <a:rPr lang="en-US" altLang="en-US" dirty="0"/>
              <a:t>All data is deleted from the table.</a:t>
            </a:r>
          </a:p>
          <a:p>
            <a:pPr lvl="2" eaLnBrk="1" hangingPunct="1">
              <a:lnSpc>
                <a:spcPct val="95000"/>
              </a:lnSpc>
            </a:pPr>
            <a:r>
              <a:rPr lang="en-US" altLang="en-US" dirty="0"/>
              <a:t>Any views and synonyms remain, but are invalid.</a:t>
            </a:r>
          </a:p>
          <a:p>
            <a:pPr lvl="2" eaLnBrk="1" hangingPunct="1">
              <a:lnSpc>
                <a:spcPct val="95000"/>
              </a:lnSpc>
            </a:pPr>
            <a:r>
              <a:rPr lang="en-US" altLang="en-US" dirty="0"/>
              <a:t>Any pending transactions are committed.</a:t>
            </a:r>
          </a:p>
          <a:p>
            <a:pPr lvl="2" eaLnBrk="1" hangingPunct="1">
              <a:lnSpc>
                <a:spcPct val="95000"/>
              </a:lnSpc>
            </a:pPr>
            <a:r>
              <a:rPr lang="en-US" altLang="en-US" dirty="0"/>
              <a:t>Only the creator of the table or a user with the </a:t>
            </a:r>
            <a:r>
              <a:rPr lang="en-US" altLang="en-US" dirty="0">
                <a:latin typeface="Courier New" pitchFamily="49" charset="0"/>
              </a:rPr>
              <a:t>DROP</a:t>
            </a:r>
            <a:r>
              <a:rPr lang="en-US" altLang="en-US" dirty="0"/>
              <a:t> </a:t>
            </a:r>
            <a:r>
              <a:rPr lang="en-US" altLang="en-US" dirty="0">
                <a:latin typeface="Courier New" pitchFamily="49" charset="0"/>
              </a:rPr>
              <a:t>ANY</a:t>
            </a:r>
            <a:r>
              <a:rPr lang="en-US" altLang="en-US" dirty="0"/>
              <a:t> </a:t>
            </a:r>
            <a:r>
              <a:rPr lang="en-US" altLang="en-US" dirty="0">
                <a:latin typeface="Courier New" pitchFamily="49" charset="0"/>
              </a:rPr>
              <a:t>TABLE</a:t>
            </a:r>
            <a:r>
              <a:rPr lang="en-US" altLang="en-US" dirty="0"/>
              <a:t> privilege can remove a table.</a:t>
            </a:r>
          </a:p>
          <a:p>
            <a:pPr lvl="1" eaLnBrk="1" hangingPunct="1">
              <a:lnSpc>
                <a:spcPct val="95000"/>
              </a:lnSpc>
            </a:pPr>
            <a:r>
              <a:rPr lang="en-US" altLang="en-US" b="1" dirty="0"/>
              <a:t>Note: </a:t>
            </a:r>
            <a:r>
              <a:rPr lang="en-US" altLang="en-US" dirty="0"/>
              <a:t>Use the </a:t>
            </a:r>
            <a:r>
              <a:rPr lang="en-US" altLang="en-US" dirty="0">
                <a:latin typeface="Courier New" pitchFamily="49" charset="0"/>
                <a:cs typeface="Courier New" pitchFamily="49" charset="0"/>
              </a:rPr>
              <a:t>FLASHBACK</a:t>
            </a:r>
            <a:r>
              <a:rPr lang="en-US" altLang="en-US" dirty="0"/>
              <a:t> </a:t>
            </a:r>
            <a:r>
              <a:rPr lang="en-US" altLang="en-US" dirty="0">
                <a:latin typeface="Courier New" pitchFamily="49" charset="0"/>
                <a:cs typeface="Courier New" pitchFamily="49" charset="0"/>
              </a:rPr>
              <a:t>TABLE</a:t>
            </a:r>
            <a:r>
              <a:rPr lang="en-US" altLang="en-US" dirty="0"/>
              <a:t> statement to restore a dropped table from the recycle bin. This is discussed in detail in the course titled </a:t>
            </a:r>
            <a:r>
              <a:rPr lang="en-US" altLang="en-US" i="1" dirty="0"/>
              <a:t>Oracle Database 19c: SQL Workshop II</a:t>
            </a:r>
            <a:r>
              <a:rPr lang="en-US" altLang="en-US" dirty="0"/>
              <a:t>.</a:t>
            </a:r>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45</a:t>
            </a:fld>
            <a:endParaRPr lang="en-US" dirty="0"/>
          </a:p>
        </p:txBody>
      </p:sp>
    </p:spTree>
    <p:extLst>
      <p:ext uri="{BB962C8B-B14F-4D97-AF65-F5344CB8AC3E}">
        <p14:creationId xmlns:p14="http://schemas.microsoft.com/office/powerpoint/2010/main" val="34935852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a:spLocks noGrp="1" noRot="1" noChangeAspect="1" noChangeArrowheads="1" noTextEdit="1"/>
          </p:cNvSpPr>
          <p:nvPr>
            <p:ph type="sldImg"/>
          </p:nvPr>
        </p:nvSpPr>
        <p:spPr>
          <a:xfrm>
            <a:off x="457200" y="457200"/>
            <a:ext cx="6858000" cy="3859213"/>
          </a:xfrm>
          <a:ln/>
        </p:spPr>
      </p:sp>
      <p:sp>
        <p:nvSpPr>
          <p:cNvPr id="96259" name="Rectangle 5"/>
          <p:cNvSpPr>
            <a:spLocks noGrp="1" noChangeArrowheads="1"/>
          </p:cNvSpPr>
          <p:nvPr>
            <p:ph type="body" idx="1"/>
          </p:nvPr>
        </p:nvSpPr>
        <p:spPr>
          <a:noFill/>
          <a:ln/>
        </p:spPr>
        <p:txBody>
          <a:bodyPr lIns="14149" tIns="14149" rIns="14149" bIns="14149"/>
          <a:lstStyle/>
          <a:p>
            <a:pPr lvl="1" eaLnBrk="1" hangingPunct="1"/>
            <a:r>
              <a:rPr lang="en-US" altLang="en-US" dirty="0"/>
              <a:t>In this lesson, you should have learned the following:</a:t>
            </a:r>
          </a:p>
          <a:p>
            <a:pPr lvl="1" eaLnBrk="1" hangingPunct="1"/>
            <a:r>
              <a:rPr lang="en-US" altLang="en-US" b="1" dirty="0">
                <a:latin typeface="Courier New" pitchFamily="49" charset="0"/>
              </a:rPr>
              <a:t>CREATE</a:t>
            </a:r>
            <a:r>
              <a:rPr lang="en-US" altLang="en-US" b="1" dirty="0"/>
              <a:t> </a:t>
            </a:r>
            <a:r>
              <a:rPr lang="en-US" altLang="en-US" b="1" dirty="0">
                <a:latin typeface="Courier New" pitchFamily="49" charset="0"/>
              </a:rPr>
              <a:t>TABLE</a:t>
            </a:r>
            <a:endParaRPr lang="en-US" altLang="en-US" dirty="0">
              <a:latin typeface="Courier New" pitchFamily="49" charset="0"/>
            </a:endParaRPr>
          </a:p>
          <a:p>
            <a:pPr lvl="2" eaLnBrk="1" hangingPunct="1"/>
            <a:r>
              <a:rPr lang="en-US" altLang="en-US" dirty="0"/>
              <a:t>Use the </a:t>
            </a:r>
            <a:r>
              <a:rPr lang="en-US" altLang="en-US" dirty="0">
                <a:latin typeface="Courier New" pitchFamily="49" charset="0"/>
              </a:rPr>
              <a:t>CREATE</a:t>
            </a:r>
            <a:r>
              <a:rPr lang="en-US" altLang="en-US" dirty="0"/>
              <a:t> </a:t>
            </a:r>
            <a:r>
              <a:rPr lang="en-US" altLang="en-US" dirty="0">
                <a:latin typeface="Courier New" pitchFamily="49" charset="0"/>
              </a:rPr>
              <a:t>TABLE</a:t>
            </a:r>
            <a:r>
              <a:rPr lang="en-US" altLang="en-US" dirty="0"/>
              <a:t> statement to create a table and include constraints.</a:t>
            </a:r>
          </a:p>
          <a:p>
            <a:pPr lvl="2" eaLnBrk="1" hangingPunct="1"/>
            <a:r>
              <a:rPr lang="en-US" altLang="en-US" dirty="0"/>
              <a:t>Create a table based on another table by using a subquery.</a:t>
            </a:r>
          </a:p>
          <a:p>
            <a:pPr lvl="1" eaLnBrk="1" hangingPunct="1"/>
            <a:r>
              <a:rPr lang="en-US" altLang="en-US" b="1" dirty="0">
                <a:latin typeface="Courier New" pitchFamily="49" charset="0"/>
              </a:rPr>
              <a:t>DROP</a:t>
            </a:r>
            <a:r>
              <a:rPr lang="en-US" altLang="en-US" b="1" dirty="0"/>
              <a:t> </a:t>
            </a:r>
            <a:r>
              <a:rPr lang="en-US" altLang="en-US" b="1" dirty="0">
                <a:latin typeface="Courier New" pitchFamily="49" charset="0"/>
              </a:rPr>
              <a:t>TABLE</a:t>
            </a:r>
            <a:endParaRPr lang="en-US" altLang="en-US" dirty="0"/>
          </a:p>
          <a:p>
            <a:pPr lvl="2" eaLnBrk="1" hangingPunct="1"/>
            <a:r>
              <a:rPr lang="en-US" altLang="en-US" dirty="0"/>
              <a:t>Remove rows and a table structure. </a:t>
            </a:r>
          </a:p>
          <a:p>
            <a:pPr lvl="2" eaLnBrk="1" hangingPunct="1"/>
            <a:r>
              <a:rPr lang="en-US" altLang="en-US" dirty="0"/>
              <a:t>When executed, this statement cannot be rolled back.</a:t>
            </a:r>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46</a:t>
            </a:fld>
            <a:endParaRPr lang="en-US" dirty="0"/>
          </a:p>
        </p:txBody>
      </p:sp>
    </p:spTree>
    <p:extLst>
      <p:ext uri="{BB962C8B-B14F-4D97-AF65-F5344CB8AC3E}">
        <p14:creationId xmlns:p14="http://schemas.microsoft.com/office/powerpoint/2010/main" val="9028318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p:cNvSpPr>
            <a:spLocks noGrp="1" noRot="1" noChangeAspect="1" noChangeArrowheads="1" noTextEdit="1"/>
          </p:cNvSpPr>
          <p:nvPr>
            <p:ph type="sldImg"/>
          </p:nvPr>
        </p:nvSpPr>
        <p:spPr>
          <a:xfrm>
            <a:off x="457200" y="457200"/>
            <a:ext cx="6858000" cy="3859213"/>
          </a:xfrm>
          <a:ln/>
        </p:spPr>
      </p:sp>
      <p:sp>
        <p:nvSpPr>
          <p:cNvPr id="98307" name="Rectangle 5"/>
          <p:cNvSpPr>
            <a:spLocks noGrp="1" noChangeArrowheads="1"/>
          </p:cNvSpPr>
          <p:nvPr>
            <p:ph type="body" idx="1"/>
          </p:nvPr>
        </p:nvSpPr>
        <p:spPr>
          <a:noFill/>
          <a:ln/>
        </p:spPr>
        <p:txBody>
          <a:bodyPr lIns="14149" tIns="14149" rIns="14149" bIns="14149"/>
          <a:lstStyle/>
          <a:p>
            <a:pPr lvl="1" eaLnBrk="1" hangingPunct="1"/>
            <a:r>
              <a:rPr lang="en-US" altLang="en-US" dirty="0"/>
              <a:t>You create new tables by using the </a:t>
            </a:r>
            <a:r>
              <a:rPr lang="en-US" altLang="en-US" dirty="0">
                <a:latin typeface="Courier New" pitchFamily="49" charset="0"/>
              </a:rPr>
              <a:t>CREATE</a:t>
            </a:r>
            <a:r>
              <a:rPr lang="en-US" altLang="en-US" dirty="0"/>
              <a:t> </a:t>
            </a:r>
            <a:r>
              <a:rPr lang="en-US" altLang="en-US" dirty="0">
                <a:latin typeface="Courier New" pitchFamily="49" charset="0"/>
              </a:rPr>
              <a:t>TABLE</a:t>
            </a:r>
            <a:r>
              <a:rPr lang="en-US" altLang="en-US" dirty="0"/>
              <a:t> statement and confirm that the new table was added to the database. You also learn to set the status of a table as </a:t>
            </a:r>
            <a:r>
              <a:rPr lang="en-US" altLang="en-US" dirty="0">
                <a:latin typeface="Courier New" pitchFamily="49" charset="0"/>
              </a:rPr>
              <a:t>READ</a:t>
            </a:r>
            <a:r>
              <a:rPr lang="en-US" altLang="en-US" dirty="0"/>
              <a:t> </a:t>
            </a:r>
            <a:r>
              <a:rPr lang="en-US" altLang="en-US" dirty="0">
                <a:latin typeface="Courier New" pitchFamily="49" charset="0"/>
              </a:rPr>
              <a:t>ONLY</a:t>
            </a:r>
            <a:r>
              <a:rPr lang="en-US" altLang="en-US" dirty="0"/>
              <a:t>, and then revert to </a:t>
            </a:r>
            <a:r>
              <a:rPr lang="en-US" altLang="en-US" dirty="0">
                <a:latin typeface="Courier New" pitchFamily="49" charset="0"/>
              </a:rPr>
              <a:t>READ/WRITE</a:t>
            </a:r>
            <a:r>
              <a:rPr lang="en-US" altLang="en-US" dirty="0"/>
              <a:t>.</a:t>
            </a:r>
          </a:p>
          <a:p>
            <a:pPr lvl="1" eaLnBrk="1" hangingPunct="1"/>
            <a:r>
              <a:rPr lang="en-US" altLang="en-US" b="1" dirty="0">
                <a:cs typeface="Times New Roman" pitchFamily="18" charset="0"/>
              </a:rPr>
              <a:t>Note:</a:t>
            </a:r>
            <a:r>
              <a:rPr lang="en-US" altLang="en-US" dirty="0">
                <a:cs typeface="Times New Roman" pitchFamily="18" charset="0"/>
              </a:rPr>
              <a:t> For all DDL and DML statements, click the Run Script icon (or press F5) to execute the query in SQL Developer. Thus, you get to see the feedback messages on the Script Output tabbed page. For </a:t>
            </a:r>
            <a:r>
              <a:rPr lang="en-US" altLang="en-US" dirty="0">
                <a:latin typeface="Courier New" pitchFamily="49" charset="0"/>
                <a:cs typeface="Courier New" pitchFamily="49" charset="0"/>
              </a:rPr>
              <a:t>SELECT</a:t>
            </a:r>
            <a:r>
              <a:rPr lang="en-US" altLang="en-US" dirty="0">
                <a:cs typeface="Times New Roman" pitchFamily="18" charset="0"/>
              </a:rPr>
              <a:t> queries, continue to click the Execute Statement icon or press F9 to get the formatted output on the Results tabbed page.</a:t>
            </a:r>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47</a:t>
            </a:fld>
            <a:endParaRPr lang="en-US" dirty="0"/>
          </a:p>
        </p:txBody>
      </p:sp>
    </p:spTree>
    <p:extLst>
      <p:ext uri="{BB962C8B-B14F-4D97-AF65-F5344CB8AC3E}">
        <p14:creationId xmlns:p14="http://schemas.microsoft.com/office/powerpoint/2010/main" val="108260893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3087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8"/>
          <p:cNvSpPr>
            <a:spLocks noGrp="1" noRot="1" noChangeAspect="1" noChangeArrowheads="1" noTextEdit="1"/>
          </p:cNvSpPr>
          <p:nvPr>
            <p:ph type="sldImg"/>
          </p:nvPr>
        </p:nvSpPr>
        <p:spPr>
          <a:xfrm>
            <a:off x="457200" y="457200"/>
            <a:ext cx="6858000" cy="3859213"/>
          </a:xfrm>
          <a:ln/>
        </p:spPr>
      </p:sp>
      <p:sp>
        <p:nvSpPr>
          <p:cNvPr id="11267" name="Rectangle 1029"/>
          <p:cNvSpPr>
            <a:spLocks noGrp="1" noChangeArrowheads="1"/>
          </p:cNvSpPr>
          <p:nvPr>
            <p:ph type="body" idx="1"/>
          </p:nvPr>
        </p:nvSpPr>
        <p:spPr>
          <a:noFill/>
          <a:ln/>
        </p:spPr>
        <p:txBody>
          <a:bodyPr lIns="14149" tIns="14149" rIns="14149" bIns="14149"/>
          <a:lstStyle/>
          <a:p>
            <a:pPr eaLnBrk="1" hangingPunct="1"/>
            <a:endParaRPr lang="en-US" altLang="en-US" dirty="0"/>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5</a:t>
            </a:fld>
            <a:endParaRPr lang="en-US" dirty="0"/>
          </a:p>
        </p:txBody>
      </p:sp>
    </p:spTree>
    <p:extLst>
      <p:ext uri="{BB962C8B-B14F-4D97-AF65-F5344CB8AC3E}">
        <p14:creationId xmlns:p14="http://schemas.microsoft.com/office/powerpoint/2010/main" val="50322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Rot="1" noChangeAspect="1" noChangeArrowheads="1" noTextEdit="1"/>
          </p:cNvSpPr>
          <p:nvPr>
            <p:ph type="sldImg"/>
          </p:nvPr>
        </p:nvSpPr>
        <p:spPr>
          <a:xfrm>
            <a:off x="457200" y="457200"/>
            <a:ext cx="6858000" cy="3859213"/>
          </a:xfrm>
          <a:ln/>
        </p:spPr>
      </p:sp>
      <p:sp>
        <p:nvSpPr>
          <p:cNvPr id="13315" name="Rectangle 7"/>
          <p:cNvSpPr>
            <a:spLocks noGrp="1" noChangeArrowheads="1"/>
          </p:cNvSpPr>
          <p:nvPr>
            <p:ph type="body" idx="1"/>
          </p:nvPr>
        </p:nvSpPr>
        <p:spPr>
          <a:noFill/>
          <a:ln/>
        </p:spPr>
        <p:txBody>
          <a:bodyPr lIns="14149" tIns="14149" rIns="14149" bIns="14149"/>
          <a:lstStyle/>
          <a:p>
            <a:pPr lvl="1" eaLnBrk="1" hangingPunct="1"/>
            <a:r>
              <a:rPr lang="en-US" altLang="en-US" dirty="0"/>
              <a:t>The Oracle database can contain </a:t>
            </a:r>
            <a:r>
              <a:rPr lang="en-US" altLang="en-US" dirty="0">
                <a:solidFill>
                  <a:schemeClr val="tx1"/>
                </a:solidFill>
              </a:rPr>
              <a:t>multiple data objects. Remember to outline each object in the database design so that it can be created during the build stage of database development.</a:t>
            </a:r>
          </a:p>
          <a:p>
            <a:pPr lvl="2" eaLnBrk="1" hangingPunct="1">
              <a:buClr>
                <a:schemeClr val="tx1"/>
              </a:buClr>
            </a:pPr>
            <a:r>
              <a:rPr lang="en-US" altLang="en-US" b="1" dirty="0">
                <a:solidFill>
                  <a:schemeClr val="tx1"/>
                </a:solidFill>
              </a:rPr>
              <a:t>Table:</a:t>
            </a:r>
            <a:r>
              <a:rPr lang="en-US" altLang="en-US" dirty="0">
                <a:solidFill>
                  <a:schemeClr val="tx1"/>
                </a:solidFill>
              </a:rPr>
              <a:t> Stores data</a:t>
            </a:r>
          </a:p>
          <a:p>
            <a:pPr lvl="2" eaLnBrk="1" hangingPunct="1">
              <a:buClr>
                <a:schemeClr val="tx1"/>
              </a:buClr>
            </a:pPr>
            <a:r>
              <a:rPr lang="en-US" altLang="en-US" b="1" dirty="0">
                <a:solidFill>
                  <a:schemeClr val="tx1"/>
                </a:solidFill>
              </a:rPr>
              <a:t>View:</a:t>
            </a:r>
            <a:r>
              <a:rPr lang="en-US" altLang="en-US" dirty="0">
                <a:solidFill>
                  <a:schemeClr val="tx1"/>
                </a:solidFill>
              </a:rPr>
              <a:t> Is a subset of data from one or more tables</a:t>
            </a:r>
          </a:p>
          <a:p>
            <a:pPr lvl="2" eaLnBrk="1" hangingPunct="1">
              <a:buClr>
                <a:schemeClr val="tx1"/>
              </a:buClr>
            </a:pPr>
            <a:r>
              <a:rPr lang="en-US" altLang="en-US" b="1" dirty="0">
                <a:solidFill>
                  <a:schemeClr val="tx1"/>
                </a:solidFill>
              </a:rPr>
              <a:t>Sequence:</a:t>
            </a:r>
            <a:r>
              <a:rPr lang="en-US" altLang="en-US" dirty="0">
                <a:solidFill>
                  <a:schemeClr val="tx1"/>
                </a:solidFill>
              </a:rPr>
              <a:t> Generates numeric values</a:t>
            </a:r>
          </a:p>
          <a:p>
            <a:pPr lvl="2" eaLnBrk="1" hangingPunct="1">
              <a:buClr>
                <a:schemeClr val="tx1"/>
              </a:buClr>
            </a:pPr>
            <a:r>
              <a:rPr lang="en-US" altLang="en-US" b="1" dirty="0">
                <a:solidFill>
                  <a:schemeClr val="tx1"/>
                </a:solidFill>
              </a:rPr>
              <a:t>Index:</a:t>
            </a:r>
            <a:r>
              <a:rPr lang="en-US" altLang="en-US" dirty="0">
                <a:solidFill>
                  <a:schemeClr val="tx1"/>
                </a:solidFill>
              </a:rPr>
              <a:t> Improves the performance of some queries</a:t>
            </a:r>
          </a:p>
          <a:p>
            <a:pPr lvl="2" eaLnBrk="1" hangingPunct="1">
              <a:buClr>
                <a:schemeClr val="tx1"/>
              </a:buClr>
            </a:pPr>
            <a:r>
              <a:rPr lang="en-US" altLang="en-US" b="1" dirty="0">
                <a:solidFill>
                  <a:schemeClr val="tx1"/>
                </a:solidFill>
              </a:rPr>
              <a:t>Synonym:</a:t>
            </a:r>
            <a:r>
              <a:rPr lang="en-US" altLang="en-US" dirty="0">
                <a:solidFill>
                  <a:schemeClr val="tx1"/>
                </a:solidFill>
              </a:rPr>
              <a:t> Gives an alternative name to an object</a:t>
            </a:r>
          </a:p>
          <a:p>
            <a:pPr lvl="1" eaLnBrk="1" hangingPunct="1"/>
            <a:r>
              <a:rPr lang="en-US" altLang="en-US" b="1" dirty="0">
                <a:solidFill>
                  <a:schemeClr val="tx1"/>
                </a:solidFill>
              </a:rPr>
              <a:t>Oracle Table Structures</a:t>
            </a:r>
          </a:p>
          <a:p>
            <a:pPr lvl="2" eaLnBrk="1" hangingPunct="1"/>
            <a:r>
              <a:rPr lang="en-US" altLang="en-US" dirty="0"/>
              <a:t>You can create tables at any time, even when users are using the database.</a:t>
            </a:r>
          </a:p>
          <a:p>
            <a:pPr lvl="2" eaLnBrk="1" hangingPunct="1"/>
            <a:r>
              <a:rPr lang="en-US" altLang="en-US" dirty="0"/>
              <a:t>You do not need to specify the size of a table. The size is ultimately defined by the amount of space allocated to the database as a whole. It is important, however, to estimate how much space a table will use over time.</a:t>
            </a:r>
          </a:p>
          <a:p>
            <a:pPr lvl="2" eaLnBrk="1" hangingPunct="1"/>
            <a:r>
              <a:rPr lang="en-US" altLang="en-US" dirty="0"/>
              <a:t>You can also modify the table structure online.</a:t>
            </a:r>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6</a:t>
            </a:fld>
            <a:endParaRPr lang="en-US" dirty="0"/>
          </a:p>
        </p:txBody>
      </p:sp>
    </p:spTree>
    <p:extLst>
      <p:ext uri="{BB962C8B-B14F-4D97-AF65-F5344CB8AC3E}">
        <p14:creationId xmlns:p14="http://schemas.microsoft.com/office/powerpoint/2010/main" val="2142033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5"/>
          <p:cNvSpPr>
            <a:spLocks noGrp="1" noRot="1" noChangeAspect="1" noTextEdit="1"/>
          </p:cNvSpPr>
          <p:nvPr>
            <p:ph type="sldImg"/>
          </p:nvPr>
        </p:nvSpPr>
        <p:spPr>
          <a:xfrm>
            <a:off x="457200" y="457200"/>
            <a:ext cx="6858000" cy="3859213"/>
          </a:xfrm>
          <a:ln/>
        </p:spPr>
      </p:sp>
      <p:sp>
        <p:nvSpPr>
          <p:cNvPr id="7" name="Notes Placeholder 6"/>
          <p:cNvSpPr>
            <a:spLocks noGrp="1"/>
          </p:cNvSpPr>
          <p:nvPr>
            <p:ph type="body" idx="1"/>
          </p:nvPr>
        </p:nvSpPr>
        <p:spPr/>
        <p:txBody>
          <a:bodyPr>
            <a:normAutofit/>
          </a:bodyPr>
          <a:lstStyle/>
          <a:p>
            <a:pPr lvl="1">
              <a:defRPr/>
            </a:pPr>
            <a:r>
              <a:rPr lang="en-US" dirty="0"/>
              <a:t>Name the database tables and columns according to the standard rules for naming any Oracle database object.</a:t>
            </a:r>
          </a:p>
          <a:p>
            <a:pPr lvl="2">
              <a:spcBef>
                <a:spcPts val="110"/>
              </a:spcBef>
              <a:defRPr/>
            </a:pPr>
            <a:r>
              <a:rPr lang="en-US" dirty="0"/>
              <a:t>Table names and column names must begin with a letter and be 1–30 characters long.</a:t>
            </a:r>
          </a:p>
          <a:p>
            <a:pPr lvl="2">
              <a:spcBef>
                <a:spcPts val="110"/>
              </a:spcBef>
              <a:defRPr/>
            </a:pPr>
            <a:r>
              <a:rPr lang="en-US" dirty="0"/>
              <a:t>Names must contain only the characters A–Z, a–z, 0–9, _ (underscore), $, and # (legal characters, but their use is discouraged).</a:t>
            </a:r>
          </a:p>
          <a:p>
            <a:pPr lvl="2">
              <a:spcBef>
                <a:spcPts val="110"/>
              </a:spcBef>
              <a:defRPr/>
            </a:pPr>
            <a:r>
              <a:rPr lang="en-US" dirty="0"/>
              <a:t>Names must not duplicate the name of another object owned by the same Oracle server user.</a:t>
            </a:r>
          </a:p>
          <a:p>
            <a:pPr lvl="2">
              <a:spcBef>
                <a:spcPts val="110"/>
              </a:spcBef>
              <a:defRPr/>
            </a:pPr>
            <a:r>
              <a:rPr lang="en-US" dirty="0"/>
              <a:t>Names must not be an Oracle server–reserved word.</a:t>
            </a:r>
          </a:p>
          <a:p>
            <a:pPr lvl="3">
              <a:spcBef>
                <a:spcPts val="110"/>
              </a:spcBef>
              <a:defRPr/>
            </a:pPr>
            <a:r>
              <a:rPr lang="en-US" dirty="0"/>
              <a:t>You may also use quoted identifiers to represent the name of an object. A quoted identifier begins and ends with double quotation marks (“”). If you name a schema object using a quoted identifier, you must use the double quotation marks whenever you refer to that object. Quoted identifiers can be reserved words, although this is not recommended.</a:t>
            </a:r>
          </a:p>
          <a:p>
            <a:pPr lvl="1">
              <a:defRPr/>
            </a:pPr>
            <a:r>
              <a:rPr lang="en-US" b="1" dirty="0"/>
              <a:t>Naming Guidelines</a:t>
            </a:r>
          </a:p>
          <a:p>
            <a:pPr lvl="1">
              <a:defRPr/>
            </a:pPr>
            <a:r>
              <a:rPr lang="en-US" dirty="0"/>
              <a:t>Use descriptive names for tables and other database objects.</a:t>
            </a:r>
          </a:p>
          <a:p>
            <a:pPr lvl="1">
              <a:defRPr/>
            </a:pPr>
            <a:r>
              <a:rPr lang="en-US" b="1" dirty="0"/>
              <a:t>Note:</a:t>
            </a:r>
            <a:r>
              <a:rPr lang="en-US" dirty="0"/>
              <a:t> Names are not case-sensitive. For example, </a:t>
            </a:r>
            <a:r>
              <a:rPr lang="en-US" dirty="0">
                <a:latin typeface="Courier New" pitchFamily="49" charset="0"/>
                <a:cs typeface="Courier New" pitchFamily="49" charset="0"/>
              </a:rPr>
              <a:t>EMPLOYEES</a:t>
            </a:r>
            <a:r>
              <a:rPr lang="en-US" dirty="0"/>
              <a:t> is treated to be the same name as </a:t>
            </a:r>
            <a:r>
              <a:rPr lang="en-US" dirty="0">
                <a:latin typeface="Courier New" pitchFamily="49" charset="0"/>
                <a:cs typeface="Courier New" pitchFamily="49" charset="0"/>
              </a:rPr>
              <a:t>eMPloyees</a:t>
            </a:r>
            <a:r>
              <a:rPr lang="en-US" dirty="0"/>
              <a:t> or </a:t>
            </a:r>
            <a:r>
              <a:rPr lang="en-US" dirty="0">
                <a:latin typeface="Courier New" pitchFamily="49" charset="0"/>
                <a:cs typeface="Courier New" pitchFamily="49" charset="0"/>
              </a:rPr>
              <a:t>eMpLOYEES</a:t>
            </a:r>
            <a:r>
              <a:rPr lang="en-US" dirty="0"/>
              <a:t>. However, quoted identifiers are case-sensitive.</a:t>
            </a:r>
          </a:p>
          <a:p>
            <a:pPr lvl="1">
              <a:defRPr/>
            </a:pPr>
            <a:r>
              <a:rPr lang="en-US" dirty="0"/>
              <a:t>For more information, see the “Schema Object Names and Qualifiers” section in the </a:t>
            </a:r>
            <a:r>
              <a:rPr lang="en-US" i="1" dirty="0"/>
              <a:t>Oracle Database SQL Language Reference</a:t>
            </a:r>
            <a:r>
              <a:rPr lang="en-US" dirty="0"/>
              <a:t> for 19c database.</a:t>
            </a:r>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7</a:t>
            </a:fld>
            <a:endParaRPr lang="en-US" dirty="0"/>
          </a:p>
        </p:txBody>
      </p:sp>
    </p:spTree>
    <p:extLst>
      <p:ext uri="{BB962C8B-B14F-4D97-AF65-F5344CB8AC3E}">
        <p14:creationId xmlns:p14="http://schemas.microsoft.com/office/powerpoint/2010/main" val="2476906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Rot="1" noChangeAspect="1" noChangeArrowheads="1" noTextEdit="1"/>
          </p:cNvSpPr>
          <p:nvPr>
            <p:ph type="sldImg"/>
          </p:nvPr>
        </p:nvSpPr>
        <p:spPr>
          <a:xfrm>
            <a:off x="457200" y="457200"/>
            <a:ext cx="6858000" cy="3859213"/>
          </a:xfrm>
          <a:ln/>
        </p:spPr>
      </p:sp>
      <p:sp>
        <p:nvSpPr>
          <p:cNvPr id="17411" name="Rectangle 7"/>
          <p:cNvSpPr>
            <a:spLocks noGrp="1" noChangeArrowheads="1"/>
          </p:cNvSpPr>
          <p:nvPr>
            <p:ph type="body" idx="1"/>
          </p:nvPr>
        </p:nvSpPr>
        <p:spPr>
          <a:noFill/>
          <a:ln/>
        </p:spPr>
        <p:txBody>
          <a:bodyPr lIns="14149" tIns="14149" rIns="14149" bIns="14149"/>
          <a:lstStyle/>
          <a:p>
            <a:pPr eaLnBrk="1" hangingPunct="1"/>
            <a:endParaRPr lang="en-US" altLang="en-US" dirty="0"/>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8</a:t>
            </a:fld>
            <a:endParaRPr lang="en-US" dirty="0"/>
          </a:p>
        </p:txBody>
      </p:sp>
    </p:spTree>
    <p:extLst>
      <p:ext uri="{BB962C8B-B14F-4D97-AF65-F5344CB8AC3E}">
        <p14:creationId xmlns:p14="http://schemas.microsoft.com/office/powerpoint/2010/main" val="2601420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Rot="1" noChangeAspect="1" noChangeArrowheads="1" noTextEdit="1"/>
          </p:cNvSpPr>
          <p:nvPr>
            <p:ph type="sldImg"/>
          </p:nvPr>
        </p:nvSpPr>
        <p:spPr>
          <a:xfrm>
            <a:off x="457200" y="457200"/>
            <a:ext cx="6858000" cy="3859213"/>
          </a:xfrm>
          <a:ln/>
        </p:spPr>
      </p:sp>
      <p:sp>
        <p:nvSpPr>
          <p:cNvPr id="57348" name="Rectangle 7"/>
          <p:cNvSpPr>
            <a:spLocks noGrp="1" noChangeArrowheads="1"/>
          </p:cNvSpPr>
          <p:nvPr>
            <p:ph type="body" idx="1"/>
          </p:nvPr>
        </p:nvSpPr>
        <p:spPr>
          <a:ln/>
        </p:spPr>
        <p:txBody>
          <a:bodyPr lIns="14149" tIns="14149" rIns="14149" bIns="14149"/>
          <a:lstStyle/>
          <a:p>
            <a:pPr lvl="1" eaLnBrk="1" hangingPunct="1">
              <a:defRPr/>
            </a:pPr>
            <a:r>
              <a:rPr lang="en-US" dirty="0">
                <a:solidFill>
                  <a:schemeClr val="tx1"/>
                </a:solidFill>
              </a:rPr>
              <a:t>You create tables to store data by executing the SQL </a:t>
            </a:r>
            <a:r>
              <a:rPr lang="en-US" dirty="0">
                <a:solidFill>
                  <a:schemeClr val="tx1"/>
                </a:solidFill>
                <a:latin typeface="Courier New" pitchFamily="49" charset="0"/>
              </a:rPr>
              <a:t>CREATE</a:t>
            </a:r>
            <a:r>
              <a:rPr lang="en-US" dirty="0">
                <a:solidFill>
                  <a:schemeClr val="tx1"/>
                </a:solidFill>
              </a:rPr>
              <a:t> </a:t>
            </a:r>
            <a:r>
              <a:rPr lang="en-US" dirty="0">
                <a:solidFill>
                  <a:schemeClr val="tx1"/>
                </a:solidFill>
                <a:latin typeface="Courier New" pitchFamily="49" charset="0"/>
              </a:rPr>
              <a:t>TABLE</a:t>
            </a:r>
            <a:r>
              <a:rPr lang="en-US" dirty="0">
                <a:solidFill>
                  <a:schemeClr val="tx1"/>
                </a:solidFill>
              </a:rPr>
              <a:t> statement. This statement is one of the DDL statements that are a subset of the SQL statements used to create, modify, or remove Oracle Database structures. These statements have an immediate effect on the database and they also record information in the data dictionary. The data dictionary is an important set of read-only tables that provide database information.</a:t>
            </a:r>
          </a:p>
          <a:p>
            <a:pPr lvl="1" eaLnBrk="1" hangingPunct="1">
              <a:defRPr/>
            </a:pPr>
            <a:r>
              <a:rPr lang="en-US" dirty="0">
                <a:solidFill>
                  <a:schemeClr val="tx1"/>
                </a:solidFill>
              </a:rPr>
              <a:t>To create a table, a user must have the </a:t>
            </a:r>
            <a:r>
              <a:rPr lang="en-US" dirty="0">
                <a:solidFill>
                  <a:schemeClr val="tx1"/>
                </a:solidFill>
                <a:latin typeface="Courier New" pitchFamily="49" charset="0"/>
              </a:rPr>
              <a:t>CREATE</a:t>
            </a:r>
            <a:r>
              <a:rPr lang="en-US" dirty="0">
                <a:solidFill>
                  <a:schemeClr val="tx1"/>
                </a:solidFill>
              </a:rPr>
              <a:t> </a:t>
            </a:r>
            <a:r>
              <a:rPr lang="en-US" dirty="0">
                <a:solidFill>
                  <a:schemeClr val="tx1"/>
                </a:solidFill>
                <a:latin typeface="Courier New" pitchFamily="49" charset="0"/>
              </a:rPr>
              <a:t>TABLE</a:t>
            </a:r>
            <a:r>
              <a:rPr lang="en-US" dirty="0">
                <a:solidFill>
                  <a:schemeClr val="tx1"/>
                </a:solidFill>
              </a:rPr>
              <a:t> privilege and a storage area in which to create objects. The database administrator (DBA) uses data control language (DCL) statements to grant privileges to users.</a:t>
            </a:r>
          </a:p>
          <a:p>
            <a:pPr lvl="1" eaLnBrk="1" hangingPunct="1">
              <a:defRPr/>
            </a:pPr>
            <a:r>
              <a:rPr lang="en-US" dirty="0">
                <a:solidFill>
                  <a:schemeClr val="tx1"/>
                </a:solidFill>
              </a:rPr>
              <a:t>In the syntax:</a:t>
            </a:r>
          </a:p>
          <a:p>
            <a:pPr marL="438295" lvl="2" indent="-187841" eaLnBrk="1" hangingPunct="1">
              <a:buNone/>
              <a:defRPr/>
            </a:pPr>
            <a:r>
              <a:rPr lang="en-US" i="1" dirty="0">
                <a:latin typeface="Courier New" pitchFamily="49" charset="0"/>
              </a:rPr>
              <a:t>schema			</a:t>
            </a:r>
            <a:r>
              <a:rPr lang="en-US" dirty="0"/>
              <a:t>Is the same as the owner’s name</a:t>
            </a:r>
          </a:p>
          <a:p>
            <a:pPr marL="438295" lvl="2" indent="-187841" eaLnBrk="1" hangingPunct="1">
              <a:buNone/>
              <a:defRPr/>
            </a:pPr>
            <a:r>
              <a:rPr lang="en-US" i="1" dirty="0">
                <a:latin typeface="Courier New" pitchFamily="49" charset="0"/>
              </a:rPr>
              <a:t>table</a:t>
            </a:r>
            <a:r>
              <a:rPr lang="en-US" i="1" dirty="0"/>
              <a:t> 			</a:t>
            </a:r>
            <a:r>
              <a:rPr lang="en-US" dirty="0"/>
              <a:t>Is the name of the table</a:t>
            </a:r>
          </a:p>
          <a:p>
            <a:pPr marL="438295" lvl="2" indent="-187841" eaLnBrk="1" hangingPunct="1">
              <a:buNone/>
              <a:defRPr/>
            </a:pPr>
            <a:r>
              <a:rPr lang="en-US" dirty="0">
                <a:latin typeface="Courier New" pitchFamily="49" charset="0"/>
              </a:rPr>
              <a:t>DEFAULT</a:t>
            </a:r>
            <a:r>
              <a:rPr lang="en-US" dirty="0"/>
              <a:t> </a:t>
            </a:r>
            <a:r>
              <a:rPr lang="en-US" i="1" dirty="0">
                <a:latin typeface="Courier New" pitchFamily="49" charset="0"/>
              </a:rPr>
              <a:t>expr		</a:t>
            </a:r>
            <a:r>
              <a:rPr lang="en-US" dirty="0" smtClean="0"/>
              <a:t>Specifies </a:t>
            </a:r>
            <a:r>
              <a:rPr lang="en-US" dirty="0"/>
              <a:t>a default value if a value is omitted in the </a:t>
            </a:r>
            <a:r>
              <a:rPr lang="en-US" dirty="0">
                <a:latin typeface="Courier New" pitchFamily="49" charset="0"/>
              </a:rPr>
              <a:t>INSERT</a:t>
            </a:r>
            <a:r>
              <a:rPr lang="en-US" dirty="0"/>
              <a:t> 			</a:t>
            </a:r>
            <a:r>
              <a:rPr lang="en-US" dirty="0" smtClean="0"/>
              <a:t>statement</a:t>
            </a:r>
            <a:endParaRPr lang="en-US" dirty="0"/>
          </a:p>
          <a:p>
            <a:pPr marL="438295" lvl="2" indent="-187841" eaLnBrk="1" hangingPunct="1">
              <a:buNone/>
              <a:defRPr/>
            </a:pPr>
            <a:r>
              <a:rPr lang="en-US" i="1" dirty="0">
                <a:latin typeface="Courier New" pitchFamily="49" charset="0"/>
              </a:rPr>
              <a:t>column</a:t>
            </a:r>
            <a:r>
              <a:rPr lang="en-US" i="1" dirty="0"/>
              <a:t> 			</a:t>
            </a:r>
            <a:r>
              <a:rPr lang="en-US" dirty="0"/>
              <a:t>Is the name of the column</a:t>
            </a:r>
          </a:p>
          <a:p>
            <a:pPr marL="438295" lvl="2" indent="-187841" eaLnBrk="1" hangingPunct="1">
              <a:buNone/>
              <a:defRPr/>
            </a:pPr>
            <a:r>
              <a:rPr lang="en-US" i="1" dirty="0">
                <a:latin typeface="Courier New" pitchFamily="49" charset="0"/>
              </a:rPr>
              <a:t>datatype		</a:t>
            </a:r>
            <a:r>
              <a:rPr lang="en-US" dirty="0" smtClean="0"/>
              <a:t>Is </a:t>
            </a:r>
            <a:r>
              <a:rPr lang="en-US" dirty="0"/>
              <a:t>the column’s data type and length</a:t>
            </a:r>
          </a:p>
          <a:p>
            <a:pPr marL="438295" lvl="2" indent="-187841" eaLnBrk="1" hangingPunct="1">
              <a:buNone/>
              <a:defRPr/>
            </a:pPr>
            <a:endParaRPr lang="en-US" dirty="0"/>
          </a:p>
          <a:p>
            <a:pPr marL="250454" lvl="2" indent="0" eaLnBrk="1" hangingPunct="1">
              <a:buNone/>
              <a:defRPr/>
            </a:pPr>
            <a:r>
              <a:rPr lang="en-US" b="1" dirty="0">
                <a:solidFill>
                  <a:schemeClr val="tx1"/>
                </a:solidFill>
              </a:rPr>
              <a:t>Note:</a:t>
            </a:r>
            <a:r>
              <a:rPr lang="en-US" dirty="0"/>
              <a:t> The </a:t>
            </a:r>
            <a:r>
              <a:rPr lang="en-US" dirty="0">
                <a:latin typeface="Courier New" pitchFamily="49" charset="0"/>
                <a:cs typeface="Courier New" pitchFamily="49" charset="0"/>
              </a:rPr>
              <a:t>CREATE</a:t>
            </a:r>
            <a:r>
              <a:rPr lang="en-US" dirty="0"/>
              <a:t> </a:t>
            </a:r>
            <a:r>
              <a:rPr lang="en-US" dirty="0">
                <a:latin typeface="Courier New" pitchFamily="49" charset="0"/>
                <a:cs typeface="Courier New" pitchFamily="49" charset="0"/>
              </a:rPr>
              <a:t>ANY</a:t>
            </a:r>
            <a:r>
              <a:rPr lang="en-US" dirty="0"/>
              <a:t> </a:t>
            </a:r>
            <a:r>
              <a:rPr lang="en-US" dirty="0">
                <a:latin typeface="Courier New" pitchFamily="49" charset="0"/>
                <a:cs typeface="Courier New" pitchFamily="49" charset="0"/>
              </a:rPr>
              <a:t>TABLE</a:t>
            </a:r>
            <a:r>
              <a:rPr lang="en-US" dirty="0"/>
              <a:t> privilege is needed to create a table in any schema other than the user’s schema.</a:t>
            </a:r>
          </a:p>
        </p:txBody>
      </p:sp>
      <p:sp>
        <p:nvSpPr>
          <p:cNvPr id="2" name="Footer Placeholder 1"/>
          <p:cNvSpPr>
            <a:spLocks noGrp="1"/>
          </p:cNvSpPr>
          <p:nvPr>
            <p:ph type="ftr" sz="quarter" idx="10"/>
          </p:nvPr>
        </p:nvSpPr>
        <p:spPr/>
        <p:txBody>
          <a:bodyPr/>
          <a:lstStyle/>
          <a:p>
            <a:pPr>
              <a:defRPr/>
            </a:pPr>
            <a:r>
              <a:rPr lang="en-US" smtClean="0"/>
              <a:t>Oracle Database 19c: SQL Workshop   11a - </a:t>
            </a:r>
            <a:fld id="{7C951E65-0BAA-4B24-AD87-683F8269D8DB}" type="slidenum">
              <a:rPr lang="en-US" smtClean="0"/>
              <a:pPr>
                <a:defRPr/>
              </a:pPr>
              <a:t>9</a:t>
            </a:fld>
            <a:endParaRPr lang="en-US" dirty="0"/>
          </a:p>
        </p:txBody>
      </p:sp>
    </p:spTree>
    <p:extLst>
      <p:ext uri="{BB962C8B-B14F-4D97-AF65-F5344CB8AC3E}">
        <p14:creationId xmlns:p14="http://schemas.microsoft.com/office/powerpoint/2010/main" val="15382998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 name="Notched Right Arrow 1"/>
          <p:cNvSpPr/>
          <p:nvPr userDrawn="1"/>
        </p:nvSpPr>
        <p:spPr>
          <a:xfrm rot="16200000">
            <a:off x="14672427" y="986616"/>
            <a:ext cx="2127655" cy="1907022"/>
          </a:xfrm>
          <a:custGeom>
            <a:avLst/>
            <a:gdLst>
              <a:gd name="connsiteX0" fmla="*/ 0 w 2691828"/>
              <a:gd name="connsiteY0" fmla="*/ 619018 h 2476072"/>
              <a:gd name="connsiteX1" fmla="*/ 1453792 w 2691828"/>
              <a:gd name="connsiteY1" fmla="*/ 619018 h 2476072"/>
              <a:gd name="connsiteX2" fmla="*/ 1453792 w 2691828"/>
              <a:gd name="connsiteY2" fmla="*/ 0 h 2476072"/>
              <a:gd name="connsiteX3" fmla="*/ 2691828 w 2691828"/>
              <a:gd name="connsiteY3" fmla="*/ 1238036 h 2476072"/>
              <a:gd name="connsiteX4" fmla="*/ 1453792 w 2691828"/>
              <a:gd name="connsiteY4" fmla="*/ 2476072 h 2476072"/>
              <a:gd name="connsiteX5" fmla="*/ 1453792 w 2691828"/>
              <a:gd name="connsiteY5" fmla="*/ 1857054 h 2476072"/>
              <a:gd name="connsiteX6" fmla="*/ 0 w 2691828"/>
              <a:gd name="connsiteY6" fmla="*/ 1857054 h 2476072"/>
              <a:gd name="connsiteX7" fmla="*/ 619018 w 2691828"/>
              <a:gd name="connsiteY7" fmla="*/ 1238036 h 2476072"/>
              <a:gd name="connsiteX8" fmla="*/ 0 w 2691828"/>
              <a:gd name="connsiteY8" fmla="*/ 619018 h 2476072"/>
              <a:gd name="connsiteX0" fmla="*/ 0 w 2691828"/>
              <a:gd name="connsiteY0" fmla="*/ 0 h 1857054"/>
              <a:gd name="connsiteX1" fmla="*/ 1453792 w 2691828"/>
              <a:gd name="connsiteY1" fmla="*/ 0 h 1857054"/>
              <a:gd name="connsiteX2" fmla="*/ 2691828 w 2691828"/>
              <a:gd name="connsiteY2" fmla="*/ 619018 h 1857054"/>
              <a:gd name="connsiteX3" fmla="*/ 1453792 w 2691828"/>
              <a:gd name="connsiteY3" fmla="*/ 1857054 h 1857054"/>
              <a:gd name="connsiteX4" fmla="*/ 1453792 w 2691828"/>
              <a:gd name="connsiteY4" fmla="*/ 1238036 h 1857054"/>
              <a:gd name="connsiteX5" fmla="*/ 0 w 2691828"/>
              <a:gd name="connsiteY5" fmla="*/ 1238036 h 1857054"/>
              <a:gd name="connsiteX6" fmla="*/ 619018 w 2691828"/>
              <a:gd name="connsiteY6" fmla="*/ 619018 h 1857054"/>
              <a:gd name="connsiteX7" fmla="*/ 0 w 2691828"/>
              <a:gd name="connsiteY7" fmla="*/ 0 h 1857054"/>
              <a:gd name="connsiteX0" fmla="*/ 0 w 2691828"/>
              <a:gd name="connsiteY0" fmla="*/ 0 h 1238036"/>
              <a:gd name="connsiteX1" fmla="*/ 1453792 w 2691828"/>
              <a:gd name="connsiteY1" fmla="*/ 0 h 1238036"/>
              <a:gd name="connsiteX2" fmla="*/ 2691828 w 2691828"/>
              <a:gd name="connsiteY2" fmla="*/ 619018 h 1238036"/>
              <a:gd name="connsiteX3" fmla="*/ 1453792 w 2691828"/>
              <a:gd name="connsiteY3" fmla="*/ 1238036 h 1238036"/>
              <a:gd name="connsiteX4" fmla="*/ 0 w 2691828"/>
              <a:gd name="connsiteY4" fmla="*/ 1238036 h 1238036"/>
              <a:gd name="connsiteX5" fmla="*/ 619018 w 2691828"/>
              <a:gd name="connsiteY5" fmla="*/ 619018 h 1238036"/>
              <a:gd name="connsiteX6" fmla="*/ 0 w 2691828"/>
              <a:gd name="connsiteY6"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619018 w 1453792"/>
              <a:gd name="connsiteY4" fmla="*/ 61901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1238 w 1453792"/>
              <a:gd name="connsiteY4" fmla="*/ 610852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350629 w 1453792"/>
              <a:gd name="connsiteY4" fmla="*/ 632631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08204 w 1453792"/>
              <a:gd name="connsiteY4" fmla="*/ 6265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80705 w 1453792"/>
              <a:gd name="connsiteY4" fmla="*/ 626556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2322 w 1453792"/>
              <a:gd name="connsiteY4" fmla="*/ 620480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40189 w 1453792"/>
              <a:gd name="connsiteY4" fmla="*/ 622508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59380 w 1453792"/>
              <a:gd name="connsiteY4" fmla="*/ 610354 h 1238036"/>
              <a:gd name="connsiteX5" fmla="*/ 0 w 1453792"/>
              <a:gd name="connsiteY5" fmla="*/ 0 h 1238036"/>
              <a:gd name="connsiteX0" fmla="*/ 0 w 1453792"/>
              <a:gd name="connsiteY0" fmla="*/ 0 h 1238036"/>
              <a:gd name="connsiteX1" fmla="*/ 1453792 w 1453792"/>
              <a:gd name="connsiteY1" fmla="*/ 0 h 1238036"/>
              <a:gd name="connsiteX2" fmla="*/ 1453792 w 1453792"/>
              <a:gd name="connsiteY2" fmla="*/ 1238036 h 1238036"/>
              <a:gd name="connsiteX3" fmla="*/ 0 w 1453792"/>
              <a:gd name="connsiteY3" fmla="*/ 1238036 h 1238036"/>
              <a:gd name="connsiteX4" fmla="*/ 435923 w 1453792"/>
              <a:gd name="connsiteY4" fmla="*/ 618459 h 1238036"/>
              <a:gd name="connsiteX5" fmla="*/ 0 w 1453792"/>
              <a:gd name="connsiteY5" fmla="*/ 0 h 123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3792" h="1238036">
                <a:moveTo>
                  <a:pt x="0" y="0"/>
                </a:moveTo>
                <a:lnTo>
                  <a:pt x="1453792" y="0"/>
                </a:lnTo>
                <a:lnTo>
                  <a:pt x="1453792" y="1238036"/>
                </a:lnTo>
                <a:lnTo>
                  <a:pt x="0" y="1238036"/>
                </a:lnTo>
                <a:lnTo>
                  <a:pt x="435923" y="618459"/>
                </a:lnTo>
                <a:lnTo>
                  <a:pt x="0"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a:endParaRPr lang="en-US" dirty="0"/>
          </a:p>
        </p:txBody>
      </p:sp>
      <p:pic>
        <p:nvPicPr>
          <p:cNvPr id="22" name="Picture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4" name="Title_Gray_Number"/>
          <p:cNvSpPr>
            <a:spLocks noChangeArrowheads="1"/>
          </p:cNvSpPr>
          <p:nvPr userDrawn="1"/>
        </p:nvSpPr>
        <p:spPr bwMode="gray">
          <a:xfrm>
            <a:off x="14870996" y="993444"/>
            <a:ext cx="1740604" cy="1159288"/>
          </a:xfrm>
          <a:prstGeom prst="rect">
            <a:avLst/>
          </a:prstGeom>
          <a:noFill/>
          <a:ln w="9525">
            <a:noFill/>
            <a:miter lim="800000"/>
            <a:headEnd/>
            <a:tailEnd/>
          </a:ln>
        </p:spPr>
        <p:txBody>
          <a:bodyPr wrap="square" lIns="25398" tIns="25398" rIns="25398" bIns="25398"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baseline="0" dirty="0" smtClean="0">
                <a:solidFill>
                  <a:srgbClr val="FFFFFF"/>
                </a:solidFill>
                <a:latin typeface="Oracle Sans" panose="020B0503020204020204" pitchFamily="34" charset="0"/>
                <a:cs typeface="Oracle Sans" panose="020B0503020204020204" pitchFamily="34" charset="0"/>
              </a:rPr>
              <a:t>11a</a:t>
            </a:r>
            <a:endParaRPr lang="en-US" sz="7200" b="1" baseline="0" dirty="0">
              <a:solidFill>
                <a:srgbClr val="FFFFFF"/>
              </a:solidFill>
              <a:latin typeface="Oracle Sans" panose="020B0503020204020204" pitchFamily="34" charset="0"/>
              <a:cs typeface="Oracle Sans" panose="020B0503020204020204" pitchFamily="34" charset="0"/>
            </a:endParaRPr>
          </a:p>
        </p:txBody>
      </p:sp>
      <p:sp>
        <p:nvSpPr>
          <p:cNvPr id="276483" name="Default_Title"/>
          <p:cNvSpPr>
            <a:spLocks noGrp="1" noChangeArrowheads="1"/>
          </p:cNvSpPr>
          <p:nvPr>
            <p:ph type="ctrTitle"/>
          </p:nvPr>
        </p:nvSpPr>
        <p:spPr>
          <a:xfrm>
            <a:off x="1408177" y="4152900"/>
            <a:ext cx="15471648" cy="1042416"/>
          </a:xfrm>
        </p:spPr>
        <p:txBody>
          <a:bodyPr anchor="b"/>
          <a:lstStyle>
            <a:lvl1pPr>
              <a:spcBef>
                <a:spcPct val="0"/>
              </a:spcBef>
              <a:defRPr sz="6000" b="0" baseline="0">
                <a:solidFill>
                  <a:schemeClr val="tx1"/>
                </a:solidFill>
                <a:latin typeface="Georgia" panose="02040502050405020303" pitchFamily="18" charset="0"/>
              </a:defRPr>
            </a:lvl1pPr>
          </a:lstStyle>
          <a:p>
            <a:r>
              <a:rPr lang="en-US"/>
              <a:t>Click to edit Master title style</a:t>
            </a:r>
            <a:endParaRPr lang="en-US" dirty="0"/>
          </a:p>
        </p:txBody>
      </p:sp>
      <p:sp>
        <p:nvSpPr>
          <p:cNvPr id="276484" name="Title_PlaceholderSubtitle"/>
          <p:cNvSpPr>
            <a:spLocks noGrp="1" noChangeArrowheads="1"/>
          </p:cNvSpPr>
          <p:nvPr>
            <p:ph type="subTitle" idx="1"/>
          </p:nvPr>
        </p:nvSpPr>
        <p:spPr bwMode="auto">
          <a:xfrm>
            <a:off x="1426465" y="5483353"/>
            <a:ext cx="15435072" cy="660690"/>
          </a:xfrm>
        </p:spPr>
        <p:txBody>
          <a:bodyPr/>
          <a:lstStyle>
            <a:lvl1pPr algn="l">
              <a:defRPr sz="3600" b="0" i="0" baseline="0">
                <a:solidFill>
                  <a:schemeClr val="tx1"/>
                </a:solidFill>
              </a:defRPr>
            </a:lvl1pPr>
          </a:lstStyle>
          <a:p>
            <a:r>
              <a:rPr lang="en-US"/>
              <a:t>Click to edit Master subtitle style</a:t>
            </a:r>
            <a:endParaRPr lang="en-US" dirty="0"/>
          </a:p>
        </p:txBody>
      </p:sp>
      <p:pic>
        <p:nvPicPr>
          <p:cNvPr id="23" name="Picture 2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1" name="Picture 10"/>
          <p:cNvPicPr>
            <a:picLocks noChangeAspect="1"/>
          </p:cNvPicPr>
          <p:nvPr userDrawn="1"/>
        </p:nvPicPr>
        <p:blipFill>
          <a:blip r:embed="rId5"/>
          <a:stretch>
            <a:fillRect/>
          </a:stretch>
        </p:blipFill>
        <p:spPr>
          <a:xfrm>
            <a:off x="1527048" y="1252728"/>
            <a:ext cx="2103120" cy="276427"/>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1724"/>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314673"/>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317621"/>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7"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8404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24216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8" name="Text Placeholder 5"/>
          <p:cNvSpPr>
            <a:spLocks noGrp="1"/>
          </p:cNvSpPr>
          <p:nvPr>
            <p:ph type="body" sz="quarter" idx="13" hasCustomPrompt="1"/>
          </p:nvPr>
        </p:nvSpPr>
        <p:spPr>
          <a:xfrm>
            <a:off x="914402" y="1790700"/>
            <a:ext cx="16459201" cy="609907"/>
          </a:xfrm>
        </p:spPr>
        <p:txBody>
          <a:bodyPr/>
          <a:lstStyle>
            <a:lvl1pPr>
              <a:defRPr baseline="0">
                <a:solidFill>
                  <a:srgbClr val="312D2A"/>
                </a:solidFill>
              </a:defRPr>
            </a:lvl1pPr>
          </a:lstStyle>
          <a:p>
            <a:pPr lvl="0"/>
            <a:r>
              <a:rPr lang="en-US" dirty="0"/>
              <a:t>Click to add subtitle</a:t>
            </a: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93446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34292"/>
          <a:stretch/>
        </p:blipFill>
        <p:spPr>
          <a:xfrm>
            <a:off x="0" y="1676400"/>
            <a:ext cx="4368582" cy="2476500"/>
          </a:xfrm>
          <a:prstGeom prst="rect">
            <a:avLst/>
          </a:prstGeom>
        </p:spPr>
      </p:pic>
      <p:pic>
        <p:nvPicPr>
          <p:cNvPr id="12" name="Picture 11" descr="A picture containing music, black&#10;&#10;Description automatically generated">
            <a:extLst>
              <a:ext uri="{FF2B5EF4-FFF2-40B4-BE49-F238E27FC236}">
                <a16:creationId xmlns="" xmlns:a16="http://schemas.microsoft.com/office/drawing/2014/main" id="{5F7F53D4-47BD-9145-A247-BCC9EDCB7984}"/>
              </a:ext>
            </a:extLst>
          </p:cNvPr>
          <p:cNvPicPr>
            <a:picLocks noChangeAspect="1"/>
          </p:cNvPicPr>
          <p:nvPr userDrawn="1"/>
        </p:nvPicPr>
        <p:blipFill rotWithShape="1">
          <a:blip r:embed="rId4" cstate="email">
            <a:alphaModFix amt="15000"/>
            <a:extLst>
              <a:ext uri="{28A0092B-C50C-407E-A947-70E740481C1C}">
                <a14:useLocalDpi xmlns:a14="http://schemas.microsoft.com/office/drawing/2010/main"/>
              </a:ext>
            </a:extLst>
          </a:blip>
          <a:srcRect l="-912" r="12497" b="27845"/>
          <a:stretch/>
        </p:blipFill>
        <p:spPr>
          <a:xfrm>
            <a:off x="10771300" y="8039101"/>
            <a:ext cx="7516700" cy="2286000"/>
          </a:xfrm>
          <a:prstGeom prst="rect">
            <a:avLst/>
          </a:prstGeom>
        </p:spPr>
      </p:pic>
      <p:sp>
        <p:nvSpPr>
          <p:cNvPr id="2" name="Title 1"/>
          <p:cNvSpPr>
            <a:spLocks noGrp="1"/>
          </p:cNvSpPr>
          <p:nvPr>
            <p:ph type="title"/>
          </p:nvPr>
        </p:nvSpPr>
        <p:spPr>
          <a:xfrm>
            <a:off x="933451" y="4121597"/>
            <a:ext cx="16421100" cy="1174304"/>
          </a:xfrm>
        </p:spPr>
        <p:txBody>
          <a:bodyPr/>
          <a:lstStyle/>
          <a:p>
            <a:r>
              <a:rPr lang="en-US"/>
              <a:t>Click to edit Master title style</a:t>
            </a:r>
            <a:endParaRPr lang="en-US" dirty="0"/>
          </a:p>
        </p:txBody>
      </p:sp>
      <p:sp>
        <p:nvSpPr>
          <p:cNvPr id="8" name="Text Placeholder 5"/>
          <p:cNvSpPr>
            <a:spLocks noGrp="1"/>
          </p:cNvSpPr>
          <p:nvPr>
            <p:ph type="body" sz="quarter" idx="13" hasCustomPrompt="1"/>
          </p:nvPr>
        </p:nvSpPr>
        <p:spPr>
          <a:xfrm>
            <a:off x="914402" y="5295900"/>
            <a:ext cx="16459201" cy="609907"/>
          </a:xfrm>
        </p:spPr>
        <p:txBody>
          <a:bodyPr/>
          <a:lstStyle>
            <a:lvl1pPr>
              <a:defRPr b="1" baseline="0">
                <a:solidFill>
                  <a:srgbClr val="312D2A"/>
                </a:solidFill>
              </a:defRPr>
            </a:lvl1pPr>
          </a:lstStyle>
          <a:p>
            <a:pPr lvl="0"/>
            <a:r>
              <a:rPr lang="en-US" dirty="0"/>
              <a:t>Click to add subtitle</a:t>
            </a:r>
          </a:p>
        </p:txBody>
      </p:sp>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sp>
        <p:nvSpPr>
          <p:cNvPr id="1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37794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688032"/>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4186325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Numbered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3767988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 and Alpha Layou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688032"/>
            <a:ext cx="16422624" cy="3446068"/>
          </a:xfrm>
        </p:spPr>
        <p:txBody>
          <a:bodyPr/>
          <a:lstStyle>
            <a:lvl2pPr>
              <a:buFont typeface="+mj-lt"/>
              <a:buAutoNum type="arabicPeriod"/>
              <a:defRPr/>
            </a:lvl2pPr>
            <a:lvl3pPr marL="1943100" indent="-571500">
              <a:buFont typeface="+mj-lt"/>
              <a:buAutoNum type="alphaLcPeriod"/>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227819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3"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extLst>
      <p:ext uri="{BB962C8B-B14F-4D97-AF65-F5344CB8AC3E}">
        <p14:creationId xmlns:p14="http://schemas.microsoft.com/office/powerpoint/2010/main" val="1392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for Two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36058"/>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736058"/>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146730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for Three Line 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715890"/>
            <a:ext cx="5315712" cy="3107513"/>
          </a:xfrm>
        </p:spPr>
        <p:txBody>
          <a:bodyPr/>
          <a:lstStyle>
            <a:lvl1pPr>
              <a:defRPr sz="2700"/>
            </a:lvl1pPr>
            <a:lvl2pPr marL="692122" indent="-463530">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half" idx="10"/>
          </p:nvPr>
        </p:nvSpPr>
        <p:spPr>
          <a:xfrm>
            <a:off x="6777156" y="2718839"/>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p:cNvSpPr>
            <a:spLocks noGrp="1"/>
          </p:cNvSpPr>
          <p:nvPr>
            <p:ph sz="half" idx="11"/>
          </p:nvPr>
        </p:nvSpPr>
        <p:spPr>
          <a:xfrm>
            <a:off x="12611085" y="2721787"/>
            <a:ext cx="5315712" cy="3107513"/>
          </a:xfrm>
        </p:spPr>
        <p:txBody>
          <a:bodyPr/>
          <a:lstStyle>
            <a:lvl1pPr>
              <a:defRPr sz="2700"/>
            </a:lvl1pPr>
            <a:lvl2pPr marL="685771" indent="-457181">
              <a:defRPr sz="2700"/>
            </a:lvl2pPr>
            <a:lvl3pPr marL="1143000" indent="-457200">
              <a:defRPr sz="2400"/>
            </a:lvl3pPr>
            <a:lvl4pPr marL="1596960" indent="-460357">
              <a:defRPr sz="2400"/>
            </a:lvl4pPr>
            <a:lvl5pPr marL="2060490" indent="-463530">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373003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Slide without Border">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5870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Objectives">
    <p:spTree>
      <p:nvGrpSpPr>
        <p:cNvPr id="1" name=""/>
        <p:cNvGrpSpPr/>
        <p:nvPr/>
      </p:nvGrpSpPr>
      <p:grpSpPr>
        <a:xfrm>
          <a:off x="0" y="0"/>
          <a:ext cx="0" cy="0"/>
          <a:chOff x="0" y="0"/>
          <a:chExt cx="0" cy="0"/>
        </a:xfrm>
      </p:grpSpPr>
      <p:pic>
        <p:nvPicPr>
          <p:cNvPr id="13" name="Picture 12">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16403"/>
            <a:ext cx="7086600" cy="2842022"/>
          </a:xfrm>
          <a:prstGeom prst="rect">
            <a:avLst/>
          </a:prstGeom>
        </p:spPr>
      </p:pic>
      <p:sp>
        <p:nvSpPr>
          <p:cNvPr id="2" name="Title 1"/>
          <p:cNvSpPr>
            <a:spLocks noGrp="1"/>
          </p:cNvSpPr>
          <p:nvPr>
            <p:ph type="title"/>
          </p:nvPr>
        </p:nvSpPr>
        <p:spPr>
          <a:xfrm>
            <a:off x="933451" y="616397"/>
            <a:ext cx="16421100" cy="1314450"/>
          </a:xfrm>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5" name="Picture 14"/>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pic>
        <p:nvPicPr>
          <p:cNvPr id="17" name="Picture 16"/>
          <p:cNvPicPr>
            <a:picLocks noChangeAspect="1"/>
          </p:cNvPicPr>
          <p:nvPr userDrawn="1"/>
        </p:nvPicPr>
        <p:blipFill rotWithShape="1">
          <a:blip r:embed="rId6" cstate="print">
            <a:extLst>
              <a:ext uri="{28A0092B-C50C-407E-A947-70E740481C1C}">
                <a14:useLocalDpi xmlns:a14="http://schemas.microsoft.com/office/drawing/2010/main" val="0"/>
              </a:ext>
            </a:extLst>
          </a:blip>
          <a:srcRect l="-2890" t="-6389" r="-9348" b="-2544"/>
          <a:stretch/>
        </p:blipFill>
        <p:spPr>
          <a:xfrm>
            <a:off x="14324875" y="5986906"/>
            <a:ext cx="3576274" cy="3601882"/>
          </a:xfrm>
          <a:prstGeom prst="ellipse">
            <a:avLst/>
          </a:prstGeom>
        </p:spPr>
      </p:pic>
      <p:sp>
        <p:nvSpPr>
          <p:cNvPr id="1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988758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7233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Summary">
    <p:spTree>
      <p:nvGrpSpPr>
        <p:cNvPr id="1" name=""/>
        <p:cNvGrpSpPr/>
        <p:nvPr/>
      </p:nvGrpSpPr>
      <p:grpSpPr>
        <a:xfrm>
          <a:off x="0" y="0"/>
          <a:ext cx="0" cy="0"/>
          <a:chOff x="0" y="0"/>
          <a:chExt cx="0" cy="0"/>
        </a:xfrm>
      </p:grpSpPr>
      <p:pic>
        <p:nvPicPr>
          <p:cNvPr id="28" name="Picture 27">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rcRect/>
          <a:stretch/>
        </p:blipFill>
        <p:spPr>
          <a:xfrm>
            <a:off x="11201400" y="7457968"/>
            <a:ext cx="7086600" cy="2842022"/>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defRPr/>
            </a:lvl2pPr>
            <a:lvl3pPr marL="1943100" indent="-571500">
              <a:spcBef>
                <a:spcPts val="1800"/>
              </a:spcBef>
              <a:defRPr/>
            </a:lvl3pPr>
            <a:lvl4pPr>
              <a:spcBef>
                <a:spcPts val="1800"/>
              </a:spcBef>
              <a:defRPr/>
            </a:lvl4pPr>
            <a:lvl5pPr>
              <a:spcBef>
                <a:spcPts val="18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22" name="Picture 21"/>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23" name="Rectangle 22">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grpSp>
        <p:nvGrpSpPr>
          <p:cNvPr id="38" name="Group 37"/>
          <p:cNvGrpSpPr/>
          <p:nvPr userDrawn="1"/>
        </p:nvGrpSpPr>
        <p:grpSpPr>
          <a:xfrm>
            <a:off x="14497049" y="6407578"/>
            <a:ext cx="3257551" cy="3126948"/>
            <a:chOff x="351303" y="1475626"/>
            <a:chExt cx="4296904" cy="4124630"/>
          </a:xfrm>
        </p:grpSpPr>
        <p:grpSp>
          <p:nvGrpSpPr>
            <p:cNvPr id="39" name="Group 38"/>
            <p:cNvGrpSpPr/>
            <p:nvPr/>
          </p:nvGrpSpPr>
          <p:grpSpPr>
            <a:xfrm>
              <a:off x="744570" y="1475626"/>
              <a:ext cx="3074258" cy="4124630"/>
              <a:chOff x="241618" y="1591738"/>
              <a:chExt cx="3577210" cy="4799424"/>
            </a:xfrm>
          </p:grpSpPr>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1618" y="1591738"/>
                <a:ext cx="3577210" cy="4799424"/>
              </a:xfrm>
              <a:prstGeom prst="rect">
                <a:avLst/>
              </a:prstGeom>
            </p:spPr>
          </p:pic>
          <p:grpSp>
            <p:nvGrpSpPr>
              <p:cNvPr id="44" name="Group 43"/>
              <p:cNvGrpSpPr/>
              <p:nvPr/>
            </p:nvGrpSpPr>
            <p:grpSpPr>
              <a:xfrm>
                <a:off x="1076326" y="2968176"/>
                <a:ext cx="1943100" cy="2077207"/>
                <a:chOff x="1076326" y="2968176"/>
                <a:chExt cx="1943100" cy="2077207"/>
              </a:xfrm>
            </p:grpSpPr>
            <p:sp>
              <p:nvSpPr>
                <p:cNvPr id="45" name="Rectangle 44"/>
                <p:cNvSpPr/>
                <p:nvPr/>
              </p:nvSpPr>
              <p:spPr>
                <a:xfrm>
                  <a:off x="1076326" y="2968176"/>
                  <a:ext cx="1943100" cy="290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1076326" y="3676909"/>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1076326" y="4216103"/>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1076326" y="4755295"/>
                  <a:ext cx="1943100" cy="290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40" name="Picture 39"/>
            <p:cNvPicPr preferRelativeResize="0">
              <a:picLocks noChangeAspect="1"/>
            </p:cNvPicPr>
            <p:nvPr/>
          </p:nvPicPr>
          <p:blipFill rotWithShape="1">
            <a:blip r:embed="rId7" cstate="print">
              <a:extLst>
                <a:ext uri="{28A0092B-C50C-407E-A947-70E740481C1C}">
                  <a14:useLocalDpi xmlns:a14="http://schemas.microsoft.com/office/drawing/2010/main" val="0"/>
                </a:ext>
              </a:extLst>
            </a:blip>
            <a:srcRect l="11141" t="11895" r="11141" b="11895"/>
            <a:stretch/>
          </p:blipFill>
          <p:spPr>
            <a:xfrm>
              <a:off x="2186372" y="1978845"/>
              <a:ext cx="2461835" cy="1408205"/>
            </a:xfrm>
            <a:prstGeom prst="rect">
              <a:avLst/>
            </a:prstGeom>
          </p:spPr>
        </p:pic>
        <p:pic>
          <p:nvPicPr>
            <p:cNvPr id="41" name="Picture 40"/>
            <p:cNvPicPr>
              <a:picLocks noChangeAspect="1"/>
            </p:cNvPicPr>
            <p:nvPr/>
          </p:nvPicPr>
          <p:blipFill rotWithShape="1">
            <a:blip r:embed="rId8" cstate="print">
              <a:extLst>
                <a:ext uri="{28A0092B-C50C-407E-A947-70E740481C1C}">
                  <a14:useLocalDpi xmlns:a14="http://schemas.microsoft.com/office/drawing/2010/main" val="0"/>
                </a:ext>
              </a:extLst>
            </a:blip>
            <a:srcRect l="14022" t="14110" r="46190" b="46243"/>
            <a:stretch/>
          </p:blipFill>
          <p:spPr>
            <a:xfrm>
              <a:off x="351303" y="3065038"/>
              <a:ext cx="1578041" cy="1572444"/>
            </a:xfrm>
            <a:prstGeom prst="ellipse">
              <a:avLst/>
            </a:prstGeom>
          </p:spPr>
        </p:pic>
        <p:sp>
          <p:nvSpPr>
            <p:cNvPr id="42" name="Freeform 8"/>
            <p:cNvSpPr>
              <a:spLocks noChangeAspect="1" noChangeArrowheads="1"/>
            </p:cNvSpPr>
            <p:nvPr/>
          </p:nvSpPr>
          <p:spPr bwMode="auto">
            <a:xfrm>
              <a:off x="559739" y="3413895"/>
              <a:ext cx="1106424" cy="842373"/>
            </a:xfrm>
            <a:custGeom>
              <a:avLst/>
              <a:gdLst>
                <a:gd name="T0" fmla="*/ 717 w 3011"/>
                <a:gd name="T1" fmla="*/ 1817 h 2293"/>
                <a:gd name="T2" fmla="*/ 81 w 3011"/>
                <a:gd name="T3" fmla="*/ 1192 h 2293"/>
                <a:gd name="T4" fmla="*/ 81 w 3011"/>
                <a:gd name="T5" fmla="*/ 880 h 2293"/>
                <a:gd name="T6" fmla="*/ 242 w 3011"/>
                <a:gd name="T7" fmla="*/ 718 h 2293"/>
                <a:gd name="T8" fmla="*/ 555 w 3011"/>
                <a:gd name="T9" fmla="*/ 718 h 2293"/>
                <a:gd name="T10" fmla="*/ 1192 w 3011"/>
                <a:gd name="T11" fmla="*/ 1342 h 2293"/>
                <a:gd name="T12" fmla="*/ 2454 w 3011"/>
                <a:gd name="T13" fmla="*/ 81 h 2293"/>
                <a:gd name="T14" fmla="*/ 2766 w 3011"/>
                <a:gd name="T15" fmla="*/ 81 h 2293"/>
                <a:gd name="T16" fmla="*/ 2928 w 3011"/>
                <a:gd name="T17" fmla="*/ 243 h 2293"/>
                <a:gd name="T18" fmla="*/ 2928 w 3011"/>
                <a:gd name="T19" fmla="*/ 556 h 2293"/>
                <a:gd name="T20" fmla="*/ 1667 w 3011"/>
                <a:gd name="T21" fmla="*/ 1817 h 2293"/>
                <a:gd name="T22" fmla="*/ 1192 w 3011"/>
                <a:gd name="T23" fmla="*/ 2292 h 2293"/>
                <a:gd name="T24" fmla="*/ 717 w 3011"/>
                <a:gd name="T25" fmla="*/ 1817 h 2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11" h="2293">
                  <a:moveTo>
                    <a:pt x="717" y="1817"/>
                  </a:moveTo>
                  <a:cubicBezTo>
                    <a:pt x="81" y="1192"/>
                    <a:pt x="81" y="1192"/>
                    <a:pt x="81" y="1192"/>
                  </a:cubicBezTo>
                  <a:cubicBezTo>
                    <a:pt x="0" y="1100"/>
                    <a:pt x="0" y="961"/>
                    <a:pt x="81" y="880"/>
                  </a:cubicBezTo>
                  <a:cubicBezTo>
                    <a:pt x="242" y="718"/>
                    <a:pt x="242" y="718"/>
                    <a:pt x="242" y="718"/>
                  </a:cubicBezTo>
                  <a:cubicBezTo>
                    <a:pt x="324" y="625"/>
                    <a:pt x="474" y="625"/>
                    <a:pt x="555" y="718"/>
                  </a:cubicBezTo>
                  <a:cubicBezTo>
                    <a:pt x="1192" y="1342"/>
                    <a:pt x="1192" y="1342"/>
                    <a:pt x="1192" y="1342"/>
                  </a:cubicBezTo>
                  <a:cubicBezTo>
                    <a:pt x="2454" y="81"/>
                    <a:pt x="2454" y="81"/>
                    <a:pt x="2454" y="81"/>
                  </a:cubicBezTo>
                  <a:cubicBezTo>
                    <a:pt x="2535" y="0"/>
                    <a:pt x="2685" y="0"/>
                    <a:pt x="2766" y="81"/>
                  </a:cubicBezTo>
                  <a:cubicBezTo>
                    <a:pt x="2928" y="243"/>
                    <a:pt x="2928" y="243"/>
                    <a:pt x="2928" y="243"/>
                  </a:cubicBezTo>
                  <a:cubicBezTo>
                    <a:pt x="3010" y="324"/>
                    <a:pt x="3010" y="475"/>
                    <a:pt x="2928" y="556"/>
                  </a:cubicBezTo>
                  <a:cubicBezTo>
                    <a:pt x="1667" y="1817"/>
                    <a:pt x="1667" y="1817"/>
                    <a:pt x="1667" y="1817"/>
                  </a:cubicBezTo>
                  <a:cubicBezTo>
                    <a:pt x="1192" y="2292"/>
                    <a:pt x="1192" y="2292"/>
                    <a:pt x="1192" y="2292"/>
                  </a:cubicBezTo>
                  <a:lnTo>
                    <a:pt x="717" y="1817"/>
                  </a:lnTo>
                </a:path>
              </a:pathLst>
            </a:custGeom>
            <a:solidFill>
              <a:schemeClr val="bg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Oracle Sans" panose="020B0503020204020204" pitchFamily="34" charset="0"/>
                <a:cs typeface="Oracle Sans" panose="020B0503020204020204" pitchFamily="34" charset="0"/>
              </a:endParaRPr>
            </a:p>
          </p:txBody>
        </p:sp>
      </p:grpSp>
      <p:sp>
        <p:nvSpPr>
          <p:cNvPr id="20"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16354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3451" y="2272710"/>
            <a:ext cx="16421100" cy="3446068"/>
          </a:xfrm>
        </p:spPr>
        <p:txBody>
          <a:bodyPr/>
          <a:lstStyle>
            <a:lvl1pPr>
              <a:spcBef>
                <a:spcPts val="1350"/>
              </a:spcBef>
              <a:defRPr/>
            </a:lvl1pPr>
            <a:lvl2pPr>
              <a:spcBef>
                <a:spcPts val="1800"/>
              </a:spcBef>
              <a:buClr>
                <a:schemeClr val="accent1"/>
              </a:buClr>
              <a:defRPr/>
            </a:lvl2pPr>
            <a:lvl3pPr marL="1943100" indent="-571500">
              <a:spcBef>
                <a:spcPts val="1800"/>
              </a:spcBef>
              <a:buClr>
                <a:schemeClr val="accent1"/>
              </a:buClr>
              <a:defRPr/>
            </a:lvl3pPr>
            <a:lvl4pPr>
              <a:spcBef>
                <a:spcPts val="1800"/>
              </a:spcBef>
              <a:buClr>
                <a:schemeClr val="accent1"/>
              </a:buClr>
              <a:defRPr/>
            </a:lvl4pPr>
            <a:lvl5pPr>
              <a:spcBef>
                <a:spcPts val="1800"/>
              </a:spcBef>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mbered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32689" y="2265654"/>
            <a:ext cx="16422624" cy="3446068"/>
          </a:xfrm>
        </p:spPr>
        <p:txBody>
          <a:bodyPr/>
          <a:lstStyle>
            <a:lvl2pPr>
              <a:buFont typeface="+mj-lt"/>
              <a:buAutoNum type="arabicPeriod"/>
              <a:defRPr/>
            </a:lvl2pPr>
            <a:lvl3pPr marL="1943100" indent="-571500">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and Alph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32689" y="2265654"/>
            <a:ext cx="16422624" cy="3446068"/>
          </a:xfrm>
        </p:spPr>
        <p:txBody>
          <a:bodyPr/>
          <a:lstStyle>
            <a:lvl2pPr>
              <a:buClr>
                <a:schemeClr val="accent1"/>
              </a:buClr>
              <a:buFont typeface="+mj-lt"/>
              <a:buAutoNum type="arabicPeriod"/>
              <a:defRPr/>
            </a:lvl2pPr>
            <a:lvl3pPr marL="1943100" indent="-571500">
              <a:buClr>
                <a:schemeClr val="accent1"/>
              </a:buClr>
              <a:buFont typeface="+mj-lt"/>
              <a:buAutoNum type="alphaLcPeriod"/>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5"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Quiz">
    <p:spTree>
      <p:nvGrpSpPr>
        <p:cNvPr id="1" name=""/>
        <p:cNvGrpSpPr/>
        <p:nvPr/>
      </p:nvGrpSpPr>
      <p:grpSpPr>
        <a:xfrm>
          <a:off x="0" y="0"/>
          <a:ext cx="0" cy="0"/>
          <a:chOff x="0" y="0"/>
          <a:chExt cx="0" cy="0"/>
        </a:xfrm>
      </p:grpSpPr>
      <p:pic>
        <p:nvPicPr>
          <p:cNvPr id="19" name="Picture 18">
            <a:extLst>
              <a:ext uri="{FF2B5EF4-FFF2-40B4-BE49-F238E27FC236}">
                <a16:creationId xmlns="" xmlns:a16="http://schemas.microsoft.com/office/drawing/2014/main" id="{EFB9E9CD-D1E8-2941-B6E9-04C71E3BFC82}"/>
              </a:ext>
            </a:extLst>
          </p:cNvPr>
          <p:cNvPicPr>
            <a:picLocks noChangeAspect="1"/>
          </p:cNvPicPr>
          <p:nvPr userDrawn="1"/>
        </p:nvPicPr>
        <p:blipFill>
          <a:blip r:embed="rId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3" name="Content Placeholder 2"/>
          <p:cNvSpPr>
            <a:spLocks noGrp="1"/>
          </p:cNvSpPr>
          <p:nvPr>
            <p:ph idx="1"/>
          </p:nvPr>
        </p:nvSpPr>
        <p:spPr>
          <a:xfrm>
            <a:off x="932689" y="2267712"/>
            <a:ext cx="16422624" cy="1382426"/>
          </a:xfrm>
        </p:spPr>
        <p:txBody>
          <a:bodyPr/>
          <a:lstStyle>
            <a:lvl1pPr marL="0" indent="-14289">
              <a:defRPr/>
            </a:lvl1pPr>
            <a:lvl2pPr marL="685800" indent="-571500">
              <a:buFont typeface="+mj-lt"/>
              <a:buAutoNum type="alphaLcPeriod"/>
              <a:defRPr/>
            </a:lvl2pPr>
            <a:lvl3pPr>
              <a:buNone/>
              <a:defRPr/>
            </a:lvl3pPr>
          </a:lstStyle>
          <a:p>
            <a:pPr lvl="0"/>
            <a:r>
              <a:rPr lang="en-US"/>
              <a:t>Click to edit Master text styles</a:t>
            </a:r>
          </a:p>
          <a:p>
            <a:pPr lvl="1"/>
            <a:r>
              <a:rPr lang="en-US"/>
              <a:t>Second level</a:t>
            </a:r>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pic>
        <p:nvPicPr>
          <p:cNvPr id="12" name="Picture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
        <p:nvSpPr>
          <p:cNvPr id="13" name="Rectangle 12">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pic>
        <p:nvPicPr>
          <p:cNvPr id="16" name="Picture 15"/>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6760860" y="355291"/>
            <a:ext cx="1141751" cy="1719305"/>
          </a:xfrm>
          <a:prstGeom prst="rect">
            <a:avLst/>
          </a:prstGeom>
        </p:spPr>
      </p:pic>
      <p:sp>
        <p:nvSpPr>
          <p:cNvPr id="22" name="Title_Gray_Number"/>
          <p:cNvSpPr>
            <a:spLocks noChangeArrowheads="1"/>
          </p:cNvSpPr>
          <p:nvPr userDrawn="1"/>
        </p:nvSpPr>
        <p:spPr bwMode="gray">
          <a:xfrm>
            <a:off x="16840200" y="352865"/>
            <a:ext cx="968250" cy="1159281"/>
          </a:xfrm>
          <a:prstGeom prst="rect">
            <a:avLst/>
          </a:prstGeom>
          <a:noFill/>
          <a:ln w="9525">
            <a:noFill/>
            <a:miter lim="800000"/>
            <a:headEnd/>
            <a:tailEnd/>
          </a:ln>
          <a:effectLst>
            <a:outerShdw blurRad="50800" dist="38100" dir="5400000" algn="t" rotWithShape="0">
              <a:prstClr val="black">
                <a:alpha val="40000"/>
              </a:prstClr>
            </a:outerShdw>
          </a:effectLst>
        </p:spPr>
        <p:txBody>
          <a:bodyPr wrap="square" lIns="25395" tIns="25395" rIns="25395" bIns="25395" anchor="b">
            <a:spAutoFit/>
          </a:bodyPr>
          <a:lstStyle>
            <a:lvl1pPr defTabSz="228600">
              <a:defRPr>
                <a:solidFill>
                  <a:schemeClr val="tx1"/>
                </a:solidFill>
                <a:latin typeface="Arial" panose="020B0604020202020204" pitchFamily="34" charset="0"/>
                <a:cs typeface="Arial" panose="020B0604020202020204" pitchFamily="34" charset="0"/>
              </a:defRPr>
            </a:lvl1pPr>
            <a:lvl2pPr marL="742950" indent="-285750" defTabSz="228600">
              <a:defRPr>
                <a:solidFill>
                  <a:schemeClr val="tx1"/>
                </a:solidFill>
                <a:latin typeface="Arial" panose="020B0604020202020204" pitchFamily="34" charset="0"/>
                <a:cs typeface="Arial" panose="020B0604020202020204" pitchFamily="34" charset="0"/>
              </a:defRPr>
            </a:lvl2pPr>
            <a:lvl3pPr marL="1143000" indent="-228600" defTabSz="228600">
              <a:defRPr>
                <a:solidFill>
                  <a:schemeClr val="tx1"/>
                </a:solidFill>
                <a:latin typeface="Arial" panose="020B0604020202020204" pitchFamily="34" charset="0"/>
                <a:cs typeface="Arial" panose="020B0604020202020204" pitchFamily="34" charset="0"/>
              </a:defRPr>
            </a:lvl3pPr>
            <a:lvl4pPr marL="1600200" indent="-228600" defTabSz="228600">
              <a:defRPr>
                <a:solidFill>
                  <a:schemeClr val="tx1"/>
                </a:solidFill>
                <a:latin typeface="Arial" panose="020B0604020202020204" pitchFamily="34" charset="0"/>
                <a:cs typeface="Arial" panose="020B0604020202020204" pitchFamily="34" charset="0"/>
              </a:defRPr>
            </a:lvl4pPr>
            <a:lvl5pPr marL="2057400" indent="-228600" defTabSz="228600">
              <a:defRPr>
                <a:solidFill>
                  <a:schemeClr val="tx1"/>
                </a:solidFill>
                <a:latin typeface="Arial" panose="020B0604020202020204" pitchFamily="34" charset="0"/>
                <a:cs typeface="Arial" panose="020B0604020202020204" pitchFamily="34" charset="0"/>
              </a:defRPr>
            </a:lvl5pPr>
            <a:lvl6pPr marL="25146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panose="020B0604020202020204" pitchFamily="34" charset="0"/>
              <a:buNone/>
              <a:defRPr/>
            </a:pPr>
            <a:r>
              <a:rPr lang="en-US" sz="7200" b="1" dirty="0">
                <a:solidFill>
                  <a:schemeClr val="bg1"/>
                </a:solidFill>
                <a:latin typeface="+mn-lt"/>
                <a:cs typeface="Calibri" pitchFamily="34" charset="0"/>
              </a:rPr>
              <a:t>Q</a:t>
            </a:r>
          </a:p>
        </p:txBody>
      </p:sp>
      <p:sp>
        <p:nvSpPr>
          <p:cNvPr id="11"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extLst>
      <p:ext uri="{BB962C8B-B14F-4D97-AF65-F5344CB8AC3E}">
        <p14:creationId xmlns:p14="http://schemas.microsoft.com/office/powerpoint/2010/main" val="253315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4E3629"/>
                </a:solidFill>
              </a:defRPr>
            </a:lvl1pPr>
          </a:lstStyle>
          <a:p>
            <a:r>
              <a:rPr lang="en-US"/>
              <a:t>Click to edit Master title style</a:t>
            </a:r>
            <a:endParaRPr lang="en-US" dirty="0"/>
          </a:p>
        </p:txBody>
      </p:sp>
      <p:sp>
        <p:nvSpPr>
          <p:cNvPr id="6" name="Rectangle 5">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4"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1"/>
          <p:cNvSpPr>
            <a:spLocks noGrp="1"/>
          </p:cNvSpPr>
          <p:nvPr>
            <p:ph sz="half" idx="1"/>
          </p:nvPr>
        </p:nvSpPr>
        <p:spPr>
          <a:xfrm>
            <a:off x="932689" y="2312991"/>
            <a:ext cx="7906511" cy="3206002"/>
          </a:xfrm>
        </p:spPr>
        <p:txBody>
          <a:bodyPr/>
          <a:lstStyle>
            <a:lvl1pPr>
              <a:defRPr sz="3200"/>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sz="half" idx="2"/>
          </p:nvPr>
        </p:nvSpPr>
        <p:spPr>
          <a:xfrm>
            <a:off x="9448799" y="2312991"/>
            <a:ext cx="8077200" cy="3398042"/>
          </a:xfrm>
        </p:spPr>
        <p:txBody>
          <a:bodyPr/>
          <a:lstStyle>
            <a:lvl1pPr>
              <a:defRPr sz="3200" baseline="0">
                <a:solidFill>
                  <a:srgbClr val="312D2A"/>
                </a:solidFill>
              </a:defRPr>
            </a:lvl1pPr>
            <a:lvl2pPr>
              <a:defRPr sz="3200"/>
            </a:lvl2pPr>
            <a:lvl3pPr>
              <a:defRPr sz="3000"/>
            </a:lvl3pPr>
            <a:lvl4pPr>
              <a:defRPr sz="2700"/>
            </a:lvl4pPr>
            <a:lvl5pPr>
              <a:defRPr sz="24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 xmlns:a16="http://schemas.microsoft.com/office/drawing/2014/main" id="{FFFD898F-103C-F14D-85A5-5DFDF32D1E06}"/>
              </a:ext>
            </a:extLst>
          </p:cNvPr>
          <p:cNvSpPr/>
          <p:nvPr userDrawn="1"/>
        </p:nvSpPr>
        <p:spPr>
          <a:xfrm>
            <a:off x="1036320" y="1888236"/>
            <a:ext cx="411480" cy="54864"/>
          </a:xfrm>
          <a:prstGeom prst="rect">
            <a:avLst/>
          </a:prstGeom>
          <a:solidFill>
            <a:srgbClr val="E6AC58"/>
          </a:solidFill>
          <a:ln w="12700" cap="flat" cmpd="sng" algn="ctr">
            <a:noFill/>
            <a:prstDash val="solid"/>
            <a:miter lim="800000"/>
          </a:ln>
          <a:effectLst/>
        </p:spPr>
        <p:txBody>
          <a:bodyPr lIns="137178" tIns="68589" rIns="137178" bIns="68589" rtlCol="0" anchor="ctr"/>
          <a:lstStyle/>
          <a:p>
            <a:pPr marL="0" marR="0" lvl="0" indent="0" algn="ctr" defTabSz="1371783"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dirty="0">
              <a:ln>
                <a:noFill/>
              </a:ln>
              <a:solidFill>
                <a:prstClr val="white"/>
              </a:solidFill>
              <a:effectLst/>
              <a:uLnTx/>
              <a:uFillTx/>
              <a:latin typeface="Oracle Sans"/>
              <a:ea typeface="+mn-ea"/>
              <a:cs typeface="Oracle Sans" panose="020B0503020204020204" pitchFamily="34" charset="0"/>
            </a:endParaRPr>
          </a:p>
        </p:txBody>
      </p:sp>
      <p:sp>
        <p:nvSpPr>
          <p:cNvPr id="6" name="Slide_Page_Number"/>
          <p:cNvSpPr>
            <a:spLocks noChangeArrowheads="1"/>
          </p:cNvSpPr>
          <p:nvPr userDrawn="1"/>
        </p:nvSpPr>
        <p:spPr bwMode="auto">
          <a:xfrm>
            <a:off x="392117" y="9639300"/>
            <a:ext cx="598483" cy="533400"/>
          </a:xfrm>
          <a:prstGeom prst="rect">
            <a:avLst/>
          </a:prstGeom>
          <a:noFill/>
          <a:ln w="9525">
            <a:noFill/>
            <a:miter lim="800000"/>
            <a:headEnd/>
            <a:tailEnd/>
          </a:ln>
          <a:effectLst/>
        </p:spPr>
        <p:txBody>
          <a:bodyPr wrap="none" lIns="121899" tIns="60949" rIns="121899" bIns="60949"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defRPr/>
            </a:pPr>
            <a:fld id="{55A52D05-4944-4474-8FE8-0B744A526F93}" type="slidenum">
              <a:rPr lang="en-US" altLang="en-US" sz="1500" baseline="0" smtClean="0">
                <a:solidFill>
                  <a:srgbClr val="8B8078"/>
                </a:solidFill>
                <a:latin typeface="+mn-lt"/>
                <a:cs typeface="Oracle Sans" panose="020B0503020204020204" pitchFamily="34" charset="0"/>
              </a:rPr>
              <a:t>‹#›</a:t>
            </a:fld>
            <a:endParaRPr lang="en-US" altLang="en-US" sz="1500" baseline="0" dirty="0">
              <a:solidFill>
                <a:srgbClr val="8B8078"/>
              </a:solidFill>
              <a:latin typeface="+mn-lt"/>
              <a:cs typeface="Oracle Sans" panose="020B0503020204020204" pitchFamily="34" charset="0"/>
            </a:endParaRPr>
          </a:p>
        </p:txBody>
      </p:sp>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 xmlns:a16="http://schemas.microsoft.com/office/drawing/2014/main" id="{EFB9E9CD-D1E8-2941-B6E9-04C71E3BFC82}"/>
              </a:ext>
            </a:extLst>
          </p:cNvPr>
          <p:cNvPicPr>
            <a:picLocks noChangeAspect="1"/>
          </p:cNvPicPr>
          <p:nvPr/>
        </p:nvPicPr>
        <p:blipFill>
          <a:blip r:embed="rId23">
            <a:duotone>
              <a:prstClr val="black"/>
              <a:srgbClr val="FFFFFF">
                <a:lumMod val="75000"/>
                <a:tint val="45000"/>
                <a:satMod val="400000"/>
              </a:srgbClr>
            </a:duotone>
            <a:extLst>
              <a:ext uri="{28A0092B-C50C-407E-A947-70E740481C1C}">
                <a14:useLocalDpi xmlns:a14="http://schemas.microsoft.com/office/drawing/2010/main" val="0"/>
              </a:ext>
            </a:extLst>
          </a:blip>
          <a:stretch/>
        </p:blipFill>
        <p:spPr>
          <a:xfrm>
            <a:off x="9144000" y="6619875"/>
            <a:ext cx="9144000" cy="3667125"/>
          </a:xfrm>
          <a:prstGeom prst="rect">
            <a:avLst/>
          </a:prstGeom>
        </p:spPr>
      </p:pic>
      <p:sp>
        <p:nvSpPr>
          <p:cNvPr id="1031" name="Slide_PlaceholderText"/>
          <p:cNvSpPr>
            <a:spLocks noGrp="1" noChangeArrowheads="1"/>
          </p:cNvSpPr>
          <p:nvPr>
            <p:ph type="body" idx="1"/>
          </p:nvPr>
        </p:nvSpPr>
        <p:spPr bwMode="gray">
          <a:xfrm>
            <a:off x="933451" y="2272710"/>
            <a:ext cx="16421100" cy="3446068"/>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2" name="Slide_PlaceholderTitle"/>
          <p:cNvSpPr>
            <a:spLocks noGrp="1" noChangeArrowheads="1"/>
          </p:cNvSpPr>
          <p:nvPr>
            <p:ph type="title"/>
          </p:nvPr>
        </p:nvSpPr>
        <p:spPr bwMode="auto">
          <a:xfrm>
            <a:off x="933451" y="616397"/>
            <a:ext cx="16421100" cy="1174304"/>
          </a:xfrm>
          <a:prstGeom prst="rect">
            <a:avLst/>
          </a:prstGeom>
          <a:noFill/>
          <a:ln w="9525">
            <a:noFill/>
            <a:miter lim="800000"/>
            <a:headEnd/>
            <a:tailEnd/>
          </a:ln>
        </p:spPr>
        <p:txBody>
          <a:bodyPr vert="horz" wrap="square" lIns="25398" tIns="25398" rIns="25398" bIns="25398" numCol="1" anchor="t" anchorCtr="0" compatLnSpc="1">
            <a:prstTxWarp prst="textNoShape">
              <a:avLst/>
            </a:prstTxWarp>
          </a:bodyPr>
          <a:lstStyle/>
          <a:p>
            <a:pPr lvl="0"/>
            <a:r>
              <a:rPr lang="en-US"/>
              <a:t>Click to edit Master title style</a:t>
            </a:r>
            <a:endParaRPr lang="en-US" dirty="0"/>
          </a:p>
        </p:txBody>
      </p:sp>
      <p:pic>
        <p:nvPicPr>
          <p:cNvPr id="16" name="Picture 1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8288000" cy="381000"/>
          </a:xfrm>
          <a:prstGeom prst="rect">
            <a:avLst/>
          </a:prstGeom>
        </p:spPr>
      </p:pic>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7155796" y="9554272"/>
            <a:ext cx="749873" cy="749873"/>
          </a:xfrm>
          <a:prstGeom prst="rect">
            <a:avLst/>
          </a:prstGeom>
        </p:spPr>
      </p:pic>
    </p:spTree>
    <p:custDataLst>
      <p:tags r:id="rId22"/>
    </p:custDataLst>
  </p:cSld>
  <p:clrMap bg1="lt1" tx1="dk1" bg2="lt2" tx2="dk2" accent1="accent1" accent2="accent2" accent3="accent3" accent4="accent4" accent5="accent5" accent6="accent6" hlink="hlink" folHlink="folHlink"/>
  <p:sldLayoutIdLst>
    <p:sldLayoutId id="2147484111" r:id="rId1"/>
    <p:sldLayoutId id="2147484115" r:id="rId2"/>
    <p:sldLayoutId id="2147484116" r:id="rId3"/>
    <p:sldLayoutId id="2147484105" r:id="rId4"/>
    <p:sldLayoutId id="2147484106" r:id="rId5"/>
    <p:sldLayoutId id="2147484107" r:id="rId6"/>
    <p:sldLayoutId id="2147484117" r:id="rId7"/>
    <p:sldLayoutId id="2147484108" r:id="rId8"/>
    <p:sldLayoutId id="2147484114" r:id="rId9"/>
    <p:sldLayoutId id="2147484113" r:id="rId10"/>
    <p:sldLayoutId id="2147484124" r:id="rId11"/>
    <p:sldLayoutId id="2147484125" r:id="rId12"/>
    <p:sldLayoutId id="2147484118" r:id="rId13"/>
    <p:sldLayoutId id="2147484119" r:id="rId14"/>
    <p:sldLayoutId id="2147484120" r:id="rId15"/>
    <p:sldLayoutId id="2147484121" r:id="rId16"/>
    <p:sldLayoutId id="2147484122" r:id="rId17"/>
    <p:sldLayoutId id="2147484123" r:id="rId18"/>
    <p:sldLayoutId id="2147484126" r:id="rId19"/>
    <p:sldLayoutId id="2147484129" r:id="rId20"/>
  </p:sldLayoutIdLst>
  <p:hf sldNum="0" hdr="0" ftr="0" dt="0"/>
  <p:txStyles>
    <p:titleStyle>
      <a:lvl1pPr algn="l" defTabSz="457181" rtl="0" eaLnBrk="1" fontAlgn="base" hangingPunct="1">
        <a:spcBef>
          <a:spcPct val="20000"/>
        </a:spcBef>
        <a:spcAft>
          <a:spcPct val="0"/>
        </a:spcAft>
        <a:buClr>
          <a:srgbClr val="000000"/>
        </a:buClr>
        <a:buFont typeface="Arial" charset="0"/>
        <a:defRPr sz="5400" b="0" baseline="0">
          <a:solidFill>
            <a:schemeClr val="tx1"/>
          </a:solidFill>
          <a:latin typeface="+mj-lt"/>
          <a:ea typeface="+mj-ea"/>
          <a:cs typeface="Oracle Sans" panose="020B0503020204020204" pitchFamily="34" charset="0"/>
        </a:defRPr>
      </a:lvl1pPr>
      <a:lvl2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2pPr>
      <a:lvl3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3pPr>
      <a:lvl4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4pPr>
      <a:lvl5pPr algn="l" defTabSz="457181" rtl="0" eaLnBrk="1" fontAlgn="base" hangingPunct="1">
        <a:spcBef>
          <a:spcPct val="20000"/>
        </a:spcBef>
        <a:spcAft>
          <a:spcPct val="0"/>
        </a:spcAft>
        <a:buClr>
          <a:srgbClr val="000000"/>
        </a:buClr>
        <a:buFont typeface="Arial" charset="0"/>
        <a:defRPr sz="4800">
          <a:solidFill>
            <a:srgbClr val="5F5F5F"/>
          </a:solidFill>
          <a:latin typeface="Arial" pitchFamily="34" charset="0"/>
        </a:defRPr>
      </a:lvl5pPr>
      <a:lvl6pPr marL="914361"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6pPr>
      <a:lvl7pPr marL="1828724"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7pPr>
      <a:lvl8pPr marL="2743086"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8pPr>
      <a:lvl9pPr marL="3657447" algn="ctr" defTabSz="457181" rtl="0" eaLnBrk="1" fontAlgn="base" hangingPunct="1">
        <a:spcBef>
          <a:spcPct val="20000"/>
        </a:spcBef>
        <a:spcAft>
          <a:spcPct val="0"/>
        </a:spcAft>
        <a:buClr>
          <a:srgbClr val="000000"/>
        </a:buClr>
        <a:buFont typeface="Arial" pitchFamily="34" charset="0"/>
        <a:defRPr sz="5300" b="1">
          <a:solidFill>
            <a:schemeClr val="tx1"/>
          </a:solidFill>
          <a:latin typeface="Arial" pitchFamily="34" charset="0"/>
        </a:defRPr>
      </a:lvl9pPr>
    </p:titleStyle>
    <p:bodyStyle>
      <a:lvl1pPr marL="0" indent="0" algn="l" defTabSz="457181" rtl="0" eaLnBrk="1" fontAlgn="base" hangingPunct="1">
        <a:lnSpc>
          <a:spcPct val="110000"/>
        </a:lnSpc>
        <a:spcBef>
          <a:spcPts val="1350"/>
        </a:spcBef>
        <a:spcAft>
          <a:spcPct val="0"/>
        </a:spcAft>
        <a:buClr>
          <a:srgbClr val="000000"/>
        </a:buClr>
        <a:buFont typeface="Arial" charset="0"/>
        <a:defRPr sz="3300" baseline="0">
          <a:solidFill>
            <a:schemeClr val="tx1"/>
          </a:solidFill>
          <a:latin typeface="Oracle Sans" panose="020B0503020204020204" pitchFamily="34" charset="0"/>
          <a:ea typeface="+mn-ea"/>
          <a:cs typeface="Oracle Sans" panose="020B0503020204020204" pitchFamily="34" charset="0"/>
        </a:defRPr>
      </a:lvl1pPr>
      <a:lvl2pPr marL="685800" indent="-573088" algn="l" defTabSz="457181" rtl="0" eaLnBrk="1" fontAlgn="base" hangingPunct="1">
        <a:lnSpc>
          <a:spcPct val="110000"/>
        </a:lnSpc>
        <a:spcBef>
          <a:spcPts val="1800"/>
        </a:spcBef>
        <a:spcAft>
          <a:spcPct val="0"/>
        </a:spcAft>
        <a:buClr>
          <a:srgbClr val="D1350F"/>
        </a:buClr>
        <a:buFont typeface="Arial" charset="0"/>
        <a:buChar char="•"/>
        <a:defRPr sz="3200" baseline="0">
          <a:solidFill>
            <a:schemeClr val="tx1"/>
          </a:solidFill>
          <a:latin typeface="Oracle Sans" panose="020B0503020204020204" pitchFamily="34" charset="0"/>
          <a:cs typeface="Oracle Sans" panose="020B0503020204020204" pitchFamily="34" charset="0"/>
        </a:defRPr>
      </a:lvl2pPr>
      <a:lvl3pPr marL="1941513" indent="-569913" algn="l" defTabSz="457181" rtl="0" eaLnBrk="1" fontAlgn="base" hangingPunct="1">
        <a:lnSpc>
          <a:spcPct val="110000"/>
        </a:lnSpc>
        <a:spcBef>
          <a:spcPts val="1800"/>
        </a:spcBef>
        <a:spcAft>
          <a:spcPct val="0"/>
        </a:spcAft>
        <a:buClr>
          <a:srgbClr val="D1350F"/>
        </a:buClr>
        <a:buFont typeface="Arial" charset="0"/>
        <a:buChar char="–"/>
        <a:defRPr sz="3000" baseline="0">
          <a:solidFill>
            <a:schemeClr val="tx1"/>
          </a:solidFill>
          <a:latin typeface="Oracle Sans" panose="020B0503020204020204" pitchFamily="34" charset="0"/>
          <a:cs typeface="Oracle Sans" panose="020B0503020204020204" pitchFamily="34" charset="0"/>
        </a:defRPr>
      </a:lvl3pPr>
      <a:lvl4pPr marL="2743200" indent="-577850" algn="l" defTabSz="457181" rtl="0" eaLnBrk="1" fontAlgn="base" hangingPunct="1">
        <a:lnSpc>
          <a:spcPct val="110000"/>
        </a:lnSpc>
        <a:spcBef>
          <a:spcPts val="1800"/>
        </a:spcBef>
        <a:spcAft>
          <a:spcPct val="0"/>
        </a:spcAft>
        <a:buClr>
          <a:srgbClr val="D1350F"/>
        </a:buClr>
        <a:buSzPct val="45000"/>
        <a:buFont typeface="Arial" charset="0"/>
        <a:buChar char="—"/>
        <a:defRPr sz="2700" baseline="0">
          <a:solidFill>
            <a:schemeClr val="tx1"/>
          </a:solidFill>
          <a:latin typeface="Oracle Sans" panose="020B0503020204020204" pitchFamily="34" charset="0"/>
          <a:cs typeface="Oracle Sans" panose="020B0503020204020204" pitchFamily="34" charset="0"/>
        </a:defRPr>
      </a:lvl4pPr>
      <a:lvl5pPr marL="3429000" indent="-571500" algn="l" defTabSz="457181" rtl="0" eaLnBrk="1" fontAlgn="base" hangingPunct="1">
        <a:lnSpc>
          <a:spcPct val="110000"/>
        </a:lnSpc>
        <a:spcBef>
          <a:spcPts val="1800"/>
        </a:spcBef>
        <a:spcAft>
          <a:spcPct val="0"/>
        </a:spcAft>
        <a:buClr>
          <a:srgbClr val="D1350F"/>
        </a:buClr>
        <a:buSzPct val="55000"/>
        <a:buFont typeface="Arial" charset="0"/>
        <a:buChar char="—"/>
        <a:defRPr sz="2400" baseline="0">
          <a:solidFill>
            <a:schemeClr val="tx1"/>
          </a:solidFill>
          <a:latin typeface="Oracle Sans" panose="020B0503020204020204" pitchFamily="34" charset="0"/>
          <a:cs typeface="Oracle Sans" panose="020B0503020204020204" pitchFamily="34" charset="0"/>
        </a:defRPr>
      </a:lvl5pPr>
      <a:lvl6pPr marL="4336870"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6pPr>
      <a:lvl7pPr marL="5251231"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7pPr>
      <a:lvl8pPr marL="6165592"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8pPr>
      <a:lvl9pPr marL="7079955" indent="-460357" algn="l" defTabSz="457181" rtl="0" eaLnBrk="1" fontAlgn="base" hangingPunct="1">
        <a:spcBef>
          <a:spcPct val="20000"/>
        </a:spcBef>
        <a:spcAft>
          <a:spcPct val="0"/>
        </a:spcAft>
        <a:buClr>
          <a:schemeClr val="accent2"/>
        </a:buClr>
        <a:buSzPct val="55000"/>
        <a:buFont typeface="Arial" pitchFamily="34" charset="0"/>
        <a:buChar char="—"/>
        <a:defRPr sz="3200">
          <a:solidFill>
            <a:schemeClr val="tx1"/>
          </a:solidFill>
          <a:latin typeface="+mn-lt"/>
        </a:defRPr>
      </a:lvl9pPr>
    </p:bodyStyle>
    <p:otherStyle>
      <a:defPPr>
        <a:defRPr lang="en-US"/>
      </a:defPPr>
      <a:lvl1pPr marL="0" algn="l" defTabSz="1828724" rtl="0" eaLnBrk="1" latinLnBrk="0" hangingPunct="1">
        <a:defRPr sz="3600" kern="1200">
          <a:solidFill>
            <a:schemeClr val="tx1"/>
          </a:solidFill>
          <a:latin typeface="+mn-lt"/>
          <a:ea typeface="+mn-ea"/>
          <a:cs typeface="+mn-cs"/>
        </a:defRPr>
      </a:lvl1pPr>
      <a:lvl2pPr marL="914361" algn="l" defTabSz="1828724" rtl="0" eaLnBrk="1" latinLnBrk="0" hangingPunct="1">
        <a:defRPr sz="3600" kern="1200">
          <a:solidFill>
            <a:schemeClr val="tx1"/>
          </a:solidFill>
          <a:latin typeface="+mn-lt"/>
          <a:ea typeface="+mn-ea"/>
          <a:cs typeface="+mn-cs"/>
        </a:defRPr>
      </a:lvl2pPr>
      <a:lvl3pPr marL="1828724" algn="l" defTabSz="1828724" rtl="0" eaLnBrk="1" latinLnBrk="0" hangingPunct="1">
        <a:defRPr sz="3600" kern="1200">
          <a:solidFill>
            <a:schemeClr val="tx1"/>
          </a:solidFill>
          <a:latin typeface="+mn-lt"/>
          <a:ea typeface="+mn-ea"/>
          <a:cs typeface="+mn-cs"/>
        </a:defRPr>
      </a:lvl3pPr>
      <a:lvl4pPr marL="2743086" algn="l" defTabSz="1828724" rtl="0" eaLnBrk="1" latinLnBrk="0" hangingPunct="1">
        <a:defRPr sz="3600" kern="1200">
          <a:solidFill>
            <a:schemeClr val="tx1"/>
          </a:solidFill>
          <a:latin typeface="+mn-lt"/>
          <a:ea typeface="+mn-ea"/>
          <a:cs typeface="+mn-cs"/>
        </a:defRPr>
      </a:lvl4pPr>
      <a:lvl5pPr marL="3657447" algn="l" defTabSz="1828724" rtl="0" eaLnBrk="1" latinLnBrk="0" hangingPunct="1">
        <a:defRPr sz="3600" kern="1200">
          <a:solidFill>
            <a:schemeClr val="tx1"/>
          </a:solidFill>
          <a:latin typeface="+mn-lt"/>
          <a:ea typeface="+mn-ea"/>
          <a:cs typeface="+mn-cs"/>
        </a:defRPr>
      </a:lvl5pPr>
      <a:lvl6pPr marL="4571810" algn="l" defTabSz="1828724" rtl="0" eaLnBrk="1" latinLnBrk="0" hangingPunct="1">
        <a:defRPr sz="3600" kern="1200">
          <a:solidFill>
            <a:schemeClr val="tx1"/>
          </a:solidFill>
          <a:latin typeface="+mn-lt"/>
          <a:ea typeface="+mn-ea"/>
          <a:cs typeface="+mn-cs"/>
        </a:defRPr>
      </a:lvl6pPr>
      <a:lvl7pPr marL="5486171" algn="l" defTabSz="1828724" rtl="0" eaLnBrk="1" latinLnBrk="0" hangingPunct="1">
        <a:defRPr sz="3600" kern="1200">
          <a:solidFill>
            <a:schemeClr val="tx1"/>
          </a:solidFill>
          <a:latin typeface="+mn-lt"/>
          <a:ea typeface="+mn-ea"/>
          <a:cs typeface="+mn-cs"/>
        </a:defRPr>
      </a:lvl7pPr>
      <a:lvl8pPr marL="6400533" algn="l" defTabSz="1828724" rtl="0" eaLnBrk="1" latinLnBrk="0" hangingPunct="1">
        <a:defRPr sz="3600" kern="1200">
          <a:solidFill>
            <a:schemeClr val="tx1"/>
          </a:solidFill>
          <a:latin typeface="+mn-lt"/>
          <a:ea typeface="+mn-ea"/>
          <a:cs typeface="+mn-cs"/>
        </a:defRPr>
      </a:lvl8pPr>
      <a:lvl9pPr marL="7314896" algn="l" defTabSz="1828724"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5.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0.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30.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3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32.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33.xml"/><Relationship Id="rId5" Type="http://schemas.openxmlformats.org/officeDocument/2006/relationships/image" Target="../media/image34.png"/><Relationship Id="rId4" Type="http://schemas.openxmlformats.org/officeDocument/2006/relationships/image" Target="../media/image33.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6.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tags" Target="../tags/tag3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tags" Target="../tags/tag39.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45.png"/><Relationship Id="rId2" Type="http://schemas.openxmlformats.org/officeDocument/2006/relationships/slideLayout" Target="../slideLayouts/slideLayout8.xml"/><Relationship Id="rId1" Type="http://schemas.openxmlformats.org/officeDocument/2006/relationships/tags" Target="../tags/tag40.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42.xml"/><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43.x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tags" Target="../tags/tag4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45.xml"/><Relationship Id="rId5" Type="http://schemas.openxmlformats.org/officeDocument/2006/relationships/image" Target="../media/image49.png"/><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46.xml"/><Relationship Id="rId5" Type="http://schemas.openxmlformats.org/officeDocument/2006/relationships/image" Target="../media/image50.pn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47.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48.xml"/><Relationship Id="rId4" Type="http://schemas.openxmlformats.org/officeDocument/2006/relationships/image" Target="../media/image5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8.xml"/><Relationship Id="rId1" Type="http://schemas.openxmlformats.org/officeDocument/2006/relationships/tags" Target="../tags/tag49.xml"/><Relationship Id="rId5" Type="http://schemas.openxmlformats.org/officeDocument/2006/relationships/image" Target="../media/image54.png"/><Relationship Id="rId4" Type="http://schemas.openxmlformats.org/officeDocument/2006/relationships/image" Target="../media/image5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50.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51.xml"/><Relationship Id="rId4" Type="http://schemas.openxmlformats.org/officeDocument/2006/relationships/image" Target="../media/image56.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5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53.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54.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6.jpeg"/><Relationship Id="rId2" Type="http://schemas.openxmlformats.org/officeDocument/2006/relationships/slideLayout" Target="../slideLayouts/slideLayout8.xml"/><Relationship Id="rId1" Type="http://schemas.openxmlformats.org/officeDocument/2006/relationships/tags" Target="../tags/tag1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55.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56.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0.xml"/><Relationship Id="rId1" Type="http://schemas.openxmlformats.org/officeDocument/2006/relationships/tags" Target="../tags/tag5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tags" Target="../tags/tag58.xml"/><Relationship Id="rId4" Type="http://schemas.openxmlformats.org/officeDocument/2006/relationships/image" Target="../media/image64.jpe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59.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60.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xml"/><Relationship Id="rId1" Type="http://schemas.openxmlformats.org/officeDocument/2006/relationships/tags" Target="../tags/tag6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62.xml"/><Relationship Id="rId4" Type="http://schemas.openxmlformats.org/officeDocument/2006/relationships/image" Target="../media/image6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2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3.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4.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ctr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Introduction to Data Definition </a:t>
            </a:r>
            <a:br>
              <a:rPr lang="en-US" altLang="en-US" dirty="0">
                <a:latin typeface="+mj-lt"/>
                <a:cs typeface="Oracle Sans" panose="020B0503020204020204" pitchFamily="34" charset="0"/>
              </a:rPr>
            </a:br>
            <a:r>
              <a:rPr lang="en-US" altLang="en-US" dirty="0">
                <a:latin typeface="+mj-lt"/>
                <a:cs typeface="Oracle Sans" panose="020B0503020204020204" pitchFamily="34" charset="0"/>
              </a:rPr>
              <a:t>Language in Oracle</a:t>
            </a:r>
          </a:p>
        </p:txBody>
      </p:sp>
      <p:sp>
        <p:nvSpPr>
          <p:cNvPr id="2" name="Subtitle 1"/>
          <p:cNvSpPr>
            <a:spLocks noGrp="1"/>
          </p:cNvSpPr>
          <p:nvPr>
            <p:ph type="subTitle" idx="1"/>
          </p:nvPr>
        </p:nvSpPr>
        <p:spPr>
          <a:xfrm>
            <a:off x="1426465" y="5483353"/>
            <a:ext cx="15435072" cy="62863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289658902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p:cNvSpPr txBox="1">
            <a:spLocks/>
          </p:cNvSpPr>
          <p:nvPr/>
        </p:nvSpPr>
        <p:spPr bwMode="gray">
          <a:xfrm>
            <a:off x="1650739" y="2910324"/>
            <a:ext cx="12096750" cy="260604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CREATE TABLE dept</a:t>
            </a:r>
            <a:br>
              <a:rPr lang="en-US" altLang="en-US" sz="2400" b="1" dirty="0">
                <a:solidFill>
                  <a:schemeClr val="tx1">
                    <a:lumMod val="75000"/>
                  </a:schemeClr>
                </a:solidFill>
                <a:latin typeface="Courier New" panose="02070309020205020404" pitchFamily="49" charset="0"/>
                <a:cs typeface="Oracle Sans" panose="020B0503020204020204" pitchFamily="34" charset="0"/>
              </a:rPr>
            </a:br>
            <a:r>
              <a:rPr lang="en-US" altLang="en-US" sz="2400" b="1" dirty="0">
                <a:solidFill>
                  <a:schemeClr val="tx1">
                    <a:lumMod val="75000"/>
                  </a:schemeClr>
                </a:solidFill>
                <a:latin typeface="Courier New" panose="02070309020205020404" pitchFamily="49" charset="0"/>
                <a:cs typeface="Oracle Sans" panose="020B0503020204020204" pitchFamily="34" charset="0"/>
              </a:rPr>
              <a:t>        (deptno      NUMBER(2),</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dname       VARCHAR2(14),</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loc         VARCHAR2(13),</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create_date DATE DEFAULT SYSDATE);</a:t>
            </a:r>
          </a:p>
          <a:p>
            <a:pPr eaLnBrk="1" hangingPunct="1">
              <a:defRPr/>
            </a:pP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p:txBody>
      </p:sp>
      <p:sp>
        <p:nvSpPr>
          <p:cNvPr id="20485" name="Rectangle 1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Creating Tables</a:t>
            </a:r>
          </a:p>
        </p:txBody>
      </p:sp>
      <p:sp>
        <p:nvSpPr>
          <p:cNvPr id="20486" name="Rectangle 13"/>
          <p:cNvSpPr>
            <a:spLocks noGrp="1" noChangeArrowheads="1"/>
          </p:cNvSpPr>
          <p:nvPr>
            <p:ph idx="1"/>
          </p:nvPr>
        </p:nvSpPr>
        <p:spPr>
          <a:xfrm>
            <a:off x="937239" y="2279289"/>
            <a:ext cx="4002695" cy="561625"/>
          </a:xfrm>
        </p:spPr>
        <p:txBody>
          <a:bodyPr wrap="square"/>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Create the table:</a:t>
            </a:r>
          </a:p>
        </p:txBody>
      </p:sp>
      <p:sp>
        <p:nvSpPr>
          <p:cNvPr id="20488" name="Rectangle 5"/>
          <p:cNvSpPr>
            <a:spLocks noChangeArrowheads="1"/>
          </p:cNvSpPr>
          <p:nvPr/>
        </p:nvSpPr>
        <p:spPr bwMode="auto">
          <a:xfrm>
            <a:off x="3788570" y="5754692"/>
            <a:ext cx="11077575" cy="1600200"/>
          </a:xfrm>
          <a:prstGeom prst="rect">
            <a:avLst/>
          </a:prstGeom>
          <a:noFill/>
          <a:ln w="9525">
            <a:noFill/>
            <a:miter lim="800000"/>
            <a:headEnd/>
            <a:tailEnd/>
          </a:ln>
          <a:effectLst>
            <a:outerShdw dist="53882" dir="2700000" algn="ctr" rotWithShape="0">
              <a:schemeClr val="bg2"/>
            </a:outerShdw>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buFont typeface="Arial" pitchFamily="34" charset="0"/>
              <a:buNone/>
            </a:pPr>
            <a:endParaRPr lang="en-IN" dirty="0">
              <a:latin typeface="Oracle Sans" panose="020B0503020204020204" pitchFamily="34" charset="0"/>
              <a:cs typeface="Oracle Sans" panose="020B0503020204020204" pitchFamily="34" charset="0"/>
            </a:endParaRPr>
          </a:p>
        </p:txBody>
      </p:sp>
      <p:sp>
        <p:nvSpPr>
          <p:cNvPr id="20489" name="Rectangle 8"/>
          <p:cNvSpPr>
            <a:spLocks noChangeArrowheads="1"/>
          </p:cNvSpPr>
          <p:nvPr/>
        </p:nvSpPr>
        <p:spPr bwMode="gray">
          <a:xfrm>
            <a:off x="3076577" y="4587881"/>
            <a:ext cx="7281863" cy="431006"/>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20490" name="Picture 11"/>
          <p:cNvPicPr>
            <a:picLocks noChangeAspect="1" noChangeArrowheads="1"/>
          </p:cNvPicPr>
          <p:nvPr/>
        </p:nvPicPr>
        <p:blipFill>
          <a:blip r:embed="rId4" cstate="print"/>
          <a:srcRect/>
          <a:stretch>
            <a:fillRect/>
          </a:stretch>
        </p:blipFill>
        <p:spPr bwMode="auto">
          <a:xfrm>
            <a:off x="1819277" y="5095802"/>
            <a:ext cx="2376488" cy="326232"/>
          </a:xfrm>
          <a:prstGeom prst="rect">
            <a:avLst/>
          </a:prstGeom>
          <a:noFill/>
          <a:ln w="9525">
            <a:solidFill>
              <a:schemeClr val="tx1"/>
            </a:solidFill>
            <a:miter lim="800000"/>
            <a:headEnd type="none" w="sm" len="sm"/>
            <a:tailEnd type="none" w="sm" len="sm"/>
          </a:ln>
        </p:spPr>
      </p:pic>
      <p:pic>
        <p:nvPicPr>
          <p:cNvPr id="20491" name="Picture 13"/>
          <p:cNvPicPr>
            <a:picLocks noChangeAspect="1" noChangeArrowheads="1"/>
          </p:cNvPicPr>
          <p:nvPr/>
        </p:nvPicPr>
        <p:blipFill rotWithShape="1">
          <a:blip r:embed="rId5" cstate="print"/>
          <a:srcRect l="1121"/>
          <a:stretch/>
        </p:blipFill>
        <p:spPr bwMode="auto">
          <a:xfrm>
            <a:off x="1650739" y="7154828"/>
            <a:ext cx="4214366" cy="2237144"/>
          </a:xfrm>
          <a:prstGeom prst="rect">
            <a:avLst/>
          </a:prstGeom>
          <a:noFill/>
          <a:ln w="28575">
            <a:noFill/>
            <a:miter lim="800000"/>
            <a:headEnd type="none" w="sm" len="sm"/>
            <a:tailEnd type="none" w="sm" len="sm"/>
          </a:ln>
        </p:spPr>
      </p:pic>
      <p:sp>
        <p:nvSpPr>
          <p:cNvPr id="14" name="Content Placeholder 2"/>
          <p:cNvSpPr txBox="1">
            <a:spLocks/>
          </p:cNvSpPr>
          <p:nvPr/>
        </p:nvSpPr>
        <p:spPr bwMode="gray">
          <a:xfrm>
            <a:off x="1650739" y="6339518"/>
            <a:ext cx="12096750" cy="5471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DESCRIBE dept</a:t>
            </a:r>
          </a:p>
        </p:txBody>
      </p:sp>
      <p:sp>
        <p:nvSpPr>
          <p:cNvPr id="4" name="Rectangle 3">
            <a:extLst>
              <a:ext uri="{FF2B5EF4-FFF2-40B4-BE49-F238E27FC236}">
                <a16:creationId xmlns="" xmlns:a16="http://schemas.microsoft.com/office/drawing/2014/main" id="{B702BA23-2970-4506-9E8F-16F0321EE734}"/>
              </a:ext>
            </a:extLst>
          </p:cNvPr>
          <p:cNvSpPr/>
          <p:nvPr/>
        </p:nvSpPr>
        <p:spPr>
          <a:xfrm>
            <a:off x="890347" y="5752921"/>
            <a:ext cx="6885501" cy="592598"/>
          </a:xfrm>
          <a:prstGeom prst="rect">
            <a:avLst/>
          </a:prstGeom>
        </p:spPr>
        <p:txBody>
          <a:bodyPr wrap="square">
            <a:spAutoFit/>
          </a:bodyPr>
          <a:lstStyle/>
          <a:p>
            <a:pPr lvl="1" indent="-573088" defTabSz="457181">
              <a:lnSpc>
                <a:spcPct val="110000"/>
              </a:lnSpc>
              <a:buClr>
                <a:schemeClr val="accent1"/>
              </a:buClr>
              <a:buFont typeface="Arial" charset="0"/>
              <a:buChar char="•"/>
            </a:pPr>
            <a:r>
              <a:rPr lang="en-US" altLang="en-US" sz="3200" dirty="0">
                <a:latin typeface="Oracle Sans" panose="020B0503020204020204" pitchFamily="34" charset="0"/>
                <a:cs typeface="Oracle Sans" panose="020B0503020204020204" pitchFamily="34" charset="0"/>
              </a:rPr>
              <a:t>Confirm table creation:</a:t>
            </a:r>
          </a:p>
        </p:txBody>
      </p:sp>
    </p:spTree>
    <p:custDataLst>
      <p:tags r:id="rId1"/>
    </p:custDataLst>
    <p:extLst>
      <p:ext uri="{BB962C8B-B14F-4D97-AF65-F5344CB8AC3E}">
        <p14:creationId xmlns:p14="http://schemas.microsoft.com/office/powerpoint/2010/main" val="356163359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grpSp>
        <p:nvGrpSpPr>
          <p:cNvPr id="4" name="Group 3"/>
          <p:cNvGrpSpPr/>
          <p:nvPr/>
        </p:nvGrpSpPr>
        <p:grpSpPr>
          <a:xfrm>
            <a:off x="12458701" y="6446047"/>
            <a:ext cx="5829299"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0" name="Rectangle 1029">
            <a:extLst>
              <a:ext uri="{FF2B5EF4-FFF2-40B4-BE49-F238E27FC236}">
                <a16:creationId xmlns="" xmlns:a16="http://schemas.microsoft.com/office/drawing/2014/main" id="{375A1C9C-23DE-4631-81C9-3CD6B8995D02}"/>
              </a:ext>
            </a:extLst>
          </p:cNvPr>
          <p:cNvSpPr>
            <a:spLocks noGrp="1" noChangeArrowheads="1"/>
          </p:cNvSpPr>
          <p:nvPr>
            <p:ph idx="1"/>
          </p:nvPr>
        </p:nvSpPr>
        <p:spPr>
          <a:xfrm>
            <a:off x="933451" y="2272710"/>
            <a:ext cx="16421100" cy="495902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Database objects</a:t>
            </a:r>
          </a:p>
          <a:p>
            <a:pPr lvl="2" eaLnBrk="1" hangingPunct="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Naming rules</a:t>
            </a:r>
          </a:p>
          <a:p>
            <a:pPr lvl="1" eaLnBrk="1" hangingPunct="1">
              <a:buClr>
                <a:schemeClr val="tx1">
                  <a:lumMod val="50000"/>
                  <a:lumOff val="50000"/>
                </a:schemeClr>
              </a:buClr>
            </a:pPr>
            <a:r>
              <a:rPr lang="en-US" altLang="en-US" dirty="0">
                <a:solidFill>
                  <a:schemeClr val="tx1">
                    <a:lumMod val="50000"/>
                    <a:lumOff val="50000"/>
                  </a:schemeClr>
                </a:solidFill>
                <a:latin typeface="Courier New" pitchFamily="49" charset="0"/>
                <a:cs typeface="Oracle Sans" panose="020B0503020204020204" pitchFamily="34" charset="0"/>
              </a:rPr>
              <a:t>CREATE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TABLE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statement</a:t>
            </a:r>
          </a:p>
          <a:p>
            <a:pPr lvl="1" eaLnBrk="1" hangingPunct="1">
              <a:buClr>
                <a:schemeClr val="accent1"/>
              </a:buClr>
            </a:pPr>
            <a:r>
              <a:rPr lang="en-US" altLang="en-US" dirty="0">
                <a:latin typeface="Oracle Sans" panose="020B0503020204020204" pitchFamily="34" charset="0"/>
                <a:cs typeface="Oracle Sans" panose="020B0503020204020204" pitchFamily="34" charset="0"/>
              </a:rPr>
              <a:t>Data types</a:t>
            </a:r>
          </a:p>
          <a:p>
            <a:pPr lvl="1" eaLnBrk="1" hangingPunct="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Overview of constraints: </a:t>
            </a:r>
            <a:r>
              <a:rPr lang="en-US" altLang="en-US" dirty="0">
                <a:solidFill>
                  <a:schemeClr val="tx1">
                    <a:lumMod val="50000"/>
                    <a:lumOff val="50000"/>
                  </a:schemeClr>
                </a:solidFill>
                <a:latin typeface="Courier New" pitchFamily="49" charset="0"/>
                <a:cs typeface="Oracle Sans" panose="020B0503020204020204" pitchFamily="34" charset="0"/>
              </a:rPr>
              <a:t>NOT</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NULL</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Courier New" pitchFamily="49" charset="0"/>
              </a:rPr>
              <a:t>UNIQUE</a:t>
            </a:r>
            <a:r>
              <a:rPr lang="en-US" altLang="en-US" dirty="0">
                <a:solidFill>
                  <a:schemeClr val="tx1">
                    <a:lumMod val="50000"/>
                    <a:lumOff val="50000"/>
                  </a:schemeClr>
                </a:solidFill>
                <a:latin typeface="Oracle Sans" panose="020B0503020204020204" pitchFamily="34" charset="0"/>
                <a:cs typeface="Courier New" pitchFamily="49" charset="0"/>
              </a:rPr>
              <a:t>,</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PRIMARY</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KEY</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FOREIGN</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KEY</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CHECK</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constraints</a:t>
            </a:r>
          </a:p>
          <a:p>
            <a:pPr lvl="1" eaLnBrk="1" hangingPunct="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Creating a table using a subquery</a:t>
            </a:r>
          </a:p>
          <a:p>
            <a:pPr lvl="1" eaLnBrk="1" hangingPunct="1">
              <a:buClr>
                <a:schemeClr val="tx1">
                  <a:lumMod val="50000"/>
                  <a:lumOff val="50000"/>
                </a:schemeClr>
              </a:buClr>
            </a:pPr>
            <a:r>
              <a:rPr lang="en-US" altLang="en-US" dirty="0">
                <a:solidFill>
                  <a:schemeClr val="tx1">
                    <a:lumMod val="50000"/>
                    <a:lumOff val="50000"/>
                  </a:schemeClr>
                </a:solidFill>
                <a:latin typeface="Courier New" pitchFamily="49" charset="0"/>
                <a:cs typeface="Oracle Sans" panose="020B0503020204020204" pitchFamily="34" charset="0"/>
              </a:rPr>
              <a:t>ALTER</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TABLE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statement</a:t>
            </a:r>
          </a:p>
          <a:p>
            <a:pPr lvl="1" eaLnBrk="1" hangingPunct="1">
              <a:buClr>
                <a:schemeClr val="tx1">
                  <a:lumMod val="50000"/>
                  <a:lumOff val="50000"/>
                </a:schemeClr>
              </a:buClr>
            </a:pPr>
            <a:r>
              <a:rPr lang="en-US" altLang="en-US" dirty="0">
                <a:solidFill>
                  <a:schemeClr val="tx1">
                    <a:lumMod val="50000"/>
                    <a:lumOff val="50000"/>
                  </a:schemeClr>
                </a:solidFill>
                <a:latin typeface="Courier New" pitchFamily="49" charset="0"/>
                <a:cs typeface="Oracle Sans" panose="020B0503020204020204" pitchFamily="34" charset="0"/>
              </a:rPr>
              <a:t>DROP</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TABLE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statement</a:t>
            </a:r>
          </a:p>
        </p:txBody>
      </p:sp>
    </p:spTree>
    <p:custDataLst>
      <p:tags r:id="rId1"/>
    </p:custDataLst>
    <p:extLst>
      <p:ext uri="{BB962C8B-B14F-4D97-AF65-F5344CB8AC3E}">
        <p14:creationId xmlns:p14="http://schemas.microsoft.com/office/powerpoint/2010/main" val="166347713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txBox="1">
            <a:spLocks/>
          </p:cNvSpPr>
          <p:nvPr/>
        </p:nvSpPr>
        <p:spPr>
          <a:xfrm>
            <a:off x="3200400" y="685800"/>
            <a:ext cx="11877675" cy="1314450"/>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buClr>
                <a:srgbClr val="000000"/>
              </a:buClr>
              <a:defRPr/>
            </a:pPr>
            <a:endParaRPr lang="en-US" sz="3900" b="1" kern="0" dirty="0">
              <a:latin typeface="+mj-lt"/>
              <a:ea typeface="+mj-ea"/>
              <a:cs typeface="Oracle Sans" panose="020B0503020204020204" pitchFamily="34" charset="0"/>
            </a:endParaRPr>
          </a:p>
        </p:txBody>
      </p:sp>
      <p:graphicFrame>
        <p:nvGraphicFramePr>
          <p:cNvPr id="43" name="Content Placeholder 3"/>
          <p:cNvGraphicFramePr>
            <a:graphicFrameLocks/>
          </p:cNvGraphicFramePr>
          <p:nvPr>
            <p:extLst>
              <p:ext uri="{D42A27DB-BD31-4B8C-83A1-F6EECF244321}">
                <p14:modId xmlns:p14="http://schemas.microsoft.com/office/powerpoint/2010/main" val="2618860074"/>
              </p:ext>
            </p:extLst>
          </p:nvPr>
        </p:nvGraphicFramePr>
        <p:xfrm>
          <a:off x="3634979" y="1912982"/>
          <a:ext cx="11018043" cy="7695014"/>
        </p:xfrm>
        <a:graphic>
          <a:graphicData uri="http://schemas.openxmlformats.org/drawingml/2006/table">
            <a:tbl>
              <a:tblPr firstRow="1" firstCol="1" bandRow="1">
                <a:tableStyleId>{5FD0F851-EC5A-4D38-B0AD-8093EC10F338}</a:tableStyleId>
              </a:tblPr>
              <a:tblGrid>
                <a:gridCol w="3527322">
                  <a:extLst>
                    <a:ext uri="{9D8B030D-6E8A-4147-A177-3AD203B41FA5}">
                      <a16:colId xmlns="" xmlns:a16="http://schemas.microsoft.com/office/drawing/2014/main" val="20000"/>
                    </a:ext>
                  </a:extLst>
                </a:gridCol>
                <a:gridCol w="7490721">
                  <a:extLst>
                    <a:ext uri="{9D8B030D-6E8A-4147-A177-3AD203B41FA5}">
                      <a16:colId xmlns="" xmlns:a16="http://schemas.microsoft.com/office/drawing/2014/main" val="20001"/>
                    </a:ext>
                  </a:extLst>
                </a:gridCol>
              </a:tblGrid>
              <a:tr h="584013">
                <a:tc>
                  <a:txBody>
                    <a:bodyPr/>
                    <a:lstStyle/>
                    <a:p>
                      <a:r>
                        <a:rPr lang="en-US" sz="2700" dirty="0">
                          <a:solidFill>
                            <a:srgbClr val="000000"/>
                          </a:solidFill>
                        </a:rPr>
                        <a:t>Data Type</a:t>
                      </a:r>
                      <a:endParaRPr lang="en-US" sz="2700" b="0" dirty="0">
                        <a:solidFill>
                          <a:srgbClr val="000000"/>
                        </a:solidFill>
                      </a:endParaRPr>
                    </a:p>
                  </a:txBody>
                  <a:tcPr marL="137160" marR="137160" marT="68589" marB="68589"/>
                </a:tc>
                <a:tc>
                  <a:txBody>
                    <a:bodyPr/>
                    <a:lstStyle/>
                    <a:p>
                      <a:r>
                        <a:rPr lang="en-US" sz="2700" dirty="0">
                          <a:solidFill>
                            <a:srgbClr val="000000"/>
                          </a:solidFill>
                        </a:rPr>
                        <a:t>Description</a:t>
                      </a:r>
                      <a:endParaRPr lang="en-US" sz="2700" b="0" dirty="0">
                        <a:solidFill>
                          <a:srgbClr val="000000"/>
                        </a:solidFill>
                      </a:endParaRPr>
                    </a:p>
                  </a:txBody>
                  <a:tcPr marL="137160" marR="137160" marT="68589" marB="68589"/>
                </a:tc>
                <a:extLst>
                  <a:ext uri="{0D108BD9-81ED-4DB2-BD59-A6C34878D82A}">
                    <a16:rowId xmlns="" xmlns:a16="http://schemas.microsoft.com/office/drawing/2014/main" val="10000"/>
                  </a:ext>
                </a:extLst>
              </a:tr>
              <a:tr h="534914">
                <a:tc>
                  <a:txBody>
                    <a:bodyPr/>
                    <a:lstStyle/>
                    <a:p>
                      <a:r>
                        <a:rPr lang="en-US" sz="2100" dirty="0">
                          <a:solidFill>
                            <a:srgbClr val="000000"/>
                          </a:solidFill>
                          <a:latin typeface="Courier New" panose="02070309020205020404" pitchFamily="49" charset="0"/>
                          <a:cs typeface="Courier New" panose="02070309020205020404" pitchFamily="49" charset="0"/>
                        </a:rPr>
                        <a:t>VARCHAR2(</a:t>
                      </a:r>
                      <a:r>
                        <a:rPr lang="en-US" sz="2100" i="1" dirty="0">
                          <a:solidFill>
                            <a:srgbClr val="000000"/>
                          </a:solidFill>
                          <a:latin typeface="Courier New" panose="02070309020205020404" pitchFamily="49" charset="0"/>
                          <a:cs typeface="Courier New" panose="02070309020205020404" pitchFamily="49" charset="0"/>
                        </a:rPr>
                        <a:t>size</a:t>
                      </a:r>
                      <a:r>
                        <a:rPr lang="en-US" sz="2100" dirty="0">
                          <a:solidFill>
                            <a:srgbClr val="000000"/>
                          </a:solidFill>
                          <a:latin typeface="Courier New" panose="02070309020205020404" pitchFamily="49" charset="0"/>
                          <a:cs typeface="Courier New" panose="02070309020205020404" pitchFamily="49" charset="0"/>
                        </a:rPr>
                        <a:t>)</a:t>
                      </a:r>
                      <a:endParaRPr lang="en-US" sz="2100" b="1" dirty="0">
                        <a:solidFill>
                          <a:srgbClr val="000000"/>
                        </a:solidFill>
                        <a:latin typeface="Courier New" panose="02070309020205020404" pitchFamily="49" charset="0"/>
                        <a:cs typeface="Courier New" panose="02070309020205020404" pitchFamily="49" charset="0"/>
                      </a:endParaRPr>
                    </a:p>
                  </a:txBody>
                  <a:tcPr marL="137160" marR="137160" marT="68589" marB="68589">
                    <a:solidFill>
                      <a:schemeClr val="accent4">
                        <a:lumMod val="20000"/>
                        <a:lumOff val="80000"/>
                      </a:schemeClr>
                    </a:solidFill>
                  </a:tcPr>
                </a:tc>
                <a:tc>
                  <a:txBody>
                    <a:bodyPr/>
                    <a:lstStyle/>
                    <a:p>
                      <a:r>
                        <a:rPr lang="en-US" sz="2100" dirty="0">
                          <a:solidFill>
                            <a:srgbClr val="000000"/>
                          </a:solidFill>
                        </a:rPr>
                        <a:t>Variable-</a:t>
                      </a:r>
                      <a:r>
                        <a:rPr lang="en-US" sz="2100" baseline="0" dirty="0">
                          <a:solidFill>
                            <a:srgbClr val="000000"/>
                          </a:solidFill>
                        </a:rPr>
                        <a:t>length character data</a:t>
                      </a:r>
                      <a:endParaRPr lang="en-US" sz="2100" dirty="0">
                        <a:solidFill>
                          <a:srgbClr val="000000"/>
                        </a:solidFill>
                      </a:endParaRPr>
                    </a:p>
                  </a:txBody>
                  <a:tcPr marL="137160" marR="137160" marT="68589" marB="68589">
                    <a:solidFill>
                      <a:schemeClr val="accent4">
                        <a:lumMod val="20000"/>
                        <a:lumOff val="80000"/>
                      </a:schemeClr>
                    </a:solidFill>
                  </a:tcPr>
                </a:tc>
                <a:extLst>
                  <a:ext uri="{0D108BD9-81ED-4DB2-BD59-A6C34878D82A}">
                    <a16:rowId xmlns="" xmlns:a16="http://schemas.microsoft.com/office/drawing/2014/main" val="10001"/>
                  </a:ext>
                </a:extLst>
              </a:tr>
              <a:tr h="584444">
                <a:tc>
                  <a:txBody>
                    <a:bodyPr/>
                    <a:lstStyle/>
                    <a:p>
                      <a:r>
                        <a:rPr lang="en-US" sz="2100" dirty="0">
                          <a:solidFill>
                            <a:srgbClr val="000000"/>
                          </a:solidFill>
                          <a:latin typeface="Courier New" panose="02070309020205020404" pitchFamily="49" charset="0"/>
                          <a:cs typeface="Courier New" panose="02070309020205020404" pitchFamily="49" charset="0"/>
                        </a:rPr>
                        <a:t>CHAR(</a:t>
                      </a:r>
                      <a:r>
                        <a:rPr lang="en-US" sz="2100" i="1" dirty="0">
                          <a:solidFill>
                            <a:srgbClr val="000000"/>
                          </a:solidFill>
                          <a:latin typeface="Courier New" panose="02070309020205020404" pitchFamily="49" charset="0"/>
                          <a:cs typeface="Courier New" panose="02070309020205020404" pitchFamily="49" charset="0"/>
                        </a:rPr>
                        <a:t>size</a:t>
                      </a:r>
                      <a:r>
                        <a:rPr lang="en-US" sz="2100" dirty="0">
                          <a:solidFill>
                            <a:srgbClr val="000000"/>
                          </a:solidFill>
                          <a:latin typeface="Courier New" panose="02070309020205020404" pitchFamily="49" charset="0"/>
                          <a:cs typeface="Courier New" panose="02070309020205020404" pitchFamily="49" charset="0"/>
                        </a:rPr>
                        <a:t>)</a:t>
                      </a:r>
                      <a:endParaRPr lang="en-US" sz="2100" b="1" dirty="0">
                        <a:solidFill>
                          <a:srgbClr val="000000"/>
                        </a:solidFill>
                        <a:latin typeface="Courier New" panose="02070309020205020404" pitchFamily="49" charset="0"/>
                        <a:cs typeface="Courier New" panose="02070309020205020404" pitchFamily="49" charset="0"/>
                      </a:endParaRPr>
                    </a:p>
                  </a:txBody>
                  <a:tcPr marL="137160" marR="137160" marT="68589" marB="6858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dirty="0">
                          <a:solidFill>
                            <a:srgbClr val="000000"/>
                          </a:solidFill>
                        </a:rPr>
                        <a:t>Fixed-length character data</a:t>
                      </a:r>
                    </a:p>
                  </a:txBody>
                  <a:tcPr marL="137160" marR="137160" marT="68589" marB="68589"/>
                </a:tc>
                <a:extLst>
                  <a:ext uri="{0D108BD9-81ED-4DB2-BD59-A6C34878D82A}">
                    <a16:rowId xmlns="" xmlns:a16="http://schemas.microsoft.com/office/drawing/2014/main" val="10002"/>
                  </a:ext>
                </a:extLst>
              </a:tr>
              <a:tr h="501174">
                <a:tc>
                  <a:txBody>
                    <a:bodyPr/>
                    <a:lstStyle/>
                    <a:p>
                      <a:r>
                        <a:rPr lang="en-US" sz="2100" dirty="0">
                          <a:solidFill>
                            <a:srgbClr val="000000"/>
                          </a:solidFill>
                          <a:latin typeface="Courier New" panose="02070309020205020404" pitchFamily="49" charset="0"/>
                          <a:cs typeface="Courier New" panose="02070309020205020404" pitchFamily="49" charset="0"/>
                        </a:rPr>
                        <a:t>NUMBER(p,</a:t>
                      </a:r>
                      <a:r>
                        <a:rPr lang="en-US" sz="2100" baseline="0" dirty="0">
                          <a:solidFill>
                            <a:srgbClr val="000000"/>
                          </a:solidFill>
                          <a:latin typeface="Courier New" panose="02070309020205020404" pitchFamily="49" charset="0"/>
                          <a:cs typeface="Courier New" panose="02070309020205020404" pitchFamily="49" charset="0"/>
                        </a:rPr>
                        <a:t> s)</a:t>
                      </a:r>
                      <a:endParaRPr lang="en-US" sz="2100" b="1" baseline="0" dirty="0">
                        <a:solidFill>
                          <a:srgbClr val="000000"/>
                        </a:solidFill>
                        <a:latin typeface="Courier New" pitchFamily="49" charset="0"/>
                        <a:cs typeface="Courier New" pitchFamily="49" charset="0"/>
                      </a:endParaRPr>
                    </a:p>
                  </a:txBody>
                  <a:tcPr marL="137160" marR="137160" marT="68589" marB="68589">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dirty="0">
                          <a:solidFill>
                            <a:srgbClr val="000000"/>
                          </a:solidFill>
                        </a:rPr>
                        <a:t>Variable-length numeric data</a:t>
                      </a:r>
                    </a:p>
                  </a:txBody>
                  <a:tcPr marL="137160" marR="137160" marT="68589" marB="68589">
                    <a:solidFill>
                      <a:schemeClr val="accent4">
                        <a:lumMod val="20000"/>
                        <a:lumOff val="80000"/>
                      </a:schemeClr>
                    </a:solidFill>
                  </a:tcPr>
                </a:tc>
                <a:extLst>
                  <a:ext uri="{0D108BD9-81ED-4DB2-BD59-A6C34878D82A}">
                    <a16:rowId xmlns="" xmlns:a16="http://schemas.microsoft.com/office/drawing/2014/main" val="10003"/>
                  </a:ext>
                </a:extLst>
              </a:tr>
              <a:tr h="605444">
                <a:tc>
                  <a:txBody>
                    <a:bodyPr/>
                    <a:lstStyle/>
                    <a:p>
                      <a:r>
                        <a:rPr lang="en-US" sz="2100" dirty="0">
                          <a:solidFill>
                            <a:srgbClr val="000000"/>
                          </a:solidFill>
                          <a:latin typeface="Courier New" panose="02070309020205020404" pitchFamily="49" charset="0"/>
                          <a:cs typeface="Courier New" panose="02070309020205020404" pitchFamily="49" charset="0"/>
                        </a:rPr>
                        <a:t>DATE</a:t>
                      </a:r>
                      <a:endParaRPr lang="en-US" sz="2100" b="1" dirty="0">
                        <a:solidFill>
                          <a:srgbClr val="000000"/>
                        </a:solidFill>
                        <a:latin typeface="Courier New" pitchFamily="49" charset="0"/>
                        <a:cs typeface="Courier New" pitchFamily="49" charset="0"/>
                      </a:endParaRPr>
                    </a:p>
                  </a:txBody>
                  <a:tcPr marL="137160" marR="137160" marT="68589" marB="6858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dirty="0">
                          <a:solidFill>
                            <a:srgbClr val="000000"/>
                          </a:solidFill>
                        </a:rPr>
                        <a:t>Date and time values</a:t>
                      </a:r>
                    </a:p>
                  </a:txBody>
                  <a:tcPr marL="137160" marR="137160" marT="68589" marB="68589"/>
                </a:tc>
                <a:extLst>
                  <a:ext uri="{0D108BD9-81ED-4DB2-BD59-A6C34878D82A}">
                    <a16:rowId xmlns="" xmlns:a16="http://schemas.microsoft.com/office/drawing/2014/main" val="10004"/>
                  </a:ext>
                </a:extLst>
              </a:tr>
              <a:tr h="611247">
                <a:tc>
                  <a:txBody>
                    <a:bodyPr/>
                    <a:lstStyle/>
                    <a:p>
                      <a:r>
                        <a:rPr lang="en-US" sz="2100" dirty="0">
                          <a:solidFill>
                            <a:srgbClr val="000000"/>
                          </a:solidFill>
                          <a:latin typeface="Courier New" panose="02070309020205020404" pitchFamily="49" charset="0"/>
                          <a:cs typeface="Courier New" panose="02070309020205020404" pitchFamily="49" charset="0"/>
                        </a:rPr>
                        <a:t>LONG</a:t>
                      </a:r>
                      <a:endParaRPr lang="en-US" sz="2100" b="1" dirty="0">
                        <a:solidFill>
                          <a:srgbClr val="000000"/>
                        </a:solidFill>
                        <a:latin typeface="Courier New" pitchFamily="49" charset="0"/>
                        <a:cs typeface="Courier New" pitchFamily="49" charset="0"/>
                      </a:endParaRPr>
                    </a:p>
                  </a:txBody>
                  <a:tcPr marL="137160" marR="137160" marT="68589" marB="68589">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dirty="0">
                          <a:solidFill>
                            <a:srgbClr val="000000"/>
                          </a:solidFill>
                        </a:rPr>
                        <a:t>Variable-length character data (up to 2 GB)</a:t>
                      </a:r>
                    </a:p>
                  </a:txBody>
                  <a:tcPr marL="137160" marR="137160" marT="68589" marB="68589">
                    <a:solidFill>
                      <a:schemeClr val="accent4">
                        <a:lumMod val="20000"/>
                        <a:lumOff val="80000"/>
                      </a:schemeClr>
                    </a:solidFill>
                  </a:tcPr>
                </a:tc>
                <a:extLst>
                  <a:ext uri="{0D108BD9-81ED-4DB2-BD59-A6C34878D82A}">
                    <a16:rowId xmlns="" xmlns:a16="http://schemas.microsoft.com/office/drawing/2014/main" val="10005"/>
                  </a:ext>
                </a:extLst>
              </a:tr>
              <a:tr h="777338">
                <a:tc>
                  <a:txBody>
                    <a:bodyPr/>
                    <a:lstStyle/>
                    <a:p>
                      <a:r>
                        <a:rPr lang="en-US" sz="2100" dirty="0">
                          <a:solidFill>
                            <a:srgbClr val="000000"/>
                          </a:solidFill>
                          <a:latin typeface="Courier New" panose="02070309020205020404" pitchFamily="49" charset="0"/>
                          <a:cs typeface="Courier New" panose="02070309020205020404" pitchFamily="49" charset="0"/>
                        </a:rPr>
                        <a:t>CLOB</a:t>
                      </a:r>
                      <a:endParaRPr lang="en-US" sz="2100" b="1" dirty="0">
                        <a:solidFill>
                          <a:srgbClr val="000000"/>
                        </a:solidFill>
                        <a:latin typeface="Courier New" pitchFamily="49" charset="0"/>
                        <a:cs typeface="Courier New" pitchFamily="49" charset="0"/>
                      </a:endParaRPr>
                    </a:p>
                  </a:txBody>
                  <a:tcPr marL="137160" marR="137160" marT="68589" marB="6858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kern="1200" dirty="0">
                          <a:solidFill>
                            <a:srgbClr val="000000"/>
                          </a:solidFill>
                        </a:rPr>
                        <a:t>Maximum size is (4 gigabytes - 1) * (</a:t>
                      </a:r>
                      <a:r>
                        <a:rPr lang="en-US" sz="2100" dirty="0">
                          <a:solidFill>
                            <a:srgbClr val="000000"/>
                          </a:solidFill>
                          <a:latin typeface="Courier New" panose="02070309020205020404" pitchFamily="49" charset="0"/>
                          <a:cs typeface="Courier New" panose="02070309020205020404" pitchFamily="49" charset="0"/>
                        </a:rPr>
                        <a:t>DB_BLOCK_SIZE</a:t>
                      </a:r>
                      <a:r>
                        <a:rPr lang="en-US" sz="2100" dirty="0">
                          <a:solidFill>
                            <a:srgbClr val="000000"/>
                          </a:solidFill>
                        </a:rPr>
                        <a:t>)</a:t>
                      </a:r>
                      <a:r>
                        <a:rPr lang="en-US" sz="2100" kern="1200" dirty="0">
                          <a:solidFill>
                            <a:srgbClr val="000000"/>
                          </a:solidFill>
                        </a:rPr>
                        <a:t>. </a:t>
                      </a:r>
                      <a:endParaRPr lang="en-US" sz="2100" dirty="0">
                        <a:solidFill>
                          <a:srgbClr val="000000"/>
                        </a:solidFill>
                      </a:endParaRPr>
                    </a:p>
                  </a:txBody>
                  <a:tcPr marL="137160" marR="137160" marT="68589" marB="68589"/>
                </a:tc>
                <a:extLst>
                  <a:ext uri="{0D108BD9-81ED-4DB2-BD59-A6C34878D82A}">
                    <a16:rowId xmlns="" xmlns:a16="http://schemas.microsoft.com/office/drawing/2014/main" val="10006"/>
                  </a:ext>
                </a:extLst>
              </a:tr>
              <a:tr h="716945">
                <a:tc>
                  <a:txBody>
                    <a:bodyPr/>
                    <a:lstStyle/>
                    <a:p>
                      <a:r>
                        <a:rPr lang="en-US" sz="2100" dirty="0">
                          <a:solidFill>
                            <a:srgbClr val="000000"/>
                          </a:solidFill>
                          <a:latin typeface="Courier New" panose="02070309020205020404" pitchFamily="49" charset="0"/>
                          <a:cs typeface="Courier New" panose="02070309020205020404" pitchFamily="49" charset="0"/>
                        </a:rPr>
                        <a:t>RAW</a:t>
                      </a:r>
                      <a:r>
                        <a:rPr lang="en-US" sz="2100" baseline="0" dirty="0">
                          <a:solidFill>
                            <a:srgbClr val="000000"/>
                          </a:solidFill>
                          <a:latin typeface="Courier New" panose="02070309020205020404" pitchFamily="49" charset="0"/>
                          <a:cs typeface="Courier New" panose="02070309020205020404" pitchFamily="49" charset="0"/>
                        </a:rPr>
                        <a:t> and LONG RAW</a:t>
                      </a:r>
                      <a:endParaRPr lang="en-US" sz="2100" b="1" dirty="0">
                        <a:solidFill>
                          <a:srgbClr val="000000"/>
                        </a:solidFill>
                        <a:latin typeface="Courier New" pitchFamily="49" charset="0"/>
                        <a:cs typeface="Courier New" pitchFamily="49" charset="0"/>
                      </a:endParaRPr>
                    </a:p>
                  </a:txBody>
                  <a:tcPr marL="137160" marR="137160" marT="68589" marB="68589">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dirty="0">
                          <a:solidFill>
                            <a:srgbClr val="000000"/>
                          </a:solidFill>
                        </a:rPr>
                        <a:t>Raw binary data</a:t>
                      </a:r>
                    </a:p>
                  </a:txBody>
                  <a:tcPr marL="137160" marR="137160" marT="68589" marB="68589">
                    <a:solidFill>
                      <a:schemeClr val="accent4">
                        <a:lumMod val="20000"/>
                        <a:lumOff val="80000"/>
                      </a:schemeClr>
                    </a:solidFill>
                  </a:tcPr>
                </a:tc>
                <a:extLst>
                  <a:ext uri="{0D108BD9-81ED-4DB2-BD59-A6C34878D82A}">
                    <a16:rowId xmlns="" xmlns:a16="http://schemas.microsoft.com/office/drawing/2014/main" val="10007"/>
                  </a:ext>
                </a:extLst>
              </a:tr>
              <a:tr h="1097417">
                <a:tc>
                  <a:txBody>
                    <a:bodyPr/>
                    <a:lstStyle/>
                    <a:p>
                      <a:r>
                        <a:rPr lang="en-US" sz="2100" dirty="0">
                          <a:solidFill>
                            <a:srgbClr val="000000"/>
                          </a:solidFill>
                          <a:latin typeface="Courier New" panose="02070309020205020404" pitchFamily="49" charset="0"/>
                          <a:cs typeface="Courier New" panose="02070309020205020404" pitchFamily="49" charset="0"/>
                        </a:rPr>
                        <a:t>BLOB</a:t>
                      </a:r>
                      <a:endParaRPr lang="en-US" sz="2100" b="1" dirty="0">
                        <a:solidFill>
                          <a:srgbClr val="000000"/>
                        </a:solidFill>
                        <a:latin typeface="Courier New" pitchFamily="49" charset="0"/>
                        <a:cs typeface="Courier New" pitchFamily="49" charset="0"/>
                      </a:endParaRPr>
                    </a:p>
                  </a:txBody>
                  <a:tcPr marL="137160" marR="137160" marT="68589" marB="6858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dirty="0">
                          <a:solidFill>
                            <a:srgbClr val="000000"/>
                          </a:solidFill>
                        </a:rPr>
                        <a:t>Maximum size is (4 gigabytes - 1) * (</a:t>
                      </a:r>
                      <a:r>
                        <a:rPr lang="en-US" sz="2100" dirty="0">
                          <a:solidFill>
                            <a:srgbClr val="000000"/>
                          </a:solidFill>
                          <a:latin typeface="Courier New" panose="02070309020205020404" pitchFamily="49" charset="0"/>
                          <a:cs typeface="Courier New" panose="02070309020205020404" pitchFamily="49" charset="0"/>
                        </a:rPr>
                        <a:t>DB_BLOCK_SIZE</a:t>
                      </a:r>
                      <a:r>
                        <a:rPr lang="en-US" sz="2100" dirty="0">
                          <a:solidFill>
                            <a:srgbClr val="000000"/>
                          </a:solidFill>
                        </a:rPr>
                        <a:t> initialization parameter (8 TB to 128 TB)).</a:t>
                      </a:r>
                    </a:p>
                  </a:txBody>
                  <a:tcPr marL="137160" marR="137160" marT="68589" marB="68589"/>
                </a:tc>
                <a:extLst>
                  <a:ext uri="{0D108BD9-81ED-4DB2-BD59-A6C34878D82A}">
                    <a16:rowId xmlns="" xmlns:a16="http://schemas.microsoft.com/office/drawing/2014/main" val="10008"/>
                  </a:ext>
                </a:extLst>
              </a:tr>
              <a:tr h="777338">
                <a:tc>
                  <a:txBody>
                    <a:bodyPr/>
                    <a:lstStyle/>
                    <a:p>
                      <a:r>
                        <a:rPr lang="en-US" sz="2100" dirty="0">
                          <a:solidFill>
                            <a:srgbClr val="000000"/>
                          </a:solidFill>
                          <a:latin typeface="Courier New" panose="02070309020205020404" pitchFamily="49" charset="0"/>
                          <a:cs typeface="Courier New" panose="02070309020205020404" pitchFamily="49" charset="0"/>
                        </a:rPr>
                        <a:t>BFILE</a:t>
                      </a:r>
                      <a:endParaRPr lang="en-US" sz="2100" b="1" dirty="0">
                        <a:solidFill>
                          <a:srgbClr val="000000"/>
                        </a:solidFill>
                        <a:latin typeface="Courier New" pitchFamily="49" charset="0"/>
                        <a:cs typeface="Courier New" pitchFamily="49" charset="0"/>
                      </a:endParaRPr>
                    </a:p>
                  </a:txBody>
                  <a:tcPr marL="137160" marR="137160" marT="68589" marB="68589">
                    <a:solidFill>
                      <a:schemeClr val="accent4">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dirty="0">
                          <a:solidFill>
                            <a:srgbClr val="000000"/>
                          </a:solidFill>
                        </a:rPr>
                        <a:t>Binary data stored in an external file (up to 4 GB)</a:t>
                      </a:r>
                    </a:p>
                  </a:txBody>
                  <a:tcPr marL="137160" marR="137160" marT="68589" marB="68589">
                    <a:solidFill>
                      <a:schemeClr val="accent4">
                        <a:lumMod val="20000"/>
                        <a:lumOff val="80000"/>
                      </a:schemeClr>
                    </a:solidFill>
                  </a:tcPr>
                </a:tc>
                <a:extLst>
                  <a:ext uri="{0D108BD9-81ED-4DB2-BD59-A6C34878D82A}">
                    <a16:rowId xmlns="" xmlns:a16="http://schemas.microsoft.com/office/drawing/2014/main" val="10009"/>
                  </a:ext>
                </a:extLst>
              </a:tr>
              <a:tr h="904740">
                <a:tc>
                  <a:txBody>
                    <a:bodyPr/>
                    <a:lstStyle/>
                    <a:p>
                      <a:r>
                        <a:rPr lang="en-US" sz="2100" dirty="0">
                          <a:solidFill>
                            <a:srgbClr val="000000"/>
                          </a:solidFill>
                          <a:latin typeface="Courier New" panose="02070309020205020404" pitchFamily="49" charset="0"/>
                          <a:cs typeface="Courier New" panose="02070309020205020404" pitchFamily="49" charset="0"/>
                        </a:rPr>
                        <a:t>ROWID</a:t>
                      </a:r>
                      <a:endParaRPr lang="en-US" sz="2100" b="1" dirty="0">
                        <a:solidFill>
                          <a:srgbClr val="000000"/>
                        </a:solidFill>
                        <a:latin typeface="Courier New" pitchFamily="49" charset="0"/>
                        <a:cs typeface="Courier New" pitchFamily="49" charset="0"/>
                      </a:endParaRPr>
                    </a:p>
                  </a:txBody>
                  <a:tcPr marL="137160" marR="137160" marT="68589" marB="6858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100" dirty="0">
                          <a:solidFill>
                            <a:srgbClr val="000000"/>
                          </a:solidFill>
                        </a:rPr>
                        <a:t>A base-64 number system representing the unique address of a row in its table</a:t>
                      </a:r>
                    </a:p>
                  </a:txBody>
                  <a:tcPr marL="137160" marR="137160" marT="68589" marB="68589"/>
                </a:tc>
                <a:extLst>
                  <a:ext uri="{0D108BD9-81ED-4DB2-BD59-A6C34878D82A}">
                    <a16:rowId xmlns="" xmlns:a16="http://schemas.microsoft.com/office/drawing/2014/main" val="10010"/>
                  </a:ext>
                </a:extLst>
              </a:tr>
            </a:tbl>
          </a:graphicData>
        </a:graphic>
      </p:graphicFrame>
      <p:sp>
        <p:nvSpPr>
          <p:cNvPr id="24617" name="Title 4"/>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Data Types</a:t>
            </a:r>
          </a:p>
        </p:txBody>
      </p:sp>
    </p:spTree>
    <p:custDataLst>
      <p:tags r:id="rId1"/>
    </p:custDataLst>
    <p:extLst>
      <p:ext uri="{BB962C8B-B14F-4D97-AF65-F5344CB8AC3E}">
        <p14:creationId xmlns:p14="http://schemas.microsoft.com/office/powerpoint/2010/main" val="333891213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73807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rot="16200000" flipV="1">
            <a:off x="15185230" y="5388768"/>
            <a:ext cx="1747838" cy="4457701"/>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27650" name="Rectangle 2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Datetime Data Types</a:t>
            </a:r>
          </a:p>
        </p:txBody>
      </p:sp>
      <p:sp>
        <p:nvSpPr>
          <p:cNvPr id="27651" name="Rectangle 25"/>
          <p:cNvSpPr>
            <a:spLocks noGrp="1" noChangeArrowheads="1"/>
          </p:cNvSpPr>
          <p:nvPr>
            <p:ph idx="1"/>
          </p:nvPr>
        </p:nvSpPr>
        <p:spPr>
          <a:xfrm>
            <a:off x="933451" y="2272710"/>
            <a:ext cx="16421100" cy="58054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You can use several datetime data types:</a:t>
            </a:r>
          </a:p>
        </p:txBody>
      </p:sp>
      <p:graphicFrame>
        <p:nvGraphicFramePr>
          <p:cNvPr id="3" name="Table 2"/>
          <p:cNvGraphicFramePr>
            <a:graphicFrameLocks noGrp="1"/>
          </p:cNvGraphicFramePr>
          <p:nvPr>
            <p:extLst>
              <p:ext uri="{D42A27DB-BD31-4B8C-83A1-F6EECF244321}">
                <p14:modId xmlns:p14="http://schemas.microsoft.com/office/powerpoint/2010/main" val="3732523233"/>
              </p:ext>
            </p:extLst>
          </p:nvPr>
        </p:nvGraphicFramePr>
        <p:xfrm>
          <a:off x="3049587" y="3322320"/>
          <a:ext cx="12188826" cy="2849880"/>
        </p:xfrm>
        <a:graphic>
          <a:graphicData uri="http://schemas.openxmlformats.org/drawingml/2006/table">
            <a:tbl>
              <a:tblPr firstRow="1" firstCol="1" bandRow="1">
                <a:tableStyleId>{5FD0F851-EC5A-4D38-B0AD-8093EC10F338}</a:tableStyleId>
              </a:tblPr>
              <a:tblGrid>
                <a:gridCol w="4914900">
                  <a:extLst>
                    <a:ext uri="{9D8B030D-6E8A-4147-A177-3AD203B41FA5}">
                      <a16:colId xmlns="" xmlns:a16="http://schemas.microsoft.com/office/drawing/2014/main" val="20000"/>
                    </a:ext>
                  </a:extLst>
                </a:gridCol>
                <a:gridCol w="7273926">
                  <a:extLst>
                    <a:ext uri="{9D8B030D-6E8A-4147-A177-3AD203B41FA5}">
                      <a16:colId xmlns="" xmlns:a16="http://schemas.microsoft.com/office/drawing/2014/main" val="20001"/>
                    </a:ext>
                  </a:extLst>
                </a:gridCol>
              </a:tblGrid>
              <a:tr h="55626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700" b="1" dirty="0">
                          <a:solidFill>
                            <a:schemeClr val="tx1">
                              <a:lumMod val="75000"/>
                            </a:schemeClr>
                          </a:solidFill>
                        </a:rPr>
                        <a:t>Data Type</a:t>
                      </a:r>
                    </a:p>
                  </a:txBody>
                  <a:tcPr marL="137160" marR="137160" marT="68580" marB="68580"/>
                </a:tc>
                <a:tc>
                  <a:txBody>
                    <a:bodyPr/>
                    <a:lstStyle/>
                    <a:p>
                      <a:r>
                        <a:rPr lang="en-US" altLang="en-US" sz="2700" b="1" dirty="0">
                          <a:solidFill>
                            <a:schemeClr val="tx1">
                              <a:lumMod val="75000"/>
                            </a:schemeClr>
                          </a:solidFill>
                        </a:rPr>
                        <a:t>Description</a:t>
                      </a:r>
                      <a:endParaRPr lang="en-US" sz="3600" dirty="0"/>
                    </a:p>
                  </a:txBody>
                  <a:tcPr marL="137160" marR="137160" marT="68580" marB="68580"/>
                </a:tc>
                <a:extLst>
                  <a:ext uri="{0D108BD9-81ED-4DB2-BD59-A6C34878D82A}">
                    <a16:rowId xmlns="" xmlns:a16="http://schemas.microsoft.com/office/drawing/2014/main" val="10000"/>
                  </a:ext>
                </a:extLst>
              </a:tr>
              <a:tr h="556260">
                <a:tc>
                  <a:txBody>
                    <a:bodyPr/>
                    <a:lstStyle/>
                    <a:p>
                      <a:r>
                        <a:rPr lang="en-US" altLang="en-US" sz="2400" b="1" dirty="0">
                          <a:latin typeface="Courier New" panose="02070309020205020404" pitchFamily="49" charset="0"/>
                        </a:rPr>
                        <a:t>TIMESTAMP</a:t>
                      </a:r>
                      <a:endParaRPr lang="en-US" sz="2400" dirty="0"/>
                    </a:p>
                  </a:txBody>
                  <a:tcPr marL="137160" marR="137160" marT="68580" marB="68580">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t>Date with fractional seconds</a:t>
                      </a:r>
                    </a:p>
                  </a:txBody>
                  <a:tcPr marL="137160" marR="137160" marT="68580" marB="68580">
                    <a:solidFill>
                      <a:schemeClr val="accent4">
                        <a:lumMod val="20000"/>
                        <a:lumOff val="80000"/>
                      </a:schemeClr>
                    </a:solidFill>
                  </a:tcPr>
                </a:tc>
                <a:extLst>
                  <a:ext uri="{0D108BD9-81ED-4DB2-BD59-A6C34878D82A}">
                    <a16:rowId xmlns="" xmlns:a16="http://schemas.microsoft.com/office/drawing/2014/main" val="10001"/>
                  </a:ext>
                </a:extLst>
              </a:tr>
              <a:tr h="86868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b="1" dirty="0">
                          <a:latin typeface="Courier New" pitchFamily="49" charset="0"/>
                        </a:rPr>
                        <a:t>INTERVAL YEAR TO MONTH</a:t>
                      </a: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t>Stored as an interval of years</a:t>
                      </a:r>
                      <a:br>
                        <a:rPr lang="en-US" altLang="en-US" sz="2400" dirty="0"/>
                      </a:br>
                      <a:r>
                        <a:rPr lang="en-US" altLang="en-US" sz="2400" dirty="0"/>
                        <a:t>and months</a:t>
                      </a:r>
                    </a:p>
                  </a:txBody>
                  <a:tcPr marL="137160" marR="137160" marT="68580" marB="68580"/>
                </a:tc>
                <a:extLst>
                  <a:ext uri="{0D108BD9-81ED-4DB2-BD59-A6C34878D82A}">
                    <a16:rowId xmlns="" xmlns:a16="http://schemas.microsoft.com/office/drawing/2014/main" val="10002"/>
                  </a:ext>
                </a:extLst>
              </a:tr>
              <a:tr h="868680">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b="1" dirty="0">
                          <a:latin typeface="Courier New" panose="02070309020205020404" pitchFamily="49" charset="0"/>
                        </a:rPr>
                        <a:t>INTERVAL DAY TO SECOND</a:t>
                      </a:r>
                    </a:p>
                  </a:txBody>
                  <a:tcPr marL="137160" marR="137160" marT="68580" marB="68580">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t>Stored as an interval of days, hours, minutes, and seconds</a:t>
                      </a:r>
                    </a:p>
                  </a:txBody>
                  <a:tcPr marL="137160" marR="137160" marT="68580" marB="68580">
                    <a:solidFill>
                      <a:schemeClr val="accent4">
                        <a:lumMod val="20000"/>
                        <a:lumOff val="80000"/>
                      </a:schemeClr>
                    </a:solidFill>
                  </a:tcPr>
                </a:tc>
                <a:extLst>
                  <a:ext uri="{0D108BD9-81ED-4DB2-BD59-A6C34878D82A}">
                    <a16:rowId xmlns="" xmlns:a16="http://schemas.microsoft.com/office/drawing/2014/main" val="10003"/>
                  </a:ext>
                </a:extLst>
              </a:tr>
            </a:tbl>
          </a:graphicData>
        </a:graphic>
      </p:graphicFrame>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30400" y="6629400"/>
            <a:ext cx="2171700" cy="2471853"/>
          </a:xfrm>
          <a:prstGeom prst="rect">
            <a:avLst/>
          </a:prstGeom>
        </p:spPr>
      </p:pic>
    </p:spTree>
    <p:custDataLst>
      <p:tags r:id="rId1"/>
    </p:custDataLst>
    <p:extLst>
      <p:ext uri="{BB962C8B-B14F-4D97-AF65-F5344CB8AC3E}">
        <p14:creationId xmlns:p14="http://schemas.microsoft.com/office/powerpoint/2010/main" val="242111276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gray">
          <a:xfrm>
            <a:off x="1600200" y="6067969"/>
            <a:ext cx="12096750" cy="134293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CREATE TABLE hire_dates</a:t>
            </a:r>
            <a:br>
              <a:rPr lang="en-US" altLang="en-US" sz="2400" b="1" dirty="0">
                <a:solidFill>
                  <a:schemeClr val="tx1">
                    <a:lumMod val="75000"/>
                  </a:schemeClr>
                </a:solidFill>
                <a:latin typeface="Courier New" panose="02070309020205020404" pitchFamily="49" charset="0"/>
                <a:cs typeface="Oracle Sans" panose="020B0503020204020204" pitchFamily="34" charset="0"/>
              </a:rPr>
            </a:br>
            <a:r>
              <a:rPr lang="en-US" altLang="en-US" sz="2400" b="1" dirty="0">
                <a:solidFill>
                  <a:schemeClr val="tx1">
                    <a:lumMod val="75000"/>
                  </a:schemeClr>
                </a:solidFill>
                <a:latin typeface="Courier New" panose="02070309020205020404" pitchFamily="49" charset="0"/>
                <a:cs typeface="Oracle Sans" panose="020B0503020204020204" pitchFamily="34" charset="0"/>
              </a:rPr>
              <a:t>        (id          NUMBER(8),</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hire_date DATE DEFAULT SYSDATE);</a:t>
            </a:r>
          </a:p>
        </p:txBody>
      </p:sp>
      <p:sp>
        <p:nvSpPr>
          <p:cNvPr id="29701"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49" charset="0"/>
                <a:cs typeface="Oracle Sans" panose="020B0503020204020204" pitchFamily="34" charset="0"/>
              </a:rPr>
              <a:t>DEFAULT</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Option</a:t>
            </a:r>
          </a:p>
        </p:txBody>
      </p:sp>
      <p:sp>
        <p:nvSpPr>
          <p:cNvPr id="29702" name="Rectangle 8"/>
          <p:cNvSpPr>
            <a:spLocks noGrp="1" noChangeArrowheads="1"/>
          </p:cNvSpPr>
          <p:nvPr>
            <p:ph idx="1"/>
          </p:nvPr>
        </p:nvSpPr>
        <p:spPr>
          <a:xfrm>
            <a:off x="933451" y="2272710"/>
            <a:ext cx="16421100" cy="3490247"/>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Specify a default value for a column in the </a:t>
            </a:r>
            <a:r>
              <a:rPr lang="en-US" altLang="en-US" dirty="0">
                <a:latin typeface="Courier New" pitchFamily="49" charset="0"/>
                <a:cs typeface="Courier New" pitchFamily="49" charset="0"/>
              </a:rPr>
              <a:t>CREATE TABLE</a:t>
            </a:r>
            <a:r>
              <a:rPr lang="en-US" altLang="en-US" dirty="0">
                <a:latin typeface="Oracle Sans" panose="020B0503020204020204" pitchFamily="34" charset="0"/>
                <a:cs typeface="Oracle Sans" panose="020B0503020204020204" pitchFamily="34" charset="0"/>
              </a:rPr>
              <a:t> statement.</a:t>
            </a:r>
          </a:p>
          <a:p>
            <a:pPr lvl="1" eaLnBrk="1" hangingPunct="1">
              <a:buFont typeface="Arial" pitchFamily="34" charset="0"/>
              <a:buNone/>
            </a:pPr>
            <a:endParaRPr lang="en-US" altLang="en-US" dirty="0">
              <a:latin typeface="Oracle Sans" panose="020B0503020204020204" pitchFamily="34" charset="0"/>
              <a:cs typeface="Oracle Sans" panose="020B0503020204020204" pitchFamily="34" charset="0"/>
            </a:endParaRPr>
          </a:p>
          <a:p>
            <a:pPr lvl="1" eaLnBrk="1" hangingPunct="1">
              <a:buFont typeface="Arial" pitchFamily="34" charset="0"/>
              <a:buNone/>
            </a:pPr>
            <a:endParaRPr lang="en-US" altLang="en-US" dirty="0">
              <a:latin typeface="Oracle Sans" panose="020B0503020204020204" pitchFamily="34" charset="0"/>
              <a:cs typeface="Oracle Sans" panose="020B0503020204020204" pitchFamily="34" charset="0"/>
            </a:endParaRPr>
          </a:p>
          <a:p>
            <a:pPr lvl="1">
              <a:spcBef>
                <a:spcPts val="600"/>
              </a:spcBef>
            </a:pPr>
            <a:r>
              <a:rPr lang="en-US" altLang="en-US" dirty="0">
                <a:latin typeface="Oracle Sans" panose="020B0503020204020204" pitchFamily="34" charset="0"/>
                <a:cs typeface="Oracle Sans" panose="020B0503020204020204" pitchFamily="34" charset="0"/>
              </a:rPr>
              <a:t>Literal values, expressions, or SQL functions are legal values.</a:t>
            </a:r>
          </a:p>
          <a:p>
            <a:pPr lvl="1">
              <a:spcBef>
                <a:spcPts val="600"/>
              </a:spcBef>
            </a:pPr>
            <a:r>
              <a:rPr lang="en-US" altLang="en-US" dirty="0">
                <a:latin typeface="Oracle Sans" panose="020B0503020204020204" pitchFamily="34" charset="0"/>
                <a:cs typeface="Oracle Sans" panose="020B0503020204020204" pitchFamily="34" charset="0"/>
              </a:rPr>
              <a:t>Another column’s name or a pseudocolumn is an illegal value.</a:t>
            </a:r>
          </a:p>
          <a:p>
            <a:pPr lvl="1">
              <a:spcBef>
                <a:spcPts val="638"/>
              </a:spcBef>
            </a:pPr>
            <a:r>
              <a:rPr lang="en-US" altLang="en-US" dirty="0">
                <a:latin typeface="Oracle Sans" panose="020B0503020204020204" pitchFamily="34" charset="0"/>
                <a:cs typeface="Oracle Sans" panose="020B0503020204020204" pitchFamily="34" charset="0"/>
              </a:rPr>
              <a:t>The default data type must match the column data type.</a:t>
            </a:r>
          </a:p>
        </p:txBody>
      </p:sp>
      <p:sp>
        <p:nvSpPr>
          <p:cNvPr id="29703" name="Rectangle 6"/>
          <p:cNvSpPr>
            <a:spLocks noChangeArrowheads="1"/>
          </p:cNvSpPr>
          <p:nvPr/>
        </p:nvSpPr>
        <p:spPr bwMode="gray">
          <a:xfrm>
            <a:off x="2737249" y="7017318"/>
            <a:ext cx="7148513" cy="392906"/>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8" name="Content Placeholder 2"/>
          <p:cNvSpPr txBox="1">
            <a:spLocks/>
          </p:cNvSpPr>
          <p:nvPr/>
        </p:nvSpPr>
        <p:spPr bwMode="gray">
          <a:xfrm>
            <a:off x="1600200" y="2874759"/>
            <a:ext cx="12096750" cy="83560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lnSpc>
                <a:spcPct val="120000"/>
              </a:lnSpc>
              <a:spcBef>
                <a:spcPct val="60000"/>
              </a:spcBef>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hire_date DATE DEFAULT SYSDATE, ...</a:t>
            </a:r>
            <a:r>
              <a:rPr lang="en-US" altLang="en-US" sz="3600" b="1" dirty="0">
                <a:solidFill>
                  <a:schemeClr val="tx1">
                    <a:lumMod val="75000"/>
                  </a:schemeClr>
                </a:solidFill>
                <a:latin typeface="Courier New" panose="02070309020205020404" pitchFamily="49" charset="0"/>
                <a:cs typeface="Oracle Sans" panose="020B0503020204020204" pitchFamily="34" charset="0"/>
              </a:rPr>
              <a:t> </a:t>
            </a:r>
          </a:p>
        </p:txBody>
      </p:sp>
      <p:pic>
        <p:nvPicPr>
          <p:cNvPr id="29708" name="Picture 12"/>
          <p:cNvPicPr>
            <a:picLocks noChangeAspect="1" noChangeArrowheads="1"/>
          </p:cNvPicPr>
          <p:nvPr/>
        </p:nvPicPr>
        <p:blipFill>
          <a:blip r:embed="rId4" cstate="print"/>
          <a:srcRect/>
          <a:stretch>
            <a:fillRect/>
          </a:stretch>
        </p:blipFill>
        <p:spPr bwMode="auto">
          <a:xfrm>
            <a:off x="1600200" y="7572146"/>
            <a:ext cx="3886200" cy="451674"/>
          </a:xfrm>
          <a:prstGeom prst="rect">
            <a:avLst/>
          </a:prstGeom>
          <a:noFill/>
          <a:ln w="15875">
            <a:solidFill>
              <a:schemeClr val="tx1"/>
            </a:solidFill>
            <a:miter lim="800000"/>
            <a:headEnd/>
            <a:tailEnd/>
          </a:ln>
        </p:spPr>
      </p:pic>
    </p:spTree>
    <p:custDataLst>
      <p:tags r:id="rId1"/>
    </p:custDataLst>
    <p:extLst>
      <p:ext uri="{BB962C8B-B14F-4D97-AF65-F5344CB8AC3E}">
        <p14:creationId xmlns:p14="http://schemas.microsoft.com/office/powerpoint/2010/main" val="198841248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grpSp>
        <p:nvGrpSpPr>
          <p:cNvPr id="4" name="Group 3"/>
          <p:cNvGrpSpPr/>
          <p:nvPr/>
        </p:nvGrpSpPr>
        <p:grpSpPr>
          <a:xfrm>
            <a:off x="12458703" y="6446047"/>
            <a:ext cx="5829298" cy="2500313"/>
            <a:chOff x="5410201" y="4297363"/>
            <a:chExt cx="3886198" cy="1666875"/>
          </a:xfrm>
        </p:grpSpPr>
        <p:sp>
          <p:nvSpPr>
            <p:cNvPr id="5" name="Rectangle 4"/>
            <p:cNvSpPr/>
            <p:nvPr/>
          </p:nvSpPr>
          <p:spPr bwMode="auto">
            <a:xfrm rot="16200000" flipV="1">
              <a:off x="6770687" y="3135314"/>
              <a:ext cx="1165225" cy="3886198"/>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2" name="Rectangle 5">
            <a:extLst>
              <a:ext uri="{FF2B5EF4-FFF2-40B4-BE49-F238E27FC236}">
                <a16:creationId xmlns="" xmlns:a16="http://schemas.microsoft.com/office/drawing/2014/main" id="{39793756-02DF-4DB4-ACA6-81ED82E4F95B}"/>
              </a:ext>
            </a:extLst>
          </p:cNvPr>
          <p:cNvSpPr>
            <a:spLocks noGrp="1" noChangeArrowheads="1"/>
          </p:cNvSpPr>
          <p:nvPr>
            <p:ph idx="1"/>
          </p:nvPr>
        </p:nvSpPr>
        <p:spPr>
          <a:xfrm>
            <a:off x="933451" y="2272710"/>
            <a:ext cx="16421100" cy="487857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Database objects</a:t>
            </a:r>
          </a:p>
          <a:p>
            <a:pPr lvl="2" eaLnBrk="1" hangingPunct="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Naming rules</a:t>
            </a:r>
          </a:p>
          <a:p>
            <a:pPr lvl="1" eaLnBrk="1" hangingPunct="1">
              <a:buClr>
                <a:schemeClr val="tx1">
                  <a:lumMod val="50000"/>
                  <a:lumOff val="50000"/>
                </a:schemeClr>
              </a:buClr>
            </a:pPr>
            <a:r>
              <a:rPr lang="en-US" altLang="en-US" dirty="0">
                <a:solidFill>
                  <a:schemeClr val="tx1">
                    <a:lumMod val="50000"/>
                    <a:lumOff val="50000"/>
                  </a:schemeClr>
                </a:solidFill>
                <a:latin typeface="Courier New" pitchFamily="49" charset="0"/>
                <a:cs typeface="Oracle Sans" panose="020B0503020204020204" pitchFamily="34" charset="0"/>
              </a:rPr>
              <a:t>CREATE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TABLE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statement</a:t>
            </a:r>
          </a:p>
          <a:p>
            <a:pPr lvl="1" eaLnBrk="1" hangingPunct="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Data types</a:t>
            </a:r>
          </a:p>
          <a:p>
            <a:pPr lvl="1" eaLnBrk="1" hangingPunct="1">
              <a:buClr>
                <a:schemeClr val="accent1"/>
              </a:buClr>
            </a:pPr>
            <a:r>
              <a:rPr lang="en-US" altLang="en-US" dirty="0">
                <a:latin typeface="Oracle Sans" panose="020B0503020204020204" pitchFamily="34" charset="0"/>
                <a:cs typeface="Oracle Sans" panose="020B0503020204020204" pitchFamily="34" charset="0"/>
              </a:rPr>
              <a:t>Overview of constraints: </a:t>
            </a:r>
            <a:r>
              <a:rPr lang="en-US" altLang="en-US" dirty="0">
                <a:latin typeface="Courier New" pitchFamily="49" charset="0"/>
                <a:cs typeface="Oracle Sans" panose="020B0503020204020204" pitchFamily="34" charset="0"/>
              </a:rPr>
              <a:t>NOT</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NULL</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UNIQUE</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PRIMARY</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KEY</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FOREIGN</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KEY</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CHECK</a:t>
            </a:r>
            <a:r>
              <a:rPr lang="en-US" altLang="en-US" dirty="0">
                <a:latin typeface="Oracle Sans" panose="020B0503020204020204" pitchFamily="34" charset="0"/>
                <a:cs typeface="Oracle Sans" panose="020B0503020204020204" pitchFamily="34" charset="0"/>
              </a:rPr>
              <a:t> constraints</a:t>
            </a:r>
          </a:p>
          <a:p>
            <a:pPr lvl="1" eaLnBrk="1" hangingPunct="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Creating a table using a subquery</a:t>
            </a:r>
          </a:p>
          <a:p>
            <a:pPr lvl="1" eaLnBrk="1" hangingPunct="1">
              <a:buClr>
                <a:schemeClr val="tx1">
                  <a:lumMod val="50000"/>
                  <a:lumOff val="50000"/>
                </a:schemeClr>
              </a:buClr>
            </a:pPr>
            <a:r>
              <a:rPr lang="en-US" altLang="en-US" dirty="0">
                <a:solidFill>
                  <a:schemeClr val="tx1">
                    <a:lumMod val="50000"/>
                    <a:lumOff val="50000"/>
                  </a:schemeClr>
                </a:solidFill>
                <a:latin typeface="Courier New" pitchFamily="49" charset="0"/>
                <a:cs typeface="Oracle Sans" panose="020B0503020204020204" pitchFamily="34" charset="0"/>
              </a:rPr>
              <a:t>ALTER</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TABLE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statement</a:t>
            </a:r>
          </a:p>
          <a:p>
            <a:pPr lvl="1" eaLnBrk="1" hangingPunct="1">
              <a:buClr>
                <a:schemeClr val="tx1">
                  <a:lumMod val="50000"/>
                  <a:lumOff val="50000"/>
                </a:schemeClr>
              </a:buClr>
            </a:pPr>
            <a:r>
              <a:rPr lang="en-US" altLang="en-US" dirty="0">
                <a:solidFill>
                  <a:schemeClr val="tx1">
                    <a:lumMod val="50000"/>
                    <a:lumOff val="50000"/>
                  </a:schemeClr>
                </a:solidFill>
                <a:latin typeface="Courier New" pitchFamily="49" charset="0"/>
                <a:cs typeface="Oracle Sans" panose="020B0503020204020204" pitchFamily="34" charset="0"/>
              </a:rPr>
              <a:t>DROP</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TABLE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statement</a:t>
            </a:r>
          </a:p>
        </p:txBody>
      </p:sp>
    </p:spTree>
    <p:custDataLst>
      <p:tags r:id="rId1"/>
    </p:custDataLst>
    <p:extLst>
      <p:ext uri="{BB962C8B-B14F-4D97-AF65-F5344CB8AC3E}">
        <p14:creationId xmlns:p14="http://schemas.microsoft.com/office/powerpoint/2010/main" val="198064666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14496446" y="390972"/>
            <a:ext cx="1747838" cy="6113760"/>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33794"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Including Constraints</a:t>
            </a:r>
          </a:p>
        </p:txBody>
      </p:sp>
      <p:sp>
        <p:nvSpPr>
          <p:cNvPr id="33796" name="Arc 4"/>
          <p:cNvSpPr>
            <a:spLocks/>
          </p:cNvSpPr>
          <p:nvPr/>
        </p:nvSpPr>
        <p:spPr bwMode="ltGray">
          <a:xfrm>
            <a:off x="10489409" y="4843465"/>
            <a:ext cx="316706" cy="338138"/>
          </a:xfrm>
          <a:custGeom>
            <a:avLst/>
            <a:gdLst>
              <a:gd name="T0" fmla="*/ 2147483646 w 21600"/>
              <a:gd name="T1" fmla="*/ 2147483646 h 21600"/>
              <a:gd name="T2" fmla="*/ 0 w 21600"/>
              <a:gd name="T3" fmla="*/ 0 h 21600"/>
              <a:gd name="T4" fmla="*/ 214748364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9525" cap="rnd">
            <a:no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10" name="Oval 25"/>
          <p:cNvSpPr/>
          <p:nvPr/>
        </p:nvSpPr>
        <p:spPr bwMode="auto">
          <a:xfrm rot="10800000">
            <a:off x="13914973" y="6549593"/>
            <a:ext cx="2910791" cy="1870619"/>
          </a:xfrm>
          <a:prstGeom prst="roundRect">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a:outerShdw blurRad="63500" algn="ctr"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71966" y="6286501"/>
            <a:ext cx="2396804" cy="2396804"/>
          </a:xfrm>
          <a:prstGeom prst="rect">
            <a:avLst/>
          </a:prstGeom>
        </p:spPr>
      </p:pic>
      <p:sp>
        <p:nvSpPr>
          <p:cNvPr id="7" name="Oval 6"/>
          <p:cNvSpPr/>
          <p:nvPr/>
        </p:nvSpPr>
        <p:spPr bwMode="auto">
          <a:xfrm>
            <a:off x="16420456" y="7836196"/>
            <a:ext cx="931958" cy="931958"/>
          </a:xfrm>
          <a:prstGeom prst="ellipse">
            <a:avLst/>
          </a:prstGeom>
          <a:solidFill>
            <a:srgbClr val="FFE1E1"/>
          </a:solidFill>
          <a:ln w="28575"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33797" name="Picture 1"/>
          <p:cNvPicPr>
            <a:picLocks noChangeAspect="1"/>
          </p:cNvPicPr>
          <p:nvPr/>
        </p:nvPicPr>
        <p:blipFill>
          <a:blip r:embed="rId5" cstate="print"/>
          <a:srcRect/>
          <a:stretch>
            <a:fillRect/>
          </a:stretch>
        </p:blipFill>
        <p:spPr bwMode="auto">
          <a:xfrm>
            <a:off x="16496135" y="7911875"/>
            <a:ext cx="780597" cy="780597"/>
          </a:xfrm>
          <a:prstGeom prst="rect">
            <a:avLst/>
          </a:prstGeom>
          <a:noFill/>
          <a:ln w="9525">
            <a:noFill/>
            <a:miter lim="800000"/>
            <a:headEnd/>
            <a:tailEnd/>
          </a:ln>
        </p:spPr>
      </p:pic>
      <p:sp>
        <p:nvSpPr>
          <p:cNvPr id="14" name="Rectangle 7">
            <a:extLst>
              <a:ext uri="{FF2B5EF4-FFF2-40B4-BE49-F238E27FC236}">
                <a16:creationId xmlns="" xmlns:a16="http://schemas.microsoft.com/office/drawing/2014/main" id="{2DE88ABD-E8C3-4401-9855-BC4C283E11FA}"/>
              </a:ext>
            </a:extLst>
          </p:cNvPr>
          <p:cNvSpPr txBox="1">
            <a:spLocks noChangeArrowheads="1"/>
          </p:cNvSpPr>
          <p:nvPr/>
        </p:nvSpPr>
        <p:spPr bwMode="gray">
          <a:xfrm>
            <a:off x="933449" y="2272710"/>
            <a:ext cx="15635321" cy="4203967"/>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defPPr>
              <a:defRPr lang="en-US"/>
            </a:defPPr>
            <a:lvl1pPr marL="0" indent="0" algn="l" defTabSz="457181" rtl="0" eaLnBrk="1" fontAlgn="base" hangingPunct="1">
              <a:lnSpc>
                <a:spcPct val="110000"/>
              </a:lnSpc>
              <a:spcBef>
                <a:spcPct val="0"/>
              </a:spcBef>
              <a:spcAft>
                <a:spcPct val="0"/>
              </a:spcAft>
              <a:buClr>
                <a:srgbClr val="000000"/>
              </a:buClr>
              <a:buFont typeface="Arial" charset="0"/>
              <a:defRPr sz="3300" kern="1200" baseline="0">
                <a:solidFill>
                  <a:schemeClr val="tx1"/>
                </a:solidFill>
                <a:latin typeface="Arial" charset="0"/>
                <a:ea typeface="+mn-ea"/>
                <a:cs typeface="Arial" charset="0"/>
              </a:defRPr>
            </a:lvl1pPr>
            <a:lvl2pPr marL="914361" indent="-573088" algn="l" defTabSz="457181" rtl="0" eaLnBrk="1" fontAlgn="base" hangingPunct="1">
              <a:lnSpc>
                <a:spcPct val="110000"/>
              </a:lnSpc>
              <a:spcBef>
                <a:spcPct val="0"/>
              </a:spcBef>
              <a:spcAft>
                <a:spcPct val="0"/>
              </a:spcAft>
              <a:buClr>
                <a:schemeClr val="accent1"/>
              </a:buClr>
              <a:buFont typeface="Arial" charset="0"/>
              <a:buChar char="•"/>
              <a:defRPr sz="3200" kern="1200" baseline="0">
                <a:solidFill>
                  <a:schemeClr val="tx1"/>
                </a:solidFill>
                <a:latin typeface="Arial" charset="0"/>
                <a:ea typeface="+mn-ea"/>
                <a:cs typeface="Arial" charset="0"/>
              </a:defRPr>
            </a:lvl2pPr>
            <a:lvl3pPr marL="1828724" indent="-571500" algn="l" defTabSz="457181" rtl="0" eaLnBrk="1" fontAlgn="base" hangingPunct="1">
              <a:lnSpc>
                <a:spcPct val="110000"/>
              </a:lnSpc>
              <a:spcBef>
                <a:spcPct val="0"/>
              </a:spcBef>
              <a:spcAft>
                <a:spcPct val="0"/>
              </a:spcAft>
              <a:buClr>
                <a:schemeClr val="accent1"/>
              </a:buClr>
              <a:buFont typeface="Arial" charset="0"/>
              <a:buChar char="–"/>
              <a:defRPr sz="3000" kern="1200" baseline="0">
                <a:solidFill>
                  <a:schemeClr val="tx1"/>
                </a:solidFill>
                <a:latin typeface="Arial" charset="0"/>
                <a:ea typeface="+mn-ea"/>
                <a:cs typeface="Arial" charset="0"/>
              </a:defRPr>
            </a:lvl3pPr>
            <a:lvl4pPr marL="2743086" indent="-577850" algn="l" defTabSz="457181" rtl="0" eaLnBrk="1" fontAlgn="base" hangingPunct="1">
              <a:lnSpc>
                <a:spcPct val="110000"/>
              </a:lnSpc>
              <a:spcBef>
                <a:spcPct val="0"/>
              </a:spcBef>
              <a:spcAft>
                <a:spcPct val="0"/>
              </a:spcAft>
              <a:buClr>
                <a:schemeClr val="accent1"/>
              </a:buClr>
              <a:buSzPct val="45000"/>
              <a:buFont typeface="Arial" charset="0"/>
              <a:buChar char="—"/>
              <a:defRPr sz="2700" kern="1200" baseline="0">
                <a:solidFill>
                  <a:schemeClr val="tx1"/>
                </a:solidFill>
                <a:latin typeface="Arial" charset="0"/>
                <a:ea typeface="+mn-ea"/>
                <a:cs typeface="Arial" charset="0"/>
              </a:defRPr>
            </a:lvl4pPr>
            <a:lvl5pPr marL="3657447" indent="-571500" algn="l" defTabSz="457181" rtl="0" eaLnBrk="1" fontAlgn="base" hangingPunct="1">
              <a:lnSpc>
                <a:spcPct val="110000"/>
              </a:lnSpc>
              <a:spcBef>
                <a:spcPct val="0"/>
              </a:spcBef>
              <a:spcAft>
                <a:spcPct val="0"/>
              </a:spcAft>
              <a:buClr>
                <a:schemeClr val="accent1"/>
              </a:buClr>
              <a:buSzPct val="55000"/>
              <a:buFont typeface="Arial" charset="0"/>
              <a:buChar char="—"/>
              <a:defRPr sz="2400" kern="1200" baseline="0">
                <a:solidFill>
                  <a:schemeClr val="tx1"/>
                </a:solidFill>
                <a:latin typeface="Arial" charset="0"/>
                <a:ea typeface="+mn-ea"/>
                <a:cs typeface="Arial" charset="0"/>
              </a:defRPr>
            </a:lvl5pPr>
            <a:lvl6pPr marL="4571810"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6pPr>
            <a:lvl7pPr marL="5486171"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7pPr>
            <a:lvl8pPr marL="6400533"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8pPr>
            <a:lvl9pPr marL="7314896"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Constraints enforce rules at the table level.</a:t>
            </a:r>
          </a:p>
          <a:p>
            <a:pPr lvl="1"/>
            <a:r>
              <a:rPr lang="en-US" altLang="en-US" dirty="0">
                <a:latin typeface="Oracle Sans" panose="020B0503020204020204" pitchFamily="34" charset="0"/>
                <a:cs typeface="Oracle Sans" panose="020B0503020204020204" pitchFamily="34" charset="0"/>
              </a:rPr>
              <a:t>Constraints ensure consistency and integrity of the database. </a:t>
            </a:r>
          </a:p>
          <a:p>
            <a:pPr lvl="1"/>
            <a:r>
              <a:rPr lang="en-US" altLang="en-US" dirty="0">
                <a:latin typeface="Oracle Sans" panose="020B0503020204020204" pitchFamily="34" charset="0"/>
                <a:cs typeface="Oracle Sans" panose="020B0503020204020204" pitchFamily="34" charset="0"/>
              </a:rPr>
              <a:t>The following constraint types are valid:</a:t>
            </a:r>
          </a:p>
          <a:p>
            <a:pPr lvl="2"/>
            <a:r>
              <a:rPr lang="en-US" altLang="en-US" dirty="0">
                <a:latin typeface="Courier New" pitchFamily="49" charset="0"/>
                <a:cs typeface="Oracle Sans" panose="020B0503020204020204" pitchFamily="34" charset="0"/>
              </a:rPr>
              <a:t>NOT</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NULL</a:t>
            </a:r>
          </a:p>
          <a:p>
            <a:pPr lvl="2"/>
            <a:r>
              <a:rPr lang="en-US" altLang="en-US" dirty="0">
                <a:latin typeface="Courier New" pitchFamily="49" charset="0"/>
                <a:cs typeface="Oracle Sans" panose="020B0503020204020204" pitchFamily="34" charset="0"/>
              </a:rPr>
              <a:t>UNIQUE</a:t>
            </a:r>
          </a:p>
          <a:p>
            <a:pPr lvl="2"/>
            <a:r>
              <a:rPr lang="en-US" altLang="en-US" dirty="0">
                <a:latin typeface="Courier New" pitchFamily="49" charset="0"/>
                <a:cs typeface="Oracle Sans" panose="020B0503020204020204" pitchFamily="34" charset="0"/>
              </a:rPr>
              <a:t>PRIMARY</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KEY</a:t>
            </a:r>
          </a:p>
          <a:p>
            <a:pPr lvl="2"/>
            <a:r>
              <a:rPr lang="en-US" altLang="en-US" dirty="0">
                <a:latin typeface="Courier New" pitchFamily="49" charset="0"/>
                <a:cs typeface="Oracle Sans" panose="020B0503020204020204" pitchFamily="34" charset="0"/>
              </a:rPr>
              <a:t>FOREIGN</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KEY</a:t>
            </a:r>
          </a:p>
          <a:p>
            <a:pPr lvl="2"/>
            <a:r>
              <a:rPr lang="en-US" altLang="en-US" dirty="0">
                <a:latin typeface="Courier New" pitchFamily="49" charset="0"/>
                <a:cs typeface="Oracle Sans" panose="020B0503020204020204" pitchFamily="34" charset="0"/>
              </a:rPr>
              <a:t>CHECK</a:t>
            </a:r>
          </a:p>
        </p:txBody>
      </p:sp>
    </p:spTree>
    <p:custDataLst>
      <p:tags r:id="rId1"/>
    </p:custDataLst>
    <p:extLst>
      <p:ext uri="{BB962C8B-B14F-4D97-AF65-F5344CB8AC3E}">
        <p14:creationId xmlns:p14="http://schemas.microsoft.com/office/powerpoint/2010/main" val="289814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Constraint Guidelines</a:t>
            </a:r>
          </a:p>
        </p:txBody>
      </p:sp>
      <p:sp>
        <p:nvSpPr>
          <p:cNvPr id="35843" name="Rectangle 5"/>
          <p:cNvSpPr>
            <a:spLocks noGrp="1" noChangeArrowheads="1"/>
          </p:cNvSpPr>
          <p:nvPr>
            <p:ph idx="1"/>
          </p:nvPr>
        </p:nvSpPr>
        <p:spPr>
          <a:xfrm>
            <a:off x="933451" y="2272710"/>
            <a:ext cx="16421100" cy="373339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You can name a constraint or the Oracle server generates a name by using the </a:t>
            </a:r>
            <a:r>
              <a:rPr lang="en-US" altLang="en-US" dirty="0">
                <a:latin typeface="Courier New" pitchFamily="49" charset="0"/>
                <a:cs typeface="Oracle Sans" panose="020B0503020204020204" pitchFamily="34" charset="0"/>
              </a:rPr>
              <a:t>SYS_C</a:t>
            </a:r>
            <a:r>
              <a:rPr lang="en-US" altLang="en-US" i="1" dirty="0">
                <a:latin typeface="Courier New" pitchFamily="49" charset="0"/>
                <a:cs typeface="Oracle Sans" panose="020B0503020204020204" pitchFamily="34" charset="0"/>
              </a:rPr>
              <a:t>n</a:t>
            </a:r>
            <a:r>
              <a:rPr lang="en-US" altLang="en-US" dirty="0">
                <a:latin typeface="Oracle Sans" panose="020B0503020204020204" pitchFamily="34" charset="0"/>
                <a:cs typeface="Oracle Sans" panose="020B0503020204020204" pitchFamily="34" charset="0"/>
              </a:rPr>
              <a:t> format.</a:t>
            </a:r>
          </a:p>
          <a:p>
            <a:pPr lvl="1" eaLnBrk="1" hangingPunct="1"/>
            <a:r>
              <a:rPr lang="en-US" altLang="en-US" dirty="0">
                <a:latin typeface="Oracle Sans" panose="020B0503020204020204" pitchFamily="34" charset="0"/>
                <a:cs typeface="Oracle Sans" panose="020B0503020204020204" pitchFamily="34" charset="0"/>
              </a:rPr>
              <a:t>Create a constraint at either of the following times:</a:t>
            </a:r>
          </a:p>
          <a:p>
            <a:pPr lvl="2" eaLnBrk="1" hangingPunct="1"/>
            <a:r>
              <a:rPr lang="en-US" altLang="en-US" dirty="0">
                <a:latin typeface="Oracle Sans" panose="020B0503020204020204" pitchFamily="34" charset="0"/>
                <a:cs typeface="Oracle Sans" panose="020B0503020204020204" pitchFamily="34" charset="0"/>
              </a:rPr>
              <a:t>At the time of table creation</a:t>
            </a:r>
          </a:p>
          <a:p>
            <a:pPr lvl="2" eaLnBrk="1" hangingPunct="1"/>
            <a:r>
              <a:rPr lang="en-US" altLang="en-US" dirty="0">
                <a:latin typeface="Oracle Sans" panose="020B0503020204020204" pitchFamily="34" charset="0"/>
                <a:cs typeface="Oracle Sans" panose="020B0503020204020204" pitchFamily="34" charset="0"/>
              </a:rPr>
              <a:t>After the creation of the table</a:t>
            </a:r>
          </a:p>
          <a:p>
            <a:pPr lvl="1" eaLnBrk="1" hangingPunct="1"/>
            <a:r>
              <a:rPr lang="en-US" altLang="en-US" dirty="0">
                <a:latin typeface="Oracle Sans" panose="020B0503020204020204" pitchFamily="34" charset="0"/>
                <a:cs typeface="Oracle Sans" panose="020B0503020204020204" pitchFamily="34" charset="0"/>
              </a:rPr>
              <a:t>Define a constraint at the column or table level.</a:t>
            </a:r>
          </a:p>
          <a:p>
            <a:pPr lvl="1" eaLnBrk="1" hangingPunct="1"/>
            <a:r>
              <a:rPr lang="en-US" altLang="en-US" dirty="0">
                <a:latin typeface="Oracle Sans" panose="020B0503020204020204" pitchFamily="34" charset="0"/>
                <a:cs typeface="Oracle Sans" panose="020B0503020204020204" pitchFamily="34" charset="0"/>
              </a:rPr>
              <a:t>View a constraint in the data dictionary.</a:t>
            </a:r>
          </a:p>
        </p:txBody>
      </p:sp>
      <p:grpSp>
        <p:nvGrpSpPr>
          <p:cNvPr id="9" name="Group 8"/>
          <p:cNvGrpSpPr/>
          <p:nvPr/>
        </p:nvGrpSpPr>
        <p:grpSpPr>
          <a:xfrm>
            <a:off x="10744201" y="5246652"/>
            <a:ext cx="7543798" cy="3668748"/>
            <a:chOff x="573215" y="3721867"/>
            <a:chExt cx="3940633" cy="1916434"/>
          </a:xfrm>
        </p:grpSpPr>
        <p:sp>
          <p:nvSpPr>
            <p:cNvPr id="10" name="Rectangle 2"/>
            <p:cNvSpPr>
              <a:spLocks noChangeArrowheads="1"/>
            </p:cNvSpPr>
            <p:nvPr/>
          </p:nvSpPr>
          <p:spPr bwMode="auto">
            <a:xfrm>
              <a:off x="1715036" y="3721867"/>
              <a:ext cx="2798812" cy="1916434"/>
            </a:xfrm>
            <a:prstGeom prst="rect">
              <a:avLst/>
            </a:prstGeom>
            <a:gradFill flip="none" rotWithShape="1">
              <a:gsLst>
                <a:gs pos="0">
                  <a:srgbClr val="D0DEF0"/>
                </a:gs>
                <a:gs pos="100000">
                  <a:srgbClr val="DCE3E4"/>
                </a:gs>
              </a:gsLst>
              <a:lin ang="0" scaled="1"/>
              <a:tileRect/>
            </a:gradFill>
            <a:ln>
              <a:noFill/>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buClr>
                  <a:srgbClr val="FF0000"/>
                </a:buClr>
              </a:pPr>
              <a:endParaRPr lang="en-US" altLang="en-US" dirty="0">
                <a:solidFill>
                  <a:schemeClr val="tx1"/>
                </a:solidFill>
                <a:latin typeface="Oracle Sans" panose="020B0503020204020204" pitchFamily="34" charset="0"/>
                <a:cs typeface="Oracle Sans" panose="020B0503020204020204" pitchFamily="34" charset="0"/>
              </a:endParaRPr>
            </a:p>
          </p:txBody>
        </p:sp>
        <p:sp>
          <p:nvSpPr>
            <p:cNvPr id="11" name="Rectangle 5"/>
            <p:cNvSpPr>
              <a:spLocks noChangeArrowheads="1"/>
            </p:cNvSpPr>
            <p:nvPr/>
          </p:nvSpPr>
          <p:spPr bwMode="auto">
            <a:xfrm flipH="1">
              <a:off x="573215" y="3721867"/>
              <a:ext cx="1227513" cy="1916434"/>
            </a:xfrm>
            <a:prstGeom prst="rect">
              <a:avLst/>
            </a:prstGeom>
            <a:gradFill rotWithShape="1">
              <a:gsLst>
                <a:gs pos="0">
                  <a:srgbClr val="C9DAEE"/>
                </a:gs>
                <a:gs pos="100000">
                  <a:schemeClr val="bg1"/>
                </a:gs>
              </a:gsLst>
              <a:lin ang="0" scaled="1"/>
            </a:gra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buClr>
                  <a:srgbClr val="FF0000"/>
                </a:buClr>
              </a:pPr>
              <a:endParaRPr lang="en-US" altLang="en-US" dirty="0">
                <a:solidFill>
                  <a:schemeClr val="tx1"/>
                </a:solidFill>
                <a:latin typeface="Oracle Sans" panose="020B0503020204020204" pitchFamily="34" charset="0"/>
                <a:cs typeface="Oracle Sans" panose="020B0503020204020204" pitchFamily="34" charset="0"/>
              </a:endParaRPr>
            </a:p>
          </p:txBody>
        </p:sp>
      </p:gr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92470" y="5635131"/>
            <a:ext cx="4333095" cy="2891790"/>
          </a:xfrm>
          <a:prstGeom prst="rect">
            <a:avLst/>
          </a:prstGeom>
          <a:noFill/>
          <a:ln w="28575">
            <a:solidFill>
              <a:schemeClr val="bg1"/>
            </a:solidFill>
            <a:miter lim="800000"/>
            <a:headEnd/>
            <a:tailEnd/>
          </a:ln>
        </p:spPr>
      </p:pic>
      <p:grpSp>
        <p:nvGrpSpPr>
          <p:cNvPr id="17" name="Group 16"/>
          <p:cNvGrpSpPr/>
          <p:nvPr/>
        </p:nvGrpSpPr>
        <p:grpSpPr>
          <a:xfrm>
            <a:off x="16244391" y="7131827"/>
            <a:ext cx="1543050" cy="1543050"/>
            <a:chOff x="7191119" y="3132752"/>
            <a:chExt cx="1028700" cy="1028700"/>
          </a:xfrm>
        </p:grpSpPr>
        <p:sp>
          <p:nvSpPr>
            <p:cNvPr id="18" name="Oval 17"/>
            <p:cNvSpPr/>
            <p:nvPr/>
          </p:nvSpPr>
          <p:spPr bwMode="auto">
            <a:xfrm>
              <a:off x="7191119" y="3132752"/>
              <a:ext cx="1028700" cy="1028700"/>
            </a:xfrm>
            <a:prstGeom prst="ellipse">
              <a:avLst/>
            </a:prstGeom>
            <a:solidFill>
              <a:schemeClr val="bg1">
                <a:lumMod val="95000"/>
              </a:schemeClr>
            </a:solidFill>
            <a:ln w="28575"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9130" y="3223229"/>
              <a:ext cx="1012678" cy="847747"/>
            </a:xfrm>
            <a:prstGeom prst="rect">
              <a:avLst/>
            </a:prstGeom>
          </p:spPr>
        </p:pic>
      </p:grpSp>
    </p:spTree>
    <p:custDataLst>
      <p:tags r:id="rId1"/>
    </p:custDataLst>
    <p:extLst>
      <p:ext uri="{BB962C8B-B14F-4D97-AF65-F5344CB8AC3E}">
        <p14:creationId xmlns:p14="http://schemas.microsoft.com/office/powerpoint/2010/main" val="3160829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Defining Constraints</a:t>
            </a:r>
          </a:p>
        </p:txBody>
      </p:sp>
      <p:sp>
        <p:nvSpPr>
          <p:cNvPr id="37891" name="Rectangle 8"/>
          <p:cNvSpPr>
            <a:spLocks noGrp="1" noChangeArrowheads="1"/>
          </p:cNvSpPr>
          <p:nvPr>
            <p:ph idx="1"/>
          </p:nvPr>
        </p:nvSpPr>
        <p:spPr>
          <a:xfrm>
            <a:off x="933451" y="2272710"/>
            <a:ext cx="16421100" cy="56162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Syntax:</a:t>
            </a:r>
          </a:p>
        </p:txBody>
      </p:sp>
      <p:sp>
        <p:nvSpPr>
          <p:cNvPr id="7" name="Content Placeholder 2"/>
          <p:cNvSpPr txBox="1">
            <a:spLocks/>
          </p:cNvSpPr>
          <p:nvPr/>
        </p:nvSpPr>
        <p:spPr bwMode="gray">
          <a:xfrm>
            <a:off x="1600200" y="2860734"/>
            <a:ext cx="12096750" cy="213875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CREATE TABLE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schema</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table</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column</a:t>
            </a: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datatype</a:t>
            </a:r>
            <a:r>
              <a:rPr lang="en-US" altLang="en-US" sz="2400" b="1" dirty="0">
                <a:solidFill>
                  <a:schemeClr val="tx1">
                    <a:lumMod val="75000"/>
                  </a:schemeClr>
                </a:solidFill>
                <a:latin typeface="Courier New" panose="02070309020205020404" pitchFamily="49" charset="0"/>
                <a:cs typeface="Oracle Sans" panose="020B0503020204020204" pitchFamily="34" charset="0"/>
              </a:rPr>
              <a:t> [DEFAULT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expr</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a:p>
            <a:pPr eaLnBrk="1" hangingPunct="1">
              <a:defRPr/>
            </a:pPr>
            <a:r>
              <a:rPr lang="en-US" altLang="en-US" sz="2400" b="1" dirty="0">
                <a:solidFill>
                  <a:srgbClr val="000000"/>
                </a:solidFill>
                <a:latin typeface="Courier New" panose="02070309020205020404" pitchFamily="49" charset="0"/>
                <a:cs typeface="Oracle Sans" panose="020B0503020204020204" pitchFamily="34" charset="0"/>
              </a:rPr>
              <a:t>      </a:t>
            </a:r>
            <a:r>
              <a:rPr lang="en-US" altLang="en-US" sz="2400" b="1" dirty="0">
                <a:solidFill>
                  <a:srgbClr val="FF0000"/>
                </a:solidFill>
                <a:latin typeface="Courier New" panose="02070309020205020404" pitchFamily="49" charset="0"/>
                <a:cs typeface="Oracle Sans" panose="020B0503020204020204" pitchFamily="34" charset="0"/>
              </a:rPr>
              <a:t>[</a:t>
            </a:r>
            <a:r>
              <a:rPr lang="en-US" altLang="en-US" sz="2400" b="1" i="1" dirty="0">
                <a:solidFill>
                  <a:srgbClr val="FF0000"/>
                </a:solidFill>
                <a:latin typeface="Courier New" panose="02070309020205020404" pitchFamily="49" charset="0"/>
                <a:cs typeface="Oracle Sans" panose="020B0503020204020204" pitchFamily="34" charset="0"/>
              </a:rPr>
              <a:t>column_constraint</a:t>
            </a:r>
            <a:r>
              <a:rPr lang="en-US" altLang="en-US" sz="2400" b="1" dirty="0">
                <a:solidFill>
                  <a:srgbClr val="FF0000"/>
                </a:solidFill>
                <a:latin typeface="Courier New" panose="02070309020205020404" pitchFamily="49" charset="0"/>
                <a:cs typeface="Oracle Sans" panose="020B0503020204020204" pitchFamily="34" charset="0"/>
              </a:rPr>
              <a:t>],</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p>
          <a:p>
            <a:pPr eaLnBrk="1" hangingPunct="1">
              <a:defRPr/>
            </a:pPr>
            <a:r>
              <a:rPr lang="en-US" altLang="en-US" sz="2400" b="1" dirty="0">
                <a:solidFill>
                  <a:schemeClr val="accent2"/>
                </a:solidFill>
                <a:latin typeface="Courier New" panose="02070309020205020404" pitchFamily="49" charset="0"/>
                <a:cs typeface="Oracle Sans" panose="020B0503020204020204" pitchFamily="34" charset="0"/>
              </a:rPr>
              <a:t>      </a:t>
            </a:r>
            <a:r>
              <a:rPr lang="en-US" altLang="en-US" sz="2400" b="1" dirty="0">
                <a:solidFill>
                  <a:srgbClr val="FF0000"/>
                </a:solidFill>
                <a:latin typeface="Courier New" panose="02070309020205020404" pitchFamily="49" charset="0"/>
                <a:cs typeface="Oracle Sans" panose="020B0503020204020204" pitchFamily="34" charset="0"/>
              </a:rPr>
              <a:t>[</a:t>
            </a:r>
            <a:r>
              <a:rPr lang="en-US" altLang="en-US" sz="2400" b="1" i="1" dirty="0">
                <a:solidFill>
                  <a:srgbClr val="FF0000"/>
                </a:solidFill>
                <a:latin typeface="Courier New" panose="02070309020205020404" pitchFamily="49" charset="0"/>
                <a:cs typeface="Oracle Sans" panose="020B0503020204020204" pitchFamily="34" charset="0"/>
              </a:rPr>
              <a:t>table_constraint</a:t>
            </a:r>
            <a:r>
              <a:rPr lang="en-US" altLang="en-US" sz="2400" b="1" dirty="0">
                <a:solidFill>
                  <a:srgbClr val="FF0000"/>
                </a:solidFill>
                <a:latin typeface="Courier New" panose="02070309020205020404" pitchFamily="49" charset="0"/>
                <a:cs typeface="Oracle Sans" panose="020B0503020204020204" pitchFamily="34" charset="0"/>
              </a:rPr>
              <a:t>][,...]</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sp>
        <p:nvSpPr>
          <p:cNvPr id="8" name="Content Placeholder 2"/>
          <p:cNvSpPr txBox="1">
            <a:spLocks/>
          </p:cNvSpPr>
          <p:nvPr/>
        </p:nvSpPr>
        <p:spPr bwMode="gray">
          <a:xfrm>
            <a:off x="1606284" y="5748506"/>
            <a:ext cx="12096750" cy="547122"/>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i="1" dirty="0">
                <a:solidFill>
                  <a:schemeClr val="tx1">
                    <a:lumMod val="75000"/>
                  </a:schemeClr>
                </a:solidFill>
                <a:latin typeface="Courier New" panose="02070309020205020404" pitchFamily="49" charset="0"/>
                <a:cs typeface="Oracle Sans" panose="020B0503020204020204" pitchFamily="34" charset="0"/>
              </a:rPr>
              <a:t>column</a:t>
            </a:r>
            <a:r>
              <a:rPr lang="en-US" altLang="en-US" sz="2400" b="1" dirty="0">
                <a:solidFill>
                  <a:srgbClr val="000000"/>
                </a:solidFill>
                <a:latin typeface="Courier New" panose="02070309020205020404" pitchFamily="49" charset="0"/>
                <a:cs typeface="Oracle Sans" panose="020B0503020204020204" pitchFamily="34" charset="0"/>
              </a:rPr>
              <a:t> </a:t>
            </a:r>
            <a:r>
              <a:rPr lang="en-US" altLang="en-US" sz="2400" b="1" dirty="0">
                <a:solidFill>
                  <a:srgbClr val="FF0000"/>
                </a:solidFill>
                <a:latin typeface="Courier New" panose="02070309020205020404" pitchFamily="49" charset="0"/>
                <a:cs typeface="Oracle Sans" panose="020B0503020204020204" pitchFamily="34" charset="0"/>
              </a:rPr>
              <a:t>[CONSTRAINT </a:t>
            </a:r>
            <a:r>
              <a:rPr lang="en-US" altLang="en-US" sz="2400" b="1" i="1" dirty="0">
                <a:solidFill>
                  <a:srgbClr val="FF0000"/>
                </a:solidFill>
                <a:latin typeface="Courier New" panose="02070309020205020404" pitchFamily="49" charset="0"/>
                <a:cs typeface="Oracle Sans" panose="020B0503020204020204" pitchFamily="34" charset="0"/>
              </a:rPr>
              <a:t>constraint_name</a:t>
            </a:r>
            <a:r>
              <a:rPr lang="en-US" altLang="en-US" sz="2400" b="1" dirty="0">
                <a:solidFill>
                  <a:srgbClr val="FF0000"/>
                </a:solidFill>
                <a:latin typeface="Courier New" panose="02070309020205020404" pitchFamily="49" charset="0"/>
                <a:cs typeface="Oracle Sans" panose="020B0503020204020204" pitchFamily="34" charset="0"/>
              </a:rPr>
              <a:t>] </a:t>
            </a:r>
            <a:r>
              <a:rPr lang="en-US" altLang="en-US" sz="2400" b="1" i="1" dirty="0">
                <a:solidFill>
                  <a:srgbClr val="FF0000"/>
                </a:solidFill>
                <a:latin typeface="Courier New" panose="02070309020205020404" pitchFamily="49" charset="0"/>
                <a:cs typeface="Oracle Sans" panose="020B0503020204020204" pitchFamily="34" charset="0"/>
              </a:rPr>
              <a:t>constraint_type</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sp>
        <p:nvSpPr>
          <p:cNvPr id="9" name="Content Placeholder 2"/>
          <p:cNvSpPr txBox="1">
            <a:spLocks/>
          </p:cNvSpPr>
          <p:nvPr/>
        </p:nvSpPr>
        <p:spPr bwMode="gray">
          <a:xfrm>
            <a:off x="1600200" y="7063194"/>
            <a:ext cx="12096750" cy="139267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i="1" dirty="0">
                <a:solidFill>
                  <a:schemeClr val="tx1">
                    <a:lumMod val="75000"/>
                  </a:schemeClr>
                </a:solidFill>
                <a:latin typeface="Courier New" panose="02070309020205020404" pitchFamily="49" charset="0"/>
                <a:cs typeface="Oracle Sans" panose="020B0503020204020204" pitchFamily="34" charset="0"/>
              </a:rPr>
              <a:t>column,...</a:t>
            </a:r>
          </a:p>
          <a:p>
            <a:pPr eaLnBrk="1" hangingPunct="1">
              <a:defRPr/>
            </a:pPr>
            <a:r>
              <a:rPr lang="en-US" altLang="en-US" sz="2400" b="1" i="1" dirty="0">
                <a:solidFill>
                  <a:schemeClr val="accent1"/>
                </a:solidFill>
                <a:latin typeface="Courier New" panose="02070309020205020404" pitchFamily="49" charset="0"/>
                <a:cs typeface="Oracle Sans" panose="020B0503020204020204" pitchFamily="34" charset="0"/>
              </a:rPr>
              <a:t>  </a:t>
            </a:r>
            <a:r>
              <a:rPr lang="en-US" altLang="en-US" sz="2400" b="1" dirty="0">
                <a:solidFill>
                  <a:schemeClr val="accent1"/>
                </a:solidFill>
                <a:latin typeface="Courier New" panose="02070309020205020404" pitchFamily="49" charset="0"/>
                <a:cs typeface="Oracle Sans" panose="020B0503020204020204" pitchFamily="34" charset="0"/>
              </a:rPr>
              <a:t>[CONSTRAINT </a:t>
            </a:r>
            <a:r>
              <a:rPr lang="en-US" altLang="en-US" sz="2400" b="1" i="1" dirty="0">
                <a:solidFill>
                  <a:schemeClr val="accent1"/>
                </a:solidFill>
                <a:latin typeface="Courier New" panose="02070309020205020404" pitchFamily="49" charset="0"/>
                <a:cs typeface="Oracle Sans" panose="020B0503020204020204" pitchFamily="34" charset="0"/>
              </a:rPr>
              <a:t>constraint_name</a:t>
            </a:r>
            <a:r>
              <a:rPr lang="en-US" altLang="en-US" sz="2400" b="1" dirty="0">
                <a:solidFill>
                  <a:schemeClr val="accent1"/>
                </a:solidFill>
                <a:latin typeface="Courier New" panose="02070309020205020404" pitchFamily="49" charset="0"/>
                <a:cs typeface="Oracle Sans" panose="020B0503020204020204" pitchFamily="34" charset="0"/>
              </a:rPr>
              <a:t>] </a:t>
            </a:r>
            <a:r>
              <a:rPr lang="en-US" altLang="en-US" sz="2400" b="1" i="1" dirty="0">
                <a:solidFill>
                  <a:schemeClr val="accent1"/>
                </a:solidFill>
                <a:latin typeface="Courier New" panose="02070309020205020404" pitchFamily="49" charset="0"/>
                <a:cs typeface="Oracle Sans" panose="020B0503020204020204" pitchFamily="34" charset="0"/>
              </a:rPr>
              <a:t>constraint_type</a:t>
            </a:r>
            <a:endParaRPr lang="en-US" altLang="en-US" sz="2400" b="1" dirty="0">
              <a:solidFill>
                <a:schemeClr val="accent1"/>
              </a:solidFill>
              <a:latin typeface="Courier New" panose="02070309020205020404" pitchFamily="49" charset="0"/>
              <a:cs typeface="Oracle Sans" panose="020B0503020204020204" pitchFamily="34" charset="0"/>
            </a:endParaRPr>
          </a:p>
          <a:p>
            <a:pPr eaLnBrk="1" hangingPunct="1">
              <a:defRPr/>
            </a:pPr>
            <a:r>
              <a:rPr lang="en-US" altLang="en-US" sz="2400" b="1" dirty="0">
                <a:solidFill>
                  <a:schemeClr val="accent1"/>
                </a:solidFill>
                <a:latin typeface="Courier New" panose="02070309020205020404" pitchFamily="49" charset="0"/>
                <a:cs typeface="Oracle Sans" panose="020B0503020204020204" pitchFamily="34" charset="0"/>
              </a:rPr>
              <a:t>  (</a:t>
            </a:r>
            <a:r>
              <a:rPr lang="en-US" altLang="en-US" sz="2400" b="1" i="1" dirty="0">
                <a:solidFill>
                  <a:schemeClr val="accent1"/>
                </a:solidFill>
                <a:latin typeface="Courier New" panose="02070309020205020404" pitchFamily="49" charset="0"/>
                <a:cs typeface="Oracle Sans" panose="020B0503020204020204" pitchFamily="34" charset="0"/>
              </a:rPr>
              <a:t>column</a:t>
            </a:r>
            <a:r>
              <a:rPr lang="en-US" altLang="en-US" sz="2400" b="1" dirty="0">
                <a:solidFill>
                  <a:schemeClr val="accent1"/>
                </a:solidFill>
                <a:latin typeface="Courier New" panose="02070309020205020404" pitchFamily="49" charset="0"/>
                <a:cs typeface="Oracle Sans" panose="020B0503020204020204" pitchFamily="34" charset="0"/>
              </a:rPr>
              <a:t>, ...),</a:t>
            </a:r>
          </a:p>
        </p:txBody>
      </p:sp>
      <p:sp>
        <p:nvSpPr>
          <p:cNvPr id="2" name="Rectangle 1">
            <a:extLst>
              <a:ext uri="{FF2B5EF4-FFF2-40B4-BE49-F238E27FC236}">
                <a16:creationId xmlns="" xmlns:a16="http://schemas.microsoft.com/office/drawing/2014/main" id="{C29A561F-CE83-4ECB-B7E9-80C6E412132A}"/>
              </a:ext>
            </a:extLst>
          </p:cNvPr>
          <p:cNvSpPr/>
          <p:nvPr/>
        </p:nvSpPr>
        <p:spPr>
          <a:xfrm>
            <a:off x="933451" y="6487130"/>
            <a:ext cx="6467796" cy="602794"/>
          </a:xfrm>
          <a:prstGeom prst="rect">
            <a:avLst/>
          </a:prstGeom>
        </p:spPr>
        <p:txBody>
          <a:bodyPr wrap="none">
            <a:spAutoFit/>
          </a:bodyPr>
          <a:lstStyle/>
          <a:p>
            <a:pPr lvl="1" indent="-573088" defTabSz="457181">
              <a:lnSpc>
                <a:spcPct val="110000"/>
              </a:lnSpc>
              <a:buClr>
                <a:schemeClr val="accent1"/>
              </a:buClr>
              <a:buFont typeface="Arial" charset="0"/>
              <a:buChar char="•"/>
            </a:pPr>
            <a:r>
              <a:rPr lang="en-US" altLang="en-US" sz="3200" dirty="0">
                <a:latin typeface="Oracle Sans" panose="020B0503020204020204" pitchFamily="34" charset="0"/>
                <a:cs typeface="Oracle Sans" panose="020B0503020204020204" pitchFamily="34" charset="0"/>
              </a:rPr>
              <a:t>Table-level constraint syntax:</a:t>
            </a:r>
          </a:p>
        </p:txBody>
      </p:sp>
      <p:sp>
        <p:nvSpPr>
          <p:cNvPr id="3" name="Rectangle 2">
            <a:extLst>
              <a:ext uri="{FF2B5EF4-FFF2-40B4-BE49-F238E27FC236}">
                <a16:creationId xmlns="" xmlns:a16="http://schemas.microsoft.com/office/drawing/2014/main" id="{374FECD0-DB44-46E6-82DC-46BF04728C81}"/>
              </a:ext>
            </a:extLst>
          </p:cNvPr>
          <p:cNvSpPr/>
          <p:nvPr/>
        </p:nvSpPr>
        <p:spPr>
          <a:xfrm>
            <a:off x="933450" y="5127542"/>
            <a:ext cx="8642597" cy="592598"/>
          </a:xfrm>
          <a:prstGeom prst="rect">
            <a:avLst/>
          </a:prstGeom>
        </p:spPr>
        <p:txBody>
          <a:bodyPr wrap="square">
            <a:spAutoFit/>
          </a:bodyPr>
          <a:lstStyle/>
          <a:p>
            <a:pPr lvl="1" indent="-573088" defTabSz="457181">
              <a:lnSpc>
                <a:spcPct val="110000"/>
              </a:lnSpc>
              <a:buClr>
                <a:schemeClr val="accent1"/>
              </a:buClr>
              <a:buFont typeface="Arial" charset="0"/>
              <a:buChar char="•"/>
            </a:pPr>
            <a:r>
              <a:rPr lang="en-US" altLang="en-US" sz="3200" dirty="0">
                <a:latin typeface="Oracle Sans" panose="020B0503020204020204" pitchFamily="34" charset="0"/>
                <a:cs typeface="Oracle Sans" panose="020B0503020204020204" pitchFamily="34" charset="0"/>
              </a:rPr>
              <a:t>Column-level constraint syntax:</a:t>
            </a:r>
          </a:p>
        </p:txBody>
      </p:sp>
    </p:spTree>
    <p:custDataLst>
      <p:tags r:id="rId1"/>
    </p:custDataLst>
    <p:extLst>
      <p:ext uri="{BB962C8B-B14F-4D97-AF65-F5344CB8AC3E}">
        <p14:creationId xmlns:p14="http://schemas.microsoft.com/office/powerpoint/2010/main" val="396047393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18">
            <a:extLst>
              <a:ext uri="{FF2B5EF4-FFF2-40B4-BE49-F238E27FC236}">
                <a16:creationId xmlns="" xmlns:a16="http://schemas.microsoft.com/office/drawing/2014/main" id="{0802D2D5-AAC9-471E-B79D-E9CC00204802}"/>
              </a:ext>
            </a:extLst>
          </p:cNvPr>
          <p:cNvSpPr/>
          <p:nvPr/>
        </p:nvSpPr>
        <p:spPr bwMode="auto">
          <a:xfrm>
            <a:off x="5030036" y="5483753"/>
            <a:ext cx="12458700" cy="3620187"/>
          </a:xfrm>
          <a:prstGeom prst="roundRect">
            <a:avLst>
              <a:gd name="adj" fmla="val 9260"/>
            </a:avLst>
          </a:prstGeom>
          <a:gradFill flip="none" rotWithShape="1">
            <a:gsLst>
              <a:gs pos="26000">
                <a:srgbClr val="EAEEEF"/>
              </a:gs>
              <a:gs pos="0">
                <a:schemeClr val="bg1"/>
              </a:gs>
              <a:gs pos="100000">
                <a:srgbClr val="DCE3E4"/>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7" name="Rounded Rectangle 20">
            <a:extLst>
              <a:ext uri="{FF2B5EF4-FFF2-40B4-BE49-F238E27FC236}">
                <a16:creationId xmlns="" xmlns:a16="http://schemas.microsoft.com/office/drawing/2014/main" id="{88AD7915-0556-4430-8B91-04487FF4ABE2}"/>
              </a:ext>
            </a:extLst>
          </p:cNvPr>
          <p:cNvSpPr/>
          <p:nvPr/>
        </p:nvSpPr>
        <p:spPr bwMode="auto">
          <a:xfrm>
            <a:off x="6681484" y="5858490"/>
            <a:ext cx="8570214" cy="1246910"/>
          </a:xfrm>
          <a:prstGeom prst="roundRect">
            <a:avLst>
              <a:gd name="adj" fmla="val 28911"/>
            </a:avLst>
          </a:prstGeom>
          <a:gradFill>
            <a:gsLst>
              <a:gs pos="3000">
                <a:srgbClr val="E7ECED"/>
              </a:gs>
              <a:gs pos="24000">
                <a:srgbClr val="CDD8D9"/>
              </a:gs>
              <a:gs pos="100000">
                <a:srgbClr val="C2CFD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8" name="Rounded Rectangle 21">
            <a:extLst>
              <a:ext uri="{FF2B5EF4-FFF2-40B4-BE49-F238E27FC236}">
                <a16:creationId xmlns="" xmlns:a16="http://schemas.microsoft.com/office/drawing/2014/main" id="{69DA0A13-C426-42AE-AB24-1F9B33E9725C}"/>
              </a:ext>
            </a:extLst>
          </p:cNvPr>
          <p:cNvSpPr/>
          <p:nvPr/>
        </p:nvSpPr>
        <p:spPr bwMode="auto">
          <a:xfrm>
            <a:off x="6681484" y="7395811"/>
            <a:ext cx="8570214" cy="1246910"/>
          </a:xfrm>
          <a:prstGeom prst="roundRect">
            <a:avLst>
              <a:gd name="adj" fmla="val 28911"/>
            </a:avLst>
          </a:prstGeom>
          <a:gradFill>
            <a:gsLst>
              <a:gs pos="3000">
                <a:schemeClr val="bg2">
                  <a:lumMod val="90000"/>
                </a:schemeClr>
              </a:gs>
              <a:gs pos="24000">
                <a:schemeClr val="bg2">
                  <a:lumMod val="75000"/>
                </a:schemeClr>
              </a:gs>
              <a:gs pos="100000">
                <a:schemeClr val="bg2">
                  <a:lumMod val="50000"/>
                </a:schemeClr>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49" name="TextBox 48">
            <a:extLst>
              <a:ext uri="{FF2B5EF4-FFF2-40B4-BE49-F238E27FC236}">
                <a16:creationId xmlns="" xmlns:a16="http://schemas.microsoft.com/office/drawing/2014/main" id="{9F7870CA-C522-462E-BA8C-CFF48B6770B9}"/>
              </a:ext>
            </a:extLst>
          </p:cNvPr>
          <p:cNvSpPr txBox="1"/>
          <p:nvPr/>
        </p:nvSpPr>
        <p:spPr>
          <a:xfrm>
            <a:off x="7646685" y="6112611"/>
            <a:ext cx="6124925"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sz="2100" dirty="0">
                <a:latin typeface="Oracle Sans" panose="020B0503020204020204" pitchFamily="34" charset="0"/>
                <a:cs typeface="Oracle Sans" panose="020B0503020204020204" pitchFamily="34" charset="0"/>
              </a:rPr>
              <a:t>Lesson 10: Managing Tables Using DML Statements</a:t>
            </a:r>
            <a:endParaRPr lang="en-US" sz="2100" dirty="0">
              <a:latin typeface="Courier New" pitchFamily="49" charset="0"/>
              <a:cs typeface="Courier New" pitchFamily="49" charset="0"/>
            </a:endParaRPr>
          </a:p>
        </p:txBody>
      </p:sp>
      <p:sp>
        <p:nvSpPr>
          <p:cNvPr id="50" name="TextBox 49">
            <a:extLst>
              <a:ext uri="{FF2B5EF4-FFF2-40B4-BE49-F238E27FC236}">
                <a16:creationId xmlns="" xmlns:a16="http://schemas.microsoft.com/office/drawing/2014/main" id="{A83AC565-C748-4704-9B87-B45AC4787045}"/>
              </a:ext>
            </a:extLst>
          </p:cNvPr>
          <p:cNvSpPr txBox="1"/>
          <p:nvPr/>
        </p:nvSpPr>
        <p:spPr>
          <a:xfrm>
            <a:off x="7646685" y="7649932"/>
            <a:ext cx="6124925"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fontAlgn="auto">
              <a:spcBef>
                <a:spcPts val="0"/>
              </a:spcBef>
              <a:spcAft>
                <a:spcPts val="0"/>
              </a:spcAft>
              <a:defRPr/>
            </a:pPr>
            <a:r>
              <a:rPr lang="en-US" sz="2100" b="1" dirty="0">
                <a:solidFill>
                  <a:schemeClr val="bg1"/>
                </a:solidFill>
                <a:latin typeface="Oracle Sans" panose="020B0503020204020204" pitchFamily="34" charset="0"/>
                <a:cs typeface="Oracle Sans" panose="020B0503020204020204" pitchFamily="34" charset="0"/>
              </a:rPr>
              <a:t>Lesson 11: Introduction to Data Definition Language</a:t>
            </a:r>
          </a:p>
        </p:txBody>
      </p:sp>
      <p:sp>
        <p:nvSpPr>
          <p:cNvPr id="51" name="Isosceles Triangle 50">
            <a:extLst>
              <a:ext uri="{FF2B5EF4-FFF2-40B4-BE49-F238E27FC236}">
                <a16:creationId xmlns="" xmlns:a16="http://schemas.microsoft.com/office/drawing/2014/main" id="{D1011A92-F393-41E5-80A3-070D5933B7E7}"/>
              </a:ext>
            </a:extLst>
          </p:cNvPr>
          <p:cNvSpPr>
            <a:spLocks noChangeAspect="1"/>
          </p:cNvSpPr>
          <p:nvPr/>
        </p:nvSpPr>
        <p:spPr bwMode="auto">
          <a:xfrm rot="5400000">
            <a:off x="6942884" y="6335046"/>
            <a:ext cx="440700" cy="293798"/>
          </a:xfrm>
          <a:prstGeom prst="triangle">
            <a:avLst/>
          </a:prstGeom>
          <a:solidFill>
            <a:srgbClr val="F3F5F6"/>
          </a:solidFill>
          <a:ln w="28575" cap="flat" cmpd="sng" algn="ctr">
            <a:solidFill>
              <a:srgbClr val="B4C3C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3" name="Isosceles Triangle 82">
            <a:extLst>
              <a:ext uri="{FF2B5EF4-FFF2-40B4-BE49-F238E27FC236}">
                <a16:creationId xmlns="" xmlns:a16="http://schemas.microsoft.com/office/drawing/2014/main" id="{A928F31A-A691-4F77-A019-23C95F534D9B}"/>
              </a:ext>
            </a:extLst>
          </p:cNvPr>
          <p:cNvSpPr>
            <a:spLocks noChangeAspect="1"/>
          </p:cNvSpPr>
          <p:nvPr/>
        </p:nvSpPr>
        <p:spPr bwMode="auto">
          <a:xfrm rot="5400000">
            <a:off x="6942884" y="7872367"/>
            <a:ext cx="440700" cy="293798"/>
          </a:xfrm>
          <a:prstGeom prst="triangle">
            <a:avLst/>
          </a:prstGeom>
          <a:solidFill>
            <a:schemeClr val="accent1"/>
          </a:solidFill>
          <a:ln w="28575"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nvGrpSpPr>
          <p:cNvPr id="84" name="Group 83">
            <a:extLst>
              <a:ext uri="{FF2B5EF4-FFF2-40B4-BE49-F238E27FC236}">
                <a16:creationId xmlns="" xmlns:a16="http://schemas.microsoft.com/office/drawing/2014/main" id="{5AD9E933-BB16-4DF3-95BE-D2E39D18BBA2}"/>
              </a:ext>
            </a:extLst>
          </p:cNvPr>
          <p:cNvGrpSpPr/>
          <p:nvPr/>
        </p:nvGrpSpPr>
        <p:grpSpPr>
          <a:xfrm>
            <a:off x="15139687" y="7568020"/>
            <a:ext cx="2573265" cy="887534"/>
            <a:chOff x="9786179" y="1585747"/>
            <a:chExt cx="1715510" cy="591689"/>
          </a:xfrm>
        </p:grpSpPr>
        <p:sp>
          <p:nvSpPr>
            <p:cNvPr id="85" name="Freeform 33">
              <a:extLst>
                <a:ext uri="{FF2B5EF4-FFF2-40B4-BE49-F238E27FC236}">
                  <a16:creationId xmlns="" xmlns:a16="http://schemas.microsoft.com/office/drawing/2014/main" id="{60E1105C-1A94-4510-891C-C3DD0274392D}"/>
                </a:ext>
              </a:extLst>
            </p:cNvPr>
            <p:cNvSpPr/>
            <p:nvPr/>
          </p:nvSpPr>
          <p:spPr bwMode="auto">
            <a:xfrm>
              <a:off x="11346670" y="1627299"/>
              <a:ext cx="142410" cy="515233"/>
            </a:xfrm>
            <a:custGeom>
              <a:avLst/>
              <a:gdLst>
                <a:gd name="connsiteX0" fmla="*/ 0 w 142410"/>
                <a:gd name="connsiteY0" fmla="*/ 0 h 515233"/>
                <a:gd name="connsiteX1" fmla="*/ 56536 w 142410"/>
                <a:gd name="connsiteY1" fmla="*/ 0 h 515233"/>
                <a:gd name="connsiteX2" fmla="*/ 142410 w 142410"/>
                <a:gd name="connsiteY2" fmla="*/ 85874 h 515233"/>
                <a:gd name="connsiteX3" fmla="*/ 142410 w 142410"/>
                <a:gd name="connsiteY3" fmla="*/ 429359 h 515233"/>
                <a:gd name="connsiteX4" fmla="*/ 56536 w 142410"/>
                <a:gd name="connsiteY4" fmla="*/ 515233 h 515233"/>
                <a:gd name="connsiteX5" fmla="*/ 0 w 142410"/>
                <a:gd name="connsiteY5" fmla="*/ 515233 h 515233"/>
                <a:gd name="connsiteX6" fmla="*/ 0 w 142410"/>
                <a:gd name="connsiteY6" fmla="*/ 0 h 515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410" h="515233">
                  <a:moveTo>
                    <a:pt x="0" y="0"/>
                  </a:moveTo>
                  <a:lnTo>
                    <a:pt x="56536" y="0"/>
                  </a:lnTo>
                  <a:cubicBezTo>
                    <a:pt x="103963" y="0"/>
                    <a:pt x="142410" y="38447"/>
                    <a:pt x="142410" y="85874"/>
                  </a:cubicBezTo>
                  <a:lnTo>
                    <a:pt x="142410" y="429359"/>
                  </a:lnTo>
                  <a:cubicBezTo>
                    <a:pt x="142410" y="476786"/>
                    <a:pt x="103963" y="515233"/>
                    <a:pt x="56536" y="515233"/>
                  </a:cubicBezTo>
                  <a:lnTo>
                    <a:pt x="0" y="515233"/>
                  </a:lnTo>
                  <a:lnTo>
                    <a:pt x="0" y="0"/>
                  </a:lnTo>
                  <a:close/>
                </a:path>
              </a:pathLst>
            </a:custGeom>
            <a:gradFill>
              <a:gsLst>
                <a:gs pos="92000">
                  <a:schemeClr val="accent1">
                    <a:lumMod val="75000"/>
                  </a:schemeClr>
                </a:gs>
                <a:gs pos="11000">
                  <a:schemeClr val="accent1"/>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6" name="Freeform 34">
              <a:extLst>
                <a:ext uri="{FF2B5EF4-FFF2-40B4-BE49-F238E27FC236}">
                  <a16:creationId xmlns="" xmlns:a16="http://schemas.microsoft.com/office/drawing/2014/main" id="{7D09F384-6735-4ABA-8A14-E207E20EDD32}"/>
                </a:ext>
              </a:extLst>
            </p:cNvPr>
            <p:cNvSpPr/>
            <p:nvPr/>
          </p:nvSpPr>
          <p:spPr bwMode="auto">
            <a:xfrm>
              <a:off x="10097297" y="1662739"/>
              <a:ext cx="1404392" cy="437706"/>
            </a:xfrm>
            <a:custGeom>
              <a:avLst/>
              <a:gdLst>
                <a:gd name="connsiteX0" fmla="*/ 1376166 w 1404392"/>
                <a:gd name="connsiteY0" fmla="*/ 0 h 704932"/>
                <a:gd name="connsiteX1" fmla="*/ 1376773 w 1404392"/>
                <a:gd name="connsiteY1" fmla="*/ 564 h 704932"/>
                <a:gd name="connsiteX2" fmla="*/ 1404392 w 1404392"/>
                <a:gd name="connsiteY2" fmla="*/ 92517 h 704932"/>
                <a:gd name="connsiteX3" fmla="*/ 1404392 w 1404392"/>
                <a:gd name="connsiteY3" fmla="*/ 612664 h 704932"/>
                <a:gd name="connsiteX4" fmla="*/ 1376773 w 1404392"/>
                <a:gd name="connsiteY4" fmla="*/ 704619 h 704932"/>
                <a:gd name="connsiteX5" fmla="*/ 1376436 w 1404392"/>
                <a:gd name="connsiteY5" fmla="*/ 704932 h 704932"/>
                <a:gd name="connsiteX6" fmla="*/ 1369115 w 1404392"/>
                <a:gd name="connsiteY6" fmla="*/ 680559 h 704932"/>
                <a:gd name="connsiteX7" fmla="*/ 1314010 w 1404392"/>
                <a:gd name="connsiteY7" fmla="*/ 649080 h 704932"/>
                <a:gd name="connsiteX8" fmla="*/ 0 w 1404392"/>
                <a:gd name="connsiteY8" fmla="*/ 649080 h 704932"/>
                <a:gd name="connsiteX9" fmla="*/ 0 w 1404392"/>
                <a:gd name="connsiteY9" fmla="*/ 54954 h 704932"/>
                <a:gd name="connsiteX10" fmla="*/ 1314010 w 1404392"/>
                <a:gd name="connsiteY10" fmla="*/ 54954 h 704932"/>
                <a:gd name="connsiteX11" fmla="*/ 1369115 w 1404392"/>
                <a:gd name="connsiteY11" fmla="*/ 23476 h 704932"/>
                <a:gd name="connsiteX12" fmla="*/ 1376166 w 1404392"/>
                <a:gd name="connsiteY12" fmla="*/ 0 h 70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04392" h="704932">
                  <a:moveTo>
                    <a:pt x="1376166" y="0"/>
                  </a:moveTo>
                  <a:lnTo>
                    <a:pt x="1376773" y="564"/>
                  </a:lnTo>
                  <a:cubicBezTo>
                    <a:pt x="1393838" y="24097"/>
                    <a:pt x="1404392" y="56607"/>
                    <a:pt x="1404392" y="92517"/>
                  </a:cubicBezTo>
                  <a:lnTo>
                    <a:pt x="1404392" y="612664"/>
                  </a:lnTo>
                  <a:cubicBezTo>
                    <a:pt x="1404392" y="648575"/>
                    <a:pt x="1393838" y="681085"/>
                    <a:pt x="1376773" y="704619"/>
                  </a:cubicBezTo>
                  <a:lnTo>
                    <a:pt x="1376436" y="704932"/>
                  </a:lnTo>
                  <a:lnTo>
                    <a:pt x="1369115" y="680559"/>
                  </a:lnTo>
                  <a:cubicBezTo>
                    <a:pt x="1355013" y="661109"/>
                    <a:pt x="1335530" y="649080"/>
                    <a:pt x="1314010" y="649080"/>
                  </a:cubicBezTo>
                  <a:lnTo>
                    <a:pt x="0" y="649080"/>
                  </a:lnTo>
                  <a:lnTo>
                    <a:pt x="0" y="54954"/>
                  </a:lnTo>
                  <a:lnTo>
                    <a:pt x="1314010" y="54954"/>
                  </a:lnTo>
                  <a:cubicBezTo>
                    <a:pt x="1335530" y="54954"/>
                    <a:pt x="1355013" y="42924"/>
                    <a:pt x="1369115" y="23476"/>
                  </a:cubicBezTo>
                  <a:lnTo>
                    <a:pt x="1376166" y="0"/>
                  </a:lnTo>
                  <a:close/>
                </a:path>
              </a:pathLst>
            </a:custGeom>
            <a:gradFill>
              <a:gsLst>
                <a:gs pos="90000">
                  <a:schemeClr val="accent1"/>
                </a:gs>
                <a:gs pos="100000">
                  <a:schemeClr val="accent1">
                    <a:lumMod val="20000"/>
                    <a:lumOff val="80000"/>
                  </a:schemeClr>
                </a:gs>
                <a:gs pos="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7" name="Isosceles Triangle 86">
              <a:extLst>
                <a:ext uri="{FF2B5EF4-FFF2-40B4-BE49-F238E27FC236}">
                  <a16:creationId xmlns="" xmlns:a16="http://schemas.microsoft.com/office/drawing/2014/main" id="{33780035-F95E-45EB-8A9E-A62EA70857B7}"/>
                </a:ext>
              </a:extLst>
            </p:cNvPr>
            <p:cNvSpPr/>
            <p:nvPr/>
          </p:nvSpPr>
          <p:spPr bwMode="auto">
            <a:xfrm rot="16200000">
              <a:off x="9701851" y="1670075"/>
              <a:ext cx="591689" cy="423034"/>
            </a:xfrm>
            <a:prstGeom prst="triangle">
              <a:avLst/>
            </a:prstGeom>
            <a:gradFill>
              <a:gsLst>
                <a:gs pos="95575">
                  <a:schemeClr val="accent1"/>
                </a:gs>
                <a:gs pos="23000">
                  <a:srgbClr val="E00000"/>
                </a:gs>
                <a:gs pos="0">
                  <a:srgbClr val="E00000"/>
                </a:gs>
              </a:gsLst>
              <a:lin ang="1620000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88" name="TextBox 87">
              <a:extLst>
                <a:ext uri="{FF2B5EF4-FFF2-40B4-BE49-F238E27FC236}">
                  <a16:creationId xmlns="" xmlns:a16="http://schemas.microsoft.com/office/drawing/2014/main" id="{AC3CA480-AA9F-4579-8B9B-EB1D9FF3B2C0}"/>
                </a:ext>
              </a:extLst>
            </p:cNvPr>
            <p:cNvSpPr txBox="1"/>
            <p:nvPr/>
          </p:nvSpPr>
          <p:spPr>
            <a:xfrm>
              <a:off x="10098845" y="1727704"/>
              <a:ext cx="1322479" cy="276999"/>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r>
                <a:rPr lang="en-US" sz="2100" b="1" dirty="0">
                  <a:solidFill>
                    <a:schemeClr val="bg1"/>
                  </a:solidFill>
                  <a:latin typeface="LavosHandy™"/>
                  <a:cs typeface="Oracle Sans" panose="020B0503020204020204" pitchFamily="34" charset="0"/>
                </a:rPr>
                <a:t>You are here!</a:t>
              </a:r>
            </a:p>
          </p:txBody>
        </p:sp>
      </p:grpSp>
      <p:sp>
        <p:nvSpPr>
          <p:cNvPr id="10242"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solidFill>
                  <a:srgbClr val="4E3629"/>
                </a:solidFill>
                <a:latin typeface="+mj-lt"/>
                <a:ea typeface="+mj-ea"/>
                <a:cs typeface="Oracle Sans" panose="020B0503020204020204" pitchFamily="34" charset="0"/>
              </a:rPr>
              <a:t>Course Roadmap</a:t>
            </a:r>
          </a:p>
        </p:txBody>
      </p:sp>
      <p:sp>
        <p:nvSpPr>
          <p:cNvPr id="70" name="Rounded Rectangle 69"/>
          <p:cNvSpPr/>
          <p:nvPr/>
        </p:nvSpPr>
        <p:spPr bwMode="auto">
          <a:xfrm>
            <a:off x="4687633" y="4195833"/>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71" name="Rounded Rectangle 70"/>
          <p:cNvSpPr/>
          <p:nvPr/>
        </p:nvSpPr>
        <p:spPr bwMode="auto">
          <a:xfrm>
            <a:off x="4687633" y="2627637"/>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2" name="Rounded Rectangle 71"/>
          <p:cNvSpPr/>
          <p:nvPr/>
        </p:nvSpPr>
        <p:spPr bwMode="auto">
          <a:xfrm>
            <a:off x="4687633" y="5780211"/>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3" name="Rounded Rectangle 72"/>
          <p:cNvSpPr/>
          <p:nvPr/>
        </p:nvSpPr>
        <p:spPr bwMode="auto">
          <a:xfrm>
            <a:off x="4687633" y="7347127"/>
            <a:ext cx="1440264" cy="1473621"/>
          </a:xfrm>
          <a:prstGeom prst="roundRect">
            <a:avLst>
              <a:gd name="adj" fmla="val 12643"/>
            </a:avLst>
          </a:prstGeom>
          <a:gradFill>
            <a:gsLst>
              <a:gs pos="99000">
                <a:srgbClr val="96A2A7"/>
              </a:gs>
              <a:gs pos="77000">
                <a:srgbClr val="DEE4E5"/>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4" name="Rectangle 73"/>
          <p:cNvSpPr/>
          <p:nvPr/>
        </p:nvSpPr>
        <p:spPr bwMode="auto">
          <a:xfrm>
            <a:off x="762767" y="2190750"/>
            <a:ext cx="5133660" cy="7200900"/>
          </a:xfrm>
          <a:prstGeom prst="rect">
            <a:avLst/>
          </a:prstGeom>
          <a:gradFill flip="none" rotWithShape="1">
            <a:gsLst>
              <a:gs pos="0">
                <a:schemeClr val="bg1"/>
              </a:gs>
              <a:gs pos="17000">
                <a:srgbClr val="DCE3E4"/>
              </a:gs>
              <a:gs pos="87000">
                <a:srgbClr val="DCE3E4"/>
              </a:gs>
              <a:gs pos="100000">
                <a:schemeClr val="bg1"/>
              </a:gs>
            </a:gsLst>
            <a:lin ang="540000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75" name="Freeform 74"/>
          <p:cNvSpPr/>
          <p:nvPr/>
        </p:nvSpPr>
        <p:spPr bwMode="auto">
          <a:xfrm>
            <a:off x="704248" y="2672125"/>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6" name="Freeform 75"/>
          <p:cNvSpPr/>
          <p:nvPr/>
        </p:nvSpPr>
        <p:spPr bwMode="auto">
          <a:xfrm>
            <a:off x="704248" y="4246843"/>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77" name="Freeform 76"/>
          <p:cNvSpPr/>
          <p:nvPr/>
        </p:nvSpPr>
        <p:spPr bwMode="auto">
          <a:xfrm>
            <a:off x="704248" y="5828010"/>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8230">
                <a:srgbClr val="DCE3E4"/>
              </a:gs>
              <a:gs pos="95000">
                <a:srgbClr val="CAD4D7"/>
              </a:gs>
              <a:gs pos="25000">
                <a:srgbClr val="CAD4D7"/>
              </a:gs>
              <a:gs pos="0">
                <a:srgbClr val="DCE3E4"/>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8" name="Freeform 77"/>
          <p:cNvSpPr/>
          <p:nvPr/>
        </p:nvSpPr>
        <p:spPr bwMode="auto">
          <a:xfrm>
            <a:off x="704248" y="7391667"/>
            <a:ext cx="5439813" cy="1371600"/>
          </a:xfrm>
          <a:custGeom>
            <a:avLst/>
            <a:gdLst>
              <a:gd name="connsiteX0" fmla="*/ 2610987 w 2636576"/>
              <a:gd name="connsiteY0" fmla="*/ 0 h 463416"/>
              <a:gd name="connsiteX1" fmla="*/ 2611537 w 2636576"/>
              <a:gd name="connsiteY1" fmla="*/ 371 h 463416"/>
              <a:gd name="connsiteX2" fmla="*/ 2636576 w 2636576"/>
              <a:gd name="connsiteY2" fmla="*/ 60820 h 463416"/>
              <a:gd name="connsiteX3" fmla="*/ 2636576 w 2636576"/>
              <a:gd name="connsiteY3" fmla="*/ 402760 h 463416"/>
              <a:gd name="connsiteX4" fmla="*/ 2611537 w 2636576"/>
              <a:gd name="connsiteY4" fmla="*/ 463210 h 463416"/>
              <a:gd name="connsiteX5" fmla="*/ 2611231 w 2636576"/>
              <a:gd name="connsiteY5" fmla="*/ 463416 h 463416"/>
              <a:gd name="connsiteX6" fmla="*/ 2604594 w 2636576"/>
              <a:gd name="connsiteY6" fmla="*/ 447393 h 463416"/>
              <a:gd name="connsiteX7" fmla="*/ 2554636 w 2636576"/>
              <a:gd name="connsiteY7" fmla="*/ 426699 h 463416"/>
              <a:gd name="connsiteX8" fmla="*/ 4833 w 2636576"/>
              <a:gd name="connsiteY8" fmla="*/ 426699 h 463416"/>
              <a:gd name="connsiteX9" fmla="*/ 0 w 2636576"/>
              <a:gd name="connsiteY9" fmla="*/ 402760 h 463416"/>
              <a:gd name="connsiteX10" fmla="*/ 0 w 2636576"/>
              <a:gd name="connsiteY10" fmla="*/ 60820 h 463416"/>
              <a:gd name="connsiteX11" fmla="*/ 4986 w 2636576"/>
              <a:gd name="connsiteY11" fmla="*/ 36126 h 463416"/>
              <a:gd name="connsiteX12" fmla="*/ 2554636 w 2636576"/>
              <a:gd name="connsiteY12" fmla="*/ 36126 h 463416"/>
              <a:gd name="connsiteX13" fmla="*/ 2604594 w 2636576"/>
              <a:gd name="connsiteY13" fmla="*/ 15433 h 463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36576" h="463416">
                <a:moveTo>
                  <a:pt x="2610987" y="0"/>
                </a:moveTo>
                <a:lnTo>
                  <a:pt x="2611537" y="371"/>
                </a:lnTo>
                <a:cubicBezTo>
                  <a:pt x="2627008" y="15841"/>
                  <a:pt x="2636576" y="37213"/>
                  <a:pt x="2636576" y="60820"/>
                </a:cubicBezTo>
                <a:lnTo>
                  <a:pt x="2636576" y="402760"/>
                </a:lnTo>
                <a:cubicBezTo>
                  <a:pt x="2636576" y="426367"/>
                  <a:pt x="2627008" y="447739"/>
                  <a:pt x="2611537" y="463210"/>
                </a:cubicBezTo>
                <a:lnTo>
                  <a:pt x="2611231" y="463416"/>
                </a:lnTo>
                <a:lnTo>
                  <a:pt x="2604594" y="447393"/>
                </a:lnTo>
                <a:cubicBezTo>
                  <a:pt x="2591809" y="434607"/>
                  <a:pt x="2574146" y="426699"/>
                  <a:pt x="2554636" y="426699"/>
                </a:cubicBezTo>
                <a:lnTo>
                  <a:pt x="4833" y="426699"/>
                </a:lnTo>
                <a:lnTo>
                  <a:pt x="0" y="402760"/>
                </a:lnTo>
                <a:lnTo>
                  <a:pt x="0" y="60820"/>
                </a:lnTo>
                <a:lnTo>
                  <a:pt x="4986" y="36126"/>
                </a:lnTo>
                <a:lnTo>
                  <a:pt x="2554636" y="36126"/>
                </a:lnTo>
                <a:cubicBezTo>
                  <a:pt x="2574146" y="36126"/>
                  <a:pt x="2591809" y="28218"/>
                  <a:pt x="2604594" y="15433"/>
                </a:cubicBezTo>
                <a:close/>
              </a:path>
            </a:pathLst>
          </a:custGeom>
          <a:gradFill>
            <a:gsLst>
              <a:gs pos="94000">
                <a:schemeClr val="accent1"/>
              </a:gs>
              <a:gs pos="100000">
                <a:schemeClr val="accent1">
                  <a:lumMod val="20000"/>
                  <a:lumOff val="80000"/>
                </a:schemeClr>
              </a:gs>
              <a:gs pos="0">
                <a:srgbClr val="DCE3E4"/>
              </a:gs>
              <a:gs pos="31000">
                <a:srgbClr val="DC0000"/>
              </a:gs>
            </a:gsLst>
            <a:lin ang="0" scaled="1"/>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79" name="TextBox 78"/>
          <p:cNvSpPr txBox="1"/>
          <p:nvPr/>
        </p:nvSpPr>
        <p:spPr>
          <a:xfrm>
            <a:off x="1240473" y="3150178"/>
            <a:ext cx="3650951"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Lesson 1: Introduction</a:t>
            </a:r>
          </a:p>
        </p:txBody>
      </p:sp>
      <p:sp>
        <p:nvSpPr>
          <p:cNvPr id="80" name="TextBox 79"/>
          <p:cNvSpPr txBox="1"/>
          <p:nvPr/>
        </p:nvSpPr>
        <p:spPr>
          <a:xfrm>
            <a:off x="1240472" y="4563312"/>
            <a:ext cx="4399164"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Unit 1: Retrieving, Restricting and Sorting Data</a:t>
            </a:r>
          </a:p>
        </p:txBody>
      </p:sp>
      <p:sp>
        <p:nvSpPr>
          <p:cNvPr id="81" name="TextBox 80"/>
          <p:cNvSpPr txBox="1"/>
          <p:nvPr/>
        </p:nvSpPr>
        <p:spPr>
          <a:xfrm>
            <a:off x="1240472" y="6149457"/>
            <a:ext cx="4475364" cy="738664"/>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dirty="0">
                <a:latin typeface="Oracle Sans" panose="020B0503020204020204" pitchFamily="34" charset="0"/>
                <a:cs typeface="Oracle Sans" panose="020B0503020204020204" pitchFamily="34" charset="0"/>
              </a:rPr>
              <a:t>Unit 2: Joins, Subqueries, and Set Operators</a:t>
            </a:r>
          </a:p>
        </p:txBody>
      </p:sp>
      <p:sp>
        <p:nvSpPr>
          <p:cNvPr id="82" name="TextBox 81"/>
          <p:cNvSpPr txBox="1"/>
          <p:nvPr/>
        </p:nvSpPr>
        <p:spPr>
          <a:xfrm>
            <a:off x="1240473" y="7869719"/>
            <a:ext cx="3319046" cy="415498"/>
          </a:xfrm>
          <a:prstGeom prst="rect">
            <a:avLst/>
          </a:prstGeom>
          <a:noFill/>
        </p:spPr>
        <p:txBody>
          <a:bodyPr wrap="square" rtlCol="0"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b="1" dirty="0">
                <a:solidFill>
                  <a:schemeClr val="bg1"/>
                </a:solidFill>
                <a:latin typeface="Oracle Sans" panose="020B0503020204020204" pitchFamily="34" charset="0"/>
                <a:cs typeface="Oracle Sans" panose="020B0503020204020204" pitchFamily="34" charset="0"/>
              </a:rPr>
              <a:t>Unit 3: DML and DDL</a:t>
            </a:r>
          </a:p>
        </p:txBody>
      </p:sp>
    </p:spTree>
    <p:custDataLst>
      <p:tags r:id="rId1"/>
    </p:custDataLst>
    <p:extLst>
      <p:ext uri="{BB962C8B-B14F-4D97-AF65-F5344CB8AC3E}">
        <p14:creationId xmlns:p14="http://schemas.microsoft.com/office/powerpoint/2010/main" val="3176563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gray">
          <a:xfrm>
            <a:off x="1600200" y="5831607"/>
            <a:ext cx="12096750" cy="298430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CREATE TABLE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employee_id  NUMBER(6),</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first_name   VARCHAR2(20),</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job_id       VARCHAR2(10) NOT NULL,</a:t>
            </a:r>
          </a:p>
          <a:p>
            <a:pPr eaLnBrk="1" hangingPunct="1">
              <a:defRPr/>
            </a:pPr>
            <a:r>
              <a:rPr lang="en-US" altLang="en-US" sz="2400" b="1" dirty="0">
                <a:solidFill>
                  <a:srgbClr val="000000"/>
                </a:solidFill>
                <a:latin typeface="Courier New" panose="02070309020205020404" pitchFamily="49" charset="0"/>
                <a:cs typeface="Oracle Sans" panose="020B0503020204020204" pitchFamily="34" charset="0"/>
              </a:rPr>
              <a:t>  </a:t>
            </a:r>
            <a:r>
              <a:rPr lang="en-US" altLang="en-US" sz="2400" b="1" dirty="0">
                <a:solidFill>
                  <a:srgbClr val="FF0000"/>
                </a:solidFill>
                <a:latin typeface="Courier New" panose="02070309020205020404" pitchFamily="49" charset="0"/>
                <a:cs typeface="Oracle Sans" panose="020B0503020204020204" pitchFamily="34" charset="0"/>
              </a:rPr>
              <a:t>CONSTRAINT emp_emp_id_pk </a:t>
            </a:r>
          </a:p>
          <a:p>
            <a:pPr eaLnBrk="1" hangingPunct="1">
              <a:defRPr/>
            </a:pPr>
            <a:r>
              <a:rPr lang="en-US" altLang="en-US" sz="2400" b="1" dirty="0">
                <a:solidFill>
                  <a:srgbClr val="FF0000"/>
                </a:solidFill>
                <a:latin typeface="Courier New" panose="02070309020205020404" pitchFamily="49" charset="0"/>
                <a:cs typeface="Oracle Sans" panose="020B0503020204020204" pitchFamily="34" charset="0"/>
              </a:rPr>
              <a:t>    PRIMARY KEY (EMPLOYEE_ID)</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p:txBody>
      </p:sp>
      <p:sp>
        <p:nvSpPr>
          <p:cNvPr id="8" name="Content Placeholder 2"/>
          <p:cNvSpPr txBox="1">
            <a:spLocks/>
          </p:cNvSpPr>
          <p:nvPr/>
        </p:nvSpPr>
        <p:spPr bwMode="gray">
          <a:xfrm>
            <a:off x="1600200" y="2860734"/>
            <a:ext cx="12096750" cy="213875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CREATE TABLE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employee_id  NUMBER(6)</a:t>
            </a:r>
          </a:p>
          <a:p>
            <a:pPr eaLnBrk="1" hangingPunct="1">
              <a:defRPr/>
            </a:pPr>
            <a:r>
              <a:rPr lang="en-US" altLang="en-US" sz="2400" b="1" dirty="0">
                <a:solidFill>
                  <a:srgbClr val="000000"/>
                </a:solidFill>
                <a:latin typeface="Courier New" panose="02070309020205020404" pitchFamily="49" charset="0"/>
                <a:cs typeface="Oracle Sans" panose="020B0503020204020204" pitchFamily="34" charset="0"/>
              </a:rPr>
              <a:t>    </a:t>
            </a:r>
            <a:r>
              <a:rPr lang="en-US" altLang="en-US" sz="2400" b="1" dirty="0">
                <a:solidFill>
                  <a:srgbClr val="F80000"/>
                </a:solidFill>
                <a:latin typeface="Courier New" panose="02070309020205020404" pitchFamily="49" charset="0"/>
                <a:cs typeface="Oracle Sans" panose="020B0503020204020204" pitchFamily="34" charset="0"/>
              </a:rPr>
              <a:t>CONSTRAINT emp_emp_id_pk PRIMARY KEY,</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first_name   VARCHAR2(20),</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p>
        </p:txBody>
      </p:sp>
      <p:sp>
        <p:nvSpPr>
          <p:cNvPr id="39944"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Defining Constraints: Example</a:t>
            </a:r>
          </a:p>
        </p:txBody>
      </p:sp>
      <p:sp>
        <p:nvSpPr>
          <p:cNvPr id="39945" name="Rectangle 9"/>
          <p:cNvSpPr>
            <a:spLocks noGrp="1" noChangeArrowheads="1"/>
          </p:cNvSpPr>
          <p:nvPr>
            <p:ph idx="1"/>
          </p:nvPr>
        </p:nvSpPr>
        <p:spPr>
          <a:xfrm>
            <a:off x="933451" y="2272710"/>
            <a:ext cx="16421100" cy="56450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Example of a column-level constraint: </a:t>
            </a:r>
          </a:p>
        </p:txBody>
      </p:sp>
      <p:sp>
        <p:nvSpPr>
          <p:cNvPr id="10" name="Oval 15"/>
          <p:cNvSpPr>
            <a:spLocks noChangeArrowheads="1"/>
          </p:cNvSpPr>
          <p:nvPr/>
        </p:nvSpPr>
        <p:spPr bwMode="blackWhite">
          <a:xfrm>
            <a:off x="13443346" y="2658384"/>
            <a:ext cx="507207" cy="51197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1</a:t>
            </a:r>
          </a:p>
        </p:txBody>
      </p:sp>
      <p:sp>
        <p:nvSpPr>
          <p:cNvPr id="11" name="Oval 16"/>
          <p:cNvSpPr>
            <a:spLocks noChangeArrowheads="1"/>
          </p:cNvSpPr>
          <p:nvPr/>
        </p:nvSpPr>
        <p:spPr bwMode="blackWhite">
          <a:xfrm>
            <a:off x="13435060" y="5642744"/>
            <a:ext cx="511968" cy="511970"/>
          </a:xfrm>
          <a:prstGeom prst="ellipse">
            <a:avLst/>
          </a:prstGeom>
          <a:gradFill>
            <a:gsLst>
              <a:gs pos="0">
                <a:schemeClr val="accent3">
                  <a:lumMod val="40000"/>
                  <a:lumOff val="60000"/>
                </a:schemeClr>
              </a:gs>
              <a:gs pos="36000">
                <a:schemeClr val="accent3"/>
              </a:gs>
              <a:gs pos="85000">
                <a:schemeClr val="accent3">
                  <a:lumMod val="50000"/>
                </a:schemeClr>
              </a:gs>
            </a:gsLst>
            <a:lin ang="5400000" scaled="0"/>
          </a:gradFill>
          <a:ln w="28575">
            <a:gradFill>
              <a:gsLst>
                <a:gs pos="0">
                  <a:schemeClr val="accent3">
                    <a:lumMod val="50000"/>
                  </a:schemeClr>
                </a:gs>
                <a:gs pos="50000">
                  <a:schemeClr val="accent3"/>
                </a:gs>
                <a:gs pos="100000">
                  <a:schemeClr val="accent3">
                    <a:lumMod val="40000"/>
                    <a:lumOff val="60000"/>
                  </a:schemeClr>
                </a:gs>
              </a:gsLst>
              <a:lin ang="5400000" scaled="0"/>
            </a:gradFill>
            <a:round/>
            <a:headEnd/>
            <a:tailEnd/>
          </a:ln>
        </p:spPr>
        <p:txBody>
          <a:bodyPr wrap="none" lIns="69057" tIns="69057" rIns="69057"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1233488">
              <a:lnSpc>
                <a:spcPct val="95000"/>
              </a:lnSpc>
              <a:defRPr/>
            </a:pPr>
            <a:r>
              <a:rPr lang="en-US" sz="2400" b="1" dirty="0">
                <a:solidFill>
                  <a:schemeClr val="bg1"/>
                </a:solidFill>
                <a:latin typeface="Oracle Sans" panose="020B0503020204020204" pitchFamily="34" charset="0"/>
                <a:cs typeface="Oracle Sans" panose="020B0503020204020204" pitchFamily="34" charset="0"/>
              </a:rPr>
              <a:t>2</a:t>
            </a:r>
          </a:p>
        </p:txBody>
      </p:sp>
      <p:sp>
        <p:nvSpPr>
          <p:cNvPr id="2" name="Rectangle 1">
            <a:extLst>
              <a:ext uri="{FF2B5EF4-FFF2-40B4-BE49-F238E27FC236}">
                <a16:creationId xmlns="" xmlns:a16="http://schemas.microsoft.com/office/drawing/2014/main" id="{F239A140-A15A-4076-AB42-C3295479E919}"/>
              </a:ext>
            </a:extLst>
          </p:cNvPr>
          <p:cNvSpPr/>
          <p:nvPr/>
        </p:nvSpPr>
        <p:spPr>
          <a:xfrm>
            <a:off x="933451" y="5306707"/>
            <a:ext cx="7576626" cy="602794"/>
          </a:xfrm>
          <a:prstGeom prst="rect">
            <a:avLst/>
          </a:prstGeom>
        </p:spPr>
        <p:txBody>
          <a:bodyPr wrap="none">
            <a:spAutoFit/>
          </a:bodyPr>
          <a:lstStyle/>
          <a:p>
            <a:pPr lvl="1" indent="-573088" defTabSz="457181">
              <a:lnSpc>
                <a:spcPct val="110000"/>
              </a:lnSpc>
              <a:buClr>
                <a:schemeClr val="accent1"/>
              </a:buClr>
              <a:buFont typeface="Arial" charset="0"/>
              <a:buChar char="•"/>
            </a:pPr>
            <a:r>
              <a:rPr lang="en-US" altLang="en-US" sz="3200" dirty="0">
                <a:latin typeface="Oracle Sans" panose="020B0503020204020204" pitchFamily="34" charset="0"/>
                <a:cs typeface="Oracle Sans" panose="020B0503020204020204" pitchFamily="34" charset="0"/>
              </a:rPr>
              <a:t>Example of a table-level constraint:</a:t>
            </a:r>
          </a:p>
        </p:txBody>
      </p:sp>
    </p:spTree>
    <p:custDataLst>
      <p:tags r:id="rId1"/>
    </p:custDataLst>
    <p:extLst>
      <p:ext uri="{BB962C8B-B14F-4D97-AF65-F5344CB8AC3E}">
        <p14:creationId xmlns:p14="http://schemas.microsoft.com/office/powerpoint/2010/main" val="980218502"/>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49" charset="0"/>
                <a:cs typeface="Oracle Sans" panose="020B0503020204020204" pitchFamily="34" charset="0"/>
              </a:rPr>
              <a:t>NOT</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NULL</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Constraint</a:t>
            </a:r>
          </a:p>
        </p:txBody>
      </p:sp>
      <p:sp>
        <p:nvSpPr>
          <p:cNvPr id="41987" name="Rectangle 15"/>
          <p:cNvSpPr>
            <a:spLocks noGrp="1" noChangeArrowheads="1"/>
          </p:cNvSpPr>
          <p:nvPr>
            <p:ph idx="1"/>
          </p:nvPr>
        </p:nvSpPr>
        <p:spPr>
          <a:xfrm>
            <a:off x="933451" y="2272710"/>
            <a:ext cx="16421100" cy="58054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indent="0"/>
            <a:r>
              <a:rPr lang="en-US" altLang="en-US" dirty="0">
                <a:latin typeface="Oracle Sans" panose="020B0503020204020204" pitchFamily="34" charset="0"/>
                <a:cs typeface="Oracle Sans" panose="020B0503020204020204" pitchFamily="34" charset="0"/>
              </a:rPr>
              <a:t>Ensures that null values are not permitted for the column:</a:t>
            </a:r>
          </a:p>
        </p:txBody>
      </p:sp>
      <p:grpSp>
        <p:nvGrpSpPr>
          <p:cNvPr id="41988" name="Group 1"/>
          <p:cNvGrpSpPr>
            <a:grpSpLocks/>
          </p:cNvGrpSpPr>
          <p:nvPr/>
        </p:nvGrpSpPr>
        <p:grpSpPr bwMode="auto">
          <a:xfrm>
            <a:off x="3953958" y="3199284"/>
            <a:ext cx="10380084" cy="6349991"/>
            <a:chOff x="533400" y="1570609"/>
            <a:chExt cx="7612063" cy="4656659"/>
          </a:xfrm>
        </p:grpSpPr>
        <p:pic>
          <p:nvPicPr>
            <p:cNvPr id="41989" name="Picture 25" descr="C:\salome_official\projects\11gR2_SQL 1\screenshots\intro_s35_a.gif"/>
            <p:cNvPicPr>
              <a:picLocks noChangeAspect="1" noChangeArrowheads="1"/>
            </p:cNvPicPr>
            <p:nvPr/>
          </p:nvPicPr>
          <p:blipFill>
            <a:blip r:embed="rId4" cstate="print"/>
            <a:srcRect/>
            <a:stretch>
              <a:fillRect/>
            </a:stretch>
          </p:blipFill>
          <p:spPr bwMode="auto">
            <a:xfrm>
              <a:off x="685800" y="1570609"/>
              <a:ext cx="7459663" cy="3617913"/>
            </a:xfrm>
            <a:prstGeom prst="rect">
              <a:avLst/>
            </a:prstGeom>
            <a:noFill/>
            <a:ln w="12700">
              <a:solidFill>
                <a:schemeClr val="tx1"/>
              </a:solidFill>
              <a:miter lim="800000"/>
              <a:headEnd/>
              <a:tailEnd/>
            </a:ln>
          </p:spPr>
        </p:pic>
        <p:sp>
          <p:nvSpPr>
            <p:cNvPr id="41990" name="Rectangle 4"/>
            <p:cNvSpPr>
              <a:spLocks noChangeArrowheads="1"/>
            </p:cNvSpPr>
            <p:nvPr/>
          </p:nvSpPr>
          <p:spPr bwMode="auto">
            <a:xfrm>
              <a:off x="533400" y="5480050"/>
              <a:ext cx="2362200" cy="747218"/>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0000"/>
                </a:lnSpc>
              </a:pPr>
              <a:r>
                <a:rPr lang="en-US" altLang="en-US" sz="2100" dirty="0">
                  <a:latin typeface="Courier New" pitchFamily="49" charset="0"/>
                  <a:cs typeface="Oracle Sans" panose="020B0503020204020204" pitchFamily="34" charset="0"/>
                </a:rPr>
                <a:t>NOT</a:t>
              </a:r>
              <a:r>
                <a:rPr lang="en-US" altLang="en-US" sz="2100" dirty="0">
                  <a:latin typeface="Oracle Sans" panose="020B0503020204020204" pitchFamily="34" charset="0"/>
                  <a:cs typeface="Oracle Sans" panose="020B0503020204020204" pitchFamily="34" charset="0"/>
                </a:rPr>
                <a:t> </a:t>
              </a:r>
              <a:r>
                <a:rPr lang="en-US" altLang="en-US" sz="2100" dirty="0">
                  <a:latin typeface="Courier New" pitchFamily="49" charset="0"/>
                  <a:cs typeface="Oracle Sans" panose="020B0503020204020204" pitchFamily="34" charset="0"/>
                </a:rPr>
                <a:t>NULL</a:t>
              </a:r>
              <a:r>
                <a:rPr lang="en-US" altLang="en-US" sz="2100" dirty="0">
                  <a:latin typeface="Oracle Sans" panose="020B0503020204020204" pitchFamily="34" charset="0"/>
                  <a:cs typeface="Oracle Sans" panose="020B0503020204020204" pitchFamily="34" charset="0"/>
                </a:rPr>
                <a:t> constraint</a:t>
              </a:r>
            </a:p>
            <a:p>
              <a:pPr>
                <a:lnSpc>
                  <a:spcPct val="90000"/>
                </a:lnSpc>
              </a:pPr>
              <a:r>
                <a:rPr lang="en-US" altLang="en-US" sz="2100" dirty="0">
                  <a:latin typeface="Oracle Sans" panose="020B0503020204020204" pitchFamily="34" charset="0"/>
                  <a:cs typeface="Oracle Sans" panose="020B0503020204020204" pitchFamily="34" charset="0"/>
                </a:rPr>
                <a:t>(Primary Key enforces </a:t>
              </a:r>
              <a:r>
                <a:rPr lang="en-US" altLang="en-US" sz="2100" dirty="0">
                  <a:latin typeface="Courier New" pitchFamily="49" charset="0"/>
                  <a:cs typeface="Oracle Sans" panose="020B0503020204020204" pitchFamily="34" charset="0"/>
                </a:rPr>
                <a:t>NOT</a:t>
              </a:r>
              <a:r>
                <a:rPr lang="en-US" altLang="en-US" sz="2100" dirty="0">
                  <a:latin typeface="Times New Roman" pitchFamily="18" charset="0"/>
                  <a:cs typeface="Oracle Sans" panose="020B0503020204020204" pitchFamily="34" charset="0"/>
                </a:rPr>
                <a:t> </a:t>
              </a:r>
              <a:r>
                <a:rPr lang="en-US" altLang="en-US" sz="2100" dirty="0">
                  <a:latin typeface="Courier New" pitchFamily="49" charset="0"/>
                  <a:cs typeface="Oracle Sans" panose="020B0503020204020204" pitchFamily="34" charset="0"/>
                </a:rPr>
                <a:t>NULL</a:t>
              </a:r>
              <a:r>
                <a:rPr lang="en-US" altLang="en-US" sz="2100" dirty="0">
                  <a:latin typeface="Oracle Sans" panose="020B0503020204020204" pitchFamily="34" charset="0"/>
                  <a:cs typeface="Oracle Sans" panose="020B0503020204020204" pitchFamily="34" charset="0"/>
                </a:rPr>
                <a:t> constraint.)</a:t>
              </a:r>
            </a:p>
          </p:txBody>
        </p:sp>
        <p:sp>
          <p:nvSpPr>
            <p:cNvPr id="41991" name="Line 5"/>
            <p:cNvSpPr>
              <a:spLocks noChangeShapeType="1"/>
            </p:cNvSpPr>
            <p:nvPr/>
          </p:nvSpPr>
          <p:spPr bwMode="auto">
            <a:xfrm>
              <a:off x="1143000" y="5203825"/>
              <a:ext cx="0" cy="304800"/>
            </a:xfrm>
            <a:prstGeom prst="line">
              <a:avLst/>
            </a:prstGeom>
            <a:noFill/>
            <a:ln w="28575">
              <a:solidFill>
                <a:schemeClr val="accent1"/>
              </a:solidFill>
              <a:round/>
              <a:headEnd type="triangle" w="lg" len="lg"/>
              <a:tailEnd type="non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1992" name="Rectangle 6"/>
            <p:cNvSpPr>
              <a:spLocks noChangeArrowheads="1"/>
            </p:cNvSpPr>
            <p:nvPr/>
          </p:nvSpPr>
          <p:spPr bwMode="auto">
            <a:xfrm>
              <a:off x="4187993" y="5539026"/>
              <a:ext cx="3795044" cy="498381"/>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a:lnSpc>
                  <a:spcPct val="90000"/>
                </a:lnSpc>
              </a:pPr>
              <a:r>
                <a:rPr lang="en-US" altLang="en-US" sz="1950" dirty="0">
                  <a:latin typeface="Oracle Sans" panose="020B0503020204020204" pitchFamily="34" charset="0"/>
                  <a:cs typeface="Oracle Sans" panose="020B0503020204020204" pitchFamily="34" charset="0"/>
                </a:rPr>
                <a:t>Absence of </a:t>
              </a:r>
              <a:r>
                <a:rPr lang="en-US" altLang="en-US" sz="1950" dirty="0">
                  <a:latin typeface="Courier New" pitchFamily="49" charset="0"/>
                  <a:cs typeface="Oracle Sans" panose="020B0503020204020204" pitchFamily="34" charset="0"/>
                </a:rPr>
                <a:t>NOT</a:t>
              </a:r>
              <a:r>
                <a:rPr lang="en-US" altLang="en-US" sz="1950" dirty="0">
                  <a:latin typeface="Oracle Sans" panose="020B0503020204020204" pitchFamily="34" charset="0"/>
                  <a:cs typeface="Oracle Sans" panose="020B0503020204020204" pitchFamily="34" charset="0"/>
                </a:rPr>
                <a:t> </a:t>
              </a:r>
              <a:r>
                <a:rPr lang="en-US" altLang="en-US" sz="1950" dirty="0">
                  <a:latin typeface="Courier New" pitchFamily="49" charset="0"/>
                  <a:cs typeface="Oracle Sans" panose="020B0503020204020204" pitchFamily="34" charset="0"/>
                </a:rPr>
                <a:t>NULL</a:t>
              </a:r>
              <a:r>
                <a:rPr lang="en-US" altLang="en-US" sz="1950" dirty="0">
                  <a:latin typeface="Oracle Sans" panose="020B0503020204020204" pitchFamily="34" charset="0"/>
                  <a:cs typeface="Oracle Sans" panose="020B0503020204020204" pitchFamily="34" charset="0"/>
                </a:rPr>
                <a:t> constraint (Any row can contain a null value for this column.)</a:t>
              </a:r>
            </a:p>
          </p:txBody>
        </p:sp>
        <p:sp>
          <p:nvSpPr>
            <p:cNvPr id="41993" name="Line 7"/>
            <p:cNvSpPr>
              <a:spLocks noChangeShapeType="1"/>
            </p:cNvSpPr>
            <p:nvPr/>
          </p:nvSpPr>
          <p:spPr bwMode="auto">
            <a:xfrm>
              <a:off x="4648200" y="5201055"/>
              <a:ext cx="0" cy="326682"/>
            </a:xfrm>
            <a:prstGeom prst="line">
              <a:avLst/>
            </a:prstGeom>
            <a:noFill/>
            <a:ln w="28575">
              <a:solidFill>
                <a:schemeClr val="accent1"/>
              </a:solidFill>
              <a:round/>
              <a:headEnd type="triangle" w="lg" len="lg"/>
              <a:tailEnd type="non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1994" name="Rectangle 8"/>
            <p:cNvSpPr>
              <a:spLocks noChangeArrowheads="1"/>
            </p:cNvSpPr>
            <p:nvPr/>
          </p:nvSpPr>
          <p:spPr bwMode="auto">
            <a:xfrm>
              <a:off x="3171825" y="5689600"/>
              <a:ext cx="1585913" cy="528851"/>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0000"/>
                </a:lnSpc>
              </a:pPr>
              <a:r>
                <a:rPr lang="en-US" altLang="en-US" sz="2100" dirty="0">
                  <a:latin typeface="Courier New" pitchFamily="49" charset="0"/>
                  <a:cs typeface="Oracle Sans" panose="020B0503020204020204" pitchFamily="34" charset="0"/>
                </a:rPr>
                <a:t>NOT</a:t>
              </a:r>
              <a:r>
                <a:rPr lang="en-US" altLang="en-US" sz="2100" dirty="0">
                  <a:latin typeface="Oracle Sans" panose="020B0503020204020204" pitchFamily="34" charset="0"/>
                  <a:cs typeface="Oracle Sans" panose="020B0503020204020204" pitchFamily="34" charset="0"/>
                </a:rPr>
                <a:t> </a:t>
              </a:r>
              <a:r>
                <a:rPr lang="en-US" altLang="en-US" sz="2100" dirty="0">
                  <a:latin typeface="Courier New" pitchFamily="49" charset="0"/>
                  <a:cs typeface="Oracle Sans" panose="020B0503020204020204" pitchFamily="34" charset="0"/>
                </a:rPr>
                <a:t>NULL</a:t>
              </a:r>
              <a:r>
                <a:rPr lang="en-US" altLang="en-US" sz="2100" dirty="0">
                  <a:latin typeface="Oracle Sans" panose="020B0503020204020204" pitchFamily="34" charset="0"/>
                  <a:cs typeface="Oracle Sans" panose="020B0503020204020204" pitchFamily="34" charset="0"/>
                </a:rPr>
                <a:t> </a:t>
              </a:r>
            </a:p>
            <a:p>
              <a:pPr>
                <a:lnSpc>
                  <a:spcPct val="90000"/>
                </a:lnSpc>
              </a:pPr>
              <a:r>
                <a:rPr lang="en-US" altLang="en-US" sz="2100" dirty="0">
                  <a:latin typeface="Oracle Sans" panose="020B0503020204020204" pitchFamily="34" charset="0"/>
                  <a:cs typeface="Oracle Sans" panose="020B0503020204020204" pitchFamily="34" charset="0"/>
                </a:rPr>
                <a:t>constraint</a:t>
              </a:r>
            </a:p>
          </p:txBody>
        </p:sp>
        <p:sp>
          <p:nvSpPr>
            <p:cNvPr id="41995" name="Line 17"/>
            <p:cNvSpPr>
              <a:spLocks noChangeShapeType="1"/>
            </p:cNvSpPr>
            <p:nvPr/>
          </p:nvSpPr>
          <p:spPr bwMode="auto">
            <a:xfrm>
              <a:off x="2847975" y="5203825"/>
              <a:ext cx="0" cy="847725"/>
            </a:xfrm>
            <a:prstGeom prst="line">
              <a:avLst/>
            </a:prstGeom>
            <a:noFill/>
            <a:ln w="28575">
              <a:solidFill>
                <a:schemeClr val="accent1"/>
              </a:solidFill>
              <a:round/>
              <a:headEnd type="triangle" w="lg" len="lg"/>
              <a:tailEnd type="non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1996" name="Line 18"/>
            <p:cNvSpPr>
              <a:spLocks noChangeShapeType="1"/>
            </p:cNvSpPr>
            <p:nvPr/>
          </p:nvSpPr>
          <p:spPr bwMode="auto">
            <a:xfrm>
              <a:off x="2847975" y="6051550"/>
              <a:ext cx="381000" cy="0"/>
            </a:xfrm>
            <a:prstGeom prst="line">
              <a:avLst/>
            </a:prstGeom>
            <a:noFill/>
            <a:ln w="28575">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1997" name="Freeform 19"/>
            <p:cNvSpPr>
              <a:spLocks/>
            </p:cNvSpPr>
            <p:nvPr/>
          </p:nvSpPr>
          <p:spPr bwMode="auto">
            <a:xfrm>
              <a:off x="4159250" y="6042025"/>
              <a:ext cx="3213100" cy="1588"/>
            </a:xfrm>
            <a:custGeom>
              <a:avLst/>
              <a:gdLst>
                <a:gd name="T0" fmla="*/ 0 w 2024"/>
                <a:gd name="T1" fmla="*/ 0 h 1"/>
                <a:gd name="T2" fmla="*/ 2147483646 w 2024"/>
                <a:gd name="T3" fmla="*/ 0 h 1"/>
                <a:gd name="T4" fmla="*/ 0 60000 65536"/>
                <a:gd name="T5" fmla="*/ 0 60000 65536"/>
                <a:gd name="T6" fmla="*/ 0 w 2024"/>
                <a:gd name="T7" fmla="*/ 0 h 1"/>
                <a:gd name="T8" fmla="*/ 2024 w 2024"/>
                <a:gd name="T9" fmla="*/ 1 h 1"/>
              </a:gdLst>
              <a:ahLst/>
              <a:cxnLst>
                <a:cxn ang="T4">
                  <a:pos x="T0" y="T1"/>
                </a:cxn>
                <a:cxn ang="T5">
                  <a:pos x="T2" y="T3"/>
                </a:cxn>
              </a:cxnLst>
              <a:rect l="T6" t="T7" r="T8" b="T9"/>
              <a:pathLst>
                <a:path w="2024" h="1">
                  <a:moveTo>
                    <a:pt x="0" y="0"/>
                  </a:moveTo>
                  <a:lnTo>
                    <a:pt x="2024" y="0"/>
                  </a:lnTo>
                </a:path>
              </a:pathLst>
            </a:custGeom>
            <a:noFill/>
            <a:ln w="28575">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1998" name="Freeform 21"/>
            <p:cNvSpPr>
              <a:spLocks/>
            </p:cNvSpPr>
            <p:nvPr/>
          </p:nvSpPr>
          <p:spPr bwMode="auto">
            <a:xfrm>
              <a:off x="7848600" y="5203825"/>
              <a:ext cx="3175" cy="838200"/>
            </a:xfrm>
            <a:custGeom>
              <a:avLst/>
              <a:gdLst>
                <a:gd name="T0" fmla="*/ 0 w 2"/>
                <a:gd name="T1" fmla="*/ 0 h 528"/>
                <a:gd name="T2" fmla="*/ 2147483646 w 2"/>
                <a:gd name="T3" fmla="*/ 2147483646 h 528"/>
                <a:gd name="T4" fmla="*/ 0 60000 65536"/>
                <a:gd name="T5" fmla="*/ 0 60000 65536"/>
                <a:gd name="T6" fmla="*/ 0 w 2"/>
                <a:gd name="T7" fmla="*/ 0 h 528"/>
                <a:gd name="T8" fmla="*/ 2 w 2"/>
                <a:gd name="T9" fmla="*/ 528 h 528"/>
              </a:gdLst>
              <a:ahLst/>
              <a:cxnLst>
                <a:cxn ang="T4">
                  <a:pos x="T0" y="T1"/>
                </a:cxn>
                <a:cxn ang="T5">
                  <a:pos x="T2" y="T3"/>
                </a:cxn>
              </a:cxnLst>
              <a:rect l="T6" t="T7" r="T8" b="T9"/>
              <a:pathLst>
                <a:path w="2" h="528">
                  <a:moveTo>
                    <a:pt x="0" y="0"/>
                  </a:moveTo>
                  <a:lnTo>
                    <a:pt x="2" y="528"/>
                  </a:lnTo>
                </a:path>
              </a:pathLst>
            </a:custGeom>
            <a:noFill/>
            <a:ln w="28575">
              <a:solidFill>
                <a:schemeClr val="accent1"/>
              </a:solidFill>
              <a:round/>
              <a:headEnd type="triangle" w="lg" len="lg"/>
              <a:tailEnd type="non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1999" name="Line 22"/>
            <p:cNvSpPr>
              <a:spLocks noChangeShapeType="1"/>
            </p:cNvSpPr>
            <p:nvPr/>
          </p:nvSpPr>
          <p:spPr bwMode="auto">
            <a:xfrm>
              <a:off x="7162800" y="6042025"/>
              <a:ext cx="685800" cy="0"/>
            </a:xfrm>
            <a:prstGeom prst="line">
              <a:avLst/>
            </a:prstGeom>
            <a:noFill/>
            <a:ln w="28575">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2000" name="Line 20"/>
            <p:cNvSpPr>
              <a:spLocks noChangeShapeType="1"/>
            </p:cNvSpPr>
            <p:nvPr/>
          </p:nvSpPr>
          <p:spPr bwMode="auto">
            <a:xfrm>
              <a:off x="3619500" y="5203825"/>
              <a:ext cx="0" cy="533400"/>
            </a:xfrm>
            <a:prstGeom prst="line">
              <a:avLst/>
            </a:prstGeom>
            <a:noFill/>
            <a:ln w="28575">
              <a:solidFill>
                <a:schemeClr val="accent1"/>
              </a:solidFill>
              <a:round/>
              <a:headEnd type="triangle" w="lg" len="lg"/>
              <a:tailEnd type="non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4025807835"/>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49" charset="0"/>
                <a:cs typeface="Oracle Sans" panose="020B0503020204020204" pitchFamily="34" charset="0"/>
              </a:rPr>
              <a:t>UNIQUE</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Constraint</a:t>
            </a:r>
          </a:p>
        </p:txBody>
      </p:sp>
      <p:grpSp>
        <p:nvGrpSpPr>
          <p:cNvPr id="44035" name="Group 1"/>
          <p:cNvGrpSpPr>
            <a:grpSpLocks/>
          </p:cNvGrpSpPr>
          <p:nvPr/>
        </p:nvGrpSpPr>
        <p:grpSpPr bwMode="auto">
          <a:xfrm>
            <a:off x="4681999" y="2539256"/>
            <a:ext cx="8924003" cy="5198269"/>
            <a:chOff x="790575" y="1676400"/>
            <a:chExt cx="5949335" cy="3465513"/>
          </a:xfrm>
        </p:grpSpPr>
        <p:sp>
          <p:nvSpPr>
            <p:cNvPr id="44036" name="Rectangle 3"/>
            <p:cNvSpPr>
              <a:spLocks noChangeArrowheads="1"/>
            </p:cNvSpPr>
            <p:nvPr/>
          </p:nvSpPr>
          <p:spPr bwMode="auto">
            <a:xfrm>
              <a:off x="790575" y="1827213"/>
              <a:ext cx="1724831" cy="400752"/>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000" dirty="0">
                  <a:latin typeface="Courier New" pitchFamily="49" charset="0"/>
                  <a:cs typeface="Oracle Sans" panose="020B0503020204020204" pitchFamily="34" charset="0"/>
                </a:rPr>
                <a:t>EMPLOYEES </a:t>
              </a:r>
            </a:p>
          </p:txBody>
        </p:sp>
        <p:sp>
          <p:nvSpPr>
            <p:cNvPr id="44037" name="Rectangle 4"/>
            <p:cNvSpPr>
              <a:spLocks noChangeArrowheads="1"/>
            </p:cNvSpPr>
            <p:nvPr/>
          </p:nvSpPr>
          <p:spPr bwMode="auto">
            <a:xfrm>
              <a:off x="4144609" y="1676400"/>
              <a:ext cx="1446978" cy="425374"/>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0000"/>
                </a:lnSpc>
              </a:pPr>
              <a:r>
                <a:rPr lang="en-US" altLang="en-US" dirty="0">
                  <a:latin typeface="Courier New" pitchFamily="49" charset="0"/>
                  <a:cs typeface="Oracle Sans" panose="020B0503020204020204" pitchFamily="34" charset="0"/>
                </a:rPr>
                <a:t>UNIQUE</a:t>
              </a:r>
              <a:r>
                <a:rPr lang="en-US" altLang="en-US" dirty="0">
                  <a:latin typeface="Oracle Sans" panose="020B0503020204020204" pitchFamily="34" charset="0"/>
                  <a:cs typeface="Oracle Sans" panose="020B0503020204020204" pitchFamily="34" charset="0"/>
                </a:rPr>
                <a:t> constraint</a:t>
              </a:r>
            </a:p>
          </p:txBody>
        </p:sp>
        <p:sp>
          <p:nvSpPr>
            <p:cNvPr id="44038" name="Freeform 5"/>
            <p:cNvSpPr>
              <a:spLocks/>
            </p:cNvSpPr>
            <p:nvPr/>
          </p:nvSpPr>
          <p:spPr bwMode="auto">
            <a:xfrm>
              <a:off x="3866193" y="1851292"/>
              <a:ext cx="325438" cy="379413"/>
            </a:xfrm>
            <a:custGeom>
              <a:avLst/>
              <a:gdLst>
                <a:gd name="T0" fmla="*/ 2147483646 w 205"/>
                <a:gd name="T1" fmla="*/ 0 h 301"/>
                <a:gd name="T2" fmla="*/ 0 w 205"/>
                <a:gd name="T3" fmla="*/ 0 h 301"/>
                <a:gd name="T4" fmla="*/ 0 w 205"/>
                <a:gd name="T5" fmla="*/ 2147483646 h 301"/>
                <a:gd name="T6" fmla="*/ 0 60000 65536"/>
                <a:gd name="T7" fmla="*/ 0 60000 65536"/>
                <a:gd name="T8" fmla="*/ 0 60000 65536"/>
                <a:gd name="T9" fmla="*/ 0 w 205"/>
                <a:gd name="T10" fmla="*/ 0 h 301"/>
                <a:gd name="T11" fmla="*/ 205 w 205"/>
                <a:gd name="T12" fmla="*/ 301 h 301"/>
              </a:gdLst>
              <a:ahLst/>
              <a:cxnLst>
                <a:cxn ang="T6">
                  <a:pos x="T0" y="T1"/>
                </a:cxn>
                <a:cxn ang="T7">
                  <a:pos x="T2" y="T3"/>
                </a:cxn>
                <a:cxn ang="T8">
                  <a:pos x="T4" y="T5"/>
                </a:cxn>
              </a:cxnLst>
              <a:rect l="T9" t="T10" r="T11" b="T12"/>
              <a:pathLst>
                <a:path w="205" h="301">
                  <a:moveTo>
                    <a:pt x="204" y="0"/>
                  </a:moveTo>
                  <a:lnTo>
                    <a:pt x="0" y="0"/>
                  </a:lnTo>
                  <a:lnTo>
                    <a:pt x="0" y="300"/>
                  </a:lnTo>
                </a:path>
              </a:pathLst>
            </a:custGeom>
            <a:noFill/>
            <a:ln w="28575" cap="rnd" cmpd="sng">
              <a:solidFill>
                <a:schemeClr val="tx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4039" name="Rectangle 6"/>
            <p:cNvSpPr>
              <a:spLocks noChangeArrowheads="1"/>
            </p:cNvSpPr>
            <p:nvPr/>
          </p:nvSpPr>
          <p:spPr bwMode="auto">
            <a:xfrm>
              <a:off x="3733800" y="4114800"/>
              <a:ext cx="1914525" cy="320730"/>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0000"/>
                </a:lnSpc>
              </a:pPr>
              <a:r>
                <a:rPr lang="en-US" altLang="en-US" sz="2400" dirty="0">
                  <a:latin typeface="Courier New" pitchFamily="49" charset="0"/>
                  <a:cs typeface="Oracle Sans" panose="020B0503020204020204" pitchFamily="34" charset="0"/>
                </a:rPr>
                <a:t>INSERT INTO</a:t>
              </a:r>
            </a:p>
          </p:txBody>
        </p:sp>
        <p:sp>
          <p:nvSpPr>
            <p:cNvPr id="44040" name="Rectangle 7"/>
            <p:cNvSpPr>
              <a:spLocks noChangeArrowheads="1"/>
            </p:cNvSpPr>
            <p:nvPr/>
          </p:nvSpPr>
          <p:spPr bwMode="auto">
            <a:xfrm>
              <a:off x="4724400" y="4857750"/>
              <a:ext cx="2015510" cy="230021"/>
            </a:xfrm>
            <a:prstGeom prst="rect">
              <a:avLst/>
            </a:prstGeom>
            <a:noFill/>
            <a:ln w="9525">
              <a:noFill/>
              <a:miter lim="800000"/>
              <a:headEnd/>
              <a:tailEnd/>
            </a:ln>
          </p:spPr>
          <p:txBody>
            <a:bodyPr wrap="squar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70000"/>
                </a:lnSpc>
              </a:pPr>
              <a:r>
                <a:rPr lang="en-US" altLang="en-US" dirty="0">
                  <a:solidFill>
                    <a:schemeClr val="accent1"/>
                  </a:solidFill>
                  <a:latin typeface="Oracle Sans" panose="020B0503020204020204" pitchFamily="34" charset="0"/>
                  <a:cs typeface="Oracle Sans" panose="020B0503020204020204" pitchFamily="34" charset="0"/>
                </a:rPr>
                <a:t>Not allowed: already exists</a:t>
              </a:r>
            </a:p>
          </p:txBody>
        </p:sp>
        <p:sp>
          <p:nvSpPr>
            <p:cNvPr id="44041" name="Rectangle 8"/>
            <p:cNvSpPr>
              <a:spLocks noChangeArrowheads="1"/>
            </p:cNvSpPr>
            <p:nvPr/>
          </p:nvSpPr>
          <p:spPr bwMode="auto">
            <a:xfrm>
              <a:off x="4648200" y="4476750"/>
              <a:ext cx="1801813" cy="259175"/>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0000"/>
                </a:lnSpc>
              </a:pPr>
              <a:r>
                <a:rPr lang="en-US" altLang="en-US" dirty="0">
                  <a:latin typeface="Oracle Sans" panose="020B0503020204020204" pitchFamily="34" charset="0"/>
                  <a:cs typeface="Oracle Sans" panose="020B0503020204020204" pitchFamily="34" charset="0"/>
                </a:rPr>
                <a:t>Allowed</a:t>
              </a:r>
            </a:p>
          </p:txBody>
        </p:sp>
        <p:sp>
          <p:nvSpPr>
            <p:cNvPr id="44042" name="Line 9"/>
            <p:cNvSpPr>
              <a:spLocks noChangeShapeType="1"/>
            </p:cNvSpPr>
            <p:nvPr/>
          </p:nvSpPr>
          <p:spPr bwMode="auto">
            <a:xfrm flipV="1">
              <a:off x="4191000" y="4629150"/>
              <a:ext cx="450850" cy="1588"/>
            </a:xfrm>
            <a:prstGeom prst="line">
              <a:avLst/>
            </a:prstGeom>
            <a:noFill/>
            <a:ln w="28575">
              <a:solidFill>
                <a:schemeClr val="tx1"/>
              </a:solidFill>
              <a:round/>
              <a:headEnd type="triangle" w="lg" len="lg"/>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4043" name="Text Box 13"/>
            <p:cNvSpPr txBox="1">
              <a:spLocks noChangeArrowheads="1"/>
            </p:cNvSpPr>
            <p:nvPr/>
          </p:nvSpPr>
          <p:spPr bwMode="auto">
            <a:xfrm>
              <a:off x="914400" y="3733800"/>
              <a:ext cx="366713" cy="39498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sp>
          <p:nvSpPr>
            <p:cNvPr id="44044" name="AutoShape 14"/>
            <p:cNvSpPr>
              <a:spLocks noChangeArrowheads="1"/>
            </p:cNvSpPr>
            <p:nvPr/>
          </p:nvSpPr>
          <p:spPr bwMode="blackWhite">
            <a:xfrm>
              <a:off x="3411141" y="3953873"/>
              <a:ext cx="392907" cy="534579"/>
            </a:xfrm>
            <a:prstGeom prst="upArrow">
              <a:avLst>
                <a:gd name="adj1" fmla="val 50000"/>
                <a:gd name="adj2" fmla="val 51040"/>
              </a:avLst>
            </a:prstGeom>
            <a:solidFill>
              <a:srgbClr val="FF0000"/>
            </a:solidFill>
            <a:ln w="2857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44045" name="Picture 21" descr="C:\salome_official\projects\11gR2_SQL 1\screenshots\les10_21s_a.gif"/>
            <p:cNvPicPr>
              <a:picLocks noChangeAspect="1" noChangeArrowheads="1"/>
            </p:cNvPicPr>
            <p:nvPr/>
          </p:nvPicPr>
          <p:blipFill>
            <a:blip r:embed="rId4" cstate="print"/>
            <a:srcRect/>
            <a:stretch>
              <a:fillRect/>
            </a:stretch>
          </p:blipFill>
          <p:spPr bwMode="auto">
            <a:xfrm>
              <a:off x="952500" y="2305050"/>
              <a:ext cx="3463925" cy="1600200"/>
            </a:xfrm>
            <a:prstGeom prst="rect">
              <a:avLst/>
            </a:prstGeom>
            <a:noFill/>
            <a:ln w="12700">
              <a:solidFill>
                <a:schemeClr val="tx1"/>
              </a:solidFill>
              <a:miter lim="800000"/>
              <a:headEnd/>
              <a:tailEnd/>
            </a:ln>
          </p:spPr>
        </p:pic>
        <p:pic>
          <p:nvPicPr>
            <p:cNvPr id="44046" name="Picture 22" descr="C:\salome_official\projects\11gR2_SQL 1\screenshots\les10_21s_b.gif"/>
            <p:cNvPicPr>
              <a:picLocks noChangeAspect="1" noChangeArrowheads="1"/>
            </p:cNvPicPr>
            <p:nvPr/>
          </p:nvPicPr>
          <p:blipFill>
            <a:blip r:embed="rId5" cstate="print"/>
            <a:srcRect/>
            <a:stretch>
              <a:fillRect/>
            </a:stretch>
          </p:blipFill>
          <p:spPr bwMode="auto">
            <a:xfrm>
              <a:off x="1181100" y="4552950"/>
              <a:ext cx="2857500" cy="228600"/>
            </a:xfrm>
            <a:prstGeom prst="rect">
              <a:avLst/>
            </a:prstGeom>
            <a:noFill/>
            <a:ln w="12700">
              <a:solidFill>
                <a:schemeClr val="tx1"/>
              </a:solidFill>
              <a:miter lim="800000"/>
              <a:headEnd/>
              <a:tailEnd/>
            </a:ln>
          </p:spPr>
        </p:pic>
        <p:pic>
          <p:nvPicPr>
            <p:cNvPr id="44047" name="Picture 23" descr="C:\salome_official\projects\11gR2_SQL 1\screenshots\les10_21s_c.gif"/>
            <p:cNvPicPr>
              <a:picLocks noChangeAspect="1" noChangeArrowheads="1"/>
            </p:cNvPicPr>
            <p:nvPr/>
          </p:nvPicPr>
          <p:blipFill>
            <a:blip r:embed="rId6" cstate="print"/>
            <a:srcRect/>
            <a:stretch>
              <a:fillRect/>
            </a:stretch>
          </p:blipFill>
          <p:spPr bwMode="auto">
            <a:xfrm>
              <a:off x="1181100" y="4924425"/>
              <a:ext cx="2857500" cy="217488"/>
            </a:xfrm>
            <a:prstGeom prst="rect">
              <a:avLst/>
            </a:prstGeom>
            <a:noFill/>
            <a:ln w="12700">
              <a:solidFill>
                <a:schemeClr val="tx1"/>
              </a:solidFill>
              <a:miter lim="800000"/>
              <a:headEnd/>
              <a:tailEnd/>
            </a:ln>
          </p:spPr>
        </p:pic>
        <p:sp>
          <p:nvSpPr>
            <p:cNvPr id="44048" name="Line 9"/>
            <p:cNvSpPr>
              <a:spLocks noChangeShapeType="1"/>
            </p:cNvSpPr>
            <p:nvPr/>
          </p:nvSpPr>
          <p:spPr bwMode="auto">
            <a:xfrm flipV="1">
              <a:off x="4191000" y="4973638"/>
              <a:ext cx="450850" cy="1587"/>
            </a:xfrm>
            <a:prstGeom prst="line">
              <a:avLst/>
            </a:prstGeom>
            <a:noFill/>
            <a:ln w="28575">
              <a:solidFill>
                <a:schemeClr val="tx1"/>
              </a:solidFill>
              <a:round/>
              <a:headEnd type="triangle" w="lg" len="lg"/>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3173091163"/>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49" charset="0"/>
                <a:cs typeface="Courier New" pitchFamily="49" charset="0"/>
              </a:rPr>
              <a:t>UNIQUE</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Constraint</a:t>
            </a:r>
          </a:p>
        </p:txBody>
      </p:sp>
      <p:sp>
        <p:nvSpPr>
          <p:cNvPr id="46086" name="Rectangle 8"/>
          <p:cNvSpPr>
            <a:spLocks noGrp="1" noChangeArrowheads="1"/>
          </p:cNvSpPr>
          <p:nvPr>
            <p:ph idx="1"/>
          </p:nvPr>
        </p:nvSpPr>
        <p:spPr>
          <a:xfrm>
            <a:off x="933451" y="2272710"/>
            <a:ext cx="16421100" cy="58054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Oracle Sans" panose="020B0503020204020204" pitchFamily="34" charset="0"/>
                <a:cs typeface="Oracle Sans" panose="020B0503020204020204" pitchFamily="34" charset="0"/>
              </a:rPr>
              <a:t>Define at either the table level or the column level:</a:t>
            </a:r>
          </a:p>
        </p:txBody>
      </p:sp>
      <p:grpSp>
        <p:nvGrpSpPr>
          <p:cNvPr id="2" name="Group 1"/>
          <p:cNvGrpSpPr/>
          <p:nvPr/>
        </p:nvGrpSpPr>
        <p:grpSpPr>
          <a:xfrm>
            <a:off x="3095328" y="3054489"/>
            <a:ext cx="12097344" cy="4333864"/>
            <a:chOff x="2061964" y="1794933"/>
            <a:chExt cx="8064896" cy="2889242"/>
          </a:xfrm>
        </p:grpSpPr>
        <p:sp>
          <p:nvSpPr>
            <p:cNvPr id="9" name="Content Placeholder 2"/>
            <p:cNvSpPr txBox="1">
              <a:spLocks/>
            </p:cNvSpPr>
            <p:nvPr/>
          </p:nvSpPr>
          <p:spPr bwMode="gray">
            <a:xfrm>
              <a:off x="2061964" y="1794933"/>
              <a:ext cx="8064896" cy="288482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800" b="1" dirty="0">
                  <a:solidFill>
                    <a:schemeClr val="tx1">
                      <a:lumMod val="75000"/>
                    </a:schemeClr>
                  </a:solidFill>
                  <a:latin typeface="Courier New" panose="02070309020205020404" pitchFamily="49" charset="0"/>
                  <a:cs typeface="Oracle Sans" panose="020B0503020204020204" pitchFamily="34" charset="0"/>
                </a:rPr>
                <a:t>CREATE TABLE employees(</a:t>
              </a:r>
            </a:p>
            <a:p>
              <a:pPr eaLnBrk="1" hangingPunct="1">
                <a:defRPr/>
              </a:pPr>
              <a:r>
                <a:rPr lang="en-US" altLang="en-US" sz="2800" b="1" dirty="0">
                  <a:solidFill>
                    <a:schemeClr val="tx1">
                      <a:lumMod val="75000"/>
                    </a:schemeClr>
                  </a:solidFill>
                  <a:latin typeface="Courier New" panose="02070309020205020404" pitchFamily="49" charset="0"/>
                  <a:cs typeface="Oracle Sans" panose="020B0503020204020204" pitchFamily="34" charset="0"/>
                </a:rPr>
                <a:t>    employee_id      NUMBER(6),</a:t>
              </a:r>
            </a:p>
            <a:p>
              <a:pPr eaLnBrk="1" hangingPunct="1">
                <a:defRPr/>
              </a:pPr>
              <a:r>
                <a:rPr lang="en-US" altLang="en-US" sz="2800" b="1" dirty="0">
                  <a:solidFill>
                    <a:schemeClr val="tx1">
                      <a:lumMod val="75000"/>
                    </a:schemeClr>
                  </a:solidFill>
                  <a:latin typeface="Courier New" panose="02070309020205020404" pitchFamily="49" charset="0"/>
                  <a:cs typeface="Oracle Sans" panose="020B0503020204020204" pitchFamily="34" charset="0"/>
                </a:rPr>
                <a:t>    last_name        VARCHAR2(25) NOT NULL,</a:t>
              </a:r>
            </a:p>
            <a:p>
              <a:pPr eaLnBrk="1" hangingPunct="1">
                <a:defRPr/>
              </a:pPr>
              <a:r>
                <a:rPr lang="en-US" altLang="en-US" sz="2800" b="1" dirty="0">
                  <a:solidFill>
                    <a:schemeClr val="tx1">
                      <a:lumMod val="75000"/>
                    </a:schemeClr>
                  </a:solidFill>
                  <a:latin typeface="Courier New" panose="02070309020205020404" pitchFamily="49" charset="0"/>
                  <a:cs typeface="Oracle Sans" panose="020B0503020204020204" pitchFamily="34" charset="0"/>
                </a:rPr>
                <a:t>    email            VARCHAR2(25),</a:t>
              </a:r>
            </a:p>
            <a:p>
              <a:pPr eaLnBrk="1" hangingPunct="1">
                <a:defRPr/>
              </a:pPr>
              <a:r>
                <a:rPr lang="en-US" altLang="en-US" sz="2800" b="1" dirty="0">
                  <a:solidFill>
                    <a:schemeClr val="tx1">
                      <a:lumMod val="75000"/>
                    </a:schemeClr>
                  </a:solidFill>
                  <a:latin typeface="Courier New" panose="02070309020205020404" pitchFamily="49" charset="0"/>
                  <a:cs typeface="Oracle Sans" panose="020B0503020204020204" pitchFamily="34" charset="0"/>
                </a:rPr>
                <a:t>    salary           NUMBER(8,2),</a:t>
              </a:r>
            </a:p>
            <a:p>
              <a:pPr eaLnBrk="1" hangingPunct="1">
                <a:defRPr/>
              </a:pPr>
              <a:r>
                <a:rPr lang="en-US" altLang="en-US" sz="2800" b="1" dirty="0">
                  <a:solidFill>
                    <a:schemeClr val="tx1">
                      <a:lumMod val="75000"/>
                    </a:schemeClr>
                  </a:solidFill>
                  <a:latin typeface="Courier New" panose="02070309020205020404" pitchFamily="49" charset="0"/>
                  <a:cs typeface="Oracle Sans" panose="020B0503020204020204" pitchFamily="34" charset="0"/>
                </a:rPr>
                <a:t>    commission_pct   NUMBER(2,2),</a:t>
              </a:r>
            </a:p>
            <a:p>
              <a:pPr eaLnBrk="1" hangingPunct="1">
                <a:defRPr/>
              </a:pPr>
              <a:r>
                <a:rPr lang="en-US" altLang="en-US" sz="2800" b="1" dirty="0">
                  <a:solidFill>
                    <a:schemeClr val="tx1">
                      <a:lumMod val="75000"/>
                    </a:schemeClr>
                  </a:solidFill>
                  <a:latin typeface="Courier New" panose="02070309020205020404" pitchFamily="49" charset="0"/>
                  <a:cs typeface="Oracle Sans" panose="020B0503020204020204" pitchFamily="34" charset="0"/>
                </a:rPr>
                <a:t>    hire_date        DATE NOT NULL,</a:t>
              </a:r>
            </a:p>
            <a:p>
              <a:pPr eaLnBrk="1" hangingPunct="1">
                <a:defRPr/>
              </a:pPr>
              <a:r>
                <a:rPr lang="en-US" altLang="en-US" sz="2800" b="1" dirty="0">
                  <a:solidFill>
                    <a:schemeClr val="tx1">
                      <a:lumMod val="75000"/>
                    </a:schemeClr>
                  </a:solidFill>
                  <a:latin typeface="Courier New" panose="02070309020205020404" pitchFamily="49" charset="0"/>
                  <a:cs typeface="Oracle Sans" panose="020B0503020204020204" pitchFamily="34" charset="0"/>
                </a:rPr>
                <a:t>    ...  </a:t>
              </a:r>
            </a:p>
            <a:p>
              <a:pPr eaLnBrk="1" hangingPunct="1">
                <a:defRPr/>
              </a:pPr>
              <a:r>
                <a:rPr lang="en-US" altLang="en-US" sz="2800" b="1" dirty="0">
                  <a:solidFill>
                    <a:schemeClr val="tx1">
                      <a:lumMod val="75000"/>
                    </a:schemeClr>
                  </a:solidFill>
                  <a:latin typeface="Courier New" panose="02070309020205020404" pitchFamily="49" charset="0"/>
                  <a:cs typeface="Oracle Sans" panose="020B0503020204020204" pitchFamily="34" charset="0"/>
                </a:rPr>
                <a:t>    CONSTRAINT emp_email_uk UNIQUE(email));</a:t>
              </a:r>
            </a:p>
          </p:txBody>
        </p:sp>
        <p:sp>
          <p:nvSpPr>
            <p:cNvPr id="46087" name="Rectangle 5"/>
            <p:cNvSpPr>
              <a:spLocks noChangeArrowheads="1"/>
            </p:cNvSpPr>
            <p:nvPr/>
          </p:nvSpPr>
          <p:spPr bwMode="gray">
            <a:xfrm>
              <a:off x="2589213" y="4269646"/>
              <a:ext cx="5751513" cy="414529"/>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757253562"/>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49" charset="0"/>
                <a:cs typeface="Oracle Sans" panose="020B0503020204020204" pitchFamily="34" charset="0"/>
              </a:rPr>
              <a:t>PRIMARY</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KEY</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Constraint</a:t>
            </a:r>
          </a:p>
        </p:txBody>
      </p:sp>
      <p:grpSp>
        <p:nvGrpSpPr>
          <p:cNvPr id="48131" name="Group 1"/>
          <p:cNvGrpSpPr>
            <a:grpSpLocks/>
          </p:cNvGrpSpPr>
          <p:nvPr/>
        </p:nvGrpSpPr>
        <p:grpSpPr bwMode="auto">
          <a:xfrm>
            <a:off x="4274344" y="2422837"/>
            <a:ext cx="9739313" cy="6753111"/>
            <a:chOff x="1125538" y="1376363"/>
            <a:chExt cx="6494462" cy="4502074"/>
          </a:xfrm>
        </p:grpSpPr>
        <p:sp>
          <p:nvSpPr>
            <p:cNvPr id="48132" name="Rectangle 3"/>
            <p:cNvSpPr>
              <a:spLocks noChangeArrowheads="1"/>
            </p:cNvSpPr>
            <p:nvPr/>
          </p:nvSpPr>
          <p:spPr bwMode="auto">
            <a:xfrm>
              <a:off x="1223963" y="1562100"/>
              <a:ext cx="1949728" cy="400752"/>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000" dirty="0">
                  <a:latin typeface="Courier New" pitchFamily="49" charset="0"/>
                  <a:cs typeface="Oracle Sans" panose="020B0503020204020204" pitchFamily="34" charset="0"/>
                </a:rPr>
                <a:t>DEPARTMENTS</a:t>
              </a:r>
              <a:r>
                <a:rPr lang="en-US" altLang="en-US" sz="3000" dirty="0">
                  <a:latin typeface="Oracle Sans" panose="020B0503020204020204" pitchFamily="34" charset="0"/>
                  <a:cs typeface="Oracle Sans" panose="020B0503020204020204" pitchFamily="34" charset="0"/>
                </a:rPr>
                <a:t> </a:t>
              </a:r>
            </a:p>
          </p:txBody>
        </p:sp>
        <p:sp>
          <p:nvSpPr>
            <p:cNvPr id="48133" name="Rectangle 4"/>
            <p:cNvSpPr>
              <a:spLocks noChangeArrowheads="1"/>
            </p:cNvSpPr>
            <p:nvPr/>
          </p:nvSpPr>
          <p:spPr bwMode="auto">
            <a:xfrm>
              <a:off x="3640138" y="1376363"/>
              <a:ext cx="2938462" cy="263791"/>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0000"/>
                </a:lnSpc>
              </a:pPr>
              <a:r>
                <a:rPr lang="en-US" altLang="en-US" dirty="0">
                  <a:solidFill>
                    <a:srgbClr val="FF0000"/>
                  </a:solidFill>
                  <a:latin typeface="Courier New" pitchFamily="49" charset="0"/>
                  <a:cs typeface="Oracle Sans" panose="020B0503020204020204" pitchFamily="34" charset="0"/>
                </a:rPr>
                <a:t>PRIMARY KEY</a:t>
              </a:r>
            </a:p>
          </p:txBody>
        </p:sp>
        <p:sp>
          <p:nvSpPr>
            <p:cNvPr id="48134" name="Freeform 5"/>
            <p:cNvSpPr>
              <a:spLocks/>
            </p:cNvSpPr>
            <p:nvPr/>
          </p:nvSpPr>
          <p:spPr bwMode="auto">
            <a:xfrm>
              <a:off x="3335338" y="1547813"/>
              <a:ext cx="325437" cy="376237"/>
            </a:xfrm>
            <a:custGeom>
              <a:avLst/>
              <a:gdLst>
                <a:gd name="T0" fmla="*/ 2147483646 w 205"/>
                <a:gd name="T1" fmla="*/ 0 h 237"/>
                <a:gd name="T2" fmla="*/ 0 w 205"/>
                <a:gd name="T3" fmla="*/ 0 h 237"/>
                <a:gd name="T4" fmla="*/ 0 w 205"/>
                <a:gd name="T5" fmla="*/ 2147483646 h 237"/>
                <a:gd name="T6" fmla="*/ 0 60000 65536"/>
                <a:gd name="T7" fmla="*/ 0 60000 65536"/>
                <a:gd name="T8" fmla="*/ 0 60000 65536"/>
                <a:gd name="T9" fmla="*/ 0 w 205"/>
                <a:gd name="T10" fmla="*/ 0 h 237"/>
                <a:gd name="T11" fmla="*/ 205 w 205"/>
                <a:gd name="T12" fmla="*/ 237 h 237"/>
              </a:gdLst>
              <a:ahLst/>
              <a:cxnLst>
                <a:cxn ang="T6">
                  <a:pos x="T0" y="T1"/>
                </a:cxn>
                <a:cxn ang="T7">
                  <a:pos x="T2" y="T3"/>
                </a:cxn>
                <a:cxn ang="T8">
                  <a:pos x="T4" y="T5"/>
                </a:cxn>
              </a:cxnLst>
              <a:rect l="T9" t="T10" r="T11" b="T12"/>
              <a:pathLst>
                <a:path w="205" h="237">
                  <a:moveTo>
                    <a:pt x="204" y="0"/>
                  </a:moveTo>
                  <a:lnTo>
                    <a:pt x="0" y="0"/>
                  </a:lnTo>
                  <a:lnTo>
                    <a:pt x="0" y="236"/>
                  </a:lnTo>
                </a:path>
              </a:pathLst>
            </a:custGeom>
            <a:noFill/>
            <a:ln w="28575" cap="rnd" cmpd="sng">
              <a:solidFill>
                <a:schemeClr val="accent1"/>
              </a:solidFill>
              <a:prstDash val="solid"/>
              <a:round/>
              <a:headEnd type="none" w="lg" len="lg"/>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48135" name="Rectangle 6"/>
            <p:cNvSpPr>
              <a:spLocks noChangeArrowheads="1"/>
            </p:cNvSpPr>
            <p:nvPr/>
          </p:nvSpPr>
          <p:spPr bwMode="auto">
            <a:xfrm>
              <a:off x="4554538" y="4157663"/>
              <a:ext cx="2593975" cy="263791"/>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0000"/>
                </a:lnSpc>
              </a:pPr>
              <a:r>
                <a:rPr lang="en-US" altLang="en-US" dirty="0">
                  <a:latin typeface="Courier New" pitchFamily="49" charset="0"/>
                  <a:cs typeface="Oracle Sans" panose="020B0503020204020204" pitchFamily="34" charset="0"/>
                </a:rPr>
                <a:t>INSERT INTO</a:t>
              </a:r>
            </a:p>
          </p:txBody>
        </p:sp>
        <p:sp>
          <p:nvSpPr>
            <p:cNvPr id="48136" name="Rectangle 7"/>
            <p:cNvSpPr>
              <a:spLocks noChangeArrowheads="1"/>
            </p:cNvSpPr>
            <p:nvPr/>
          </p:nvSpPr>
          <p:spPr bwMode="auto">
            <a:xfrm>
              <a:off x="1125538" y="4111625"/>
              <a:ext cx="2119312" cy="425374"/>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0000"/>
                </a:lnSpc>
              </a:pPr>
              <a:r>
                <a:rPr lang="en-US" altLang="en-US" dirty="0">
                  <a:latin typeface="+mn-lt"/>
                  <a:cs typeface="Oracle Sans" panose="020B0503020204020204" pitchFamily="34" charset="0"/>
                </a:rPr>
                <a:t>Not allowed</a:t>
              </a:r>
            </a:p>
            <a:p>
              <a:pPr>
                <a:lnSpc>
                  <a:spcPct val="90000"/>
                </a:lnSpc>
              </a:pPr>
              <a:r>
                <a:rPr lang="en-US" altLang="en-US" dirty="0">
                  <a:latin typeface="Oracle Sans" panose="020B0503020204020204" pitchFamily="34" charset="0"/>
                  <a:cs typeface="Oracle Sans" panose="020B0503020204020204" pitchFamily="34" charset="0"/>
                </a:rPr>
                <a:t>(null value)</a:t>
              </a:r>
            </a:p>
          </p:txBody>
        </p:sp>
        <p:sp>
          <p:nvSpPr>
            <p:cNvPr id="48139" name="Rectangle 10"/>
            <p:cNvSpPr>
              <a:spLocks noChangeArrowheads="1"/>
            </p:cNvSpPr>
            <p:nvPr/>
          </p:nvSpPr>
          <p:spPr bwMode="auto">
            <a:xfrm>
              <a:off x="1887538" y="5453063"/>
              <a:ext cx="2593975" cy="425374"/>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0000"/>
                </a:lnSpc>
              </a:pPr>
              <a:r>
                <a:rPr lang="en-US" altLang="en-US" dirty="0">
                  <a:latin typeface="+mn-lt"/>
                  <a:cs typeface="Oracle Sans" panose="020B0503020204020204" pitchFamily="34" charset="0"/>
                </a:rPr>
                <a:t>Not allowed </a:t>
              </a:r>
            </a:p>
            <a:p>
              <a:pPr>
                <a:lnSpc>
                  <a:spcPct val="90000"/>
                </a:lnSpc>
              </a:pPr>
              <a:r>
                <a:rPr lang="en-US" altLang="en-US" dirty="0">
                  <a:latin typeface="Oracle Sans" panose="020B0503020204020204" pitchFamily="34" charset="0"/>
                  <a:cs typeface="Oracle Sans" panose="020B0503020204020204" pitchFamily="34" charset="0"/>
                </a:rPr>
                <a:t>(50 already exists)</a:t>
              </a:r>
            </a:p>
          </p:txBody>
        </p:sp>
        <p:sp>
          <p:nvSpPr>
            <p:cNvPr id="48141" name="AutoShape 16"/>
            <p:cNvSpPr>
              <a:spLocks noChangeArrowheads="1"/>
            </p:cNvSpPr>
            <p:nvPr/>
          </p:nvSpPr>
          <p:spPr bwMode="blackWhite">
            <a:xfrm>
              <a:off x="4249738" y="4119325"/>
              <a:ext cx="357187" cy="441802"/>
            </a:xfrm>
            <a:prstGeom prst="upArrow">
              <a:avLst>
                <a:gd name="adj1" fmla="val 50000"/>
                <a:gd name="adj2" fmla="val 51040"/>
              </a:avLst>
            </a:prstGeom>
            <a:solidFill>
              <a:srgbClr val="FF0000"/>
            </a:solidFill>
            <a:ln w="2857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48142" name="Picture 22" descr="C:\salome_official\projects\11gR2_SQL 1\screenshots\les10_23s_a.gif"/>
            <p:cNvPicPr>
              <a:picLocks noChangeAspect="1" noChangeArrowheads="1"/>
            </p:cNvPicPr>
            <p:nvPr/>
          </p:nvPicPr>
          <p:blipFill>
            <a:blip r:embed="rId4" cstate="print"/>
            <a:srcRect/>
            <a:stretch>
              <a:fillRect/>
            </a:stretch>
          </p:blipFill>
          <p:spPr bwMode="auto">
            <a:xfrm>
              <a:off x="2478088" y="4681538"/>
              <a:ext cx="4800600" cy="228600"/>
            </a:xfrm>
            <a:prstGeom prst="rect">
              <a:avLst/>
            </a:prstGeom>
            <a:noFill/>
            <a:ln w="12700">
              <a:solidFill>
                <a:schemeClr val="tx1"/>
              </a:solidFill>
              <a:miter lim="800000"/>
              <a:headEnd/>
              <a:tailEnd/>
            </a:ln>
          </p:spPr>
        </p:pic>
        <p:pic>
          <p:nvPicPr>
            <p:cNvPr id="48143" name="Picture 23" descr="C:\salome_official\projects\11gR2_SQL 1\screenshots\intro_s17_a.gif"/>
            <p:cNvPicPr>
              <a:picLocks noChangeAspect="1" noChangeArrowheads="1"/>
            </p:cNvPicPr>
            <p:nvPr/>
          </p:nvPicPr>
          <p:blipFill>
            <a:blip r:embed="rId5" cstate="print"/>
            <a:srcRect/>
            <a:stretch>
              <a:fillRect/>
            </a:stretch>
          </p:blipFill>
          <p:spPr bwMode="auto">
            <a:xfrm>
              <a:off x="2259013" y="1957388"/>
              <a:ext cx="5360987" cy="2057400"/>
            </a:xfrm>
            <a:prstGeom prst="rect">
              <a:avLst/>
            </a:prstGeom>
            <a:noFill/>
            <a:ln w="12700">
              <a:solidFill>
                <a:schemeClr val="tx1"/>
              </a:solidFill>
              <a:miter lim="800000"/>
              <a:headEnd/>
              <a:tailEnd/>
            </a:ln>
          </p:spPr>
        </p:pic>
        <p:pic>
          <p:nvPicPr>
            <p:cNvPr id="48144" name="Picture 25" descr="C:\salome_official\projects\11gR2_SQL 1\screenshots\les10_23s_b.gif"/>
            <p:cNvPicPr>
              <a:picLocks noChangeAspect="1" noChangeArrowheads="1"/>
            </p:cNvPicPr>
            <p:nvPr/>
          </p:nvPicPr>
          <p:blipFill>
            <a:blip r:embed="rId6" cstate="print"/>
            <a:srcRect/>
            <a:stretch>
              <a:fillRect/>
            </a:stretch>
          </p:blipFill>
          <p:spPr bwMode="auto">
            <a:xfrm>
              <a:off x="2478088" y="4986338"/>
              <a:ext cx="4800600" cy="228600"/>
            </a:xfrm>
            <a:prstGeom prst="rect">
              <a:avLst/>
            </a:prstGeom>
            <a:noFill/>
            <a:ln w="12700">
              <a:solidFill>
                <a:schemeClr val="tx1"/>
              </a:solidFill>
              <a:miter lim="800000"/>
              <a:headEnd/>
              <a:tailEnd/>
            </a:ln>
          </p:spPr>
        </p:pic>
      </p:grpSp>
      <p:cxnSp>
        <p:nvCxnSpPr>
          <p:cNvPr id="18" name="Elbow Connector 17"/>
          <p:cNvCxnSpPr>
            <a:cxnSpLocks/>
          </p:cNvCxnSpPr>
          <p:nvPr/>
        </p:nvCxnSpPr>
        <p:spPr bwMode="auto">
          <a:xfrm>
            <a:off x="5615608" y="6929002"/>
            <a:ext cx="1128092" cy="477788"/>
          </a:xfrm>
          <a:prstGeom prst="bentConnector3">
            <a:avLst>
              <a:gd name="adj1" fmla="val 100322"/>
            </a:avLst>
          </a:prstGeom>
          <a:noFill/>
          <a:ln w="28575" cap="rnd" cmpd="sng">
            <a:solidFill>
              <a:schemeClr val="accent1"/>
            </a:solidFill>
            <a:prstDash val="solid"/>
            <a:round/>
            <a:headEnd type="none" w="lg" len="lg"/>
            <a:tailEnd type="triangle" w="lg" len="lg"/>
          </a:ln>
        </p:spPr>
      </p:cxnSp>
      <p:cxnSp>
        <p:nvCxnSpPr>
          <p:cNvPr id="21" name="Elbow Connector 20"/>
          <p:cNvCxnSpPr/>
          <p:nvPr/>
        </p:nvCxnSpPr>
        <p:spPr bwMode="auto">
          <a:xfrm rot="5400000" flipH="1" flipV="1">
            <a:off x="7486650" y="8264040"/>
            <a:ext cx="685800" cy="571500"/>
          </a:xfrm>
          <a:prstGeom prst="bentConnector3">
            <a:avLst>
              <a:gd name="adj1" fmla="val 943"/>
            </a:avLst>
          </a:prstGeom>
          <a:noFill/>
          <a:ln w="28575" cap="rnd" cmpd="sng">
            <a:solidFill>
              <a:schemeClr val="accent1"/>
            </a:solidFill>
            <a:prstDash val="solid"/>
            <a:round/>
            <a:headEnd type="none" w="lg" len="lg"/>
            <a:tailEnd type="triangle" w="lg" len="lg"/>
          </a:ln>
        </p:spPr>
      </p:cxnSp>
    </p:spTree>
    <p:custDataLst>
      <p:tags r:id="rId1"/>
    </p:custDataLst>
    <p:extLst>
      <p:ext uri="{BB962C8B-B14F-4D97-AF65-F5344CB8AC3E}">
        <p14:creationId xmlns:p14="http://schemas.microsoft.com/office/powerpoint/2010/main" val="1490610461"/>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49" charset="0"/>
                <a:cs typeface="Oracle Sans" panose="020B0503020204020204" pitchFamily="34" charset="0"/>
              </a:rPr>
              <a:t>FOREIGN</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KEY</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Constraint</a:t>
            </a:r>
          </a:p>
        </p:txBody>
      </p:sp>
      <p:grpSp>
        <p:nvGrpSpPr>
          <p:cNvPr id="2" name="Group 1"/>
          <p:cNvGrpSpPr/>
          <p:nvPr/>
        </p:nvGrpSpPr>
        <p:grpSpPr>
          <a:xfrm>
            <a:off x="2902113" y="1682364"/>
            <a:ext cx="12483774" cy="7786949"/>
            <a:chOff x="2016239" y="860251"/>
            <a:chExt cx="8322516" cy="5191299"/>
          </a:xfrm>
        </p:grpSpPr>
        <p:sp>
          <p:nvSpPr>
            <p:cNvPr id="50180" name="Rectangle 3"/>
            <p:cNvSpPr>
              <a:spLocks noChangeArrowheads="1"/>
            </p:cNvSpPr>
            <p:nvPr/>
          </p:nvSpPr>
          <p:spPr bwMode="auto">
            <a:xfrm>
              <a:off x="3786188" y="860251"/>
              <a:ext cx="1949252" cy="400752"/>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000" dirty="0">
                  <a:latin typeface="Courier New" pitchFamily="49" charset="0"/>
                  <a:cs typeface="Oracle Sans" panose="020B0503020204020204" pitchFamily="34" charset="0"/>
                </a:rPr>
                <a:t>DEPARTMENTS</a:t>
              </a:r>
              <a:r>
                <a:rPr lang="en-US" altLang="en-US" sz="3000" dirty="0">
                  <a:latin typeface="Oracle Sans" panose="020B0503020204020204" pitchFamily="34" charset="0"/>
                  <a:cs typeface="Oracle Sans" panose="020B0503020204020204" pitchFamily="34" charset="0"/>
                </a:rPr>
                <a:t> </a:t>
              </a:r>
            </a:p>
          </p:txBody>
        </p:sp>
        <p:sp>
          <p:nvSpPr>
            <p:cNvPr id="50181" name="Rectangle 4"/>
            <p:cNvSpPr>
              <a:spLocks noChangeArrowheads="1"/>
            </p:cNvSpPr>
            <p:nvPr/>
          </p:nvSpPr>
          <p:spPr bwMode="auto">
            <a:xfrm>
              <a:off x="3729633" y="3048528"/>
              <a:ext cx="1570943" cy="400752"/>
            </a:xfrm>
            <a:prstGeom prst="rect">
              <a:avLst/>
            </a:prstGeom>
            <a:noFill/>
            <a:ln w="9525">
              <a:noFill/>
              <a:miter lim="800000"/>
              <a:headEnd/>
              <a:tailEnd/>
            </a:ln>
          </p:spPr>
          <p:txBody>
            <a:bodyPr wrap="none"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sz="3000" dirty="0">
                  <a:latin typeface="Courier New" pitchFamily="49" charset="0"/>
                  <a:cs typeface="Oracle Sans" panose="020B0503020204020204" pitchFamily="34" charset="0"/>
                </a:rPr>
                <a:t>EMPLOYEES</a:t>
              </a:r>
            </a:p>
          </p:txBody>
        </p:sp>
        <p:sp>
          <p:nvSpPr>
            <p:cNvPr id="50182" name="Line 5"/>
            <p:cNvSpPr>
              <a:spLocks noChangeShapeType="1"/>
            </p:cNvSpPr>
            <p:nvPr/>
          </p:nvSpPr>
          <p:spPr bwMode="auto">
            <a:xfrm flipH="1">
              <a:off x="7744421" y="3606800"/>
              <a:ext cx="455612" cy="0"/>
            </a:xfrm>
            <a:prstGeom prst="line">
              <a:avLst/>
            </a:prstGeom>
            <a:noFill/>
            <a:ln w="28575">
              <a:solidFill>
                <a:schemeClr val="tx1"/>
              </a:solidFill>
              <a:round/>
              <a:headEn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50183" name="Rectangle 6"/>
            <p:cNvSpPr>
              <a:spLocks noChangeArrowheads="1"/>
            </p:cNvSpPr>
            <p:nvPr/>
          </p:nvSpPr>
          <p:spPr bwMode="auto">
            <a:xfrm>
              <a:off x="8158758" y="3454400"/>
              <a:ext cx="1333500" cy="429991"/>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0000"/>
                </a:lnSpc>
              </a:pPr>
              <a:r>
                <a:rPr lang="en-US" altLang="en-US" dirty="0">
                  <a:latin typeface="Courier New" pitchFamily="49" charset="0"/>
                  <a:cs typeface="Oracle Sans" panose="020B0503020204020204" pitchFamily="34" charset="0"/>
                </a:rPr>
                <a:t>FOREIGN</a:t>
              </a:r>
              <a:br>
                <a:rPr lang="en-US" altLang="en-US" dirty="0">
                  <a:latin typeface="Courier New" pitchFamily="49" charset="0"/>
                  <a:cs typeface="Oracle Sans" panose="020B0503020204020204" pitchFamily="34" charset="0"/>
                </a:rPr>
              </a:br>
              <a:r>
                <a:rPr lang="en-US" altLang="en-US" dirty="0">
                  <a:latin typeface="Courier New" pitchFamily="49" charset="0"/>
                  <a:cs typeface="Oracle Sans" panose="020B0503020204020204" pitchFamily="34" charset="0"/>
                </a:rPr>
                <a:t>KEY</a:t>
              </a:r>
            </a:p>
          </p:txBody>
        </p:sp>
        <p:sp>
          <p:nvSpPr>
            <p:cNvPr id="50184" name="Freeform 7"/>
            <p:cNvSpPr>
              <a:spLocks/>
            </p:cNvSpPr>
            <p:nvPr/>
          </p:nvSpPr>
          <p:spPr bwMode="gray">
            <a:xfrm>
              <a:off x="5263158" y="2692400"/>
              <a:ext cx="1752600" cy="766763"/>
            </a:xfrm>
            <a:custGeom>
              <a:avLst/>
              <a:gdLst>
                <a:gd name="T0" fmla="*/ 0 w 2741"/>
                <a:gd name="T1" fmla="*/ 0 h 309"/>
                <a:gd name="T2" fmla="*/ 0 w 2741"/>
                <a:gd name="T3" fmla="*/ 2147483646 h 309"/>
                <a:gd name="T4" fmla="*/ 2147483646 w 2741"/>
                <a:gd name="T5" fmla="*/ 2147483646 h 309"/>
                <a:gd name="T6" fmla="*/ 2147483646 w 2741"/>
                <a:gd name="T7" fmla="*/ 2147483646 h 309"/>
                <a:gd name="T8" fmla="*/ 0 60000 65536"/>
                <a:gd name="T9" fmla="*/ 0 60000 65536"/>
                <a:gd name="T10" fmla="*/ 0 60000 65536"/>
                <a:gd name="T11" fmla="*/ 0 60000 65536"/>
                <a:gd name="T12" fmla="*/ 0 w 2741"/>
                <a:gd name="T13" fmla="*/ 0 h 309"/>
                <a:gd name="T14" fmla="*/ 2741 w 2741"/>
                <a:gd name="T15" fmla="*/ 309 h 309"/>
              </a:gdLst>
              <a:ahLst/>
              <a:cxnLst>
                <a:cxn ang="T8">
                  <a:pos x="T0" y="T1"/>
                </a:cxn>
                <a:cxn ang="T9">
                  <a:pos x="T2" y="T3"/>
                </a:cxn>
                <a:cxn ang="T10">
                  <a:pos x="T4" y="T5"/>
                </a:cxn>
                <a:cxn ang="T11">
                  <a:pos x="T6" y="T7"/>
                </a:cxn>
              </a:cxnLst>
              <a:rect l="T12" t="T13" r="T14" b="T15"/>
              <a:pathLst>
                <a:path w="2741" h="309">
                  <a:moveTo>
                    <a:pt x="0" y="0"/>
                  </a:moveTo>
                  <a:lnTo>
                    <a:pt x="0" y="153"/>
                  </a:lnTo>
                  <a:lnTo>
                    <a:pt x="2740" y="153"/>
                  </a:lnTo>
                  <a:lnTo>
                    <a:pt x="2740" y="308"/>
                  </a:lnTo>
                </a:path>
              </a:pathLst>
            </a:custGeom>
            <a:noFill/>
            <a:ln w="38100" cap="rnd" cmpd="sng">
              <a:solidFill>
                <a:schemeClr val="accent1"/>
              </a:solidFill>
              <a:prstDash val="solid"/>
              <a:round/>
              <a:headEnd type="triangle" w="lg" len="lg"/>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sp>
          <p:nvSpPr>
            <p:cNvPr id="50185" name="Rectangle 8"/>
            <p:cNvSpPr>
              <a:spLocks noChangeArrowheads="1"/>
            </p:cNvSpPr>
            <p:nvPr/>
          </p:nvSpPr>
          <p:spPr bwMode="auto">
            <a:xfrm>
              <a:off x="5557838" y="5146675"/>
              <a:ext cx="2593975" cy="263791"/>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0000"/>
                </a:lnSpc>
              </a:pPr>
              <a:r>
                <a:rPr lang="en-US" altLang="en-US" dirty="0">
                  <a:latin typeface="Courier New" pitchFamily="49" charset="0"/>
                  <a:cs typeface="Oracle Sans" panose="020B0503020204020204" pitchFamily="34" charset="0"/>
                </a:rPr>
                <a:t>INSERT INTO</a:t>
              </a:r>
            </a:p>
          </p:txBody>
        </p:sp>
        <p:sp>
          <p:nvSpPr>
            <p:cNvPr id="50186" name="Rectangle 9"/>
            <p:cNvSpPr>
              <a:spLocks noChangeArrowheads="1"/>
            </p:cNvSpPr>
            <p:nvPr/>
          </p:nvSpPr>
          <p:spPr bwMode="auto">
            <a:xfrm>
              <a:off x="8302627" y="5072557"/>
              <a:ext cx="2036128" cy="359287"/>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70000"/>
                </a:lnSpc>
              </a:pPr>
              <a:r>
                <a:rPr lang="en-US" altLang="en-US" dirty="0">
                  <a:latin typeface="Oracle Sans" panose="020B0503020204020204" pitchFamily="34" charset="0"/>
                  <a:cs typeface="Oracle Sans" panose="020B0503020204020204" pitchFamily="34" charset="0"/>
                </a:rPr>
                <a:t>Not allowed</a:t>
              </a:r>
              <a:br>
                <a:rPr lang="en-US" altLang="en-US" dirty="0">
                  <a:latin typeface="Oracle Sans" panose="020B0503020204020204" pitchFamily="34" charset="0"/>
                  <a:cs typeface="Oracle Sans" panose="020B0503020204020204" pitchFamily="34" charset="0"/>
                </a:rPr>
              </a:br>
              <a:r>
                <a:rPr lang="en-US" altLang="en-US" dirty="0">
                  <a:latin typeface="Oracle Sans" panose="020B0503020204020204" pitchFamily="34" charset="0"/>
                  <a:cs typeface="Oracle Sans" panose="020B0503020204020204" pitchFamily="34" charset="0"/>
                </a:rPr>
                <a:t>(9 does not exist)</a:t>
              </a:r>
            </a:p>
          </p:txBody>
        </p:sp>
        <p:sp>
          <p:nvSpPr>
            <p:cNvPr id="50187" name="Rectangle 11"/>
            <p:cNvSpPr>
              <a:spLocks noChangeArrowheads="1"/>
            </p:cNvSpPr>
            <p:nvPr/>
          </p:nvSpPr>
          <p:spPr bwMode="auto">
            <a:xfrm>
              <a:off x="8224838" y="5756275"/>
              <a:ext cx="1079500" cy="259175"/>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nSpc>
                  <a:spcPct val="90000"/>
                </a:lnSpc>
              </a:pPr>
              <a:r>
                <a:rPr lang="en-US" altLang="en-US" dirty="0">
                  <a:latin typeface="Oracle Sans" panose="020B0503020204020204" pitchFamily="34" charset="0"/>
                  <a:cs typeface="Oracle Sans" panose="020B0503020204020204" pitchFamily="34" charset="0"/>
                </a:rPr>
                <a:t>Allowed</a:t>
              </a:r>
            </a:p>
          </p:txBody>
        </p:sp>
        <p:sp>
          <p:nvSpPr>
            <p:cNvPr id="50188" name="Text Box 16"/>
            <p:cNvSpPr txBox="1">
              <a:spLocks noChangeArrowheads="1"/>
            </p:cNvSpPr>
            <p:nvPr/>
          </p:nvSpPr>
          <p:spPr bwMode="auto">
            <a:xfrm>
              <a:off x="3729038" y="2463800"/>
              <a:ext cx="366713" cy="39498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sp>
          <p:nvSpPr>
            <p:cNvPr id="50189" name="Text Box 18"/>
            <p:cNvSpPr txBox="1">
              <a:spLocks noChangeArrowheads="1"/>
            </p:cNvSpPr>
            <p:nvPr/>
          </p:nvSpPr>
          <p:spPr bwMode="auto">
            <a:xfrm>
              <a:off x="3662958" y="4673600"/>
              <a:ext cx="366713" cy="394980"/>
            </a:xfrm>
            <a:prstGeom prst="rect">
              <a:avLst/>
            </a:prstGeom>
            <a:noFill/>
            <a:ln w="25400">
              <a:noFill/>
              <a:miter lim="800000"/>
              <a:headEnd type="none" w="sm" len="sm"/>
              <a:tailEnd type="none" w="med" len="lg"/>
            </a:ln>
          </p:spPr>
          <p:txBody>
            <a:bodyPr lIns="19050" tIns="19050" rIns="19050" bIns="1905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1233488">
                <a:buClr>
                  <a:srgbClr val="000000"/>
                </a:buClr>
              </a:pPr>
              <a:r>
                <a:rPr lang="en-US" altLang="en-US" sz="3600" dirty="0">
                  <a:latin typeface="Oracle Sans" panose="020B0503020204020204" pitchFamily="34" charset="0"/>
                  <a:cs typeface="Oracle Sans" panose="020B0503020204020204" pitchFamily="34" charset="0"/>
                </a:rPr>
                <a:t>…</a:t>
              </a:r>
            </a:p>
          </p:txBody>
        </p:sp>
        <p:sp>
          <p:nvSpPr>
            <p:cNvPr id="50190" name="AutoShape 20"/>
            <p:cNvSpPr>
              <a:spLocks noChangeArrowheads="1"/>
            </p:cNvSpPr>
            <p:nvPr/>
          </p:nvSpPr>
          <p:spPr bwMode="blackWhite">
            <a:xfrm>
              <a:off x="5253038" y="5070475"/>
              <a:ext cx="357188" cy="365125"/>
            </a:xfrm>
            <a:prstGeom prst="upArrow">
              <a:avLst>
                <a:gd name="adj1" fmla="val 50000"/>
                <a:gd name="adj2" fmla="val 51040"/>
              </a:avLst>
            </a:prstGeom>
            <a:solidFill>
              <a:srgbClr val="FF0000"/>
            </a:solidFill>
            <a:ln w="28575">
              <a:no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50191" name="Picture 25" descr="C:\salome_official\projects\11gR2_SQL 1\screenshots\les10_24s_a.gif"/>
            <p:cNvPicPr>
              <a:picLocks noChangeAspect="1" noChangeArrowheads="1"/>
            </p:cNvPicPr>
            <p:nvPr/>
          </p:nvPicPr>
          <p:blipFill>
            <a:blip r:embed="rId4" cstate="print"/>
            <a:srcRect/>
            <a:stretch>
              <a:fillRect/>
            </a:stretch>
          </p:blipFill>
          <p:spPr bwMode="auto">
            <a:xfrm>
              <a:off x="3786188" y="1263650"/>
              <a:ext cx="5680075" cy="1371600"/>
            </a:xfrm>
            <a:prstGeom prst="rect">
              <a:avLst/>
            </a:prstGeom>
            <a:noFill/>
            <a:ln w="12700">
              <a:solidFill>
                <a:schemeClr val="tx1"/>
              </a:solidFill>
              <a:miter lim="800000"/>
              <a:headEnd/>
              <a:tailEnd/>
            </a:ln>
          </p:spPr>
        </p:pic>
        <p:pic>
          <p:nvPicPr>
            <p:cNvPr id="50192" name="Picture 26" descr="C:\salome_official\projects\11gR2_SQL 1\screenshots\les10_24s_b.gif"/>
            <p:cNvPicPr>
              <a:picLocks noChangeAspect="1" noChangeArrowheads="1"/>
            </p:cNvPicPr>
            <p:nvPr/>
          </p:nvPicPr>
          <p:blipFill>
            <a:blip r:embed="rId5" cstate="print"/>
            <a:srcRect/>
            <a:stretch>
              <a:fillRect/>
            </a:stretch>
          </p:blipFill>
          <p:spPr bwMode="auto">
            <a:xfrm>
              <a:off x="3729633" y="3463925"/>
              <a:ext cx="4011613" cy="1371600"/>
            </a:xfrm>
            <a:prstGeom prst="rect">
              <a:avLst/>
            </a:prstGeom>
            <a:noFill/>
            <a:ln w="12700">
              <a:solidFill>
                <a:schemeClr val="tx1"/>
              </a:solidFill>
              <a:miter lim="800000"/>
              <a:headEnd/>
              <a:tailEnd/>
            </a:ln>
          </p:spPr>
        </p:pic>
        <p:sp>
          <p:nvSpPr>
            <p:cNvPr id="50193" name="Rectangle 13"/>
            <p:cNvSpPr>
              <a:spLocks noChangeArrowheads="1"/>
            </p:cNvSpPr>
            <p:nvPr/>
          </p:nvSpPr>
          <p:spPr bwMode="auto">
            <a:xfrm>
              <a:off x="2016239" y="1527705"/>
              <a:ext cx="1212273" cy="429991"/>
            </a:xfrm>
            <a:prstGeom prst="rect">
              <a:avLst/>
            </a:prstGeom>
            <a:noFill/>
            <a:ln w="9525">
              <a:noFill/>
              <a:miter lim="800000"/>
              <a:headEnd/>
              <a:tailEnd/>
            </a:ln>
          </p:spPr>
          <p:txBody>
            <a:bodyPr lIns="138113" tIns="69057" rIns="138113" bIns="69057">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r">
                <a:lnSpc>
                  <a:spcPct val="90000"/>
                </a:lnSpc>
              </a:pPr>
              <a:r>
                <a:rPr lang="en-US" altLang="en-US" dirty="0">
                  <a:latin typeface="Courier New" pitchFamily="49" charset="0"/>
                  <a:cs typeface="Oracle Sans" panose="020B0503020204020204" pitchFamily="34" charset="0"/>
                </a:rPr>
                <a:t>PRIMARY</a:t>
              </a:r>
              <a:br>
                <a:rPr lang="en-US" altLang="en-US" dirty="0">
                  <a:latin typeface="Courier New" pitchFamily="49" charset="0"/>
                  <a:cs typeface="Oracle Sans" panose="020B0503020204020204" pitchFamily="34" charset="0"/>
                </a:rPr>
              </a:br>
              <a:r>
                <a:rPr lang="en-US" altLang="en-US" dirty="0">
                  <a:latin typeface="Courier New" pitchFamily="49" charset="0"/>
                  <a:cs typeface="Oracle Sans" panose="020B0503020204020204" pitchFamily="34" charset="0"/>
                </a:rPr>
                <a:t>KEY</a:t>
              </a:r>
            </a:p>
          </p:txBody>
        </p:sp>
        <p:pic>
          <p:nvPicPr>
            <p:cNvPr id="50195" name="Picture 27" descr="C:\salome_official\projects\11gR2_SQL 1\screenshots\les10_24s_c.gif"/>
            <p:cNvPicPr>
              <a:picLocks noChangeAspect="1" noChangeArrowheads="1"/>
            </p:cNvPicPr>
            <p:nvPr/>
          </p:nvPicPr>
          <p:blipFill>
            <a:blip r:embed="rId6" cstate="print"/>
            <a:srcRect/>
            <a:stretch>
              <a:fillRect/>
            </a:stretch>
          </p:blipFill>
          <p:spPr bwMode="auto">
            <a:xfrm>
              <a:off x="3729038" y="5499100"/>
              <a:ext cx="3508375" cy="228600"/>
            </a:xfrm>
            <a:prstGeom prst="rect">
              <a:avLst/>
            </a:prstGeom>
            <a:noFill/>
            <a:ln w="12700">
              <a:solidFill>
                <a:schemeClr val="tx1"/>
              </a:solidFill>
              <a:miter lim="800000"/>
              <a:headEnd/>
              <a:tailEnd/>
            </a:ln>
          </p:spPr>
        </p:pic>
        <p:pic>
          <p:nvPicPr>
            <p:cNvPr id="50196" name="Picture 29" descr="C:\salome_official\projects\11gR2_SQL 1\screenshots\les10_24s_d.gif"/>
            <p:cNvPicPr>
              <a:picLocks noChangeAspect="1" noChangeArrowheads="1"/>
            </p:cNvPicPr>
            <p:nvPr/>
          </p:nvPicPr>
          <p:blipFill>
            <a:blip r:embed="rId7" cstate="print"/>
            <a:srcRect/>
            <a:stretch>
              <a:fillRect/>
            </a:stretch>
          </p:blipFill>
          <p:spPr bwMode="auto">
            <a:xfrm>
              <a:off x="3729038" y="5822950"/>
              <a:ext cx="3508375" cy="228600"/>
            </a:xfrm>
            <a:prstGeom prst="rect">
              <a:avLst/>
            </a:prstGeom>
            <a:noFill/>
            <a:ln w="12700">
              <a:solidFill>
                <a:schemeClr val="tx1"/>
              </a:solidFill>
              <a:miter lim="800000"/>
              <a:headEnd/>
              <a:tailEnd/>
            </a:ln>
          </p:spPr>
        </p:pic>
        <p:sp>
          <p:nvSpPr>
            <p:cNvPr id="50198" name="Freeform 23"/>
            <p:cNvSpPr>
              <a:spLocks/>
            </p:cNvSpPr>
            <p:nvPr/>
          </p:nvSpPr>
          <p:spPr bwMode="auto">
            <a:xfrm>
              <a:off x="7254162" y="5908675"/>
              <a:ext cx="1006476" cy="47624"/>
            </a:xfrm>
            <a:custGeom>
              <a:avLst/>
              <a:gdLst>
                <a:gd name="T0" fmla="*/ 888163 w 893852"/>
                <a:gd name="T1" fmla="*/ 0 w 893852"/>
                <a:gd name="T2" fmla="*/ 0 60000 65536"/>
                <a:gd name="T3" fmla="*/ 0 60000 65536"/>
                <a:gd name="T4" fmla="*/ 0 w 893852"/>
                <a:gd name="T5" fmla="*/ 893852 w 893852"/>
              </a:gdLst>
              <a:ahLst/>
              <a:cxnLst>
                <a:cxn ang="T2">
                  <a:pos x="T0" y="0"/>
                </a:cxn>
                <a:cxn ang="T3">
                  <a:pos x="T1" y="0"/>
                </a:cxn>
              </a:cxnLst>
              <a:rect l="T4" t="0" r="T5" b="0"/>
              <a:pathLst>
                <a:path w="893852">
                  <a:moveTo>
                    <a:pt x="893852" y="0"/>
                  </a:moveTo>
                  <a:lnTo>
                    <a:pt x="0" y="0"/>
                  </a:lnTo>
                </a:path>
              </a:pathLst>
            </a:custGeom>
            <a:noFill/>
            <a:ln w="38100" cap="flat" cmpd="sng" algn="ctr">
              <a:solidFill>
                <a:schemeClr val="accent1"/>
              </a:solidFill>
              <a:prstDash val="solid"/>
              <a:round/>
              <a:headEnd type="none" w="med" len="med"/>
              <a:tailEnd type="triangle" w="lg" len="lg"/>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endParaRPr lang="en-US" dirty="0">
                <a:latin typeface="Oracle Sans" panose="020B0503020204020204" pitchFamily="34" charset="0"/>
                <a:cs typeface="Oracle Sans" panose="020B0503020204020204" pitchFamily="34" charset="0"/>
              </a:endParaRPr>
            </a:p>
          </p:txBody>
        </p:sp>
        <p:cxnSp>
          <p:nvCxnSpPr>
            <p:cNvPr id="24" name="Elbow Connector 23"/>
            <p:cNvCxnSpPr>
              <a:cxnSpLocks/>
            </p:cNvCxnSpPr>
            <p:nvPr/>
          </p:nvCxnSpPr>
          <p:spPr bwMode="auto">
            <a:xfrm rot="10800000" flipV="1">
              <a:off x="7237415" y="5146674"/>
              <a:ext cx="1044891" cy="431801"/>
            </a:xfrm>
            <a:prstGeom prst="bentConnector3">
              <a:avLst>
                <a:gd name="adj1" fmla="val 50000"/>
              </a:avLst>
            </a:prstGeom>
            <a:noFill/>
            <a:ln w="38100" cap="flat" cmpd="sng" algn="ctr">
              <a:solidFill>
                <a:schemeClr val="accent1"/>
              </a:solidFill>
              <a:prstDash val="solid"/>
              <a:round/>
              <a:headEnd type="none" w="med" len="med"/>
              <a:tailEnd type="triangle" w="lg" len="lg"/>
            </a:ln>
          </p:spPr>
        </p:cxnSp>
        <p:cxnSp>
          <p:nvCxnSpPr>
            <p:cNvPr id="26" name="Shape 25"/>
            <p:cNvCxnSpPr/>
            <p:nvPr/>
          </p:nvCxnSpPr>
          <p:spPr bwMode="auto">
            <a:xfrm flipV="1">
              <a:off x="3198813" y="1397000"/>
              <a:ext cx="1063625" cy="279400"/>
            </a:xfrm>
            <a:prstGeom prst="bentConnector4">
              <a:avLst>
                <a:gd name="adj1" fmla="val 17910"/>
                <a:gd name="adj2" fmla="val 98284"/>
              </a:avLst>
            </a:prstGeom>
            <a:noFill/>
            <a:ln w="28575">
              <a:solidFill>
                <a:schemeClr val="tx1"/>
              </a:solidFill>
              <a:round/>
              <a:headEnd/>
              <a:tailEnd type="triangle" w="lg" len="lg"/>
            </a:ln>
          </p:spPr>
        </p:cxnSp>
      </p:grpSp>
    </p:spTree>
    <p:custDataLst>
      <p:tags r:id="rId1"/>
    </p:custDataLst>
    <p:extLst>
      <p:ext uri="{BB962C8B-B14F-4D97-AF65-F5344CB8AC3E}">
        <p14:creationId xmlns:p14="http://schemas.microsoft.com/office/powerpoint/2010/main" val="2516956185"/>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49" charset="0"/>
                <a:cs typeface="Oracle Sans" panose="020B0503020204020204" pitchFamily="34" charset="0"/>
              </a:rPr>
              <a:t>FOREIGN</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KEY</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Constraint</a:t>
            </a:r>
          </a:p>
        </p:txBody>
      </p:sp>
      <p:sp>
        <p:nvSpPr>
          <p:cNvPr id="52230" name="Rectangle 8"/>
          <p:cNvSpPr>
            <a:spLocks noGrp="1" noChangeArrowheads="1"/>
          </p:cNvSpPr>
          <p:nvPr>
            <p:ph idx="1"/>
          </p:nvPr>
        </p:nvSpPr>
        <p:spPr>
          <a:xfrm>
            <a:off x="933451" y="2272710"/>
            <a:ext cx="16421100" cy="58054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indent="0"/>
            <a:r>
              <a:rPr lang="en-US" altLang="en-US" dirty="0">
                <a:latin typeface="Oracle Sans" panose="020B0503020204020204" pitchFamily="34" charset="0"/>
                <a:cs typeface="Oracle Sans" panose="020B0503020204020204" pitchFamily="34" charset="0"/>
              </a:rPr>
              <a:t>Define at either the table level or the column level:</a:t>
            </a:r>
          </a:p>
        </p:txBody>
      </p:sp>
      <p:grpSp>
        <p:nvGrpSpPr>
          <p:cNvPr id="2" name="Group 1"/>
          <p:cNvGrpSpPr/>
          <p:nvPr/>
        </p:nvGrpSpPr>
        <p:grpSpPr>
          <a:xfrm>
            <a:off x="3095328" y="3168004"/>
            <a:ext cx="12097344" cy="5719912"/>
            <a:chOff x="622138" y="1905000"/>
            <a:chExt cx="8064896" cy="3813274"/>
          </a:xfrm>
        </p:grpSpPr>
        <p:sp>
          <p:nvSpPr>
            <p:cNvPr id="8" name="Content Placeholder 2"/>
            <p:cNvSpPr txBox="1">
              <a:spLocks/>
            </p:cNvSpPr>
            <p:nvPr/>
          </p:nvSpPr>
          <p:spPr bwMode="gray">
            <a:xfrm>
              <a:off x="622138" y="1905000"/>
              <a:ext cx="8064896" cy="3813274"/>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800" b="1" dirty="0">
                  <a:solidFill>
                    <a:schemeClr val="tx1">
                      <a:lumMod val="75000"/>
                    </a:schemeClr>
                  </a:solidFill>
                  <a:latin typeface="Courier New" panose="02070309020205020404" pitchFamily="49" charset="0"/>
                  <a:cs typeface="Oracle Sans" panose="020B0503020204020204" pitchFamily="34" charset="0"/>
                </a:rPr>
                <a:t>CREATE TABLE employees(</a:t>
              </a:r>
            </a:p>
            <a:p>
              <a:pPr eaLnBrk="1" hangingPunct="1">
                <a:defRPr/>
              </a:pPr>
              <a:r>
                <a:rPr lang="en-US" altLang="en-US" sz="2800" b="1" dirty="0">
                  <a:solidFill>
                    <a:schemeClr val="tx1">
                      <a:lumMod val="75000"/>
                    </a:schemeClr>
                  </a:solidFill>
                  <a:latin typeface="Courier New" panose="02070309020205020404" pitchFamily="49" charset="0"/>
                  <a:cs typeface="Oracle Sans" panose="020B0503020204020204" pitchFamily="34" charset="0"/>
                </a:rPr>
                <a:t>    employee_id      NUMBER(6),</a:t>
              </a:r>
            </a:p>
            <a:p>
              <a:pPr eaLnBrk="1" hangingPunct="1">
                <a:defRPr/>
              </a:pPr>
              <a:r>
                <a:rPr lang="en-US" altLang="en-US" sz="2800" b="1" dirty="0">
                  <a:solidFill>
                    <a:schemeClr val="tx1">
                      <a:lumMod val="75000"/>
                    </a:schemeClr>
                  </a:solidFill>
                  <a:latin typeface="Courier New" panose="02070309020205020404" pitchFamily="49" charset="0"/>
                  <a:cs typeface="Oracle Sans" panose="020B0503020204020204" pitchFamily="34" charset="0"/>
                </a:rPr>
                <a:t>    last_name        VARCHAR2(25) NOT NULL,</a:t>
              </a:r>
            </a:p>
            <a:p>
              <a:pPr eaLnBrk="1" hangingPunct="1">
                <a:defRPr/>
              </a:pPr>
              <a:r>
                <a:rPr lang="en-US" altLang="en-US" sz="2800" b="1" dirty="0">
                  <a:solidFill>
                    <a:schemeClr val="tx1">
                      <a:lumMod val="75000"/>
                    </a:schemeClr>
                  </a:solidFill>
                  <a:latin typeface="Courier New" panose="02070309020205020404" pitchFamily="49" charset="0"/>
                  <a:cs typeface="Oracle Sans" panose="020B0503020204020204" pitchFamily="34" charset="0"/>
                </a:rPr>
                <a:t>    email            VARCHAR2(25),</a:t>
              </a:r>
            </a:p>
            <a:p>
              <a:pPr eaLnBrk="1" hangingPunct="1">
                <a:defRPr/>
              </a:pPr>
              <a:r>
                <a:rPr lang="en-US" altLang="en-US" sz="2800" b="1" dirty="0">
                  <a:solidFill>
                    <a:schemeClr val="tx1">
                      <a:lumMod val="75000"/>
                    </a:schemeClr>
                  </a:solidFill>
                  <a:latin typeface="Courier New" panose="02070309020205020404" pitchFamily="49" charset="0"/>
                  <a:cs typeface="Oracle Sans" panose="020B0503020204020204" pitchFamily="34" charset="0"/>
                </a:rPr>
                <a:t>    salary           NUMBER(8,2),</a:t>
              </a:r>
            </a:p>
            <a:p>
              <a:pPr eaLnBrk="1" hangingPunct="1">
                <a:defRPr/>
              </a:pPr>
              <a:r>
                <a:rPr lang="en-US" altLang="en-US" sz="2800" b="1" dirty="0">
                  <a:solidFill>
                    <a:schemeClr val="tx1">
                      <a:lumMod val="75000"/>
                    </a:schemeClr>
                  </a:solidFill>
                  <a:latin typeface="Courier New" panose="02070309020205020404" pitchFamily="49" charset="0"/>
                  <a:cs typeface="Oracle Sans" panose="020B0503020204020204" pitchFamily="34" charset="0"/>
                </a:rPr>
                <a:t>    commission_pct   NUMBER(2,2),</a:t>
              </a:r>
            </a:p>
            <a:p>
              <a:pPr eaLnBrk="1" hangingPunct="1">
                <a:defRPr/>
              </a:pPr>
              <a:r>
                <a:rPr lang="en-US" altLang="en-US" sz="2800" b="1" dirty="0">
                  <a:solidFill>
                    <a:schemeClr val="tx1">
                      <a:lumMod val="75000"/>
                    </a:schemeClr>
                  </a:solidFill>
                  <a:latin typeface="Courier New" panose="02070309020205020404" pitchFamily="49" charset="0"/>
                  <a:cs typeface="Oracle Sans" panose="020B0503020204020204" pitchFamily="34" charset="0"/>
                </a:rPr>
                <a:t>    hire_date        DATE NOT NULL,</a:t>
              </a:r>
            </a:p>
            <a:p>
              <a:pPr eaLnBrk="1" hangingPunct="1">
                <a:defRPr/>
              </a:pPr>
              <a:r>
                <a:rPr lang="en-US" altLang="en-US" sz="2800" b="1" dirty="0">
                  <a:solidFill>
                    <a:schemeClr val="tx1">
                      <a:lumMod val="75000"/>
                    </a:schemeClr>
                  </a:solidFill>
                  <a:latin typeface="Courier New" panose="02070309020205020404" pitchFamily="49" charset="0"/>
                  <a:cs typeface="Oracle Sans" panose="020B0503020204020204" pitchFamily="34" charset="0"/>
                </a:rPr>
                <a:t>...</a:t>
              </a:r>
            </a:p>
            <a:p>
              <a:pPr eaLnBrk="1" hangingPunct="1">
                <a:defRPr/>
              </a:pPr>
              <a:r>
                <a:rPr lang="en-US" altLang="en-US" sz="2800" b="1" dirty="0">
                  <a:solidFill>
                    <a:schemeClr val="tx1">
                      <a:lumMod val="75000"/>
                    </a:schemeClr>
                  </a:solidFill>
                  <a:latin typeface="Courier New" panose="02070309020205020404" pitchFamily="49" charset="0"/>
                  <a:cs typeface="Oracle Sans" panose="020B0503020204020204" pitchFamily="34" charset="0"/>
                </a:rPr>
                <a:t>    department_id    NUMBER(4),</a:t>
              </a:r>
            </a:p>
            <a:p>
              <a:pPr eaLnBrk="1" hangingPunct="1">
                <a:defRPr/>
              </a:pPr>
              <a:r>
                <a:rPr lang="en-US" altLang="en-US" sz="2800" b="1" dirty="0">
                  <a:solidFill>
                    <a:schemeClr val="tx1">
                      <a:lumMod val="75000"/>
                    </a:schemeClr>
                  </a:solidFill>
                  <a:latin typeface="Courier New" panose="02070309020205020404" pitchFamily="49" charset="0"/>
                  <a:cs typeface="Oracle Sans" panose="020B0503020204020204" pitchFamily="34" charset="0"/>
                </a:rPr>
                <a:t>    CONSTRAINT emp_dept_fk FOREIGN KEY (department_id)</a:t>
              </a:r>
            </a:p>
            <a:p>
              <a:pPr eaLnBrk="1" hangingPunct="1">
                <a:defRPr/>
              </a:pPr>
              <a:r>
                <a:rPr lang="en-US" altLang="en-US" sz="2800" b="1" dirty="0">
                  <a:solidFill>
                    <a:schemeClr val="tx1">
                      <a:lumMod val="75000"/>
                    </a:schemeClr>
                  </a:solidFill>
                  <a:latin typeface="Courier New" panose="02070309020205020404" pitchFamily="49" charset="0"/>
                  <a:cs typeface="Oracle Sans" panose="020B0503020204020204" pitchFamily="34" charset="0"/>
                </a:rPr>
                <a:t>      REFERENCES departments(department_id),</a:t>
              </a:r>
            </a:p>
            <a:p>
              <a:pPr eaLnBrk="1" hangingPunct="1">
                <a:defRPr/>
              </a:pPr>
              <a:r>
                <a:rPr lang="en-US" altLang="en-US" sz="2800" b="1" dirty="0">
                  <a:solidFill>
                    <a:schemeClr val="tx1">
                      <a:lumMod val="75000"/>
                    </a:schemeClr>
                  </a:solidFill>
                  <a:latin typeface="Courier New" panose="02070309020205020404" pitchFamily="49" charset="0"/>
                  <a:cs typeface="Oracle Sans" panose="020B0503020204020204" pitchFamily="34" charset="0"/>
                </a:rPr>
                <a:t>    CONSTRAINT emp_email_uk UNIQUE(email));</a:t>
              </a:r>
            </a:p>
          </p:txBody>
        </p:sp>
        <p:sp>
          <p:nvSpPr>
            <p:cNvPr id="52231" name="Rectangle 5"/>
            <p:cNvSpPr>
              <a:spLocks noChangeArrowheads="1"/>
            </p:cNvSpPr>
            <p:nvPr/>
          </p:nvSpPr>
          <p:spPr bwMode="gray">
            <a:xfrm>
              <a:off x="1314486" y="4725143"/>
              <a:ext cx="7226299" cy="558800"/>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3121100406"/>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5">
            <a:extLst>
              <a:ext uri="{FF2B5EF4-FFF2-40B4-BE49-F238E27FC236}">
                <a16:creationId xmlns="" xmlns:a16="http://schemas.microsoft.com/office/drawing/2014/main" id="{12B4A10C-ACBB-46AF-AEA6-E483B03C8F22}"/>
              </a:ext>
            </a:extLst>
          </p:cNvPr>
          <p:cNvSpPr txBox="1">
            <a:spLocks noChangeArrowheads="1"/>
          </p:cNvSpPr>
          <p:nvPr/>
        </p:nvSpPr>
        <p:spPr bwMode="gray">
          <a:xfrm>
            <a:off x="935088" y="2277694"/>
            <a:ext cx="16421100" cy="2745684"/>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defPPr>
              <a:defRPr lang="en-US"/>
            </a:defPPr>
            <a:lvl1pPr marL="0" indent="0" algn="l" defTabSz="457181" rtl="0" eaLnBrk="1" fontAlgn="base" hangingPunct="1">
              <a:lnSpc>
                <a:spcPct val="110000"/>
              </a:lnSpc>
              <a:spcBef>
                <a:spcPct val="0"/>
              </a:spcBef>
              <a:spcAft>
                <a:spcPct val="0"/>
              </a:spcAft>
              <a:buClr>
                <a:srgbClr val="000000"/>
              </a:buClr>
              <a:buFont typeface="Arial" charset="0"/>
              <a:defRPr sz="3300" kern="1200" baseline="0">
                <a:solidFill>
                  <a:schemeClr val="tx1"/>
                </a:solidFill>
                <a:latin typeface="Arial" charset="0"/>
                <a:ea typeface="+mn-ea"/>
                <a:cs typeface="Arial" charset="0"/>
              </a:defRPr>
            </a:lvl1pPr>
            <a:lvl2pPr marL="914361" indent="-573088" algn="l" defTabSz="457181" rtl="0" eaLnBrk="1" fontAlgn="base" hangingPunct="1">
              <a:lnSpc>
                <a:spcPct val="110000"/>
              </a:lnSpc>
              <a:spcBef>
                <a:spcPct val="0"/>
              </a:spcBef>
              <a:spcAft>
                <a:spcPct val="0"/>
              </a:spcAft>
              <a:buClr>
                <a:schemeClr val="accent1"/>
              </a:buClr>
              <a:buFont typeface="Arial" charset="0"/>
              <a:buChar char="•"/>
              <a:defRPr sz="3200" kern="1200" baseline="0">
                <a:solidFill>
                  <a:schemeClr val="tx1"/>
                </a:solidFill>
                <a:latin typeface="Arial" charset="0"/>
                <a:ea typeface="+mn-ea"/>
                <a:cs typeface="Arial" charset="0"/>
              </a:defRPr>
            </a:lvl2pPr>
            <a:lvl3pPr marL="1828724" indent="-571500" algn="l" defTabSz="457181" rtl="0" eaLnBrk="1" fontAlgn="base" hangingPunct="1">
              <a:lnSpc>
                <a:spcPct val="110000"/>
              </a:lnSpc>
              <a:spcBef>
                <a:spcPct val="0"/>
              </a:spcBef>
              <a:spcAft>
                <a:spcPct val="0"/>
              </a:spcAft>
              <a:buClr>
                <a:schemeClr val="accent1"/>
              </a:buClr>
              <a:buFont typeface="Arial" charset="0"/>
              <a:buChar char="–"/>
              <a:defRPr sz="3000" kern="1200" baseline="0">
                <a:solidFill>
                  <a:schemeClr val="tx1"/>
                </a:solidFill>
                <a:latin typeface="Arial" charset="0"/>
                <a:ea typeface="+mn-ea"/>
                <a:cs typeface="Arial" charset="0"/>
              </a:defRPr>
            </a:lvl3pPr>
            <a:lvl4pPr marL="2743086" indent="-577850" algn="l" defTabSz="457181" rtl="0" eaLnBrk="1" fontAlgn="base" hangingPunct="1">
              <a:lnSpc>
                <a:spcPct val="110000"/>
              </a:lnSpc>
              <a:spcBef>
                <a:spcPct val="0"/>
              </a:spcBef>
              <a:spcAft>
                <a:spcPct val="0"/>
              </a:spcAft>
              <a:buClr>
                <a:schemeClr val="accent1"/>
              </a:buClr>
              <a:buSzPct val="45000"/>
              <a:buFont typeface="Arial" charset="0"/>
              <a:buChar char="—"/>
              <a:defRPr sz="2700" kern="1200" baseline="0">
                <a:solidFill>
                  <a:schemeClr val="tx1"/>
                </a:solidFill>
                <a:latin typeface="Arial" charset="0"/>
                <a:ea typeface="+mn-ea"/>
                <a:cs typeface="Arial" charset="0"/>
              </a:defRPr>
            </a:lvl4pPr>
            <a:lvl5pPr marL="3657447" indent="-571500" algn="l" defTabSz="457181" rtl="0" eaLnBrk="1" fontAlgn="base" hangingPunct="1">
              <a:lnSpc>
                <a:spcPct val="110000"/>
              </a:lnSpc>
              <a:spcBef>
                <a:spcPct val="0"/>
              </a:spcBef>
              <a:spcAft>
                <a:spcPct val="0"/>
              </a:spcAft>
              <a:buClr>
                <a:schemeClr val="accent1"/>
              </a:buClr>
              <a:buSzPct val="55000"/>
              <a:buFont typeface="Arial" charset="0"/>
              <a:buChar char="—"/>
              <a:defRPr sz="2400" kern="1200" baseline="0">
                <a:solidFill>
                  <a:schemeClr val="tx1"/>
                </a:solidFill>
                <a:latin typeface="Arial" charset="0"/>
                <a:ea typeface="+mn-ea"/>
                <a:cs typeface="Arial" charset="0"/>
              </a:defRPr>
            </a:lvl5pPr>
            <a:lvl6pPr marL="4571810"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6pPr>
            <a:lvl7pPr marL="5486171"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7pPr>
            <a:lvl8pPr marL="6400533"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8pPr>
            <a:lvl9pPr marL="7314896"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9pPr>
          </a:lstStyle>
          <a:p>
            <a:pPr lvl="1"/>
            <a:r>
              <a:rPr lang="en-US" altLang="en-US" dirty="0">
                <a:latin typeface="Courier New" pitchFamily="49" charset="0"/>
                <a:cs typeface="Oracle Sans" panose="020B0503020204020204" pitchFamily="34" charset="0"/>
              </a:rPr>
              <a:t>FOREIGN</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KEY</a:t>
            </a:r>
            <a:r>
              <a:rPr lang="en-US" altLang="en-US" dirty="0">
                <a:latin typeface="Oracle Sans" panose="020B0503020204020204" pitchFamily="34" charset="0"/>
                <a:cs typeface="Oracle Sans" panose="020B0503020204020204" pitchFamily="34" charset="0"/>
              </a:rPr>
              <a:t>: Defines the column in the child table at the table-constraint level</a:t>
            </a:r>
          </a:p>
          <a:p>
            <a:pPr lvl="1"/>
            <a:r>
              <a:rPr lang="en-US" altLang="en-US" dirty="0">
                <a:latin typeface="Courier New" pitchFamily="49" charset="0"/>
                <a:cs typeface="Oracle Sans" panose="020B0503020204020204" pitchFamily="34" charset="0"/>
              </a:rPr>
              <a:t>REFERENCES</a:t>
            </a:r>
            <a:r>
              <a:rPr lang="en-US" altLang="en-US" dirty="0">
                <a:latin typeface="Oracle Sans" panose="020B0503020204020204" pitchFamily="34" charset="0"/>
                <a:cs typeface="Oracle Sans" panose="020B0503020204020204" pitchFamily="34" charset="0"/>
              </a:rPr>
              <a:t>: Identifies the table and column in the parent table</a:t>
            </a:r>
          </a:p>
          <a:p>
            <a:pPr lvl="1"/>
            <a:r>
              <a:rPr lang="en-US" altLang="en-US" dirty="0">
                <a:latin typeface="Courier New" pitchFamily="49" charset="0"/>
                <a:cs typeface="Oracle Sans" panose="020B0503020204020204" pitchFamily="34" charset="0"/>
              </a:rPr>
              <a:t>ON</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DELETE</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CASCADE</a:t>
            </a:r>
            <a:r>
              <a:rPr lang="en-US" altLang="en-US" dirty="0">
                <a:latin typeface="Oracle Sans" panose="020B0503020204020204" pitchFamily="34" charset="0"/>
                <a:cs typeface="Oracle Sans" panose="020B0503020204020204" pitchFamily="34" charset="0"/>
              </a:rPr>
              <a:t>: Deletes the dependent rows in the child table when a row in the parent table is deleted</a:t>
            </a:r>
          </a:p>
          <a:p>
            <a:pPr lvl="1"/>
            <a:r>
              <a:rPr lang="en-US" altLang="en-US" dirty="0">
                <a:latin typeface="Courier New" pitchFamily="49" charset="0"/>
                <a:cs typeface="Oracle Sans" panose="020B0503020204020204" pitchFamily="34" charset="0"/>
              </a:rPr>
              <a:t>ON</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DELETE</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SET</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NULL</a:t>
            </a:r>
            <a:r>
              <a:rPr lang="en-US" altLang="en-US" dirty="0">
                <a:latin typeface="Oracle Sans" panose="020B0503020204020204" pitchFamily="34" charset="0"/>
                <a:cs typeface="Oracle Sans" panose="020B0503020204020204" pitchFamily="34" charset="0"/>
              </a:rPr>
              <a:t>: Converts dependent foreign key values to null</a:t>
            </a:r>
          </a:p>
        </p:txBody>
      </p:sp>
      <p:sp>
        <p:nvSpPr>
          <p:cNvPr id="7" name="Rectangle 6"/>
          <p:cNvSpPr/>
          <p:nvPr/>
        </p:nvSpPr>
        <p:spPr bwMode="auto">
          <a:xfrm rot="16200000" flipV="1">
            <a:off x="14499431" y="4702972"/>
            <a:ext cx="1747838" cy="5829299"/>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25"/>
          <p:cNvSpPr/>
          <p:nvPr/>
        </p:nvSpPr>
        <p:spPr bwMode="auto">
          <a:xfrm rot="10800000">
            <a:off x="14744700" y="6172794"/>
            <a:ext cx="2743200" cy="2742012"/>
          </a:xfrm>
          <a:prstGeom prst="ellipse">
            <a:avLst/>
          </a:prstGeom>
          <a:gradFill flip="none" rotWithShape="1">
            <a:gsLst>
              <a:gs pos="0">
                <a:schemeClr val="bg1"/>
              </a:gs>
              <a:gs pos="100000">
                <a:schemeClr val="accent6">
                  <a:lumMod val="20000"/>
                  <a:lumOff val="80000"/>
                </a:schemeClr>
              </a:gs>
            </a:gsLst>
            <a:lin ang="5400000" scaled="1"/>
            <a:tileRect/>
          </a:gradFill>
          <a:ln w="28575" cap="flat" cmpd="sng" algn="ctr">
            <a:solidFill>
              <a:schemeClr val="bg1"/>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5427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FOREIGN KEY </a:t>
            </a:r>
            <a:r>
              <a:rPr lang="en-US" altLang="en-US" dirty="0">
                <a:latin typeface="+mj-lt"/>
                <a:cs typeface="Oracle Sans" panose="020B0503020204020204" pitchFamily="34" charset="0"/>
              </a:rPr>
              <a:t>Constraint: Keywords</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301913" y="6841038"/>
            <a:ext cx="1628775" cy="1729479"/>
          </a:xfrm>
          <a:prstGeom prst="rect">
            <a:avLst/>
          </a:prstGeom>
        </p:spPr>
      </p:pic>
    </p:spTree>
    <p:custDataLst>
      <p:tags r:id="rId1"/>
    </p:custDataLst>
    <p:extLst>
      <p:ext uri="{BB962C8B-B14F-4D97-AF65-F5344CB8AC3E}">
        <p14:creationId xmlns:p14="http://schemas.microsoft.com/office/powerpoint/2010/main" val="3672544685"/>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rot="16200000" flipV="1">
            <a:off x="14499431" y="4702972"/>
            <a:ext cx="1747838" cy="5829299"/>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8" name="Group 7"/>
          <p:cNvGrpSpPr/>
          <p:nvPr/>
        </p:nvGrpSpPr>
        <p:grpSpPr>
          <a:xfrm>
            <a:off x="14470380" y="6108861"/>
            <a:ext cx="3017520" cy="3017520"/>
            <a:chOff x="4798142" y="4107529"/>
            <a:chExt cx="2011680" cy="2011680"/>
          </a:xfrm>
        </p:grpSpPr>
        <p:sp>
          <p:nvSpPr>
            <p:cNvPr id="9" name="Oval 8"/>
            <p:cNvSpPr>
              <a:spLocks noChangeAspect="1"/>
            </p:cNvSpPr>
            <p:nvPr/>
          </p:nvSpPr>
          <p:spPr bwMode="auto">
            <a:xfrm>
              <a:off x="4798142" y="4107529"/>
              <a:ext cx="2011680" cy="2011680"/>
            </a:xfrm>
            <a:prstGeom prst="ellipse">
              <a:avLst/>
            </a:prstGeom>
            <a:solidFill>
              <a:schemeClr val="bg1">
                <a:lumMod val="95000"/>
              </a:schemeClr>
            </a:solidFill>
            <a:ln w="28575" cap="flat" cmpd="sng" algn="ctr">
              <a:noFill/>
              <a:prstDash val="solid"/>
              <a:round/>
              <a:headEnd type="none" w="sm" len="sm"/>
              <a:tailEnd type="none" w="sm" len="sm"/>
            </a:ln>
            <a:effectLst>
              <a:outerShdw blurRad="63500" algn="ct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eaLnBrk="1" latinLnBrk="0" hangingPunct="1">
                <a:lnSpc>
                  <a:spcPct val="100000"/>
                </a:lnSpc>
                <a:spcBef>
                  <a:spcPct val="20000"/>
                </a:spcBef>
                <a:buClr>
                  <a:srgbClr val="FF0000"/>
                </a:buClr>
                <a:buSzTx/>
                <a:buFont typeface="Arial" pitchFamily="34" charset="0"/>
                <a:buNone/>
                <a:tabLst/>
              </a:pPr>
              <a:endParaRPr lang="en-US" dirty="0">
                <a:latin typeface="Oracle Sans" panose="020B0503020204020204" pitchFamily="34" charset="0"/>
                <a:cs typeface="Oracle Sans" panose="020B0503020204020204" pitchFamily="34" charset="0"/>
              </a:endParaRPr>
            </a:p>
          </p:txBody>
        </p:sp>
        <p:sp>
          <p:nvSpPr>
            <p:cNvPr id="10" name="Oval 9"/>
            <p:cNvSpPr/>
            <p:nvPr/>
          </p:nvSpPr>
          <p:spPr bwMode="auto">
            <a:xfrm>
              <a:off x="4889583" y="4198970"/>
              <a:ext cx="1828800" cy="1828799"/>
            </a:xfrm>
            <a:prstGeom prst="ellipse">
              <a:avLst/>
            </a:prstGeom>
            <a:solidFill>
              <a:schemeClr val="bg1"/>
            </a:solidFill>
            <a:ln w="28575" cap="flat" cmpd="sng" algn="ctr">
              <a:solidFill>
                <a:schemeClr val="bg1"/>
              </a:solidFill>
              <a:prstDash val="solid"/>
              <a:round/>
              <a:headEnd type="none" w="sm" len="sm"/>
              <a:tailEnd type="none" w="sm" len="sm"/>
            </a:ln>
            <a:effectLst>
              <a:innerShdw blurRad="495300">
                <a:srgbClr val="F0FF65"/>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eaLnBrk="1" latinLnBrk="0" hangingPunct="1">
                <a:lnSpc>
                  <a:spcPct val="100000"/>
                </a:lnSpc>
                <a:spcBef>
                  <a:spcPct val="20000"/>
                </a:spcBef>
                <a:buClr>
                  <a:srgbClr val="FF0000"/>
                </a:buClr>
                <a:buSzTx/>
                <a:buFont typeface="Arial" pitchFamily="34" charset="0"/>
                <a:buNone/>
                <a:tabLst/>
              </a:pPr>
              <a:endParaRPr lang="en-US" dirty="0">
                <a:latin typeface="Oracle Sans" panose="020B0503020204020204" pitchFamily="34" charset="0"/>
                <a:cs typeface="Oracle Sans" panose="020B0503020204020204" pitchFamily="34" charset="0"/>
              </a:endParaRPr>
            </a:p>
          </p:txBody>
        </p:sp>
      </p:grpSp>
      <p:sp>
        <p:nvSpPr>
          <p:cNvPr id="7" name="Content Placeholder 2"/>
          <p:cNvSpPr txBox="1">
            <a:spLocks/>
          </p:cNvSpPr>
          <p:nvPr/>
        </p:nvSpPr>
        <p:spPr bwMode="gray">
          <a:xfrm>
            <a:off x="1600200" y="3818465"/>
            <a:ext cx="12097344" cy="134293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salary	NUMBER(2)</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CONSTRAINT emp_salary_min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CHECK (salary &gt; 0),...</a:t>
            </a:r>
          </a:p>
        </p:txBody>
      </p:sp>
      <p:sp>
        <p:nvSpPr>
          <p:cNvPr id="56325"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49" charset="0"/>
                <a:cs typeface="Oracle Sans" panose="020B0503020204020204" pitchFamily="34" charset="0"/>
              </a:rPr>
              <a:t>CHECK</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Constraint</a:t>
            </a:r>
          </a:p>
        </p:txBody>
      </p:sp>
      <p:sp>
        <p:nvSpPr>
          <p:cNvPr id="56326" name="Rectangle 8"/>
          <p:cNvSpPr>
            <a:spLocks noGrp="1" noChangeArrowheads="1"/>
          </p:cNvSpPr>
          <p:nvPr>
            <p:ph idx="1"/>
          </p:nvPr>
        </p:nvSpPr>
        <p:spPr>
          <a:xfrm>
            <a:off x="933451" y="2272710"/>
            <a:ext cx="16421100" cy="110619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Defines a condition that each row must satisfy</a:t>
            </a:r>
          </a:p>
          <a:p>
            <a:pPr lvl="1" eaLnBrk="1" hangingPunct="1"/>
            <a:r>
              <a:rPr lang="en-US" altLang="en-US" dirty="0">
                <a:latin typeface="Oracle Sans" panose="020B0503020204020204" pitchFamily="34" charset="0"/>
                <a:cs typeface="Oracle Sans" panose="020B0503020204020204" pitchFamily="34" charset="0"/>
              </a:rPr>
              <a:t>Cannot reference columns from other tables</a:t>
            </a:r>
          </a:p>
        </p:txBody>
      </p:sp>
      <p:sp>
        <p:nvSpPr>
          <p:cNvPr id="56327" name="Rectangle 5"/>
          <p:cNvSpPr>
            <a:spLocks noChangeArrowheads="1"/>
          </p:cNvSpPr>
          <p:nvPr/>
        </p:nvSpPr>
        <p:spPr bwMode="gray">
          <a:xfrm>
            <a:off x="2449563" y="4360985"/>
            <a:ext cx="6262389" cy="800416"/>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800253" y="6612979"/>
            <a:ext cx="2057400" cy="2615690"/>
          </a:xfrm>
          <a:prstGeom prst="rect">
            <a:avLst/>
          </a:prstGeom>
        </p:spPr>
      </p:pic>
    </p:spTree>
    <p:custDataLst>
      <p:tags r:id="rId1"/>
    </p:custDataLst>
    <p:extLst>
      <p:ext uri="{BB962C8B-B14F-4D97-AF65-F5344CB8AC3E}">
        <p14:creationId xmlns:p14="http://schemas.microsoft.com/office/powerpoint/2010/main" val="3855282834"/>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49" charset="0"/>
                <a:cs typeface="Oracle Sans" panose="020B0503020204020204" pitchFamily="34" charset="0"/>
              </a:rPr>
              <a:t>CREATE</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TABLE</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Example</a:t>
            </a:r>
          </a:p>
        </p:txBody>
      </p:sp>
      <p:sp>
        <p:nvSpPr>
          <p:cNvPr id="4" name="Content Placeholder 2"/>
          <p:cNvSpPr txBox="1">
            <a:spLocks/>
          </p:cNvSpPr>
          <p:nvPr/>
        </p:nvSpPr>
        <p:spPr bwMode="gray">
          <a:xfrm>
            <a:off x="3645207" y="2646014"/>
            <a:ext cx="10997586" cy="4456557"/>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lnSpc>
                <a:spcPct val="90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CREATE TABLE teach_emp (</a:t>
            </a:r>
          </a:p>
          <a:p>
            <a:pPr eaLnBrk="1" hangingPunct="1">
              <a:lnSpc>
                <a:spcPct val="90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empno      NUMBER(5) PRIMARY KEY,</a:t>
            </a:r>
          </a:p>
          <a:p>
            <a:pPr eaLnBrk="1" hangingPunct="1">
              <a:lnSpc>
                <a:spcPct val="90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ename      VARCHAR2(15) NOT NULL,</a:t>
            </a:r>
          </a:p>
          <a:p>
            <a:pPr eaLnBrk="1" hangingPunct="1">
              <a:lnSpc>
                <a:spcPct val="90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job        VARCHAR2(10),</a:t>
            </a:r>
          </a:p>
          <a:p>
            <a:pPr eaLnBrk="1" hangingPunct="1">
              <a:lnSpc>
                <a:spcPct val="90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mgr        NUMBER(5),</a:t>
            </a:r>
          </a:p>
          <a:p>
            <a:pPr eaLnBrk="1" hangingPunct="1">
              <a:lnSpc>
                <a:spcPct val="90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hiredate   DATE DEFAULT (sysdate),</a:t>
            </a:r>
          </a:p>
          <a:p>
            <a:pPr eaLnBrk="1" hangingPunct="1">
              <a:lnSpc>
                <a:spcPct val="90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photo      BLOB,</a:t>
            </a:r>
          </a:p>
          <a:p>
            <a:pPr eaLnBrk="1" hangingPunct="1">
              <a:lnSpc>
                <a:spcPct val="90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sal        NUMBER(7,2),</a:t>
            </a:r>
          </a:p>
          <a:p>
            <a:pPr eaLnBrk="1" hangingPunct="1">
              <a:lnSpc>
                <a:spcPct val="90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deptno     NUMBER(3) NOT NULL</a:t>
            </a:r>
          </a:p>
          <a:p>
            <a:pPr eaLnBrk="1" hangingPunct="1">
              <a:lnSpc>
                <a:spcPct val="90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CONSTRAINT admin_dept_fkey  			REFERENCES</a:t>
            </a:r>
          </a:p>
          <a:p>
            <a:pPr eaLnBrk="1" hangingPunct="1">
              <a:lnSpc>
                <a:spcPct val="90000"/>
              </a:lnSpc>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departments(department_id));</a:t>
            </a:r>
          </a:p>
        </p:txBody>
      </p:sp>
    </p:spTree>
    <p:custDataLst>
      <p:tags r:id="rId1"/>
    </p:custDataLst>
    <p:extLst>
      <p:ext uri="{BB962C8B-B14F-4D97-AF65-F5344CB8AC3E}">
        <p14:creationId xmlns:p14="http://schemas.microsoft.com/office/powerpoint/2010/main" val="2347699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Objectives</a:t>
            </a:r>
          </a:p>
        </p:txBody>
      </p:sp>
      <p:sp>
        <p:nvSpPr>
          <p:cNvPr id="10" name="Rectangle 9">
            <a:extLst>
              <a:ext uri="{FF2B5EF4-FFF2-40B4-BE49-F238E27FC236}">
                <a16:creationId xmlns="" xmlns:a16="http://schemas.microsoft.com/office/drawing/2014/main" id="{C8F26057-B978-4747-BF4B-A4F759F38E83}"/>
              </a:ext>
            </a:extLst>
          </p:cNvPr>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After completing this lesson, you should be able to do the following:</a:t>
            </a:r>
          </a:p>
          <a:p>
            <a:pPr lvl="1"/>
            <a:r>
              <a:rPr lang="en-US" altLang="en-US" dirty="0">
                <a:latin typeface="Oracle Sans" panose="020B0503020204020204" pitchFamily="34" charset="0"/>
                <a:cs typeface="Oracle Sans" panose="020B0503020204020204" pitchFamily="34" charset="0"/>
              </a:rPr>
              <a:t>Categorize the main database objects</a:t>
            </a:r>
          </a:p>
          <a:p>
            <a:pPr lvl="1"/>
            <a:r>
              <a:rPr lang="en-US" altLang="en-US" dirty="0">
                <a:latin typeface="Oracle Sans" panose="020B0503020204020204" pitchFamily="34" charset="0"/>
                <a:cs typeface="Oracle Sans" panose="020B0503020204020204" pitchFamily="34" charset="0"/>
              </a:rPr>
              <a:t>Review the table structure</a:t>
            </a:r>
          </a:p>
          <a:p>
            <a:pPr lvl="1"/>
            <a:r>
              <a:rPr lang="en-US" altLang="en-US" dirty="0">
                <a:latin typeface="Oracle Sans" panose="020B0503020204020204" pitchFamily="34" charset="0"/>
                <a:cs typeface="Oracle Sans" panose="020B0503020204020204" pitchFamily="34" charset="0"/>
              </a:rPr>
              <a:t>List the data types that are available for columns</a:t>
            </a:r>
          </a:p>
          <a:p>
            <a:pPr lvl="1"/>
            <a:r>
              <a:rPr lang="en-US" altLang="en-US" dirty="0">
                <a:latin typeface="Oracle Sans" panose="020B0503020204020204" pitchFamily="34" charset="0"/>
                <a:cs typeface="Oracle Sans" panose="020B0503020204020204" pitchFamily="34" charset="0"/>
              </a:rPr>
              <a:t>Create a simple table</a:t>
            </a:r>
          </a:p>
          <a:p>
            <a:pPr lvl="1"/>
            <a:r>
              <a:rPr lang="en-US" altLang="en-US" dirty="0">
                <a:latin typeface="Oracle Sans" panose="020B0503020204020204" pitchFamily="34" charset="0"/>
                <a:cs typeface="Oracle Sans" panose="020B0503020204020204" pitchFamily="34" charset="0"/>
              </a:rPr>
              <a:t>Explain how constraints are created at the time of table creation</a:t>
            </a:r>
          </a:p>
        </p:txBody>
      </p:sp>
    </p:spTree>
    <p:custDataLst>
      <p:tags r:id="rId1"/>
    </p:custDataLst>
    <p:extLst>
      <p:ext uri="{BB962C8B-B14F-4D97-AF65-F5344CB8AC3E}">
        <p14:creationId xmlns:p14="http://schemas.microsoft.com/office/powerpoint/2010/main" val="3008083302"/>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bwMode="gray">
          <a:xfrm>
            <a:off x="3095328" y="2946866"/>
            <a:ext cx="12097344" cy="134293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UPDATE employees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SET    department_id = 55</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department_id = 110;</a:t>
            </a:r>
          </a:p>
        </p:txBody>
      </p:sp>
      <p:sp>
        <p:nvSpPr>
          <p:cNvPr id="60422" name="Rectangle 1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Violating Constraints</a:t>
            </a:r>
          </a:p>
        </p:txBody>
      </p:sp>
      <p:sp>
        <p:nvSpPr>
          <p:cNvPr id="60423" name="Rectangle 15"/>
          <p:cNvSpPr>
            <a:spLocks noGrp="1" noChangeArrowheads="1"/>
          </p:cNvSpPr>
          <p:nvPr>
            <p:ph idx="1"/>
          </p:nvPr>
        </p:nvSpPr>
        <p:spPr>
          <a:xfrm>
            <a:off x="933451" y="2272710"/>
            <a:ext cx="16421100" cy="580540"/>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solidFill>
                  <a:schemeClr val="accent1"/>
                </a:solidFill>
                <a:latin typeface="Oracle Sans" panose="020B0503020204020204" pitchFamily="34" charset="0"/>
                <a:cs typeface="Oracle Sans" panose="020B0503020204020204" pitchFamily="34" charset="0"/>
              </a:rPr>
              <a:t>Department 55 does not exist.</a:t>
            </a:r>
          </a:p>
        </p:txBody>
      </p:sp>
      <p:sp>
        <p:nvSpPr>
          <p:cNvPr id="60424" name="Rectangle 9"/>
          <p:cNvSpPr>
            <a:spLocks noChangeArrowheads="1"/>
          </p:cNvSpPr>
          <p:nvPr/>
        </p:nvSpPr>
        <p:spPr bwMode="gray">
          <a:xfrm>
            <a:off x="4247456" y="3532653"/>
            <a:ext cx="3885768" cy="386711"/>
          </a:xfrm>
          <a:prstGeom prst="rect">
            <a:avLst/>
          </a:prstGeom>
          <a:noFill/>
          <a:ln w="38100">
            <a:solidFill>
              <a:schemeClr val="accent1"/>
            </a:solidFill>
            <a:miter lim="800000"/>
            <a:headEnd type="none" w="sm" len="sm"/>
            <a:tailEnd type="none" w="sm" len="sm"/>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sz="2400" dirty="0">
              <a:latin typeface="Oracle Sans" panose="020B0503020204020204" pitchFamily="34" charset="0"/>
              <a:cs typeface="Oracle Sans" panose="020B0503020204020204" pitchFamily="34"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5248" y="4567436"/>
            <a:ext cx="642938" cy="714375"/>
          </a:xfrm>
          <a:prstGeom prst="rect">
            <a:avLst/>
          </a:prstGeom>
        </p:spPr>
      </p:pic>
      <p:pic>
        <p:nvPicPr>
          <p:cNvPr id="3" name="Picture 2"/>
          <p:cNvPicPr>
            <a:picLocks noChangeAspect="1"/>
          </p:cNvPicPr>
          <p:nvPr/>
        </p:nvPicPr>
        <p:blipFill>
          <a:blip r:embed="rId5"/>
          <a:stretch>
            <a:fillRect/>
          </a:stretch>
        </p:blipFill>
        <p:spPr>
          <a:xfrm>
            <a:off x="3095329" y="4592539"/>
            <a:ext cx="11121170" cy="2298998"/>
          </a:xfrm>
          <a:prstGeom prst="rect">
            <a:avLst/>
          </a:prstGeom>
        </p:spPr>
      </p:pic>
    </p:spTree>
    <p:custDataLst>
      <p:tags r:id="rId1"/>
    </p:custDataLst>
    <p:extLst>
      <p:ext uri="{BB962C8B-B14F-4D97-AF65-F5344CB8AC3E}">
        <p14:creationId xmlns:p14="http://schemas.microsoft.com/office/powerpoint/2010/main" val="159095318"/>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Violating Constraints</a:t>
            </a:r>
          </a:p>
        </p:txBody>
      </p:sp>
      <p:sp>
        <p:nvSpPr>
          <p:cNvPr id="62467" name="Rectangle 7"/>
          <p:cNvSpPr>
            <a:spLocks noGrp="1" noChangeArrowheads="1"/>
          </p:cNvSpPr>
          <p:nvPr>
            <p:ph idx="1"/>
          </p:nvPr>
        </p:nvSpPr>
        <p:spPr>
          <a:xfrm>
            <a:off x="933451" y="2272710"/>
            <a:ext cx="16421100" cy="113915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You cannot delete a row that contains a primary key that is used as a foreign key in another table.</a:t>
            </a:r>
          </a:p>
        </p:txBody>
      </p:sp>
      <p:sp>
        <p:nvSpPr>
          <p:cNvPr id="7" name="Content Placeholder 2"/>
          <p:cNvSpPr txBox="1">
            <a:spLocks/>
          </p:cNvSpPr>
          <p:nvPr/>
        </p:nvSpPr>
        <p:spPr bwMode="gray">
          <a:xfrm>
            <a:off x="3086100" y="3719032"/>
            <a:ext cx="12097344"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DELETE FROM departments</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WHERE department_id = 60;</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5248" y="5167982"/>
            <a:ext cx="642938" cy="714375"/>
          </a:xfrm>
          <a:prstGeom prst="rect">
            <a:avLst/>
          </a:prstGeom>
        </p:spPr>
      </p:pic>
      <p:pic>
        <p:nvPicPr>
          <p:cNvPr id="3" name="Picture 2"/>
          <p:cNvPicPr>
            <a:picLocks noChangeAspect="1"/>
          </p:cNvPicPr>
          <p:nvPr/>
        </p:nvPicPr>
        <p:blipFill>
          <a:blip r:embed="rId5"/>
          <a:stretch>
            <a:fillRect/>
          </a:stretch>
        </p:blipFill>
        <p:spPr>
          <a:xfrm>
            <a:off x="3086100" y="5187032"/>
            <a:ext cx="11635308" cy="2128169"/>
          </a:xfrm>
          <a:prstGeom prst="rect">
            <a:avLst/>
          </a:prstGeom>
        </p:spPr>
      </p:pic>
    </p:spTree>
    <p:custDataLst>
      <p:tags r:id="rId1"/>
    </p:custDataLst>
    <p:extLst>
      <p:ext uri="{BB962C8B-B14F-4D97-AF65-F5344CB8AC3E}">
        <p14:creationId xmlns:p14="http://schemas.microsoft.com/office/powerpoint/2010/main" val="250264492"/>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grpSp>
        <p:nvGrpSpPr>
          <p:cNvPr id="4" name="Group 3"/>
          <p:cNvGrpSpPr/>
          <p:nvPr/>
        </p:nvGrpSpPr>
        <p:grpSpPr>
          <a:xfrm>
            <a:off x="12458703" y="6446047"/>
            <a:ext cx="5829298" cy="2500313"/>
            <a:chOff x="5410201" y="4297363"/>
            <a:chExt cx="3886198" cy="1666875"/>
          </a:xfrm>
        </p:grpSpPr>
        <p:sp>
          <p:nvSpPr>
            <p:cNvPr id="5" name="Rectangle 4"/>
            <p:cNvSpPr/>
            <p:nvPr/>
          </p:nvSpPr>
          <p:spPr bwMode="auto">
            <a:xfrm rot="16200000" flipV="1">
              <a:off x="6770687" y="3135314"/>
              <a:ext cx="1165225" cy="3886198"/>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2" name="Rectangle 1029">
            <a:extLst>
              <a:ext uri="{FF2B5EF4-FFF2-40B4-BE49-F238E27FC236}">
                <a16:creationId xmlns="" xmlns:a16="http://schemas.microsoft.com/office/drawing/2014/main" id="{C1B3020C-CEA9-4FD8-A84E-6F46F224BB1A}"/>
              </a:ext>
            </a:extLst>
          </p:cNvPr>
          <p:cNvSpPr txBox="1">
            <a:spLocks noChangeArrowheads="1"/>
          </p:cNvSpPr>
          <p:nvPr/>
        </p:nvSpPr>
        <p:spPr bwMode="gray">
          <a:xfrm>
            <a:off x="954138" y="2282230"/>
            <a:ext cx="16421100" cy="4878576"/>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defPPr>
              <a:defRPr lang="en-US"/>
            </a:defPPr>
            <a:lvl1pPr marL="0" indent="0" algn="l" defTabSz="457181" rtl="0" eaLnBrk="1" fontAlgn="base" hangingPunct="1">
              <a:lnSpc>
                <a:spcPct val="110000"/>
              </a:lnSpc>
              <a:spcBef>
                <a:spcPct val="0"/>
              </a:spcBef>
              <a:spcAft>
                <a:spcPct val="0"/>
              </a:spcAft>
              <a:buClr>
                <a:srgbClr val="000000"/>
              </a:buClr>
              <a:buFont typeface="Arial" charset="0"/>
              <a:defRPr sz="3300" kern="1200" baseline="0">
                <a:solidFill>
                  <a:schemeClr val="tx1"/>
                </a:solidFill>
                <a:latin typeface="Arial" charset="0"/>
                <a:ea typeface="+mn-ea"/>
                <a:cs typeface="Arial" charset="0"/>
              </a:defRPr>
            </a:lvl1pPr>
            <a:lvl2pPr marL="914361" indent="-573088" algn="l" defTabSz="457181" rtl="0" eaLnBrk="1" fontAlgn="base" hangingPunct="1">
              <a:lnSpc>
                <a:spcPct val="110000"/>
              </a:lnSpc>
              <a:spcBef>
                <a:spcPct val="0"/>
              </a:spcBef>
              <a:spcAft>
                <a:spcPct val="0"/>
              </a:spcAft>
              <a:buClr>
                <a:schemeClr val="accent1"/>
              </a:buClr>
              <a:buFont typeface="Arial" charset="0"/>
              <a:buChar char="•"/>
              <a:defRPr sz="3200" kern="1200" baseline="0">
                <a:solidFill>
                  <a:schemeClr val="tx1"/>
                </a:solidFill>
                <a:latin typeface="Arial" charset="0"/>
                <a:ea typeface="+mn-ea"/>
                <a:cs typeface="Arial" charset="0"/>
              </a:defRPr>
            </a:lvl2pPr>
            <a:lvl3pPr marL="1828724" indent="-571500" algn="l" defTabSz="457181" rtl="0" eaLnBrk="1" fontAlgn="base" hangingPunct="1">
              <a:lnSpc>
                <a:spcPct val="110000"/>
              </a:lnSpc>
              <a:spcBef>
                <a:spcPct val="0"/>
              </a:spcBef>
              <a:spcAft>
                <a:spcPct val="0"/>
              </a:spcAft>
              <a:buClr>
                <a:schemeClr val="accent1"/>
              </a:buClr>
              <a:buFont typeface="Arial" charset="0"/>
              <a:buChar char="–"/>
              <a:defRPr sz="3000" kern="1200" baseline="0">
                <a:solidFill>
                  <a:schemeClr val="tx1"/>
                </a:solidFill>
                <a:latin typeface="Arial" charset="0"/>
                <a:ea typeface="+mn-ea"/>
                <a:cs typeface="Arial" charset="0"/>
              </a:defRPr>
            </a:lvl3pPr>
            <a:lvl4pPr marL="2743086" indent="-577850" algn="l" defTabSz="457181" rtl="0" eaLnBrk="1" fontAlgn="base" hangingPunct="1">
              <a:lnSpc>
                <a:spcPct val="110000"/>
              </a:lnSpc>
              <a:spcBef>
                <a:spcPct val="0"/>
              </a:spcBef>
              <a:spcAft>
                <a:spcPct val="0"/>
              </a:spcAft>
              <a:buClr>
                <a:schemeClr val="accent1"/>
              </a:buClr>
              <a:buSzPct val="45000"/>
              <a:buFont typeface="Arial" charset="0"/>
              <a:buChar char="—"/>
              <a:defRPr sz="2700" kern="1200" baseline="0">
                <a:solidFill>
                  <a:schemeClr val="tx1"/>
                </a:solidFill>
                <a:latin typeface="Arial" charset="0"/>
                <a:ea typeface="+mn-ea"/>
                <a:cs typeface="Arial" charset="0"/>
              </a:defRPr>
            </a:lvl4pPr>
            <a:lvl5pPr marL="3657447" indent="-571500" algn="l" defTabSz="457181" rtl="0" eaLnBrk="1" fontAlgn="base" hangingPunct="1">
              <a:lnSpc>
                <a:spcPct val="110000"/>
              </a:lnSpc>
              <a:spcBef>
                <a:spcPct val="0"/>
              </a:spcBef>
              <a:spcAft>
                <a:spcPct val="0"/>
              </a:spcAft>
              <a:buClr>
                <a:schemeClr val="accent1"/>
              </a:buClr>
              <a:buSzPct val="55000"/>
              <a:buFont typeface="Arial" charset="0"/>
              <a:buChar char="—"/>
              <a:defRPr sz="2400" kern="1200" baseline="0">
                <a:solidFill>
                  <a:schemeClr val="tx1"/>
                </a:solidFill>
                <a:latin typeface="Arial" charset="0"/>
                <a:ea typeface="+mn-ea"/>
                <a:cs typeface="Arial" charset="0"/>
              </a:defRPr>
            </a:lvl5pPr>
            <a:lvl6pPr marL="4571810"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6pPr>
            <a:lvl7pPr marL="5486171"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7pPr>
            <a:lvl8pPr marL="6400533"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8pPr>
            <a:lvl9pPr marL="7314896"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Database objects</a:t>
            </a:r>
          </a:p>
          <a:p>
            <a:pPr lvl="2">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Naming rules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Data types</a:t>
            </a:r>
          </a:p>
          <a:p>
            <a:pPr lvl="1">
              <a:buClr>
                <a:schemeClr val="tx1">
                  <a:lumMod val="50000"/>
                  <a:lumOff val="50000"/>
                </a:schemeClr>
              </a:buClr>
            </a:pPr>
            <a:r>
              <a:rPr lang="en-US" altLang="en-US" dirty="0">
                <a:solidFill>
                  <a:schemeClr val="tx1">
                    <a:lumMod val="50000"/>
                    <a:lumOff val="50000"/>
                  </a:schemeClr>
                </a:solidFill>
                <a:latin typeface="Courier New" pitchFamily="49" charset="0"/>
                <a:cs typeface="Oracle Sans" panose="020B0503020204020204" pitchFamily="34" charset="0"/>
              </a:rPr>
              <a:t>CREATE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TABLE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Overview of constraints: </a:t>
            </a:r>
            <a:r>
              <a:rPr lang="en-US" altLang="en-US" dirty="0">
                <a:solidFill>
                  <a:schemeClr val="tx1">
                    <a:lumMod val="50000"/>
                    <a:lumOff val="50000"/>
                  </a:schemeClr>
                </a:solidFill>
                <a:latin typeface="Courier New" pitchFamily="49" charset="0"/>
                <a:cs typeface="Oracle Sans" panose="020B0503020204020204" pitchFamily="34" charset="0"/>
              </a:rPr>
              <a:t>NOT</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NULL</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Courier New" pitchFamily="49" charset="0"/>
              </a:rPr>
              <a:t>UNIQUE</a:t>
            </a:r>
            <a:r>
              <a:rPr lang="en-US" altLang="en-US" dirty="0">
                <a:solidFill>
                  <a:schemeClr val="tx1">
                    <a:lumMod val="50000"/>
                    <a:lumOff val="50000"/>
                  </a:schemeClr>
                </a:solidFill>
                <a:latin typeface="Oracle Sans" panose="020B0503020204020204" pitchFamily="34" charset="0"/>
                <a:cs typeface="Courier New" pitchFamily="49" charset="0"/>
              </a:rPr>
              <a:t>,</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PRIMARY</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KEY</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a:t>
            </a:r>
            <a:r>
              <a:rPr lang="en-US" altLang="en-US" dirty="0">
                <a:solidFill>
                  <a:schemeClr val="tx1">
                    <a:lumMod val="50000"/>
                    <a:lumOff val="50000"/>
                  </a:schemeClr>
                </a:solidFill>
                <a:latin typeface="Courier New" pitchFamily="49" charset="0"/>
                <a:cs typeface="Oracle Sans" panose="020B0503020204020204" pitchFamily="34" charset="0"/>
              </a:rPr>
              <a:t> FOREIGN</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KEY</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CHECK</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constraints</a:t>
            </a:r>
          </a:p>
          <a:p>
            <a:pPr lvl="1"/>
            <a:r>
              <a:rPr lang="en-US" altLang="en-US" dirty="0">
                <a:latin typeface="Oracle Sans" panose="020B0503020204020204" pitchFamily="34" charset="0"/>
                <a:cs typeface="Oracle Sans" panose="020B0503020204020204" pitchFamily="34" charset="0"/>
              </a:rPr>
              <a:t>Creating a table using a subquery</a:t>
            </a:r>
          </a:p>
          <a:p>
            <a:pPr lvl="1">
              <a:buClr>
                <a:schemeClr val="tx1">
                  <a:lumMod val="50000"/>
                  <a:lumOff val="50000"/>
                </a:schemeClr>
              </a:buClr>
            </a:pPr>
            <a:r>
              <a:rPr lang="en-US" altLang="en-US" dirty="0">
                <a:solidFill>
                  <a:schemeClr val="tx1">
                    <a:lumMod val="50000"/>
                    <a:lumOff val="50000"/>
                  </a:schemeClr>
                </a:solidFill>
                <a:latin typeface="Courier New" pitchFamily="49" charset="0"/>
                <a:cs typeface="Oracle Sans" panose="020B0503020204020204" pitchFamily="34" charset="0"/>
              </a:rPr>
              <a:t>ALTER</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TABLE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Courier New" pitchFamily="49" charset="0"/>
                <a:cs typeface="Oracle Sans" panose="020B0503020204020204" pitchFamily="34" charset="0"/>
              </a:rPr>
              <a:t>DROP</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TABLE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statement</a:t>
            </a:r>
          </a:p>
        </p:txBody>
      </p:sp>
    </p:spTree>
    <p:custDataLst>
      <p:tags r:id="rId1"/>
    </p:custDataLst>
    <p:extLst>
      <p:ext uri="{BB962C8B-B14F-4D97-AF65-F5344CB8AC3E}">
        <p14:creationId xmlns:p14="http://schemas.microsoft.com/office/powerpoint/2010/main" val="214892495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Creating a Table Using a Subquery</a:t>
            </a:r>
          </a:p>
        </p:txBody>
      </p:sp>
      <p:sp>
        <p:nvSpPr>
          <p:cNvPr id="66563" name="Rectangle 6"/>
          <p:cNvSpPr>
            <a:spLocks noGrp="1" noChangeArrowheads="1"/>
          </p:cNvSpPr>
          <p:nvPr>
            <p:ph idx="1"/>
          </p:nvPr>
        </p:nvSpPr>
        <p:spPr>
          <a:xfrm>
            <a:off x="933451" y="2272710"/>
            <a:ext cx="16421100" cy="403808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Create a table and insert rows by combining the </a:t>
            </a:r>
            <a:r>
              <a:rPr lang="en-US" altLang="en-US" dirty="0">
                <a:latin typeface="Courier New" pitchFamily="49" charset="0"/>
                <a:cs typeface="Oracle Sans" panose="020B0503020204020204" pitchFamily="34" charset="0"/>
              </a:rPr>
              <a:t>CREATE</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TABLE</a:t>
            </a:r>
            <a:r>
              <a:rPr lang="en-US" altLang="en-US" dirty="0">
                <a:latin typeface="Oracle Sans" panose="020B0503020204020204" pitchFamily="34" charset="0"/>
                <a:cs typeface="Oracle Sans" panose="020B0503020204020204" pitchFamily="34" charset="0"/>
              </a:rPr>
              <a:t> statement and the </a:t>
            </a:r>
            <a:r>
              <a:rPr lang="en-US" altLang="en-US" dirty="0">
                <a:latin typeface="Courier New" pitchFamily="49" charset="0"/>
                <a:cs typeface="Oracle Sans" panose="020B0503020204020204" pitchFamily="34" charset="0"/>
              </a:rPr>
              <a:t>AS</a:t>
            </a:r>
            <a:r>
              <a:rPr lang="en-US" altLang="en-US" dirty="0">
                <a:latin typeface="Oracle Sans" panose="020B0503020204020204" pitchFamily="34" charset="0"/>
                <a:cs typeface="Oracle Sans" panose="020B0503020204020204" pitchFamily="34" charset="0"/>
              </a:rPr>
              <a:t> </a:t>
            </a:r>
            <a:r>
              <a:rPr lang="en-US" altLang="en-US" i="1" dirty="0">
                <a:latin typeface="Courier New" pitchFamily="49" charset="0"/>
                <a:cs typeface="Oracle Sans" panose="020B0503020204020204" pitchFamily="34" charset="0"/>
              </a:rPr>
              <a:t>subquery</a:t>
            </a:r>
            <a:r>
              <a:rPr lang="en-US" altLang="en-US" dirty="0">
                <a:latin typeface="Oracle Sans" panose="020B0503020204020204" pitchFamily="34" charset="0"/>
                <a:cs typeface="Oracle Sans" panose="020B0503020204020204" pitchFamily="34" charset="0"/>
              </a:rPr>
              <a:t> option.</a:t>
            </a:r>
          </a:p>
          <a:p>
            <a:pPr lvl="1" eaLnBrk="1" hangingPunct="1"/>
            <a:endParaRPr lang="en-US" altLang="en-US" sz="3900" dirty="0">
              <a:latin typeface="Oracle Sans" panose="020B0503020204020204" pitchFamily="34" charset="0"/>
              <a:cs typeface="Oracle Sans" panose="020B0503020204020204" pitchFamily="34" charset="0"/>
            </a:endParaRPr>
          </a:p>
          <a:p>
            <a:pPr lvl="1" eaLnBrk="1" hangingPunct="1"/>
            <a:endParaRPr lang="en-US" altLang="en-US" sz="3900" dirty="0">
              <a:latin typeface="Oracle Sans" panose="020B0503020204020204" pitchFamily="34" charset="0"/>
              <a:cs typeface="Oracle Sans" panose="020B0503020204020204" pitchFamily="34" charset="0"/>
            </a:endParaRPr>
          </a:p>
          <a:p>
            <a:pPr lvl="1" eaLnBrk="1" hangingPunct="1"/>
            <a:endParaRPr lang="en-US" altLang="en-US" dirty="0">
              <a:latin typeface="Oracle Sans" panose="020B0503020204020204" pitchFamily="34" charset="0"/>
              <a:cs typeface="Oracle Sans" panose="020B0503020204020204" pitchFamily="34" charset="0"/>
            </a:endParaRPr>
          </a:p>
          <a:p>
            <a:pPr lvl="1" eaLnBrk="1" hangingPunct="1"/>
            <a:r>
              <a:rPr lang="en-US" altLang="en-US" dirty="0">
                <a:latin typeface="Oracle Sans" panose="020B0503020204020204" pitchFamily="34" charset="0"/>
                <a:cs typeface="Oracle Sans" panose="020B0503020204020204" pitchFamily="34" charset="0"/>
              </a:rPr>
              <a:t>Match the number of specified columns to the number of subquery columns.</a:t>
            </a:r>
          </a:p>
          <a:p>
            <a:pPr lvl="1" eaLnBrk="1" hangingPunct="1"/>
            <a:r>
              <a:rPr lang="en-US" altLang="en-US" dirty="0">
                <a:latin typeface="Oracle Sans" panose="020B0503020204020204" pitchFamily="34" charset="0"/>
                <a:cs typeface="Oracle Sans" panose="020B0503020204020204" pitchFamily="34" charset="0"/>
              </a:rPr>
              <a:t>Define columns with column names and default values.</a:t>
            </a:r>
          </a:p>
        </p:txBody>
      </p:sp>
      <p:sp>
        <p:nvSpPr>
          <p:cNvPr id="5" name="Content Placeholder 2"/>
          <p:cNvSpPr txBox="1">
            <a:spLocks/>
          </p:cNvSpPr>
          <p:nvPr/>
        </p:nvSpPr>
        <p:spPr bwMode="gray">
          <a:xfrm>
            <a:off x="1799184" y="3487316"/>
            <a:ext cx="12097344" cy="134293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CREATE TABLE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table</a:t>
            </a: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column</a:t>
            </a: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column</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AS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subquery;</a:t>
            </a: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p:txBody>
      </p:sp>
      <p:sp>
        <p:nvSpPr>
          <p:cNvPr id="6" name="Rectangle 5"/>
          <p:cNvSpPr/>
          <p:nvPr/>
        </p:nvSpPr>
        <p:spPr bwMode="auto">
          <a:xfrm rot="16200000" flipV="1">
            <a:off x="14842331" y="5177788"/>
            <a:ext cx="1747838" cy="5143499"/>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 name="Oval 6"/>
          <p:cNvSpPr>
            <a:spLocks noChangeAspect="1"/>
          </p:cNvSpPr>
          <p:nvPr/>
        </p:nvSpPr>
        <p:spPr bwMode="auto">
          <a:xfrm>
            <a:off x="14859000" y="6515100"/>
            <a:ext cx="2608689" cy="2606040"/>
          </a:xfrm>
          <a:prstGeom prst="ellipse">
            <a:avLst/>
          </a:prstGeom>
          <a:solidFill>
            <a:schemeClr val="bg1"/>
          </a:solidFill>
          <a:ln w="50800" cap="flat" cmpd="sng" algn="ctr">
            <a:solidFill>
              <a:schemeClr val="bg1"/>
            </a:solidFill>
            <a:prstDash val="solid"/>
            <a:round/>
            <a:headEnd type="none" w="sm" len="sm"/>
            <a:tailEnd type="none" w="sm" len="sm"/>
          </a:ln>
          <a:effectLst>
            <a:innerShdw blurRad="241300">
              <a:schemeClr val="accent5"/>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15315848" y="6955718"/>
            <a:ext cx="1694996" cy="1724807"/>
          </a:xfrm>
          <a:prstGeom prst="rect">
            <a:avLst/>
          </a:prstGeom>
        </p:spPr>
      </p:pic>
      <p:grpSp>
        <p:nvGrpSpPr>
          <p:cNvPr id="9" name="Group 8"/>
          <p:cNvGrpSpPr>
            <a:grpSpLocks noChangeAspect="1"/>
          </p:cNvGrpSpPr>
          <p:nvPr/>
        </p:nvGrpSpPr>
        <p:grpSpPr>
          <a:xfrm>
            <a:off x="16658967" y="8238857"/>
            <a:ext cx="822960" cy="822960"/>
            <a:chOff x="8335971" y="4966354"/>
            <a:chExt cx="594359" cy="594359"/>
          </a:xfrm>
        </p:grpSpPr>
        <p:sp>
          <p:nvSpPr>
            <p:cNvPr id="10" name="Oval 9"/>
            <p:cNvSpPr>
              <a:spLocks noChangeAspect="1"/>
            </p:cNvSpPr>
            <p:nvPr/>
          </p:nvSpPr>
          <p:spPr bwMode="auto">
            <a:xfrm>
              <a:off x="8335971" y="4966354"/>
              <a:ext cx="594359" cy="594359"/>
            </a:xfrm>
            <a:prstGeom prst="ellipse">
              <a:avLst/>
            </a:prstGeom>
            <a:gradFill>
              <a:gsLst>
                <a:gs pos="0">
                  <a:srgbClr val="5ACF4B"/>
                </a:gs>
                <a:gs pos="88000">
                  <a:srgbClr val="42A94F"/>
                </a:gs>
              </a:gsLst>
              <a:lin ang="5400000" scaled="1"/>
            </a:gradFill>
            <a:ln w="38100" cap="flat" cmpd="sng" algn="ctr">
              <a:solidFill>
                <a:schemeClr val="bg1">
                  <a:lumMod val="95000"/>
                </a:schemeClr>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11" name="Cross 10"/>
            <p:cNvSpPr/>
            <p:nvPr/>
          </p:nvSpPr>
          <p:spPr bwMode="auto">
            <a:xfrm>
              <a:off x="8450983" y="5081362"/>
              <a:ext cx="364357" cy="364357"/>
            </a:xfrm>
            <a:prstGeom prst="plus">
              <a:avLst>
                <a:gd name="adj" fmla="val 38340"/>
              </a:avLst>
            </a:prstGeom>
            <a:gradFill flip="none" rotWithShape="1">
              <a:gsLst>
                <a:gs pos="0">
                  <a:srgbClr val="DADADA"/>
                </a:gs>
                <a:gs pos="88000">
                  <a:schemeClr val="bg1"/>
                </a:gs>
              </a:gsLst>
              <a:lin ang="0" scaled="1"/>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spTree>
    <p:custDataLst>
      <p:tags r:id="rId1"/>
    </p:custDataLst>
    <p:extLst>
      <p:ext uri="{BB962C8B-B14F-4D97-AF65-F5344CB8AC3E}">
        <p14:creationId xmlns:p14="http://schemas.microsoft.com/office/powerpoint/2010/main" val="217008644"/>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Creating a Table Using a Subquery</a:t>
            </a:r>
          </a:p>
        </p:txBody>
      </p:sp>
      <p:grpSp>
        <p:nvGrpSpPr>
          <p:cNvPr id="2" name="Group 1"/>
          <p:cNvGrpSpPr/>
          <p:nvPr/>
        </p:nvGrpSpPr>
        <p:grpSpPr>
          <a:xfrm>
            <a:off x="3095328" y="2203923"/>
            <a:ext cx="12097344" cy="6467969"/>
            <a:chOff x="2061964" y="1487159"/>
            <a:chExt cx="8064896" cy="4311979"/>
          </a:xfrm>
        </p:grpSpPr>
        <p:sp>
          <p:nvSpPr>
            <p:cNvPr id="9" name="Content Placeholder 2"/>
            <p:cNvSpPr txBox="1">
              <a:spLocks/>
            </p:cNvSpPr>
            <p:nvPr/>
          </p:nvSpPr>
          <p:spPr bwMode="gray">
            <a:xfrm>
              <a:off x="2061964" y="1487159"/>
              <a:ext cx="8064896" cy="248691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CREATE TABLE 	dept80</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AS </a:t>
              </a:r>
              <a:br>
                <a:rPr lang="en-US" altLang="en-US" sz="2400" b="1" dirty="0">
                  <a:solidFill>
                    <a:schemeClr val="tx1">
                      <a:lumMod val="75000"/>
                    </a:schemeClr>
                  </a:solidFill>
                  <a:latin typeface="Courier New" panose="02070309020205020404" pitchFamily="49" charset="0"/>
                  <a:cs typeface="Oracle Sans" panose="020B0503020204020204" pitchFamily="34" charset="0"/>
                </a:rPr>
              </a:br>
              <a:r>
                <a:rPr lang="en-US" altLang="en-US" sz="2400" b="1" dirty="0">
                  <a:solidFill>
                    <a:schemeClr val="tx1">
                      <a:lumMod val="75000"/>
                    </a:schemeClr>
                  </a:solidFill>
                  <a:latin typeface="Courier New" panose="02070309020205020404" pitchFamily="49" charset="0"/>
                  <a:cs typeface="Oracle Sans" panose="020B0503020204020204" pitchFamily="34" charset="0"/>
                </a:rPr>
                <a:t>    SELECT  employee_id, last_name,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salary*12 ANNSAL, </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hire_date</a:t>
              </a:r>
              <a:br>
                <a:rPr lang="en-US" altLang="en-US" sz="2400" b="1" dirty="0">
                  <a:solidFill>
                    <a:schemeClr val="tx1">
                      <a:lumMod val="75000"/>
                    </a:schemeClr>
                  </a:solidFill>
                  <a:latin typeface="Courier New" panose="02070309020205020404" pitchFamily="49" charset="0"/>
                  <a:cs typeface="Oracle Sans" panose="020B0503020204020204" pitchFamily="34" charset="0"/>
                </a:rPr>
              </a:br>
              <a:r>
                <a:rPr lang="en-US" altLang="en-US" sz="2400" b="1" dirty="0">
                  <a:solidFill>
                    <a:schemeClr val="tx1">
                      <a:lumMod val="75000"/>
                    </a:schemeClr>
                  </a:solidFill>
                  <a:latin typeface="Courier New" panose="02070309020205020404" pitchFamily="49" charset="0"/>
                  <a:cs typeface="Oracle Sans" panose="020B0503020204020204" pitchFamily="34" charset="0"/>
                </a:rPr>
                <a:t>    FROM    employees</a:t>
              </a:r>
              <a:br>
                <a:rPr lang="en-US" altLang="en-US" sz="2400" b="1" dirty="0">
                  <a:solidFill>
                    <a:schemeClr val="tx1">
                      <a:lumMod val="75000"/>
                    </a:schemeClr>
                  </a:solidFill>
                  <a:latin typeface="Courier New" panose="02070309020205020404" pitchFamily="49" charset="0"/>
                  <a:cs typeface="Oracle Sans" panose="020B0503020204020204" pitchFamily="34" charset="0"/>
                </a:rPr>
              </a:br>
              <a:r>
                <a:rPr lang="en-US" altLang="en-US" sz="2400" b="1" dirty="0">
                  <a:solidFill>
                    <a:schemeClr val="tx1">
                      <a:lumMod val="75000"/>
                    </a:schemeClr>
                  </a:solidFill>
                  <a:latin typeface="Courier New" panose="02070309020205020404" pitchFamily="49" charset="0"/>
                  <a:cs typeface="Oracle Sans" panose="020B0503020204020204" pitchFamily="34" charset="0"/>
                </a:rPr>
                <a:t>    WHERE   department_id = 80;</a:t>
              </a:r>
            </a:p>
            <a:p>
              <a:pPr eaLnBrk="1" hangingPunct="1">
                <a:defRPr/>
              </a:pP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a:p>
              <a:pPr eaLnBrk="1" hangingPunct="1">
                <a:defRPr/>
              </a:pPr>
              <a:endParaRPr lang="en-US" altLang="en-US" sz="2400" b="1" dirty="0">
                <a:solidFill>
                  <a:schemeClr val="tx1">
                    <a:lumMod val="75000"/>
                  </a:schemeClr>
                </a:solidFill>
                <a:latin typeface="Courier New" panose="02070309020205020404" pitchFamily="49" charset="0"/>
                <a:cs typeface="Oracle Sans" panose="020B0503020204020204" pitchFamily="34" charset="0"/>
              </a:endParaRPr>
            </a:p>
          </p:txBody>
        </p:sp>
        <p:sp>
          <p:nvSpPr>
            <p:cNvPr id="68614" name="Rectangle 4"/>
            <p:cNvSpPr>
              <a:spLocks noChangeArrowheads="1"/>
            </p:cNvSpPr>
            <p:nvPr/>
          </p:nvSpPr>
          <p:spPr bwMode="gray">
            <a:xfrm>
              <a:off x="2665413" y="2169948"/>
              <a:ext cx="4005063" cy="1244915"/>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pic>
          <p:nvPicPr>
            <p:cNvPr id="68615" name="Picture 10" descr="C:\salome_official\projects\11gR2_SQL 1\screenshots\les10_33s_a.gif"/>
            <p:cNvPicPr>
              <a:picLocks noChangeAspect="1" noChangeArrowheads="1"/>
            </p:cNvPicPr>
            <p:nvPr/>
          </p:nvPicPr>
          <p:blipFill>
            <a:blip r:embed="rId4" cstate="print"/>
            <a:srcRect/>
            <a:stretch>
              <a:fillRect/>
            </a:stretch>
          </p:blipFill>
          <p:spPr bwMode="auto">
            <a:xfrm>
              <a:off x="3956843" y="4713288"/>
              <a:ext cx="4275137" cy="1085850"/>
            </a:xfrm>
            <a:prstGeom prst="rect">
              <a:avLst/>
            </a:prstGeom>
            <a:noFill/>
            <a:ln w="12700">
              <a:solidFill>
                <a:schemeClr val="tx1"/>
              </a:solidFill>
              <a:miter lim="800000"/>
              <a:headEnd/>
              <a:tailEnd/>
            </a:ln>
          </p:spPr>
        </p:pic>
        <p:sp>
          <p:nvSpPr>
            <p:cNvPr id="10" name="Content Placeholder 2"/>
            <p:cNvSpPr txBox="1">
              <a:spLocks/>
            </p:cNvSpPr>
            <p:nvPr/>
          </p:nvSpPr>
          <p:spPr bwMode="gray">
            <a:xfrm>
              <a:off x="2061964" y="4128938"/>
              <a:ext cx="8064896" cy="29843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b="1" dirty="0">
                  <a:solidFill>
                    <a:schemeClr val="tx1">
                      <a:lumMod val="75000"/>
                    </a:schemeClr>
                  </a:solidFill>
                  <a:latin typeface="Courier New" panose="02070309020205020404" pitchFamily="49" charset="0"/>
                  <a:cs typeface="Oracle Sans" panose="020B0503020204020204" pitchFamily="34" charset="0"/>
                </a:rPr>
                <a:t>DESCRIBE dept80</a:t>
              </a:r>
            </a:p>
          </p:txBody>
        </p:sp>
        <p:pic>
          <p:nvPicPr>
            <p:cNvPr id="68610" name="Picture 2"/>
            <p:cNvPicPr>
              <a:picLocks noChangeAspect="1" noChangeArrowheads="1"/>
            </p:cNvPicPr>
            <p:nvPr/>
          </p:nvPicPr>
          <p:blipFill>
            <a:blip r:embed="rId5" cstate="print"/>
            <a:srcRect/>
            <a:stretch>
              <a:fillRect/>
            </a:stretch>
          </p:blipFill>
          <p:spPr bwMode="auto">
            <a:xfrm>
              <a:off x="2208213" y="3657600"/>
              <a:ext cx="1574321" cy="228600"/>
            </a:xfrm>
            <a:prstGeom prst="rect">
              <a:avLst/>
            </a:prstGeom>
            <a:noFill/>
            <a:ln w="12700">
              <a:solidFill>
                <a:schemeClr val="tx1"/>
              </a:solidFill>
              <a:miter lim="800000"/>
              <a:headEnd/>
              <a:tailEnd/>
            </a:ln>
          </p:spPr>
        </p:pic>
      </p:grpSp>
    </p:spTree>
    <p:custDataLst>
      <p:tags r:id="rId1"/>
    </p:custDataLst>
    <p:extLst>
      <p:ext uri="{BB962C8B-B14F-4D97-AF65-F5344CB8AC3E}">
        <p14:creationId xmlns:p14="http://schemas.microsoft.com/office/powerpoint/2010/main" val="1635528471"/>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70659" name="Rectangle 5"/>
          <p:cNvSpPr>
            <a:spLocks noGrp="1" noChangeArrowheads="1"/>
          </p:cNvSpPr>
          <p:nvPr>
            <p:ph idx="1"/>
          </p:nvPr>
        </p:nvSpPr>
        <p:spPr>
          <a:xfrm>
            <a:off x="933451" y="2272710"/>
            <a:ext cx="16421100" cy="487857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Database objects</a:t>
            </a:r>
          </a:p>
          <a:p>
            <a:pPr lvl="2" eaLnBrk="1" hangingPunct="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Naming rules</a:t>
            </a:r>
          </a:p>
          <a:p>
            <a:pPr lvl="1" eaLnBrk="1" hangingPunct="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Data types</a:t>
            </a:r>
          </a:p>
          <a:p>
            <a:pPr lvl="1" eaLnBrk="1" hangingPunct="1">
              <a:buClr>
                <a:schemeClr val="tx1">
                  <a:lumMod val="50000"/>
                  <a:lumOff val="50000"/>
                </a:schemeClr>
              </a:buClr>
            </a:pPr>
            <a:r>
              <a:rPr lang="en-US" altLang="en-US" dirty="0">
                <a:solidFill>
                  <a:schemeClr val="tx1">
                    <a:lumMod val="50000"/>
                    <a:lumOff val="50000"/>
                  </a:schemeClr>
                </a:solidFill>
                <a:latin typeface="Courier New" pitchFamily="49" charset="0"/>
                <a:cs typeface="Oracle Sans" panose="020B0503020204020204" pitchFamily="34" charset="0"/>
              </a:rPr>
              <a:t>CREATE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TABLE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statement</a:t>
            </a:r>
          </a:p>
          <a:p>
            <a:pPr lvl="1" eaLnBrk="1" hangingPunct="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Overview of constraints: </a:t>
            </a:r>
            <a:r>
              <a:rPr lang="en-US" altLang="en-US" dirty="0">
                <a:solidFill>
                  <a:schemeClr val="tx1">
                    <a:lumMod val="50000"/>
                    <a:lumOff val="50000"/>
                  </a:schemeClr>
                </a:solidFill>
                <a:latin typeface="Courier New" pitchFamily="49" charset="0"/>
                <a:cs typeface="Oracle Sans" panose="020B0503020204020204" pitchFamily="34" charset="0"/>
              </a:rPr>
              <a:t>NOT</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NULL</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Courier New" pitchFamily="49" charset="0"/>
              </a:rPr>
              <a:t>UNIQUE</a:t>
            </a:r>
            <a:r>
              <a:rPr lang="en-US" altLang="en-US" dirty="0">
                <a:solidFill>
                  <a:schemeClr val="tx1">
                    <a:lumMod val="50000"/>
                    <a:lumOff val="50000"/>
                  </a:schemeClr>
                </a:solidFill>
                <a:latin typeface="Oracle Sans" panose="020B0503020204020204" pitchFamily="34" charset="0"/>
                <a:cs typeface="Courier New" pitchFamily="49" charset="0"/>
              </a:rPr>
              <a:t>,</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PRIMARY</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KEY</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FOREIGN</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KEY</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CHECK</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constraints</a:t>
            </a:r>
          </a:p>
          <a:p>
            <a:pPr lvl="1" eaLnBrk="1" hangingPunct="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Creating a table using a subquery</a:t>
            </a:r>
          </a:p>
          <a:p>
            <a:pPr lvl="1" eaLnBrk="1" hangingPunct="1">
              <a:buClr>
                <a:schemeClr val="accent1"/>
              </a:buClr>
            </a:pPr>
            <a:r>
              <a:rPr lang="en-US" altLang="en-US" dirty="0">
                <a:latin typeface="Courier New" pitchFamily="49" charset="0"/>
                <a:cs typeface="Oracle Sans" panose="020B0503020204020204" pitchFamily="34" charset="0"/>
              </a:rPr>
              <a:t>ALTER</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TABLE</a:t>
            </a:r>
            <a:r>
              <a:rPr lang="en-US" altLang="en-US" dirty="0">
                <a:latin typeface="Oracle Sans" panose="020B0503020204020204" pitchFamily="34" charset="0"/>
                <a:cs typeface="Oracle Sans" panose="020B0503020204020204" pitchFamily="34" charset="0"/>
              </a:rPr>
              <a:t> statement</a:t>
            </a:r>
          </a:p>
          <a:p>
            <a:pPr lvl="1" eaLnBrk="1" hangingPunct="1">
              <a:buClr>
                <a:schemeClr val="tx1">
                  <a:lumMod val="50000"/>
                  <a:lumOff val="50000"/>
                </a:schemeClr>
              </a:buClr>
            </a:pPr>
            <a:r>
              <a:rPr lang="en-US" altLang="en-US" dirty="0">
                <a:solidFill>
                  <a:schemeClr val="tx1">
                    <a:lumMod val="50000"/>
                    <a:lumOff val="50000"/>
                  </a:schemeClr>
                </a:solidFill>
                <a:latin typeface="Courier New" pitchFamily="49" charset="0"/>
                <a:cs typeface="Oracle Sans" panose="020B0503020204020204" pitchFamily="34" charset="0"/>
              </a:rPr>
              <a:t>DROP</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TABLE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statement</a:t>
            </a:r>
          </a:p>
        </p:txBody>
      </p:sp>
      <p:grpSp>
        <p:nvGrpSpPr>
          <p:cNvPr id="4" name="Group 3"/>
          <p:cNvGrpSpPr/>
          <p:nvPr/>
        </p:nvGrpSpPr>
        <p:grpSpPr>
          <a:xfrm>
            <a:off x="12458703" y="6446047"/>
            <a:ext cx="5829298" cy="2500313"/>
            <a:chOff x="5410201" y="4297363"/>
            <a:chExt cx="3886198" cy="1666875"/>
          </a:xfrm>
        </p:grpSpPr>
        <p:sp>
          <p:nvSpPr>
            <p:cNvPr id="5" name="Rectangle 4"/>
            <p:cNvSpPr/>
            <p:nvPr/>
          </p:nvSpPr>
          <p:spPr bwMode="auto">
            <a:xfrm rot="16200000" flipV="1">
              <a:off x="6770687" y="3135314"/>
              <a:ext cx="1165225" cy="3886198"/>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286847976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rot="16200000" flipV="1">
            <a:off x="14499431" y="4736068"/>
            <a:ext cx="1747838" cy="5829299"/>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8" name="Round Diagonal Corner Rectangle 7"/>
          <p:cNvSpPr>
            <a:spLocks noChangeAspect="1"/>
          </p:cNvSpPr>
          <p:nvPr/>
        </p:nvSpPr>
        <p:spPr bwMode="auto">
          <a:xfrm>
            <a:off x="14287500" y="6333066"/>
            <a:ext cx="3007923" cy="2635302"/>
          </a:xfrm>
          <a:prstGeom prst="round2DiagRect">
            <a:avLst/>
          </a:prstGeom>
          <a:solidFill>
            <a:schemeClr val="bg1"/>
          </a:solidFill>
          <a:ln w="50800" cap="flat" cmpd="sng" algn="ctr">
            <a:solidFill>
              <a:schemeClr val="accent1">
                <a:lumMod val="20000"/>
                <a:lumOff val="8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72706"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49" charset="0"/>
                <a:cs typeface="Oracle Sans" panose="020B0503020204020204" pitchFamily="34" charset="0"/>
              </a:rPr>
              <a:t>ALTER</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TABLE</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Statement</a:t>
            </a:r>
          </a:p>
        </p:txBody>
      </p:sp>
      <p:sp>
        <p:nvSpPr>
          <p:cNvPr id="72707" name="Rectangle 5"/>
          <p:cNvSpPr>
            <a:spLocks noGrp="1" noChangeArrowheads="1"/>
          </p:cNvSpPr>
          <p:nvPr>
            <p:ph idx="1"/>
          </p:nvPr>
        </p:nvSpPr>
        <p:spPr>
          <a:xfrm>
            <a:off x="933451" y="2272710"/>
            <a:ext cx="16421100" cy="381802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indent="0"/>
            <a:r>
              <a:rPr lang="en-US" altLang="en-US" dirty="0">
                <a:latin typeface="Oracle Sans" panose="020B0503020204020204" pitchFamily="34" charset="0"/>
                <a:cs typeface="Oracle Sans" panose="020B0503020204020204" pitchFamily="34" charset="0"/>
              </a:rPr>
              <a:t>Use the </a:t>
            </a:r>
            <a:r>
              <a:rPr lang="en-US" altLang="en-US" dirty="0">
                <a:latin typeface="Courier New" pitchFamily="49" charset="0"/>
                <a:cs typeface="Oracle Sans" panose="020B0503020204020204" pitchFamily="34" charset="0"/>
              </a:rPr>
              <a:t>ALTER</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TABLE</a:t>
            </a:r>
            <a:r>
              <a:rPr lang="en-US" altLang="en-US" dirty="0">
                <a:latin typeface="Oracle Sans" panose="020B0503020204020204" pitchFamily="34" charset="0"/>
                <a:cs typeface="Oracle Sans" panose="020B0503020204020204" pitchFamily="34" charset="0"/>
              </a:rPr>
              <a:t> statement to:</a:t>
            </a:r>
          </a:p>
          <a:p>
            <a:pPr lvl="1" eaLnBrk="1" hangingPunct="1"/>
            <a:r>
              <a:rPr lang="en-US" altLang="en-US" dirty="0">
                <a:latin typeface="Oracle Sans" panose="020B0503020204020204" pitchFamily="34" charset="0"/>
                <a:cs typeface="Oracle Sans" panose="020B0503020204020204" pitchFamily="34" charset="0"/>
              </a:rPr>
              <a:t>Add a new column</a:t>
            </a:r>
          </a:p>
          <a:p>
            <a:pPr lvl="1" eaLnBrk="1" hangingPunct="1"/>
            <a:r>
              <a:rPr lang="en-US" altLang="en-US" dirty="0">
                <a:latin typeface="Oracle Sans" panose="020B0503020204020204" pitchFamily="34" charset="0"/>
                <a:cs typeface="Oracle Sans" panose="020B0503020204020204" pitchFamily="34" charset="0"/>
              </a:rPr>
              <a:t>Modify an existing column definition</a:t>
            </a:r>
          </a:p>
          <a:p>
            <a:pPr lvl="1" eaLnBrk="1" hangingPunct="1"/>
            <a:r>
              <a:rPr lang="en-US" altLang="en-US" dirty="0">
                <a:latin typeface="Oracle Sans" panose="020B0503020204020204" pitchFamily="34" charset="0"/>
                <a:cs typeface="Oracle Sans" panose="020B0503020204020204" pitchFamily="34" charset="0"/>
              </a:rPr>
              <a:t>Define a default value for the new column</a:t>
            </a:r>
          </a:p>
          <a:p>
            <a:pPr lvl="1" eaLnBrk="1" hangingPunct="1"/>
            <a:r>
              <a:rPr lang="en-US" altLang="en-US" dirty="0">
                <a:latin typeface="Oracle Sans" panose="020B0503020204020204" pitchFamily="34" charset="0"/>
                <a:cs typeface="Oracle Sans" panose="020B0503020204020204" pitchFamily="34" charset="0"/>
              </a:rPr>
              <a:t>Drop a column</a:t>
            </a:r>
          </a:p>
          <a:p>
            <a:pPr lvl="1" eaLnBrk="1" hangingPunct="1"/>
            <a:r>
              <a:rPr lang="en-US" altLang="en-US" dirty="0">
                <a:latin typeface="Oracle Sans" panose="020B0503020204020204" pitchFamily="34" charset="0"/>
                <a:cs typeface="Oracle Sans" panose="020B0503020204020204" pitchFamily="34" charset="0"/>
              </a:rPr>
              <a:t>Rename a column</a:t>
            </a:r>
          </a:p>
          <a:p>
            <a:pPr lvl="1" eaLnBrk="1" hangingPunct="1"/>
            <a:r>
              <a:rPr lang="en-US" altLang="en-US" dirty="0">
                <a:latin typeface="Oracle Sans" panose="020B0503020204020204" pitchFamily="34" charset="0"/>
                <a:cs typeface="Oracle Sans" panose="020B0503020204020204" pitchFamily="34" charset="0"/>
              </a:rPr>
              <a:t>Change table to read-only status</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05612" y="6649667"/>
            <a:ext cx="2171700" cy="2265734"/>
          </a:xfrm>
          <a:prstGeom prst="rect">
            <a:avLst/>
          </a:prstGeom>
        </p:spPr>
      </p:pic>
    </p:spTree>
    <p:custDataLst>
      <p:tags r:id="rId1"/>
    </p:custDataLst>
    <p:extLst>
      <p:ext uri="{BB962C8B-B14F-4D97-AF65-F5344CB8AC3E}">
        <p14:creationId xmlns:p14="http://schemas.microsoft.com/office/powerpoint/2010/main" val="3184144140"/>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txBox="1">
            <a:spLocks/>
          </p:cNvSpPr>
          <p:nvPr/>
        </p:nvSpPr>
        <p:spPr bwMode="gray">
          <a:xfrm>
            <a:off x="3095328" y="7144127"/>
            <a:ext cx="12097344" cy="44764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US" altLang="en-US" b="1" dirty="0">
              <a:solidFill>
                <a:schemeClr val="tx1">
                  <a:lumMod val="75000"/>
                </a:schemeClr>
              </a:solidFill>
              <a:latin typeface="Courier New" panose="02070309020205020404" pitchFamily="49" charset="0"/>
              <a:cs typeface="Oracle Sans" panose="020B0503020204020204" pitchFamily="34" charset="0"/>
            </a:endParaRPr>
          </a:p>
        </p:txBody>
      </p:sp>
      <p:sp>
        <p:nvSpPr>
          <p:cNvPr id="11" name="Content Placeholder 2"/>
          <p:cNvSpPr txBox="1">
            <a:spLocks/>
          </p:cNvSpPr>
          <p:nvPr/>
        </p:nvSpPr>
        <p:spPr bwMode="gray">
          <a:xfrm>
            <a:off x="3095328" y="5271919"/>
            <a:ext cx="12097344" cy="44764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US" altLang="en-US" b="1" dirty="0">
              <a:solidFill>
                <a:schemeClr val="tx1">
                  <a:lumMod val="75000"/>
                </a:schemeClr>
              </a:solidFill>
              <a:latin typeface="Courier New" panose="02070309020205020404" pitchFamily="49" charset="0"/>
              <a:cs typeface="Oracle Sans" panose="020B0503020204020204" pitchFamily="34" charset="0"/>
            </a:endParaRPr>
          </a:p>
        </p:txBody>
      </p:sp>
      <p:sp>
        <p:nvSpPr>
          <p:cNvPr id="10" name="Content Placeholder 2"/>
          <p:cNvSpPr txBox="1">
            <a:spLocks/>
          </p:cNvSpPr>
          <p:nvPr/>
        </p:nvSpPr>
        <p:spPr bwMode="gray">
          <a:xfrm>
            <a:off x="3095328" y="3471719"/>
            <a:ext cx="12097344" cy="447645"/>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endParaRPr lang="en-US" altLang="en-US" b="1" dirty="0">
              <a:solidFill>
                <a:schemeClr val="tx1">
                  <a:lumMod val="75000"/>
                </a:schemeClr>
              </a:solidFill>
              <a:latin typeface="Courier New" panose="02070309020205020404" pitchFamily="49" charset="0"/>
              <a:cs typeface="Oracle Sans" panose="020B0503020204020204" pitchFamily="34" charset="0"/>
            </a:endParaRPr>
          </a:p>
        </p:txBody>
      </p:sp>
      <p:sp>
        <p:nvSpPr>
          <p:cNvPr id="74763"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49" charset="0"/>
                <a:cs typeface="Oracle Sans" panose="020B0503020204020204" pitchFamily="34" charset="0"/>
              </a:rPr>
              <a:t>ALTER</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TABLE</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Statement</a:t>
            </a:r>
          </a:p>
        </p:txBody>
      </p:sp>
      <p:sp>
        <p:nvSpPr>
          <p:cNvPr id="74764" name="Rectangle 3"/>
          <p:cNvSpPr>
            <a:spLocks noGrp="1" noChangeArrowheads="1"/>
          </p:cNvSpPr>
          <p:nvPr>
            <p:ph idx="1"/>
          </p:nvPr>
        </p:nvSpPr>
        <p:spPr>
          <a:xfrm>
            <a:off x="933451" y="2272710"/>
            <a:ext cx="16421100" cy="59541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Oracle Sans" panose="020B0503020204020204" pitchFamily="34" charset="0"/>
                <a:cs typeface="Oracle Sans" panose="020B0503020204020204" pitchFamily="34" charset="0"/>
              </a:rPr>
              <a:t>Use the </a:t>
            </a:r>
            <a:r>
              <a:rPr lang="en-US" altLang="en-US" dirty="0">
                <a:latin typeface="Courier New" pitchFamily="49" charset="0"/>
                <a:cs typeface="Oracle Sans" panose="020B0503020204020204" pitchFamily="34" charset="0"/>
              </a:rPr>
              <a:t>ALTER</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TABLE</a:t>
            </a:r>
            <a:r>
              <a:rPr lang="en-US" altLang="en-US" dirty="0">
                <a:latin typeface="Oracle Sans" panose="020B0503020204020204" pitchFamily="34" charset="0"/>
                <a:cs typeface="Oracle Sans" panose="020B0503020204020204" pitchFamily="34" charset="0"/>
              </a:rPr>
              <a:t> statement to add, modify, or drop columns:</a:t>
            </a:r>
          </a:p>
        </p:txBody>
      </p:sp>
      <p:sp>
        <p:nvSpPr>
          <p:cNvPr id="40966" name="Rectangle 6"/>
          <p:cNvSpPr>
            <a:spLocks noChangeArrowheads="1"/>
          </p:cNvSpPr>
          <p:nvPr/>
        </p:nvSpPr>
        <p:spPr bwMode="blackWhite">
          <a:xfrm>
            <a:off x="3776665" y="3429000"/>
            <a:ext cx="10951370" cy="1412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3000" b="1" dirty="0">
                <a:solidFill>
                  <a:schemeClr val="tx1">
                    <a:lumMod val="75000"/>
                  </a:schemeClr>
                </a:solidFill>
                <a:latin typeface="Courier New" panose="02070309020205020404" pitchFamily="49" charset="0"/>
                <a:cs typeface="Oracle Sans" panose="020B0503020204020204" pitchFamily="34" charset="0"/>
              </a:rPr>
              <a:t>ALTER TABLE </a:t>
            </a:r>
            <a:r>
              <a:rPr lang="en-US" altLang="en-US" sz="3000" b="1" i="1" dirty="0">
                <a:solidFill>
                  <a:schemeClr val="tx1">
                    <a:lumMod val="75000"/>
                  </a:schemeClr>
                </a:solidFill>
                <a:latin typeface="Courier New" panose="02070309020205020404" pitchFamily="49" charset="0"/>
                <a:cs typeface="Oracle Sans" panose="020B0503020204020204" pitchFamily="34" charset="0"/>
              </a:rPr>
              <a:t>table</a:t>
            </a:r>
            <a:endParaRPr lang="en-US" altLang="en-US" sz="3000" b="1" dirty="0">
              <a:solidFill>
                <a:schemeClr val="tx1">
                  <a:lumMod val="75000"/>
                </a:schemeClr>
              </a:solidFill>
              <a:latin typeface="Courier New" panose="02070309020205020404" pitchFamily="49" charset="0"/>
              <a:cs typeface="Oracle Sans" panose="020B0503020204020204" pitchFamily="34" charset="0"/>
            </a:endParaRPr>
          </a:p>
          <a:p>
            <a:pPr>
              <a:defRPr/>
            </a:pPr>
            <a:r>
              <a:rPr lang="en-US" altLang="en-US" sz="3000" b="1" dirty="0">
                <a:solidFill>
                  <a:schemeClr val="tx1">
                    <a:lumMod val="75000"/>
                  </a:schemeClr>
                </a:solidFill>
                <a:latin typeface="Courier New" panose="02070309020205020404" pitchFamily="49" charset="0"/>
                <a:cs typeface="Oracle Sans" panose="020B0503020204020204" pitchFamily="34" charset="0"/>
              </a:rPr>
              <a:t>ADD		   (</a:t>
            </a:r>
            <a:r>
              <a:rPr lang="en-US" altLang="en-US" sz="3000" b="1" i="1" dirty="0">
                <a:solidFill>
                  <a:schemeClr val="tx1">
                    <a:lumMod val="75000"/>
                  </a:schemeClr>
                </a:solidFill>
                <a:latin typeface="Courier New" panose="02070309020205020404" pitchFamily="49" charset="0"/>
                <a:cs typeface="Oracle Sans" panose="020B0503020204020204" pitchFamily="34" charset="0"/>
              </a:rPr>
              <a:t>column datatype </a:t>
            </a:r>
            <a:r>
              <a:rPr lang="en-US" altLang="en-US" sz="3000" b="1" dirty="0">
                <a:solidFill>
                  <a:schemeClr val="tx1">
                    <a:lumMod val="75000"/>
                  </a:schemeClr>
                </a:solidFill>
                <a:latin typeface="Courier New" panose="02070309020205020404" pitchFamily="49" charset="0"/>
                <a:cs typeface="Oracle Sans" panose="020B0503020204020204" pitchFamily="34" charset="0"/>
              </a:rPr>
              <a:t>[DEFAULT </a:t>
            </a:r>
            <a:r>
              <a:rPr lang="en-US" altLang="en-US" sz="3000" b="1" i="1" dirty="0">
                <a:solidFill>
                  <a:schemeClr val="tx1">
                    <a:lumMod val="75000"/>
                  </a:schemeClr>
                </a:solidFill>
                <a:latin typeface="Courier New" panose="02070309020205020404" pitchFamily="49" charset="0"/>
                <a:cs typeface="Oracle Sans" panose="020B0503020204020204" pitchFamily="34" charset="0"/>
              </a:rPr>
              <a:t>expr</a:t>
            </a:r>
            <a:r>
              <a:rPr lang="en-US" altLang="en-US" sz="3000" b="1" dirty="0">
                <a:solidFill>
                  <a:schemeClr val="tx1">
                    <a:lumMod val="75000"/>
                  </a:schemeClr>
                </a:solidFill>
                <a:latin typeface="Courier New" panose="02070309020205020404" pitchFamily="49" charset="0"/>
                <a:cs typeface="Oracle Sans" panose="020B0503020204020204" pitchFamily="34" charset="0"/>
              </a:rPr>
              <a:t>]</a:t>
            </a:r>
          </a:p>
          <a:p>
            <a:pPr>
              <a:defRPr/>
            </a:pPr>
            <a:r>
              <a:rPr lang="en-US" altLang="en-US" sz="3000" b="1" dirty="0">
                <a:solidFill>
                  <a:schemeClr val="tx1">
                    <a:lumMod val="75000"/>
                  </a:schemeClr>
                </a:solidFill>
                <a:latin typeface="Courier New" panose="02070309020205020404" pitchFamily="49" charset="0"/>
                <a:cs typeface="Oracle Sans" panose="020B0503020204020204" pitchFamily="34" charset="0"/>
              </a:rPr>
              <a:t>		   [, </a:t>
            </a:r>
            <a:r>
              <a:rPr lang="en-US" altLang="en-US" sz="3000" b="1" i="1" dirty="0">
                <a:solidFill>
                  <a:schemeClr val="tx1">
                    <a:lumMod val="75000"/>
                  </a:schemeClr>
                </a:solidFill>
                <a:latin typeface="Courier New" panose="02070309020205020404" pitchFamily="49" charset="0"/>
                <a:cs typeface="Oracle Sans" panose="020B0503020204020204" pitchFamily="34" charset="0"/>
              </a:rPr>
              <a:t>column datatype</a:t>
            </a:r>
            <a:r>
              <a:rPr lang="en-US" altLang="en-US" sz="3000" b="1" dirty="0">
                <a:solidFill>
                  <a:schemeClr val="tx1">
                    <a:lumMod val="75000"/>
                  </a:schemeClr>
                </a:solidFill>
                <a:latin typeface="Courier New" panose="02070309020205020404" pitchFamily="49" charset="0"/>
                <a:cs typeface="Oracle Sans" panose="020B0503020204020204" pitchFamily="34" charset="0"/>
              </a:rPr>
              <a:t>]...);</a:t>
            </a:r>
          </a:p>
        </p:txBody>
      </p:sp>
      <p:sp>
        <p:nvSpPr>
          <p:cNvPr id="40967" name="Rectangle 7"/>
          <p:cNvSpPr>
            <a:spLocks noChangeArrowheads="1"/>
          </p:cNvSpPr>
          <p:nvPr/>
        </p:nvSpPr>
        <p:spPr bwMode="blackWhite">
          <a:xfrm>
            <a:off x="3776665" y="5255422"/>
            <a:ext cx="10951370" cy="141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3000" b="1" dirty="0">
                <a:solidFill>
                  <a:schemeClr val="tx1">
                    <a:lumMod val="75000"/>
                  </a:schemeClr>
                </a:solidFill>
                <a:latin typeface="Courier New" panose="02070309020205020404" pitchFamily="49" charset="0"/>
                <a:cs typeface="Oracle Sans" panose="020B0503020204020204" pitchFamily="34" charset="0"/>
              </a:rPr>
              <a:t>ALTER TABLE </a:t>
            </a:r>
            <a:r>
              <a:rPr lang="en-US" altLang="en-US" sz="3000" b="1" i="1" dirty="0">
                <a:solidFill>
                  <a:schemeClr val="tx1">
                    <a:lumMod val="75000"/>
                  </a:schemeClr>
                </a:solidFill>
                <a:latin typeface="Courier New" panose="02070309020205020404" pitchFamily="49" charset="0"/>
                <a:cs typeface="Oracle Sans" panose="020B0503020204020204" pitchFamily="34" charset="0"/>
              </a:rPr>
              <a:t>table</a:t>
            </a:r>
            <a:endParaRPr lang="en-US" altLang="en-US" sz="3000" b="1" dirty="0">
              <a:solidFill>
                <a:schemeClr val="tx1">
                  <a:lumMod val="75000"/>
                </a:schemeClr>
              </a:solidFill>
              <a:latin typeface="Courier New" panose="02070309020205020404" pitchFamily="49" charset="0"/>
              <a:cs typeface="Oracle Sans" panose="020B0503020204020204" pitchFamily="34" charset="0"/>
            </a:endParaRPr>
          </a:p>
          <a:p>
            <a:pPr>
              <a:defRPr/>
            </a:pPr>
            <a:r>
              <a:rPr lang="en-US" altLang="en-US" sz="3000" b="1" dirty="0">
                <a:solidFill>
                  <a:schemeClr val="tx1">
                    <a:lumMod val="75000"/>
                  </a:schemeClr>
                </a:solidFill>
                <a:latin typeface="Courier New" panose="02070309020205020404" pitchFamily="49" charset="0"/>
                <a:cs typeface="Oracle Sans" panose="020B0503020204020204" pitchFamily="34" charset="0"/>
              </a:rPr>
              <a:t>MODIFY	   (</a:t>
            </a:r>
            <a:r>
              <a:rPr lang="en-US" altLang="en-US" sz="3000" b="1" i="1" dirty="0">
                <a:solidFill>
                  <a:schemeClr val="tx1">
                    <a:lumMod val="75000"/>
                  </a:schemeClr>
                </a:solidFill>
                <a:latin typeface="Courier New" panose="02070309020205020404" pitchFamily="49" charset="0"/>
                <a:cs typeface="Oracle Sans" panose="020B0503020204020204" pitchFamily="34" charset="0"/>
              </a:rPr>
              <a:t>column datatype </a:t>
            </a:r>
            <a:r>
              <a:rPr lang="en-US" altLang="en-US" sz="3000" b="1" dirty="0">
                <a:solidFill>
                  <a:schemeClr val="tx1">
                    <a:lumMod val="75000"/>
                  </a:schemeClr>
                </a:solidFill>
                <a:latin typeface="Courier New" panose="02070309020205020404" pitchFamily="49" charset="0"/>
                <a:cs typeface="Oracle Sans" panose="020B0503020204020204" pitchFamily="34" charset="0"/>
              </a:rPr>
              <a:t>[DEFAULT </a:t>
            </a:r>
            <a:r>
              <a:rPr lang="en-US" altLang="en-US" sz="3000" b="1" i="1" dirty="0">
                <a:solidFill>
                  <a:schemeClr val="tx1">
                    <a:lumMod val="75000"/>
                  </a:schemeClr>
                </a:solidFill>
                <a:latin typeface="Courier New" panose="02070309020205020404" pitchFamily="49" charset="0"/>
                <a:cs typeface="Oracle Sans" panose="020B0503020204020204" pitchFamily="34" charset="0"/>
              </a:rPr>
              <a:t>expr</a:t>
            </a:r>
            <a:r>
              <a:rPr lang="en-US" altLang="en-US" sz="3000" b="1" dirty="0">
                <a:solidFill>
                  <a:schemeClr val="tx1">
                    <a:lumMod val="75000"/>
                  </a:schemeClr>
                </a:solidFill>
                <a:latin typeface="Courier New" panose="02070309020205020404" pitchFamily="49" charset="0"/>
                <a:cs typeface="Oracle Sans" panose="020B0503020204020204" pitchFamily="34" charset="0"/>
              </a:rPr>
              <a:t>]</a:t>
            </a:r>
          </a:p>
          <a:p>
            <a:pPr>
              <a:defRPr/>
            </a:pPr>
            <a:r>
              <a:rPr lang="en-US" altLang="en-US" sz="3000" b="1" dirty="0">
                <a:solidFill>
                  <a:schemeClr val="tx1">
                    <a:lumMod val="75000"/>
                  </a:schemeClr>
                </a:solidFill>
                <a:latin typeface="Courier New" panose="02070309020205020404" pitchFamily="49" charset="0"/>
                <a:cs typeface="Oracle Sans" panose="020B0503020204020204" pitchFamily="34" charset="0"/>
              </a:rPr>
              <a:t>		   [, </a:t>
            </a:r>
            <a:r>
              <a:rPr lang="en-US" altLang="en-US" sz="3000" b="1" i="1" dirty="0">
                <a:solidFill>
                  <a:schemeClr val="tx1">
                    <a:lumMod val="75000"/>
                  </a:schemeClr>
                </a:solidFill>
                <a:latin typeface="Courier New" panose="02070309020205020404" pitchFamily="49" charset="0"/>
                <a:cs typeface="Oracle Sans" panose="020B0503020204020204" pitchFamily="34" charset="0"/>
              </a:rPr>
              <a:t>column datatype</a:t>
            </a:r>
            <a:r>
              <a:rPr lang="en-US" altLang="en-US" sz="3000" b="1" dirty="0">
                <a:solidFill>
                  <a:schemeClr val="tx1">
                    <a:lumMod val="75000"/>
                  </a:schemeClr>
                </a:solidFill>
                <a:latin typeface="Courier New" panose="02070309020205020404" pitchFamily="49" charset="0"/>
                <a:cs typeface="Oracle Sans" panose="020B0503020204020204" pitchFamily="34" charset="0"/>
              </a:rPr>
              <a:t>]...);</a:t>
            </a:r>
          </a:p>
        </p:txBody>
      </p:sp>
      <p:sp>
        <p:nvSpPr>
          <p:cNvPr id="40969" name="Rectangle 9"/>
          <p:cNvSpPr>
            <a:spLocks noChangeArrowheads="1"/>
          </p:cNvSpPr>
          <p:nvPr/>
        </p:nvSpPr>
        <p:spPr bwMode="blackWhite">
          <a:xfrm>
            <a:off x="3776665" y="6904566"/>
            <a:ext cx="10951370" cy="1412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8113" tIns="69057" rIns="138113" bIns="69057"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defRPr/>
            </a:pPr>
            <a:r>
              <a:rPr lang="en-US" altLang="en-US" sz="3000" b="1" dirty="0">
                <a:solidFill>
                  <a:schemeClr val="tx1">
                    <a:lumMod val="75000"/>
                  </a:schemeClr>
                </a:solidFill>
                <a:latin typeface="Courier New" panose="02070309020205020404" pitchFamily="49" charset="0"/>
                <a:cs typeface="Oracle Sans" panose="020B0503020204020204" pitchFamily="34" charset="0"/>
              </a:rPr>
              <a:t>ALTER TABLE </a:t>
            </a:r>
            <a:r>
              <a:rPr lang="en-US" altLang="en-US" sz="3000" b="1" i="1" dirty="0">
                <a:solidFill>
                  <a:schemeClr val="tx1">
                    <a:lumMod val="75000"/>
                  </a:schemeClr>
                </a:solidFill>
                <a:latin typeface="Courier New" panose="02070309020205020404" pitchFamily="49" charset="0"/>
                <a:cs typeface="Oracle Sans" panose="020B0503020204020204" pitchFamily="34" charset="0"/>
              </a:rPr>
              <a:t>table</a:t>
            </a:r>
            <a:endParaRPr lang="en-US" altLang="en-US" sz="3000" b="1" dirty="0">
              <a:solidFill>
                <a:schemeClr val="tx1">
                  <a:lumMod val="75000"/>
                </a:schemeClr>
              </a:solidFill>
              <a:latin typeface="Courier New" panose="02070309020205020404" pitchFamily="49" charset="0"/>
              <a:cs typeface="Oracle Sans" panose="020B0503020204020204" pitchFamily="34" charset="0"/>
            </a:endParaRPr>
          </a:p>
          <a:p>
            <a:pPr>
              <a:defRPr/>
            </a:pPr>
            <a:r>
              <a:rPr lang="en-US" altLang="en-US" sz="3000" b="1" dirty="0">
                <a:solidFill>
                  <a:schemeClr val="tx1">
                    <a:lumMod val="75000"/>
                  </a:schemeClr>
                </a:solidFill>
                <a:latin typeface="Courier New" panose="02070309020205020404" pitchFamily="49" charset="0"/>
                <a:cs typeface="Oracle Sans" panose="020B0503020204020204" pitchFamily="34" charset="0"/>
              </a:rPr>
              <a:t>DROP (</a:t>
            </a:r>
            <a:r>
              <a:rPr lang="en-US" altLang="en-US" sz="3000" b="1" i="1" dirty="0">
                <a:solidFill>
                  <a:srgbClr val="FF0000"/>
                </a:solidFill>
                <a:latin typeface="Courier New" panose="02070309020205020404" pitchFamily="49" charset="0"/>
                <a:cs typeface="Oracle Sans" panose="020B0503020204020204" pitchFamily="34" charset="0"/>
              </a:rPr>
              <a:t>column [, column]</a:t>
            </a:r>
            <a:r>
              <a:rPr lang="en-US" altLang="en-US" sz="3000" b="1" dirty="0">
                <a:solidFill>
                  <a:srgbClr val="FF0000"/>
                </a:solidFill>
                <a:latin typeface="Courier New" panose="02070309020205020404" pitchFamily="49" charset="0"/>
                <a:cs typeface="Oracle Sans" panose="020B0503020204020204" pitchFamily="34" charset="0"/>
              </a:rPr>
              <a:t> …</a:t>
            </a:r>
            <a:r>
              <a:rPr lang="en-US" altLang="en-US" sz="3000" b="1" dirty="0">
                <a:solidFill>
                  <a:schemeClr val="tx1">
                    <a:lumMod val="75000"/>
                  </a:schemeClr>
                </a:solidFill>
                <a:latin typeface="Courier New" panose="02070309020205020404" pitchFamily="49" charset="0"/>
                <a:cs typeface="Oracle Sans" panose="020B0503020204020204" pitchFamily="34" charset="0"/>
              </a:rPr>
              <a:t>);</a:t>
            </a:r>
          </a:p>
        </p:txBody>
      </p:sp>
    </p:spTree>
    <p:custDataLst>
      <p:tags r:id="rId1"/>
    </p:custDataLst>
    <p:extLst>
      <p:ext uri="{BB962C8B-B14F-4D97-AF65-F5344CB8AC3E}">
        <p14:creationId xmlns:p14="http://schemas.microsoft.com/office/powerpoint/2010/main" val="33886396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rot="16200000" flipV="1">
            <a:off x="14499431" y="4736068"/>
            <a:ext cx="1747838" cy="5829299"/>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4" name="Oval 13"/>
          <p:cNvSpPr>
            <a:spLocks/>
          </p:cNvSpPr>
          <p:nvPr/>
        </p:nvSpPr>
        <p:spPr bwMode="auto">
          <a:xfrm>
            <a:off x="14219746" y="6057901"/>
            <a:ext cx="3132668" cy="3132668"/>
          </a:xfrm>
          <a:prstGeom prst="ellipse">
            <a:avLst/>
          </a:prstGeom>
          <a:solidFill>
            <a:schemeClr val="bg1"/>
          </a:solidFill>
          <a:ln w="50800" cap="flat" cmpd="sng" algn="ctr">
            <a:solidFill>
              <a:schemeClr val="bg1"/>
            </a:solidFill>
            <a:prstDash val="solid"/>
            <a:round/>
            <a:headEnd type="none" w="sm" len="sm"/>
            <a:tailEnd type="none" w="sm" len="sm"/>
          </a:ln>
          <a:effectLst>
            <a:innerShdw blurRad="393700">
              <a:srgbClr val="E8D9F3"/>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61838" y="6598865"/>
            <a:ext cx="2215475" cy="2311403"/>
          </a:xfrm>
          <a:prstGeom prst="rect">
            <a:avLst/>
          </a:prstGeom>
        </p:spPr>
      </p:pic>
      <p:sp>
        <p:nvSpPr>
          <p:cNvPr id="76802"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Adding a Column</a:t>
            </a:r>
          </a:p>
        </p:txBody>
      </p:sp>
      <p:sp>
        <p:nvSpPr>
          <p:cNvPr id="76803" name="Rectangle 8"/>
          <p:cNvSpPr>
            <a:spLocks noGrp="1" noChangeArrowheads="1"/>
          </p:cNvSpPr>
          <p:nvPr>
            <p:ph idx="1"/>
          </p:nvPr>
        </p:nvSpPr>
        <p:spPr>
          <a:xfrm>
            <a:off x="933451" y="2272710"/>
            <a:ext cx="16421100" cy="271772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You use the </a:t>
            </a:r>
            <a:r>
              <a:rPr lang="en-US" altLang="en-US" dirty="0">
                <a:latin typeface="Courier New" pitchFamily="49" charset="0"/>
                <a:cs typeface="Oracle Sans" panose="020B0503020204020204" pitchFamily="34" charset="0"/>
              </a:rPr>
              <a:t>ADD</a:t>
            </a:r>
            <a:r>
              <a:rPr lang="en-US" altLang="en-US" dirty="0">
                <a:latin typeface="Oracle Sans" panose="020B0503020204020204" pitchFamily="34" charset="0"/>
                <a:cs typeface="Oracle Sans" panose="020B0503020204020204" pitchFamily="34" charset="0"/>
              </a:rPr>
              <a:t> clause to add columns:</a:t>
            </a:r>
          </a:p>
          <a:p>
            <a:pPr lvl="1" eaLnBrk="1" hangingPunct="1">
              <a:buFont typeface="Arial" pitchFamily="34" charset="0"/>
              <a:buNone/>
            </a:pPr>
            <a:endParaRPr lang="en-US" altLang="en-US" dirty="0">
              <a:latin typeface="Oracle Sans" panose="020B0503020204020204" pitchFamily="34" charset="0"/>
              <a:cs typeface="Oracle Sans" panose="020B0503020204020204" pitchFamily="34" charset="0"/>
            </a:endParaRPr>
          </a:p>
          <a:p>
            <a:pPr lvl="1" eaLnBrk="1" hangingPunct="1">
              <a:buFont typeface="Arial" pitchFamily="34" charset="0"/>
              <a:buNone/>
            </a:pPr>
            <a:endParaRPr lang="en-US" altLang="en-US" dirty="0">
              <a:latin typeface="Oracle Sans" panose="020B0503020204020204" pitchFamily="34" charset="0"/>
              <a:cs typeface="Oracle Sans" panose="020B0503020204020204" pitchFamily="34" charset="0"/>
            </a:endParaRPr>
          </a:p>
          <a:p>
            <a:pPr lvl="1" eaLnBrk="1" hangingPunct="1">
              <a:buFont typeface="Arial" pitchFamily="34" charset="0"/>
              <a:buNone/>
            </a:pPr>
            <a:endParaRPr lang="en-US" altLang="en-US" dirty="0">
              <a:latin typeface="Oracle Sans" panose="020B0503020204020204" pitchFamily="34" charset="0"/>
              <a:cs typeface="Oracle Sans" panose="020B0503020204020204" pitchFamily="34" charset="0"/>
            </a:endParaRPr>
          </a:p>
          <a:p>
            <a:pPr lvl="1" eaLnBrk="1" hangingPunct="1"/>
            <a:r>
              <a:rPr lang="en-US" altLang="en-US" dirty="0">
                <a:latin typeface="Oracle Sans" panose="020B0503020204020204" pitchFamily="34" charset="0"/>
                <a:cs typeface="Oracle Sans" panose="020B0503020204020204" pitchFamily="34" charset="0"/>
              </a:rPr>
              <a:t>The new column becomes the last column:</a:t>
            </a:r>
          </a:p>
        </p:txBody>
      </p:sp>
      <p:pic>
        <p:nvPicPr>
          <p:cNvPr id="69634" name="Picture 2"/>
          <p:cNvPicPr>
            <a:picLocks noChangeAspect="1" noChangeArrowheads="1"/>
          </p:cNvPicPr>
          <p:nvPr/>
        </p:nvPicPr>
        <p:blipFill>
          <a:blip r:embed="rId5" cstate="print"/>
          <a:srcRect/>
          <a:stretch>
            <a:fillRect/>
          </a:stretch>
        </p:blipFill>
        <p:spPr bwMode="auto">
          <a:xfrm>
            <a:off x="1583160" y="3936504"/>
            <a:ext cx="2329133" cy="342900"/>
          </a:xfrm>
          <a:prstGeom prst="rect">
            <a:avLst/>
          </a:prstGeom>
          <a:noFill/>
          <a:ln w="12700">
            <a:solidFill>
              <a:schemeClr val="tx1"/>
            </a:solidFill>
            <a:miter lim="800000"/>
            <a:headEnd/>
            <a:tailEnd/>
          </a:ln>
        </p:spPr>
      </p:pic>
      <p:pic>
        <p:nvPicPr>
          <p:cNvPr id="69635" name="Picture 3"/>
          <p:cNvPicPr>
            <a:picLocks noChangeAspect="1" noChangeArrowheads="1"/>
          </p:cNvPicPr>
          <p:nvPr/>
        </p:nvPicPr>
        <p:blipFill>
          <a:blip r:embed="rId6" cstate="print"/>
          <a:srcRect/>
          <a:stretch>
            <a:fillRect/>
          </a:stretch>
        </p:blipFill>
        <p:spPr bwMode="auto">
          <a:xfrm>
            <a:off x="1776441" y="5257800"/>
            <a:ext cx="7223760" cy="1828800"/>
          </a:xfrm>
          <a:prstGeom prst="rect">
            <a:avLst/>
          </a:prstGeom>
          <a:noFill/>
          <a:ln w="15875">
            <a:solidFill>
              <a:schemeClr val="tx1"/>
            </a:solidFill>
            <a:miter lim="800000"/>
            <a:headEnd/>
            <a:tailEnd/>
          </a:ln>
        </p:spPr>
      </p:pic>
      <p:sp>
        <p:nvSpPr>
          <p:cNvPr id="8" name="Content Placeholder 2"/>
          <p:cNvSpPr txBox="1">
            <a:spLocks/>
          </p:cNvSpPr>
          <p:nvPr/>
        </p:nvSpPr>
        <p:spPr bwMode="gray">
          <a:xfrm>
            <a:off x="1583160" y="2885257"/>
            <a:ext cx="12097344"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ALTER TABLE dept80</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ADD		   (job_id VARCHAR2(9));</a:t>
            </a:r>
          </a:p>
        </p:txBody>
      </p:sp>
      <p:sp>
        <p:nvSpPr>
          <p:cNvPr id="76806" name="Rectangle 8"/>
          <p:cNvSpPr>
            <a:spLocks noChangeArrowheads="1"/>
          </p:cNvSpPr>
          <p:nvPr/>
        </p:nvSpPr>
        <p:spPr bwMode="auto">
          <a:xfrm>
            <a:off x="8000397" y="5257800"/>
            <a:ext cx="1010253" cy="1828800"/>
          </a:xfrm>
          <a:prstGeom prst="rect">
            <a:avLst/>
          </a:prstGeom>
          <a:noFill/>
          <a:ln w="38100" algn="ctr">
            <a:solidFill>
              <a:schemeClr val="accent1"/>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endParaRPr lang="en-US" altLang="en-US" dirty="0">
              <a:latin typeface="Oracle Sans" panose="020B0503020204020204" pitchFamily="34" charset="0"/>
              <a:cs typeface="Oracle Sans" panose="020B0503020204020204" pitchFamily="34" charset="0"/>
            </a:endParaRPr>
          </a:p>
        </p:txBody>
      </p:sp>
    </p:spTree>
    <p:custDataLst>
      <p:tags r:id="rId1"/>
    </p:custDataLst>
    <p:extLst>
      <p:ext uri="{BB962C8B-B14F-4D97-AF65-F5344CB8AC3E}">
        <p14:creationId xmlns:p14="http://schemas.microsoft.com/office/powerpoint/2010/main" val="3680112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Modifying a Column</a:t>
            </a:r>
          </a:p>
        </p:txBody>
      </p:sp>
      <p:sp>
        <p:nvSpPr>
          <p:cNvPr id="78851" name="Rectangle 6"/>
          <p:cNvSpPr>
            <a:spLocks noGrp="1" noChangeArrowheads="1"/>
          </p:cNvSpPr>
          <p:nvPr>
            <p:ph idx="1"/>
          </p:nvPr>
        </p:nvSpPr>
        <p:spPr>
          <a:xfrm>
            <a:off x="933451" y="2272710"/>
            <a:ext cx="16421100" cy="4342788"/>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You can change a column’s data type, size, and default value.</a:t>
            </a:r>
          </a:p>
          <a:p>
            <a:pPr lvl="1" eaLnBrk="1" hangingPunct="1"/>
            <a:endParaRPr lang="en-US" altLang="en-US" dirty="0">
              <a:latin typeface="Oracle Sans" panose="020B0503020204020204" pitchFamily="34" charset="0"/>
              <a:cs typeface="Oracle Sans" panose="020B0503020204020204" pitchFamily="34" charset="0"/>
            </a:endParaRPr>
          </a:p>
          <a:p>
            <a:pPr lvl="1" eaLnBrk="1" hangingPunct="1"/>
            <a:endParaRPr lang="en-US" altLang="en-US" dirty="0">
              <a:latin typeface="Oracle Sans" panose="020B0503020204020204" pitchFamily="34" charset="0"/>
              <a:cs typeface="Oracle Sans" panose="020B0503020204020204" pitchFamily="34" charset="0"/>
            </a:endParaRPr>
          </a:p>
          <a:p>
            <a:pPr lvl="1" eaLnBrk="1" hangingPunct="1"/>
            <a:endParaRPr lang="en-US" altLang="en-US" dirty="0">
              <a:latin typeface="Oracle Sans" panose="020B0503020204020204" pitchFamily="34" charset="0"/>
              <a:cs typeface="Oracle Sans" panose="020B0503020204020204" pitchFamily="34" charset="0"/>
            </a:endParaRPr>
          </a:p>
          <a:p>
            <a:pPr lvl="1" eaLnBrk="1" hangingPunct="1"/>
            <a:endParaRPr lang="en-US" altLang="en-US" dirty="0">
              <a:latin typeface="Oracle Sans" panose="020B0503020204020204" pitchFamily="34" charset="0"/>
              <a:cs typeface="Oracle Sans" panose="020B0503020204020204" pitchFamily="34" charset="0"/>
            </a:endParaRPr>
          </a:p>
          <a:p>
            <a:pPr lvl="1" eaLnBrk="1" hangingPunct="1"/>
            <a:endParaRPr lang="en-US" altLang="en-US" dirty="0">
              <a:latin typeface="Oracle Sans" panose="020B0503020204020204" pitchFamily="34" charset="0"/>
              <a:cs typeface="Oracle Sans" panose="020B0503020204020204" pitchFamily="34" charset="0"/>
            </a:endParaRPr>
          </a:p>
          <a:p>
            <a:pPr lvl="1" eaLnBrk="1" hangingPunct="1"/>
            <a:r>
              <a:rPr lang="en-US" altLang="en-US" dirty="0">
                <a:latin typeface="Oracle Sans" panose="020B0503020204020204" pitchFamily="34" charset="0"/>
                <a:cs typeface="Oracle Sans" panose="020B0503020204020204" pitchFamily="34" charset="0"/>
              </a:rPr>
              <a:t>A change to the default value of a column affects only subsequent insertions to the table.</a:t>
            </a:r>
          </a:p>
        </p:txBody>
      </p:sp>
      <p:sp>
        <p:nvSpPr>
          <p:cNvPr id="6" name="Content Placeholder 2"/>
          <p:cNvSpPr txBox="1">
            <a:spLocks/>
          </p:cNvSpPr>
          <p:nvPr/>
        </p:nvSpPr>
        <p:spPr bwMode="gray">
          <a:xfrm>
            <a:off x="3095328" y="2957265"/>
            <a:ext cx="12097344"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ALTER TABLE dept80</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MODIFY		   (last_name VARCHAR2(30));</a:t>
            </a:r>
          </a:p>
        </p:txBody>
      </p:sp>
      <p:pic>
        <p:nvPicPr>
          <p:cNvPr id="7" name="Picture 2"/>
          <p:cNvPicPr>
            <a:picLocks noChangeAspect="1" noChangeArrowheads="1"/>
          </p:cNvPicPr>
          <p:nvPr/>
        </p:nvPicPr>
        <p:blipFill>
          <a:blip r:embed="rId4" cstate="print"/>
          <a:srcRect/>
          <a:stretch>
            <a:fillRect/>
          </a:stretch>
        </p:blipFill>
        <p:spPr bwMode="auto">
          <a:xfrm>
            <a:off x="3095329" y="4008512"/>
            <a:ext cx="2329133" cy="342900"/>
          </a:xfrm>
          <a:prstGeom prst="rect">
            <a:avLst/>
          </a:prstGeom>
          <a:noFill/>
          <a:ln w="12700">
            <a:solidFill>
              <a:schemeClr val="tx1"/>
            </a:solidFill>
            <a:miter lim="800000"/>
            <a:headEnd/>
            <a:tailEnd/>
          </a:ln>
        </p:spPr>
      </p:pic>
      <p:sp>
        <p:nvSpPr>
          <p:cNvPr id="13" name="Rounded Rectangle 12"/>
          <p:cNvSpPr/>
          <p:nvPr/>
        </p:nvSpPr>
        <p:spPr bwMode="auto">
          <a:xfrm>
            <a:off x="11887200" y="4423833"/>
            <a:ext cx="3314700" cy="1028700"/>
          </a:xfrm>
          <a:prstGeom prst="roundRect">
            <a:avLst/>
          </a:prstGeom>
          <a:no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r>
              <a:rPr lang="en-US" sz="2400" dirty="0">
                <a:solidFill>
                  <a:schemeClr val="accent1"/>
                </a:solidFill>
                <a:latin typeface="+mn-lt"/>
                <a:cs typeface="Oracle Sans" panose="020B0503020204020204" pitchFamily="34" charset="0"/>
              </a:rPr>
              <a:t>Size of the last_name column is modified.</a:t>
            </a:r>
          </a:p>
          <a:p>
            <a:pPr algn="ctr" defTabSz="342900">
              <a:spcBef>
                <a:spcPct val="20000"/>
              </a:spcBef>
              <a:buClr>
                <a:srgbClr val="FF0000"/>
              </a:buClr>
            </a:pPr>
            <a:endParaRPr lang="en-US" dirty="0">
              <a:solidFill>
                <a:schemeClr val="accent1"/>
              </a:solidFill>
              <a:latin typeface="Oracle Sans" panose="020B0503020204020204" pitchFamily="34" charset="0"/>
              <a:cs typeface="Oracle Sans" panose="020B0503020204020204" pitchFamily="34" charset="0"/>
            </a:endParaRPr>
          </a:p>
        </p:txBody>
      </p:sp>
      <p:cxnSp>
        <p:nvCxnSpPr>
          <p:cNvPr id="5" name="Elbow Connector 4"/>
          <p:cNvCxnSpPr>
            <a:cxnSpLocks/>
          </p:cNvCxnSpPr>
          <p:nvPr/>
        </p:nvCxnSpPr>
        <p:spPr bwMode="auto">
          <a:xfrm rot="16200000" flipV="1">
            <a:off x="12258675" y="3281561"/>
            <a:ext cx="914400" cy="1657350"/>
          </a:xfrm>
          <a:prstGeom prst="bentConnector2">
            <a:avLst/>
          </a:prstGeom>
          <a:noFill/>
          <a:ln w="28575" cap="flat" cmpd="sng" algn="ctr">
            <a:solidFill>
              <a:schemeClr val="accent1"/>
            </a:solidFill>
            <a:prstDash val="solid"/>
            <a:round/>
            <a:headEnd type="none" w="sm" len="sm"/>
            <a:tailEnd type="triangle" w="lg" len="lg"/>
          </a:ln>
          <a:effectLst/>
        </p:spPr>
      </p:cxnSp>
      <p:sp>
        <p:nvSpPr>
          <p:cNvPr id="9" name="Rectangle 8"/>
          <p:cNvSpPr/>
          <p:nvPr/>
        </p:nvSpPr>
        <p:spPr bwMode="auto">
          <a:xfrm rot="16200000" flipV="1">
            <a:off x="14499431" y="5021348"/>
            <a:ext cx="1747838" cy="5829299"/>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 name="Oval 9"/>
          <p:cNvSpPr>
            <a:spLocks/>
          </p:cNvSpPr>
          <p:nvPr/>
        </p:nvSpPr>
        <p:spPr bwMode="auto">
          <a:xfrm>
            <a:off x="14219746" y="6499397"/>
            <a:ext cx="2873204" cy="2873204"/>
          </a:xfrm>
          <a:prstGeom prst="ellipse">
            <a:avLst/>
          </a:prstGeom>
          <a:solidFill>
            <a:schemeClr val="bg1"/>
          </a:solidFill>
          <a:ln w="50800" cap="flat" cmpd="sng" algn="ctr">
            <a:solidFill>
              <a:schemeClr val="bg1"/>
            </a:solidFill>
            <a:prstDash val="solid"/>
            <a:round/>
            <a:headEnd type="none" w="sm" len="sm"/>
            <a:tailEnd type="none" w="sm" len="sm"/>
          </a:ln>
          <a:effectLst>
            <a:innerShdw blurRad="393700">
              <a:srgbClr val="E8D9F3"/>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516100" y="7399316"/>
            <a:ext cx="2286000" cy="1507787"/>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656346" y="6909679"/>
            <a:ext cx="600075" cy="614363"/>
          </a:xfrm>
          <a:prstGeom prst="rect">
            <a:avLst/>
          </a:prstGeom>
        </p:spPr>
      </p:pic>
    </p:spTree>
    <p:custDataLst>
      <p:tags r:id="rId1"/>
    </p:custDataLst>
    <p:extLst>
      <p:ext uri="{BB962C8B-B14F-4D97-AF65-F5344CB8AC3E}">
        <p14:creationId xmlns:p14="http://schemas.microsoft.com/office/powerpoint/2010/main" val="3920344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dirty="0">
                <a:latin typeface="+mj-lt"/>
                <a:cs typeface="Oracle Sans" panose="020B0503020204020204" pitchFamily="34" charset="0"/>
              </a:rPr>
              <a:t>HR Application Scenario</a:t>
            </a:r>
          </a:p>
        </p:txBody>
      </p:sp>
      <p:sp>
        <p:nvSpPr>
          <p:cNvPr id="33" name="Rounded Rectangle 32"/>
          <p:cNvSpPr/>
          <p:nvPr/>
        </p:nvSpPr>
        <p:spPr bwMode="auto">
          <a:xfrm>
            <a:off x="7105650" y="6756515"/>
            <a:ext cx="8925027" cy="3074858"/>
          </a:xfrm>
          <a:prstGeom prst="roundRect">
            <a:avLst>
              <a:gd name="adj" fmla="val 9753"/>
            </a:avLst>
          </a:prstGeom>
          <a:gradFill flip="none" rotWithShape="1">
            <a:gsLst>
              <a:gs pos="0">
                <a:schemeClr val="accent4">
                  <a:lumMod val="20000"/>
                  <a:lumOff val="80000"/>
                </a:schemeClr>
              </a:gs>
              <a:gs pos="100000">
                <a:schemeClr val="bg1"/>
              </a:gs>
            </a:gsLst>
            <a:lin ang="5400000" scaled="1"/>
            <a:tileRect/>
          </a:gradFill>
          <a:ln w="38100" cap="rnd" cmpd="sng" algn="ctr">
            <a:gradFill flip="none" rotWithShape="1">
              <a:gsLst>
                <a:gs pos="0">
                  <a:schemeClr val="bg1"/>
                </a:gs>
                <a:gs pos="100000">
                  <a:srgbClr val="5FD453"/>
                </a:gs>
              </a:gsLst>
              <a:lin ang="16200000" scaled="1"/>
              <a:tileRect/>
            </a:gradFill>
            <a:prstDash val="sysDot"/>
            <a:round/>
            <a:headEnd type="none" w="sm" len="sm"/>
            <a:tailEnd type="none" w="sm" len="sm"/>
          </a:ln>
          <a:effectLst/>
        </p:spPr>
        <p:txBody>
          <a:bodyPr rot="0" spcFirstLastPara="0" vertOverflow="overflow" horzOverflow="overflow" vert="horz" wrap="square" lIns="137160" tIns="68580" rIns="137160" bIns="6858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cxnSp>
        <p:nvCxnSpPr>
          <p:cNvPr id="34" name="Elbow Connector 33"/>
          <p:cNvCxnSpPr/>
          <p:nvPr/>
        </p:nvCxnSpPr>
        <p:spPr bwMode="auto">
          <a:xfrm rot="5400000">
            <a:off x="15365730" y="7602334"/>
            <a:ext cx="1783080" cy="1234440"/>
          </a:xfrm>
          <a:prstGeom prst="bentConnector2">
            <a:avLst/>
          </a:prstGeom>
          <a:noFill/>
          <a:ln w="28575" cap="rnd" cmpd="sng" algn="ctr">
            <a:solidFill>
              <a:schemeClr val="tx1"/>
            </a:solidFill>
            <a:prstDash val="solid"/>
            <a:round/>
            <a:headEnd type="none" w="sm" len="sm"/>
            <a:tailEnd type="triangle" w="lg" len="lg"/>
          </a:ln>
          <a:effectLst/>
        </p:spPr>
      </p:cxnSp>
      <p:sp>
        <p:nvSpPr>
          <p:cNvPr id="35" name="Rounded Rectangle 34"/>
          <p:cNvSpPr/>
          <p:nvPr/>
        </p:nvSpPr>
        <p:spPr bwMode="auto">
          <a:xfrm>
            <a:off x="14216584" y="5655620"/>
            <a:ext cx="3032080" cy="2049485"/>
          </a:xfrm>
          <a:prstGeom prst="roundRect">
            <a:avLst>
              <a:gd name="adj" fmla="val 9591"/>
            </a:avLst>
          </a:prstGeom>
          <a:gradFill flip="none" rotWithShape="1">
            <a:gsLst>
              <a:gs pos="0">
                <a:schemeClr val="accent1">
                  <a:lumMod val="20000"/>
                  <a:lumOff val="80000"/>
                </a:schemeClr>
              </a:gs>
              <a:gs pos="100000">
                <a:schemeClr val="bg1"/>
              </a:gs>
            </a:gsLst>
            <a:lin ang="0" scaled="1"/>
            <a:tileRect/>
          </a:gradFill>
          <a:ln w="38100" cap="flat" cmpd="sng" algn="ctr">
            <a:solidFill>
              <a:schemeClr val="bg1"/>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7" name="Rounded Rectangle 36"/>
          <p:cNvSpPr/>
          <p:nvPr/>
        </p:nvSpPr>
        <p:spPr bwMode="auto">
          <a:xfrm>
            <a:off x="7418214" y="7281741"/>
            <a:ext cx="6354936" cy="2338548"/>
          </a:xfrm>
          <a:prstGeom prst="roundRect">
            <a:avLst>
              <a:gd name="adj" fmla="val 0"/>
            </a:avLst>
          </a:prstGeom>
          <a:solidFill>
            <a:schemeClr val="bg1"/>
          </a:solidFill>
          <a:ln w="38100" cap="flat" cmpd="sng" algn="ctr">
            <a:solidFill>
              <a:schemeClr val="bg2">
                <a:lumMod val="75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39" name="TextBox 38"/>
          <p:cNvSpPr txBox="1"/>
          <p:nvPr/>
        </p:nvSpPr>
        <p:spPr>
          <a:xfrm>
            <a:off x="7145253" y="1601978"/>
            <a:ext cx="3614292"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b="1" dirty="0">
                <a:solidFill>
                  <a:schemeClr val="bg1"/>
                </a:solidFill>
                <a:latin typeface="Oracle Sans" panose="020B0503020204020204" pitchFamily="34" charset="0"/>
                <a:cs typeface="Oracle Sans" panose="020B0503020204020204" pitchFamily="34" charset="0"/>
              </a:rPr>
              <a:t>HR Application</a:t>
            </a:r>
          </a:p>
        </p:txBody>
      </p:sp>
      <p:sp>
        <p:nvSpPr>
          <p:cNvPr id="40" name="Rounded Rectangle 39"/>
          <p:cNvSpPr/>
          <p:nvPr/>
        </p:nvSpPr>
        <p:spPr bwMode="auto">
          <a:xfrm>
            <a:off x="7363620" y="1759124"/>
            <a:ext cx="5666580" cy="3778851"/>
          </a:xfrm>
          <a:prstGeom prst="roundRect">
            <a:avLst>
              <a:gd name="adj" fmla="val 9753"/>
            </a:avLst>
          </a:prstGeom>
          <a:gradFill flip="none" rotWithShape="1">
            <a:gsLst>
              <a:gs pos="0">
                <a:schemeClr val="accent1">
                  <a:lumMod val="20000"/>
                  <a:lumOff val="80000"/>
                </a:schemeClr>
              </a:gs>
              <a:gs pos="50000">
                <a:schemeClr val="accent5">
                  <a:lumMod val="60000"/>
                  <a:lumOff val="40000"/>
                </a:schemeClr>
              </a:gs>
              <a:gs pos="100000">
                <a:schemeClr val="accent5">
                  <a:lumMod val="20000"/>
                  <a:lumOff val="80000"/>
                </a:schemeClr>
              </a:gs>
            </a:gsLst>
            <a:lin ang="5400000" scaled="1"/>
            <a:tileRect/>
          </a:gradFill>
          <a:ln w="38100" cap="flat" cmpd="sng" algn="ctr">
            <a:solidFill>
              <a:schemeClr val="bg1"/>
            </a:solidFill>
            <a:prstDash val="solid"/>
            <a:round/>
            <a:headEnd type="none" w="sm" len="sm"/>
            <a:tailEnd type="none" w="sm" len="sm"/>
          </a:ln>
          <a:effectLst/>
        </p:spPr>
        <p:txBody>
          <a:bodyPr wrap="square">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41" name="Rounded Rectangle 40"/>
          <p:cNvSpPr/>
          <p:nvPr/>
        </p:nvSpPr>
        <p:spPr bwMode="auto">
          <a:xfrm>
            <a:off x="7600970" y="2308249"/>
            <a:ext cx="5191883" cy="2338548"/>
          </a:xfrm>
          <a:prstGeom prst="roundRect">
            <a:avLst>
              <a:gd name="adj" fmla="val 0"/>
            </a:avLst>
          </a:prstGeom>
          <a:solidFill>
            <a:schemeClr val="bg1"/>
          </a:solidFill>
          <a:ln w="38100" cap="flat" cmpd="sng" algn="ctr">
            <a:solidFill>
              <a:schemeClr val="bg2">
                <a:lumMod val="50000"/>
              </a:schemeClr>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42" name="TextBox 41"/>
          <p:cNvSpPr txBox="1"/>
          <p:nvPr/>
        </p:nvSpPr>
        <p:spPr>
          <a:xfrm>
            <a:off x="7650873" y="1838485"/>
            <a:ext cx="3614292"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b="1" dirty="0">
                <a:latin typeface="Oracle Sans" panose="020B0503020204020204" pitchFamily="34" charset="0"/>
                <a:cs typeface="Oracle Sans" panose="020B0503020204020204" pitchFamily="34" charset="0"/>
              </a:rPr>
              <a:t>HR Application</a:t>
            </a:r>
          </a:p>
        </p:txBody>
      </p:sp>
      <p:sp>
        <p:nvSpPr>
          <p:cNvPr id="43" name="TextBox 42"/>
          <p:cNvSpPr txBox="1"/>
          <p:nvPr/>
        </p:nvSpPr>
        <p:spPr>
          <a:xfrm>
            <a:off x="7567881" y="4366317"/>
            <a:ext cx="661719" cy="55399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3000" dirty="0">
                <a:latin typeface="Oracle Sans" panose="020B0503020204020204" pitchFamily="34" charset="0"/>
                <a:cs typeface="Oracle Sans" panose="020B0503020204020204" pitchFamily="34" charset="0"/>
              </a:rPr>
              <a:t>…</a:t>
            </a:r>
            <a:endParaRPr lang="en-US" dirty="0">
              <a:latin typeface="Oracle Sans" panose="020B0503020204020204" pitchFamily="34" charset="0"/>
              <a:cs typeface="Oracle Sans" panose="020B0503020204020204" pitchFamily="34" charset="0"/>
            </a:endParaRPr>
          </a:p>
        </p:txBody>
      </p:sp>
      <p:sp>
        <p:nvSpPr>
          <p:cNvPr id="44" name="Rounded Rectangle 43"/>
          <p:cNvSpPr/>
          <p:nvPr/>
        </p:nvSpPr>
        <p:spPr bwMode="auto">
          <a:xfrm>
            <a:off x="7629266" y="4900454"/>
            <a:ext cx="1241661" cy="516350"/>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100" b="1" dirty="0">
                <a:solidFill>
                  <a:schemeClr val="bg1"/>
                </a:solidFill>
                <a:latin typeface="Oracle Sans" panose="020B0503020204020204" pitchFamily="34" charset="0"/>
                <a:cs typeface="Oracle Sans" panose="020B0503020204020204" pitchFamily="34" charset="0"/>
              </a:rPr>
              <a:t>EDIT</a:t>
            </a:r>
            <a:endParaRPr lang="en-US" sz="2250" b="1" dirty="0">
              <a:solidFill>
                <a:schemeClr val="bg1"/>
              </a:solidFill>
              <a:latin typeface="Oracle Sans" panose="020B0503020204020204" pitchFamily="34" charset="0"/>
              <a:cs typeface="Oracle Sans" panose="020B0503020204020204" pitchFamily="34" charset="0"/>
            </a:endParaRPr>
          </a:p>
        </p:txBody>
      </p:sp>
      <p:graphicFrame>
        <p:nvGraphicFramePr>
          <p:cNvPr id="45" name="Table 44"/>
          <p:cNvGraphicFramePr>
            <a:graphicFrameLocks noGrp="1"/>
          </p:cNvGraphicFramePr>
          <p:nvPr>
            <p:extLst>
              <p:ext uri="{D42A27DB-BD31-4B8C-83A1-F6EECF244321}">
                <p14:modId xmlns:p14="http://schemas.microsoft.com/office/powerpoint/2010/main" val="681997645"/>
              </p:ext>
            </p:extLst>
          </p:nvPr>
        </p:nvGraphicFramePr>
        <p:xfrm>
          <a:off x="7868898" y="2563123"/>
          <a:ext cx="4656024" cy="1828800"/>
        </p:xfrm>
        <a:graphic>
          <a:graphicData uri="http://schemas.openxmlformats.org/drawingml/2006/table">
            <a:tbl>
              <a:tblPr firstRow="1" lastRow="1" bandCol="1">
                <a:tableStyleId>{5FD0F851-EC5A-4D38-B0AD-8093EC10F338}</a:tableStyleId>
              </a:tblPr>
              <a:tblGrid>
                <a:gridCol w="1552008">
                  <a:extLst>
                    <a:ext uri="{9D8B030D-6E8A-4147-A177-3AD203B41FA5}">
                      <a16:colId xmlns="" xmlns:a16="http://schemas.microsoft.com/office/drawing/2014/main" val="20000"/>
                    </a:ext>
                  </a:extLst>
                </a:gridCol>
                <a:gridCol w="1552008">
                  <a:extLst>
                    <a:ext uri="{9D8B030D-6E8A-4147-A177-3AD203B41FA5}">
                      <a16:colId xmlns="" xmlns:a16="http://schemas.microsoft.com/office/drawing/2014/main" val="20001"/>
                    </a:ext>
                  </a:extLst>
                </a:gridCol>
                <a:gridCol w="1552008">
                  <a:extLst>
                    <a:ext uri="{9D8B030D-6E8A-4147-A177-3AD203B41FA5}">
                      <a16:colId xmlns="" xmlns:a16="http://schemas.microsoft.com/office/drawing/2014/main" val="20002"/>
                    </a:ext>
                  </a:extLst>
                </a:gridCol>
              </a:tblGrid>
              <a:tr h="457200">
                <a:tc>
                  <a:txBody>
                    <a:bodyPr/>
                    <a:lstStyle/>
                    <a:p>
                      <a:r>
                        <a:rPr lang="en-US" sz="1800" dirty="0">
                          <a:solidFill>
                            <a:schemeClr val="bg1"/>
                          </a:solidFill>
                        </a:rPr>
                        <a:t>job_ID</a:t>
                      </a:r>
                    </a:p>
                  </a:txBody>
                  <a:tcPr marL="137160" marR="137160" marT="68580" marB="68580">
                    <a:solidFill>
                      <a:srgbClr val="8DA6B1"/>
                    </a:solidFill>
                  </a:tcPr>
                </a:tc>
                <a:tc>
                  <a:txBody>
                    <a:bodyPr/>
                    <a:lstStyle/>
                    <a:p>
                      <a:r>
                        <a:rPr lang="en-US" sz="1800" dirty="0">
                          <a:solidFill>
                            <a:schemeClr val="bg1"/>
                          </a:solidFill>
                        </a:rPr>
                        <a:t>Min</a:t>
                      </a:r>
                      <a:r>
                        <a:rPr lang="en-US" sz="1800" baseline="0" dirty="0">
                          <a:solidFill>
                            <a:schemeClr val="bg1"/>
                          </a:solidFill>
                        </a:rPr>
                        <a:t>_Salary </a:t>
                      </a:r>
                      <a:endParaRPr lang="en-US" sz="1800" dirty="0">
                        <a:solidFill>
                          <a:schemeClr val="bg1"/>
                        </a:solidFill>
                      </a:endParaRPr>
                    </a:p>
                  </a:txBody>
                  <a:tcPr marL="137160" marR="137160" marT="68580" marB="68580">
                    <a:solidFill>
                      <a:srgbClr val="8DA6B1"/>
                    </a:solidFill>
                  </a:tcPr>
                </a:tc>
                <a:tc>
                  <a:txBody>
                    <a:bodyPr/>
                    <a:lstStyle/>
                    <a:p>
                      <a:r>
                        <a:rPr lang="en-US" sz="1800" dirty="0">
                          <a:solidFill>
                            <a:schemeClr val="bg1"/>
                          </a:solidFill>
                        </a:rPr>
                        <a:t>Max_Salary</a:t>
                      </a:r>
                    </a:p>
                  </a:txBody>
                  <a:tcPr marL="137160" marR="137160" marT="68580" marB="68580">
                    <a:solidFill>
                      <a:srgbClr val="8DA6B1"/>
                    </a:solidFill>
                  </a:tcPr>
                </a:tc>
                <a:extLst>
                  <a:ext uri="{0D108BD9-81ED-4DB2-BD59-A6C34878D82A}">
                    <a16:rowId xmlns="" xmlns:a16="http://schemas.microsoft.com/office/drawing/2014/main" val="10000"/>
                  </a:ext>
                </a:extLst>
              </a:tr>
              <a:tr h="457200">
                <a:tc>
                  <a:txBody>
                    <a:bodyPr/>
                    <a:lstStyle/>
                    <a:p>
                      <a:r>
                        <a:rPr lang="en-US" sz="1800" dirty="0"/>
                        <a:t>AD_PRES</a:t>
                      </a:r>
                    </a:p>
                  </a:txBody>
                  <a:tcPr marL="137160" marR="137160" marT="68580" marB="68580"/>
                </a:tc>
                <a:tc>
                  <a:txBody>
                    <a:bodyPr/>
                    <a:lstStyle/>
                    <a:p>
                      <a:r>
                        <a:rPr lang="en-US" sz="1800" dirty="0"/>
                        <a:t>20080</a:t>
                      </a:r>
                    </a:p>
                  </a:txBody>
                  <a:tcPr marL="137160" marR="137160" marT="68580" marB="68580"/>
                </a:tc>
                <a:tc>
                  <a:txBody>
                    <a:bodyPr/>
                    <a:lstStyle/>
                    <a:p>
                      <a:r>
                        <a:rPr lang="en-US" sz="1800" dirty="0"/>
                        <a:t>40000</a:t>
                      </a:r>
                    </a:p>
                  </a:txBody>
                  <a:tcPr marL="137160" marR="137160" marT="68580" marB="68580"/>
                </a:tc>
                <a:extLst>
                  <a:ext uri="{0D108BD9-81ED-4DB2-BD59-A6C34878D82A}">
                    <a16:rowId xmlns="" xmlns:a16="http://schemas.microsoft.com/office/drawing/2014/main" val="10001"/>
                  </a:ext>
                </a:extLst>
              </a:tr>
              <a:tr h="457200">
                <a:tc>
                  <a:txBody>
                    <a:bodyPr/>
                    <a:lstStyle/>
                    <a:p>
                      <a:r>
                        <a:rPr lang="en-US" sz="1800" dirty="0"/>
                        <a:t>SA_MAN</a:t>
                      </a:r>
                    </a:p>
                  </a:txBody>
                  <a:tcPr marL="137160" marR="137160" marT="68580" marB="68580">
                    <a:lnB w="12700" cap="flat" cmpd="sng" algn="ctr">
                      <a:solidFill>
                        <a:srgbClr val="E8EDEF"/>
                      </a:solidFill>
                      <a:prstDash val="solid"/>
                      <a:round/>
                      <a:headEnd type="none" w="med" len="med"/>
                      <a:tailEnd type="none" w="med" len="med"/>
                    </a:lnB>
                  </a:tcPr>
                </a:tc>
                <a:tc>
                  <a:txBody>
                    <a:bodyPr/>
                    <a:lstStyle/>
                    <a:p>
                      <a:r>
                        <a:rPr lang="en-US" sz="1800" dirty="0"/>
                        <a:t>10000</a:t>
                      </a:r>
                    </a:p>
                  </a:txBody>
                  <a:tcPr marL="137160" marR="137160" marT="68580" marB="68580">
                    <a:lnB w="12700" cap="flat" cmpd="sng" algn="ctr">
                      <a:solidFill>
                        <a:schemeClr val="bg1"/>
                      </a:solidFill>
                      <a:prstDash val="solid"/>
                      <a:round/>
                      <a:headEnd type="none" w="med" len="med"/>
                      <a:tailEnd type="none" w="med" len="med"/>
                    </a:lnB>
                  </a:tcPr>
                </a:tc>
                <a:tc>
                  <a:txBody>
                    <a:bodyPr/>
                    <a:lstStyle/>
                    <a:p>
                      <a:r>
                        <a:rPr lang="en-US" sz="1800" dirty="0"/>
                        <a:t>20080</a:t>
                      </a:r>
                    </a:p>
                  </a:txBody>
                  <a:tcPr marL="137160" marR="137160" marT="68580" marB="68580">
                    <a:lnB w="12700" cap="flat" cmpd="sng" algn="ctr">
                      <a:solidFill>
                        <a:srgbClr val="E8EDEF"/>
                      </a:solidFill>
                      <a:prstDash val="solid"/>
                      <a:round/>
                      <a:headEnd type="none" w="med" len="med"/>
                      <a:tailEnd type="none" w="med" len="med"/>
                    </a:lnB>
                  </a:tcPr>
                </a:tc>
                <a:extLst>
                  <a:ext uri="{0D108BD9-81ED-4DB2-BD59-A6C34878D82A}">
                    <a16:rowId xmlns="" xmlns:a16="http://schemas.microsoft.com/office/drawing/2014/main" val="10002"/>
                  </a:ext>
                </a:extLst>
              </a:tr>
              <a:tr h="457200">
                <a:tc>
                  <a:txBody>
                    <a:bodyPr/>
                    <a:lstStyle/>
                    <a:p>
                      <a:r>
                        <a:rPr lang="en-US" sz="1800" b="0" dirty="0"/>
                        <a:t>IT_PROG</a:t>
                      </a:r>
                    </a:p>
                  </a:txBody>
                  <a:tcPr marL="137160" marR="137160" marT="68580" marB="68580">
                    <a:lnT w="12700" cap="flat" cmpd="sng" algn="ctr">
                      <a:solidFill>
                        <a:srgbClr val="E8EDEF"/>
                      </a:solidFill>
                      <a:prstDash val="solid"/>
                      <a:round/>
                      <a:headEnd type="none" w="med" len="med"/>
                      <a:tailEnd type="none" w="med" len="med"/>
                    </a:lnT>
                    <a:solidFill>
                      <a:srgbClr val="E8EDEF"/>
                    </a:solidFill>
                  </a:tcPr>
                </a:tc>
                <a:tc>
                  <a:txBody>
                    <a:bodyPr/>
                    <a:lstStyle/>
                    <a:p>
                      <a:r>
                        <a:rPr lang="en-US" sz="1800" b="0" dirty="0"/>
                        <a:t>4000</a:t>
                      </a:r>
                    </a:p>
                  </a:txBody>
                  <a:tcPr marL="137160" marR="137160" marT="68580" marB="68580">
                    <a:lnT w="12700" cap="flat" cmpd="sng" algn="ctr">
                      <a:solidFill>
                        <a:schemeClr val="bg1"/>
                      </a:solidFill>
                      <a:prstDash val="solid"/>
                      <a:round/>
                      <a:headEnd type="none" w="med" len="med"/>
                      <a:tailEnd type="none" w="med" len="med"/>
                    </a:lnT>
                  </a:tcPr>
                </a:tc>
                <a:tc>
                  <a:txBody>
                    <a:bodyPr/>
                    <a:lstStyle/>
                    <a:p>
                      <a:r>
                        <a:rPr lang="en-US" sz="1800" b="0" dirty="0"/>
                        <a:t>10000</a:t>
                      </a:r>
                    </a:p>
                  </a:txBody>
                  <a:tcPr marL="137160" marR="137160" marT="68580" marB="68580">
                    <a:lnT w="12700" cap="flat" cmpd="sng" algn="ctr">
                      <a:solidFill>
                        <a:srgbClr val="E8EDEF"/>
                      </a:solidFill>
                      <a:prstDash val="solid"/>
                      <a:round/>
                      <a:headEnd type="none" w="med" len="med"/>
                      <a:tailEnd type="none" w="med" len="med"/>
                    </a:lnT>
                    <a:solidFill>
                      <a:srgbClr val="E8EDEF"/>
                    </a:solidFill>
                  </a:tcPr>
                </a:tc>
                <a:extLst>
                  <a:ext uri="{0D108BD9-81ED-4DB2-BD59-A6C34878D82A}">
                    <a16:rowId xmlns="" xmlns:a16="http://schemas.microsoft.com/office/drawing/2014/main" val="10003"/>
                  </a:ext>
                </a:extLst>
              </a:tr>
            </a:tbl>
          </a:graphicData>
        </a:graphic>
      </p:graphicFrame>
      <p:sp>
        <p:nvSpPr>
          <p:cNvPr id="46" name="Rounded Rectangle 45"/>
          <p:cNvSpPr/>
          <p:nvPr/>
        </p:nvSpPr>
        <p:spPr bwMode="auto">
          <a:xfrm>
            <a:off x="13438980" y="1759124"/>
            <a:ext cx="4163220" cy="3778851"/>
          </a:xfrm>
          <a:prstGeom prst="roundRect">
            <a:avLst>
              <a:gd name="adj" fmla="val 9753"/>
            </a:avLst>
          </a:prstGeom>
          <a:gradFill flip="none" rotWithShape="1">
            <a:gsLst>
              <a:gs pos="0">
                <a:schemeClr val="accent1">
                  <a:lumMod val="20000"/>
                  <a:lumOff val="80000"/>
                </a:schemeClr>
              </a:gs>
              <a:gs pos="50000">
                <a:schemeClr val="accent5">
                  <a:lumMod val="60000"/>
                  <a:lumOff val="40000"/>
                </a:schemeClr>
              </a:gs>
              <a:gs pos="100000">
                <a:schemeClr val="accent5">
                  <a:lumMod val="20000"/>
                  <a:lumOff val="80000"/>
                </a:schemeClr>
              </a:gs>
            </a:gsLst>
            <a:lin ang="5400000" scaled="1"/>
            <a:tileRect/>
          </a:gradFill>
          <a:ln w="38100" cap="flat" cmpd="sng" algn="ctr">
            <a:solidFill>
              <a:schemeClr val="bg1"/>
            </a:solidFill>
            <a:prstDash val="solid"/>
            <a:round/>
            <a:headEnd type="none" w="sm" len="sm"/>
            <a:tailEnd type="none" w="sm" len="sm"/>
          </a:ln>
          <a:effectLst/>
        </p:spPr>
        <p:txBody>
          <a:bodyPr wrap="square">
            <a:no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endParaRPr lang="en-US" dirty="0">
              <a:latin typeface="Oracle Sans" panose="020B0503020204020204" pitchFamily="34" charset="0"/>
              <a:cs typeface="Oracle Sans" panose="020B0503020204020204" pitchFamily="34" charset="0"/>
            </a:endParaRPr>
          </a:p>
        </p:txBody>
      </p:sp>
      <p:sp>
        <p:nvSpPr>
          <p:cNvPr id="47" name="Rounded Rectangle 46"/>
          <p:cNvSpPr/>
          <p:nvPr/>
        </p:nvSpPr>
        <p:spPr bwMode="auto">
          <a:xfrm>
            <a:off x="14859000" y="2592870"/>
            <a:ext cx="2286000" cy="2219646"/>
          </a:xfrm>
          <a:prstGeom prst="roundRect">
            <a:avLst>
              <a:gd name="adj" fmla="val 0"/>
            </a:avLst>
          </a:prstGeom>
          <a:solidFill>
            <a:schemeClr val="bg1"/>
          </a:solidFill>
          <a:ln w="28575" cap="flat" cmpd="sng" algn="ctr">
            <a:solidFill>
              <a:schemeClr val="bg2">
                <a:lumMod val="75000"/>
              </a:schemeClr>
            </a:solidFill>
            <a:prstDash val="solid"/>
            <a:round/>
            <a:headEnd type="none" w="sm" len="sm"/>
            <a:tailEnd type="none" w="sm" len="sm"/>
          </a:ln>
          <a:effectLst/>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defTabSz="342900">
              <a:spcBef>
                <a:spcPct val="20000"/>
              </a:spcBef>
              <a:buClr>
                <a:srgbClr val="FF0000"/>
              </a:buClr>
            </a:pPr>
            <a:endParaRPr lang="en-US" sz="1800" dirty="0">
              <a:latin typeface="Oracle Sans" panose="020B0503020204020204" pitchFamily="34" charset="0"/>
              <a:cs typeface="Oracle Sans" panose="020B0503020204020204" pitchFamily="34" charset="0"/>
            </a:endParaRPr>
          </a:p>
        </p:txBody>
      </p:sp>
      <p:sp>
        <p:nvSpPr>
          <p:cNvPr id="48" name="TextBox 47"/>
          <p:cNvSpPr txBox="1"/>
          <p:nvPr/>
        </p:nvSpPr>
        <p:spPr>
          <a:xfrm>
            <a:off x="13713444" y="1880876"/>
            <a:ext cx="3614292"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b="1" dirty="0">
                <a:latin typeface="Oracle Sans" panose="020B0503020204020204" pitchFamily="34" charset="0"/>
                <a:cs typeface="Oracle Sans" panose="020B0503020204020204" pitchFamily="34" charset="0"/>
              </a:rPr>
              <a:t>HR Application</a:t>
            </a:r>
          </a:p>
        </p:txBody>
      </p:sp>
      <p:cxnSp>
        <p:nvCxnSpPr>
          <p:cNvPr id="49" name="Straight Connector 48"/>
          <p:cNvCxnSpPr>
            <a:stCxn id="47" idx="1"/>
            <a:endCxn id="47" idx="3"/>
          </p:cNvCxnSpPr>
          <p:nvPr/>
        </p:nvCxnSpPr>
        <p:spPr bwMode="auto">
          <a:xfrm>
            <a:off x="14859000" y="3702693"/>
            <a:ext cx="2286000" cy="0"/>
          </a:xfrm>
          <a:prstGeom prst="line">
            <a:avLst/>
          </a:prstGeom>
          <a:noFill/>
          <a:ln w="28575" cap="flat" cmpd="sng" algn="ctr">
            <a:solidFill>
              <a:schemeClr val="bg2">
                <a:lumMod val="75000"/>
              </a:schemeClr>
            </a:solidFill>
            <a:prstDash val="solid"/>
            <a:round/>
            <a:headEnd type="none" w="sm" len="sm"/>
            <a:tailEnd type="none" w="sm" len="sm"/>
          </a:ln>
          <a:effectLst/>
        </p:spPr>
      </p:cxnSp>
      <p:cxnSp>
        <p:nvCxnSpPr>
          <p:cNvPr id="50" name="Straight Connector 49"/>
          <p:cNvCxnSpPr/>
          <p:nvPr/>
        </p:nvCxnSpPr>
        <p:spPr bwMode="auto">
          <a:xfrm>
            <a:off x="14859000" y="3131883"/>
            <a:ext cx="2286000" cy="0"/>
          </a:xfrm>
          <a:prstGeom prst="line">
            <a:avLst/>
          </a:prstGeom>
          <a:noFill/>
          <a:ln w="28575" cap="flat" cmpd="sng" algn="ctr">
            <a:solidFill>
              <a:schemeClr val="bg2">
                <a:lumMod val="75000"/>
              </a:schemeClr>
            </a:solidFill>
            <a:prstDash val="solid"/>
            <a:round/>
            <a:headEnd type="none" w="sm" len="sm"/>
            <a:tailEnd type="none" w="sm" len="sm"/>
          </a:ln>
          <a:effectLst/>
        </p:spPr>
      </p:cxnSp>
      <p:cxnSp>
        <p:nvCxnSpPr>
          <p:cNvPr id="51" name="Straight Connector 50"/>
          <p:cNvCxnSpPr/>
          <p:nvPr/>
        </p:nvCxnSpPr>
        <p:spPr bwMode="auto">
          <a:xfrm>
            <a:off x="14859000" y="4256385"/>
            <a:ext cx="2286000" cy="0"/>
          </a:xfrm>
          <a:prstGeom prst="line">
            <a:avLst/>
          </a:prstGeom>
          <a:noFill/>
          <a:ln w="28575" cap="flat" cmpd="sng" algn="ctr">
            <a:solidFill>
              <a:schemeClr val="bg2">
                <a:lumMod val="75000"/>
              </a:schemeClr>
            </a:solidFill>
            <a:prstDash val="solid"/>
            <a:round/>
            <a:headEnd type="none" w="sm" len="sm"/>
            <a:tailEnd type="none" w="sm" len="sm"/>
          </a:ln>
          <a:effectLst/>
        </p:spPr>
      </p:cxnSp>
      <p:sp>
        <p:nvSpPr>
          <p:cNvPr id="52" name="TextBox 51"/>
          <p:cNvSpPr txBox="1"/>
          <p:nvPr/>
        </p:nvSpPr>
        <p:spPr>
          <a:xfrm>
            <a:off x="14859000" y="2672384"/>
            <a:ext cx="1600200"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1800" dirty="0">
                <a:latin typeface="Oracle Sans" panose="020B0503020204020204" pitchFamily="34" charset="0"/>
                <a:cs typeface="Oracle Sans" panose="020B0503020204020204" pitchFamily="34" charset="0"/>
              </a:rPr>
              <a:t>Add Column</a:t>
            </a:r>
          </a:p>
        </p:txBody>
      </p:sp>
      <p:sp>
        <p:nvSpPr>
          <p:cNvPr id="53" name="TextBox 52"/>
          <p:cNvSpPr txBox="1"/>
          <p:nvPr/>
        </p:nvSpPr>
        <p:spPr>
          <a:xfrm>
            <a:off x="14859000" y="3212012"/>
            <a:ext cx="1600200"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1800" dirty="0">
                <a:latin typeface="Oracle Sans" panose="020B0503020204020204" pitchFamily="34" charset="0"/>
                <a:cs typeface="Oracle Sans" panose="020B0503020204020204" pitchFamily="34" charset="0"/>
              </a:rPr>
              <a:t>Job Title</a:t>
            </a:r>
          </a:p>
        </p:txBody>
      </p:sp>
      <p:sp>
        <p:nvSpPr>
          <p:cNvPr id="54" name="TextBox 53"/>
          <p:cNvSpPr txBox="1"/>
          <p:nvPr/>
        </p:nvSpPr>
        <p:spPr>
          <a:xfrm>
            <a:off x="14859000" y="3763816"/>
            <a:ext cx="1600200"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1800" dirty="0">
                <a:latin typeface="Oracle Sans" panose="020B0503020204020204" pitchFamily="34" charset="0"/>
                <a:cs typeface="Oracle Sans" panose="020B0503020204020204" pitchFamily="34" charset="0"/>
              </a:rPr>
              <a:t>varchar2(25)</a:t>
            </a:r>
          </a:p>
        </p:txBody>
      </p:sp>
      <p:sp>
        <p:nvSpPr>
          <p:cNvPr id="55" name="TextBox 54"/>
          <p:cNvSpPr txBox="1"/>
          <p:nvPr/>
        </p:nvSpPr>
        <p:spPr>
          <a:xfrm>
            <a:off x="13601700" y="2672384"/>
            <a:ext cx="1191420"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1800" dirty="0">
                <a:latin typeface="Oracle Sans" panose="020B0503020204020204" pitchFamily="34" charset="0"/>
                <a:cs typeface="Oracle Sans" panose="020B0503020204020204" pitchFamily="34" charset="0"/>
              </a:rPr>
              <a:t>Action:</a:t>
            </a:r>
          </a:p>
        </p:txBody>
      </p:sp>
      <p:sp>
        <p:nvSpPr>
          <p:cNvPr id="56" name="TextBox 55"/>
          <p:cNvSpPr txBox="1"/>
          <p:nvPr/>
        </p:nvSpPr>
        <p:spPr>
          <a:xfrm>
            <a:off x="13601700" y="3212012"/>
            <a:ext cx="1191420"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1800" dirty="0">
                <a:latin typeface="Oracle Sans" panose="020B0503020204020204" pitchFamily="34" charset="0"/>
                <a:cs typeface="Oracle Sans" panose="020B0503020204020204" pitchFamily="34" charset="0"/>
              </a:rPr>
              <a:t>Name:</a:t>
            </a:r>
          </a:p>
        </p:txBody>
      </p:sp>
      <p:sp>
        <p:nvSpPr>
          <p:cNvPr id="57" name="TextBox 56"/>
          <p:cNvSpPr txBox="1"/>
          <p:nvPr/>
        </p:nvSpPr>
        <p:spPr>
          <a:xfrm>
            <a:off x="13601700" y="3771101"/>
            <a:ext cx="1420020"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1800" dirty="0">
                <a:latin typeface="Oracle Sans" panose="020B0503020204020204" pitchFamily="34" charset="0"/>
                <a:cs typeface="Oracle Sans" panose="020B0503020204020204" pitchFamily="34" charset="0"/>
              </a:rPr>
              <a:t>Datatype:</a:t>
            </a:r>
          </a:p>
        </p:txBody>
      </p:sp>
      <p:sp>
        <p:nvSpPr>
          <p:cNvPr id="58" name="TextBox 57"/>
          <p:cNvSpPr txBox="1"/>
          <p:nvPr/>
        </p:nvSpPr>
        <p:spPr>
          <a:xfrm>
            <a:off x="13601700" y="4317506"/>
            <a:ext cx="1420020"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1800" dirty="0">
                <a:latin typeface="Oracle Sans" panose="020B0503020204020204" pitchFamily="34" charset="0"/>
                <a:cs typeface="Oracle Sans" panose="020B0503020204020204" pitchFamily="34" charset="0"/>
              </a:rPr>
              <a:t>Default:</a:t>
            </a:r>
          </a:p>
        </p:txBody>
      </p:sp>
      <p:sp>
        <p:nvSpPr>
          <p:cNvPr id="59" name="Rounded Rectangle 58"/>
          <p:cNvSpPr/>
          <p:nvPr/>
        </p:nvSpPr>
        <p:spPr bwMode="auto">
          <a:xfrm>
            <a:off x="15367334" y="4915838"/>
            <a:ext cx="1811534" cy="516350"/>
          </a:xfrm>
          <a:prstGeom prst="roundRect">
            <a:avLst/>
          </a:prstGeom>
          <a:solidFill>
            <a:srgbClr val="56C84C"/>
          </a:solidFill>
          <a:ln w="28575" cap="flat" cmpd="sng" algn="ctr">
            <a:noFill/>
            <a:prstDash val="solid"/>
            <a:round/>
            <a:headEnd type="none" w="sm" len="sm"/>
            <a:tailEnd type="none" w="sm" len="sm"/>
          </a:ln>
          <a:effectLst/>
          <a:scene3d>
            <a:camera prst="orthographicFront"/>
            <a:lightRig rig="threePt" dir="t"/>
          </a:scene3d>
          <a:sp3d>
            <a:bevelT w="57150"/>
          </a:sp3d>
        </p:spPr>
        <p:txBody>
          <a:bodyPr vert="horz" wrap="square" lIns="137160" tIns="68580" rIns="137160" bIns="68580" numCol="1" rtlCol="0" anchor="ctr"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100" b="1" dirty="0">
                <a:solidFill>
                  <a:schemeClr val="bg1"/>
                </a:solidFill>
                <a:latin typeface="Oracle Sans" panose="020B0503020204020204" pitchFamily="34" charset="0"/>
                <a:cs typeface="Oracle Sans" panose="020B0503020204020204" pitchFamily="34" charset="0"/>
              </a:rPr>
              <a:t>SUBMIT</a:t>
            </a:r>
            <a:endParaRPr lang="en-US" sz="2250" b="1" dirty="0">
              <a:solidFill>
                <a:schemeClr val="bg1"/>
              </a:solidFill>
              <a:latin typeface="Oracle Sans" panose="020B0503020204020204" pitchFamily="34" charset="0"/>
              <a:cs typeface="Oracle Sans" panose="020B0503020204020204" pitchFamily="34" charset="0"/>
            </a:endParaRPr>
          </a:p>
        </p:txBody>
      </p:sp>
      <p:graphicFrame>
        <p:nvGraphicFramePr>
          <p:cNvPr id="60" name="Table 59"/>
          <p:cNvGraphicFramePr>
            <a:graphicFrameLocks noGrp="1"/>
          </p:cNvGraphicFramePr>
          <p:nvPr>
            <p:extLst>
              <p:ext uri="{D42A27DB-BD31-4B8C-83A1-F6EECF244321}">
                <p14:modId xmlns:p14="http://schemas.microsoft.com/office/powerpoint/2010/main" val="4212119019"/>
              </p:ext>
            </p:extLst>
          </p:nvPr>
        </p:nvGraphicFramePr>
        <p:xfrm>
          <a:off x="7587983" y="7536615"/>
          <a:ext cx="6015401" cy="1828800"/>
        </p:xfrm>
        <a:graphic>
          <a:graphicData uri="http://schemas.openxmlformats.org/drawingml/2006/table">
            <a:tbl>
              <a:tblPr firstRow="1" lastRow="1" bandCol="1">
                <a:tableStyleId>{5FD0F851-EC5A-4D38-B0AD-8093EC10F338}</a:tableStyleId>
              </a:tblPr>
              <a:tblGrid>
                <a:gridCol w="1443401">
                  <a:extLst>
                    <a:ext uri="{9D8B030D-6E8A-4147-A177-3AD203B41FA5}">
                      <a16:colId xmlns="" xmlns:a16="http://schemas.microsoft.com/office/drawing/2014/main" val="20000"/>
                    </a:ext>
                  </a:extLst>
                </a:gridCol>
                <a:gridCol w="1600200">
                  <a:extLst>
                    <a:ext uri="{9D8B030D-6E8A-4147-A177-3AD203B41FA5}">
                      <a16:colId xmlns="" xmlns:a16="http://schemas.microsoft.com/office/drawing/2014/main" val="20001"/>
                    </a:ext>
                  </a:extLst>
                </a:gridCol>
                <a:gridCol w="1600200">
                  <a:extLst>
                    <a:ext uri="{9D8B030D-6E8A-4147-A177-3AD203B41FA5}">
                      <a16:colId xmlns="" xmlns:a16="http://schemas.microsoft.com/office/drawing/2014/main" val="20002"/>
                    </a:ext>
                  </a:extLst>
                </a:gridCol>
                <a:gridCol w="1371600">
                  <a:extLst>
                    <a:ext uri="{9D8B030D-6E8A-4147-A177-3AD203B41FA5}">
                      <a16:colId xmlns="" xmlns:a16="http://schemas.microsoft.com/office/drawing/2014/main" val="20003"/>
                    </a:ext>
                  </a:extLst>
                </a:gridCol>
              </a:tblGrid>
              <a:tr h="457200">
                <a:tc>
                  <a:txBody>
                    <a:bodyPr/>
                    <a:lstStyle/>
                    <a:p>
                      <a:r>
                        <a:rPr lang="en-US" sz="1800" dirty="0">
                          <a:solidFill>
                            <a:schemeClr val="bg1"/>
                          </a:solidFill>
                        </a:rPr>
                        <a:t>job_ID</a:t>
                      </a:r>
                    </a:p>
                  </a:txBody>
                  <a:tcPr marL="137160" marR="137160" marT="68580" marB="68580">
                    <a:solidFill>
                      <a:srgbClr val="8DA6B1"/>
                    </a:solidFill>
                  </a:tcPr>
                </a:tc>
                <a:tc>
                  <a:txBody>
                    <a:bodyPr/>
                    <a:lstStyle/>
                    <a:p>
                      <a:r>
                        <a:rPr lang="en-US" sz="1800" dirty="0">
                          <a:solidFill>
                            <a:schemeClr val="bg1"/>
                          </a:solidFill>
                        </a:rPr>
                        <a:t>Min</a:t>
                      </a:r>
                      <a:r>
                        <a:rPr lang="en-US" sz="1800" baseline="0" dirty="0">
                          <a:solidFill>
                            <a:schemeClr val="bg1"/>
                          </a:solidFill>
                        </a:rPr>
                        <a:t>_ Salary </a:t>
                      </a:r>
                      <a:endParaRPr lang="en-US" sz="1800" dirty="0">
                        <a:solidFill>
                          <a:schemeClr val="bg1"/>
                        </a:solidFill>
                      </a:endParaRPr>
                    </a:p>
                  </a:txBody>
                  <a:tcPr marL="137160" marR="137160" marT="68580" marB="68580">
                    <a:solidFill>
                      <a:srgbClr val="8DA6B1"/>
                    </a:solidFill>
                  </a:tcPr>
                </a:tc>
                <a:tc>
                  <a:txBody>
                    <a:bodyPr/>
                    <a:lstStyle/>
                    <a:p>
                      <a:r>
                        <a:rPr lang="en-US" sz="1800" dirty="0">
                          <a:solidFill>
                            <a:schemeClr val="bg1"/>
                          </a:solidFill>
                        </a:rPr>
                        <a:t>Max_Salary</a:t>
                      </a:r>
                    </a:p>
                  </a:txBody>
                  <a:tcPr marL="137160" marR="137160" marT="68580" marB="68580">
                    <a:solidFill>
                      <a:srgbClr val="8DA6B1"/>
                    </a:solidFill>
                  </a:tcPr>
                </a:tc>
                <a:tc>
                  <a:txBody>
                    <a:bodyPr/>
                    <a:lstStyle/>
                    <a:p>
                      <a:r>
                        <a:rPr lang="en-US" sz="1800" dirty="0">
                          <a:solidFill>
                            <a:schemeClr val="bg1"/>
                          </a:solidFill>
                        </a:rPr>
                        <a:t>Job_Title</a:t>
                      </a:r>
                    </a:p>
                  </a:txBody>
                  <a:tcPr marL="137160" marR="137160" marT="68580" marB="68580">
                    <a:solidFill>
                      <a:srgbClr val="8DA6B1"/>
                    </a:solidFill>
                  </a:tcPr>
                </a:tc>
                <a:extLst>
                  <a:ext uri="{0D108BD9-81ED-4DB2-BD59-A6C34878D82A}">
                    <a16:rowId xmlns="" xmlns:a16="http://schemas.microsoft.com/office/drawing/2014/main" val="10000"/>
                  </a:ext>
                </a:extLst>
              </a:tr>
              <a:tr h="457200">
                <a:tc>
                  <a:txBody>
                    <a:bodyPr/>
                    <a:lstStyle/>
                    <a:p>
                      <a:r>
                        <a:rPr lang="en-US" sz="1800" dirty="0"/>
                        <a:t>AD_PRES</a:t>
                      </a:r>
                    </a:p>
                  </a:txBody>
                  <a:tcPr marL="137160" marR="137160" marT="68580" marB="68580"/>
                </a:tc>
                <a:tc>
                  <a:txBody>
                    <a:bodyPr/>
                    <a:lstStyle/>
                    <a:p>
                      <a:r>
                        <a:rPr lang="en-US" sz="1800" dirty="0"/>
                        <a:t>20080</a:t>
                      </a:r>
                    </a:p>
                  </a:txBody>
                  <a:tcPr marL="137160" marR="137160" marT="68580" marB="68580"/>
                </a:tc>
                <a:tc>
                  <a:txBody>
                    <a:bodyPr/>
                    <a:lstStyle/>
                    <a:p>
                      <a:r>
                        <a:rPr lang="en-US" sz="1800" dirty="0"/>
                        <a:t>40000</a:t>
                      </a:r>
                    </a:p>
                  </a:txBody>
                  <a:tcPr marL="137160" marR="137160" marT="68580" marB="68580"/>
                </a:tc>
                <a:tc>
                  <a:txBody>
                    <a:bodyPr/>
                    <a:lstStyle/>
                    <a:p>
                      <a:r>
                        <a:rPr lang="en-US" sz="1800" dirty="0"/>
                        <a:t>NULL</a:t>
                      </a:r>
                    </a:p>
                  </a:txBody>
                  <a:tcPr marL="137160" marR="137160" marT="68580" marB="68580"/>
                </a:tc>
                <a:extLst>
                  <a:ext uri="{0D108BD9-81ED-4DB2-BD59-A6C34878D82A}">
                    <a16:rowId xmlns="" xmlns:a16="http://schemas.microsoft.com/office/drawing/2014/main" val="10001"/>
                  </a:ext>
                </a:extLst>
              </a:tr>
              <a:tr h="457200">
                <a:tc>
                  <a:txBody>
                    <a:bodyPr/>
                    <a:lstStyle/>
                    <a:p>
                      <a:r>
                        <a:rPr lang="en-US" sz="1800" dirty="0"/>
                        <a:t>SA_MAN</a:t>
                      </a:r>
                    </a:p>
                  </a:txBody>
                  <a:tcPr marL="137160" marR="137160" marT="68580" marB="68580">
                    <a:lnB w="12700" cap="flat" cmpd="sng" algn="ctr">
                      <a:solidFill>
                        <a:srgbClr val="E8EDEF"/>
                      </a:solidFill>
                      <a:prstDash val="solid"/>
                      <a:round/>
                      <a:headEnd type="none" w="med" len="med"/>
                      <a:tailEnd type="none" w="med" len="med"/>
                    </a:lnB>
                  </a:tcPr>
                </a:tc>
                <a:tc>
                  <a:txBody>
                    <a:bodyPr/>
                    <a:lstStyle/>
                    <a:p>
                      <a:r>
                        <a:rPr lang="en-US" sz="1800" dirty="0"/>
                        <a:t>10000</a:t>
                      </a:r>
                    </a:p>
                  </a:txBody>
                  <a:tcPr marL="137160" marR="137160" marT="68580" marB="68580">
                    <a:lnB w="12700" cap="flat" cmpd="sng" algn="ctr">
                      <a:solidFill>
                        <a:schemeClr val="bg1"/>
                      </a:solidFill>
                      <a:prstDash val="solid"/>
                      <a:round/>
                      <a:headEnd type="none" w="med" len="med"/>
                      <a:tailEnd type="none" w="med" len="med"/>
                    </a:lnB>
                  </a:tcPr>
                </a:tc>
                <a:tc>
                  <a:txBody>
                    <a:bodyPr/>
                    <a:lstStyle/>
                    <a:p>
                      <a:r>
                        <a:rPr lang="en-US" sz="1800" dirty="0"/>
                        <a:t>20080</a:t>
                      </a:r>
                    </a:p>
                  </a:txBody>
                  <a:tcPr marL="137160" marR="137160" marT="68580" marB="68580">
                    <a:lnB w="12700" cap="flat" cmpd="sng" algn="ctr">
                      <a:solidFill>
                        <a:srgbClr val="E8EDEF"/>
                      </a:solidFill>
                      <a:prstDash val="solid"/>
                      <a:round/>
                      <a:headEnd type="none" w="med" len="med"/>
                      <a:tailEnd type="none" w="med" len="med"/>
                    </a:lnB>
                  </a:tcPr>
                </a:tc>
                <a:tc>
                  <a:txBody>
                    <a:bodyPr/>
                    <a:lstStyle/>
                    <a:p>
                      <a:r>
                        <a:rPr lang="en-US" sz="1800" dirty="0"/>
                        <a:t>NULL</a:t>
                      </a:r>
                    </a:p>
                  </a:txBody>
                  <a:tcPr marL="137160" marR="137160" marT="68580" marB="68580">
                    <a:lnB w="12700" cap="flat" cmpd="sng" algn="ctr">
                      <a:solidFill>
                        <a:schemeClr val="bg1"/>
                      </a:solidFill>
                      <a:prstDash val="solid"/>
                      <a:round/>
                      <a:headEnd type="none" w="med" len="med"/>
                      <a:tailEnd type="none" w="med" len="med"/>
                    </a:lnB>
                  </a:tcPr>
                </a:tc>
                <a:extLst>
                  <a:ext uri="{0D108BD9-81ED-4DB2-BD59-A6C34878D82A}">
                    <a16:rowId xmlns="" xmlns:a16="http://schemas.microsoft.com/office/drawing/2014/main" val="10002"/>
                  </a:ext>
                </a:extLst>
              </a:tr>
              <a:tr h="457200">
                <a:tc>
                  <a:txBody>
                    <a:bodyPr/>
                    <a:lstStyle/>
                    <a:p>
                      <a:r>
                        <a:rPr lang="en-US" sz="1800" b="0" dirty="0"/>
                        <a:t>IT_PROG</a:t>
                      </a:r>
                    </a:p>
                  </a:txBody>
                  <a:tcPr marL="137160" marR="137160" marT="68580" marB="68580">
                    <a:lnT w="12700" cap="flat" cmpd="sng" algn="ctr">
                      <a:solidFill>
                        <a:srgbClr val="E8EDEF"/>
                      </a:solidFill>
                      <a:prstDash val="solid"/>
                      <a:round/>
                      <a:headEnd type="none" w="med" len="med"/>
                      <a:tailEnd type="none" w="med" len="med"/>
                    </a:lnT>
                    <a:solidFill>
                      <a:srgbClr val="E8EDEF"/>
                    </a:solidFill>
                  </a:tcPr>
                </a:tc>
                <a:tc>
                  <a:txBody>
                    <a:bodyPr/>
                    <a:lstStyle/>
                    <a:p>
                      <a:r>
                        <a:rPr lang="en-US" sz="1800" b="0" dirty="0"/>
                        <a:t>4000</a:t>
                      </a:r>
                    </a:p>
                  </a:txBody>
                  <a:tcPr marL="137160" marR="137160" marT="68580" marB="68580">
                    <a:lnT w="12700" cap="flat" cmpd="sng" algn="ctr">
                      <a:solidFill>
                        <a:schemeClr val="bg1"/>
                      </a:solidFill>
                      <a:prstDash val="solid"/>
                      <a:round/>
                      <a:headEnd type="none" w="med" len="med"/>
                      <a:tailEnd type="none" w="med" len="med"/>
                    </a:lnT>
                  </a:tcPr>
                </a:tc>
                <a:tc>
                  <a:txBody>
                    <a:bodyPr/>
                    <a:lstStyle/>
                    <a:p>
                      <a:r>
                        <a:rPr lang="en-US" sz="1800" b="0" dirty="0"/>
                        <a:t>10000</a:t>
                      </a:r>
                    </a:p>
                  </a:txBody>
                  <a:tcPr marL="137160" marR="137160" marT="68580" marB="68580">
                    <a:lnT w="12700" cap="flat" cmpd="sng" algn="ctr">
                      <a:solidFill>
                        <a:srgbClr val="E8EDEF"/>
                      </a:solidFill>
                      <a:prstDash val="solid"/>
                      <a:round/>
                      <a:headEnd type="none" w="med" len="med"/>
                      <a:tailEnd type="none" w="med" len="med"/>
                    </a:lnT>
                    <a:solidFill>
                      <a:srgbClr val="E8EDEF"/>
                    </a:solidFill>
                  </a:tcPr>
                </a:tc>
                <a:tc>
                  <a:txBody>
                    <a:bodyPr/>
                    <a:lstStyle/>
                    <a:p>
                      <a:r>
                        <a:rPr lang="en-US" sz="1800" b="0" dirty="0"/>
                        <a:t>NULL</a:t>
                      </a:r>
                    </a:p>
                  </a:txBody>
                  <a:tcPr marL="137160" marR="137160" marT="68580" marB="68580">
                    <a:lnT w="12700" cap="flat" cmpd="sng" algn="ctr">
                      <a:solidFill>
                        <a:schemeClr val="bg1"/>
                      </a:solidFill>
                      <a:prstDash val="solid"/>
                      <a:round/>
                      <a:headEnd type="none" w="med" len="med"/>
                      <a:tailEnd type="none" w="med" len="med"/>
                    </a:lnT>
                  </a:tcPr>
                </a:tc>
                <a:extLst>
                  <a:ext uri="{0D108BD9-81ED-4DB2-BD59-A6C34878D82A}">
                    <a16:rowId xmlns="" xmlns:a16="http://schemas.microsoft.com/office/drawing/2014/main" val="10003"/>
                  </a:ext>
                </a:extLst>
              </a:tr>
            </a:tbl>
          </a:graphicData>
        </a:graphic>
      </p:graphicFrame>
      <p:pic>
        <p:nvPicPr>
          <p:cNvPr id="61" name="Picture 60" descr="SQL Generic Icon.png"/>
          <p:cNvPicPr>
            <a:picLocks noChangeAspect="1"/>
          </p:cNvPicPr>
          <p:nvPr/>
        </p:nvPicPr>
        <p:blipFill>
          <a:blip r:embed="rId4" cstate="print"/>
          <a:stretch>
            <a:fillRect/>
          </a:stretch>
        </p:blipFill>
        <p:spPr>
          <a:xfrm>
            <a:off x="13968810" y="7761696"/>
            <a:ext cx="1690290" cy="1928519"/>
          </a:xfrm>
          <a:prstGeom prst="rect">
            <a:avLst/>
          </a:prstGeom>
        </p:spPr>
      </p:pic>
      <p:grpSp>
        <p:nvGrpSpPr>
          <p:cNvPr id="62" name="Group 61"/>
          <p:cNvGrpSpPr/>
          <p:nvPr/>
        </p:nvGrpSpPr>
        <p:grpSpPr>
          <a:xfrm rot="17945213">
            <a:off x="14275876" y="5781889"/>
            <a:ext cx="1861447" cy="1876747"/>
            <a:chOff x="9326536" y="3281348"/>
            <a:chExt cx="1775785" cy="1790381"/>
          </a:xfrm>
        </p:grpSpPr>
        <p:sp>
          <p:nvSpPr>
            <p:cNvPr id="63" name="Oval 62"/>
            <p:cNvSpPr/>
            <p:nvPr/>
          </p:nvSpPr>
          <p:spPr bwMode="auto">
            <a:xfrm rot="2352567" flipH="1">
              <a:off x="9326536" y="3281348"/>
              <a:ext cx="1775785" cy="1775786"/>
            </a:xfrm>
            <a:prstGeom prst="ellipse">
              <a:avLst/>
            </a:prstGeom>
            <a:gradFill flip="none" rotWithShape="1">
              <a:gsLst>
                <a:gs pos="83000">
                  <a:schemeClr val="bg1"/>
                </a:gs>
                <a:gs pos="100000">
                  <a:srgbClr val="5F87A4"/>
                </a:gs>
              </a:gsLst>
              <a:path path="shape">
                <a:fillToRect l="50000" t="50000" r="50000" b="50000"/>
              </a:path>
              <a:tileRect/>
            </a:gradFill>
            <a:ln w="28575" cap="flat" cmpd="sng" algn="ctr">
              <a:no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eaLnBrk="1" latinLnBrk="0" hangingPunct="1">
                <a:lnSpc>
                  <a:spcPct val="100000"/>
                </a:lnSpc>
                <a:spcBef>
                  <a:spcPct val="20000"/>
                </a:spcBef>
                <a:buClr>
                  <a:srgbClr val="FF0000"/>
                </a:buClr>
                <a:buSzTx/>
                <a:buFont typeface="Arial" pitchFamily="34" charset="0"/>
                <a:buNone/>
                <a:tabLst/>
              </a:pPr>
              <a:endParaRPr lang="en-US" dirty="0">
                <a:latin typeface="Oracle Sans" panose="020B0503020204020204" pitchFamily="34" charset="0"/>
                <a:cs typeface="Oracle Sans" panose="020B0503020204020204" pitchFamily="34" charset="0"/>
              </a:endParaRPr>
            </a:p>
          </p:txBody>
        </p:sp>
        <p:sp>
          <p:nvSpPr>
            <p:cNvPr id="64" name="Oval 63"/>
            <p:cNvSpPr/>
            <p:nvPr/>
          </p:nvSpPr>
          <p:spPr bwMode="auto">
            <a:xfrm rot="2352567" flipH="1">
              <a:off x="9348278" y="3418299"/>
              <a:ext cx="1653431" cy="1653430"/>
            </a:xfrm>
            <a:prstGeom prst="ellipse">
              <a:avLst/>
            </a:prstGeom>
            <a:solidFill>
              <a:schemeClr val="bg1"/>
            </a:solidFill>
            <a:ln w="57150" cap="flat" cmpd="sng" algn="ctr">
              <a:noFill/>
              <a:prstDash val="solid"/>
              <a:round/>
              <a:headEnd type="none" w="sm" len="sm"/>
              <a:tailEnd type="none" w="sm" len="sm"/>
            </a:ln>
            <a:effectLst>
              <a:innerShdw blurRad="457200" dist="190500" dir="18000000">
                <a:schemeClr val="bg1">
                  <a:lumMod val="85000"/>
                </a:schemeClr>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eaLnBrk="1" latinLnBrk="0" hangingPunct="1">
                <a:lnSpc>
                  <a:spcPct val="100000"/>
                </a:lnSpc>
                <a:spcBef>
                  <a:spcPct val="20000"/>
                </a:spcBef>
                <a:buClr>
                  <a:srgbClr val="FF0000"/>
                </a:buClr>
                <a:buSzTx/>
                <a:buFont typeface="Arial" pitchFamily="34" charset="0"/>
                <a:buNone/>
                <a:tabLst/>
              </a:pPr>
              <a:endParaRPr lang="en-US" dirty="0">
                <a:latin typeface="Oracle Sans" panose="020B0503020204020204" pitchFamily="34" charset="0"/>
                <a:cs typeface="Oracle Sans" panose="020B0503020204020204" pitchFamily="34" charset="0"/>
              </a:endParaRPr>
            </a:p>
          </p:txBody>
        </p:sp>
      </p:grpSp>
      <p:sp>
        <p:nvSpPr>
          <p:cNvPr id="65" name="Rounded Rectangle 64"/>
          <p:cNvSpPr/>
          <p:nvPr/>
        </p:nvSpPr>
        <p:spPr bwMode="auto">
          <a:xfrm>
            <a:off x="15093664" y="6960181"/>
            <a:ext cx="1584891" cy="362561"/>
          </a:xfrm>
          <a:prstGeom prst="roundRect">
            <a:avLst/>
          </a:prstGeom>
          <a:gradFill flip="none" rotWithShape="1">
            <a:gsLst>
              <a:gs pos="0">
                <a:srgbClr val="8FBFE2">
                  <a:shade val="30000"/>
                  <a:satMod val="115000"/>
                </a:srgbClr>
              </a:gs>
              <a:gs pos="50000">
                <a:srgbClr val="8FBFE2">
                  <a:shade val="67500"/>
                  <a:satMod val="115000"/>
                </a:srgbClr>
              </a:gs>
              <a:gs pos="100000">
                <a:srgbClr val="8FBFE2">
                  <a:shade val="100000"/>
                  <a:satMod val="115000"/>
                </a:srgbClr>
              </a:gs>
            </a:gsLst>
            <a:lin ang="5400000" scaled="1"/>
            <a:tileRect/>
          </a:gradFill>
          <a:ln w="28575" cap="flat" cmpd="sng" algn="ctr">
            <a:noFill/>
            <a:prstDash val="solid"/>
            <a:round/>
            <a:headEnd type="none" w="sm" len="sm"/>
            <a:tailEnd type="none" w="sm" len="sm"/>
          </a:ln>
          <a:effectLst>
            <a:outerShdw blurRad="63500" sx="102000" sy="102000" algn="ct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66" name="TextBox 65"/>
          <p:cNvSpPr txBox="1"/>
          <p:nvPr/>
        </p:nvSpPr>
        <p:spPr>
          <a:xfrm>
            <a:off x="16089624" y="6948828"/>
            <a:ext cx="798025" cy="41549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100" b="1" dirty="0">
                <a:solidFill>
                  <a:schemeClr val="bg1"/>
                </a:solidFill>
                <a:latin typeface="Oracle Sans" panose="020B0503020204020204" pitchFamily="34" charset="0"/>
                <a:cs typeface="Oracle Sans" panose="020B0503020204020204" pitchFamily="34" charset="0"/>
              </a:rPr>
              <a:t>DBA</a:t>
            </a:r>
          </a:p>
        </p:txBody>
      </p:sp>
      <p:pic>
        <p:nvPicPr>
          <p:cNvPr id="67" name="Picture 7" descr="D:\OU Graphics_2016\06June\Daniel_Graphic Icon Creation\Icons\Jay-with-Laptop.png"/>
          <p:cNvPicPr>
            <a:picLocks noChangeAspect="1" noChangeArrowheads="1"/>
          </p:cNvPicPr>
          <p:nvPr/>
        </p:nvPicPr>
        <p:blipFill>
          <a:blip r:embed="rId5" cstate="print"/>
          <a:srcRect/>
          <a:stretch>
            <a:fillRect/>
          </a:stretch>
        </p:blipFill>
        <p:spPr bwMode="auto">
          <a:xfrm>
            <a:off x="14627263" y="6127284"/>
            <a:ext cx="1258576" cy="1352851"/>
          </a:xfrm>
          <a:prstGeom prst="rect">
            <a:avLst/>
          </a:prstGeom>
          <a:noFill/>
        </p:spPr>
      </p:pic>
      <p:pic>
        <p:nvPicPr>
          <p:cNvPr id="68" name="Picture 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489620" flipH="1">
            <a:off x="16413738" y="5410840"/>
            <a:ext cx="1215447" cy="775302"/>
          </a:xfrm>
          <a:prstGeom prst="rect">
            <a:avLst/>
          </a:prstGeom>
        </p:spPr>
      </p:pic>
      <p:sp>
        <p:nvSpPr>
          <p:cNvPr id="69" name="TextBox 68"/>
          <p:cNvSpPr txBox="1"/>
          <p:nvPr/>
        </p:nvSpPr>
        <p:spPr>
          <a:xfrm>
            <a:off x="16870962" y="8013815"/>
            <a:ext cx="1028700" cy="83099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sz="2400" dirty="0">
                <a:solidFill>
                  <a:srgbClr val="FF0000"/>
                </a:solidFill>
                <a:latin typeface="+mj-lt"/>
                <a:cs typeface="Oracle Sans" panose="020B0503020204020204" pitchFamily="34" charset="0"/>
              </a:rPr>
              <a:t>Runs</a:t>
            </a:r>
          </a:p>
          <a:p>
            <a:r>
              <a:rPr lang="en-US" sz="2400" dirty="0">
                <a:solidFill>
                  <a:srgbClr val="FF0000"/>
                </a:solidFill>
                <a:latin typeface="+mj-lt"/>
                <a:cs typeface="Oracle Sans" panose="020B0503020204020204" pitchFamily="34" charset="0"/>
              </a:rPr>
              <a:t>DDL</a:t>
            </a:r>
          </a:p>
        </p:txBody>
      </p:sp>
      <p:pic>
        <p:nvPicPr>
          <p:cNvPr id="70" name="Picture 6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6450121" flipH="1">
            <a:off x="12758942" y="2283747"/>
            <a:ext cx="1215447" cy="775302"/>
          </a:xfrm>
          <a:prstGeom prst="rect">
            <a:avLst/>
          </a:prstGeom>
        </p:spPr>
      </p:pic>
      <p:grpSp>
        <p:nvGrpSpPr>
          <p:cNvPr id="71" name="Group 70"/>
          <p:cNvGrpSpPr/>
          <p:nvPr/>
        </p:nvGrpSpPr>
        <p:grpSpPr>
          <a:xfrm>
            <a:off x="0" y="5519412"/>
            <a:ext cx="6584882" cy="2874651"/>
            <a:chOff x="-1588" y="3721867"/>
            <a:chExt cx="4389921" cy="1916434"/>
          </a:xfrm>
        </p:grpSpPr>
        <p:sp>
          <p:nvSpPr>
            <p:cNvPr id="72" name="Rectangle 2"/>
            <p:cNvSpPr>
              <a:spLocks noChangeArrowheads="1"/>
            </p:cNvSpPr>
            <p:nvPr/>
          </p:nvSpPr>
          <p:spPr bwMode="auto">
            <a:xfrm>
              <a:off x="1715036" y="3721867"/>
              <a:ext cx="2673297" cy="1916434"/>
            </a:xfrm>
            <a:prstGeom prst="rect">
              <a:avLst/>
            </a:prstGeom>
            <a:solidFill>
              <a:schemeClr val="accent3">
                <a:lumMod val="40000"/>
                <a:lumOff val="60000"/>
              </a:schemeClr>
            </a:solidFill>
            <a:ln>
              <a:noFill/>
            </a:ln>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buClr>
                  <a:srgbClr val="FF0000"/>
                </a:buClr>
              </a:pPr>
              <a:endParaRPr lang="en-US" altLang="en-US" dirty="0">
                <a:solidFill>
                  <a:schemeClr val="tx1"/>
                </a:solidFill>
                <a:latin typeface="Oracle Sans" panose="020B0503020204020204" pitchFamily="34" charset="0"/>
                <a:cs typeface="Oracle Sans" panose="020B0503020204020204" pitchFamily="34" charset="0"/>
              </a:endParaRPr>
            </a:p>
          </p:txBody>
        </p:sp>
        <p:sp>
          <p:nvSpPr>
            <p:cNvPr id="73" name="Rectangle 5"/>
            <p:cNvSpPr>
              <a:spLocks noChangeArrowheads="1"/>
            </p:cNvSpPr>
            <p:nvPr/>
          </p:nvSpPr>
          <p:spPr bwMode="auto">
            <a:xfrm flipH="1">
              <a:off x="-1588" y="3721867"/>
              <a:ext cx="1802317" cy="1916434"/>
            </a:xfrm>
            <a:prstGeom prst="rect">
              <a:avLst/>
            </a:prstGeom>
            <a:gradFill rotWithShape="1">
              <a:gsLst>
                <a:gs pos="0">
                  <a:schemeClr val="accent3">
                    <a:lumMod val="40000"/>
                    <a:lumOff val="60000"/>
                  </a:schemeClr>
                </a:gs>
                <a:gs pos="100000">
                  <a:schemeClr val="bg1"/>
                </a:gs>
              </a:gsLst>
              <a:lin ang="0" scaled="1"/>
            </a:gradFill>
            <a:ln>
              <a:noFill/>
            </a:ln>
            <a:extLst>
              <a:ext uri="{91240B29-F687-4F45-9708-019B960494DF}">
                <a14:hiddenLine xmlns:a14="http://schemas.microsoft.com/office/drawing/2010/main" w="28575" algn="ctr">
                  <a:solidFill>
                    <a:srgbClr val="000000"/>
                  </a:solidFill>
                  <a:round/>
                  <a:headEnd type="none" w="sm" len="sm"/>
                  <a:tailEnd type="none" w="sm" len="sm"/>
                </a14:hiddenLine>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eaLnBrk="1" hangingPunct="1">
                <a:buClr>
                  <a:srgbClr val="FF0000"/>
                </a:buClr>
              </a:pPr>
              <a:endParaRPr lang="en-US" altLang="en-US" dirty="0">
                <a:solidFill>
                  <a:schemeClr val="tx1"/>
                </a:solidFill>
                <a:latin typeface="Oracle Sans" panose="020B0503020204020204" pitchFamily="34" charset="0"/>
                <a:cs typeface="Oracle Sans" panose="020B0503020204020204" pitchFamily="34" charset="0"/>
              </a:endParaRPr>
            </a:p>
          </p:txBody>
        </p:sp>
        <p:pic>
          <p:nvPicPr>
            <p:cNvPr id="74" name="Picture 7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799874" y="3873959"/>
              <a:ext cx="2433875" cy="1624302"/>
            </a:xfrm>
            <a:prstGeom prst="rect">
              <a:avLst/>
            </a:prstGeom>
            <a:noFill/>
            <a:ln w="28575">
              <a:solidFill>
                <a:schemeClr val="bg1"/>
              </a:solidFill>
              <a:miter lim="800000"/>
              <a:headEnd/>
              <a:tailEnd/>
            </a:ln>
          </p:spPr>
        </p:pic>
      </p:grpSp>
      <p:sp>
        <p:nvSpPr>
          <p:cNvPr id="75" name="Rounded Rectangle 74"/>
          <p:cNvSpPr/>
          <p:nvPr/>
        </p:nvSpPr>
        <p:spPr bwMode="auto">
          <a:xfrm>
            <a:off x="1143001" y="6665684"/>
            <a:ext cx="1159094" cy="582110"/>
          </a:xfrm>
          <a:prstGeom prst="roundRect">
            <a:avLst/>
          </a:prstGeom>
          <a:solidFill>
            <a:srgbClr val="C9DAEE"/>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r>
              <a:rPr lang="en-US" sz="2400" b="1" dirty="0">
                <a:latin typeface="Oracle Sans" panose="020B0503020204020204" pitchFamily="34" charset="0"/>
                <a:cs typeface="Oracle Sans" panose="020B0503020204020204" pitchFamily="34" charset="0"/>
              </a:rPr>
              <a:t>Bob</a:t>
            </a:r>
          </a:p>
        </p:txBody>
      </p:sp>
      <p:grpSp>
        <p:nvGrpSpPr>
          <p:cNvPr id="76" name="Group 75"/>
          <p:cNvGrpSpPr/>
          <p:nvPr/>
        </p:nvGrpSpPr>
        <p:grpSpPr>
          <a:xfrm flipH="1">
            <a:off x="1391792" y="2883013"/>
            <a:ext cx="4295775" cy="3349815"/>
            <a:chOff x="1836124" y="1875521"/>
            <a:chExt cx="2647170" cy="2233210"/>
          </a:xfrm>
        </p:grpSpPr>
        <p:sp>
          <p:nvSpPr>
            <p:cNvPr id="77" name="Rounded Rectangle 76"/>
            <p:cNvSpPr/>
            <p:nvPr/>
          </p:nvSpPr>
          <p:spPr bwMode="auto">
            <a:xfrm>
              <a:off x="1836124" y="1875521"/>
              <a:ext cx="2647170" cy="1134313"/>
            </a:xfrm>
            <a:prstGeom prst="roundRect">
              <a:avLst>
                <a:gd name="adj" fmla="val 20019"/>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
          <p:nvSpPr>
            <p:cNvPr id="78" name="Oval 77"/>
            <p:cNvSpPr/>
            <p:nvPr/>
          </p:nvSpPr>
          <p:spPr bwMode="auto">
            <a:xfrm>
              <a:off x="2621453" y="2882022"/>
              <a:ext cx="345052" cy="345052"/>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79" name="Oval 78"/>
            <p:cNvSpPr/>
            <p:nvPr/>
          </p:nvSpPr>
          <p:spPr bwMode="auto">
            <a:xfrm>
              <a:off x="2711716" y="3312951"/>
              <a:ext cx="254789" cy="254789"/>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0" name="Oval 79"/>
            <p:cNvSpPr/>
            <p:nvPr/>
          </p:nvSpPr>
          <p:spPr bwMode="auto">
            <a:xfrm>
              <a:off x="2691098" y="3665665"/>
              <a:ext cx="205762" cy="205762"/>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sp>
          <p:nvSpPr>
            <p:cNvPr id="81" name="Oval 80"/>
            <p:cNvSpPr/>
            <p:nvPr/>
          </p:nvSpPr>
          <p:spPr bwMode="auto">
            <a:xfrm>
              <a:off x="2557761" y="3954776"/>
              <a:ext cx="153955" cy="153955"/>
            </a:xfrm>
            <a:prstGeom prst="ellipse">
              <a:avLst/>
            </a:prstGeom>
            <a:gradFill flip="none" rotWithShape="1">
              <a:gsLst>
                <a:gs pos="0">
                  <a:schemeClr val="bg1"/>
                </a:gs>
                <a:gs pos="100000">
                  <a:schemeClr val="accent5">
                    <a:lumMod val="40000"/>
                    <a:lumOff val="60000"/>
                  </a:schemeClr>
                </a:gs>
              </a:gsLst>
              <a:lin ang="16200000" scaled="1"/>
              <a:tileRect/>
            </a:gradFill>
            <a:ln w="28575" cap="flat" cmpd="sng" algn="ctr">
              <a:solidFill>
                <a:schemeClr val="accent6"/>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buFont typeface="Arial" pitchFamily="34" charset="0"/>
                <a:buNone/>
              </a:pPr>
              <a:endParaRPr lang="en-US" dirty="0">
                <a:latin typeface="Oracle Sans" panose="020B0503020204020204" pitchFamily="34" charset="0"/>
                <a:cs typeface="Oracle Sans" panose="020B0503020204020204" pitchFamily="34" charset="0"/>
              </a:endParaRPr>
            </a:p>
          </p:txBody>
        </p:sp>
      </p:grpSp>
      <p:sp>
        <p:nvSpPr>
          <p:cNvPr id="82" name="TextBox 81"/>
          <p:cNvSpPr txBox="1"/>
          <p:nvPr/>
        </p:nvSpPr>
        <p:spPr>
          <a:xfrm>
            <a:off x="1458078" y="3016608"/>
            <a:ext cx="4114800" cy="143116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pPr>
            <a:r>
              <a:rPr lang="en-US" sz="2100" dirty="0">
                <a:latin typeface="Oracle Sans" panose="020B0503020204020204" pitchFamily="34" charset="0"/>
                <a:cs typeface="Oracle Sans" panose="020B0503020204020204" pitchFamily="34" charset="0"/>
              </a:rPr>
              <a:t>The JOBS table looks fine except it does not contain a column for JOB_TITLE. What should I do now?</a:t>
            </a:r>
          </a:p>
        </p:txBody>
      </p:sp>
      <p:pic>
        <p:nvPicPr>
          <p:cNvPr id="83" name="Picture 8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1129954">
            <a:off x="5907907" y="4822281"/>
            <a:ext cx="1677855" cy="1070259"/>
          </a:xfrm>
          <a:prstGeom prst="rect">
            <a:avLst/>
          </a:prstGeom>
        </p:spPr>
      </p:pic>
    </p:spTree>
    <p:custDataLst>
      <p:tags r:id="rId1"/>
    </p:custDataLst>
    <p:extLst>
      <p:ext uri="{BB962C8B-B14F-4D97-AF65-F5344CB8AC3E}">
        <p14:creationId xmlns:p14="http://schemas.microsoft.com/office/powerpoint/2010/main" val="16327672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Dropping a Column</a:t>
            </a:r>
          </a:p>
        </p:txBody>
      </p:sp>
      <p:sp>
        <p:nvSpPr>
          <p:cNvPr id="80899" name="Rectangle 3"/>
          <p:cNvSpPr>
            <a:spLocks noGrp="1" noChangeArrowheads="1"/>
          </p:cNvSpPr>
          <p:nvPr>
            <p:ph idx="1"/>
          </p:nvPr>
        </p:nvSpPr>
        <p:spPr>
          <a:xfrm>
            <a:off x="933451" y="2272710"/>
            <a:ext cx="16421100" cy="595415"/>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Oracle Sans" panose="020B0503020204020204" pitchFamily="34" charset="0"/>
                <a:cs typeface="Oracle Sans" panose="020B0503020204020204" pitchFamily="34" charset="0"/>
              </a:rPr>
              <a:t>Use the </a:t>
            </a:r>
            <a:r>
              <a:rPr lang="en-US" altLang="en-US" dirty="0">
                <a:latin typeface="Courier New" pitchFamily="49" charset="0"/>
                <a:cs typeface="Oracle Sans" panose="020B0503020204020204" pitchFamily="34" charset="0"/>
              </a:rPr>
              <a:t>DROP</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COLUMN</a:t>
            </a:r>
            <a:r>
              <a:rPr lang="en-US" altLang="en-US" dirty="0">
                <a:latin typeface="Oracle Sans" panose="020B0503020204020204" pitchFamily="34" charset="0"/>
                <a:cs typeface="Oracle Sans" panose="020B0503020204020204" pitchFamily="34" charset="0"/>
              </a:rPr>
              <a:t> clause to drop columns that you no longer need from the table:</a:t>
            </a:r>
          </a:p>
        </p:txBody>
      </p:sp>
      <p:grpSp>
        <p:nvGrpSpPr>
          <p:cNvPr id="2" name="Group 1"/>
          <p:cNvGrpSpPr/>
          <p:nvPr/>
        </p:nvGrpSpPr>
        <p:grpSpPr>
          <a:xfrm>
            <a:off x="3095328" y="3563287"/>
            <a:ext cx="12097344" cy="3160430"/>
            <a:chOff x="2061964" y="2419396"/>
            <a:chExt cx="8064896" cy="2106953"/>
          </a:xfrm>
        </p:grpSpPr>
        <p:sp>
          <p:nvSpPr>
            <p:cNvPr id="7" name="Content Placeholder 2"/>
            <p:cNvSpPr txBox="1">
              <a:spLocks/>
            </p:cNvSpPr>
            <p:nvPr/>
          </p:nvSpPr>
          <p:spPr bwMode="gray">
            <a:xfrm>
              <a:off x="2061964" y="2419396"/>
              <a:ext cx="8064896" cy="63001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ALTER TABLE  dept80</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DROP (job_id); </a:t>
              </a:r>
            </a:p>
          </p:txBody>
        </p:sp>
        <p:pic>
          <p:nvPicPr>
            <p:cNvPr id="8" name="Picture 2"/>
            <p:cNvPicPr>
              <a:picLocks noChangeAspect="1" noChangeArrowheads="1"/>
            </p:cNvPicPr>
            <p:nvPr/>
          </p:nvPicPr>
          <p:blipFill>
            <a:blip r:embed="rId4" cstate="print"/>
            <a:srcRect/>
            <a:stretch>
              <a:fillRect/>
            </a:stretch>
          </p:blipFill>
          <p:spPr bwMode="auto">
            <a:xfrm>
              <a:off x="2061964" y="3200400"/>
              <a:ext cx="1552755" cy="228600"/>
            </a:xfrm>
            <a:prstGeom prst="rect">
              <a:avLst/>
            </a:prstGeom>
            <a:noFill/>
            <a:ln w="12700">
              <a:solidFill>
                <a:schemeClr val="tx1"/>
              </a:solidFill>
              <a:miter lim="800000"/>
              <a:headEnd/>
              <a:tailEnd/>
            </a:ln>
          </p:spPr>
        </p:pic>
        <p:pic>
          <p:nvPicPr>
            <p:cNvPr id="70658" name="Picture 2"/>
            <p:cNvPicPr>
              <a:picLocks noChangeAspect="1" noChangeArrowheads="1"/>
            </p:cNvPicPr>
            <p:nvPr/>
          </p:nvPicPr>
          <p:blipFill>
            <a:blip r:embed="rId5" cstate="print"/>
            <a:srcRect/>
            <a:stretch>
              <a:fillRect/>
            </a:stretch>
          </p:blipFill>
          <p:spPr bwMode="auto">
            <a:xfrm>
              <a:off x="2061965" y="3733800"/>
              <a:ext cx="2598645" cy="792549"/>
            </a:xfrm>
            <a:prstGeom prst="rect">
              <a:avLst/>
            </a:prstGeom>
            <a:noFill/>
            <a:ln w="15875">
              <a:solidFill>
                <a:schemeClr val="tx1"/>
              </a:solidFill>
              <a:miter lim="800000"/>
              <a:headEnd/>
              <a:tailEnd/>
            </a:ln>
          </p:spPr>
        </p:pic>
      </p:grpSp>
      <p:sp>
        <p:nvSpPr>
          <p:cNvPr id="9" name="Rectangle 8"/>
          <p:cNvSpPr/>
          <p:nvPr/>
        </p:nvSpPr>
        <p:spPr bwMode="auto">
          <a:xfrm rot="16200000" flipV="1">
            <a:off x="14499431" y="4736068"/>
            <a:ext cx="1747838" cy="5829299"/>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 name="Oval 9"/>
          <p:cNvSpPr>
            <a:spLocks/>
          </p:cNvSpPr>
          <p:nvPr/>
        </p:nvSpPr>
        <p:spPr bwMode="auto">
          <a:xfrm>
            <a:off x="14219746" y="6057901"/>
            <a:ext cx="3132668" cy="3132668"/>
          </a:xfrm>
          <a:prstGeom prst="ellipse">
            <a:avLst/>
          </a:prstGeom>
          <a:solidFill>
            <a:schemeClr val="bg1"/>
          </a:solidFill>
          <a:ln w="50800" cap="flat" cmpd="sng" algn="ctr">
            <a:solidFill>
              <a:schemeClr val="bg1"/>
            </a:solidFill>
            <a:prstDash val="solid"/>
            <a:round/>
            <a:headEnd type="none" w="sm" len="sm"/>
            <a:tailEnd type="none" w="sm" len="sm"/>
          </a:ln>
          <a:effectLst>
            <a:innerShdw blurRad="393700">
              <a:srgbClr val="E8D9F3"/>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661836" y="6644814"/>
            <a:ext cx="2204627" cy="2300085"/>
          </a:xfrm>
          <a:prstGeom prst="rect">
            <a:avLst/>
          </a:prstGeom>
        </p:spPr>
      </p:pic>
    </p:spTree>
    <p:custDataLst>
      <p:tags r:id="rId1"/>
    </p:custDataLst>
    <p:extLst>
      <p:ext uri="{BB962C8B-B14F-4D97-AF65-F5344CB8AC3E}">
        <p14:creationId xmlns:p14="http://schemas.microsoft.com/office/powerpoint/2010/main" val="37746553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3"/>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Courier New" pitchFamily="49" charset="0"/>
                <a:cs typeface="Oracle Sans" panose="020B0503020204020204" pitchFamily="34" charset="0"/>
              </a:rPr>
              <a:t>SET</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UNUSED</a:t>
            </a:r>
            <a:r>
              <a:rPr lang="en-US" altLang="en-US" dirty="0">
                <a:latin typeface="Oracle Sans" panose="020B0503020204020204" pitchFamily="34" charset="0"/>
                <a:cs typeface="Oracle Sans" panose="020B0503020204020204" pitchFamily="34" charset="0"/>
              </a:rPr>
              <a:t> </a:t>
            </a:r>
            <a:r>
              <a:rPr lang="en-US" altLang="en-US" dirty="0">
                <a:latin typeface="+mj-lt"/>
                <a:cs typeface="Oracle Sans" panose="020B0503020204020204" pitchFamily="34" charset="0"/>
              </a:rPr>
              <a:t>Option</a:t>
            </a:r>
          </a:p>
        </p:txBody>
      </p:sp>
      <p:sp>
        <p:nvSpPr>
          <p:cNvPr id="82950" name="Rectangle 4"/>
          <p:cNvSpPr>
            <a:spLocks noGrp="1" noChangeArrowheads="1"/>
          </p:cNvSpPr>
          <p:nvPr>
            <p:ph idx="1"/>
          </p:nvPr>
        </p:nvSpPr>
        <p:spPr>
          <a:xfrm>
            <a:off x="933451" y="2272710"/>
            <a:ext cx="16421100" cy="2811663"/>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You use the </a:t>
            </a:r>
            <a:r>
              <a:rPr lang="en-US" altLang="en-US" dirty="0">
                <a:latin typeface="Courier New" pitchFamily="49" charset="0"/>
                <a:cs typeface="Oracle Sans" panose="020B0503020204020204" pitchFamily="34" charset="0"/>
              </a:rPr>
              <a:t>SET</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UNUSED</a:t>
            </a:r>
            <a:r>
              <a:rPr lang="en-US" altLang="en-US" dirty="0">
                <a:latin typeface="Oracle Sans" panose="020B0503020204020204" pitchFamily="34" charset="0"/>
                <a:cs typeface="Oracle Sans" panose="020B0503020204020204" pitchFamily="34" charset="0"/>
              </a:rPr>
              <a:t> option to mark one or more columns as unused.</a:t>
            </a:r>
          </a:p>
          <a:p>
            <a:pPr lvl="1" eaLnBrk="1" hangingPunct="1"/>
            <a:r>
              <a:rPr lang="en-US" altLang="en-US" dirty="0">
                <a:latin typeface="Oracle Sans" panose="020B0503020204020204" pitchFamily="34" charset="0"/>
                <a:cs typeface="Oracle Sans" panose="020B0503020204020204" pitchFamily="34" charset="0"/>
              </a:rPr>
              <a:t>You use the </a:t>
            </a:r>
            <a:r>
              <a:rPr lang="en-US" altLang="en-US" dirty="0">
                <a:latin typeface="Courier New" pitchFamily="49" charset="0"/>
                <a:cs typeface="Oracle Sans" panose="020B0503020204020204" pitchFamily="34" charset="0"/>
              </a:rPr>
              <a:t>DROP</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UNUSED</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COLUMNS</a:t>
            </a:r>
            <a:r>
              <a:rPr lang="en-US" altLang="en-US" dirty="0">
                <a:latin typeface="Oracle Sans" panose="020B0503020204020204" pitchFamily="34" charset="0"/>
                <a:cs typeface="Oracle Sans" panose="020B0503020204020204" pitchFamily="34" charset="0"/>
              </a:rPr>
              <a:t> option to remove the columns that are marked as unused.</a:t>
            </a:r>
          </a:p>
          <a:p>
            <a:pPr lvl="1" eaLnBrk="1" hangingPunct="1"/>
            <a:r>
              <a:rPr lang="en-US" altLang="en-US" dirty="0">
                <a:latin typeface="Oracle Sans" panose="020B0503020204020204" pitchFamily="34" charset="0"/>
                <a:cs typeface="Courier New" pitchFamily="49" charset="0"/>
              </a:rPr>
              <a:t>You can specify the </a:t>
            </a:r>
            <a:r>
              <a:rPr lang="en-US" altLang="en-US" dirty="0">
                <a:latin typeface="Courier New" pitchFamily="49" charset="0"/>
                <a:cs typeface="Courier New" pitchFamily="49" charset="0"/>
              </a:rPr>
              <a:t>ONLINE</a:t>
            </a:r>
            <a:r>
              <a:rPr lang="en-US" altLang="en-US" dirty="0">
                <a:latin typeface="Oracle Sans" panose="020B0503020204020204" pitchFamily="34" charset="0"/>
                <a:cs typeface="Oracle Sans" panose="020B0503020204020204" pitchFamily="34" charset="0"/>
              </a:rPr>
              <a:t> keyword to indicate that DML operations on the table will be allowed while marking the column or columns </a:t>
            </a:r>
            <a:r>
              <a:rPr lang="en-US" altLang="en-US" sz="3600" dirty="0">
                <a:latin typeface="Courier New" pitchFamily="49" charset="0"/>
                <a:cs typeface="Courier New" pitchFamily="49" charset="0"/>
              </a:rPr>
              <a:t>UNUSED</a:t>
            </a:r>
            <a:r>
              <a:rPr lang="en-US" altLang="en-US" sz="3600" dirty="0">
                <a:latin typeface="Oracle Sans" panose="020B0503020204020204" pitchFamily="34" charset="0"/>
                <a:cs typeface="Oracle Sans" panose="020B0503020204020204" pitchFamily="34" charset="0"/>
              </a:rPr>
              <a:t>.</a:t>
            </a:r>
          </a:p>
        </p:txBody>
      </p:sp>
      <p:grpSp>
        <p:nvGrpSpPr>
          <p:cNvPr id="2" name="Group 1"/>
          <p:cNvGrpSpPr/>
          <p:nvPr/>
        </p:nvGrpSpPr>
        <p:grpSpPr>
          <a:xfrm>
            <a:off x="4145097" y="5316109"/>
            <a:ext cx="9997806" cy="3416144"/>
            <a:chOff x="2741612" y="3544072"/>
            <a:chExt cx="6665204" cy="2277429"/>
          </a:xfrm>
        </p:grpSpPr>
        <p:sp>
          <p:nvSpPr>
            <p:cNvPr id="9" name="Content Placeholder 2"/>
            <p:cNvSpPr txBox="1">
              <a:spLocks/>
            </p:cNvSpPr>
            <p:nvPr/>
          </p:nvSpPr>
          <p:spPr bwMode="gray">
            <a:xfrm>
              <a:off x="2741612" y="3544072"/>
              <a:ext cx="6665204" cy="1591628"/>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100" b="1" dirty="0">
                  <a:solidFill>
                    <a:schemeClr val="tx1">
                      <a:lumMod val="75000"/>
                    </a:schemeClr>
                  </a:solidFill>
                  <a:latin typeface="Courier New" panose="02070309020205020404" pitchFamily="49" charset="0"/>
                  <a:cs typeface="Oracle Sans" panose="020B0503020204020204" pitchFamily="34" charset="0"/>
                </a:rPr>
                <a:t>ALTER TABLE	 &lt;</a:t>
              </a:r>
              <a:r>
                <a:rPr lang="en-US" altLang="en-US" sz="2100" b="1" i="1" dirty="0">
                  <a:solidFill>
                    <a:schemeClr val="tx1">
                      <a:lumMod val="75000"/>
                    </a:schemeClr>
                  </a:solidFill>
                  <a:latin typeface="Courier New" panose="02070309020205020404" pitchFamily="49" charset="0"/>
                  <a:cs typeface="Oracle Sans" panose="020B0503020204020204" pitchFamily="34" charset="0"/>
                </a:rPr>
                <a:t>table_name&gt;</a:t>
              </a:r>
            </a:p>
            <a:p>
              <a:pPr eaLnBrk="1" hangingPunct="1">
                <a:defRPr/>
              </a:pPr>
              <a:r>
                <a:rPr lang="en-US" altLang="en-US" sz="2100" b="1" dirty="0">
                  <a:solidFill>
                    <a:schemeClr val="tx1">
                      <a:lumMod val="75000"/>
                    </a:schemeClr>
                  </a:solidFill>
                  <a:latin typeface="Courier New" panose="02070309020205020404" pitchFamily="49" charset="0"/>
                  <a:cs typeface="Oracle Sans" panose="020B0503020204020204" pitchFamily="34" charset="0"/>
                </a:rPr>
                <a:t>SET   UNUSED(&lt;</a:t>
              </a:r>
              <a:r>
                <a:rPr lang="en-US" altLang="en-US" sz="2100" b="1" i="1" dirty="0">
                  <a:solidFill>
                    <a:schemeClr val="tx1">
                      <a:lumMod val="75000"/>
                    </a:schemeClr>
                  </a:solidFill>
                  <a:latin typeface="Courier New" panose="02070309020205020404" pitchFamily="49" charset="0"/>
                  <a:cs typeface="Oracle Sans" panose="020B0503020204020204" pitchFamily="34" charset="0"/>
                </a:rPr>
                <a:t>column_name&gt; [ , </a:t>
              </a:r>
              <a:r>
                <a:rPr lang="en-US" altLang="en-US" sz="2100" b="1" dirty="0">
                  <a:solidFill>
                    <a:schemeClr val="tx1">
                      <a:lumMod val="75000"/>
                    </a:schemeClr>
                  </a:solidFill>
                  <a:latin typeface="Oracle Sans" panose="020B0503020204020204" pitchFamily="34" charset="0"/>
                  <a:cs typeface="Oracle Sans" panose="020B0503020204020204" pitchFamily="34" charset="0"/>
                </a:rPr>
                <a:t>&lt;</a:t>
              </a:r>
              <a:r>
                <a:rPr lang="en-US" altLang="en-US" sz="2100" b="1" i="1" dirty="0">
                  <a:solidFill>
                    <a:schemeClr val="tx1">
                      <a:lumMod val="75000"/>
                    </a:schemeClr>
                  </a:solidFill>
                  <a:latin typeface="Oracle Sans" panose="020B0503020204020204" pitchFamily="34" charset="0"/>
                  <a:cs typeface="Oracle Sans" panose="020B0503020204020204" pitchFamily="34" charset="0"/>
                </a:rPr>
                <a:t>column_name&gt;]</a:t>
              </a:r>
              <a:r>
                <a:rPr lang="en-US" altLang="en-US" sz="2100" b="1" dirty="0">
                  <a:solidFill>
                    <a:schemeClr val="tx1">
                      <a:lumMod val="75000"/>
                    </a:schemeClr>
                  </a:solidFill>
                  <a:latin typeface="Courier New" panose="02070309020205020404" pitchFamily="49" charset="0"/>
                  <a:cs typeface="Oracle Sans" panose="020B0503020204020204" pitchFamily="34" charset="0"/>
                </a:rPr>
                <a:t>);</a:t>
              </a:r>
            </a:p>
            <a:p>
              <a:pPr eaLnBrk="1" hangingPunct="1">
                <a:defRPr/>
              </a:pPr>
              <a:r>
                <a:rPr lang="en-US" altLang="en-US" sz="2100" b="1" dirty="0">
                  <a:solidFill>
                    <a:srgbClr val="FF0000"/>
                  </a:solidFill>
                  <a:latin typeface="Courier New" panose="02070309020205020404" pitchFamily="49" charset="0"/>
                  <a:cs typeface="Oracle Sans" panose="020B0503020204020204" pitchFamily="34" charset="0"/>
                </a:rPr>
                <a:t>OR</a:t>
              </a:r>
              <a:r>
                <a:rPr lang="en-US" altLang="en-US" sz="2100" b="1" dirty="0">
                  <a:solidFill>
                    <a:srgbClr val="000000"/>
                  </a:solidFill>
                  <a:latin typeface="Courier New" panose="02070309020205020404" pitchFamily="49" charset="0"/>
                  <a:cs typeface="Oracle Sans" panose="020B0503020204020204" pitchFamily="34" charset="0"/>
                </a:rPr>
                <a:t>	</a:t>
              </a:r>
            </a:p>
            <a:p>
              <a:pPr eaLnBrk="1" hangingPunct="1">
                <a:defRPr/>
              </a:pPr>
              <a:r>
                <a:rPr lang="en-US" altLang="en-US" sz="2100" b="1" dirty="0">
                  <a:solidFill>
                    <a:schemeClr val="tx1">
                      <a:lumMod val="75000"/>
                    </a:schemeClr>
                  </a:solidFill>
                  <a:latin typeface="Courier New" panose="02070309020205020404" pitchFamily="49" charset="0"/>
                  <a:cs typeface="Oracle Sans" panose="020B0503020204020204" pitchFamily="34" charset="0"/>
                </a:rPr>
                <a:t>ALTER TABLE  </a:t>
              </a:r>
              <a:r>
                <a:rPr lang="en-US" altLang="en-US" sz="2100" b="1" i="1" dirty="0">
                  <a:solidFill>
                    <a:schemeClr val="tx1">
                      <a:lumMod val="75000"/>
                    </a:schemeClr>
                  </a:solidFill>
                  <a:latin typeface="Courier New" panose="02070309020205020404" pitchFamily="49" charset="0"/>
                  <a:cs typeface="Oracle Sans" panose="020B0503020204020204" pitchFamily="34" charset="0"/>
                </a:rPr>
                <a:t>&lt;table_name&gt;</a:t>
              </a:r>
            </a:p>
            <a:p>
              <a:pPr eaLnBrk="1" hangingPunct="1">
                <a:defRPr/>
              </a:pPr>
              <a:r>
                <a:rPr lang="en-US" altLang="en-US" sz="2100" b="1" dirty="0">
                  <a:solidFill>
                    <a:schemeClr val="tx1">
                      <a:lumMod val="75000"/>
                    </a:schemeClr>
                  </a:solidFill>
                  <a:latin typeface="Courier New" panose="02070309020205020404" pitchFamily="49" charset="0"/>
                  <a:cs typeface="Oracle Sans" panose="020B0503020204020204" pitchFamily="34" charset="0"/>
                </a:rPr>
                <a:t>SET   UNUSED COLUMN </a:t>
              </a:r>
              <a:r>
                <a:rPr lang="en-US" altLang="en-US" sz="2100" b="1" i="1" dirty="0">
                  <a:solidFill>
                    <a:schemeClr val="tx1">
                      <a:lumMod val="75000"/>
                    </a:schemeClr>
                  </a:solidFill>
                  <a:latin typeface="Courier New" panose="02070309020205020404" pitchFamily="49" charset="0"/>
                  <a:cs typeface="Oracle Sans" panose="020B0503020204020204" pitchFamily="34" charset="0"/>
                </a:rPr>
                <a:t>&lt;column_name&gt; </a:t>
              </a:r>
              <a:r>
                <a:rPr lang="en-US" altLang="en-US" sz="2100" b="1" i="1" dirty="0">
                  <a:solidFill>
                    <a:schemeClr val="tx1">
                      <a:lumMod val="75000"/>
                    </a:schemeClr>
                  </a:solidFill>
                  <a:latin typeface="Oracle Sans" panose="020B0503020204020204" pitchFamily="34" charset="0"/>
                  <a:cs typeface="Oracle Sans" panose="020B0503020204020204" pitchFamily="34" charset="0"/>
                </a:rPr>
                <a:t>[ , </a:t>
              </a:r>
              <a:r>
                <a:rPr lang="en-US" altLang="en-US" sz="2100" b="1" dirty="0">
                  <a:solidFill>
                    <a:schemeClr val="tx1">
                      <a:lumMod val="75000"/>
                    </a:schemeClr>
                  </a:solidFill>
                  <a:latin typeface="Oracle Sans" panose="020B0503020204020204" pitchFamily="34" charset="0"/>
                  <a:cs typeface="Oracle Sans" panose="020B0503020204020204" pitchFamily="34" charset="0"/>
                </a:rPr>
                <a:t>&lt;</a:t>
              </a:r>
              <a:r>
                <a:rPr lang="en-US" altLang="en-US" sz="2100" b="1" i="1" dirty="0">
                  <a:solidFill>
                    <a:schemeClr val="tx1">
                      <a:lumMod val="75000"/>
                    </a:schemeClr>
                  </a:solidFill>
                  <a:latin typeface="Oracle Sans" panose="020B0503020204020204" pitchFamily="34" charset="0"/>
                  <a:cs typeface="Oracle Sans" panose="020B0503020204020204" pitchFamily="34" charset="0"/>
                </a:rPr>
                <a:t>column_name&gt;]</a:t>
              </a:r>
              <a:r>
                <a:rPr lang="en-US" altLang="en-US" sz="2100" b="1" i="1" dirty="0">
                  <a:solidFill>
                    <a:schemeClr val="tx1">
                      <a:lumMod val="75000"/>
                    </a:schemeClr>
                  </a:solidFill>
                  <a:latin typeface="Courier New" panose="02070309020205020404" pitchFamily="49" charset="0"/>
                  <a:cs typeface="Oracle Sans" panose="020B0503020204020204" pitchFamily="34" charset="0"/>
                </a:rPr>
                <a:t>;</a:t>
              </a:r>
            </a:p>
            <a:p>
              <a:pPr eaLnBrk="1" hangingPunct="1">
                <a:defRPr/>
              </a:pPr>
              <a:endParaRPr lang="en-US" altLang="en-US" sz="3000" b="1" dirty="0">
                <a:solidFill>
                  <a:srgbClr val="000000"/>
                </a:solidFill>
                <a:latin typeface="Courier New" panose="02070309020205020404" pitchFamily="49" charset="0"/>
                <a:cs typeface="Oracle Sans" panose="020B0503020204020204" pitchFamily="34" charset="0"/>
              </a:endParaRPr>
            </a:p>
          </p:txBody>
        </p:sp>
        <p:sp>
          <p:nvSpPr>
            <p:cNvPr id="82951" name="Rectangle 8"/>
            <p:cNvSpPr>
              <a:spLocks noChangeArrowheads="1"/>
            </p:cNvSpPr>
            <p:nvPr/>
          </p:nvSpPr>
          <p:spPr bwMode="gray">
            <a:xfrm>
              <a:off x="2859527" y="4559438"/>
              <a:ext cx="5486400" cy="228600"/>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82952" name="Rectangle 8"/>
            <p:cNvSpPr>
              <a:spLocks noChangeArrowheads="1"/>
            </p:cNvSpPr>
            <p:nvPr/>
          </p:nvSpPr>
          <p:spPr bwMode="gray">
            <a:xfrm>
              <a:off x="2859527" y="3895863"/>
              <a:ext cx="5486400" cy="228600"/>
            </a:xfrm>
            <a:prstGeom prst="rect">
              <a:avLst/>
            </a:prstGeom>
            <a:noFill/>
            <a:ln w="38100">
              <a:solidFill>
                <a:schemeClr val="accent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endParaRPr lang="en-IN" altLang="en-US" dirty="0">
                <a:latin typeface="Oracle Sans" panose="020B0503020204020204" pitchFamily="34" charset="0"/>
                <a:cs typeface="Oracle Sans" panose="020B0503020204020204" pitchFamily="34" charset="0"/>
              </a:endParaRPr>
            </a:p>
          </p:txBody>
        </p:sp>
        <p:sp>
          <p:nvSpPr>
            <p:cNvPr id="8" name="Content Placeholder 2"/>
            <p:cNvSpPr txBox="1">
              <a:spLocks/>
            </p:cNvSpPr>
            <p:nvPr/>
          </p:nvSpPr>
          <p:spPr bwMode="gray">
            <a:xfrm>
              <a:off x="2741612" y="5257800"/>
              <a:ext cx="6665204" cy="563701"/>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100" b="1" dirty="0">
                  <a:solidFill>
                    <a:schemeClr val="tx1">
                      <a:lumMod val="75000"/>
                    </a:schemeClr>
                  </a:solidFill>
                  <a:latin typeface="Courier New" panose="02070309020205020404" pitchFamily="49" charset="0"/>
                  <a:cs typeface="Oracle Sans" panose="020B0503020204020204" pitchFamily="34" charset="0"/>
                </a:rPr>
                <a:t>ALTER TABLE &lt;</a:t>
              </a:r>
              <a:r>
                <a:rPr lang="en-US" altLang="en-US" sz="2100" b="1" i="1" dirty="0">
                  <a:solidFill>
                    <a:schemeClr val="tx1">
                      <a:lumMod val="75000"/>
                    </a:schemeClr>
                  </a:solidFill>
                  <a:latin typeface="Courier New" panose="02070309020205020404" pitchFamily="49" charset="0"/>
                  <a:cs typeface="Oracle Sans" panose="020B0503020204020204" pitchFamily="34" charset="0"/>
                </a:rPr>
                <a:t>table_name&gt;</a:t>
              </a:r>
            </a:p>
            <a:p>
              <a:pPr eaLnBrk="1" hangingPunct="1">
                <a:defRPr/>
              </a:pPr>
              <a:r>
                <a:rPr lang="en-US" altLang="en-US" sz="2100" b="1" dirty="0">
                  <a:solidFill>
                    <a:schemeClr val="tx1">
                      <a:lumMod val="75000"/>
                    </a:schemeClr>
                  </a:solidFill>
                  <a:latin typeface="Courier New" panose="02070309020205020404" pitchFamily="49" charset="0"/>
                  <a:cs typeface="Oracle Sans" panose="020B0503020204020204" pitchFamily="34" charset="0"/>
                </a:rPr>
                <a:t>DROP  UNUSED COLUMNS;</a:t>
              </a:r>
            </a:p>
          </p:txBody>
        </p:sp>
      </p:grpSp>
    </p:spTree>
    <p:custDataLst>
      <p:tags r:id="rId1"/>
    </p:custDataLst>
    <p:extLst>
      <p:ext uri="{BB962C8B-B14F-4D97-AF65-F5344CB8AC3E}">
        <p14:creationId xmlns:p14="http://schemas.microsoft.com/office/powerpoint/2010/main" val="71974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8665889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rot="16200000" flipV="1">
            <a:off x="14213680" y="4415950"/>
            <a:ext cx="1747838" cy="6400800"/>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87042" name="Rectangle 7"/>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Read-Only Tables</a:t>
            </a:r>
          </a:p>
        </p:txBody>
      </p:sp>
      <p:sp>
        <p:nvSpPr>
          <p:cNvPr id="87043" name="Rectangle 8"/>
          <p:cNvSpPr>
            <a:spLocks noGrp="1" noChangeArrowheads="1"/>
          </p:cNvSpPr>
          <p:nvPr>
            <p:ph idx="1"/>
          </p:nvPr>
        </p:nvSpPr>
        <p:spPr>
          <a:xfrm>
            <a:off x="933451" y="2272710"/>
            <a:ext cx="16421100" cy="2192969"/>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indent="0"/>
            <a:r>
              <a:rPr lang="en-US" altLang="en-US" dirty="0">
                <a:latin typeface="Oracle Sans" panose="020B0503020204020204" pitchFamily="34" charset="0"/>
                <a:cs typeface="Oracle Sans" panose="020B0503020204020204" pitchFamily="34" charset="0"/>
              </a:rPr>
              <a:t>You can use the </a:t>
            </a:r>
            <a:r>
              <a:rPr lang="en-US" altLang="en-US" dirty="0">
                <a:latin typeface="Courier New" pitchFamily="49" charset="0"/>
                <a:cs typeface="Oracle Sans" panose="020B0503020204020204" pitchFamily="34" charset="0"/>
              </a:rPr>
              <a:t>ALTER</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TABLE</a:t>
            </a:r>
            <a:r>
              <a:rPr lang="en-US" altLang="en-US" dirty="0">
                <a:latin typeface="Oracle Sans" panose="020B0503020204020204" pitchFamily="34" charset="0"/>
                <a:cs typeface="Oracle Sans" panose="020B0503020204020204" pitchFamily="34" charset="0"/>
              </a:rPr>
              <a:t> syntax to:</a:t>
            </a:r>
          </a:p>
          <a:p>
            <a:pPr lvl="1" eaLnBrk="1" hangingPunct="1"/>
            <a:r>
              <a:rPr lang="en-US" altLang="en-US" dirty="0">
                <a:latin typeface="Oracle Sans" panose="020B0503020204020204" pitchFamily="34" charset="0"/>
                <a:cs typeface="Oracle Sans" panose="020B0503020204020204" pitchFamily="34" charset="0"/>
              </a:rPr>
              <a:t>Put a table in read-only mode, which prevents DDL or DML changes during table maintenance </a:t>
            </a:r>
          </a:p>
          <a:p>
            <a:pPr lvl="1" eaLnBrk="1" hangingPunct="1"/>
            <a:r>
              <a:rPr lang="en-US" altLang="en-US" dirty="0">
                <a:latin typeface="Oracle Sans" panose="020B0503020204020204" pitchFamily="34" charset="0"/>
                <a:cs typeface="Oracle Sans" panose="020B0503020204020204" pitchFamily="34" charset="0"/>
              </a:rPr>
              <a:t>Put the table back into read/write mode</a:t>
            </a:r>
          </a:p>
        </p:txBody>
      </p:sp>
      <p:sp>
        <p:nvSpPr>
          <p:cNvPr id="5" name="Content Placeholder 2"/>
          <p:cNvSpPr txBox="1">
            <a:spLocks/>
          </p:cNvSpPr>
          <p:nvPr/>
        </p:nvSpPr>
        <p:spPr bwMode="gray">
          <a:xfrm>
            <a:off x="1600200" y="4914900"/>
            <a:ext cx="9997806" cy="2536656"/>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buClr>
                <a:srgbClr val="CC0000"/>
              </a:buClr>
              <a:buFont typeface="Wingdings" panose="05000000000000000000" pitchFamily="2" charset="2"/>
              <a:buNone/>
              <a:defRPr/>
            </a:pPr>
            <a:r>
              <a:rPr lang="en-US" altLang="en-US" sz="2400" b="1" dirty="0">
                <a:solidFill>
                  <a:schemeClr val="tx1">
                    <a:lumMod val="75000"/>
                  </a:schemeClr>
                </a:solidFill>
                <a:latin typeface="Courier New" panose="02070309020205020404" pitchFamily="49" charset="0"/>
                <a:cs typeface="Times New Roman" panose="02020603050405020304" pitchFamily="18" charset="0"/>
              </a:rPr>
              <a:t>ALTER TABLE employees READ ONLY;</a:t>
            </a:r>
          </a:p>
          <a:p>
            <a:pPr eaLnBrk="1" hangingPunct="1">
              <a:buClr>
                <a:srgbClr val="CC0000"/>
              </a:buClr>
              <a:buFont typeface="Wingdings" panose="05000000000000000000" pitchFamily="2" charset="2"/>
              <a:buNone/>
              <a:defRPr/>
            </a:pPr>
            <a:endParaRPr lang="en-US" altLang="en-US" sz="2400" b="1" dirty="0">
              <a:solidFill>
                <a:schemeClr val="tx1">
                  <a:lumMod val="75000"/>
                </a:schemeClr>
              </a:solidFill>
              <a:latin typeface="Courier New" panose="02070309020205020404" pitchFamily="49" charset="0"/>
              <a:cs typeface="Times New Roman" panose="02020603050405020304" pitchFamily="18" charset="0"/>
            </a:endParaRPr>
          </a:p>
          <a:p>
            <a:pPr eaLnBrk="1" hangingPunct="1">
              <a:buClr>
                <a:srgbClr val="CC0000"/>
              </a:buClr>
              <a:buFont typeface="Wingdings" panose="05000000000000000000" pitchFamily="2" charset="2"/>
              <a:buNone/>
              <a:defRPr/>
            </a:pPr>
            <a:r>
              <a:rPr lang="en-US" altLang="en-US" sz="2400" b="1" dirty="0">
                <a:solidFill>
                  <a:schemeClr val="tx1">
                    <a:lumMod val="75000"/>
                  </a:schemeClr>
                </a:solidFill>
                <a:latin typeface="Courier New" panose="02070309020205020404" pitchFamily="49" charset="0"/>
                <a:cs typeface="Times New Roman" panose="02020603050405020304" pitchFamily="18" charset="0"/>
              </a:rPr>
              <a:t>-- perform table maintenance and then</a:t>
            </a:r>
          </a:p>
          <a:p>
            <a:pPr eaLnBrk="1" hangingPunct="1">
              <a:buClr>
                <a:srgbClr val="CC0000"/>
              </a:buClr>
              <a:buFont typeface="Wingdings" panose="05000000000000000000" pitchFamily="2" charset="2"/>
              <a:buNone/>
              <a:defRPr/>
            </a:pPr>
            <a:r>
              <a:rPr lang="en-US" altLang="en-US" sz="2400" b="1" dirty="0">
                <a:solidFill>
                  <a:schemeClr val="tx1">
                    <a:lumMod val="75000"/>
                  </a:schemeClr>
                </a:solidFill>
                <a:latin typeface="Courier New" panose="02070309020205020404" pitchFamily="49" charset="0"/>
                <a:cs typeface="Times New Roman" panose="02020603050405020304" pitchFamily="18" charset="0"/>
              </a:rPr>
              <a:t>-- return table back to read/write mode</a:t>
            </a:r>
          </a:p>
          <a:p>
            <a:pPr eaLnBrk="1" hangingPunct="1">
              <a:buClr>
                <a:srgbClr val="CC0000"/>
              </a:buClr>
              <a:buFont typeface="Wingdings" panose="05000000000000000000" pitchFamily="2" charset="2"/>
              <a:buNone/>
              <a:defRPr/>
            </a:pPr>
            <a:endParaRPr lang="en-US" altLang="en-US" sz="2400" b="1" dirty="0">
              <a:solidFill>
                <a:schemeClr val="tx1">
                  <a:lumMod val="75000"/>
                </a:schemeClr>
              </a:solidFill>
              <a:latin typeface="Courier New" panose="02070309020205020404" pitchFamily="49" charset="0"/>
              <a:cs typeface="Times New Roman" panose="02020603050405020304" pitchFamily="18" charset="0"/>
            </a:endParaRPr>
          </a:p>
          <a:p>
            <a:pPr eaLnBrk="1" hangingPunct="1">
              <a:buClr>
                <a:srgbClr val="CC0000"/>
              </a:buClr>
              <a:buFont typeface="Wingdings" panose="05000000000000000000" pitchFamily="2" charset="2"/>
              <a:buNone/>
              <a:defRPr/>
            </a:pPr>
            <a:r>
              <a:rPr lang="en-US" altLang="en-US" sz="2400" b="1" dirty="0">
                <a:solidFill>
                  <a:schemeClr val="tx1">
                    <a:lumMod val="75000"/>
                  </a:schemeClr>
                </a:solidFill>
                <a:latin typeface="Courier New" panose="02070309020205020404" pitchFamily="49" charset="0"/>
                <a:cs typeface="Times New Roman" panose="02020603050405020304" pitchFamily="18" charset="0"/>
              </a:rPr>
              <a:t>ALTER TABLE employees READ WRITE;</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07236" y="6400801"/>
            <a:ext cx="3642795" cy="2431103"/>
          </a:xfrm>
          <a:prstGeom prst="roundRect">
            <a:avLst>
              <a:gd name="adj" fmla="val 4167"/>
            </a:avLst>
          </a:prstGeom>
          <a:solidFill>
            <a:srgbClr val="FFFFFF"/>
          </a:solidFill>
          <a:ln w="76200" cap="sq">
            <a:solidFill>
              <a:schemeClr val="accent3">
                <a:lumMod val="40000"/>
                <a:lumOff val="60000"/>
              </a:schemeClr>
            </a:solidFill>
            <a:miter lim="800000"/>
          </a:ln>
          <a:effectLst/>
        </p:spPr>
      </p:pic>
    </p:spTree>
    <p:custDataLst>
      <p:tags r:id="rId1"/>
    </p:custDataLst>
    <p:extLst>
      <p:ext uri="{BB962C8B-B14F-4D97-AF65-F5344CB8AC3E}">
        <p14:creationId xmlns:p14="http://schemas.microsoft.com/office/powerpoint/2010/main" val="34828240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sp>
        <p:nvSpPr>
          <p:cNvPr id="89091" name="Rectangle 5"/>
          <p:cNvSpPr>
            <a:spLocks noGrp="1" noChangeArrowheads="1"/>
          </p:cNvSpPr>
          <p:nvPr>
            <p:ph idx="1"/>
          </p:nvPr>
        </p:nvSpPr>
        <p:spPr>
          <a:xfrm>
            <a:off x="933451" y="2272710"/>
            <a:ext cx="16421100" cy="487857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Database objects</a:t>
            </a:r>
          </a:p>
          <a:p>
            <a:pPr lvl="2" eaLnBrk="1" hangingPunct="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Naming rules</a:t>
            </a:r>
          </a:p>
          <a:p>
            <a:pPr lvl="1" eaLnBrk="1" hangingPunct="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Data types</a:t>
            </a:r>
          </a:p>
          <a:p>
            <a:pPr lvl="1" eaLnBrk="1" hangingPunct="1">
              <a:buClr>
                <a:schemeClr val="tx1">
                  <a:lumMod val="50000"/>
                  <a:lumOff val="50000"/>
                </a:schemeClr>
              </a:buClr>
            </a:pPr>
            <a:r>
              <a:rPr lang="en-US" altLang="en-US" dirty="0">
                <a:solidFill>
                  <a:schemeClr val="tx1">
                    <a:lumMod val="50000"/>
                    <a:lumOff val="50000"/>
                  </a:schemeClr>
                </a:solidFill>
                <a:latin typeface="Courier New" pitchFamily="49" charset="0"/>
                <a:cs typeface="Oracle Sans" panose="020B0503020204020204" pitchFamily="34" charset="0"/>
              </a:rPr>
              <a:t>CREATE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TABLE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statement</a:t>
            </a:r>
          </a:p>
          <a:p>
            <a:pPr lvl="1" eaLnBrk="1" hangingPunct="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Overview of constraints: </a:t>
            </a:r>
            <a:r>
              <a:rPr lang="en-US" altLang="en-US" dirty="0">
                <a:solidFill>
                  <a:schemeClr val="tx1">
                    <a:lumMod val="50000"/>
                    <a:lumOff val="50000"/>
                  </a:schemeClr>
                </a:solidFill>
                <a:latin typeface="Courier New" pitchFamily="49" charset="0"/>
                <a:cs typeface="Oracle Sans" panose="020B0503020204020204" pitchFamily="34" charset="0"/>
              </a:rPr>
              <a:t>NOT</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NULL</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Courier New" pitchFamily="49" charset="0"/>
              </a:rPr>
              <a:t>UNIQUE</a:t>
            </a:r>
            <a:r>
              <a:rPr lang="en-US" altLang="en-US" dirty="0">
                <a:solidFill>
                  <a:schemeClr val="tx1">
                    <a:lumMod val="50000"/>
                    <a:lumOff val="50000"/>
                  </a:schemeClr>
                </a:solidFill>
                <a:latin typeface="Oracle Sans" panose="020B0503020204020204" pitchFamily="34" charset="0"/>
                <a:cs typeface="Courier New" pitchFamily="49" charset="0"/>
              </a:rPr>
              <a:t>,</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PRIMARY</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KEY</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FOREIGN</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KEY</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CHECK</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constraints</a:t>
            </a:r>
          </a:p>
          <a:p>
            <a:pPr lvl="1" eaLnBrk="1" hangingPunct="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Creating a table using a subquery</a:t>
            </a:r>
          </a:p>
          <a:p>
            <a:pPr lvl="1" eaLnBrk="1" hangingPunct="1">
              <a:buClr>
                <a:schemeClr val="tx1">
                  <a:lumMod val="50000"/>
                  <a:lumOff val="50000"/>
                </a:schemeClr>
              </a:buClr>
            </a:pPr>
            <a:r>
              <a:rPr lang="en-US" altLang="en-US" dirty="0">
                <a:solidFill>
                  <a:schemeClr val="tx1">
                    <a:lumMod val="50000"/>
                    <a:lumOff val="50000"/>
                  </a:schemeClr>
                </a:solidFill>
                <a:latin typeface="Courier New" pitchFamily="49" charset="0"/>
                <a:cs typeface="Oracle Sans" panose="020B0503020204020204" pitchFamily="34" charset="0"/>
              </a:rPr>
              <a:t>ALTER</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TABLE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statement</a:t>
            </a:r>
          </a:p>
          <a:p>
            <a:pPr lvl="1" eaLnBrk="1" hangingPunct="1">
              <a:buClr>
                <a:schemeClr val="accent1"/>
              </a:buClr>
            </a:pPr>
            <a:r>
              <a:rPr lang="en-US" altLang="en-US" dirty="0">
                <a:latin typeface="Courier New" pitchFamily="49" charset="0"/>
                <a:cs typeface="Oracle Sans" panose="020B0503020204020204" pitchFamily="34" charset="0"/>
              </a:rPr>
              <a:t>DROP</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TABLE</a:t>
            </a:r>
            <a:r>
              <a:rPr lang="en-US" altLang="en-US" dirty="0">
                <a:latin typeface="Oracle Sans" panose="020B0503020204020204" pitchFamily="34" charset="0"/>
                <a:cs typeface="Oracle Sans" panose="020B0503020204020204" pitchFamily="34" charset="0"/>
              </a:rPr>
              <a:t> statement</a:t>
            </a:r>
          </a:p>
        </p:txBody>
      </p:sp>
      <p:grpSp>
        <p:nvGrpSpPr>
          <p:cNvPr id="4" name="Group 3"/>
          <p:cNvGrpSpPr/>
          <p:nvPr/>
        </p:nvGrpSpPr>
        <p:grpSpPr>
          <a:xfrm>
            <a:off x="12458703" y="6446047"/>
            <a:ext cx="5829298" cy="2500313"/>
            <a:chOff x="5410201" y="4297363"/>
            <a:chExt cx="3886198" cy="1666875"/>
          </a:xfrm>
        </p:grpSpPr>
        <p:sp>
          <p:nvSpPr>
            <p:cNvPr id="5" name="Rectangle 4"/>
            <p:cNvSpPr/>
            <p:nvPr/>
          </p:nvSpPr>
          <p:spPr bwMode="auto">
            <a:xfrm rot="16200000" flipV="1">
              <a:off x="6770687" y="3135314"/>
              <a:ext cx="1165225" cy="3886198"/>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584335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auto">
          <a:xfrm rot="16200000" flipV="1">
            <a:off x="14499431" y="5021348"/>
            <a:ext cx="1747838" cy="5829299"/>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7" name="Oval 16"/>
          <p:cNvSpPr>
            <a:spLocks/>
          </p:cNvSpPr>
          <p:nvPr/>
        </p:nvSpPr>
        <p:spPr bwMode="auto">
          <a:xfrm>
            <a:off x="14219746" y="6499397"/>
            <a:ext cx="2873204" cy="2873204"/>
          </a:xfrm>
          <a:prstGeom prst="ellipse">
            <a:avLst/>
          </a:prstGeom>
          <a:solidFill>
            <a:schemeClr val="bg1"/>
          </a:solidFill>
          <a:ln w="50800" cap="flat" cmpd="sng" algn="ctr">
            <a:solidFill>
              <a:schemeClr val="bg1"/>
            </a:solidFill>
            <a:prstDash val="solid"/>
            <a:round/>
            <a:headEnd type="none" w="sm" len="sm"/>
            <a:tailEnd type="none" w="sm" len="sm"/>
          </a:ln>
          <a:effectLst>
            <a:innerShdw blurRad="393700">
              <a:srgbClr val="E8D9F3"/>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91138" name="Rectangle 5"/>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Dropping a Table</a:t>
            </a:r>
          </a:p>
        </p:txBody>
      </p:sp>
      <p:sp>
        <p:nvSpPr>
          <p:cNvPr id="91139" name="Rectangle 6"/>
          <p:cNvSpPr>
            <a:spLocks noGrp="1" noChangeArrowheads="1"/>
          </p:cNvSpPr>
          <p:nvPr>
            <p:ph idx="1"/>
          </p:nvPr>
        </p:nvSpPr>
        <p:spPr>
          <a:xfrm>
            <a:off x="933451" y="2272710"/>
            <a:ext cx="16421100" cy="1634354"/>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Moves a table to the recycle bin </a:t>
            </a:r>
          </a:p>
          <a:p>
            <a:pPr lvl="1" eaLnBrk="1" hangingPunct="1"/>
            <a:r>
              <a:rPr lang="en-US" altLang="en-US" dirty="0">
                <a:latin typeface="Oracle Sans" panose="020B0503020204020204" pitchFamily="34" charset="0"/>
                <a:cs typeface="Oracle Sans" panose="020B0503020204020204" pitchFamily="34" charset="0"/>
              </a:rPr>
              <a:t>Removes the table and all its data entirely if the </a:t>
            </a:r>
            <a:r>
              <a:rPr lang="en-US" altLang="en-US" dirty="0">
                <a:latin typeface="Courier New" pitchFamily="49" charset="0"/>
                <a:cs typeface="Oracle Sans" panose="020B0503020204020204" pitchFamily="34" charset="0"/>
              </a:rPr>
              <a:t>PURGE</a:t>
            </a:r>
            <a:r>
              <a:rPr lang="en-US" altLang="en-US" dirty="0">
                <a:latin typeface="Oracle Sans" panose="020B0503020204020204" pitchFamily="34" charset="0"/>
                <a:cs typeface="Oracle Sans" panose="020B0503020204020204" pitchFamily="34" charset="0"/>
              </a:rPr>
              <a:t> clause is specified</a:t>
            </a:r>
          </a:p>
          <a:p>
            <a:pPr lvl="1" eaLnBrk="1" hangingPunct="1"/>
            <a:r>
              <a:rPr lang="en-US" altLang="en-US" dirty="0">
                <a:latin typeface="Oracle Sans" panose="020B0503020204020204" pitchFamily="34" charset="0"/>
                <a:cs typeface="Oracle Sans" panose="020B0503020204020204" pitchFamily="34" charset="0"/>
              </a:rPr>
              <a:t>Invalidates dependent objects and removes object privileges on the table</a:t>
            </a:r>
          </a:p>
        </p:txBody>
      </p:sp>
      <p:grpSp>
        <p:nvGrpSpPr>
          <p:cNvPr id="2" name="Group 1"/>
          <p:cNvGrpSpPr/>
          <p:nvPr/>
        </p:nvGrpSpPr>
        <p:grpSpPr>
          <a:xfrm>
            <a:off x="4145097" y="5143500"/>
            <a:ext cx="9997806" cy="1342935"/>
            <a:chOff x="2761810" y="3429000"/>
            <a:chExt cx="6665204" cy="895290"/>
          </a:xfrm>
        </p:grpSpPr>
        <p:sp>
          <p:nvSpPr>
            <p:cNvPr id="6" name="Content Placeholder 2"/>
            <p:cNvSpPr txBox="1">
              <a:spLocks/>
            </p:cNvSpPr>
            <p:nvPr/>
          </p:nvSpPr>
          <p:spPr bwMode="gray">
            <a:xfrm>
              <a:off x="2761810" y="3429000"/>
              <a:ext cx="6665204" cy="895290"/>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dirty="0">
                  <a:solidFill>
                    <a:srgbClr val="000000"/>
                  </a:solidFill>
                  <a:latin typeface="Courier New" panose="02070309020205020404" pitchFamily="49" charset="0"/>
                  <a:cs typeface="Oracle Sans" panose="020B0503020204020204" pitchFamily="34" charset="0"/>
                </a:rPr>
                <a:t>DROP TABLE dept80;</a:t>
              </a:r>
            </a:p>
            <a:p>
              <a:pPr eaLnBrk="1" hangingPunct="1">
                <a:defRPr/>
              </a:pPr>
              <a:endParaRPr lang="en-US" altLang="en-US" sz="2400" dirty="0">
                <a:solidFill>
                  <a:srgbClr val="000000"/>
                </a:solidFill>
                <a:latin typeface="Courier New" panose="02070309020205020404" pitchFamily="49" charset="0"/>
                <a:cs typeface="Oracle Sans" panose="020B0503020204020204" pitchFamily="34" charset="0"/>
              </a:endParaRPr>
            </a:p>
            <a:p>
              <a:pPr eaLnBrk="1" hangingPunct="1">
                <a:defRPr/>
              </a:pPr>
              <a:endParaRPr lang="en-US" altLang="en-US" sz="2400" dirty="0">
                <a:solidFill>
                  <a:srgbClr val="000000"/>
                </a:solidFill>
                <a:latin typeface="Courier New" panose="02070309020205020404" pitchFamily="49" charset="0"/>
                <a:cs typeface="Oracle Sans" panose="020B0503020204020204" pitchFamily="34" charset="0"/>
              </a:endParaRPr>
            </a:p>
          </p:txBody>
        </p:sp>
        <p:pic>
          <p:nvPicPr>
            <p:cNvPr id="71682" name="Picture 2"/>
            <p:cNvPicPr>
              <a:picLocks noChangeAspect="1" noChangeArrowheads="1"/>
            </p:cNvPicPr>
            <p:nvPr/>
          </p:nvPicPr>
          <p:blipFill>
            <a:blip r:embed="rId4" cstate="print"/>
            <a:srcRect/>
            <a:stretch>
              <a:fillRect/>
            </a:stretch>
          </p:blipFill>
          <p:spPr bwMode="auto">
            <a:xfrm>
              <a:off x="2970212" y="3886200"/>
              <a:ext cx="1971918" cy="304800"/>
            </a:xfrm>
            <a:prstGeom prst="rect">
              <a:avLst/>
            </a:prstGeom>
            <a:noFill/>
            <a:ln w="15875">
              <a:solidFill>
                <a:schemeClr val="tx1"/>
              </a:solidFill>
              <a:miter lim="800000"/>
              <a:headEnd/>
              <a:tailEnd/>
            </a:ln>
          </p:spPr>
        </p:pic>
      </p:grpSp>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740337" y="7003877"/>
            <a:ext cx="1832021" cy="1864242"/>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396776" y="7319186"/>
            <a:ext cx="1233624" cy="1233624"/>
          </a:xfrm>
          <a:prstGeom prst="rect">
            <a:avLst/>
          </a:prstGeom>
        </p:spPr>
      </p:pic>
    </p:spTree>
    <p:custDataLst>
      <p:tags r:id="rId1"/>
    </p:custDataLst>
    <p:extLst>
      <p:ext uri="{BB962C8B-B14F-4D97-AF65-F5344CB8AC3E}">
        <p14:creationId xmlns:p14="http://schemas.microsoft.com/office/powerpoint/2010/main" val="1612445669"/>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Summary</a:t>
            </a:r>
          </a:p>
        </p:txBody>
      </p:sp>
      <p:sp>
        <p:nvSpPr>
          <p:cNvPr id="95235" name="Rectangle 5"/>
          <p:cNvSpPr>
            <a:spLocks noGrp="1" noChangeArrowheads="1"/>
          </p:cNvSpPr>
          <p:nvPr>
            <p:ph idx="1"/>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indent="0"/>
            <a:r>
              <a:rPr lang="en-US" altLang="en-US" dirty="0">
                <a:latin typeface="Oracle Sans" panose="020B0503020204020204" pitchFamily="34" charset="0"/>
                <a:cs typeface="Oracle Sans" panose="020B0503020204020204" pitchFamily="34" charset="0"/>
              </a:rPr>
              <a:t>In this lesson, you should have learned how to use the </a:t>
            </a:r>
            <a:r>
              <a:rPr lang="en-US" altLang="en-US" dirty="0">
                <a:latin typeface="Courier New" pitchFamily="49" charset="0"/>
                <a:cs typeface="Oracle Sans" panose="020B0503020204020204" pitchFamily="34" charset="0"/>
              </a:rPr>
              <a:t>CREATE</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TABLE</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ALTER</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TABLE</a:t>
            </a:r>
            <a:r>
              <a:rPr lang="en-US" altLang="en-US" dirty="0">
                <a:latin typeface="Oracle Sans" panose="020B0503020204020204" pitchFamily="34" charset="0"/>
                <a:cs typeface="Oracle Sans" panose="020B0503020204020204" pitchFamily="34" charset="0"/>
              </a:rPr>
              <a:t>, and </a:t>
            </a:r>
            <a:r>
              <a:rPr lang="en-US" altLang="en-US" dirty="0">
                <a:latin typeface="Courier New" pitchFamily="49" charset="0"/>
                <a:cs typeface="Courier New" pitchFamily="49" charset="0"/>
              </a:rPr>
              <a:t>DROP</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Courier New" pitchFamily="49" charset="0"/>
              </a:rPr>
              <a:t>TABLE</a:t>
            </a:r>
            <a:r>
              <a:rPr lang="en-US" altLang="en-US" dirty="0">
                <a:latin typeface="Oracle Sans" panose="020B0503020204020204" pitchFamily="34" charset="0"/>
                <a:cs typeface="Oracle Sans" panose="020B0503020204020204" pitchFamily="34" charset="0"/>
              </a:rPr>
              <a:t> </a:t>
            </a:r>
            <a:r>
              <a:rPr lang="en-US" altLang="en-US" dirty="0" smtClean="0">
                <a:latin typeface="Oracle Sans" panose="020B0503020204020204" pitchFamily="34" charset="0"/>
                <a:cs typeface="Oracle Sans" panose="020B0503020204020204" pitchFamily="34" charset="0"/>
              </a:rPr>
              <a:t>statements </a:t>
            </a:r>
            <a:r>
              <a:rPr lang="en-US" altLang="en-US" dirty="0">
                <a:latin typeface="Oracle Sans" panose="020B0503020204020204" pitchFamily="34" charset="0"/>
                <a:cs typeface="Oracle Sans" panose="020B0503020204020204" pitchFamily="34" charset="0"/>
              </a:rPr>
              <a:t>to create a table, modify a table and columns, and include constraints.</a:t>
            </a:r>
          </a:p>
          <a:p>
            <a:pPr lvl="1" eaLnBrk="1" hangingPunct="1"/>
            <a:r>
              <a:rPr lang="en-US" altLang="en-US" dirty="0">
                <a:latin typeface="Oracle Sans" panose="020B0503020204020204" pitchFamily="34" charset="0"/>
                <a:cs typeface="Oracle Sans" panose="020B0503020204020204" pitchFamily="34" charset="0"/>
              </a:rPr>
              <a:t>Categorize the main database objects</a:t>
            </a:r>
          </a:p>
          <a:p>
            <a:pPr lvl="1" eaLnBrk="1" hangingPunct="1"/>
            <a:r>
              <a:rPr lang="en-US" altLang="en-US" dirty="0">
                <a:latin typeface="Oracle Sans" panose="020B0503020204020204" pitchFamily="34" charset="0"/>
                <a:cs typeface="Oracle Sans" panose="020B0503020204020204" pitchFamily="34" charset="0"/>
              </a:rPr>
              <a:t>Review the table structure</a:t>
            </a:r>
          </a:p>
          <a:p>
            <a:pPr lvl="1" eaLnBrk="1" hangingPunct="1"/>
            <a:r>
              <a:rPr lang="en-US" altLang="en-US" dirty="0">
                <a:latin typeface="Oracle Sans" panose="020B0503020204020204" pitchFamily="34" charset="0"/>
                <a:cs typeface="Oracle Sans" panose="020B0503020204020204" pitchFamily="34" charset="0"/>
              </a:rPr>
              <a:t>List the data types that are available for columns</a:t>
            </a:r>
          </a:p>
          <a:p>
            <a:pPr lvl="1" eaLnBrk="1" hangingPunct="1"/>
            <a:r>
              <a:rPr lang="en-US" altLang="en-US" dirty="0">
                <a:latin typeface="Oracle Sans" panose="020B0503020204020204" pitchFamily="34" charset="0"/>
                <a:cs typeface="Oracle Sans" panose="020B0503020204020204" pitchFamily="34" charset="0"/>
              </a:rPr>
              <a:t>Create a simple table</a:t>
            </a:r>
          </a:p>
          <a:p>
            <a:pPr lvl="1" eaLnBrk="1" hangingPunct="1"/>
            <a:r>
              <a:rPr lang="en-US" altLang="en-US" dirty="0">
                <a:latin typeface="Oracle Sans" panose="020B0503020204020204" pitchFamily="34" charset="0"/>
                <a:cs typeface="Oracle Sans" panose="020B0503020204020204" pitchFamily="34" charset="0"/>
              </a:rPr>
              <a:t>Explain how constraints are created at the time of table creation</a:t>
            </a:r>
          </a:p>
        </p:txBody>
      </p:sp>
    </p:spTree>
    <p:custDataLst>
      <p:tags r:id="rId1"/>
    </p:custDataLst>
    <p:extLst>
      <p:ext uri="{BB962C8B-B14F-4D97-AF65-F5344CB8AC3E}">
        <p14:creationId xmlns:p14="http://schemas.microsoft.com/office/powerpoint/2010/main" val="2383951975"/>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4"/>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a:latin typeface="+mj-lt"/>
                <a:cs typeface="Oracle Sans" panose="020B0503020204020204" pitchFamily="34" charset="0"/>
              </a:rPr>
              <a:t>Practice </a:t>
            </a:r>
            <a:r>
              <a:rPr lang="en-US" altLang="en-US" smtClean="0">
                <a:latin typeface="+mj-lt"/>
                <a:cs typeface="Oracle Sans" panose="020B0503020204020204" pitchFamily="34" charset="0"/>
              </a:rPr>
              <a:t>11a: </a:t>
            </a:r>
            <a:r>
              <a:rPr lang="en-US" altLang="en-US" dirty="0">
                <a:latin typeface="+mj-lt"/>
                <a:cs typeface="Oracle Sans" panose="020B0503020204020204" pitchFamily="34" charset="0"/>
              </a:rPr>
              <a:t>Overview</a:t>
            </a:r>
          </a:p>
        </p:txBody>
      </p:sp>
      <p:sp>
        <p:nvSpPr>
          <p:cNvPr id="97283" name="Rectangle 5"/>
          <p:cNvSpPr>
            <a:spLocks noGrp="1" noChangeArrowheads="1"/>
          </p:cNvSpPr>
          <p:nvPr>
            <p:ph idx="1"/>
          </p:nvPr>
        </p:nvSpPr>
        <p:spPr>
          <a:xfrm>
            <a:off x="933451" y="2272710"/>
            <a:ext cx="16421100" cy="490140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r>
              <a:rPr lang="en-US" altLang="en-US" dirty="0">
                <a:latin typeface="Oracle Sans" panose="020B0503020204020204" pitchFamily="34" charset="0"/>
                <a:cs typeface="Oracle Sans" panose="020B0503020204020204" pitchFamily="34" charset="0"/>
              </a:rPr>
              <a:t>This practice covers the following topics:</a:t>
            </a:r>
          </a:p>
          <a:p>
            <a:pPr lvl="1" eaLnBrk="1" hangingPunct="1"/>
            <a:r>
              <a:rPr lang="en-US" altLang="en-US" dirty="0">
                <a:latin typeface="Oracle Sans" panose="020B0503020204020204" pitchFamily="34" charset="0"/>
                <a:cs typeface="Oracle Sans" panose="020B0503020204020204" pitchFamily="34" charset="0"/>
              </a:rPr>
              <a:t>Creating new tables</a:t>
            </a:r>
          </a:p>
          <a:p>
            <a:pPr lvl="1" eaLnBrk="1" hangingPunct="1"/>
            <a:r>
              <a:rPr lang="en-US" altLang="en-US" dirty="0">
                <a:latin typeface="Oracle Sans" panose="020B0503020204020204" pitchFamily="34" charset="0"/>
                <a:cs typeface="Oracle Sans" panose="020B0503020204020204" pitchFamily="34" charset="0"/>
              </a:rPr>
              <a:t>Creating a new table by using the </a:t>
            </a:r>
            <a:r>
              <a:rPr lang="en-US" altLang="en-US" dirty="0">
                <a:latin typeface="Courier New" pitchFamily="49" charset="0"/>
                <a:cs typeface="Courier New" pitchFamily="49" charset="0"/>
              </a:rPr>
              <a:t>CREATE TABLE AS </a:t>
            </a:r>
            <a:r>
              <a:rPr lang="en-US" altLang="en-US" dirty="0">
                <a:latin typeface="Oracle Sans" panose="020B0503020204020204" pitchFamily="34" charset="0"/>
                <a:cs typeface="Oracle Sans" panose="020B0503020204020204" pitchFamily="34" charset="0"/>
              </a:rPr>
              <a:t>syntax</a:t>
            </a:r>
          </a:p>
          <a:p>
            <a:pPr lvl="1" eaLnBrk="1" hangingPunct="1"/>
            <a:r>
              <a:rPr lang="en-US" altLang="en-US" dirty="0">
                <a:latin typeface="Oracle Sans" panose="020B0503020204020204" pitchFamily="34" charset="0"/>
                <a:cs typeface="Oracle Sans" panose="020B0503020204020204" pitchFamily="34" charset="0"/>
              </a:rPr>
              <a:t>Verifying that tables exist</a:t>
            </a:r>
          </a:p>
          <a:p>
            <a:pPr lvl="1" eaLnBrk="1" hangingPunct="1"/>
            <a:r>
              <a:rPr lang="en-US" altLang="en-US" dirty="0">
                <a:latin typeface="Oracle Sans" panose="020B0503020204020204" pitchFamily="34" charset="0"/>
                <a:cs typeface="Oracle Sans" panose="020B0503020204020204" pitchFamily="34" charset="0"/>
              </a:rPr>
              <a:t>Altering tables</a:t>
            </a:r>
          </a:p>
          <a:p>
            <a:pPr lvl="1" eaLnBrk="1" hangingPunct="1"/>
            <a:r>
              <a:rPr lang="en-US" altLang="en-US" dirty="0">
                <a:latin typeface="Oracle Sans" panose="020B0503020204020204" pitchFamily="34" charset="0"/>
                <a:cs typeface="Oracle Sans" panose="020B0503020204020204" pitchFamily="34" charset="0"/>
              </a:rPr>
              <a:t>Adding columns</a:t>
            </a:r>
          </a:p>
          <a:p>
            <a:pPr lvl="1" eaLnBrk="1" hangingPunct="1"/>
            <a:r>
              <a:rPr lang="en-US" altLang="en-US" dirty="0">
                <a:latin typeface="Oracle Sans" panose="020B0503020204020204" pitchFamily="34" charset="0"/>
                <a:cs typeface="Oracle Sans" panose="020B0503020204020204" pitchFamily="34" charset="0"/>
              </a:rPr>
              <a:t>Dropping columns</a:t>
            </a:r>
          </a:p>
          <a:p>
            <a:pPr lvl="1" eaLnBrk="1" hangingPunct="1"/>
            <a:r>
              <a:rPr lang="en-US" altLang="en-US" dirty="0">
                <a:latin typeface="Oracle Sans" panose="020B0503020204020204" pitchFamily="34" charset="0"/>
                <a:cs typeface="Oracle Sans" panose="020B0503020204020204" pitchFamily="34" charset="0"/>
              </a:rPr>
              <a:t>Setting a table to read-only status</a:t>
            </a:r>
          </a:p>
          <a:p>
            <a:pPr lvl="1" eaLnBrk="1" hangingPunct="1"/>
            <a:r>
              <a:rPr lang="en-US" altLang="en-US" dirty="0">
                <a:latin typeface="Oracle Sans" panose="020B0503020204020204" pitchFamily="34" charset="0"/>
                <a:cs typeface="Oracle Sans" panose="020B0503020204020204" pitchFamily="34" charset="0"/>
              </a:rPr>
              <a:t>Dropping tables</a:t>
            </a:r>
          </a:p>
        </p:txBody>
      </p:sp>
      <p:sp>
        <p:nvSpPr>
          <p:cNvPr id="7" name="Rectangle 6"/>
          <p:cNvSpPr/>
          <p:nvPr/>
        </p:nvSpPr>
        <p:spPr bwMode="auto">
          <a:xfrm rot="16200000" flipV="1">
            <a:off x="14499431" y="4772026"/>
            <a:ext cx="1747838" cy="5829299"/>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nvGrpSpPr>
          <p:cNvPr id="8" name="Group 7"/>
          <p:cNvGrpSpPr/>
          <p:nvPr/>
        </p:nvGrpSpPr>
        <p:grpSpPr>
          <a:xfrm>
            <a:off x="14450994" y="6400800"/>
            <a:ext cx="2579706" cy="2577087"/>
            <a:chOff x="9066212" y="3962400"/>
            <a:chExt cx="1941512" cy="1939542"/>
          </a:xfrm>
        </p:grpSpPr>
        <p:sp>
          <p:nvSpPr>
            <p:cNvPr id="9" name="Oval 8"/>
            <p:cNvSpPr>
              <a:spLocks noChangeAspect="1"/>
            </p:cNvSpPr>
            <p:nvPr/>
          </p:nvSpPr>
          <p:spPr bwMode="auto">
            <a:xfrm>
              <a:off x="9066212" y="3962400"/>
              <a:ext cx="1941512" cy="1939542"/>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10" name="Oval 9"/>
            <p:cNvSpPr>
              <a:spLocks noChangeAspect="1"/>
            </p:cNvSpPr>
            <p:nvPr/>
          </p:nvSpPr>
          <p:spPr bwMode="auto">
            <a:xfrm>
              <a:off x="9153676" y="4049775"/>
              <a:ext cx="1766585" cy="1764792"/>
            </a:xfrm>
            <a:prstGeom prst="ellipse">
              <a:avLst/>
            </a:prstGeom>
            <a:solidFill>
              <a:schemeClr val="bg1"/>
            </a:solidFill>
            <a:ln w="28575" cap="flat" cmpd="sng" algn="ctr">
              <a:solidFill>
                <a:srgbClr val="C1E0FF"/>
              </a:solidFill>
              <a:prstDash val="solid"/>
              <a:round/>
              <a:headEnd type="none" w="sm" len="sm"/>
              <a:tailEnd type="none" w="sm" len="sm"/>
            </a:ln>
            <a:effectLst>
              <a:innerShdw blurRad="368300">
                <a:srgbClr val="CCECFF"/>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76085" y="4324778"/>
              <a:ext cx="1208860" cy="1440933"/>
            </a:xfrm>
            <a:prstGeom prst="rect">
              <a:avLst/>
            </a:prstGeom>
          </p:spPr>
        </p:pic>
      </p:grpSp>
    </p:spTree>
    <p:custDataLst>
      <p:tags r:id="rId1"/>
    </p:custDataLst>
    <p:extLst>
      <p:ext uri="{BB962C8B-B14F-4D97-AF65-F5344CB8AC3E}">
        <p14:creationId xmlns:p14="http://schemas.microsoft.com/office/powerpoint/2010/main" val="216846399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1403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30"/>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grpSp>
        <p:nvGrpSpPr>
          <p:cNvPr id="4" name="Group 3"/>
          <p:cNvGrpSpPr/>
          <p:nvPr/>
        </p:nvGrpSpPr>
        <p:grpSpPr>
          <a:xfrm>
            <a:off x="12458701" y="6446047"/>
            <a:ext cx="5829299" cy="2500313"/>
            <a:chOff x="5410200" y="4297363"/>
            <a:chExt cx="3711575" cy="1666875"/>
          </a:xfrm>
        </p:grpSpPr>
        <p:sp>
          <p:nvSpPr>
            <p:cNvPr id="5" name="Rectangle 4"/>
            <p:cNvSpPr/>
            <p:nvPr/>
          </p:nvSpPr>
          <p:spPr bwMode="auto">
            <a:xfrm rot="16200000" flipV="1">
              <a:off x="6683375" y="3222625"/>
              <a:ext cx="1165225" cy="3711575"/>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2" name="Rectangle 1031">
            <a:extLst>
              <a:ext uri="{FF2B5EF4-FFF2-40B4-BE49-F238E27FC236}">
                <a16:creationId xmlns="" xmlns:a16="http://schemas.microsoft.com/office/drawing/2014/main" id="{1419ED6D-CD64-48D3-9740-5820A2B3CEC6}"/>
              </a:ext>
            </a:extLst>
          </p:cNvPr>
          <p:cNvSpPr>
            <a:spLocks noGrp="1" noChangeArrowheads="1"/>
          </p:cNvSpPr>
          <p:nvPr>
            <p:ph idx="1"/>
          </p:nvPr>
        </p:nvSpPr>
        <p:spPr>
          <a:xfrm>
            <a:off x="933450" y="2273300"/>
            <a:ext cx="16421100" cy="4878576"/>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eaLnBrk="1" hangingPunct="1"/>
            <a:r>
              <a:rPr lang="en-US" altLang="en-US" dirty="0">
                <a:latin typeface="Oracle Sans" panose="020B0503020204020204" pitchFamily="34" charset="0"/>
                <a:cs typeface="Oracle Sans" panose="020B0503020204020204" pitchFamily="34" charset="0"/>
              </a:rPr>
              <a:t>Database objects</a:t>
            </a:r>
          </a:p>
          <a:p>
            <a:pPr lvl="2" eaLnBrk="1" hangingPunct="1"/>
            <a:r>
              <a:rPr lang="en-US" altLang="en-US" dirty="0">
                <a:latin typeface="Oracle Sans" panose="020B0503020204020204" pitchFamily="34" charset="0"/>
                <a:cs typeface="Oracle Sans" panose="020B0503020204020204" pitchFamily="34" charset="0"/>
              </a:rPr>
              <a:t>Naming rules</a:t>
            </a:r>
          </a:p>
          <a:p>
            <a:pPr lvl="1" eaLnBrk="1" hangingPunct="1">
              <a:buClr>
                <a:schemeClr val="tx1">
                  <a:lumMod val="50000"/>
                  <a:lumOff val="50000"/>
                </a:schemeClr>
              </a:buClr>
            </a:pPr>
            <a:r>
              <a:rPr lang="en-US" altLang="en-US" dirty="0">
                <a:solidFill>
                  <a:schemeClr val="tx1">
                    <a:lumMod val="50000"/>
                    <a:lumOff val="50000"/>
                  </a:schemeClr>
                </a:solidFill>
                <a:latin typeface="Courier New" pitchFamily="49" charset="0"/>
                <a:cs typeface="Oracle Sans" panose="020B0503020204020204" pitchFamily="34" charset="0"/>
              </a:rPr>
              <a:t>CREATE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TABLE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statement</a:t>
            </a:r>
          </a:p>
          <a:p>
            <a:pPr lvl="1" eaLnBrk="1" hangingPunct="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Data types</a:t>
            </a:r>
          </a:p>
          <a:p>
            <a:pPr lvl="1" eaLnBrk="1" hangingPunct="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Overview of constraints: </a:t>
            </a:r>
            <a:r>
              <a:rPr lang="en-US" altLang="en-US" dirty="0">
                <a:solidFill>
                  <a:schemeClr val="tx1">
                    <a:lumMod val="50000"/>
                    <a:lumOff val="50000"/>
                  </a:schemeClr>
                </a:solidFill>
                <a:latin typeface="Courier New" pitchFamily="49" charset="0"/>
                <a:cs typeface="Oracle Sans" panose="020B0503020204020204" pitchFamily="34" charset="0"/>
              </a:rPr>
              <a:t>NOT</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NULL</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Courier New" pitchFamily="49" charset="0"/>
              </a:rPr>
              <a:t>UNIQUE</a:t>
            </a:r>
            <a:r>
              <a:rPr lang="en-US" altLang="en-US" dirty="0">
                <a:solidFill>
                  <a:schemeClr val="tx1">
                    <a:lumMod val="50000"/>
                    <a:lumOff val="50000"/>
                  </a:schemeClr>
                </a:solidFill>
                <a:latin typeface="Oracle Sans" panose="020B0503020204020204" pitchFamily="34" charset="0"/>
                <a:cs typeface="Courier New" pitchFamily="49" charset="0"/>
              </a:rPr>
              <a:t>,</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PRIMARY</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KEY</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FOREIGN</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KEY</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CHECK</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constraints</a:t>
            </a:r>
          </a:p>
          <a:p>
            <a:pPr lvl="1" eaLnBrk="1" hangingPunct="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Creating a table using a subquery</a:t>
            </a:r>
          </a:p>
          <a:p>
            <a:pPr lvl="1" eaLnBrk="1" hangingPunct="1">
              <a:buClr>
                <a:schemeClr val="tx1">
                  <a:lumMod val="50000"/>
                  <a:lumOff val="50000"/>
                </a:schemeClr>
              </a:buClr>
            </a:pPr>
            <a:r>
              <a:rPr lang="en-US" altLang="en-US" dirty="0">
                <a:solidFill>
                  <a:schemeClr val="tx1">
                    <a:lumMod val="50000"/>
                    <a:lumOff val="50000"/>
                  </a:schemeClr>
                </a:solidFill>
                <a:latin typeface="Courier New" pitchFamily="49" charset="0"/>
                <a:cs typeface="Oracle Sans" panose="020B0503020204020204" pitchFamily="34" charset="0"/>
              </a:rPr>
              <a:t>ALTER</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TABLE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statement</a:t>
            </a:r>
          </a:p>
          <a:p>
            <a:pPr lvl="1" eaLnBrk="1" hangingPunct="1">
              <a:buClr>
                <a:schemeClr val="tx1">
                  <a:lumMod val="50000"/>
                  <a:lumOff val="50000"/>
                </a:schemeClr>
              </a:buClr>
            </a:pPr>
            <a:r>
              <a:rPr lang="en-US" altLang="en-US" dirty="0">
                <a:solidFill>
                  <a:schemeClr val="tx1">
                    <a:lumMod val="50000"/>
                    <a:lumOff val="50000"/>
                  </a:schemeClr>
                </a:solidFill>
                <a:latin typeface="Courier New" pitchFamily="49" charset="0"/>
                <a:cs typeface="Oracle Sans" panose="020B0503020204020204" pitchFamily="34" charset="0"/>
              </a:rPr>
              <a:t>DROP</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TABLE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statement</a:t>
            </a:r>
          </a:p>
        </p:txBody>
      </p:sp>
    </p:spTree>
    <p:custDataLst>
      <p:tags r:id="rId1"/>
    </p:custDataLst>
    <p:extLst>
      <p:ext uri="{BB962C8B-B14F-4D97-AF65-F5344CB8AC3E}">
        <p14:creationId xmlns:p14="http://schemas.microsoft.com/office/powerpoint/2010/main" val="35341369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10"/>
          <p:cNvGrpSpPr>
            <a:grpSpLocks/>
          </p:cNvGrpSpPr>
          <p:nvPr/>
        </p:nvGrpSpPr>
        <p:grpSpPr bwMode="auto">
          <a:xfrm>
            <a:off x="12915900" y="390975"/>
            <a:ext cx="4457701" cy="9217373"/>
            <a:chOff x="4114798" y="261139"/>
            <a:chExt cx="4876804" cy="6144964"/>
          </a:xfrm>
        </p:grpSpPr>
        <p:sp>
          <p:nvSpPr>
            <p:cNvPr id="7" name="Rectangle 6"/>
            <p:cNvSpPr/>
            <p:nvPr/>
          </p:nvSpPr>
          <p:spPr bwMode="auto">
            <a:xfrm rot="5400000">
              <a:off x="5636411" y="3050912"/>
              <a:ext cx="1833578" cy="4876803"/>
            </a:xfrm>
            <a:prstGeom prst="rect">
              <a:avLst/>
            </a:prstGeom>
            <a:gradFill flip="none" rotWithShape="1">
              <a:gsLst>
                <a:gs pos="100000">
                  <a:schemeClr val="bg2"/>
                </a:gs>
                <a:gs pos="0">
                  <a:schemeClr val="bg1"/>
                </a:gs>
              </a:gsLst>
              <a:lin ang="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8" name="Rectangle 7"/>
            <p:cNvSpPr/>
            <p:nvPr/>
          </p:nvSpPr>
          <p:spPr bwMode="auto">
            <a:xfrm rot="5400000">
              <a:off x="4334007" y="41931"/>
              <a:ext cx="4438387" cy="4876803"/>
            </a:xfrm>
            <a:prstGeom prst="rect">
              <a:avLst/>
            </a:prstGeom>
            <a:gradFill flip="none" rotWithShape="1">
              <a:gsLst>
                <a:gs pos="100000">
                  <a:schemeClr val="bg2"/>
                </a:gs>
                <a:gs pos="0">
                  <a:schemeClr val="bg1"/>
                </a:gs>
              </a:gsLst>
              <a:lin ang="108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gr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60424" y="254808"/>
            <a:ext cx="4172739" cy="3808572"/>
          </a:xfrm>
          <a:prstGeom prst="rect">
            <a:avLst/>
          </a:prstGeom>
        </p:spPr>
      </p:pic>
      <p:pic>
        <p:nvPicPr>
          <p:cNvPr id="10" name="Picture 14"/>
          <p:cNvPicPr>
            <a:picLocks noChangeAspect="1"/>
          </p:cNvPicPr>
          <p:nvPr/>
        </p:nvPicPr>
        <p:blipFill>
          <a:blip r:embed="rId5" cstate="print"/>
          <a:srcRect t="56819" b="-2"/>
          <a:stretch>
            <a:fillRect/>
          </a:stretch>
        </p:blipFill>
        <p:spPr bwMode="auto">
          <a:xfrm>
            <a:off x="13032432" y="7735788"/>
            <a:ext cx="4457700" cy="1924050"/>
          </a:xfrm>
          <a:prstGeom prst="rect">
            <a:avLst/>
          </a:prstGeom>
          <a:noFill/>
          <a:ln w="9525">
            <a:noFill/>
            <a:miter lim="800000"/>
            <a:headEnd/>
            <a:tailEnd/>
          </a:ln>
        </p:spPr>
      </p:pic>
      <p:sp>
        <p:nvSpPr>
          <p:cNvPr id="12290" name="Rectangle 2"/>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Database Objects</a:t>
            </a:r>
          </a:p>
        </p:txBody>
      </p:sp>
      <p:graphicFrame>
        <p:nvGraphicFramePr>
          <p:cNvPr id="2" name="Table 1"/>
          <p:cNvGraphicFramePr>
            <a:graphicFrameLocks noGrp="1"/>
          </p:cNvGraphicFramePr>
          <p:nvPr/>
        </p:nvGraphicFramePr>
        <p:xfrm>
          <a:off x="2400300" y="3318510"/>
          <a:ext cx="9637713" cy="3649980"/>
        </p:xfrm>
        <a:graphic>
          <a:graphicData uri="http://schemas.openxmlformats.org/drawingml/2006/table">
            <a:tbl>
              <a:tblPr firstRow="1" firstCol="1" bandRow="1">
                <a:tableStyleId>{5FD0F851-EC5A-4D38-B0AD-8093EC10F338}</a:tableStyleId>
              </a:tblPr>
              <a:tblGrid>
                <a:gridCol w="2857500">
                  <a:extLst>
                    <a:ext uri="{9D8B030D-6E8A-4147-A177-3AD203B41FA5}">
                      <a16:colId xmlns="" xmlns:a16="http://schemas.microsoft.com/office/drawing/2014/main" val="20000"/>
                    </a:ext>
                  </a:extLst>
                </a:gridCol>
                <a:gridCol w="6780213">
                  <a:extLst>
                    <a:ext uri="{9D8B030D-6E8A-4147-A177-3AD203B41FA5}">
                      <a16:colId xmlns="" xmlns:a16="http://schemas.microsoft.com/office/drawing/2014/main" val="20001"/>
                    </a:ext>
                  </a:extLst>
                </a:gridCol>
              </a:tblGrid>
              <a:tr h="556260">
                <a:tc>
                  <a:txBody>
                    <a:bodyPr/>
                    <a:lstStyle/>
                    <a:p>
                      <a:r>
                        <a:rPr lang="en-US" altLang="en-US" sz="2700" b="1" dirty="0">
                          <a:solidFill>
                            <a:srgbClr val="000000"/>
                          </a:solidFill>
                        </a:rPr>
                        <a:t>Object</a:t>
                      </a:r>
                      <a:endParaRPr lang="en-US" sz="3600" dirty="0">
                        <a:solidFill>
                          <a:srgbClr val="000000"/>
                        </a:solidFill>
                      </a:endParaRPr>
                    </a:p>
                  </a:txBody>
                  <a:tcPr marL="137160" marR="137160" marT="68580" marB="68580"/>
                </a:tc>
                <a:tc>
                  <a:txBody>
                    <a:bodyPr/>
                    <a:lstStyle/>
                    <a:p>
                      <a:r>
                        <a:rPr lang="en-US" altLang="en-US" sz="2700" b="1" dirty="0">
                          <a:solidFill>
                            <a:srgbClr val="000000"/>
                          </a:solidFill>
                        </a:rPr>
                        <a:t>Description</a:t>
                      </a:r>
                      <a:endParaRPr lang="en-US" sz="3600" dirty="0">
                        <a:solidFill>
                          <a:srgbClr val="000000"/>
                        </a:solidFill>
                      </a:endParaRPr>
                    </a:p>
                  </a:txBody>
                  <a:tcPr marL="137160" marR="137160" marT="68580" marB="68580"/>
                </a:tc>
                <a:extLst>
                  <a:ext uri="{0D108BD9-81ED-4DB2-BD59-A6C34878D82A}">
                    <a16:rowId xmlns="" xmlns:a16="http://schemas.microsoft.com/office/drawing/2014/main" val="10000"/>
                  </a:ext>
                </a:extLst>
              </a:tr>
              <a:tr h="556260">
                <a:tc>
                  <a:txBody>
                    <a:bodyPr/>
                    <a:lstStyle/>
                    <a:p>
                      <a:r>
                        <a:rPr lang="en-US" altLang="en-US" sz="2400" b="0" dirty="0">
                          <a:solidFill>
                            <a:srgbClr val="000000"/>
                          </a:solidFill>
                        </a:rPr>
                        <a:t>Table</a:t>
                      </a:r>
                      <a:endParaRPr lang="en-US" sz="2400" b="0" dirty="0">
                        <a:solidFill>
                          <a:srgbClr val="000000"/>
                        </a:solidFill>
                      </a:endParaRPr>
                    </a:p>
                  </a:txBody>
                  <a:tcPr marL="137160" marR="137160" marT="68580" marB="68580">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Is the basic unit of storage; composed of rows  </a:t>
                      </a:r>
                    </a:p>
                  </a:txBody>
                  <a:tcPr marL="137160" marR="137160" marT="68580" marB="68580">
                    <a:solidFill>
                      <a:schemeClr val="accent4">
                        <a:lumMod val="20000"/>
                        <a:lumOff val="80000"/>
                      </a:schemeClr>
                    </a:solidFill>
                  </a:tcPr>
                </a:tc>
                <a:extLst>
                  <a:ext uri="{0D108BD9-81ED-4DB2-BD59-A6C34878D82A}">
                    <a16:rowId xmlns="" xmlns:a16="http://schemas.microsoft.com/office/drawing/2014/main" val="10001"/>
                  </a:ext>
                </a:extLst>
              </a:tr>
              <a:tr h="868680">
                <a:tc>
                  <a:txBody>
                    <a:bodyPr/>
                    <a:lstStyle/>
                    <a:p>
                      <a:r>
                        <a:rPr lang="en-US" altLang="en-US" sz="2400" b="0" dirty="0">
                          <a:solidFill>
                            <a:srgbClr val="000000"/>
                          </a:solidFill>
                        </a:rPr>
                        <a:t>View </a:t>
                      </a:r>
                      <a:endParaRPr lang="en-US" sz="2400" b="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Logically represents subsets of data from one or more tables    </a:t>
                      </a:r>
                    </a:p>
                  </a:txBody>
                  <a:tcPr marL="137160" marR="137160" marT="68580" marB="68580"/>
                </a:tc>
                <a:extLst>
                  <a:ext uri="{0D108BD9-81ED-4DB2-BD59-A6C34878D82A}">
                    <a16:rowId xmlns="" xmlns:a16="http://schemas.microsoft.com/office/drawing/2014/main" val="10002"/>
                  </a:ext>
                </a:extLst>
              </a:tr>
              <a:tr h="556260">
                <a:tc>
                  <a:txBody>
                    <a:bodyPr/>
                    <a:lstStyle/>
                    <a:p>
                      <a:r>
                        <a:rPr lang="en-US" altLang="en-US" sz="2400" b="0" dirty="0">
                          <a:solidFill>
                            <a:srgbClr val="000000"/>
                          </a:solidFill>
                        </a:rPr>
                        <a:t>Sequence </a:t>
                      </a:r>
                      <a:endParaRPr lang="en-US" sz="2400" b="0" dirty="0">
                        <a:solidFill>
                          <a:srgbClr val="000000"/>
                        </a:solidFill>
                      </a:endParaRPr>
                    </a:p>
                  </a:txBody>
                  <a:tcPr marL="137160" marR="137160" marT="68580" marB="68580">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Generates numeric values</a:t>
                      </a:r>
                    </a:p>
                  </a:txBody>
                  <a:tcPr marL="137160" marR="137160" marT="68580" marB="68580">
                    <a:solidFill>
                      <a:schemeClr val="accent4">
                        <a:lumMod val="20000"/>
                        <a:lumOff val="80000"/>
                      </a:schemeClr>
                    </a:solidFill>
                  </a:tcPr>
                </a:tc>
                <a:extLst>
                  <a:ext uri="{0D108BD9-81ED-4DB2-BD59-A6C34878D82A}">
                    <a16:rowId xmlns="" xmlns:a16="http://schemas.microsoft.com/office/drawing/2014/main" val="10003"/>
                  </a:ext>
                </a:extLst>
              </a:tr>
              <a:tr h="556260">
                <a:tc>
                  <a:txBody>
                    <a:bodyPr/>
                    <a:lstStyle/>
                    <a:p>
                      <a:r>
                        <a:rPr lang="en-US" altLang="en-US" sz="2400" b="0" dirty="0">
                          <a:solidFill>
                            <a:srgbClr val="000000"/>
                          </a:solidFill>
                        </a:rPr>
                        <a:t>Index</a:t>
                      </a:r>
                      <a:endParaRPr lang="en-US" sz="2400" b="0" dirty="0">
                        <a:solidFill>
                          <a:srgbClr val="000000"/>
                        </a:solidFill>
                      </a:endParaRPr>
                    </a:p>
                  </a:txBody>
                  <a:tcPr marL="137160" marR="137160" marT="68580" marB="68580"/>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Improves the performance of some queries</a:t>
                      </a:r>
                    </a:p>
                  </a:txBody>
                  <a:tcPr marL="137160" marR="137160" marT="68580" marB="68580"/>
                </a:tc>
                <a:extLst>
                  <a:ext uri="{0D108BD9-81ED-4DB2-BD59-A6C34878D82A}">
                    <a16:rowId xmlns="" xmlns:a16="http://schemas.microsoft.com/office/drawing/2014/main" val="10004"/>
                  </a:ext>
                </a:extLst>
              </a:tr>
              <a:tr h="556260">
                <a:tc>
                  <a:txBody>
                    <a:bodyPr/>
                    <a:lstStyle/>
                    <a:p>
                      <a:r>
                        <a:rPr lang="en-US" altLang="en-US" sz="2400" b="0" dirty="0">
                          <a:solidFill>
                            <a:srgbClr val="000000"/>
                          </a:solidFill>
                        </a:rPr>
                        <a:t>Synonym </a:t>
                      </a:r>
                      <a:endParaRPr lang="en-US" sz="2400" b="0" dirty="0">
                        <a:solidFill>
                          <a:srgbClr val="000000"/>
                        </a:solidFill>
                      </a:endParaRPr>
                    </a:p>
                  </a:txBody>
                  <a:tcPr marL="137160" marR="137160" marT="68580" marB="68580">
                    <a:solidFill>
                      <a:schemeClr val="accent4">
                        <a:lumMod val="20000"/>
                        <a:lumOff val="80000"/>
                      </a:schemeClr>
                    </a:solidFill>
                  </a:tcPr>
                </a:tc>
                <a:tc>
                  <a: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altLang="en-US" sz="2400" dirty="0">
                          <a:solidFill>
                            <a:srgbClr val="000000"/>
                          </a:solidFill>
                        </a:rPr>
                        <a:t>Gives alternative name to an object</a:t>
                      </a:r>
                    </a:p>
                  </a:txBody>
                  <a:tcPr marL="137160" marR="137160" marT="68580" marB="68580">
                    <a:solidFill>
                      <a:schemeClr val="accent4">
                        <a:lumMod val="20000"/>
                        <a:lumOff val="80000"/>
                      </a:schemeClr>
                    </a:solidFill>
                  </a:tcPr>
                </a:tc>
                <a:extLst>
                  <a:ext uri="{0D108BD9-81ED-4DB2-BD59-A6C34878D82A}">
                    <a16:rowId xmlns="" xmlns:a16="http://schemas.microsoft.com/office/drawing/2014/main" val="10005"/>
                  </a:ext>
                </a:extLst>
              </a:tr>
            </a:tbl>
          </a:graphicData>
        </a:graphic>
      </p:graphicFrame>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745666" y="3790950"/>
            <a:ext cx="2894708" cy="3705225"/>
          </a:xfrm>
          <a:prstGeom prst="rect">
            <a:avLst/>
          </a:prstGeom>
        </p:spPr>
      </p:pic>
    </p:spTree>
    <p:custDataLst>
      <p:tags r:id="rId1"/>
    </p:custDataLst>
    <p:extLst>
      <p:ext uri="{BB962C8B-B14F-4D97-AF65-F5344CB8AC3E}">
        <p14:creationId xmlns:p14="http://schemas.microsoft.com/office/powerpoint/2010/main" val="354867230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21"/>
          <p:cNvSpPr/>
          <p:nvPr/>
        </p:nvSpPr>
        <p:spPr bwMode="auto">
          <a:xfrm>
            <a:off x="12108771" y="5893608"/>
            <a:ext cx="2635929" cy="2581521"/>
          </a:xfrm>
          <a:custGeom>
            <a:avLst/>
            <a:gdLst>
              <a:gd name="connsiteX0" fmla="*/ 0 w 1909823"/>
              <a:gd name="connsiteY0" fmla="*/ 1226917 h 2303362"/>
              <a:gd name="connsiteX1" fmla="*/ 1365813 w 1909823"/>
              <a:gd name="connsiteY1" fmla="*/ 0 h 2303362"/>
              <a:gd name="connsiteX2" fmla="*/ 1909823 w 1909823"/>
              <a:gd name="connsiteY2" fmla="*/ 2303362 h 2303362"/>
              <a:gd name="connsiteX3" fmla="*/ 0 w 1909823"/>
              <a:gd name="connsiteY3" fmla="*/ 1226917 h 2303362"/>
              <a:gd name="connsiteX0" fmla="*/ 0 w 1771484"/>
              <a:gd name="connsiteY0" fmla="*/ 2944225 h 2944225"/>
              <a:gd name="connsiteX1" fmla="*/ 1227474 w 1771484"/>
              <a:gd name="connsiteY1" fmla="*/ 0 h 2944225"/>
              <a:gd name="connsiteX2" fmla="*/ 1771484 w 1771484"/>
              <a:gd name="connsiteY2" fmla="*/ 2303362 h 2944225"/>
              <a:gd name="connsiteX3" fmla="*/ 0 w 1771484"/>
              <a:gd name="connsiteY3" fmla="*/ 2944225 h 2944225"/>
              <a:gd name="connsiteX0" fmla="*/ 0 w 1771484"/>
              <a:gd name="connsiteY0" fmla="*/ 1757094 h 1757094"/>
              <a:gd name="connsiteX1" fmla="*/ 63124 w 1771484"/>
              <a:gd name="connsiteY1" fmla="*/ 0 h 1757094"/>
              <a:gd name="connsiteX2" fmla="*/ 1771484 w 1771484"/>
              <a:gd name="connsiteY2" fmla="*/ 1116231 h 1757094"/>
              <a:gd name="connsiteX3" fmla="*/ 0 w 1771484"/>
              <a:gd name="connsiteY3" fmla="*/ 1757094 h 1757094"/>
              <a:gd name="connsiteX0" fmla="*/ 0 w 1794541"/>
              <a:gd name="connsiteY0" fmla="*/ 1757094 h 1757094"/>
              <a:gd name="connsiteX1" fmla="*/ 63124 w 1794541"/>
              <a:gd name="connsiteY1" fmla="*/ 0 h 1757094"/>
              <a:gd name="connsiteX2" fmla="*/ 1794541 w 1794541"/>
              <a:gd name="connsiteY2" fmla="*/ 954873 h 1757094"/>
              <a:gd name="connsiteX3" fmla="*/ 0 w 1794541"/>
              <a:gd name="connsiteY3" fmla="*/ 1757094 h 1757094"/>
            </a:gdLst>
            <a:ahLst/>
            <a:cxnLst>
              <a:cxn ang="0">
                <a:pos x="connsiteX0" y="connsiteY0"/>
              </a:cxn>
              <a:cxn ang="0">
                <a:pos x="connsiteX1" y="connsiteY1"/>
              </a:cxn>
              <a:cxn ang="0">
                <a:pos x="connsiteX2" y="connsiteY2"/>
              </a:cxn>
              <a:cxn ang="0">
                <a:pos x="connsiteX3" y="connsiteY3"/>
              </a:cxn>
            </a:cxnLst>
            <a:rect l="l" t="t" r="r" b="b"/>
            <a:pathLst>
              <a:path w="1794541" h="1757094">
                <a:moveTo>
                  <a:pt x="0" y="1757094"/>
                </a:moveTo>
                <a:lnTo>
                  <a:pt x="63124" y="0"/>
                </a:lnTo>
                <a:lnTo>
                  <a:pt x="1794541" y="954873"/>
                </a:lnTo>
                <a:lnTo>
                  <a:pt x="0" y="1757094"/>
                </a:lnTo>
                <a:close/>
              </a:path>
            </a:pathLst>
          </a:custGeom>
          <a:gradFill flip="none" rotWithShape="1">
            <a:gsLst>
              <a:gs pos="0">
                <a:srgbClr val="F8C8D8"/>
              </a:gs>
              <a:gs pos="100000">
                <a:schemeClr val="bg1"/>
              </a:gs>
            </a:gsLst>
            <a:lin ang="2700000" scaled="1"/>
            <a:tileRect/>
          </a:gradFill>
          <a:ln w="28575" cap="flat" cmpd="sng" algn="ctr">
            <a:no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338138" marR="0" indent="-252413" defTabSz="342900" eaLnBrk="1" latinLnBrk="0" hangingPunct="1">
              <a:lnSpc>
                <a:spcPct val="100000"/>
              </a:lnSpc>
              <a:spcBef>
                <a:spcPct val="20000"/>
              </a:spcBef>
              <a:buClr>
                <a:srgbClr val="FF0000"/>
              </a:buClr>
              <a:buSzPct val="110000"/>
              <a:buFont typeface="Arial" pitchFamily="34" charset="0"/>
              <a:buChar char="•"/>
              <a:tabLst/>
              <a:defRPr/>
            </a:pPr>
            <a:endParaRPr lang="en-US" sz="2400" b="1" dirty="0">
              <a:solidFill>
                <a:schemeClr val="tx1">
                  <a:lumMod val="65000"/>
                  <a:lumOff val="35000"/>
                </a:schemeClr>
              </a:solidFill>
              <a:latin typeface="Oracle Sans" panose="020B0503020204020204" pitchFamily="34" charset="0"/>
              <a:cs typeface="Oracle Sans" panose="020B0503020204020204" pitchFamily="34" charset="0"/>
            </a:endParaRPr>
          </a:p>
        </p:txBody>
      </p:sp>
      <p:sp>
        <p:nvSpPr>
          <p:cNvPr id="23" name="Oval 22"/>
          <p:cNvSpPr/>
          <p:nvPr/>
        </p:nvSpPr>
        <p:spPr bwMode="auto">
          <a:xfrm>
            <a:off x="10832943" y="5841524"/>
            <a:ext cx="2645022" cy="2671728"/>
          </a:xfrm>
          <a:prstGeom prst="ellipse">
            <a:avLst/>
          </a:prstGeom>
          <a:gradFill flip="none" rotWithShape="1">
            <a:gsLst>
              <a:gs pos="0">
                <a:srgbClr val="F8C8D8"/>
              </a:gs>
              <a:gs pos="100000">
                <a:schemeClr val="bg1"/>
              </a:gs>
            </a:gsLst>
            <a:lin ang="13500000" scaled="1"/>
            <a:tileRect/>
          </a:gradFill>
          <a:ln w="38100" cap="flat" cmpd="sng" algn="ctr">
            <a:solidFill>
              <a:schemeClr val="bg1"/>
            </a:solidFill>
            <a:prstDash val="solid"/>
            <a:round/>
            <a:headEnd type="none" w="sm" len="sm"/>
            <a:tailEnd type="none" w="sm" len="sm"/>
          </a:ln>
          <a:effectLst/>
        </p:spPr>
        <p:txBody>
          <a:bodyPr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338138" marR="0" indent="-252413" defTabSz="342900" eaLnBrk="1" latinLnBrk="0" hangingPunct="1">
              <a:lnSpc>
                <a:spcPct val="100000"/>
              </a:lnSpc>
              <a:spcBef>
                <a:spcPct val="20000"/>
              </a:spcBef>
              <a:buClr>
                <a:srgbClr val="FF0000"/>
              </a:buClr>
              <a:buSzPct val="110000"/>
              <a:buFont typeface="Arial" pitchFamily="34" charset="0"/>
              <a:buChar char="•"/>
              <a:tabLst/>
              <a:defRPr/>
            </a:pPr>
            <a:endParaRPr lang="en-US" sz="2400" b="1" dirty="0">
              <a:solidFill>
                <a:schemeClr val="tx1">
                  <a:lumMod val="65000"/>
                  <a:lumOff val="35000"/>
                </a:schemeClr>
              </a:solidFill>
              <a:latin typeface="Oracle Sans" panose="020B0503020204020204" pitchFamily="34" charset="0"/>
              <a:cs typeface="Oracle Sans" panose="020B0503020204020204" pitchFamily="34" charset="0"/>
            </a:endParaRPr>
          </a:p>
        </p:txBody>
      </p:sp>
      <p:grpSp>
        <p:nvGrpSpPr>
          <p:cNvPr id="3" name="Group 2"/>
          <p:cNvGrpSpPr/>
          <p:nvPr/>
        </p:nvGrpSpPr>
        <p:grpSpPr>
          <a:xfrm>
            <a:off x="11362922" y="6234640"/>
            <a:ext cx="1585062" cy="1885499"/>
            <a:chOff x="9607623" y="3810000"/>
            <a:chExt cx="1749601" cy="2081224"/>
          </a:xfrm>
        </p:grpSpPr>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07623" y="3989996"/>
              <a:ext cx="1371600" cy="1901228"/>
            </a:xfrm>
            <a:prstGeom prst="rect">
              <a:avLst/>
            </a:prstGeom>
          </p:spPr>
        </p:pic>
        <p:grpSp>
          <p:nvGrpSpPr>
            <p:cNvPr id="7" name="Group 6"/>
            <p:cNvGrpSpPr/>
            <p:nvPr/>
          </p:nvGrpSpPr>
          <p:grpSpPr>
            <a:xfrm>
              <a:off x="10328524" y="3810000"/>
              <a:ext cx="1028700" cy="1028700"/>
              <a:chOff x="7191119" y="3132752"/>
              <a:chExt cx="1028700" cy="1028700"/>
            </a:xfrm>
          </p:grpSpPr>
          <p:sp>
            <p:nvSpPr>
              <p:cNvPr id="8" name="Oval 7"/>
              <p:cNvSpPr/>
              <p:nvPr/>
            </p:nvSpPr>
            <p:spPr bwMode="auto">
              <a:xfrm>
                <a:off x="7191119" y="3132752"/>
                <a:ext cx="1028700" cy="1028700"/>
              </a:xfrm>
              <a:prstGeom prst="ellipse">
                <a:avLst/>
              </a:prstGeom>
              <a:solidFill>
                <a:schemeClr val="bg1">
                  <a:lumMod val="95000"/>
                </a:schemeClr>
              </a:solidFill>
              <a:ln w="28575" cap="flat" cmpd="sng" algn="ctr">
                <a:solidFill>
                  <a:schemeClr val="bg1"/>
                </a:solidFill>
                <a:prstDash val="solid"/>
                <a:round/>
                <a:headEnd type="none" w="sm" len="sm"/>
                <a:tailEnd type="none" w="sm" len="sm"/>
              </a:ln>
              <a:effectLst>
                <a:outerShdw blurRad="63500" sx="102000" sy="102000" algn="ctr" rotWithShape="0">
                  <a:prstClr val="black">
                    <a:alpha val="40000"/>
                  </a:prstClr>
                </a:out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US" sz="2700" b="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99130" y="3223229"/>
                <a:ext cx="1012678" cy="847747"/>
              </a:xfrm>
              <a:prstGeom prst="rect">
                <a:avLst/>
              </a:prstGeom>
            </p:spPr>
          </p:pic>
        </p:grpSp>
      </p:grpSp>
      <p:grpSp>
        <p:nvGrpSpPr>
          <p:cNvPr id="13" name="Group 12"/>
          <p:cNvGrpSpPr/>
          <p:nvPr/>
        </p:nvGrpSpPr>
        <p:grpSpPr>
          <a:xfrm>
            <a:off x="14094501" y="5599965"/>
            <a:ext cx="2821899" cy="3201870"/>
            <a:chOff x="9104406" y="3657600"/>
            <a:chExt cx="2461945" cy="2286000"/>
          </a:xfrm>
        </p:grpSpPr>
        <p:sp>
          <p:nvSpPr>
            <p:cNvPr id="25" name="Oval 24"/>
            <p:cNvSpPr>
              <a:spLocks noChangeAspect="1"/>
            </p:cNvSpPr>
            <p:nvPr/>
          </p:nvSpPr>
          <p:spPr bwMode="auto">
            <a:xfrm rot="16200000">
              <a:off x="9192379" y="3569627"/>
              <a:ext cx="2286000" cy="2461945"/>
            </a:xfrm>
            <a:prstGeom prst="roundRect">
              <a:avLst/>
            </a:prstGeom>
            <a:solidFill>
              <a:schemeClr val="bg1">
                <a:lumMod val="95000"/>
              </a:schemeClr>
            </a:soli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sp>
          <p:nvSpPr>
            <p:cNvPr id="26" name="Oval 25"/>
            <p:cNvSpPr/>
            <p:nvPr/>
          </p:nvSpPr>
          <p:spPr bwMode="auto">
            <a:xfrm rot="16200000">
              <a:off x="9296289" y="3681381"/>
              <a:ext cx="2078181" cy="2238437"/>
            </a:xfrm>
            <a:prstGeom prst="roundRect">
              <a:avLst/>
            </a:prstGeom>
            <a:solidFill>
              <a:schemeClr val="bg1"/>
            </a:solidFill>
            <a:ln w="57150" cap="flat" cmpd="sng" algn="ctr">
              <a:solidFill>
                <a:schemeClr val="bg1"/>
              </a:solidFill>
              <a:prstDash val="solid"/>
              <a:round/>
              <a:headEnd type="none" w="sm" len="sm"/>
              <a:tailEnd type="none" w="sm" len="sm"/>
            </a:ln>
            <a:effectLst>
              <a:innerShdw blurRad="495300">
                <a:srgbClr val="DCE3E4"/>
              </a:inn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eaLnBrk="1" hangingPunct="1">
                <a:spcBef>
                  <a:spcPct val="20000"/>
                </a:spcBef>
                <a:buClr>
                  <a:srgbClr val="FF0000"/>
                </a:buClr>
                <a:buFont typeface="Arial" pitchFamily="34" charset="0"/>
                <a:buNone/>
                <a:defRPr/>
              </a:pPr>
              <a:endParaRPr lang="en-US" dirty="0">
                <a:latin typeface="Oracle Sans" panose="020B0503020204020204" pitchFamily="34" charset="0"/>
                <a:cs typeface="Oracle Sans" panose="020B0503020204020204" pitchFamily="34" charset="0"/>
              </a:endParaRPr>
            </a:p>
          </p:txBody>
        </p:sp>
      </p:grpSp>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288420" y="6033039"/>
            <a:ext cx="2434062" cy="2539452"/>
          </a:xfrm>
          <a:prstGeom prst="rect">
            <a:avLst/>
          </a:prstGeom>
        </p:spPr>
      </p:pic>
      <p:sp>
        <p:nvSpPr>
          <p:cNvPr id="14338" name="Title 1"/>
          <p:cNvSpPr>
            <a:spLocks noGrp="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Naming Rules for Tables and Columns</a:t>
            </a:r>
          </a:p>
        </p:txBody>
      </p:sp>
      <p:sp>
        <p:nvSpPr>
          <p:cNvPr id="14339" name="Content Placeholder 2"/>
          <p:cNvSpPr>
            <a:spLocks noGrp="1"/>
          </p:cNvSpPr>
          <p:nvPr>
            <p:ph idx="1"/>
          </p:nvPr>
        </p:nvSpPr>
        <p:spPr>
          <a:xfrm>
            <a:off x="933451" y="2272710"/>
            <a:ext cx="16421100" cy="327634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Oracle Sans" panose="020B0503020204020204" pitchFamily="34" charset="0"/>
                <a:cs typeface="Oracle Sans" panose="020B0503020204020204" pitchFamily="34" charset="0"/>
              </a:rPr>
              <a:t>Ensure that the table names and column names:</a:t>
            </a:r>
          </a:p>
          <a:p>
            <a:pPr lvl="1"/>
            <a:r>
              <a:rPr lang="en-US" altLang="en-US" dirty="0">
                <a:latin typeface="Oracle Sans" panose="020B0503020204020204" pitchFamily="34" charset="0"/>
                <a:cs typeface="Oracle Sans" panose="020B0503020204020204" pitchFamily="34" charset="0"/>
              </a:rPr>
              <a:t>Begin with a letter</a:t>
            </a:r>
          </a:p>
          <a:p>
            <a:pPr lvl="1"/>
            <a:r>
              <a:rPr lang="en-US" altLang="en-US" dirty="0">
                <a:latin typeface="Oracle Sans" panose="020B0503020204020204" pitchFamily="34" charset="0"/>
                <a:cs typeface="Oracle Sans" panose="020B0503020204020204" pitchFamily="34" charset="0"/>
              </a:rPr>
              <a:t>Are 1–30 characters long</a:t>
            </a:r>
          </a:p>
          <a:p>
            <a:pPr lvl="1"/>
            <a:r>
              <a:rPr lang="en-US" altLang="en-US" dirty="0">
                <a:latin typeface="Oracle Sans" panose="020B0503020204020204" pitchFamily="34" charset="0"/>
                <a:cs typeface="Oracle Sans" panose="020B0503020204020204" pitchFamily="34" charset="0"/>
              </a:rPr>
              <a:t>Contain only A–Z, a–z, 0–9, _, $, and #</a:t>
            </a:r>
          </a:p>
          <a:p>
            <a:pPr lvl="1"/>
            <a:r>
              <a:rPr lang="en-US" altLang="en-US" dirty="0">
                <a:latin typeface="Oracle Sans" panose="020B0503020204020204" pitchFamily="34" charset="0"/>
                <a:cs typeface="Oracle Sans" panose="020B0503020204020204" pitchFamily="34" charset="0"/>
              </a:rPr>
              <a:t>Do not duplicate the name of another object owned by the same user</a:t>
            </a:r>
          </a:p>
          <a:p>
            <a:pPr lvl="1"/>
            <a:r>
              <a:rPr lang="en-US" altLang="en-US" dirty="0">
                <a:latin typeface="Oracle Sans" panose="020B0503020204020204" pitchFamily="34" charset="0"/>
                <a:cs typeface="Oracle Sans" panose="020B0503020204020204" pitchFamily="34" charset="0"/>
              </a:rPr>
              <a:t>Are not Oracle server–reserved words</a:t>
            </a:r>
          </a:p>
        </p:txBody>
      </p:sp>
    </p:spTree>
    <p:custDataLst>
      <p:tags r:id="rId1"/>
    </p:custDataLst>
    <p:extLst>
      <p:ext uri="{BB962C8B-B14F-4D97-AF65-F5344CB8AC3E}">
        <p14:creationId xmlns:p14="http://schemas.microsoft.com/office/powerpoint/2010/main" val="611193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8"/>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mj-lt"/>
                <a:cs typeface="Oracle Sans" panose="020B0503020204020204" pitchFamily="34" charset="0"/>
              </a:rPr>
              <a:t>Lesson Agenda</a:t>
            </a:r>
          </a:p>
        </p:txBody>
      </p:sp>
      <p:grpSp>
        <p:nvGrpSpPr>
          <p:cNvPr id="4" name="Group 3"/>
          <p:cNvGrpSpPr/>
          <p:nvPr/>
        </p:nvGrpSpPr>
        <p:grpSpPr>
          <a:xfrm>
            <a:off x="12458703" y="6446047"/>
            <a:ext cx="5829298" cy="2500313"/>
            <a:chOff x="5410201" y="4297363"/>
            <a:chExt cx="3886198" cy="1666875"/>
          </a:xfrm>
        </p:grpSpPr>
        <p:sp>
          <p:nvSpPr>
            <p:cNvPr id="5" name="Rectangle 4"/>
            <p:cNvSpPr/>
            <p:nvPr/>
          </p:nvSpPr>
          <p:spPr bwMode="auto">
            <a:xfrm rot="16200000" flipV="1">
              <a:off x="6770687" y="3135314"/>
              <a:ext cx="1165225" cy="3886198"/>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6" name="Oval 5"/>
            <p:cNvSpPr>
              <a:spLocks noChangeAspect="1"/>
            </p:cNvSpPr>
            <p:nvPr/>
          </p:nvSpPr>
          <p:spPr bwMode="auto">
            <a:xfrm>
              <a:off x="6929438" y="4297363"/>
              <a:ext cx="1563687" cy="1562100"/>
            </a:xfrm>
            <a:prstGeom prst="ellipse">
              <a:avLst/>
            </a:prstGeom>
            <a:solidFill>
              <a:schemeClr val="bg1"/>
            </a:solidFill>
            <a:ln w="50800" cap="flat" cmpd="sng" algn="ctr">
              <a:solidFill>
                <a:schemeClr val="accent6">
                  <a:lumMod val="40000"/>
                  <a:lumOff val="60000"/>
                </a:schemeClr>
              </a:solid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pic>
          <p:nvPicPr>
            <p:cNvPr id="7" name="Picture 5"/>
            <p:cNvPicPr>
              <a:picLocks noChangeAspect="1"/>
            </p:cNvPicPr>
            <p:nvPr/>
          </p:nvPicPr>
          <p:blipFill>
            <a:blip r:embed="rId4" cstate="print"/>
            <a:srcRect/>
            <a:stretch>
              <a:fillRect/>
            </a:stretch>
          </p:blipFill>
          <p:spPr bwMode="auto">
            <a:xfrm>
              <a:off x="7091363" y="4449763"/>
              <a:ext cx="1219200" cy="1514475"/>
            </a:xfrm>
            <a:prstGeom prst="rect">
              <a:avLst/>
            </a:prstGeom>
            <a:noFill/>
            <a:ln w="9525">
              <a:noFill/>
              <a:miter lim="800000"/>
              <a:headEnd/>
              <a:tailEnd/>
            </a:ln>
          </p:spPr>
        </p:pic>
      </p:grpSp>
      <p:sp>
        <p:nvSpPr>
          <p:cNvPr id="14" name="Rectangle 1029">
            <a:extLst>
              <a:ext uri="{FF2B5EF4-FFF2-40B4-BE49-F238E27FC236}">
                <a16:creationId xmlns="" xmlns:a16="http://schemas.microsoft.com/office/drawing/2014/main" id="{DEC3220F-402B-4F26-B1ED-9423C350EE7B}"/>
              </a:ext>
            </a:extLst>
          </p:cNvPr>
          <p:cNvSpPr txBox="1">
            <a:spLocks noChangeArrowheads="1"/>
          </p:cNvSpPr>
          <p:nvPr/>
        </p:nvSpPr>
        <p:spPr bwMode="gray">
          <a:xfrm>
            <a:off x="935088" y="2263180"/>
            <a:ext cx="16419461" cy="4878576"/>
          </a:xfrm>
          <a:prstGeom prst="rect">
            <a:avLst/>
          </a:prstGeom>
          <a:noFill/>
          <a:ln w="9525">
            <a:noFill/>
            <a:miter lim="800000"/>
            <a:headEnd/>
            <a:tailEnd/>
          </a:ln>
        </p:spPr>
        <p:txBody>
          <a:bodyPr vert="horz" wrap="square" lIns="25398" tIns="25398" rIns="25398" bIns="25398" numCol="1" anchor="t" anchorCtr="0" compatLnSpc="1">
            <a:prstTxWarp prst="textNoShape">
              <a:avLst/>
            </a:prstTxWarp>
            <a:spAutoFit/>
          </a:bodyPr>
          <a:lstStyle>
            <a:defPPr>
              <a:defRPr lang="en-US"/>
            </a:defPPr>
            <a:lvl1pPr marL="0" indent="0" algn="l" defTabSz="457181" rtl="0" eaLnBrk="1" fontAlgn="base" hangingPunct="1">
              <a:lnSpc>
                <a:spcPct val="110000"/>
              </a:lnSpc>
              <a:spcBef>
                <a:spcPct val="0"/>
              </a:spcBef>
              <a:spcAft>
                <a:spcPct val="0"/>
              </a:spcAft>
              <a:buClr>
                <a:srgbClr val="000000"/>
              </a:buClr>
              <a:buFont typeface="Arial" charset="0"/>
              <a:defRPr sz="3300" kern="1200" baseline="0">
                <a:solidFill>
                  <a:schemeClr val="tx1"/>
                </a:solidFill>
                <a:latin typeface="Arial" charset="0"/>
                <a:ea typeface="+mn-ea"/>
                <a:cs typeface="Arial" charset="0"/>
              </a:defRPr>
            </a:lvl1pPr>
            <a:lvl2pPr marL="914361" indent="-573088" algn="l" defTabSz="457181" rtl="0" eaLnBrk="1" fontAlgn="base" hangingPunct="1">
              <a:lnSpc>
                <a:spcPct val="110000"/>
              </a:lnSpc>
              <a:spcBef>
                <a:spcPct val="0"/>
              </a:spcBef>
              <a:spcAft>
                <a:spcPct val="0"/>
              </a:spcAft>
              <a:buClr>
                <a:schemeClr val="accent1"/>
              </a:buClr>
              <a:buFont typeface="Arial" charset="0"/>
              <a:buChar char="•"/>
              <a:defRPr sz="3200" kern="1200" baseline="0">
                <a:solidFill>
                  <a:schemeClr val="tx1"/>
                </a:solidFill>
                <a:latin typeface="Arial" charset="0"/>
                <a:ea typeface="+mn-ea"/>
                <a:cs typeface="Arial" charset="0"/>
              </a:defRPr>
            </a:lvl2pPr>
            <a:lvl3pPr marL="1828724" indent="-571500" algn="l" defTabSz="457181" rtl="0" eaLnBrk="1" fontAlgn="base" hangingPunct="1">
              <a:lnSpc>
                <a:spcPct val="110000"/>
              </a:lnSpc>
              <a:spcBef>
                <a:spcPct val="0"/>
              </a:spcBef>
              <a:spcAft>
                <a:spcPct val="0"/>
              </a:spcAft>
              <a:buClr>
                <a:schemeClr val="accent1"/>
              </a:buClr>
              <a:buFont typeface="Arial" charset="0"/>
              <a:buChar char="–"/>
              <a:defRPr sz="3000" kern="1200" baseline="0">
                <a:solidFill>
                  <a:schemeClr val="tx1"/>
                </a:solidFill>
                <a:latin typeface="Arial" charset="0"/>
                <a:ea typeface="+mn-ea"/>
                <a:cs typeface="Arial" charset="0"/>
              </a:defRPr>
            </a:lvl3pPr>
            <a:lvl4pPr marL="2743086" indent="-577850" algn="l" defTabSz="457181" rtl="0" eaLnBrk="1" fontAlgn="base" hangingPunct="1">
              <a:lnSpc>
                <a:spcPct val="110000"/>
              </a:lnSpc>
              <a:spcBef>
                <a:spcPct val="0"/>
              </a:spcBef>
              <a:spcAft>
                <a:spcPct val="0"/>
              </a:spcAft>
              <a:buClr>
                <a:schemeClr val="accent1"/>
              </a:buClr>
              <a:buSzPct val="45000"/>
              <a:buFont typeface="Arial" charset="0"/>
              <a:buChar char="—"/>
              <a:defRPr sz="2700" kern="1200" baseline="0">
                <a:solidFill>
                  <a:schemeClr val="tx1"/>
                </a:solidFill>
                <a:latin typeface="Arial" charset="0"/>
                <a:ea typeface="+mn-ea"/>
                <a:cs typeface="Arial" charset="0"/>
              </a:defRPr>
            </a:lvl4pPr>
            <a:lvl5pPr marL="3657447" indent="-571500" algn="l" defTabSz="457181" rtl="0" eaLnBrk="1" fontAlgn="base" hangingPunct="1">
              <a:lnSpc>
                <a:spcPct val="110000"/>
              </a:lnSpc>
              <a:spcBef>
                <a:spcPct val="0"/>
              </a:spcBef>
              <a:spcAft>
                <a:spcPct val="0"/>
              </a:spcAft>
              <a:buClr>
                <a:schemeClr val="accent1"/>
              </a:buClr>
              <a:buSzPct val="55000"/>
              <a:buFont typeface="Arial" charset="0"/>
              <a:buChar char="—"/>
              <a:defRPr sz="2400" kern="1200" baseline="0">
                <a:solidFill>
                  <a:schemeClr val="tx1"/>
                </a:solidFill>
                <a:latin typeface="Arial" charset="0"/>
                <a:ea typeface="+mn-ea"/>
                <a:cs typeface="Arial" charset="0"/>
              </a:defRPr>
            </a:lvl5pPr>
            <a:lvl6pPr marL="4571810"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6pPr>
            <a:lvl7pPr marL="5486171"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7pPr>
            <a:lvl8pPr marL="6400533"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8pPr>
            <a:lvl9pPr marL="7314896" indent="-460357" algn="l" defTabSz="1828724" rtl="0" eaLnBrk="1" fontAlgn="base" latinLnBrk="0" hangingPunct="1">
              <a:spcBef>
                <a:spcPct val="20000"/>
              </a:spcBef>
              <a:spcAft>
                <a:spcPct val="0"/>
              </a:spcAft>
              <a:buClr>
                <a:schemeClr val="accent2"/>
              </a:buClr>
              <a:buSzPct val="55000"/>
              <a:buFont typeface="Arial" pitchFamily="34" charset="0"/>
              <a:buChar char="—"/>
              <a:defRPr sz="3200" kern="1200">
                <a:solidFill>
                  <a:schemeClr val="tx1"/>
                </a:solidFill>
                <a:latin typeface="Arial" charset="0"/>
                <a:ea typeface="+mn-ea"/>
                <a:cs typeface="Arial" charset="0"/>
              </a:defRPr>
            </a:lvl9pPr>
          </a:lstStyle>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Database objects</a:t>
            </a:r>
          </a:p>
          <a:p>
            <a:pPr lvl="2">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Naming rules</a:t>
            </a:r>
          </a:p>
          <a:p>
            <a:pPr lvl="1"/>
            <a:r>
              <a:rPr lang="en-US" altLang="en-US" dirty="0">
                <a:latin typeface="Courier New" pitchFamily="49" charset="0"/>
                <a:cs typeface="Oracle Sans" panose="020B0503020204020204" pitchFamily="34" charset="0"/>
              </a:rPr>
              <a:t>CREATE</a:t>
            </a:r>
            <a:r>
              <a:rPr lang="en-US" altLang="en-US" dirty="0">
                <a:latin typeface="Oracle Sans" panose="020B0503020204020204" pitchFamily="34" charset="0"/>
                <a:cs typeface="Oracle Sans" panose="020B0503020204020204" pitchFamily="34" charset="0"/>
              </a:rPr>
              <a:t> </a:t>
            </a:r>
            <a:r>
              <a:rPr lang="en-US" altLang="en-US" dirty="0">
                <a:latin typeface="Courier New" pitchFamily="49" charset="0"/>
                <a:cs typeface="Oracle Sans" panose="020B0503020204020204" pitchFamily="34" charset="0"/>
              </a:rPr>
              <a:t>TABLE</a:t>
            </a:r>
            <a:r>
              <a:rPr lang="en-US" altLang="en-US" dirty="0">
                <a:latin typeface="Oracle Sans" panose="020B0503020204020204" pitchFamily="34" charset="0"/>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Data types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Overview of constraints: </a:t>
            </a:r>
            <a:r>
              <a:rPr lang="en-US" altLang="en-US" dirty="0">
                <a:solidFill>
                  <a:schemeClr val="tx1">
                    <a:lumMod val="50000"/>
                    <a:lumOff val="50000"/>
                  </a:schemeClr>
                </a:solidFill>
                <a:latin typeface="Courier New" pitchFamily="49" charset="0"/>
                <a:cs typeface="Oracle Sans" panose="020B0503020204020204" pitchFamily="34" charset="0"/>
              </a:rPr>
              <a:t>NOT</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NULL</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Courier New" pitchFamily="49" charset="0"/>
              </a:rPr>
              <a:t>UNIQUE</a:t>
            </a:r>
            <a:r>
              <a:rPr lang="en-US" altLang="en-US" dirty="0">
                <a:solidFill>
                  <a:schemeClr val="tx1">
                    <a:lumMod val="50000"/>
                    <a:lumOff val="50000"/>
                  </a:schemeClr>
                </a:solidFill>
                <a:latin typeface="Oracle Sans" panose="020B0503020204020204" pitchFamily="34" charset="0"/>
                <a:cs typeface="Courier New" pitchFamily="49" charset="0"/>
              </a:rPr>
              <a:t>,</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PRIMARY</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KEY</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a:t>
            </a:r>
            <a:r>
              <a:rPr lang="en-US" altLang="en-US" dirty="0">
                <a:solidFill>
                  <a:schemeClr val="tx1">
                    <a:lumMod val="50000"/>
                    <a:lumOff val="50000"/>
                  </a:schemeClr>
                </a:solidFill>
                <a:latin typeface="Courier New" pitchFamily="49" charset="0"/>
                <a:cs typeface="Oracle Sans" panose="020B0503020204020204" pitchFamily="34" charset="0"/>
              </a:rPr>
              <a:t> FOREIGN</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KEY</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CHECK</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constraints</a:t>
            </a:r>
          </a:p>
          <a:p>
            <a:pPr lvl="1">
              <a:buClr>
                <a:schemeClr val="tx1">
                  <a:lumMod val="50000"/>
                  <a:lumOff val="50000"/>
                </a:schemeClr>
              </a:buClr>
            </a:pP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Creating a table using a subquery</a:t>
            </a:r>
          </a:p>
          <a:p>
            <a:pPr lvl="1">
              <a:buClr>
                <a:schemeClr val="tx1">
                  <a:lumMod val="50000"/>
                  <a:lumOff val="50000"/>
                </a:schemeClr>
              </a:buClr>
            </a:pPr>
            <a:r>
              <a:rPr lang="en-US" altLang="en-US" dirty="0">
                <a:solidFill>
                  <a:schemeClr val="tx1">
                    <a:lumMod val="50000"/>
                    <a:lumOff val="50000"/>
                  </a:schemeClr>
                </a:solidFill>
                <a:latin typeface="Courier New" pitchFamily="49" charset="0"/>
                <a:cs typeface="Oracle Sans" panose="020B0503020204020204" pitchFamily="34" charset="0"/>
              </a:rPr>
              <a:t>ALTER</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TABLE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statement</a:t>
            </a:r>
          </a:p>
          <a:p>
            <a:pPr lvl="1">
              <a:buClr>
                <a:schemeClr val="tx1">
                  <a:lumMod val="50000"/>
                  <a:lumOff val="50000"/>
                </a:schemeClr>
              </a:buClr>
            </a:pPr>
            <a:r>
              <a:rPr lang="en-US" altLang="en-US" dirty="0">
                <a:solidFill>
                  <a:schemeClr val="tx1">
                    <a:lumMod val="50000"/>
                    <a:lumOff val="50000"/>
                  </a:schemeClr>
                </a:solidFill>
                <a:latin typeface="Courier New" pitchFamily="49" charset="0"/>
                <a:cs typeface="Oracle Sans" panose="020B0503020204020204" pitchFamily="34" charset="0"/>
              </a:rPr>
              <a:t>DROP</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a:t>
            </a:r>
            <a:r>
              <a:rPr lang="en-US" altLang="en-US" dirty="0">
                <a:solidFill>
                  <a:schemeClr val="tx1">
                    <a:lumMod val="50000"/>
                    <a:lumOff val="50000"/>
                  </a:schemeClr>
                </a:solidFill>
                <a:latin typeface="Courier New" pitchFamily="49" charset="0"/>
                <a:cs typeface="Oracle Sans" panose="020B0503020204020204" pitchFamily="34" charset="0"/>
              </a:rPr>
              <a:t>TABLE</a:t>
            </a:r>
            <a:r>
              <a:rPr lang="en-US" altLang="en-US" dirty="0">
                <a:solidFill>
                  <a:schemeClr val="tx1">
                    <a:lumMod val="50000"/>
                    <a:lumOff val="50000"/>
                  </a:schemeClr>
                </a:solidFill>
                <a:latin typeface="Oracle Sans" panose="020B0503020204020204" pitchFamily="34" charset="0"/>
                <a:cs typeface="Oracle Sans" panose="020B0503020204020204" pitchFamily="34" charset="0"/>
              </a:rPr>
              <a:t> statement</a:t>
            </a:r>
          </a:p>
        </p:txBody>
      </p:sp>
    </p:spTree>
    <p:custDataLst>
      <p:tags r:id="rId1"/>
    </p:custDataLst>
    <p:extLst>
      <p:ext uri="{BB962C8B-B14F-4D97-AF65-F5344CB8AC3E}">
        <p14:creationId xmlns:p14="http://schemas.microsoft.com/office/powerpoint/2010/main" val="418027263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rot="16200000" flipV="1">
            <a:off x="14714288" y="4917828"/>
            <a:ext cx="1747838" cy="5399583"/>
          </a:xfrm>
          <a:prstGeom prst="rect">
            <a:avLst/>
          </a:prstGeom>
          <a:gradFill flip="none" rotWithShape="1">
            <a:gsLst>
              <a:gs pos="0">
                <a:srgbClr val="DCE3E4"/>
              </a:gs>
              <a:gs pos="50000">
                <a:srgbClr val="EFEFFF"/>
              </a:gs>
              <a:gs pos="100000">
                <a:schemeClr val="bg1"/>
              </a:gs>
            </a:gsLst>
            <a:lin ang="5400000" scaled="1"/>
            <a:tileRect/>
          </a:gradFill>
          <a:ln w="28575" cap="flat" cmpd="sng" algn="ctr">
            <a:noFill/>
            <a:prstDash val="solid"/>
            <a:round/>
            <a:headEnd type="none" w="sm" len="sm"/>
            <a:tailEnd type="none" w="sm" len="sm"/>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algn="ctr" defTabSz="342900">
              <a:spcBef>
                <a:spcPct val="20000"/>
              </a:spcBef>
              <a:buClr>
                <a:srgbClr val="FF0000"/>
              </a:buClr>
              <a:defRPr/>
            </a:pPr>
            <a:endParaRPr lang="en-US" dirty="0">
              <a:latin typeface="Oracle Sans" panose="020B0503020204020204" pitchFamily="34" charset="0"/>
              <a:cs typeface="Oracle Sans" panose="020B0503020204020204" pitchFamily="34" charset="0"/>
            </a:endParaRPr>
          </a:p>
        </p:txBody>
      </p:sp>
      <p:sp>
        <p:nvSpPr>
          <p:cNvPr id="8" name="Oval 7"/>
          <p:cNvSpPr>
            <a:spLocks noChangeAspect="1"/>
          </p:cNvSpPr>
          <p:nvPr/>
        </p:nvSpPr>
        <p:spPr bwMode="auto">
          <a:xfrm rot="16200000">
            <a:off x="14099475" y="5943602"/>
            <a:ext cx="3390099" cy="3390099"/>
          </a:xfrm>
          <a:prstGeom prst="ellipse">
            <a:avLst/>
          </a:prstGeom>
          <a:solidFill>
            <a:schemeClr val="bg1"/>
          </a:solidFill>
          <a:ln w="28575" cap="flat" cmpd="sng" algn="ctr">
            <a:solidFill>
              <a:srgbClr val="CCFF99"/>
            </a:solidFill>
            <a:prstDash val="solid"/>
            <a:round/>
            <a:headEnd type="none" w="sm" len="sm"/>
            <a:tailEnd type="none" w="sm" len="sm"/>
          </a:ln>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eaLnBrk="1" latinLnBrk="0" hangingPunct="1">
              <a:lnSpc>
                <a:spcPct val="100000"/>
              </a:lnSpc>
              <a:spcBef>
                <a:spcPct val="20000"/>
              </a:spcBef>
              <a:buClr>
                <a:srgbClr val="FF0000"/>
              </a:buClr>
              <a:buSzTx/>
              <a:buFont typeface="Arial" pitchFamily="34" charset="0"/>
              <a:buNone/>
              <a:tabLst/>
            </a:pPr>
            <a:endParaRPr lang="en-US" dirty="0">
              <a:latin typeface="Oracle Sans" panose="020B0503020204020204" pitchFamily="34" charset="0"/>
              <a:cs typeface="Oracle Sans" panose="020B0503020204020204" pitchFamily="34" charset="0"/>
            </a:endParaRPr>
          </a:p>
        </p:txBody>
      </p:sp>
      <p:sp>
        <p:nvSpPr>
          <p:cNvPr id="9" name="Oval 8"/>
          <p:cNvSpPr/>
          <p:nvPr/>
        </p:nvSpPr>
        <p:spPr bwMode="auto">
          <a:xfrm rot="16200000">
            <a:off x="14274298" y="6118427"/>
            <a:ext cx="3040448" cy="3040448"/>
          </a:xfrm>
          <a:prstGeom prst="ellipse">
            <a:avLst/>
          </a:prstGeom>
          <a:gradFill flip="none" rotWithShape="1">
            <a:gsLst>
              <a:gs pos="71000">
                <a:schemeClr val="bg1"/>
              </a:gs>
              <a:gs pos="100000">
                <a:schemeClr val="bg1">
                  <a:lumMod val="95000"/>
                </a:schemeClr>
              </a:gs>
            </a:gsLst>
            <a:path path="shape">
              <a:fillToRect l="50000" t="50000" r="50000" b="50000"/>
            </a:path>
            <a:tileRect/>
          </a:gradFill>
          <a:ln w="76200" cap="flat" cmpd="sng" algn="ctr">
            <a:solidFill>
              <a:srgbClr val="CCFF99"/>
            </a:solidFill>
            <a:prstDash val="solid"/>
            <a:round/>
            <a:headEnd type="none" w="sm" len="sm"/>
            <a:tailEnd type="none" w="sm" len="sm"/>
          </a:ln>
          <a:effectLst>
            <a:innerShdw blurRad="114300">
              <a:prstClr val="black">
                <a:alpha val="73000"/>
              </a:prstClr>
            </a:innerShdw>
          </a:effectLst>
        </p:spPr>
        <p:txBody>
          <a:bodyPr vert="horz" wrap="square" lIns="137160" tIns="68580" rIns="137160" bIns="6858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marL="0" marR="0" indent="0" algn="ctr" defTabSz="342900" eaLnBrk="1" latinLnBrk="0" hangingPunct="1">
              <a:lnSpc>
                <a:spcPct val="100000"/>
              </a:lnSpc>
              <a:spcBef>
                <a:spcPct val="20000"/>
              </a:spcBef>
              <a:buClr>
                <a:srgbClr val="FF0000"/>
              </a:buClr>
              <a:buSzTx/>
              <a:buFont typeface="Arial" pitchFamily="34" charset="0"/>
              <a:buNone/>
              <a:tabLst/>
            </a:pPr>
            <a:endParaRPr lang="en-US" dirty="0">
              <a:latin typeface="Oracle Sans" panose="020B0503020204020204" pitchFamily="34" charset="0"/>
              <a:cs typeface="Oracle Sans" panose="020B0503020204020204" pitchFamily="34" charset="0"/>
            </a:endParaRPr>
          </a:p>
        </p:txBody>
      </p:sp>
      <p:sp>
        <p:nvSpPr>
          <p:cNvPr id="18434" name="Rectangle 6"/>
          <p:cNvSpPr>
            <a:spLocks noGrp="1" noChangeArrowheads="1"/>
          </p:cNvSpPr>
          <p:nvPr>
            <p:ph type="title"/>
          </p:nvPr>
        </p:nvSpPr>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r>
              <a:rPr lang="en-US" altLang="en-US" dirty="0">
                <a:latin typeface="Courier New" panose="02070309020205020404" pitchFamily="49" charset="0"/>
                <a:cs typeface="Courier New" panose="02070309020205020404" pitchFamily="49" charset="0"/>
              </a:rPr>
              <a:t>CREATE TABLE </a:t>
            </a:r>
            <a:r>
              <a:rPr lang="en-US" altLang="en-US" dirty="0">
                <a:latin typeface="+mj-lt"/>
                <a:cs typeface="Oracle Sans" panose="020B0503020204020204" pitchFamily="34" charset="0"/>
              </a:rPr>
              <a:t>Statement</a:t>
            </a:r>
          </a:p>
        </p:txBody>
      </p:sp>
      <p:sp>
        <p:nvSpPr>
          <p:cNvPr id="18435" name="Rectangle 7"/>
          <p:cNvSpPr>
            <a:spLocks noGrp="1" noChangeArrowheads="1"/>
          </p:cNvSpPr>
          <p:nvPr>
            <p:ph idx="1"/>
          </p:nvPr>
        </p:nvSpPr>
        <p:spPr>
          <a:xfrm>
            <a:off x="933451" y="2272710"/>
            <a:ext cx="16421100" cy="4717762"/>
          </a:xfrm>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lvl="1"/>
            <a:r>
              <a:rPr lang="en-US" altLang="en-US" dirty="0">
                <a:latin typeface="Oracle Sans" panose="020B0503020204020204" pitchFamily="34" charset="0"/>
                <a:cs typeface="Oracle Sans" panose="020B0503020204020204" pitchFamily="34" charset="0"/>
              </a:rPr>
              <a:t>You must have:</a:t>
            </a:r>
          </a:p>
          <a:p>
            <a:pPr lvl="2"/>
            <a:r>
              <a:rPr lang="en-US" altLang="en-US" dirty="0">
                <a:latin typeface="Oracle Sans" panose="020B0503020204020204" pitchFamily="34" charset="0"/>
                <a:cs typeface="Oracle Sans" panose="020B0503020204020204" pitchFamily="34" charset="0"/>
              </a:rPr>
              <a:t>The CREATE TABLE privilege</a:t>
            </a:r>
          </a:p>
          <a:p>
            <a:pPr lvl="2"/>
            <a:r>
              <a:rPr lang="en-US" altLang="en-US" dirty="0">
                <a:latin typeface="Oracle Sans" panose="020B0503020204020204" pitchFamily="34" charset="0"/>
                <a:cs typeface="Oracle Sans" panose="020B0503020204020204" pitchFamily="34" charset="0"/>
              </a:rPr>
              <a:t>A storage area</a:t>
            </a:r>
          </a:p>
          <a:p>
            <a:pPr lvl="2"/>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endParaRPr lang="en-US" altLang="en-US" dirty="0">
              <a:latin typeface="Oracle Sans" panose="020B0503020204020204" pitchFamily="34" charset="0"/>
              <a:cs typeface="Oracle Sans" panose="020B0503020204020204" pitchFamily="34" charset="0"/>
            </a:endParaRPr>
          </a:p>
          <a:p>
            <a:pPr lvl="1"/>
            <a:r>
              <a:rPr lang="en-US" altLang="en-US" dirty="0">
                <a:latin typeface="Oracle Sans" panose="020B0503020204020204" pitchFamily="34" charset="0"/>
                <a:cs typeface="Oracle Sans" panose="020B0503020204020204" pitchFamily="34" charset="0"/>
              </a:rPr>
              <a:t>You specify:</a:t>
            </a:r>
          </a:p>
          <a:p>
            <a:pPr lvl="2"/>
            <a:r>
              <a:rPr lang="en-US" altLang="en-US" dirty="0">
                <a:latin typeface="Oracle Sans" panose="020B0503020204020204" pitchFamily="34" charset="0"/>
                <a:cs typeface="Oracle Sans" panose="020B0503020204020204" pitchFamily="34" charset="0"/>
              </a:rPr>
              <a:t>The table name</a:t>
            </a:r>
          </a:p>
          <a:p>
            <a:pPr lvl="2"/>
            <a:r>
              <a:rPr lang="en-US" altLang="en-US" dirty="0">
                <a:latin typeface="Oracle Sans" panose="020B0503020204020204" pitchFamily="34" charset="0"/>
                <a:cs typeface="Oracle Sans" panose="020B0503020204020204" pitchFamily="34" charset="0"/>
              </a:rPr>
              <a:t>The column name, column data type, and column size</a:t>
            </a:r>
          </a:p>
        </p:txBody>
      </p:sp>
      <p:sp>
        <p:nvSpPr>
          <p:cNvPr id="6" name="Content Placeholder 2"/>
          <p:cNvSpPr txBox="1">
            <a:spLocks/>
          </p:cNvSpPr>
          <p:nvPr/>
        </p:nvSpPr>
        <p:spPr bwMode="gray">
          <a:xfrm>
            <a:off x="1485900" y="3982447"/>
            <a:ext cx="12096750" cy="945029"/>
          </a:xfrm>
          <a:prstGeom prst="round2DiagRect">
            <a:avLst>
              <a:gd name="adj1" fmla="val 13028"/>
              <a:gd name="adj2" fmla="val 0"/>
            </a:avLst>
          </a:prstGeom>
          <a:gradFill>
            <a:gsLst>
              <a:gs pos="0">
                <a:srgbClr val="FFFFCC"/>
              </a:gs>
              <a:gs pos="50000">
                <a:srgbClr val="FFFFCC"/>
              </a:gs>
              <a:gs pos="100000">
                <a:srgbClr val="FFFFFF"/>
              </a:gs>
            </a:gsLst>
            <a:lin ang="8100000" scaled="1"/>
          </a:gradFill>
          <a:ln w="28575">
            <a:gradFill flip="none" rotWithShape="1">
              <a:gsLst>
                <a:gs pos="0">
                  <a:srgbClr val="CC6600"/>
                </a:gs>
                <a:gs pos="50000">
                  <a:srgbClr val="CC6600"/>
                </a:gs>
                <a:gs pos="100000">
                  <a:srgbClr val="FFBA75"/>
                </a:gs>
              </a:gsLst>
              <a:lin ang="18900000" scaled="1"/>
              <a:tileRect/>
            </a:gradFill>
            <a:miter lim="800000"/>
            <a:headEnd/>
            <a:tailEnd/>
          </a:ln>
        </p:spPr>
        <p:txBody>
          <a:bodyPr wrap="square" tIns="137160" rIns="19050" bIns="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914361" algn="l" rtl="0" fontAlgn="base">
              <a:spcBef>
                <a:spcPct val="0"/>
              </a:spcBef>
              <a:spcAft>
                <a:spcPct val="0"/>
              </a:spcAft>
              <a:defRPr kern="1200">
                <a:solidFill>
                  <a:schemeClr val="tx1"/>
                </a:solidFill>
                <a:latin typeface="Arial" charset="0"/>
                <a:ea typeface="+mn-ea"/>
                <a:cs typeface="Arial" charset="0"/>
              </a:defRPr>
            </a:lvl2pPr>
            <a:lvl3pPr marL="1828724" algn="l" rtl="0" fontAlgn="base">
              <a:spcBef>
                <a:spcPct val="0"/>
              </a:spcBef>
              <a:spcAft>
                <a:spcPct val="0"/>
              </a:spcAft>
              <a:defRPr kern="1200">
                <a:solidFill>
                  <a:schemeClr val="tx1"/>
                </a:solidFill>
                <a:latin typeface="Arial" charset="0"/>
                <a:ea typeface="+mn-ea"/>
                <a:cs typeface="Arial" charset="0"/>
              </a:defRPr>
            </a:lvl3pPr>
            <a:lvl4pPr marL="2743086" algn="l" rtl="0" fontAlgn="base">
              <a:spcBef>
                <a:spcPct val="0"/>
              </a:spcBef>
              <a:spcAft>
                <a:spcPct val="0"/>
              </a:spcAft>
              <a:defRPr kern="1200">
                <a:solidFill>
                  <a:schemeClr val="tx1"/>
                </a:solidFill>
                <a:latin typeface="Arial" charset="0"/>
                <a:ea typeface="+mn-ea"/>
                <a:cs typeface="Arial" charset="0"/>
              </a:defRPr>
            </a:lvl4pPr>
            <a:lvl5pPr marL="3657447" algn="l" rtl="0" fontAlgn="base">
              <a:spcBef>
                <a:spcPct val="0"/>
              </a:spcBef>
              <a:spcAft>
                <a:spcPct val="0"/>
              </a:spcAft>
              <a:defRPr kern="1200">
                <a:solidFill>
                  <a:schemeClr val="tx1"/>
                </a:solidFill>
                <a:latin typeface="Arial" charset="0"/>
                <a:ea typeface="+mn-ea"/>
                <a:cs typeface="Arial" charset="0"/>
              </a:defRPr>
            </a:lvl5pPr>
            <a:lvl6pPr marL="4571810" algn="l" defTabSz="1828724" rtl="0" eaLnBrk="1" latinLnBrk="0" hangingPunct="1">
              <a:defRPr kern="1200">
                <a:solidFill>
                  <a:schemeClr val="tx1"/>
                </a:solidFill>
                <a:latin typeface="Arial" charset="0"/>
                <a:ea typeface="+mn-ea"/>
                <a:cs typeface="Arial" charset="0"/>
              </a:defRPr>
            </a:lvl6pPr>
            <a:lvl7pPr marL="5486171" algn="l" defTabSz="1828724" rtl="0" eaLnBrk="1" latinLnBrk="0" hangingPunct="1">
              <a:defRPr kern="1200">
                <a:solidFill>
                  <a:schemeClr val="tx1"/>
                </a:solidFill>
                <a:latin typeface="Arial" charset="0"/>
                <a:ea typeface="+mn-ea"/>
                <a:cs typeface="Arial" charset="0"/>
              </a:defRPr>
            </a:lvl7pPr>
            <a:lvl8pPr marL="6400533" algn="l" defTabSz="1828724" rtl="0" eaLnBrk="1" latinLnBrk="0" hangingPunct="1">
              <a:defRPr kern="1200">
                <a:solidFill>
                  <a:schemeClr val="tx1"/>
                </a:solidFill>
                <a:latin typeface="Arial" charset="0"/>
                <a:ea typeface="+mn-ea"/>
                <a:cs typeface="Arial" charset="0"/>
              </a:defRPr>
            </a:lvl8pPr>
            <a:lvl9pPr marL="7314896" algn="l" defTabSz="1828724" rtl="0" eaLnBrk="1" latinLnBrk="0" hangingPunct="1">
              <a:defRPr kern="1200">
                <a:solidFill>
                  <a:schemeClr val="tx1"/>
                </a:solidFill>
                <a:latin typeface="Arial" charset="0"/>
                <a:ea typeface="+mn-ea"/>
                <a:cs typeface="Arial" charset="0"/>
              </a:defRPr>
            </a:lvl9pPr>
          </a:lstStyle>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CREATE TABLE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schema</a:t>
            </a:r>
            <a:r>
              <a:rPr lang="en-US" altLang="en-US" sz="2400" b="1" dirty="0">
                <a:solidFill>
                  <a:schemeClr val="tx1">
                    <a:lumMod val="75000"/>
                  </a:schemeClr>
                </a:solidFill>
                <a:latin typeface="Courier New" panose="02070309020205020404" pitchFamily="49" charset="0"/>
                <a:cs typeface="Oracle Sans" panose="020B0503020204020204" pitchFamily="34" charset="0"/>
              </a:rPr>
              <a:t>.]</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table</a:t>
            </a:r>
          </a:p>
          <a:p>
            <a:pPr eaLnBrk="1" hangingPunct="1">
              <a:defRPr/>
            </a:pP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column</a:t>
            </a: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datatype</a:t>
            </a:r>
            <a:r>
              <a:rPr lang="en-US" altLang="en-US" sz="2400" b="1" dirty="0">
                <a:solidFill>
                  <a:schemeClr val="tx1">
                    <a:lumMod val="75000"/>
                  </a:schemeClr>
                </a:solidFill>
                <a:latin typeface="Courier New" panose="02070309020205020404" pitchFamily="49" charset="0"/>
                <a:cs typeface="Oracle Sans" panose="020B0503020204020204" pitchFamily="34" charset="0"/>
              </a:rPr>
              <a:t> [DEFAULT </a:t>
            </a:r>
            <a:r>
              <a:rPr lang="en-US" altLang="en-US" sz="2400" b="1" i="1" dirty="0">
                <a:solidFill>
                  <a:schemeClr val="tx1">
                    <a:lumMod val="75000"/>
                  </a:schemeClr>
                </a:solidFill>
                <a:latin typeface="Courier New" panose="02070309020205020404" pitchFamily="49" charset="0"/>
                <a:cs typeface="Oracle Sans" panose="020B0503020204020204" pitchFamily="34" charset="0"/>
              </a:rPr>
              <a:t>expr</a:t>
            </a:r>
            <a:r>
              <a:rPr lang="en-US" altLang="en-US" sz="2400" b="1" dirty="0">
                <a:solidFill>
                  <a:schemeClr val="tx1">
                    <a:lumMod val="75000"/>
                  </a:schemeClr>
                </a:solidFill>
                <a:latin typeface="Courier New" panose="02070309020205020404" pitchFamily="49" charset="0"/>
                <a:cs typeface="Oracle Sans" panose="020B0503020204020204" pitchFamily="34" charset="0"/>
              </a:rPr>
              <a:t>][, ...]);</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01557" y="6495651"/>
            <a:ext cx="1785938" cy="2286000"/>
          </a:xfrm>
          <a:prstGeom prst="rect">
            <a:avLst/>
          </a:prstGeom>
        </p:spPr>
      </p:pic>
    </p:spTree>
    <p:custDataLst>
      <p:tags r:id="rId1"/>
    </p:custDataLst>
    <p:extLst>
      <p:ext uri="{BB962C8B-B14F-4D97-AF65-F5344CB8AC3E}">
        <p14:creationId xmlns:p14="http://schemas.microsoft.com/office/powerpoint/2010/main" val="1502364390"/>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8e5b71d97abbf78e6157b6cb7b590e0393b44c6"/>
  <p:tag name="ARTICULATE_SLIDE_COUNT" val="4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U Redwood PowerPoint Template">
  <a:themeElements>
    <a:clrScheme name="Redwood Theme">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FACD62"/>
      </a:folHlink>
    </a:clrScheme>
    <a:fontScheme name="Redwood Fonts">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U Redwood PowerPoint Template.potx" id="{E268B603-5D0A-4A64-89C3-10B088DC216C}" vid="{A85A9E7E-81CB-495B-98B2-24FED83F9CA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CCCCCC"/>
      </a:accent1>
      <a:accent2>
        <a:srgbClr val="FF3300"/>
      </a:accent2>
      <a:accent3>
        <a:srgbClr val="FFFFFF"/>
      </a:accent3>
      <a:accent4>
        <a:srgbClr val="000000"/>
      </a:accent4>
      <a:accent5>
        <a:srgbClr val="E2E2E2"/>
      </a:accent5>
      <a:accent6>
        <a:srgbClr val="E72D00"/>
      </a:accent6>
      <a:hlink>
        <a:srgbClr val="FF3300"/>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OU Redwood PowerPoint Template</Template>
  <TotalTime>263</TotalTime>
  <Words>6958</Words>
  <Application>Microsoft Office PowerPoint</Application>
  <PresentationFormat>Custom</PresentationFormat>
  <Paragraphs>768</Paragraphs>
  <Slides>48</Slides>
  <Notes>48</Notes>
  <HiddenSlides>1</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62" baseType="lpstr">
      <vt:lpstr>MS PGothic</vt:lpstr>
      <vt:lpstr>SimSun</vt:lpstr>
      <vt:lpstr>Arial</vt:lpstr>
      <vt:lpstr>Calibri</vt:lpstr>
      <vt:lpstr>Courier New</vt:lpstr>
      <vt:lpstr>Georgia</vt:lpstr>
      <vt:lpstr>LavosHandy™</vt:lpstr>
      <vt:lpstr>MS Sans Serif</vt:lpstr>
      <vt:lpstr>Oracle Sans</vt:lpstr>
      <vt:lpstr>Times</vt:lpstr>
      <vt:lpstr>Times New Roman</vt:lpstr>
      <vt:lpstr>Wingdings</vt:lpstr>
      <vt:lpstr>OU Redwood PowerPoint Template</vt:lpstr>
      <vt:lpstr>Document</vt:lpstr>
      <vt:lpstr>Introduction to Data Definition  Language in Oracle</vt:lpstr>
      <vt:lpstr>Course Roadmap</vt:lpstr>
      <vt:lpstr>Objectives</vt:lpstr>
      <vt:lpstr>HR Application Scenario</vt:lpstr>
      <vt:lpstr>Lesson Agenda</vt:lpstr>
      <vt:lpstr>Database Objects</vt:lpstr>
      <vt:lpstr>Naming Rules for Tables and Columns</vt:lpstr>
      <vt:lpstr>Lesson Agenda</vt:lpstr>
      <vt:lpstr>CREATE TABLE Statement</vt:lpstr>
      <vt:lpstr>Creating Tables</vt:lpstr>
      <vt:lpstr>Lesson Agenda</vt:lpstr>
      <vt:lpstr>Data Types</vt:lpstr>
      <vt:lpstr>PowerPoint Presentation</vt:lpstr>
      <vt:lpstr>Datetime Data Types</vt:lpstr>
      <vt:lpstr>DEFAULT Option</vt:lpstr>
      <vt:lpstr>Lesson Agenda</vt:lpstr>
      <vt:lpstr>Including Constraints</vt:lpstr>
      <vt:lpstr>Constraint Guidelines</vt:lpstr>
      <vt:lpstr>Defining Constraints</vt:lpstr>
      <vt:lpstr>Defining Constraints: Example</vt:lpstr>
      <vt:lpstr>NOT NULL Constraint</vt:lpstr>
      <vt:lpstr>UNIQUE Constraint</vt:lpstr>
      <vt:lpstr>UNIQUE Constraint</vt:lpstr>
      <vt:lpstr>PRIMARY KEY Constraint</vt:lpstr>
      <vt:lpstr>FOREIGN KEY Constraint</vt:lpstr>
      <vt:lpstr>FOREIGN KEY Constraint</vt:lpstr>
      <vt:lpstr>FOREIGN KEY Constraint: Keywords</vt:lpstr>
      <vt:lpstr>CHECK Constraint</vt:lpstr>
      <vt:lpstr>CREATE TABLE: Example</vt:lpstr>
      <vt:lpstr>Violating Constraints</vt:lpstr>
      <vt:lpstr>Violating Constraints</vt:lpstr>
      <vt:lpstr>Lesson Agenda</vt:lpstr>
      <vt:lpstr>Creating a Table Using a Subquery</vt:lpstr>
      <vt:lpstr>Creating a Table Using a Subquery</vt:lpstr>
      <vt:lpstr>Lesson Agenda</vt:lpstr>
      <vt:lpstr>ALTER TABLE Statement</vt:lpstr>
      <vt:lpstr>ALTER TABLE Statement</vt:lpstr>
      <vt:lpstr>Adding a Column</vt:lpstr>
      <vt:lpstr>Modifying a Column</vt:lpstr>
      <vt:lpstr>Dropping a Column</vt:lpstr>
      <vt:lpstr>SET UNUSED Option</vt:lpstr>
      <vt:lpstr>PowerPoint Presentation</vt:lpstr>
      <vt:lpstr>Read-Only Tables</vt:lpstr>
      <vt:lpstr>Lesson Agenda</vt:lpstr>
      <vt:lpstr>Dropping a Table</vt:lpstr>
      <vt:lpstr>Summary</vt:lpstr>
      <vt:lpstr>Practice 11a: Overview</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OU Redwood 2020</dc:subject>
  <dc:creator>Bhargavi</dc:creator>
  <cp:keywords>OU Redwood PowerPoint Template</cp:keywords>
  <dc:description>Oracle University Production Services PowerPoint Template</dc:description>
  <cp:lastModifiedBy>Pavithran Adka</cp:lastModifiedBy>
  <cp:revision>78</cp:revision>
  <cp:lastPrinted>2002-03-28T23:57:22Z</cp:lastPrinted>
  <dcterms:created xsi:type="dcterms:W3CDTF">2020-05-19T08:19:32Z</dcterms:created>
  <dcterms:modified xsi:type="dcterms:W3CDTF">2020-06-21T07:16:34Z</dcterms:modified>
  <cp:category>Oracle University 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ome_page">
    <vt:lpwstr>http://ap337sun.us.oracle.com/powerpoint</vt:lpwstr>
  </property>
  <property fmtid="{D5CDD505-2E9C-101B-9397-08002B2CF9AE}" pid="3" name="Version">
    <vt:lpwstr>1.00</vt:lpwstr>
  </property>
  <property fmtid="{D5CDD505-2E9C-101B-9397-08002B2CF9AE}" pid="4" name="Build_version">
    <vt:lpwstr> 111</vt:lpwstr>
  </property>
  <property fmtid="{D5CDD505-2E9C-101B-9397-08002B2CF9AE}" pid="5" name="Build_Date">
    <vt:filetime>2001-07-03T07:00:00Z</vt:filetime>
  </property>
  <property fmtid="{D5CDD505-2E9C-101B-9397-08002B2CF9AE}" pid="6" name="Build_Time">
    <vt:lpwstr>10:11:09 AM</vt:lpwstr>
  </property>
  <property fmtid="{D5CDD505-2E9C-101B-9397-08002B2CF9AE}" pid="7" name="Install_dir">
    <vt:lpwstr/>
  </property>
  <property fmtid="{D5CDD505-2E9C-101B-9397-08002B2CF9AE}" pid="8" name="ArticulateGUID">
    <vt:lpwstr>54608960-AEB5-4F2A-B622-CD7CD84DD473</vt:lpwstr>
  </property>
  <property fmtid="{D5CDD505-2E9C-101B-9397-08002B2CF9AE}" pid="9" name="ArticulatePath">
    <vt:lpwstr>OU7_July2016</vt:lpwstr>
  </property>
</Properties>
</file>